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06" r:id="rId2"/>
    <p:sldId id="317" r:id="rId3"/>
    <p:sldId id="424" r:id="rId4"/>
    <p:sldId id="412" r:id="rId5"/>
    <p:sldId id="413" r:id="rId6"/>
    <p:sldId id="414" r:id="rId7"/>
    <p:sldId id="342" r:id="rId8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FFFFFF"/>
    <a:srgbClr val="FF7C8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62" autoAdjust="0"/>
    <p:restoredTop sz="94660"/>
  </p:normalViewPr>
  <p:slideViewPr>
    <p:cSldViewPr>
      <p:cViewPr varScale="1">
        <p:scale>
          <a:sx n="62" d="100"/>
          <a:sy n="62" d="100"/>
        </p:scale>
        <p:origin x="14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1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2" tIns="49521" rIns="99042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7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2" tIns="49521" rIns="99042" bIns="49521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7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2" tIns="49521" rIns="99042" bIns="4952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12790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001" y="2412709"/>
            <a:ext cx="2179732" cy="3051625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28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2800" smtClean="0"/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66470" y="640877"/>
            <a:ext cx="8458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アルゴリズムとプログラム 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Ver. 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学習の進め方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6086475"/>
            <a:ext cx="1383302" cy="5109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83351" y="6133904"/>
            <a:ext cx="3194069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Go.Ota</a:t>
            </a:r>
            <a:r>
              <a:rPr lang="en-US" altLang="ja-JP" sz="20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, Jan.2021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" name="Picture 187" descr="A28_Student0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57" b="100000" l="915" r="98780">
                        <a14:foregroundMark x1="22561" y1="43469" x2="22561" y2="43469"/>
                        <a14:foregroundMark x1="22561" y1="37473" x2="22561" y2="37473"/>
                        <a14:foregroundMark x1="21341" y1="34261" x2="21341" y2="34261"/>
                        <a14:foregroundMark x1="20732" y1="33191" x2="20732" y2="33191"/>
                        <a14:foregroundMark x1="19207" y1="31049" x2="19207" y2="31049"/>
                        <a14:foregroundMark x1="29268" y1="28266" x2="29268" y2="28266"/>
                        <a14:foregroundMark x1="85366" y1="40257" x2="85366" y2="40257"/>
                        <a14:foregroundMark x1="81402" y1="37045" x2="81402" y2="37045"/>
                        <a14:foregroundMark x1="82012" y1="33833" x2="82012" y2="33833"/>
                        <a14:foregroundMark x1="89329" y1="31478" x2="89329" y2="31478"/>
                        <a14:foregroundMark x1="85976" y1="35974" x2="85976" y2="35974"/>
                        <a14:foregroundMark x1="82012" y1="43469" x2="82012" y2="43469"/>
                        <a14:foregroundMark x1="78659" y1="47752" x2="78659" y2="47752"/>
                        <a14:foregroundMark x1="74695" y1="46253" x2="74695" y2="46253"/>
                        <a14:foregroundMark x1="74695" y1="41542" x2="74695" y2="41542"/>
                        <a14:foregroundMark x1="87195" y1="43041" x2="87195" y2="43041"/>
                        <a14:foregroundMark x1="74695" y1="38758" x2="74695" y2="38758"/>
                        <a14:foregroundMark x1="66768" y1="39400" x2="66768" y2="39400"/>
                        <a14:foregroundMark x1="25305" y1="41113" x2="25305" y2="41113"/>
                        <a14:foregroundMark x1="25305" y1="43469" x2="25305" y2="434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02" y="2026832"/>
            <a:ext cx="2269634" cy="323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5811" y="2434786"/>
            <a:ext cx="2072439" cy="4162667"/>
          </a:xfrm>
          <a:prstGeom prst="rect">
            <a:avLst/>
          </a:prstGeom>
        </p:spPr>
      </p:pic>
      <p:sp>
        <p:nvSpPr>
          <p:cNvPr id="4" name="角丸四角形吹き出し 3"/>
          <p:cNvSpPr/>
          <p:nvPr/>
        </p:nvSpPr>
        <p:spPr bwMode="auto">
          <a:xfrm>
            <a:off x="3733800" y="1860539"/>
            <a:ext cx="3429000" cy="3489161"/>
          </a:xfrm>
          <a:prstGeom prst="wedgeRoundRectCallout">
            <a:avLst>
              <a:gd name="adj1" fmla="val 59668"/>
              <a:gd name="adj2" fmla="val -18836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の授業の中では、やや難しいアルゴリズムとプログラムの学習です。動画、スライド、実習の組み合わせですが、自分のペースで進めてください。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わからない時は、まわりの友達に相談するか、先生に聞いてください。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525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28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2800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04800"/>
            <a:ext cx="7772400" cy="612775"/>
          </a:xfrm>
        </p:spPr>
        <p:txBody>
          <a:bodyPr/>
          <a:lstStyle/>
          <a:p>
            <a:pPr algn="l"/>
            <a:r>
              <a:rPr lang="ja-JP" altLang="en-US" sz="2800" dirty="0">
                <a:ea typeface="メイリオ" panose="020B0604030504040204" pitchFamily="50" charset="-128"/>
              </a:rPr>
              <a:t>どうしてプログラミング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844439" y="304800"/>
            <a:ext cx="155112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endParaRPr kumimoji="1"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1026" y="1122076"/>
            <a:ext cx="6629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プログラミングには好き嫌いがあります。この課題が割と楽しくできた人は、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IT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やプログラミングの仕事に向いているかもしれません。将来の仕事の適性がわかります。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の隠れた才能を探してみよう。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家の中の家電もプログラムで動いています。またスマホのアプリはプログラムです。この課題でプログラミングがわかると、アプリなどがどのような仕組みで動いているか、なんとなくわかり、より良く利用できるようになります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881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28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ja-JP" sz="2800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04800"/>
            <a:ext cx="7772400" cy="612775"/>
          </a:xfrm>
        </p:spPr>
        <p:txBody>
          <a:bodyPr/>
          <a:lstStyle/>
          <a:p>
            <a:pPr algn="l"/>
            <a:r>
              <a:rPr lang="ja-JP" altLang="en-US" sz="2800" dirty="0">
                <a:ea typeface="メイリオ" panose="020B0604030504040204" pitchFamily="50" charset="-128"/>
              </a:rPr>
              <a:t>学習の進め方</a:t>
            </a:r>
            <a:r>
              <a:rPr lang="en-US" altLang="ja-JP" sz="2800" dirty="0">
                <a:ea typeface="メイリオ" panose="020B0604030504040204" pitchFamily="50" charset="-128"/>
              </a:rPr>
              <a:t>(1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)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1639" y="1243791"/>
            <a:ext cx="1266825" cy="4781550"/>
          </a:xfrm>
          <a:prstGeom prst="rect">
            <a:avLst/>
          </a:prstGeom>
        </p:spPr>
      </p:pic>
      <p:sp>
        <p:nvSpPr>
          <p:cNvPr id="43" name="テキスト ボックス 42"/>
          <p:cNvSpPr txBox="1"/>
          <p:nvPr/>
        </p:nvSpPr>
        <p:spPr>
          <a:xfrm>
            <a:off x="6844439" y="304800"/>
            <a:ext cx="155112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endParaRPr kumimoji="1"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41026" y="1122076"/>
            <a:ext cx="6629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今見ている、この資料に学習内容の説明・課題などあります。個人のペースで学習を進めてください。各学習が終ったら、次のスライドを見てチェックシートにチェックを入れてください。</a:t>
            </a: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課題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の中には簡単なものもあり、すでにわかっている人は飛ばしてやってもいいです。</a:t>
            </a: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授業中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は必要だったら歩き回って、友達に相談したり、友達に教えてあげていいです。</a:t>
            </a: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からないことがあったら、先生に質問して聞いてもいいです。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494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28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28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98737"/>
            <a:ext cx="7772400" cy="612775"/>
          </a:xfrm>
        </p:spPr>
        <p:txBody>
          <a:bodyPr/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って何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381000"/>
            <a:ext cx="2057400" cy="348231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159369"/>
            <a:ext cx="2667000" cy="226168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88" b="100000" l="6197" r="98592">
                        <a14:foregroundMark x1="22817" y1="56805" x2="22817" y2="5680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70995" y="4338075"/>
            <a:ext cx="2234805" cy="212778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67" b="97600" l="0" r="98485">
                        <a14:foregroundMark x1="75189" y1="47200" x2="75189" y2="47200"/>
                        <a14:foregroundMark x1="77462" y1="45867" x2="77462" y2="45867"/>
                        <a14:foregroundMark x1="76515" y1="49333" x2="76515" y2="49333"/>
                        <a14:foregroundMark x1="93750" y1="45067" x2="93750" y2="45067"/>
                        <a14:foregroundMark x1="73295" y1="50667" x2="73295" y2="50667"/>
                        <a14:foregroundMark x1="74242" y1="46400" x2="74242" y2="46400"/>
                        <a14:foregroundMark x1="36932" y1="40533" x2="36932" y2="40533"/>
                        <a14:foregroundMark x1="36932" y1="37867" x2="36932" y2="37867"/>
                        <a14:foregroundMark x1="36932" y1="37067" x2="36932" y2="37067"/>
                        <a14:foregroundMark x1="36932" y1="36533" x2="36932" y2="36533"/>
                        <a14:foregroundMark x1="34470" y1="36533" x2="34470" y2="36533"/>
                        <a14:foregroundMark x1="35417" y1="18933" x2="35417" y2="18933"/>
                        <a14:foregroundMark x1="27841" y1="30400" x2="27841" y2="30400"/>
                        <a14:foregroundMark x1="7765" y1="47733" x2="7765" y2="47733"/>
                        <a14:foregroundMark x1="6818" y1="43200" x2="6818" y2="43200"/>
                        <a14:foregroundMark x1="24432" y1="63467" x2="24432" y2="63467"/>
                        <a14:foregroundMark x1="36932" y1="37867" x2="36932" y2="37867"/>
                        <a14:foregroundMark x1="36932" y1="37867" x2="36932" y2="37867"/>
                        <a14:foregroundMark x1="37311" y1="36533" x2="37311" y2="36533"/>
                        <a14:foregroundMark x1="32197" y1="42400" x2="32197" y2="42400"/>
                        <a14:foregroundMark x1="34091" y1="16800" x2="34091" y2="16800"/>
                        <a14:foregroundMark x1="32197" y1="21600" x2="32197" y2="21600"/>
                        <a14:foregroundMark x1="38826" y1="37067" x2="38826" y2="37067"/>
                        <a14:foregroundMark x1="36364" y1="34400" x2="36364" y2="34400"/>
                        <a14:foregroundMark x1="33523" y1="35733" x2="33523" y2="35733"/>
                        <a14:foregroundMark x1="38826" y1="42400" x2="38826" y2="42400"/>
                        <a14:foregroundMark x1="36932" y1="42400" x2="36932" y2="42400"/>
                        <a14:foregroundMark x1="37311" y1="37067" x2="37311" y2="37067"/>
                        <a14:foregroundMark x1="33523" y1="37067" x2="33523" y2="37067"/>
                        <a14:foregroundMark x1="36364" y1="36533" x2="36364" y2="36533"/>
                        <a14:foregroundMark x1="73295" y1="44533" x2="73295" y2="44533"/>
                        <a14:foregroundMark x1="77083" y1="46400" x2="77083" y2="46400"/>
                        <a14:foregroundMark x1="74242" y1="44533" x2="74242" y2="44533"/>
                        <a14:foregroundMark x1="70265" y1="45867" x2="70265" y2="45867"/>
                        <a14:foregroundMark x1="75189" y1="43733" x2="75189" y2="43733"/>
                        <a14:foregroundMark x1="79924" y1="45867" x2="79924" y2="45867"/>
                        <a14:foregroundMark x1="17803" y1="43200" x2="17803" y2="43200"/>
                        <a14:foregroundMark x1="5871" y1="56000" x2="5871" y2="56000"/>
                        <a14:foregroundMark x1="35985" y1="22400" x2="35985" y2="22400"/>
                        <a14:foregroundMark x1="26894" y1="20267" x2="26894" y2="20267"/>
                        <a14:foregroundMark x1="32197" y1="17600" x2="32197" y2="17600"/>
                        <a14:foregroundMark x1="32576" y1="18400" x2="33144" y2="20267"/>
                        <a14:foregroundMark x1="33523" y1="21067" x2="33523" y2="210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9554" y="4425682"/>
            <a:ext cx="2749221" cy="1952572"/>
          </a:xfrm>
          <a:prstGeom prst="rect">
            <a:avLst/>
          </a:prstGeom>
        </p:spPr>
      </p:pic>
      <p:sp>
        <p:nvSpPr>
          <p:cNvPr id="6" name="右矢印 5"/>
          <p:cNvSpPr/>
          <p:nvPr/>
        </p:nvSpPr>
        <p:spPr bwMode="auto">
          <a:xfrm>
            <a:off x="3200400" y="1198094"/>
            <a:ext cx="2715697" cy="2246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71559" y="1573240"/>
            <a:ext cx="227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個々の命令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(Scratch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の場合はブロック命令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を組み合わせて、ある目的を実行するための集まり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18648" y="828762"/>
            <a:ext cx="227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右矢印 10"/>
          <p:cNvSpPr/>
          <p:nvPr/>
        </p:nvSpPr>
        <p:spPr bwMode="auto">
          <a:xfrm>
            <a:off x="3200400" y="4439945"/>
            <a:ext cx="2715697" cy="2246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32836" y="4790912"/>
            <a:ext cx="227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LEGO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というおもちゃで、ブロックを組み合わせて形を作るようなもの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05230" y="219972"/>
            <a:ext cx="155112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endParaRPr kumimoji="1"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98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28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ja-JP" sz="28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98737"/>
            <a:ext cx="777240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ここで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プログラムの作り方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(1)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527" y="3197942"/>
            <a:ext cx="2057400" cy="3482313"/>
          </a:xfrm>
          <a:prstGeom prst="rect">
            <a:avLst/>
          </a:prstGeom>
        </p:spPr>
      </p:pic>
      <p:sp>
        <p:nvSpPr>
          <p:cNvPr id="6" name="右矢印 5"/>
          <p:cNvSpPr/>
          <p:nvPr/>
        </p:nvSpPr>
        <p:spPr bwMode="auto">
          <a:xfrm>
            <a:off x="4114800" y="4015036"/>
            <a:ext cx="1856424" cy="2521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0364" y="5712826"/>
            <a:ext cx="418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個々の命令を組み合わせて、作ると大変なので、いろいろなプログラムで共通的に使う部品を組み合わせて作る。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24327" y="3633679"/>
            <a:ext cx="227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</a:t>
            </a:r>
            <a:endParaRPr kumimoji="1"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8" b="100000" l="6197" r="98592">
                        <a14:foregroundMark x1="22817" y1="56805" x2="22817" y2="5680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39966" y="889899"/>
            <a:ext cx="2234805" cy="2127786"/>
          </a:xfrm>
          <a:prstGeom prst="rect">
            <a:avLst/>
          </a:prstGeom>
        </p:spPr>
      </p:pic>
      <p:sp>
        <p:nvSpPr>
          <p:cNvPr id="11" name="右矢印 10"/>
          <p:cNvSpPr/>
          <p:nvPr/>
        </p:nvSpPr>
        <p:spPr bwMode="auto">
          <a:xfrm>
            <a:off x="3269371" y="991769"/>
            <a:ext cx="2715697" cy="2246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269371" y="1354471"/>
            <a:ext cx="2483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小さな個々のブロックを組み上げて作ると</a:t>
            </a:r>
            <a:b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大変なので、ある程度の部品を使って作る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284" l="0" r="99594">
                        <a14:foregroundMark x1="26572" y1="21324" x2="26572" y2="21324"/>
                        <a14:foregroundMark x1="22921" y1="61275" x2="22921" y2="61275"/>
                        <a14:foregroundMark x1="20081" y1="68382" x2="20081" y2="68382"/>
                        <a14:foregroundMark x1="65517" y1="31863" x2="65517" y2="31863"/>
                        <a14:foregroundMark x1="62677" y1="31127" x2="62677" y2="31127"/>
                        <a14:foregroundMark x1="55578" y1="80637" x2="55578" y2="80637"/>
                        <a14:foregroundMark x1="55578" y1="75490" x2="55578" y2="754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587" y="964287"/>
            <a:ext cx="2534401" cy="209743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555" y="3757245"/>
            <a:ext cx="3434845" cy="1849532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6844439" y="304800"/>
            <a:ext cx="155112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endParaRPr kumimoji="1"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749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28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ja-JP" sz="28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98737"/>
            <a:ext cx="777240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ここで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プログラムの作り方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(2)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426439" y="3292783"/>
            <a:ext cx="3285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ここの学習で使う、プログラムの共通的に部品は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、プログラム機能部品カードとして、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枚用意されています。</a:t>
            </a:r>
          </a:p>
          <a:p>
            <a:pPr algn="l"/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プログラムを作る時は、基本的にこれらの部品を組み合わせて作るので、いつも参考にしてください。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068" y="774113"/>
            <a:ext cx="3059251" cy="164728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774114"/>
            <a:ext cx="3124200" cy="2347196"/>
          </a:xfrm>
          <a:prstGeom prst="rect">
            <a:avLst/>
          </a:prstGeom>
        </p:spPr>
      </p:pic>
      <p:grpSp>
        <p:nvGrpSpPr>
          <p:cNvPr id="9" name="グループ化 8"/>
          <p:cNvGrpSpPr/>
          <p:nvPr/>
        </p:nvGrpSpPr>
        <p:grpSpPr>
          <a:xfrm>
            <a:off x="7032909" y="5464280"/>
            <a:ext cx="1143000" cy="1019070"/>
            <a:chOff x="1143000" y="3857730"/>
            <a:chExt cx="1143000" cy="1019070"/>
          </a:xfrm>
        </p:grpSpPr>
        <p:sp>
          <p:nvSpPr>
            <p:cNvPr id="5" name="メモ 4"/>
            <p:cNvSpPr/>
            <p:nvPr/>
          </p:nvSpPr>
          <p:spPr bwMode="auto">
            <a:xfrm>
              <a:off x="1295400" y="3857730"/>
              <a:ext cx="838200" cy="1019070"/>
            </a:xfrm>
            <a:prstGeom prst="foldedCorner">
              <a:avLst>
                <a:gd name="adj" fmla="val 25746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1143000" y="3890211"/>
              <a:ext cx="11430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部品</a:t>
              </a:r>
              <a:br>
                <a:rPr kumimoji="1" lang="ja-JP" altLang="en-US" sz="28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kumimoji="1" lang="en-US" altLang="ja-JP" sz="28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01</a:t>
              </a:r>
              <a:endParaRPr kumimoji="1"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648959"/>
              </p:ext>
            </p:extLst>
          </p:nvPr>
        </p:nvGraphicFramePr>
        <p:xfrm>
          <a:off x="291059" y="2582577"/>
          <a:ext cx="4890541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980">
                  <a:extLst>
                    <a:ext uri="{9D8B030D-6E8A-4147-A177-3AD203B41FA5}">
                      <a16:colId xmlns:a16="http://schemas.microsoft.com/office/drawing/2014/main" val="2446501829"/>
                    </a:ext>
                  </a:extLst>
                </a:gridCol>
                <a:gridCol w="4288561">
                  <a:extLst>
                    <a:ext uri="{9D8B030D-6E8A-4147-A177-3AD203B41FA5}">
                      <a16:colId xmlns:a16="http://schemas.microsoft.com/office/drawing/2014/main" val="410962539"/>
                    </a:ext>
                  </a:extLst>
                </a:gridCol>
              </a:tblGrid>
              <a:tr h="164893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プログラム機能部品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9043498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01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四則演算と変数への代入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8808289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02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キーボードから数値や文字の入力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7027517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03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条件を判断して、命令を実行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7198840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04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条件を判断して、〇と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で違う命令を実行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01551559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05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複数の条件を判断して違う命令を実行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2455306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06</a:t>
                      </a:r>
                      <a:endParaRPr kumimoji="1" lang="ja-JP" altLang="en-US" sz="16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数をカウントアップしながら繰り返す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1629072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07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リストの処理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取り出し、入れ替え、追加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09680242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08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二つの変数の内容を入れ替える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83751024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09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繰り返しとリスト利用の組み合わせ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2208481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二重の繰り返し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8213202"/>
                  </a:ext>
                </a:extLst>
              </a:tr>
              <a:tr h="1511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11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二重の繰り返し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内の繰り返しの開始を変更</a:t>
                      </a: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2343002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6844439" y="304800"/>
            <a:ext cx="155112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説明</a:t>
            </a:r>
            <a:endParaRPr kumimoji="1"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900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2800" smtClean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ja-JP" sz="28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98737"/>
            <a:ext cx="777240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学習の進め方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4859" y="3312294"/>
            <a:ext cx="891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No.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スライド内の番号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・動画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指定された動画をみたらチェック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・理解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スライドの内容を見て自分なりにわかったらチェック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スタジオ内のプログラムの意味がわかったらチェック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打ち込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み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: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スライドのプログラムを入力して動作確認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簡単なプログラムで打ち込む必要なしと判断した場合は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打込まなくていいです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・開発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スライドの課題のプログラムを作って、ちゃんと動作したらチェック。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44439" y="304800"/>
            <a:ext cx="1551122" cy="400110"/>
          </a:xfrm>
          <a:prstGeom prst="rect">
            <a:avLst/>
          </a:prstGeom>
          <a:noFill/>
          <a:ln w="38100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理解</a:t>
            </a:r>
            <a:endParaRPr kumimoji="1"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89" y="1173782"/>
            <a:ext cx="8248650" cy="188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8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11360</TotalTime>
  <Words>628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ＭＳ Ｐ明朝</vt:lpstr>
      <vt:lpstr>メイリオ</vt:lpstr>
      <vt:lpstr>Arial</vt:lpstr>
      <vt:lpstr>Wingdings</vt:lpstr>
      <vt:lpstr>標準デザイン</vt:lpstr>
      <vt:lpstr>PowerPoint プレゼンテーション</vt:lpstr>
      <vt:lpstr>どうしてプログラミング</vt:lpstr>
      <vt:lpstr>学習の進め方(1)</vt:lpstr>
      <vt:lpstr>プログラムって何?</vt:lpstr>
      <vt:lpstr>ここでのプログラムの作り方(1)</vt:lpstr>
      <vt:lpstr>ここでのプログラムの作り方(2)</vt:lpstr>
      <vt:lpstr>学習の進め方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gohome8</cp:lastModifiedBy>
  <cp:revision>470</cp:revision>
  <cp:lastPrinted>2020-11-15T05:42:50Z</cp:lastPrinted>
  <dcterms:created xsi:type="dcterms:W3CDTF">2014-03-24T13:08:44Z</dcterms:created>
  <dcterms:modified xsi:type="dcterms:W3CDTF">2021-01-17T19:47:54Z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