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4" r:id="rId18"/>
    <p:sldId id="275" r:id="rId19"/>
    <p:sldId id="272" r:id="rId20"/>
    <p:sldId id="273" r:id="rId21"/>
    <p:sldId id="276" r:id="rId22"/>
    <p:sldId id="277" r:id="rId23"/>
  </p:sldIdLst>
  <p:sldSz cx="5327650" cy="7559675"/>
  <p:notesSz cx="4870450" cy="7099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90" autoAdjust="0"/>
    <p:restoredTop sz="94660"/>
  </p:normalViewPr>
  <p:slideViewPr>
    <p:cSldViewPr snapToGrid="0">
      <p:cViewPr varScale="1">
        <p:scale>
          <a:sx n="47" d="100"/>
          <a:sy n="47" d="100"/>
        </p:scale>
        <p:origin x="22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65956" y="1237197"/>
            <a:ext cx="3995738" cy="2631887"/>
          </a:xfrm>
        </p:spPr>
        <p:txBody>
          <a:bodyPr anchor="b"/>
          <a:lstStyle>
            <a:lvl1pPr algn="ctr">
              <a:defRPr sz="6614"/>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665956" y="3970580"/>
            <a:ext cx="3995738"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8209E6DF-A69C-4540-9691-732C4CBA36BE}" type="datetimeFigureOut">
              <a:rPr kumimoji="1" lang="ja-JP" altLang="en-US" smtClean="0"/>
              <a:t>2021/12/25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2191178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209E6DF-A69C-4540-9691-732C4CBA36BE}" type="datetimeFigureOut">
              <a:rPr kumimoji="1" lang="ja-JP" altLang="en-US" smtClean="0"/>
              <a:t>2021/12/25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849432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812599" y="402483"/>
            <a:ext cx="1148775" cy="640647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6276" y="402483"/>
            <a:ext cx="3379728" cy="640647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209E6DF-A69C-4540-9691-732C4CBA36BE}" type="datetimeFigureOut">
              <a:rPr kumimoji="1" lang="ja-JP" altLang="en-US" smtClean="0"/>
              <a:t>2021/12/25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320084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209E6DF-A69C-4540-9691-732C4CBA36BE}" type="datetimeFigureOut">
              <a:rPr kumimoji="1" lang="ja-JP" altLang="en-US" smtClean="0"/>
              <a:t>2021/12/25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3215280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363501" y="1884670"/>
            <a:ext cx="4595098" cy="3144614"/>
          </a:xfrm>
        </p:spPr>
        <p:txBody>
          <a:bodyPr anchor="b"/>
          <a:lstStyle>
            <a:lvl1pPr>
              <a:defRPr sz="6614"/>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63501" y="5059034"/>
            <a:ext cx="4595098" cy="1653678"/>
          </a:xfrm>
        </p:spPr>
        <p:txBody>
          <a:bodyPr/>
          <a:lstStyle>
            <a:lvl1pPr marL="0" indent="0">
              <a:buNone/>
              <a:defRPr sz="2646">
                <a:solidFill>
                  <a:schemeClr val="tx1">
                    <a:tint val="75000"/>
                  </a:schemeClr>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8209E6DF-A69C-4540-9691-732C4CBA36BE}" type="datetimeFigureOut">
              <a:rPr kumimoji="1" lang="ja-JP" altLang="en-US" smtClean="0"/>
              <a:t>2021/12/25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1735822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6276" y="2012414"/>
            <a:ext cx="2264251" cy="4796544"/>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97123" y="2012414"/>
            <a:ext cx="2264251" cy="4796544"/>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8209E6DF-A69C-4540-9691-732C4CBA36BE}" type="datetimeFigureOut">
              <a:rPr kumimoji="1" lang="ja-JP" altLang="en-US" smtClean="0"/>
              <a:t>2021/12/25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1758098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66970" y="402483"/>
            <a:ext cx="4595098" cy="1461188"/>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66970" y="1853171"/>
            <a:ext cx="2253845"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66970" y="2761381"/>
            <a:ext cx="2253845" cy="4061576"/>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2697123" y="1853171"/>
            <a:ext cx="2264945"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2697123" y="2761381"/>
            <a:ext cx="2264945" cy="4061576"/>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8209E6DF-A69C-4540-9691-732C4CBA36BE}" type="datetimeFigureOut">
              <a:rPr kumimoji="1" lang="ja-JP" altLang="en-US" smtClean="0"/>
              <a:t>2021/12/25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818872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8209E6DF-A69C-4540-9691-732C4CBA36BE}" type="datetimeFigureOut">
              <a:rPr kumimoji="1" lang="ja-JP" altLang="en-US" smtClean="0"/>
              <a:t>2021/12/25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1336356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209E6DF-A69C-4540-9691-732C4CBA36BE}" type="datetimeFigureOut">
              <a:rPr kumimoji="1" lang="ja-JP" altLang="en-US" smtClean="0"/>
              <a:t>2021/12/25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18236878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66970" y="503978"/>
            <a:ext cx="1718306" cy="1763924"/>
          </a:xfrm>
        </p:spPr>
        <p:txBody>
          <a:bodyPr anchor="b"/>
          <a:lstStyle>
            <a:lvl1pPr>
              <a:defRPr sz="3527"/>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264945" y="1088454"/>
            <a:ext cx="2697123"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66970" y="2267902"/>
            <a:ext cx="1718306"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209E6DF-A69C-4540-9691-732C4CBA36BE}" type="datetimeFigureOut">
              <a:rPr kumimoji="1" lang="ja-JP" altLang="en-US" smtClean="0"/>
              <a:t>2021/12/25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2076370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366970" y="503978"/>
            <a:ext cx="1718306" cy="1763924"/>
          </a:xfrm>
        </p:spPr>
        <p:txBody>
          <a:bodyPr anchor="b"/>
          <a:lstStyle>
            <a:lvl1pPr>
              <a:defRPr sz="3527"/>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264945" y="1088454"/>
            <a:ext cx="2697123" cy="5372269"/>
          </a:xfrm>
        </p:spPr>
        <p:txBody>
          <a:bodyPr/>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endParaRPr kumimoji="1" lang="ja-JP" altLang="en-US"/>
          </a:p>
        </p:txBody>
      </p:sp>
      <p:sp>
        <p:nvSpPr>
          <p:cNvPr id="4" name="テキスト プレースホルダー 3"/>
          <p:cNvSpPr>
            <a:spLocks noGrp="1"/>
          </p:cNvSpPr>
          <p:nvPr>
            <p:ph type="body" sz="half" idx="2"/>
          </p:nvPr>
        </p:nvSpPr>
        <p:spPr>
          <a:xfrm>
            <a:off x="366970" y="2267902"/>
            <a:ext cx="1718306"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209E6DF-A69C-4540-9691-732C4CBA36BE}" type="datetimeFigureOut">
              <a:rPr kumimoji="1" lang="ja-JP" altLang="en-US" smtClean="0"/>
              <a:t>2021/12/25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3081995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66276" y="402483"/>
            <a:ext cx="4595098" cy="1461188"/>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66276" y="2012414"/>
            <a:ext cx="4595098" cy="4796544"/>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66276" y="7006699"/>
            <a:ext cx="1198721"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8209E6DF-A69C-4540-9691-732C4CBA36BE}" type="datetimeFigureOut">
              <a:rPr kumimoji="1" lang="ja-JP" altLang="en-US" smtClean="0"/>
              <a:t>2021/12/25</a:t>
            </a:fld>
            <a:endParaRPr kumimoji="1" lang="ja-JP" altLang="en-US"/>
          </a:p>
        </p:txBody>
      </p:sp>
      <p:sp>
        <p:nvSpPr>
          <p:cNvPr id="5" name="フッター プレースホルダー 4"/>
          <p:cNvSpPr>
            <a:spLocks noGrp="1"/>
          </p:cNvSpPr>
          <p:nvPr>
            <p:ph type="ftr" sz="quarter" idx="3"/>
          </p:nvPr>
        </p:nvSpPr>
        <p:spPr>
          <a:xfrm>
            <a:off x="1764784" y="7006699"/>
            <a:ext cx="1798082"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3762653" y="7006699"/>
            <a:ext cx="1198721"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7DF83CE6-BE8B-4AB6-BCD7-83D1D3F064B2}" type="slidenum">
              <a:rPr kumimoji="1" lang="ja-JP" altLang="en-US" smtClean="0"/>
              <a:t>‹#›</a:t>
            </a:fld>
            <a:endParaRPr kumimoji="1" lang="ja-JP" altLang="en-US"/>
          </a:p>
        </p:txBody>
      </p:sp>
    </p:spTree>
    <p:extLst>
      <p:ext uri="{BB962C8B-B14F-4D97-AF65-F5344CB8AC3E}">
        <p14:creationId xmlns:p14="http://schemas.microsoft.com/office/powerpoint/2010/main" val="15537364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007943" rtl="0" eaLnBrk="1" latinLnBrk="0" hangingPunct="1">
        <a:lnSpc>
          <a:spcPct val="90000"/>
        </a:lnSpc>
        <a:spcBef>
          <a:spcPct val="0"/>
        </a:spcBef>
        <a:buNone/>
        <a:defRPr kumimoji="1"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kumimoji="1"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kumimoji="1"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kumimoji="1"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p:bodyStyle>
    <p:otherStyle>
      <a:defPPr>
        <a:defRPr lang="ja-JP"/>
      </a:defPPr>
      <a:lvl1pPr marL="0" algn="l" defTabSz="1007943" rtl="0" eaLnBrk="1" latinLnBrk="0" hangingPunct="1">
        <a:defRPr kumimoji="1" sz="1984" kern="1200">
          <a:solidFill>
            <a:schemeClr val="tx1"/>
          </a:solidFill>
          <a:latin typeface="+mn-lt"/>
          <a:ea typeface="+mn-ea"/>
          <a:cs typeface="+mn-cs"/>
        </a:defRPr>
      </a:lvl1pPr>
      <a:lvl2pPr marL="503972" algn="l" defTabSz="1007943" rtl="0" eaLnBrk="1" latinLnBrk="0" hangingPunct="1">
        <a:defRPr kumimoji="1" sz="1984" kern="1200">
          <a:solidFill>
            <a:schemeClr val="tx1"/>
          </a:solidFill>
          <a:latin typeface="+mn-lt"/>
          <a:ea typeface="+mn-ea"/>
          <a:cs typeface="+mn-cs"/>
        </a:defRPr>
      </a:lvl2pPr>
      <a:lvl3pPr marL="1007943" algn="l" defTabSz="1007943" rtl="0" eaLnBrk="1" latinLnBrk="0" hangingPunct="1">
        <a:defRPr kumimoji="1" sz="1984" kern="1200">
          <a:solidFill>
            <a:schemeClr val="tx1"/>
          </a:solidFill>
          <a:latin typeface="+mn-lt"/>
          <a:ea typeface="+mn-ea"/>
          <a:cs typeface="+mn-cs"/>
        </a:defRPr>
      </a:lvl3pPr>
      <a:lvl4pPr marL="1511915" algn="l" defTabSz="1007943" rtl="0" eaLnBrk="1" latinLnBrk="0" hangingPunct="1">
        <a:defRPr kumimoji="1" sz="1984" kern="1200">
          <a:solidFill>
            <a:schemeClr val="tx1"/>
          </a:solidFill>
          <a:latin typeface="+mn-lt"/>
          <a:ea typeface="+mn-ea"/>
          <a:cs typeface="+mn-cs"/>
        </a:defRPr>
      </a:lvl4pPr>
      <a:lvl5pPr marL="2015886" algn="l" defTabSz="1007943" rtl="0" eaLnBrk="1" latinLnBrk="0" hangingPunct="1">
        <a:defRPr kumimoji="1" sz="1984" kern="1200">
          <a:solidFill>
            <a:schemeClr val="tx1"/>
          </a:solidFill>
          <a:latin typeface="+mn-lt"/>
          <a:ea typeface="+mn-ea"/>
          <a:cs typeface="+mn-cs"/>
        </a:defRPr>
      </a:lvl5pPr>
      <a:lvl6pPr marL="2519858" algn="l" defTabSz="1007943" rtl="0" eaLnBrk="1" latinLnBrk="0" hangingPunct="1">
        <a:defRPr kumimoji="1" sz="1984" kern="1200">
          <a:solidFill>
            <a:schemeClr val="tx1"/>
          </a:solidFill>
          <a:latin typeface="+mn-lt"/>
          <a:ea typeface="+mn-ea"/>
          <a:cs typeface="+mn-cs"/>
        </a:defRPr>
      </a:lvl6pPr>
      <a:lvl7pPr marL="3023829" algn="l" defTabSz="1007943" rtl="0" eaLnBrk="1" latinLnBrk="0" hangingPunct="1">
        <a:defRPr kumimoji="1" sz="1984" kern="1200">
          <a:solidFill>
            <a:schemeClr val="tx1"/>
          </a:solidFill>
          <a:latin typeface="+mn-lt"/>
          <a:ea typeface="+mn-ea"/>
          <a:cs typeface="+mn-cs"/>
        </a:defRPr>
      </a:lvl7pPr>
      <a:lvl8pPr marL="3527801" algn="l" defTabSz="1007943" rtl="0" eaLnBrk="1" latinLnBrk="0" hangingPunct="1">
        <a:defRPr kumimoji="1" sz="1984" kern="1200">
          <a:solidFill>
            <a:schemeClr val="tx1"/>
          </a:solidFill>
          <a:latin typeface="+mn-lt"/>
          <a:ea typeface="+mn-ea"/>
          <a:cs typeface="+mn-cs"/>
        </a:defRPr>
      </a:lvl8pPr>
      <a:lvl9pPr marL="4031772" algn="l" defTabSz="1007943" rtl="0" eaLnBrk="1" latinLnBrk="0" hangingPunct="1">
        <a:defRPr kumimoji="1"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878305" y="190941"/>
            <a:ext cx="4291573" cy="307777"/>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rPr>
              <a:t>大人の</a:t>
            </a:r>
            <a:r>
              <a:rPr kumimoji="1" lang="en-US" altLang="ja-JP" sz="1400" dirty="0" smtClean="0">
                <a:latin typeface="メイリオ" panose="020B0604030504040204" pitchFamily="50" charset="-128"/>
                <a:ea typeface="メイリオ" panose="020B0604030504040204" pitchFamily="50" charset="-128"/>
              </a:rPr>
              <a:t>Scratch</a:t>
            </a:r>
            <a:r>
              <a:rPr kumimoji="1" lang="ja-JP" altLang="en-US" sz="1400" dirty="0" smtClean="0">
                <a:latin typeface="メイリオ" panose="020B0604030504040204" pitchFamily="50" charset="-128"/>
                <a:ea typeface="メイリオ" panose="020B0604030504040204" pitchFamily="50" charset="-128"/>
              </a:rPr>
              <a:t>プログラム機能部品カード　</a:t>
            </a:r>
            <a:r>
              <a:rPr kumimoji="1" lang="en-US" altLang="ja-JP" sz="1400" dirty="0" smtClean="0">
                <a:latin typeface="メイリオ" panose="020B0604030504040204" pitchFamily="50" charset="-128"/>
                <a:ea typeface="メイリオ" panose="020B0604030504040204" pitchFamily="50" charset="-128"/>
              </a:rPr>
              <a:t>No.01</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4354394" cy="338554"/>
          </a:xfrm>
          <a:prstGeom prst="rect">
            <a:avLst/>
          </a:prstGeom>
          <a:noFill/>
          <a:ln w="28575">
            <a:solidFill>
              <a:srgbClr val="002060"/>
            </a:solidFill>
          </a:ln>
        </p:spPr>
        <p:txBody>
          <a:bodyPr wrap="square" rtlCol="0">
            <a:spAutoFit/>
          </a:bodyPr>
          <a:lstStyle/>
          <a:p>
            <a:r>
              <a:rPr kumimoji="1" lang="ja-JP" altLang="en-US" sz="1600" dirty="0" smtClean="0">
                <a:latin typeface="メイリオ" panose="020B0604030504040204" pitchFamily="50" charset="-128"/>
                <a:ea typeface="メイリオ" panose="020B0604030504040204" pitchFamily="50" charset="-128"/>
              </a:rPr>
              <a:t>四則演算と変数への代入</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246488" y="1001712"/>
            <a:ext cx="3666944" cy="461665"/>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足し算、引き算、掛け算、割り算の基本的な</a:t>
            </a:r>
            <a:r>
              <a:rPr lang="ja-JP" altLang="en-US" sz="1200" dirty="0">
                <a:latin typeface="メイリオ" panose="020B0604030504040204" pitchFamily="50" charset="-128"/>
                <a:ea typeface="メイリオ" panose="020B0604030504040204" pitchFamily="50" charset="-128"/>
              </a:rPr>
              <a:t>使い方</a:t>
            </a:r>
            <a:r>
              <a:rPr lang="ja-JP" altLang="en-US" sz="1200" dirty="0" smtClean="0">
                <a:latin typeface="メイリオ" panose="020B0604030504040204" pitchFamily="50" charset="-128"/>
                <a:ea typeface="メイリオ" panose="020B0604030504040204" pitchFamily="50" charset="-128"/>
              </a:rPr>
              <a:t>と、数値や計算結果の変数への代入方法です。</a:t>
            </a:r>
            <a:endParaRPr kumimoji="1" lang="ja-JP" altLang="en-US" sz="1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5" y="1561890"/>
            <a:ext cx="1015629" cy="338554"/>
          </a:xfrm>
          <a:prstGeom prst="rect">
            <a:avLst/>
          </a:prstGeom>
          <a:noFill/>
          <a:ln w="28575">
            <a:solidFill>
              <a:srgbClr val="FF0000"/>
            </a:solidFill>
          </a:ln>
        </p:spPr>
        <p:txBody>
          <a:bodyPr wrap="square" rtlCol="0">
            <a:spAutoFit/>
          </a:bodyPr>
          <a:lstStyle/>
          <a:p>
            <a:pPr algn="ctr"/>
            <a:r>
              <a:rPr kumimoji="1" lang="ja-JP" altLang="en-US" sz="1600" dirty="0" smtClean="0">
                <a:latin typeface="メイリオ" panose="020B0604030504040204" pitchFamily="50" charset="-128"/>
                <a:ea typeface="メイリオ" panose="020B0604030504040204" pitchFamily="50" charset="-128"/>
              </a:rPr>
              <a:t>具体例</a:t>
            </a:r>
            <a:endParaRPr kumimoji="1" lang="ja-JP" altLang="en-US" sz="1600" dirty="0">
              <a:latin typeface="メイリオ" panose="020B0604030504040204" pitchFamily="50" charset="-128"/>
              <a:ea typeface="メイリオ" panose="020B0604030504040204" pitchFamily="50" charset="-128"/>
            </a:endParaRPr>
          </a:p>
        </p:txBody>
      </p:sp>
      <p:pic>
        <p:nvPicPr>
          <p:cNvPr id="7" name="図 6"/>
          <p:cNvPicPr>
            <a:picLocks noChangeAspect="1"/>
          </p:cNvPicPr>
          <p:nvPr/>
        </p:nvPicPr>
        <p:blipFill>
          <a:blip r:embed="rId2"/>
          <a:stretch>
            <a:fillRect/>
          </a:stretch>
        </p:blipFill>
        <p:spPr>
          <a:xfrm>
            <a:off x="160260" y="2138499"/>
            <a:ext cx="1381125" cy="2981325"/>
          </a:xfrm>
          <a:prstGeom prst="rect">
            <a:avLst/>
          </a:prstGeom>
        </p:spPr>
      </p:pic>
      <p:sp>
        <p:nvSpPr>
          <p:cNvPr id="10" name="テキスト ボックス 9"/>
          <p:cNvSpPr txBox="1"/>
          <p:nvPr/>
        </p:nvSpPr>
        <p:spPr>
          <a:xfrm>
            <a:off x="160260" y="1983446"/>
            <a:ext cx="2084193" cy="276999"/>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変数</a:t>
            </a:r>
            <a:r>
              <a:rPr kumimoji="1" lang="en-US" altLang="ja-JP" sz="1200" dirty="0" smtClean="0">
                <a:latin typeface="メイリオ" panose="020B0604030504040204" pitchFamily="50" charset="-128"/>
                <a:ea typeface="メイリオ" panose="020B0604030504040204" pitchFamily="50" charset="-128"/>
              </a:rPr>
              <a:t>I</a:t>
            </a:r>
            <a:r>
              <a:rPr kumimoji="1" lang="ja-JP" altLang="en-US" sz="1200" dirty="0" smtClean="0">
                <a:latin typeface="メイリオ" panose="020B0604030504040204" pitchFamily="50" charset="-128"/>
                <a:ea typeface="メイリオ" panose="020B0604030504040204" pitchFamily="50" charset="-128"/>
              </a:rPr>
              <a:t>の内容に</a:t>
            </a:r>
            <a:r>
              <a:rPr kumimoji="1" lang="en-US" altLang="ja-JP" sz="1200" dirty="0" smtClean="0">
                <a:latin typeface="メイリオ" panose="020B0604030504040204" pitchFamily="50" charset="-128"/>
                <a:ea typeface="メイリオ" panose="020B0604030504040204" pitchFamily="50" charset="-128"/>
              </a:rPr>
              <a:t>1</a:t>
            </a:r>
            <a:r>
              <a:rPr kumimoji="1" lang="ja-JP" altLang="en-US" sz="1200" dirty="0" smtClean="0">
                <a:latin typeface="メイリオ" panose="020B0604030504040204" pitchFamily="50" charset="-128"/>
                <a:ea typeface="メイリオ" panose="020B0604030504040204" pitchFamily="50" charset="-128"/>
              </a:rPr>
              <a:t>を足した値</a:t>
            </a:r>
            <a:endParaRPr kumimoji="1" lang="ja-JP" altLang="en-US" sz="12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140804" y="2830849"/>
            <a:ext cx="2254729" cy="276999"/>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変数</a:t>
            </a:r>
            <a:r>
              <a:rPr kumimoji="1" lang="en-US" altLang="ja-JP" sz="1200" dirty="0" smtClean="0">
                <a:latin typeface="メイリオ" panose="020B0604030504040204" pitchFamily="50" charset="-128"/>
                <a:ea typeface="メイリオ" panose="020B0604030504040204" pitchFamily="50" charset="-128"/>
              </a:rPr>
              <a:t>X</a:t>
            </a:r>
            <a:r>
              <a:rPr kumimoji="1" lang="ja-JP" altLang="en-US" sz="1200" dirty="0" smtClean="0">
                <a:latin typeface="メイリオ" panose="020B0604030504040204" pitchFamily="50" charset="-128"/>
                <a:ea typeface="メイリオ" panose="020B0604030504040204" pitchFamily="50" charset="-128"/>
              </a:rPr>
              <a:t>の内容</a:t>
            </a:r>
            <a:r>
              <a:rPr lang="ja-JP" altLang="en-US" sz="1200" dirty="0" smtClean="0">
                <a:latin typeface="メイリオ" panose="020B0604030504040204" pitchFamily="50" charset="-128"/>
                <a:ea typeface="メイリオ" panose="020B0604030504040204" pitchFamily="50" charset="-128"/>
              </a:rPr>
              <a:t>から</a:t>
            </a:r>
            <a:r>
              <a:rPr lang="en-US" altLang="ja-JP" sz="1200" dirty="0" smtClean="0">
                <a:latin typeface="メイリオ" panose="020B0604030504040204" pitchFamily="50" charset="-128"/>
                <a:ea typeface="メイリオ" panose="020B0604030504040204" pitchFamily="50" charset="-128"/>
              </a:rPr>
              <a:t>2</a:t>
            </a:r>
            <a:r>
              <a:rPr lang="ja-JP" altLang="en-US" sz="1200" dirty="0" smtClean="0">
                <a:latin typeface="メイリオ" panose="020B0604030504040204" pitchFamily="50" charset="-128"/>
                <a:ea typeface="メイリオ" panose="020B0604030504040204" pitchFamily="50" charset="-128"/>
              </a:rPr>
              <a:t>を引いた</a:t>
            </a:r>
            <a:r>
              <a:rPr kumimoji="1" lang="ja-JP" altLang="en-US" sz="1200" dirty="0" smtClean="0">
                <a:latin typeface="メイリオ" panose="020B0604030504040204" pitchFamily="50" charset="-128"/>
                <a:ea typeface="メイリオ" panose="020B0604030504040204" pitchFamily="50" charset="-128"/>
              </a:rPr>
              <a:t>値</a:t>
            </a:r>
            <a:endParaRPr kumimoji="1" lang="ja-JP" altLang="en-US" sz="12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161873" y="3570694"/>
            <a:ext cx="2254729" cy="276999"/>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変数</a:t>
            </a:r>
            <a:r>
              <a:rPr kumimoji="1" lang="en-US" altLang="ja-JP" sz="1200" dirty="0" smtClean="0">
                <a:latin typeface="メイリオ" panose="020B0604030504040204" pitchFamily="50" charset="-128"/>
                <a:ea typeface="メイリオ" panose="020B0604030504040204" pitchFamily="50" charset="-128"/>
              </a:rPr>
              <a:t>X</a:t>
            </a:r>
            <a:r>
              <a:rPr kumimoji="1" lang="ja-JP" altLang="en-US" sz="1200" dirty="0" smtClean="0">
                <a:latin typeface="メイリオ" panose="020B0604030504040204" pitchFamily="50" charset="-128"/>
                <a:ea typeface="メイリオ" panose="020B0604030504040204" pitchFamily="50" charset="-128"/>
              </a:rPr>
              <a:t>と</a:t>
            </a:r>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をかけた値</a:t>
            </a:r>
            <a:endParaRPr kumimoji="1" lang="ja-JP" altLang="en-US" sz="120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246488" y="4360754"/>
            <a:ext cx="2254729" cy="276999"/>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A</a:t>
            </a:r>
            <a:r>
              <a:rPr lang="ja-JP" altLang="en-US" sz="1200" dirty="0" smtClean="0">
                <a:latin typeface="メイリオ" panose="020B0604030504040204" pitchFamily="50" charset="-128"/>
                <a:ea typeface="メイリオ" panose="020B0604030504040204" pitchFamily="50" charset="-128"/>
              </a:rPr>
              <a:t>を</a:t>
            </a:r>
            <a:r>
              <a:rPr lang="en-US" altLang="ja-JP" sz="1200" dirty="0" smtClean="0">
                <a:latin typeface="メイリオ" panose="020B0604030504040204" pitchFamily="50" charset="-128"/>
                <a:ea typeface="メイリオ" panose="020B0604030504040204" pitchFamily="50" charset="-128"/>
              </a:rPr>
              <a:t>10</a:t>
            </a:r>
            <a:r>
              <a:rPr lang="ja-JP" altLang="en-US" sz="1200" dirty="0" smtClean="0">
                <a:latin typeface="メイリオ" panose="020B0604030504040204" pitchFamily="50" charset="-128"/>
                <a:ea typeface="メイリオ" panose="020B0604030504040204" pitchFamily="50" charset="-128"/>
              </a:rPr>
              <a:t>で割った値</a:t>
            </a:r>
            <a:endParaRPr kumimoji="1" lang="ja-JP" altLang="en-US" sz="1200" dirty="0">
              <a:latin typeface="メイリオ" panose="020B0604030504040204" pitchFamily="50" charset="-128"/>
              <a:ea typeface="メイリオ" panose="020B0604030504040204" pitchFamily="50" charset="-128"/>
            </a:endParaRPr>
          </a:p>
        </p:txBody>
      </p:sp>
      <p:pic>
        <p:nvPicPr>
          <p:cNvPr id="14" name="図 13"/>
          <p:cNvPicPr>
            <a:picLocks noChangeAspect="1"/>
          </p:cNvPicPr>
          <p:nvPr/>
        </p:nvPicPr>
        <p:blipFill rotWithShape="1">
          <a:blip r:embed="rId3"/>
          <a:srcRect b="58926"/>
          <a:stretch/>
        </p:blipFill>
        <p:spPr>
          <a:xfrm>
            <a:off x="2604448" y="2121945"/>
            <a:ext cx="2133600" cy="813760"/>
          </a:xfrm>
          <a:prstGeom prst="rect">
            <a:avLst/>
          </a:prstGeom>
        </p:spPr>
      </p:pic>
      <p:sp>
        <p:nvSpPr>
          <p:cNvPr id="15" name="テキスト ボックス 14"/>
          <p:cNvSpPr txBox="1"/>
          <p:nvPr/>
        </p:nvSpPr>
        <p:spPr>
          <a:xfrm>
            <a:off x="2604448" y="2014237"/>
            <a:ext cx="2342515" cy="276999"/>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変数</a:t>
            </a:r>
            <a:r>
              <a:rPr kumimoji="1" lang="en-US" altLang="ja-JP" sz="1200" dirty="0" smtClean="0">
                <a:latin typeface="メイリオ" panose="020B0604030504040204" pitchFamily="50" charset="-128"/>
                <a:ea typeface="メイリオ" panose="020B0604030504040204" pitchFamily="50" charset="-128"/>
              </a:rPr>
              <a:t>A</a:t>
            </a:r>
            <a:r>
              <a:rPr kumimoji="1" lang="ja-JP" altLang="en-US" sz="1200" dirty="0" smtClean="0">
                <a:latin typeface="メイリオ" panose="020B0604030504040204" pitchFamily="50" charset="-128"/>
                <a:ea typeface="メイリオ" panose="020B0604030504040204" pitchFamily="50" charset="-128"/>
              </a:rPr>
              <a:t>と変数</a:t>
            </a:r>
            <a:r>
              <a:rPr kumimoji="1" lang="en-US" altLang="ja-JP" sz="1200" dirty="0" smtClean="0">
                <a:latin typeface="メイリオ" panose="020B0604030504040204" pitchFamily="50" charset="-128"/>
                <a:ea typeface="メイリオ" panose="020B0604030504040204" pitchFamily="50" charset="-128"/>
              </a:rPr>
              <a:t>I</a:t>
            </a:r>
            <a:r>
              <a:rPr kumimoji="1" lang="ja-JP" altLang="en-US" sz="1200" dirty="0" smtClean="0">
                <a:latin typeface="メイリオ" panose="020B0604030504040204" pitchFamily="50" charset="-128"/>
                <a:ea typeface="メイリオ" panose="020B0604030504040204" pitchFamily="50" charset="-128"/>
              </a:rPr>
              <a:t>と</a:t>
            </a:r>
            <a:r>
              <a:rPr kumimoji="1" lang="en-US" altLang="ja-JP" sz="1200" dirty="0" smtClean="0">
                <a:latin typeface="メイリオ" panose="020B0604030504040204" pitchFamily="50" charset="-128"/>
                <a:ea typeface="メイリオ" panose="020B0604030504040204" pitchFamily="50" charset="-128"/>
              </a:rPr>
              <a:t>10</a:t>
            </a:r>
            <a:r>
              <a:rPr lang="ja-JP" altLang="en-US" sz="1200" dirty="0" smtClean="0">
                <a:latin typeface="メイリオ" panose="020B0604030504040204" pitchFamily="50" charset="-128"/>
                <a:ea typeface="メイリオ" panose="020B0604030504040204" pitchFamily="50" charset="-128"/>
              </a:rPr>
              <a:t>を足した</a:t>
            </a:r>
            <a:r>
              <a:rPr kumimoji="1" lang="ja-JP" altLang="en-US" sz="1200" dirty="0" smtClean="0">
                <a:latin typeface="メイリオ" panose="020B0604030504040204" pitchFamily="50" charset="-128"/>
                <a:ea typeface="メイリオ" panose="020B0604030504040204" pitchFamily="50" charset="-128"/>
              </a:rPr>
              <a:t>値</a:t>
            </a:r>
            <a:endParaRPr kumimoji="1" lang="ja-JP" altLang="en-US" sz="12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2660828" y="3062701"/>
            <a:ext cx="2232220" cy="461665"/>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変数</a:t>
            </a:r>
            <a:r>
              <a:rPr lang="ja-JP" altLang="en-US" sz="1200" dirty="0">
                <a:latin typeface="メイリオ" panose="020B0604030504040204" pitchFamily="50" charset="-128"/>
                <a:ea typeface="メイリオ" panose="020B0604030504040204" pitchFamily="50" charset="-128"/>
              </a:rPr>
              <a:t> </a:t>
            </a:r>
            <a:r>
              <a:rPr lang="en-US" altLang="ja-JP" sz="1200" dirty="0" smtClean="0">
                <a:latin typeface="メイリオ" panose="020B0604030504040204" pitchFamily="50" charset="-128"/>
                <a:ea typeface="メイリオ" panose="020B0604030504040204" pitchFamily="50" charset="-128"/>
              </a:rPr>
              <a:t>A, </a:t>
            </a:r>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B, </a:t>
            </a:r>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C</a:t>
            </a:r>
            <a:r>
              <a:rPr lang="ja-JP" altLang="en-US" sz="1200" dirty="0" smtClean="0">
                <a:latin typeface="メイリオ" panose="020B0604030504040204" pitchFamily="50" charset="-128"/>
                <a:ea typeface="メイリオ" panose="020B0604030504040204" pitchFamily="50" charset="-128"/>
              </a:rPr>
              <a:t>の内容を足す</a:t>
            </a:r>
            <a:endParaRPr kumimoji="1" lang="ja-JP" altLang="en-US" sz="1200" dirty="0">
              <a:latin typeface="メイリオ" panose="020B0604030504040204" pitchFamily="50" charset="-128"/>
              <a:ea typeface="メイリオ" panose="020B0604030504040204" pitchFamily="50" charset="-128"/>
            </a:endParaRPr>
          </a:p>
        </p:txBody>
      </p:sp>
      <p:cxnSp>
        <p:nvCxnSpPr>
          <p:cNvPr id="18" name="直線コネクタ 17"/>
          <p:cNvCxnSpPr/>
          <p:nvPr/>
        </p:nvCxnSpPr>
        <p:spPr>
          <a:xfrm>
            <a:off x="180046" y="5336275"/>
            <a:ext cx="4720015"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20" name="図 19"/>
          <p:cNvPicPr>
            <a:picLocks noChangeAspect="1"/>
          </p:cNvPicPr>
          <p:nvPr/>
        </p:nvPicPr>
        <p:blipFill>
          <a:blip r:embed="rId4"/>
          <a:stretch>
            <a:fillRect/>
          </a:stretch>
        </p:blipFill>
        <p:spPr>
          <a:xfrm>
            <a:off x="171013" y="5482874"/>
            <a:ext cx="3190875" cy="1933575"/>
          </a:xfrm>
          <a:prstGeom prst="rect">
            <a:avLst/>
          </a:prstGeom>
        </p:spPr>
      </p:pic>
      <p:sp>
        <p:nvSpPr>
          <p:cNvPr id="21" name="テキスト ボックス 20"/>
          <p:cNvSpPr txBox="1"/>
          <p:nvPr/>
        </p:nvSpPr>
        <p:spPr>
          <a:xfrm>
            <a:off x="202594" y="5435029"/>
            <a:ext cx="2342515" cy="276999"/>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変数</a:t>
            </a:r>
            <a:r>
              <a:rPr kumimoji="1" lang="en-US" altLang="ja-JP" sz="1200" dirty="0" smtClean="0">
                <a:latin typeface="メイリオ" panose="020B0604030504040204" pitchFamily="50" charset="-128"/>
                <a:ea typeface="メイリオ" panose="020B0604030504040204" pitchFamily="50" charset="-128"/>
              </a:rPr>
              <a:t>A</a:t>
            </a:r>
            <a:r>
              <a:rPr kumimoji="1" lang="ja-JP" altLang="en-US" sz="1200" dirty="0" smtClean="0">
                <a:latin typeface="メイリオ" panose="020B0604030504040204" pitchFamily="50" charset="-128"/>
                <a:ea typeface="メイリオ" panose="020B0604030504040204" pitchFamily="50" charset="-128"/>
              </a:rPr>
              <a:t>の内容を</a:t>
            </a:r>
            <a:r>
              <a:rPr kumimoji="1" lang="en-US" altLang="ja-JP" sz="1200" dirty="0" smtClean="0">
                <a:latin typeface="メイリオ" panose="020B0604030504040204" pitchFamily="50" charset="-128"/>
                <a:ea typeface="メイリオ" panose="020B0604030504040204" pitchFamily="50" charset="-128"/>
              </a:rPr>
              <a:t>0</a:t>
            </a:r>
            <a:r>
              <a:rPr kumimoji="1" lang="ja-JP" altLang="en-US" sz="1200" dirty="0" smtClean="0">
                <a:latin typeface="メイリオ" panose="020B0604030504040204" pitchFamily="50" charset="-128"/>
                <a:ea typeface="メイリオ" panose="020B0604030504040204" pitchFamily="50" charset="-128"/>
              </a:rPr>
              <a:t>にする。</a:t>
            </a:r>
            <a:endParaRPr kumimoji="1" lang="ja-JP" altLang="en-US" sz="12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202594" y="6311161"/>
            <a:ext cx="3424760" cy="276999"/>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変数</a:t>
            </a:r>
            <a:r>
              <a:rPr kumimoji="1" lang="en-US" altLang="ja-JP" sz="1200" dirty="0" smtClean="0">
                <a:latin typeface="メイリオ" panose="020B0604030504040204" pitchFamily="50" charset="-128"/>
                <a:ea typeface="メイリオ" panose="020B0604030504040204" pitchFamily="50" charset="-128"/>
              </a:rPr>
              <a:t>X</a:t>
            </a:r>
            <a:r>
              <a:rPr kumimoji="1" lang="ja-JP" altLang="en-US" sz="1200" dirty="0" smtClean="0">
                <a:latin typeface="メイリオ" panose="020B0604030504040204" pitchFamily="50" charset="-128"/>
                <a:ea typeface="メイリオ" panose="020B0604030504040204" pitchFamily="50" charset="-128"/>
              </a:rPr>
              <a:t>の内容を</a:t>
            </a:r>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に</a:t>
            </a:r>
            <a:r>
              <a:rPr lang="en-US" altLang="ja-JP" sz="1200" dirty="0" smtClean="0">
                <a:latin typeface="メイリオ" panose="020B0604030504040204" pitchFamily="50" charset="-128"/>
                <a:ea typeface="メイリオ" panose="020B0604030504040204" pitchFamily="50" charset="-128"/>
              </a:rPr>
              <a:t>1</a:t>
            </a:r>
            <a:r>
              <a:rPr lang="ja-JP" altLang="en-US" sz="1200" dirty="0" smtClean="0">
                <a:latin typeface="メイリオ" panose="020B0604030504040204" pitchFamily="50" charset="-128"/>
                <a:ea typeface="メイリオ" panose="020B0604030504040204" pitchFamily="50" charset="-128"/>
              </a:rPr>
              <a:t>を足したものにする。</a:t>
            </a:r>
            <a:endParaRPr kumimoji="1" lang="ja-JP" altLang="en-US" sz="1200" dirty="0">
              <a:latin typeface="メイリオ" panose="020B0604030504040204" pitchFamily="50" charset="-128"/>
              <a:ea typeface="メイリオ" panose="020B0604030504040204" pitchFamily="50" charset="-128"/>
            </a:endParaRPr>
          </a:p>
        </p:txBody>
      </p:sp>
      <p:sp>
        <p:nvSpPr>
          <p:cNvPr id="23" name="右矢印 22"/>
          <p:cNvSpPr/>
          <p:nvPr/>
        </p:nvSpPr>
        <p:spPr>
          <a:xfrm>
            <a:off x="4239517" y="6665072"/>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rPr>
              <a:t>裏面</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5" name="角丸四角形 4"/>
          <p:cNvSpPr/>
          <p:nvPr/>
        </p:nvSpPr>
        <p:spPr>
          <a:xfrm>
            <a:off x="161874" y="4366357"/>
            <a:ext cx="2272902" cy="68256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角丸四角形 23"/>
          <p:cNvSpPr/>
          <p:nvPr/>
        </p:nvSpPr>
        <p:spPr>
          <a:xfrm>
            <a:off x="151549" y="3600660"/>
            <a:ext cx="2272902" cy="68256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角丸四角形 24"/>
          <p:cNvSpPr/>
          <p:nvPr/>
        </p:nvSpPr>
        <p:spPr>
          <a:xfrm>
            <a:off x="143700" y="2848204"/>
            <a:ext cx="2272902" cy="68256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角丸四角形 25"/>
          <p:cNvSpPr/>
          <p:nvPr/>
        </p:nvSpPr>
        <p:spPr>
          <a:xfrm>
            <a:off x="159397" y="2004446"/>
            <a:ext cx="2272902" cy="68256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角丸四角形 26"/>
          <p:cNvSpPr/>
          <p:nvPr/>
        </p:nvSpPr>
        <p:spPr>
          <a:xfrm>
            <a:off x="2620145" y="1997313"/>
            <a:ext cx="2272902" cy="83353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角丸四角形 27"/>
          <p:cNvSpPr/>
          <p:nvPr/>
        </p:nvSpPr>
        <p:spPr>
          <a:xfrm>
            <a:off x="2624869" y="3032049"/>
            <a:ext cx="2272902" cy="122259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角丸四角形 28"/>
          <p:cNvSpPr/>
          <p:nvPr/>
        </p:nvSpPr>
        <p:spPr>
          <a:xfrm>
            <a:off x="169412" y="5456231"/>
            <a:ext cx="3381861" cy="76149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角丸四角形 29"/>
          <p:cNvSpPr/>
          <p:nvPr/>
        </p:nvSpPr>
        <p:spPr>
          <a:xfrm>
            <a:off x="182044" y="6309427"/>
            <a:ext cx="3381861" cy="101883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p:nvGrpSpPr>
        <p:grpSpPr>
          <a:xfrm>
            <a:off x="4128512" y="986705"/>
            <a:ext cx="990600" cy="890653"/>
            <a:chOff x="1295400" y="3857730"/>
            <a:chExt cx="990600" cy="1019070"/>
          </a:xfrm>
        </p:grpSpPr>
        <p:sp>
          <p:nvSpPr>
            <p:cNvPr id="32" name="メモ 31"/>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3" name="テキスト ボックス 32"/>
            <p:cNvSpPr txBox="1"/>
            <p:nvPr/>
          </p:nvSpPr>
          <p:spPr>
            <a:xfrm>
              <a:off x="1295400" y="3890211"/>
              <a:ext cx="990600" cy="950813"/>
            </a:xfrm>
            <a:prstGeom prst="rect">
              <a:avLst/>
            </a:prstGeom>
            <a:noFill/>
          </p:spPr>
          <p:txBody>
            <a:bodyPr wrap="square" rtlCol="0">
              <a:spAutoFit/>
            </a:bodyPr>
            <a:lstStyle/>
            <a:p>
              <a:r>
                <a:rPr kumimoji="1" lang="ja-JP" altLang="en-US" sz="24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400" dirty="0" smtClean="0">
                  <a:solidFill>
                    <a:srgbClr val="FF0000"/>
                  </a:solidFill>
                  <a:latin typeface="メイリオ" panose="020B0604030504040204" pitchFamily="50" charset="-128"/>
                  <a:ea typeface="メイリオ" panose="020B0604030504040204" pitchFamily="50" charset="-128"/>
                </a:rPr>
              </a:br>
              <a:r>
                <a:rPr kumimoji="1" lang="en-US" altLang="ja-JP" sz="2400" dirty="0" smtClean="0">
                  <a:solidFill>
                    <a:srgbClr val="FF0000"/>
                  </a:solidFill>
                  <a:latin typeface="メイリオ" panose="020B0604030504040204" pitchFamily="50" charset="-128"/>
                  <a:ea typeface="メイリオ" panose="020B0604030504040204" pitchFamily="50" charset="-128"/>
                </a:rPr>
                <a:t>01</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pic>
        <p:nvPicPr>
          <p:cNvPr id="8" name="図 7"/>
          <p:cNvPicPr>
            <a:picLocks noChangeAspect="1"/>
          </p:cNvPicPr>
          <p:nvPr/>
        </p:nvPicPr>
        <p:blipFill>
          <a:blip r:embed="rId5"/>
          <a:stretch>
            <a:fillRect/>
          </a:stretch>
        </p:blipFill>
        <p:spPr>
          <a:xfrm>
            <a:off x="2773803" y="3589766"/>
            <a:ext cx="1913336" cy="620340"/>
          </a:xfrm>
          <a:prstGeom prst="rect">
            <a:avLst/>
          </a:prstGeom>
        </p:spPr>
      </p:pic>
    </p:spTree>
    <p:extLst>
      <p:ext uri="{BB962C8B-B14F-4D97-AF65-F5344CB8AC3E}">
        <p14:creationId xmlns:p14="http://schemas.microsoft.com/office/powerpoint/2010/main" val="35650635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53971" y="164826"/>
            <a:ext cx="4345325"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No.05</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複数の条件を判断して違う命令を実行</a:t>
            </a:r>
          </a:p>
        </p:txBody>
      </p:sp>
      <p:sp>
        <p:nvSpPr>
          <p:cNvPr id="6" name="テキスト ボックス 5"/>
          <p:cNvSpPr txBox="1"/>
          <p:nvPr/>
        </p:nvSpPr>
        <p:spPr>
          <a:xfrm>
            <a:off x="362797" y="1018877"/>
            <a:ext cx="1193050" cy="338554"/>
          </a:xfrm>
          <a:prstGeom prst="rect">
            <a:avLst/>
          </a:prstGeom>
          <a:noFill/>
          <a:ln w="28575">
            <a:solidFill>
              <a:srgbClr val="FF0000"/>
            </a:solidFill>
          </a:ln>
        </p:spPr>
        <p:txBody>
          <a:bodyPr wrap="square" rtlCol="0">
            <a:spAutoFit/>
          </a:bodyPr>
          <a:lstStyle/>
          <a:p>
            <a:pPr algn="ctr"/>
            <a:r>
              <a:rPr lang="ja-JP" altLang="en-US" sz="1600" dirty="0" smtClean="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362797" y="1685983"/>
            <a:ext cx="1482130" cy="2031325"/>
          </a:xfrm>
          <a:prstGeom prst="rect">
            <a:avLst/>
          </a:prstGeom>
          <a:noFill/>
          <a:ln w="12700">
            <a:solidFill>
              <a:schemeClr val="tx1"/>
            </a:solidFill>
          </a:ln>
        </p:spPr>
        <p:txBody>
          <a:bodyPr wrap="square" rtlCol="0">
            <a:spAutoFit/>
          </a:bodyPr>
          <a:lstStyle/>
          <a:p>
            <a:r>
              <a:rPr kumimoji="1" lang="en-US" altLang="ja-JP" sz="1400" dirty="0" smtClean="0">
                <a:latin typeface="メイリオ" panose="020B0604030504040204" pitchFamily="50" charset="-128"/>
                <a:ea typeface="メイリオ" panose="020B0604030504040204" pitchFamily="50" charset="-128"/>
              </a:rPr>
              <a:t>? A &lt; </a:t>
            </a:r>
            <a:r>
              <a:rPr lang="en-US" altLang="ja-JP" sz="1400" dirty="0">
                <a:latin typeface="メイリオ" panose="020B0604030504040204" pitchFamily="50" charset="-128"/>
                <a:ea typeface="メイリオ" panose="020B0604030504040204" pitchFamily="50" charset="-128"/>
              </a:rPr>
              <a:t>6</a:t>
            </a:r>
            <a:r>
              <a:rPr kumimoji="1" lang="en-US" altLang="ja-JP" sz="1400" dirty="0" smtClean="0">
                <a:latin typeface="メイリオ" panose="020B0604030504040204" pitchFamily="50" charset="-128"/>
                <a:ea typeface="メイリオ" panose="020B0604030504040204" pitchFamily="50" charset="-128"/>
              </a:rPr>
              <a:t>:</a:t>
            </a:r>
            <a:endParaRPr kumimoji="1" lang="ja-JP" altLang="en-US" sz="1400" dirty="0" smtClean="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r>
            <a:br>
              <a:rPr lang="ja-JP" altLang="en-US" sz="1400" dirty="0">
                <a:latin typeface="メイリオ" panose="020B0604030504040204" pitchFamily="50" charset="-128"/>
                <a:ea typeface="メイリオ" panose="020B0604030504040204" pitchFamily="50" charset="-128"/>
              </a:rPr>
            </a:br>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596169" y="2022469"/>
            <a:ext cx="1965149" cy="307777"/>
          </a:xfrm>
          <a:prstGeom prst="rect">
            <a:avLst/>
          </a:prstGeom>
          <a:solidFill>
            <a:schemeClr val="bg1"/>
          </a:solidFill>
          <a:ln w="12700">
            <a:solidFill>
              <a:schemeClr val="tx1"/>
            </a:solidFill>
          </a:ln>
        </p:spPr>
        <p:txBody>
          <a:bodyPr wrap="square" rtlCol="0">
            <a:spAutoFit/>
          </a:bodyPr>
          <a:lstStyle/>
          <a:p>
            <a:r>
              <a:rPr lang="ja-JP" altLang="en-US" sz="1400" dirty="0" smtClean="0">
                <a:latin typeface="メイリオ" panose="020B0604030504040204" pitchFamily="50" charset="-128"/>
                <a:ea typeface="メイリオ" panose="020B0604030504040204" pitchFamily="50" charset="-128"/>
              </a:rPr>
              <a:t>〇</a:t>
            </a:r>
            <a:r>
              <a:rPr lang="en-US" altLang="ja-JP" sz="1400" dirty="0" smtClean="0">
                <a:latin typeface="メイリオ" panose="020B0604030504040204" pitchFamily="50" charset="-128"/>
                <a:ea typeface="メイリオ" panose="020B0604030504040204" pitchFamily="50" charset="-128"/>
              </a:rPr>
              <a:t>: (</a:t>
            </a:r>
            <a:r>
              <a:rPr lang="en-US" altLang="ja-JP" sz="1400" dirty="0" err="1" smtClean="0">
                <a:latin typeface="メイリオ" panose="020B0604030504040204" pitchFamily="50" charset="-128"/>
                <a:ea typeface="メイリオ" panose="020B0604030504040204" pitchFamily="50" charset="-128"/>
              </a:rPr>
              <a:t>Youji</a:t>
            </a:r>
            <a:r>
              <a:rPr lang="en-US" altLang="ja-JP" sz="1400" dirty="0" smtClean="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表示</a:t>
            </a:r>
            <a:endParaRPr kumimoji="1" lang="ja-JP" altLang="en-US" sz="1400" dirty="0">
              <a:latin typeface="メイリオ" panose="020B0604030504040204" pitchFamily="50" charset="-128"/>
              <a:ea typeface="メイリオ" panose="020B0604030504040204" pitchFamily="50" charset="-128"/>
            </a:endParaRPr>
          </a:p>
        </p:txBody>
      </p:sp>
      <p:sp>
        <p:nvSpPr>
          <p:cNvPr id="8" name="フローチャート: 判断 7"/>
          <p:cNvSpPr/>
          <p:nvPr/>
        </p:nvSpPr>
        <p:spPr>
          <a:xfrm>
            <a:off x="457062" y="4394237"/>
            <a:ext cx="1461337" cy="573206"/>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smtClean="0">
                <a:solidFill>
                  <a:schemeClr val="tx1"/>
                </a:solidFill>
                <a:latin typeface="メイリオ" panose="020B0604030504040204" pitchFamily="50" charset="-128"/>
                <a:ea typeface="メイリオ" panose="020B0604030504040204" pitchFamily="50" charset="-128"/>
              </a:rPr>
              <a:t>A &lt; 6</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392908" y="5185601"/>
            <a:ext cx="1567127" cy="307777"/>
          </a:xfrm>
          <a:prstGeom prst="rect">
            <a:avLst/>
          </a:prstGeom>
          <a:solidFill>
            <a:schemeClr val="bg1"/>
          </a:solidFill>
          <a:ln w="12700">
            <a:solidFill>
              <a:schemeClr val="tx1"/>
            </a:solidFill>
          </a:ln>
        </p:spPr>
        <p:txBody>
          <a:bodyPr wrap="square" rtlCol="0">
            <a:spAutoFit/>
          </a:bodyPr>
          <a:lstStyle/>
          <a:p>
            <a:pPr algn="ctr"/>
            <a:r>
              <a:rPr lang="en-US" altLang="ja-JP" sz="1400" dirty="0" smtClean="0">
                <a:latin typeface="メイリオ" panose="020B0604030504040204" pitchFamily="50" charset="-128"/>
                <a:ea typeface="メイリオ" panose="020B0604030504040204" pitchFamily="50" charset="-128"/>
              </a:rPr>
              <a:t>(</a:t>
            </a:r>
            <a:r>
              <a:rPr lang="en-US" altLang="ja-JP" sz="1400" dirty="0" err="1" smtClean="0">
                <a:latin typeface="メイリオ" panose="020B0604030504040204" pitchFamily="50" charset="-128"/>
                <a:ea typeface="メイリオ" panose="020B0604030504040204" pitchFamily="50" charset="-128"/>
              </a:rPr>
              <a:t>Youji</a:t>
            </a:r>
            <a:r>
              <a:rPr lang="en-US" altLang="ja-JP" sz="1400" dirty="0" smtClean="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表示</a:t>
            </a:r>
            <a:endParaRPr kumimoji="1" lang="ja-JP" altLang="en-US" sz="1400" dirty="0">
              <a:latin typeface="メイリオ" panose="020B0604030504040204" pitchFamily="50" charset="-128"/>
              <a:ea typeface="メイリオ" panose="020B0604030504040204" pitchFamily="50" charset="-128"/>
            </a:endParaRPr>
          </a:p>
        </p:txBody>
      </p:sp>
      <p:cxnSp>
        <p:nvCxnSpPr>
          <p:cNvPr id="13" name="直線矢印コネクタ 12"/>
          <p:cNvCxnSpPr>
            <a:stCxn id="8" idx="2"/>
            <a:endCxn id="14" idx="0"/>
          </p:cNvCxnSpPr>
          <p:nvPr/>
        </p:nvCxnSpPr>
        <p:spPr>
          <a:xfrm flipH="1">
            <a:off x="1176472" y="4967443"/>
            <a:ext cx="11259" cy="21815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flipH="1">
            <a:off x="1393363" y="5524155"/>
            <a:ext cx="1" cy="12622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a:stCxn id="8" idx="3"/>
          </p:cNvCxnSpPr>
          <p:nvPr/>
        </p:nvCxnSpPr>
        <p:spPr>
          <a:xfrm>
            <a:off x="1918399" y="4680840"/>
            <a:ext cx="922787" cy="130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a:endCxn id="57" idx="0"/>
          </p:cNvCxnSpPr>
          <p:nvPr/>
        </p:nvCxnSpPr>
        <p:spPr>
          <a:xfrm>
            <a:off x="2824895" y="4684901"/>
            <a:ext cx="4013" cy="4253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flipH="1">
            <a:off x="1369520" y="6567427"/>
            <a:ext cx="2769005" cy="1762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783996" y="4885895"/>
            <a:ext cx="479370" cy="307777"/>
          </a:xfrm>
          <a:prstGeom prst="rect">
            <a:avLst/>
          </a:prstGeom>
          <a:noFill/>
          <a:ln w="12700">
            <a:noFill/>
          </a:ln>
        </p:spPr>
        <p:txBody>
          <a:bodyPr wrap="square" rtlCol="0">
            <a:spAutoFit/>
          </a:bodyPr>
          <a:lstStyle/>
          <a:p>
            <a:r>
              <a:rPr lang="ja-JP" altLang="en-US" sz="1400" dirty="0" smtClean="0">
                <a:latin typeface="メイリオ" panose="020B0604030504040204" pitchFamily="50" charset="-128"/>
                <a:ea typeface="メイリオ" panose="020B0604030504040204" pitchFamily="50" charset="-128"/>
              </a:rPr>
              <a:t>〇</a:t>
            </a:r>
            <a:endParaRPr kumimoji="1" lang="ja-JP" altLang="en-US" sz="1400" dirty="0">
              <a:latin typeface="メイリオ" panose="020B0604030504040204" pitchFamily="50" charset="-128"/>
              <a:ea typeface="メイリオ" panose="020B0604030504040204" pitchFamily="50" charset="-128"/>
            </a:endParaRPr>
          </a:p>
        </p:txBody>
      </p:sp>
      <p:sp>
        <p:nvSpPr>
          <p:cNvPr id="43" name="テキスト ボックス 42"/>
          <p:cNvSpPr txBox="1"/>
          <p:nvPr/>
        </p:nvSpPr>
        <p:spPr>
          <a:xfrm>
            <a:off x="2081948" y="4701615"/>
            <a:ext cx="479370" cy="307777"/>
          </a:xfrm>
          <a:prstGeom prst="rect">
            <a:avLst/>
          </a:prstGeom>
          <a:noFill/>
          <a:ln w="12700">
            <a:noFill/>
          </a:ln>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endParaRPr>
          </a:p>
        </p:txBody>
      </p:sp>
      <p:sp>
        <p:nvSpPr>
          <p:cNvPr id="36" name="テキスト ボックス 35"/>
          <p:cNvSpPr txBox="1"/>
          <p:nvPr/>
        </p:nvSpPr>
        <p:spPr>
          <a:xfrm>
            <a:off x="600041" y="2433572"/>
            <a:ext cx="1961277" cy="1169551"/>
          </a:xfrm>
          <a:prstGeom prst="rect">
            <a:avLst/>
          </a:prstGeom>
          <a:solidFill>
            <a:schemeClr val="bg1"/>
          </a:solidFill>
          <a:ln w="12700">
            <a:solidFill>
              <a:schemeClr val="tx1"/>
            </a:solidFill>
          </a:ln>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a:t>
            </a:r>
            <a:r>
              <a:rPr lang="en-US" altLang="ja-JP" sz="1400" dirty="0" smtClean="0">
                <a:latin typeface="メイリオ" panose="020B0604030504040204" pitchFamily="50" charset="-128"/>
                <a:ea typeface="メイリオ" panose="020B0604030504040204" pitchFamily="50" charset="-128"/>
              </a:rPr>
              <a:t>: </a:t>
            </a:r>
            <a:endParaRPr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endParaRPr>
          </a:p>
        </p:txBody>
      </p:sp>
      <p:sp>
        <p:nvSpPr>
          <p:cNvPr id="37" name="テキスト ボックス 36"/>
          <p:cNvSpPr txBox="1"/>
          <p:nvPr/>
        </p:nvSpPr>
        <p:spPr>
          <a:xfrm>
            <a:off x="982932" y="2428697"/>
            <a:ext cx="1578386" cy="1169551"/>
          </a:xfrm>
          <a:prstGeom prst="rect">
            <a:avLst/>
          </a:prstGeom>
          <a:noFill/>
          <a:ln w="12700">
            <a:solidFill>
              <a:schemeClr val="tx1"/>
            </a:solidFill>
          </a:ln>
        </p:spPr>
        <p:txBody>
          <a:bodyPr wrap="square" rtlCol="0">
            <a:spAutoFit/>
          </a:bodyPr>
          <a:lstStyle/>
          <a:p>
            <a:r>
              <a:rPr kumimoji="1" lang="en-US" altLang="ja-JP" sz="1400" dirty="0" smtClean="0">
                <a:latin typeface="メイリオ" panose="020B0604030504040204" pitchFamily="50" charset="-128"/>
                <a:ea typeface="メイリオ" panose="020B0604030504040204" pitchFamily="50" charset="-128"/>
              </a:rPr>
              <a:t>? A &lt; </a:t>
            </a:r>
            <a:r>
              <a:rPr lang="en-US" altLang="ja-JP" sz="1400" dirty="0" smtClean="0">
                <a:latin typeface="メイリオ" panose="020B0604030504040204" pitchFamily="50" charset="-128"/>
                <a:ea typeface="メイリオ" panose="020B0604030504040204" pitchFamily="50" charset="-128"/>
              </a:rPr>
              <a:t>1</a:t>
            </a:r>
            <a:r>
              <a:rPr lang="en-US" altLang="ja-JP" sz="1400" dirty="0">
                <a:latin typeface="メイリオ" panose="020B0604030504040204" pitchFamily="50" charset="-128"/>
                <a:ea typeface="メイリオ" panose="020B0604030504040204" pitchFamily="50" charset="-128"/>
              </a:rPr>
              <a:t>2</a:t>
            </a:r>
            <a:r>
              <a:rPr kumimoji="1" lang="en-US" altLang="ja-JP" sz="1400" dirty="0" smtClean="0">
                <a:latin typeface="メイリオ" panose="020B0604030504040204" pitchFamily="50" charset="-128"/>
                <a:ea typeface="メイリオ" panose="020B0604030504040204" pitchFamily="50" charset="-128"/>
              </a:rPr>
              <a:t>:</a:t>
            </a:r>
            <a:endParaRPr kumimoji="1" lang="ja-JP" altLang="en-US" sz="1400" dirty="0" smtClean="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r>
            <a:br>
              <a:rPr lang="ja-JP" altLang="en-US" sz="1400" dirty="0">
                <a:latin typeface="メイリオ" panose="020B0604030504040204" pitchFamily="50" charset="-128"/>
                <a:ea typeface="メイリオ" panose="020B0604030504040204" pitchFamily="50" charset="-128"/>
              </a:rPr>
            </a:br>
            <a:endParaRPr kumimoji="1" lang="ja-JP" altLang="en-US" sz="1400" dirty="0">
              <a:latin typeface="メイリオ" panose="020B0604030504040204" pitchFamily="50" charset="-128"/>
              <a:ea typeface="メイリオ" panose="020B0604030504040204" pitchFamily="50" charset="-128"/>
            </a:endParaRPr>
          </a:p>
        </p:txBody>
      </p:sp>
      <p:sp>
        <p:nvSpPr>
          <p:cNvPr id="38" name="テキスト ボックス 37"/>
          <p:cNvSpPr txBox="1"/>
          <p:nvPr/>
        </p:nvSpPr>
        <p:spPr>
          <a:xfrm>
            <a:off x="1117641" y="2736325"/>
            <a:ext cx="1807305" cy="307777"/>
          </a:xfrm>
          <a:prstGeom prst="rect">
            <a:avLst/>
          </a:prstGeom>
          <a:solidFill>
            <a:schemeClr val="bg1"/>
          </a:solidFill>
          <a:ln w="12700">
            <a:solidFill>
              <a:schemeClr val="tx1"/>
            </a:solidFill>
          </a:ln>
        </p:spPr>
        <p:txBody>
          <a:bodyPr wrap="square" rtlCol="0">
            <a:spAutoFit/>
          </a:bodyPr>
          <a:lstStyle/>
          <a:p>
            <a:r>
              <a:rPr lang="ja-JP" altLang="en-US" sz="1400" dirty="0" smtClean="0">
                <a:latin typeface="メイリオ" panose="020B0604030504040204" pitchFamily="50" charset="-128"/>
                <a:ea typeface="メイリオ" panose="020B0604030504040204" pitchFamily="50" charset="-128"/>
              </a:rPr>
              <a:t>〇</a:t>
            </a:r>
            <a:r>
              <a:rPr lang="en-US" altLang="ja-JP" sz="1400" dirty="0" smtClean="0">
                <a:latin typeface="メイリオ" panose="020B0604030504040204" pitchFamily="50" charset="-128"/>
                <a:ea typeface="メイリオ" panose="020B0604030504040204" pitchFamily="50" charset="-128"/>
              </a:rPr>
              <a:t>: (</a:t>
            </a:r>
            <a:r>
              <a:rPr lang="en-US" altLang="ja-JP" sz="1400" dirty="0" err="1" smtClean="0">
                <a:latin typeface="メイリオ" panose="020B0604030504040204" pitchFamily="50" charset="-128"/>
                <a:ea typeface="メイリオ" panose="020B0604030504040204" pitchFamily="50" charset="-128"/>
              </a:rPr>
              <a:t>Kodomo</a:t>
            </a:r>
            <a:r>
              <a:rPr lang="en-US" altLang="ja-JP" sz="1400" dirty="0" smtClean="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表示</a:t>
            </a:r>
            <a:endParaRPr kumimoji="1" lang="ja-JP" altLang="en-US" sz="1400" dirty="0">
              <a:latin typeface="メイリオ" panose="020B0604030504040204" pitchFamily="50" charset="-128"/>
              <a:ea typeface="メイリオ" panose="020B0604030504040204" pitchFamily="50" charset="-128"/>
            </a:endParaRPr>
          </a:p>
        </p:txBody>
      </p:sp>
      <p:sp>
        <p:nvSpPr>
          <p:cNvPr id="44" name="テキスト ボックス 43"/>
          <p:cNvSpPr txBox="1"/>
          <p:nvPr/>
        </p:nvSpPr>
        <p:spPr>
          <a:xfrm>
            <a:off x="1125385" y="3132535"/>
            <a:ext cx="1799561" cy="307777"/>
          </a:xfrm>
          <a:prstGeom prst="rect">
            <a:avLst/>
          </a:prstGeom>
          <a:solidFill>
            <a:schemeClr val="bg1"/>
          </a:solidFill>
          <a:ln w="12700">
            <a:solidFill>
              <a:schemeClr val="tx1"/>
            </a:solidFill>
          </a:ln>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a:t>
            </a:r>
            <a:r>
              <a:rPr lang="en-US" altLang="ja-JP" sz="1400" dirty="0" smtClean="0">
                <a:latin typeface="メイリオ" panose="020B0604030504040204" pitchFamily="50" charset="-128"/>
                <a:ea typeface="メイリオ" panose="020B0604030504040204" pitchFamily="50" charset="-128"/>
              </a:rPr>
              <a:t>: (</a:t>
            </a:r>
            <a:r>
              <a:rPr lang="en-US" altLang="ja-JP" sz="1400" dirty="0" err="1" smtClean="0">
                <a:latin typeface="メイリオ" panose="020B0604030504040204" pitchFamily="50" charset="-128"/>
                <a:ea typeface="メイリオ" panose="020B0604030504040204" pitchFamily="50" charset="-128"/>
              </a:rPr>
              <a:t>Otona</a:t>
            </a:r>
            <a:r>
              <a:rPr lang="en-US" altLang="ja-JP" sz="1400" dirty="0" smtClean="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表示</a:t>
            </a:r>
            <a:endParaRPr kumimoji="1" lang="ja-JP" altLang="en-US" sz="1400" dirty="0">
              <a:latin typeface="メイリオ" panose="020B0604030504040204" pitchFamily="50" charset="-128"/>
              <a:ea typeface="メイリオ" panose="020B0604030504040204" pitchFamily="50" charset="-128"/>
            </a:endParaRPr>
          </a:p>
        </p:txBody>
      </p:sp>
      <p:sp>
        <p:nvSpPr>
          <p:cNvPr id="57" name="フローチャート: 判断 56"/>
          <p:cNvSpPr/>
          <p:nvPr/>
        </p:nvSpPr>
        <p:spPr>
          <a:xfrm>
            <a:off x="2098239" y="5110288"/>
            <a:ext cx="1461337" cy="573206"/>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smtClean="0">
                <a:solidFill>
                  <a:schemeClr val="tx1"/>
                </a:solidFill>
                <a:latin typeface="メイリオ" panose="020B0604030504040204" pitchFamily="50" charset="-128"/>
                <a:ea typeface="メイリオ" panose="020B0604030504040204" pitchFamily="50" charset="-128"/>
              </a:rPr>
              <a:t>A &lt; 12</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58" name="テキスト ボックス 57"/>
          <p:cNvSpPr txBox="1"/>
          <p:nvPr/>
        </p:nvSpPr>
        <p:spPr>
          <a:xfrm>
            <a:off x="1762659" y="5893325"/>
            <a:ext cx="1645200" cy="307777"/>
          </a:xfrm>
          <a:prstGeom prst="rect">
            <a:avLst/>
          </a:prstGeom>
          <a:solidFill>
            <a:schemeClr val="bg1"/>
          </a:solidFill>
          <a:ln w="12700">
            <a:solidFill>
              <a:schemeClr val="tx1"/>
            </a:solidFill>
          </a:ln>
        </p:spPr>
        <p:txBody>
          <a:bodyPr wrap="square" rtlCol="0">
            <a:spAutoFit/>
          </a:bodyPr>
          <a:lstStyle/>
          <a:p>
            <a:pPr algn="ctr"/>
            <a:r>
              <a:rPr lang="en-US" altLang="ja-JP" sz="1400" dirty="0" smtClean="0">
                <a:latin typeface="メイリオ" panose="020B0604030504040204" pitchFamily="50" charset="-128"/>
                <a:ea typeface="メイリオ" panose="020B0604030504040204" pitchFamily="50" charset="-128"/>
              </a:rPr>
              <a:t>(</a:t>
            </a:r>
            <a:r>
              <a:rPr lang="en-US" altLang="ja-JP" sz="1400" dirty="0" err="1" smtClean="0">
                <a:latin typeface="メイリオ" panose="020B0604030504040204" pitchFamily="50" charset="-128"/>
                <a:ea typeface="メイリオ" panose="020B0604030504040204" pitchFamily="50" charset="-128"/>
              </a:rPr>
              <a:t>Kodomo</a:t>
            </a:r>
            <a:r>
              <a:rPr lang="en-US" altLang="ja-JP" sz="1400" dirty="0" smtClean="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表示</a:t>
            </a:r>
            <a:endParaRPr kumimoji="1" lang="ja-JP" altLang="en-US" sz="1400" dirty="0">
              <a:latin typeface="メイリオ" panose="020B0604030504040204" pitchFamily="50" charset="-128"/>
              <a:ea typeface="メイリオ" panose="020B0604030504040204" pitchFamily="50" charset="-128"/>
            </a:endParaRPr>
          </a:p>
        </p:txBody>
      </p:sp>
      <p:cxnSp>
        <p:nvCxnSpPr>
          <p:cNvPr id="59" name="直線矢印コネクタ 58"/>
          <p:cNvCxnSpPr>
            <a:stCxn id="57" idx="2"/>
          </p:cNvCxnSpPr>
          <p:nvPr/>
        </p:nvCxnSpPr>
        <p:spPr>
          <a:xfrm>
            <a:off x="2828908" y="5683494"/>
            <a:ext cx="4561" cy="2246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直線コネクタ 59"/>
          <p:cNvCxnSpPr/>
          <p:nvPr/>
        </p:nvCxnSpPr>
        <p:spPr>
          <a:xfrm>
            <a:off x="3559576" y="5392625"/>
            <a:ext cx="578949" cy="42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a:off x="4131053" y="5380177"/>
            <a:ext cx="7472" cy="11799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テキスト ボックス 61"/>
          <p:cNvSpPr txBox="1"/>
          <p:nvPr/>
        </p:nvSpPr>
        <p:spPr>
          <a:xfrm>
            <a:off x="2227626" y="5591711"/>
            <a:ext cx="479370" cy="307777"/>
          </a:xfrm>
          <a:prstGeom prst="rect">
            <a:avLst/>
          </a:prstGeom>
          <a:noFill/>
          <a:ln w="12700">
            <a:noFill/>
          </a:ln>
        </p:spPr>
        <p:txBody>
          <a:bodyPr wrap="square" rtlCol="0">
            <a:spAutoFit/>
          </a:bodyPr>
          <a:lstStyle/>
          <a:p>
            <a:r>
              <a:rPr lang="ja-JP" altLang="en-US" sz="1400" dirty="0" smtClean="0">
                <a:latin typeface="メイリオ" panose="020B0604030504040204" pitchFamily="50" charset="-128"/>
                <a:ea typeface="メイリオ" panose="020B0604030504040204" pitchFamily="50" charset="-128"/>
              </a:rPr>
              <a:t>〇</a:t>
            </a:r>
            <a:endParaRPr kumimoji="1" lang="ja-JP" altLang="en-US" sz="1400" dirty="0">
              <a:latin typeface="メイリオ" panose="020B0604030504040204" pitchFamily="50" charset="-128"/>
              <a:ea typeface="メイリオ" panose="020B0604030504040204" pitchFamily="50" charset="-128"/>
            </a:endParaRPr>
          </a:p>
        </p:txBody>
      </p:sp>
      <p:sp>
        <p:nvSpPr>
          <p:cNvPr id="63" name="テキスト ボックス 62"/>
          <p:cNvSpPr txBox="1"/>
          <p:nvPr/>
        </p:nvSpPr>
        <p:spPr>
          <a:xfrm>
            <a:off x="3529771" y="5409339"/>
            <a:ext cx="479370" cy="307777"/>
          </a:xfrm>
          <a:prstGeom prst="rect">
            <a:avLst/>
          </a:prstGeom>
          <a:noFill/>
          <a:ln w="12700">
            <a:noFill/>
          </a:ln>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endParaRPr>
          </a:p>
        </p:txBody>
      </p:sp>
      <p:sp>
        <p:nvSpPr>
          <p:cNvPr id="65" name="テキスト ボックス 64"/>
          <p:cNvSpPr txBox="1"/>
          <p:nvPr/>
        </p:nvSpPr>
        <p:spPr>
          <a:xfrm>
            <a:off x="3508535" y="5879872"/>
            <a:ext cx="1467171" cy="307777"/>
          </a:xfrm>
          <a:prstGeom prst="rect">
            <a:avLst/>
          </a:prstGeom>
          <a:solidFill>
            <a:schemeClr val="bg1"/>
          </a:solidFill>
          <a:ln w="12700">
            <a:solidFill>
              <a:schemeClr val="tx1"/>
            </a:solidFill>
          </a:ln>
        </p:spPr>
        <p:txBody>
          <a:bodyPr wrap="square" rtlCol="0">
            <a:spAutoFit/>
          </a:bodyPr>
          <a:lstStyle/>
          <a:p>
            <a:pPr algn="ctr"/>
            <a:r>
              <a:rPr lang="en-US" altLang="ja-JP" sz="1400" dirty="0" smtClean="0">
                <a:latin typeface="メイリオ" panose="020B0604030504040204" pitchFamily="50" charset="-128"/>
                <a:ea typeface="メイリオ" panose="020B0604030504040204" pitchFamily="50" charset="-128"/>
              </a:rPr>
              <a:t>(</a:t>
            </a:r>
            <a:r>
              <a:rPr lang="en-US" altLang="ja-JP" sz="1400" dirty="0" err="1" smtClean="0">
                <a:latin typeface="メイリオ" panose="020B0604030504040204" pitchFamily="50" charset="-128"/>
                <a:ea typeface="メイリオ" panose="020B0604030504040204" pitchFamily="50" charset="-128"/>
              </a:rPr>
              <a:t>Otona</a:t>
            </a:r>
            <a:r>
              <a:rPr lang="en-US" altLang="ja-JP" sz="1400" dirty="0" smtClean="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表示</a:t>
            </a:r>
            <a:endParaRPr kumimoji="1" lang="ja-JP" altLang="en-US" sz="1400" dirty="0">
              <a:latin typeface="メイリオ" panose="020B0604030504040204" pitchFamily="50" charset="-128"/>
              <a:ea typeface="メイリオ" panose="020B0604030504040204" pitchFamily="50" charset="-128"/>
            </a:endParaRPr>
          </a:p>
        </p:txBody>
      </p:sp>
      <p:cxnSp>
        <p:nvCxnSpPr>
          <p:cNvPr id="66" name="直線コネクタ 65"/>
          <p:cNvCxnSpPr/>
          <p:nvPr/>
        </p:nvCxnSpPr>
        <p:spPr>
          <a:xfrm>
            <a:off x="2841186" y="6195562"/>
            <a:ext cx="0" cy="4054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図 4"/>
          <p:cNvPicPr>
            <a:picLocks noChangeAspect="1"/>
          </p:cNvPicPr>
          <p:nvPr/>
        </p:nvPicPr>
        <p:blipFill>
          <a:blip r:embed="rId2"/>
          <a:stretch>
            <a:fillRect/>
          </a:stretch>
        </p:blipFill>
        <p:spPr>
          <a:xfrm>
            <a:off x="2988679" y="1599028"/>
            <a:ext cx="1980702" cy="2784261"/>
          </a:xfrm>
          <a:prstGeom prst="rect">
            <a:avLst/>
          </a:prstGeom>
        </p:spPr>
      </p:pic>
      <p:sp>
        <p:nvSpPr>
          <p:cNvPr id="39" name="角丸四角形 38"/>
          <p:cNvSpPr/>
          <p:nvPr/>
        </p:nvSpPr>
        <p:spPr>
          <a:xfrm>
            <a:off x="253971" y="1451386"/>
            <a:ext cx="4883513" cy="5621786"/>
          </a:xfrm>
          <a:prstGeom prst="roundRect">
            <a:avLst>
              <a:gd name="adj" fmla="val 4006"/>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334385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03989" y="190941"/>
            <a:ext cx="4465889"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No.06</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3761685" cy="338554"/>
          </a:xfrm>
          <a:prstGeom prst="rect">
            <a:avLst/>
          </a:prstGeom>
          <a:noFill/>
          <a:ln w="28575">
            <a:solidFill>
              <a:srgbClr val="002060"/>
            </a:solidFill>
          </a:ln>
        </p:spPr>
        <p:txBody>
          <a:bodyPr wrap="square" rtlCol="0">
            <a:spAutoFit/>
          </a:bodyPr>
          <a:lstStyle/>
          <a:p>
            <a:r>
              <a:rPr lang="ja-JP" altLang="en-US" sz="1600" dirty="0" smtClean="0">
                <a:latin typeface="メイリオ" panose="020B0604030504040204" pitchFamily="50" charset="-128"/>
                <a:ea typeface="メイリオ" panose="020B0604030504040204" pitchFamily="50" charset="-128"/>
              </a:rPr>
              <a:t>数をカウントアップしながら繰り返す</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6" y="1012574"/>
            <a:ext cx="3724321" cy="461665"/>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ある変数の内容をカウントアップしながら、指定した数になるまで、繰り返して処理します。</a:t>
            </a:r>
            <a:endParaRPr kumimoji="1" lang="ja-JP" altLang="en-US" sz="1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6" y="1546069"/>
            <a:ext cx="1015629" cy="338554"/>
          </a:xfrm>
          <a:prstGeom prst="rect">
            <a:avLst/>
          </a:prstGeom>
          <a:noFill/>
          <a:ln w="28575">
            <a:solidFill>
              <a:srgbClr val="FF0000"/>
            </a:solidFill>
          </a:ln>
        </p:spPr>
        <p:txBody>
          <a:bodyPr wrap="square" rtlCol="0">
            <a:spAutoFit/>
          </a:bodyPr>
          <a:lstStyle/>
          <a:p>
            <a:pPr algn="ctr"/>
            <a:r>
              <a:rPr kumimoji="1" lang="ja-JP" altLang="en-US" sz="1600" dirty="0" smtClean="0">
                <a:latin typeface="メイリオ" panose="020B0604030504040204" pitchFamily="50" charset="-128"/>
                <a:ea typeface="メイリオ" panose="020B0604030504040204" pitchFamily="50" charset="-128"/>
              </a:rPr>
              <a:t>具体例</a:t>
            </a:r>
            <a:endParaRPr kumimoji="1" lang="ja-JP" altLang="en-US" sz="1600" dirty="0">
              <a:latin typeface="メイリオ" panose="020B0604030504040204" pitchFamily="50" charset="-128"/>
              <a:ea typeface="メイリオ" panose="020B0604030504040204" pitchFamily="50" charset="-128"/>
            </a:endParaRPr>
          </a:p>
        </p:txBody>
      </p:sp>
      <p:sp>
        <p:nvSpPr>
          <p:cNvPr id="23" name="右矢印 22"/>
          <p:cNvSpPr/>
          <p:nvPr/>
        </p:nvSpPr>
        <p:spPr>
          <a:xfrm>
            <a:off x="4239517" y="6802511"/>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rPr>
              <a:t>裏面</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199973" y="1982467"/>
            <a:ext cx="4758887" cy="461665"/>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の内容を</a:t>
            </a:r>
            <a:r>
              <a:rPr lang="en-US" altLang="ja-JP" sz="1200" dirty="0" smtClean="0">
                <a:latin typeface="メイリオ" panose="020B0604030504040204" pitchFamily="50" charset="-128"/>
                <a:ea typeface="メイリオ" panose="020B0604030504040204" pitchFamily="50" charset="-128"/>
              </a:rPr>
              <a:t>1, 2, 3 …</a:t>
            </a:r>
            <a:r>
              <a:rPr lang="ja-JP" altLang="en-US" sz="1200" dirty="0" smtClean="0">
                <a:latin typeface="メイリオ" panose="020B0604030504040204" pitchFamily="50" charset="-128"/>
                <a:ea typeface="メイリオ" panose="020B0604030504040204" pitchFamily="50" charset="-128"/>
              </a:rPr>
              <a:t>と</a:t>
            </a:r>
            <a:r>
              <a:rPr lang="en-US" altLang="ja-JP" sz="1200" dirty="0" smtClean="0">
                <a:latin typeface="メイリオ" panose="020B0604030504040204" pitchFamily="50" charset="-128"/>
                <a:ea typeface="メイリオ" panose="020B0604030504040204" pitchFamily="50" charset="-128"/>
              </a:rPr>
              <a:t>10</a:t>
            </a:r>
            <a:r>
              <a:rPr lang="ja-JP" altLang="en-US" sz="1200" dirty="0" err="1" smtClean="0">
                <a:latin typeface="メイリオ" panose="020B0604030504040204" pitchFamily="50" charset="-128"/>
                <a:ea typeface="メイリオ" panose="020B0604030504040204" pitchFamily="50" charset="-128"/>
              </a:rPr>
              <a:t>まで</a:t>
            </a:r>
            <a:r>
              <a:rPr lang="ja-JP" altLang="en-US" sz="1200" dirty="0" smtClean="0">
                <a:latin typeface="メイリオ" panose="020B0604030504040204" pitchFamily="50" charset="-128"/>
                <a:ea typeface="メイリオ" panose="020B0604030504040204" pitchFamily="50" charset="-128"/>
              </a:rPr>
              <a:t>カウントアップして、処理を繰り返しています。</a:t>
            </a:r>
          </a:p>
        </p:txBody>
      </p:sp>
      <p:pic>
        <p:nvPicPr>
          <p:cNvPr id="8" name="図 7"/>
          <p:cNvPicPr>
            <a:picLocks noChangeAspect="1"/>
          </p:cNvPicPr>
          <p:nvPr/>
        </p:nvPicPr>
        <p:blipFill>
          <a:blip r:embed="rId2"/>
          <a:stretch>
            <a:fillRect/>
          </a:stretch>
        </p:blipFill>
        <p:spPr>
          <a:xfrm>
            <a:off x="249017" y="2402993"/>
            <a:ext cx="2526992" cy="1951449"/>
          </a:xfrm>
          <a:prstGeom prst="rect">
            <a:avLst/>
          </a:prstGeom>
        </p:spPr>
      </p:pic>
      <p:pic>
        <p:nvPicPr>
          <p:cNvPr id="9" name="図 8"/>
          <p:cNvPicPr>
            <a:picLocks noChangeAspect="1"/>
          </p:cNvPicPr>
          <p:nvPr/>
        </p:nvPicPr>
        <p:blipFill>
          <a:blip r:embed="rId3"/>
          <a:stretch>
            <a:fillRect/>
          </a:stretch>
        </p:blipFill>
        <p:spPr>
          <a:xfrm>
            <a:off x="362795" y="5070143"/>
            <a:ext cx="2499499" cy="2241544"/>
          </a:xfrm>
          <a:prstGeom prst="rect">
            <a:avLst/>
          </a:prstGeom>
        </p:spPr>
      </p:pic>
      <p:sp>
        <p:nvSpPr>
          <p:cNvPr id="13" name="テキスト ボックス 12"/>
          <p:cNvSpPr txBox="1"/>
          <p:nvPr/>
        </p:nvSpPr>
        <p:spPr>
          <a:xfrm>
            <a:off x="362795" y="4527279"/>
            <a:ext cx="4750151" cy="461665"/>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の内容を</a:t>
            </a:r>
            <a:r>
              <a:rPr lang="en-US" altLang="ja-JP" sz="1200" dirty="0" smtClean="0">
                <a:latin typeface="メイリオ" panose="020B0604030504040204" pitchFamily="50" charset="-128"/>
                <a:ea typeface="メイリオ" panose="020B0604030504040204" pitchFamily="50" charset="-128"/>
              </a:rPr>
              <a:t>1, 2, 3 …</a:t>
            </a:r>
            <a:r>
              <a:rPr lang="ja-JP" altLang="en-US" sz="1200" dirty="0" smtClean="0">
                <a:latin typeface="メイリオ" panose="020B0604030504040204" pitchFamily="50" charset="-128"/>
                <a:ea typeface="メイリオ" panose="020B0604030504040204" pitchFamily="50" charset="-128"/>
              </a:rPr>
              <a:t>とカウントアップして、変数</a:t>
            </a:r>
            <a:r>
              <a:rPr lang="en-US" altLang="ja-JP" sz="1200" dirty="0" smtClean="0">
                <a:latin typeface="メイリオ" panose="020B0604030504040204" pitchFamily="50" charset="-128"/>
                <a:ea typeface="メイリオ" panose="020B0604030504040204" pitchFamily="50" charset="-128"/>
              </a:rPr>
              <a:t>X</a:t>
            </a:r>
            <a:r>
              <a:rPr lang="ja-JP" altLang="en-US" sz="1200" dirty="0" smtClean="0">
                <a:latin typeface="メイリオ" panose="020B0604030504040204" pitchFamily="50" charset="-128"/>
                <a:ea typeface="メイリオ" panose="020B0604030504040204" pitchFamily="50" charset="-128"/>
              </a:rPr>
              <a:t>の内容</a:t>
            </a:r>
            <a:r>
              <a:rPr lang="en-US" altLang="ja-JP" sz="1200" dirty="0" smtClean="0">
                <a:latin typeface="メイリオ" panose="020B0604030504040204" pitchFamily="50" charset="-128"/>
                <a:ea typeface="メイリオ" panose="020B0604030504040204" pitchFamily="50" charset="-128"/>
              </a:rPr>
              <a:t>+1 </a:t>
            </a:r>
            <a:r>
              <a:rPr lang="ja-JP" altLang="en-US" sz="1200" dirty="0" err="1" smtClean="0">
                <a:latin typeface="メイリオ" panose="020B0604030504040204" pitchFamily="50" charset="-128"/>
                <a:ea typeface="メイリオ" panose="020B0604030504040204" pitchFamily="50" charset="-128"/>
              </a:rPr>
              <a:t>まで</a:t>
            </a:r>
            <a:r>
              <a:rPr lang="ja-JP" altLang="en-US" sz="1200" dirty="0" smtClean="0">
                <a:latin typeface="メイリオ" panose="020B0604030504040204" pitchFamily="50" charset="-128"/>
                <a:ea typeface="メイリオ" panose="020B0604030504040204" pitchFamily="50" charset="-128"/>
              </a:rPr>
              <a:t>処理を繰り返しています。</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上と同じ処理になっています</a:t>
            </a:r>
            <a:r>
              <a:rPr lang="en-US" altLang="ja-JP" sz="1200" dirty="0" smtClean="0">
                <a:latin typeface="メイリオ" panose="020B0604030504040204" pitchFamily="50" charset="-128"/>
                <a:ea typeface="メイリオ" panose="020B0604030504040204" pitchFamily="50" charset="-128"/>
              </a:rPr>
              <a:t>)</a:t>
            </a:r>
            <a:endParaRPr lang="ja-JP" altLang="en-US" sz="1200" dirty="0" smtClean="0">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2661579" y="2520879"/>
            <a:ext cx="2336938" cy="1200329"/>
          </a:xfrm>
          <a:prstGeom prst="rect">
            <a:avLst/>
          </a:prstGeom>
          <a:noFill/>
        </p:spPr>
        <p:txBody>
          <a:bodyPr wrap="square" rtlCol="0">
            <a:spAutoFit/>
          </a:bodyPr>
          <a:lstStyle/>
          <a:p>
            <a:r>
              <a:rPr lang="en-US" altLang="ja-JP" sz="1200" dirty="0" smtClean="0">
                <a:latin typeface="メイリオ" panose="020B0604030504040204" pitchFamily="50" charset="-128"/>
                <a:ea typeface="メイリオ" panose="020B0604030504040204" pitchFamily="50" charset="-128"/>
              </a:rPr>
              <a:t>&lt;- </a:t>
            </a:r>
            <a:r>
              <a:rPr lang="ja-JP" altLang="en-US" sz="1200" dirty="0" smtClean="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の内容を</a:t>
            </a:r>
            <a:r>
              <a:rPr lang="en-US" altLang="ja-JP" sz="1200" dirty="0" smtClean="0">
                <a:latin typeface="メイリオ" panose="020B0604030504040204" pitchFamily="50" charset="-128"/>
                <a:ea typeface="メイリオ" panose="020B0604030504040204" pitchFamily="50" charset="-128"/>
              </a:rPr>
              <a:t>0</a:t>
            </a:r>
            <a:r>
              <a:rPr lang="ja-JP" altLang="en-US" sz="1200" dirty="0" smtClean="0">
                <a:latin typeface="メイリオ" panose="020B0604030504040204" pitchFamily="50" charset="-128"/>
                <a:ea typeface="メイリオ" panose="020B0604030504040204" pitchFamily="50" charset="-128"/>
              </a:rPr>
              <a:t>に設定</a:t>
            </a:r>
            <a:br>
              <a:rPr lang="ja-JP" altLang="en-US" sz="1200" dirty="0" smtClean="0">
                <a:latin typeface="メイリオ" panose="020B0604030504040204" pitchFamily="50" charset="-128"/>
                <a:ea typeface="メイリオ" panose="020B0604030504040204" pitchFamily="50" charset="-128"/>
              </a:rPr>
            </a:br>
            <a:endParaRPr lang="en-US" altLang="ja-JP" sz="1200" dirty="0" smtClean="0">
              <a:latin typeface="メイリオ" panose="020B0604030504040204" pitchFamily="50" charset="-128"/>
              <a:ea typeface="メイリオ" panose="020B0604030504040204" pitchFamily="50" charset="-128"/>
            </a:endParaRPr>
          </a:p>
          <a:p>
            <a:r>
              <a:rPr lang="en-US" altLang="ja-JP" sz="1200" dirty="0" smtClean="0">
                <a:latin typeface="メイリオ" panose="020B0604030504040204" pitchFamily="50" charset="-128"/>
                <a:ea typeface="メイリオ" panose="020B0604030504040204" pitchFamily="50" charset="-128"/>
              </a:rPr>
              <a:t>&lt;- </a:t>
            </a:r>
            <a:r>
              <a:rPr lang="ja-JP" altLang="en-US" sz="1200" dirty="0" smtClean="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の内容を判断して、繰り返しの終了を判断</a:t>
            </a:r>
          </a:p>
          <a:p>
            <a:r>
              <a:rPr lang="en-US" altLang="ja-JP" sz="1200" dirty="0" smtClean="0">
                <a:latin typeface="メイリオ" panose="020B0604030504040204" pitchFamily="50" charset="-128"/>
                <a:ea typeface="メイリオ" panose="020B0604030504040204" pitchFamily="50" charset="-128"/>
              </a:rPr>
              <a:t>&lt;- </a:t>
            </a:r>
            <a:r>
              <a:rPr lang="ja-JP" altLang="en-US" sz="1200" dirty="0" smtClean="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の内容を</a:t>
            </a:r>
            <a:r>
              <a:rPr lang="en-US" altLang="ja-JP" sz="1200" dirty="0" smtClean="0">
                <a:latin typeface="メイリオ" panose="020B0604030504040204" pitchFamily="50" charset="-128"/>
                <a:ea typeface="メイリオ" panose="020B0604030504040204" pitchFamily="50" charset="-128"/>
              </a:rPr>
              <a:t>1</a:t>
            </a:r>
            <a:r>
              <a:rPr lang="ja-JP" altLang="en-US" sz="1200" dirty="0" err="1" smtClean="0">
                <a:latin typeface="メイリオ" panose="020B0604030504040204" pitchFamily="50" charset="-128"/>
                <a:ea typeface="メイリオ" panose="020B0604030504040204" pitchFamily="50" charset="-128"/>
              </a:rPr>
              <a:t>づつ</a:t>
            </a:r>
            <a:r>
              <a:rPr lang="ja-JP" altLang="en-US" sz="1200" dirty="0" smtClean="0">
                <a:latin typeface="メイリオ" panose="020B0604030504040204" pitchFamily="50" charset="-128"/>
                <a:ea typeface="メイリオ" panose="020B0604030504040204" pitchFamily="50" charset="-128"/>
              </a:rPr>
              <a:t>カウントアップ</a:t>
            </a:r>
          </a:p>
        </p:txBody>
      </p:sp>
      <p:sp>
        <p:nvSpPr>
          <p:cNvPr id="15" name="テキスト ボックス 14"/>
          <p:cNvSpPr txBox="1"/>
          <p:nvPr/>
        </p:nvSpPr>
        <p:spPr>
          <a:xfrm>
            <a:off x="2776009" y="5202379"/>
            <a:ext cx="2336938" cy="1569660"/>
          </a:xfrm>
          <a:prstGeom prst="rect">
            <a:avLst/>
          </a:prstGeom>
          <a:noFill/>
        </p:spPr>
        <p:txBody>
          <a:bodyPr wrap="square" rtlCol="0">
            <a:spAutoFit/>
          </a:bodyPr>
          <a:lstStyle/>
          <a:p>
            <a:r>
              <a:rPr lang="en-US" altLang="ja-JP" sz="1200" dirty="0" smtClean="0">
                <a:latin typeface="メイリオ" panose="020B0604030504040204" pitchFamily="50" charset="-128"/>
                <a:ea typeface="メイリオ" panose="020B0604030504040204" pitchFamily="50" charset="-128"/>
              </a:rPr>
              <a:t>&lt;- </a:t>
            </a:r>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X</a:t>
            </a:r>
            <a:r>
              <a:rPr lang="ja-JP" altLang="en-US" sz="1200" dirty="0" smtClean="0">
                <a:latin typeface="メイリオ" panose="020B0604030504040204" pitchFamily="50" charset="-128"/>
                <a:ea typeface="メイリオ" panose="020B0604030504040204" pitchFamily="50" charset="-128"/>
              </a:rPr>
              <a:t>に終了の判断の数を設定</a:t>
            </a:r>
          </a:p>
          <a:p>
            <a:r>
              <a:rPr lang="en-US" altLang="ja-JP" sz="1200" dirty="0" smtClean="0">
                <a:latin typeface="メイリオ" panose="020B0604030504040204" pitchFamily="50" charset="-128"/>
                <a:ea typeface="メイリオ" panose="020B0604030504040204" pitchFamily="50" charset="-128"/>
              </a:rPr>
              <a:t>&lt;- </a:t>
            </a:r>
            <a:r>
              <a:rPr lang="ja-JP" altLang="en-US" sz="1200" dirty="0" smtClean="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の内容を</a:t>
            </a:r>
            <a:r>
              <a:rPr lang="en-US" altLang="ja-JP" sz="1200" dirty="0" smtClean="0">
                <a:latin typeface="メイリオ" panose="020B0604030504040204" pitchFamily="50" charset="-128"/>
                <a:ea typeface="メイリオ" panose="020B0604030504040204" pitchFamily="50" charset="-128"/>
              </a:rPr>
              <a:t>0</a:t>
            </a:r>
            <a:r>
              <a:rPr lang="ja-JP" altLang="en-US" sz="1200" dirty="0" smtClean="0">
                <a:latin typeface="メイリオ" panose="020B0604030504040204" pitchFamily="50" charset="-128"/>
                <a:ea typeface="メイリオ" panose="020B0604030504040204" pitchFamily="50" charset="-128"/>
              </a:rPr>
              <a:t>に設定</a:t>
            </a:r>
            <a:br>
              <a:rPr lang="ja-JP" altLang="en-US" sz="1200" dirty="0" smtClean="0">
                <a:latin typeface="メイリオ" panose="020B0604030504040204" pitchFamily="50" charset="-128"/>
                <a:ea typeface="メイリオ" panose="020B0604030504040204" pitchFamily="50" charset="-128"/>
              </a:rPr>
            </a:br>
            <a:endParaRPr lang="en-US" altLang="ja-JP" sz="1200" dirty="0" smtClean="0">
              <a:latin typeface="メイリオ" panose="020B0604030504040204" pitchFamily="50" charset="-128"/>
              <a:ea typeface="メイリオ" panose="020B0604030504040204" pitchFamily="50" charset="-128"/>
            </a:endParaRPr>
          </a:p>
          <a:p>
            <a:r>
              <a:rPr lang="en-US" altLang="ja-JP" sz="1200" dirty="0" smtClean="0">
                <a:latin typeface="メイリオ" panose="020B0604030504040204" pitchFamily="50" charset="-128"/>
                <a:ea typeface="メイリオ" panose="020B0604030504040204" pitchFamily="50" charset="-128"/>
              </a:rPr>
              <a:t>&lt;- </a:t>
            </a:r>
            <a:r>
              <a:rPr lang="ja-JP" altLang="en-US" sz="1200" dirty="0" smtClean="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の内容を判断して、繰り返しの終了を判断</a:t>
            </a:r>
          </a:p>
          <a:p>
            <a:r>
              <a:rPr lang="en-US" altLang="ja-JP" sz="1200" dirty="0" smtClean="0">
                <a:latin typeface="メイリオ" panose="020B0604030504040204" pitchFamily="50" charset="-128"/>
                <a:ea typeface="メイリオ" panose="020B0604030504040204" pitchFamily="50" charset="-128"/>
              </a:rPr>
              <a:t>&lt;- </a:t>
            </a:r>
            <a:r>
              <a:rPr lang="ja-JP" altLang="en-US" sz="1200" dirty="0" smtClean="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の内容を</a:t>
            </a:r>
            <a:r>
              <a:rPr lang="ja-JP" altLang="en-US" sz="1200" dirty="0" err="1" smtClean="0">
                <a:latin typeface="メイリオ" panose="020B0604030504040204" pitchFamily="50" charset="-128"/>
                <a:ea typeface="メイリオ" panose="020B0604030504040204" pitchFamily="50" charset="-128"/>
              </a:rPr>
              <a:t>づつ</a:t>
            </a:r>
            <a:r>
              <a:rPr lang="ja-JP" altLang="en-US" sz="1200" dirty="0" smtClean="0">
                <a:latin typeface="メイリオ" panose="020B0604030504040204" pitchFamily="50" charset="-128"/>
                <a:ea typeface="メイリオ" panose="020B0604030504040204" pitchFamily="50" charset="-128"/>
              </a:rPr>
              <a:t>カウントアップ</a:t>
            </a:r>
          </a:p>
        </p:txBody>
      </p:sp>
      <p:grpSp>
        <p:nvGrpSpPr>
          <p:cNvPr id="16" name="グループ化 15"/>
          <p:cNvGrpSpPr/>
          <p:nvPr/>
        </p:nvGrpSpPr>
        <p:grpSpPr>
          <a:xfrm>
            <a:off x="4239517" y="952934"/>
            <a:ext cx="990600" cy="890653"/>
            <a:chOff x="1295400" y="3857730"/>
            <a:chExt cx="990600" cy="1019070"/>
          </a:xfrm>
        </p:grpSpPr>
        <p:sp>
          <p:nvSpPr>
            <p:cNvPr id="17" name="メモ 16"/>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テキスト ボックス 17"/>
            <p:cNvSpPr txBox="1"/>
            <p:nvPr/>
          </p:nvSpPr>
          <p:spPr>
            <a:xfrm>
              <a:off x="1295400" y="3890211"/>
              <a:ext cx="990600" cy="950813"/>
            </a:xfrm>
            <a:prstGeom prst="rect">
              <a:avLst/>
            </a:prstGeom>
            <a:noFill/>
          </p:spPr>
          <p:txBody>
            <a:bodyPr wrap="square" rtlCol="0">
              <a:spAutoFit/>
            </a:bodyPr>
            <a:lstStyle/>
            <a:p>
              <a:r>
                <a:rPr kumimoji="1" lang="ja-JP" altLang="en-US" sz="24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400" dirty="0" smtClean="0">
                  <a:solidFill>
                    <a:srgbClr val="FF0000"/>
                  </a:solidFill>
                  <a:latin typeface="メイリオ" panose="020B0604030504040204" pitchFamily="50" charset="-128"/>
                  <a:ea typeface="メイリオ" panose="020B0604030504040204" pitchFamily="50" charset="-128"/>
                </a:rPr>
              </a:br>
              <a:r>
                <a:rPr kumimoji="1" lang="en-US" altLang="ja-JP" sz="2400" dirty="0" smtClean="0">
                  <a:solidFill>
                    <a:srgbClr val="FF0000"/>
                  </a:solidFill>
                  <a:latin typeface="メイリオ" panose="020B0604030504040204" pitchFamily="50" charset="-128"/>
                  <a:ea typeface="メイリオ" panose="020B0604030504040204" pitchFamily="50" charset="-128"/>
                </a:rPr>
                <a:t>06</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19" name="角丸四角形 18"/>
          <p:cNvSpPr/>
          <p:nvPr/>
        </p:nvSpPr>
        <p:spPr>
          <a:xfrm>
            <a:off x="173685" y="1959841"/>
            <a:ext cx="4996193" cy="2351240"/>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p:cNvSpPr/>
          <p:nvPr/>
        </p:nvSpPr>
        <p:spPr>
          <a:xfrm>
            <a:off x="163482" y="4446079"/>
            <a:ext cx="4996193" cy="2865607"/>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29347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327328" y="1615416"/>
            <a:ext cx="2321487" cy="2076259"/>
          </a:xfrm>
          <a:prstGeom prst="rect">
            <a:avLst/>
          </a:prstGeom>
        </p:spPr>
      </p:pic>
      <p:sp>
        <p:nvSpPr>
          <p:cNvPr id="2" name="テキスト ボックス 1"/>
          <p:cNvSpPr txBox="1"/>
          <p:nvPr/>
        </p:nvSpPr>
        <p:spPr>
          <a:xfrm>
            <a:off x="362797" y="164826"/>
            <a:ext cx="4236499"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No.06</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数をカウントアップしながら繰り返す</a:t>
            </a:r>
          </a:p>
        </p:txBody>
      </p:sp>
      <p:sp>
        <p:nvSpPr>
          <p:cNvPr id="6" name="テキスト ボックス 5"/>
          <p:cNvSpPr txBox="1"/>
          <p:nvPr/>
        </p:nvSpPr>
        <p:spPr>
          <a:xfrm>
            <a:off x="362797" y="1018877"/>
            <a:ext cx="1193050" cy="338554"/>
          </a:xfrm>
          <a:prstGeom prst="rect">
            <a:avLst/>
          </a:prstGeom>
          <a:noFill/>
          <a:ln w="28575">
            <a:solidFill>
              <a:srgbClr val="FF0000"/>
            </a:solidFill>
          </a:ln>
        </p:spPr>
        <p:txBody>
          <a:bodyPr wrap="square" rtlCol="0">
            <a:spAutoFit/>
          </a:bodyPr>
          <a:lstStyle/>
          <a:p>
            <a:pPr algn="ctr"/>
            <a:r>
              <a:rPr lang="ja-JP" altLang="en-US" sz="1600" dirty="0" smtClean="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502150" y="2831781"/>
            <a:ext cx="2107394" cy="461665"/>
          </a:xfrm>
          <a:prstGeom prst="rect">
            <a:avLst/>
          </a:prstGeom>
          <a:solidFill>
            <a:schemeClr val="bg1"/>
          </a:solidFill>
          <a:ln w="12700">
            <a:solidFill>
              <a:schemeClr val="tx1"/>
            </a:solidFill>
            <a:prstDash val="dash"/>
          </a:ln>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繰り返しで実行する命令の集まり</a:t>
            </a:r>
            <a:r>
              <a:rPr kumimoji="1" lang="en-US" altLang="ja-JP" sz="1200" dirty="0" smtClean="0">
                <a:latin typeface="メイリオ" panose="020B0604030504040204" pitchFamily="50" charset="-128"/>
                <a:ea typeface="メイリオ" panose="020B0604030504040204" pitchFamily="50" charset="-128"/>
              </a:rPr>
              <a:t>(</a:t>
            </a:r>
            <a:r>
              <a:rPr kumimoji="1" lang="ja-JP" altLang="en-US" sz="1200" dirty="0" smtClean="0">
                <a:latin typeface="メイリオ" panose="020B0604030504040204" pitchFamily="50" charset="-128"/>
                <a:ea typeface="メイリオ" panose="020B0604030504040204" pitchFamily="50" charset="-128"/>
              </a:rPr>
              <a:t>変数</a:t>
            </a:r>
            <a:r>
              <a:rPr kumimoji="1" lang="en-US" altLang="ja-JP" sz="1200" dirty="0" smtClean="0">
                <a:latin typeface="メイリオ" panose="020B0604030504040204" pitchFamily="50" charset="-128"/>
                <a:ea typeface="メイリオ" panose="020B0604030504040204" pitchFamily="50" charset="-128"/>
              </a:rPr>
              <a:t>I</a:t>
            </a:r>
            <a:r>
              <a:rPr kumimoji="1" lang="ja-JP" altLang="en-US" sz="1200" dirty="0" smtClean="0">
                <a:latin typeface="メイリオ" panose="020B0604030504040204" pitchFamily="50" charset="-128"/>
                <a:ea typeface="メイリオ" panose="020B0604030504040204" pitchFamily="50" charset="-128"/>
              </a:rPr>
              <a:t>の利用含む</a:t>
            </a:r>
            <a:r>
              <a:rPr kumimoji="1" lang="en-US" altLang="ja-JP" sz="1200" dirty="0" smtClean="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grpSp>
        <p:nvGrpSpPr>
          <p:cNvPr id="7" name="グループ化 6"/>
          <p:cNvGrpSpPr/>
          <p:nvPr/>
        </p:nvGrpSpPr>
        <p:grpSpPr>
          <a:xfrm>
            <a:off x="2784366" y="1677618"/>
            <a:ext cx="1893956" cy="1615828"/>
            <a:chOff x="2784366" y="1677618"/>
            <a:chExt cx="1893956" cy="1615828"/>
          </a:xfrm>
        </p:grpSpPr>
        <p:sp>
          <p:nvSpPr>
            <p:cNvPr id="26" name="テキスト ボックス 25"/>
            <p:cNvSpPr txBox="1"/>
            <p:nvPr/>
          </p:nvSpPr>
          <p:spPr>
            <a:xfrm>
              <a:off x="2784366" y="1677618"/>
              <a:ext cx="1482130" cy="1384995"/>
            </a:xfrm>
            <a:prstGeom prst="rect">
              <a:avLst/>
            </a:prstGeom>
            <a:noFill/>
            <a:ln w="12700">
              <a:solidFill>
                <a:schemeClr val="tx1"/>
              </a:solidFill>
            </a:ln>
          </p:spPr>
          <p:txBody>
            <a:bodyPr wrap="square" rtlCol="0">
              <a:spAutoFit/>
            </a:bodyPr>
            <a:lstStyle/>
            <a:p>
              <a:r>
                <a:rPr lang="en-US" altLang="ja-JP" sz="1400" dirty="0" smtClean="0">
                  <a:latin typeface="メイリオ" panose="020B0604030504040204" pitchFamily="50" charset="-128"/>
                  <a:ea typeface="メイリオ" panose="020B0604030504040204" pitchFamily="50" charset="-128"/>
                </a:rPr>
                <a:t>I = 1,2,…</a:t>
              </a:r>
              <a:r>
                <a:rPr lang="ja-JP" altLang="en-US" sz="1400" dirty="0" smtClean="0">
                  <a:latin typeface="メイリオ" panose="020B0604030504040204" pitchFamily="50" charset="-128"/>
                  <a:ea typeface="メイリオ" panose="020B0604030504040204" pitchFamily="50" charset="-128"/>
                </a:rPr>
                <a:t/>
              </a:r>
              <a:br>
                <a:rPr lang="ja-JP" altLang="en-US" sz="1400" dirty="0" smtClean="0">
                  <a:latin typeface="メイリオ" panose="020B0604030504040204" pitchFamily="50" charset="-128"/>
                  <a:ea typeface="メイリオ" panose="020B0604030504040204" pitchFamily="50" charset="-128"/>
                </a:rPr>
              </a:br>
              <a:r>
                <a:rPr lang="ja-JP" altLang="en-US" sz="1400" dirty="0" smtClean="0">
                  <a:latin typeface="メイリオ" panose="020B0604030504040204" pitchFamily="50" charset="-128"/>
                  <a:ea typeface="メイリオ" panose="020B0604030504040204" pitchFamily="50" charset="-128"/>
                </a:rPr>
                <a:t>　</a:t>
              </a:r>
              <a:r>
                <a:rPr lang="en-US" altLang="ja-JP" sz="1400" dirty="0" smtClean="0">
                  <a:latin typeface="メイリオ" panose="020B0604030504040204" pitchFamily="50" charset="-128"/>
                  <a:ea typeface="メイリオ" panose="020B0604030504040204" pitchFamily="50" charset="-128"/>
                </a:rPr>
                <a:t>I = 10</a:t>
              </a:r>
              <a:r>
                <a:rPr lang="ja-JP" altLang="en-US" sz="1400" dirty="0" smtClean="0">
                  <a:latin typeface="メイリオ" panose="020B0604030504040204" pitchFamily="50" charset="-128"/>
                  <a:ea typeface="メイリオ" panose="020B0604030504040204" pitchFamily="50" charset="-128"/>
                </a:rPr>
                <a:t>まで</a:t>
              </a:r>
              <a:endParaRPr kumimoji="1"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5" name="正方形/長方形 4"/>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34" name="テキスト ボックス 33"/>
          <p:cNvSpPr txBox="1"/>
          <p:nvPr/>
        </p:nvSpPr>
        <p:spPr>
          <a:xfrm>
            <a:off x="3131356" y="2287058"/>
            <a:ext cx="1663595" cy="561692"/>
          </a:xfrm>
          <a:prstGeom prst="rect">
            <a:avLst/>
          </a:prstGeom>
          <a:solidFill>
            <a:schemeClr val="bg1"/>
          </a:solidFill>
          <a:ln w="12700">
            <a:solidFill>
              <a:schemeClr val="tx1"/>
            </a:solidFill>
            <a:prstDash val="dash"/>
          </a:ln>
        </p:spPr>
        <p:txBody>
          <a:bodyPr wrap="square" rtlCol="0">
            <a:spAutoFit/>
          </a:bodyPr>
          <a:lstStyle/>
          <a:p>
            <a:pPr>
              <a:lnSpc>
                <a:spcPts val="1200"/>
              </a:lnSpc>
            </a:pPr>
            <a:r>
              <a:rPr lang="ja-JP" altLang="en-US" sz="1200" dirty="0" smtClean="0">
                <a:latin typeface="メイリオ" panose="020B0604030504040204" pitchFamily="50" charset="-128"/>
                <a:ea typeface="メイリオ" panose="020B0604030504040204" pitchFamily="50" charset="-128"/>
              </a:rPr>
              <a:t>繰り返しで実行する命令の集まり</a:t>
            </a:r>
            <a:r>
              <a:rPr kumimoji="1" lang="en-US" altLang="ja-JP" sz="1200" dirty="0" smtClean="0">
                <a:latin typeface="メイリオ" panose="020B0604030504040204" pitchFamily="50" charset="-128"/>
                <a:ea typeface="メイリオ" panose="020B0604030504040204" pitchFamily="50" charset="-128"/>
              </a:rPr>
              <a:t>(</a:t>
            </a:r>
            <a:r>
              <a:rPr kumimoji="1" lang="ja-JP" altLang="en-US" sz="1200" dirty="0" smtClean="0">
                <a:latin typeface="メイリオ" panose="020B0604030504040204" pitchFamily="50" charset="-128"/>
                <a:ea typeface="メイリオ" panose="020B0604030504040204" pitchFamily="50" charset="-128"/>
              </a:rPr>
              <a:t>変数</a:t>
            </a:r>
            <a:r>
              <a:rPr kumimoji="1" lang="en-US" altLang="ja-JP" sz="1200" dirty="0" smtClean="0">
                <a:latin typeface="メイリオ" panose="020B0604030504040204" pitchFamily="50" charset="-128"/>
                <a:ea typeface="メイリオ" panose="020B0604030504040204" pitchFamily="50" charset="-128"/>
              </a:rPr>
              <a:t>I</a:t>
            </a:r>
            <a:r>
              <a:rPr kumimoji="1" lang="ja-JP" altLang="en-US" sz="1200" dirty="0" smtClean="0">
                <a:latin typeface="メイリオ" panose="020B0604030504040204" pitchFamily="50" charset="-128"/>
                <a:ea typeface="メイリオ" panose="020B0604030504040204" pitchFamily="50" charset="-128"/>
              </a:rPr>
              <a:t>の利用含む</a:t>
            </a:r>
            <a:r>
              <a:rPr kumimoji="1" lang="en-US" altLang="ja-JP" sz="1200" dirty="0" smtClean="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sp>
        <p:nvSpPr>
          <p:cNvPr id="39" name="テキスト ボックス 38"/>
          <p:cNvSpPr txBox="1"/>
          <p:nvPr/>
        </p:nvSpPr>
        <p:spPr>
          <a:xfrm>
            <a:off x="362797" y="3785629"/>
            <a:ext cx="1193050" cy="338554"/>
          </a:xfrm>
          <a:prstGeom prst="rect">
            <a:avLst/>
          </a:prstGeom>
          <a:noFill/>
          <a:ln w="28575">
            <a:solidFill>
              <a:srgbClr val="002060"/>
            </a:solid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補足</a:t>
            </a:r>
            <a:endParaRPr kumimoji="1" lang="ja-JP" altLang="en-US" sz="1600" dirty="0">
              <a:latin typeface="メイリオ" panose="020B0604030504040204" pitchFamily="50" charset="-128"/>
              <a:ea typeface="メイリオ" panose="020B0604030504040204" pitchFamily="50" charset="-128"/>
            </a:endParaRPr>
          </a:p>
        </p:txBody>
      </p:sp>
      <p:pic>
        <p:nvPicPr>
          <p:cNvPr id="9" name="図 8"/>
          <p:cNvPicPr>
            <a:picLocks noChangeAspect="1"/>
          </p:cNvPicPr>
          <p:nvPr/>
        </p:nvPicPr>
        <p:blipFill>
          <a:blip r:embed="rId3"/>
          <a:stretch>
            <a:fillRect/>
          </a:stretch>
        </p:blipFill>
        <p:spPr>
          <a:xfrm>
            <a:off x="450718" y="4424747"/>
            <a:ext cx="1805004" cy="2851656"/>
          </a:xfrm>
          <a:prstGeom prst="rect">
            <a:avLst/>
          </a:prstGeom>
        </p:spPr>
      </p:pic>
      <p:sp>
        <p:nvSpPr>
          <p:cNvPr id="40" name="テキスト ボックス 39"/>
          <p:cNvSpPr txBox="1"/>
          <p:nvPr/>
        </p:nvSpPr>
        <p:spPr>
          <a:xfrm>
            <a:off x="2255722" y="4563867"/>
            <a:ext cx="2900435" cy="646331"/>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X</a:t>
            </a:r>
            <a:r>
              <a:rPr lang="ja-JP" altLang="en-US" sz="1200" dirty="0" smtClean="0">
                <a:latin typeface="メイリオ" panose="020B0604030504040204" pitchFamily="50" charset="-128"/>
                <a:ea typeface="メイリオ" panose="020B0604030504040204" pitchFamily="50" charset="-128"/>
              </a:rPr>
              <a:t>の内容の数まで繰り返します。</a:t>
            </a:r>
          </a:p>
          <a:p>
            <a:r>
              <a:rPr lang="ja-JP" altLang="en-US" sz="1200" dirty="0" smtClean="0">
                <a:latin typeface="メイリオ" panose="020B0604030504040204" pitchFamily="50" charset="-128"/>
                <a:ea typeface="メイリオ" panose="020B0604030504040204" pitchFamily="50" charset="-128"/>
              </a:rPr>
              <a:t>例えば、変数</a:t>
            </a:r>
            <a:r>
              <a:rPr lang="en-US" altLang="ja-JP" sz="1200" dirty="0" smtClean="0">
                <a:latin typeface="メイリオ" panose="020B0604030504040204" pitchFamily="50" charset="-128"/>
                <a:ea typeface="メイリオ" panose="020B0604030504040204" pitchFamily="50" charset="-128"/>
              </a:rPr>
              <a:t>X</a:t>
            </a:r>
            <a:r>
              <a:rPr lang="ja-JP" altLang="en-US" sz="1200" dirty="0" smtClean="0">
                <a:latin typeface="メイリオ" panose="020B0604030504040204" pitchFamily="50" charset="-128"/>
                <a:ea typeface="メイリオ" panose="020B0604030504040204" pitchFamily="50" charset="-128"/>
              </a:rPr>
              <a:t>に</a:t>
            </a:r>
            <a:r>
              <a:rPr lang="en-US" altLang="ja-JP" sz="1200" dirty="0" smtClean="0">
                <a:latin typeface="メイリオ" panose="020B0604030504040204" pitchFamily="50" charset="-128"/>
                <a:ea typeface="メイリオ" panose="020B0604030504040204" pitchFamily="50" charset="-128"/>
              </a:rPr>
              <a:t>10</a:t>
            </a:r>
            <a:r>
              <a:rPr lang="ja-JP" altLang="en-US" sz="1200" dirty="0" smtClean="0">
                <a:latin typeface="メイリオ" panose="020B0604030504040204" pitchFamily="50" charset="-128"/>
                <a:ea typeface="メイリオ" panose="020B0604030504040204" pitchFamily="50" charset="-128"/>
              </a:rPr>
              <a:t>が入っていた場合</a:t>
            </a:r>
          </a:p>
          <a:p>
            <a:r>
              <a:rPr lang="en-US" altLang="ja-JP" sz="1200" dirty="0" smtClean="0">
                <a:latin typeface="メイリオ" panose="020B0604030504040204" pitchFamily="50" charset="-128"/>
                <a:ea typeface="メイリオ" panose="020B0604030504040204" pitchFamily="50" charset="-128"/>
              </a:rPr>
              <a:t>I </a:t>
            </a:r>
            <a:r>
              <a:rPr lang="ja-JP" altLang="en-US" sz="1200" dirty="0" smtClean="0">
                <a:latin typeface="メイリオ" panose="020B0604030504040204" pitchFamily="50" charset="-128"/>
                <a:ea typeface="メイリオ" panose="020B0604030504040204" pitchFamily="50" charset="-128"/>
              </a:rPr>
              <a:t>が</a:t>
            </a:r>
            <a:r>
              <a:rPr lang="en-US" altLang="ja-JP" sz="1200" dirty="0" smtClean="0">
                <a:latin typeface="メイリオ" panose="020B0604030504040204" pitchFamily="50" charset="-128"/>
                <a:ea typeface="メイリオ" panose="020B0604030504040204" pitchFamily="50" charset="-128"/>
              </a:rPr>
              <a:t>1, 2, 3, …9, 10</a:t>
            </a:r>
            <a:r>
              <a:rPr lang="ja-JP" altLang="en-US" sz="1200" dirty="0" err="1" smtClean="0">
                <a:latin typeface="メイリオ" panose="020B0604030504040204" pitchFamily="50" charset="-128"/>
                <a:ea typeface="メイリオ" panose="020B0604030504040204" pitchFamily="50" charset="-128"/>
              </a:rPr>
              <a:t>まで</a:t>
            </a:r>
            <a:r>
              <a:rPr lang="ja-JP" altLang="en-US" sz="1200" dirty="0" smtClean="0">
                <a:latin typeface="メイリオ" panose="020B0604030504040204" pitchFamily="50" charset="-128"/>
                <a:ea typeface="メイリオ" panose="020B0604030504040204" pitchFamily="50" charset="-128"/>
              </a:rPr>
              <a:t>変化します。</a:t>
            </a:r>
            <a:endParaRPr lang="en-US" altLang="ja-JP" sz="1200" dirty="0" smtClean="0">
              <a:latin typeface="メイリオ" panose="020B0604030504040204" pitchFamily="50" charset="-128"/>
              <a:ea typeface="メイリオ" panose="020B0604030504040204" pitchFamily="50" charset="-128"/>
            </a:endParaRPr>
          </a:p>
        </p:txBody>
      </p:sp>
      <p:sp>
        <p:nvSpPr>
          <p:cNvPr id="41" name="テキスト ボックス 40"/>
          <p:cNvSpPr txBox="1"/>
          <p:nvPr/>
        </p:nvSpPr>
        <p:spPr>
          <a:xfrm>
            <a:off x="2255722" y="6194136"/>
            <a:ext cx="2896881" cy="646331"/>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X</a:t>
            </a:r>
            <a:r>
              <a:rPr lang="ja-JP" altLang="en-US" sz="1200" dirty="0" smtClean="0">
                <a:latin typeface="メイリオ" panose="020B0604030504040204" pitchFamily="50" charset="-128"/>
                <a:ea typeface="メイリオ" panose="020B0604030504040204" pitchFamily="50" charset="-128"/>
              </a:rPr>
              <a:t>の内容の数</a:t>
            </a:r>
            <a:r>
              <a:rPr lang="en-US" altLang="ja-JP" sz="1200" dirty="0" smtClean="0">
                <a:latin typeface="メイリオ" panose="020B0604030504040204" pitchFamily="50" charset="-128"/>
                <a:ea typeface="メイリオ" panose="020B0604030504040204" pitchFamily="50" charset="-128"/>
              </a:rPr>
              <a:t>+1</a:t>
            </a:r>
            <a:r>
              <a:rPr lang="ja-JP" altLang="en-US" sz="1200" dirty="0" err="1" smtClean="0">
                <a:latin typeface="メイリオ" panose="020B0604030504040204" pitchFamily="50" charset="-128"/>
                <a:ea typeface="メイリオ" panose="020B0604030504040204" pitchFamily="50" charset="-128"/>
              </a:rPr>
              <a:t>まで</a:t>
            </a:r>
            <a:r>
              <a:rPr lang="ja-JP" altLang="en-US" sz="1200" dirty="0" smtClean="0">
                <a:latin typeface="メイリオ" panose="020B0604030504040204" pitchFamily="50" charset="-128"/>
                <a:ea typeface="メイリオ" panose="020B0604030504040204" pitchFamily="50" charset="-128"/>
              </a:rPr>
              <a:t>繰り返します。例えば、変数</a:t>
            </a:r>
            <a:r>
              <a:rPr lang="en-US" altLang="ja-JP" sz="1200" dirty="0" smtClean="0">
                <a:latin typeface="メイリオ" panose="020B0604030504040204" pitchFamily="50" charset="-128"/>
                <a:ea typeface="メイリオ" panose="020B0604030504040204" pitchFamily="50" charset="-128"/>
              </a:rPr>
              <a:t>X</a:t>
            </a:r>
            <a:r>
              <a:rPr lang="ja-JP" altLang="en-US" sz="1200" dirty="0" smtClean="0">
                <a:latin typeface="メイリオ" panose="020B0604030504040204" pitchFamily="50" charset="-128"/>
                <a:ea typeface="メイリオ" panose="020B0604030504040204" pitchFamily="50" charset="-128"/>
              </a:rPr>
              <a:t>に</a:t>
            </a:r>
            <a:r>
              <a:rPr lang="en-US" altLang="ja-JP" sz="1200" dirty="0" smtClean="0">
                <a:latin typeface="メイリオ" panose="020B0604030504040204" pitchFamily="50" charset="-128"/>
                <a:ea typeface="メイリオ" panose="020B0604030504040204" pitchFamily="50" charset="-128"/>
              </a:rPr>
              <a:t>10</a:t>
            </a:r>
            <a:r>
              <a:rPr lang="ja-JP" altLang="en-US" sz="1200" dirty="0" smtClean="0">
                <a:latin typeface="メイリオ" panose="020B0604030504040204" pitchFamily="50" charset="-128"/>
                <a:ea typeface="メイリオ" panose="020B0604030504040204" pitchFamily="50" charset="-128"/>
              </a:rPr>
              <a:t>が入っていた場合</a:t>
            </a:r>
          </a:p>
          <a:p>
            <a:r>
              <a:rPr lang="en-US" altLang="ja-JP" sz="1200" dirty="0" smtClean="0">
                <a:latin typeface="メイリオ" panose="020B0604030504040204" pitchFamily="50" charset="-128"/>
                <a:ea typeface="メイリオ" panose="020B0604030504040204" pitchFamily="50" charset="-128"/>
              </a:rPr>
              <a:t>I </a:t>
            </a:r>
            <a:r>
              <a:rPr lang="ja-JP" altLang="en-US" sz="1200" dirty="0" smtClean="0">
                <a:latin typeface="メイリオ" panose="020B0604030504040204" pitchFamily="50" charset="-128"/>
                <a:ea typeface="メイリオ" panose="020B0604030504040204" pitchFamily="50" charset="-128"/>
              </a:rPr>
              <a:t>が</a:t>
            </a:r>
            <a:r>
              <a:rPr lang="en-US" altLang="ja-JP" sz="1200" dirty="0" smtClean="0">
                <a:latin typeface="メイリオ" panose="020B0604030504040204" pitchFamily="50" charset="-128"/>
                <a:ea typeface="メイリオ" panose="020B0604030504040204" pitchFamily="50" charset="-128"/>
              </a:rPr>
              <a:t>1, 2, 3, …10, 11</a:t>
            </a:r>
            <a:r>
              <a:rPr lang="ja-JP" altLang="en-US" sz="1200" dirty="0" err="1" smtClean="0">
                <a:latin typeface="メイリオ" panose="020B0604030504040204" pitchFamily="50" charset="-128"/>
                <a:ea typeface="メイリオ" panose="020B0604030504040204" pitchFamily="50" charset="-128"/>
              </a:rPr>
              <a:t>まで</a:t>
            </a:r>
            <a:r>
              <a:rPr lang="ja-JP" altLang="en-US" sz="1200" dirty="0" smtClean="0">
                <a:latin typeface="メイリオ" panose="020B0604030504040204" pitchFamily="50" charset="-128"/>
                <a:ea typeface="メイリオ" panose="020B0604030504040204" pitchFamily="50" charset="-128"/>
              </a:rPr>
              <a:t>変化します。</a:t>
            </a:r>
            <a:endParaRPr lang="en-US" altLang="ja-JP" sz="1200" dirty="0" smtClean="0">
              <a:latin typeface="メイリオ" panose="020B0604030504040204" pitchFamily="50" charset="-128"/>
              <a:ea typeface="メイリオ" panose="020B0604030504040204" pitchFamily="50" charset="-128"/>
            </a:endParaRPr>
          </a:p>
        </p:txBody>
      </p:sp>
      <p:sp>
        <p:nvSpPr>
          <p:cNvPr id="16" name="角丸四角形 15"/>
          <p:cNvSpPr/>
          <p:nvPr/>
        </p:nvSpPr>
        <p:spPr>
          <a:xfrm>
            <a:off x="230899" y="1451385"/>
            <a:ext cx="4798302" cy="2240290"/>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角丸四角形 16"/>
          <p:cNvSpPr/>
          <p:nvPr/>
        </p:nvSpPr>
        <p:spPr>
          <a:xfrm>
            <a:off x="230900" y="4275060"/>
            <a:ext cx="4798302" cy="1509049"/>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角丸四角形 17"/>
          <p:cNvSpPr/>
          <p:nvPr/>
        </p:nvSpPr>
        <p:spPr>
          <a:xfrm>
            <a:off x="230899" y="5912596"/>
            <a:ext cx="4798302" cy="1509049"/>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65715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2"/>
          <a:srcRect b="38373"/>
          <a:stretch/>
        </p:blipFill>
        <p:spPr>
          <a:xfrm>
            <a:off x="293762" y="3583018"/>
            <a:ext cx="3343275" cy="2811737"/>
          </a:xfrm>
          <a:prstGeom prst="rect">
            <a:avLst/>
          </a:prstGeom>
        </p:spPr>
      </p:pic>
      <p:sp>
        <p:nvSpPr>
          <p:cNvPr id="2" name="テキスト ボックス 1"/>
          <p:cNvSpPr txBox="1"/>
          <p:nvPr/>
        </p:nvSpPr>
        <p:spPr>
          <a:xfrm>
            <a:off x="703989" y="190941"/>
            <a:ext cx="4465889"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No.07</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4354394" cy="338554"/>
          </a:xfrm>
          <a:prstGeom prst="rect">
            <a:avLst/>
          </a:prstGeom>
          <a:noFill/>
          <a:ln w="28575">
            <a:solidFill>
              <a:srgbClr val="002060"/>
            </a:solidFill>
          </a:ln>
        </p:spPr>
        <p:txBody>
          <a:bodyPr wrap="square" rtlCol="0">
            <a:spAutoFit/>
          </a:bodyPr>
          <a:lstStyle/>
          <a:p>
            <a:r>
              <a:rPr lang="ja-JP" altLang="en-US" sz="1600" dirty="0" smtClean="0">
                <a:latin typeface="メイリオ" panose="020B0604030504040204" pitchFamily="50" charset="-128"/>
                <a:ea typeface="メイリオ" panose="020B0604030504040204" pitchFamily="50" charset="-128"/>
              </a:rPr>
              <a:t>リストの処理</a:t>
            </a:r>
            <a:r>
              <a:rPr lang="en-US" altLang="ja-JP" sz="1600" dirty="0" smtClean="0">
                <a:latin typeface="メイリオ" panose="020B0604030504040204" pitchFamily="50" charset="-128"/>
                <a:ea typeface="メイリオ" panose="020B0604030504040204" pitchFamily="50" charset="-128"/>
              </a:rPr>
              <a:t>(</a:t>
            </a:r>
            <a:r>
              <a:rPr lang="ja-JP" altLang="en-US" sz="1600" dirty="0" smtClean="0">
                <a:latin typeface="メイリオ" panose="020B0604030504040204" pitchFamily="50" charset="-128"/>
                <a:ea typeface="メイリオ" panose="020B0604030504040204" pitchFamily="50" charset="-128"/>
              </a:rPr>
              <a:t>取り出し、入れ替え、追加</a:t>
            </a:r>
            <a:r>
              <a:rPr lang="en-US" altLang="ja-JP" sz="1600" dirty="0" smtClean="0">
                <a:latin typeface="メイリオ" panose="020B0604030504040204" pitchFamily="50" charset="-128"/>
                <a:ea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6" y="1012574"/>
            <a:ext cx="3539353" cy="461665"/>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リストの中の個々の要素の取り出し、入れ替え、追加、クリアをします。</a:t>
            </a:r>
            <a:endParaRPr kumimoji="1" lang="ja-JP" altLang="en-US" sz="1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6" y="1649541"/>
            <a:ext cx="1015629" cy="338554"/>
          </a:xfrm>
          <a:prstGeom prst="rect">
            <a:avLst/>
          </a:prstGeom>
          <a:noFill/>
          <a:ln w="28575">
            <a:solidFill>
              <a:srgbClr val="FF0000"/>
            </a:solidFill>
          </a:ln>
        </p:spPr>
        <p:txBody>
          <a:bodyPr wrap="square" rtlCol="0">
            <a:spAutoFit/>
          </a:bodyPr>
          <a:lstStyle/>
          <a:p>
            <a:pPr algn="ctr"/>
            <a:r>
              <a:rPr kumimoji="1" lang="ja-JP" altLang="en-US" sz="1600" dirty="0" smtClean="0">
                <a:latin typeface="メイリオ" panose="020B0604030504040204" pitchFamily="50" charset="-128"/>
                <a:ea typeface="メイリオ" panose="020B0604030504040204" pitchFamily="50" charset="-128"/>
              </a:rPr>
              <a:t>具体例</a:t>
            </a:r>
            <a:endParaRPr kumimoji="1" lang="ja-JP" altLang="en-US" sz="1600" dirty="0">
              <a:latin typeface="メイリオ" panose="020B0604030504040204" pitchFamily="50" charset="-128"/>
              <a:ea typeface="メイリオ" panose="020B0604030504040204" pitchFamily="50" charset="-128"/>
            </a:endParaRPr>
          </a:p>
        </p:txBody>
      </p:sp>
      <p:sp>
        <p:nvSpPr>
          <p:cNvPr id="23" name="右矢印 22"/>
          <p:cNvSpPr/>
          <p:nvPr/>
        </p:nvSpPr>
        <p:spPr>
          <a:xfrm>
            <a:off x="4409645" y="6615149"/>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rPr>
              <a:t>裏面</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1891340" y="3677654"/>
            <a:ext cx="2279143" cy="276999"/>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リスト</a:t>
            </a:r>
            <a:r>
              <a:rPr lang="en-US" altLang="ja-JP" sz="1200" dirty="0" smtClean="0">
                <a:latin typeface="メイリオ" panose="020B0604030504040204" pitchFamily="50" charset="-128"/>
                <a:ea typeface="メイリオ" panose="020B0604030504040204" pitchFamily="50" charset="-128"/>
              </a:rPr>
              <a:t>D</a:t>
            </a:r>
            <a:r>
              <a:rPr lang="ja-JP" altLang="en-US" sz="1200" dirty="0" smtClean="0">
                <a:latin typeface="メイリオ" panose="020B0604030504040204" pitchFamily="50" charset="-128"/>
                <a:ea typeface="メイリオ" panose="020B0604030504040204" pitchFamily="50" charset="-128"/>
              </a:rPr>
              <a:t>の</a:t>
            </a:r>
            <a:r>
              <a:rPr lang="en-US" altLang="ja-JP" sz="1200" dirty="0" smtClean="0">
                <a:latin typeface="メイリオ" panose="020B0604030504040204" pitchFamily="50" charset="-128"/>
                <a:ea typeface="メイリオ" panose="020B0604030504040204" pitchFamily="50" charset="-128"/>
              </a:rPr>
              <a:t>3</a:t>
            </a:r>
            <a:r>
              <a:rPr lang="ja-JP" altLang="en-US" sz="1200" dirty="0" smtClean="0">
                <a:latin typeface="メイリオ" panose="020B0604030504040204" pitchFamily="50" charset="-128"/>
                <a:ea typeface="メイリオ" panose="020B0604030504040204" pitchFamily="50" charset="-128"/>
              </a:rPr>
              <a:t>番目の内容です。</a:t>
            </a:r>
          </a:p>
        </p:txBody>
      </p:sp>
      <p:pic>
        <p:nvPicPr>
          <p:cNvPr id="17" name="図 16"/>
          <p:cNvPicPr>
            <a:picLocks noChangeAspect="1"/>
          </p:cNvPicPr>
          <p:nvPr/>
        </p:nvPicPr>
        <p:blipFill>
          <a:blip r:embed="rId3"/>
          <a:stretch>
            <a:fillRect/>
          </a:stretch>
        </p:blipFill>
        <p:spPr>
          <a:xfrm>
            <a:off x="539155" y="2248445"/>
            <a:ext cx="3097882" cy="1074222"/>
          </a:xfrm>
          <a:prstGeom prst="rect">
            <a:avLst/>
          </a:prstGeom>
        </p:spPr>
      </p:pic>
      <p:sp>
        <p:nvSpPr>
          <p:cNvPr id="18" name="テキスト ボックス 17"/>
          <p:cNvSpPr txBox="1"/>
          <p:nvPr/>
        </p:nvSpPr>
        <p:spPr>
          <a:xfrm>
            <a:off x="1891339" y="4247834"/>
            <a:ext cx="3209505" cy="461665"/>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リスト</a:t>
            </a:r>
            <a:r>
              <a:rPr lang="en-US" altLang="ja-JP" sz="1200" dirty="0" smtClean="0">
                <a:latin typeface="メイリオ" panose="020B0604030504040204" pitchFamily="50" charset="-128"/>
                <a:ea typeface="メイリオ" panose="020B0604030504040204" pitchFamily="50" charset="-128"/>
              </a:rPr>
              <a:t>D</a:t>
            </a:r>
            <a:r>
              <a:rPr lang="ja-JP" altLang="en-US" sz="1200" dirty="0" smtClean="0">
                <a:latin typeface="メイリオ" panose="020B0604030504040204" pitchFamily="50" charset="-128"/>
                <a:ea typeface="メイリオ" panose="020B0604030504040204" pitchFamily="50" charset="-128"/>
              </a:rPr>
              <a:t>の</a:t>
            </a:r>
            <a:r>
              <a:rPr lang="en-US" altLang="ja-JP" sz="1200" dirty="0" smtClean="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の変数の内容</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番目の内容です。</a:t>
            </a:r>
            <a:endParaRPr lang="en-US" altLang="ja-JP" sz="1200" dirty="0" smtClean="0">
              <a:latin typeface="メイリオ" panose="020B0604030504040204" pitchFamily="50" charset="-128"/>
              <a:ea typeface="メイリオ" panose="020B0604030504040204" pitchFamily="50" charset="-128"/>
            </a:endParaRPr>
          </a:p>
          <a:p>
            <a:r>
              <a:rPr lang="ja-JP" altLang="en-US" sz="1200" dirty="0" smtClean="0">
                <a:latin typeface="メイリオ" panose="020B0604030504040204" pitchFamily="50" charset="-128"/>
                <a:ea typeface="メイリオ" panose="020B0604030504040204" pitchFamily="50" charset="-128"/>
              </a:rPr>
              <a:t>例えば</a:t>
            </a:r>
            <a:r>
              <a:rPr lang="en-US" altLang="ja-JP" sz="1200" dirty="0" smtClean="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に</a:t>
            </a:r>
            <a:r>
              <a:rPr lang="en-US" altLang="ja-JP" sz="1200" dirty="0" smtClean="0">
                <a:latin typeface="メイリオ" panose="020B0604030504040204" pitchFamily="50" charset="-128"/>
                <a:ea typeface="メイリオ" panose="020B0604030504040204" pitchFamily="50" charset="-128"/>
              </a:rPr>
              <a:t>4</a:t>
            </a:r>
            <a:r>
              <a:rPr lang="ja-JP" altLang="en-US" sz="1200" dirty="0" smtClean="0">
                <a:latin typeface="メイリオ" panose="020B0604030504040204" pitchFamily="50" charset="-128"/>
                <a:ea typeface="メイリオ" panose="020B0604030504040204" pitchFamily="50" charset="-128"/>
              </a:rPr>
              <a:t>が入っていたら</a:t>
            </a:r>
            <a:r>
              <a:rPr lang="en-US" altLang="ja-JP" sz="1200" dirty="0" smtClean="0">
                <a:latin typeface="メイリオ" panose="020B0604030504040204" pitchFamily="50" charset="-128"/>
                <a:ea typeface="メイリオ" panose="020B0604030504040204" pitchFamily="50" charset="-128"/>
              </a:rPr>
              <a:t>4</a:t>
            </a:r>
            <a:r>
              <a:rPr lang="ja-JP" altLang="en-US" sz="1200" dirty="0" smtClean="0">
                <a:latin typeface="メイリオ" panose="020B0604030504040204" pitchFamily="50" charset="-128"/>
                <a:ea typeface="メイリオ" panose="020B0604030504040204" pitchFamily="50" charset="-128"/>
              </a:rPr>
              <a:t>番目の内容です。</a:t>
            </a:r>
          </a:p>
        </p:txBody>
      </p:sp>
      <p:sp>
        <p:nvSpPr>
          <p:cNvPr id="19" name="テキスト ボックス 18"/>
          <p:cNvSpPr txBox="1"/>
          <p:nvPr/>
        </p:nvSpPr>
        <p:spPr>
          <a:xfrm>
            <a:off x="303089" y="5459661"/>
            <a:ext cx="3209505" cy="276999"/>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リスト</a:t>
            </a:r>
            <a:r>
              <a:rPr lang="en-US" altLang="ja-JP" sz="1200" dirty="0" smtClean="0">
                <a:latin typeface="メイリオ" panose="020B0604030504040204" pitchFamily="50" charset="-128"/>
                <a:ea typeface="メイリオ" panose="020B0604030504040204" pitchFamily="50" charset="-128"/>
              </a:rPr>
              <a:t>D</a:t>
            </a:r>
            <a:r>
              <a:rPr lang="ja-JP" altLang="en-US" sz="1200" dirty="0" smtClean="0">
                <a:latin typeface="メイリオ" panose="020B0604030504040204" pitchFamily="50" charset="-128"/>
                <a:ea typeface="メイリオ" panose="020B0604030504040204" pitchFamily="50" charset="-128"/>
              </a:rPr>
              <a:t>の</a:t>
            </a:r>
            <a:r>
              <a:rPr lang="en-US" altLang="ja-JP" sz="1200" dirty="0" smtClean="0">
                <a:latin typeface="メイリオ" panose="020B0604030504040204" pitchFamily="50" charset="-128"/>
                <a:ea typeface="メイリオ" panose="020B0604030504040204" pitchFamily="50" charset="-128"/>
              </a:rPr>
              <a:t>3</a:t>
            </a:r>
            <a:r>
              <a:rPr lang="ja-JP" altLang="en-US" sz="1200" dirty="0" smtClean="0">
                <a:latin typeface="メイリオ" panose="020B0604030504040204" pitchFamily="50" charset="-128"/>
                <a:ea typeface="メイリオ" panose="020B0604030504040204" pitchFamily="50" charset="-128"/>
              </a:rPr>
              <a:t>番目の内容を</a:t>
            </a:r>
            <a:r>
              <a:rPr lang="en-US" altLang="ja-JP" sz="1200" dirty="0" smtClean="0">
                <a:latin typeface="メイリオ" panose="020B0604030504040204" pitchFamily="50" charset="-128"/>
                <a:ea typeface="メイリオ" panose="020B0604030504040204" pitchFamily="50" charset="-128"/>
              </a:rPr>
              <a:t>2</a:t>
            </a:r>
            <a:r>
              <a:rPr lang="ja-JP" altLang="en-US" sz="1200" dirty="0" smtClean="0">
                <a:latin typeface="メイリオ" panose="020B0604030504040204" pitchFamily="50" charset="-128"/>
                <a:ea typeface="メイリオ" panose="020B0604030504040204" pitchFamily="50" charset="-128"/>
              </a:rPr>
              <a:t>にします。</a:t>
            </a:r>
          </a:p>
        </p:txBody>
      </p:sp>
      <p:sp>
        <p:nvSpPr>
          <p:cNvPr id="20" name="テキスト ボックス 19"/>
          <p:cNvSpPr txBox="1"/>
          <p:nvPr/>
        </p:nvSpPr>
        <p:spPr>
          <a:xfrm>
            <a:off x="303090" y="6355309"/>
            <a:ext cx="3867394" cy="830997"/>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リスト</a:t>
            </a:r>
            <a:r>
              <a:rPr lang="en-US" altLang="ja-JP" sz="1200" dirty="0" smtClean="0">
                <a:latin typeface="メイリオ" panose="020B0604030504040204" pitchFamily="50" charset="-128"/>
                <a:ea typeface="メイリオ" panose="020B0604030504040204" pitchFamily="50" charset="-128"/>
              </a:rPr>
              <a:t>D</a:t>
            </a:r>
            <a:r>
              <a:rPr lang="ja-JP" altLang="en-US" sz="1200" dirty="0" smtClean="0">
                <a:latin typeface="メイリオ" panose="020B0604030504040204" pitchFamily="50" charset="-128"/>
                <a:ea typeface="メイリオ" panose="020B0604030504040204" pitchFamily="50" charset="-128"/>
              </a:rPr>
              <a:t>の</a:t>
            </a:r>
            <a:r>
              <a:rPr lang="en-US" altLang="ja-JP" sz="1200" dirty="0" smtClean="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の変数の内容</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番目の内容を変数</a:t>
            </a:r>
            <a:r>
              <a:rPr lang="en-US" altLang="ja-JP" sz="1200" dirty="0" smtClean="0">
                <a:latin typeface="メイリオ" panose="020B0604030504040204" pitchFamily="50" charset="-128"/>
                <a:ea typeface="メイリオ" panose="020B0604030504040204" pitchFamily="50" charset="-128"/>
              </a:rPr>
              <a:t>X</a:t>
            </a:r>
            <a:r>
              <a:rPr lang="ja-JP" altLang="en-US" sz="1200" dirty="0" smtClean="0">
                <a:latin typeface="メイリオ" panose="020B0604030504040204" pitchFamily="50" charset="-128"/>
                <a:ea typeface="メイリオ" panose="020B0604030504040204" pitchFamily="50" charset="-128"/>
              </a:rPr>
              <a:t>の内容にします。</a:t>
            </a:r>
            <a:endParaRPr lang="en-US" altLang="ja-JP" sz="1200" dirty="0" smtClean="0">
              <a:latin typeface="メイリオ" panose="020B0604030504040204" pitchFamily="50" charset="-128"/>
              <a:ea typeface="メイリオ" panose="020B0604030504040204" pitchFamily="50" charset="-128"/>
            </a:endParaRPr>
          </a:p>
          <a:p>
            <a:r>
              <a:rPr lang="ja-JP" altLang="en-US" sz="1200" dirty="0" smtClean="0">
                <a:latin typeface="メイリオ" panose="020B0604030504040204" pitchFamily="50" charset="-128"/>
                <a:ea typeface="メイリオ" panose="020B0604030504040204" pitchFamily="50" charset="-128"/>
              </a:rPr>
              <a:t>例えば</a:t>
            </a:r>
            <a:r>
              <a:rPr lang="en-US" altLang="ja-JP" sz="1200" dirty="0" smtClean="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に</a:t>
            </a:r>
            <a:r>
              <a:rPr lang="en-US" altLang="ja-JP" sz="1200" dirty="0" smtClean="0">
                <a:latin typeface="メイリオ" panose="020B0604030504040204" pitchFamily="50" charset="-128"/>
                <a:ea typeface="メイリオ" panose="020B0604030504040204" pitchFamily="50" charset="-128"/>
              </a:rPr>
              <a:t>4</a:t>
            </a:r>
            <a:r>
              <a:rPr lang="ja-JP" altLang="en-US" sz="1200" dirty="0" err="1" smtClean="0">
                <a:latin typeface="メイリオ" panose="020B0604030504040204" pitchFamily="50" charset="-128"/>
                <a:ea typeface="メイリオ" panose="020B0604030504040204" pitchFamily="50" charset="-128"/>
              </a:rPr>
              <a:t>、</a:t>
            </a:r>
            <a:r>
              <a:rPr lang="en-US" altLang="ja-JP" sz="1200" dirty="0" smtClean="0">
                <a:latin typeface="メイリオ" panose="020B0604030504040204" pitchFamily="50" charset="-128"/>
                <a:ea typeface="メイリオ" panose="020B0604030504040204" pitchFamily="50" charset="-128"/>
              </a:rPr>
              <a:t>X</a:t>
            </a:r>
            <a:r>
              <a:rPr lang="ja-JP" altLang="en-US" sz="1200" dirty="0" smtClean="0">
                <a:latin typeface="メイリオ" panose="020B0604030504040204" pitchFamily="50" charset="-128"/>
                <a:ea typeface="メイリオ" panose="020B0604030504040204" pitchFamily="50" charset="-128"/>
              </a:rPr>
              <a:t>に</a:t>
            </a:r>
            <a:r>
              <a:rPr lang="en-US" altLang="ja-JP" sz="1200" dirty="0" smtClean="0">
                <a:latin typeface="メイリオ" panose="020B0604030504040204" pitchFamily="50" charset="-128"/>
                <a:ea typeface="メイリオ" panose="020B0604030504040204" pitchFamily="50" charset="-128"/>
              </a:rPr>
              <a:t>100</a:t>
            </a:r>
            <a:r>
              <a:rPr lang="ja-JP" altLang="en-US" sz="1200" dirty="0" smtClean="0">
                <a:latin typeface="メイリオ" panose="020B0604030504040204" pitchFamily="50" charset="-128"/>
                <a:ea typeface="メイリオ" panose="020B0604030504040204" pitchFamily="50" charset="-128"/>
              </a:rPr>
              <a:t>か入っていたら</a:t>
            </a:r>
            <a:r>
              <a:rPr lang="en-US" altLang="ja-JP" sz="1200" dirty="0" smtClean="0">
                <a:latin typeface="メイリオ" panose="020B0604030504040204" pitchFamily="50" charset="-128"/>
                <a:ea typeface="メイリオ" panose="020B0604030504040204" pitchFamily="50" charset="-128"/>
              </a:rPr>
              <a:t>4</a:t>
            </a:r>
            <a:r>
              <a:rPr lang="ja-JP" altLang="en-US" sz="1200" dirty="0" smtClean="0">
                <a:latin typeface="メイリオ" panose="020B0604030504040204" pitchFamily="50" charset="-128"/>
                <a:ea typeface="メイリオ" panose="020B0604030504040204" pitchFamily="50" charset="-128"/>
              </a:rPr>
              <a:t>番目の内容を</a:t>
            </a:r>
            <a:r>
              <a:rPr lang="en-US" altLang="ja-JP" sz="1200" dirty="0" smtClean="0">
                <a:latin typeface="メイリオ" panose="020B0604030504040204" pitchFamily="50" charset="-128"/>
                <a:ea typeface="メイリオ" panose="020B0604030504040204" pitchFamily="50" charset="-128"/>
              </a:rPr>
              <a:t>100</a:t>
            </a:r>
            <a:r>
              <a:rPr lang="ja-JP" altLang="en-US" sz="1200" dirty="0" smtClean="0">
                <a:latin typeface="メイリオ" panose="020B0604030504040204" pitchFamily="50" charset="-128"/>
                <a:ea typeface="メイリオ" panose="020B0604030504040204" pitchFamily="50" charset="-128"/>
              </a:rPr>
              <a:t>にです。</a:t>
            </a:r>
          </a:p>
        </p:txBody>
      </p:sp>
      <p:sp>
        <p:nvSpPr>
          <p:cNvPr id="15" name="角丸四角形 14"/>
          <p:cNvSpPr/>
          <p:nvPr/>
        </p:nvSpPr>
        <p:spPr>
          <a:xfrm>
            <a:off x="260081" y="5811897"/>
            <a:ext cx="3919731" cy="1429771"/>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p:nvPr/>
        </p:nvGrpSpPr>
        <p:grpSpPr>
          <a:xfrm>
            <a:off x="4110244" y="1097442"/>
            <a:ext cx="990600" cy="890653"/>
            <a:chOff x="1295400" y="3857730"/>
            <a:chExt cx="990600" cy="1019070"/>
          </a:xfrm>
        </p:grpSpPr>
        <p:sp>
          <p:nvSpPr>
            <p:cNvPr id="24" name="メモ 23"/>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テキスト ボックス 24"/>
            <p:cNvSpPr txBox="1"/>
            <p:nvPr/>
          </p:nvSpPr>
          <p:spPr>
            <a:xfrm>
              <a:off x="1295400" y="3890211"/>
              <a:ext cx="990600" cy="950813"/>
            </a:xfrm>
            <a:prstGeom prst="rect">
              <a:avLst/>
            </a:prstGeom>
            <a:noFill/>
          </p:spPr>
          <p:txBody>
            <a:bodyPr wrap="square" rtlCol="0">
              <a:spAutoFit/>
            </a:bodyPr>
            <a:lstStyle/>
            <a:p>
              <a:r>
                <a:rPr kumimoji="1" lang="ja-JP" altLang="en-US" sz="24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400" dirty="0" smtClean="0">
                  <a:solidFill>
                    <a:srgbClr val="FF0000"/>
                  </a:solidFill>
                  <a:latin typeface="メイリオ" panose="020B0604030504040204" pitchFamily="50" charset="-128"/>
                  <a:ea typeface="メイリオ" panose="020B0604030504040204" pitchFamily="50" charset="-128"/>
                </a:rPr>
              </a:br>
              <a:r>
                <a:rPr kumimoji="1" lang="en-US" altLang="ja-JP" sz="2400" dirty="0" smtClean="0">
                  <a:solidFill>
                    <a:srgbClr val="FF0000"/>
                  </a:solidFill>
                  <a:latin typeface="メイリオ" panose="020B0604030504040204" pitchFamily="50" charset="-128"/>
                  <a:ea typeface="メイリオ" panose="020B0604030504040204" pitchFamily="50" charset="-128"/>
                </a:rPr>
                <a:t>07</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26" name="角丸四角形 25"/>
          <p:cNvSpPr/>
          <p:nvPr/>
        </p:nvSpPr>
        <p:spPr>
          <a:xfrm>
            <a:off x="250752" y="4867520"/>
            <a:ext cx="3919731" cy="889015"/>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角丸四角形 26"/>
          <p:cNvSpPr/>
          <p:nvPr/>
        </p:nvSpPr>
        <p:spPr>
          <a:xfrm>
            <a:off x="250752" y="4160243"/>
            <a:ext cx="4850092" cy="580584"/>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角丸四角形 27"/>
          <p:cNvSpPr/>
          <p:nvPr/>
        </p:nvSpPr>
        <p:spPr>
          <a:xfrm>
            <a:off x="250752" y="3495385"/>
            <a:ext cx="4850092" cy="580584"/>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684392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p:cNvPicPr>
            <a:picLocks noChangeAspect="1"/>
          </p:cNvPicPr>
          <p:nvPr/>
        </p:nvPicPr>
        <p:blipFill rotWithShape="1">
          <a:blip r:embed="rId2"/>
          <a:srcRect t="54894"/>
          <a:stretch/>
        </p:blipFill>
        <p:spPr>
          <a:xfrm>
            <a:off x="503638" y="6561005"/>
            <a:ext cx="3200400" cy="683115"/>
          </a:xfrm>
          <a:prstGeom prst="rect">
            <a:avLst/>
          </a:prstGeom>
        </p:spPr>
      </p:pic>
      <p:pic>
        <p:nvPicPr>
          <p:cNvPr id="12" name="図 11"/>
          <p:cNvPicPr>
            <a:picLocks noChangeAspect="1"/>
          </p:cNvPicPr>
          <p:nvPr/>
        </p:nvPicPr>
        <p:blipFill rotWithShape="1">
          <a:blip r:embed="rId3"/>
          <a:srcRect t="23051" b="51511"/>
          <a:stretch/>
        </p:blipFill>
        <p:spPr>
          <a:xfrm>
            <a:off x="417913" y="3550685"/>
            <a:ext cx="3286125" cy="1138793"/>
          </a:xfrm>
          <a:prstGeom prst="rect">
            <a:avLst/>
          </a:prstGeom>
        </p:spPr>
      </p:pic>
      <p:pic>
        <p:nvPicPr>
          <p:cNvPr id="10" name="図 9"/>
          <p:cNvPicPr>
            <a:picLocks noChangeAspect="1"/>
          </p:cNvPicPr>
          <p:nvPr/>
        </p:nvPicPr>
        <p:blipFill rotWithShape="1">
          <a:blip r:embed="rId2"/>
          <a:srcRect b="63827"/>
          <a:stretch/>
        </p:blipFill>
        <p:spPr>
          <a:xfrm>
            <a:off x="503638" y="5419632"/>
            <a:ext cx="3200400" cy="547825"/>
          </a:xfrm>
          <a:prstGeom prst="rect">
            <a:avLst/>
          </a:prstGeom>
        </p:spPr>
      </p:pic>
      <p:pic>
        <p:nvPicPr>
          <p:cNvPr id="8" name="図 7"/>
          <p:cNvPicPr>
            <a:picLocks noChangeAspect="1"/>
          </p:cNvPicPr>
          <p:nvPr/>
        </p:nvPicPr>
        <p:blipFill rotWithShape="1">
          <a:blip r:embed="rId3"/>
          <a:srcRect b="88032"/>
          <a:stretch/>
        </p:blipFill>
        <p:spPr>
          <a:xfrm>
            <a:off x="405659" y="1899105"/>
            <a:ext cx="3286125" cy="535751"/>
          </a:xfrm>
          <a:prstGeom prst="rect">
            <a:avLst/>
          </a:prstGeom>
        </p:spPr>
      </p:pic>
      <p:sp>
        <p:nvSpPr>
          <p:cNvPr id="2" name="テキスト ボックス 1"/>
          <p:cNvSpPr txBox="1"/>
          <p:nvPr/>
        </p:nvSpPr>
        <p:spPr>
          <a:xfrm>
            <a:off x="362797" y="164826"/>
            <a:ext cx="4236499"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No.07</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リストの処理</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取り出し、入れ替え、追加</a:t>
            </a:r>
            <a:r>
              <a:rPr lang="en-US" altLang="ja-JP" sz="1600" dirty="0">
                <a:latin typeface="メイリオ" panose="020B0604030504040204" pitchFamily="50" charset="-128"/>
                <a:ea typeface="メイリオ" panose="020B0604030504040204" pitchFamily="50" charset="-128"/>
              </a:rPr>
              <a:t>)</a:t>
            </a:r>
          </a:p>
        </p:txBody>
      </p:sp>
      <p:sp>
        <p:nvSpPr>
          <p:cNvPr id="6" name="テキスト ボックス 5"/>
          <p:cNvSpPr txBox="1"/>
          <p:nvPr/>
        </p:nvSpPr>
        <p:spPr>
          <a:xfrm>
            <a:off x="362797" y="1018877"/>
            <a:ext cx="1193050" cy="338554"/>
          </a:xfrm>
          <a:prstGeom prst="rect">
            <a:avLst/>
          </a:prstGeom>
          <a:noFill/>
          <a:ln w="28575">
            <a:solidFill>
              <a:srgbClr val="FF0000"/>
            </a:solidFill>
          </a:ln>
        </p:spPr>
        <p:txBody>
          <a:bodyPr wrap="square" rtlCol="0">
            <a:spAutoFit/>
          </a:bodyPr>
          <a:lstStyle/>
          <a:p>
            <a:pPr algn="ctr"/>
            <a:r>
              <a:rPr lang="ja-JP" altLang="en-US" sz="1600" dirty="0" smtClean="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788307" y="1518498"/>
            <a:ext cx="1824821" cy="338554"/>
          </a:xfrm>
          <a:prstGeom prst="rect">
            <a:avLst/>
          </a:prstGeom>
          <a:noFill/>
          <a:ln w="12700">
            <a:solidFill>
              <a:schemeClr val="tx1"/>
            </a:solidFill>
          </a:ln>
        </p:spPr>
        <p:txBody>
          <a:bodyPr wrap="square" rtlCol="0">
            <a:spAutoFit/>
          </a:bodyPr>
          <a:lstStyle/>
          <a:p>
            <a:pPr algn="ctr"/>
            <a:r>
              <a:rPr kumimoji="1" lang="en-US" altLang="ja-JP" sz="1600" dirty="0" smtClean="0">
                <a:latin typeface="メイリオ" panose="020B0604030504040204" pitchFamily="50" charset="-128"/>
                <a:ea typeface="メイリオ" panose="020B0604030504040204" pitchFamily="50" charset="-128"/>
              </a:rPr>
              <a:t>A = D[3]</a:t>
            </a:r>
            <a:endParaRPr kumimoji="1" lang="ja-JP" altLang="en-US" sz="1600"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816674" y="4992371"/>
            <a:ext cx="1824821" cy="338554"/>
          </a:xfrm>
          <a:prstGeom prst="rect">
            <a:avLst/>
          </a:prstGeom>
          <a:noFill/>
          <a:ln w="12700">
            <a:solidFill>
              <a:schemeClr val="tx1"/>
            </a:solidFill>
          </a:ln>
        </p:spPr>
        <p:txBody>
          <a:bodyPr wrap="square" rtlCol="0">
            <a:spAutoFit/>
          </a:bodyPr>
          <a:lstStyle/>
          <a:p>
            <a:pPr algn="ctr"/>
            <a:r>
              <a:rPr kumimoji="1" lang="en-US" altLang="ja-JP" sz="1600" dirty="0" smtClean="0">
                <a:latin typeface="メイリオ" panose="020B0604030504040204" pitchFamily="50" charset="-128"/>
                <a:ea typeface="メイリオ" panose="020B0604030504040204" pitchFamily="50" charset="-128"/>
              </a:rPr>
              <a:t>D[3] = </a:t>
            </a:r>
            <a:r>
              <a:rPr lang="en-US" altLang="ja-JP" sz="1600" dirty="0">
                <a:latin typeface="メイリオ" panose="020B0604030504040204" pitchFamily="50" charset="-128"/>
                <a:ea typeface="メイリオ" panose="020B0604030504040204" pitchFamily="50" charset="-128"/>
              </a:rPr>
              <a:t>2</a:t>
            </a:r>
            <a:endParaRPr kumimoji="1" lang="ja-JP" altLang="en-US" sz="16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816674" y="6222451"/>
            <a:ext cx="1824821" cy="338554"/>
          </a:xfrm>
          <a:prstGeom prst="rect">
            <a:avLst/>
          </a:prstGeom>
          <a:noFill/>
          <a:ln w="12700">
            <a:solidFill>
              <a:schemeClr val="tx1"/>
            </a:solidFill>
          </a:ln>
        </p:spPr>
        <p:txBody>
          <a:bodyPr wrap="square" rtlCol="0">
            <a:spAutoFit/>
          </a:bodyPr>
          <a:lstStyle/>
          <a:p>
            <a:pPr algn="ctr"/>
            <a:r>
              <a:rPr kumimoji="1" lang="en-US" altLang="ja-JP" sz="1600" dirty="0" smtClean="0">
                <a:latin typeface="メイリオ" panose="020B0604030504040204" pitchFamily="50" charset="-128"/>
                <a:ea typeface="メイリオ" panose="020B0604030504040204" pitchFamily="50" charset="-128"/>
              </a:rPr>
              <a:t>D[I] = </a:t>
            </a:r>
            <a:r>
              <a:rPr lang="en-US" altLang="ja-JP" sz="1600" dirty="0" smtClean="0">
                <a:latin typeface="メイリオ" panose="020B0604030504040204" pitchFamily="50" charset="-128"/>
                <a:ea typeface="メイリオ" panose="020B0604030504040204" pitchFamily="50" charset="-128"/>
              </a:rPr>
              <a:t>X</a:t>
            </a:r>
            <a:endParaRPr kumimoji="1" lang="ja-JP" altLang="en-US" sz="1600"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816674" y="2610969"/>
            <a:ext cx="1539532" cy="830997"/>
          </a:xfrm>
          <a:prstGeom prst="rect">
            <a:avLst/>
          </a:prstGeom>
          <a:noFill/>
          <a:ln w="12700">
            <a:solidFill>
              <a:schemeClr val="tx1"/>
            </a:solidFill>
          </a:ln>
        </p:spPr>
        <p:txBody>
          <a:bodyPr wrap="square" rtlCol="0">
            <a:spAutoFit/>
          </a:bodyPr>
          <a:lstStyle/>
          <a:p>
            <a:r>
              <a:rPr kumimoji="1" lang="en-US" altLang="ja-JP" sz="1600" dirty="0" smtClean="0">
                <a:latin typeface="メイリオ" panose="020B0604030504040204" pitchFamily="50" charset="-128"/>
                <a:ea typeface="メイリオ" panose="020B0604030504040204" pitchFamily="50" charset="-128"/>
              </a:rPr>
              <a:t>? D[I] &lt; 10 :</a:t>
            </a:r>
          </a:p>
          <a:p>
            <a:r>
              <a:rPr lang="ja-JP" altLang="en-US" sz="1600" dirty="0">
                <a:latin typeface="メイリオ" panose="020B0604030504040204" pitchFamily="50" charset="-128"/>
                <a:ea typeface="メイリオ" panose="020B0604030504040204" pitchFamily="50" charset="-128"/>
              </a:rPr>
              <a:t/>
            </a:r>
            <a:br>
              <a:rPr lang="ja-JP" altLang="en-US" sz="1600" dirty="0">
                <a:latin typeface="メイリオ" panose="020B0604030504040204" pitchFamily="50" charset="-128"/>
                <a:ea typeface="メイリオ" panose="020B0604030504040204" pitchFamily="50" charset="-128"/>
              </a:rPr>
            </a:br>
            <a:endParaRPr kumimoji="1" lang="ja-JP" altLang="en-US" sz="1600" dirty="0">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961213" y="3007777"/>
            <a:ext cx="1651915" cy="338554"/>
          </a:xfrm>
          <a:prstGeom prst="rect">
            <a:avLst/>
          </a:prstGeom>
          <a:solidFill>
            <a:schemeClr val="bg1"/>
          </a:solidFill>
          <a:ln w="12700">
            <a:solidFill>
              <a:schemeClr val="tx1"/>
            </a:solidFill>
          </a:ln>
        </p:spPr>
        <p:txBody>
          <a:bodyPr wrap="square" rtlCol="0">
            <a:spAutoFit/>
          </a:bodyPr>
          <a:lstStyle/>
          <a:p>
            <a:r>
              <a:rPr lang="ja-JP" altLang="en-US" sz="1600" dirty="0" smtClean="0">
                <a:latin typeface="メイリオ" panose="020B0604030504040204" pitchFamily="50" charset="-128"/>
                <a:ea typeface="メイリオ" panose="020B0604030504040204" pitchFamily="50" charset="-128"/>
              </a:rPr>
              <a:t>〇</a:t>
            </a:r>
            <a:r>
              <a:rPr lang="en-US" altLang="ja-JP" sz="1600" dirty="0" smtClean="0">
                <a:latin typeface="メイリオ" panose="020B0604030504040204" pitchFamily="50" charset="-128"/>
                <a:ea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rPr>
              <a:t>処理</a:t>
            </a:r>
            <a:r>
              <a:rPr lang="en-US" altLang="ja-JP" sz="1600" dirty="0" smtClean="0">
                <a:latin typeface="メイリオ" panose="020B0604030504040204" pitchFamily="50" charset="-128"/>
                <a:ea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endParaRPr>
          </a:p>
        </p:txBody>
      </p:sp>
      <p:sp>
        <p:nvSpPr>
          <p:cNvPr id="13" name="角丸四角形 12"/>
          <p:cNvSpPr/>
          <p:nvPr/>
        </p:nvSpPr>
        <p:spPr>
          <a:xfrm>
            <a:off x="362797" y="1442424"/>
            <a:ext cx="3741370" cy="977392"/>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62797" y="2543574"/>
            <a:ext cx="3741370" cy="2145903"/>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362797" y="4832633"/>
            <a:ext cx="3741370" cy="1134824"/>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p:cNvSpPr/>
          <p:nvPr/>
        </p:nvSpPr>
        <p:spPr>
          <a:xfrm>
            <a:off x="362797" y="6127195"/>
            <a:ext cx="3741370" cy="1134824"/>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836623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rotWithShape="1">
          <a:blip r:embed="rId2"/>
          <a:srcRect b="66640"/>
          <a:stretch/>
        </p:blipFill>
        <p:spPr>
          <a:xfrm>
            <a:off x="294687" y="2497703"/>
            <a:ext cx="4514850" cy="1274198"/>
          </a:xfrm>
          <a:prstGeom prst="rect">
            <a:avLst/>
          </a:prstGeom>
        </p:spPr>
      </p:pic>
      <p:sp>
        <p:nvSpPr>
          <p:cNvPr id="2" name="テキスト ボックス 1"/>
          <p:cNvSpPr txBox="1"/>
          <p:nvPr/>
        </p:nvSpPr>
        <p:spPr>
          <a:xfrm>
            <a:off x="703989" y="190941"/>
            <a:ext cx="4465889"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No.08</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4354394" cy="338554"/>
          </a:xfrm>
          <a:prstGeom prst="rect">
            <a:avLst/>
          </a:prstGeom>
          <a:noFill/>
          <a:ln w="28575">
            <a:solidFill>
              <a:srgbClr val="002060"/>
            </a:solidFill>
          </a:ln>
        </p:spPr>
        <p:txBody>
          <a:bodyPr wrap="square" rtlCol="0">
            <a:spAutoFit/>
          </a:bodyPr>
          <a:lstStyle/>
          <a:p>
            <a:r>
              <a:rPr lang="ja-JP" altLang="en-US" sz="1600" dirty="0" smtClean="0">
                <a:latin typeface="メイリオ" panose="020B0604030504040204" pitchFamily="50" charset="-128"/>
                <a:ea typeface="メイリオ" panose="020B0604030504040204" pitchFamily="50" charset="-128"/>
              </a:rPr>
              <a:t>二つの変数の内容を入れ替える</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7" y="1012574"/>
            <a:ext cx="3209744" cy="646331"/>
          </a:xfrm>
          <a:prstGeom prst="rect">
            <a:avLst/>
          </a:prstGeom>
          <a:noFill/>
        </p:spPr>
        <p:txBody>
          <a:bodyPr wrap="square" rtlCol="0">
            <a:spAutoFit/>
          </a:bodyPr>
          <a:lstStyle/>
          <a:p>
            <a:r>
              <a:rPr lang="ja-JP" altLang="en-US" sz="1200" dirty="0">
                <a:latin typeface="メイリオ" panose="020B0604030504040204" pitchFamily="50" charset="-128"/>
                <a:ea typeface="メイリオ" panose="020B0604030504040204" pitchFamily="50" charset="-128"/>
              </a:rPr>
              <a:t>二</a:t>
            </a:r>
            <a:r>
              <a:rPr lang="ja-JP" altLang="en-US" sz="1200" dirty="0" smtClean="0">
                <a:latin typeface="メイリオ" panose="020B0604030504040204" pitchFamily="50" charset="-128"/>
                <a:ea typeface="メイリオ" panose="020B0604030504040204" pitchFamily="50" charset="-128"/>
              </a:rPr>
              <a:t>つの変数の内容を入れ替えます。入れ替える時、片一方の変数の内容を一時的に他の変数に入れるのがポイントです。</a:t>
            </a:r>
            <a:endParaRPr kumimoji="1" lang="ja-JP" altLang="en-US" sz="1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6" y="1839898"/>
            <a:ext cx="1015629" cy="338554"/>
          </a:xfrm>
          <a:prstGeom prst="rect">
            <a:avLst/>
          </a:prstGeom>
          <a:noFill/>
          <a:ln w="28575">
            <a:solidFill>
              <a:srgbClr val="FF0000"/>
            </a:solidFill>
          </a:ln>
        </p:spPr>
        <p:txBody>
          <a:bodyPr wrap="square" rtlCol="0">
            <a:spAutoFit/>
          </a:bodyPr>
          <a:lstStyle/>
          <a:p>
            <a:pPr algn="ctr"/>
            <a:r>
              <a:rPr kumimoji="1" lang="ja-JP" altLang="en-US" sz="1600" dirty="0" smtClean="0">
                <a:latin typeface="メイリオ" panose="020B0604030504040204" pitchFamily="50" charset="-128"/>
                <a:ea typeface="メイリオ" panose="020B0604030504040204" pitchFamily="50" charset="-128"/>
              </a:rPr>
              <a:t>具体例</a:t>
            </a:r>
            <a:endParaRPr kumimoji="1" lang="ja-JP" altLang="en-US" sz="1600" dirty="0">
              <a:latin typeface="メイリオ" panose="020B0604030504040204" pitchFamily="50" charset="-128"/>
              <a:ea typeface="メイリオ" panose="020B0604030504040204" pitchFamily="50" charset="-128"/>
            </a:endParaRPr>
          </a:p>
        </p:txBody>
      </p:sp>
      <p:sp>
        <p:nvSpPr>
          <p:cNvPr id="23" name="右矢印 22"/>
          <p:cNvSpPr/>
          <p:nvPr/>
        </p:nvSpPr>
        <p:spPr>
          <a:xfrm>
            <a:off x="4409645" y="6615149"/>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rPr>
              <a:t>裏面</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2432969" y="2741570"/>
            <a:ext cx="2279143" cy="830997"/>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A</a:t>
            </a:r>
            <a:r>
              <a:rPr lang="ja-JP" altLang="en-US" sz="1200" dirty="0" smtClean="0">
                <a:latin typeface="メイリオ" panose="020B0604030504040204" pitchFamily="50" charset="-128"/>
                <a:ea typeface="メイリオ" panose="020B0604030504040204" pitchFamily="50" charset="-128"/>
              </a:rPr>
              <a:t>と変数</a:t>
            </a:r>
            <a:r>
              <a:rPr lang="en-US" altLang="ja-JP" sz="1200" dirty="0" smtClean="0">
                <a:latin typeface="メイリオ" panose="020B0604030504040204" pitchFamily="50" charset="-128"/>
                <a:ea typeface="メイリオ" panose="020B0604030504040204" pitchFamily="50" charset="-128"/>
              </a:rPr>
              <a:t>B</a:t>
            </a:r>
            <a:r>
              <a:rPr lang="ja-JP" altLang="en-US" sz="1200" dirty="0" smtClean="0">
                <a:latin typeface="メイリオ" panose="020B0604030504040204" pitchFamily="50" charset="-128"/>
                <a:ea typeface="メイリオ" panose="020B0604030504040204" pitchFamily="50" charset="-128"/>
              </a:rPr>
              <a:t>の内容を入れ替えます。</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A</a:t>
            </a:r>
            <a:r>
              <a:rPr lang="ja-JP" altLang="en-US" sz="1200" dirty="0" smtClean="0">
                <a:latin typeface="メイリオ" panose="020B0604030504040204" pitchFamily="50" charset="-128"/>
                <a:ea typeface="メイリオ" panose="020B0604030504040204" pitchFamily="50" charset="-128"/>
              </a:rPr>
              <a:t>に</a:t>
            </a:r>
            <a:r>
              <a:rPr lang="en-US" altLang="ja-JP" sz="1200" dirty="0" smtClean="0">
                <a:latin typeface="メイリオ" panose="020B0604030504040204" pitchFamily="50" charset="-128"/>
                <a:ea typeface="メイリオ" panose="020B0604030504040204" pitchFamily="50" charset="-128"/>
              </a:rPr>
              <a:t>B</a:t>
            </a:r>
            <a:r>
              <a:rPr lang="ja-JP" altLang="en-US" sz="1200" dirty="0" smtClean="0">
                <a:latin typeface="メイリオ" panose="020B0604030504040204" pitchFamily="50" charset="-128"/>
                <a:ea typeface="メイリオ" panose="020B0604030504040204" pitchFamily="50" charset="-128"/>
              </a:rPr>
              <a:t>の内容を入れる前に、変数</a:t>
            </a:r>
            <a:r>
              <a:rPr lang="en-US" altLang="ja-JP" sz="1200" dirty="0" smtClean="0">
                <a:latin typeface="メイリオ" panose="020B0604030504040204" pitchFamily="50" charset="-128"/>
                <a:ea typeface="メイリオ" panose="020B0604030504040204" pitchFamily="50" charset="-128"/>
              </a:rPr>
              <a:t>A</a:t>
            </a:r>
            <a:r>
              <a:rPr lang="ja-JP" altLang="en-US" sz="1200" dirty="0" smtClean="0">
                <a:latin typeface="メイリオ" panose="020B0604030504040204" pitchFamily="50" charset="-128"/>
                <a:ea typeface="メイリオ" panose="020B0604030504040204" pitchFamily="50" charset="-128"/>
              </a:rPr>
              <a:t>の内容を</a:t>
            </a:r>
            <a:r>
              <a:rPr lang="en-US" altLang="ja-JP" sz="1200" dirty="0" smtClean="0">
                <a:latin typeface="メイリオ" panose="020B0604030504040204" pitchFamily="50" charset="-128"/>
                <a:ea typeface="メイリオ" panose="020B0604030504040204" pitchFamily="50" charset="-128"/>
              </a:rPr>
              <a:t>T</a:t>
            </a:r>
            <a:r>
              <a:rPr lang="ja-JP" altLang="en-US" sz="1200" dirty="0" smtClean="0">
                <a:latin typeface="メイリオ" panose="020B0604030504040204" pitchFamily="50" charset="-128"/>
                <a:ea typeface="メイリオ" panose="020B0604030504040204" pitchFamily="50" charset="-128"/>
              </a:rPr>
              <a:t>に入れて退避させています</a:t>
            </a:r>
            <a:r>
              <a:rPr lang="en-US" altLang="ja-JP" sz="1200" dirty="0" smtClean="0">
                <a:latin typeface="メイリオ" panose="020B0604030504040204" pitchFamily="50" charset="-128"/>
                <a:ea typeface="メイリオ" panose="020B0604030504040204" pitchFamily="50" charset="-128"/>
              </a:rPr>
              <a:t>)</a:t>
            </a:r>
            <a:endParaRPr lang="ja-JP" altLang="en-US" sz="1200" dirty="0" smtClean="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331991" y="4226405"/>
            <a:ext cx="3948784" cy="646331"/>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リスト</a:t>
            </a:r>
            <a:r>
              <a:rPr lang="en-US" altLang="ja-JP" sz="1200" dirty="0" smtClean="0">
                <a:latin typeface="メイリオ" panose="020B0604030504040204" pitchFamily="50" charset="-128"/>
                <a:ea typeface="メイリオ" panose="020B0604030504040204" pitchFamily="50" charset="-128"/>
              </a:rPr>
              <a:t>D</a:t>
            </a:r>
            <a:r>
              <a:rPr lang="ja-JP" altLang="en-US" sz="1200" dirty="0" smtClean="0">
                <a:latin typeface="メイリオ" panose="020B0604030504040204" pitchFamily="50" charset="-128"/>
                <a:ea typeface="メイリオ" panose="020B0604030504040204" pitchFamily="50" charset="-128"/>
              </a:rPr>
              <a:t>の</a:t>
            </a:r>
            <a:r>
              <a:rPr lang="en-US" altLang="ja-JP" sz="1200" dirty="0" smtClean="0">
                <a:latin typeface="メイリオ" panose="020B0604030504040204" pitchFamily="50" charset="-128"/>
                <a:ea typeface="メイリオ" panose="020B0604030504040204" pitchFamily="50" charset="-128"/>
              </a:rPr>
              <a:t>1</a:t>
            </a:r>
            <a:r>
              <a:rPr lang="ja-JP" altLang="en-US" sz="1200" dirty="0" smtClean="0">
                <a:latin typeface="メイリオ" panose="020B0604030504040204" pitchFamily="50" charset="-128"/>
                <a:ea typeface="メイリオ" panose="020B0604030504040204" pitchFamily="50" charset="-128"/>
              </a:rPr>
              <a:t>番目の箱の内容と</a:t>
            </a:r>
            <a:r>
              <a:rPr lang="en-US" altLang="ja-JP" sz="1200" dirty="0" smtClean="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番目の内容を入れ替えています。例えば、変数</a:t>
            </a:r>
            <a:r>
              <a:rPr lang="en-US" altLang="ja-JP" sz="1200" dirty="0" smtClean="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に</a:t>
            </a:r>
            <a:r>
              <a:rPr lang="en-US" altLang="ja-JP" sz="1200" dirty="0" smtClean="0">
                <a:latin typeface="メイリオ" panose="020B0604030504040204" pitchFamily="50" charset="-128"/>
                <a:ea typeface="メイリオ" panose="020B0604030504040204" pitchFamily="50" charset="-128"/>
              </a:rPr>
              <a:t>5</a:t>
            </a:r>
            <a:r>
              <a:rPr lang="ja-JP" altLang="en-US" sz="1200" dirty="0" smtClean="0">
                <a:latin typeface="メイリオ" panose="020B0604030504040204" pitchFamily="50" charset="-128"/>
                <a:ea typeface="メイリオ" panose="020B0604030504040204" pitchFamily="50" charset="-128"/>
              </a:rPr>
              <a:t>が履いていたら、リスト</a:t>
            </a:r>
            <a:r>
              <a:rPr lang="en-US" altLang="ja-JP" sz="1200" dirty="0" smtClean="0">
                <a:latin typeface="メイリオ" panose="020B0604030504040204" pitchFamily="50" charset="-128"/>
                <a:ea typeface="メイリオ" panose="020B0604030504040204" pitchFamily="50" charset="-128"/>
              </a:rPr>
              <a:t>D</a:t>
            </a:r>
            <a:r>
              <a:rPr lang="ja-JP" altLang="en-US" sz="1200" dirty="0" smtClean="0">
                <a:latin typeface="メイリオ" panose="020B0604030504040204" pitchFamily="50" charset="-128"/>
                <a:ea typeface="メイリオ" panose="020B0604030504040204" pitchFamily="50" charset="-128"/>
              </a:rPr>
              <a:t>の</a:t>
            </a:r>
            <a:r>
              <a:rPr lang="en-US" altLang="ja-JP" sz="1200" dirty="0" smtClean="0">
                <a:latin typeface="メイリオ" panose="020B0604030504040204" pitchFamily="50" charset="-128"/>
                <a:ea typeface="メイリオ" panose="020B0604030504040204" pitchFamily="50" charset="-128"/>
              </a:rPr>
              <a:t>1</a:t>
            </a:r>
            <a:r>
              <a:rPr lang="ja-JP" altLang="en-US" sz="1200" dirty="0" smtClean="0">
                <a:latin typeface="メイリオ" panose="020B0604030504040204" pitchFamily="50" charset="-128"/>
                <a:ea typeface="メイリオ" panose="020B0604030504040204" pitchFamily="50" charset="-128"/>
              </a:rPr>
              <a:t>番目と</a:t>
            </a:r>
            <a:r>
              <a:rPr lang="en-US" altLang="ja-JP" sz="1200" dirty="0" smtClean="0">
                <a:latin typeface="メイリオ" panose="020B0604030504040204" pitchFamily="50" charset="-128"/>
                <a:ea typeface="メイリオ" panose="020B0604030504040204" pitchFamily="50" charset="-128"/>
              </a:rPr>
              <a:t>5</a:t>
            </a:r>
            <a:r>
              <a:rPr lang="ja-JP" altLang="en-US" sz="1200" dirty="0" smtClean="0">
                <a:latin typeface="メイリオ" panose="020B0604030504040204" pitchFamily="50" charset="-128"/>
                <a:ea typeface="メイリオ" panose="020B0604030504040204" pitchFamily="50" charset="-128"/>
              </a:rPr>
              <a:t>番目の内容を入れ替えています。</a:t>
            </a:r>
          </a:p>
        </p:txBody>
      </p:sp>
      <p:grpSp>
        <p:nvGrpSpPr>
          <p:cNvPr id="10" name="グループ化 9"/>
          <p:cNvGrpSpPr/>
          <p:nvPr/>
        </p:nvGrpSpPr>
        <p:grpSpPr>
          <a:xfrm>
            <a:off x="4110244" y="1097442"/>
            <a:ext cx="990600" cy="890653"/>
            <a:chOff x="1295400" y="3857730"/>
            <a:chExt cx="990600" cy="1019070"/>
          </a:xfrm>
        </p:grpSpPr>
        <p:sp>
          <p:nvSpPr>
            <p:cNvPr id="11" name="メモ 10"/>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テキスト ボックス 12"/>
            <p:cNvSpPr txBox="1"/>
            <p:nvPr/>
          </p:nvSpPr>
          <p:spPr>
            <a:xfrm>
              <a:off x="1295400" y="3890211"/>
              <a:ext cx="990600" cy="950813"/>
            </a:xfrm>
            <a:prstGeom prst="rect">
              <a:avLst/>
            </a:prstGeom>
            <a:noFill/>
          </p:spPr>
          <p:txBody>
            <a:bodyPr wrap="square" rtlCol="0">
              <a:spAutoFit/>
            </a:bodyPr>
            <a:lstStyle/>
            <a:p>
              <a:r>
                <a:rPr kumimoji="1" lang="ja-JP" altLang="en-US" sz="24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400" dirty="0" smtClean="0">
                  <a:solidFill>
                    <a:srgbClr val="FF0000"/>
                  </a:solidFill>
                  <a:latin typeface="メイリオ" panose="020B0604030504040204" pitchFamily="50" charset="-128"/>
                  <a:ea typeface="メイリオ" panose="020B0604030504040204" pitchFamily="50" charset="-128"/>
                </a:rPr>
              </a:br>
              <a:r>
                <a:rPr kumimoji="1" lang="en-US" altLang="ja-JP" sz="2400" dirty="0" smtClean="0">
                  <a:solidFill>
                    <a:srgbClr val="FF0000"/>
                  </a:solidFill>
                  <a:latin typeface="メイリオ" panose="020B0604030504040204" pitchFamily="50" charset="-128"/>
                  <a:ea typeface="メイリオ" panose="020B0604030504040204" pitchFamily="50" charset="-128"/>
                </a:rPr>
                <a:t>08</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14" name="角丸四角形 13"/>
          <p:cNvSpPr/>
          <p:nvPr/>
        </p:nvSpPr>
        <p:spPr>
          <a:xfrm>
            <a:off x="260081" y="2436788"/>
            <a:ext cx="4798302" cy="1475993"/>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260081" y="4210703"/>
            <a:ext cx="4798302" cy="2167438"/>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p:cNvPicPr>
            <a:picLocks noChangeAspect="1"/>
          </p:cNvPicPr>
          <p:nvPr/>
        </p:nvPicPr>
        <p:blipFill>
          <a:blip r:embed="rId3"/>
          <a:stretch>
            <a:fillRect/>
          </a:stretch>
        </p:blipFill>
        <p:spPr>
          <a:xfrm>
            <a:off x="327114" y="4888437"/>
            <a:ext cx="4593034" cy="1428789"/>
          </a:xfrm>
          <a:prstGeom prst="rect">
            <a:avLst/>
          </a:prstGeom>
        </p:spPr>
      </p:pic>
    </p:spTree>
    <p:extLst>
      <p:ext uri="{BB962C8B-B14F-4D97-AF65-F5344CB8AC3E}">
        <p14:creationId xmlns:p14="http://schemas.microsoft.com/office/powerpoint/2010/main" val="17646644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2"/>
          <a:srcRect b="65669"/>
          <a:stretch/>
        </p:blipFill>
        <p:spPr>
          <a:xfrm>
            <a:off x="460279" y="2582678"/>
            <a:ext cx="4514850" cy="1311279"/>
          </a:xfrm>
          <a:prstGeom prst="rect">
            <a:avLst/>
          </a:prstGeom>
        </p:spPr>
      </p:pic>
      <p:sp>
        <p:nvSpPr>
          <p:cNvPr id="2" name="テキスト ボックス 1"/>
          <p:cNvSpPr txBox="1"/>
          <p:nvPr/>
        </p:nvSpPr>
        <p:spPr>
          <a:xfrm>
            <a:off x="362797" y="164826"/>
            <a:ext cx="4236499"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No.08</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二つの変数の内容を入れ替える</a:t>
            </a:r>
          </a:p>
        </p:txBody>
      </p:sp>
      <p:sp>
        <p:nvSpPr>
          <p:cNvPr id="6" name="テキスト ボックス 5"/>
          <p:cNvSpPr txBox="1"/>
          <p:nvPr/>
        </p:nvSpPr>
        <p:spPr>
          <a:xfrm>
            <a:off x="362797" y="1018877"/>
            <a:ext cx="1193050" cy="338554"/>
          </a:xfrm>
          <a:prstGeom prst="rect">
            <a:avLst/>
          </a:prstGeom>
          <a:noFill/>
          <a:ln w="28575">
            <a:solidFill>
              <a:srgbClr val="FF0000"/>
            </a:solidFill>
          </a:ln>
        </p:spPr>
        <p:txBody>
          <a:bodyPr wrap="square" rtlCol="0">
            <a:spAutoFit/>
          </a:bodyPr>
          <a:lstStyle/>
          <a:p>
            <a:pPr algn="ctr"/>
            <a:r>
              <a:rPr lang="ja-JP" altLang="en-US" sz="1600" dirty="0" smtClean="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483884" y="1991549"/>
            <a:ext cx="1824821" cy="338554"/>
          </a:xfrm>
          <a:prstGeom prst="rect">
            <a:avLst/>
          </a:prstGeom>
          <a:noFill/>
          <a:ln w="12700">
            <a:solidFill>
              <a:schemeClr val="tx1"/>
            </a:solidFill>
          </a:ln>
        </p:spPr>
        <p:txBody>
          <a:bodyPr wrap="square" rtlCol="0">
            <a:spAutoFit/>
          </a:bodyPr>
          <a:lstStyle/>
          <a:p>
            <a:pPr algn="ctr"/>
            <a:r>
              <a:rPr kumimoji="1" lang="en-US" altLang="ja-JP" sz="1600" dirty="0" smtClean="0">
                <a:latin typeface="メイリオ" panose="020B0604030504040204" pitchFamily="50" charset="-128"/>
                <a:ea typeface="メイリオ" panose="020B0604030504040204" pitchFamily="50" charset="-128"/>
              </a:rPr>
              <a:t>A</a:t>
            </a:r>
            <a:r>
              <a:rPr kumimoji="1" lang="ja-JP" altLang="en-US" sz="1600" dirty="0" smtClean="0">
                <a:latin typeface="メイリオ" panose="020B0604030504040204" pitchFamily="50" charset="-128"/>
                <a:ea typeface="メイリオ" panose="020B0604030504040204" pitchFamily="50" charset="-128"/>
              </a:rPr>
              <a:t> </a:t>
            </a:r>
            <a:r>
              <a:rPr kumimoji="1" lang="en-US" altLang="ja-JP" sz="1600" dirty="0" smtClean="0">
                <a:latin typeface="メイリオ" panose="020B0604030504040204" pitchFamily="50" charset="-128"/>
                <a:ea typeface="メイリオ" panose="020B0604030504040204" pitchFamily="50" charset="-128"/>
              </a:rPr>
              <a:t>&lt;-&gt; B</a:t>
            </a:r>
            <a:endParaRPr kumimoji="1" lang="ja-JP" altLang="en-US" sz="160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173913" y="1652995"/>
            <a:ext cx="1824821" cy="338554"/>
          </a:xfrm>
          <a:prstGeom prst="rect">
            <a:avLst/>
          </a:prstGeom>
          <a:noFill/>
          <a:ln w="12700">
            <a:solidFill>
              <a:schemeClr val="tx1"/>
            </a:solidFill>
          </a:ln>
        </p:spPr>
        <p:txBody>
          <a:bodyPr wrap="square" rtlCol="0">
            <a:spAutoFit/>
          </a:bodyPr>
          <a:lstStyle/>
          <a:p>
            <a:pPr algn="ctr"/>
            <a:r>
              <a:rPr lang="en-US" altLang="ja-JP" sz="1600" dirty="0" smtClean="0">
                <a:latin typeface="メイリオ" panose="020B0604030504040204" pitchFamily="50" charset="-128"/>
                <a:ea typeface="メイリオ" panose="020B0604030504040204" pitchFamily="50" charset="-128"/>
              </a:rPr>
              <a:t>T = B</a:t>
            </a:r>
            <a:endParaRPr kumimoji="1" lang="ja-JP" altLang="en-US" sz="1600" dirty="0">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3173912" y="1989861"/>
            <a:ext cx="1824821" cy="338554"/>
          </a:xfrm>
          <a:prstGeom prst="rect">
            <a:avLst/>
          </a:prstGeom>
          <a:no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A</a:t>
            </a:r>
            <a:r>
              <a:rPr lang="en-US" altLang="ja-JP" sz="1600" dirty="0" smtClean="0">
                <a:latin typeface="メイリオ" panose="020B0604030504040204" pitchFamily="50" charset="-128"/>
                <a:ea typeface="メイリオ" panose="020B0604030504040204" pitchFamily="50" charset="-128"/>
              </a:rPr>
              <a:t> = B</a:t>
            </a:r>
            <a:endParaRPr kumimoji="1" lang="ja-JP" altLang="en-US" sz="16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3173911" y="2328415"/>
            <a:ext cx="1824821" cy="338554"/>
          </a:xfrm>
          <a:prstGeom prst="rect">
            <a:avLst/>
          </a:prstGeom>
          <a:no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B</a:t>
            </a:r>
            <a:r>
              <a:rPr lang="en-US" altLang="ja-JP" sz="1600" dirty="0" smtClean="0">
                <a:latin typeface="メイリオ" panose="020B0604030504040204" pitchFamily="50" charset="-128"/>
                <a:ea typeface="メイリオ" panose="020B0604030504040204" pitchFamily="50" charset="-128"/>
              </a:rPr>
              <a:t> = T</a:t>
            </a:r>
            <a:endParaRPr kumimoji="1" lang="ja-JP" altLang="en-US" sz="16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2261499" y="1989861"/>
            <a:ext cx="912411" cy="338554"/>
          </a:xfrm>
          <a:prstGeom prst="rect">
            <a:avLst/>
          </a:prstGeom>
          <a:noFill/>
          <a:ln w="12700">
            <a:noFill/>
          </a:ln>
        </p:spPr>
        <p:txBody>
          <a:bodyPr wrap="square" rtlCol="0">
            <a:spAutoFit/>
          </a:bodyPr>
          <a:lstStyle/>
          <a:p>
            <a:pPr algn="ctr"/>
            <a:r>
              <a:rPr lang="ja-JP" altLang="en-US" sz="1600" dirty="0" smtClean="0">
                <a:latin typeface="メイリオ" panose="020B0604030504040204" pitchFamily="50" charset="-128"/>
                <a:ea typeface="メイリオ" panose="020B0604030504040204" pitchFamily="50" charset="-128"/>
              </a:rPr>
              <a:t>又</a:t>
            </a:r>
            <a:r>
              <a:rPr lang="ja-JP" altLang="en-US" sz="1600" dirty="0">
                <a:latin typeface="メイリオ" panose="020B0604030504040204" pitchFamily="50" charset="-128"/>
                <a:ea typeface="メイリオ" panose="020B0604030504040204" pitchFamily="50" charset="-128"/>
              </a:rPr>
              <a:t>は</a:t>
            </a:r>
            <a:endParaRPr kumimoji="1" lang="ja-JP" altLang="en-US" sz="16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570113" y="4719360"/>
            <a:ext cx="1824821" cy="338554"/>
          </a:xfrm>
          <a:prstGeom prst="rect">
            <a:avLst/>
          </a:prstGeom>
          <a:noFill/>
          <a:ln w="12700">
            <a:solidFill>
              <a:schemeClr val="tx1"/>
            </a:solidFill>
          </a:ln>
        </p:spPr>
        <p:txBody>
          <a:bodyPr wrap="square" rtlCol="0">
            <a:spAutoFit/>
          </a:bodyPr>
          <a:lstStyle/>
          <a:p>
            <a:pPr algn="ctr"/>
            <a:r>
              <a:rPr kumimoji="1" lang="en-US" altLang="ja-JP" sz="1600" dirty="0" smtClean="0">
                <a:latin typeface="メイリオ" panose="020B0604030504040204" pitchFamily="50" charset="-128"/>
                <a:ea typeface="メイリオ" panose="020B0604030504040204" pitchFamily="50" charset="-128"/>
              </a:rPr>
              <a:t>D[1]</a:t>
            </a:r>
            <a:r>
              <a:rPr kumimoji="1" lang="ja-JP" altLang="en-US" sz="1600" dirty="0" smtClean="0">
                <a:latin typeface="メイリオ" panose="020B0604030504040204" pitchFamily="50" charset="-128"/>
                <a:ea typeface="メイリオ" panose="020B0604030504040204" pitchFamily="50" charset="-128"/>
              </a:rPr>
              <a:t> </a:t>
            </a:r>
            <a:r>
              <a:rPr kumimoji="1" lang="en-US" altLang="ja-JP" sz="1600" dirty="0" smtClean="0">
                <a:latin typeface="メイリオ" panose="020B0604030504040204" pitchFamily="50" charset="-128"/>
                <a:ea typeface="メイリオ" panose="020B0604030504040204" pitchFamily="50" charset="-128"/>
              </a:rPr>
              <a:t>&lt;-&gt; D[</a:t>
            </a:r>
            <a:r>
              <a:rPr lang="en-US" altLang="ja-JP" sz="1600" dirty="0" smtClean="0">
                <a:latin typeface="メイリオ" panose="020B0604030504040204" pitchFamily="50" charset="-128"/>
                <a:ea typeface="メイリオ" panose="020B0604030504040204" pitchFamily="50" charset="-128"/>
              </a:rPr>
              <a:t>I]</a:t>
            </a:r>
            <a:endParaRPr kumimoji="1" lang="ja-JP" altLang="en-US" sz="1600" dirty="0">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3058124" y="4379118"/>
            <a:ext cx="1824821" cy="338554"/>
          </a:xfrm>
          <a:prstGeom prst="rect">
            <a:avLst/>
          </a:prstGeom>
          <a:noFill/>
          <a:ln w="12700">
            <a:solidFill>
              <a:schemeClr val="tx1"/>
            </a:solidFill>
          </a:ln>
        </p:spPr>
        <p:txBody>
          <a:bodyPr wrap="square" rtlCol="0">
            <a:spAutoFit/>
          </a:bodyPr>
          <a:lstStyle/>
          <a:p>
            <a:pPr algn="ctr"/>
            <a:r>
              <a:rPr lang="en-US" altLang="ja-JP" sz="1600" dirty="0" smtClean="0">
                <a:latin typeface="メイリオ" panose="020B0604030504040204" pitchFamily="50" charset="-128"/>
                <a:ea typeface="メイリオ" panose="020B0604030504040204" pitchFamily="50" charset="-128"/>
              </a:rPr>
              <a:t>T = D[1]</a:t>
            </a:r>
            <a:endParaRPr kumimoji="1" lang="ja-JP" altLang="en-US" sz="1600" dirty="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3058123" y="4715984"/>
            <a:ext cx="1824821" cy="338554"/>
          </a:xfrm>
          <a:prstGeom prst="rect">
            <a:avLst/>
          </a:prstGeom>
          <a:noFill/>
          <a:ln w="12700">
            <a:solidFill>
              <a:schemeClr val="tx1"/>
            </a:solidFill>
          </a:ln>
        </p:spPr>
        <p:txBody>
          <a:bodyPr wrap="square" rtlCol="0">
            <a:spAutoFit/>
          </a:bodyPr>
          <a:lstStyle/>
          <a:p>
            <a:pPr algn="ctr"/>
            <a:r>
              <a:rPr lang="en-US" altLang="ja-JP" sz="1600" dirty="0" smtClean="0">
                <a:latin typeface="メイリオ" panose="020B0604030504040204" pitchFamily="50" charset="-128"/>
                <a:ea typeface="メイリオ" panose="020B0604030504040204" pitchFamily="50" charset="-128"/>
              </a:rPr>
              <a:t>D[1] = D[I]</a:t>
            </a:r>
            <a:endParaRPr kumimoji="1" lang="ja-JP" altLang="en-US" sz="1600" dirty="0">
              <a:latin typeface="メイリオ" panose="020B0604030504040204" pitchFamily="50" charset="-128"/>
              <a:ea typeface="メイリオ" panose="020B0604030504040204" pitchFamily="50" charset="-128"/>
            </a:endParaRPr>
          </a:p>
        </p:txBody>
      </p:sp>
      <p:sp>
        <p:nvSpPr>
          <p:cNvPr id="25" name="テキスト ボックス 24"/>
          <p:cNvSpPr txBox="1"/>
          <p:nvPr/>
        </p:nvSpPr>
        <p:spPr>
          <a:xfrm>
            <a:off x="3058122" y="5054538"/>
            <a:ext cx="1824821" cy="338554"/>
          </a:xfrm>
          <a:prstGeom prst="rect">
            <a:avLst/>
          </a:prstGeom>
          <a:no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D[I</a:t>
            </a:r>
            <a:r>
              <a:rPr lang="en-US" altLang="ja-JP" sz="1600" dirty="0" smtClean="0">
                <a:latin typeface="メイリオ" panose="020B0604030504040204" pitchFamily="50" charset="-128"/>
                <a:ea typeface="メイリオ" panose="020B0604030504040204" pitchFamily="50" charset="-128"/>
              </a:rPr>
              <a:t>] = T</a:t>
            </a:r>
            <a:endParaRPr kumimoji="1" lang="ja-JP" altLang="en-US" sz="16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2307984" y="4715984"/>
            <a:ext cx="912411" cy="338554"/>
          </a:xfrm>
          <a:prstGeom prst="rect">
            <a:avLst/>
          </a:prstGeom>
          <a:noFill/>
          <a:ln w="12700">
            <a:noFill/>
          </a:ln>
        </p:spPr>
        <p:txBody>
          <a:bodyPr wrap="square" rtlCol="0">
            <a:spAutoFit/>
          </a:bodyPr>
          <a:lstStyle/>
          <a:p>
            <a:pPr algn="ctr"/>
            <a:r>
              <a:rPr lang="ja-JP" altLang="en-US" sz="1600" dirty="0" smtClean="0">
                <a:latin typeface="メイリオ" panose="020B0604030504040204" pitchFamily="50" charset="-128"/>
                <a:ea typeface="メイリオ" panose="020B0604030504040204" pitchFamily="50" charset="-128"/>
              </a:rPr>
              <a:t>又</a:t>
            </a:r>
            <a:r>
              <a:rPr lang="ja-JP" altLang="en-US" sz="1600" dirty="0">
                <a:latin typeface="メイリオ" panose="020B0604030504040204" pitchFamily="50" charset="-128"/>
                <a:ea typeface="メイリオ" panose="020B0604030504040204" pitchFamily="50" charset="-128"/>
              </a:rPr>
              <a:t>は</a:t>
            </a:r>
            <a:endParaRPr kumimoji="1" lang="ja-JP" altLang="en-US" sz="1600" dirty="0">
              <a:latin typeface="メイリオ" panose="020B0604030504040204" pitchFamily="50" charset="-128"/>
              <a:ea typeface="メイリオ" panose="020B0604030504040204" pitchFamily="50" charset="-128"/>
            </a:endParaRPr>
          </a:p>
        </p:txBody>
      </p:sp>
      <p:sp>
        <p:nvSpPr>
          <p:cNvPr id="19" name="角丸四角形 18"/>
          <p:cNvSpPr/>
          <p:nvPr/>
        </p:nvSpPr>
        <p:spPr>
          <a:xfrm>
            <a:off x="318553" y="4231918"/>
            <a:ext cx="4798302" cy="2747931"/>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p:cNvSpPr/>
          <p:nvPr/>
        </p:nvSpPr>
        <p:spPr>
          <a:xfrm>
            <a:off x="318553" y="1504631"/>
            <a:ext cx="4798302" cy="2535933"/>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1" name="図 20"/>
          <p:cNvPicPr>
            <a:picLocks noChangeAspect="1"/>
          </p:cNvPicPr>
          <p:nvPr/>
        </p:nvPicPr>
        <p:blipFill>
          <a:blip r:embed="rId3"/>
          <a:stretch>
            <a:fillRect/>
          </a:stretch>
        </p:blipFill>
        <p:spPr>
          <a:xfrm>
            <a:off x="382095" y="5420081"/>
            <a:ext cx="4500848" cy="1400112"/>
          </a:xfrm>
          <a:prstGeom prst="rect">
            <a:avLst/>
          </a:prstGeom>
        </p:spPr>
      </p:pic>
    </p:spTree>
    <p:extLst>
      <p:ext uri="{BB962C8B-B14F-4D97-AF65-F5344CB8AC3E}">
        <p14:creationId xmlns:p14="http://schemas.microsoft.com/office/powerpoint/2010/main" val="16755713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2"/>
          <a:srcRect b="61996"/>
          <a:stretch/>
        </p:blipFill>
        <p:spPr>
          <a:xfrm>
            <a:off x="323889" y="3156231"/>
            <a:ext cx="4257675" cy="1784606"/>
          </a:xfrm>
          <a:prstGeom prst="rect">
            <a:avLst/>
          </a:prstGeom>
        </p:spPr>
      </p:pic>
      <p:sp>
        <p:nvSpPr>
          <p:cNvPr id="2" name="テキスト ボックス 1"/>
          <p:cNvSpPr txBox="1"/>
          <p:nvPr/>
        </p:nvSpPr>
        <p:spPr>
          <a:xfrm>
            <a:off x="703989" y="190941"/>
            <a:ext cx="4465889"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No.9</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464779"/>
            <a:ext cx="4354394" cy="338554"/>
          </a:xfrm>
          <a:prstGeom prst="rect">
            <a:avLst/>
          </a:prstGeom>
          <a:noFill/>
          <a:ln w="28575">
            <a:solidFill>
              <a:srgbClr val="002060"/>
            </a:solidFill>
          </a:ln>
        </p:spPr>
        <p:txBody>
          <a:bodyPr wrap="square" rtlCol="0">
            <a:spAutoFit/>
          </a:bodyPr>
          <a:lstStyle/>
          <a:p>
            <a:r>
              <a:rPr lang="ja-JP" altLang="en-US" sz="1600" dirty="0" smtClean="0">
                <a:latin typeface="メイリオ" panose="020B0604030504040204" pitchFamily="50" charset="-128"/>
                <a:ea typeface="メイリオ" panose="020B0604030504040204" pitchFamily="50" charset="-128"/>
              </a:rPr>
              <a:t>繰り返しとリスト利用の組み合わせ</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23889" y="810849"/>
            <a:ext cx="3056985"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ある変数の内容をカウントアップしながら、指定した数になるまで、繰り返して処理します。その処理の中で変数の値を番号としてリストを利用します。</a:t>
            </a:r>
            <a:endParaRPr kumimoji="1" lang="ja-JP" altLang="en-US" sz="1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23889" y="1631468"/>
            <a:ext cx="1015629" cy="338554"/>
          </a:xfrm>
          <a:prstGeom prst="rect">
            <a:avLst/>
          </a:prstGeom>
          <a:noFill/>
          <a:ln w="28575">
            <a:solidFill>
              <a:srgbClr val="FF0000"/>
            </a:solidFill>
          </a:ln>
        </p:spPr>
        <p:txBody>
          <a:bodyPr wrap="square" rtlCol="0">
            <a:spAutoFit/>
          </a:bodyPr>
          <a:lstStyle/>
          <a:p>
            <a:pPr algn="ctr"/>
            <a:r>
              <a:rPr kumimoji="1" lang="ja-JP" altLang="en-US" sz="1600" dirty="0" smtClean="0">
                <a:latin typeface="メイリオ" panose="020B0604030504040204" pitchFamily="50" charset="-128"/>
                <a:ea typeface="メイリオ" panose="020B0604030504040204" pitchFamily="50" charset="-128"/>
              </a:rPr>
              <a:t>具体例</a:t>
            </a:r>
            <a:endParaRPr kumimoji="1" lang="ja-JP" altLang="en-US" sz="1600" dirty="0">
              <a:latin typeface="メイリオ" panose="020B0604030504040204" pitchFamily="50" charset="-128"/>
              <a:ea typeface="メイリオ" panose="020B0604030504040204" pitchFamily="50" charset="-128"/>
            </a:endParaRPr>
          </a:p>
        </p:txBody>
      </p:sp>
      <p:sp>
        <p:nvSpPr>
          <p:cNvPr id="23" name="右矢印 22"/>
          <p:cNvSpPr/>
          <p:nvPr/>
        </p:nvSpPr>
        <p:spPr>
          <a:xfrm>
            <a:off x="4351013" y="6834982"/>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rPr>
              <a:t>裏面</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473295" y="2486256"/>
            <a:ext cx="4247848" cy="646331"/>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の内容を</a:t>
            </a:r>
            <a:r>
              <a:rPr lang="en-US" altLang="ja-JP" sz="1200" dirty="0" smtClean="0">
                <a:latin typeface="メイリオ" panose="020B0604030504040204" pitchFamily="50" charset="-128"/>
                <a:ea typeface="メイリオ" panose="020B0604030504040204" pitchFamily="50" charset="-128"/>
              </a:rPr>
              <a:t>1</a:t>
            </a:r>
            <a:r>
              <a:rPr lang="ja-JP" altLang="en-US" sz="1200" dirty="0" err="1" smtClean="0">
                <a:latin typeface="メイリオ" panose="020B0604030504040204" pitchFamily="50" charset="-128"/>
                <a:ea typeface="メイリオ" panose="020B0604030504040204" pitchFamily="50" charset="-128"/>
              </a:rPr>
              <a:t>づつ</a:t>
            </a:r>
            <a:r>
              <a:rPr lang="ja-JP" altLang="en-US" sz="1200" dirty="0" smtClean="0">
                <a:latin typeface="メイリオ" panose="020B0604030504040204" pitchFamily="50" charset="-128"/>
                <a:ea typeface="メイリオ" panose="020B0604030504040204" pitchFamily="50" charset="-128"/>
              </a:rPr>
              <a:t>カウントアップして、</a:t>
            </a:r>
            <a:r>
              <a:rPr lang="en-US" altLang="ja-JP" sz="1200" dirty="0" smtClean="0">
                <a:latin typeface="メイリオ" panose="020B0604030504040204" pitchFamily="50" charset="-128"/>
                <a:ea typeface="メイリオ" panose="020B0604030504040204" pitchFamily="50" charset="-128"/>
              </a:rPr>
              <a:t>1, 2, 3, 4, 5</a:t>
            </a:r>
            <a:r>
              <a:rPr lang="ja-JP" altLang="en-US" sz="1200" dirty="0" err="1" smtClean="0">
                <a:latin typeface="メイリオ" panose="020B0604030504040204" pitchFamily="50" charset="-128"/>
                <a:ea typeface="メイリオ" panose="020B0604030504040204" pitchFamily="50" charset="-128"/>
              </a:rPr>
              <a:t>まで</a:t>
            </a:r>
            <a:r>
              <a:rPr lang="ja-JP" altLang="en-US" sz="1200" dirty="0" smtClean="0">
                <a:latin typeface="メイリオ" panose="020B0604030504040204" pitchFamily="50" charset="-128"/>
                <a:ea typeface="メイリオ" panose="020B0604030504040204" pitchFamily="50" charset="-128"/>
              </a:rPr>
              <a:t>繰り返します。その繰り返しの中の処理で、変数</a:t>
            </a:r>
            <a:r>
              <a:rPr lang="en-US" altLang="ja-JP" sz="1200" dirty="0" smtClean="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の内容を番号としてリスト</a:t>
            </a:r>
            <a:r>
              <a:rPr lang="en-US" altLang="ja-JP" sz="1200" dirty="0" smtClean="0">
                <a:latin typeface="メイリオ" panose="020B0604030504040204" pitchFamily="50" charset="-128"/>
                <a:ea typeface="メイリオ" panose="020B0604030504040204" pitchFamily="50" charset="-128"/>
              </a:rPr>
              <a:t>D</a:t>
            </a:r>
            <a:r>
              <a:rPr lang="ja-JP" altLang="en-US" sz="1200" dirty="0" smtClean="0">
                <a:latin typeface="メイリオ" panose="020B0604030504040204" pitchFamily="50" charset="-128"/>
                <a:ea typeface="メイリオ" panose="020B0604030504040204" pitchFamily="50" charset="-128"/>
              </a:rPr>
              <a:t>の箱の中を</a:t>
            </a:r>
            <a:r>
              <a:rPr lang="ja-JP" altLang="en-US" sz="1200" dirty="0">
                <a:latin typeface="メイリオ" panose="020B0604030504040204" pitchFamily="50" charset="-128"/>
                <a:ea typeface="メイリオ" panose="020B0604030504040204" pitchFamily="50" charset="-128"/>
              </a:rPr>
              <a:t>順番</a:t>
            </a:r>
            <a:r>
              <a:rPr lang="ja-JP" altLang="en-US" sz="1200" dirty="0" smtClean="0">
                <a:latin typeface="メイリオ" panose="020B0604030504040204" pitchFamily="50" charset="-128"/>
                <a:ea typeface="メイリオ" panose="020B0604030504040204" pitchFamily="50" charset="-128"/>
              </a:rPr>
              <a:t>に表示しています。</a:t>
            </a:r>
            <a:endParaRPr lang="en-US" altLang="ja-JP" sz="1200" dirty="0" smtClean="0">
              <a:latin typeface="メイリオ" panose="020B0604030504040204" pitchFamily="50" charset="-128"/>
              <a:ea typeface="メイリオ" panose="020B0604030504040204" pitchFamily="50" charset="-128"/>
            </a:endParaRPr>
          </a:p>
        </p:txBody>
      </p:sp>
      <p:grpSp>
        <p:nvGrpSpPr>
          <p:cNvPr id="12" name="グループ化 11"/>
          <p:cNvGrpSpPr/>
          <p:nvPr/>
        </p:nvGrpSpPr>
        <p:grpSpPr>
          <a:xfrm>
            <a:off x="3882943" y="939212"/>
            <a:ext cx="990600" cy="890653"/>
            <a:chOff x="1295400" y="3857730"/>
            <a:chExt cx="990600" cy="1019070"/>
          </a:xfrm>
        </p:grpSpPr>
        <p:sp>
          <p:nvSpPr>
            <p:cNvPr id="13" name="メモ 1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テキスト ボックス 14"/>
            <p:cNvSpPr txBox="1"/>
            <p:nvPr/>
          </p:nvSpPr>
          <p:spPr>
            <a:xfrm>
              <a:off x="1295400" y="3890211"/>
              <a:ext cx="990600" cy="950813"/>
            </a:xfrm>
            <a:prstGeom prst="rect">
              <a:avLst/>
            </a:prstGeom>
            <a:noFill/>
          </p:spPr>
          <p:txBody>
            <a:bodyPr wrap="square" rtlCol="0">
              <a:spAutoFit/>
            </a:bodyPr>
            <a:lstStyle/>
            <a:p>
              <a:r>
                <a:rPr kumimoji="1" lang="ja-JP" altLang="en-US" sz="24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400" dirty="0" smtClean="0">
                  <a:solidFill>
                    <a:srgbClr val="FF0000"/>
                  </a:solidFill>
                  <a:latin typeface="メイリオ" panose="020B0604030504040204" pitchFamily="50" charset="-128"/>
                  <a:ea typeface="メイリオ" panose="020B0604030504040204" pitchFamily="50" charset="-128"/>
                </a:rPr>
              </a:br>
              <a:r>
                <a:rPr kumimoji="1" lang="en-US" altLang="ja-JP" sz="2400" dirty="0" smtClean="0">
                  <a:solidFill>
                    <a:srgbClr val="FF0000"/>
                  </a:solidFill>
                  <a:latin typeface="メイリオ" panose="020B0604030504040204" pitchFamily="50" charset="-128"/>
                  <a:ea typeface="メイリオ" panose="020B0604030504040204" pitchFamily="50" charset="-128"/>
                </a:rPr>
                <a:t>09</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16" name="角丸四角形 15"/>
          <p:cNvSpPr/>
          <p:nvPr/>
        </p:nvSpPr>
        <p:spPr>
          <a:xfrm>
            <a:off x="284144" y="2329505"/>
            <a:ext cx="4798302" cy="2783916"/>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428222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2"/>
          <a:stretch>
            <a:fillRect/>
          </a:stretch>
        </p:blipFill>
        <p:spPr>
          <a:xfrm>
            <a:off x="362797" y="3638893"/>
            <a:ext cx="2352675" cy="2400300"/>
          </a:xfrm>
          <a:prstGeom prst="rect">
            <a:avLst/>
          </a:prstGeom>
        </p:spPr>
      </p:pic>
      <p:sp>
        <p:nvSpPr>
          <p:cNvPr id="2" name="テキスト ボックス 1"/>
          <p:cNvSpPr txBox="1"/>
          <p:nvPr/>
        </p:nvSpPr>
        <p:spPr>
          <a:xfrm>
            <a:off x="362797" y="164826"/>
            <a:ext cx="4236499"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No.9</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繰り返しとリスト利用の組み合わせ</a:t>
            </a:r>
          </a:p>
        </p:txBody>
      </p:sp>
      <p:sp>
        <p:nvSpPr>
          <p:cNvPr id="6" name="テキスト ボックス 5"/>
          <p:cNvSpPr txBox="1"/>
          <p:nvPr/>
        </p:nvSpPr>
        <p:spPr>
          <a:xfrm>
            <a:off x="362797" y="1018877"/>
            <a:ext cx="1193050" cy="338554"/>
          </a:xfrm>
          <a:prstGeom prst="rect">
            <a:avLst/>
          </a:prstGeom>
          <a:noFill/>
          <a:ln w="28575">
            <a:solidFill>
              <a:srgbClr val="FF0000"/>
            </a:solidFill>
          </a:ln>
        </p:spPr>
        <p:txBody>
          <a:bodyPr wrap="square" rtlCol="0">
            <a:spAutoFit/>
          </a:bodyPr>
          <a:lstStyle/>
          <a:p>
            <a:pPr algn="ctr"/>
            <a:r>
              <a:rPr lang="ja-JP" altLang="en-US" sz="1600" dirty="0" smtClean="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714317" y="4838879"/>
            <a:ext cx="4276485" cy="707886"/>
          </a:xfrm>
          <a:prstGeom prst="rect">
            <a:avLst/>
          </a:prstGeom>
          <a:solidFill>
            <a:schemeClr val="bg1"/>
          </a:solidFill>
          <a:ln w="12700">
            <a:solidFill>
              <a:schemeClr val="tx1"/>
            </a:solidFill>
            <a:prstDash val="dash"/>
          </a:ln>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繰り返しで実行する命令の集まり</a:t>
            </a:r>
          </a:p>
          <a:p>
            <a:endParaRPr lang="ja-JP" altLang="en-US" sz="1200" dirty="0">
              <a:latin typeface="メイリオ" panose="020B0604030504040204" pitchFamily="50" charset="-128"/>
              <a:ea typeface="メイリオ" panose="020B0604030504040204" pitchFamily="50" charset="-128"/>
            </a:endParaRPr>
          </a:p>
          <a:p>
            <a:endParaRPr lang="ja-JP" altLang="en-US" sz="800" dirty="0">
              <a:latin typeface="メイリオ" panose="020B0604030504040204" pitchFamily="50" charset="-128"/>
              <a:ea typeface="メイリオ" panose="020B0604030504040204" pitchFamily="50" charset="-128"/>
            </a:endParaRPr>
          </a:p>
          <a:p>
            <a:endParaRPr kumimoji="1" lang="ja-JP" altLang="en-US" sz="800" dirty="0">
              <a:latin typeface="メイリオ" panose="020B0604030504040204" pitchFamily="50" charset="-128"/>
              <a:ea typeface="メイリオ" panose="020B0604030504040204" pitchFamily="50" charset="-128"/>
            </a:endParaRPr>
          </a:p>
        </p:txBody>
      </p:sp>
      <p:grpSp>
        <p:nvGrpSpPr>
          <p:cNvPr id="4" name="グループ化 3"/>
          <p:cNvGrpSpPr/>
          <p:nvPr/>
        </p:nvGrpSpPr>
        <p:grpSpPr>
          <a:xfrm>
            <a:off x="445741" y="1654602"/>
            <a:ext cx="4157672" cy="2065299"/>
            <a:chOff x="441624" y="3954028"/>
            <a:chExt cx="4157672" cy="2065299"/>
          </a:xfrm>
        </p:grpSpPr>
        <p:grpSp>
          <p:nvGrpSpPr>
            <p:cNvPr id="7" name="グループ化 6"/>
            <p:cNvGrpSpPr/>
            <p:nvPr/>
          </p:nvGrpSpPr>
          <p:grpSpPr>
            <a:xfrm>
              <a:off x="441624" y="3954028"/>
              <a:ext cx="1893956" cy="2065299"/>
              <a:chOff x="2784366" y="1677618"/>
              <a:chExt cx="1893956" cy="1615828"/>
            </a:xfrm>
          </p:grpSpPr>
          <p:sp>
            <p:nvSpPr>
              <p:cNvPr id="26" name="テキスト ボックス 25"/>
              <p:cNvSpPr txBox="1"/>
              <p:nvPr/>
            </p:nvSpPr>
            <p:spPr>
              <a:xfrm>
                <a:off x="2784366" y="1677618"/>
                <a:ext cx="1482130" cy="1384995"/>
              </a:xfrm>
              <a:prstGeom prst="rect">
                <a:avLst/>
              </a:prstGeom>
              <a:noFill/>
              <a:ln w="12700">
                <a:solidFill>
                  <a:schemeClr val="tx1"/>
                </a:solidFill>
              </a:ln>
            </p:spPr>
            <p:txBody>
              <a:bodyPr wrap="square" rtlCol="0">
                <a:spAutoFit/>
              </a:bodyPr>
              <a:lstStyle/>
              <a:p>
                <a:r>
                  <a:rPr lang="en-US" altLang="ja-JP" sz="1400" dirty="0" smtClean="0">
                    <a:latin typeface="メイリオ" panose="020B0604030504040204" pitchFamily="50" charset="-128"/>
                    <a:ea typeface="メイリオ" panose="020B0604030504040204" pitchFamily="50" charset="-128"/>
                  </a:rPr>
                  <a:t>I = 1,2,…</a:t>
                </a:r>
                <a:r>
                  <a:rPr lang="ja-JP" altLang="en-US" sz="1400" dirty="0" smtClean="0">
                    <a:latin typeface="メイリオ" panose="020B0604030504040204" pitchFamily="50" charset="-128"/>
                    <a:ea typeface="メイリオ" panose="020B0604030504040204" pitchFamily="50" charset="-128"/>
                  </a:rPr>
                  <a:t/>
                </a:r>
                <a:br>
                  <a:rPr lang="ja-JP" altLang="en-US" sz="1400" dirty="0" smtClean="0">
                    <a:latin typeface="メイリオ" panose="020B0604030504040204" pitchFamily="50" charset="-128"/>
                    <a:ea typeface="メイリオ" panose="020B0604030504040204" pitchFamily="50" charset="-128"/>
                  </a:rPr>
                </a:br>
                <a:r>
                  <a:rPr lang="ja-JP" altLang="en-US" sz="1400" dirty="0" smtClean="0">
                    <a:latin typeface="メイリオ" panose="020B0604030504040204" pitchFamily="50" charset="-128"/>
                    <a:ea typeface="メイリオ" panose="020B0604030504040204" pitchFamily="50" charset="-128"/>
                  </a:rPr>
                  <a:t>　</a:t>
                </a:r>
                <a:r>
                  <a:rPr lang="en-US" altLang="ja-JP" sz="1400" dirty="0" smtClean="0">
                    <a:latin typeface="メイリオ" panose="020B0604030504040204" pitchFamily="50" charset="-128"/>
                    <a:ea typeface="メイリオ" panose="020B0604030504040204" pitchFamily="50" charset="-128"/>
                  </a:rPr>
                  <a:t>I = 10</a:t>
                </a:r>
                <a:r>
                  <a:rPr lang="ja-JP" altLang="en-US" sz="1400" dirty="0" smtClean="0">
                    <a:latin typeface="メイリオ" panose="020B0604030504040204" pitchFamily="50" charset="-128"/>
                    <a:ea typeface="メイリオ" panose="020B0604030504040204" pitchFamily="50" charset="-128"/>
                  </a:rPr>
                  <a:t>まで</a:t>
                </a:r>
                <a:endParaRPr kumimoji="1"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5" name="正方形/長方形 4"/>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34" name="テキスト ボックス 33"/>
            <p:cNvSpPr txBox="1"/>
            <p:nvPr/>
          </p:nvSpPr>
          <p:spPr>
            <a:xfrm>
              <a:off x="817451" y="4770825"/>
              <a:ext cx="3781845" cy="561692"/>
            </a:xfrm>
            <a:prstGeom prst="rect">
              <a:avLst/>
            </a:prstGeom>
            <a:solidFill>
              <a:schemeClr val="bg1"/>
            </a:solidFill>
            <a:ln w="12700">
              <a:solidFill>
                <a:schemeClr val="tx1"/>
              </a:solidFill>
              <a:prstDash val="dash"/>
            </a:ln>
          </p:spPr>
          <p:txBody>
            <a:bodyPr wrap="square" rtlCol="0">
              <a:spAutoFit/>
            </a:bodyPr>
            <a:lstStyle/>
            <a:p>
              <a:pPr>
                <a:lnSpc>
                  <a:spcPts val="1200"/>
                </a:lnSpc>
              </a:pPr>
              <a:r>
                <a:rPr lang="ja-JP" altLang="en-US" sz="1200" dirty="0" smtClean="0">
                  <a:latin typeface="メイリオ" panose="020B0604030504040204" pitchFamily="50" charset="-128"/>
                  <a:ea typeface="メイリオ" panose="020B0604030504040204" pitchFamily="50" charset="-128"/>
                </a:rPr>
                <a:t>繰り返しで実行する命令の集まり</a:t>
              </a:r>
              <a:r>
                <a:rPr kumimoji="1" lang="en-US" altLang="ja-JP" sz="1200" dirty="0" smtClean="0">
                  <a:latin typeface="メイリオ" panose="020B0604030504040204" pitchFamily="50" charset="-128"/>
                  <a:ea typeface="メイリオ" panose="020B0604030504040204" pitchFamily="50" charset="-128"/>
                </a:rPr>
                <a:t>(</a:t>
              </a:r>
              <a:r>
                <a:rPr kumimoji="1" lang="ja-JP" altLang="en-US" sz="1200" dirty="0" smtClean="0">
                  <a:latin typeface="メイリオ" panose="020B0604030504040204" pitchFamily="50" charset="-128"/>
                  <a:ea typeface="メイリオ" panose="020B0604030504040204" pitchFamily="50" charset="-128"/>
                </a:rPr>
                <a:t>変数</a:t>
              </a:r>
              <a:r>
                <a:rPr kumimoji="1" lang="en-US" altLang="ja-JP" sz="1200" dirty="0" smtClean="0">
                  <a:latin typeface="メイリオ" panose="020B0604030504040204" pitchFamily="50" charset="-128"/>
                  <a:ea typeface="メイリオ" panose="020B0604030504040204" pitchFamily="50" charset="-128"/>
                </a:rPr>
                <a:t>I</a:t>
              </a:r>
              <a:r>
                <a:rPr kumimoji="1" lang="ja-JP" altLang="en-US" sz="1200" dirty="0" smtClean="0">
                  <a:latin typeface="メイリオ" panose="020B0604030504040204" pitchFamily="50" charset="-128"/>
                  <a:ea typeface="メイリオ" panose="020B0604030504040204" pitchFamily="50" charset="-128"/>
                </a:rPr>
                <a:t>の利用含む</a:t>
              </a:r>
              <a:r>
                <a:rPr kumimoji="1" lang="en-US" altLang="ja-JP" sz="1200" dirty="0" smtClean="0">
                  <a:latin typeface="メイリオ" panose="020B0604030504040204" pitchFamily="50" charset="-128"/>
                  <a:ea typeface="メイリオ" panose="020B0604030504040204" pitchFamily="50" charset="-128"/>
                </a:rPr>
                <a:t>)</a:t>
              </a:r>
              <a:endParaRPr kumimoji="1" lang="ja-JP" altLang="en-US" sz="1200" dirty="0" smtClean="0">
                <a:latin typeface="メイリオ" panose="020B0604030504040204" pitchFamily="50" charset="-128"/>
                <a:ea typeface="メイリオ" panose="020B0604030504040204" pitchFamily="50" charset="-128"/>
              </a:endParaRPr>
            </a:p>
            <a:p>
              <a:pPr>
                <a:lnSpc>
                  <a:spcPts val="1200"/>
                </a:lnSpc>
              </a:pPr>
              <a:endParaRPr lang="ja-JP" altLang="en-US" sz="1200" dirty="0">
                <a:latin typeface="メイリオ" panose="020B0604030504040204" pitchFamily="50" charset="-128"/>
                <a:ea typeface="メイリオ" panose="020B0604030504040204" pitchFamily="50" charset="-128"/>
              </a:endParaRPr>
            </a:p>
            <a:p>
              <a:pPr>
                <a:lnSpc>
                  <a:spcPts val="1200"/>
                </a:lnSpc>
              </a:pPr>
              <a:r>
                <a:rPr kumimoji="1" lang="ja-JP" altLang="en-US" sz="1200" dirty="0" smtClean="0">
                  <a:latin typeface="メイリオ" panose="020B0604030504040204" pitchFamily="50" charset="-128"/>
                  <a:ea typeface="メイリオ" panose="020B0604030504040204" pitchFamily="50" charset="-128"/>
                </a:rPr>
                <a:t>　</a:t>
              </a:r>
              <a:r>
                <a:rPr kumimoji="1" lang="en-US" altLang="ja-JP" sz="1200" dirty="0" smtClean="0">
                  <a:latin typeface="メイリオ" panose="020B0604030504040204" pitchFamily="50" charset="-128"/>
                  <a:ea typeface="メイリオ" panose="020B0604030504040204" pitchFamily="50" charset="-128"/>
                </a:rPr>
                <a:t>D[</a:t>
              </a:r>
              <a:r>
                <a:rPr lang="en-US" altLang="ja-JP" sz="1200" dirty="0" smtClean="0">
                  <a:latin typeface="メイリオ" panose="020B0604030504040204" pitchFamily="50" charset="-128"/>
                  <a:ea typeface="メイリオ" panose="020B0604030504040204" pitchFamily="50" charset="-128"/>
                </a:rPr>
                <a:t>I] </a:t>
              </a:r>
              <a:r>
                <a:rPr lang="ja-JP" altLang="en-US" sz="1200" dirty="0" smtClean="0">
                  <a:latin typeface="メイリオ" panose="020B0604030504040204" pitchFamily="50" charset="-128"/>
                  <a:ea typeface="メイリオ" panose="020B0604030504040204" pitchFamily="50" charset="-128"/>
                </a:rPr>
                <a:t>の利用</a:t>
              </a:r>
              <a:endParaRPr kumimoji="1" lang="ja-JP" altLang="en-US" sz="1200" dirty="0">
                <a:latin typeface="メイリオ" panose="020B0604030504040204" pitchFamily="50" charset="-128"/>
                <a:ea typeface="メイリオ" panose="020B0604030504040204" pitchFamily="50" charset="-128"/>
              </a:endParaRPr>
            </a:p>
          </p:txBody>
        </p:sp>
      </p:grpSp>
      <p:pic>
        <p:nvPicPr>
          <p:cNvPr id="10" name="図 9"/>
          <p:cNvPicPr>
            <a:picLocks noChangeAspect="1"/>
          </p:cNvPicPr>
          <p:nvPr/>
        </p:nvPicPr>
        <p:blipFill>
          <a:blip r:embed="rId3"/>
          <a:stretch>
            <a:fillRect/>
          </a:stretch>
        </p:blipFill>
        <p:spPr>
          <a:xfrm>
            <a:off x="810236" y="5076886"/>
            <a:ext cx="1381125" cy="428625"/>
          </a:xfrm>
          <a:prstGeom prst="rect">
            <a:avLst/>
          </a:prstGeom>
        </p:spPr>
      </p:pic>
      <p:sp>
        <p:nvSpPr>
          <p:cNvPr id="18" name="テキスト ボックス 17"/>
          <p:cNvSpPr txBox="1"/>
          <p:nvPr/>
        </p:nvSpPr>
        <p:spPr>
          <a:xfrm>
            <a:off x="445741" y="6354521"/>
            <a:ext cx="1193050" cy="338554"/>
          </a:xfrm>
          <a:prstGeom prst="rect">
            <a:avLst/>
          </a:prstGeom>
          <a:noFill/>
          <a:ln w="28575">
            <a:solidFill>
              <a:srgbClr val="002060"/>
            </a:solid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補足</a:t>
            </a:r>
            <a:endParaRPr kumimoji="1" lang="ja-JP" altLang="en-US" sz="16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389401" y="6777570"/>
            <a:ext cx="4616428" cy="461665"/>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多くの場合、繰り返しとリストを組み合わせて利用する場合は</a:t>
            </a:r>
          </a:p>
          <a:p>
            <a:r>
              <a:rPr lang="ja-JP" altLang="en-US" sz="1200" dirty="0">
                <a:latin typeface="メイリオ" panose="020B0604030504040204" pitchFamily="50" charset="-128"/>
                <a:ea typeface="メイリオ" panose="020B0604030504040204" pitchFamily="50" charset="-128"/>
              </a:rPr>
              <a:t>繰り返</a:t>
            </a:r>
            <a:r>
              <a:rPr lang="ja-JP" altLang="en-US" sz="1200" dirty="0" smtClean="0">
                <a:latin typeface="メイリオ" panose="020B0604030504040204" pitchFamily="50" charset="-128"/>
                <a:ea typeface="メイリオ" panose="020B0604030504040204" pitchFamily="50" charset="-128"/>
              </a:rPr>
              <a:t>しのカウントアップを、リストの番号指定に使用します。</a:t>
            </a:r>
          </a:p>
        </p:txBody>
      </p:sp>
      <p:pic>
        <p:nvPicPr>
          <p:cNvPr id="11" name="図 10"/>
          <p:cNvPicPr>
            <a:picLocks noChangeAspect="1"/>
          </p:cNvPicPr>
          <p:nvPr/>
        </p:nvPicPr>
        <p:blipFill>
          <a:blip r:embed="rId4"/>
          <a:stretch>
            <a:fillRect/>
          </a:stretch>
        </p:blipFill>
        <p:spPr>
          <a:xfrm>
            <a:off x="2352377" y="5067360"/>
            <a:ext cx="2638425" cy="447675"/>
          </a:xfrm>
          <a:prstGeom prst="rect">
            <a:avLst/>
          </a:prstGeom>
        </p:spPr>
      </p:pic>
      <p:sp>
        <p:nvSpPr>
          <p:cNvPr id="17" name="角丸四角形 16"/>
          <p:cNvSpPr/>
          <p:nvPr/>
        </p:nvSpPr>
        <p:spPr>
          <a:xfrm>
            <a:off x="284144" y="1530724"/>
            <a:ext cx="4798302" cy="4653507"/>
          </a:xfrm>
          <a:prstGeom prst="roundRect">
            <a:avLst>
              <a:gd name="adj" fmla="val 39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855091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03989" y="190941"/>
            <a:ext cx="4465889"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No.10</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4354394"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二重</a:t>
            </a:r>
            <a:r>
              <a:rPr lang="ja-JP" altLang="en-US" sz="1600" dirty="0" smtClean="0">
                <a:latin typeface="メイリオ" panose="020B0604030504040204" pitchFamily="50" charset="-128"/>
                <a:ea typeface="メイリオ" panose="020B0604030504040204" pitchFamily="50" charset="-128"/>
              </a:rPr>
              <a:t>の繰り返し</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6" y="1012574"/>
            <a:ext cx="2981983" cy="461665"/>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ある変数の内容をカウントアップする繰り返しを二つ組み合わせて使用します。</a:t>
            </a:r>
            <a:endParaRPr kumimoji="1" lang="ja-JP" altLang="en-US" sz="1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6" y="1507145"/>
            <a:ext cx="1015629" cy="338554"/>
          </a:xfrm>
          <a:prstGeom prst="rect">
            <a:avLst/>
          </a:prstGeom>
          <a:noFill/>
          <a:ln w="28575">
            <a:solidFill>
              <a:srgbClr val="FF0000"/>
            </a:solidFill>
          </a:ln>
        </p:spPr>
        <p:txBody>
          <a:bodyPr wrap="square" rtlCol="0">
            <a:spAutoFit/>
          </a:bodyPr>
          <a:lstStyle/>
          <a:p>
            <a:pPr algn="ctr"/>
            <a:r>
              <a:rPr kumimoji="1" lang="ja-JP" altLang="en-US" sz="1600" dirty="0" smtClean="0">
                <a:latin typeface="メイリオ" panose="020B0604030504040204" pitchFamily="50" charset="-128"/>
                <a:ea typeface="メイリオ" panose="020B0604030504040204" pitchFamily="50" charset="-128"/>
              </a:rPr>
              <a:t>具体例</a:t>
            </a:r>
            <a:endParaRPr kumimoji="1" lang="ja-JP" altLang="en-US" sz="1600" dirty="0">
              <a:latin typeface="メイリオ" panose="020B0604030504040204" pitchFamily="50" charset="-128"/>
              <a:ea typeface="メイリオ" panose="020B0604030504040204" pitchFamily="50" charset="-128"/>
            </a:endParaRPr>
          </a:p>
        </p:txBody>
      </p:sp>
      <p:sp>
        <p:nvSpPr>
          <p:cNvPr id="23" name="右矢印 22"/>
          <p:cNvSpPr/>
          <p:nvPr/>
        </p:nvSpPr>
        <p:spPr>
          <a:xfrm>
            <a:off x="4229648" y="6710111"/>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rPr>
              <a:t>裏面</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3099594" y="5954504"/>
            <a:ext cx="2070284" cy="646331"/>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J</a:t>
            </a:r>
            <a:r>
              <a:rPr lang="ja-JP" altLang="en-US" sz="1200" dirty="0" smtClean="0">
                <a:latin typeface="メイリオ" panose="020B0604030504040204" pitchFamily="50" charset="-128"/>
                <a:ea typeface="メイリオ" panose="020B0604030504040204" pitchFamily="50" charset="-128"/>
              </a:rPr>
              <a:t>の内容が</a:t>
            </a:r>
            <a:r>
              <a:rPr lang="en-US" altLang="ja-JP" sz="1200" dirty="0" smtClean="0">
                <a:latin typeface="メイリオ" panose="020B0604030504040204" pitchFamily="50" charset="-128"/>
                <a:ea typeface="メイリオ" panose="020B0604030504040204" pitchFamily="50" charset="-128"/>
              </a:rPr>
              <a:t>1, 2, 3, 4, 5</a:t>
            </a:r>
            <a:r>
              <a:rPr lang="ja-JP" altLang="en-US" sz="1200" dirty="0" smtClean="0">
                <a:latin typeface="メイリオ" panose="020B0604030504040204" pitchFamily="50" charset="-128"/>
                <a:ea typeface="メイリオ" panose="020B0604030504040204" pitchFamily="50" charset="-128"/>
              </a:rPr>
              <a:t>とカウントアップして表示します。</a:t>
            </a:r>
          </a:p>
        </p:txBody>
      </p:sp>
      <p:pic>
        <p:nvPicPr>
          <p:cNvPr id="5" name="図 4"/>
          <p:cNvPicPr>
            <a:picLocks noChangeAspect="1"/>
          </p:cNvPicPr>
          <p:nvPr/>
        </p:nvPicPr>
        <p:blipFill>
          <a:blip r:embed="rId2"/>
          <a:stretch>
            <a:fillRect/>
          </a:stretch>
        </p:blipFill>
        <p:spPr>
          <a:xfrm>
            <a:off x="362797" y="1910689"/>
            <a:ext cx="4522856" cy="1658902"/>
          </a:xfrm>
          <a:prstGeom prst="rect">
            <a:avLst/>
          </a:prstGeom>
        </p:spPr>
      </p:pic>
      <p:sp>
        <p:nvSpPr>
          <p:cNvPr id="16" name="下矢印 15"/>
          <p:cNvSpPr/>
          <p:nvPr/>
        </p:nvSpPr>
        <p:spPr>
          <a:xfrm>
            <a:off x="2082361" y="4070127"/>
            <a:ext cx="994611" cy="2042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矢印コネクタ 16"/>
          <p:cNvCxnSpPr/>
          <p:nvPr/>
        </p:nvCxnSpPr>
        <p:spPr>
          <a:xfrm flipH="1">
            <a:off x="2114445" y="3137722"/>
            <a:ext cx="578467" cy="65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362796" y="3610822"/>
            <a:ext cx="4596063" cy="461665"/>
          </a:xfrm>
          <a:prstGeom prst="rect">
            <a:avLst/>
          </a:prstGeom>
          <a:noFill/>
        </p:spPr>
        <p:txBody>
          <a:bodyPr wrap="square" rtlCol="0">
            <a:spAutoFit/>
          </a:bodyPr>
          <a:lstStyle/>
          <a:p>
            <a:r>
              <a:rPr lang="ja-JP" altLang="en-US" sz="1200" dirty="0" smtClean="0">
                <a:solidFill>
                  <a:srgbClr val="FF0000"/>
                </a:solidFill>
                <a:latin typeface="メイリオ" panose="020B0604030504040204" pitchFamily="50" charset="-128"/>
                <a:ea typeface="メイリオ" panose="020B0604030504040204" pitchFamily="50" charset="-128"/>
              </a:rPr>
              <a:t>変数</a:t>
            </a:r>
            <a:r>
              <a:rPr lang="en-US" altLang="ja-JP" sz="1200" dirty="0" smtClean="0">
                <a:solidFill>
                  <a:srgbClr val="FF0000"/>
                </a:solidFill>
                <a:latin typeface="メイリオ" panose="020B0604030504040204" pitchFamily="50" charset="-128"/>
                <a:ea typeface="メイリオ" panose="020B0604030504040204" pitchFamily="50" charset="-128"/>
              </a:rPr>
              <a:t>I</a:t>
            </a:r>
            <a:r>
              <a:rPr lang="ja-JP" altLang="en-US" sz="1200" dirty="0" smtClean="0">
                <a:solidFill>
                  <a:srgbClr val="FF0000"/>
                </a:solidFill>
                <a:latin typeface="メイリオ" panose="020B0604030504040204" pitchFamily="50" charset="-128"/>
                <a:ea typeface="メイリオ" panose="020B0604030504040204" pitchFamily="50" charset="-128"/>
              </a:rPr>
              <a:t>でカウントアップ　</a:t>
            </a:r>
            <a:r>
              <a:rPr lang="ja-JP" altLang="en-US" sz="1200" dirty="0" smtClean="0">
                <a:latin typeface="メイリオ" panose="020B0604030504040204" pitchFamily="50" charset="-128"/>
                <a:ea typeface="メイリオ" panose="020B0604030504040204" pitchFamily="50" charset="-128"/>
              </a:rPr>
              <a:t>　　　　</a:t>
            </a:r>
            <a:r>
              <a:rPr lang="ja-JP" altLang="en-US" sz="1200" dirty="0" smtClean="0">
                <a:solidFill>
                  <a:srgbClr val="FF0000"/>
                </a:solidFill>
                <a:latin typeface="メイリオ" panose="020B0604030504040204" pitchFamily="50" charset="-128"/>
                <a:ea typeface="メイリオ" panose="020B0604030504040204" pitchFamily="50" charset="-128"/>
              </a:rPr>
              <a:t>変数</a:t>
            </a:r>
            <a:r>
              <a:rPr lang="en-US" altLang="ja-JP" sz="1200" dirty="0" smtClean="0">
                <a:solidFill>
                  <a:srgbClr val="FF0000"/>
                </a:solidFill>
                <a:latin typeface="メイリオ" panose="020B0604030504040204" pitchFamily="50" charset="-128"/>
                <a:ea typeface="メイリオ" panose="020B0604030504040204" pitchFamily="50" charset="-128"/>
              </a:rPr>
              <a:t>J</a:t>
            </a:r>
            <a:r>
              <a:rPr lang="ja-JP" altLang="en-US" sz="1200" dirty="0" smtClean="0">
                <a:solidFill>
                  <a:srgbClr val="FF0000"/>
                </a:solidFill>
                <a:latin typeface="メイリオ" panose="020B0604030504040204" pitchFamily="50" charset="-128"/>
                <a:ea typeface="メイリオ" panose="020B0604030504040204" pitchFamily="50" charset="-128"/>
              </a:rPr>
              <a:t>でカウントアップ</a:t>
            </a:r>
          </a:p>
          <a:p>
            <a:r>
              <a:rPr kumimoji="1" lang="ja-JP" altLang="en-US" sz="1200" dirty="0">
                <a:latin typeface="メイリオ" panose="020B0604030504040204" pitchFamily="50" charset="-128"/>
                <a:ea typeface="メイリオ" panose="020B0604030504040204" pitchFamily="50" charset="-128"/>
              </a:rPr>
              <a:t>繰り返</a:t>
            </a:r>
            <a:r>
              <a:rPr kumimoji="1" lang="ja-JP" altLang="en-US" sz="1200" dirty="0" smtClean="0">
                <a:latin typeface="メイリオ" panose="020B0604030504040204" pitchFamily="50" charset="-128"/>
                <a:ea typeface="メイリオ" panose="020B0604030504040204" pitchFamily="50" charset="-128"/>
              </a:rPr>
              <a:t>しの二つの部品を組み合わせます。</a:t>
            </a:r>
            <a:endParaRPr kumimoji="1" lang="ja-JP" altLang="en-US" sz="1200" dirty="0">
              <a:latin typeface="メイリオ" panose="020B0604030504040204" pitchFamily="50" charset="-128"/>
              <a:ea typeface="メイリオ" panose="020B0604030504040204" pitchFamily="50" charset="-128"/>
            </a:endParaRPr>
          </a:p>
        </p:txBody>
      </p:sp>
      <p:pic>
        <p:nvPicPr>
          <p:cNvPr id="7" name="図 6"/>
          <p:cNvPicPr>
            <a:picLocks noChangeAspect="1"/>
          </p:cNvPicPr>
          <p:nvPr/>
        </p:nvPicPr>
        <p:blipFill>
          <a:blip r:embed="rId3"/>
          <a:stretch>
            <a:fillRect/>
          </a:stretch>
        </p:blipFill>
        <p:spPr>
          <a:xfrm>
            <a:off x="447681" y="4373963"/>
            <a:ext cx="2349568" cy="2936960"/>
          </a:xfrm>
          <a:prstGeom prst="rect">
            <a:avLst/>
          </a:prstGeom>
        </p:spPr>
      </p:pic>
      <p:sp>
        <p:nvSpPr>
          <p:cNvPr id="10" name="右中かっこ 9"/>
          <p:cNvSpPr/>
          <p:nvPr/>
        </p:nvSpPr>
        <p:spPr>
          <a:xfrm>
            <a:off x="2698945" y="5408782"/>
            <a:ext cx="332144" cy="1572125"/>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テキスト ボックス 18"/>
          <p:cNvSpPr txBox="1"/>
          <p:nvPr/>
        </p:nvSpPr>
        <p:spPr>
          <a:xfrm>
            <a:off x="2889637" y="4446581"/>
            <a:ext cx="2188080" cy="830997"/>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の内容が</a:t>
            </a:r>
            <a:r>
              <a:rPr lang="en-US" altLang="ja-JP" sz="1200" dirty="0" smtClean="0">
                <a:latin typeface="メイリオ" panose="020B0604030504040204" pitchFamily="50" charset="-128"/>
                <a:ea typeface="メイリオ" panose="020B0604030504040204" pitchFamily="50" charset="-128"/>
              </a:rPr>
              <a:t>1, 2, 3…10</a:t>
            </a:r>
          </a:p>
          <a:p>
            <a:r>
              <a:rPr lang="ja-JP" altLang="en-US" sz="1200" dirty="0" smtClean="0">
                <a:latin typeface="メイリオ" panose="020B0604030504040204" pitchFamily="50" charset="-128"/>
                <a:ea typeface="メイリオ" panose="020B0604030504040204" pitchFamily="50" charset="-128"/>
              </a:rPr>
              <a:t>とカウントアップして下記の変数</a:t>
            </a:r>
            <a:r>
              <a:rPr lang="en-US" altLang="ja-JP" sz="1200" dirty="0" smtClean="0">
                <a:latin typeface="メイリオ" panose="020B0604030504040204" pitchFamily="50" charset="-128"/>
                <a:ea typeface="メイリオ" panose="020B0604030504040204" pitchFamily="50" charset="-128"/>
              </a:rPr>
              <a:t>J</a:t>
            </a:r>
            <a:r>
              <a:rPr lang="ja-JP" altLang="en-US" sz="1200" dirty="0" smtClean="0">
                <a:latin typeface="メイリオ" panose="020B0604030504040204" pitchFamily="50" charset="-128"/>
                <a:ea typeface="メイリオ" panose="020B0604030504040204" pitchFamily="50" charset="-128"/>
              </a:rPr>
              <a:t>を使った繰り返しを</a:t>
            </a:r>
            <a:r>
              <a:rPr lang="en-US" altLang="ja-JP" sz="1200" dirty="0" smtClean="0">
                <a:latin typeface="メイリオ" panose="020B0604030504040204" pitchFamily="50" charset="-128"/>
                <a:ea typeface="メイリオ" panose="020B0604030504040204" pitchFamily="50" charset="-128"/>
              </a:rPr>
              <a:t>10</a:t>
            </a:r>
            <a:r>
              <a:rPr lang="ja-JP" altLang="en-US" sz="1200" dirty="0" smtClean="0">
                <a:latin typeface="メイリオ" panose="020B0604030504040204" pitchFamily="50" charset="-128"/>
                <a:ea typeface="メイリオ" panose="020B0604030504040204" pitchFamily="50" charset="-128"/>
              </a:rPr>
              <a:t>回繰り返します。</a:t>
            </a:r>
          </a:p>
        </p:txBody>
      </p:sp>
      <p:grpSp>
        <p:nvGrpSpPr>
          <p:cNvPr id="15" name="グループ化 14"/>
          <p:cNvGrpSpPr/>
          <p:nvPr/>
        </p:nvGrpSpPr>
        <p:grpSpPr>
          <a:xfrm>
            <a:off x="4239517" y="1012182"/>
            <a:ext cx="990600" cy="890653"/>
            <a:chOff x="1295400" y="3857730"/>
            <a:chExt cx="990600" cy="1019070"/>
          </a:xfrm>
        </p:grpSpPr>
        <p:sp>
          <p:nvSpPr>
            <p:cNvPr id="20" name="メモ 19"/>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テキスト ボックス 20"/>
            <p:cNvSpPr txBox="1"/>
            <p:nvPr/>
          </p:nvSpPr>
          <p:spPr>
            <a:xfrm>
              <a:off x="1295400" y="3890211"/>
              <a:ext cx="990600" cy="950813"/>
            </a:xfrm>
            <a:prstGeom prst="rect">
              <a:avLst/>
            </a:prstGeom>
            <a:noFill/>
          </p:spPr>
          <p:txBody>
            <a:bodyPr wrap="square" rtlCol="0">
              <a:spAutoFit/>
            </a:bodyPr>
            <a:lstStyle/>
            <a:p>
              <a:r>
                <a:rPr kumimoji="1" lang="ja-JP" altLang="en-US" sz="24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400" dirty="0" smtClean="0">
                  <a:solidFill>
                    <a:srgbClr val="FF0000"/>
                  </a:solidFill>
                  <a:latin typeface="メイリオ" panose="020B0604030504040204" pitchFamily="50" charset="-128"/>
                  <a:ea typeface="メイリオ" panose="020B0604030504040204" pitchFamily="50" charset="-128"/>
                </a:rPr>
              </a:br>
              <a:r>
                <a:rPr lang="en-US" altLang="ja-JP" sz="2400" dirty="0" smtClean="0">
                  <a:solidFill>
                    <a:srgbClr val="FF0000"/>
                  </a:solidFill>
                  <a:latin typeface="メイリオ" panose="020B0604030504040204" pitchFamily="50" charset="-128"/>
                  <a:ea typeface="メイリオ" panose="020B0604030504040204" pitchFamily="50" charset="-128"/>
                </a:rPr>
                <a:t>1</a:t>
              </a:r>
              <a:r>
                <a:rPr lang="en-US" altLang="ja-JP" sz="2400" dirty="0">
                  <a:solidFill>
                    <a:srgbClr val="FF0000"/>
                  </a:solidFill>
                  <a:latin typeface="メイリオ" panose="020B0604030504040204" pitchFamily="50" charset="-128"/>
                  <a:ea typeface="メイリオ" panose="020B0604030504040204" pitchFamily="50" charset="-128"/>
                </a:rPr>
                <a:t>0</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22" name="角丸四角形 21"/>
          <p:cNvSpPr/>
          <p:nvPr/>
        </p:nvSpPr>
        <p:spPr>
          <a:xfrm>
            <a:off x="297008" y="4300589"/>
            <a:ext cx="4872870" cy="3098831"/>
          </a:xfrm>
          <a:prstGeom prst="roundRect">
            <a:avLst>
              <a:gd name="adj" fmla="val 39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38948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69523" y="151897"/>
            <a:ext cx="4193164"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No.01</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kumimoji="1" lang="ja-JP" altLang="en-US" sz="1600" dirty="0" smtClean="0">
                <a:latin typeface="メイリオ" panose="020B0604030504040204" pitchFamily="50" charset="-128"/>
                <a:ea typeface="メイリオ" panose="020B0604030504040204" pitchFamily="50" charset="-128"/>
              </a:rPr>
              <a:t>四則演算と変数への代入</a:t>
            </a:r>
            <a:endParaRPr kumimoji="1" lang="ja-JP" altLang="en-US" sz="16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5" y="1152454"/>
            <a:ext cx="1193050" cy="338554"/>
          </a:xfrm>
          <a:prstGeom prst="rect">
            <a:avLst/>
          </a:prstGeom>
          <a:noFill/>
          <a:ln w="28575">
            <a:solidFill>
              <a:srgbClr val="FF0000"/>
            </a:solidFill>
          </a:ln>
        </p:spPr>
        <p:txBody>
          <a:bodyPr wrap="square" rtlCol="0">
            <a:spAutoFit/>
          </a:bodyPr>
          <a:lstStyle/>
          <a:p>
            <a:pPr algn="ctr"/>
            <a:r>
              <a:rPr lang="ja-JP" altLang="en-US" sz="1600" dirty="0" smtClean="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pic>
        <p:nvPicPr>
          <p:cNvPr id="24" name="図 23"/>
          <p:cNvPicPr>
            <a:picLocks noChangeAspect="1"/>
          </p:cNvPicPr>
          <p:nvPr/>
        </p:nvPicPr>
        <p:blipFill>
          <a:blip r:embed="rId2"/>
          <a:stretch>
            <a:fillRect/>
          </a:stretch>
        </p:blipFill>
        <p:spPr>
          <a:xfrm>
            <a:off x="377088" y="2271291"/>
            <a:ext cx="2524125" cy="847725"/>
          </a:xfrm>
          <a:prstGeom prst="rect">
            <a:avLst/>
          </a:prstGeom>
        </p:spPr>
      </p:pic>
      <p:pic>
        <p:nvPicPr>
          <p:cNvPr id="25" name="図 24"/>
          <p:cNvPicPr>
            <a:picLocks noChangeAspect="1"/>
          </p:cNvPicPr>
          <p:nvPr/>
        </p:nvPicPr>
        <p:blipFill>
          <a:blip r:embed="rId3"/>
          <a:stretch>
            <a:fillRect/>
          </a:stretch>
        </p:blipFill>
        <p:spPr>
          <a:xfrm>
            <a:off x="377088" y="4013594"/>
            <a:ext cx="3209925" cy="704850"/>
          </a:xfrm>
          <a:prstGeom prst="rect">
            <a:avLst/>
          </a:prstGeom>
        </p:spPr>
      </p:pic>
      <p:sp>
        <p:nvSpPr>
          <p:cNvPr id="26" name="テキスト ボックス 25"/>
          <p:cNvSpPr txBox="1"/>
          <p:nvPr/>
        </p:nvSpPr>
        <p:spPr>
          <a:xfrm>
            <a:off x="521664" y="1871437"/>
            <a:ext cx="1193050" cy="338554"/>
          </a:xfrm>
          <a:prstGeom prst="rect">
            <a:avLst/>
          </a:prstGeom>
          <a:noFill/>
          <a:ln w="12700">
            <a:solidFill>
              <a:schemeClr val="tx1"/>
            </a:solidFill>
          </a:ln>
        </p:spPr>
        <p:txBody>
          <a:bodyPr wrap="square" rtlCol="0">
            <a:spAutoFit/>
          </a:bodyPr>
          <a:lstStyle/>
          <a:p>
            <a:pPr algn="ctr"/>
            <a:r>
              <a:rPr kumimoji="1" lang="en-US" altLang="ja-JP" sz="1600" dirty="0" smtClean="0">
                <a:latin typeface="メイリオ" panose="020B0604030504040204" pitchFamily="50" charset="-128"/>
                <a:ea typeface="メイリオ" panose="020B0604030504040204" pitchFamily="50" charset="-128"/>
              </a:rPr>
              <a:t>A = 0</a:t>
            </a:r>
            <a:endParaRPr kumimoji="1" lang="ja-JP" altLang="en-US" sz="1600"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554295" y="3493758"/>
            <a:ext cx="1193050" cy="338554"/>
          </a:xfrm>
          <a:prstGeom prst="rect">
            <a:avLst/>
          </a:prstGeom>
          <a:noFill/>
          <a:ln w="12700">
            <a:solidFill>
              <a:schemeClr val="tx1"/>
            </a:solidFill>
          </a:ln>
        </p:spPr>
        <p:txBody>
          <a:bodyPr wrap="square" rtlCol="0">
            <a:spAutoFit/>
          </a:bodyPr>
          <a:lstStyle/>
          <a:p>
            <a:pPr algn="ctr"/>
            <a:r>
              <a:rPr lang="en-US" altLang="ja-JP" sz="1600" dirty="0">
                <a:latin typeface="メイリオ" panose="020B0604030504040204" pitchFamily="50" charset="-128"/>
                <a:ea typeface="メイリオ" panose="020B0604030504040204" pitchFamily="50" charset="-128"/>
              </a:rPr>
              <a:t>X</a:t>
            </a:r>
            <a:r>
              <a:rPr kumimoji="1" lang="en-US" altLang="ja-JP" sz="1600" dirty="0" smtClean="0">
                <a:latin typeface="メイリオ" panose="020B0604030504040204" pitchFamily="50" charset="-128"/>
                <a:ea typeface="メイリオ" panose="020B0604030504040204" pitchFamily="50" charset="-128"/>
              </a:rPr>
              <a:t> = I + 1</a:t>
            </a:r>
            <a:endParaRPr kumimoji="1" lang="ja-JP" altLang="en-US" sz="1600" dirty="0">
              <a:latin typeface="メイリオ" panose="020B0604030504040204" pitchFamily="50" charset="-128"/>
              <a:ea typeface="メイリオ" panose="020B0604030504040204" pitchFamily="50" charset="-128"/>
            </a:endParaRPr>
          </a:p>
        </p:txBody>
      </p:sp>
      <p:sp>
        <p:nvSpPr>
          <p:cNvPr id="10" name="角丸四角形 9"/>
          <p:cNvSpPr/>
          <p:nvPr/>
        </p:nvSpPr>
        <p:spPr>
          <a:xfrm>
            <a:off x="362795" y="1740042"/>
            <a:ext cx="3539354" cy="1378973"/>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362795" y="3368049"/>
            <a:ext cx="3539354" cy="1378973"/>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030880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p:cNvGrpSpPr/>
          <p:nvPr/>
        </p:nvGrpSpPr>
        <p:grpSpPr>
          <a:xfrm>
            <a:off x="574522" y="3695884"/>
            <a:ext cx="2674196" cy="3608874"/>
            <a:chOff x="4482922" y="940810"/>
            <a:chExt cx="3927069" cy="5324927"/>
          </a:xfrm>
        </p:grpSpPr>
        <p:pic>
          <p:nvPicPr>
            <p:cNvPr id="16" name="図 15"/>
            <p:cNvPicPr>
              <a:picLocks noChangeAspect="1"/>
            </p:cNvPicPr>
            <p:nvPr/>
          </p:nvPicPr>
          <p:blipFill>
            <a:blip r:embed="rId2"/>
            <a:stretch>
              <a:fillRect/>
            </a:stretch>
          </p:blipFill>
          <p:spPr>
            <a:xfrm>
              <a:off x="4482922" y="940810"/>
              <a:ext cx="3164924" cy="5324927"/>
            </a:xfrm>
            <a:prstGeom prst="rect">
              <a:avLst/>
            </a:prstGeom>
          </p:spPr>
        </p:pic>
        <p:pic>
          <p:nvPicPr>
            <p:cNvPr id="22" name="図 21"/>
            <p:cNvPicPr>
              <a:picLocks noChangeAspect="1"/>
            </p:cNvPicPr>
            <p:nvPr/>
          </p:nvPicPr>
          <p:blipFill>
            <a:blip r:embed="rId3">
              <a:clrChange>
                <a:clrFrom>
                  <a:srgbClr val="FFFFFF"/>
                </a:clrFrom>
                <a:clrTo>
                  <a:srgbClr val="FFFFFF">
                    <a:alpha val="0"/>
                  </a:srgbClr>
                </a:clrTo>
              </a:clrChange>
            </a:blip>
            <a:stretch>
              <a:fillRect/>
            </a:stretch>
          </p:blipFill>
          <p:spPr>
            <a:xfrm>
              <a:off x="5029200" y="2819400"/>
              <a:ext cx="3380791" cy="3035029"/>
            </a:xfrm>
            <a:prstGeom prst="rect">
              <a:avLst/>
            </a:prstGeom>
          </p:spPr>
        </p:pic>
      </p:grpSp>
      <p:sp>
        <p:nvSpPr>
          <p:cNvPr id="2" name="テキスト ボックス 1"/>
          <p:cNvSpPr txBox="1"/>
          <p:nvPr/>
        </p:nvSpPr>
        <p:spPr>
          <a:xfrm>
            <a:off x="362797" y="164826"/>
            <a:ext cx="4236499"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No.10</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二重の繰り返し</a:t>
            </a:r>
          </a:p>
        </p:txBody>
      </p:sp>
      <p:sp>
        <p:nvSpPr>
          <p:cNvPr id="6" name="テキスト ボックス 5"/>
          <p:cNvSpPr txBox="1"/>
          <p:nvPr/>
        </p:nvSpPr>
        <p:spPr>
          <a:xfrm>
            <a:off x="3555723" y="1165117"/>
            <a:ext cx="1193050" cy="338554"/>
          </a:xfrm>
          <a:prstGeom prst="rect">
            <a:avLst/>
          </a:prstGeom>
          <a:noFill/>
          <a:ln w="28575">
            <a:solidFill>
              <a:srgbClr val="FF0000"/>
            </a:solidFill>
          </a:ln>
        </p:spPr>
        <p:txBody>
          <a:bodyPr wrap="square" rtlCol="0">
            <a:spAutoFit/>
          </a:bodyPr>
          <a:lstStyle/>
          <a:p>
            <a:pPr algn="ctr"/>
            <a:r>
              <a:rPr lang="ja-JP" altLang="en-US" sz="1600" dirty="0" smtClean="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1634427" y="6179113"/>
            <a:ext cx="2551939" cy="461665"/>
          </a:xfrm>
          <a:prstGeom prst="rect">
            <a:avLst/>
          </a:prstGeom>
          <a:solidFill>
            <a:schemeClr val="bg1"/>
          </a:solidFill>
          <a:ln w="12700">
            <a:solidFill>
              <a:schemeClr val="tx1"/>
            </a:solidFill>
            <a:prstDash val="dash"/>
          </a:ln>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繰り返しで実行する命令の集まり</a:t>
            </a:r>
          </a:p>
          <a:p>
            <a:r>
              <a:rPr kumimoji="1" lang="en-US" altLang="ja-JP" sz="1200" dirty="0" smtClean="0">
                <a:latin typeface="メイリオ" panose="020B0604030504040204" pitchFamily="50" charset="-128"/>
                <a:ea typeface="メイリオ" panose="020B0604030504040204" pitchFamily="50" charset="-128"/>
              </a:rPr>
              <a:t>(</a:t>
            </a:r>
            <a:r>
              <a:rPr kumimoji="1" lang="ja-JP" altLang="en-US" sz="1200" dirty="0" smtClean="0">
                <a:latin typeface="メイリオ" panose="020B0604030504040204" pitchFamily="50" charset="-128"/>
                <a:ea typeface="メイリオ" panose="020B0604030504040204" pitchFamily="50" charset="-128"/>
              </a:rPr>
              <a:t>変数</a:t>
            </a:r>
            <a:r>
              <a:rPr kumimoji="1" lang="en-US" altLang="ja-JP" sz="1200" dirty="0" smtClean="0">
                <a:latin typeface="メイリオ" panose="020B0604030504040204" pitchFamily="50" charset="-128"/>
                <a:ea typeface="メイリオ" panose="020B0604030504040204" pitchFamily="50" charset="-128"/>
              </a:rPr>
              <a:t>I</a:t>
            </a:r>
            <a:r>
              <a:rPr kumimoji="1" lang="ja-JP" altLang="en-US" sz="1200" dirty="0" smtClean="0">
                <a:latin typeface="メイリオ" panose="020B0604030504040204" pitchFamily="50" charset="-128"/>
                <a:ea typeface="メイリオ" panose="020B0604030504040204" pitchFamily="50" charset="-128"/>
              </a:rPr>
              <a:t>や</a:t>
            </a:r>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J</a:t>
            </a:r>
            <a:r>
              <a:rPr kumimoji="1" lang="ja-JP" altLang="en-US" sz="1200" dirty="0" smtClean="0">
                <a:latin typeface="メイリオ" panose="020B0604030504040204" pitchFamily="50" charset="-128"/>
                <a:ea typeface="メイリオ" panose="020B0604030504040204" pitchFamily="50" charset="-128"/>
              </a:rPr>
              <a:t>の利用含む</a:t>
            </a:r>
            <a:r>
              <a:rPr kumimoji="1" lang="en-US" altLang="ja-JP" sz="1200" dirty="0" smtClean="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grpSp>
        <p:nvGrpSpPr>
          <p:cNvPr id="8" name="グループ化 7"/>
          <p:cNvGrpSpPr/>
          <p:nvPr/>
        </p:nvGrpSpPr>
        <p:grpSpPr>
          <a:xfrm>
            <a:off x="526652" y="1226426"/>
            <a:ext cx="3908788" cy="2246770"/>
            <a:chOff x="567810" y="5213511"/>
            <a:chExt cx="3908788" cy="2246770"/>
          </a:xfrm>
        </p:grpSpPr>
        <p:grpSp>
          <p:nvGrpSpPr>
            <p:cNvPr id="17" name="グループ化 16"/>
            <p:cNvGrpSpPr/>
            <p:nvPr/>
          </p:nvGrpSpPr>
          <p:grpSpPr>
            <a:xfrm>
              <a:off x="567810" y="5213511"/>
              <a:ext cx="2858683" cy="2246770"/>
              <a:chOff x="2784366" y="1677618"/>
              <a:chExt cx="1885390" cy="1369310"/>
            </a:xfrm>
          </p:grpSpPr>
          <p:sp>
            <p:nvSpPr>
              <p:cNvPr id="18" name="テキスト ボックス 17"/>
              <p:cNvSpPr txBox="1"/>
              <p:nvPr/>
            </p:nvSpPr>
            <p:spPr>
              <a:xfrm>
                <a:off x="2784366" y="1677618"/>
                <a:ext cx="1482130" cy="1369310"/>
              </a:xfrm>
              <a:prstGeom prst="rect">
                <a:avLst/>
              </a:prstGeom>
              <a:noFill/>
              <a:ln w="12700">
                <a:solidFill>
                  <a:schemeClr val="tx1"/>
                </a:solidFill>
              </a:ln>
            </p:spPr>
            <p:txBody>
              <a:bodyPr wrap="square" rtlCol="0">
                <a:spAutoFit/>
              </a:bodyPr>
              <a:lstStyle/>
              <a:p>
                <a:r>
                  <a:rPr lang="en-US" altLang="ja-JP" sz="1400" dirty="0" smtClean="0">
                    <a:latin typeface="メイリオ" panose="020B0604030504040204" pitchFamily="50" charset="-128"/>
                    <a:ea typeface="メイリオ" panose="020B0604030504040204" pitchFamily="50" charset="-128"/>
                  </a:rPr>
                  <a:t>I = 1,2,… </a:t>
                </a:r>
                <a:r>
                  <a:rPr lang="ja-JP" altLang="en-US" sz="1400" dirty="0" smtClean="0">
                    <a:latin typeface="メイリオ" panose="020B0604030504040204" pitchFamily="50" charset="-128"/>
                    <a:ea typeface="メイリオ" panose="020B0604030504040204" pitchFamily="50" charset="-128"/>
                  </a:rPr>
                  <a:t>　</a:t>
                </a:r>
                <a:r>
                  <a:rPr lang="en-US" altLang="ja-JP" sz="1400" dirty="0" smtClean="0">
                    <a:latin typeface="メイリオ" panose="020B0604030504040204" pitchFamily="50" charset="-128"/>
                    <a:ea typeface="メイリオ" panose="020B0604030504040204" pitchFamily="50" charset="-128"/>
                  </a:rPr>
                  <a:t>I = </a:t>
                </a:r>
                <a:r>
                  <a:rPr lang="en-US" altLang="ja-JP" sz="1400" dirty="0">
                    <a:latin typeface="メイリオ" panose="020B0604030504040204" pitchFamily="50" charset="-128"/>
                    <a:ea typeface="メイリオ" panose="020B0604030504040204" pitchFamily="50" charset="-128"/>
                  </a:rPr>
                  <a:t>9</a:t>
                </a:r>
                <a:r>
                  <a:rPr lang="ja-JP" altLang="en-US" sz="1400" dirty="0" smtClean="0">
                    <a:latin typeface="メイリオ" panose="020B0604030504040204" pitchFamily="50" charset="-128"/>
                    <a:ea typeface="メイリオ" panose="020B0604030504040204" pitchFamily="50" charset="-128"/>
                  </a:rPr>
                  <a:t>まで</a:t>
                </a:r>
              </a:p>
              <a:p>
                <a:endParaRPr lang="ja-JP" altLang="en-US" sz="1400" dirty="0" smtClean="0">
                  <a:latin typeface="メイリオ" panose="020B0604030504040204" pitchFamily="50" charset="-128"/>
                  <a:ea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2923973" y="1894214"/>
                <a:ext cx="1352379" cy="975651"/>
              </a:xfrm>
              <a:prstGeom prst="rect">
                <a:avLst/>
              </a:prstGeom>
              <a:solidFill>
                <a:schemeClr val="bg1"/>
              </a:solidFill>
              <a:ln w="12700">
                <a:solidFill>
                  <a:schemeClr val="tx1"/>
                </a:solidFill>
              </a:ln>
            </p:spPr>
            <p:txBody>
              <a:bodyPr wrap="square" rtlCol="0">
                <a:spAutoFit/>
              </a:bodyPr>
              <a:lstStyle/>
              <a:p>
                <a:endParaRPr kumimoji="1"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20" name="正方形/長方形 19"/>
              <p:cNvSpPr/>
              <p:nvPr/>
            </p:nvSpPr>
            <p:spPr>
              <a:xfrm>
                <a:off x="4276352" y="1728534"/>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7" name="グループ化 6"/>
            <p:cNvGrpSpPr/>
            <p:nvPr/>
          </p:nvGrpSpPr>
          <p:grpSpPr>
            <a:xfrm>
              <a:off x="1084656" y="5696577"/>
              <a:ext cx="2551939" cy="1615828"/>
              <a:chOff x="2784366" y="1677618"/>
              <a:chExt cx="1893956" cy="1615828"/>
            </a:xfrm>
          </p:grpSpPr>
          <p:sp>
            <p:nvSpPr>
              <p:cNvPr id="26" name="テキスト ボックス 25"/>
              <p:cNvSpPr txBox="1"/>
              <p:nvPr/>
            </p:nvSpPr>
            <p:spPr>
              <a:xfrm>
                <a:off x="2784366" y="1677618"/>
                <a:ext cx="1482130" cy="1384995"/>
              </a:xfrm>
              <a:prstGeom prst="rect">
                <a:avLst/>
              </a:prstGeom>
              <a:noFill/>
              <a:ln w="12700">
                <a:solidFill>
                  <a:schemeClr val="tx1"/>
                </a:solidFill>
              </a:ln>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J</a:t>
                </a:r>
                <a:r>
                  <a:rPr lang="en-US" altLang="ja-JP" sz="1400" dirty="0" smtClean="0">
                    <a:latin typeface="メイリオ" panose="020B0604030504040204" pitchFamily="50" charset="-128"/>
                    <a:ea typeface="メイリオ" panose="020B0604030504040204" pitchFamily="50" charset="-128"/>
                  </a:rPr>
                  <a:t> = 1,2,…</a:t>
                </a:r>
                <a:r>
                  <a:rPr lang="ja-JP" altLang="en-US" sz="1400" dirty="0" smtClean="0">
                    <a:latin typeface="メイリオ" panose="020B0604030504040204" pitchFamily="50" charset="-128"/>
                    <a:ea typeface="メイリオ" panose="020B0604030504040204" pitchFamily="50" charset="-128"/>
                  </a:rPr>
                  <a:t/>
                </a:r>
                <a:br>
                  <a:rPr lang="ja-JP" altLang="en-US" sz="1400" dirty="0" smtClean="0">
                    <a:latin typeface="メイリオ" panose="020B0604030504040204" pitchFamily="50" charset="-128"/>
                    <a:ea typeface="メイリオ" panose="020B0604030504040204" pitchFamily="50" charset="-128"/>
                  </a:rPr>
                </a:br>
                <a:r>
                  <a:rPr lang="ja-JP" altLang="en-US" sz="1400" dirty="0" smtClean="0">
                    <a:latin typeface="メイリオ" panose="020B0604030504040204" pitchFamily="50" charset="-128"/>
                    <a:ea typeface="メイリオ" panose="020B0604030504040204" pitchFamily="50" charset="-128"/>
                  </a:rPr>
                  <a:t>　</a:t>
                </a:r>
                <a:r>
                  <a:rPr lang="en-US" altLang="ja-JP" sz="1400" dirty="0" smtClean="0">
                    <a:latin typeface="メイリオ" panose="020B0604030504040204" pitchFamily="50" charset="-128"/>
                    <a:ea typeface="メイリオ" panose="020B0604030504040204" pitchFamily="50" charset="-128"/>
                  </a:rPr>
                  <a:t>J = 9 </a:t>
                </a:r>
                <a:r>
                  <a:rPr lang="ja-JP" altLang="en-US" sz="1400" dirty="0" smtClean="0">
                    <a:latin typeface="メイリオ" panose="020B0604030504040204" pitchFamily="50" charset="-128"/>
                    <a:ea typeface="メイリオ" panose="020B0604030504040204" pitchFamily="50" charset="-128"/>
                  </a:rPr>
                  <a:t>まで</a:t>
                </a:r>
                <a:endParaRPr kumimoji="1"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5" name="正方形/長方形 4"/>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21" name="テキスト ボックス 20"/>
            <p:cNvSpPr txBox="1"/>
            <p:nvPr/>
          </p:nvSpPr>
          <p:spPr>
            <a:xfrm>
              <a:off x="1675585" y="6356030"/>
              <a:ext cx="2801013" cy="461665"/>
            </a:xfrm>
            <a:prstGeom prst="rect">
              <a:avLst/>
            </a:prstGeom>
            <a:solidFill>
              <a:schemeClr val="bg1"/>
            </a:solidFill>
            <a:ln w="12700">
              <a:solidFill>
                <a:schemeClr val="tx1"/>
              </a:solidFill>
              <a:prstDash val="dash"/>
            </a:ln>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繰り返しで実行する命令の集まり</a:t>
              </a:r>
            </a:p>
            <a:p>
              <a:r>
                <a:rPr kumimoji="1" lang="en-US" altLang="ja-JP" sz="1200" dirty="0" smtClean="0">
                  <a:latin typeface="メイリオ" panose="020B0604030504040204" pitchFamily="50" charset="-128"/>
                  <a:ea typeface="メイリオ" panose="020B0604030504040204" pitchFamily="50" charset="-128"/>
                </a:rPr>
                <a:t>(</a:t>
              </a:r>
              <a:r>
                <a:rPr kumimoji="1" lang="ja-JP" altLang="en-US" sz="1200" dirty="0" smtClean="0">
                  <a:latin typeface="メイリオ" panose="020B0604030504040204" pitchFamily="50" charset="-128"/>
                  <a:ea typeface="メイリオ" panose="020B0604030504040204" pitchFamily="50" charset="-128"/>
                </a:rPr>
                <a:t>変数</a:t>
              </a:r>
              <a:r>
                <a:rPr kumimoji="1" lang="en-US" altLang="ja-JP" sz="1200" dirty="0" smtClean="0">
                  <a:latin typeface="メイリオ" panose="020B0604030504040204" pitchFamily="50" charset="-128"/>
                  <a:ea typeface="メイリオ" panose="020B0604030504040204" pitchFamily="50" charset="-128"/>
                </a:rPr>
                <a:t>I</a:t>
              </a:r>
              <a:r>
                <a:rPr kumimoji="1" lang="ja-JP" altLang="en-US" sz="1200" dirty="0" smtClean="0">
                  <a:latin typeface="メイリオ" panose="020B0604030504040204" pitchFamily="50" charset="-128"/>
                  <a:ea typeface="メイリオ" panose="020B0604030504040204" pitchFamily="50" charset="-128"/>
                </a:rPr>
                <a:t>や</a:t>
              </a:r>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J</a:t>
              </a:r>
              <a:r>
                <a:rPr kumimoji="1" lang="ja-JP" altLang="en-US" sz="1200" dirty="0" smtClean="0">
                  <a:latin typeface="メイリオ" panose="020B0604030504040204" pitchFamily="50" charset="-128"/>
                  <a:ea typeface="メイリオ" panose="020B0604030504040204" pitchFamily="50" charset="-128"/>
                </a:rPr>
                <a:t>の利用含む</a:t>
              </a:r>
              <a:r>
                <a:rPr kumimoji="1" lang="en-US" altLang="ja-JP" sz="1200" dirty="0" smtClean="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31442303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p:cNvSpPr txBox="1"/>
          <p:nvPr/>
        </p:nvSpPr>
        <p:spPr>
          <a:xfrm>
            <a:off x="3145478" y="5411810"/>
            <a:ext cx="2188080" cy="1754326"/>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J</a:t>
            </a:r>
            <a:r>
              <a:rPr lang="ja-JP" altLang="en-US" sz="1200" dirty="0" smtClean="0">
                <a:latin typeface="メイリオ" panose="020B0604030504040204" pitchFamily="50" charset="-128"/>
                <a:ea typeface="メイリオ" panose="020B0604030504040204" pitchFamily="50" charset="-128"/>
              </a:rPr>
              <a:t>の内容が、個々の繰り返しが始まった時の</a:t>
            </a:r>
            <a:r>
              <a:rPr lang="en-US" altLang="ja-JP" sz="1200" dirty="0" smtClean="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の内容から始めるので</a:t>
            </a:r>
            <a:endParaRPr lang="ja-JP" altLang="en-US" sz="1200" dirty="0">
              <a:latin typeface="メイリオ" panose="020B0604030504040204" pitchFamily="50" charset="-128"/>
              <a:ea typeface="メイリオ" panose="020B0604030504040204" pitchFamily="50" charset="-128"/>
            </a:endParaRPr>
          </a:p>
          <a:p>
            <a:r>
              <a:rPr lang="en-US" altLang="ja-JP" sz="1200" dirty="0" smtClean="0">
                <a:latin typeface="メイリオ" panose="020B0604030504040204" pitchFamily="50" charset="-128"/>
                <a:ea typeface="メイリオ" panose="020B0604030504040204" pitchFamily="50" charset="-128"/>
              </a:rPr>
              <a:t>1, 2, 3, 4, 5</a:t>
            </a:r>
            <a:endParaRPr lang="ja-JP" altLang="en-US" sz="1200" dirty="0" smtClean="0">
              <a:latin typeface="メイリオ" panose="020B0604030504040204" pitchFamily="50" charset="-128"/>
              <a:ea typeface="メイリオ" panose="020B0604030504040204" pitchFamily="50" charset="-128"/>
            </a:endParaRPr>
          </a:p>
          <a:p>
            <a:r>
              <a:rPr lang="en-US" altLang="ja-JP" sz="1200" dirty="0" smtClean="0">
                <a:latin typeface="メイリオ" panose="020B0604030504040204" pitchFamily="50" charset="-128"/>
                <a:ea typeface="メイリオ" panose="020B0604030504040204" pitchFamily="50" charset="-128"/>
              </a:rPr>
              <a:t>2, 3. 4. 4</a:t>
            </a:r>
          </a:p>
          <a:p>
            <a:r>
              <a:rPr lang="en-US" altLang="ja-JP" sz="1200" dirty="0" smtClean="0">
                <a:latin typeface="メイリオ" panose="020B0604030504040204" pitchFamily="50" charset="-128"/>
                <a:ea typeface="メイリオ" panose="020B0604030504040204" pitchFamily="50" charset="-128"/>
              </a:rPr>
              <a:t>3, 4, 5</a:t>
            </a:r>
          </a:p>
          <a:p>
            <a:r>
              <a:rPr lang="en-US" altLang="ja-JP" sz="1200" dirty="0" smtClean="0">
                <a:latin typeface="メイリオ" panose="020B0604030504040204" pitchFamily="50" charset="-128"/>
                <a:ea typeface="メイリオ" panose="020B0604030504040204" pitchFamily="50" charset="-128"/>
              </a:rPr>
              <a:t>4, 5</a:t>
            </a:r>
          </a:p>
          <a:p>
            <a:r>
              <a:rPr lang="en-US" altLang="ja-JP" sz="1200" dirty="0">
                <a:latin typeface="メイリオ" panose="020B0604030504040204" pitchFamily="50" charset="-128"/>
                <a:ea typeface="メイリオ" panose="020B0604030504040204" pitchFamily="50" charset="-128"/>
              </a:rPr>
              <a:t>5</a:t>
            </a:r>
            <a:r>
              <a:rPr lang="ja-JP" altLang="en-US" sz="1200" dirty="0" smtClean="0">
                <a:latin typeface="メイリオ" panose="020B0604030504040204" pitchFamily="50" charset="-128"/>
                <a:ea typeface="メイリオ" panose="020B0604030504040204" pitchFamily="50" charset="-128"/>
              </a:rPr>
              <a:t>とカウントアップ</a:t>
            </a:r>
          </a:p>
          <a:p>
            <a:r>
              <a:rPr lang="ja-JP" altLang="en-US" sz="1200" dirty="0" smtClean="0">
                <a:latin typeface="メイリオ" panose="020B0604030504040204" pitchFamily="50" charset="-128"/>
                <a:ea typeface="メイリオ" panose="020B0604030504040204" pitchFamily="50" charset="-128"/>
              </a:rPr>
              <a:t>して表示します。</a:t>
            </a:r>
          </a:p>
        </p:txBody>
      </p:sp>
      <p:pic>
        <p:nvPicPr>
          <p:cNvPr id="8" name="図 7"/>
          <p:cNvPicPr>
            <a:picLocks noChangeAspect="1"/>
          </p:cNvPicPr>
          <p:nvPr/>
        </p:nvPicPr>
        <p:blipFill>
          <a:blip r:embed="rId2"/>
          <a:stretch>
            <a:fillRect/>
          </a:stretch>
        </p:blipFill>
        <p:spPr>
          <a:xfrm>
            <a:off x="452823" y="1891903"/>
            <a:ext cx="4416008" cy="1674500"/>
          </a:xfrm>
          <a:prstGeom prst="rect">
            <a:avLst/>
          </a:prstGeom>
        </p:spPr>
      </p:pic>
      <p:sp>
        <p:nvSpPr>
          <p:cNvPr id="2" name="テキスト ボックス 1"/>
          <p:cNvSpPr txBox="1"/>
          <p:nvPr/>
        </p:nvSpPr>
        <p:spPr>
          <a:xfrm>
            <a:off x="703989" y="190941"/>
            <a:ext cx="4465889"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No.11</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23527"/>
            <a:ext cx="4354394"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二重</a:t>
            </a:r>
            <a:r>
              <a:rPr lang="ja-JP" altLang="en-US" sz="1600" dirty="0" smtClean="0">
                <a:latin typeface="メイリオ" panose="020B0604030504040204" pitchFamily="50" charset="-128"/>
                <a:ea typeface="メイリオ" panose="020B0604030504040204" pitchFamily="50" charset="-128"/>
              </a:rPr>
              <a:t>の繰り返し</a:t>
            </a:r>
            <a:r>
              <a:rPr lang="en-US" altLang="ja-JP" sz="1600" dirty="0" smtClean="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内</a:t>
            </a:r>
            <a:r>
              <a:rPr lang="ja-JP" altLang="en-US" sz="1600" dirty="0" smtClean="0">
                <a:latin typeface="メイリオ" panose="020B0604030504040204" pitchFamily="50" charset="-128"/>
                <a:ea typeface="メイリオ" panose="020B0604030504040204" pitchFamily="50" charset="-128"/>
              </a:rPr>
              <a:t>の繰り返しの開始を変更</a:t>
            </a:r>
            <a:r>
              <a:rPr lang="en-US" altLang="ja-JP" sz="1600" dirty="0" smtClean="0">
                <a:latin typeface="メイリオ" panose="020B0604030504040204" pitchFamily="50" charset="-128"/>
                <a:ea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266188" y="904971"/>
            <a:ext cx="4092898" cy="646331"/>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ある変数の内容をカウントアップする繰り返しを二つ組み合わせて使用します。</a:t>
            </a:r>
            <a:r>
              <a:rPr lang="ja-JP" altLang="en-US" sz="1200" dirty="0" smtClean="0">
                <a:latin typeface="メイリオ" panose="020B0604030504040204" pitchFamily="50" charset="-128"/>
                <a:ea typeface="メイリオ" panose="020B0604030504040204" pitchFamily="50" charset="-128"/>
              </a:rPr>
              <a:t>但し、内側のカウントアップする数の初めを外側の繰り返しの変数の内容にしています。</a:t>
            </a:r>
            <a:endParaRPr kumimoji="1" lang="ja-JP" altLang="en-US" sz="1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0705" y="1542669"/>
            <a:ext cx="1015629" cy="338554"/>
          </a:xfrm>
          <a:prstGeom prst="rect">
            <a:avLst/>
          </a:prstGeom>
          <a:noFill/>
          <a:ln w="28575">
            <a:solidFill>
              <a:srgbClr val="FF0000"/>
            </a:solidFill>
          </a:ln>
        </p:spPr>
        <p:txBody>
          <a:bodyPr wrap="square" rtlCol="0">
            <a:spAutoFit/>
          </a:bodyPr>
          <a:lstStyle/>
          <a:p>
            <a:pPr algn="ctr"/>
            <a:r>
              <a:rPr kumimoji="1" lang="ja-JP" altLang="en-US" sz="1600" dirty="0" smtClean="0">
                <a:latin typeface="メイリオ" panose="020B0604030504040204" pitchFamily="50" charset="-128"/>
                <a:ea typeface="メイリオ" panose="020B0604030504040204" pitchFamily="50" charset="-128"/>
              </a:rPr>
              <a:t>具体例</a:t>
            </a:r>
            <a:endParaRPr kumimoji="1" lang="ja-JP" altLang="en-US" sz="1600" dirty="0">
              <a:latin typeface="メイリオ" panose="020B0604030504040204" pitchFamily="50" charset="-128"/>
              <a:ea typeface="メイリオ" panose="020B0604030504040204" pitchFamily="50" charset="-128"/>
            </a:endParaRPr>
          </a:p>
        </p:txBody>
      </p:sp>
      <p:sp>
        <p:nvSpPr>
          <p:cNvPr id="16" name="下矢印 15"/>
          <p:cNvSpPr/>
          <p:nvPr/>
        </p:nvSpPr>
        <p:spPr>
          <a:xfrm>
            <a:off x="2163521" y="4121417"/>
            <a:ext cx="994611" cy="2218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矢印コネクタ 16"/>
          <p:cNvCxnSpPr/>
          <p:nvPr/>
        </p:nvCxnSpPr>
        <p:spPr>
          <a:xfrm flipH="1">
            <a:off x="2114445" y="3128580"/>
            <a:ext cx="578467" cy="65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360705" y="3521332"/>
            <a:ext cx="4964854" cy="646331"/>
          </a:xfrm>
          <a:prstGeom prst="rect">
            <a:avLst/>
          </a:prstGeom>
          <a:noFill/>
        </p:spPr>
        <p:txBody>
          <a:bodyPr wrap="square" rtlCol="0">
            <a:spAutoFit/>
          </a:bodyPr>
          <a:lstStyle/>
          <a:p>
            <a:r>
              <a:rPr lang="ja-JP" altLang="en-US" sz="1200" dirty="0" smtClean="0">
                <a:solidFill>
                  <a:srgbClr val="FF0000"/>
                </a:solidFill>
                <a:latin typeface="メイリオ" panose="020B0604030504040204" pitchFamily="50" charset="-128"/>
                <a:ea typeface="メイリオ" panose="020B0604030504040204" pitchFamily="50" charset="-128"/>
              </a:rPr>
              <a:t>変数</a:t>
            </a:r>
            <a:r>
              <a:rPr lang="en-US" altLang="ja-JP" sz="1200" dirty="0" smtClean="0">
                <a:solidFill>
                  <a:srgbClr val="FF0000"/>
                </a:solidFill>
                <a:latin typeface="メイリオ" panose="020B0604030504040204" pitchFamily="50" charset="-128"/>
                <a:ea typeface="メイリオ" panose="020B0604030504040204" pitchFamily="50" charset="-128"/>
              </a:rPr>
              <a:t>I</a:t>
            </a:r>
            <a:r>
              <a:rPr lang="ja-JP" altLang="en-US" sz="1200" dirty="0" smtClean="0">
                <a:solidFill>
                  <a:srgbClr val="FF0000"/>
                </a:solidFill>
                <a:latin typeface="メイリオ" panose="020B0604030504040204" pitchFamily="50" charset="-128"/>
                <a:ea typeface="メイリオ" panose="020B0604030504040204" pitchFamily="50" charset="-128"/>
              </a:rPr>
              <a:t>でカウントアップ　</a:t>
            </a:r>
            <a:r>
              <a:rPr lang="ja-JP" altLang="en-US" sz="1200" dirty="0" smtClean="0">
                <a:latin typeface="メイリオ" panose="020B0604030504040204" pitchFamily="50" charset="-128"/>
                <a:ea typeface="メイリオ" panose="020B0604030504040204" pitchFamily="50" charset="-128"/>
              </a:rPr>
              <a:t>　　　　</a:t>
            </a:r>
            <a:r>
              <a:rPr lang="ja-JP" altLang="en-US" sz="1200" dirty="0" smtClean="0">
                <a:solidFill>
                  <a:srgbClr val="FF0000"/>
                </a:solidFill>
                <a:latin typeface="メイリオ" panose="020B0604030504040204" pitchFamily="50" charset="-128"/>
                <a:ea typeface="メイリオ" panose="020B0604030504040204" pitchFamily="50" charset="-128"/>
              </a:rPr>
              <a:t>変数</a:t>
            </a:r>
            <a:r>
              <a:rPr lang="en-US" altLang="ja-JP" sz="1200" dirty="0" smtClean="0">
                <a:solidFill>
                  <a:srgbClr val="FF0000"/>
                </a:solidFill>
                <a:latin typeface="メイリオ" panose="020B0604030504040204" pitchFamily="50" charset="-128"/>
                <a:ea typeface="メイリオ" panose="020B0604030504040204" pitchFamily="50" charset="-128"/>
              </a:rPr>
              <a:t>J</a:t>
            </a:r>
            <a:r>
              <a:rPr lang="ja-JP" altLang="en-US" sz="1200" dirty="0" smtClean="0">
                <a:solidFill>
                  <a:srgbClr val="FF0000"/>
                </a:solidFill>
                <a:latin typeface="メイリオ" panose="020B0604030504040204" pitchFamily="50" charset="-128"/>
                <a:ea typeface="メイリオ" panose="020B0604030504040204" pitchFamily="50" charset="-128"/>
              </a:rPr>
              <a:t>でカウントアップ</a:t>
            </a:r>
          </a:p>
          <a:p>
            <a:r>
              <a:rPr lang="ja-JP" altLang="en-US" sz="1200" dirty="0">
                <a:solidFill>
                  <a:srgbClr val="FF0000"/>
                </a:solidFill>
                <a:latin typeface="メイリオ" panose="020B0604030504040204" pitchFamily="50" charset="-128"/>
                <a:ea typeface="メイリオ" panose="020B0604030504040204" pitchFamily="50" charset="-128"/>
              </a:rPr>
              <a:t>　</a:t>
            </a:r>
            <a:r>
              <a:rPr lang="ja-JP" altLang="en-US" sz="1200" dirty="0" smtClean="0">
                <a:solidFill>
                  <a:srgbClr val="FF0000"/>
                </a:solidFill>
                <a:latin typeface="メイリオ" panose="020B0604030504040204" pitchFamily="50" charset="-128"/>
                <a:ea typeface="メイリオ" panose="020B0604030504040204" pitchFamily="50" charset="-128"/>
              </a:rPr>
              <a:t>　　　　　　　　　　　　　　 初めに</a:t>
            </a:r>
            <a:r>
              <a:rPr lang="en-US" altLang="ja-JP" sz="1200" dirty="0" smtClean="0">
                <a:solidFill>
                  <a:srgbClr val="FF0000"/>
                </a:solidFill>
                <a:latin typeface="メイリオ" panose="020B0604030504040204" pitchFamily="50" charset="-128"/>
                <a:ea typeface="メイリオ" panose="020B0604030504040204" pitchFamily="50" charset="-128"/>
              </a:rPr>
              <a:t>I-1</a:t>
            </a:r>
            <a:r>
              <a:rPr lang="ja-JP" altLang="en-US" sz="1200" dirty="0" smtClean="0">
                <a:solidFill>
                  <a:srgbClr val="FF0000"/>
                </a:solidFill>
                <a:latin typeface="メイリオ" panose="020B0604030504040204" pitchFamily="50" charset="-128"/>
                <a:ea typeface="メイリオ" panose="020B0604030504040204" pitchFamily="50" charset="-128"/>
              </a:rPr>
              <a:t>を設定</a:t>
            </a:r>
            <a:r>
              <a:rPr lang="en-US" altLang="ja-JP" sz="1200" dirty="0" smtClean="0">
                <a:solidFill>
                  <a:srgbClr val="FF0000"/>
                </a:solidFill>
                <a:latin typeface="メイリオ" panose="020B0604030504040204" pitchFamily="50" charset="-128"/>
                <a:ea typeface="メイリオ" panose="020B0604030504040204" pitchFamily="50" charset="-128"/>
              </a:rPr>
              <a:t>(</a:t>
            </a:r>
            <a:r>
              <a:rPr lang="ja-JP" altLang="en-US" sz="1200" dirty="0" smtClean="0">
                <a:solidFill>
                  <a:srgbClr val="FF0000"/>
                </a:solidFill>
                <a:latin typeface="メイリオ" panose="020B0604030504040204" pitchFamily="50" charset="-128"/>
                <a:ea typeface="メイリオ" panose="020B0604030504040204" pitchFamily="50" charset="-128"/>
              </a:rPr>
              <a:t>処理内は</a:t>
            </a:r>
            <a:r>
              <a:rPr lang="en-US" altLang="ja-JP" sz="1200" dirty="0" smtClean="0">
                <a:solidFill>
                  <a:srgbClr val="FF0000"/>
                </a:solidFill>
                <a:latin typeface="メイリオ" panose="020B0604030504040204" pitchFamily="50" charset="-128"/>
                <a:ea typeface="メイリオ" panose="020B0604030504040204" pitchFamily="50" charset="-128"/>
              </a:rPr>
              <a:t>I</a:t>
            </a:r>
            <a:r>
              <a:rPr lang="ja-JP" altLang="en-US" sz="1200" dirty="0" smtClean="0">
                <a:solidFill>
                  <a:srgbClr val="FF0000"/>
                </a:solidFill>
                <a:latin typeface="メイリオ" panose="020B0604030504040204" pitchFamily="50" charset="-128"/>
                <a:ea typeface="メイリオ" panose="020B0604030504040204" pitchFamily="50" charset="-128"/>
              </a:rPr>
              <a:t>から</a:t>
            </a:r>
            <a:r>
              <a:rPr lang="en-US" altLang="ja-JP" sz="1200" dirty="0" smtClean="0">
                <a:solidFill>
                  <a:srgbClr val="FF0000"/>
                </a:solidFill>
                <a:latin typeface="メイリオ" panose="020B0604030504040204" pitchFamily="50" charset="-128"/>
                <a:ea typeface="メイリオ" panose="020B0604030504040204" pitchFamily="50" charset="-128"/>
              </a:rPr>
              <a:t>)</a:t>
            </a:r>
            <a:endParaRPr lang="ja-JP" altLang="en-US" sz="1200" dirty="0" smtClean="0">
              <a:solidFill>
                <a:srgbClr val="FF0000"/>
              </a:solidFill>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繰り返</a:t>
            </a:r>
            <a:r>
              <a:rPr kumimoji="1" lang="ja-JP" altLang="en-US" sz="1200" dirty="0" smtClean="0">
                <a:latin typeface="メイリオ" panose="020B0604030504040204" pitchFamily="50" charset="-128"/>
                <a:ea typeface="メイリオ" panose="020B0604030504040204" pitchFamily="50" charset="-128"/>
              </a:rPr>
              <a:t>しの二つの部品を組み合わせます。</a:t>
            </a:r>
            <a:endParaRPr kumimoji="1" lang="ja-JP" altLang="en-US" sz="1200" dirty="0">
              <a:latin typeface="メイリオ" panose="020B0604030504040204" pitchFamily="50" charset="-128"/>
              <a:ea typeface="メイリオ" panose="020B0604030504040204" pitchFamily="50" charset="-128"/>
            </a:endParaRPr>
          </a:p>
        </p:txBody>
      </p:sp>
      <p:pic>
        <p:nvPicPr>
          <p:cNvPr id="7" name="図 6"/>
          <p:cNvPicPr>
            <a:picLocks noChangeAspect="1"/>
          </p:cNvPicPr>
          <p:nvPr/>
        </p:nvPicPr>
        <p:blipFill>
          <a:blip r:embed="rId3"/>
          <a:stretch>
            <a:fillRect/>
          </a:stretch>
        </p:blipFill>
        <p:spPr>
          <a:xfrm>
            <a:off x="493564" y="4531792"/>
            <a:ext cx="2349568" cy="2936960"/>
          </a:xfrm>
          <a:prstGeom prst="rect">
            <a:avLst/>
          </a:prstGeom>
        </p:spPr>
      </p:pic>
      <p:sp>
        <p:nvSpPr>
          <p:cNvPr id="10" name="右中かっこ 9"/>
          <p:cNvSpPr/>
          <p:nvPr/>
        </p:nvSpPr>
        <p:spPr>
          <a:xfrm>
            <a:off x="2744828" y="5566611"/>
            <a:ext cx="332144" cy="1572125"/>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テキスト ボックス 18"/>
          <p:cNvSpPr txBox="1"/>
          <p:nvPr/>
        </p:nvSpPr>
        <p:spPr>
          <a:xfrm>
            <a:off x="2744828" y="4524004"/>
            <a:ext cx="2425050" cy="830997"/>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I</a:t>
            </a:r>
            <a:r>
              <a:rPr lang="ja-JP" altLang="en-US" sz="1200" dirty="0" smtClean="0">
                <a:latin typeface="メイリオ" panose="020B0604030504040204" pitchFamily="50" charset="-128"/>
                <a:ea typeface="メイリオ" panose="020B0604030504040204" pitchFamily="50" charset="-128"/>
              </a:rPr>
              <a:t>の内容が</a:t>
            </a:r>
            <a:r>
              <a:rPr lang="en-US" altLang="ja-JP" sz="1200" dirty="0" smtClean="0">
                <a:latin typeface="メイリオ" panose="020B0604030504040204" pitchFamily="50" charset="-128"/>
                <a:ea typeface="メイリオ" panose="020B0604030504040204" pitchFamily="50" charset="-128"/>
              </a:rPr>
              <a:t>1, 2, 3, 4, 5</a:t>
            </a:r>
          </a:p>
          <a:p>
            <a:r>
              <a:rPr lang="ja-JP" altLang="en-US" sz="1200" dirty="0" smtClean="0">
                <a:latin typeface="メイリオ" panose="020B0604030504040204" pitchFamily="50" charset="-128"/>
                <a:ea typeface="メイリオ" panose="020B0604030504040204" pitchFamily="50" charset="-128"/>
              </a:rPr>
              <a:t>とカウントアップして下記の変数</a:t>
            </a:r>
            <a:r>
              <a:rPr lang="en-US" altLang="ja-JP" sz="1200" dirty="0" smtClean="0">
                <a:latin typeface="メイリオ" panose="020B0604030504040204" pitchFamily="50" charset="-128"/>
                <a:ea typeface="メイリオ" panose="020B0604030504040204" pitchFamily="50" charset="-128"/>
              </a:rPr>
              <a:t>J</a:t>
            </a:r>
            <a:r>
              <a:rPr lang="ja-JP" altLang="en-US" sz="1200" dirty="0" smtClean="0">
                <a:latin typeface="メイリオ" panose="020B0604030504040204" pitchFamily="50" charset="-128"/>
                <a:ea typeface="メイリオ" panose="020B0604030504040204" pitchFamily="50" charset="-128"/>
              </a:rPr>
              <a:t>を使った繰り返しを</a:t>
            </a:r>
            <a:r>
              <a:rPr lang="en-US" altLang="ja-JP" sz="1200" dirty="0" smtClean="0">
                <a:latin typeface="メイリオ" panose="020B0604030504040204" pitchFamily="50" charset="-128"/>
                <a:ea typeface="メイリオ" panose="020B0604030504040204" pitchFamily="50" charset="-128"/>
              </a:rPr>
              <a:t>5</a:t>
            </a:r>
            <a:r>
              <a:rPr lang="ja-JP" altLang="en-US" sz="1200" dirty="0" smtClean="0">
                <a:latin typeface="メイリオ" panose="020B0604030504040204" pitchFamily="50" charset="-128"/>
                <a:ea typeface="メイリオ" panose="020B0604030504040204" pitchFamily="50" charset="-128"/>
              </a:rPr>
              <a:t>回繰り返します。</a:t>
            </a:r>
          </a:p>
        </p:txBody>
      </p:sp>
      <p:grpSp>
        <p:nvGrpSpPr>
          <p:cNvPr id="15" name="グループ化 14"/>
          <p:cNvGrpSpPr/>
          <p:nvPr/>
        </p:nvGrpSpPr>
        <p:grpSpPr>
          <a:xfrm>
            <a:off x="4328047" y="944441"/>
            <a:ext cx="990600" cy="890653"/>
            <a:chOff x="1295400" y="3857730"/>
            <a:chExt cx="990600" cy="1019070"/>
          </a:xfrm>
        </p:grpSpPr>
        <p:sp>
          <p:nvSpPr>
            <p:cNvPr id="20" name="メモ 19"/>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テキスト ボックス 20"/>
            <p:cNvSpPr txBox="1"/>
            <p:nvPr/>
          </p:nvSpPr>
          <p:spPr>
            <a:xfrm>
              <a:off x="1295400" y="3890211"/>
              <a:ext cx="990600" cy="950813"/>
            </a:xfrm>
            <a:prstGeom prst="rect">
              <a:avLst/>
            </a:prstGeom>
            <a:noFill/>
          </p:spPr>
          <p:txBody>
            <a:bodyPr wrap="square" rtlCol="0">
              <a:spAutoFit/>
            </a:bodyPr>
            <a:lstStyle/>
            <a:p>
              <a:r>
                <a:rPr kumimoji="1" lang="ja-JP" altLang="en-US" sz="24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400" dirty="0" smtClean="0">
                  <a:solidFill>
                    <a:srgbClr val="FF0000"/>
                  </a:solidFill>
                  <a:latin typeface="メイリオ" panose="020B0604030504040204" pitchFamily="50" charset="-128"/>
                  <a:ea typeface="メイリオ" panose="020B0604030504040204" pitchFamily="50" charset="-128"/>
                </a:rPr>
              </a:br>
              <a:r>
                <a:rPr lang="en-US" altLang="ja-JP" sz="2400" dirty="0" smtClean="0">
                  <a:solidFill>
                    <a:srgbClr val="FF0000"/>
                  </a:solidFill>
                  <a:latin typeface="メイリオ" panose="020B0604030504040204" pitchFamily="50" charset="-128"/>
                  <a:ea typeface="メイリオ" panose="020B0604030504040204" pitchFamily="50" charset="-128"/>
                </a:rPr>
                <a:t>1</a:t>
              </a:r>
              <a:r>
                <a:rPr lang="en-US" altLang="ja-JP" sz="2400" dirty="0">
                  <a:solidFill>
                    <a:srgbClr val="FF0000"/>
                  </a:solidFill>
                  <a:latin typeface="メイリオ" panose="020B0604030504040204" pitchFamily="50" charset="-128"/>
                  <a:ea typeface="メイリオ" panose="020B0604030504040204" pitchFamily="50" charset="-128"/>
                </a:rPr>
                <a:t>1</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22" name="角丸四角形 21"/>
          <p:cNvSpPr/>
          <p:nvPr/>
        </p:nvSpPr>
        <p:spPr>
          <a:xfrm>
            <a:off x="308393" y="4400082"/>
            <a:ext cx="4872870" cy="3043808"/>
          </a:xfrm>
          <a:prstGeom prst="roundRect">
            <a:avLst>
              <a:gd name="adj" fmla="val 39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右矢印 22"/>
          <p:cNvSpPr/>
          <p:nvPr/>
        </p:nvSpPr>
        <p:spPr>
          <a:xfrm>
            <a:off x="4413914" y="6838330"/>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rPr>
              <a:t>裏面</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334128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362900" y="3693562"/>
            <a:ext cx="2385893" cy="3513918"/>
          </a:xfrm>
          <a:prstGeom prst="rect">
            <a:avLst/>
          </a:prstGeom>
        </p:spPr>
      </p:pic>
      <p:sp>
        <p:nvSpPr>
          <p:cNvPr id="2" name="テキスト ボックス 1"/>
          <p:cNvSpPr txBox="1"/>
          <p:nvPr/>
        </p:nvSpPr>
        <p:spPr>
          <a:xfrm>
            <a:off x="362797" y="164826"/>
            <a:ext cx="4236499"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No.11</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二重の繰り返し</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中の繰り返しの開始を変更</a:t>
            </a:r>
            <a:r>
              <a:rPr lang="en-US" altLang="ja-JP" sz="1600" dirty="0">
                <a:latin typeface="メイリオ" panose="020B0604030504040204" pitchFamily="50" charset="-128"/>
                <a:ea typeface="メイリオ" panose="020B0604030504040204" pitchFamily="50" charset="-128"/>
              </a:rPr>
              <a:t>)</a:t>
            </a:r>
            <a:endParaRPr lang="ja-JP" altLang="en-US" sz="16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7" y="1018877"/>
            <a:ext cx="1193050" cy="338554"/>
          </a:xfrm>
          <a:prstGeom prst="rect">
            <a:avLst/>
          </a:prstGeom>
          <a:noFill/>
          <a:ln w="28575">
            <a:solidFill>
              <a:srgbClr val="FF0000"/>
            </a:solidFill>
          </a:ln>
        </p:spPr>
        <p:txBody>
          <a:bodyPr wrap="square" rtlCol="0">
            <a:spAutoFit/>
          </a:bodyPr>
          <a:lstStyle/>
          <a:p>
            <a:pPr algn="ctr"/>
            <a:r>
              <a:rPr lang="ja-JP" altLang="en-US" sz="1600" dirty="0" smtClean="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874657" y="6113216"/>
            <a:ext cx="2551939" cy="461665"/>
          </a:xfrm>
          <a:prstGeom prst="rect">
            <a:avLst/>
          </a:prstGeom>
          <a:solidFill>
            <a:schemeClr val="bg1"/>
          </a:solidFill>
          <a:ln w="12700">
            <a:solidFill>
              <a:schemeClr val="tx1"/>
            </a:solidFill>
            <a:prstDash val="dash"/>
          </a:ln>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繰り返しで実行する命令の集まり</a:t>
            </a:r>
          </a:p>
          <a:p>
            <a:r>
              <a:rPr kumimoji="1" lang="en-US" altLang="ja-JP" sz="1200" dirty="0" smtClean="0">
                <a:latin typeface="メイリオ" panose="020B0604030504040204" pitchFamily="50" charset="-128"/>
                <a:ea typeface="メイリオ" panose="020B0604030504040204" pitchFamily="50" charset="-128"/>
              </a:rPr>
              <a:t>(</a:t>
            </a:r>
            <a:r>
              <a:rPr kumimoji="1" lang="ja-JP" altLang="en-US" sz="1200" dirty="0" smtClean="0">
                <a:latin typeface="メイリオ" panose="020B0604030504040204" pitchFamily="50" charset="-128"/>
                <a:ea typeface="メイリオ" panose="020B0604030504040204" pitchFamily="50" charset="-128"/>
              </a:rPr>
              <a:t>変数</a:t>
            </a:r>
            <a:r>
              <a:rPr kumimoji="1" lang="en-US" altLang="ja-JP" sz="1200" dirty="0" smtClean="0">
                <a:latin typeface="メイリオ" panose="020B0604030504040204" pitchFamily="50" charset="-128"/>
                <a:ea typeface="メイリオ" panose="020B0604030504040204" pitchFamily="50" charset="-128"/>
              </a:rPr>
              <a:t>I</a:t>
            </a:r>
            <a:r>
              <a:rPr kumimoji="1" lang="ja-JP" altLang="en-US" sz="1200" dirty="0" smtClean="0">
                <a:latin typeface="メイリオ" panose="020B0604030504040204" pitchFamily="50" charset="-128"/>
                <a:ea typeface="メイリオ" panose="020B0604030504040204" pitchFamily="50" charset="-128"/>
              </a:rPr>
              <a:t>や</a:t>
            </a:r>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J</a:t>
            </a:r>
            <a:r>
              <a:rPr kumimoji="1" lang="ja-JP" altLang="en-US" sz="1200" dirty="0" smtClean="0">
                <a:latin typeface="メイリオ" panose="020B0604030504040204" pitchFamily="50" charset="-128"/>
                <a:ea typeface="メイリオ" panose="020B0604030504040204" pitchFamily="50" charset="-128"/>
              </a:rPr>
              <a:t>の利用含む</a:t>
            </a:r>
            <a:r>
              <a:rPr kumimoji="1" lang="en-US" altLang="ja-JP" sz="1200" dirty="0" smtClean="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grpSp>
        <p:nvGrpSpPr>
          <p:cNvPr id="9" name="グループ化 8"/>
          <p:cNvGrpSpPr/>
          <p:nvPr/>
        </p:nvGrpSpPr>
        <p:grpSpPr>
          <a:xfrm>
            <a:off x="382652" y="1538295"/>
            <a:ext cx="4180653" cy="2155267"/>
            <a:chOff x="567810" y="5213511"/>
            <a:chExt cx="4180653" cy="2155267"/>
          </a:xfrm>
        </p:grpSpPr>
        <p:grpSp>
          <p:nvGrpSpPr>
            <p:cNvPr id="17" name="グループ化 16"/>
            <p:cNvGrpSpPr/>
            <p:nvPr/>
          </p:nvGrpSpPr>
          <p:grpSpPr>
            <a:xfrm>
              <a:off x="567810" y="5213511"/>
              <a:ext cx="2858683" cy="2155267"/>
              <a:chOff x="2784366" y="1677618"/>
              <a:chExt cx="1885390" cy="1313543"/>
            </a:xfrm>
          </p:grpSpPr>
          <p:sp>
            <p:nvSpPr>
              <p:cNvPr id="18" name="テキスト ボックス 17"/>
              <p:cNvSpPr txBox="1"/>
              <p:nvPr/>
            </p:nvSpPr>
            <p:spPr>
              <a:xfrm>
                <a:off x="2784366" y="1677618"/>
                <a:ext cx="1482130" cy="1238006"/>
              </a:xfrm>
              <a:prstGeom prst="rect">
                <a:avLst/>
              </a:prstGeom>
              <a:noFill/>
              <a:ln w="12700">
                <a:solidFill>
                  <a:schemeClr val="tx1"/>
                </a:solidFill>
              </a:ln>
            </p:spPr>
            <p:txBody>
              <a:bodyPr wrap="square" rtlCol="0">
                <a:spAutoFit/>
              </a:bodyPr>
              <a:lstStyle/>
              <a:p>
                <a:r>
                  <a:rPr lang="en-US" altLang="ja-JP" sz="1400" dirty="0" smtClean="0">
                    <a:latin typeface="メイリオ" panose="020B0604030504040204" pitchFamily="50" charset="-128"/>
                    <a:ea typeface="メイリオ" panose="020B0604030504040204" pitchFamily="50" charset="-128"/>
                  </a:rPr>
                  <a:t>I = 1,2,… </a:t>
                </a:r>
                <a:r>
                  <a:rPr lang="ja-JP" altLang="en-US" sz="1400" dirty="0" smtClean="0">
                    <a:latin typeface="メイリオ" panose="020B0604030504040204" pitchFamily="50" charset="-128"/>
                    <a:ea typeface="メイリオ" panose="020B0604030504040204" pitchFamily="50" charset="-128"/>
                  </a:rPr>
                  <a:t>　</a:t>
                </a:r>
                <a:r>
                  <a:rPr lang="en-US" altLang="ja-JP" sz="1400" dirty="0" smtClean="0">
                    <a:latin typeface="メイリオ" panose="020B0604030504040204" pitchFamily="50" charset="-128"/>
                    <a:ea typeface="メイリオ" panose="020B0604030504040204" pitchFamily="50" charset="-128"/>
                  </a:rPr>
                  <a:t>I = </a:t>
                </a:r>
                <a:r>
                  <a:rPr lang="en-US" altLang="ja-JP" sz="1400" dirty="0">
                    <a:latin typeface="メイリオ" panose="020B0604030504040204" pitchFamily="50" charset="-128"/>
                    <a:ea typeface="メイリオ" panose="020B0604030504040204" pitchFamily="50" charset="-128"/>
                  </a:rPr>
                  <a:t>5</a:t>
                </a:r>
                <a:r>
                  <a:rPr lang="ja-JP" altLang="en-US" sz="1400" dirty="0" smtClean="0">
                    <a:latin typeface="メイリオ" panose="020B0604030504040204" pitchFamily="50" charset="-128"/>
                    <a:ea typeface="メイリオ" panose="020B0604030504040204" pitchFamily="50" charset="-128"/>
                  </a:rPr>
                  <a:t>まで</a:t>
                </a:r>
              </a:p>
              <a:p>
                <a:endParaRPr lang="ja-JP" altLang="en-US"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2923973" y="1894214"/>
                <a:ext cx="1352379" cy="975651"/>
              </a:xfrm>
              <a:prstGeom prst="rect">
                <a:avLst/>
              </a:prstGeom>
              <a:solidFill>
                <a:schemeClr val="bg1"/>
              </a:solidFill>
              <a:ln w="12700">
                <a:solidFill>
                  <a:schemeClr val="tx1"/>
                </a:solidFill>
              </a:ln>
            </p:spPr>
            <p:txBody>
              <a:bodyPr wrap="square" rtlCol="0">
                <a:spAutoFit/>
              </a:bodyPr>
              <a:lstStyle/>
              <a:p>
                <a:endParaRPr kumimoji="1"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20" name="正方形/長方形 19"/>
              <p:cNvSpPr/>
              <p:nvPr/>
            </p:nvSpPr>
            <p:spPr>
              <a:xfrm>
                <a:off x="4276352" y="1728534"/>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7" name="グループ化 6"/>
            <p:cNvGrpSpPr/>
            <p:nvPr/>
          </p:nvGrpSpPr>
          <p:grpSpPr>
            <a:xfrm>
              <a:off x="1084656" y="5696577"/>
              <a:ext cx="3663807" cy="1615828"/>
              <a:chOff x="2784366" y="1677618"/>
              <a:chExt cx="1893956" cy="1615828"/>
            </a:xfrm>
          </p:grpSpPr>
          <p:sp>
            <p:nvSpPr>
              <p:cNvPr id="26" name="テキスト ボックス 25"/>
              <p:cNvSpPr txBox="1"/>
              <p:nvPr/>
            </p:nvSpPr>
            <p:spPr>
              <a:xfrm>
                <a:off x="2784366" y="1677618"/>
                <a:ext cx="1482130" cy="1384995"/>
              </a:xfrm>
              <a:prstGeom prst="rect">
                <a:avLst/>
              </a:prstGeom>
              <a:noFill/>
              <a:ln w="12700">
                <a:solidFill>
                  <a:schemeClr val="tx1"/>
                </a:solidFill>
              </a:ln>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J</a:t>
                </a:r>
                <a:r>
                  <a:rPr lang="en-US" altLang="ja-JP" sz="1400" dirty="0" smtClean="0">
                    <a:latin typeface="メイリオ" panose="020B0604030504040204" pitchFamily="50" charset="-128"/>
                    <a:ea typeface="メイリオ" panose="020B0604030504040204" pitchFamily="50" charset="-128"/>
                  </a:rPr>
                  <a:t> = I, I +1, I+2 …</a:t>
                </a:r>
                <a:r>
                  <a:rPr lang="ja-JP" altLang="en-US" sz="1400" dirty="0" smtClean="0">
                    <a:latin typeface="メイリオ" panose="020B0604030504040204" pitchFamily="50" charset="-128"/>
                    <a:ea typeface="メイリオ" panose="020B0604030504040204" pitchFamily="50" charset="-128"/>
                  </a:rPr>
                  <a:t/>
                </a:r>
                <a:br>
                  <a:rPr lang="ja-JP" altLang="en-US" sz="1400" dirty="0" smtClean="0">
                    <a:latin typeface="メイリオ" panose="020B0604030504040204" pitchFamily="50" charset="-128"/>
                    <a:ea typeface="メイリオ" panose="020B0604030504040204" pitchFamily="50" charset="-128"/>
                  </a:rPr>
                </a:br>
                <a:r>
                  <a:rPr lang="ja-JP" altLang="en-US" sz="1400" dirty="0" smtClean="0">
                    <a:latin typeface="メイリオ" panose="020B0604030504040204" pitchFamily="50" charset="-128"/>
                    <a:ea typeface="メイリオ" panose="020B0604030504040204" pitchFamily="50" charset="-128"/>
                  </a:rPr>
                  <a:t>　</a:t>
                </a:r>
                <a:r>
                  <a:rPr lang="en-US" altLang="ja-JP" sz="1400" dirty="0" smtClean="0">
                    <a:latin typeface="メイリオ" panose="020B0604030504040204" pitchFamily="50" charset="-128"/>
                    <a:ea typeface="メイリオ" panose="020B0604030504040204" pitchFamily="50" charset="-128"/>
                  </a:rPr>
                  <a:t>J = 5 </a:t>
                </a:r>
                <a:r>
                  <a:rPr lang="ja-JP" altLang="en-US" sz="1400" dirty="0" smtClean="0">
                    <a:latin typeface="メイリオ" panose="020B0604030504040204" pitchFamily="50" charset="-128"/>
                    <a:ea typeface="メイリオ" panose="020B0604030504040204" pitchFamily="50" charset="-128"/>
                  </a:rPr>
                  <a:t>まで</a:t>
                </a:r>
                <a:endParaRPr kumimoji="1"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31" name="テキスト ボックス 30"/>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5" name="正方形/長方形 4"/>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21" name="テキスト ボックス 20"/>
            <p:cNvSpPr txBox="1"/>
            <p:nvPr/>
          </p:nvSpPr>
          <p:spPr>
            <a:xfrm>
              <a:off x="1675585" y="6356030"/>
              <a:ext cx="2801013" cy="461665"/>
            </a:xfrm>
            <a:prstGeom prst="rect">
              <a:avLst/>
            </a:prstGeom>
            <a:solidFill>
              <a:schemeClr val="bg1"/>
            </a:solidFill>
            <a:ln w="12700">
              <a:solidFill>
                <a:schemeClr val="tx1"/>
              </a:solidFill>
              <a:prstDash val="dash"/>
            </a:ln>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繰り返しで実行する命令の集まり</a:t>
              </a:r>
            </a:p>
            <a:p>
              <a:r>
                <a:rPr kumimoji="1" lang="en-US" altLang="ja-JP" sz="1200" dirty="0" smtClean="0">
                  <a:latin typeface="メイリオ" panose="020B0604030504040204" pitchFamily="50" charset="-128"/>
                  <a:ea typeface="メイリオ" panose="020B0604030504040204" pitchFamily="50" charset="-128"/>
                </a:rPr>
                <a:t>(</a:t>
              </a:r>
              <a:r>
                <a:rPr kumimoji="1" lang="ja-JP" altLang="en-US" sz="1200" dirty="0" smtClean="0">
                  <a:latin typeface="メイリオ" panose="020B0604030504040204" pitchFamily="50" charset="-128"/>
                  <a:ea typeface="メイリオ" panose="020B0604030504040204" pitchFamily="50" charset="-128"/>
                </a:rPr>
                <a:t>変数</a:t>
              </a:r>
              <a:r>
                <a:rPr kumimoji="1" lang="en-US" altLang="ja-JP" sz="1200" dirty="0" smtClean="0">
                  <a:latin typeface="メイリオ" panose="020B0604030504040204" pitchFamily="50" charset="-128"/>
                  <a:ea typeface="メイリオ" panose="020B0604030504040204" pitchFamily="50" charset="-128"/>
                </a:rPr>
                <a:t>I</a:t>
              </a:r>
              <a:r>
                <a:rPr kumimoji="1" lang="ja-JP" altLang="en-US" sz="1200" dirty="0" smtClean="0">
                  <a:latin typeface="メイリオ" panose="020B0604030504040204" pitchFamily="50" charset="-128"/>
                  <a:ea typeface="メイリオ" panose="020B0604030504040204" pitchFamily="50" charset="-128"/>
                </a:rPr>
                <a:t>や</a:t>
              </a:r>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J</a:t>
              </a:r>
              <a:r>
                <a:rPr kumimoji="1" lang="ja-JP" altLang="en-US" sz="1200" dirty="0" smtClean="0">
                  <a:latin typeface="メイリオ" panose="020B0604030504040204" pitchFamily="50" charset="-128"/>
                  <a:ea typeface="メイリオ" panose="020B0604030504040204" pitchFamily="50" charset="-128"/>
                </a:rPr>
                <a:t>の利用含む</a:t>
              </a:r>
              <a:r>
                <a:rPr kumimoji="1" lang="en-US" altLang="ja-JP" sz="1200" dirty="0" smtClean="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grpSp>
      <p:sp>
        <p:nvSpPr>
          <p:cNvPr id="8" name="四角形吹き出し 7"/>
          <p:cNvSpPr/>
          <p:nvPr/>
        </p:nvSpPr>
        <p:spPr>
          <a:xfrm>
            <a:off x="2935706" y="4704708"/>
            <a:ext cx="2021306" cy="684568"/>
          </a:xfrm>
          <a:prstGeom prst="wedgeRectCallout">
            <a:avLst>
              <a:gd name="adj1" fmla="val -65570"/>
              <a:gd name="adj2" fmla="val -1477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rgbClr val="FF0000"/>
                </a:solidFill>
                <a:latin typeface="メイリオ" panose="020B0604030504040204" pitchFamily="50" charset="-128"/>
                <a:ea typeface="メイリオ" panose="020B0604030504040204" pitchFamily="50" charset="-128"/>
              </a:rPr>
              <a:t>I - 1</a:t>
            </a:r>
            <a:r>
              <a:rPr kumimoji="1" lang="ja-JP" altLang="en-US" sz="2000" dirty="0" smtClean="0">
                <a:solidFill>
                  <a:srgbClr val="FF0000"/>
                </a:solidFill>
                <a:latin typeface="メイリオ" panose="020B0604030504040204" pitchFamily="50" charset="-128"/>
                <a:ea typeface="メイリオ" panose="020B0604030504040204" pitchFamily="50" charset="-128"/>
              </a:rPr>
              <a:t>にするのがポイント</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22" name="角丸四角形 21"/>
          <p:cNvSpPr/>
          <p:nvPr/>
        </p:nvSpPr>
        <p:spPr>
          <a:xfrm>
            <a:off x="284144" y="1451386"/>
            <a:ext cx="4798302" cy="5756094"/>
          </a:xfrm>
          <a:prstGeom prst="roundRect">
            <a:avLst>
              <a:gd name="adj" fmla="val 3900"/>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79985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a:stretch>
            <a:fillRect/>
          </a:stretch>
        </p:blipFill>
        <p:spPr>
          <a:xfrm>
            <a:off x="376111" y="2405625"/>
            <a:ext cx="2505075" cy="3657600"/>
          </a:xfrm>
          <a:prstGeom prst="rect">
            <a:avLst/>
          </a:prstGeom>
        </p:spPr>
      </p:pic>
      <p:sp>
        <p:nvSpPr>
          <p:cNvPr id="2" name="テキスト ボックス 1"/>
          <p:cNvSpPr txBox="1"/>
          <p:nvPr/>
        </p:nvSpPr>
        <p:spPr>
          <a:xfrm>
            <a:off x="974559" y="190941"/>
            <a:ext cx="4195320"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No.02</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4354394" cy="338554"/>
          </a:xfrm>
          <a:prstGeom prst="rect">
            <a:avLst/>
          </a:prstGeom>
          <a:noFill/>
          <a:ln w="28575">
            <a:solidFill>
              <a:srgbClr val="002060"/>
            </a:solidFill>
          </a:ln>
        </p:spPr>
        <p:txBody>
          <a:bodyPr wrap="square" rtlCol="0">
            <a:spAutoFit/>
          </a:bodyPr>
          <a:lstStyle/>
          <a:p>
            <a:r>
              <a:rPr lang="ja-JP" altLang="en-US" sz="1600" dirty="0" smtClean="0">
                <a:latin typeface="メイリオ" panose="020B0604030504040204" pitchFamily="50" charset="-128"/>
                <a:ea typeface="メイリオ" panose="020B0604030504040204" pitchFamily="50" charset="-128"/>
              </a:rPr>
              <a:t>キーボードから数値や文字の入力</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6" y="1012574"/>
            <a:ext cx="4596063" cy="276999"/>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キーボードから数値や文字を入力して変数に入れます。</a:t>
            </a:r>
            <a:endParaRPr kumimoji="1" lang="ja-JP" altLang="en-US" sz="1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5" y="1675470"/>
            <a:ext cx="1015629" cy="338554"/>
          </a:xfrm>
          <a:prstGeom prst="rect">
            <a:avLst/>
          </a:prstGeom>
          <a:noFill/>
          <a:ln w="28575">
            <a:solidFill>
              <a:srgbClr val="FF0000"/>
            </a:solidFill>
          </a:ln>
        </p:spPr>
        <p:txBody>
          <a:bodyPr wrap="square" rtlCol="0">
            <a:spAutoFit/>
          </a:bodyPr>
          <a:lstStyle/>
          <a:p>
            <a:pPr algn="ctr"/>
            <a:r>
              <a:rPr kumimoji="1" lang="ja-JP" altLang="en-US" sz="1600" dirty="0" smtClean="0">
                <a:latin typeface="メイリオ" panose="020B0604030504040204" pitchFamily="50" charset="-128"/>
                <a:ea typeface="メイリオ" panose="020B0604030504040204" pitchFamily="50" charset="-128"/>
              </a:rPr>
              <a:t>具体例</a:t>
            </a:r>
            <a:endParaRPr kumimoji="1" lang="ja-JP" altLang="en-US" sz="16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362795" y="2210751"/>
            <a:ext cx="3424760" cy="276999"/>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キーボードから入力した数を変数</a:t>
            </a:r>
            <a:r>
              <a:rPr kumimoji="1" lang="en-US" altLang="ja-JP" sz="1200" dirty="0" smtClean="0">
                <a:latin typeface="メイリオ" panose="020B0604030504040204" pitchFamily="50" charset="-128"/>
                <a:ea typeface="メイリオ" panose="020B0604030504040204" pitchFamily="50" charset="-128"/>
              </a:rPr>
              <a:t>X</a:t>
            </a:r>
            <a:r>
              <a:rPr lang="ja-JP" altLang="en-US" sz="1200" dirty="0" smtClean="0">
                <a:latin typeface="メイリオ" panose="020B0604030504040204" pitchFamily="50" charset="-128"/>
                <a:ea typeface="メイリオ" panose="020B0604030504040204" pitchFamily="50" charset="-128"/>
              </a:rPr>
              <a:t>に入れる。</a:t>
            </a:r>
            <a:endParaRPr kumimoji="1" lang="ja-JP" altLang="en-US" sz="1200" dirty="0">
              <a:latin typeface="メイリオ" panose="020B0604030504040204" pitchFamily="50" charset="-128"/>
              <a:ea typeface="メイリオ" panose="020B0604030504040204" pitchFamily="50" charset="-128"/>
            </a:endParaRPr>
          </a:p>
        </p:txBody>
      </p:sp>
      <p:sp>
        <p:nvSpPr>
          <p:cNvPr id="23" name="右矢印 22"/>
          <p:cNvSpPr/>
          <p:nvPr/>
        </p:nvSpPr>
        <p:spPr>
          <a:xfrm>
            <a:off x="4239517" y="6665072"/>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rPr>
              <a:t>裏面</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362795" y="3845731"/>
            <a:ext cx="4017819" cy="276999"/>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キーボードから入力した数を変数</a:t>
            </a:r>
            <a:r>
              <a:rPr kumimoji="1" lang="en-US" altLang="ja-JP" sz="1200" dirty="0" smtClean="0">
                <a:latin typeface="メイリオ" panose="020B0604030504040204" pitchFamily="50" charset="-128"/>
                <a:ea typeface="メイリオ" panose="020B0604030504040204" pitchFamily="50" charset="-128"/>
              </a:rPr>
              <a:t>A</a:t>
            </a:r>
            <a:r>
              <a:rPr kumimoji="1" lang="ja-JP" altLang="en-US" sz="1200" dirty="0" smtClean="0">
                <a:latin typeface="メイリオ" panose="020B0604030504040204" pitchFamily="50" charset="-128"/>
                <a:ea typeface="メイリオ" panose="020B0604030504040204" pitchFamily="50" charset="-128"/>
              </a:rPr>
              <a:t>と変数</a:t>
            </a:r>
            <a:r>
              <a:rPr kumimoji="1" lang="en-US" altLang="ja-JP" sz="1200" dirty="0" smtClean="0">
                <a:latin typeface="メイリオ" panose="020B0604030504040204" pitchFamily="50" charset="-128"/>
                <a:ea typeface="メイリオ" panose="020B0604030504040204" pitchFamily="50" charset="-128"/>
              </a:rPr>
              <a:t>B</a:t>
            </a:r>
            <a:r>
              <a:rPr lang="ja-JP" altLang="en-US" sz="1200" dirty="0" smtClean="0">
                <a:latin typeface="メイリオ" panose="020B0604030504040204" pitchFamily="50" charset="-128"/>
                <a:ea typeface="メイリオ" panose="020B0604030504040204" pitchFamily="50" charset="-128"/>
              </a:rPr>
              <a:t>に入れる。</a:t>
            </a:r>
            <a:endParaRPr kumimoji="1" lang="ja-JP" altLang="en-US" sz="1200" dirty="0">
              <a:latin typeface="メイリオ" panose="020B0604030504040204" pitchFamily="50" charset="-128"/>
              <a:ea typeface="メイリオ" panose="020B0604030504040204" pitchFamily="50" charset="-128"/>
            </a:endParaRPr>
          </a:p>
        </p:txBody>
      </p:sp>
      <p:sp>
        <p:nvSpPr>
          <p:cNvPr id="14" name="角丸四角形 13"/>
          <p:cNvSpPr/>
          <p:nvPr/>
        </p:nvSpPr>
        <p:spPr>
          <a:xfrm>
            <a:off x="248201" y="2130942"/>
            <a:ext cx="3991316" cy="1378973"/>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248201" y="3704789"/>
            <a:ext cx="3991316" cy="2571764"/>
          </a:xfrm>
          <a:prstGeom prst="roundRect">
            <a:avLst>
              <a:gd name="adj" fmla="val 1046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 name="グループ化 11"/>
          <p:cNvGrpSpPr/>
          <p:nvPr/>
        </p:nvGrpSpPr>
        <p:grpSpPr>
          <a:xfrm>
            <a:off x="4260616" y="1224764"/>
            <a:ext cx="990600" cy="890653"/>
            <a:chOff x="1295400" y="3857730"/>
            <a:chExt cx="990600" cy="1019070"/>
          </a:xfrm>
        </p:grpSpPr>
        <p:sp>
          <p:nvSpPr>
            <p:cNvPr id="13" name="メモ 1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1295400" y="3890211"/>
              <a:ext cx="990600" cy="950813"/>
            </a:xfrm>
            <a:prstGeom prst="rect">
              <a:avLst/>
            </a:prstGeom>
            <a:noFill/>
          </p:spPr>
          <p:txBody>
            <a:bodyPr wrap="square" rtlCol="0">
              <a:spAutoFit/>
            </a:bodyPr>
            <a:lstStyle/>
            <a:p>
              <a:r>
                <a:rPr kumimoji="1" lang="ja-JP" altLang="en-US" sz="24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400" dirty="0" smtClean="0">
                  <a:solidFill>
                    <a:srgbClr val="FF0000"/>
                  </a:solidFill>
                  <a:latin typeface="メイリオ" panose="020B0604030504040204" pitchFamily="50" charset="-128"/>
                  <a:ea typeface="メイリオ" panose="020B0604030504040204" pitchFamily="50" charset="-128"/>
                </a:rPr>
              </a:br>
              <a:r>
                <a:rPr kumimoji="1" lang="en-US" altLang="ja-JP" sz="2400" dirty="0" smtClean="0">
                  <a:solidFill>
                    <a:srgbClr val="FF0000"/>
                  </a:solidFill>
                  <a:latin typeface="メイリオ" panose="020B0604030504040204" pitchFamily="50" charset="-128"/>
                  <a:ea typeface="メイリオ" panose="020B0604030504040204" pitchFamily="50" charset="-128"/>
                </a:rPr>
                <a:t>02</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grpSp>
        <p:nvGrpSpPr>
          <p:cNvPr id="28" name="グループ化 27"/>
          <p:cNvGrpSpPr/>
          <p:nvPr/>
        </p:nvGrpSpPr>
        <p:grpSpPr>
          <a:xfrm>
            <a:off x="2163371" y="2690037"/>
            <a:ext cx="894553" cy="364840"/>
            <a:chOff x="2163371" y="2690037"/>
            <a:chExt cx="894553" cy="364840"/>
          </a:xfrm>
        </p:grpSpPr>
        <p:cxnSp>
          <p:nvCxnSpPr>
            <p:cNvPr id="21" name="直線矢印コネクタ 20"/>
            <p:cNvCxnSpPr/>
            <p:nvPr/>
          </p:nvCxnSpPr>
          <p:spPr>
            <a:xfrm flipH="1">
              <a:off x="2163371" y="3054876"/>
              <a:ext cx="894553" cy="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2530549" y="2690037"/>
              <a:ext cx="52737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3057924" y="2704214"/>
              <a:ext cx="0" cy="35066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9" name="テキスト ボックス 28"/>
          <p:cNvSpPr txBox="1"/>
          <p:nvPr/>
        </p:nvSpPr>
        <p:spPr>
          <a:xfrm>
            <a:off x="3072219" y="2604668"/>
            <a:ext cx="1028484" cy="584775"/>
          </a:xfrm>
          <a:prstGeom prst="rect">
            <a:avLst/>
          </a:prstGeom>
          <a:noFill/>
        </p:spPr>
        <p:txBody>
          <a:bodyPr wrap="square" rtlCol="0">
            <a:spAutoFit/>
          </a:bodyPr>
          <a:lstStyle/>
          <a:p>
            <a:r>
              <a:rPr kumimoji="1" lang="ja-JP" altLang="en-US" sz="1600" dirty="0" smtClean="0">
                <a:solidFill>
                  <a:srgbClr val="FF0000"/>
                </a:solidFill>
                <a:latin typeface="メイリオ" panose="020B0604030504040204" pitchFamily="50" charset="-128"/>
                <a:ea typeface="メイリオ" panose="020B0604030504040204" pitchFamily="50" charset="-128"/>
              </a:rPr>
              <a:t>この組み合わせ</a:t>
            </a:r>
            <a:endParaRPr kumimoji="1" lang="ja-JP" altLang="en-US" sz="1600" dirty="0">
              <a:solidFill>
                <a:srgbClr val="FF0000"/>
              </a:solidFill>
              <a:latin typeface="メイリオ" panose="020B0604030504040204" pitchFamily="50" charset="-128"/>
              <a:ea typeface="メイリオ" panose="020B0604030504040204" pitchFamily="50" charset="-128"/>
            </a:endParaRPr>
          </a:p>
        </p:txBody>
      </p:sp>
      <p:grpSp>
        <p:nvGrpSpPr>
          <p:cNvPr id="30" name="グループ化 29"/>
          <p:cNvGrpSpPr/>
          <p:nvPr/>
        </p:nvGrpSpPr>
        <p:grpSpPr>
          <a:xfrm>
            <a:off x="2168709" y="4420351"/>
            <a:ext cx="894553" cy="364840"/>
            <a:chOff x="2163371" y="2690037"/>
            <a:chExt cx="894553" cy="364840"/>
          </a:xfrm>
        </p:grpSpPr>
        <p:cxnSp>
          <p:nvCxnSpPr>
            <p:cNvPr id="31" name="直線矢印コネクタ 30"/>
            <p:cNvCxnSpPr/>
            <p:nvPr/>
          </p:nvCxnSpPr>
          <p:spPr>
            <a:xfrm flipH="1">
              <a:off x="2163371" y="3054876"/>
              <a:ext cx="894553" cy="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flipV="1">
              <a:off x="2737862" y="2690037"/>
              <a:ext cx="320062" cy="1417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3057924" y="2704214"/>
              <a:ext cx="0" cy="35066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4" name="テキスト ボックス 33"/>
          <p:cNvSpPr txBox="1"/>
          <p:nvPr/>
        </p:nvSpPr>
        <p:spPr>
          <a:xfrm>
            <a:off x="3077557" y="4334982"/>
            <a:ext cx="1028484" cy="584775"/>
          </a:xfrm>
          <a:prstGeom prst="rect">
            <a:avLst/>
          </a:prstGeom>
          <a:noFill/>
        </p:spPr>
        <p:txBody>
          <a:bodyPr wrap="square" rtlCol="0">
            <a:spAutoFit/>
          </a:bodyPr>
          <a:lstStyle/>
          <a:p>
            <a:r>
              <a:rPr kumimoji="1" lang="ja-JP" altLang="en-US" sz="1600" dirty="0" smtClean="0">
                <a:solidFill>
                  <a:srgbClr val="FF0000"/>
                </a:solidFill>
                <a:latin typeface="メイリオ" panose="020B0604030504040204" pitchFamily="50" charset="-128"/>
                <a:ea typeface="メイリオ" panose="020B0604030504040204" pitchFamily="50" charset="-128"/>
              </a:rPr>
              <a:t>この組み合わせ</a:t>
            </a:r>
            <a:endParaRPr kumimoji="1" lang="ja-JP" altLang="en-US" sz="1600" dirty="0">
              <a:solidFill>
                <a:srgbClr val="FF0000"/>
              </a:solidFill>
              <a:latin typeface="メイリオ" panose="020B0604030504040204" pitchFamily="50" charset="-128"/>
              <a:ea typeface="メイリオ" panose="020B0604030504040204" pitchFamily="50" charset="-128"/>
            </a:endParaRPr>
          </a:p>
        </p:txBody>
      </p:sp>
      <p:grpSp>
        <p:nvGrpSpPr>
          <p:cNvPr id="36" name="グループ化 35"/>
          <p:cNvGrpSpPr/>
          <p:nvPr/>
        </p:nvGrpSpPr>
        <p:grpSpPr>
          <a:xfrm>
            <a:off x="2163371" y="5258586"/>
            <a:ext cx="894553" cy="364840"/>
            <a:chOff x="2163371" y="2690037"/>
            <a:chExt cx="894553" cy="364840"/>
          </a:xfrm>
        </p:grpSpPr>
        <p:cxnSp>
          <p:nvCxnSpPr>
            <p:cNvPr id="37" name="直線矢印コネクタ 36"/>
            <p:cNvCxnSpPr/>
            <p:nvPr/>
          </p:nvCxnSpPr>
          <p:spPr>
            <a:xfrm flipH="1">
              <a:off x="2163371" y="3054876"/>
              <a:ext cx="894553" cy="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flipV="1">
              <a:off x="2737862" y="2690037"/>
              <a:ext cx="320062" cy="1417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a:off x="3057924" y="2704214"/>
              <a:ext cx="0" cy="35066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0" name="テキスト ボックス 39"/>
          <p:cNvSpPr txBox="1"/>
          <p:nvPr/>
        </p:nvSpPr>
        <p:spPr>
          <a:xfrm>
            <a:off x="3072219" y="5173217"/>
            <a:ext cx="1028484" cy="584775"/>
          </a:xfrm>
          <a:prstGeom prst="rect">
            <a:avLst/>
          </a:prstGeom>
          <a:noFill/>
        </p:spPr>
        <p:txBody>
          <a:bodyPr wrap="square" rtlCol="0">
            <a:spAutoFit/>
          </a:bodyPr>
          <a:lstStyle/>
          <a:p>
            <a:r>
              <a:rPr kumimoji="1" lang="ja-JP" altLang="en-US" sz="1600" dirty="0" smtClean="0">
                <a:solidFill>
                  <a:srgbClr val="FF0000"/>
                </a:solidFill>
                <a:latin typeface="メイリオ" panose="020B0604030504040204" pitchFamily="50" charset="-128"/>
                <a:ea typeface="メイリオ" panose="020B0604030504040204" pitchFamily="50" charset="-128"/>
              </a:rPr>
              <a:t>この組み合わせ</a:t>
            </a:r>
            <a:endParaRPr kumimoji="1" lang="ja-JP" altLang="en-US" sz="16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134937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610537" y="2183028"/>
            <a:ext cx="2638425" cy="2990850"/>
          </a:xfrm>
          <a:prstGeom prst="rect">
            <a:avLst/>
          </a:prstGeom>
        </p:spPr>
      </p:pic>
      <p:sp>
        <p:nvSpPr>
          <p:cNvPr id="2" name="テキスト ボックス 1"/>
          <p:cNvSpPr txBox="1"/>
          <p:nvPr/>
        </p:nvSpPr>
        <p:spPr>
          <a:xfrm>
            <a:off x="362795" y="164826"/>
            <a:ext cx="4236501"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No.02</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キーボードから数値や文字の入力</a:t>
            </a:r>
          </a:p>
        </p:txBody>
      </p:sp>
      <p:sp>
        <p:nvSpPr>
          <p:cNvPr id="6" name="テキスト ボックス 5"/>
          <p:cNvSpPr txBox="1"/>
          <p:nvPr/>
        </p:nvSpPr>
        <p:spPr>
          <a:xfrm>
            <a:off x="362795" y="1152454"/>
            <a:ext cx="1193050" cy="338554"/>
          </a:xfrm>
          <a:prstGeom prst="rect">
            <a:avLst/>
          </a:prstGeom>
          <a:noFill/>
          <a:ln w="28575">
            <a:solidFill>
              <a:srgbClr val="FF0000"/>
            </a:solidFill>
          </a:ln>
        </p:spPr>
        <p:txBody>
          <a:bodyPr wrap="square" rtlCol="0">
            <a:spAutoFit/>
          </a:bodyPr>
          <a:lstStyle/>
          <a:p>
            <a:pPr algn="ctr"/>
            <a:r>
              <a:rPr lang="ja-JP" altLang="en-US" sz="1600" dirty="0" smtClean="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765185" y="1772052"/>
            <a:ext cx="1517526" cy="338554"/>
          </a:xfrm>
          <a:prstGeom prst="rect">
            <a:avLst/>
          </a:prstGeom>
          <a:noFill/>
          <a:ln w="12700">
            <a:solidFill>
              <a:schemeClr val="tx1"/>
            </a:solidFill>
          </a:ln>
        </p:spPr>
        <p:txBody>
          <a:bodyPr wrap="square" rtlCol="0">
            <a:spAutoFit/>
          </a:bodyPr>
          <a:lstStyle/>
          <a:p>
            <a:pPr algn="ctr"/>
            <a:r>
              <a:rPr kumimoji="1" lang="en-US" altLang="ja-JP" sz="1600" dirty="0" smtClean="0">
                <a:latin typeface="メイリオ" panose="020B0604030504040204" pitchFamily="50" charset="-128"/>
                <a:ea typeface="メイリオ" panose="020B0604030504040204" pitchFamily="50" charset="-128"/>
              </a:rPr>
              <a:t>X = (</a:t>
            </a:r>
            <a:r>
              <a:rPr kumimoji="1" lang="ja-JP" altLang="en-US" sz="1600" dirty="0" smtClean="0">
                <a:latin typeface="メイリオ" panose="020B0604030504040204" pitchFamily="50" charset="-128"/>
                <a:ea typeface="メイリオ" panose="020B0604030504040204" pitchFamily="50" charset="-128"/>
              </a:rPr>
              <a:t>入力</a:t>
            </a:r>
            <a:r>
              <a:rPr kumimoji="1" lang="en-US" altLang="ja-JP" sz="1600" dirty="0" smtClean="0">
                <a:latin typeface="メイリオ" panose="020B0604030504040204" pitchFamily="50" charset="-128"/>
                <a:ea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781310" y="3678453"/>
            <a:ext cx="1501401" cy="338554"/>
          </a:xfrm>
          <a:prstGeom prst="rect">
            <a:avLst/>
          </a:prstGeom>
          <a:noFill/>
          <a:ln w="12700">
            <a:solidFill>
              <a:schemeClr val="tx1"/>
            </a:solidFill>
          </a:ln>
        </p:spPr>
        <p:txBody>
          <a:bodyPr wrap="square" rtlCol="0">
            <a:spAutoFit/>
          </a:bodyPr>
          <a:lstStyle/>
          <a:p>
            <a:pPr algn="ctr"/>
            <a:r>
              <a:rPr lang="en-US" altLang="ja-JP" sz="1600" dirty="0" smtClean="0">
                <a:latin typeface="メイリオ" panose="020B0604030504040204" pitchFamily="50" charset="-128"/>
                <a:ea typeface="メイリオ" panose="020B0604030504040204" pitchFamily="50" charset="-128"/>
              </a:rPr>
              <a:t>A</a:t>
            </a:r>
            <a:r>
              <a:rPr kumimoji="1" lang="en-US" altLang="ja-JP" sz="1600" dirty="0" smtClean="0">
                <a:latin typeface="メイリオ" panose="020B0604030504040204" pitchFamily="50" charset="-128"/>
                <a:ea typeface="メイリオ" panose="020B0604030504040204" pitchFamily="50" charset="-128"/>
              </a:rPr>
              <a:t> = (</a:t>
            </a:r>
            <a:r>
              <a:rPr kumimoji="1" lang="ja-JP" altLang="en-US" sz="1600" dirty="0" smtClean="0">
                <a:latin typeface="メイリオ" panose="020B0604030504040204" pitchFamily="50" charset="-128"/>
                <a:ea typeface="メイリオ" panose="020B0604030504040204" pitchFamily="50" charset="-128"/>
              </a:rPr>
              <a:t>入力</a:t>
            </a:r>
            <a:r>
              <a:rPr kumimoji="1" lang="en-US" altLang="ja-JP" sz="1600" dirty="0" smtClean="0">
                <a:latin typeface="メイリオ" panose="020B0604030504040204" pitchFamily="50" charset="-128"/>
                <a:ea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362795" y="5454922"/>
            <a:ext cx="1193050" cy="338554"/>
          </a:xfrm>
          <a:prstGeom prst="rect">
            <a:avLst/>
          </a:prstGeom>
          <a:noFill/>
          <a:ln w="28575">
            <a:solidFill>
              <a:srgbClr val="002060"/>
            </a:solidFill>
          </a:ln>
        </p:spPr>
        <p:txBody>
          <a:bodyPr wrap="square" rtlCol="0">
            <a:spAutoFit/>
          </a:bodyPr>
          <a:lstStyle/>
          <a:p>
            <a:pPr algn="ctr"/>
            <a:r>
              <a:rPr lang="ja-JP" altLang="en-US" sz="1600" dirty="0">
                <a:latin typeface="メイリオ" panose="020B0604030504040204" pitchFamily="50" charset="-128"/>
                <a:ea typeface="メイリオ" panose="020B0604030504040204" pitchFamily="50" charset="-128"/>
              </a:rPr>
              <a:t>補足</a:t>
            </a:r>
            <a:endParaRPr kumimoji="1" lang="ja-JP" altLang="en-US" sz="1600"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362795" y="5933879"/>
            <a:ext cx="4596063" cy="646331"/>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入力する命令も、変数自体も特に文字用、数値用の区別はなく。どちらも扱えます。文字か数値かはプログラムを作る人が判断して利用します。</a:t>
            </a:r>
            <a:endParaRPr kumimoji="1" lang="ja-JP" altLang="en-US" sz="1200" dirty="0">
              <a:latin typeface="メイリオ" panose="020B0604030504040204" pitchFamily="50" charset="-128"/>
              <a:ea typeface="メイリオ" panose="020B0604030504040204" pitchFamily="50" charset="-128"/>
            </a:endParaRPr>
          </a:p>
        </p:txBody>
      </p:sp>
      <p:sp>
        <p:nvSpPr>
          <p:cNvPr id="12" name="角丸四角形 11"/>
          <p:cNvSpPr/>
          <p:nvPr/>
        </p:nvSpPr>
        <p:spPr>
          <a:xfrm>
            <a:off x="362795" y="1687180"/>
            <a:ext cx="3390498" cy="1668803"/>
          </a:xfrm>
          <a:prstGeom prst="roundRect">
            <a:avLst>
              <a:gd name="adj" fmla="val 1093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角丸四角形 12"/>
          <p:cNvSpPr/>
          <p:nvPr/>
        </p:nvSpPr>
        <p:spPr>
          <a:xfrm>
            <a:off x="362795" y="3584022"/>
            <a:ext cx="3390498" cy="1668803"/>
          </a:xfrm>
          <a:prstGeom prst="roundRect">
            <a:avLst>
              <a:gd name="adj" fmla="val 1093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89227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926432" y="190941"/>
            <a:ext cx="4243446"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No.03</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4354394" cy="338554"/>
          </a:xfrm>
          <a:prstGeom prst="rect">
            <a:avLst/>
          </a:prstGeom>
          <a:noFill/>
          <a:ln w="28575">
            <a:solidFill>
              <a:srgbClr val="002060"/>
            </a:solidFill>
          </a:ln>
        </p:spPr>
        <p:txBody>
          <a:bodyPr wrap="square" rtlCol="0">
            <a:spAutoFit/>
          </a:bodyPr>
          <a:lstStyle/>
          <a:p>
            <a:r>
              <a:rPr lang="ja-JP" altLang="en-US" sz="1600" dirty="0" smtClean="0">
                <a:latin typeface="メイリオ" panose="020B0604030504040204" pitchFamily="50" charset="-128"/>
                <a:ea typeface="メイリオ" panose="020B0604030504040204" pitchFamily="50" charset="-128"/>
              </a:rPr>
              <a:t>条件を判断して、命令を実行</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6" y="1012574"/>
            <a:ext cx="4596063" cy="276999"/>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条件を判断して、条件が成り立つ時に命令を実行します。</a:t>
            </a:r>
            <a:endParaRPr kumimoji="1" lang="ja-JP" altLang="en-US" sz="1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5" y="1273134"/>
            <a:ext cx="1015629" cy="338554"/>
          </a:xfrm>
          <a:prstGeom prst="rect">
            <a:avLst/>
          </a:prstGeom>
          <a:noFill/>
          <a:ln w="28575">
            <a:solidFill>
              <a:srgbClr val="FF0000"/>
            </a:solidFill>
          </a:ln>
        </p:spPr>
        <p:txBody>
          <a:bodyPr wrap="square" rtlCol="0">
            <a:spAutoFit/>
          </a:bodyPr>
          <a:lstStyle/>
          <a:p>
            <a:pPr algn="ctr"/>
            <a:r>
              <a:rPr kumimoji="1" lang="ja-JP" altLang="en-US" sz="1600" dirty="0" smtClean="0">
                <a:latin typeface="メイリオ" panose="020B0604030504040204" pitchFamily="50" charset="-128"/>
                <a:ea typeface="メイリオ" panose="020B0604030504040204" pitchFamily="50" charset="-128"/>
              </a:rPr>
              <a:t>具体例</a:t>
            </a:r>
            <a:endParaRPr kumimoji="1" lang="ja-JP" altLang="en-US" sz="16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348331" y="2480533"/>
            <a:ext cx="4465887" cy="276999"/>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変数</a:t>
            </a:r>
            <a:r>
              <a:rPr kumimoji="1" lang="en-US" altLang="ja-JP" sz="1200" dirty="0" smtClean="0">
                <a:latin typeface="メイリオ" panose="020B0604030504040204" pitchFamily="50" charset="-128"/>
                <a:ea typeface="メイリオ" panose="020B0604030504040204" pitchFamily="50" charset="-128"/>
              </a:rPr>
              <a:t>A</a:t>
            </a:r>
            <a:r>
              <a:rPr kumimoji="1" lang="ja-JP" altLang="en-US" sz="1200" dirty="0" smtClean="0">
                <a:latin typeface="メイリオ" panose="020B0604030504040204" pitchFamily="50" charset="-128"/>
                <a:ea typeface="メイリオ" panose="020B0604030504040204" pitchFamily="50" charset="-128"/>
              </a:rPr>
              <a:t>の内容が</a:t>
            </a:r>
            <a:r>
              <a:rPr kumimoji="1" lang="en-US" altLang="ja-JP" sz="1200" dirty="0" smtClean="0">
                <a:latin typeface="メイリオ" panose="020B0604030504040204" pitchFamily="50" charset="-128"/>
                <a:ea typeface="メイリオ" panose="020B0604030504040204" pitchFamily="50" charset="-128"/>
              </a:rPr>
              <a:t>70</a:t>
            </a:r>
            <a:r>
              <a:rPr kumimoji="1" lang="ja-JP" altLang="en-US" sz="1200" dirty="0" smtClean="0">
                <a:latin typeface="メイリオ" panose="020B0604030504040204" pitchFamily="50" charset="-128"/>
                <a:ea typeface="メイリオ" panose="020B0604030504040204" pitchFamily="50" charset="-128"/>
              </a:rPr>
              <a:t>より大きければ、合格</a:t>
            </a:r>
            <a:r>
              <a:rPr kumimoji="1" lang="en-US" altLang="ja-JP" sz="1200" dirty="0" smtClean="0">
                <a:latin typeface="メイリオ" panose="020B0604030504040204" pitchFamily="50" charset="-128"/>
                <a:ea typeface="メイリオ" panose="020B0604030504040204" pitchFamily="50" charset="-128"/>
              </a:rPr>
              <a:t>(</a:t>
            </a:r>
            <a:r>
              <a:rPr kumimoji="1" lang="en-US" altLang="ja-JP" sz="1200" dirty="0" err="1" smtClean="0">
                <a:latin typeface="メイリオ" panose="020B0604030504040204" pitchFamily="50" charset="-128"/>
                <a:ea typeface="メイリオ" panose="020B0604030504040204" pitchFamily="50" charset="-128"/>
              </a:rPr>
              <a:t>Goukaku</a:t>
            </a:r>
            <a:r>
              <a:rPr kumimoji="1" lang="en-US" altLang="ja-JP" sz="1200" dirty="0" smtClean="0">
                <a:latin typeface="メイリオ" panose="020B0604030504040204" pitchFamily="50" charset="-128"/>
                <a:ea typeface="メイリオ" panose="020B0604030504040204" pitchFamily="50" charset="-128"/>
              </a:rPr>
              <a:t>)</a:t>
            </a:r>
            <a:r>
              <a:rPr kumimoji="1" lang="ja-JP" altLang="en-US" sz="1200" dirty="0" smtClean="0">
                <a:latin typeface="メイリオ" panose="020B0604030504040204" pitchFamily="50" charset="-128"/>
                <a:ea typeface="メイリオ" panose="020B0604030504040204" pitchFamily="50" charset="-128"/>
              </a:rPr>
              <a:t>と表示する。</a:t>
            </a:r>
            <a:endParaRPr kumimoji="1" lang="ja-JP" altLang="en-US" sz="1200" dirty="0">
              <a:latin typeface="メイリオ" panose="020B0604030504040204" pitchFamily="50" charset="-128"/>
              <a:ea typeface="メイリオ" panose="020B0604030504040204" pitchFamily="50" charset="-128"/>
            </a:endParaRPr>
          </a:p>
        </p:txBody>
      </p:sp>
      <p:sp>
        <p:nvSpPr>
          <p:cNvPr id="23" name="右矢印 22"/>
          <p:cNvSpPr/>
          <p:nvPr/>
        </p:nvSpPr>
        <p:spPr>
          <a:xfrm>
            <a:off x="4239517" y="6665072"/>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rPr>
              <a:t>裏面</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313824" y="4735448"/>
            <a:ext cx="4665665" cy="461665"/>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A</a:t>
            </a:r>
            <a:r>
              <a:rPr lang="ja-JP" altLang="en-US" sz="1200" dirty="0" smtClean="0">
                <a:latin typeface="メイリオ" panose="020B0604030504040204" pitchFamily="50" charset="-128"/>
                <a:ea typeface="メイリオ" panose="020B0604030504040204" pitchFamily="50" charset="-128"/>
              </a:rPr>
              <a:t>の内容が、変数</a:t>
            </a:r>
            <a:r>
              <a:rPr lang="en-US" altLang="ja-JP" sz="1200" dirty="0" smtClean="0">
                <a:latin typeface="メイリオ" panose="020B0604030504040204" pitchFamily="50" charset="-128"/>
                <a:ea typeface="メイリオ" panose="020B0604030504040204" pitchFamily="50" charset="-128"/>
              </a:rPr>
              <a:t>B</a:t>
            </a:r>
            <a:r>
              <a:rPr lang="ja-JP" altLang="en-US" sz="1200" dirty="0" smtClean="0">
                <a:latin typeface="メイリオ" panose="020B0604030504040204" pitchFamily="50" charset="-128"/>
                <a:ea typeface="メイリオ" panose="020B0604030504040204" pitchFamily="50" charset="-128"/>
              </a:rPr>
              <a:t>の内容より小さければ、変数</a:t>
            </a:r>
            <a:r>
              <a:rPr lang="en-US" altLang="ja-JP" sz="1200" dirty="0" smtClean="0">
                <a:latin typeface="メイリオ" panose="020B0604030504040204" pitchFamily="50" charset="-128"/>
                <a:ea typeface="メイリオ" panose="020B0604030504040204" pitchFamily="50" charset="-128"/>
              </a:rPr>
              <a:t>X</a:t>
            </a:r>
            <a:r>
              <a:rPr lang="ja-JP" altLang="en-US" sz="1200" dirty="0" smtClean="0">
                <a:latin typeface="メイリオ" panose="020B0604030504040204" pitchFamily="50" charset="-128"/>
                <a:ea typeface="メイリオ" panose="020B0604030504040204" pitchFamily="50" charset="-128"/>
              </a:rPr>
              <a:t>に</a:t>
            </a:r>
            <a:endParaRPr lang="en-US" altLang="ja-JP" sz="1200" dirty="0" smtClean="0">
              <a:latin typeface="メイリオ" panose="020B0604030504040204" pitchFamily="50" charset="-128"/>
              <a:ea typeface="メイリオ" panose="020B0604030504040204" pitchFamily="50" charset="-128"/>
            </a:endParaRPr>
          </a:p>
          <a:p>
            <a:r>
              <a:rPr lang="ja-JP" altLang="en-US" sz="1200" dirty="0" smtClean="0">
                <a:latin typeface="メイリオ" panose="020B0604030504040204" pitchFamily="50" charset="-128"/>
                <a:ea typeface="メイリオ" panose="020B0604030504040204" pitchFamily="50" charset="-128"/>
              </a:rPr>
              <a:t>変数</a:t>
            </a:r>
            <a:r>
              <a:rPr lang="en-US" altLang="ja-JP" sz="1200" dirty="0">
                <a:latin typeface="メイリオ" panose="020B0604030504040204" pitchFamily="50" charset="-128"/>
                <a:ea typeface="メイリオ" panose="020B0604030504040204" pitchFamily="50" charset="-128"/>
              </a:rPr>
              <a:t>B</a:t>
            </a:r>
            <a:r>
              <a:rPr lang="ja-JP" altLang="en-US" sz="1200" dirty="0" smtClean="0">
                <a:latin typeface="メイリオ" panose="020B0604030504040204" pitchFamily="50" charset="-128"/>
                <a:ea typeface="メイリオ" panose="020B0604030504040204" pitchFamily="50" charset="-128"/>
              </a:rPr>
              <a:t>の内容を入れ</a:t>
            </a:r>
            <a:r>
              <a:rPr lang="ja-JP" altLang="en-US" sz="1200" dirty="0">
                <a:latin typeface="メイリオ" panose="020B0604030504040204" pitchFamily="50" charset="-128"/>
                <a:ea typeface="メイリオ" panose="020B0604030504040204" pitchFamily="50" charset="-128"/>
              </a:rPr>
              <a:t>る</a:t>
            </a:r>
            <a:r>
              <a:rPr lang="ja-JP" altLang="en-US" sz="1200" dirty="0" smtClean="0">
                <a:latin typeface="メイリオ" panose="020B0604030504040204" pitchFamily="50" charset="-128"/>
                <a:ea typeface="メイリオ" panose="020B0604030504040204" pitchFamily="50" charset="-128"/>
              </a:rPr>
              <a:t>。</a:t>
            </a:r>
            <a:endParaRPr kumimoji="1" lang="ja-JP" altLang="en-US" sz="1200" dirty="0">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2"/>
          <a:stretch>
            <a:fillRect/>
          </a:stretch>
        </p:blipFill>
        <p:spPr>
          <a:xfrm>
            <a:off x="313824" y="2739625"/>
            <a:ext cx="2495550" cy="1514475"/>
          </a:xfrm>
          <a:prstGeom prst="rect">
            <a:avLst/>
          </a:prstGeom>
        </p:spPr>
      </p:pic>
      <p:pic>
        <p:nvPicPr>
          <p:cNvPr id="8" name="図 7"/>
          <p:cNvPicPr>
            <a:picLocks noChangeAspect="1"/>
          </p:cNvPicPr>
          <p:nvPr/>
        </p:nvPicPr>
        <p:blipFill>
          <a:blip r:embed="rId3"/>
          <a:stretch>
            <a:fillRect/>
          </a:stretch>
        </p:blipFill>
        <p:spPr>
          <a:xfrm>
            <a:off x="259417" y="5226797"/>
            <a:ext cx="2628900" cy="1438275"/>
          </a:xfrm>
          <a:prstGeom prst="rect">
            <a:avLst/>
          </a:prstGeom>
        </p:spPr>
      </p:pic>
      <p:grpSp>
        <p:nvGrpSpPr>
          <p:cNvPr id="14" name="グループ化 13"/>
          <p:cNvGrpSpPr/>
          <p:nvPr/>
        </p:nvGrpSpPr>
        <p:grpSpPr>
          <a:xfrm>
            <a:off x="4260616" y="1224764"/>
            <a:ext cx="990600" cy="890653"/>
            <a:chOff x="1295400" y="3857730"/>
            <a:chExt cx="990600" cy="1019070"/>
          </a:xfrm>
        </p:grpSpPr>
        <p:sp>
          <p:nvSpPr>
            <p:cNvPr id="15" name="メモ 14"/>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1295400" y="3890211"/>
              <a:ext cx="990600" cy="950813"/>
            </a:xfrm>
            <a:prstGeom prst="rect">
              <a:avLst/>
            </a:prstGeom>
            <a:noFill/>
          </p:spPr>
          <p:txBody>
            <a:bodyPr wrap="square" rtlCol="0">
              <a:spAutoFit/>
            </a:bodyPr>
            <a:lstStyle/>
            <a:p>
              <a:r>
                <a:rPr kumimoji="1" lang="ja-JP" altLang="en-US" sz="24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400" dirty="0" smtClean="0">
                  <a:solidFill>
                    <a:srgbClr val="FF0000"/>
                  </a:solidFill>
                  <a:latin typeface="メイリオ" panose="020B0604030504040204" pitchFamily="50" charset="-128"/>
                  <a:ea typeface="メイリオ" panose="020B0604030504040204" pitchFamily="50" charset="-128"/>
                </a:rPr>
              </a:br>
              <a:r>
                <a:rPr kumimoji="1" lang="en-US" altLang="ja-JP" sz="2400" dirty="0" smtClean="0">
                  <a:solidFill>
                    <a:srgbClr val="FF0000"/>
                  </a:solidFill>
                  <a:latin typeface="メイリオ" panose="020B0604030504040204" pitchFamily="50" charset="-128"/>
                  <a:ea typeface="メイリオ" panose="020B0604030504040204" pitchFamily="50" charset="-128"/>
                </a:rPr>
                <a:t>03</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17" name="角丸四角形 16"/>
          <p:cNvSpPr/>
          <p:nvPr/>
        </p:nvSpPr>
        <p:spPr>
          <a:xfrm>
            <a:off x="259416" y="2356603"/>
            <a:ext cx="4798966" cy="2022892"/>
          </a:xfrm>
          <a:prstGeom prst="roundRect">
            <a:avLst>
              <a:gd name="adj" fmla="val 1046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角丸四角形 17"/>
          <p:cNvSpPr/>
          <p:nvPr/>
        </p:nvSpPr>
        <p:spPr>
          <a:xfrm>
            <a:off x="259415" y="4627338"/>
            <a:ext cx="4798967" cy="2022892"/>
          </a:xfrm>
          <a:prstGeom prst="roundRect">
            <a:avLst>
              <a:gd name="adj" fmla="val 1046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01425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図 39"/>
          <p:cNvPicPr>
            <a:picLocks noChangeAspect="1"/>
          </p:cNvPicPr>
          <p:nvPr/>
        </p:nvPicPr>
        <p:blipFill>
          <a:blip r:embed="rId2"/>
          <a:stretch>
            <a:fillRect/>
          </a:stretch>
        </p:blipFill>
        <p:spPr>
          <a:xfrm>
            <a:off x="386135" y="5725845"/>
            <a:ext cx="2628900" cy="1438275"/>
          </a:xfrm>
          <a:prstGeom prst="rect">
            <a:avLst/>
          </a:prstGeom>
        </p:spPr>
      </p:pic>
      <p:sp>
        <p:nvSpPr>
          <p:cNvPr id="2" name="テキスト ボックス 1"/>
          <p:cNvSpPr txBox="1"/>
          <p:nvPr/>
        </p:nvSpPr>
        <p:spPr>
          <a:xfrm>
            <a:off x="362795" y="164826"/>
            <a:ext cx="4236501"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No.03</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条件を判断して、命令を実行</a:t>
            </a:r>
          </a:p>
        </p:txBody>
      </p:sp>
      <p:sp>
        <p:nvSpPr>
          <p:cNvPr id="6" name="テキスト ボックス 5"/>
          <p:cNvSpPr txBox="1"/>
          <p:nvPr/>
        </p:nvSpPr>
        <p:spPr>
          <a:xfrm>
            <a:off x="362795" y="1094596"/>
            <a:ext cx="1193050" cy="338554"/>
          </a:xfrm>
          <a:prstGeom prst="rect">
            <a:avLst/>
          </a:prstGeom>
          <a:noFill/>
          <a:ln w="28575">
            <a:solidFill>
              <a:srgbClr val="FF0000"/>
            </a:solidFill>
          </a:ln>
        </p:spPr>
        <p:txBody>
          <a:bodyPr wrap="square" rtlCol="0">
            <a:spAutoFit/>
          </a:bodyPr>
          <a:lstStyle/>
          <a:p>
            <a:pPr algn="ctr"/>
            <a:r>
              <a:rPr lang="ja-JP" altLang="en-US" sz="1600" dirty="0" smtClean="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432016" y="1701213"/>
            <a:ext cx="1482130" cy="830997"/>
          </a:xfrm>
          <a:prstGeom prst="rect">
            <a:avLst/>
          </a:prstGeom>
          <a:noFill/>
          <a:ln w="12700">
            <a:solidFill>
              <a:schemeClr val="tx1"/>
            </a:solidFill>
          </a:ln>
        </p:spPr>
        <p:txBody>
          <a:bodyPr wrap="square" rtlCol="0">
            <a:spAutoFit/>
          </a:bodyPr>
          <a:lstStyle/>
          <a:p>
            <a:r>
              <a:rPr kumimoji="1" lang="en-US" altLang="ja-JP" sz="1600" dirty="0" smtClean="0">
                <a:latin typeface="メイリオ" panose="020B0604030504040204" pitchFamily="50" charset="-128"/>
                <a:ea typeface="メイリオ" panose="020B0604030504040204" pitchFamily="50" charset="-128"/>
              </a:rPr>
              <a:t>? A &gt; 70:</a:t>
            </a:r>
          </a:p>
          <a:p>
            <a:r>
              <a:rPr lang="ja-JP" altLang="en-US" sz="1600" dirty="0">
                <a:latin typeface="メイリオ" panose="020B0604030504040204" pitchFamily="50" charset="-128"/>
                <a:ea typeface="メイリオ" panose="020B0604030504040204" pitchFamily="50" charset="-128"/>
              </a:rPr>
              <a:t/>
            </a:r>
            <a:br>
              <a:rPr lang="ja-JP" altLang="en-US" sz="1600" dirty="0">
                <a:latin typeface="メイリオ" panose="020B0604030504040204" pitchFamily="50" charset="-128"/>
                <a:ea typeface="メイリオ" panose="020B0604030504040204" pitchFamily="50" charset="-128"/>
              </a:rPr>
            </a:br>
            <a:endParaRPr kumimoji="1" lang="ja-JP" altLang="en-US" sz="16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576555" y="2098021"/>
            <a:ext cx="2177196" cy="338554"/>
          </a:xfrm>
          <a:prstGeom prst="rect">
            <a:avLst/>
          </a:prstGeom>
          <a:solidFill>
            <a:schemeClr val="bg1"/>
          </a:solidFill>
          <a:ln w="12700">
            <a:solidFill>
              <a:schemeClr val="tx1"/>
            </a:solidFill>
          </a:ln>
        </p:spPr>
        <p:txBody>
          <a:bodyPr wrap="square" rtlCol="0">
            <a:spAutoFit/>
          </a:bodyPr>
          <a:lstStyle/>
          <a:p>
            <a:r>
              <a:rPr lang="ja-JP" altLang="en-US" sz="1600" dirty="0" smtClean="0">
                <a:latin typeface="メイリオ" panose="020B0604030504040204" pitchFamily="50" charset="-128"/>
                <a:ea typeface="メイリオ" panose="020B0604030504040204" pitchFamily="50" charset="-128"/>
              </a:rPr>
              <a:t>〇</a:t>
            </a:r>
            <a:r>
              <a:rPr lang="en-US" altLang="ja-JP" sz="1600" dirty="0" smtClean="0">
                <a:latin typeface="メイリオ" panose="020B0604030504040204" pitchFamily="50" charset="-128"/>
                <a:ea typeface="メイリオ" panose="020B0604030504040204" pitchFamily="50" charset="-128"/>
              </a:rPr>
              <a:t>: (</a:t>
            </a:r>
            <a:r>
              <a:rPr lang="en-US" altLang="ja-JP" sz="1600" dirty="0" err="1" smtClean="0">
                <a:latin typeface="メイリオ" panose="020B0604030504040204" pitchFamily="50" charset="-128"/>
                <a:ea typeface="メイリオ" panose="020B0604030504040204" pitchFamily="50" charset="-128"/>
              </a:rPr>
              <a:t>Goukaku</a:t>
            </a:r>
            <a:r>
              <a:rPr lang="en-US" altLang="ja-JP" sz="1600" dirty="0" smtClean="0">
                <a:latin typeface="メイリオ" panose="020B0604030504040204" pitchFamily="50" charset="-128"/>
                <a:ea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rPr>
              <a:t>表示</a:t>
            </a:r>
            <a:endParaRPr kumimoji="1" lang="ja-JP" altLang="en-US" sz="1600" dirty="0">
              <a:latin typeface="メイリオ" panose="020B0604030504040204" pitchFamily="50" charset="-128"/>
              <a:ea typeface="メイリオ" panose="020B0604030504040204" pitchFamily="50" charset="-128"/>
            </a:endParaRPr>
          </a:p>
        </p:txBody>
      </p:sp>
      <p:sp>
        <p:nvSpPr>
          <p:cNvPr id="8" name="フローチャート: 判断 7"/>
          <p:cNvSpPr/>
          <p:nvPr/>
        </p:nvSpPr>
        <p:spPr>
          <a:xfrm>
            <a:off x="2961297" y="1789830"/>
            <a:ext cx="1624084" cy="573206"/>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solidFill>
                  <a:schemeClr val="tx1"/>
                </a:solidFill>
                <a:latin typeface="メイリオ" panose="020B0604030504040204" pitchFamily="50" charset="-128"/>
                <a:ea typeface="メイリオ" panose="020B0604030504040204" pitchFamily="50" charset="-128"/>
              </a:rPr>
              <a:t>A &gt; 70</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2895797" y="2571156"/>
            <a:ext cx="1755082" cy="338554"/>
          </a:xfrm>
          <a:prstGeom prst="rect">
            <a:avLst/>
          </a:prstGeom>
          <a:solidFill>
            <a:schemeClr val="bg1"/>
          </a:solidFill>
          <a:ln w="12700">
            <a:solidFill>
              <a:schemeClr val="tx1"/>
            </a:solidFill>
          </a:ln>
        </p:spPr>
        <p:txBody>
          <a:bodyPr wrap="square" rtlCol="0">
            <a:spAutoFit/>
          </a:bodyPr>
          <a:lstStyle/>
          <a:p>
            <a:pPr algn="ctr"/>
            <a:r>
              <a:rPr lang="en-US" altLang="ja-JP" sz="1600" dirty="0" smtClean="0">
                <a:latin typeface="メイリオ" panose="020B0604030504040204" pitchFamily="50" charset="-128"/>
                <a:ea typeface="メイリオ" panose="020B0604030504040204" pitchFamily="50" charset="-128"/>
              </a:rPr>
              <a:t>(</a:t>
            </a:r>
            <a:r>
              <a:rPr lang="en-US" altLang="ja-JP" sz="1600" dirty="0" err="1" smtClean="0">
                <a:latin typeface="メイリオ" panose="020B0604030504040204" pitchFamily="50" charset="-128"/>
                <a:ea typeface="メイリオ" panose="020B0604030504040204" pitchFamily="50" charset="-128"/>
              </a:rPr>
              <a:t>Goukaku</a:t>
            </a:r>
            <a:r>
              <a:rPr lang="en-US" altLang="ja-JP" sz="1600" dirty="0" smtClean="0">
                <a:latin typeface="メイリオ" panose="020B0604030504040204" pitchFamily="50" charset="-128"/>
                <a:ea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rPr>
              <a:t>表示</a:t>
            </a:r>
            <a:endParaRPr kumimoji="1" lang="ja-JP" altLang="en-US" sz="1600" dirty="0">
              <a:latin typeface="メイリオ" panose="020B0604030504040204" pitchFamily="50" charset="-128"/>
              <a:ea typeface="メイリオ" panose="020B0604030504040204" pitchFamily="50" charset="-128"/>
            </a:endParaRPr>
          </a:p>
        </p:txBody>
      </p:sp>
      <p:cxnSp>
        <p:nvCxnSpPr>
          <p:cNvPr id="13" name="直線矢印コネクタ 12"/>
          <p:cNvCxnSpPr>
            <a:stCxn id="8" idx="2"/>
            <a:endCxn id="14" idx="0"/>
          </p:cNvCxnSpPr>
          <p:nvPr/>
        </p:nvCxnSpPr>
        <p:spPr>
          <a:xfrm flipH="1">
            <a:off x="3773338" y="2363036"/>
            <a:ext cx="1" cy="2081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a:off x="3786986" y="2911421"/>
            <a:ext cx="0" cy="4078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4585381" y="2072167"/>
            <a:ext cx="286602" cy="42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4871983" y="2072167"/>
            <a:ext cx="0" cy="10432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flipH="1">
            <a:off x="3773338" y="3115370"/>
            <a:ext cx="109864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3254229" y="2244516"/>
            <a:ext cx="532757" cy="338554"/>
          </a:xfrm>
          <a:prstGeom prst="rect">
            <a:avLst/>
          </a:prstGeom>
          <a:noFill/>
          <a:ln w="12700">
            <a:noFill/>
          </a:ln>
        </p:spPr>
        <p:txBody>
          <a:bodyPr wrap="square" rtlCol="0">
            <a:spAutoFit/>
          </a:bodyPr>
          <a:lstStyle/>
          <a:p>
            <a:r>
              <a:rPr lang="ja-JP" altLang="en-US" sz="1600" dirty="0" smtClean="0">
                <a:latin typeface="メイリオ" panose="020B0604030504040204" pitchFamily="50" charset="-128"/>
                <a:ea typeface="メイリオ" panose="020B0604030504040204" pitchFamily="50" charset="-128"/>
              </a:rPr>
              <a:t>〇</a:t>
            </a:r>
            <a:endParaRPr kumimoji="1" lang="ja-JP" altLang="en-US" sz="1600" dirty="0">
              <a:latin typeface="メイリオ" panose="020B0604030504040204" pitchFamily="50" charset="-128"/>
              <a:ea typeface="メイリオ" panose="020B0604030504040204" pitchFamily="50" charset="-128"/>
            </a:endParaRPr>
          </a:p>
        </p:txBody>
      </p:sp>
      <p:sp>
        <p:nvSpPr>
          <p:cNvPr id="29" name="テキスト ボックス 28"/>
          <p:cNvSpPr txBox="1"/>
          <p:nvPr/>
        </p:nvSpPr>
        <p:spPr>
          <a:xfrm>
            <a:off x="523879" y="4701555"/>
            <a:ext cx="1482130" cy="830997"/>
          </a:xfrm>
          <a:prstGeom prst="rect">
            <a:avLst/>
          </a:prstGeom>
          <a:noFill/>
          <a:ln w="12700">
            <a:solidFill>
              <a:schemeClr val="tx1"/>
            </a:solidFill>
          </a:ln>
        </p:spPr>
        <p:txBody>
          <a:bodyPr wrap="square" rtlCol="0">
            <a:spAutoFit/>
          </a:bodyPr>
          <a:lstStyle/>
          <a:p>
            <a:r>
              <a:rPr kumimoji="1" lang="en-US" altLang="ja-JP" sz="1600" dirty="0" smtClean="0">
                <a:latin typeface="メイリオ" panose="020B0604030504040204" pitchFamily="50" charset="-128"/>
                <a:ea typeface="メイリオ" panose="020B0604030504040204" pitchFamily="50" charset="-128"/>
              </a:rPr>
              <a:t>? A &lt; B :</a:t>
            </a:r>
          </a:p>
          <a:p>
            <a:r>
              <a:rPr lang="ja-JP" altLang="en-US" sz="1600" dirty="0">
                <a:latin typeface="メイリオ" panose="020B0604030504040204" pitchFamily="50" charset="-128"/>
                <a:ea typeface="メイリオ" panose="020B0604030504040204" pitchFamily="50" charset="-128"/>
              </a:rPr>
              <a:t/>
            </a:r>
            <a:br>
              <a:rPr lang="ja-JP" altLang="en-US" sz="1600" dirty="0">
                <a:latin typeface="メイリオ" panose="020B0604030504040204" pitchFamily="50" charset="-128"/>
                <a:ea typeface="メイリオ" panose="020B0604030504040204" pitchFamily="50" charset="-128"/>
              </a:rPr>
            </a:br>
            <a:endParaRPr kumimoji="1" lang="ja-JP" altLang="en-US" sz="1600" dirty="0">
              <a:latin typeface="メイリオ" panose="020B0604030504040204" pitchFamily="50" charset="-128"/>
              <a:ea typeface="メイリオ" panose="020B0604030504040204" pitchFamily="50" charset="-128"/>
            </a:endParaRPr>
          </a:p>
        </p:txBody>
      </p:sp>
      <p:sp>
        <p:nvSpPr>
          <p:cNvPr id="30" name="テキスト ボックス 29"/>
          <p:cNvSpPr txBox="1"/>
          <p:nvPr/>
        </p:nvSpPr>
        <p:spPr>
          <a:xfrm>
            <a:off x="668418" y="5098363"/>
            <a:ext cx="1651915" cy="338554"/>
          </a:xfrm>
          <a:prstGeom prst="rect">
            <a:avLst/>
          </a:prstGeom>
          <a:solidFill>
            <a:schemeClr val="bg1"/>
          </a:solidFill>
          <a:ln w="12700">
            <a:solidFill>
              <a:schemeClr val="tx1"/>
            </a:solidFill>
          </a:ln>
        </p:spPr>
        <p:txBody>
          <a:bodyPr wrap="square" rtlCol="0">
            <a:spAutoFit/>
          </a:bodyPr>
          <a:lstStyle/>
          <a:p>
            <a:r>
              <a:rPr lang="ja-JP" altLang="en-US" sz="1600" dirty="0" smtClean="0">
                <a:latin typeface="メイリオ" panose="020B0604030504040204" pitchFamily="50" charset="-128"/>
                <a:ea typeface="メイリオ" panose="020B0604030504040204" pitchFamily="50" charset="-128"/>
              </a:rPr>
              <a:t>〇</a:t>
            </a:r>
            <a:r>
              <a:rPr lang="en-US" altLang="ja-JP" sz="1600" dirty="0" smtClean="0">
                <a:latin typeface="メイリオ" panose="020B0604030504040204" pitchFamily="50" charset="-128"/>
                <a:ea typeface="メイリオ" panose="020B0604030504040204" pitchFamily="50" charset="-128"/>
              </a:rPr>
              <a:t>: X = B</a:t>
            </a:r>
            <a:endParaRPr kumimoji="1" lang="ja-JP" altLang="en-US" sz="1600" dirty="0">
              <a:latin typeface="メイリオ" panose="020B0604030504040204" pitchFamily="50" charset="-128"/>
              <a:ea typeface="メイリオ" panose="020B0604030504040204" pitchFamily="50" charset="-128"/>
            </a:endParaRPr>
          </a:p>
        </p:txBody>
      </p:sp>
      <p:sp>
        <p:nvSpPr>
          <p:cNvPr id="31" name="フローチャート: 判断 30"/>
          <p:cNvSpPr/>
          <p:nvPr/>
        </p:nvSpPr>
        <p:spPr>
          <a:xfrm>
            <a:off x="2961297" y="4701555"/>
            <a:ext cx="1624084" cy="573206"/>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solidFill>
                  <a:schemeClr val="tx1"/>
                </a:solidFill>
                <a:latin typeface="メイリオ" panose="020B0604030504040204" pitchFamily="50" charset="-128"/>
                <a:ea typeface="メイリオ" panose="020B0604030504040204" pitchFamily="50" charset="-128"/>
              </a:rPr>
              <a:t>A &lt; B</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32" name="テキスト ボックス 31"/>
          <p:cNvSpPr txBox="1"/>
          <p:nvPr/>
        </p:nvSpPr>
        <p:spPr>
          <a:xfrm>
            <a:off x="3001813" y="5459922"/>
            <a:ext cx="1570346" cy="338554"/>
          </a:xfrm>
          <a:prstGeom prst="rect">
            <a:avLst/>
          </a:prstGeom>
          <a:solidFill>
            <a:schemeClr val="bg1"/>
          </a:solidFill>
          <a:ln w="12700">
            <a:solidFill>
              <a:schemeClr val="tx1"/>
            </a:solidFill>
          </a:ln>
        </p:spPr>
        <p:txBody>
          <a:bodyPr wrap="square" rtlCol="0">
            <a:spAutoFit/>
          </a:bodyPr>
          <a:lstStyle/>
          <a:p>
            <a:pPr algn="ctr"/>
            <a:r>
              <a:rPr lang="en-US" altLang="ja-JP" sz="1600" dirty="0" smtClean="0">
                <a:latin typeface="メイリオ" panose="020B0604030504040204" pitchFamily="50" charset="-128"/>
                <a:ea typeface="メイリオ" panose="020B0604030504040204" pitchFamily="50" charset="-128"/>
              </a:rPr>
              <a:t>X = B</a:t>
            </a:r>
            <a:endParaRPr kumimoji="1" lang="ja-JP" altLang="en-US" sz="1600" dirty="0">
              <a:latin typeface="メイリオ" panose="020B0604030504040204" pitchFamily="50" charset="-128"/>
              <a:ea typeface="メイリオ" panose="020B0604030504040204" pitchFamily="50" charset="-128"/>
            </a:endParaRPr>
          </a:p>
        </p:txBody>
      </p:sp>
      <p:cxnSp>
        <p:nvCxnSpPr>
          <p:cNvPr id="33" name="直線矢印コネクタ 32"/>
          <p:cNvCxnSpPr>
            <a:stCxn id="31" idx="2"/>
            <a:endCxn id="32" idx="0"/>
          </p:cNvCxnSpPr>
          <p:nvPr/>
        </p:nvCxnSpPr>
        <p:spPr>
          <a:xfrm>
            <a:off x="3773339" y="5274761"/>
            <a:ext cx="13647" cy="1851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p:nvPr/>
        </p:nvCxnSpPr>
        <p:spPr>
          <a:xfrm>
            <a:off x="3786986" y="5823146"/>
            <a:ext cx="0" cy="4078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a:off x="4585381" y="4983892"/>
            <a:ext cx="286602" cy="42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4871983" y="4983892"/>
            <a:ext cx="0" cy="10432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線矢印コネクタ 36"/>
          <p:cNvCxnSpPr/>
          <p:nvPr/>
        </p:nvCxnSpPr>
        <p:spPr>
          <a:xfrm flipH="1">
            <a:off x="3773338" y="6027095"/>
            <a:ext cx="109864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37"/>
          <p:cNvSpPr txBox="1"/>
          <p:nvPr/>
        </p:nvSpPr>
        <p:spPr>
          <a:xfrm>
            <a:off x="3254229" y="5169073"/>
            <a:ext cx="532757" cy="338554"/>
          </a:xfrm>
          <a:prstGeom prst="rect">
            <a:avLst/>
          </a:prstGeom>
          <a:noFill/>
          <a:ln w="12700">
            <a:noFill/>
          </a:ln>
        </p:spPr>
        <p:txBody>
          <a:bodyPr wrap="square" rtlCol="0">
            <a:spAutoFit/>
          </a:bodyPr>
          <a:lstStyle/>
          <a:p>
            <a:r>
              <a:rPr lang="ja-JP" altLang="en-US" sz="1600" dirty="0" smtClean="0">
                <a:latin typeface="メイリオ" panose="020B0604030504040204" pitchFamily="50" charset="-128"/>
                <a:ea typeface="メイリオ" panose="020B0604030504040204" pitchFamily="50" charset="-128"/>
              </a:rPr>
              <a:t>〇</a:t>
            </a:r>
            <a:endParaRPr kumimoji="1" lang="ja-JP" altLang="en-US" sz="1600" dirty="0">
              <a:latin typeface="メイリオ" panose="020B0604030504040204" pitchFamily="50" charset="-128"/>
              <a:ea typeface="メイリオ" panose="020B0604030504040204" pitchFamily="50" charset="-128"/>
            </a:endParaRPr>
          </a:p>
        </p:txBody>
      </p:sp>
      <p:pic>
        <p:nvPicPr>
          <p:cNvPr id="39" name="図 38"/>
          <p:cNvPicPr>
            <a:picLocks noChangeAspect="1"/>
          </p:cNvPicPr>
          <p:nvPr/>
        </p:nvPicPr>
        <p:blipFill>
          <a:blip r:embed="rId3"/>
          <a:stretch>
            <a:fillRect/>
          </a:stretch>
        </p:blipFill>
        <p:spPr>
          <a:xfrm>
            <a:off x="362795" y="2654018"/>
            <a:ext cx="2495550" cy="1514475"/>
          </a:xfrm>
          <a:prstGeom prst="rect">
            <a:avLst/>
          </a:prstGeom>
        </p:spPr>
      </p:pic>
      <p:sp>
        <p:nvSpPr>
          <p:cNvPr id="41" name="角丸四角形 40"/>
          <p:cNvSpPr/>
          <p:nvPr/>
        </p:nvSpPr>
        <p:spPr>
          <a:xfrm>
            <a:off x="259415" y="4627338"/>
            <a:ext cx="4866038" cy="2639736"/>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角丸四角形 41"/>
          <p:cNvSpPr/>
          <p:nvPr/>
        </p:nvSpPr>
        <p:spPr>
          <a:xfrm>
            <a:off x="259415" y="1579287"/>
            <a:ext cx="4866038" cy="2639736"/>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25444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974558" y="190941"/>
            <a:ext cx="4195320"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No.04</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4354394" cy="338554"/>
          </a:xfrm>
          <a:prstGeom prst="rect">
            <a:avLst/>
          </a:prstGeom>
          <a:noFill/>
          <a:ln w="28575">
            <a:solidFill>
              <a:srgbClr val="002060"/>
            </a:solidFill>
          </a:ln>
        </p:spPr>
        <p:txBody>
          <a:bodyPr wrap="square" rtlCol="0">
            <a:spAutoFit/>
          </a:bodyPr>
          <a:lstStyle/>
          <a:p>
            <a:r>
              <a:rPr lang="ja-JP" altLang="en-US" sz="1600" dirty="0" smtClean="0">
                <a:latin typeface="メイリオ" panose="020B0604030504040204" pitchFamily="50" charset="-128"/>
                <a:ea typeface="メイリオ" panose="020B0604030504040204" pitchFamily="50" charset="-128"/>
              </a:rPr>
              <a:t>条件を判断して、〇と</a:t>
            </a:r>
            <a:r>
              <a:rPr lang="en-US" altLang="ja-JP" sz="1600" dirty="0" smtClean="0">
                <a:latin typeface="メイリオ" panose="020B0604030504040204" pitchFamily="50" charset="-128"/>
                <a:ea typeface="メイリオ" panose="020B0604030504040204" pitchFamily="50" charset="-128"/>
              </a:rPr>
              <a:t>×</a:t>
            </a:r>
            <a:r>
              <a:rPr lang="ja-JP" altLang="en-US" sz="1600" dirty="0" smtClean="0">
                <a:latin typeface="メイリオ" panose="020B0604030504040204" pitchFamily="50" charset="-128"/>
                <a:ea typeface="メイリオ" panose="020B0604030504040204" pitchFamily="50" charset="-128"/>
              </a:rPr>
              <a:t>で違う命令を実行</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6" y="1012574"/>
            <a:ext cx="4596063" cy="461665"/>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条件を判断して、条件が成り立つ時</a:t>
            </a:r>
            <a:r>
              <a:rPr lang="ja-JP" altLang="en-US" sz="1200" dirty="0" smtClean="0">
                <a:latin typeface="メイリオ" panose="020B0604030504040204" pitchFamily="50" charset="-128"/>
                <a:ea typeface="メイリオ" panose="020B0604030504040204" pitchFamily="50" charset="-128"/>
              </a:rPr>
              <a:t>と成り立たない時に別々の</a:t>
            </a:r>
            <a:r>
              <a:rPr kumimoji="1" lang="ja-JP" altLang="en-US" sz="1200" dirty="0" smtClean="0">
                <a:latin typeface="メイリオ" panose="020B0604030504040204" pitchFamily="50" charset="-128"/>
                <a:ea typeface="メイリオ" panose="020B0604030504040204" pitchFamily="50" charset="-128"/>
              </a:rPr>
              <a:t>命令を実行します。</a:t>
            </a:r>
            <a:endParaRPr kumimoji="1" lang="ja-JP" altLang="en-US" sz="1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5" y="1587038"/>
            <a:ext cx="1015629" cy="338554"/>
          </a:xfrm>
          <a:prstGeom prst="rect">
            <a:avLst/>
          </a:prstGeom>
          <a:noFill/>
          <a:ln w="28575">
            <a:solidFill>
              <a:srgbClr val="FF0000"/>
            </a:solidFill>
          </a:ln>
        </p:spPr>
        <p:txBody>
          <a:bodyPr wrap="square" rtlCol="0">
            <a:spAutoFit/>
          </a:bodyPr>
          <a:lstStyle/>
          <a:p>
            <a:pPr algn="ctr"/>
            <a:r>
              <a:rPr kumimoji="1" lang="ja-JP" altLang="en-US" sz="1600" dirty="0" smtClean="0">
                <a:latin typeface="メイリオ" panose="020B0604030504040204" pitchFamily="50" charset="-128"/>
                <a:ea typeface="メイリオ" panose="020B0604030504040204" pitchFamily="50" charset="-128"/>
              </a:rPr>
              <a:t>具体例</a:t>
            </a:r>
            <a:endParaRPr kumimoji="1" lang="ja-JP" altLang="en-US" sz="1600" dirty="0">
              <a:latin typeface="メイリオ" panose="020B0604030504040204" pitchFamily="50" charset="-128"/>
              <a:ea typeface="メイリオ" panose="020B0604030504040204" pitchFamily="50" charset="-128"/>
            </a:endParaRPr>
          </a:p>
        </p:txBody>
      </p:sp>
      <p:sp>
        <p:nvSpPr>
          <p:cNvPr id="23" name="右矢印 22"/>
          <p:cNvSpPr/>
          <p:nvPr/>
        </p:nvSpPr>
        <p:spPr>
          <a:xfrm>
            <a:off x="4239517" y="6665072"/>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rPr>
              <a:t>裏面</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293194" y="4741216"/>
            <a:ext cx="3815041" cy="646331"/>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A</a:t>
            </a:r>
            <a:r>
              <a:rPr lang="ja-JP" altLang="en-US" sz="1200" dirty="0" smtClean="0">
                <a:latin typeface="メイリオ" panose="020B0604030504040204" pitchFamily="50" charset="-128"/>
                <a:ea typeface="メイリオ" panose="020B0604030504040204" pitchFamily="50" charset="-128"/>
              </a:rPr>
              <a:t>の内容が変数</a:t>
            </a:r>
            <a:r>
              <a:rPr lang="en-US" altLang="ja-JP" sz="1200" dirty="0" smtClean="0">
                <a:latin typeface="メイリオ" panose="020B0604030504040204" pitchFamily="50" charset="-128"/>
                <a:ea typeface="メイリオ" panose="020B0604030504040204" pitchFamily="50" charset="-128"/>
              </a:rPr>
              <a:t>B</a:t>
            </a:r>
            <a:r>
              <a:rPr lang="ja-JP" altLang="en-US" sz="1200" dirty="0" smtClean="0">
                <a:latin typeface="メイリオ" panose="020B0604030504040204" pitchFamily="50" charset="-128"/>
                <a:ea typeface="メイリオ" panose="020B0604030504040204" pitchFamily="50" charset="-128"/>
              </a:rPr>
              <a:t>の内容より大きいか判断して。大きければ変数</a:t>
            </a:r>
            <a:r>
              <a:rPr lang="en-US" altLang="ja-JP" sz="1200" dirty="0" smtClean="0">
                <a:latin typeface="メイリオ" panose="020B0604030504040204" pitchFamily="50" charset="-128"/>
                <a:ea typeface="メイリオ" panose="020B0604030504040204" pitchFamily="50" charset="-128"/>
              </a:rPr>
              <a:t>X</a:t>
            </a:r>
            <a:r>
              <a:rPr lang="ja-JP" altLang="en-US" sz="1200" dirty="0" smtClean="0">
                <a:latin typeface="メイリオ" panose="020B0604030504040204" pitchFamily="50" charset="-128"/>
                <a:ea typeface="メイリオ" panose="020B0604030504040204" pitchFamily="50" charset="-128"/>
              </a:rPr>
              <a:t>に変数</a:t>
            </a:r>
            <a:r>
              <a:rPr lang="en-US" altLang="ja-JP" sz="1200" dirty="0" smtClean="0">
                <a:latin typeface="メイリオ" panose="020B0604030504040204" pitchFamily="50" charset="-128"/>
                <a:ea typeface="メイリオ" panose="020B0604030504040204" pitchFamily="50" charset="-128"/>
              </a:rPr>
              <a:t>A</a:t>
            </a:r>
            <a:r>
              <a:rPr lang="ja-JP" altLang="en-US" sz="1200" dirty="0" smtClean="0">
                <a:latin typeface="メイリオ" panose="020B0604030504040204" pitchFamily="50" charset="-128"/>
                <a:ea typeface="メイリオ" panose="020B0604030504040204" pitchFamily="50" charset="-128"/>
              </a:rPr>
              <a:t>の内容を入れ、そうで</a:t>
            </a:r>
            <a:r>
              <a:rPr lang="ja-JP" altLang="en-US" sz="1200" dirty="0">
                <a:latin typeface="メイリオ" panose="020B0604030504040204" pitchFamily="50" charset="-128"/>
                <a:ea typeface="メイリオ" panose="020B0604030504040204" pitchFamily="50" charset="-128"/>
              </a:rPr>
              <a:t>なければ、変数</a:t>
            </a:r>
            <a:r>
              <a:rPr lang="en-US" altLang="ja-JP" sz="1200" dirty="0">
                <a:latin typeface="メイリオ" panose="020B0604030504040204" pitchFamily="50" charset="-128"/>
                <a:ea typeface="メイリオ" panose="020B0604030504040204" pitchFamily="50" charset="-128"/>
              </a:rPr>
              <a:t>X</a:t>
            </a:r>
            <a:r>
              <a:rPr lang="ja-JP" altLang="en-US" sz="1200" dirty="0">
                <a:latin typeface="メイリオ" panose="020B0604030504040204" pitchFamily="50" charset="-128"/>
                <a:ea typeface="メイリオ" panose="020B0604030504040204" pitchFamily="50" charset="-128"/>
              </a:rPr>
              <a:t>に</a:t>
            </a:r>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B</a:t>
            </a:r>
            <a:r>
              <a:rPr lang="ja-JP" altLang="en-US" sz="1200" dirty="0" smtClean="0">
                <a:latin typeface="メイリオ" panose="020B0604030504040204" pitchFamily="50" charset="-128"/>
                <a:ea typeface="メイリオ" panose="020B0604030504040204" pitchFamily="50" charset="-128"/>
              </a:rPr>
              <a:t>の</a:t>
            </a:r>
            <a:r>
              <a:rPr lang="ja-JP" altLang="en-US" sz="1200" dirty="0">
                <a:latin typeface="メイリオ" panose="020B0604030504040204" pitchFamily="50" charset="-128"/>
                <a:ea typeface="メイリオ" panose="020B0604030504040204" pitchFamily="50" charset="-128"/>
              </a:rPr>
              <a:t>内容を</a:t>
            </a:r>
            <a:r>
              <a:rPr lang="ja-JP" altLang="en-US" sz="1200" dirty="0" smtClean="0">
                <a:latin typeface="メイリオ" panose="020B0604030504040204" pitchFamily="50" charset="-128"/>
                <a:ea typeface="メイリオ" panose="020B0604030504040204" pitchFamily="50" charset="-128"/>
              </a:rPr>
              <a:t>入れ</a:t>
            </a:r>
            <a:r>
              <a:rPr lang="ja-JP" altLang="en-US" sz="1200" dirty="0">
                <a:latin typeface="メイリオ" panose="020B0604030504040204" pitchFamily="50" charset="-128"/>
                <a:ea typeface="メイリオ" panose="020B0604030504040204" pitchFamily="50" charset="-128"/>
              </a:rPr>
              <a:t>る</a:t>
            </a:r>
            <a:endParaRPr kumimoji="1" lang="ja-JP" altLang="en-US" sz="1200" dirty="0">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rotWithShape="1">
          <a:blip r:embed="rId2"/>
          <a:srcRect t="56598"/>
          <a:stretch/>
        </p:blipFill>
        <p:spPr>
          <a:xfrm>
            <a:off x="422453" y="5327812"/>
            <a:ext cx="2238375" cy="1880993"/>
          </a:xfrm>
          <a:prstGeom prst="rect">
            <a:avLst/>
          </a:prstGeom>
        </p:spPr>
      </p:pic>
      <p:sp>
        <p:nvSpPr>
          <p:cNvPr id="12" name="テキスト ボックス 11"/>
          <p:cNvSpPr txBox="1"/>
          <p:nvPr/>
        </p:nvSpPr>
        <p:spPr>
          <a:xfrm>
            <a:off x="293194" y="2068994"/>
            <a:ext cx="3797543" cy="646331"/>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変数</a:t>
            </a:r>
            <a:r>
              <a:rPr lang="en-US" altLang="ja-JP" sz="1200" dirty="0" smtClean="0">
                <a:latin typeface="メイリオ" panose="020B0604030504040204" pitchFamily="50" charset="-128"/>
                <a:ea typeface="メイリオ" panose="020B0604030504040204" pitchFamily="50" charset="-128"/>
              </a:rPr>
              <a:t>X</a:t>
            </a:r>
            <a:r>
              <a:rPr lang="ja-JP" altLang="en-US" sz="1200" dirty="0" smtClean="0">
                <a:latin typeface="メイリオ" panose="020B0604030504040204" pitchFamily="50" charset="-128"/>
                <a:ea typeface="メイリオ" panose="020B0604030504040204" pitchFamily="50" charset="-128"/>
              </a:rPr>
              <a:t>の内容が</a:t>
            </a:r>
            <a:r>
              <a:rPr lang="en-US" altLang="ja-JP" sz="1200" dirty="0" smtClean="0">
                <a:latin typeface="メイリオ" panose="020B0604030504040204" pitchFamily="50" charset="-128"/>
                <a:ea typeface="メイリオ" panose="020B0604030504040204" pitchFamily="50" charset="-128"/>
              </a:rPr>
              <a:t>19</a:t>
            </a:r>
            <a:r>
              <a:rPr lang="ja-JP" altLang="en-US" sz="1200" dirty="0" smtClean="0">
                <a:latin typeface="メイリオ" panose="020B0604030504040204" pitchFamily="50" charset="-128"/>
                <a:ea typeface="メイリオ" panose="020B0604030504040204" pitchFamily="50" charset="-128"/>
              </a:rPr>
              <a:t>より大きいか判断して。大きければ成人</a:t>
            </a:r>
            <a:r>
              <a:rPr lang="en-US" altLang="ja-JP" sz="1200" dirty="0" smtClean="0">
                <a:latin typeface="メイリオ" panose="020B0604030504040204" pitchFamily="50" charset="-128"/>
                <a:ea typeface="メイリオ" panose="020B0604030504040204" pitchFamily="50" charset="-128"/>
              </a:rPr>
              <a:t>(</a:t>
            </a:r>
            <a:r>
              <a:rPr lang="en-US" altLang="ja-JP" sz="1200" dirty="0" err="1" smtClean="0">
                <a:latin typeface="メイリオ" panose="020B0604030504040204" pitchFamily="50" charset="-128"/>
                <a:ea typeface="メイリオ" panose="020B0604030504040204" pitchFamily="50" charset="-128"/>
              </a:rPr>
              <a:t>Seijin</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と表示し、そうで</a:t>
            </a:r>
            <a:r>
              <a:rPr lang="ja-JP" altLang="en-US" sz="1200" dirty="0">
                <a:latin typeface="メイリオ" panose="020B0604030504040204" pitchFamily="50" charset="-128"/>
                <a:ea typeface="メイリオ" panose="020B0604030504040204" pitchFamily="50" charset="-128"/>
              </a:rPr>
              <a:t>なければ</a:t>
            </a:r>
            <a:r>
              <a:rPr lang="ja-JP" altLang="en-US" sz="1200" dirty="0" smtClean="0">
                <a:latin typeface="メイリオ" panose="020B0604030504040204" pitchFamily="50" charset="-128"/>
                <a:ea typeface="メイリオ" panose="020B0604030504040204" pitchFamily="50" charset="-128"/>
              </a:rPr>
              <a:t>、未成年</a:t>
            </a:r>
            <a:r>
              <a:rPr lang="en-US" altLang="ja-JP" sz="1200" dirty="0" smtClean="0">
                <a:latin typeface="メイリオ" panose="020B0604030504040204" pitchFamily="50" charset="-128"/>
                <a:ea typeface="メイリオ" panose="020B0604030504040204" pitchFamily="50" charset="-128"/>
              </a:rPr>
              <a:t>(</a:t>
            </a:r>
            <a:r>
              <a:rPr lang="en-US" altLang="ja-JP" sz="1200" dirty="0" err="1" smtClean="0">
                <a:latin typeface="メイリオ" panose="020B0604030504040204" pitchFamily="50" charset="-128"/>
                <a:ea typeface="メイリオ" panose="020B0604030504040204" pitchFamily="50" charset="-128"/>
              </a:rPr>
              <a:t>Miseinen</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と表示する。</a:t>
            </a:r>
            <a:endParaRPr kumimoji="1" lang="ja-JP" altLang="en-US" sz="1200" dirty="0">
              <a:latin typeface="メイリオ" panose="020B0604030504040204" pitchFamily="50" charset="-128"/>
              <a:ea typeface="メイリオ" panose="020B0604030504040204" pitchFamily="50" charset="-128"/>
            </a:endParaRPr>
          </a:p>
        </p:txBody>
      </p:sp>
      <p:grpSp>
        <p:nvGrpSpPr>
          <p:cNvPr id="10" name="グループ化 9"/>
          <p:cNvGrpSpPr/>
          <p:nvPr/>
        </p:nvGrpSpPr>
        <p:grpSpPr>
          <a:xfrm>
            <a:off x="4239517" y="1349713"/>
            <a:ext cx="990600" cy="890653"/>
            <a:chOff x="1295400" y="3857730"/>
            <a:chExt cx="990600" cy="1019070"/>
          </a:xfrm>
        </p:grpSpPr>
        <p:sp>
          <p:nvSpPr>
            <p:cNvPr id="11" name="メモ 10"/>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テキスト ボックス 12"/>
            <p:cNvSpPr txBox="1"/>
            <p:nvPr/>
          </p:nvSpPr>
          <p:spPr>
            <a:xfrm>
              <a:off x="1295400" y="3890211"/>
              <a:ext cx="990600" cy="950813"/>
            </a:xfrm>
            <a:prstGeom prst="rect">
              <a:avLst/>
            </a:prstGeom>
            <a:noFill/>
          </p:spPr>
          <p:txBody>
            <a:bodyPr wrap="square" rtlCol="0">
              <a:spAutoFit/>
            </a:bodyPr>
            <a:lstStyle/>
            <a:p>
              <a:r>
                <a:rPr kumimoji="1" lang="ja-JP" altLang="en-US" sz="24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400" dirty="0" smtClean="0">
                  <a:solidFill>
                    <a:srgbClr val="FF0000"/>
                  </a:solidFill>
                  <a:latin typeface="メイリオ" panose="020B0604030504040204" pitchFamily="50" charset="-128"/>
                  <a:ea typeface="メイリオ" panose="020B0604030504040204" pitchFamily="50" charset="-128"/>
                </a:rPr>
              </a:br>
              <a:r>
                <a:rPr kumimoji="1" lang="en-US" altLang="ja-JP" sz="2400" dirty="0" smtClean="0">
                  <a:solidFill>
                    <a:srgbClr val="FF0000"/>
                  </a:solidFill>
                  <a:latin typeface="メイリオ" panose="020B0604030504040204" pitchFamily="50" charset="-128"/>
                  <a:ea typeface="メイリオ" panose="020B0604030504040204" pitchFamily="50" charset="-128"/>
                </a:rPr>
                <a:t>04</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pic>
        <p:nvPicPr>
          <p:cNvPr id="7" name="図 6"/>
          <p:cNvPicPr>
            <a:picLocks noChangeAspect="1"/>
          </p:cNvPicPr>
          <p:nvPr/>
        </p:nvPicPr>
        <p:blipFill>
          <a:blip r:embed="rId3"/>
          <a:stretch>
            <a:fillRect/>
          </a:stretch>
        </p:blipFill>
        <p:spPr>
          <a:xfrm>
            <a:off x="438650" y="2680023"/>
            <a:ext cx="2080116" cy="1862429"/>
          </a:xfrm>
          <a:prstGeom prst="rect">
            <a:avLst/>
          </a:prstGeom>
        </p:spPr>
      </p:pic>
      <p:sp>
        <p:nvSpPr>
          <p:cNvPr id="14" name="角丸四角形 13"/>
          <p:cNvSpPr/>
          <p:nvPr/>
        </p:nvSpPr>
        <p:spPr>
          <a:xfrm>
            <a:off x="259415" y="4627338"/>
            <a:ext cx="3831322" cy="2639736"/>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227808" y="2021855"/>
            <a:ext cx="3859309" cy="2549590"/>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34990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87732" y="164826"/>
            <a:ext cx="4211564"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No.04</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362797" y="586369"/>
            <a:ext cx="4236499"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条件を判断して、〇と</a:t>
            </a:r>
            <a:r>
              <a:rPr lang="en-US" altLang="ja-JP" sz="1600" dirty="0">
                <a:latin typeface="メイリオ" panose="020B0604030504040204" pitchFamily="50" charset="-128"/>
                <a:ea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rPr>
              <a:t>で違う命令を実行</a:t>
            </a:r>
          </a:p>
        </p:txBody>
      </p:sp>
      <p:sp>
        <p:nvSpPr>
          <p:cNvPr id="6" name="テキスト ボックス 5"/>
          <p:cNvSpPr txBox="1"/>
          <p:nvPr/>
        </p:nvSpPr>
        <p:spPr>
          <a:xfrm>
            <a:off x="362797" y="1018877"/>
            <a:ext cx="1193050" cy="338554"/>
          </a:xfrm>
          <a:prstGeom prst="rect">
            <a:avLst/>
          </a:prstGeom>
          <a:noFill/>
          <a:ln w="28575">
            <a:solidFill>
              <a:srgbClr val="FF0000"/>
            </a:solidFill>
          </a:ln>
        </p:spPr>
        <p:txBody>
          <a:bodyPr wrap="square" rtlCol="0">
            <a:spAutoFit/>
          </a:bodyPr>
          <a:lstStyle/>
          <a:p>
            <a:pPr algn="ctr"/>
            <a:r>
              <a:rPr lang="ja-JP" altLang="en-US" sz="1600" dirty="0" smtClean="0">
                <a:latin typeface="メイリオ" panose="020B0604030504040204" pitchFamily="50" charset="-128"/>
                <a:ea typeface="メイリオ" panose="020B0604030504040204" pitchFamily="50" charset="-128"/>
              </a:rPr>
              <a:t>図式例</a:t>
            </a:r>
            <a:endParaRPr kumimoji="1" lang="ja-JP" altLang="en-US" sz="16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336591" y="1498602"/>
            <a:ext cx="1482130" cy="1077218"/>
          </a:xfrm>
          <a:prstGeom prst="rect">
            <a:avLst/>
          </a:prstGeom>
          <a:noFill/>
          <a:ln w="12700">
            <a:solidFill>
              <a:schemeClr val="tx1"/>
            </a:solidFill>
          </a:ln>
        </p:spPr>
        <p:txBody>
          <a:bodyPr wrap="square" rtlCol="0">
            <a:spAutoFit/>
          </a:bodyPr>
          <a:lstStyle/>
          <a:p>
            <a:r>
              <a:rPr kumimoji="1" lang="en-US" altLang="ja-JP" sz="1600" dirty="0" smtClean="0">
                <a:latin typeface="メイリオ" panose="020B0604030504040204" pitchFamily="50" charset="-128"/>
                <a:ea typeface="メイリオ" panose="020B0604030504040204" pitchFamily="50" charset="-128"/>
              </a:rPr>
              <a:t>? A &gt; </a:t>
            </a:r>
            <a:r>
              <a:rPr lang="en-US" altLang="ja-JP" sz="1600" dirty="0" smtClean="0">
                <a:latin typeface="メイリオ" panose="020B0604030504040204" pitchFamily="50" charset="-128"/>
                <a:ea typeface="メイリオ" panose="020B0604030504040204" pitchFamily="50" charset="-128"/>
              </a:rPr>
              <a:t>1</a:t>
            </a:r>
            <a:r>
              <a:rPr lang="en-US" altLang="ja-JP" sz="1600" dirty="0">
                <a:latin typeface="メイリオ" panose="020B0604030504040204" pitchFamily="50" charset="-128"/>
                <a:ea typeface="メイリオ" panose="020B0604030504040204" pitchFamily="50" charset="-128"/>
              </a:rPr>
              <a:t>9</a:t>
            </a:r>
            <a:r>
              <a:rPr kumimoji="1" lang="en-US" altLang="ja-JP" sz="1600" dirty="0" smtClean="0">
                <a:latin typeface="メイリオ" panose="020B0604030504040204" pitchFamily="50" charset="-128"/>
                <a:ea typeface="メイリオ" panose="020B0604030504040204" pitchFamily="50" charset="-128"/>
              </a:rPr>
              <a:t>:</a:t>
            </a:r>
            <a:endParaRPr kumimoji="1" lang="ja-JP" altLang="en-US" sz="1600" dirty="0" smtClean="0">
              <a:latin typeface="メイリオ" panose="020B0604030504040204" pitchFamily="50" charset="-128"/>
              <a:ea typeface="メイリオ" panose="020B0604030504040204" pitchFamily="50" charset="-128"/>
            </a:endParaRPr>
          </a:p>
          <a:p>
            <a:endParaRPr kumimoji="1" lang="en-US" altLang="ja-JP" sz="1600" dirty="0" smtClean="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a:r>
            <a:br>
              <a:rPr lang="ja-JP" altLang="en-US" sz="1600" dirty="0">
                <a:latin typeface="メイリオ" panose="020B0604030504040204" pitchFamily="50" charset="-128"/>
                <a:ea typeface="メイリオ" panose="020B0604030504040204" pitchFamily="50" charset="-128"/>
              </a:rPr>
            </a:br>
            <a:endParaRPr kumimoji="1" lang="ja-JP" altLang="en-US" sz="16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471300" y="1806230"/>
            <a:ext cx="2105788" cy="338554"/>
          </a:xfrm>
          <a:prstGeom prst="rect">
            <a:avLst/>
          </a:prstGeom>
          <a:solidFill>
            <a:schemeClr val="bg1"/>
          </a:solidFill>
          <a:ln w="12700">
            <a:solidFill>
              <a:schemeClr val="tx1"/>
            </a:solidFill>
          </a:ln>
        </p:spPr>
        <p:txBody>
          <a:bodyPr wrap="square" rtlCol="0">
            <a:spAutoFit/>
          </a:bodyPr>
          <a:lstStyle/>
          <a:p>
            <a:r>
              <a:rPr lang="ja-JP" altLang="en-US" sz="1600" dirty="0" smtClean="0">
                <a:latin typeface="メイリオ" panose="020B0604030504040204" pitchFamily="50" charset="-128"/>
                <a:ea typeface="メイリオ" panose="020B0604030504040204" pitchFamily="50" charset="-128"/>
              </a:rPr>
              <a:t>〇</a:t>
            </a:r>
            <a:r>
              <a:rPr lang="en-US" altLang="ja-JP" sz="1600" dirty="0" smtClean="0">
                <a:latin typeface="メイリオ" panose="020B0604030504040204" pitchFamily="50" charset="-128"/>
                <a:ea typeface="メイリオ" panose="020B0604030504040204" pitchFamily="50" charset="-128"/>
              </a:rPr>
              <a:t>: (</a:t>
            </a:r>
            <a:r>
              <a:rPr lang="en-US" altLang="ja-JP" sz="1600" dirty="0" err="1" smtClean="0">
                <a:latin typeface="メイリオ" panose="020B0604030504040204" pitchFamily="50" charset="-128"/>
                <a:ea typeface="メイリオ" panose="020B0604030504040204" pitchFamily="50" charset="-128"/>
              </a:rPr>
              <a:t>Seijin</a:t>
            </a:r>
            <a:r>
              <a:rPr lang="en-US" altLang="ja-JP" sz="1600" dirty="0" smtClean="0">
                <a:latin typeface="メイリオ" panose="020B0604030504040204" pitchFamily="50" charset="-128"/>
                <a:ea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rPr>
              <a:t>表示</a:t>
            </a:r>
            <a:endParaRPr kumimoji="1" lang="ja-JP" altLang="en-US" sz="1600" dirty="0">
              <a:latin typeface="メイリオ" panose="020B0604030504040204" pitchFamily="50" charset="-128"/>
              <a:ea typeface="メイリオ" panose="020B0604030504040204" pitchFamily="50" charset="-128"/>
            </a:endParaRPr>
          </a:p>
        </p:txBody>
      </p:sp>
      <p:sp>
        <p:nvSpPr>
          <p:cNvPr id="39" name="テキスト ボックス 38"/>
          <p:cNvSpPr txBox="1"/>
          <p:nvPr/>
        </p:nvSpPr>
        <p:spPr>
          <a:xfrm>
            <a:off x="479044" y="2202440"/>
            <a:ext cx="2098044" cy="338554"/>
          </a:xfrm>
          <a:prstGeom prst="rect">
            <a:avLst/>
          </a:prstGeom>
          <a:solidFill>
            <a:schemeClr val="bg1"/>
          </a:solidFill>
          <a:ln w="12700">
            <a:solidFill>
              <a:schemeClr val="tx1"/>
            </a:solidFill>
          </a:ln>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a:t>
            </a:r>
            <a:r>
              <a:rPr lang="en-US" altLang="ja-JP" sz="1600" dirty="0" smtClean="0">
                <a:latin typeface="メイリオ" panose="020B0604030504040204" pitchFamily="50" charset="-128"/>
                <a:ea typeface="メイリオ" panose="020B0604030504040204" pitchFamily="50" charset="-128"/>
              </a:rPr>
              <a:t>: (</a:t>
            </a:r>
            <a:r>
              <a:rPr lang="en-US" altLang="ja-JP" sz="1600" dirty="0" err="1" smtClean="0">
                <a:latin typeface="メイリオ" panose="020B0604030504040204" pitchFamily="50" charset="-128"/>
                <a:ea typeface="メイリオ" panose="020B0604030504040204" pitchFamily="50" charset="-128"/>
              </a:rPr>
              <a:t>Miseinen</a:t>
            </a:r>
            <a:r>
              <a:rPr lang="en-US" altLang="ja-JP" sz="1600" dirty="0" smtClean="0">
                <a:latin typeface="メイリオ" panose="020B0604030504040204" pitchFamily="50" charset="-128"/>
                <a:ea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rPr>
              <a:t>表示</a:t>
            </a:r>
            <a:endParaRPr kumimoji="1" lang="ja-JP" altLang="en-US" sz="1600" dirty="0">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2"/>
          <a:stretch>
            <a:fillRect/>
          </a:stretch>
        </p:blipFill>
        <p:spPr>
          <a:xfrm>
            <a:off x="437855" y="5871122"/>
            <a:ext cx="1574371" cy="1338562"/>
          </a:xfrm>
          <a:prstGeom prst="rect">
            <a:avLst/>
          </a:prstGeom>
        </p:spPr>
      </p:pic>
      <p:sp>
        <p:nvSpPr>
          <p:cNvPr id="40" name="テキスト ボックス 39"/>
          <p:cNvSpPr txBox="1"/>
          <p:nvPr/>
        </p:nvSpPr>
        <p:spPr>
          <a:xfrm>
            <a:off x="392387" y="4582091"/>
            <a:ext cx="1482130" cy="1077218"/>
          </a:xfrm>
          <a:prstGeom prst="rect">
            <a:avLst/>
          </a:prstGeom>
          <a:noFill/>
          <a:ln w="12700">
            <a:solidFill>
              <a:schemeClr val="tx1"/>
            </a:solidFill>
          </a:ln>
        </p:spPr>
        <p:txBody>
          <a:bodyPr wrap="square" rtlCol="0">
            <a:spAutoFit/>
          </a:bodyPr>
          <a:lstStyle/>
          <a:p>
            <a:r>
              <a:rPr kumimoji="1" lang="en-US" altLang="ja-JP" sz="1600" dirty="0" smtClean="0">
                <a:latin typeface="メイリオ" panose="020B0604030504040204" pitchFamily="50" charset="-128"/>
                <a:ea typeface="メイリオ" panose="020B0604030504040204" pitchFamily="50" charset="-128"/>
              </a:rPr>
              <a:t>? A &gt; B:</a:t>
            </a:r>
            <a:endParaRPr kumimoji="1" lang="ja-JP" altLang="en-US" sz="1600" dirty="0" smtClean="0">
              <a:latin typeface="メイリオ" panose="020B0604030504040204" pitchFamily="50" charset="-128"/>
              <a:ea typeface="メイリオ" panose="020B0604030504040204" pitchFamily="50" charset="-128"/>
            </a:endParaRPr>
          </a:p>
          <a:p>
            <a:endParaRPr kumimoji="1" lang="en-US" altLang="ja-JP" sz="1600" dirty="0" smtClean="0">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a:r>
            <a:br>
              <a:rPr lang="ja-JP" altLang="en-US" sz="1600" dirty="0">
                <a:latin typeface="メイリオ" panose="020B0604030504040204" pitchFamily="50" charset="-128"/>
                <a:ea typeface="メイリオ" panose="020B0604030504040204" pitchFamily="50" charset="-128"/>
              </a:rPr>
            </a:br>
            <a:endParaRPr kumimoji="1" lang="ja-JP" altLang="en-US" sz="1600" dirty="0">
              <a:latin typeface="メイリオ" panose="020B0604030504040204" pitchFamily="50" charset="-128"/>
              <a:ea typeface="メイリオ" panose="020B0604030504040204" pitchFamily="50" charset="-128"/>
            </a:endParaRPr>
          </a:p>
        </p:txBody>
      </p:sp>
      <p:sp>
        <p:nvSpPr>
          <p:cNvPr id="41" name="テキスト ボックス 40"/>
          <p:cNvSpPr txBox="1"/>
          <p:nvPr/>
        </p:nvSpPr>
        <p:spPr>
          <a:xfrm>
            <a:off x="527096" y="4889719"/>
            <a:ext cx="1842211" cy="338554"/>
          </a:xfrm>
          <a:prstGeom prst="rect">
            <a:avLst/>
          </a:prstGeom>
          <a:solidFill>
            <a:schemeClr val="bg1"/>
          </a:solidFill>
          <a:ln w="12700">
            <a:solidFill>
              <a:schemeClr val="tx1"/>
            </a:solidFill>
          </a:ln>
        </p:spPr>
        <p:txBody>
          <a:bodyPr wrap="square" rtlCol="0">
            <a:spAutoFit/>
          </a:bodyPr>
          <a:lstStyle/>
          <a:p>
            <a:r>
              <a:rPr lang="ja-JP" altLang="en-US" sz="1600" dirty="0" smtClean="0">
                <a:latin typeface="メイリオ" panose="020B0604030504040204" pitchFamily="50" charset="-128"/>
                <a:ea typeface="メイリオ" panose="020B0604030504040204" pitchFamily="50" charset="-128"/>
              </a:rPr>
              <a:t>〇</a:t>
            </a:r>
            <a:r>
              <a:rPr lang="en-US" altLang="ja-JP" sz="1600" dirty="0" smtClean="0">
                <a:latin typeface="メイリオ" panose="020B0604030504040204" pitchFamily="50" charset="-128"/>
                <a:ea typeface="メイリオ" panose="020B0604030504040204" pitchFamily="50" charset="-128"/>
              </a:rPr>
              <a:t>: X = A</a:t>
            </a:r>
            <a:endParaRPr kumimoji="1" lang="ja-JP" altLang="en-US" sz="1600" dirty="0">
              <a:latin typeface="メイリオ" panose="020B0604030504040204" pitchFamily="50" charset="-128"/>
              <a:ea typeface="メイリオ" panose="020B0604030504040204" pitchFamily="50" charset="-128"/>
            </a:endParaRPr>
          </a:p>
        </p:txBody>
      </p:sp>
      <p:sp>
        <p:nvSpPr>
          <p:cNvPr id="42" name="テキスト ボックス 41"/>
          <p:cNvSpPr txBox="1"/>
          <p:nvPr/>
        </p:nvSpPr>
        <p:spPr>
          <a:xfrm>
            <a:off x="534840" y="5285929"/>
            <a:ext cx="1834467" cy="338554"/>
          </a:xfrm>
          <a:prstGeom prst="rect">
            <a:avLst/>
          </a:prstGeom>
          <a:solidFill>
            <a:schemeClr val="bg1"/>
          </a:solidFill>
          <a:ln w="12700">
            <a:solidFill>
              <a:schemeClr val="tx1"/>
            </a:solidFill>
          </a:ln>
        </p:spPr>
        <p:txBody>
          <a:bodyPr wrap="square" rtlCol="0">
            <a:spAutoFit/>
          </a:bodyPr>
          <a:lstStyle/>
          <a:p>
            <a:r>
              <a:rPr lang="en-US" altLang="ja-JP" sz="1600" dirty="0">
                <a:latin typeface="メイリオ" panose="020B0604030504040204" pitchFamily="50" charset="-128"/>
                <a:ea typeface="メイリオ" panose="020B0604030504040204" pitchFamily="50" charset="-128"/>
              </a:rPr>
              <a:t>×</a:t>
            </a:r>
            <a:r>
              <a:rPr lang="en-US" altLang="ja-JP" sz="1600" dirty="0" smtClean="0">
                <a:latin typeface="メイリオ" panose="020B0604030504040204" pitchFamily="50" charset="-128"/>
                <a:ea typeface="メイリオ" panose="020B0604030504040204" pitchFamily="50" charset="-128"/>
              </a:rPr>
              <a:t>: X = B</a:t>
            </a:r>
            <a:endParaRPr kumimoji="1" lang="ja-JP" altLang="en-US" sz="1600" dirty="0">
              <a:latin typeface="メイリオ" panose="020B0604030504040204" pitchFamily="50" charset="-128"/>
              <a:ea typeface="メイリオ" panose="020B0604030504040204" pitchFamily="50" charset="-128"/>
            </a:endParaRPr>
          </a:p>
        </p:txBody>
      </p:sp>
      <p:grpSp>
        <p:nvGrpSpPr>
          <p:cNvPr id="17" name="グループ化 16"/>
          <p:cNvGrpSpPr/>
          <p:nvPr/>
        </p:nvGrpSpPr>
        <p:grpSpPr>
          <a:xfrm>
            <a:off x="2421521" y="2380864"/>
            <a:ext cx="2715964" cy="1529489"/>
            <a:chOff x="2681174" y="2060916"/>
            <a:chExt cx="2715964" cy="1529489"/>
          </a:xfrm>
        </p:grpSpPr>
        <p:sp>
          <p:nvSpPr>
            <p:cNvPr id="8" name="フローチャート: 判断 7"/>
            <p:cNvSpPr/>
            <p:nvPr/>
          </p:nvSpPr>
          <p:spPr>
            <a:xfrm>
              <a:off x="2681174" y="2060916"/>
              <a:ext cx="1461337" cy="573206"/>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smtClean="0">
                  <a:solidFill>
                    <a:schemeClr val="tx1"/>
                  </a:solidFill>
                  <a:latin typeface="メイリオ" panose="020B0604030504040204" pitchFamily="50" charset="-128"/>
                  <a:ea typeface="メイリオ" panose="020B0604030504040204" pitchFamily="50" charset="-128"/>
                </a:rPr>
                <a:t>A &gt; </a:t>
              </a:r>
              <a:r>
                <a:rPr lang="en-US" altLang="ja-JP" sz="1200" dirty="0" smtClean="0">
                  <a:solidFill>
                    <a:schemeClr val="tx1"/>
                  </a:solidFill>
                  <a:latin typeface="メイリオ" panose="020B0604030504040204" pitchFamily="50" charset="-128"/>
                  <a:ea typeface="メイリオ" panose="020B0604030504040204" pitchFamily="50" charset="-128"/>
                </a:rPr>
                <a:t>19</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2681174" y="2843953"/>
              <a:ext cx="1309619" cy="307777"/>
            </a:xfrm>
            <a:prstGeom prst="rect">
              <a:avLst/>
            </a:prstGeom>
            <a:solidFill>
              <a:schemeClr val="bg1"/>
            </a:solidFill>
            <a:ln w="12700">
              <a:solidFill>
                <a:schemeClr val="tx1"/>
              </a:solidFill>
            </a:ln>
          </p:spPr>
          <p:txBody>
            <a:bodyPr wrap="square" rtlCol="0">
              <a:spAutoFit/>
            </a:bodyPr>
            <a:lstStyle/>
            <a:p>
              <a:pPr algn="ctr"/>
              <a:r>
                <a:rPr lang="en-US" altLang="ja-JP" sz="1400" dirty="0" smtClean="0">
                  <a:latin typeface="メイリオ" panose="020B0604030504040204" pitchFamily="50" charset="-128"/>
                  <a:ea typeface="メイリオ" panose="020B0604030504040204" pitchFamily="50" charset="-128"/>
                </a:rPr>
                <a:t>(</a:t>
              </a:r>
              <a:r>
                <a:rPr lang="en-US" altLang="ja-JP" sz="1400" dirty="0" err="1" smtClean="0">
                  <a:latin typeface="メイリオ" panose="020B0604030504040204" pitchFamily="50" charset="-128"/>
                  <a:ea typeface="メイリオ" panose="020B0604030504040204" pitchFamily="50" charset="-128"/>
                </a:rPr>
                <a:t>Seijin</a:t>
              </a:r>
              <a:r>
                <a:rPr lang="en-US" altLang="ja-JP" sz="1400" dirty="0" smtClean="0">
                  <a:latin typeface="メイリオ" panose="020B0604030504040204" pitchFamily="50" charset="-128"/>
                  <a:ea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rPr>
                <a:t>表示</a:t>
              </a:r>
              <a:endParaRPr kumimoji="1" lang="ja-JP" altLang="en-US" sz="1400" dirty="0">
                <a:latin typeface="メイリオ" panose="020B0604030504040204" pitchFamily="50" charset="-128"/>
                <a:ea typeface="メイリオ" panose="020B0604030504040204" pitchFamily="50" charset="-128"/>
              </a:endParaRPr>
            </a:p>
          </p:txBody>
        </p:sp>
        <p:cxnSp>
          <p:nvCxnSpPr>
            <p:cNvPr id="13" name="直線矢印コネクタ 12"/>
            <p:cNvCxnSpPr>
              <a:stCxn id="8" idx="2"/>
              <a:endCxn id="14" idx="0"/>
            </p:cNvCxnSpPr>
            <p:nvPr/>
          </p:nvCxnSpPr>
          <p:spPr>
            <a:xfrm>
              <a:off x="3411842" y="2634122"/>
              <a:ext cx="0" cy="2098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a:off x="3424122" y="3182507"/>
              <a:ext cx="0" cy="4078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4142511" y="2343253"/>
              <a:ext cx="257882" cy="42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4400393" y="2343253"/>
              <a:ext cx="0" cy="10432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flipH="1">
              <a:off x="3411841" y="3386456"/>
              <a:ext cx="98855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2944751" y="2528434"/>
              <a:ext cx="479370" cy="307777"/>
            </a:xfrm>
            <a:prstGeom prst="rect">
              <a:avLst/>
            </a:prstGeom>
            <a:noFill/>
            <a:ln w="12700">
              <a:noFill/>
            </a:ln>
          </p:spPr>
          <p:txBody>
            <a:bodyPr wrap="square" rtlCol="0">
              <a:spAutoFit/>
            </a:bodyPr>
            <a:lstStyle/>
            <a:p>
              <a:r>
                <a:rPr lang="ja-JP" altLang="en-US" sz="1400" dirty="0" smtClean="0">
                  <a:latin typeface="メイリオ" panose="020B0604030504040204" pitchFamily="50" charset="-128"/>
                  <a:ea typeface="メイリオ" panose="020B0604030504040204" pitchFamily="50" charset="-128"/>
                </a:rPr>
                <a:t>〇</a:t>
              </a:r>
              <a:endParaRPr kumimoji="1" lang="ja-JP" altLang="en-US" sz="1400" dirty="0">
                <a:latin typeface="メイリオ" panose="020B0604030504040204" pitchFamily="50" charset="-128"/>
                <a:ea typeface="メイリオ" panose="020B0604030504040204" pitchFamily="50" charset="-128"/>
              </a:endParaRPr>
            </a:p>
          </p:txBody>
        </p:sp>
        <p:sp>
          <p:nvSpPr>
            <p:cNvPr id="43" name="テキスト ボックス 42"/>
            <p:cNvSpPr txBox="1"/>
            <p:nvPr/>
          </p:nvSpPr>
          <p:spPr>
            <a:xfrm>
              <a:off x="3990793" y="2343252"/>
              <a:ext cx="479370" cy="307777"/>
            </a:xfrm>
            <a:prstGeom prst="rect">
              <a:avLst/>
            </a:prstGeom>
            <a:noFill/>
            <a:ln w="12700">
              <a:noFill/>
            </a:ln>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endParaRPr>
            </a:p>
          </p:txBody>
        </p:sp>
        <p:sp>
          <p:nvSpPr>
            <p:cNvPr id="45" name="テキスト ボックス 44"/>
            <p:cNvSpPr txBox="1"/>
            <p:nvPr/>
          </p:nvSpPr>
          <p:spPr>
            <a:xfrm>
              <a:off x="4066652" y="2839687"/>
              <a:ext cx="1330486" cy="276999"/>
            </a:xfrm>
            <a:prstGeom prst="rect">
              <a:avLst/>
            </a:prstGeom>
            <a:solidFill>
              <a:schemeClr val="bg1"/>
            </a:solidFill>
            <a:ln w="12700">
              <a:solidFill>
                <a:schemeClr val="tx1"/>
              </a:solidFill>
            </a:ln>
          </p:spPr>
          <p:txBody>
            <a:bodyPr wrap="square" rtlCol="0">
              <a:spAutoFit/>
            </a:bodyPr>
            <a:lstStyle/>
            <a:p>
              <a:pPr algn="ctr"/>
              <a:r>
                <a:rPr lang="en-US" altLang="ja-JP" sz="1200" dirty="0" smtClean="0">
                  <a:latin typeface="メイリオ" panose="020B0604030504040204" pitchFamily="50" charset="-128"/>
                  <a:ea typeface="メイリオ" panose="020B0604030504040204" pitchFamily="50" charset="-128"/>
                </a:rPr>
                <a:t>(</a:t>
              </a:r>
              <a:r>
                <a:rPr lang="en-US" altLang="ja-JP" sz="1200" dirty="0" err="1" smtClean="0">
                  <a:latin typeface="メイリオ" panose="020B0604030504040204" pitchFamily="50" charset="-128"/>
                  <a:ea typeface="メイリオ" panose="020B0604030504040204" pitchFamily="50" charset="-128"/>
                </a:rPr>
                <a:t>Miseinen</a:t>
              </a:r>
              <a:r>
                <a:rPr lang="en-US" altLang="ja-JP" sz="1200" dirty="0" smtClean="0">
                  <a:latin typeface="メイリオ" panose="020B0604030504040204" pitchFamily="50" charset="-128"/>
                  <a:ea typeface="メイリオ" panose="020B0604030504040204" pitchFamily="50" charset="-128"/>
                </a:rPr>
                <a:t>) </a:t>
              </a:r>
              <a:r>
                <a:rPr lang="ja-JP" altLang="en-US" sz="1200" dirty="0" smtClean="0">
                  <a:latin typeface="メイリオ" panose="020B0604030504040204" pitchFamily="50" charset="-128"/>
                  <a:ea typeface="メイリオ" panose="020B0604030504040204" pitchFamily="50" charset="-128"/>
                </a:rPr>
                <a:t>表示</a:t>
              </a:r>
              <a:endParaRPr kumimoji="1" lang="ja-JP" altLang="en-US" sz="1200" dirty="0">
                <a:latin typeface="メイリオ" panose="020B0604030504040204" pitchFamily="50" charset="-128"/>
                <a:ea typeface="メイリオ" panose="020B0604030504040204" pitchFamily="50" charset="-128"/>
              </a:endParaRPr>
            </a:p>
          </p:txBody>
        </p:sp>
      </p:grpSp>
      <p:grpSp>
        <p:nvGrpSpPr>
          <p:cNvPr id="46" name="グループ化 45"/>
          <p:cNvGrpSpPr/>
          <p:nvPr/>
        </p:nvGrpSpPr>
        <p:grpSpPr>
          <a:xfrm>
            <a:off x="2514229" y="5622773"/>
            <a:ext cx="2433821" cy="1529762"/>
            <a:chOff x="2723998" y="2060643"/>
            <a:chExt cx="2433821" cy="1529762"/>
          </a:xfrm>
        </p:grpSpPr>
        <p:sp>
          <p:nvSpPr>
            <p:cNvPr id="47" name="フローチャート: 判断 46"/>
            <p:cNvSpPr/>
            <p:nvPr/>
          </p:nvSpPr>
          <p:spPr>
            <a:xfrm>
              <a:off x="2723998" y="2060643"/>
              <a:ext cx="1383402" cy="573206"/>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solidFill>
                    <a:schemeClr val="tx1"/>
                  </a:solidFill>
                  <a:latin typeface="メイリオ" panose="020B0604030504040204" pitchFamily="50" charset="-128"/>
                  <a:ea typeface="メイリオ" panose="020B0604030504040204" pitchFamily="50" charset="-128"/>
                </a:rPr>
                <a:t>A &gt; B</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48" name="テキスト ボックス 47"/>
            <p:cNvSpPr txBox="1"/>
            <p:nvPr/>
          </p:nvSpPr>
          <p:spPr>
            <a:xfrm>
              <a:off x="2821673" y="2864854"/>
              <a:ext cx="1186541" cy="307777"/>
            </a:xfrm>
            <a:prstGeom prst="rect">
              <a:avLst/>
            </a:prstGeom>
            <a:solidFill>
              <a:schemeClr val="bg1"/>
            </a:solidFill>
            <a:ln w="12700">
              <a:solidFill>
                <a:schemeClr val="tx1"/>
              </a:solidFill>
            </a:ln>
          </p:spPr>
          <p:txBody>
            <a:bodyPr wrap="square" rtlCol="0">
              <a:spAutoFit/>
            </a:bodyPr>
            <a:lstStyle/>
            <a:p>
              <a:pPr algn="ctr"/>
              <a:r>
                <a:rPr lang="en-US" altLang="ja-JP" sz="1400" dirty="0" smtClean="0">
                  <a:latin typeface="メイリオ" panose="020B0604030504040204" pitchFamily="50" charset="-128"/>
                  <a:ea typeface="メイリオ" panose="020B0604030504040204" pitchFamily="50" charset="-128"/>
                </a:rPr>
                <a:t>X = A</a:t>
              </a:r>
              <a:endParaRPr kumimoji="1" lang="ja-JP" altLang="en-US" sz="1400" dirty="0">
                <a:latin typeface="メイリオ" panose="020B0604030504040204" pitchFamily="50" charset="-128"/>
                <a:ea typeface="メイリオ" panose="020B0604030504040204" pitchFamily="50" charset="-128"/>
              </a:endParaRPr>
            </a:p>
          </p:txBody>
        </p:sp>
        <p:cxnSp>
          <p:nvCxnSpPr>
            <p:cNvPr id="49" name="直線矢印コネクタ 48"/>
            <p:cNvCxnSpPr>
              <a:stCxn id="47" idx="2"/>
              <a:endCxn id="48" idx="0"/>
            </p:cNvCxnSpPr>
            <p:nvPr/>
          </p:nvCxnSpPr>
          <p:spPr>
            <a:xfrm flipH="1">
              <a:off x="3414944" y="2633849"/>
              <a:ext cx="755" cy="2310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p:cNvCxnSpPr/>
            <p:nvPr/>
          </p:nvCxnSpPr>
          <p:spPr>
            <a:xfrm>
              <a:off x="3424122" y="3182507"/>
              <a:ext cx="0" cy="4078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a:off x="4142511" y="2343253"/>
              <a:ext cx="257882" cy="42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a:off x="4400393" y="2343253"/>
              <a:ext cx="0" cy="10432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線矢印コネクタ 52"/>
            <p:cNvCxnSpPr/>
            <p:nvPr/>
          </p:nvCxnSpPr>
          <p:spPr>
            <a:xfrm flipH="1">
              <a:off x="3411841" y="3386456"/>
              <a:ext cx="98855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53"/>
            <p:cNvSpPr txBox="1"/>
            <p:nvPr/>
          </p:nvSpPr>
          <p:spPr>
            <a:xfrm>
              <a:off x="2944751" y="2528434"/>
              <a:ext cx="479370" cy="307777"/>
            </a:xfrm>
            <a:prstGeom prst="rect">
              <a:avLst/>
            </a:prstGeom>
            <a:noFill/>
            <a:ln w="12700">
              <a:noFill/>
            </a:ln>
          </p:spPr>
          <p:txBody>
            <a:bodyPr wrap="square" rtlCol="0">
              <a:spAutoFit/>
            </a:bodyPr>
            <a:lstStyle/>
            <a:p>
              <a:r>
                <a:rPr lang="ja-JP" altLang="en-US" sz="1400" dirty="0" smtClean="0">
                  <a:latin typeface="メイリオ" panose="020B0604030504040204" pitchFamily="50" charset="-128"/>
                  <a:ea typeface="メイリオ" panose="020B0604030504040204" pitchFamily="50" charset="-128"/>
                </a:rPr>
                <a:t>〇</a:t>
              </a:r>
              <a:endParaRPr kumimoji="1" lang="ja-JP" altLang="en-US" sz="1400" dirty="0">
                <a:latin typeface="メイリオ" panose="020B0604030504040204" pitchFamily="50" charset="-128"/>
                <a:ea typeface="メイリオ" panose="020B0604030504040204" pitchFamily="50" charset="-128"/>
              </a:endParaRPr>
            </a:p>
          </p:txBody>
        </p:sp>
        <p:sp>
          <p:nvSpPr>
            <p:cNvPr id="55" name="テキスト ボックス 54"/>
            <p:cNvSpPr txBox="1"/>
            <p:nvPr/>
          </p:nvSpPr>
          <p:spPr>
            <a:xfrm>
              <a:off x="3990793" y="2343252"/>
              <a:ext cx="479370" cy="307777"/>
            </a:xfrm>
            <a:prstGeom prst="rect">
              <a:avLst/>
            </a:prstGeom>
            <a:noFill/>
            <a:ln w="12700">
              <a:noFill/>
            </a:ln>
          </p:spPr>
          <p:txBody>
            <a:bodyPr wrap="square" rtlCol="0">
              <a:spAutoFit/>
            </a:bodyPr>
            <a:lstStyle/>
            <a:p>
              <a:r>
                <a:rPr lang="en-US" altLang="ja-JP" sz="1400" dirty="0">
                  <a:latin typeface="メイリオ" panose="020B0604030504040204" pitchFamily="50" charset="-128"/>
                  <a:ea typeface="メイリオ" panose="020B0604030504040204" pitchFamily="50" charset="-128"/>
                </a:rPr>
                <a:t>×</a:t>
              </a:r>
              <a:endParaRPr kumimoji="1" lang="ja-JP" altLang="en-US" sz="1400" dirty="0">
                <a:latin typeface="メイリオ" panose="020B0604030504040204" pitchFamily="50" charset="-128"/>
                <a:ea typeface="メイリオ" panose="020B0604030504040204" pitchFamily="50" charset="-128"/>
              </a:endParaRPr>
            </a:p>
          </p:txBody>
        </p:sp>
        <p:sp>
          <p:nvSpPr>
            <p:cNvPr id="56" name="テキスト ボックス 55"/>
            <p:cNvSpPr txBox="1"/>
            <p:nvPr/>
          </p:nvSpPr>
          <p:spPr>
            <a:xfrm>
              <a:off x="4203074" y="2841049"/>
              <a:ext cx="954745" cy="307777"/>
            </a:xfrm>
            <a:prstGeom prst="rect">
              <a:avLst/>
            </a:prstGeom>
            <a:solidFill>
              <a:schemeClr val="bg1"/>
            </a:solidFill>
            <a:ln w="12700">
              <a:solidFill>
                <a:schemeClr val="tx1"/>
              </a:solidFill>
            </a:ln>
          </p:spPr>
          <p:txBody>
            <a:bodyPr wrap="square" rtlCol="0">
              <a:spAutoFit/>
            </a:bodyPr>
            <a:lstStyle/>
            <a:p>
              <a:pPr algn="ctr"/>
              <a:r>
                <a:rPr lang="en-US" altLang="ja-JP" sz="1400" dirty="0" smtClean="0">
                  <a:latin typeface="メイリオ" panose="020B0604030504040204" pitchFamily="50" charset="-128"/>
                  <a:ea typeface="メイリオ" panose="020B0604030504040204" pitchFamily="50" charset="-128"/>
                </a:rPr>
                <a:t>X = B</a:t>
              </a:r>
              <a:endParaRPr kumimoji="1" lang="ja-JP" altLang="en-US" sz="1400" dirty="0">
                <a:latin typeface="メイリオ" panose="020B0604030504040204" pitchFamily="50" charset="-128"/>
                <a:ea typeface="メイリオ" panose="020B0604030504040204" pitchFamily="50" charset="-128"/>
              </a:endParaRPr>
            </a:p>
          </p:txBody>
        </p:sp>
      </p:grpSp>
      <p:pic>
        <p:nvPicPr>
          <p:cNvPr id="35" name="図 34"/>
          <p:cNvPicPr>
            <a:picLocks noChangeAspect="1"/>
          </p:cNvPicPr>
          <p:nvPr/>
        </p:nvPicPr>
        <p:blipFill>
          <a:blip r:embed="rId3"/>
          <a:stretch>
            <a:fillRect/>
          </a:stretch>
        </p:blipFill>
        <p:spPr>
          <a:xfrm>
            <a:off x="411891" y="2667467"/>
            <a:ext cx="1547139" cy="1385229"/>
          </a:xfrm>
          <a:prstGeom prst="rect">
            <a:avLst/>
          </a:prstGeom>
        </p:spPr>
      </p:pic>
      <p:sp>
        <p:nvSpPr>
          <p:cNvPr id="44" name="角丸四角形 43"/>
          <p:cNvSpPr/>
          <p:nvPr/>
        </p:nvSpPr>
        <p:spPr>
          <a:xfrm>
            <a:off x="243502" y="1421301"/>
            <a:ext cx="4996193" cy="2729754"/>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角丸四角形 56"/>
          <p:cNvSpPr/>
          <p:nvPr/>
        </p:nvSpPr>
        <p:spPr>
          <a:xfrm>
            <a:off x="236885" y="4479929"/>
            <a:ext cx="4996193" cy="2931523"/>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83795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a:stretch>
            <a:fillRect/>
          </a:stretch>
        </p:blipFill>
        <p:spPr>
          <a:xfrm>
            <a:off x="442177" y="2123353"/>
            <a:ext cx="4286214" cy="1752226"/>
          </a:xfrm>
          <a:prstGeom prst="rect">
            <a:avLst/>
          </a:prstGeom>
        </p:spPr>
      </p:pic>
      <p:sp>
        <p:nvSpPr>
          <p:cNvPr id="2" name="テキスト ボックス 1"/>
          <p:cNvSpPr txBox="1"/>
          <p:nvPr/>
        </p:nvSpPr>
        <p:spPr>
          <a:xfrm>
            <a:off x="866274" y="190941"/>
            <a:ext cx="4303604" cy="30777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大人の</a:t>
            </a:r>
            <a:r>
              <a:rPr lang="en-US" altLang="ja-JP" sz="1400" dirty="0">
                <a:latin typeface="メイリオ" panose="020B0604030504040204" pitchFamily="50" charset="-128"/>
                <a:ea typeface="メイリオ" panose="020B0604030504040204" pitchFamily="50" charset="-128"/>
              </a:rPr>
              <a:t>Scratch</a:t>
            </a:r>
            <a:r>
              <a:rPr lang="ja-JP" altLang="en-US" sz="1400" dirty="0">
                <a:latin typeface="メイリオ" panose="020B0604030504040204" pitchFamily="50" charset="-128"/>
                <a:ea typeface="メイリオ" panose="020B0604030504040204" pitchFamily="50" charset="-128"/>
              </a:rPr>
              <a:t>プログラム機能部品カード</a:t>
            </a:r>
            <a:r>
              <a:rPr kumimoji="1" lang="ja-JP" altLang="en-US" sz="1400" dirty="0" smtClean="0">
                <a:latin typeface="メイリオ" panose="020B0604030504040204" pitchFamily="50" charset="-128"/>
                <a:ea typeface="メイリオ" panose="020B0604030504040204" pitchFamily="50" charset="-128"/>
              </a:rPr>
              <a:t>　</a:t>
            </a:r>
            <a:r>
              <a:rPr kumimoji="1" lang="en-US" altLang="ja-JP" sz="1400" dirty="0" smtClean="0">
                <a:latin typeface="メイリオ" panose="020B0604030504040204" pitchFamily="50" charset="-128"/>
                <a:ea typeface="メイリオ" panose="020B0604030504040204" pitchFamily="50" charset="-128"/>
              </a:rPr>
              <a:t>No.05</a:t>
            </a:r>
            <a:endParaRPr kumimoji="1" lang="ja-JP" altLang="en-US" sz="1400" dirty="0">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703989" y="586369"/>
            <a:ext cx="4354394" cy="338554"/>
          </a:xfrm>
          <a:prstGeom prst="rect">
            <a:avLst/>
          </a:prstGeom>
          <a:noFill/>
          <a:ln w="28575">
            <a:solidFill>
              <a:srgbClr val="002060"/>
            </a:solidFill>
          </a:ln>
        </p:spPr>
        <p:txBody>
          <a:bodyPr wrap="square" rtlCol="0">
            <a:spAutoFit/>
          </a:bodyPr>
          <a:lstStyle/>
          <a:p>
            <a:r>
              <a:rPr lang="ja-JP" altLang="en-US" sz="1600" dirty="0">
                <a:latin typeface="メイリオ" panose="020B0604030504040204" pitchFamily="50" charset="-128"/>
                <a:ea typeface="メイリオ" panose="020B0604030504040204" pitchFamily="50" charset="-128"/>
              </a:rPr>
              <a:t>複数</a:t>
            </a:r>
            <a:r>
              <a:rPr lang="ja-JP" altLang="en-US" sz="1600" dirty="0" smtClean="0">
                <a:latin typeface="メイリオ" panose="020B0604030504040204" pitchFamily="50" charset="-128"/>
                <a:ea typeface="メイリオ" panose="020B0604030504040204" pitchFamily="50" charset="-128"/>
              </a:rPr>
              <a:t>の条件を判断して違う命令を実行</a:t>
            </a:r>
            <a:endParaRPr kumimoji="1" lang="ja-JP" altLang="en-US" sz="16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62796" y="1012574"/>
            <a:ext cx="3935811" cy="646331"/>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複数の条件を判断して、違う命令を実行します。</a:t>
            </a:r>
            <a:r>
              <a:rPr kumimoji="1" lang="en-US" altLang="ja-JP" sz="1200" dirty="0" smtClean="0">
                <a:latin typeface="メイリオ" panose="020B0604030504040204" pitchFamily="50" charset="-128"/>
                <a:ea typeface="メイリオ" panose="020B0604030504040204" pitchFamily="50" charset="-128"/>
              </a:rPr>
              <a:t>No.03</a:t>
            </a:r>
            <a:r>
              <a:rPr lang="ja-JP" altLang="en-US" sz="1200" dirty="0" smtClean="0">
                <a:latin typeface="メイリオ" panose="020B0604030504040204" pitchFamily="50" charset="-128"/>
                <a:ea typeface="メイリオ" panose="020B0604030504040204" pitchFamily="50" charset="-128"/>
              </a:rPr>
              <a:t>や</a:t>
            </a:r>
            <a:r>
              <a:rPr lang="en-US" altLang="ja-JP" sz="1200" dirty="0" smtClean="0">
                <a:latin typeface="メイリオ" panose="020B0604030504040204" pitchFamily="50" charset="-128"/>
                <a:ea typeface="メイリオ" panose="020B0604030504040204" pitchFamily="50" charset="-128"/>
              </a:rPr>
              <a:t>No.04</a:t>
            </a:r>
            <a:r>
              <a:rPr lang="ja-JP" altLang="en-US" sz="1200" dirty="0" smtClean="0">
                <a:latin typeface="メイリオ" panose="020B0604030504040204" pitchFamily="50" charset="-128"/>
                <a:ea typeface="メイリオ" panose="020B0604030504040204" pitchFamily="50" charset="-128"/>
              </a:rPr>
              <a:t>で、実行する命令として、</a:t>
            </a:r>
            <a:r>
              <a:rPr lang="en-US" altLang="ja-JP" sz="1200" dirty="0" smtClean="0">
                <a:latin typeface="メイリオ" panose="020B0604030504040204" pitchFamily="50" charset="-128"/>
                <a:ea typeface="メイリオ" panose="020B0604030504040204" pitchFamily="50" charset="-128"/>
              </a:rPr>
              <a:t>No.03</a:t>
            </a:r>
            <a:r>
              <a:rPr lang="ja-JP" altLang="en-US" sz="1200" dirty="0" smtClean="0">
                <a:latin typeface="メイリオ" panose="020B0604030504040204" pitchFamily="50" charset="-128"/>
                <a:ea typeface="メイリオ" panose="020B0604030504040204" pitchFamily="50" charset="-128"/>
              </a:rPr>
              <a:t>や</a:t>
            </a:r>
            <a:r>
              <a:rPr lang="en-US" altLang="ja-JP" sz="1200" dirty="0" smtClean="0">
                <a:latin typeface="メイリオ" panose="020B0604030504040204" pitchFamily="50" charset="-128"/>
                <a:ea typeface="メイリオ" panose="020B0604030504040204" pitchFamily="50" charset="-128"/>
              </a:rPr>
              <a:t>No.04</a:t>
            </a:r>
            <a:r>
              <a:rPr lang="ja-JP" altLang="en-US" sz="1200" dirty="0" smtClean="0">
                <a:latin typeface="メイリオ" panose="020B0604030504040204" pitchFamily="50" charset="-128"/>
                <a:ea typeface="メイリオ" panose="020B0604030504040204" pitchFamily="50" charset="-128"/>
              </a:rPr>
              <a:t>自体を使用します。</a:t>
            </a:r>
            <a:endParaRPr kumimoji="1" lang="ja-JP" altLang="en-US" sz="120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362796" y="1655263"/>
            <a:ext cx="1015629" cy="338554"/>
          </a:xfrm>
          <a:prstGeom prst="rect">
            <a:avLst/>
          </a:prstGeom>
          <a:noFill/>
          <a:ln w="28575">
            <a:solidFill>
              <a:srgbClr val="FF0000"/>
            </a:solidFill>
          </a:ln>
        </p:spPr>
        <p:txBody>
          <a:bodyPr wrap="square" rtlCol="0">
            <a:spAutoFit/>
          </a:bodyPr>
          <a:lstStyle/>
          <a:p>
            <a:pPr algn="ctr"/>
            <a:r>
              <a:rPr kumimoji="1" lang="ja-JP" altLang="en-US" sz="1600" dirty="0" smtClean="0">
                <a:latin typeface="メイリオ" panose="020B0604030504040204" pitchFamily="50" charset="-128"/>
                <a:ea typeface="メイリオ" panose="020B0604030504040204" pitchFamily="50" charset="-128"/>
              </a:rPr>
              <a:t>具体例</a:t>
            </a:r>
            <a:endParaRPr kumimoji="1" lang="ja-JP" altLang="en-US" sz="16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2639683" y="4549984"/>
            <a:ext cx="2192048" cy="2308324"/>
          </a:xfrm>
          <a:prstGeom prst="rect">
            <a:avLst/>
          </a:prstGeom>
          <a:noFill/>
        </p:spPr>
        <p:txBody>
          <a:bodyPr wrap="square" rtlCol="0">
            <a:spAutoFit/>
          </a:bodyPr>
          <a:lstStyle/>
          <a:p>
            <a:r>
              <a:rPr lang="ja-JP" altLang="en-US" sz="1200" dirty="0" smtClean="0">
                <a:latin typeface="メイリオ" panose="020B0604030504040204" pitchFamily="50" charset="-128"/>
                <a:ea typeface="メイリオ" panose="020B0604030504040204" pitchFamily="50" charset="-128"/>
              </a:rPr>
              <a:t>まず、変数</a:t>
            </a:r>
            <a:r>
              <a:rPr lang="en-US" altLang="ja-JP" sz="1200" dirty="0">
                <a:latin typeface="メイリオ" panose="020B0604030504040204" pitchFamily="50" charset="-128"/>
                <a:ea typeface="メイリオ" panose="020B0604030504040204" pitchFamily="50" charset="-128"/>
              </a:rPr>
              <a:t>A</a:t>
            </a:r>
            <a:r>
              <a:rPr lang="ja-JP" altLang="en-US" sz="1200" dirty="0" smtClean="0">
                <a:latin typeface="メイリオ" panose="020B0604030504040204" pitchFamily="50" charset="-128"/>
                <a:ea typeface="メイリオ" panose="020B0604030504040204" pitchFamily="50" charset="-128"/>
              </a:rPr>
              <a:t>の内容が</a:t>
            </a:r>
            <a:r>
              <a:rPr lang="en-US" altLang="ja-JP" sz="1200" dirty="0" smtClean="0">
                <a:latin typeface="メイリオ" panose="020B0604030504040204" pitchFamily="50" charset="-128"/>
                <a:ea typeface="メイリオ" panose="020B0604030504040204" pitchFamily="50" charset="-128"/>
              </a:rPr>
              <a:t>6</a:t>
            </a:r>
            <a:r>
              <a:rPr lang="ja-JP" altLang="en-US" sz="1200" dirty="0" smtClean="0">
                <a:latin typeface="メイリオ" panose="020B0604030504040204" pitchFamily="50" charset="-128"/>
                <a:ea typeface="メイリオ" panose="020B0604030504040204" pitchFamily="50" charset="-128"/>
              </a:rPr>
              <a:t>未満であるか判断して、未満であれば、幼児</a:t>
            </a:r>
            <a:r>
              <a:rPr lang="en-US" altLang="ja-JP" sz="1200" dirty="0" smtClean="0">
                <a:latin typeface="メイリオ" panose="020B0604030504040204" pitchFamily="50" charset="-128"/>
                <a:ea typeface="メイリオ" panose="020B0604030504040204" pitchFamily="50" charset="-128"/>
              </a:rPr>
              <a:t>(</a:t>
            </a:r>
            <a:r>
              <a:rPr lang="en-US" altLang="ja-JP" sz="1200" dirty="0" err="1" smtClean="0">
                <a:latin typeface="メイリオ" panose="020B0604030504040204" pitchFamily="50" charset="-128"/>
                <a:ea typeface="メイリオ" panose="020B0604030504040204" pitchFamily="50" charset="-128"/>
              </a:rPr>
              <a:t>Youji</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と表示します。</a:t>
            </a:r>
          </a:p>
          <a:p>
            <a:endParaRPr lang="ja-JP" altLang="en-US" sz="1200" dirty="0">
              <a:latin typeface="メイリオ" panose="020B0604030504040204" pitchFamily="50" charset="-128"/>
              <a:ea typeface="メイリオ" panose="020B0604030504040204" pitchFamily="50" charset="-128"/>
            </a:endParaRPr>
          </a:p>
          <a:p>
            <a:endParaRPr lang="ja-JP" altLang="en-US" sz="1200" dirty="0" smtClean="0">
              <a:latin typeface="メイリオ" panose="020B0604030504040204" pitchFamily="50" charset="-128"/>
              <a:ea typeface="メイリオ" panose="020B0604030504040204" pitchFamily="50" charset="-128"/>
            </a:endParaRPr>
          </a:p>
          <a:p>
            <a:r>
              <a:rPr lang="ja-JP" altLang="en-US" sz="1200" dirty="0" smtClean="0">
                <a:latin typeface="メイリオ" panose="020B0604030504040204" pitchFamily="50" charset="-128"/>
                <a:ea typeface="メイリオ" panose="020B0604030504040204" pitchFamily="50" charset="-128"/>
              </a:rPr>
              <a:t>もし、そうでなければ、今度</a:t>
            </a:r>
            <a:r>
              <a:rPr lang="ja-JP" altLang="en-US" sz="1200" dirty="0">
                <a:latin typeface="メイリオ" panose="020B0604030504040204" pitchFamily="50" charset="-128"/>
                <a:ea typeface="メイリオ" panose="020B0604030504040204" pitchFamily="50" charset="-128"/>
              </a:rPr>
              <a:t>は、変数</a:t>
            </a:r>
            <a:r>
              <a:rPr lang="en-US" altLang="ja-JP" sz="1200" dirty="0">
                <a:latin typeface="メイリオ" panose="020B0604030504040204" pitchFamily="50" charset="-128"/>
                <a:ea typeface="メイリオ" panose="020B0604030504040204" pitchFamily="50" charset="-128"/>
              </a:rPr>
              <a:t>A</a:t>
            </a:r>
            <a:r>
              <a:rPr lang="ja-JP" altLang="en-US" sz="1200" dirty="0">
                <a:latin typeface="メイリオ" panose="020B0604030504040204" pitchFamily="50" charset="-128"/>
                <a:ea typeface="メイリオ" panose="020B0604030504040204" pitchFamily="50" charset="-128"/>
              </a:rPr>
              <a:t>の内容</a:t>
            </a:r>
            <a:r>
              <a:rPr lang="ja-JP" altLang="en-US" sz="1200" dirty="0" smtClean="0">
                <a:latin typeface="メイリオ" panose="020B0604030504040204" pitchFamily="50" charset="-128"/>
                <a:ea typeface="メイリオ" panose="020B0604030504040204" pitchFamily="50" charset="-128"/>
              </a:rPr>
              <a:t>が</a:t>
            </a:r>
            <a:r>
              <a:rPr lang="en-US" altLang="ja-JP" sz="1200" dirty="0" smtClean="0">
                <a:latin typeface="メイリオ" panose="020B0604030504040204" pitchFamily="50" charset="-128"/>
                <a:ea typeface="メイリオ" panose="020B0604030504040204" pitchFamily="50" charset="-128"/>
              </a:rPr>
              <a:t>12</a:t>
            </a:r>
            <a:r>
              <a:rPr lang="ja-JP" altLang="en-US" sz="1200" dirty="0" smtClean="0">
                <a:latin typeface="メイリオ" panose="020B0604030504040204" pitchFamily="50" charset="-128"/>
                <a:ea typeface="メイリオ" panose="020B0604030504040204" pitchFamily="50" charset="-128"/>
              </a:rPr>
              <a:t>未満</a:t>
            </a:r>
            <a:r>
              <a:rPr lang="ja-JP" altLang="en-US" sz="1200" dirty="0">
                <a:latin typeface="メイリオ" panose="020B0604030504040204" pitchFamily="50" charset="-128"/>
                <a:ea typeface="メイリオ" panose="020B0604030504040204" pitchFamily="50" charset="-128"/>
              </a:rPr>
              <a:t>であるか判断して、未満であれば</a:t>
            </a:r>
            <a:r>
              <a:rPr lang="ja-JP" altLang="en-US" sz="1200" dirty="0" smtClean="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子供</a:t>
            </a:r>
            <a:r>
              <a:rPr lang="en-US" altLang="ja-JP" sz="1200" dirty="0" smtClean="0">
                <a:latin typeface="メイリオ" panose="020B0604030504040204" pitchFamily="50" charset="-128"/>
                <a:ea typeface="メイリオ" panose="020B0604030504040204" pitchFamily="50" charset="-128"/>
              </a:rPr>
              <a:t>(</a:t>
            </a:r>
            <a:r>
              <a:rPr lang="en-US" altLang="ja-JP" sz="1200" dirty="0" err="1" smtClean="0">
                <a:latin typeface="メイリオ" panose="020B0604030504040204" pitchFamily="50" charset="-128"/>
                <a:ea typeface="メイリオ" panose="020B0604030504040204" pitchFamily="50" charset="-128"/>
              </a:rPr>
              <a:t>Kodomo</a:t>
            </a:r>
            <a:r>
              <a:rPr lang="en-US" altLang="ja-JP" sz="1200" dirty="0" smtClean="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と表示します</a:t>
            </a:r>
            <a:r>
              <a:rPr lang="ja-JP" altLang="en-US" sz="1200" dirty="0" smtClean="0">
                <a:latin typeface="メイリオ" panose="020B0604030504040204" pitchFamily="50" charset="-128"/>
                <a:ea typeface="メイリオ" panose="020B0604030504040204" pitchFamily="50" charset="-128"/>
              </a:rPr>
              <a:t>。そうでなければ、</a:t>
            </a:r>
            <a:r>
              <a:rPr lang="ja-JP" altLang="en-US" sz="1200" dirty="0">
                <a:latin typeface="メイリオ" panose="020B0604030504040204" pitchFamily="50" charset="-128"/>
                <a:ea typeface="メイリオ" panose="020B0604030504040204" pitchFamily="50" charset="-128"/>
              </a:rPr>
              <a:t/>
            </a:r>
            <a:br>
              <a:rPr lang="ja-JP" altLang="en-US" sz="1200" dirty="0">
                <a:latin typeface="メイリオ" panose="020B0604030504040204" pitchFamily="50" charset="-128"/>
                <a:ea typeface="メイリオ" panose="020B0604030504040204" pitchFamily="50" charset="-128"/>
              </a:rPr>
            </a:br>
            <a:r>
              <a:rPr lang="ja-JP" altLang="en-US" sz="1200" dirty="0" smtClean="0">
                <a:latin typeface="メイリオ" panose="020B0604030504040204" pitchFamily="50" charset="-128"/>
                <a:ea typeface="メイリオ" panose="020B0604030504040204" pitchFamily="50" charset="-128"/>
              </a:rPr>
              <a:t>大人</a:t>
            </a:r>
            <a:r>
              <a:rPr lang="en-US" altLang="ja-JP" sz="1200" dirty="0" smtClean="0">
                <a:latin typeface="メイリオ" panose="020B0604030504040204" pitchFamily="50" charset="-128"/>
                <a:ea typeface="メイリオ" panose="020B0604030504040204" pitchFamily="50" charset="-128"/>
              </a:rPr>
              <a:t>(</a:t>
            </a:r>
            <a:r>
              <a:rPr lang="en-US" altLang="ja-JP" sz="1200" dirty="0" err="1" smtClean="0">
                <a:latin typeface="メイリオ" panose="020B0604030504040204" pitchFamily="50" charset="-128"/>
                <a:ea typeface="メイリオ" panose="020B0604030504040204" pitchFamily="50" charset="-128"/>
              </a:rPr>
              <a:t>Otona</a:t>
            </a:r>
            <a:r>
              <a:rPr lang="en-US" altLang="ja-JP" sz="1200" dirty="0" smtClean="0">
                <a:latin typeface="メイリオ" panose="020B0604030504040204" pitchFamily="50" charset="-128"/>
                <a:ea typeface="メイリオ" panose="020B0604030504040204" pitchFamily="50" charset="-128"/>
              </a:rPr>
              <a:t>)</a:t>
            </a:r>
            <a:r>
              <a:rPr lang="ja-JP" altLang="en-US" sz="1200" dirty="0" smtClean="0">
                <a:latin typeface="メイリオ" panose="020B0604030504040204" pitchFamily="50" charset="-128"/>
                <a:ea typeface="メイリオ" panose="020B0604030504040204" pitchFamily="50" charset="-128"/>
              </a:rPr>
              <a:t>と表示します。</a:t>
            </a:r>
          </a:p>
        </p:txBody>
      </p:sp>
      <p:sp>
        <p:nvSpPr>
          <p:cNvPr id="8" name="下矢印 7"/>
          <p:cNvSpPr/>
          <p:nvPr/>
        </p:nvSpPr>
        <p:spPr>
          <a:xfrm>
            <a:off x="2086699" y="4048898"/>
            <a:ext cx="994611" cy="3031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直線矢印コネクタ 9"/>
          <p:cNvCxnSpPr/>
          <p:nvPr/>
        </p:nvCxnSpPr>
        <p:spPr>
          <a:xfrm flipH="1">
            <a:off x="2294772" y="3300568"/>
            <a:ext cx="578467" cy="65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442177" y="3791895"/>
            <a:ext cx="4596063" cy="276999"/>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rPr>
              <a:t>条件を判断する二つの部品を組み合わせます。</a:t>
            </a:r>
            <a:endParaRPr kumimoji="1" lang="ja-JP" altLang="en-US" sz="1200" dirty="0">
              <a:latin typeface="メイリオ" panose="020B0604030504040204" pitchFamily="50" charset="-128"/>
              <a:ea typeface="メイリオ" panose="020B0604030504040204" pitchFamily="50" charset="-128"/>
            </a:endParaRPr>
          </a:p>
        </p:txBody>
      </p:sp>
      <p:pic>
        <p:nvPicPr>
          <p:cNvPr id="13" name="図 12"/>
          <p:cNvPicPr>
            <a:picLocks noChangeAspect="1"/>
          </p:cNvPicPr>
          <p:nvPr/>
        </p:nvPicPr>
        <p:blipFill>
          <a:blip r:embed="rId3"/>
          <a:stretch>
            <a:fillRect/>
          </a:stretch>
        </p:blipFill>
        <p:spPr>
          <a:xfrm>
            <a:off x="504135" y="4468771"/>
            <a:ext cx="1980702" cy="2784261"/>
          </a:xfrm>
          <a:prstGeom prst="rect">
            <a:avLst/>
          </a:prstGeom>
        </p:spPr>
      </p:pic>
      <p:grpSp>
        <p:nvGrpSpPr>
          <p:cNvPr id="14" name="グループ化 13"/>
          <p:cNvGrpSpPr/>
          <p:nvPr/>
        </p:nvGrpSpPr>
        <p:grpSpPr>
          <a:xfrm>
            <a:off x="4239517" y="1085209"/>
            <a:ext cx="990600" cy="890653"/>
            <a:chOff x="1295400" y="3857730"/>
            <a:chExt cx="990600" cy="1019070"/>
          </a:xfrm>
        </p:grpSpPr>
        <p:sp>
          <p:nvSpPr>
            <p:cNvPr id="16" name="メモ 15"/>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テキスト ボックス 16"/>
            <p:cNvSpPr txBox="1"/>
            <p:nvPr/>
          </p:nvSpPr>
          <p:spPr>
            <a:xfrm>
              <a:off x="1295400" y="3890211"/>
              <a:ext cx="990600" cy="950813"/>
            </a:xfrm>
            <a:prstGeom prst="rect">
              <a:avLst/>
            </a:prstGeom>
            <a:noFill/>
          </p:spPr>
          <p:txBody>
            <a:bodyPr wrap="square" rtlCol="0">
              <a:spAutoFit/>
            </a:bodyPr>
            <a:lstStyle/>
            <a:p>
              <a:r>
                <a:rPr kumimoji="1" lang="ja-JP" altLang="en-US" sz="24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400" dirty="0" smtClean="0">
                  <a:solidFill>
                    <a:srgbClr val="FF0000"/>
                  </a:solidFill>
                  <a:latin typeface="メイリオ" panose="020B0604030504040204" pitchFamily="50" charset="-128"/>
                  <a:ea typeface="メイリオ" panose="020B0604030504040204" pitchFamily="50" charset="-128"/>
                </a:rPr>
              </a:br>
              <a:r>
                <a:rPr kumimoji="1" lang="en-US" altLang="ja-JP" sz="2400" dirty="0" smtClean="0">
                  <a:solidFill>
                    <a:srgbClr val="FF0000"/>
                  </a:solidFill>
                  <a:latin typeface="メイリオ" panose="020B0604030504040204" pitchFamily="50" charset="-128"/>
                  <a:ea typeface="メイリオ" panose="020B0604030504040204" pitchFamily="50" charset="-128"/>
                </a:rPr>
                <a:t>05</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grpSp>
      <p:sp>
        <p:nvSpPr>
          <p:cNvPr id="18" name="角丸四角形 17"/>
          <p:cNvSpPr/>
          <p:nvPr/>
        </p:nvSpPr>
        <p:spPr>
          <a:xfrm>
            <a:off x="173685" y="4395139"/>
            <a:ext cx="4996193" cy="2931523"/>
          </a:xfrm>
          <a:prstGeom prst="roundRect">
            <a:avLst>
              <a:gd name="adj" fmla="val 5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右矢印 22"/>
          <p:cNvSpPr/>
          <p:nvPr/>
        </p:nvSpPr>
        <p:spPr>
          <a:xfrm>
            <a:off x="4239517" y="6805128"/>
            <a:ext cx="818865" cy="600812"/>
          </a:xfrm>
          <a:prstGeom prst="rightArrow">
            <a:avLst/>
          </a:prstGeom>
          <a:solidFill>
            <a:schemeClr val="bg1">
              <a:lumMod val="8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rPr>
              <a:t>裏面</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0725979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2409</TotalTime>
  <Words>2104</Words>
  <Application>Microsoft Office PowerPoint</Application>
  <PresentationFormat>ユーザー設定</PresentationFormat>
  <Paragraphs>300</Paragraphs>
  <Slides>22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22</vt:i4>
      </vt:variant>
    </vt:vector>
  </HeadingPairs>
  <TitlesOfParts>
    <vt:vector size="28" baseType="lpstr">
      <vt:lpstr>ＭＳ Ｐゴシック</vt:lpstr>
      <vt:lpstr>メイリオ</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gohome8</dc:creator>
  <cp:lastModifiedBy>gohome8</cp:lastModifiedBy>
  <cp:revision>83</cp:revision>
  <cp:lastPrinted>2020-11-03T21:21:36Z</cp:lastPrinted>
  <dcterms:created xsi:type="dcterms:W3CDTF">2020-11-03T07:56:19Z</dcterms:created>
  <dcterms:modified xsi:type="dcterms:W3CDTF">2021-12-25T11:23:39Z</dcterms:modified>
</cp:coreProperties>
</file>