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306" r:id="rId2"/>
    <p:sldId id="428" r:id="rId3"/>
    <p:sldId id="382" r:id="rId4"/>
    <p:sldId id="442" r:id="rId5"/>
    <p:sldId id="430" r:id="rId6"/>
    <p:sldId id="381" r:id="rId7"/>
    <p:sldId id="443" r:id="rId8"/>
    <p:sldId id="383" r:id="rId9"/>
    <p:sldId id="429" r:id="rId10"/>
    <p:sldId id="340" r:id="rId11"/>
    <p:sldId id="431" r:id="rId12"/>
    <p:sldId id="450" r:id="rId13"/>
    <p:sldId id="387" r:id="rId14"/>
    <p:sldId id="426" r:id="rId15"/>
    <p:sldId id="386" r:id="rId16"/>
    <p:sldId id="433" r:id="rId17"/>
    <p:sldId id="388" r:id="rId18"/>
    <p:sldId id="415" r:id="rId19"/>
    <p:sldId id="389" r:id="rId20"/>
    <p:sldId id="390" r:id="rId21"/>
    <p:sldId id="432" r:id="rId22"/>
    <p:sldId id="393" r:id="rId23"/>
    <p:sldId id="435" r:id="rId24"/>
    <p:sldId id="394" r:id="rId25"/>
    <p:sldId id="351" r:id="rId26"/>
    <p:sldId id="417" r:id="rId27"/>
    <p:sldId id="352" r:id="rId28"/>
    <p:sldId id="418" r:id="rId29"/>
    <p:sldId id="436" r:id="rId30"/>
    <p:sldId id="402" r:id="rId31"/>
    <p:sldId id="416" r:id="rId32"/>
    <p:sldId id="363" r:id="rId33"/>
    <p:sldId id="451" r:id="rId34"/>
    <p:sldId id="439" r:id="rId35"/>
    <p:sldId id="438" r:id="rId36"/>
    <p:sldId id="420" r:id="rId37"/>
    <p:sldId id="421" r:id="rId38"/>
    <p:sldId id="440" r:id="rId39"/>
    <p:sldId id="365" r:id="rId40"/>
    <p:sldId id="410" r:id="rId41"/>
    <p:sldId id="367" r:id="rId42"/>
    <p:sldId id="368" r:id="rId43"/>
    <p:sldId id="369" r:id="rId44"/>
    <p:sldId id="411" r:id="rId45"/>
    <p:sldId id="422" r:id="rId46"/>
    <p:sldId id="423" r:id="rId47"/>
    <p:sldId id="452" r:id="rId48"/>
    <p:sldId id="448" r:id="rId49"/>
    <p:sldId id="371" r:id="rId50"/>
    <p:sldId id="372" r:id="rId51"/>
    <p:sldId id="374" r:id="rId52"/>
    <p:sldId id="453" r:id="rId53"/>
    <p:sldId id="375" r:id="rId54"/>
    <p:sldId id="376" r:id="rId55"/>
    <p:sldId id="377" r:id="rId56"/>
    <p:sldId id="427" r:id="rId57"/>
    <p:sldId id="378" r:id="rId58"/>
    <p:sldId id="425" r:id="rId59"/>
    <p:sldId id="379" r:id="rId60"/>
    <p:sldId id="437" r:id="rId61"/>
  </p:sldIdLst>
  <p:sldSz cx="9144000" cy="6858000" type="screen4x3"/>
  <p:notesSz cx="6858000" cy="9945688"/>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8C1A"/>
    <a:srgbClr val="FFFFCC"/>
    <a:srgbClr val="FFFFFF"/>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42" autoAdjust="0"/>
    <p:restoredTop sz="94660"/>
  </p:normalViewPr>
  <p:slideViewPr>
    <p:cSldViewPr>
      <p:cViewPr varScale="1">
        <p:scale>
          <a:sx n="61" d="100"/>
          <a:sy n="61" d="100"/>
        </p:scale>
        <p:origin x="134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1"/>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lvl1pPr algn="l">
              <a:defRPr sz="1300"/>
            </a:lvl1pPr>
          </a:lstStyle>
          <a:p>
            <a:endParaRPr lang="en-US" altLang="ja-JP"/>
          </a:p>
        </p:txBody>
      </p:sp>
      <p:sp>
        <p:nvSpPr>
          <p:cNvPr id="13315" name="Rectangle 3"/>
          <p:cNvSpPr>
            <a:spLocks noGrp="1" noChangeArrowheads="1"/>
          </p:cNvSpPr>
          <p:nvPr>
            <p:ph type="dt" idx="1"/>
          </p:nvPr>
        </p:nvSpPr>
        <p:spPr bwMode="auto">
          <a:xfrm>
            <a:off x="3884613" y="1"/>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lvl1pPr algn="r">
              <a:defRPr sz="1300"/>
            </a:lvl1pPr>
          </a:lstStyle>
          <a:p>
            <a:endParaRPr lang="en-US" altLang="ja-JP"/>
          </a:p>
        </p:txBody>
      </p:sp>
      <p:sp>
        <p:nvSpPr>
          <p:cNvPr id="13316"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685800" y="4724202"/>
            <a:ext cx="5486400" cy="447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0" y="9446679"/>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b" anchorCtr="0" compatLnSpc="1">
            <a:prstTxWarp prst="textNoShape">
              <a:avLst/>
            </a:prstTxWarp>
          </a:bodyPr>
          <a:lstStyle>
            <a:lvl1pPr algn="l">
              <a:defRPr sz="1300"/>
            </a:lvl1pPr>
          </a:lstStyle>
          <a:p>
            <a:endParaRPr lang="en-US" altLang="ja-JP"/>
          </a:p>
        </p:txBody>
      </p:sp>
      <p:sp>
        <p:nvSpPr>
          <p:cNvPr id="13319" name="Rectangle 7"/>
          <p:cNvSpPr>
            <a:spLocks noGrp="1" noChangeArrowheads="1"/>
          </p:cNvSpPr>
          <p:nvPr>
            <p:ph type="sldNum" sz="quarter" idx="5"/>
          </p:nvPr>
        </p:nvSpPr>
        <p:spPr bwMode="auto">
          <a:xfrm>
            <a:off x="3884613" y="9446679"/>
            <a:ext cx="2971800" cy="49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011" tIns="48006" rIns="96011" bIns="48006"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a:p>
        </p:txBody>
      </p:sp>
    </p:spTree>
    <p:extLst>
      <p:ext uri="{BB962C8B-B14F-4D97-AF65-F5344CB8AC3E}">
        <p14:creationId xmlns:p14="http://schemas.microsoft.com/office/powerpoint/2010/main" val="28312790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r>
              <a:rPr lang="en-US" altLang="ja-JP"/>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r>
              <a:rPr lang="en-US" altLang="ja-JP"/>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r>
              <a:rPr lang="en-US" altLang="ja-JP"/>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r>
              <a:rPr lang="en-US" altLang="ja-JP"/>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r>
              <a:rPr lang="en-US" altLang="ja-JP"/>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pn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5" Type="http://schemas.microsoft.com/office/2007/relationships/hdphoto" Target="../media/hdphoto3.wdp"/><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70.png"/><Relationship Id="rId4" Type="http://schemas.openxmlformats.org/officeDocument/2006/relationships/image" Target="../media/image69.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 Id="rId5" Type="http://schemas.openxmlformats.org/officeDocument/2006/relationships/image" Target="../media/image78.png"/><Relationship Id="rId4" Type="http://schemas.openxmlformats.org/officeDocument/2006/relationships/image" Target="../media/image77.png"/></Relationships>
</file>

<file path=ppt/slides/_rels/slide49.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5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83.png"/><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5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86.png"/><Relationship Id="rId4" Type="http://schemas.openxmlformats.org/officeDocument/2006/relationships/image" Target="../media/image8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89.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2800" smtClean="0"/>
              <a:pPr>
                <a:spcBef>
                  <a:spcPct val="0"/>
                </a:spcBef>
                <a:buFontTx/>
                <a:buNone/>
              </a:pPr>
              <a:t>1</a:t>
            </a:fld>
            <a:endParaRPr lang="en-US" altLang="ja-JP" sz="2800" dirty="0" smtClean="0"/>
          </a:p>
        </p:txBody>
      </p:sp>
      <p:sp>
        <p:nvSpPr>
          <p:cNvPr id="4099" name="Rectangle 2"/>
          <p:cNvSpPr>
            <a:spLocks noGrp="1" noChangeArrowheads="1"/>
          </p:cNvSpPr>
          <p:nvPr>
            <p:ph type="ctrTitle"/>
          </p:nvPr>
        </p:nvSpPr>
        <p:spPr>
          <a:xfrm>
            <a:off x="228600" y="381000"/>
            <a:ext cx="8629650" cy="612775"/>
          </a:xfrm>
        </p:spPr>
        <p:txBody>
          <a:bodyPr/>
          <a:lstStyle/>
          <a:p>
            <a:pPr algn="l" eaLnBrk="1" hangingPunct="1"/>
            <a:r>
              <a:rPr lang="ja-JP" altLang="en-US" sz="3200" dirty="0" smtClean="0">
                <a:ea typeface="メイリオ" panose="020B0604030504040204" pitchFamily="50" charset="-128"/>
              </a:rPr>
              <a:t>　情報の授業</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400050" y="974236"/>
            <a:ext cx="8458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アルゴリズムとプログラム </a:t>
            </a:r>
            <a:r>
              <a:rPr lang="en-US" altLang="ja-JP" sz="2800" dirty="0" smtClean="0">
                <a:latin typeface="メイリオ" panose="020B0604030504040204" pitchFamily="50" charset="-128"/>
                <a:ea typeface="メイリオ" panose="020B0604030504040204" pitchFamily="50" charset="-128"/>
              </a:rPr>
              <a:t>Ver. </a:t>
            </a:r>
            <a:r>
              <a:rPr lang="en-US" altLang="ja-JP" sz="2800" dirty="0">
                <a:latin typeface="メイリオ" panose="020B0604030504040204" pitchFamily="50" charset="-128"/>
                <a:ea typeface="メイリオ" panose="020B0604030504040204" pitchFamily="50" charset="-128"/>
              </a:rPr>
              <a:t>4.2</a:t>
            </a:r>
            <a:endParaRPr lang="en-US" altLang="ja-JP" sz="28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en-US" altLang="ja-JP" sz="2800" dirty="0">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学習教材</a:t>
            </a:r>
          </a:p>
          <a:p>
            <a:pPr algn="l" eaLnBrk="1" hangingPunct="1">
              <a:lnSpc>
                <a:spcPct val="120000"/>
              </a:lnSpc>
              <a:spcBef>
                <a:spcPct val="0"/>
              </a:spcBef>
              <a:buFontTx/>
              <a:buNone/>
            </a:pPr>
            <a:endParaRPr lang="ja-JP" altLang="en-US" sz="2400" dirty="0">
              <a:latin typeface="メイリオ" panose="020B0604030504040204" pitchFamily="50" charset="-128"/>
              <a:ea typeface="メイリオ" panose="020B0604030504040204" pitchFamily="50" charset="-128"/>
            </a:endParaRPr>
          </a:p>
        </p:txBody>
      </p:sp>
      <p:pic>
        <p:nvPicPr>
          <p:cNvPr id="6" name="図 5"/>
          <p:cNvPicPr/>
          <p:nvPr/>
        </p:nvPicPr>
        <p:blipFill>
          <a:blip r:embed="rId2">
            <a:extLst>
              <a:ext uri="{28A0092B-C50C-407E-A947-70E740481C1C}">
                <a14:useLocalDpi xmlns:a14="http://schemas.microsoft.com/office/drawing/2010/main" val="0"/>
              </a:ext>
            </a:extLst>
          </a:blip>
          <a:srcRect/>
          <a:stretch>
            <a:fillRect/>
          </a:stretch>
        </p:blipFill>
        <p:spPr bwMode="auto">
          <a:xfrm>
            <a:off x="4543425" y="6203829"/>
            <a:ext cx="1383302" cy="510979"/>
          </a:xfrm>
          <a:prstGeom prst="rect">
            <a:avLst/>
          </a:prstGeom>
          <a:noFill/>
          <a:ln>
            <a:noFill/>
          </a:ln>
        </p:spPr>
      </p:pic>
      <p:sp>
        <p:nvSpPr>
          <p:cNvPr id="7" name="Rectangle 3"/>
          <p:cNvSpPr txBox="1">
            <a:spLocks noChangeArrowheads="1"/>
          </p:cNvSpPr>
          <p:nvPr/>
        </p:nvSpPr>
        <p:spPr bwMode="auto">
          <a:xfrm>
            <a:off x="5969270" y="6220404"/>
            <a:ext cx="2636249"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en-US" altLang="ja-JP" sz="2000" dirty="0" smtClean="0">
                <a:latin typeface="メイリオ" panose="020B0604030504040204" pitchFamily="50" charset="-128"/>
                <a:ea typeface="メイリオ" panose="020B0604030504040204" pitchFamily="50" charset="-128"/>
              </a:rPr>
              <a:t>, Oct.2021</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5943600" y="1861955"/>
            <a:ext cx="2019300" cy="1980467"/>
          </a:xfrm>
          <a:prstGeom prst="rect">
            <a:avLst/>
          </a:prstGeom>
        </p:spPr>
      </p:pic>
      <p:sp>
        <p:nvSpPr>
          <p:cNvPr id="3" name="楕円 2"/>
          <p:cNvSpPr/>
          <p:nvPr/>
        </p:nvSpPr>
        <p:spPr bwMode="auto">
          <a:xfrm>
            <a:off x="5779499" y="1861955"/>
            <a:ext cx="1066800" cy="748702"/>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四角形吹き出し 3"/>
          <p:cNvSpPr/>
          <p:nvPr/>
        </p:nvSpPr>
        <p:spPr bwMode="auto">
          <a:xfrm>
            <a:off x="533400" y="2001057"/>
            <a:ext cx="4800600" cy="2652651"/>
          </a:xfrm>
          <a:prstGeom prst="wedgeRectCallout">
            <a:avLst>
              <a:gd name="adj1" fmla="val 57934"/>
              <a:gd name="adj2" fmla="val -32609"/>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半角の数字　</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2,</a:t>
            </a: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t>
            </a:r>
            <a: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a:t>
            </a:r>
            <a:br>
              <a:rPr kumimoji="1" lang="en-US" altLang="ja-JP"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漢字</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全角</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の数字　１</a:t>
            </a:r>
            <a:r>
              <a:rPr lang="en-US" altLang="ja-JP" sz="2400" dirty="0" smtClean="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２</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３</a:t>
            </a:r>
          </a:p>
          <a:p>
            <a:pPr marL="0" marR="0" indent="0" algn="l" defTabSz="914400" rtl="0" eaLnBrk="1" fontAlgn="base" latinLnBrk="0" hangingPunct="1">
              <a:lnSpc>
                <a:spcPct val="100000"/>
              </a:lnSpc>
              <a:spcBef>
                <a:spcPct val="0"/>
              </a:spcBef>
              <a:spcAft>
                <a:spcPct val="0"/>
              </a:spcAft>
              <a:buClrTx/>
              <a:buSzTx/>
              <a:buFontTx/>
              <a:buNone/>
              <a:tabLst/>
            </a:pPr>
            <a:r>
              <a:rPr lang="en-US" altLang="ja-JP" sz="2400" dirty="0" smtClean="0">
                <a:latin typeface="メイリオ" panose="020B0604030504040204" pitchFamily="50" charset="-128"/>
                <a:ea typeface="メイリオ" panose="020B0604030504040204" pitchFamily="50" charset="-128"/>
              </a:rPr>
              <a:t>Scratch</a:t>
            </a:r>
            <a:r>
              <a:rPr lang="ja-JP" altLang="en-US" sz="2400" dirty="0" smtClean="0">
                <a:latin typeface="メイリオ" panose="020B0604030504040204" pitchFamily="50" charset="-128"/>
                <a:ea typeface="メイリオ" panose="020B0604030504040204" pitchFamily="50" charset="-128"/>
              </a:rPr>
              <a:t>では、漢字の数字を入れると正しく動作しません。</a:t>
            </a:r>
          </a:p>
          <a:p>
            <a:pPr marL="0" marR="0" indent="0" algn="l" defTabSz="914400" rtl="0" eaLnBrk="1" fontAlgn="base" latinLnBrk="0" hangingPunct="1">
              <a:lnSpc>
                <a:spcPct val="100000"/>
              </a:lnSpc>
              <a:spcBef>
                <a:spcPct val="0"/>
              </a:spcBef>
              <a:spcAft>
                <a:spcPct val="0"/>
              </a:spcAft>
              <a:buClrTx/>
              <a:buSzTx/>
              <a:buFontTx/>
              <a:buNone/>
              <a:tabLst/>
            </a:pPr>
            <a:r>
              <a:rPr lang="ja-JP" altLang="en-US" sz="2400" dirty="0">
                <a:latin typeface="メイリオ" panose="020B0604030504040204" pitchFamily="50" charset="-128"/>
                <a:ea typeface="メイリオ" panose="020B0604030504040204" pitchFamily="50" charset="-128"/>
              </a:rPr>
              <a:t>今回</a:t>
            </a:r>
            <a:r>
              <a:rPr lang="ja-JP" altLang="en-US" sz="2400" dirty="0" smtClean="0">
                <a:latin typeface="メイリオ" panose="020B0604030504040204" pitchFamily="50" charset="-128"/>
                <a:ea typeface="メイリオ" panose="020B0604030504040204" pitchFamily="50" charset="-128"/>
              </a:rPr>
              <a:t>の実習中は、漢字</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日本語</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の入力モードを切って</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オフ</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使ってください。</a:t>
            </a:r>
            <a:r>
              <a:rPr lang="en-US" altLang="ja-JP" sz="2400" dirty="0" smtClean="0">
                <a:latin typeface="メイリオ" panose="020B0604030504040204" pitchFamily="50" charset="-128"/>
                <a:ea typeface="メイリオ" panose="020B0604030504040204" pitchFamily="50" charset="-128"/>
              </a:rPr>
              <a:t> </a:t>
            </a:r>
            <a:endPar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2" name="下矢印 11"/>
          <p:cNvSpPr/>
          <p:nvPr/>
        </p:nvSpPr>
        <p:spPr bwMode="auto">
          <a:xfrm>
            <a:off x="990600" y="6245225"/>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5" name="角丸四角形 4"/>
          <p:cNvSpPr/>
          <p:nvPr/>
        </p:nvSpPr>
        <p:spPr bwMode="auto">
          <a:xfrm>
            <a:off x="6469117" y="954067"/>
            <a:ext cx="2209800"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8" name="図 7"/>
          <p:cNvPicPr>
            <a:picLocks noChangeAspect="1"/>
          </p:cNvPicPr>
          <p:nvPr/>
        </p:nvPicPr>
        <p:blipFill>
          <a:blip r:embed="rId4"/>
          <a:stretch>
            <a:fillRect/>
          </a:stretch>
        </p:blipFill>
        <p:spPr>
          <a:xfrm>
            <a:off x="400050" y="4776804"/>
            <a:ext cx="3726387" cy="897324"/>
          </a:xfrm>
          <a:prstGeom prst="rect">
            <a:avLst/>
          </a:prstGeom>
        </p:spPr>
      </p:pic>
      <p:sp>
        <p:nvSpPr>
          <p:cNvPr id="13" name="Text Box 4"/>
          <p:cNvSpPr txBox="1">
            <a:spLocks noChangeArrowheads="1"/>
          </p:cNvSpPr>
          <p:nvPr/>
        </p:nvSpPr>
        <p:spPr bwMode="auto">
          <a:xfrm>
            <a:off x="4285457" y="4737660"/>
            <a:ext cx="4320062"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400" dirty="0" smtClean="0">
                <a:solidFill>
                  <a:srgbClr val="FF0000"/>
                </a:solidFill>
                <a:latin typeface="メイリオ" panose="020B0604030504040204" pitchFamily="50" charset="-128"/>
                <a:ea typeface="メイリオ" panose="020B0604030504040204" pitchFamily="50" charset="-128"/>
              </a:rPr>
              <a:t>見た目いっしよだけど、右側は漢字の</a:t>
            </a:r>
            <a:r>
              <a:rPr lang="en-US" altLang="ja-JP" sz="2400" dirty="0" smtClean="0">
                <a:solidFill>
                  <a:srgbClr val="FF0000"/>
                </a:solidFill>
                <a:latin typeface="メイリオ" panose="020B0604030504040204" pitchFamily="50" charset="-128"/>
                <a:ea typeface="メイリオ" panose="020B0604030504040204" pitchFamily="50" charset="-128"/>
              </a:rPr>
              <a:t>[1</a:t>
            </a:r>
            <a:r>
              <a:rPr lang="ja-JP" altLang="en-US" sz="2400" dirty="0" smtClean="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なの</a:t>
            </a:r>
            <a:r>
              <a:rPr lang="ja-JP" altLang="en-US" sz="2400" dirty="0" smtClean="0">
                <a:solidFill>
                  <a:srgbClr val="FF0000"/>
                </a:solidFill>
                <a:latin typeface="メイリオ" panose="020B0604030504040204" pitchFamily="50" charset="-128"/>
                <a:ea typeface="メイリオ" panose="020B0604030504040204" pitchFamily="50" charset="-128"/>
              </a:rPr>
              <a:t>で、</a:t>
            </a:r>
            <a:r>
              <a:rPr lang="en-US" altLang="ja-JP" sz="2400" dirty="0" smtClean="0">
                <a:solidFill>
                  <a:srgbClr val="FF0000"/>
                </a:solidFill>
                <a:latin typeface="メイリオ" panose="020B0604030504040204" pitchFamily="50" charset="-128"/>
                <a:ea typeface="メイリオ" panose="020B0604030504040204" pitchFamily="50" charset="-128"/>
              </a:rPr>
              <a:t>0</a:t>
            </a:r>
            <a:r>
              <a:rPr lang="ja-JP" altLang="en-US" sz="2400" dirty="0" smtClean="0">
                <a:solidFill>
                  <a:srgbClr val="FF0000"/>
                </a:solidFill>
                <a:latin typeface="メイリオ" panose="020B0604030504040204" pitchFamily="50" charset="-128"/>
                <a:ea typeface="メイリオ" panose="020B0604030504040204" pitchFamily="50" charset="-128"/>
              </a:rPr>
              <a:t>として扱われ正しく動かない</a:t>
            </a:r>
            <a:endParaRPr lang="ja-JP" altLang="en-US" sz="2400" dirty="0" smtClean="0">
              <a:solidFill>
                <a:srgbClr val="FF0000"/>
              </a:solidFill>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endParaRPr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85252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67103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課題</a:t>
            </a:r>
            <a:r>
              <a:rPr lang="en-US" altLang="ja-JP" sz="2800" dirty="0" smtClean="0">
                <a:latin typeface="メイリオ" panose="020B0604030504040204" pitchFamily="50" charset="-128"/>
                <a:ea typeface="メイリオ" panose="020B0604030504040204" pitchFamily="50" charset="-128"/>
              </a:rPr>
              <a:t>1: </a:t>
            </a:r>
            <a:r>
              <a:rPr lang="ja-JP" altLang="en-US" sz="2800" dirty="0" smtClean="0">
                <a:latin typeface="メイリオ" panose="020B0604030504040204" pitchFamily="50" charset="-128"/>
                <a:ea typeface="メイリオ" panose="020B0604030504040204" pitchFamily="50" charset="-128"/>
              </a:rPr>
              <a:t>入力した</a:t>
            </a:r>
            <a:r>
              <a:rPr lang="en-US" altLang="ja-JP" sz="2800" dirty="0" smtClean="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a:t>
            </a:r>
            <a:r>
              <a:rPr lang="ja-JP" altLang="en-US" sz="2800" dirty="0" smtClean="0">
                <a:latin typeface="メイリオ" panose="020B0604030504040204" pitchFamily="50" charset="-128"/>
                <a:ea typeface="メイリオ" panose="020B0604030504040204" pitchFamily="50" charset="-128"/>
              </a:rPr>
              <a:t>の数で四則演算</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7543800" y="233498"/>
            <a:ext cx="954088" cy="400109"/>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10</a:t>
            </a:fld>
            <a:endParaRPr lang="en-US" altLang="ja-JP" sz="2800" dirty="0"/>
          </a:p>
        </p:txBody>
      </p:sp>
      <p:grpSp>
        <p:nvGrpSpPr>
          <p:cNvPr id="8" name="グループ化 7"/>
          <p:cNvGrpSpPr/>
          <p:nvPr/>
        </p:nvGrpSpPr>
        <p:grpSpPr>
          <a:xfrm>
            <a:off x="991371" y="2038988"/>
            <a:ext cx="1471326" cy="1148842"/>
            <a:chOff x="1272222" y="2781617"/>
            <a:chExt cx="1666875" cy="1290320"/>
          </a:xfrm>
        </p:grpSpPr>
        <p:pic>
          <p:nvPicPr>
            <p:cNvPr id="10" name="図 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11"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2" name="グループ化 11"/>
          <p:cNvGrpSpPr/>
          <p:nvPr/>
        </p:nvGrpSpPr>
        <p:grpSpPr>
          <a:xfrm>
            <a:off x="2588557" y="2038987"/>
            <a:ext cx="1450043" cy="1173175"/>
            <a:chOff x="2909252" y="2786062"/>
            <a:chExt cx="1666875" cy="1290320"/>
          </a:xfrm>
        </p:grpSpPr>
        <p:pic>
          <p:nvPicPr>
            <p:cNvPr id="13" name="図 1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14"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 name="図 2"/>
          <p:cNvPicPr>
            <a:picLocks noChangeAspect="1"/>
          </p:cNvPicPr>
          <p:nvPr/>
        </p:nvPicPr>
        <p:blipFill>
          <a:blip r:embed="rId3"/>
          <a:stretch>
            <a:fillRect/>
          </a:stretch>
        </p:blipFill>
        <p:spPr>
          <a:xfrm>
            <a:off x="1557337" y="769202"/>
            <a:ext cx="2066925" cy="847725"/>
          </a:xfrm>
          <a:prstGeom prst="rect">
            <a:avLst/>
          </a:prstGeom>
        </p:spPr>
      </p:pic>
      <p:sp>
        <p:nvSpPr>
          <p:cNvPr id="15" name="右矢印 14"/>
          <p:cNvSpPr/>
          <p:nvPr/>
        </p:nvSpPr>
        <p:spPr bwMode="auto">
          <a:xfrm rot="3618168">
            <a:off x="2821439" y="1784683"/>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矢印 15"/>
          <p:cNvSpPr/>
          <p:nvPr/>
        </p:nvSpPr>
        <p:spPr bwMode="auto">
          <a:xfrm rot="7343944">
            <a:off x="1536312" y="1802077"/>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1948310" y="1601263"/>
            <a:ext cx="1185863" cy="523220"/>
          </a:xfrm>
          <a:prstGeom prst="rect">
            <a:avLst/>
          </a:prstGeom>
          <a:noFill/>
        </p:spPr>
        <p:txBody>
          <a:bodyPr wrap="square" rtlCol="0">
            <a:spAutoFit/>
          </a:bodyPr>
          <a:lstStyle/>
          <a:p>
            <a:r>
              <a:rPr kumimoji="1" lang="ja-JP" altLang="en-US" sz="2800" dirty="0" smtClean="0">
                <a:solidFill>
                  <a:srgbClr val="002060"/>
                </a:solidFill>
                <a:latin typeface="メイリオ" panose="020B0604030504040204" pitchFamily="50" charset="-128"/>
                <a:ea typeface="メイリオ" panose="020B0604030504040204" pitchFamily="50" charset="-128"/>
              </a:rPr>
              <a:t>数値</a:t>
            </a:r>
            <a:endParaRPr kumimoji="1" lang="ja-JP" altLang="en-US" sz="2800" dirty="0">
              <a:solidFill>
                <a:srgbClr val="002060"/>
              </a:solidFill>
              <a:latin typeface="メイリオ" panose="020B0604030504040204" pitchFamily="50" charset="-128"/>
              <a:ea typeface="メイリオ" panose="020B0604030504040204" pitchFamily="50" charset="-128"/>
            </a:endParaRPr>
          </a:p>
        </p:txBody>
      </p:sp>
      <p:grpSp>
        <p:nvGrpSpPr>
          <p:cNvPr id="17" name="グループ化 16"/>
          <p:cNvGrpSpPr/>
          <p:nvPr/>
        </p:nvGrpSpPr>
        <p:grpSpPr>
          <a:xfrm>
            <a:off x="5138714" y="806656"/>
            <a:ext cx="2580755" cy="1099895"/>
            <a:chOff x="1298179" y="3479546"/>
            <a:chExt cx="2580755" cy="1099895"/>
          </a:xfrm>
        </p:grpSpPr>
        <p:grpSp>
          <p:nvGrpSpPr>
            <p:cNvPr id="18" name="グループ化 17"/>
            <p:cNvGrpSpPr/>
            <p:nvPr/>
          </p:nvGrpSpPr>
          <p:grpSpPr>
            <a:xfrm>
              <a:off x="1298179" y="3479546"/>
              <a:ext cx="2580755" cy="1002320"/>
              <a:chOff x="4784127" y="860873"/>
              <a:chExt cx="3713125" cy="1290320"/>
            </a:xfrm>
          </p:grpSpPr>
          <p:grpSp>
            <p:nvGrpSpPr>
              <p:cNvPr id="19" name="グループ化 18"/>
              <p:cNvGrpSpPr/>
              <p:nvPr/>
            </p:nvGrpSpPr>
            <p:grpSpPr>
              <a:xfrm>
                <a:off x="4784127" y="860873"/>
                <a:ext cx="1666875" cy="1290320"/>
                <a:chOff x="1272222" y="2781617"/>
                <a:chExt cx="1666875" cy="1290320"/>
              </a:xfrm>
            </p:grpSpPr>
            <p:pic>
              <p:nvPicPr>
                <p:cNvPr id="23" name="図 2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24"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20" name="グループ化 19"/>
              <p:cNvGrpSpPr/>
              <p:nvPr/>
            </p:nvGrpSpPr>
            <p:grpSpPr>
              <a:xfrm>
                <a:off x="6830377" y="860873"/>
                <a:ext cx="1666875" cy="1290320"/>
                <a:chOff x="2909252" y="2786062"/>
                <a:chExt cx="1666875" cy="1290320"/>
              </a:xfrm>
            </p:grpSpPr>
            <p:pic>
              <p:nvPicPr>
                <p:cNvPr id="21" name="図 20"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22"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6" name="テキスト ボックス 5"/>
            <p:cNvSpPr txBox="1"/>
            <p:nvPr/>
          </p:nvSpPr>
          <p:spPr>
            <a:xfrm>
              <a:off x="2198934" y="3810000"/>
              <a:ext cx="925266" cy="769441"/>
            </a:xfrm>
            <a:prstGeom prst="rect">
              <a:avLst/>
            </a:prstGeom>
            <a:noFill/>
          </p:spPr>
          <p:txBody>
            <a:bodyPr wrap="square" rtlCol="0">
              <a:spAutoFit/>
            </a:bodyPr>
            <a:lstStyle/>
            <a:p>
              <a:r>
                <a:rPr kumimoji="1" lang="en-US" altLang="ja-JP" sz="4400" dirty="0" smtClean="0">
                  <a:solidFill>
                    <a:srgbClr val="002060"/>
                  </a:solidFill>
                  <a:latin typeface="メイリオ" panose="020B0604030504040204" pitchFamily="50" charset="-128"/>
                  <a:ea typeface="メイリオ" panose="020B0604030504040204" pitchFamily="50" charset="-128"/>
                </a:rPr>
                <a:t>+</a:t>
              </a:r>
              <a:endParaRPr kumimoji="1" lang="ja-JP" altLang="en-US" sz="4400" dirty="0">
                <a:solidFill>
                  <a:srgbClr val="002060"/>
                </a:solidFill>
                <a:latin typeface="メイリオ" panose="020B0604030504040204" pitchFamily="50" charset="-128"/>
                <a:ea typeface="メイリオ" panose="020B0604030504040204" pitchFamily="50" charset="-128"/>
              </a:endParaRPr>
            </a:p>
          </p:txBody>
        </p:sp>
      </p:grpSp>
      <p:grpSp>
        <p:nvGrpSpPr>
          <p:cNvPr id="27" name="グループ化 26"/>
          <p:cNvGrpSpPr/>
          <p:nvPr/>
        </p:nvGrpSpPr>
        <p:grpSpPr>
          <a:xfrm>
            <a:off x="5141728" y="2054496"/>
            <a:ext cx="2580755" cy="1253784"/>
            <a:chOff x="1298179" y="3479546"/>
            <a:chExt cx="2580755" cy="1253784"/>
          </a:xfrm>
        </p:grpSpPr>
        <p:grpSp>
          <p:nvGrpSpPr>
            <p:cNvPr id="28" name="グループ化 27"/>
            <p:cNvGrpSpPr/>
            <p:nvPr/>
          </p:nvGrpSpPr>
          <p:grpSpPr>
            <a:xfrm>
              <a:off x="1298179" y="3479546"/>
              <a:ext cx="2580755" cy="1002320"/>
              <a:chOff x="4784127" y="860873"/>
              <a:chExt cx="3713125" cy="1290320"/>
            </a:xfrm>
          </p:grpSpPr>
          <p:grpSp>
            <p:nvGrpSpPr>
              <p:cNvPr id="30" name="グループ化 29"/>
              <p:cNvGrpSpPr/>
              <p:nvPr/>
            </p:nvGrpSpPr>
            <p:grpSpPr>
              <a:xfrm>
                <a:off x="4784127" y="860873"/>
                <a:ext cx="1666875" cy="1290320"/>
                <a:chOff x="1272222" y="2781617"/>
                <a:chExt cx="1666875" cy="1290320"/>
              </a:xfrm>
            </p:grpSpPr>
            <p:pic>
              <p:nvPicPr>
                <p:cNvPr id="34" name="図 33"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35"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31" name="グループ化 30"/>
              <p:cNvGrpSpPr/>
              <p:nvPr/>
            </p:nvGrpSpPr>
            <p:grpSpPr>
              <a:xfrm>
                <a:off x="6830377" y="860873"/>
                <a:ext cx="1666875" cy="1290320"/>
                <a:chOff x="2909252" y="2786062"/>
                <a:chExt cx="1666875" cy="1290320"/>
              </a:xfrm>
            </p:grpSpPr>
            <p:pic>
              <p:nvPicPr>
                <p:cNvPr id="32" name="図 31"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33"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29" name="テキスト ボックス 28"/>
            <p:cNvSpPr txBox="1"/>
            <p:nvPr/>
          </p:nvSpPr>
          <p:spPr>
            <a:xfrm>
              <a:off x="2198934" y="3810000"/>
              <a:ext cx="925266" cy="923330"/>
            </a:xfrm>
            <a:prstGeom prst="rect">
              <a:avLst/>
            </a:prstGeom>
            <a:noFill/>
          </p:spPr>
          <p:txBody>
            <a:bodyPr wrap="square" rtlCol="0">
              <a:spAutoFit/>
            </a:bodyPr>
            <a:lstStyle/>
            <a:p>
              <a:r>
                <a:rPr kumimoji="1" lang="en-US" altLang="ja-JP" sz="5400" dirty="0" smtClean="0">
                  <a:solidFill>
                    <a:srgbClr val="002060"/>
                  </a:solidFill>
                  <a:latin typeface="メイリオ" panose="020B0604030504040204" pitchFamily="50" charset="-128"/>
                  <a:ea typeface="メイリオ" panose="020B0604030504040204" pitchFamily="50" charset="-128"/>
                </a:rPr>
                <a:t>-</a:t>
              </a:r>
              <a:endParaRPr kumimoji="1" lang="ja-JP" altLang="en-US" sz="5400" dirty="0">
                <a:solidFill>
                  <a:srgbClr val="002060"/>
                </a:solidFill>
                <a:latin typeface="メイリオ" panose="020B0604030504040204" pitchFamily="50" charset="-128"/>
                <a:ea typeface="メイリオ" panose="020B0604030504040204" pitchFamily="50" charset="-128"/>
              </a:endParaRPr>
            </a:p>
          </p:txBody>
        </p:sp>
      </p:grpSp>
      <p:grpSp>
        <p:nvGrpSpPr>
          <p:cNvPr id="36" name="グループ化 35"/>
          <p:cNvGrpSpPr/>
          <p:nvPr/>
        </p:nvGrpSpPr>
        <p:grpSpPr>
          <a:xfrm>
            <a:off x="5211724" y="3380683"/>
            <a:ext cx="2580755" cy="1253784"/>
            <a:chOff x="1298179" y="3479546"/>
            <a:chExt cx="2580755" cy="1253784"/>
          </a:xfrm>
        </p:grpSpPr>
        <p:grpSp>
          <p:nvGrpSpPr>
            <p:cNvPr id="37" name="グループ化 36"/>
            <p:cNvGrpSpPr/>
            <p:nvPr/>
          </p:nvGrpSpPr>
          <p:grpSpPr>
            <a:xfrm>
              <a:off x="1298179" y="3479546"/>
              <a:ext cx="2580755" cy="1002320"/>
              <a:chOff x="4784127" y="860873"/>
              <a:chExt cx="3713125" cy="1290320"/>
            </a:xfrm>
          </p:grpSpPr>
          <p:grpSp>
            <p:nvGrpSpPr>
              <p:cNvPr id="39" name="グループ化 38"/>
              <p:cNvGrpSpPr/>
              <p:nvPr/>
            </p:nvGrpSpPr>
            <p:grpSpPr>
              <a:xfrm>
                <a:off x="4784127" y="860873"/>
                <a:ext cx="1666875" cy="1290320"/>
                <a:chOff x="1272222" y="2781617"/>
                <a:chExt cx="1666875" cy="1290320"/>
              </a:xfrm>
            </p:grpSpPr>
            <p:pic>
              <p:nvPicPr>
                <p:cNvPr id="43" name="図 4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44"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0" name="グループ化 39"/>
              <p:cNvGrpSpPr/>
              <p:nvPr/>
            </p:nvGrpSpPr>
            <p:grpSpPr>
              <a:xfrm>
                <a:off x="6830377" y="860873"/>
                <a:ext cx="1666875" cy="1290320"/>
                <a:chOff x="2909252" y="2786062"/>
                <a:chExt cx="1666875" cy="1290320"/>
              </a:xfrm>
            </p:grpSpPr>
            <p:pic>
              <p:nvPicPr>
                <p:cNvPr id="41" name="図 40"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42"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38" name="テキスト ボックス 37"/>
            <p:cNvSpPr txBox="1"/>
            <p:nvPr/>
          </p:nvSpPr>
          <p:spPr>
            <a:xfrm>
              <a:off x="2198934" y="3810000"/>
              <a:ext cx="925266" cy="923330"/>
            </a:xfrm>
            <a:prstGeom prst="rect">
              <a:avLst/>
            </a:prstGeom>
            <a:noFill/>
          </p:spPr>
          <p:txBody>
            <a:bodyPr wrap="square" rtlCol="0">
              <a:spAutoFit/>
            </a:bodyPr>
            <a:lstStyle/>
            <a:p>
              <a:r>
                <a:rPr kumimoji="1" lang="en-US" altLang="ja-JP" sz="5400" dirty="0" smtClean="0">
                  <a:solidFill>
                    <a:srgbClr val="002060"/>
                  </a:solidFill>
                  <a:latin typeface="メイリオ" panose="020B0604030504040204" pitchFamily="50" charset="-128"/>
                  <a:ea typeface="メイリオ" panose="020B0604030504040204" pitchFamily="50" charset="-128"/>
                </a:rPr>
                <a:t>*</a:t>
              </a:r>
              <a:endParaRPr kumimoji="1" lang="ja-JP" altLang="en-US" sz="5400" dirty="0">
                <a:solidFill>
                  <a:srgbClr val="002060"/>
                </a:solidFill>
                <a:latin typeface="メイリオ" panose="020B0604030504040204" pitchFamily="50" charset="-128"/>
                <a:ea typeface="メイリオ" panose="020B0604030504040204" pitchFamily="50" charset="-128"/>
              </a:endParaRPr>
            </a:p>
          </p:txBody>
        </p:sp>
      </p:grpSp>
      <p:grpSp>
        <p:nvGrpSpPr>
          <p:cNvPr id="45" name="グループ化 44"/>
          <p:cNvGrpSpPr/>
          <p:nvPr/>
        </p:nvGrpSpPr>
        <p:grpSpPr>
          <a:xfrm>
            <a:off x="5236708" y="4573479"/>
            <a:ext cx="2580755" cy="1002320"/>
            <a:chOff x="1298179" y="3479546"/>
            <a:chExt cx="2580755" cy="1002320"/>
          </a:xfrm>
        </p:grpSpPr>
        <p:grpSp>
          <p:nvGrpSpPr>
            <p:cNvPr id="46" name="グループ化 45"/>
            <p:cNvGrpSpPr/>
            <p:nvPr/>
          </p:nvGrpSpPr>
          <p:grpSpPr>
            <a:xfrm>
              <a:off x="1298179" y="3479546"/>
              <a:ext cx="2580755" cy="1002320"/>
              <a:chOff x="4784127" y="860873"/>
              <a:chExt cx="3713125" cy="1290320"/>
            </a:xfrm>
          </p:grpSpPr>
          <p:grpSp>
            <p:nvGrpSpPr>
              <p:cNvPr id="48" name="グループ化 47"/>
              <p:cNvGrpSpPr/>
              <p:nvPr/>
            </p:nvGrpSpPr>
            <p:grpSpPr>
              <a:xfrm>
                <a:off x="4784127" y="860873"/>
                <a:ext cx="1666875" cy="1290320"/>
                <a:chOff x="1272222" y="2781617"/>
                <a:chExt cx="1666875" cy="1290320"/>
              </a:xfrm>
            </p:grpSpPr>
            <p:pic>
              <p:nvPicPr>
                <p:cNvPr id="52" name="図 51"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53"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9" name="グループ化 48"/>
              <p:cNvGrpSpPr/>
              <p:nvPr/>
            </p:nvGrpSpPr>
            <p:grpSpPr>
              <a:xfrm>
                <a:off x="6830377" y="860873"/>
                <a:ext cx="1666875" cy="1290320"/>
                <a:chOff x="2909252" y="2786062"/>
                <a:chExt cx="1666875" cy="1290320"/>
              </a:xfrm>
            </p:grpSpPr>
            <p:pic>
              <p:nvPicPr>
                <p:cNvPr id="50" name="図 4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51"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0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40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sp>
          <p:nvSpPr>
            <p:cNvPr id="47" name="テキスト ボックス 46"/>
            <p:cNvSpPr txBox="1"/>
            <p:nvPr/>
          </p:nvSpPr>
          <p:spPr>
            <a:xfrm>
              <a:off x="2198934" y="3810000"/>
              <a:ext cx="925266" cy="523220"/>
            </a:xfrm>
            <a:prstGeom prst="rect">
              <a:avLst/>
            </a:prstGeom>
            <a:noFill/>
          </p:spPr>
          <p:txBody>
            <a:bodyPr wrap="square" rtlCol="0">
              <a:spAutoFit/>
            </a:bodyPr>
            <a:lstStyle/>
            <a:p>
              <a:r>
                <a:rPr kumimoji="1" lang="en-US" altLang="ja-JP" sz="2800" b="1" dirty="0" smtClean="0">
                  <a:solidFill>
                    <a:srgbClr val="002060"/>
                  </a:solidFill>
                  <a:latin typeface="メイリオ" panose="020B0604030504040204" pitchFamily="50" charset="-128"/>
                  <a:ea typeface="メイリオ" panose="020B0604030504040204" pitchFamily="50" charset="-128"/>
                </a:rPr>
                <a:t>/</a:t>
              </a:r>
              <a:endParaRPr kumimoji="1" lang="ja-JP" altLang="en-US" sz="2800" b="1" dirty="0">
                <a:solidFill>
                  <a:srgbClr val="002060"/>
                </a:solidFill>
                <a:latin typeface="メイリオ" panose="020B0604030504040204" pitchFamily="50" charset="-128"/>
                <a:ea typeface="メイリオ" panose="020B0604030504040204" pitchFamily="50" charset="-128"/>
              </a:endParaRPr>
            </a:p>
          </p:txBody>
        </p:sp>
      </p:grpSp>
      <p:sp>
        <p:nvSpPr>
          <p:cNvPr id="25" name="ストライプ矢印 24"/>
          <p:cNvSpPr/>
          <p:nvPr/>
        </p:nvSpPr>
        <p:spPr bwMode="auto">
          <a:xfrm>
            <a:off x="4232073" y="2232882"/>
            <a:ext cx="790304" cy="963985"/>
          </a:xfrm>
          <a:prstGeom prst="stripedRightArrow">
            <a:avLst>
              <a:gd name="adj1" fmla="val 50000"/>
              <a:gd name="adj2" fmla="val 3032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5" name="テキスト ボックス 54"/>
          <p:cNvSpPr txBox="1"/>
          <p:nvPr/>
        </p:nvSpPr>
        <p:spPr>
          <a:xfrm>
            <a:off x="316518" y="3488771"/>
            <a:ext cx="4551423" cy="1477328"/>
          </a:xfrm>
          <a:prstGeom prst="rect">
            <a:avLst/>
          </a:prstGeom>
          <a:solidFill>
            <a:srgbClr val="FFFFCC"/>
          </a:solidFill>
          <a:ln>
            <a:solidFill>
              <a:schemeClr val="tx1"/>
            </a:solidFill>
          </a:ln>
        </p:spPr>
        <p:txBody>
          <a:bodyPr wrap="square" rtlCol="0">
            <a:spAutoFit/>
          </a:bodyPr>
          <a:lstStyle/>
          <a:p>
            <a:pPr algn="l"/>
            <a:r>
              <a:rPr lang="ja-JP" altLang="en-US" sz="2200" dirty="0" smtClean="0">
                <a:latin typeface="メイリオ" panose="020B0604030504040204" pitchFamily="50" charset="-128"/>
                <a:ea typeface="メイリオ" panose="020B0604030504040204" pitchFamily="50" charset="-128"/>
              </a:rPr>
              <a:t>課題</a:t>
            </a:r>
            <a:r>
              <a:rPr lang="en-US" altLang="ja-JP" sz="2200" dirty="0" smtClean="0">
                <a:latin typeface="メイリオ" panose="020B0604030504040204" pitchFamily="50" charset="-128"/>
                <a:ea typeface="メイリオ" panose="020B0604030504040204" pitchFamily="50" charset="-128"/>
              </a:rPr>
              <a:t>1:</a:t>
            </a:r>
          </a:p>
          <a:p>
            <a:pPr algn="l"/>
            <a:r>
              <a:rPr kumimoji="1" lang="en-US" altLang="ja-JP" sz="2200" dirty="0" smtClean="0">
                <a:latin typeface="メイリオ" panose="020B0604030504040204" pitchFamily="50" charset="-128"/>
                <a:ea typeface="メイリオ" panose="020B0604030504040204" pitchFamily="50" charset="-128"/>
              </a:rPr>
              <a:t>2</a:t>
            </a:r>
            <a:r>
              <a:rPr kumimoji="1" lang="ja-JP" altLang="en-US" sz="2200" dirty="0" smtClean="0">
                <a:latin typeface="メイリオ" panose="020B0604030504040204" pitchFamily="50" charset="-128"/>
                <a:ea typeface="メイリオ" panose="020B0604030504040204" pitchFamily="50" charset="-128"/>
              </a:rPr>
              <a:t>個の数をキーボードから入力して、その 足し算、引き算、掛け算、割り算の結果を順番に表示します</a:t>
            </a:r>
            <a:r>
              <a:rPr kumimoji="1" lang="ja-JP" altLang="en-US" sz="2400" dirty="0" smtClean="0">
                <a:latin typeface="メイリオ" panose="020B0604030504040204" pitchFamily="50" charset="-128"/>
                <a:ea typeface="メイリオ" panose="020B0604030504040204" pitchFamily="50" charset="-128"/>
              </a:rPr>
              <a:t>。</a:t>
            </a:r>
          </a:p>
        </p:txBody>
      </p:sp>
      <p:grpSp>
        <p:nvGrpSpPr>
          <p:cNvPr id="54" name="グループ化 53"/>
          <p:cNvGrpSpPr/>
          <p:nvPr/>
        </p:nvGrpSpPr>
        <p:grpSpPr>
          <a:xfrm>
            <a:off x="918341" y="5132489"/>
            <a:ext cx="1143000" cy="1019070"/>
            <a:chOff x="1143000" y="3857730"/>
            <a:chExt cx="1143000" cy="1019070"/>
          </a:xfrm>
        </p:grpSpPr>
        <p:sp>
          <p:nvSpPr>
            <p:cNvPr id="56" name="メモ 5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7" name="テキスト ボックス 56"/>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8" name="グループ化 57"/>
          <p:cNvGrpSpPr/>
          <p:nvPr/>
        </p:nvGrpSpPr>
        <p:grpSpPr>
          <a:xfrm>
            <a:off x="2252609" y="5108157"/>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62" name="下矢印 61"/>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719530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67103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課題</a:t>
            </a:r>
            <a:r>
              <a:rPr lang="en-US" altLang="ja-JP" sz="2800" dirty="0" smtClean="0">
                <a:latin typeface="メイリオ" panose="020B0604030504040204" pitchFamily="50" charset="-128"/>
                <a:ea typeface="メイリオ" panose="020B0604030504040204" pitchFamily="50" charset="-128"/>
              </a:rPr>
              <a:t>1: </a:t>
            </a:r>
            <a:r>
              <a:rPr lang="ja-JP" altLang="en-US" sz="2800" dirty="0" smtClean="0">
                <a:latin typeface="メイリオ" panose="020B0604030504040204" pitchFamily="50" charset="-128"/>
                <a:ea typeface="メイリオ" panose="020B0604030504040204" pitchFamily="50" charset="-128"/>
              </a:rPr>
              <a:t>入力した</a:t>
            </a:r>
            <a:r>
              <a:rPr lang="en-US" altLang="ja-JP" sz="2800" dirty="0" smtClean="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a:t>
            </a:r>
            <a:r>
              <a:rPr lang="ja-JP" altLang="en-US" sz="2800" dirty="0" smtClean="0">
                <a:latin typeface="メイリオ" panose="020B0604030504040204" pitchFamily="50" charset="-128"/>
                <a:ea typeface="メイリオ" panose="020B0604030504040204" pitchFamily="50" charset="-128"/>
              </a:rPr>
              <a:t>の数で四則演算</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7543800" y="233498"/>
            <a:ext cx="954088"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11</a:t>
            </a:fld>
            <a:endParaRPr lang="en-US" altLang="ja-JP" sz="2800" dirty="0"/>
          </a:p>
        </p:txBody>
      </p:sp>
      <p:grpSp>
        <p:nvGrpSpPr>
          <p:cNvPr id="8" name="グループ化 7"/>
          <p:cNvGrpSpPr/>
          <p:nvPr/>
        </p:nvGrpSpPr>
        <p:grpSpPr>
          <a:xfrm>
            <a:off x="4958117" y="2174744"/>
            <a:ext cx="1471326" cy="1148842"/>
            <a:chOff x="1272222" y="2781617"/>
            <a:chExt cx="1666875" cy="1290320"/>
          </a:xfrm>
        </p:grpSpPr>
        <p:pic>
          <p:nvPicPr>
            <p:cNvPr id="10" name="図 9"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11"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12" name="グループ化 11"/>
          <p:cNvGrpSpPr/>
          <p:nvPr/>
        </p:nvGrpSpPr>
        <p:grpSpPr>
          <a:xfrm>
            <a:off x="6555303" y="2174743"/>
            <a:ext cx="1450043" cy="1173175"/>
            <a:chOff x="2909252" y="2786062"/>
            <a:chExt cx="1666875" cy="1290320"/>
          </a:xfrm>
        </p:grpSpPr>
        <p:pic>
          <p:nvPicPr>
            <p:cNvPr id="13" name="図 12" descr="ふた開き段ボール箱の正面からのイラスト"/>
            <p:cNvPicPr/>
            <p:nvPr/>
          </p:nvPicPr>
          <p:blipFill rotWithShape="1">
            <a:blip r:embed="rId2">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14"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pic>
        <p:nvPicPr>
          <p:cNvPr id="3" name="図 2"/>
          <p:cNvPicPr>
            <a:picLocks noChangeAspect="1"/>
          </p:cNvPicPr>
          <p:nvPr/>
        </p:nvPicPr>
        <p:blipFill>
          <a:blip r:embed="rId3"/>
          <a:stretch>
            <a:fillRect/>
          </a:stretch>
        </p:blipFill>
        <p:spPr>
          <a:xfrm>
            <a:off x="5524083" y="904958"/>
            <a:ext cx="2066925" cy="847725"/>
          </a:xfrm>
          <a:prstGeom prst="rect">
            <a:avLst/>
          </a:prstGeom>
        </p:spPr>
      </p:pic>
      <p:sp>
        <p:nvSpPr>
          <p:cNvPr id="15" name="右矢印 14"/>
          <p:cNvSpPr/>
          <p:nvPr/>
        </p:nvSpPr>
        <p:spPr bwMode="auto">
          <a:xfrm rot="3618168">
            <a:off x="6788185" y="1920439"/>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右矢印 15"/>
          <p:cNvSpPr/>
          <p:nvPr/>
        </p:nvSpPr>
        <p:spPr bwMode="auto">
          <a:xfrm rot="7343944">
            <a:off x="5503058" y="1937833"/>
            <a:ext cx="743363" cy="344562"/>
          </a:xfrm>
          <a:prstGeom prst="rightArrow">
            <a:avLst>
              <a:gd name="adj1" fmla="val 35461"/>
              <a:gd name="adj2" fmla="val 5000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テキスト ボックス 4"/>
          <p:cNvSpPr txBox="1"/>
          <p:nvPr/>
        </p:nvSpPr>
        <p:spPr>
          <a:xfrm>
            <a:off x="5915056" y="1737019"/>
            <a:ext cx="1185863" cy="523220"/>
          </a:xfrm>
          <a:prstGeom prst="rect">
            <a:avLst/>
          </a:prstGeom>
          <a:noFill/>
        </p:spPr>
        <p:txBody>
          <a:bodyPr wrap="square" rtlCol="0">
            <a:spAutoFit/>
          </a:bodyPr>
          <a:lstStyle/>
          <a:p>
            <a:r>
              <a:rPr kumimoji="1" lang="ja-JP" altLang="en-US" sz="2800" dirty="0" smtClean="0">
                <a:solidFill>
                  <a:srgbClr val="002060"/>
                </a:solidFill>
                <a:latin typeface="メイリオ" panose="020B0604030504040204" pitchFamily="50" charset="-128"/>
                <a:ea typeface="メイリオ" panose="020B0604030504040204" pitchFamily="50" charset="-128"/>
              </a:rPr>
              <a:t>数値</a:t>
            </a:r>
            <a:endParaRPr kumimoji="1" lang="ja-JP" altLang="en-US" sz="2800" dirty="0">
              <a:solidFill>
                <a:srgbClr val="002060"/>
              </a:solidFill>
              <a:latin typeface="メイリオ" panose="020B0604030504040204" pitchFamily="50" charset="-128"/>
              <a:ea typeface="メイリオ" panose="020B0604030504040204" pitchFamily="50" charset="-128"/>
            </a:endParaRPr>
          </a:p>
        </p:txBody>
      </p:sp>
      <p:grpSp>
        <p:nvGrpSpPr>
          <p:cNvPr id="58" name="グループ化 57"/>
          <p:cNvGrpSpPr/>
          <p:nvPr/>
        </p:nvGrpSpPr>
        <p:grpSpPr>
          <a:xfrm>
            <a:off x="5122280" y="3581162"/>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62" name="図 61"/>
          <p:cNvPicPr>
            <a:picLocks noChangeAspect="1"/>
          </p:cNvPicPr>
          <p:nvPr/>
        </p:nvPicPr>
        <p:blipFill rotWithShape="1">
          <a:blip r:embed="rId4">
            <a:clrChange>
              <a:clrFrom>
                <a:srgbClr val="FFBF00"/>
              </a:clrFrom>
              <a:clrTo>
                <a:srgbClr val="FFBF00">
                  <a:alpha val="0"/>
                </a:srgbClr>
              </a:clrTo>
            </a:clrChange>
            <a:extLst>
              <a:ext uri="{BEBA8EAE-BF5A-486C-A8C5-ECC9F3942E4B}">
                <a14:imgProps xmlns:a14="http://schemas.microsoft.com/office/drawing/2010/main">
                  <a14:imgLayer r:embed="rId5">
                    <a14:imgEffect>
                      <a14:backgroundRemoval t="0" b="100000" l="0" r="100000">
                        <a14:foregroundMark x1="20800" y1="20000" x2="20800" y2="20000"/>
                        <a14:foregroundMark x1="19600" y1="14348" x2="19600" y2="14348"/>
                        <a14:foregroundMark x1="10000" y1="16957" x2="10000" y2="16957"/>
                        <a14:foregroundMark x1="23600" y1="16957" x2="23600" y2="16957"/>
                        <a14:foregroundMark x1="26000" y1="36087" x2="26000" y2="36087"/>
                        <a14:foregroundMark x1="22400" y1="31739" x2="22400" y2="31739"/>
                        <a14:foregroundMark x1="45600" y1="34783" x2="45600" y2="34783"/>
                        <a14:foregroundMark x1="50400" y1="36522" x2="50400" y2="36522"/>
                        <a14:foregroundMark x1="76000" y1="36087" x2="76000" y2="36087"/>
                        <a14:foregroundMark x1="73600" y1="35652" x2="73600" y2="35652"/>
                        <a14:foregroundMark x1="39600" y1="13913" x2="39600" y2="13913"/>
                        <a14:foregroundMark x1="18800" y1="12609" x2="18800" y2="12609"/>
                        <a14:foregroundMark x1="29200" y1="66087" x2="29200" y2="66087"/>
                        <a14:foregroundMark x1="26000" y1="53043" x2="26000" y2="53043"/>
                        <a14:foregroundMark x1="23600" y1="51304" x2="23600" y2="51304"/>
                        <a14:foregroundMark x1="26000" y1="67826" x2="26000" y2="67826"/>
                        <a14:foregroundMark x1="49200" y1="70000" x2="49200" y2="70000"/>
                        <a14:foregroundMark x1="43200" y1="85217" x2="43200" y2="85217"/>
                        <a14:foregroundMark x1="25600" y1="83043" x2="25600" y2="83043"/>
                        <a14:foregroundMark x1="46800" y1="86957" x2="46800" y2="86957"/>
                        <a14:foregroundMark x1="70800" y1="86087" x2="70800" y2="86087"/>
                        <a14:foregroundMark x1="70800" y1="70000" x2="70800" y2="70000"/>
                        <a14:foregroundMark x1="72000" y1="71739" x2="72000" y2="71739"/>
                        <a14:foregroundMark x1="70000" y1="55217" x2="70000" y2="55217"/>
                        <a14:foregroundMark x1="41200" y1="52609" x2="41200" y2="52609"/>
                        <a14:foregroundMark x1="28000" y1="50435" x2="28000" y2="50435"/>
                        <a14:foregroundMark x1="26000" y1="22174" x2="26000" y2="22174"/>
                        <a14:foregroundMark x1="25600" y1="15652" x2="25600" y2="15652"/>
                        <a14:foregroundMark x1="23600" y1="10000" x2="23600" y2="10000"/>
                      </a14:backgroundRemoval>
                    </a14:imgEffect>
                  </a14:imgLayer>
                </a14:imgProps>
              </a:ext>
            </a:extLst>
          </a:blip>
          <a:srcRect t="26683"/>
          <a:stretch/>
        </p:blipFill>
        <p:spPr>
          <a:xfrm>
            <a:off x="659606" y="1159139"/>
            <a:ext cx="3248025" cy="2190846"/>
          </a:xfrm>
          <a:prstGeom prst="rect">
            <a:avLst/>
          </a:prstGeom>
        </p:spPr>
      </p:pic>
      <p:sp>
        <p:nvSpPr>
          <p:cNvPr id="63" name="角丸四角形 62"/>
          <p:cNvSpPr/>
          <p:nvPr/>
        </p:nvSpPr>
        <p:spPr bwMode="auto">
          <a:xfrm>
            <a:off x="300038" y="769283"/>
            <a:ext cx="3967162" cy="5229002"/>
          </a:xfrm>
          <a:prstGeom prst="roundRect">
            <a:avLst>
              <a:gd name="adj" fmla="val 8618"/>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4" name="テキスト ボックス 63"/>
          <p:cNvSpPr txBox="1"/>
          <p:nvPr/>
        </p:nvSpPr>
        <p:spPr>
          <a:xfrm>
            <a:off x="488061" y="3579599"/>
            <a:ext cx="3591113" cy="2462213"/>
          </a:xfrm>
          <a:prstGeom prst="rect">
            <a:avLst/>
          </a:prstGeom>
          <a:noFill/>
          <a:ln>
            <a:noFill/>
          </a:ln>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足し算、引き算、掛け算、割り算は準備運動</a:t>
            </a:r>
            <a:r>
              <a:rPr kumimoji="1" lang="en-US" altLang="ja-JP" sz="2200" dirty="0" smtClean="0">
                <a:latin typeface="メイリオ" panose="020B0604030504040204" pitchFamily="50" charset="-128"/>
                <a:ea typeface="メイリオ" panose="020B0604030504040204" pitchFamily="50" charset="-128"/>
              </a:rPr>
              <a:t>1</a:t>
            </a:r>
            <a:r>
              <a:rPr kumimoji="1" lang="ja-JP" altLang="en-US" sz="2200" dirty="0" smtClean="0">
                <a:latin typeface="メイリオ" panose="020B0604030504040204" pitchFamily="50" charset="-128"/>
                <a:ea typeface="メイリオ" panose="020B0604030504040204" pitchFamily="50" charset="-128"/>
              </a:rPr>
              <a:t>でやっています。</a:t>
            </a:r>
          </a:p>
          <a:p>
            <a:pPr algn="l"/>
            <a:endParaRPr lang="ja-JP" altLang="en-US" sz="2200" dirty="0">
              <a:latin typeface="メイリオ" panose="020B0604030504040204" pitchFamily="50" charset="-128"/>
              <a:ea typeface="メイリオ" panose="020B0604030504040204" pitchFamily="50" charset="-128"/>
            </a:endParaRPr>
          </a:p>
          <a:p>
            <a:pPr algn="l"/>
            <a:r>
              <a:rPr kumimoji="1" lang="ja-JP" altLang="en-US" sz="2200" dirty="0" smtClean="0">
                <a:latin typeface="メイリオ" panose="020B0604030504040204" pitchFamily="50" charset="-128"/>
                <a:ea typeface="メイリオ" panose="020B0604030504040204" pitchFamily="50" charset="-128"/>
              </a:rPr>
              <a:t>直接数字を指定して入れけど、これを</a:t>
            </a:r>
            <a:r>
              <a:rPr kumimoji="1" lang="en-US" altLang="ja-JP" sz="2200" dirty="0" smtClean="0">
                <a:latin typeface="メイリオ" panose="020B0604030504040204" pitchFamily="50" charset="-128"/>
                <a:ea typeface="メイリオ" panose="020B0604030504040204" pitchFamily="50" charset="-128"/>
              </a:rPr>
              <a:t>A</a:t>
            </a:r>
            <a:r>
              <a:rPr kumimoji="1" lang="ja-JP" altLang="en-US" sz="2200" dirty="0" smtClean="0">
                <a:latin typeface="メイリオ" panose="020B0604030504040204" pitchFamily="50" charset="-128"/>
                <a:ea typeface="メイリオ" panose="020B0604030504040204" pitchFamily="50" charset="-128"/>
              </a:rPr>
              <a:t>と</a:t>
            </a:r>
            <a:r>
              <a:rPr kumimoji="1" lang="en-US" altLang="ja-JP" sz="2200" dirty="0" smtClean="0">
                <a:latin typeface="メイリオ" panose="020B0604030504040204" pitchFamily="50" charset="-128"/>
                <a:ea typeface="メイリオ" panose="020B0604030504040204" pitchFamily="50" charset="-128"/>
              </a:rPr>
              <a:t>B</a:t>
            </a:r>
            <a:r>
              <a:rPr kumimoji="1" lang="ja-JP" altLang="en-US" sz="2200" dirty="0" smtClean="0">
                <a:latin typeface="メイリオ" panose="020B0604030504040204" pitchFamily="50" charset="-128"/>
                <a:ea typeface="メイリオ" panose="020B0604030504040204" pitchFamily="50" charset="-128"/>
              </a:rPr>
              <a:t>の変数にする。</a:t>
            </a:r>
            <a:endParaRPr kumimoji="1" lang="ja-JP" altLang="en-US" sz="2400" dirty="0" smtClean="0">
              <a:latin typeface="メイリオ" panose="020B0604030504040204" pitchFamily="50" charset="-128"/>
              <a:ea typeface="メイリオ" panose="020B0604030504040204" pitchFamily="50" charset="-128"/>
            </a:endParaRPr>
          </a:p>
        </p:txBody>
      </p:sp>
      <p:sp>
        <p:nvSpPr>
          <p:cNvPr id="65" name="角丸四角形 64"/>
          <p:cNvSpPr/>
          <p:nvPr/>
        </p:nvSpPr>
        <p:spPr bwMode="auto">
          <a:xfrm>
            <a:off x="4626768" y="769283"/>
            <a:ext cx="3967162" cy="5952192"/>
          </a:xfrm>
          <a:prstGeom prst="roundRect">
            <a:avLst>
              <a:gd name="adj" fmla="val 8618"/>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テキスト ボックス 65"/>
          <p:cNvSpPr txBox="1"/>
          <p:nvPr/>
        </p:nvSpPr>
        <p:spPr>
          <a:xfrm>
            <a:off x="4814792" y="4890289"/>
            <a:ext cx="3591113" cy="1107996"/>
          </a:xfrm>
          <a:prstGeom prst="rect">
            <a:avLst/>
          </a:prstGeom>
          <a:noFill/>
          <a:ln>
            <a:noFill/>
          </a:ln>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変数</a:t>
            </a:r>
            <a:r>
              <a:rPr kumimoji="1" lang="en-US" altLang="ja-JP" sz="2200" dirty="0" smtClean="0">
                <a:latin typeface="メイリオ" panose="020B0604030504040204" pitchFamily="50" charset="-128"/>
                <a:ea typeface="メイリオ" panose="020B0604030504040204" pitchFamily="50" charset="-128"/>
              </a:rPr>
              <a:t>A</a:t>
            </a:r>
            <a:r>
              <a:rPr kumimoji="1" lang="ja-JP" altLang="en-US" sz="2200" dirty="0" smtClean="0">
                <a:latin typeface="メイリオ" panose="020B0604030504040204" pitchFamily="50" charset="-128"/>
                <a:ea typeface="メイリオ" panose="020B0604030504040204" pitchFamily="50" charset="-128"/>
              </a:rPr>
              <a:t>と変数</a:t>
            </a:r>
            <a:r>
              <a:rPr kumimoji="1" lang="en-US" altLang="ja-JP" sz="2200" dirty="0" smtClean="0">
                <a:latin typeface="メイリオ" panose="020B0604030504040204" pitchFamily="50" charset="-128"/>
                <a:ea typeface="メイリオ" panose="020B0604030504040204" pitchFamily="50" charset="-128"/>
              </a:rPr>
              <a:t>B</a:t>
            </a:r>
            <a:r>
              <a:rPr kumimoji="1" lang="ja-JP" altLang="en-US" sz="2200" dirty="0" smtClean="0">
                <a:latin typeface="メイリオ" panose="020B0604030504040204" pitchFamily="50" charset="-128"/>
                <a:ea typeface="メイリオ" panose="020B0604030504040204" pitchFamily="50" charset="-128"/>
              </a:rPr>
              <a:t>に入力する方法は、</a:t>
            </a:r>
            <a:r>
              <a:rPr kumimoji="1" lang="ja-JP" altLang="en-US" sz="2200" dirty="0" smtClean="0">
                <a:solidFill>
                  <a:srgbClr val="FF0000"/>
                </a:solidFill>
                <a:latin typeface="メイリオ" panose="020B0604030504040204" pitchFamily="50" charset="-128"/>
                <a:ea typeface="メイリオ" panose="020B0604030504040204" pitchFamily="50" charset="-128"/>
              </a:rPr>
              <a:t>部品カード</a:t>
            </a:r>
            <a:r>
              <a:rPr kumimoji="1" lang="en-US" altLang="ja-JP" sz="2200" dirty="0" smtClean="0">
                <a:solidFill>
                  <a:srgbClr val="FF0000"/>
                </a:solidFill>
                <a:latin typeface="メイリオ" panose="020B0604030504040204" pitchFamily="50" charset="-128"/>
                <a:ea typeface="メイリオ" panose="020B0604030504040204" pitchFamily="50" charset="-128"/>
              </a:rPr>
              <a:t>02</a:t>
            </a:r>
            <a:r>
              <a:rPr kumimoji="1" lang="ja-JP" altLang="en-US" sz="2200" dirty="0" smtClean="0">
                <a:latin typeface="メイリオ" panose="020B0604030504040204" pitchFamily="50" charset="-128"/>
                <a:ea typeface="メイリオ" panose="020B0604030504040204" pitchFamily="50" charset="-128"/>
              </a:rPr>
              <a:t>を見てください。</a:t>
            </a:r>
            <a:endParaRPr kumimoji="1" lang="ja-JP" altLang="en-US" sz="2400" dirty="0" smtClean="0">
              <a:latin typeface="メイリオ" panose="020B0604030504040204" pitchFamily="50" charset="-128"/>
              <a:ea typeface="メイリオ" panose="020B0604030504040204" pitchFamily="50" charset="-128"/>
            </a:endParaRPr>
          </a:p>
        </p:txBody>
      </p:sp>
      <p:sp>
        <p:nvSpPr>
          <p:cNvPr id="23" name="下矢印 22"/>
          <p:cNvSpPr/>
          <p:nvPr/>
        </p:nvSpPr>
        <p:spPr bwMode="auto">
          <a:xfrm>
            <a:off x="1703784" y="6263049"/>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4772700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67103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課題</a:t>
            </a:r>
            <a:r>
              <a:rPr lang="en-US" altLang="ja-JP" sz="2800" dirty="0" smtClean="0">
                <a:latin typeface="メイリオ" panose="020B0604030504040204" pitchFamily="50" charset="-128"/>
                <a:ea typeface="メイリオ" panose="020B0604030504040204" pitchFamily="50" charset="-128"/>
              </a:rPr>
              <a:t>1: </a:t>
            </a:r>
            <a:r>
              <a:rPr lang="ja-JP" altLang="en-US" sz="2800" dirty="0" smtClean="0">
                <a:latin typeface="メイリオ" panose="020B0604030504040204" pitchFamily="50" charset="-128"/>
                <a:ea typeface="メイリオ" panose="020B0604030504040204" pitchFamily="50" charset="-128"/>
              </a:rPr>
              <a:t>入力した</a:t>
            </a:r>
            <a:r>
              <a:rPr lang="en-US" altLang="ja-JP" sz="2800" dirty="0" smtClean="0">
                <a:latin typeface="メイリオ" panose="020B0604030504040204" pitchFamily="50" charset="-128"/>
                <a:ea typeface="メイリオ" panose="020B0604030504040204" pitchFamily="50" charset="-128"/>
              </a:rPr>
              <a:t>2</a:t>
            </a:r>
            <a:r>
              <a:rPr lang="ja-JP" altLang="en-US" sz="2800" dirty="0">
                <a:latin typeface="メイリオ" panose="020B0604030504040204" pitchFamily="50" charset="-128"/>
                <a:ea typeface="メイリオ" panose="020B0604030504040204" pitchFamily="50" charset="-128"/>
              </a:rPr>
              <a:t>個</a:t>
            </a:r>
            <a:r>
              <a:rPr lang="ja-JP" altLang="en-US" sz="2800" dirty="0" smtClean="0">
                <a:latin typeface="メイリオ" panose="020B0604030504040204" pitchFamily="50" charset="-128"/>
                <a:ea typeface="メイリオ" panose="020B0604030504040204" pitchFamily="50" charset="-128"/>
              </a:rPr>
              <a:t>の数で四則演算</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7802418" y="248764"/>
            <a:ext cx="954088"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12</a:t>
            </a:fld>
            <a:endParaRPr lang="en-US" altLang="ja-JP" sz="2800" dirty="0"/>
          </a:p>
        </p:txBody>
      </p:sp>
      <p:grpSp>
        <p:nvGrpSpPr>
          <p:cNvPr id="58" name="グループ化 57"/>
          <p:cNvGrpSpPr/>
          <p:nvPr/>
        </p:nvGrpSpPr>
        <p:grpSpPr>
          <a:xfrm>
            <a:off x="6659418" y="5599856"/>
            <a:ext cx="1143000" cy="1019070"/>
            <a:chOff x="1143000" y="3857730"/>
            <a:chExt cx="1143000" cy="1019070"/>
          </a:xfrm>
        </p:grpSpPr>
        <p:sp>
          <p:nvSpPr>
            <p:cNvPr id="59" name="メモ 58"/>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0" name="テキスト ボックス 59"/>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2" name="図 1"/>
          <p:cNvPicPr>
            <a:picLocks noChangeAspect="1"/>
          </p:cNvPicPr>
          <p:nvPr/>
        </p:nvPicPr>
        <p:blipFill>
          <a:blip r:embed="rId2"/>
          <a:stretch>
            <a:fillRect/>
          </a:stretch>
        </p:blipFill>
        <p:spPr>
          <a:xfrm>
            <a:off x="686408" y="687002"/>
            <a:ext cx="3038475" cy="4124325"/>
          </a:xfrm>
          <a:prstGeom prst="rect">
            <a:avLst/>
          </a:prstGeom>
        </p:spPr>
      </p:pic>
      <p:sp>
        <p:nvSpPr>
          <p:cNvPr id="25" name="テキスト ボックス 24"/>
          <p:cNvSpPr txBox="1"/>
          <p:nvPr/>
        </p:nvSpPr>
        <p:spPr>
          <a:xfrm>
            <a:off x="1153271" y="5398036"/>
            <a:ext cx="3248025" cy="1323439"/>
          </a:xfrm>
          <a:prstGeom prst="rect">
            <a:avLst/>
          </a:prstGeom>
          <a:noFill/>
          <a:ln>
            <a:solidFill>
              <a:schemeClr val="tx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プログラムが出来たら旗を押して動かしてみよう</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pic>
        <p:nvPicPr>
          <p:cNvPr id="27" name="図 26"/>
          <p:cNvPicPr>
            <a:picLocks noChangeAspect="1"/>
          </p:cNvPicPr>
          <p:nvPr/>
        </p:nvPicPr>
        <p:blipFill>
          <a:blip r:embed="rId3"/>
          <a:stretch>
            <a:fillRect/>
          </a:stretch>
        </p:blipFill>
        <p:spPr>
          <a:xfrm>
            <a:off x="1209149" y="6001103"/>
            <a:ext cx="739842" cy="720372"/>
          </a:xfrm>
          <a:prstGeom prst="rect">
            <a:avLst/>
          </a:prstGeom>
        </p:spPr>
      </p:pic>
      <p:sp>
        <p:nvSpPr>
          <p:cNvPr id="28" name="角丸四角形 27"/>
          <p:cNvSpPr/>
          <p:nvPr/>
        </p:nvSpPr>
        <p:spPr bwMode="auto">
          <a:xfrm>
            <a:off x="6152121" y="246063"/>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6" name="テキスト ボックス 65"/>
          <p:cNvSpPr txBox="1"/>
          <p:nvPr/>
        </p:nvSpPr>
        <p:spPr>
          <a:xfrm>
            <a:off x="584712" y="4720668"/>
            <a:ext cx="3591113" cy="769441"/>
          </a:xfrm>
          <a:prstGeom prst="rect">
            <a:avLst/>
          </a:prstGeom>
          <a:noFill/>
          <a:ln>
            <a:noFill/>
          </a:ln>
        </p:spPr>
        <p:txBody>
          <a:bodyPr wrap="square" rtlCol="0">
            <a:spAutoFit/>
          </a:bodyPr>
          <a:lstStyle/>
          <a:p>
            <a:pPr algn="l"/>
            <a:r>
              <a:rPr lang="ja-JP" altLang="en-US" sz="2200" dirty="0">
                <a:latin typeface="メイリオ" panose="020B0604030504040204" pitchFamily="50" charset="-128"/>
                <a:ea typeface="メイリオ" panose="020B0604030504040204" pitchFamily="50" charset="-128"/>
              </a:rPr>
              <a:t>計算</a:t>
            </a:r>
            <a:r>
              <a:rPr lang="ja-JP" altLang="en-US" sz="2200" dirty="0" smtClean="0">
                <a:latin typeface="メイリオ" panose="020B0604030504040204" pitchFamily="50" charset="-128"/>
                <a:ea typeface="メイリオ" panose="020B0604030504040204" pitchFamily="50" charset="-128"/>
              </a:rPr>
              <a:t>はすべて、</a:t>
            </a:r>
            <a:r>
              <a:rPr lang="en-US" altLang="ja-JP" sz="2200" dirty="0" smtClean="0">
                <a:latin typeface="メイリオ" panose="020B0604030504040204" pitchFamily="50" charset="-128"/>
                <a:ea typeface="メイリオ" panose="020B0604030504040204" pitchFamily="50" charset="-128"/>
              </a:rPr>
              <a:t>A</a:t>
            </a:r>
            <a:r>
              <a:rPr lang="ja-JP" altLang="en-US" sz="2200" dirty="0" smtClean="0">
                <a:latin typeface="メイリオ" panose="020B0604030504040204" pitchFamily="50" charset="-128"/>
                <a:ea typeface="メイリオ" panose="020B0604030504040204" pitchFamily="50" charset="-128"/>
              </a:rPr>
              <a:t>と</a:t>
            </a:r>
            <a:r>
              <a:rPr lang="en-US" altLang="ja-JP" sz="2200" dirty="0" smtClean="0">
                <a:latin typeface="メイリオ" panose="020B0604030504040204" pitchFamily="50" charset="-128"/>
                <a:ea typeface="メイリオ" panose="020B0604030504040204" pitchFamily="50" charset="-128"/>
              </a:rPr>
              <a:t>B</a:t>
            </a:r>
            <a:r>
              <a:rPr lang="ja-JP" altLang="en-US" sz="2200" dirty="0" smtClean="0">
                <a:latin typeface="メイリオ" panose="020B0604030504040204" pitchFamily="50" charset="-128"/>
                <a:ea typeface="メイリオ" panose="020B0604030504040204" pitchFamily="50" charset="-128"/>
              </a:rPr>
              <a:t>の変数で行う</a:t>
            </a:r>
            <a:r>
              <a:rPr kumimoji="1" lang="ja-JP" altLang="en-US" sz="2200" dirty="0" smtClean="0">
                <a:latin typeface="メイリオ" panose="020B0604030504040204" pitchFamily="50" charset="-128"/>
                <a:ea typeface="メイリオ" panose="020B0604030504040204" pitchFamily="50" charset="-128"/>
              </a:rPr>
              <a:t>。</a:t>
            </a:r>
            <a:endParaRPr kumimoji="1" lang="ja-JP" altLang="en-US" sz="2400" dirty="0" smtClean="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828320" y="1752600"/>
            <a:ext cx="3103895" cy="769441"/>
          </a:xfrm>
          <a:prstGeom prst="rect">
            <a:avLst/>
          </a:prstGeom>
          <a:noFill/>
          <a:ln>
            <a:solidFill>
              <a:schemeClr val="tx1"/>
            </a:solidFill>
          </a:ln>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A</a:t>
            </a:r>
            <a:r>
              <a:rPr lang="ja-JP" altLang="en-US" sz="2200" dirty="0" smtClean="0">
                <a:latin typeface="メイリオ" panose="020B0604030504040204" pitchFamily="50" charset="-128"/>
                <a:ea typeface="メイリオ" panose="020B0604030504040204" pitchFamily="50" charset="-128"/>
              </a:rPr>
              <a:t>と</a:t>
            </a:r>
            <a:r>
              <a:rPr lang="en-US" altLang="ja-JP" sz="2200" dirty="0" smtClean="0">
                <a:latin typeface="メイリオ" panose="020B0604030504040204" pitchFamily="50" charset="-128"/>
                <a:ea typeface="メイリオ" panose="020B0604030504040204" pitchFamily="50" charset="-128"/>
              </a:rPr>
              <a:t>B</a:t>
            </a:r>
            <a:r>
              <a:rPr lang="ja-JP" altLang="en-US" sz="2200" dirty="0" smtClean="0">
                <a:latin typeface="メイリオ" panose="020B0604030504040204" pitchFamily="50" charset="-128"/>
                <a:ea typeface="メイリオ" panose="020B0604030504040204" pitchFamily="50" charset="-128"/>
              </a:rPr>
              <a:t>の変数に数をキーボートから入力する。</a:t>
            </a:r>
            <a:endParaRPr kumimoji="1" lang="ja-JP" altLang="en-US" sz="2400" dirty="0" smtClean="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4"/>
          <a:stretch>
            <a:fillRect/>
          </a:stretch>
        </p:blipFill>
        <p:spPr>
          <a:xfrm>
            <a:off x="4928501" y="1373875"/>
            <a:ext cx="3249397" cy="3919537"/>
          </a:xfrm>
          <a:prstGeom prst="rect">
            <a:avLst/>
          </a:prstGeom>
          <a:ln>
            <a:noFill/>
          </a:ln>
          <a:effectLst>
            <a:outerShdw blurRad="292100" dist="139700" dir="2700000" algn="tl" rotWithShape="0">
              <a:srgbClr val="333333">
                <a:alpha val="65000"/>
              </a:srgbClr>
            </a:outerShdw>
          </a:effectLst>
        </p:spPr>
      </p:pic>
      <p:sp>
        <p:nvSpPr>
          <p:cNvPr id="6" name="正方形/長方形 5"/>
          <p:cNvSpPr/>
          <p:nvPr/>
        </p:nvSpPr>
        <p:spPr bwMode="auto">
          <a:xfrm>
            <a:off x="4928501" y="3505200"/>
            <a:ext cx="2691499" cy="1788212"/>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17" name="直線矢印コネクタ 16"/>
          <p:cNvCxnSpPr>
            <a:stCxn id="6" idx="1"/>
          </p:cNvCxnSpPr>
          <p:nvPr/>
        </p:nvCxnSpPr>
        <p:spPr bwMode="auto">
          <a:xfrm flipH="1" flipV="1">
            <a:off x="3724883" y="2522041"/>
            <a:ext cx="1203618" cy="1877265"/>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82462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858000" y="6335028"/>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13</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1: </a:t>
            </a:r>
            <a:r>
              <a:rPr lang="ja-JP" altLang="en-US" sz="2800" dirty="0" smtClean="0">
                <a:solidFill>
                  <a:srgbClr val="000000"/>
                </a:solidFill>
                <a:latin typeface="メイリオ" panose="020B0604030504040204" pitchFamily="50" charset="-128"/>
                <a:ea typeface="メイリオ" panose="020B0604030504040204" pitchFamily="50" charset="-128"/>
              </a:rPr>
              <a:t>合格判断</a:t>
            </a:r>
            <a:endParaRPr lang="ja-JP" altLang="en-US" sz="1800" dirty="0">
              <a:solidFill>
                <a:srgbClr val="000000"/>
              </a:solidFill>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267200" y="3707019"/>
            <a:ext cx="4551423" cy="1569660"/>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変数</a:t>
            </a:r>
            <a:r>
              <a:rPr kumimoji="1" lang="en-US" altLang="ja-JP" sz="2400" dirty="0" smtClean="0">
                <a:latin typeface="メイリオ" panose="020B0604030504040204" pitchFamily="50" charset="-128"/>
                <a:ea typeface="メイリオ" panose="020B0604030504040204" pitchFamily="50" charset="-128"/>
              </a:rPr>
              <a:t>A</a:t>
            </a:r>
            <a:r>
              <a:rPr kumimoji="1" lang="ja-JP" altLang="en-US" sz="2400" dirty="0" smtClean="0">
                <a:latin typeface="メイリオ" panose="020B0604030504040204" pitchFamily="50" charset="-128"/>
                <a:ea typeface="メイリオ" panose="020B0604030504040204" pitchFamily="50" charset="-128"/>
              </a:rPr>
              <a:t>に数を入力して、</a:t>
            </a:r>
            <a:r>
              <a:rPr kumimoji="1" lang="en-US" altLang="ja-JP" sz="2400" dirty="0" smtClean="0">
                <a:latin typeface="メイリオ" panose="020B0604030504040204" pitchFamily="50" charset="-128"/>
                <a:ea typeface="メイリオ" panose="020B0604030504040204" pitchFamily="50" charset="-128"/>
              </a:rPr>
              <a:t>70</a:t>
            </a:r>
            <a:r>
              <a:rPr kumimoji="1" lang="ja-JP" altLang="en-US" sz="2400" dirty="0" smtClean="0">
                <a:latin typeface="メイリオ" panose="020B0604030504040204" pitchFamily="50" charset="-128"/>
                <a:ea typeface="メイリオ" panose="020B0604030504040204" pitchFamily="50" charset="-128"/>
              </a:rPr>
              <a:t>より大きければ</a:t>
            </a:r>
            <a:r>
              <a:rPr kumimoji="1" lang="en-US" altLang="ja-JP" sz="2400" dirty="0" smtClean="0">
                <a:latin typeface="メイリオ" panose="020B0604030504040204" pitchFamily="50" charset="-128"/>
                <a:ea typeface="メイリオ" panose="020B0604030504040204" pitchFamily="50" charset="-128"/>
              </a:rPr>
              <a:t>(70</a:t>
            </a:r>
            <a:r>
              <a:rPr kumimoji="1" lang="ja-JP" altLang="en-US" sz="2400" dirty="0" smtClean="0">
                <a:latin typeface="メイリオ" panose="020B0604030504040204" pitchFamily="50" charset="-128"/>
                <a:ea typeface="メイリオ" panose="020B0604030504040204" pitchFamily="50" charset="-128"/>
              </a:rPr>
              <a:t>は入らない</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err="1"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ネコに</a:t>
            </a:r>
            <a:r>
              <a:rPr kumimoji="1" lang="en-US" altLang="ja-JP" sz="2400" dirty="0" err="1" smtClean="0">
                <a:solidFill>
                  <a:srgbClr val="FF0000"/>
                </a:solidFill>
                <a:latin typeface="メイリオ" panose="020B0604030504040204" pitchFamily="50" charset="-128"/>
                <a:ea typeface="メイリオ" panose="020B0604030504040204" pitchFamily="50" charset="-128"/>
              </a:rPr>
              <a:t>Goukaku</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合格</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と言わせてみます。</a:t>
            </a:r>
            <a:endParaRPr kumimoji="1" lang="ja-JP" altLang="en-US" sz="24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776866" y="1332079"/>
            <a:ext cx="2819400" cy="2147590"/>
          </a:xfrm>
          <a:prstGeom prst="rect">
            <a:avLst/>
          </a:prstGeom>
        </p:spPr>
      </p:pic>
      <p:pic>
        <p:nvPicPr>
          <p:cNvPr id="4" name="図 3"/>
          <p:cNvPicPr>
            <a:picLocks noChangeAspect="1"/>
          </p:cNvPicPr>
          <p:nvPr/>
        </p:nvPicPr>
        <p:blipFill>
          <a:blip r:embed="rId3"/>
          <a:stretch>
            <a:fillRect/>
          </a:stretch>
        </p:blipFill>
        <p:spPr>
          <a:xfrm>
            <a:off x="381000" y="1006774"/>
            <a:ext cx="3586162" cy="4269905"/>
          </a:xfrm>
          <a:prstGeom prst="rect">
            <a:avLst/>
          </a:prstGeom>
        </p:spPr>
      </p:pic>
      <p:sp>
        <p:nvSpPr>
          <p:cNvPr id="17" name="四角形吹き出し 16"/>
          <p:cNvSpPr/>
          <p:nvPr/>
        </p:nvSpPr>
        <p:spPr bwMode="auto">
          <a:xfrm>
            <a:off x="685800" y="5476695"/>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10" name="下矢印 9"/>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542814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14</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1: </a:t>
            </a:r>
            <a:r>
              <a:rPr lang="ja-JP" altLang="en-US" sz="2800" dirty="0" smtClean="0">
                <a:solidFill>
                  <a:srgbClr val="000000"/>
                </a:solidFill>
                <a:latin typeface="メイリオ" panose="020B0604030504040204" pitchFamily="50" charset="-128"/>
                <a:ea typeface="メイリオ" panose="020B0604030504040204" pitchFamily="50" charset="-128"/>
              </a:rPr>
              <a:t>合格判断の図式</a:t>
            </a:r>
            <a:endParaRPr lang="en-US" altLang="ja-JP" sz="2800" dirty="0" smtClean="0">
              <a:solidFill>
                <a:srgbClr val="000000"/>
              </a:solidFill>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grpSp>
        <p:nvGrpSpPr>
          <p:cNvPr id="10" name="グループ化 9"/>
          <p:cNvGrpSpPr/>
          <p:nvPr/>
        </p:nvGrpSpPr>
        <p:grpSpPr>
          <a:xfrm>
            <a:off x="1138239" y="5226155"/>
            <a:ext cx="1143000" cy="1019070"/>
            <a:chOff x="1143000" y="3857730"/>
            <a:chExt cx="11430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7" name="テキスト ボックス 16"/>
          <p:cNvSpPr txBox="1"/>
          <p:nvPr/>
        </p:nvSpPr>
        <p:spPr>
          <a:xfrm>
            <a:off x="5018868" y="3373815"/>
            <a:ext cx="2103812" cy="1015663"/>
          </a:xfrm>
          <a:prstGeom prst="rect">
            <a:avLst/>
          </a:prstGeom>
          <a:noFill/>
          <a:ln w="12700">
            <a:solidFill>
              <a:schemeClr val="tx1"/>
            </a:solidFill>
          </a:ln>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 A &gt; 70:</a:t>
            </a:r>
          </a:p>
          <a:p>
            <a:pPr algn="l"/>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endParaRPr kumimoji="1" lang="ja-JP" altLang="en-US" sz="2000"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5785089" y="3740105"/>
            <a:ext cx="2753794" cy="400110"/>
          </a:xfrm>
          <a:prstGeom prst="rect">
            <a:avLst/>
          </a:prstGeom>
          <a:solidFill>
            <a:schemeClr val="bg1"/>
          </a:solidFill>
          <a:ln w="12700">
            <a:solidFill>
              <a:schemeClr val="tx1"/>
            </a:solidFill>
          </a:ln>
        </p:spPr>
        <p:txBody>
          <a:bodyPr wrap="square" rtlCol="0">
            <a:spAutoFit/>
          </a:bodyPr>
          <a:lstStyle/>
          <a:p>
            <a:r>
              <a:rPr lang="ja-JP" altLang="en-US" sz="2000" dirty="0" smtClean="0">
                <a:latin typeface="メイリオ" panose="020B0604030504040204" pitchFamily="50" charset="-128"/>
                <a:ea typeface="メイリオ" panose="020B0604030504040204" pitchFamily="50" charset="-128"/>
              </a:rPr>
              <a:t>〇</a:t>
            </a:r>
            <a:r>
              <a:rPr lang="en-US" altLang="ja-JP" sz="2000" dirty="0" smtClean="0">
                <a:latin typeface="メイリオ" panose="020B0604030504040204" pitchFamily="50" charset="-128"/>
                <a:ea typeface="メイリオ" panose="020B0604030504040204" pitchFamily="50" charset="-128"/>
              </a:rPr>
              <a:t>: (</a:t>
            </a:r>
            <a:r>
              <a:rPr lang="en-US" altLang="ja-JP" sz="2000" dirty="0" err="1" smtClean="0">
                <a:latin typeface="メイリオ" panose="020B0604030504040204" pitchFamily="50" charset="-128"/>
                <a:ea typeface="メイリオ" panose="020B0604030504040204" pitchFamily="50" charset="-128"/>
              </a:rPr>
              <a:t>Goukaku</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表示</a:t>
            </a:r>
            <a:endParaRPr kumimoji="1" lang="ja-JP" altLang="en-US" sz="20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5018868" y="2253004"/>
            <a:ext cx="2103812" cy="400110"/>
          </a:xfrm>
          <a:prstGeom prst="rect">
            <a:avLst/>
          </a:prstGeom>
          <a:noFill/>
          <a:ln w="12700">
            <a:solidFill>
              <a:schemeClr val="tx1"/>
            </a:solidFill>
          </a:ln>
        </p:spPr>
        <p:txBody>
          <a:bodyPr wrap="square" rtlCol="0">
            <a:spAutoFit/>
          </a:bodyPr>
          <a:lstStyle/>
          <a:p>
            <a:pPr algn="ctr"/>
            <a:r>
              <a:rPr lang="en-US" altLang="ja-JP" sz="2000" dirty="0" smtClean="0">
                <a:latin typeface="メイリオ" panose="020B0604030504040204" pitchFamily="50" charset="-128"/>
                <a:ea typeface="メイリオ" panose="020B0604030504040204" pitchFamily="50" charset="-128"/>
              </a:rPr>
              <a:t>A</a:t>
            </a:r>
            <a:r>
              <a:rPr kumimoji="1" lang="en-US" altLang="ja-JP" sz="2000" dirty="0" smtClean="0">
                <a:latin typeface="メイリオ" panose="020B0604030504040204" pitchFamily="50" charset="-128"/>
                <a:ea typeface="メイリオ" panose="020B0604030504040204" pitchFamily="50" charset="-128"/>
              </a:rPr>
              <a:t> = (</a:t>
            </a:r>
            <a:r>
              <a:rPr kumimoji="1" lang="ja-JP" altLang="en-US" sz="2000" dirty="0" smtClean="0">
                <a:latin typeface="メイリオ" panose="020B0604030504040204" pitchFamily="50" charset="-128"/>
                <a:ea typeface="メイリオ" panose="020B0604030504040204" pitchFamily="50" charset="-128"/>
              </a:rPr>
              <a:t>入力</a:t>
            </a:r>
            <a:r>
              <a:rPr kumimoji="1" lang="en-US" altLang="ja-JP" sz="2000" dirty="0" smtClean="0">
                <a:latin typeface="メイリオ" panose="020B0604030504040204" pitchFamily="50" charset="-128"/>
                <a:ea typeface="メイリオ" panose="020B0604030504040204" pitchFamily="50" charset="-128"/>
              </a:rPr>
              <a:t>)</a:t>
            </a:r>
            <a:endParaRPr kumimoji="1" lang="ja-JP" altLang="en-US" sz="20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2310142" y="5258636"/>
            <a:ext cx="3200400" cy="769441"/>
          </a:xfrm>
          <a:prstGeom prst="rect">
            <a:avLst/>
          </a:prstGeom>
          <a:noFill/>
          <a:ln>
            <a:noFill/>
          </a:ln>
        </p:spPr>
        <p:txBody>
          <a:bodyPr wrap="square" rtlCol="0">
            <a:spAutoFit/>
          </a:bodyPr>
          <a:lstStyle/>
          <a:p>
            <a:pPr algn="l"/>
            <a:r>
              <a:rPr kumimoji="1" lang="ja-JP" altLang="en-US" sz="2200" dirty="0" smtClean="0">
                <a:solidFill>
                  <a:srgbClr val="FF0000"/>
                </a:solidFill>
                <a:latin typeface="メイリオ" panose="020B0604030504040204" pitchFamily="50" charset="-128"/>
                <a:ea typeface="メイリオ" panose="020B0604030504040204" pitchFamily="50" charset="-128"/>
              </a:rPr>
              <a:t>部品カード</a:t>
            </a:r>
            <a:r>
              <a:rPr kumimoji="1" lang="en-US" altLang="ja-JP" sz="2200" dirty="0" smtClean="0">
                <a:solidFill>
                  <a:srgbClr val="FF0000"/>
                </a:solidFill>
                <a:latin typeface="メイリオ" panose="020B0604030504040204" pitchFamily="50" charset="-128"/>
                <a:ea typeface="メイリオ" panose="020B0604030504040204" pitchFamily="50" charset="-128"/>
              </a:rPr>
              <a:t>03</a:t>
            </a:r>
            <a:r>
              <a:rPr kumimoji="1" lang="ja-JP" altLang="en-US" sz="2200" dirty="0" smtClean="0">
                <a:latin typeface="メイリオ" panose="020B0604030504040204" pitchFamily="50" charset="-128"/>
                <a:ea typeface="メイリオ" panose="020B0604030504040204" pitchFamily="50" charset="-128"/>
              </a:rPr>
              <a:t>も見てください。</a:t>
            </a:r>
            <a:endParaRPr kumimoji="1" lang="ja-JP" altLang="en-US" sz="2400" dirty="0" smtClean="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1138239" y="990599"/>
            <a:ext cx="3306639" cy="3937087"/>
          </a:xfrm>
          <a:prstGeom prst="rect">
            <a:avLst/>
          </a:prstGeom>
        </p:spPr>
      </p:pic>
      <p:sp>
        <p:nvSpPr>
          <p:cNvPr id="4" name="右中かっこ 3"/>
          <p:cNvSpPr/>
          <p:nvPr/>
        </p:nvSpPr>
        <p:spPr bwMode="auto">
          <a:xfrm>
            <a:off x="4501705" y="3118827"/>
            <a:ext cx="431922" cy="1600200"/>
          </a:xfrm>
          <a:prstGeom prst="rightBrac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右中かっこ 19"/>
          <p:cNvSpPr/>
          <p:nvPr/>
        </p:nvSpPr>
        <p:spPr bwMode="auto">
          <a:xfrm>
            <a:off x="4501705" y="1892698"/>
            <a:ext cx="431922" cy="1123758"/>
          </a:xfrm>
          <a:prstGeom prst="rightBrac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5498667" y="4936531"/>
            <a:ext cx="3248025" cy="1323439"/>
          </a:xfrm>
          <a:prstGeom prst="rect">
            <a:avLst/>
          </a:prstGeom>
          <a:noFill/>
          <a:ln>
            <a:solidFill>
              <a:schemeClr val="tx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プログラムが出来たら旗を押して動かしてみよう</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pic>
        <p:nvPicPr>
          <p:cNvPr id="21" name="図 20"/>
          <p:cNvPicPr>
            <a:picLocks noChangeAspect="1"/>
          </p:cNvPicPr>
          <p:nvPr/>
        </p:nvPicPr>
        <p:blipFill>
          <a:blip r:embed="rId3"/>
          <a:stretch>
            <a:fillRect/>
          </a:stretch>
        </p:blipFill>
        <p:spPr>
          <a:xfrm>
            <a:off x="5554545" y="5539598"/>
            <a:ext cx="739842" cy="720372"/>
          </a:xfrm>
          <a:prstGeom prst="rect">
            <a:avLst/>
          </a:prstGeom>
        </p:spPr>
      </p:pic>
    </p:spTree>
    <p:extLst>
      <p:ext uri="{BB962C8B-B14F-4D97-AF65-F5344CB8AC3E}">
        <p14:creationId xmlns:p14="http://schemas.microsoft.com/office/powerpoint/2010/main" val="431307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536961" y="6120886"/>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15</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smtClean="0">
                <a:latin typeface="メイリオ" panose="020B0604030504040204" pitchFamily="50" charset="-128"/>
                <a:ea typeface="メイリオ" panose="020B0604030504040204" pitchFamily="50" charset="-128"/>
              </a:rPr>
              <a:t>2: </a:t>
            </a:r>
            <a:r>
              <a:rPr lang="ja-JP" altLang="en-US" sz="2800" dirty="0" smtClean="0">
                <a:solidFill>
                  <a:srgbClr val="000000"/>
                </a:solidFill>
                <a:latin typeface="メイリオ" panose="020B0604030504040204" pitchFamily="50" charset="-128"/>
                <a:ea typeface="メイリオ" panose="020B0604030504040204" pitchFamily="50" charset="-128"/>
              </a:rPr>
              <a:t>合格不合格判断</a:t>
            </a:r>
            <a:endParaRPr lang="ja-JP" altLang="en-US" sz="1800" dirty="0">
              <a:solidFill>
                <a:srgbClr val="000000"/>
              </a:solidFill>
            </a:endParaRPr>
          </a:p>
        </p:txBody>
      </p:sp>
      <p:sp>
        <p:nvSpPr>
          <p:cNvPr id="6" name="テキスト ボックス 5"/>
          <p:cNvSpPr txBox="1"/>
          <p:nvPr/>
        </p:nvSpPr>
        <p:spPr>
          <a:xfrm>
            <a:off x="7019790" y="246063"/>
            <a:ext cx="12860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533399" y="914400"/>
            <a:ext cx="5105401" cy="2308324"/>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変数</a:t>
            </a:r>
            <a:r>
              <a:rPr kumimoji="1" lang="en-US" altLang="ja-JP" sz="2400" dirty="0" smtClean="0">
                <a:latin typeface="メイリオ" panose="020B0604030504040204" pitchFamily="50" charset="-128"/>
                <a:ea typeface="メイリオ" panose="020B0604030504040204" pitchFamily="50" charset="-128"/>
              </a:rPr>
              <a:t>A</a:t>
            </a:r>
            <a:r>
              <a:rPr kumimoji="1" lang="ja-JP" altLang="en-US" sz="2400" dirty="0" smtClean="0">
                <a:latin typeface="メイリオ" panose="020B0604030504040204" pitchFamily="50" charset="-128"/>
                <a:ea typeface="メイリオ" panose="020B0604030504040204" pitchFamily="50" charset="-128"/>
              </a:rPr>
              <a:t>に数を入力して、</a:t>
            </a:r>
          </a:p>
          <a:p>
            <a:pPr algn="l"/>
            <a:r>
              <a:rPr lang="ja-JP" altLang="en-US" sz="2400" b="1" dirty="0" smtClean="0">
                <a:solidFill>
                  <a:schemeClr val="accent6">
                    <a:lumMod val="50000"/>
                  </a:schemeClr>
                </a:solidFill>
                <a:latin typeface="メイリオ" panose="020B0604030504040204" pitchFamily="50" charset="-128"/>
                <a:ea typeface="メイリオ" panose="020B0604030504040204" pitchFamily="50" charset="-128"/>
              </a:rPr>
              <a:t>もし</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r>
              <a:rPr kumimoji="1" lang="en-US" altLang="ja-JP" sz="2400" dirty="0" smtClean="0">
                <a:latin typeface="メイリオ" panose="020B0604030504040204" pitchFamily="50" charset="-128"/>
                <a:ea typeface="メイリオ" panose="020B0604030504040204" pitchFamily="50" charset="-128"/>
              </a:rPr>
              <a:t>70</a:t>
            </a:r>
            <a:r>
              <a:rPr kumimoji="1" lang="ja-JP" altLang="en-US" sz="2400" dirty="0" smtClean="0">
                <a:latin typeface="メイリオ" panose="020B0604030504040204" pitchFamily="50" charset="-128"/>
                <a:ea typeface="メイリオ" panose="020B0604030504040204" pitchFamily="50" charset="-128"/>
              </a:rPr>
              <a:t>より大きい</a:t>
            </a:r>
            <a:r>
              <a:rPr kumimoji="1" lang="ja-JP" altLang="en-US" sz="2400" b="1" dirty="0" smtClean="0">
                <a:solidFill>
                  <a:schemeClr val="accent6">
                    <a:lumMod val="75000"/>
                  </a:schemeClr>
                </a:solidFill>
                <a:latin typeface="メイリオ" panose="020B0604030504040204" pitchFamily="50" charset="-128"/>
                <a:ea typeface="メイリオ" panose="020B0604030504040204" pitchFamily="50" charset="-128"/>
              </a:rPr>
              <a:t>なら</a:t>
            </a:r>
            <a:r>
              <a:rPr kumimoji="1" lang="en-US" altLang="ja-JP" sz="2400" dirty="0" smtClean="0">
                <a:latin typeface="メイリオ" panose="020B0604030504040204" pitchFamily="50" charset="-128"/>
                <a:ea typeface="メイリオ" panose="020B0604030504040204" pitchFamily="50" charset="-128"/>
              </a:rPr>
              <a:t>(70</a:t>
            </a:r>
            <a:r>
              <a:rPr kumimoji="1" lang="ja-JP" altLang="en-US" sz="2400" dirty="0" smtClean="0">
                <a:latin typeface="メイリオ" panose="020B0604030504040204" pitchFamily="50" charset="-128"/>
                <a:ea typeface="メイリオ" panose="020B0604030504040204" pitchFamily="50" charset="-128"/>
              </a:rPr>
              <a:t>は入らない</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err="1"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ネコに</a:t>
            </a:r>
            <a:r>
              <a:rPr kumimoji="1" lang="en-US" altLang="ja-JP" sz="2400" dirty="0" err="1" smtClean="0">
                <a:solidFill>
                  <a:srgbClr val="FF0000"/>
                </a:solidFill>
                <a:latin typeface="メイリオ" panose="020B0604030504040204" pitchFamily="50" charset="-128"/>
                <a:ea typeface="メイリオ" panose="020B0604030504040204" pitchFamily="50" charset="-128"/>
              </a:rPr>
              <a:t>Goukaku</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合格</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と</a:t>
            </a:r>
            <a:r>
              <a:rPr kumimoji="1" lang="en-US" altLang="ja-JP" sz="2400" dirty="0" smtClean="0">
                <a:latin typeface="メイリオ" panose="020B0604030504040204" pitchFamily="50" charset="-128"/>
                <a:ea typeface="メイリオ" panose="020B0604030504040204" pitchFamily="50" charset="-128"/>
              </a:rPr>
              <a:t/>
            </a:r>
            <a:br>
              <a:rPr kumimoji="1" lang="en-US" altLang="ja-JP" sz="2400" dirty="0" smtClean="0">
                <a:latin typeface="メイリオ" panose="020B0604030504040204" pitchFamily="50" charset="-128"/>
                <a:ea typeface="メイリオ" panose="020B0604030504040204" pitchFamily="50" charset="-128"/>
              </a:rPr>
            </a:br>
            <a:r>
              <a:rPr kumimoji="1" lang="ja-JP" altLang="en-US" sz="2400" dirty="0" smtClean="0">
                <a:latin typeface="メイリオ" panose="020B0604030504040204" pitchFamily="50" charset="-128"/>
                <a:ea typeface="メイリオ" panose="020B0604030504040204" pitchFamily="50" charset="-128"/>
              </a:rPr>
              <a:t>言わせます。</a:t>
            </a:r>
          </a:p>
          <a:p>
            <a:pPr algn="l"/>
            <a:r>
              <a:rPr lang="ja-JP" altLang="en-US" sz="2400" dirty="0" smtClean="0">
                <a:latin typeface="メイリオ" panose="020B0604030504040204" pitchFamily="50" charset="-128"/>
                <a:ea typeface="メイリオ" panose="020B0604030504040204" pitchFamily="50" charset="-128"/>
              </a:rPr>
              <a:t>そう</a:t>
            </a:r>
            <a:r>
              <a:rPr lang="ja-JP" altLang="en-US" sz="2400" b="1" dirty="0" smtClean="0">
                <a:solidFill>
                  <a:schemeClr val="accent6">
                    <a:lumMod val="75000"/>
                  </a:schemeClr>
                </a:solidFill>
                <a:latin typeface="メイリオ" panose="020B0604030504040204" pitchFamily="50" charset="-128"/>
                <a:ea typeface="メイリオ" panose="020B0604030504040204" pitchFamily="50" charset="-128"/>
              </a:rPr>
              <a:t>でなければ、</a:t>
            </a:r>
            <a:r>
              <a:rPr lang="ja-JP" altLang="en-US" sz="2400" dirty="0" smtClean="0">
                <a:latin typeface="メイリオ" panose="020B0604030504040204" pitchFamily="50" charset="-128"/>
                <a:ea typeface="メイリオ" panose="020B0604030504040204" pitchFamily="50" charset="-128"/>
              </a:rPr>
              <a:t>ネコに</a:t>
            </a:r>
            <a:r>
              <a:rPr lang="en-US" altLang="ja-JP" sz="2400" dirty="0" err="1" smtClean="0">
                <a:solidFill>
                  <a:srgbClr val="FF0000"/>
                </a:solidFill>
                <a:latin typeface="メイリオ" panose="020B0604030504040204" pitchFamily="50" charset="-128"/>
                <a:ea typeface="メイリオ" panose="020B0604030504040204" pitchFamily="50" charset="-128"/>
              </a:rPr>
              <a:t>Fugougaku</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不合格</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と言わせます。</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762000" y="4953000"/>
            <a:ext cx="4724400" cy="1815882"/>
          </a:xfrm>
          <a:prstGeom prst="rect">
            <a:avLst/>
          </a:prstGeom>
          <a:noFill/>
          <a:ln>
            <a:noFill/>
          </a:ln>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ヒント</a:t>
            </a:r>
            <a:r>
              <a:rPr kumimoji="1" lang="en-US" altLang="ja-JP" sz="2800" dirty="0" smtClean="0">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部品</a:t>
            </a:r>
            <a:r>
              <a:rPr lang="en-US" altLang="ja-JP" sz="2800" dirty="0" smtClean="0">
                <a:solidFill>
                  <a:srgbClr val="FF0000"/>
                </a:solidFill>
                <a:latin typeface="メイリオ" panose="020B0604030504040204" pitchFamily="50" charset="-128"/>
                <a:ea typeface="メイリオ" panose="020B0604030504040204" pitchFamily="50" charset="-128"/>
              </a:rPr>
              <a:t>04</a:t>
            </a:r>
            <a:r>
              <a:rPr lang="ja-JP" altLang="en-US" sz="2800" dirty="0" smtClean="0">
                <a:latin typeface="メイリオ" panose="020B0604030504040204" pitchFamily="50" charset="-128"/>
                <a:ea typeface="メイリオ" panose="020B0604030504040204" pitchFamily="50" charset="-128"/>
              </a:rPr>
              <a:t>を</a:t>
            </a:r>
            <a:r>
              <a:rPr lang="ja-JP" altLang="en-US" sz="2800" u="sng" dirty="0" smtClean="0">
                <a:latin typeface="メイリオ" panose="020B0604030504040204" pitchFamily="50" charset="-128"/>
                <a:ea typeface="メイリオ" panose="020B0604030504040204" pitchFamily="50" charset="-128"/>
              </a:rPr>
              <a:t>参考</a:t>
            </a:r>
            <a:r>
              <a:rPr lang="ja-JP" altLang="en-US" sz="2800" dirty="0" smtClean="0">
                <a:latin typeface="メイリオ" panose="020B0604030504040204" pitchFamily="50" charset="-128"/>
                <a:ea typeface="メイリオ" panose="020B0604030504040204" pitchFamily="50" charset="-128"/>
              </a:rPr>
              <a:t>にして作ってみてください</a:t>
            </a:r>
            <a:r>
              <a:rPr lang="ja-JP" altLang="en-US" sz="2800" dirty="0" smtClean="0">
                <a:latin typeface="メイリオ" panose="020B0604030504040204" pitchFamily="50" charset="-128"/>
                <a:ea typeface="メイリオ" panose="020B0604030504040204" pitchFamily="50" charset="-128"/>
              </a:rPr>
              <a:t>。</a:t>
            </a:r>
            <a:endParaRPr lang="en-US" altLang="ja-JP" sz="2800" dirty="0" smtClean="0">
              <a:latin typeface="メイリオ" panose="020B0604030504040204" pitchFamily="50" charset="-128"/>
              <a:ea typeface="メイリオ" panose="020B0604030504040204" pitchFamily="50" charset="-128"/>
            </a:endParaRPr>
          </a:p>
          <a:p>
            <a:pPr algn="l"/>
            <a:r>
              <a:rPr kumimoji="1" lang="ja-JP" altLang="en-US" sz="2800" dirty="0">
                <a:latin typeface="メイリオ" panose="020B0604030504040204" pitchFamily="50" charset="-128"/>
                <a:ea typeface="メイリオ" panose="020B0604030504040204" pitchFamily="50" charset="-128"/>
              </a:rPr>
              <a:t>部品</a:t>
            </a:r>
            <a:r>
              <a:rPr kumimoji="1" lang="ja-JP" altLang="en-US" sz="2800" dirty="0" smtClean="0">
                <a:latin typeface="メイリオ" panose="020B0604030504040204" pitchFamily="50" charset="-128"/>
                <a:ea typeface="メイリオ" panose="020B0604030504040204" pitchFamily="50" charset="-128"/>
              </a:rPr>
              <a:t>の内容そのままで使えるわけではありません。</a:t>
            </a:r>
            <a:endParaRPr kumimoji="1" lang="ja-JP" altLang="en-US" sz="2800" dirty="0">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762000" y="3725183"/>
            <a:ext cx="1143000" cy="1019070"/>
            <a:chOff x="1143000" y="3857730"/>
            <a:chExt cx="11430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04</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2" name="図 1"/>
          <p:cNvPicPr>
            <a:picLocks noChangeAspect="1"/>
          </p:cNvPicPr>
          <p:nvPr/>
        </p:nvPicPr>
        <p:blipFill>
          <a:blip r:embed="rId2"/>
          <a:stretch>
            <a:fillRect/>
          </a:stretch>
        </p:blipFill>
        <p:spPr>
          <a:xfrm>
            <a:off x="5861154" y="901485"/>
            <a:ext cx="2824827" cy="2116350"/>
          </a:xfrm>
          <a:prstGeom prst="rect">
            <a:avLst/>
          </a:prstGeom>
        </p:spPr>
      </p:pic>
      <p:pic>
        <p:nvPicPr>
          <p:cNvPr id="5" name="図 4"/>
          <p:cNvPicPr>
            <a:picLocks noChangeAspect="1"/>
          </p:cNvPicPr>
          <p:nvPr/>
        </p:nvPicPr>
        <p:blipFill>
          <a:blip r:embed="rId3"/>
          <a:stretch>
            <a:fillRect/>
          </a:stretch>
        </p:blipFill>
        <p:spPr>
          <a:xfrm>
            <a:off x="5861154" y="3273148"/>
            <a:ext cx="2809407" cy="2100236"/>
          </a:xfrm>
          <a:prstGeom prst="rect">
            <a:avLst/>
          </a:prstGeom>
        </p:spPr>
      </p:pic>
      <p:sp>
        <p:nvSpPr>
          <p:cNvPr id="13" name="角丸四角形 12"/>
          <p:cNvSpPr/>
          <p:nvPr/>
        </p:nvSpPr>
        <p:spPr bwMode="auto">
          <a:xfrm>
            <a:off x="3562490" y="4423390"/>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375914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536961" y="6120886"/>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16</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3</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solidFill>
                  <a:srgbClr val="000000"/>
                </a:solidFill>
                <a:latin typeface="メイリオ" panose="020B0604030504040204" pitchFamily="50" charset="-128"/>
                <a:ea typeface="メイリオ" panose="020B0604030504040204" pitchFamily="50" charset="-128"/>
              </a:rPr>
              <a:t>成績</a:t>
            </a:r>
            <a:r>
              <a:rPr lang="en-US" altLang="ja-JP" sz="2800" dirty="0" smtClean="0">
                <a:solidFill>
                  <a:srgbClr val="000000"/>
                </a:solidFill>
                <a:latin typeface="メイリオ" panose="020B0604030504040204" pitchFamily="50" charset="-128"/>
                <a:ea typeface="メイリオ" panose="020B0604030504040204" pitchFamily="50" charset="-128"/>
              </a:rPr>
              <a:t>A</a:t>
            </a:r>
            <a:r>
              <a:rPr lang="ja-JP" altLang="en-US" sz="2800" dirty="0" smtClean="0">
                <a:solidFill>
                  <a:srgbClr val="000000"/>
                </a:solidFill>
                <a:latin typeface="メイリオ" panose="020B0604030504040204" pitchFamily="50" charset="-128"/>
                <a:ea typeface="メイリオ" panose="020B0604030504040204" pitchFamily="50" charset="-128"/>
              </a:rPr>
              <a:t>～</a:t>
            </a:r>
            <a:r>
              <a:rPr lang="en-US" altLang="ja-JP" sz="2800" dirty="0" smtClean="0">
                <a:solidFill>
                  <a:srgbClr val="000000"/>
                </a:solidFill>
                <a:latin typeface="メイリオ" panose="020B0604030504040204" pitchFamily="50" charset="-128"/>
                <a:ea typeface="メイリオ" panose="020B0604030504040204" pitchFamily="50" charset="-128"/>
              </a:rPr>
              <a:t>C</a:t>
            </a:r>
            <a:endParaRPr lang="ja-JP" altLang="en-US" sz="1800" dirty="0">
              <a:solidFill>
                <a:srgbClr val="000000"/>
              </a:solidFill>
            </a:endParaRPr>
          </a:p>
        </p:txBody>
      </p:sp>
      <p:sp>
        <p:nvSpPr>
          <p:cNvPr id="6" name="テキスト ボックス 5"/>
          <p:cNvSpPr txBox="1"/>
          <p:nvPr/>
        </p:nvSpPr>
        <p:spPr>
          <a:xfrm>
            <a:off x="7019790" y="246063"/>
            <a:ext cx="12860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11054" y="944725"/>
            <a:ext cx="8137162" cy="1938992"/>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変数</a:t>
            </a:r>
            <a:r>
              <a:rPr kumimoji="1" lang="en-US" altLang="ja-JP" sz="2400" dirty="0" smtClean="0">
                <a:latin typeface="メイリオ" panose="020B0604030504040204" pitchFamily="50" charset="-128"/>
                <a:ea typeface="メイリオ" panose="020B0604030504040204" pitchFamily="50" charset="-128"/>
              </a:rPr>
              <a:t>A</a:t>
            </a:r>
            <a:r>
              <a:rPr kumimoji="1" lang="ja-JP" altLang="en-US" sz="2400" dirty="0" smtClean="0">
                <a:latin typeface="メイリオ" panose="020B0604030504040204" pitchFamily="50" charset="-128"/>
                <a:ea typeface="メイリオ" panose="020B0604030504040204" pitchFamily="50" charset="-128"/>
              </a:rPr>
              <a:t>に数を入力して、</a:t>
            </a:r>
            <a:r>
              <a:rPr lang="ja-JP" altLang="en-US" sz="2400" b="1" dirty="0" smtClean="0">
                <a:solidFill>
                  <a:schemeClr val="accent6">
                    <a:lumMod val="50000"/>
                  </a:schemeClr>
                </a:solidFill>
                <a:latin typeface="メイリオ" panose="020B0604030504040204" pitchFamily="50" charset="-128"/>
                <a:ea typeface="メイリオ" panose="020B0604030504040204" pitchFamily="50" charset="-128"/>
              </a:rPr>
              <a:t>もし</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endParaRPr lang="en-US" altLang="ja-JP" sz="2400" dirty="0">
              <a:solidFill>
                <a:schemeClr val="accent6">
                  <a:lumMod val="50000"/>
                </a:schemeClr>
              </a:solidFill>
              <a:latin typeface="メイリオ" panose="020B0604030504040204" pitchFamily="50" charset="-128"/>
              <a:ea typeface="メイリオ" panose="020B0604030504040204" pitchFamily="50" charset="-128"/>
            </a:endParaRPr>
          </a:p>
          <a:p>
            <a:pPr algn="l"/>
            <a:r>
              <a:rPr kumimoji="1" lang="en-US" altLang="ja-JP" sz="2400" dirty="0" smtClean="0">
                <a:latin typeface="メイリオ" panose="020B0604030504040204" pitchFamily="50" charset="-128"/>
                <a:ea typeface="メイリオ" panose="020B0604030504040204" pitchFamily="50" charset="-128"/>
              </a:rPr>
              <a:t>70</a:t>
            </a:r>
            <a:r>
              <a:rPr kumimoji="1" lang="ja-JP" altLang="en-US" sz="2400" dirty="0" smtClean="0">
                <a:latin typeface="メイリオ" panose="020B0604030504040204" pitchFamily="50" charset="-128"/>
                <a:ea typeface="メイリオ" panose="020B0604030504040204" pitchFamily="50" charset="-128"/>
              </a:rPr>
              <a:t>より大きい</a:t>
            </a:r>
            <a:r>
              <a:rPr kumimoji="1" lang="ja-JP" altLang="en-US" sz="2400" b="1" dirty="0" smtClean="0">
                <a:solidFill>
                  <a:schemeClr val="accent6">
                    <a:lumMod val="75000"/>
                  </a:schemeClr>
                </a:solidFill>
                <a:latin typeface="メイリオ" panose="020B0604030504040204" pitchFamily="50" charset="-128"/>
                <a:ea typeface="メイリオ" panose="020B0604030504040204" pitchFamily="50" charset="-128"/>
              </a:rPr>
              <a:t>なら</a:t>
            </a:r>
            <a:r>
              <a:rPr kumimoji="1" lang="en-US" altLang="ja-JP" sz="2400" dirty="0" smtClean="0">
                <a:latin typeface="メイリオ" panose="020B0604030504040204" pitchFamily="50" charset="-128"/>
                <a:ea typeface="メイリオ" panose="020B0604030504040204" pitchFamily="50" charset="-128"/>
              </a:rPr>
              <a:t>(70</a:t>
            </a:r>
            <a:r>
              <a:rPr kumimoji="1" lang="ja-JP" altLang="en-US" sz="2400" dirty="0" smtClean="0">
                <a:latin typeface="メイリオ" panose="020B0604030504040204" pitchFamily="50" charset="-128"/>
                <a:ea typeface="メイリオ" panose="020B0604030504040204" pitchFamily="50" charset="-128"/>
              </a:rPr>
              <a:t>は入らない</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err="1" smtClean="0">
                <a:latin typeface="メイリオ" panose="020B0604030504040204" pitchFamily="50" charset="-128"/>
                <a:ea typeface="メイリオ" panose="020B0604030504040204" pitchFamily="50" charset="-128"/>
              </a:rPr>
              <a:t>、</a:t>
            </a:r>
            <a:r>
              <a:rPr lang="en-US" altLang="ja-JP" sz="2400" dirty="0" err="1" smtClean="0">
                <a:solidFill>
                  <a:srgbClr val="FF0000"/>
                </a:solidFill>
                <a:latin typeface="メイリオ" panose="020B0604030504040204" pitchFamily="50" charset="-128"/>
                <a:ea typeface="メイリオ" panose="020B0604030504040204" pitchFamily="50" charset="-128"/>
              </a:rPr>
              <a:t>Seiseki</a:t>
            </a:r>
            <a:r>
              <a:rPr lang="en-US" altLang="ja-JP" sz="2400" dirty="0" smtClean="0">
                <a:solidFill>
                  <a:srgbClr val="FF0000"/>
                </a:solidFill>
                <a:latin typeface="メイリオ" panose="020B0604030504040204" pitchFamily="50" charset="-128"/>
                <a:ea typeface="メイリオ" panose="020B0604030504040204" pitchFamily="50" charset="-128"/>
              </a:rPr>
              <a:t> A</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成績</a:t>
            </a:r>
            <a:r>
              <a:rPr kumimoji="1" lang="en-US" altLang="ja-JP" sz="2400" dirty="0" smtClean="0">
                <a:latin typeface="メイリオ" panose="020B0604030504040204" pitchFamily="50" charset="-128"/>
                <a:ea typeface="メイリオ" panose="020B0604030504040204" pitchFamily="50" charset="-128"/>
              </a:rPr>
              <a:t>A),</a:t>
            </a:r>
          </a:p>
          <a:p>
            <a:pPr algn="l"/>
            <a:r>
              <a:rPr lang="en-US" altLang="ja-JP" sz="2400" dirty="0" smtClean="0">
                <a:latin typeface="メイリオ" panose="020B0604030504040204" pitchFamily="50" charset="-128"/>
                <a:ea typeface="メイリオ" panose="020B0604030504040204" pitchFamily="50" charset="-128"/>
              </a:rPr>
              <a:t>50</a:t>
            </a:r>
            <a:r>
              <a:rPr lang="ja-JP" altLang="en-US" sz="2400" dirty="0" smtClean="0">
                <a:latin typeface="メイリオ" panose="020B0604030504040204" pitchFamily="50" charset="-128"/>
                <a:ea typeface="メイリオ" panose="020B0604030504040204" pitchFamily="50" charset="-128"/>
              </a:rPr>
              <a:t>より</a:t>
            </a:r>
            <a:r>
              <a:rPr lang="ja-JP" altLang="en-US" sz="2400" dirty="0">
                <a:latin typeface="メイリオ" panose="020B0604030504040204" pitchFamily="50" charset="-128"/>
                <a:ea typeface="メイリオ" panose="020B0604030504040204" pitchFamily="50" charset="-128"/>
              </a:rPr>
              <a:t>大きい</a:t>
            </a:r>
            <a:r>
              <a:rPr lang="ja-JP" altLang="en-US" sz="2400" b="1" dirty="0">
                <a:solidFill>
                  <a:schemeClr val="accent6">
                    <a:lumMod val="75000"/>
                  </a:schemeClr>
                </a:solidFill>
                <a:latin typeface="メイリオ" panose="020B0604030504040204" pitchFamily="50" charset="-128"/>
                <a:ea typeface="メイリオ" panose="020B0604030504040204" pitchFamily="50" charset="-128"/>
              </a:rPr>
              <a:t>なら</a:t>
            </a:r>
            <a:r>
              <a:rPr lang="en-US" altLang="ja-JP" sz="2400" dirty="0" smtClean="0">
                <a:latin typeface="メイリオ" panose="020B0604030504040204" pitchFamily="50" charset="-128"/>
                <a:ea typeface="メイリオ" panose="020B0604030504040204" pitchFamily="50" charset="-128"/>
              </a:rPr>
              <a:t>(50</a:t>
            </a:r>
            <a:r>
              <a:rPr lang="ja-JP" altLang="en-US" sz="2400" dirty="0">
                <a:latin typeface="メイリオ" panose="020B0604030504040204" pitchFamily="50" charset="-128"/>
                <a:ea typeface="メイリオ" panose="020B0604030504040204" pitchFamily="50" charset="-128"/>
              </a:rPr>
              <a:t>は入らない</a:t>
            </a:r>
            <a:r>
              <a:rPr lang="en-US" altLang="ja-JP" sz="2400" dirty="0">
                <a:latin typeface="メイリオ" panose="020B0604030504040204" pitchFamily="50" charset="-128"/>
                <a:ea typeface="メイリオ" panose="020B0604030504040204" pitchFamily="50" charset="-128"/>
              </a:rPr>
              <a:t>)</a:t>
            </a:r>
            <a:r>
              <a:rPr lang="ja-JP" altLang="en-US" sz="2400" dirty="0" err="1">
                <a:latin typeface="メイリオ" panose="020B0604030504040204" pitchFamily="50" charset="-128"/>
                <a:ea typeface="メイリオ" panose="020B0604030504040204" pitchFamily="50" charset="-128"/>
              </a:rPr>
              <a:t>、</a:t>
            </a:r>
            <a:r>
              <a:rPr lang="en-US" altLang="ja-JP" sz="2400" dirty="0" err="1">
                <a:solidFill>
                  <a:srgbClr val="FF0000"/>
                </a:solidFill>
                <a:latin typeface="メイリオ" panose="020B0604030504040204" pitchFamily="50" charset="-128"/>
                <a:ea typeface="メイリオ" panose="020B0604030504040204" pitchFamily="50" charset="-128"/>
              </a:rPr>
              <a:t>Seiseki</a:t>
            </a:r>
            <a:r>
              <a:rPr lang="en-US" altLang="ja-JP" sz="2400" dirty="0">
                <a:solidFill>
                  <a:srgbClr val="FF0000"/>
                </a:solidFill>
                <a:latin typeface="メイリオ" panose="020B0604030504040204" pitchFamily="50" charset="-128"/>
                <a:ea typeface="メイリオ" panose="020B0604030504040204" pitchFamily="50" charset="-128"/>
              </a:rPr>
              <a:t> </a:t>
            </a:r>
            <a:r>
              <a:rPr lang="en-US" altLang="ja-JP" sz="2400" dirty="0" smtClean="0">
                <a:solidFill>
                  <a:srgbClr val="FF0000"/>
                </a:solidFill>
                <a:latin typeface="メイリオ" panose="020B0604030504040204" pitchFamily="50" charset="-128"/>
                <a:ea typeface="メイリオ" panose="020B0604030504040204" pitchFamily="50" charset="-128"/>
              </a:rPr>
              <a:t>B</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成績</a:t>
            </a:r>
            <a:r>
              <a:rPr lang="en-US" altLang="ja-JP" sz="2400" dirty="0" smtClean="0">
                <a:latin typeface="メイリオ" panose="020B0604030504040204" pitchFamily="50" charset="-128"/>
                <a:ea typeface="メイリオ" panose="020B0604030504040204" pitchFamily="50" charset="-128"/>
              </a:rPr>
              <a:t>B),</a:t>
            </a:r>
            <a:endParaRPr lang="en-US" altLang="ja-JP" sz="2400" dirty="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それ以外</a:t>
            </a:r>
            <a:r>
              <a:rPr lang="en-US" altLang="ja-JP" sz="2400" dirty="0" smtClean="0">
                <a:latin typeface="メイリオ" panose="020B0604030504040204" pitchFamily="50" charset="-128"/>
                <a:ea typeface="メイリオ" panose="020B0604030504040204" pitchFamily="50" charset="-128"/>
              </a:rPr>
              <a:t>(50</a:t>
            </a:r>
            <a:r>
              <a:rPr lang="ja-JP" altLang="en-US" sz="2400" dirty="0" smtClean="0">
                <a:latin typeface="メイリオ" panose="020B0604030504040204" pitchFamily="50" charset="-128"/>
                <a:ea typeface="メイリオ" panose="020B0604030504040204" pitchFamily="50" charset="-128"/>
              </a:rPr>
              <a:t>以下だったら</a:t>
            </a:r>
            <a:r>
              <a:rPr lang="en-US" altLang="ja-JP" sz="2400" dirty="0" smtClean="0">
                <a:latin typeface="メイリオ" panose="020B0604030504040204" pitchFamily="50" charset="-128"/>
                <a:ea typeface="メイリオ" panose="020B0604030504040204" pitchFamily="50" charset="-128"/>
              </a:rPr>
              <a:t>)</a:t>
            </a:r>
            <a:r>
              <a:rPr lang="ja-JP" altLang="en-US" sz="2400" dirty="0" err="1" smtClean="0">
                <a:latin typeface="メイリオ" panose="020B0604030504040204" pitchFamily="50" charset="-128"/>
                <a:ea typeface="メイリオ" panose="020B0604030504040204" pitchFamily="50" charset="-128"/>
              </a:rPr>
              <a:t>、</a:t>
            </a:r>
            <a:r>
              <a:rPr lang="en-US" altLang="ja-JP" sz="2400" dirty="0">
                <a:solidFill>
                  <a:srgbClr val="FF0000"/>
                </a:solidFill>
                <a:latin typeface="メイリオ" panose="020B0604030504040204" pitchFamily="50" charset="-128"/>
                <a:ea typeface="メイリオ" panose="020B0604030504040204" pitchFamily="50" charset="-128"/>
              </a:rPr>
              <a:t> </a:t>
            </a:r>
            <a:r>
              <a:rPr lang="en-US" altLang="ja-JP" sz="2400" dirty="0" err="1">
                <a:solidFill>
                  <a:srgbClr val="FF0000"/>
                </a:solidFill>
                <a:latin typeface="メイリオ" panose="020B0604030504040204" pitchFamily="50" charset="-128"/>
                <a:ea typeface="メイリオ" panose="020B0604030504040204" pitchFamily="50" charset="-128"/>
              </a:rPr>
              <a:t>Seiseki</a:t>
            </a:r>
            <a:r>
              <a:rPr lang="en-US" altLang="ja-JP" sz="2400" dirty="0">
                <a:solidFill>
                  <a:srgbClr val="FF0000"/>
                </a:solidFill>
                <a:latin typeface="メイリオ" panose="020B0604030504040204" pitchFamily="50" charset="-128"/>
                <a:ea typeface="メイリオ" panose="020B0604030504040204" pitchFamily="50" charset="-128"/>
              </a:rPr>
              <a:t> </a:t>
            </a:r>
            <a:r>
              <a:rPr lang="en-US" altLang="ja-JP" sz="2400" dirty="0" smtClean="0">
                <a:solidFill>
                  <a:srgbClr val="FF0000"/>
                </a:solidFill>
                <a:latin typeface="メイリオ" panose="020B0604030504040204" pitchFamily="50" charset="-128"/>
                <a:ea typeface="メイリオ" panose="020B0604030504040204" pitchFamily="50" charset="-128"/>
              </a:rPr>
              <a:t>C</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成績</a:t>
            </a:r>
            <a:r>
              <a:rPr lang="en-US" altLang="ja-JP" sz="2400" dirty="0" smtClean="0">
                <a:latin typeface="メイリオ" panose="020B0604030504040204" pitchFamily="50" charset="-128"/>
                <a:ea typeface="メイリオ" panose="020B0604030504040204" pitchFamily="50" charset="-128"/>
              </a:rPr>
              <a:t>C),</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と</a:t>
            </a:r>
            <a:r>
              <a:rPr lang="ja-JP" altLang="en-US" sz="2400" dirty="0" smtClean="0">
                <a:latin typeface="メイリオ" panose="020B0604030504040204" pitchFamily="50" charset="-128"/>
                <a:ea typeface="メイリオ" panose="020B0604030504040204" pitchFamily="50" charset="-128"/>
              </a:rPr>
              <a:t>ネコに言わせます。</a:t>
            </a:r>
            <a:endParaRPr kumimoji="1" lang="ja-JP" altLang="en-US" sz="2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157971" y="5414687"/>
            <a:ext cx="4724400" cy="954107"/>
          </a:xfrm>
          <a:prstGeom prst="rect">
            <a:avLst/>
          </a:prstGeom>
          <a:noFill/>
          <a:ln>
            <a:noFill/>
          </a:ln>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ヒント</a:t>
            </a:r>
            <a:r>
              <a:rPr kumimoji="1" lang="en-US" altLang="ja-JP" sz="2800" dirty="0" smtClean="0">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部品</a:t>
            </a:r>
            <a:r>
              <a:rPr lang="en-US" altLang="ja-JP" sz="2800" dirty="0" smtClean="0">
                <a:solidFill>
                  <a:srgbClr val="FF0000"/>
                </a:solidFill>
                <a:latin typeface="メイリオ" panose="020B0604030504040204" pitchFamily="50" charset="-128"/>
                <a:ea typeface="メイリオ" panose="020B0604030504040204" pitchFamily="50" charset="-128"/>
              </a:rPr>
              <a:t>05</a:t>
            </a:r>
            <a:r>
              <a:rPr lang="ja-JP" altLang="en-US" sz="2800" dirty="0" smtClean="0">
                <a:latin typeface="メイリオ" panose="020B0604030504040204" pitchFamily="50" charset="-128"/>
                <a:ea typeface="メイリオ" panose="020B0604030504040204" pitchFamily="50" charset="-128"/>
              </a:rPr>
              <a:t>を</a:t>
            </a:r>
            <a:r>
              <a:rPr lang="ja-JP" altLang="en-US" sz="2800" u="sng" dirty="0" smtClean="0">
                <a:latin typeface="メイリオ" panose="020B0604030504040204" pitchFamily="50" charset="-128"/>
                <a:ea typeface="メイリオ" panose="020B0604030504040204" pitchFamily="50" charset="-128"/>
              </a:rPr>
              <a:t>参考</a:t>
            </a:r>
            <a:r>
              <a:rPr lang="ja-JP" altLang="en-US" sz="2800" dirty="0" smtClean="0">
                <a:latin typeface="メイリオ" panose="020B0604030504040204" pitchFamily="50" charset="-128"/>
                <a:ea typeface="メイリオ" panose="020B0604030504040204" pitchFamily="50" charset="-128"/>
              </a:rPr>
              <a:t>にして作ってみてください。</a:t>
            </a:r>
            <a:endParaRPr kumimoji="1" lang="ja-JP" altLang="en-US" sz="2800"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5181600" y="4167275"/>
            <a:ext cx="1143000" cy="1019070"/>
            <a:chOff x="1143000" y="3857730"/>
            <a:chExt cx="1143000" cy="1019070"/>
          </a:xfrm>
        </p:grpSpPr>
        <p:sp>
          <p:nvSpPr>
            <p:cNvPr id="17" name="メモ 16"/>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05</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9" name="テキスト ボックス 18"/>
          <p:cNvSpPr txBox="1"/>
          <p:nvPr/>
        </p:nvSpPr>
        <p:spPr>
          <a:xfrm>
            <a:off x="4157971" y="3112862"/>
            <a:ext cx="4724400" cy="954107"/>
          </a:xfrm>
          <a:prstGeom prst="rect">
            <a:avLst/>
          </a:prstGeom>
          <a:noFill/>
          <a:ln>
            <a:noFill/>
          </a:ln>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ヒント</a:t>
            </a:r>
            <a:r>
              <a:rPr kumimoji="1" lang="en-US" altLang="ja-JP" sz="2800" dirty="0" smtClean="0">
                <a:latin typeface="メイリオ" panose="020B0604030504040204" pitchFamily="50" charset="-128"/>
                <a:ea typeface="メイリオ" panose="020B0604030504040204" pitchFamily="50" charset="-128"/>
              </a:rPr>
              <a:t>: </a:t>
            </a:r>
            <a:r>
              <a:rPr kumimoji="1" lang="ja-JP" altLang="en-US" sz="2800" dirty="0" smtClean="0">
                <a:latin typeface="メイリオ" panose="020B0604030504040204" pitchFamily="50" charset="-128"/>
                <a:ea typeface="メイリオ" panose="020B0604030504040204" pitchFamily="50" charset="-128"/>
              </a:rPr>
              <a:t>課題</a:t>
            </a:r>
            <a:r>
              <a:rPr kumimoji="1" lang="en-US" altLang="ja-JP" sz="2800" dirty="0" smtClean="0">
                <a:latin typeface="メイリオ" panose="020B0604030504040204" pitchFamily="50" charset="-128"/>
                <a:ea typeface="メイリオ" panose="020B0604030504040204" pitchFamily="50" charset="-128"/>
              </a:rPr>
              <a:t>2</a:t>
            </a:r>
            <a:r>
              <a:rPr kumimoji="1" lang="ja-JP" altLang="en-US" sz="2800" dirty="0" smtClean="0">
                <a:latin typeface="メイリオ" panose="020B0604030504040204" pitchFamily="50" charset="-128"/>
                <a:ea typeface="メイリオ" panose="020B0604030504040204" pitchFamily="50" charset="-128"/>
              </a:rPr>
              <a:t>を流用して</a:t>
            </a:r>
            <a:r>
              <a:rPr kumimoji="1" lang="en-US" altLang="ja-JP" sz="2800" dirty="0" smtClean="0">
                <a:latin typeface="メイリオ" panose="020B0604030504040204" pitchFamily="50" charset="-128"/>
                <a:ea typeface="メイリオ" panose="020B0604030504040204" pitchFamily="50" charset="-128"/>
              </a:rPr>
              <a:t>(</a:t>
            </a:r>
            <a:r>
              <a:rPr kumimoji="1" lang="ja-JP" altLang="en-US" sz="2800" dirty="0" smtClean="0">
                <a:latin typeface="メイリオ" panose="020B0604030504040204" pitchFamily="50" charset="-128"/>
                <a:ea typeface="メイリオ" panose="020B0604030504040204" pitchFamily="50" charset="-128"/>
              </a:rPr>
              <a:t>コピーして保存</a:t>
            </a:r>
            <a:r>
              <a:rPr kumimoji="1" lang="en-US" altLang="ja-JP" sz="2800" dirty="0" smtClean="0">
                <a:latin typeface="メイリオ" panose="020B0604030504040204" pitchFamily="50" charset="-128"/>
                <a:ea typeface="メイリオ" panose="020B0604030504040204" pitchFamily="50" charset="-128"/>
              </a:rPr>
              <a:t>)</a:t>
            </a:r>
            <a:r>
              <a:rPr kumimoji="1" lang="ja-JP" altLang="en-US" sz="2800" dirty="0" smtClean="0">
                <a:latin typeface="メイリオ" panose="020B0604030504040204" pitchFamily="50" charset="-128"/>
                <a:ea typeface="メイリオ" panose="020B0604030504040204" pitchFamily="50" charset="-128"/>
              </a:rPr>
              <a:t>して作る。</a:t>
            </a:r>
            <a:endParaRPr kumimoji="1" lang="ja-JP" altLang="en-US" sz="28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828675" y="3564084"/>
            <a:ext cx="2952750" cy="2171700"/>
          </a:xfrm>
          <a:prstGeom prst="rect">
            <a:avLst/>
          </a:prstGeom>
        </p:spPr>
      </p:pic>
    </p:spTree>
    <p:extLst>
      <p:ext uri="{BB962C8B-B14F-4D97-AF65-F5344CB8AC3E}">
        <p14:creationId xmlns:p14="http://schemas.microsoft.com/office/powerpoint/2010/main" val="41965108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17</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291780"/>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2: 1</a:t>
            </a:r>
            <a:r>
              <a:rPr lang="ja-JP" altLang="en-US" sz="2800" dirty="0" smtClean="0">
                <a:latin typeface="メイリオ" panose="020B0604030504040204" pitchFamily="50" charset="-128"/>
                <a:ea typeface="メイリオ" panose="020B0604030504040204" pitchFamily="50" charset="-128"/>
              </a:rPr>
              <a:t>から</a:t>
            </a:r>
            <a:r>
              <a:rPr lang="en-US" altLang="ja-JP" sz="2800" dirty="0" smtClean="0">
                <a:latin typeface="メイリオ" panose="020B0604030504040204" pitchFamily="50" charset="-128"/>
                <a:ea typeface="メイリオ" panose="020B0604030504040204" pitchFamily="50" charset="-128"/>
              </a:rPr>
              <a:t>10</a:t>
            </a:r>
            <a:r>
              <a:rPr lang="ja-JP" altLang="en-US" sz="2800" dirty="0" err="1" smtClean="0">
                <a:latin typeface="メイリオ" panose="020B0604030504040204" pitchFamily="50" charset="-128"/>
                <a:ea typeface="メイリオ" panose="020B0604030504040204" pitchFamily="50" charset="-128"/>
              </a:rPr>
              <a:t>までの</a:t>
            </a:r>
            <a:r>
              <a:rPr lang="ja-JP" altLang="en-US" sz="2800" dirty="0" smtClean="0">
                <a:latin typeface="メイリオ" panose="020B0604030504040204" pitchFamily="50" charset="-128"/>
                <a:ea typeface="メイリオ" panose="020B0604030504040204" pitchFamily="50" charset="-128"/>
              </a:rPr>
              <a:t>数を言う</a:t>
            </a:r>
            <a:endParaRPr lang="ja-JP" altLang="en-US" sz="1800" dirty="0">
              <a:solidFill>
                <a:srgbClr val="000000"/>
              </a:solidFill>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769583" y="4180796"/>
            <a:ext cx="3908473" cy="707886"/>
          </a:xfrm>
          <a:prstGeom prst="rect">
            <a:avLst/>
          </a:prstGeom>
          <a:solidFill>
            <a:srgbClr val="FFFFCC"/>
          </a:solidFill>
          <a:ln>
            <a:solidFill>
              <a:schemeClr val="tx1"/>
            </a:solidFill>
          </a:ln>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1,2,3,</a:t>
            </a:r>
            <a:r>
              <a:rPr kumimoji="1" lang="ja-JP" altLang="en-US" sz="2000" dirty="0" smtClean="0">
                <a:latin typeface="メイリオ" panose="020B0604030504040204" pitchFamily="50" charset="-128"/>
                <a:ea typeface="メイリオ" panose="020B0604030504040204" pitchFamily="50" charset="-128"/>
              </a:rPr>
              <a:t>・・・</a:t>
            </a:r>
            <a:r>
              <a:rPr kumimoji="1" lang="en-US" altLang="ja-JP" sz="2000" dirty="0" smtClean="0">
                <a:latin typeface="メイリオ" panose="020B0604030504040204" pitchFamily="50" charset="-128"/>
                <a:ea typeface="メイリオ" panose="020B0604030504040204" pitchFamily="50" charset="-128"/>
              </a:rPr>
              <a:t>,10</a:t>
            </a:r>
            <a:r>
              <a:rPr kumimoji="1" lang="ja-JP" altLang="en-US" sz="2000" dirty="0" err="1" smtClean="0">
                <a:latin typeface="メイリオ" panose="020B0604030504040204" pitchFamily="50" charset="-128"/>
                <a:ea typeface="メイリオ" panose="020B0604030504040204" pitchFamily="50" charset="-128"/>
              </a:rPr>
              <a:t>までの</a:t>
            </a:r>
            <a:r>
              <a:rPr kumimoji="1" lang="ja-JP" altLang="en-US" sz="2000" dirty="0" smtClean="0">
                <a:latin typeface="メイリオ" panose="020B0604030504040204" pitchFamily="50" charset="-128"/>
                <a:ea typeface="メイリオ" panose="020B0604030504040204" pitchFamily="50" charset="-128"/>
              </a:rPr>
              <a:t>数を</a:t>
            </a:r>
            <a:br>
              <a:rPr kumimoji="1" lang="ja-JP" altLang="en-US" sz="2000" dirty="0" smtClean="0">
                <a:latin typeface="メイリオ" panose="020B0604030504040204" pitchFamily="50" charset="-128"/>
                <a:ea typeface="メイリオ" panose="020B0604030504040204" pitchFamily="50" charset="-128"/>
              </a:rPr>
            </a:br>
            <a:r>
              <a:rPr kumimoji="1" lang="ja-JP" altLang="en-US" sz="2000" dirty="0" smtClean="0">
                <a:latin typeface="メイリオ" panose="020B0604030504040204" pitchFamily="50" charset="-128"/>
                <a:ea typeface="メイリオ" panose="020B0604030504040204" pitchFamily="50" charset="-128"/>
              </a:rPr>
              <a:t>ネコと順番にと言わせてみます。</a:t>
            </a:r>
            <a:endParaRPr kumimoji="1" lang="ja-JP" altLang="en-US" sz="20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300038" y="859901"/>
            <a:ext cx="4177512" cy="3868525"/>
          </a:xfrm>
          <a:prstGeom prst="rect">
            <a:avLst/>
          </a:prstGeom>
        </p:spPr>
      </p:pic>
      <p:pic>
        <p:nvPicPr>
          <p:cNvPr id="5" name="図 4"/>
          <p:cNvPicPr>
            <a:picLocks noChangeAspect="1"/>
          </p:cNvPicPr>
          <p:nvPr/>
        </p:nvPicPr>
        <p:blipFill>
          <a:blip r:embed="rId3"/>
          <a:stretch>
            <a:fillRect/>
          </a:stretch>
        </p:blipFill>
        <p:spPr>
          <a:xfrm>
            <a:off x="5258076" y="1390656"/>
            <a:ext cx="3265524" cy="2700337"/>
          </a:xfrm>
          <a:prstGeom prst="rect">
            <a:avLst/>
          </a:prstGeom>
        </p:spPr>
      </p:pic>
      <p:grpSp>
        <p:nvGrpSpPr>
          <p:cNvPr id="10" name="グループ化 9"/>
          <p:cNvGrpSpPr/>
          <p:nvPr/>
        </p:nvGrpSpPr>
        <p:grpSpPr>
          <a:xfrm>
            <a:off x="685800" y="5139400"/>
            <a:ext cx="1143000" cy="1019070"/>
            <a:chOff x="1143000" y="3857730"/>
            <a:chExt cx="1143000" cy="1019070"/>
          </a:xfrm>
        </p:grpSpPr>
        <p:sp>
          <p:nvSpPr>
            <p:cNvPr id="11" name="メモ 1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06</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楕円 1"/>
          <p:cNvSpPr/>
          <p:nvPr/>
        </p:nvSpPr>
        <p:spPr bwMode="auto">
          <a:xfrm>
            <a:off x="2713326" y="2286000"/>
            <a:ext cx="1752600" cy="609600"/>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線吹き出し 1 (枠付き) 2"/>
          <p:cNvSpPr/>
          <p:nvPr/>
        </p:nvSpPr>
        <p:spPr bwMode="auto">
          <a:xfrm>
            <a:off x="2722844" y="857867"/>
            <a:ext cx="2362476" cy="752267"/>
          </a:xfrm>
          <a:prstGeom prst="borderCallout1">
            <a:avLst>
              <a:gd name="adj1" fmla="val 92917"/>
              <a:gd name="adj2" fmla="val 47428"/>
              <a:gd name="adj3" fmla="val 186453"/>
              <a:gd name="adj4" fmla="val 39328"/>
            </a:avLst>
          </a:prstGeom>
          <a:no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err="1" smtClean="0">
                <a:ln>
                  <a:noFill/>
                </a:ln>
                <a:solidFill>
                  <a:schemeClr val="tx1"/>
                </a:solidFill>
                <a:effectLst/>
                <a:latin typeface="メイリオ" panose="020B0604030504040204" pitchFamily="50" charset="-128"/>
                <a:ea typeface="メイリオ" panose="020B0604030504040204" pitchFamily="50" charset="-128"/>
              </a:rPr>
              <a:t>まで</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繰り返す</a:t>
            </a:r>
            <a:r>
              <a:rPr kumimoji="1" lang="en-US" altLang="ja-JP"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a:t>
            </a: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のブロックを使う</a:t>
            </a:r>
          </a:p>
        </p:txBody>
      </p:sp>
      <p:sp>
        <p:nvSpPr>
          <p:cNvPr id="16" name="四角形吹き出し 15"/>
          <p:cNvSpPr/>
          <p:nvPr/>
        </p:nvSpPr>
        <p:spPr bwMode="auto">
          <a:xfrm>
            <a:off x="2010571" y="5080558"/>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15" name="下矢印 14"/>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248026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18</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プログラムと図式</a:t>
            </a:r>
            <a:endParaRPr lang="ja-JP" altLang="en-US" sz="1800" dirty="0">
              <a:solidFill>
                <a:srgbClr val="000000"/>
              </a:solidFill>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609600" y="781283"/>
            <a:ext cx="7924800" cy="1015663"/>
          </a:xfrm>
          <a:prstGeom prst="rect">
            <a:avLst/>
          </a:prstGeom>
          <a:noFill/>
          <a:ln>
            <a:no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プログラムもだんだん複雑になってきます。プログラムがどのような部品でくみあがっているか分かりやすくするため、今後ヒントで図式を示します。</a:t>
            </a:r>
            <a:endParaRPr kumimoji="1" lang="ja-JP" altLang="en-US" sz="2000"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5448925" y="2086330"/>
            <a:ext cx="3505200" cy="3245940"/>
          </a:xfrm>
          <a:prstGeom prst="rect">
            <a:avLst/>
          </a:prstGeom>
        </p:spPr>
      </p:pic>
      <p:grpSp>
        <p:nvGrpSpPr>
          <p:cNvPr id="10" name="グループ化 9"/>
          <p:cNvGrpSpPr/>
          <p:nvPr/>
        </p:nvGrpSpPr>
        <p:grpSpPr>
          <a:xfrm>
            <a:off x="381000" y="1990342"/>
            <a:ext cx="3276600" cy="1819658"/>
            <a:chOff x="2784366" y="1677618"/>
            <a:chExt cx="1893956" cy="1615828"/>
          </a:xfrm>
        </p:grpSpPr>
        <p:sp>
          <p:nvSpPr>
            <p:cNvPr id="11" name="テキスト ボックス 10"/>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 = 1,2,…</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10</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5" name="テキスト ボックス 14"/>
          <p:cNvSpPr txBox="1"/>
          <p:nvPr/>
        </p:nvSpPr>
        <p:spPr>
          <a:xfrm>
            <a:off x="1412038" y="2865403"/>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2" name="右矢印 1"/>
          <p:cNvSpPr/>
          <p:nvPr/>
        </p:nvSpPr>
        <p:spPr bwMode="auto">
          <a:xfrm>
            <a:off x="4546780" y="2668368"/>
            <a:ext cx="758977" cy="54345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3"/>
          <a:stretch>
            <a:fillRect/>
          </a:stretch>
        </p:blipFill>
        <p:spPr>
          <a:xfrm>
            <a:off x="300989" y="4220271"/>
            <a:ext cx="2724150" cy="2095500"/>
          </a:xfrm>
          <a:prstGeom prst="rect">
            <a:avLst/>
          </a:prstGeom>
        </p:spPr>
      </p:pic>
      <p:pic>
        <p:nvPicPr>
          <p:cNvPr id="7" name="図 6"/>
          <p:cNvPicPr>
            <a:picLocks noChangeAspect="1"/>
          </p:cNvPicPr>
          <p:nvPr/>
        </p:nvPicPr>
        <p:blipFill>
          <a:blip r:embed="rId4"/>
          <a:stretch>
            <a:fillRect/>
          </a:stretch>
        </p:blipFill>
        <p:spPr>
          <a:xfrm>
            <a:off x="2985743" y="4068848"/>
            <a:ext cx="1885950" cy="542925"/>
          </a:xfrm>
          <a:prstGeom prst="rect">
            <a:avLst/>
          </a:prstGeom>
        </p:spPr>
      </p:pic>
      <p:cxnSp>
        <p:nvCxnSpPr>
          <p:cNvPr id="17" name="直線矢印コネクタ 16"/>
          <p:cNvCxnSpPr/>
          <p:nvPr/>
        </p:nvCxnSpPr>
        <p:spPr bwMode="auto">
          <a:xfrm flipH="1">
            <a:off x="1663064" y="3832401"/>
            <a:ext cx="1" cy="47730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矢印コネクタ 19"/>
          <p:cNvCxnSpPr/>
          <p:nvPr/>
        </p:nvCxnSpPr>
        <p:spPr bwMode="auto">
          <a:xfrm>
            <a:off x="3503000" y="3408855"/>
            <a:ext cx="2200" cy="659993"/>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グループ化 22"/>
          <p:cNvGrpSpPr/>
          <p:nvPr/>
        </p:nvGrpSpPr>
        <p:grpSpPr>
          <a:xfrm>
            <a:off x="3015795" y="1583575"/>
            <a:ext cx="1143000" cy="1019070"/>
            <a:chOff x="1143000" y="3857730"/>
            <a:chExt cx="1143000" cy="1019070"/>
          </a:xfrm>
        </p:grpSpPr>
        <p:sp>
          <p:nvSpPr>
            <p:cNvPr id="24" name="メモ 2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06</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1" name="下矢印 20"/>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657967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647616" y="714578"/>
            <a:ext cx="3526781" cy="4822333"/>
          </a:xfrm>
          <a:prstGeom prst="rect">
            <a:avLst/>
          </a:prstGeom>
        </p:spPr>
      </p:pic>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19</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81000" y="283538"/>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3</a:t>
            </a:r>
            <a:r>
              <a:rPr lang="en-US" altLang="ja-JP" sz="2800" dirty="0" smtClean="0">
                <a:latin typeface="メイリオ" panose="020B0604030504040204" pitchFamily="50" charset="-128"/>
                <a:ea typeface="メイリオ" panose="020B0604030504040204" pitchFamily="50" charset="-128"/>
              </a:rPr>
              <a:t>: 1</a:t>
            </a:r>
            <a:r>
              <a:rPr lang="ja-JP" altLang="en-US" sz="2800" dirty="0" smtClean="0">
                <a:latin typeface="メイリオ" panose="020B0604030504040204" pitchFamily="50" charset="-128"/>
                <a:ea typeface="メイリオ" panose="020B0604030504040204" pitchFamily="50" charset="-128"/>
              </a:rPr>
              <a:t>から</a:t>
            </a:r>
            <a:r>
              <a:rPr lang="en-US" altLang="ja-JP" sz="2800" dirty="0" smtClean="0">
                <a:latin typeface="メイリオ" panose="020B0604030504040204" pitchFamily="50" charset="-128"/>
                <a:ea typeface="メイリオ" panose="020B0604030504040204" pitchFamily="50" charset="-128"/>
              </a:rPr>
              <a:t>10</a:t>
            </a:r>
            <a:r>
              <a:rPr lang="ja-JP" altLang="en-US" sz="2800" dirty="0" err="1" smtClean="0">
                <a:latin typeface="メイリオ" panose="020B0604030504040204" pitchFamily="50" charset="-128"/>
                <a:ea typeface="メイリオ" panose="020B0604030504040204" pitchFamily="50" charset="-128"/>
              </a:rPr>
              <a:t>までの</a:t>
            </a:r>
            <a:r>
              <a:rPr lang="ja-JP" altLang="en-US" sz="2800" dirty="0" smtClean="0">
                <a:latin typeface="メイリオ" panose="020B0604030504040204" pitchFamily="50" charset="-128"/>
                <a:ea typeface="メイリオ" panose="020B0604030504040204" pitchFamily="50" charset="-128"/>
              </a:rPr>
              <a:t>合計</a:t>
            </a:r>
            <a:endParaRPr lang="ja-JP" altLang="en-US" sz="1800" dirty="0">
              <a:solidFill>
                <a:srgbClr val="000000"/>
              </a:solidFill>
            </a:endParaRPr>
          </a:p>
        </p:txBody>
      </p:sp>
      <p:sp>
        <p:nvSpPr>
          <p:cNvPr id="6" name="テキスト ボックス 5"/>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4231236" y="3210227"/>
            <a:ext cx="4455564" cy="1107996"/>
          </a:xfrm>
          <a:prstGeom prst="rect">
            <a:avLst/>
          </a:prstGeom>
          <a:solidFill>
            <a:srgbClr val="FFFFCC"/>
          </a:solidFill>
          <a:ln>
            <a:solidFill>
              <a:schemeClr val="tx1"/>
            </a:solidFill>
          </a:ln>
        </p:spPr>
        <p:txBody>
          <a:bodyPr wrap="square" rtlCol="0">
            <a:spAutoFit/>
          </a:bodyPr>
          <a:lstStyle/>
          <a:p>
            <a:pPr algn="l"/>
            <a:r>
              <a:rPr kumimoji="1" lang="en-US" altLang="ja-JP" sz="2200" dirty="0" smtClean="0">
                <a:latin typeface="メイリオ" panose="020B0604030504040204" pitchFamily="50" charset="-128"/>
                <a:ea typeface="メイリオ" panose="020B0604030504040204" pitchFamily="50" charset="-128"/>
              </a:rPr>
              <a:t>1,2,3,</a:t>
            </a:r>
            <a:r>
              <a:rPr kumimoji="1" lang="ja-JP" altLang="en-US" sz="2200" dirty="0" smtClean="0">
                <a:latin typeface="メイリオ" panose="020B0604030504040204" pitchFamily="50" charset="-128"/>
                <a:ea typeface="メイリオ" panose="020B0604030504040204" pitchFamily="50" charset="-128"/>
              </a:rPr>
              <a:t>・・・</a:t>
            </a:r>
            <a:r>
              <a:rPr kumimoji="1" lang="en-US" altLang="ja-JP" sz="2200" dirty="0" smtClean="0">
                <a:latin typeface="メイリオ" panose="020B0604030504040204" pitchFamily="50" charset="-128"/>
                <a:ea typeface="メイリオ" panose="020B0604030504040204" pitchFamily="50" charset="-128"/>
              </a:rPr>
              <a:t>,10</a:t>
            </a:r>
            <a:r>
              <a:rPr kumimoji="1" lang="ja-JP" altLang="en-US" sz="2200" dirty="0" err="1" smtClean="0">
                <a:latin typeface="メイリオ" panose="020B0604030504040204" pitchFamily="50" charset="-128"/>
                <a:ea typeface="メイリオ" panose="020B0604030504040204" pitchFamily="50" charset="-128"/>
              </a:rPr>
              <a:t>までの</a:t>
            </a:r>
            <a:r>
              <a:rPr kumimoji="1" lang="ja-JP" altLang="en-US" sz="2200" dirty="0" smtClean="0">
                <a:latin typeface="メイリオ" panose="020B0604030504040204" pitchFamily="50" charset="-128"/>
                <a:ea typeface="メイリオ" panose="020B0604030504040204" pitchFamily="50" charset="-128"/>
              </a:rPr>
              <a:t>数をネコ</a:t>
            </a:r>
            <a:r>
              <a:rPr lang="ja-JP" altLang="en-US" sz="2200" dirty="0">
                <a:latin typeface="メイリオ" panose="020B0604030504040204" pitchFamily="50" charset="-128"/>
                <a:ea typeface="メイリオ" panose="020B0604030504040204" pitchFamily="50" charset="-128"/>
              </a:rPr>
              <a:t>が</a:t>
            </a:r>
            <a:r>
              <a:rPr kumimoji="1" lang="ja-JP" altLang="en-US" sz="2200" dirty="0" smtClean="0">
                <a:latin typeface="メイリオ" panose="020B0604030504040204" pitchFamily="50" charset="-128"/>
                <a:ea typeface="メイリオ" panose="020B0604030504040204" pitchFamily="50" charset="-128"/>
              </a:rPr>
              <a:t>順番に言いながら、その数を足して、最後にその合計を言います。</a:t>
            </a:r>
            <a:endParaRPr kumimoji="1" lang="ja-JP" altLang="en-US" sz="22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4303335" y="891241"/>
            <a:ext cx="2716455" cy="2234503"/>
          </a:xfrm>
          <a:prstGeom prst="rect">
            <a:avLst/>
          </a:prstGeom>
        </p:spPr>
      </p:pic>
      <p:sp>
        <p:nvSpPr>
          <p:cNvPr id="16" name="テキスト ボックス 15"/>
          <p:cNvSpPr txBox="1"/>
          <p:nvPr/>
        </p:nvSpPr>
        <p:spPr>
          <a:xfrm>
            <a:off x="4153732" y="4428789"/>
            <a:ext cx="4837867" cy="954107"/>
          </a:xfrm>
          <a:prstGeom prst="rect">
            <a:avLst/>
          </a:prstGeom>
          <a:noFill/>
          <a:ln>
            <a:noFill/>
          </a:ln>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ヒント</a:t>
            </a:r>
            <a:r>
              <a:rPr kumimoji="1" lang="en-US" altLang="ja-JP" sz="2800" dirty="0" smtClean="0">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打ち込み</a:t>
            </a:r>
            <a:r>
              <a:rPr lang="en-US" altLang="ja-JP" sz="2800" dirty="0" smtClean="0">
                <a:solidFill>
                  <a:srgbClr val="FF0000"/>
                </a:solidFill>
                <a:latin typeface="メイリオ" panose="020B0604030504040204" pitchFamily="50" charset="-128"/>
                <a:ea typeface="メイリオ" panose="020B0604030504040204" pitchFamily="50" charset="-128"/>
              </a:rPr>
              <a:t>2</a:t>
            </a:r>
            <a:r>
              <a:rPr kumimoji="1" lang="ja-JP" altLang="en-US" sz="2800" dirty="0" smtClean="0">
                <a:latin typeface="メイリオ" panose="020B0604030504040204" pitchFamily="50" charset="-128"/>
                <a:ea typeface="メイリオ" panose="020B0604030504040204" pitchFamily="50" charset="-128"/>
              </a:rPr>
              <a:t>を流用して</a:t>
            </a:r>
            <a:r>
              <a:rPr kumimoji="1" lang="en-US" altLang="ja-JP" sz="2800" dirty="0" smtClean="0">
                <a:latin typeface="メイリオ" panose="020B0604030504040204" pitchFamily="50" charset="-128"/>
                <a:ea typeface="メイリオ" panose="020B0604030504040204" pitchFamily="50" charset="-128"/>
              </a:rPr>
              <a:t>(</a:t>
            </a:r>
            <a:r>
              <a:rPr kumimoji="1" lang="ja-JP" altLang="en-US" sz="2800" dirty="0" smtClean="0">
                <a:latin typeface="メイリオ" panose="020B0604030504040204" pitchFamily="50" charset="-128"/>
                <a:ea typeface="メイリオ" panose="020B0604030504040204" pitchFamily="50" charset="-128"/>
              </a:rPr>
              <a:t>コピーして保存</a:t>
            </a:r>
            <a:r>
              <a:rPr kumimoji="1" lang="en-US" altLang="ja-JP" sz="2800" dirty="0" smtClean="0">
                <a:latin typeface="メイリオ" panose="020B0604030504040204" pitchFamily="50" charset="-128"/>
                <a:ea typeface="メイリオ" panose="020B0604030504040204" pitchFamily="50" charset="-128"/>
              </a:rPr>
              <a:t>)</a:t>
            </a:r>
            <a:r>
              <a:rPr kumimoji="1" lang="ja-JP" altLang="en-US" sz="2800" dirty="0" smtClean="0">
                <a:latin typeface="メイリオ" panose="020B0604030504040204" pitchFamily="50" charset="-128"/>
                <a:ea typeface="メイリオ" panose="020B0604030504040204" pitchFamily="50" charset="-128"/>
              </a:rPr>
              <a:t>して作る。</a:t>
            </a:r>
            <a:endParaRPr kumimoji="1" lang="ja-JP" altLang="en-US" sz="2800" dirty="0">
              <a:latin typeface="メイリオ" panose="020B0604030504040204" pitchFamily="50" charset="-128"/>
              <a:ea typeface="メイリオ" panose="020B0604030504040204" pitchFamily="50" charset="-128"/>
            </a:endParaRPr>
          </a:p>
        </p:txBody>
      </p:sp>
      <p:sp>
        <p:nvSpPr>
          <p:cNvPr id="17" name="四角形吹き出し 16"/>
          <p:cNvSpPr/>
          <p:nvPr/>
        </p:nvSpPr>
        <p:spPr bwMode="auto">
          <a:xfrm>
            <a:off x="1307099" y="5794664"/>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11" name="下矢印 10"/>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23327008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55027" y="901002"/>
            <a:ext cx="5672328" cy="2167475"/>
          </a:xfrm>
          <a:prstGeom prst="rect">
            <a:avLst/>
          </a:prstGeom>
        </p:spPr>
      </p:pic>
      <p:sp>
        <p:nvSpPr>
          <p:cNvPr id="2" name="スライド番号プレースホルダー 1"/>
          <p:cNvSpPr>
            <a:spLocks noGrp="1"/>
          </p:cNvSpPr>
          <p:nvPr>
            <p:ph type="sldNum" sz="quarter" idx="12"/>
          </p:nvPr>
        </p:nvSpPr>
        <p:spPr/>
        <p:txBody>
          <a:bodyPr/>
          <a:lstStyle/>
          <a:p>
            <a:fld id="{57479B73-A815-4F21-92C6-61809DE83314}" type="slidenum">
              <a:rPr lang="en-US" altLang="ja-JP" smtClean="0"/>
              <a:pPr/>
              <a:t>2</a:t>
            </a:fld>
            <a:endParaRPr lang="en-US" altLang="ja-JP" dirty="0"/>
          </a:p>
        </p:txBody>
      </p:sp>
      <p:sp>
        <p:nvSpPr>
          <p:cNvPr id="25" name="Rectangle 2"/>
          <p:cNvSpPr txBox="1">
            <a:spLocks noChangeArrowheads="1"/>
          </p:cNvSpPr>
          <p:nvPr/>
        </p:nvSpPr>
        <p:spPr>
          <a:xfrm>
            <a:off x="304800" y="304800"/>
            <a:ext cx="777240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smtClean="0">
                <a:ea typeface="メイリオ" panose="020B0604030504040204" pitchFamily="50" charset="-128"/>
              </a:rPr>
              <a:t>プログラムに名前をつけて保存　</a:t>
            </a:r>
            <a:r>
              <a:rPr lang="ja-JP" altLang="en-US" sz="2800" dirty="0" smtClean="0">
                <a:solidFill>
                  <a:srgbClr val="FF0000"/>
                </a:solidFill>
                <a:ea typeface="メイリオ" panose="020B0604030504040204" pitchFamily="50" charset="-128"/>
              </a:rPr>
              <a:t>準備運動</a:t>
            </a:r>
            <a:r>
              <a:rPr lang="en-US" altLang="ja-JP" sz="2800" dirty="0" smtClean="0">
                <a:solidFill>
                  <a:srgbClr val="FF0000"/>
                </a:solidFill>
                <a:ea typeface="メイリオ" panose="020B0604030504040204" pitchFamily="50" charset="-128"/>
              </a:rPr>
              <a:t>1</a:t>
            </a:r>
            <a:endParaRPr lang="ja-JP" altLang="en-US" sz="2800" dirty="0" smtClean="0">
              <a:solidFill>
                <a:srgbClr val="FF0000"/>
              </a:solidFill>
              <a:ea typeface="メイリオ" panose="020B0604030504040204" pitchFamily="50" charset="-128"/>
            </a:endParaRPr>
          </a:p>
        </p:txBody>
      </p:sp>
      <p:sp>
        <p:nvSpPr>
          <p:cNvPr id="18" name="テキスト ボックス 17"/>
          <p:cNvSpPr txBox="1"/>
          <p:nvPr/>
        </p:nvSpPr>
        <p:spPr>
          <a:xfrm>
            <a:off x="7091295" y="924811"/>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9" name="楕円 18"/>
          <p:cNvSpPr/>
          <p:nvPr/>
        </p:nvSpPr>
        <p:spPr bwMode="auto">
          <a:xfrm>
            <a:off x="4094027" y="842011"/>
            <a:ext cx="1970114" cy="547688"/>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1513614" y="1302800"/>
            <a:ext cx="1371600" cy="38100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533400" y="3453702"/>
            <a:ext cx="3826786" cy="2554545"/>
          </a:xfrm>
          <a:prstGeom prst="rect">
            <a:avLst/>
          </a:prstGeom>
          <a:noFill/>
          <a:ln>
            <a:solidFill>
              <a:schemeClr val="bg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新しく作る場合は</a:t>
            </a:r>
            <a:r>
              <a:rPr lang="ja-JP" altLang="en-US" sz="2000" dirty="0" smtClean="0">
                <a:solidFill>
                  <a:srgbClr val="FF0000"/>
                </a:solidFill>
                <a:latin typeface="メイリオ" panose="020B0604030504040204" pitchFamily="50" charset="-128"/>
                <a:ea typeface="メイリオ" panose="020B0604030504040204" pitchFamily="50" charset="-128"/>
              </a:rPr>
              <a:t>新規</a:t>
            </a:r>
          </a:p>
          <a:p>
            <a:pPr algn="l"/>
            <a:endParaRPr kumimoji="1" lang="en-US" altLang="ja-JP" sz="2000" dirty="0" smtClean="0">
              <a:latin typeface="メイリオ" panose="020B0604030504040204" pitchFamily="50" charset="-128"/>
              <a:ea typeface="メイリオ" panose="020B0604030504040204" pitchFamily="50" charset="-128"/>
            </a:endParaRPr>
          </a:p>
          <a:p>
            <a:pPr algn="l"/>
            <a:r>
              <a:rPr kumimoji="1" lang="ja-JP" altLang="en-US" sz="2000" dirty="0" smtClean="0">
                <a:latin typeface="メイリオ" panose="020B0604030504040204" pitchFamily="50" charset="-128"/>
                <a:ea typeface="メイリオ" panose="020B0604030504040204" pitchFamily="50" charset="-128"/>
              </a:rPr>
              <a:t>これから</a:t>
            </a:r>
            <a:r>
              <a:rPr kumimoji="1" lang="ja-JP" altLang="en-US" sz="2000" dirty="0" smtClean="0">
                <a:latin typeface="メイリオ" panose="020B0604030504040204" pitchFamily="50" charset="-128"/>
                <a:ea typeface="メイリオ" panose="020B0604030504040204" pitchFamily="50" charset="-128"/>
              </a:rPr>
              <a:t>の課題や打ち込むプログラムは前に作ったものを改造すると楽なものが多くなります。個々のプログラムにつけて保存したり、コピーを保存で流用したりしましょう。</a:t>
            </a:r>
            <a:endParaRPr kumimoji="1" lang="ja-JP" altLang="en-US" sz="2000" dirty="0">
              <a:latin typeface="メイリオ" panose="020B0604030504040204" pitchFamily="50" charset="-128"/>
              <a:ea typeface="メイリオ" panose="020B0604030504040204" pitchFamily="50" charset="-128"/>
            </a:endParaRPr>
          </a:p>
        </p:txBody>
      </p:sp>
      <p:sp>
        <p:nvSpPr>
          <p:cNvPr id="16" name="テキスト ボックス 15"/>
          <p:cNvSpPr txBox="1"/>
          <p:nvPr/>
        </p:nvSpPr>
        <p:spPr>
          <a:xfrm>
            <a:off x="4196775" y="2348406"/>
            <a:ext cx="4269817" cy="1138773"/>
          </a:xfrm>
          <a:prstGeom prst="rect">
            <a:avLst/>
          </a:prstGeom>
          <a:noFill/>
          <a:ln>
            <a:solidFill>
              <a:schemeClr val="bg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プログラムの名前を指定</a:t>
            </a:r>
          </a:p>
          <a:p>
            <a:pPr algn="l"/>
            <a:r>
              <a:rPr lang="ja-JP" altLang="en-US" sz="2000" dirty="0" smtClean="0">
                <a:latin typeface="メイリオ" panose="020B0604030504040204" pitchFamily="50" charset="-128"/>
                <a:ea typeface="メイリオ" panose="020B0604030504040204" pitchFamily="50" charset="-128"/>
              </a:rPr>
              <a:t>この場合は例えば、</a:t>
            </a:r>
          </a:p>
          <a:p>
            <a:pPr algn="l"/>
            <a:r>
              <a:rPr lang="en-US" altLang="ja-JP" sz="2800" dirty="0" smtClean="0">
                <a:solidFill>
                  <a:srgbClr val="FF0000"/>
                </a:solidFill>
                <a:latin typeface="メイリオ" panose="020B0604030504040204" pitchFamily="50" charset="-128"/>
                <a:ea typeface="メイリオ" panose="020B0604030504040204" pitchFamily="50" charset="-128"/>
              </a:rPr>
              <a:t>Junbi</a:t>
            </a:r>
            <a:r>
              <a:rPr kumimoji="1" lang="en-US" altLang="ja-JP" sz="2800" dirty="0" smtClean="0">
                <a:solidFill>
                  <a:srgbClr val="FF0000"/>
                </a:solidFill>
                <a:latin typeface="メイリオ" panose="020B0604030504040204" pitchFamily="50" charset="-128"/>
                <a:ea typeface="メイリオ" panose="020B0604030504040204" pitchFamily="50" charset="-128"/>
              </a:rPr>
              <a:t>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cxnSp>
        <p:nvCxnSpPr>
          <p:cNvPr id="7" name="直線矢印コネクタ 6"/>
          <p:cNvCxnSpPr/>
          <p:nvPr/>
        </p:nvCxnSpPr>
        <p:spPr bwMode="auto">
          <a:xfrm flipV="1">
            <a:off x="5079084" y="1450044"/>
            <a:ext cx="0" cy="800789"/>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テキスト ボックス 16"/>
          <p:cNvSpPr txBox="1"/>
          <p:nvPr/>
        </p:nvSpPr>
        <p:spPr>
          <a:xfrm>
            <a:off x="4639807" y="3901761"/>
            <a:ext cx="3826786" cy="1631216"/>
          </a:xfrm>
          <a:prstGeom prst="rect">
            <a:avLst/>
          </a:prstGeom>
          <a:noFill/>
          <a:ln>
            <a:solidFill>
              <a:schemeClr val="bg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今作っているプログラムはネット上に自動保存されます。</a:t>
            </a:r>
            <a:br>
              <a:rPr kumimoji="1" lang="ja-JP" altLang="en-US" sz="2000" dirty="0" smtClean="0">
                <a:latin typeface="メイリオ" panose="020B0604030504040204" pitchFamily="50" charset="-128"/>
                <a:ea typeface="メイリオ" panose="020B0604030504040204" pitchFamily="50" charset="-128"/>
              </a:rPr>
            </a:br>
            <a:r>
              <a:rPr kumimoji="1" lang="ja-JP" altLang="en-US" sz="2000" dirty="0" smtClean="0">
                <a:latin typeface="メイリオ" panose="020B0604030504040204" pitchFamily="50" charset="-128"/>
                <a:ea typeface="メイリオ" panose="020B0604030504040204" pitchFamily="50" charset="-128"/>
              </a:rPr>
              <a:t>確実に保存したい人は</a:t>
            </a:r>
          </a:p>
          <a:p>
            <a:pPr algn="l"/>
            <a:r>
              <a:rPr lang="ja-JP" altLang="en-US" sz="2000" dirty="0">
                <a:solidFill>
                  <a:srgbClr val="FF0000"/>
                </a:solidFill>
                <a:latin typeface="メイリオ" panose="020B0604030504040204" pitchFamily="50" charset="-128"/>
                <a:ea typeface="メイリオ" panose="020B0604030504040204" pitchFamily="50" charset="-128"/>
              </a:rPr>
              <a:t>直</a:t>
            </a:r>
            <a:r>
              <a:rPr lang="ja-JP" altLang="en-US" sz="2000" dirty="0" smtClean="0">
                <a:solidFill>
                  <a:srgbClr val="FF0000"/>
                </a:solidFill>
                <a:latin typeface="メイリオ" panose="020B0604030504040204" pitchFamily="50" charset="-128"/>
                <a:ea typeface="メイリオ" panose="020B0604030504040204" pitchFamily="50" charset="-128"/>
              </a:rPr>
              <a:t>ちに保存</a:t>
            </a:r>
          </a:p>
          <a:p>
            <a:pPr algn="l"/>
            <a:r>
              <a:rPr kumimoji="1" lang="ja-JP" altLang="en-US" sz="2000" dirty="0" smtClean="0">
                <a:latin typeface="メイリオ" panose="020B0604030504040204" pitchFamily="50" charset="-128"/>
                <a:ea typeface="メイリオ" panose="020B0604030504040204" pitchFamily="50" charset="-128"/>
              </a:rPr>
              <a:t>を指定します。</a:t>
            </a:r>
            <a:endParaRPr kumimoji="1" lang="ja-JP" altLang="en-US" sz="2000" dirty="0">
              <a:latin typeface="メイリオ" panose="020B0604030504040204" pitchFamily="50" charset="-128"/>
              <a:ea typeface="メイリオ" panose="020B0604030504040204" pitchFamily="50" charset="-128"/>
            </a:endParaRPr>
          </a:p>
        </p:txBody>
      </p:sp>
      <p:sp>
        <p:nvSpPr>
          <p:cNvPr id="12" name="右矢印 11"/>
          <p:cNvSpPr/>
          <p:nvPr/>
        </p:nvSpPr>
        <p:spPr bwMode="auto">
          <a:xfrm rot="15121368">
            <a:off x="1826183" y="2260206"/>
            <a:ext cx="1514800" cy="38344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3" name="角丸四角形 12"/>
          <p:cNvSpPr/>
          <p:nvPr/>
        </p:nvSpPr>
        <p:spPr bwMode="auto">
          <a:xfrm>
            <a:off x="6745875" y="1656427"/>
            <a:ext cx="2209800"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0686959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2800" smtClean="0"/>
              <a:pPr>
                <a:spcBef>
                  <a:spcPct val="0"/>
                </a:spcBef>
                <a:buFontTx/>
                <a:buNone/>
              </a:pPr>
              <a:t>20</a:t>
            </a:fld>
            <a:endParaRPr lang="en-US" altLang="ja-JP" sz="2800" dirty="0" smtClean="0"/>
          </a:p>
        </p:txBody>
      </p:sp>
      <p:sp>
        <p:nvSpPr>
          <p:cNvPr id="4099" name="Rectangle 2"/>
          <p:cNvSpPr>
            <a:spLocks noGrp="1" noChangeArrowheads="1"/>
          </p:cNvSpPr>
          <p:nvPr>
            <p:ph type="ctrTitle"/>
          </p:nvPr>
        </p:nvSpPr>
        <p:spPr>
          <a:xfrm>
            <a:off x="304800" y="304800"/>
            <a:ext cx="7772400" cy="612775"/>
          </a:xfrm>
        </p:spPr>
        <p:txBody>
          <a:bodyPr/>
          <a:lstStyle/>
          <a:p>
            <a:pPr algn="l"/>
            <a:r>
              <a:rPr lang="ja-JP" altLang="en-US" sz="2800" dirty="0" smtClean="0">
                <a:ea typeface="メイリオ" panose="020B0604030504040204" pitchFamily="50" charset="-128"/>
              </a:rPr>
              <a:t>プログラムの図式</a:t>
            </a:r>
          </a:p>
        </p:txBody>
      </p:sp>
      <p:sp>
        <p:nvSpPr>
          <p:cNvPr id="5" name="テキスト ボックス 4"/>
          <p:cNvSpPr txBox="1"/>
          <p:nvPr/>
        </p:nvSpPr>
        <p:spPr>
          <a:xfrm>
            <a:off x="533400" y="1066800"/>
            <a:ext cx="7924800" cy="461665"/>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 </a:t>
            </a:r>
            <a:r>
              <a:rPr lang="en-US" altLang="ja-JP" sz="2400" dirty="0">
                <a:latin typeface="メイリオ" panose="020B0604030504040204" pitchFamily="50" charset="-128"/>
                <a:ea typeface="メイリオ" panose="020B0604030504040204" pitchFamily="50" charset="-128"/>
              </a:rPr>
              <a:t>1</a:t>
            </a:r>
            <a:r>
              <a:rPr lang="ja-JP" altLang="en-US" sz="2400" dirty="0">
                <a:latin typeface="メイリオ" panose="020B0604030504040204" pitchFamily="50" charset="-128"/>
                <a:ea typeface="メイリオ" panose="020B0604030504040204" pitchFamily="50" charset="-128"/>
              </a:rPr>
              <a:t>から</a:t>
            </a:r>
            <a:r>
              <a:rPr lang="en-US" altLang="ja-JP" sz="2400" dirty="0">
                <a:latin typeface="メイリオ" panose="020B0604030504040204" pitchFamily="50" charset="-128"/>
                <a:ea typeface="メイリオ" panose="020B0604030504040204" pitchFamily="50" charset="-128"/>
              </a:rPr>
              <a:t>10</a:t>
            </a:r>
            <a:r>
              <a:rPr lang="ja-JP" altLang="en-US" sz="2400" dirty="0" err="1">
                <a:latin typeface="メイリオ" panose="020B0604030504040204" pitchFamily="50" charset="-128"/>
                <a:ea typeface="メイリオ" panose="020B0604030504040204" pitchFamily="50" charset="-128"/>
              </a:rPr>
              <a:t>までの</a:t>
            </a:r>
            <a:r>
              <a:rPr lang="ja-JP" altLang="en-US" sz="2400" dirty="0">
                <a:latin typeface="メイリオ" panose="020B0604030504040204" pitchFamily="50" charset="-128"/>
                <a:ea typeface="メイリオ" panose="020B0604030504040204" pitchFamily="50" charset="-128"/>
              </a:rPr>
              <a:t>合計</a:t>
            </a:r>
            <a:r>
              <a:rPr kumimoji="1" lang="ja-JP" altLang="en-US" sz="2400" dirty="0" smtClean="0">
                <a:latin typeface="メイリオ" panose="020B0604030504040204" pitchFamily="50" charset="-128"/>
                <a:ea typeface="メイリオ" panose="020B0604030504040204" pitchFamily="50" charset="-128"/>
              </a:rPr>
              <a:t>」は次のような図式になります。</a:t>
            </a:r>
            <a:endParaRPr kumimoji="1" lang="ja-JP" altLang="en-US" sz="2400" dirty="0">
              <a:latin typeface="メイリオ" panose="020B0604030504040204" pitchFamily="50" charset="-128"/>
              <a:ea typeface="メイリオ" panose="020B0604030504040204" pitchFamily="50" charset="-128"/>
            </a:endParaRPr>
          </a:p>
        </p:txBody>
      </p:sp>
      <p:grpSp>
        <p:nvGrpSpPr>
          <p:cNvPr id="33" name="グループ化 32"/>
          <p:cNvGrpSpPr/>
          <p:nvPr/>
        </p:nvGrpSpPr>
        <p:grpSpPr>
          <a:xfrm>
            <a:off x="289430" y="2649010"/>
            <a:ext cx="3276600" cy="2057400"/>
            <a:chOff x="2784366" y="1677618"/>
            <a:chExt cx="1893956" cy="1615828"/>
          </a:xfrm>
        </p:grpSpPr>
        <p:sp>
          <p:nvSpPr>
            <p:cNvPr id="35" name="テキスト ボックス 34"/>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 = 1,2,…</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10</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1" name="テキスト ボックス 40"/>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43" name="正方形/長方形 42"/>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44" name="テキスト ボックス 43"/>
          <p:cNvSpPr txBox="1"/>
          <p:nvPr/>
        </p:nvSpPr>
        <p:spPr>
          <a:xfrm>
            <a:off x="1215536" y="3392340"/>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1215536" y="3841682"/>
            <a:ext cx="2498455" cy="369332"/>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S = S + A</a:t>
            </a:r>
            <a:endParaRPr kumimoji="1" lang="ja-JP" altLang="en-US" dirty="0">
              <a:latin typeface="メイリオ" panose="020B0604030504040204" pitchFamily="50" charset="-128"/>
              <a:ea typeface="メイリオ" panose="020B0604030504040204" pitchFamily="50" charset="-128"/>
            </a:endParaRPr>
          </a:p>
        </p:txBody>
      </p:sp>
      <p:sp>
        <p:nvSpPr>
          <p:cNvPr id="46" name="テキスト ボックス 45"/>
          <p:cNvSpPr txBox="1"/>
          <p:nvPr/>
        </p:nvSpPr>
        <p:spPr>
          <a:xfrm>
            <a:off x="285441" y="484421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47" name="テキスト ボックス 46"/>
          <p:cNvSpPr txBox="1"/>
          <p:nvPr/>
        </p:nvSpPr>
        <p:spPr>
          <a:xfrm>
            <a:off x="285387" y="2072126"/>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5778963" y="1605898"/>
            <a:ext cx="3260048" cy="4457617"/>
          </a:xfrm>
          <a:prstGeom prst="rect">
            <a:avLst/>
          </a:prstGeom>
        </p:spPr>
      </p:pic>
      <p:grpSp>
        <p:nvGrpSpPr>
          <p:cNvPr id="51" name="グループ化 50"/>
          <p:cNvGrpSpPr/>
          <p:nvPr/>
        </p:nvGrpSpPr>
        <p:grpSpPr>
          <a:xfrm>
            <a:off x="963115" y="5499643"/>
            <a:ext cx="1143000" cy="1019070"/>
            <a:chOff x="1143000" y="3857730"/>
            <a:chExt cx="1143000" cy="1019070"/>
          </a:xfrm>
        </p:grpSpPr>
        <p:sp>
          <p:nvSpPr>
            <p:cNvPr id="53" name="メモ 5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4" name="テキスト ボックス 5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06</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0" name="テキスト ボックス 19"/>
          <p:cNvSpPr txBox="1"/>
          <p:nvPr/>
        </p:nvSpPr>
        <p:spPr>
          <a:xfrm>
            <a:off x="6638441" y="304800"/>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2000972" y="5781896"/>
            <a:ext cx="2932339" cy="523220"/>
          </a:xfrm>
          <a:prstGeom prst="rect">
            <a:avLst/>
          </a:prstGeom>
          <a:noFill/>
          <a:ln>
            <a:noFill/>
          </a:ln>
        </p:spPr>
        <p:txBody>
          <a:bodyPr wrap="square" rtlCol="0">
            <a:spAutoFit/>
          </a:bodyPr>
          <a:lstStyle/>
          <a:p>
            <a:pPr algn="l"/>
            <a:r>
              <a:rPr lang="ja-JP" altLang="en-US" sz="2800" dirty="0" smtClean="0">
                <a:latin typeface="メイリオ" panose="020B0604030504040204" pitchFamily="50" charset="-128"/>
                <a:ea typeface="メイリオ" panose="020B0604030504040204" pitchFamily="50" charset="-128"/>
              </a:rPr>
              <a:t>部品</a:t>
            </a:r>
            <a:r>
              <a:rPr lang="en-US" altLang="ja-JP" sz="2800" dirty="0" smtClean="0">
                <a:latin typeface="メイリオ" panose="020B0604030504040204" pitchFamily="50" charset="-128"/>
                <a:ea typeface="メイリオ" panose="020B0604030504040204" pitchFamily="50" charset="-128"/>
              </a:rPr>
              <a:t>6</a:t>
            </a:r>
            <a:r>
              <a:rPr lang="ja-JP" altLang="en-US" sz="2800" dirty="0" smtClean="0">
                <a:latin typeface="メイリオ" panose="020B0604030504040204" pitchFamily="50" charset="-128"/>
                <a:ea typeface="メイリオ" panose="020B0604030504040204" pitchFamily="50" charset="-128"/>
              </a:rPr>
              <a:t>を見てね。</a:t>
            </a:r>
            <a:endParaRPr kumimoji="1" lang="ja-JP" altLang="en-US" sz="2800" dirty="0">
              <a:latin typeface="メイリオ" panose="020B0604030504040204" pitchFamily="50" charset="-128"/>
              <a:ea typeface="メイリオ" panose="020B0604030504040204" pitchFamily="50" charset="-128"/>
            </a:endParaRPr>
          </a:p>
        </p:txBody>
      </p:sp>
      <p:sp>
        <p:nvSpPr>
          <p:cNvPr id="19" name="角丸四角形 18"/>
          <p:cNvSpPr/>
          <p:nvPr/>
        </p:nvSpPr>
        <p:spPr bwMode="auto">
          <a:xfrm>
            <a:off x="4381948" y="39463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左右矢印 2"/>
          <p:cNvSpPr/>
          <p:nvPr/>
        </p:nvSpPr>
        <p:spPr bwMode="auto">
          <a:xfrm>
            <a:off x="3947813" y="2332676"/>
            <a:ext cx="1449368" cy="463772"/>
          </a:xfrm>
          <a:prstGeom prst="lef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テキスト ボックス 21"/>
          <p:cNvSpPr txBox="1"/>
          <p:nvPr/>
        </p:nvSpPr>
        <p:spPr>
          <a:xfrm>
            <a:off x="3792803" y="3038740"/>
            <a:ext cx="2018825" cy="1938992"/>
          </a:xfrm>
          <a:prstGeom prst="rect">
            <a:avLst/>
          </a:prstGeom>
          <a:noFill/>
          <a:ln>
            <a:noFill/>
          </a:ln>
        </p:spPr>
        <p:txBody>
          <a:bodyPr wrap="square" rtlCol="0">
            <a:spAutoFit/>
          </a:bodyPr>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図式でもヒントがでますので、プログラムの図式の対応を考えて</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121197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790575" y="910024"/>
            <a:ext cx="5762625" cy="2143125"/>
          </a:xfrm>
          <a:prstGeom prst="rect">
            <a:avLst/>
          </a:prstGeom>
        </p:spPr>
      </p:pic>
      <p:sp>
        <p:nvSpPr>
          <p:cNvPr id="2" name="スライド番号プレースホルダー 1"/>
          <p:cNvSpPr>
            <a:spLocks noGrp="1"/>
          </p:cNvSpPr>
          <p:nvPr>
            <p:ph type="sldNum" sz="quarter" idx="12"/>
          </p:nvPr>
        </p:nvSpPr>
        <p:spPr/>
        <p:txBody>
          <a:bodyPr/>
          <a:lstStyle/>
          <a:p>
            <a:fld id="{57479B73-A815-4F21-92C6-61809DE83314}" type="slidenum">
              <a:rPr lang="en-US" altLang="ja-JP" smtClean="0"/>
              <a:pPr/>
              <a:t>21</a:t>
            </a:fld>
            <a:endParaRPr lang="en-US" altLang="ja-JP"/>
          </a:p>
        </p:txBody>
      </p:sp>
      <p:sp>
        <p:nvSpPr>
          <p:cNvPr id="25" name="Rectangle 2"/>
          <p:cNvSpPr txBox="1">
            <a:spLocks noChangeArrowheads="1"/>
          </p:cNvSpPr>
          <p:nvPr/>
        </p:nvSpPr>
        <p:spPr>
          <a:xfrm>
            <a:off x="304800" y="304800"/>
            <a:ext cx="777240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a:ea typeface="メイリオ" panose="020B0604030504040204" pitchFamily="50" charset="-128"/>
              </a:rPr>
              <a:t>他</a:t>
            </a:r>
            <a:r>
              <a:rPr lang="ja-JP" altLang="en-US" sz="2800" dirty="0" smtClean="0">
                <a:ea typeface="メイリオ" panose="020B0604030504040204" pitchFamily="50" charset="-128"/>
              </a:rPr>
              <a:t>のプログラムを流用して作る</a:t>
            </a:r>
          </a:p>
        </p:txBody>
      </p:sp>
      <p:sp>
        <p:nvSpPr>
          <p:cNvPr id="18" name="テキスト ボックス 17"/>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9" name="楕円 18"/>
          <p:cNvSpPr/>
          <p:nvPr/>
        </p:nvSpPr>
        <p:spPr bwMode="auto">
          <a:xfrm>
            <a:off x="4205990" y="933293"/>
            <a:ext cx="1970114" cy="547688"/>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1699636" y="2091270"/>
            <a:ext cx="1371600" cy="38100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4196775" y="2348406"/>
            <a:ext cx="4269817" cy="1138773"/>
          </a:xfrm>
          <a:prstGeom prst="rect">
            <a:avLst/>
          </a:prstGeom>
          <a:noFill/>
          <a:ln>
            <a:solidFill>
              <a:schemeClr val="bg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プログラムの名前を指定</a:t>
            </a:r>
          </a:p>
          <a:p>
            <a:pPr algn="l"/>
            <a:r>
              <a:rPr lang="ja-JP" altLang="en-US" sz="2000" dirty="0" smtClean="0">
                <a:latin typeface="メイリオ" panose="020B0604030504040204" pitchFamily="50" charset="-128"/>
                <a:ea typeface="メイリオ" panose="020B0604030504040204" pitchFamily="50" charset="-128"/>
              </a:rPr>
              <a:t>次のプログラム、</a:t>
            </a:r>
          </a:p>
          <a:p>
            <a:pPr algn="l"/>
            <a:r>
              <a:rPr lang="en-US" altLang="ja-JP" sz="2800" dirty="0" smtClean="0">
                <a:solidFill>
                  <a:schemeClr val="accent6">
                    <a:lumMod val="50000"/>
                  </a:schemeClr>
                </a:solidFill>
                <a:latin typeface="メイリオ" panose="020B0604030504040204" pitchFamily="50" charset="-128"/>
                <a:ea typeface="メイリオ" panose="020B0604030504040204" pitchFamily="50" charset="-128"/>
              </a:rPr>
              <a:t>Kadai4</a:t>
            </a:r>
            <a:endParaRPr kumimoji="1" lang="ja-JP" altLang="en-US" sz="2800" dirty="0">
              <a:solidFill>
                <a:schemeClr val="accent6">
                  <a:lumMod val="50000"/>
                </a:schemeClr>
              </a:solidFill>
              <a:latin typeface="メイリオ" panose="020B0604030504040204" pitchFamily="50" charset="-128"/>
              <a:ea typeface="メイリオ" panose="020B0604030504040204" pitchFamily="50" charset="-128"/>
            </a:endParaRPr>
          </a:p>
        </p:txBody>
      </p:sp>
      <p:cxnSp>
        <p:nvCxnSpPr>
          <p:cNvPr id="7" name="直線矢印コネクタ 6"/>
          <p:cNvCxnSpPr/>
          <p:nvPr/>
        </p:nvCxnSpPr>
        <p:spPr bwMode="auto">
          <a:xfrm flipV="1">
            <a:off x="5124214" y="1480981"/>
            <a:ext cx="0" cy="800789"/>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テキスト ボックス 16"/>
          <p:cNvSpPr txBox="1"/>
          <p:nvPr/>
        </p:nvSpPr>
        <p:spPr>
          <a:xfrm>
            <a:off x="316273" y="3394813"/>
            <a:ext cx="8295396" cy="3046988"/>
          </a:xfrm>
          <a:prstGeom prst="rect">
            <a:avLst/>
          </a:prstGeom>
          <a:noFill/>
          <a:ln>
            <a:solidFill>
              <a:schemeClr val="bg1"/>
            </a:solidFill>
          </a:ln>
        </p:spPr>
        <p:txBody>
          <a:bodyPr wrap="square" rtlCol="0">
            <a:spAutoFit/>
          </a:bodyPr>
          <a:lstStyle/>
          <a:p>
            <a:pPr algn="l"/>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〇</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手順</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1 </a:t>
            </a:r>
            <a:endPar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今回</a:t>
            </a:r>
            <a:r>
              <a:rPr lang="ja-JP" altLang="en-US" sz="2400" dirty="0" smtClean="0">
                <a:latin typeface="メイリオ" panose="020B0604030504040204" pitchFamily="50" charset="-128"/>
                <a:ea typeface="メイリオ" panose="020B0604030504040204" pitchFamily="50" charset="-128"/>
              </a:rPr>
              <a:t>は、</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Uchikomi3</a:t>
            </a:r>
            <a:r>
              <a:rPr lang="ja-JP" altLang="en-US"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を利用して、新しいプログラム</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solidFill>
                  <a:srgbClr val="FF0000"/>
                </a:solidFill>
                <a:latin typeface="メイリオ" panose="020B0604030504040204" pitchFamily="50" charset="-128"/>
                <a:ea typeface="メイリオ" panose="020B0604030504040204" pitchFamily="50" charset="-128"/>
              </a:rPr>
              <a:t>Kadai4</a:t>
            </a:r>
            <a:r>
              <a:rPr lang="ja-JP" altLang="en-US"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を新規につくる場合は</a:t>
            </a:r>
          </a:p>
          <a:p>
            <a:pPr algn="l"/>
            <a:r>
              <a:rPr lang="ja-JP" altLang="en-US" sz="2400" dirty="0" smtClean="0">
                <a:solidFill>
                  <a:srgbClr val="FF0000"/>
                </a:solidFill>
                <a:latin typeface="メイリオ" panose="020B0604030504040204" pitchFamily="50" charset="-128"/>
                <a:ea typeface="メイリオ" panose="020B0604030504040204" pitchFamily="50" charset="-128"/>
              </a:rPr>
              <a:t>コピーを保存</a:t>
            </a:r>
            <a:r>
              <a:rPr kumimoji="1" lang="ja-JP" altLang="en-US" sz="2400" dirty="0" smtClean="0">
                <a:latin typeface="メイリオ" panose="020B0604030504040204" pitchFamily="50" charset="-128"/>
                <a:ea typeface="メイリオ" panose="020B0604030504040204" pitchFamily="50" charset="-128"/>
              </a:rPr>
              <a:t>で作成</a:t>
            </a:r>
            <a:endParaRPr kumimoji="1" lang="en-US" altLang="ja-JP" sz="2400" dirty="0" smtClean="0">
              <a:latin typeface="メイリオ" panose="020B0604030504040204" pitchFamily="50" charset="-128"/>
              <a:ea typeface="メイリオ" panose="020B0604030504040204" pitchFamily="50" charset="-128"/>
            </a:endParaRPr>
          </a:p>
          <a:p>
            <a:pPr algn="l"/>
            <a:r>
              <a:rPr lang="en-US" altLang="ja-JP" sz="2400" dirty="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「打ち込み</a:t>
            </a:r>
            <a:r>
              <a:rPr lang="en-US" altLang="ja-JP" sz="2400" dirty="0" smtClean="0">
                <a:latin typeface="メイリオ" panose="020B0604030504040204" pitchFamily="50" charset="-128"/>
                <a:ea typeface="メイリオ" panose="020B0604030504040204" pitchFamily="50" charset="-128"/>
              </a:rPr>
              <a:t>3</a:t>
            </a:r>
            <a:r>
              <a:rPr lang="ja-JP" altLang="en-US" sz="2400" dirty="0" smtClean="0">
                <a:latin typeface="メイリオ" panose="020B0604030504040204" pitchFamily="50" charset="-128"/>
                <a:ea typeface="メイリオ" panose="020B0604030504040204" pitchFamily="50" charset="-128"/>
              </a:rPr>
              <a:t>」は残って、新しく打ち込み</a:t>
            </a:r>
            <a:r>
              <a:rPr lang="en-US" altLang="ja-JP" sz="2400" dirty="0" smtClean="0">
                <a:latin typeface="メイリオ" panose="020B0604030504040204" pitchFamily="50" charset="-128"/>
                <a:ea typeface="メイリオ" panose="020B0604030504040204" pitchFamily="50" charset="-128"/>
              </a:rPr>
              <a:t>3</a:t>
            </a:r>
            <a:r>
              <a:rPr lang="ja-JP" altLang="en-US" sz="2400" dirty="0" smtClean="0">
                <a:latin typeface="メイリオ" panose="020B0604030504040204" pitchFamily="50" charset="-128"/>
                <a:ea typeface="メイリオ" panose="020B0604030504040204" pitchFamily="50" charset="-128"/>
              </a:rPr>
              <a:t>と同じものが残る</a:t>
            </a:r>
            <a:r>
              <a:rPr lang="en-US" altLang="ja-JP" sz="2400" dirty="0" smtClean="0">
                <a:latin typeface="メイリオ" panose="020B0604030504040204" pitchFamily="50" charset="-128"/>
                <a:ea typeface="メイリオ" panose="020B0604030504040204" pitchFamily="50" charset="-128"/>
              </a:rPr>
              <a:t>)</a:t>
            </a:r>
            <a:endParaRPr lang="ja-JP" altLang="en-US" sz="2400" dirty="0" smtClean="0">
              <a:latin typeface="メイリオ" panose="020B0604030504040204" pitchFamily="50" charset="-128"/>
              <a:ea typeface="メイリオ" panose="020B0604030504040204" pitchFamily="50" charset="-128"/>
            </a:endParaRPr>
          </a:p>
          <a:p>
            <a:pPr algn="l"/>
            <a:r>
              <a:rPr kumimoji="1" lang="ja-JP" altLang="en-US" sz="2400" dirty="0" smtClean="0">
                <a:latin typeface="メイリオ" panose="020B0604030504040204" pitchFamily="50" charset="-128"/>
                <a:ea typeface="メイリオ" panose="020B0604030504040204" pitchFamily="50" charset="-128"/>
              </a:rPr>
              <a:t>〇手順</a:t>
            </a:r>
            <a:r>
              <a:rPr kumimoji="1" lang="en-US" altLang="ja-JP" sz="2400" dirty="0" smtClean="0">
                <a:latin typeface="メイリオ" panose="020B0604030504040204" pitchFamily="50" charset="-128"/>
                <a:ea typeface="メイリオ" panose="020B0604030504040204" pitchFamily="50" charset="-128"/>
              </a:rPr>
              <a:t>2</a:t>
            </a:r>
          </a:p>
          <a:p>
            <a:pPr algn="l"/>
            <a:r>
              <a:rPr lang="en-US" altLang="ja-JP" sz="2400" dirty="0" smtClean="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ファイルの名前を「課題</a:t>
            </a:r>
            <a:r>
              <a:rPr lang="en-US" altLang="ja-JP" sz="2400" dirty="0" smtClean="0">
                <a:latin typeface="メイリオ" panose="020B0604030504040204" pitchFamily="50" charset="-128"/>
                <a:ea typeface="メイリオ" panose="020B0604030504040204" pitchFamily="50" charset="-128"/>
              </a:rPr>
              <a:t>4</a:t>
            </a:r>
            <a:r>
              <a:rPr lang="ja-JP" altLang="en-US" sz="2400" dirty="0" smtClean="0">
                <a:latin typeface="メイリオ" panose="020B0604030504040204" pitchFamily="50" charset="-128"/>
                <a:ea typeface="メイリオ" panose="020B0604030504040204" pitchFamily="50" charset="-128"/>
              </a:rPr>
              <a:t>」に変える。</a:t>
            </a:r>
            <a:endParaRPr kumimoji="1" lang="ja-JP" altLang="en-US" sz="2400" dirty="0">
              <a:latin typeface="メイリオ" panose="020B0604030504040204" pitchFamily="50" charset="-128"/>
              <a:ea typeface="メイリオ" panose="020B0604030504040204" pitchFamily="50" charset="-128"/>
            </a:endParaRPr>
          </a:p>
        </p:txBody>
      </p:sp>
      <p:sp>
        <p:nvSpPr>
          <p:cNvPr id="11" name="右矢印 10"/>
          <p:cNvSpPr/>
          <p:nvPr/>
        </p:nvSpPr>
        <p:spPr bwMode="auto">
          <a:xfrm rot="19466237">
            <a:off x="3341436" y="1727864"/>
            <a:ext cx="1033119" cy="33362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5809831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22</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4</a:t>
            </a:r>
            <a:r>
              <a:rPr lang="en-US" altLang="ja-JP" sz="2800" dirty="0" smtClean="0">
                <a:latin typeface="メイリオ" panose="020B0604030504040204" pitchFamily="50" charset="-128"/>
                <a:ea typeface="メイリオ" panose="020B0604030504040204" pitchFamily="50" charset="-128"/>
              </a:rPr>
              <a:t>: 2</a:t>
            </a:r>
            <a:r>
              <a:rPr lang="ja-JP" altLang="en-US" sz="2800" dirty="0" smtClean="0">
                <a:latin typeface="メイリオ" panose="020B0604030504040204" pitchFamily="50" charset="-128"/>
                <a:ea typeface="メイリオ" panose="020B0604030504040204" pitchFamily="50" charset="-128"/>
              </a:rPr>
              <a:t>から</a:t>
            </a:r>
            <a:r>
              <a:rPr lang="en-US" altLang="ja-JP" sz="2800" dirty="0" smtClean="0">
                <a:latin typeface="メイリオ" panose="020B0604030504040204" pitchFamily="50" charset="-128"/>
                <a:ea typeface="メイリオ" panose="020B0604030504040204" pitchFamily="50" charset="-128"/>
              </a:rPr>
              <a:t>X</a:t>
            </a:r>
            <a:r>
              <a:rPr lang="ja-JP" altLang="en-US" sz="2800" dirty="0" err="1" smtClean="0">
                <a:latin typeface="メイリオ" panose="020B0604030504040204" pitchFamily="50" charset="-128"/>
                <a:ea typeface="メイリオ" panose="020B0604030504040204" pitchFamily="50" charset="-128"/>
              </a:rPr>
              <a:t>までの</a:t>
            </a:r>
            <a:r>
              <a:rPr lang="ja-JP" altLang="en-US" sz="2800" dirty="0" smtClean="0">
                <a:latin typeface="メイリオ" panose="020B0604030504040204" pitchFamily="50" charset="-128"/>
                <a:ea typeface="メイリオ" panose="020B0604030504040204" pitchFamily="50" charset="-128"/>
              </a:rPr>
              <a:t>偶数</a:t>
            </a:r>
            <a:r>
              <a:rPr lang="ja-JP" altLang="en-US" sz="2800" dirty="0">
                <a:latin typeface="メイリオ" panose="020B0604030504040204" pitchFamily="50" charset="-128"/>
                <a:ea typeface="メイリオ" panose="020B0604030504040204" pitchFamily="50" charset="-128"/>
              </a:rPr>
              <a:t>の合計</a:t>
            </a:r>
            <a:endParaRPr lang="ja-JP" altLang="en-US" sz="1800" dirty="0"/>
          </a:p>
        </p:txBody>
      </p:sp>
      <p:pic>
        <p:nvPicPr>
          <p:cNvPr id="34" name="Picture 21" descr="A21_Seika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0990" y="984949"/>
            <a:ext cx="1222660" cy="2642522"/>
          </a:xfrm>
          <a:prstGeom prst="rect">
            <a:avLst/>
          </a:prstGeom>
          <a:noFill/>
          <a:extLst>
            <a:ext uri="{909E8E84-426E-40DD-AFC4-6F175D3DCCD1}">
              <a14:hiddenFill xmlns:a14="http://schemas.microsoft.com/office/drawing/2010/main">
                <a:solidFill>
                  <a:srgbClr val="FFFFFF"/>
                </a:solidFill>
              </a14:hiddenFill>
            </a:ext>
          </a:extLst>
        </p:spPr>
      </p:pic>
      <p:sp>
        <p:nvSpPr>
          <p:cNvPr id="35" name="Text Box 52"/>
          <p:cNvSpPr txBox="1">
            <a:spLocks noChangeArrowheads="1"/>
          </p:cNvSpPr>
          <p:nvPr/>
        </p:nvSpPr>
        <p:spPr bwMode="auto">
          <a:xfrm>
            <a:off x="368571" y="812357"/>
            <a:ext cx="5638800" cy="1954381"/>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en-US" altLang="ja-JP" sz="2200" dirty="0" smtClean="0">
                <a:latin typeface="メイリオ" panose="020B0604030504040204" pitchFamily="50" charset="-128"/>
                <a:ea typeface="メイリオ" panose="020B0604030504040204" pitchFamily="50" charset="-128"/>
              </a:rPr>
              <a:t>X</a:t>
            </a:r>
            <a:r>
              <a:rPr lang="ja-JP" altLang="en-US" sz="2200" dirty="0" smtClean="0">
                <a:latin typeface="メイリオ" panose="020B0604030504040204" pitchFamily="50" charset="-128"/>
                <a:ea typeface="メイリオ" panose="020B0604030504040204" pitchFamily="50" charset="-128"/>
              </a:rPr>
              <a:t>の値を入力して、</a:t>
            </a:r>
            <a:r>
              <a:rPr lang="en-US" altLang="ja-JP" sz="2200" dirty="0" smtClean="0">
                <a:latin typeface="メイリオ" panose="020B0604030504040204" pitchFamily="50" charset="-128"/>
                <a:ea typeface="メイリオ" panose="020B0604030504040204" pitchFamily="50" charset="-128"/>
              </a:rPr>
              <a:t>2</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X</a:t>
            </a:r>
            <a:r>
              <a:rPr lang="ja-JP" altLang="en-US" sz="2200" dirty="0" smtClean="0">
                <a:latin typeface="メイリオ" panose="020B0604030504040204" pitchFamily="50" charset="-128"/>
                <a:ea typeface="メイリオ" panose="020B0604030504040204" pitchFamily="50" charset="-128"/>
              </a:rPr>
              <a:t>以下の偶数の合計を求めるプログラムを作成してください。</a:t>
            </a:r>
            <a:r>
              <a:rPr lang="ja-JP" altLang="en-US" sz="2200" dirty="0">
                <a:latin typeface="メイリオ" panose="020B0604030504040204" pitchFamily="50" charset="-128"/>
                <a:ea typeface="メイリオ" panose="020B0604030504040204" pitchFamily="50" charset="-128"/>
              </a:rPr>
              <a:t/>
            </a:r>
            <a:br>
              <a:rPr lang="ja-JP" altLang="en-US" sz="2200" dirty="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X</a:t>
            </a:r>
            <a:r>
              <a:rPr lang="ja-JP" altLang="en-US" sz="2200" dirty="0" err="1" smtClean="0">
                <a:latin typeface="メイリオ" panose="020B0604030504040204" pitchFamily="50" charset="-128"/>
                <a:ea typeface="メイリオ" panose="020B0604030504040204" pitchFamily="50" charset="-128"/>
              </a:rPr>
              <a:t>には</a:t>
            </a:r>
            <a:r>
              <a:rPr lang="ja-JP" altLang="en-US" sz="2200" dirty="0" smtClean="0">
                <a:latin typeface="メイリオ" panose="020B0604030504040204" pitchFamily="50" charset="-128"/>
                <a:ea typeface="メイリオ" panose="020B0604030504040204" pitchFamily="50" charset="-128"/>
              </a:rPr>
              <a:t>偶数だけ入力します。</a:t>
            </a:r>
            <a:endParaRPr lang="en-US" altLang="ja-JP" sz="2200" dirty="0" smtClean="0">
              <a:latin typeface="メイリオ" panose="020B0604030504040204" pitchFamily="50" charset="-128"/>
              <a:ea typeface="メイリオ" panose="020B0604030504040204" pitchFamily="50" charset="-128"/>
            </a:endParaRPr>
          </a:p>
          <a:p>
            <a:pPr algn="l">
              <a:spcBef>
                <a:spcPct val="50000"/>
              </a:spcBef>
              <a:buNone/>
            </a:pPr>
            <a:r>
              <a:rPr lang="ja-JP" altLang="en-US" sz="2200" dirty="0">
                <a:latin typeface="メイリオ" panose="020B0604030504040204" pitchFamily="50" charset="-128"/>
                <a:ea typeface="メイリオ" panose="020B0604030504040204" pitchFamily="50" charset="-128"/>
              </a:rPr>
              <a:t>例</a:t>
            </a:r>
            <a:r>
              <a:rPr lang="en-US" altLang="ja-JP" sz="2200" dirty="0">
                <a:latin typeface="メイリオ" panose="020B0604030504040204" pitchFamily="50" charset="-128"/>
                <a:ea typeface="メイリオ" panose="020B0604030504040204" pitchFamily="50" charset="-128"/>
              </a:rPr>
              <a:t>: X</a:t>
            </a:r>
            <a:r>
              <a:rPr lang="en-US" altLang="ja-JP" sz="2200" dirty="0" smtClean="0">
                <a:latin typeface="メイリオ" panose="020B0604030504040204" pitchFamily="50" charset="-128"/>
                <a:ea typeface="メイリオ" panose="020B0604030504040204" pitchFamily="50" charset="-128"/>
              </a:rPr>
              <a:t> </a:t>
            </a:r>
            <a:r>
              <a:rPr lang="en-US" altLang="ja-JP" sz="2200" dirty="0">
                <a:latin typeface="メイリオ" panose="020B0604030504040204" pitchFamily="50" charset="-128"/>
                <a:ea typeface="メイリオ" panose="020B0604030504040204" pitchFamily="50" charset="-128"/>
              </a:rPr>
              <a:t>= 6</a:t>
            </a:r>
            <a:r>
              <a:rPr lang="ja-JP" altLang="en-US" sz="2200" dirty="0" smtClean="0">
                <a:latin typeface="メイリオ" panose="020B0604030504040204" pitchFamily="50" charset="-128"/>
                <a:ea typeface="メイリオ" panose="020B0604030504040204" pitchFamily="50" charset="-128"/>
              </a:rPr>
              <a:t>の</a:t>
            </a:r>
            <a:r>
              <a:rPr lang="ja-JP" altLang="en-US" sz="2200" dirty="0">
                <a:latin typeface="メイリオ" panose="020B0604030504040204" pitchFamily="50" charset="-128"/>
                <a:ea typeface="メイリオ" panose="020B0604030504040204" pitchFamily="50" charset="-128"/>
              </a:rPr>
              <a:t>場合、 </a:t>
            </a:r>
            <a:r>
              <a:rPr lang="en-US" altLang="ja-JP" sz="2200" dirty="0">
                <a:latin typeface="メイリオ" panose="020B0604030504040204" pitchFamily="50" charset="-128"/>
                <a:ea typeface="メイリオ" panose="020B0604030504040204" pitchFamily="50" charset="-128"/>
              </a:rPr>
              <a:t>2+4+6</a:t>
            </a:r>
            <a:br>
              <a:rPr lang="en-US" altLang="ja-JP" sz="2200"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     X</a:t>
            </a:r>
            <a:r>
              <a:rPr lang="en-US" altLang="ja-JP" sz="2200" dirty="0" smtClean="0">
                <a:latin typeface="メイリオ" panose="020B0604030504040204" pitchFamily="50" charset="-128"/>
                <a:ea typeface="メイリオ" panose="020B0604030504040204" pitchFamily="50" charset="-128"/>
              </a:rPr>
              <a:t> </a:t>
            </a:r>
            <a:r>
              <a:rPr lang="en-US" altLang="ja-JP" sz="2200" dirty="0">
                <a:latin typeface="メイリオ" panose="020B0604030504040204" pitchFamily="50" charset="-128"/>
                <a:ea typeface="メイリオ" panose="020B0604030504040204" pitchFamily="50" charset="-128"/>
              </a:rPr>
              <a:t>= </a:t>
            </a:r>
            <a:r>
              <a:rPr lang="en-US" altLang="ja-JP" sz="2200" dirty="0" smtClean="0">
                <a:latin typeface="メイリオ" panose="020B0604030504040204" pitchFamily="50" charset="-128"/>
                <a:ea typeface="メイリオ" panose="020B0604030504040204" pitchFamily="50" charset="-128"/>
              </a:rPr>
              <a:t>10</a:t>
            </a:r>
            <a:r>
              <a:rPr lang="ja-JP" altLang="en-US" sz="2200" dirty="0" smtClean="0">
                <a:latin typeface="メイリオ" panose="020B0604030504040204" pitchFamily="50" charset="-128"/>
                <a:ea typeface="メイリオ" panose="020B0604030504040204" pitchFamily="50" charset="-128"/>
              </a:rPr>
              <a:t>の</a:t>
            </a:r>
            <a:r>
              <a:rPr lang="ja-JP" altLang="en-US" sz="2200" dirty="0">
                <a:latin typeface="メイリオ" panose="020B0604030504040204" pitchFamily="50" charset="-128"/>
                <a:ea typeface="メイリオ" panose="020B0604030504040204" pitchFamily="50" charset="-128"/>
              </a:rPr>
              <a:t>場合、 </a:t>
            </a:r>
            <a:r>
              <a:rPr lang="en-US" altLang="ja-JP" sz="2200" dirty="0" smtClean="0">
                <a:latin typeface="メイリオ" panose="020B0604030504040204" pitchFamily="50" charset="-128"/>
                <a:ea typeface="メイリオ" panose="020B0604030504040204" pitchFamily="50" charset="-128"/>
              </a:rPr>
              <a:t>2+4+6+8+10</a:t>
            </a:r>
            <a:endParaRPr lang="ja-JP" altLang="en-US" sz="2200" dirty="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7583837" y="419594"/>
            <a:ext cx="1245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271208" y="3478489"/>
            <a:ext cx="8628683" cy="3508653"/>
          </a:xfrm>
          <a:prstGeom prst="rect">
            <a:avLst/>
          </a:prstGeom>
          <a:noFill/>
        </p:spPr>
        <p:txBody>
          <a:bodyPr wrap="square" rtlCol="0">
            <a:spAutoFit/>
          </a:bodyPr>
          <a:lstStyle/>
          <a:p>
            <a:pPr algn="l">
              <a:lnSpc>
                <a:spcPts val="3000"/>
              </a:lnSpc>
            </a:pPr>
            <a:r>
              <a:rPr lang="ja-JP" altLang="en-US" sz="24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3:</a:t>
            </a:r>
            <a:r>
              <a:rPr lang="ja-JP" altLang="en-US" sz="2800" dirty="0" smtClean="0">
                <a:latin typeface="メイリオ" panose="020B0604030504040204" pitchFamily="50" charset="-128"/>
                <a:ea typeface="メイリオ" panose="020B0604030504040204" pitchFamily="50" charset="-128"/>
              </a:rPr>
              <a:t>「</a:t>
            </a:r>
            <a:r>
              <a:rPr lang="en-US" altLang="ja-JP" sz="2800" dirty="0" smtClean="0">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から</a:t>
            </a:r>
            <a:r>
              <a:rPr lang="en-US" altLang="ja-JP" sz="2800" dirty="0" smtClean="0">
                <a:latin typeface="メイリオ" panose="020B0604030504040204" pitchFamily="50" charset="-128"/>
                <a:ea typeface="メイリオ" panose="020B0604030504040204" pitchFamily="50" charset="-128"/>
              </a:rPr>
              <a:t>10</a:t>
            </a:r>
            <a:r>
              <a:rPr lang="ja-JP" altLang="en-US" sz="2800" dirty="0" err="1" smtClean="0">
                <a:latin typeface="メイリオ" panose="020B0604030504040204" pitchFamily="50" charset="-128"/>
                <a:ea typeface="メイリオ" panose="020B0604030504040204" pitchFamily="50" charset="-128"/>
              </a:rPr>
              <a:t>までの</a:t>
            </a:r>
            <a:r>
              <a:rPr lang="ja-JP" altLang="en-US" sz="2800" dirty="0" smtClean="0">
                <a:latin typeface="メイリオ" panose="020B0604030504040204" pitchFamily="50" charset="-128"/>
                <a:ea typeface="メイリオ" panose="020B0604030504040204" pitchFamily="50" charset="-128"/>
              </a:rPr>
              <a:t>合計」のプログラム</a:t>
            </a:r>
            <a:r>
              <a:rPr lang="ja-JP" altLang="en-US" sz="2800" dirty="0">
                <a:latin typeface="メイリオ" panose="020B0604030504040204" pitchFamily="50" charset="-128"/>
                <a:ea typeface="メイリオ" panose="020B0604030504040204" pitchFamily="50" charset="-128"/>
              </a:rPr>
              <a:t>を流用</a:t>
            </a:r>
            <a:r>
              <a:rPr lang="ja-JP" altLang="en-US" sz="2800" dirty="0" smtClean="0">
                <a:latin typeface="メイリオ" panose="020B0604030504040204" pitchFamily="50" charset="-128"/>
                <a:ea typeface="メイリオ" panose="020B0604030504040204" pitchFamily="50" charset="-128"/>
              </a:rPr>
              <a:t>してして</a:t>
            </a:r>
            <a:r>
              <a:rPr lang="ja-JP" altLang="en-US" sz="2800" dirty="0">
                <a:latin typeface="メイリオ" panose="020B0604030504040204" pitchFamily="50" charset="-128"/>
                <a:ea typeface="メイリオ" panose="020B0604030504040204" pitchFamily="50" charset="-128"/>
              </a:rPr>
              <a:t>作る。</a:t>
            </a:r>
            <a:endParaRPr lang="ja-JP" altLang="en-US" sz="2800" dirty="0" smtClean="0">
              <a:latin typeface="メイリオ" panose="020B0604030504040204" pitchFamily="50" charset="-128"/>
              <a:ea typeface="メイリオ" panose="020B0604030504040204" pitchFamily="50" charset="-128"/>
            </a:endParaRPr>
          </a:p>
          <a:p>
            <a:pPr algn="l">
              <a:lnSpc>
                <a:spcPts val="3000"/>
              </a:lnSpc>
            </a:pPr>
            <a:r>
              <a:rPr lang="ja-JP" altLang="en-US" sz="2800" dirty="0" smtClean="0">
                <a:solidFill>
                  <a:srgbClr val="FF0000"/>
                </a:solidFill>
                <a:latin typeface="メイリオ" panose="020B0604030504040204" pitchFamily="50" charset="-128"/>
                <a:ea typeface="メイリオ" panose="020B0604030504040204" pitchFamily="50" charset="-128"/>
              </a:rPr>
              <a:t>手順</a:t>
            </a:r>
            <a:r>
              <a:rPr lang="en-US" altLang="ja-JP" sz="2800" dirty="0">
                <a:solidFill>
                  <a:srgbClr val="FF0000"/>
                </a:solidFill>
                <a:latin typeface="メイリオ" panose="020B0604030504040204" pitchFamily="50" charset="-128"/>
                <a:ea typeface="メイリオ" panose="020B0604030504040204" pitchFamily="50" charset="-128"/>
              </a:rPr>
              <a:t>1</a:t>
            </a:r>
            <a:r>
              <a:rPr lang="en-US" altLang="ja-JP" sz="2800" dirty="0" smtClean="0">
                <a:solidFill>
                  <a:srgbClr val="FF0000"/>
                </a:solidFill>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次のスライド</a:t>
            </a:r>
            <a:endParaRPr lang="ja-JP" altLang="en-US" sz="2800" dirty="0">
              <a:solidFill>
                <a:srgbClr val="FF0000"/>
              </a:solidFill>
              <a:latin typeface="メイリオ" panose="020B0604030504040204" pitchFamily="50" charset="-128"/>
              <a:ea typeface="メイリオ" panose="020B0604030504040204" pitchFamily="50" charset="-128"/>
            </a:endParaRPr>
          </a:p>
          <a:p>
            <a:pPr algn="l">
              <a:lnSpc>
                <a:spcPts val="3000"/>
              </a:lnSpc>
            </a:pPr>
            <a:r>
              <a:rPr lang="ja-JP" altLang="en-US" sz="2800" dirty="0" smtClean="0">
                <a:latin typeface="メイリオ" panose="020B0604030504040204" pitchFamily="50" charset="-128"/>
                <a:ea typeface="メイリオ" panose="020B0604030504040204" pitchFamily="50" charset="-128"/>
              </a:rPr>
              <a:t>　まず、</a:t>
            </a:r>
            <a:r>
              <a:rPr lang="en-US" altLang="ja-JP" sz="2800" dirty="0" smtClean="0">
                <a:latin typeface="メイリオ" panose="020B0604030504040204" pitchFamily="50" charset="-128"/>
                <a:ea typeface="メイリオ" panose="020B0604030504040204" pitchFamily="50" charset="-128"/>
              </a:rPr>
              <a:t>2</a:t>
            </a:r>
            <a:r>
              <a:rPr lang="ja-JP" altLang="en-US" sz="2800" dirty="0" smtClean="0">
                <a:latin typeface="メイリオ" panose="020B0604030504040204" pitchFamily="50" charset="-128"/>
                <a:ea typeface="メイリオ" panose="020B0604030504040204" pitchFamily="50" charset="-128"/>
              </a:rPr>
              <a:t>から</a:t>
            </a:r>
            <a:r>
              <a:rPr lang="en-US" altLang="ja-JP" sz="2800" dirty="0" smtClean="0">
                <a:latin typeface="メイリオ" panose="020B0604030504040204" pitchFamily="50" charset="-128"/>
                <a:ea typeface="メイリオ" panose="020B0604030504040204" pitchFamily="50" charset="-128"/>
              </a:rPr>
              <a:t>10</a:t>
            </a:r>
            <a:r>
              <a:rPr lang="ja-JP" altLang="en-US" sz="2800" dirty="0" err="1" smtClean="0">
                <a:latin typeface="メイリオ" panose="020B0604030504040204" pitchFamily="50" charset="-128"/>
                <a:ea typeface="メイリオ" panose="020B0604030504040204" pitchFamily="50" charset="-128"/>
              </a:rPr>
              <a:t>までの</a:t>
            </a:r>
            <a:r>
              <a:rPr lang="ja-JP" altLang="en-US" sz="2800" dirty="0" smtClean="0">
                <a:latin typeface="メイリオ" panose="020B0604030504040204" pitchFamily="50" charset="-128"/>
                <a:ea typeface="メイリオ" panose="020B0604030504040204" pitchFamily="50" charset="-128"/>
              </a:rPr>
              <a:t>偶数の合計を求めるプログラムを作ります</a:t>
            </a:r>
            <a:r>
              <a:rPr lang="ja-JP" altLang="en-US"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一か所</a:t>
            </a:r>
            <a:r>
              <a:rPr lang="ja-JP" altLang="en-US" sz="2800" dirty="0" smtClean="0">
                <a:latin typeface="メイリオ" panose="020B0604030504040204" pitchFamily="50" charset="-128"/>
                <a:ea typeface="メイリオ" panose="020B0604030504040204" pitchFamily="50" charset="-128"/>
              </a:rPr>
              <a:t>だけ変更</a:t>
            </a:r>
            <a:endParaRPr lang="ja-JP" altLang="en-US" sz="2800" dirty="0" smtClean="0">
              <a:latin typeface="メイリオ" panose="020B0604030504040204" pitchFamily="50" charset="-128"/>
              <a:ea typeface="メイリオ" panose="020B0604030504040204" pitchFamily="50" charset="-128"/>
            </a:endParaRPr>
          </a:p>
          <a:p>
            <a:pPr algn="l">
              <a:lnSpc>
                <a:spcPts val="3000"/>
              </a:lnSpc>
            </a:pPr>
            <a:r>
              <a:rPr lang="ja-JP" altLang="en-US" sz="2800" dirty="0" smtClean="0">
                <a:solidFill>
                  <a:srgbClr val="FF0000"/>
                </a:solidFill>
                <a:latin typeface="メイリオ" panose="020B0604030504040204" pitchFamily="50" charset="-128"/>
                <a:ea typeface="メイリオ" panose="020B0604030504040204" pitchFamily="50" charset="-128"/>
              </a:rPr>
              <a:t>手順</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smtClean="0">
                <a:solidFill>
                  <a:srgbClr val="FF0000"/>
                </a:solidFill>
                <a:latin typeface="メイリオ" panose="020B0604030504040204" pitchFamily="50" charset="-128"/>
                <a:ea typeface="メイリオ" panose="020B0604030504040204" pitchFamily="50" charset="-128"/>
              </a:rPr>
              <a:t>: </a:t>
            </a:r>
            <a:r>
              <a:rPr lang="ja-JP" altLang="en-US" sz="2800" dirty="0" err="1" smtClean="0">
                <a:solidFill>
                  <a:srgbClr val="FF0000"/>
                </a:solidFill>
                <a:latin typeface="メイリオ" panose="020B0604030504040204" pitchFamily="50" charset="-128"/>
                <a:ea typeface="メイリオ" panose="020B0604030504040204" pitchFamily="50" charset="-128"/>
              </a:rPr>
              <a:t>次の次の</a:t>
            </a:r>
            <a:r>
              <a:rPr lang="ja-JP" altLang="en-US" sz="2800" dirty="0" smtClean="0">
                <a:solidFill>
                  <a:srgbClr val="FF0000"/>
                </a:solidFill>
                <a:latin typeface="メイリオ" panose="020B0604030504040204" pitchFamily="50" charset="-128"/>
                <a:ea typeface="メイリオ" panose="020B0604030504040204" pitchFamily="50" charset="-128"/>
              </a:rPr>
              <a:t>スライド</a:t>
            </a:r>
            <a:endParaRPr lang="ja-JP" altLang="en-US" sz="2800" dirty="0">
              <a:solidFill>
                <a:srgbClr val="FF0000"/>
              </a:solidFill>
              <a:latin typeface="メイリオ" panose="020B0604030504040204" pitchFamily="50" charset="-128"/>
              <a:ea typeface="メイリオ" panose="020B0604030504040204" pitchFamily="50" charset="-128"/>
            </a:endParaRPr>
          </a:p>
          <a:p>
            <a:pPr algn="l">
              <a:lnSpc>
                <a:spcPts val="3000"/>
              </a:lnSpc>
            </a:pPr>
            <a:r>
              <a:rPr lang="ja-JP" altLang="en-US" sz="2800" dirty="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次に、</a:t>
            </a:r>
            <a:r>
              <a:rPr lang="en-US" altLang="ja-JP" sz="2800" dirty="0" smtClean="0">
                <a:latin typeface="メイリオ" panose="020B0604030504040204" pitchFamily="50" charset="-128"/>
                <a:ea typeface="メイリオ" panose="020B0604030504040204" pitchFamily="50" charset="-128"/>
              </a:rPr>
              <a:t>X</a:t>
            </a:r>
            <a:r>
              <a:rPr lang="ja-JP" altLang="en-US" sz="2800" dirty="0" smtClean="0">
                <a:latin typeface="メイリオ" panose="020B0604030504040204" pitchFamily="50" charset="-128"/>
                <a:ea typeface="メイリオ" panose="020B0604030504040204" pitchFamily="50" charset="-128"/>
              </a:rPr>
              <a:t>を入力して、</a:t>
            </a:r>
            <a:r>
              <a:rPr lang="en-US" altLang="ja-JP" sz="2800" dirty="0" smtClean="0">
                <a:latin typeface="メイリオ" panose="020B0604030504040204" pitchFamily="50" charset="-128"/>
                <a:ea typeface="メイリオ" panose="020B0604030504040204" pitchFamily="50" charset="-128"/>
              </a:rPr>
              <a:t>X</a:t>
            </a:r>
            <a:r>
              <a:rPr lang="ja-JP" altLang="en-US" sz="2800" dirty="0" smtClean="0">
                <a:latin typeface="メイリオ" panose="020B0604030504040204" pitchFamily="50" charset="-128"/>
                <a:ea typeface="メイリオ" panose="020B0604030504040204" pitchFamily="50" charset="-128"/>
              </a:rPr>
              <a:t>以下の合計を求めるプログラムを作ると楽かもしれません。</a:t>
            </a:r>
          </a:p>
          <a:p>
            <a:pPr algn="l"/>
            <a:r>
              <a:rPr kumimoji="1" lang="ja-JP" altLang="en-US" sz="2200" dirty="0">
                <a:latin typeface="メイリオ" panose="020B0604030504040204" pitchFamily="50" charset="-128"/>
                <a:ea typeface="メイリオ" panose="020B0604030504040204" pitchFamily="50" charset="-128"/>
              </a:rPr>
              <a:t>　</a:t>
            </a:r>
            <a:endParaRPr kumimoji="1" lang="ja-JP" altLang="en-US" sz="2400" dirty="0">
              <a:latin typeface="メイリオ" panose="020B0604030504040204" pitchFamily="50" charset="-128"/>
              <a:ea typeface="メイリオ" panose="020B0604030504040204" pitchFamily="50" charset="-128"/>
            </a:endParaRPr>
          </a:p>
        </p:txBody>
      </p:sp>
      <p:sp>
        <p:nvSpPr>
          <p:cNvPr id="8" name="下矢印 7"/>
          <p:cNvSpPr/>
          <p:nvPr/>
        </p:nvSpPr>
        <p:spPr bwMode="auto">
          <a:xfrm>
            <a:off x="5715000" y="6224701"/>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3" name="下矢印 2"/>
          <p:cNvSpPr/>
          <p:nvPr/>
        </p:nvSpPr>
        <p:spPr bwMode="auto">
          <a:xfrm>
            <a:off x="713121" y="2815207"/>
            <a:ext cx="381000" cy="57954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 name="テキスト ボックス 3"/>
          <p:cNvSpPr txBox="1"/>
          <p:nvPr/>
        </p:nvSpPr>
        <p:spPr>
          <a:xfrm>
            <a:off x="1102004" y="2729572"/>
            <a:ext cx="6553200" cy="707886"/>
          </a:xfrm>
          <a:prstGeom prst="rect">
            <a:avLst/>
          </a:prstGeom>
          <a:noFill/>
        </p:spPr>
        <p:txBody>
          <a:bodyPr wrap="square" rtlCol="0">
            <a:spAutoFit/>
          </a:bodyPr>
          <a:lstStyle/>
          <a:p>
            <a:pPr algn="l"/>
            <a:r>
              <a:rPr lang="ja-JP" altLang="en-US" sz="4000" dirty="0" smtClean="0">
                <a:solidFill>
                  <a:srgbClr val="FF0000"/>
                </a:solidFill>
              </a:rPr>
              <a:t>重要</a:t>
            </a:r>
            <a:r>
              <a:rPr lang="en-US" altLang="ja-JP" sz="4000" dirty="0" smtClean="0">
                <a:solidFill>
                  <a:srgbClr val="FF0000"/>
                </a:solidFill>
              </a:rPr>
              <a:t>!</a:t>
            </a:r>
            <a:r>
              <a:rPr lang="ja-JP" altLang="en-US" sz="4000" dirty="0" smtClean="0">
                <a:solidFill>
                  <a:srgbClr val="FF0000"/>
                </a:solidFill>
              </a:rPr>
              <a:t> </a:t>
            </a:r>
            <a:r>
              <a:rPr lang="ja-JP" altLang="en-US" sz="4000" dirty="0">
                <a:solidFill>
                  <a:srgbClr val="FF0000"/>
                </a:solidFill>
              </a:rPr>
              <a:t>下記</a:t>
            </a:r>
            <a:r>
              <a:rPr lang="ja-JP" altLang="en-US" sz="4000" dirty="0" smtClean="0">
                <a:solidFill>
                  <a:srgbClr val="FF0000"/>
                </a:solidFill>
              </a:rPr>
              <a:t>の順番で作って</a:t>
            </a:r>
            <a:r>
              <a:rPr lang="en-US" altLang="ja-JP" sz="4000" dirty="0" smtClean="0">
                <a:solidFill>
                  <a:srgbClr val="FF0000"/>
                </a:solidFill>
              </a:rPr>
              <a:t>!!</a:t>
            </a:r>
            <a:endParaRPr kumimoji="1" lang="ja-JP" altLang="en-US" sz="4000" dirty="0">
              <a:solidFill>
                <a:srgbClr val="FF0000"/>
              </a:solidFill>
            </a:endParaRPr>
          </a:p>
        </p:txBody>
      </p:sp>
      <p:sp>
        <p:nvSpPr>
          <p:cNvPr id="11" name="角丸四角形 10"/>
          <p:cNvSpPr/>
          <p:nvPr/>
        </p:nvSpPr>
        <p:spPr bwMode="auto">
          <a:xfrm>
            <a:off x="6279686" y="111194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5844383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角丸四角形 42"/>
          <p:cNvSpPr/>
          <p:nvPr/>
        </p:nvSpPr>
        <p:spPr bwMode="auto">
          <a:xfrm>
            <a:off x="4756347" y="1126500"/>
            <a:ext cx="4084428" cy="4191000"/>
          </a:xfrm>
          <a:prstGeom prst="roundRect">
            <a:avLst>
              <a:gd name="adj" fmla="val 9550"/>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角丸四角形 6"/>
          <p:cNvSpPr/>
          <p:nvPr/>
        </p:nvSpPr>
        <p:spPr bwMode="auto">
          <a:xfrm>
            <a:off x="271208" y="1143000"/>
            <a:ext cx="3919792" cy="4191000"/>
          </a:xfrm>
          <a:prstGeom prst="roundRect">
            <a:avLst>
              <a:gd name="adj" fmla="val 9550"/>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23</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smtClean="0">
                <a:latin typeface="メイリオ" panose="020B0604030504040204" pitchFamily="50" charset="-128"/>
                <a:ea typeface="メイリオ" panose="020B0604030504040204" pitchFamily="50" charset="-128"/>
              </a:rPr>
              <a:t>4</a:t>
            </a:r>
            <a:r>
              <a:rPr lang="ja-JP" altLang="en-US" sz="2800" dirty="0">
                <a:latin typeface="メイリオ" panose="020B0604030504040204" pitchFamily="50" charset="-128"/>
                <a:ea typeface="メイリオ" panose="020B0604030504040204" pitchFamily="50" charset="-128"/>
              </a:rPr>
              <a:t> </a:t>
            </a:r>
            <a:r>
              <a:rPr lang="ja-JP" altLang="en-US" sz="2800" dirty="0" smtClean="0">
                <a:solidFill>
                  <a:srgbClr val="FF0000"/>
                </a:solidFill>
                <a:latin typeface="メイリオ" panose="020B0604030504040204" pitchFamily="50" charset="-128"/>
                <a:ea typeface="メイリオ" panose="020B0604030504040204" pitchFamily="50" charset="-128"/>
              </a:rPr>
              <a:t>ヒント</a:t>
            </a:r>
            <a:r>
              <a:rPr lang="en-US" altLang="ja-JP" sz="2800" dirty="0" smtClean="0">
                <a:solidFill>
                  <a:srgbClr val="FF0000"/>
                </a:solidFill>
                <a:latin typeface="メイリオ" panose="020B0604030504040204" pitchFamily="50" charset="-128"/>
                <a:ea typeface="メイリオ" panose="020B0604030504040204" pitchFamily="50" charset="-128"/>
              </a:rPr>
              <a:t>2</a:t>
            </a:r>
            <a:r>
              <a:rPr lang="en-US" altLang="ja-JP" sz="2800" dirty="0" smtClean="0">
                <a:latin typeface="メイリオ" panose="020B0604030504040204" pitchFamily="50" charset="-128"/>
                <a:ea typeface="メイリオ" panose="020B0604030504040204" pitchFamily="50" charset="-128"/>
              </a:rPr>
              <a:t>: 2</a:t>
            </a:r>
            <a:r>
              <a:rPr lang="ja-JP" altLang="en-US" sz="2800" dirty="0" smtClean="0">
                <a:latin typeface="メイリオ" panose="020B0604030504040204" pitchFamily="50" charset="-128"/>
                <a:ea typeface="メイリオ" panose="020B0604030504040204" pitchFamily="50" charset="-128"/>
              </a:rPr>
              <a:t>から</a:t>
            </a:r>
            <a:r>
              <a:rPr lang="en-US" altLang="ja-JP" sz="2800" dirty="0" smtClean="0">
                <a:latin typeface="メイリオ" panose="020B0604030504040204" pitchFamily="50" charset="-128"/>
                <a:ea typeface="メイリオ" panose="020B0604030504040204" pitchFamily="50" charset="-128"/>
              </a:rPr>
              <a:t>10</a:t>
            </a:r>
            <a:r>
              <a:rPr lang="ja-JP" altLang="en-US" sz="2800" dirty="0" smtClean="0">
                <a:latin typeface="メイリオ" panose="020B0604030504040204" pitchFamily="50" charset="-128"/>
                <a:ea typeface="メイリオ" panose="020B0604030504040204" pitchFamily="50" charset="-128"/>
              </a:rPr>
              <a:t>以下の偶数</a:t>
            </a:r>
            <a:r>
              <a:rPr lang="ja-JP" altLang="en-US" sz="2800" dirty="0">
                <a:latin typeface="メイリオ" panose="020B0604030504040204" pitchFamily="50" charset="-128"/>
                <a:ea typeface="メイリオ" panose="020B0604030504040204" pitchFamily="50" charset="-128"/>
              </a:rPr>
              <a:t>の合計</a:t>
            </a:r>
            <a:endParaRPr lang="ja-JP" altLang="en-US" sz="1800" dirty="0"/>
          </a:p>
        </p:txBody>
      </p:sp>
      <p:sp>
        <p:nvSpPr>
          <p:cNvPr id="5" name="テキスト ボックス 4"/>
          <p:cNvSpPr txBox="1"/>
          <p:nvPr/>
        </p:nvSpPr>
        <p:spPr>
          <a:xfrm>
            <a:off x="4606204" y="4662035"/>
            <a:ext cx="3819367" cy="400110"/>
          </a:xfrm>
          <a:prstGeom prst="rect">
            <a:avLst/>
          </a:prstGeom>
          <a:noFill/>
        </p:spPr>
        <p:txBody>
          <a:bodyPr wrap="square" rtlCol="0">
            <a:spAutoFit/>
          </a:bodyPr>
          <a:lstStyle/>
          <a:p>
            <a:r>
              <a:rPr lang="en-US" altLang="ja-JP" sz="2000" dirty="0" smtClean="0">
                <a:latin typeface="メイリオ" panose="020B0604030504040204" pitchFamily="50" charset="-128"/>
                <a:ea typeface="メイリオ" panose="020B0604030504040204" pitchFamily="50" charset="-128"/>
              </a:rPr>
              <a:t>2</a:t>
            </a:r>
            <a:r>
              <a:rPr lang="ja-JP" altLang="en-US" sz="2000" dirty="0" smtClean="0">
                <a:latin typeface="メイリオ" panose="020B0604030504040204" pitchFamily="50" charset="-128"/>
                <a:ea typeface="メイリオ" panose="020B0604030504040204" pitchFamily="50" charset="-128"/>
              </a:rPr>
              <a:t>から</a:t>
            </a:r>
            <a:r>
              <a:rPr lang="en-US" altLang="ja-JP" sz="2000" dirty="0" smtClean="0">
                <a:latin typeface="メイリオ" panose="020B0604030504040204" pitchFamily="50" charset="-128"/>
                <a:ea typeface="メイリオ" panose="020B0604030504040204" pitchFamily="50" charset="-128"/>
              </a:rPr>
              <a:t>10</a:t>
            </a:r>
            <a:r>
              <a:rPr lang="ja-JP" altLang="en-US" sz="2000" dirty="0" err="1" smtClean="0">
                <a:latin typeface="メイリオ" panose="020B0604030504040204" pitchFamily="50" charset="-128"/>
                <a:ea typeface="メイリオ" panose="020B0604030504040204" pitchFamily="50" charset="-128"/>
              </a:rPr>
              <a:t>までの</a:t>
            </a:r>
            <a:r>
              <a:rPr lang="ja-JP" altLang="en-US" sz="2000" dirty="0">
                <a:latin typeface="メイリオ" panose="020B0604030504040204" pitchFamily="50" charset="-128"/>
                <a:ea typeface="メイリオ" panose="020B0604030504040204" pitchFamily="50" charset="-128"/>
              </a:rPr>
              <a:t>偶数の合計</a:t>
            </a:r>
            <a:endParaRPr kumimoji="1" lang="ja-JP" altLang="en-US" sz="2000" dirty="0"/>
          </a:p>
        </p:txBody>
      </p:sp>
      <p:sp>
        <p:nvSpPr>
          <p:cNvPr id="65" name="テキスト ボックス 64"/>
          <p:cNvSpPr txBox="1"/>
          <p:nvPr/>
        </p:nvSpPr>
        <p:spPr>
          <a:xfrm>
            <a:off x="206135" y="4682385"/>
            <a:ext cx="3819367" cy="400110"/>
          </a:xfrm>
          <a:prstGeom prst="rect">
            <a:avLst/>
          </a:prstGeom>
          <a:noFill/>
        </p:spPr>
        <p:txBody>
          <a:bodyPr wrap="square" rtlCol="0">
            <a:spAutoFit/>
          </a:bodyPr>
          <a:lstStyle/>
          <a:p>
            <a:r>
              <a:rPr lang="en-US" altLang="ja-JP" sz="2000" dirty="0" smtClean="0">
                <a:latin typeface="メイリオ" panose="020B0604030504040204" pitchFamily="50" charset="-128"/>
                <a:ea typeface="メイリオ" panose="020B0604030504040204" pitchFamily="50" charset="-128"/>
              </a:rPr>
              <a:t>1</a:t>
            </a:r>
            <a:r>
              <a:rPr lang="ja-JP" altLang="en-US" sz="2000" dirty="0" smtClean="0">
                <a:latin typeface="メイリオ" panose="020B0604030504040204" pitchFamily="50" charset="-128"/>
                <a:ea typeface="メイリオ" panose="020B0604030504040204" pitchFamily="50" charset="-128"/>
              </a:rPr>
              <a:t>から</a:t>
            </a:r>
            <a:r>
              <a:rPr lang="en-US" altLang="ja-JP" sz="2000" dirty="0" smtClean="0">
                <a:latin typeface="メイリオ" panose="020B0604030504040204" pitchFamily="50" charset="-128"/>
                <a:ea typeface="メイリオ" panose="020B0604030504040204" pitchFamily="50" charset="-128"/>
              </a:rPr>
              <a:t>10</a:t>
            </a:r>
            <a:r>
              <a:rPr lang="ja-JP" altLang="en-US" sz="2000" dirty="0" smtClean="0">
                <a:latin typeface="メイリオ" panose="020B0604030504040204" pitchFamily="50" charset="-128"/>
                <a:ea typeface="メイリオ" panose="020B0604030504040204" pitchFamily="50" charset="-128"/>
              </a:rPr>
              <a:t>の合計</a:t>
            </a:r>
            <a:endParaRPr kumimoji="1" lang="ja-JP" altLang="en-US" sz="2000" dirty="0"/>
          </a:p>
        </p:txBody>
      </p:sp>
      <p:grpSp>
        <p:nvGrpSpPr>
          <p:cNvPr id="66" name="グループ化 65"/>
          <p:cNvGrpSpPr/>
          <p:nvPr/>
        </p:nvGrpSpPr>
        <p:grpSpPr>
          <a:xfrm>
            <a:off x="539972" y="1872933"/>
            <a:ext cx="3276600" cy="2057400"/>
            <a:chOff x="2784366" y="1677618"/>
            <a:chExt cx="1893956" cy="1615828"/>
          </a:xfrm>
        </p:grpSpPr>
        <p:sp>
          <p:nvSpPr>
            <p:cNvPr id="67" name="テキスト ボックス 66"/>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 = 1,2,3…</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10</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テキスト ボックス 67"/>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9" name="正方形/長方形 68"/>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0" name="テキスト ボックス 69"/>
          <p:cNvSpPr txBox="1"/>
          <p:nvPr/>
        </p:nvSpPr>
        <p:spPr>
          <a:xfrm>
            <a:off x="1466078" y="2616263"/>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1" name="テキスト ボックス 70"/>
          <p:cNvSpPr txBox="1"/>
          <p:nvPr/>
        </p:nvSpPr>
        <p:spPr>
          <a:xfrm>
            <a:off x="1466078" y="3065605"/>
            <a:ext cx="2498455" cy="369332"/>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S = S + A</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535983" y="4068138"/>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535983" y="131050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74" name="グループ化 73"/>
          <p:cNvGrpSpPr/>
          <p:nvPr/>
        </p:nvGrpSpPr>
        <p:grpSpPr>
          <a:xfrm>
            <a:off x="5233825" y="1888104"/>
            <a:ext cx="3276600" cy="2057400"/>
            <a:chOff x="2784366" y="1677618"/>
            <a:chExt cx="1893956" cy="1615828"/>
          </a:xfrm>
        </p:grpSpPr>
        <p:sp>
          <p:nvSpPr>
            <p:cNvPr id="75" name="テキスト ボックス 74"/>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 = 2,4,6…</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10</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8" name="テキスト ボックス 77"/>
          <p:cNvSpPr txBox="1"/>
          <p:nvPr/>
        </p:nvSpPr>
        <p:spPr>
          <a:xfrm>
            <a:off x="6159931" y="263143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6159931" y="3080776"/>
            <a:ext cx="2498455" cy="369332"/>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S = S + A</a:t>
            </a:r>
            <a:endParaRPr kumimoji="1" lang="ja-JP" altLang="en-US" dirty="0">
              <a:latin typeface="メイリオ" panose="020B0604030504040204" pitchFamily="50" charset="-128"/>
              <a:ea typeface="メイリオ" panose="020B0604030504040204" pitchFamily="50" charset="-128"/>
            </a:endParaRPr>
          </a:p>
        </p:txBody>
      </p:sp>
      <p:sp>
        <p:nvSpPr>
          <p:cNvPr id="80" name="テキスト ボックス 79"/>
          <p:cNvSpPr txBox="1"/>
          <p:nvPr/>
        </p:nvSpPr>
        <p:spPr>
          <a:xfrm>
            <a:off x="5229836" y="4083309"/>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5229836" y="132567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83" name="グループ化 82"/>
          <p:cNvGrpSpPr/>
          <p:nvPr/>
        </p:nvGrpSpPr>
        <p:grpSpPr>
          <a:xfrm>
            <a:off x="1250536" y="5478609"/>
            <a:ext cx="1143000" cy="1019070"/>
            <a:chOff x="1143000" y="3857730"/>
            <a:chExt cx="1143000" cy="1019070"/>
          </a:xfrm>
        </p:grpSpPr>
        <p:sp>
          <p:nvSpPr>
            <p:cNvPr id="84" name="メモ 8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06</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6" name="テキスト ボックス 85"/>
          <p:cNvSpPr txBox="1"/>
          <p:nvPr/>
        </p:nvSpPr>
        <p:spPr>
          <a:xfrm>
            <a:off x="2607596" y="5462598"/>
            <a:ext cx="4936204" cy="830997"/>
          </a:xfrm>
          <a:prstGeom prst="rect">
            <a:avLst/>
          </a:prstGeom>
          <a:noFill/>
        </p:spPr>
        <p:txBody>
          <a:bodyPr wrap="square" rtlCol="0">
            <a:spAutoFit/>
          </a:bodyPr>
          <a:lstStyle/>
          <a:p>
            <a:pPr algn="l"/>
            <a:r>
              <a:rPr lang="en-US" altLang="ja-JP" sz="2400" dirty="0" smtClean="0">
                <a:solidFill>
                  <a:srgbClr val="FF0000"/>
                </a:solidFill>
                <a:latin typeface="メイリオ" panose="020B0604030504040204" pitchFamily="50" charset="-128"/>
                <a:ea typeface="メイリオ" panose="020B0604030504040204" pitchFamily="50" charset="-128"/>
              </a:rPr>
              <a:t>2, 4, 6</a:t>
            </a:r>
            <a:r>
              <a:rPr lang="ja-JP" altLang="en-US" sz="2400" dirty="0" smtClean="0">
                <a:solidFill>
                  <a:srgbClr val="FF0000"/>
                </a:solidFill>
                <a:latin typeface="メイリオ" panose="020B0604030504040204" pitchFamily="50" charset="-128"/>
                <a:ea typeface="メイリオ" panose="020B0604030504040204" pitchFamily="50" charset="-128"/>
              </a:rPr>
              <a:t>となるように部品</a:t>
            </a:r>
            <a:r>
              <a:rPr lang="en-US" altLang="ja-JP" sz="2400" dirty="0" smtClean="0">
                <a:solidFill>
                  <a:srgbClr val="FF0000"/>
                </a:solidFill>
                <a:latin typeface="メイリオ" panose="020B0604030504040204" pitchFamily="50" charset="-128"/>
                <a:ea typeface="メイリオ" panose="020B0604030504040204" pitchFamily="50" charset="-128"/>
              </a:rPr>
              <a:t>06</a:t>
            </a:r>
            <a:r>
              <a:rPr lang="ja-JP" altLang="en-US" sz="2400" dirty="0" smtClean="0">
                <a:solidFill>
                  <a:srgbClr val="FF0000"/>
                </a:solidFill>
                <a:latin typeface="メイリオ" panose="020B0604030504040204" pitchFamily="50" charset="-128"/>
                <a:ea typeface="メイリオ" panose="020B0604030504040204" pitchFamily="50" charset="-128"/>
              </a:rPr>
              <a:t>を少し変更して使います</a:t>
            </a:r>
            <a:r>
              <a:rPr lang="ja-JP" altLang="en-US" sz="2400" dirty="0" smtClean="0">
                <a:latin typeface="メイリオ" panose="020B0604030504040204" pitchFamily="50" charset="-128"/>
                <a:ea typeface="メイリオ" panose="020B0604030504040204" pitchFamily="50" charset="-128"/>
              </a:rPr>
              <a:t>。</a:t>
            </a:r>
            <a:endParaRPr kumimoji="1" lang="ja-JP" altLang="en-US" sz="2400" dirty="0"/>
          </a:p>
        </p:txBody>
      </p:sp>
      <p:sp>
        <p:nvSpPr>
          <p:cNvPr id="33" name="テキスト ボックス 32"/>
          <p:cNvSpPr txBox="1"/>
          <p:nvPr/>
        </p:nvSpPr>
        <p:spPr>
          <a:xfrm>
            <a:off x="7583837" y="419594"/>
            <a:ext cx="1245870" cy="400110"/>
          </a:xfrm>
          <a:prstGeom prst="rect">
            <a:avLst/>
          </a:prstGeom>
          <a:noFill/>
          <a:ln w="38100" cmpd="dbl">
            <a:solidFill>
              <a:schemeClr val="tx1"/>
            </a:solidFill>
          </a:ln>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 name="楕円 1"/>
          <p:cNvSpPr/>
          <p:nvPr/>
        </p:nvSpPr>
        <p:spPr bwMode="auto">
          <a:xfrm>
            <a:off x="982680" y="1695007"/>
            <a:ext cx="1836720" cy="921256"/>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楕円 34"/>
          <p:cNvSpPr/>
          <p:nvPr/>
        </p:nvSpPr>
        <p:spPr bwMode="auto">
          <a:xfrm>
            <a:off x="5707080" y="1705965"/>
            <a:ext cx="1836720" cy="921256"/>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テキスト ボックス 36"/>
          <p:cNvSpPr txBox="1"/>
          <p:nvPr/>
        </p:nvSpPr>
        <p:spPr>
          <a:xfrm>
            <a:off x="3304825" y="1012524"/>
            <a:ext cx="1770873" cy="769441"/>
          </a:xfrm>
          <a:prstGeom prst="rect">
            <a:avLst/>
          </a:prstGeom>
          <a:solidFill>
            <a:schemeClr val="bg1"/>
          </a:solidFill>
          <a:ln>
            <a:solidFill>
              <a:schemeClr val="tx1"/>
            </a:solidFill>
            <a:prstDash val="dash"/>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ここの違いを</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考える</a:t>
            </a:r>
            <a:r>
              <a:rPr lang="ja-JP" altLang="en-US"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dirty="0"/>
          </a:p>
        </p:txBody>
      </p:sp>
      <p:cxnSp>
        <p:nvCxnSpPr>
          <p:cNvPr id="4" name="直線矢印コネクタ 3"/>
          <p:cNvCxnSpPr>
            <a:stCxn id="37" idx="1"/>
            <a:endCxn id="2" idx="7"/>
          </p:cNvCxnSpPr>
          <p:nvPr/>
        </p:nvCxnSpPr>
        <p:spPr bwMode="auto">
          <a:xfrm flipH="1">
            <a:off x="2550419" y="1397245"/>
            <a:ext cx="754406" cy="432677"/>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線矢印コネクタ 39"/>
          <p:cNvCxnSpPr>
            <a:endCxn id="35" idx="1"/>
          </p:cNvCxnSpPr>
          <p:nvPr/>
        </p:nvCxnSpPr>
        <p:spPr bwMode="auto">
          <a:xfrm>
            <a:off x="5112916" y="1398396"/>
            <a:ext cx="863145" cy="442484"/>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下矢印 33"/>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2716280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879973" y="6258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24</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4</a:t>
            </a:r>
            <a:r>
              <a:rPr lang="ja-JP" altLang="en-US" sz="2800" dirty="0" smtClean="0">
                <a:latin typeface="メイリオ" panose="020B0604030504040204" pitchFamily="50" charset="-128"/>
                <a:ea typeface="メイリオ" panose="020B0604030504040204" pitchFamily="50" charset="-128"/>
              </a:rPr>
              <a:t>補足</a:t>
            </a:r>
            <a:r>
              <a:rPr lang="en-US" altLang="ja-JP" sz="2800" dirty="0" smtClean="0">
                <a:latin typeface="メイリオ" panose="020B0604030504040204" pitchFamily="50" charset="-128"/>
                <a:ea typeface="メイリオ" panose="020B0604030504040204" pitchFamily="50" charset="-128"/>
              </a:rPr>
              <a:t>: 2</a:t>
            </a:r>
            <a:r>
              <a:rPr lang="ja-JP" altLang="en-US" sz="2800" dirty="0" smtClean="0">
                <a:latin typeface="メイリオ" panose="020B0604030504040204" pitchFamily="50" charset="-128"/>
                <a:ea typeface="メイリオ" panose="020B0604030504040204" pitchFamily="50" charset="-128"/>
              </a:rPr>
              <a:t>から</a:t>
            </a:r>
            <a:r>
              <a:rPr lang="en-US" altLang="ja-JP" sz="2800" dirty="0">
                <a:latin typeface="メイリオ" panose="020B0604030504040204" pitchFamily="50" charset="-128"/>
                <a:ea typeface="メイリオ" panose="020B0604030504040204" pitchFamily="50" charset="-128"/>
              </a:rPr>
              <a:t>X</a:t>
            </a:r>
            <a:r>
              <a:rPr lang="ja-JP" altLang="en-US" sz="2800" dirty="0" smtClean="0">
                <a:latin typeface="メイリオ" panose="020B0604030504040204" pitchFamily="50" charset="-128"/>
                <a:ea typeface="メイリオ" panose="020B0604030504040204" pitchFamily="50" charset="-128"/>
              </a:rPr>
              <a:t>以下の偶数</a:t>
            </a:r>
            <a:r>
              <a:rPr lang="ja-JP" altLang="en-US" sz="2800" dirty="0">
                <a:latin typeface="メイリオ" panose="020B0604030504040204" pitchFamily="50" charset="-128"/>
                <a:ea typeface="メイリオ" panose="020B0604030504040204" pitchFamily="50" charset="-128"/>
              </a:rPr>
              <a:t>の合計</a:t>
            </a:r>
            <a:endParaRPr lang="ja-JP" altLang="en-US" sz="1800" dirty="0"/>
          </a:p>
        </p:txBody>
      </p:sp>
      <p:sp>
        <p:nvSpPr>
          <p:cNvPr id="5" name="テキスト ボックス 4"/>
          <p:cNvSpPr txBox="1"/>
          <p:nvPr/>
        </p:nvSpPr>
        <p:spPr>
          <a:xfrm>
            <a:off x="4921279" y="6224179"/>
            <a:ext cx="3819367" cy="400110"/>
          </a:xfrm>
          <a:prstGeom prst="rect">
            <a:avLst/>
          </a:prstGeom>
          <a:noFill/>
        </p:spPr>
        <p:txBody>
          <a:bodyPr wrap="square" rtlCol="0">
            <a:spAutoFit/>
          </a:bodyPr>
          <a:lstStyle/>
          <a:p>
            <a:r>
              <a:rPr lang="en-US" altLang="ja-JP" sz="2000" dirty="0" smtClean="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smtClean="0">
                <a:latin typeface="メイリオ" panose="020B0604030504040204" pitchFamily="50" charset="-128"/>
                <a:ea typeface="メイリオ" panose="020B0604030504040204" pitchFamily="50" charset="-128"/>
              </a:rPr>
              <a:t>X</a:t>
            </a:r>
            <a:r>
              <a:rPr lang="ja-JP" altLang="en-US" sz="2000" dirty="0" err="1" smtClean="0">
                <a:latin typeface="メイリオ" panose="020B0604030504040204" pitchFamily="50" charset="-128"/>
                <a:ea typeface="メイリオ" panose="020B0604030504040204" pitchFamily="50" charset="-128"/>
              </a:rPr>
              <a:t>ま</a:t>
            </a:r>
            <a:r>
              <a:rPr lang="ja-JP" altLang="en-US" sz="2000" dirty="0" err="1">
                <a:latin typeface="メイリオ" panose="020B0604030504040204" pitchFamily="50" charset="-128"/>
                <a:ea typeface="メイリオ" panose="020B0604030504040204" pitchFamily="50" charset="-128"/>
              </a:rPr>
              <a:t>で</a:t>
            </a:r>
            <a:r>
              <a:rPr lang="ja-JP" altLang="en-US" sz="2000" dirty="0" err="1" smtClean="0">
                <a:latin typeface="メイリオ" panose="020B0604030504040204" pitchFamily="50" charset="-128"/>
                <a:ea typeface="メイリオ" panose="020B0604030504040204" pitchFamily="50" charset="-128"/>
              </a:rPr>
              <a:t>の</a:t>
            </a:r>
            <a:r>
              <a:rPr lang="ja-JP" altLang="en-US" sz="2000" dirty="0">
                <a:latin typeface="メイリオ" panose="020B0604030504040204" pitchFamily="50" charset="-128"/>
                <a:ea typeface="メイリオ" panose="020B0604030504040204" pitchFamily="50" charset="-128"/>
              </a:rPr>
              <a:t>偶数の合計</a:t>
            </a:r>
            <a:endParaRPr kumimoji="1" lang="ja-JP" altLang="en-US" sz="2000" dirty="0"/>
          </a:p>
        </p:txBody>
      </p:sp>
      <p:sp>
        <p:nvSpPr>
          <p:cNvPr id="65" name="テキスト ボックス 64"/>
          <p:cNvSpPr txBox="1"/>
          <p:nvPr/>
        </p:nvSpPr>
        <p:spPr>
          <a:xfrm>
            <a:off x="194022" y="6273474"/>
            <a:ext cx="3819367" cy="400110"/>
          </a:xfrm>
          <a:prstGeom prst="rect">
            <a:avLst/>
          </a:prstGeom>
          <a:noFill/>
        </p:spPr>
        <p:txBody>
          <a:bodyPr wrap="square" rtlCol="0">
            <a:spAutoFit/>
          </a:bodyPr>
          <a:lstStyle/>
          <a:p>
            <a:r>
              <a:rPr lang="en-US" altLang="ja-JP" sz="2000" dirty="0">
                <a:latin typeface="メイリオ" panose="020B0604030504040204" pitchFamily="50" charset="-128"/>
                <a:ea typeface="メイリオ" panose="020B0604030504040204" pitchFamily="50" charset="-128"/>
              </a:rPr>
              <a:t>2</a:t>
            </a:r>
            <a:r>
              <a:rPr lang="ja-JP" altLang="en-US" sz="2000" dirty="0">
                <a:latin typeface="メイリオ" panose="020B0604030504040204" pitchFamily="50" charset="-128"/>
                <a:ea typeface="メイリオ" panose="020B0604030504040204" pitchFamily="50" charset="-128"/>
              </a:rPr>
              <a:t>から</a:t>
            </a:r>
            <a:r>
              <a:rPr lang="en-US" altLang="ja-JP" sz="2000" dirty="0">
                <a:latin typeface="メイリオ" panose="020B0604030504040204" pitchFamily="50" charset="-128"/>
                <a:ea typeface="メイリオ" panose="020B0604030504040204" pitchFamily="50" charset="-128"/>
              </a:rPr>
              <a:t>10</a:t>
            </a:r>
            <a:r>
              <a:rPr lang="ja-JP" altLang="en-US" sz="2000" dirty="0" err="1">
                <a:latin typeface="メイリオ" panose="020B0604030504040204" pitchFamily="50" charset="-128"/>
                <a:ea typeface="メイリオ" panose="020B0604030504040204" pitchFamily="50" charset="-128"/>
              </a:rPr>
              <a:t>までの</a:t>
            </a:r>
            <a:r>
              <a:rPr lang="ja-JP" altLang="en-US" sz="2000" dirty="0">
                <a:latin typeface="メイリオ" panose="020B0604030504040204" pitchFamily="50" charset="-128"/>
                <a:ea typeface="メイリオ" panose="020B0604030504040204" pitchFamily="50" charset="-128"/>
              </a:rPr>
              <a:t>偶数の合計</a:t>
            </a:r>
            <a:endParaRPr lang="ja-JP" altLang="en-US" sz="2000" dirty="0"/>
          </a:p>
        </p:txBody>
      </p:sp>
      <p:grpSp>
        <p:nvGrpSpPr>
          <p:cNvPr id="66" name="グループ化 65"/>
          <p:cNvGrpSpPr/>
          <p:nvPr/>
        </p:nvGrpSpPr>
        <p:grpSpPr>
          <a:xfrm>
            <a:off x="610784" y="3560120"/>
            <a:ext cx="3276600" cy="2057400"/>
            <a:chOff x="2784366" y="1677618"/>
            <a:chExt cx="1893956" cy="1615828"/>
          </a:xfrm>
        </p:grpSpPr>
        <p:sp>
          <p:nvSpPr>
            <p:cNvPr id="67" name="テキスト ボックス 66"/>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A = 2,4,6…</a:t>
              </a:r>
              <a:br>
                <a:rPr lang="en-US" altLang="ja-JP" dirty="0">
                  <a:latin typeface="メイリオ" panose="020B0604030504040204" pitchFamily="50" charset="-128"/>
                  <a:ea typeface="メイリオ" panose="020B0604030504040204" pitchFamily="50" charset="-128"/>
                </a:rPr>
              </a:b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I = </a:t>
              </a:r>
              <a:r>
                <a:rPr lang="en-US" altLang="ja-JP" dirty="0" smtClean="0">
                  <a:latin typeface="メイリオ" panose="020B0604030504040204" pitchFamily="50" charset="-128"/>
                  <a:ea typeface="メイリオ" panose="020B0604030504040204" pitchFamily="50" charset="-128"/>
                </a:rPr>
                <a:t>10</a:t>
              </a:r>
              <a:r>
                <a:rPr lang="ja-JP" altLang="en-US" dirty="0" smtClean="0">
                  <a:latin typeface="メイリオ" panose="020B0604030504040204" pitchFamily="50" charset="-128"/>
                  <a:ea typeface="メイリオ" panose="020B0604030504040204" pitchFamily="50" charset="-128"/>
                </a:rPr>
                <a:t>ま</a:t>
              </a:r>
              <a:r>
                <a:rPr lang="ja-JP" altLang="en-US" dirty="0">
                  <a:latin typeface="メイリオ" panose="020B0604030504040204" pitchFamily="50" charset="-128"/>
                  <a:ea typeface="メイリオ" panose="020B0604030504040204" pitchFamily="50" charset="-128"/>
                </a:rPr>
                <a:t>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テキスト ボックス 67"/>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9" name="正方形/長方形 68"/>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0" name="テキスト ボックス 69"/>
          <p:cNvSpPr txBox="1"/>
          <p:nvPr/>
        </p:nvSpPr>
        <p:spPr>
          <a:xfrm>
            <a:off x="1216395" y="4303450"/>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1" name="テキスト ボックス 70"/>
          <p:cNvSpPr txBox="1"/>
          <p:nvPr/>
        </p:nvSpPr>
        <p:spPr>
          <a:xfrm>
            <a:off x="1216395" y="4752792"/>
            <a:ext cx="2498455" cy="369332"/>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S = S + A</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606795" y="575532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606795" y="2997691"/>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grpSp>
        <p:nvGrpSpPr>
          <p:cNvPr id="74" name="グループ化 73"/>
          <p:cNvGrpSpPr/>
          <p:nvPr/>
        </p:nvGrpSpPr>
        <p:grpSpPr>
          <a:xfrm>
            <a:off x="5276428" y="3565604"/>
            <a:ext cx="3276600" cy="2057400"/>
            <a:chOff x="2784366" y="1677618"/>
            <a:chExt cx="1893956" cy="1615828"/>
          </a:xfrm>
        </p:grpSpPr>
        <p:sp>
          <p:nvSpPr>
            <p:cNvPr id="75" name="テキスト ボックス 74"/>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 = 2,4,6…</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X</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6" name="テキスト ボックス 75"/>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正方形/長方形 76"/>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8" name="テキスト ボックス 77"/>
          <p:cNvSpPr txBox="1"/>
          <p:nvPr/>
        </p:nvSpPr>
        <p:spPr>
          <a:xfrm>
            <a:off x="5894248" y="4308934"/>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9" name="テキスト ボックス 78"/>
          <p:cNvSpPr txBox="1"/>
          <p:nvPr/>
        </p:nvSpPr>
        <p:spPr>
          <a:xfrm>
            <a:off x="5894248" y="4758276"/>
            <a:ext cx="2498455" cy="369332"/>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S = S + A</a:t>
            </a:r>
            <a:endParaRPr kumimoji="1" lang="ja-JP" altLang="en-US" dirty="0">
              <a:latin typeface="メイリオ" panose="020B0604030504040204" pitchFamily="50" charset="-128"/>
              <a:ea typeface="メイリオ" panose="020B0604030504040204" pitchFamily="50" charset="-128"/>
            </a:endParaRPr>
          </a:p>
        </p:txBody>
      </p:sp>
      <p:sp>
        <p:nvSpPr>
          <p:cNvPr id="80" name="テキスト ボックス 79"/>
          <p:cNvSpPr txBox="1"/>
          <p:nvPr/>
        </p:nvSpPr>
        <p:spPr>
          <a:xfrm>
            <a:off x="5272439" y="5760809"/>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81" name="テキスト ボックス 80"/>
          <p:cNvSpPr txBox="1"/>
          <p:nvPr/>
        </p:nvSpPr>
        <p:spPr>
          <a:xfrm>
            <a:off x="5272439" y="3003175"/>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82" name="テキスト ボックス 81"/>
          <p:cNvSpPr txBox="1"/>
          <p:nvPr/>
        </p:nvSpPr>
        <p:spPr>
          <a:xfrm>
            <a:off x="5309264" y="2379239"/>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X</a:t>
            </a: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入力</a:t>
            </a:r>
            <a:r>
              <a:rPr lang="en-US" altLang="ja-JP"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nvGrpSpPr>
          <p:cNvPr id="30" name="グループ化 29"/>
          <p:cNvGrpSpPr/>
          <p:nvPr/>
        </p:nvGrpSpPr>
        <p:grpSpPr>
          <a:xfrm>
            <a:off x="4424700" y="874594"/>
            <a:ext cx="1143000" cy="1019070"/>
            <a:chOff x="1143000" y="3857730"/>
            <a:chExt cx="1143000" cy="1019070"/>
          </a:xfrm>
        </p:grpSpPr>
        <p:sp>
          <p:nvSpPr>
            <p:cNvPr id="31" name="メモ 30"/>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テキスト ボックス 31"/>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33" name="テキスト ボックス 32"/>
          <p:cNvSpPr txBox="1"/>
          <p:nvPr/>
        </p:nvSpPr>
        <p:spPr>
          <a:xfrm>
            <a:off x="7583837" y="419594"/>
            <a:ext cx="1245870" cy="400110"/>
          </a:xfrm>
          <a:prstGeom prst="rect">
            <a:avLst/>
          </a:prstGeom>
          <a:noFill/>
          <a:ln w="38100" cmpd="dbl">
            <a:solidFill>
              <a:schemeClr val="tx1"/>
            </a:solidFill>
          </a:ln>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34" name="角丸四角形 33"/>
          <p:cNvSpPr/>
          <p:nvPr/>
        </p:nvSpPr>
        <p:spPr bwMode="auto">
          <a:xfrm>
            <a:off x="344602" y="2137750"/>
            <a:ext cx="3700657" cy="4547007"/>
          </a:xfrm>
          <a:prstGeom prst="roundRect">
            <a:avLst>
              <a:gd name="adj" fmla="val 7653"/>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5" name="角丸四角形 34"/>
          <p:cNvSpPr/>
          <p:nvPr/>
        </p:nvSpPr>
        <p:spPr bwMode="auto">
          <a:xfrm>
            <a:off x="5156090" y="2118354"/>
            <a:ext cx="3752566" cy="4547007"/>
          </a:xfrm>
          <a:prstGeom prst="roundRect">
            <a:avLst>
              <a:gd name="adj" fmla="val 7653"/>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6" name="楕円 35"/>
          <p:cNvSpPr/>
          <p:nvPr/>
        </p:nvSpPr>
        <p:spPr bwMode="auto">
          <a:xfrm>
            <a:off x="1086602" y="3784920"/>
            <a:ext cx="1836720" cy="369713"/>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7" name="楕円 36"/>
          <p:cNvSpPr/>
          <p:nvPr/>
        </p:nvSpPr>
        <p:spPr bwMode="auto">
          <a:xfrm>
            <a:off x="5792683" y="3804912"/>
            <a:ext cx="1836720" cy="375187"/>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8" name="テキスト ボックス 37"/>
          <p:cNvSpPr txBox="1"/>
          <p:nvPr/>
        </p:nvSpPr>
        <p:spPr>
          <a:xfrm>
            <a:off x="3409724" y="2996877"/>
            <a:ext cx="1770873" cy="769441"/>
          </a:xfrm>
          <a:prstGeom prst="rect">
            <a:avLst/>
          </a:prstGeom>
          <a:solidFill>
            <a:schemeClr val="bg1"/>
          </a:solidFill>
          <a:ln>
            <a:solidFill>
              <a:schemeClr val="tx1"/>
            </a:solidFill>
            <a:prstDash val="dash"/>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ここの違いを</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考える</a:t>
            </a:r>
            <a:r>
              <a:rPr lang="ja-JP" altLang="en-US" sz="2400" dirty="0" smtClean="0">
                <a:solidFill>
                  <a:srgbClr val="FF0000"/>
                </a:solidFill>
                <a:latin typeface="メイリオ" panose="020B0604030504040204" pitchFamily="50" charset="-128"/>
                <a:ea typeface="メイリオ" panose="020B0604030504040204" pitchFamily="50" charset="-128"/>
              </a:rPr>
              <a:t>。</a:t>
            </a:r>
            <a:endParaRPr kumimoji="1" lang="ja-JP" altLang="en-US" sz="2400" dirty="0"/>
          </a:p>
        </p:txBody>
      </p:sp>
      <p:cxnSp>
        <p:nvCxnSpPr>
          <p:cNvPr id="39" name="直線矢印コネクタ 38"/>
          <p:cNvCxnSpPr>
            <a:stCxn id="38" idx="1"/>
            <a:endCxn id="36" idx="7"/>
          </p:cNvCxnSpPr>
          <p:nvPr/>
        </p:nvCxnSpPr>
        <p:spPr bwMode="auto">
          <a:xfrm flipH="1">
            <a:off x="2654341" y="3381598"/>
            <a:ext cx="755383" cy="457465"/>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線矢印コネクタ 39"/>
          <p:cNvCxnSpPr>
            <a:endCxn id="37" idx="1"/>
          </p:cNvCxnSpPr>
          <p:nvPr/>
        </p:nvCxnSpPr>
        <p:spPr bwMode="auto">
          <a:xfrm>
            <a:off x="5198519" y="3304391"/>
            <a:ext cx="863145" cy="555466"/>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楕円 44"/>
          <p:cNvSpPr/>
          <p:nvPr/>
        </p:nvSpPr>
        <p:spPr bwMode="auto">
          <a:xfrm>
            <a:off x="5640131" y="2362026"/>
            <a:ext cx="1836720" cy="375187"/>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46" name="直線矢印コネクタ 45"/>
          <p:cNvCxnSpPr/>
          <p:nvPr/>
        </p:nvCxnSpPr>
        <p:spPr bwMode="auto">
          <a:xfrm>
            <a:off x="5425470" y="1582132"/>
            <a:ext cx="796211" cy="755263"/>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1349847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25</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3509" y="21704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solidFill>
                  <a:schemeClr val="accent6"/>
                </a:solidFill>
                <a:latin typeface="メイリオ" panose="020B0604030504040204" pitchFamily="50" charset="-128"/>
                <a:ea typeface="メイリオ" panose="020B0604030504040204" pitchFamily="50" charset="-128"/>
              </a:rPr>
              <a:t>たくさんの数の合計の説明</a:t>
            </a:r>
            <a:endParaRPr lang="ja-JP" altLang="en-US" sz="1800" dirty="0"/>
          </a:p>
        </p:txBody>
      </p:sp>
      <p:sp>
        <p:nvSpPr>
          <p:cNvPr id="35" name="Text Box 52"/>
          <p:cNvSpPr txBox="1">
            <a:spLocks noChangeArrowheads="1"/>
          </p:cNvSpPr>
          <p:nvPr/>
        </p:nvSpPr>
        <p:spPr bwMode="auto">
          <a:xfrm>
            <a:off x="666110" y="1059533"/>
            <a:ext cx="5575300" cy="83099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次からたくさんの数を入力して合計を求めるプログラムをつくっていきます。</a:t>
            </a:r>
            <a:endParaRPr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3200400" y="2209800"/>
            <a:ext cx="5410200" cy="3508653"/>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今まで、数を入力するのに変数をつくっていきました</a:t>
            </a:r>
            <a:r>
              <a:rPr lang="ja-JP" altLang="en-US" sz="2200" dirty="0" smtClean="0">
                <a:latin typeface="メイリオ" panose="020B0604030504040204" pitchFamily="50" charset="-128"/>
                <a:ea typeface="メイリオ" panose="020B0604030504040204" pitchFamily="50" charset="-128"/>
              </a:rPr>
              <a:t>。課題</a:t>
            </a:r>
            <a:r>
              <a:rPr lang="en-US" altLang="ja-JP" sz="2200" dirty="0" smtClean="0">
                <a:latin typeface="メイリオ" panose="020B0604030504040204" pitchFamily="50" charset="-128"/>
                <a:ea typeface="メイリオ" panose="020B0604030504040204" pitchFamily="50" charset="-128"/>
              </a:rPr>
              <a:t>3</a:t>
            </a:r>
            <a:r>
              <a:rPr lang="ja-JP" altLang="en-US" sz="2200" dirty="0" smtClean="0">
                <a:latin typeface="メイリオ" panose="020B0604030504040204" pitchFamily="50" charset="-128"/>
                <a:ea typeface="メイリオ" panose="020B0604030504040204" pitchFamily="50" charset="-128"/>
              </a:rPr>
              <a:t>では、</a:t>
            </a:r>
            <a:r>
              <a:rPr lang="en-US" altLang="ja-JP" sz="2200" dirty="0" smtClean="0">
                <a:latin typeface="メイリオ" panose="020B0604030504040204" pitchFamily="50" charset="-128"/>
                <a:ea typeface="メイリオ" panose="020B0604030504040204" pitchFamily="50" charset="-128"/>
              </a:rPr>
              <a:t>A,S,X</a:t>
            </a:r>
            <a:r>
              <a:rPr lang="ja-JP" altLang="en-US" sz="2200" dirty="0" smtClean="0">
                <a:latin typeface="メイリオ" panose="020B0604030504040204" pitchFamily="50" charset="-128"/>
                <a:ea typeface="メイリオ" panose="020B0604030504040204" pitchFamily="50" charset="-128"/>
              </a:rPr>
              <a:t>の</a:t>
            </a:r>
            <a:r>
              <a:rPr lang="en-US" altLang="ja-JP" sz="2200" dirty="0" smtClean="0">
                <a:latin typeface="メイリオ" panose="020B0604030504040204" pitchFamily="50" charset="-128"/>
                <a:ea typeface="メイリオ" panose="020B0604030504040204" pitchFamily="50" charset="-128"/>
              </a:rPr>
              <a:t>3</a:t>
            </a:r>
            <a:r>
              <a:rPr lang="ja-JP" altLang="en-US" sz="2200" dirty="0" err="1" smtClean="0">
                <a:latin typeface="メイリオ" panose="020B0604030504040204" pitchFamily="50" charset="-128"/>
                <a:ea typeface="メイリオ" panose="020B0604030504040204" pitchFamily="50" charset="-128"/>
              </a:rPr>
              <a:t>つの</a:t>
            </a:r>
            <a:r>
              <a:rPr lang="ja-JP" altLang="en-US" sz="2200" dirty="0" smtClean="0">
                <a:latin typeface="メイリオ" panose="020B0604030504040204" pitchFamily="50" charset="-128"/>
                <a:ea typeface="メイリオ" panose="020B0604030504040204" pitchFamily="50" charset="-128"/>
              </a:rPr>
              <a:t>変数を使って合計を計算しました。</a:t>
            </a:r>
          </a:p>
          <a:p>
            <a:pPr algn="l"/>
            <a:r>
              <a:rPr kumimoji="1" lang="ja-JP" altLang="en-US" sz="2200" dirty="0" smtClean="0">
                <a:latin typeface="メイリオ" panose="020B0604030504040204" pitchFamily="50" charset="-128"/>
                <a:ea typeface="メイリオ" panose="020B0604030504040204" pitchFamily="50" charset="-128"/>
              </a:rPr>
              <a:t>ただし、が、たくさんの数を入力するには、</a:t>
            </a:r>
            <a:r>
              <a:rPr kumimoji="1" lang="en-US" altLang="ja-JP" sz="2200" dirty="0" smtClean="0">
                <a:latin typeface="メイリオ" panose="020B0604030504040204" pitchFamily="50" charset="-128"/>
                <a:ea typeface="メイリオ" panose="020B0604030504040204" pitchFamily="50" charset="-128"/>
              </a:rPr>
              <a:t>A,B,C,D,E</a:t>
            </a:r>
            <a:r>
              <a:rPr kumimoji="1" lang="ja-JP" altLang="en-US" sz="2200" dirty="0" smtClean="0">
                <a:latin typeface="メイリオ" panose="020B0604030504040204" pitchFamily="50" charset="-128"/>
                <a:ea typeface="メイリオ" panose="020B0604030504040204" pitchFamily="50" charset="-128"/>
              </a:rPr>
              <a:t>・・・・と多くの変数を使うのは大変です。</a:t>
            </a:r>
          </a:p>
          <a:p>
            <a:pPr algn="l"/>
            <a:endParaRPr lang="ja-JP" altLang="en-US" sz="2200" dirty="0">
              <a:latin typeface="メイリオ" panose="020B0604030504040204" pitchFamily="50" charset="-128"/>
              <a:ea typeface="メイリオ" panose="020B0604030504040204" pitchFamily="50" charset="-128"/>
            </a:endParaRPr>
          </a:p>
          <a:p>
            <a:pPr algn="l"/>
            <a:r>
              <a:rPr kumimoji="1" lang="ja-JP" altLang="en-US" sz="2200" dirty="0" smtClean="0">
                <a:latin typeface="メイリオ" panose="020B0604030504040204" pitchFamily="50" charset="-128"/>
                <a:ea typeface="メイリオ" panose="020B0604030504040204" pitchFamily="50" charset="-128"/>
              </a:rPr>
              <a:t>こんな時にリスト</a:t>
            </a:r>
            <a:r>
              <a:rPr kumimoji="1" lang="en-US" altLang="ja-JP" sz="2200" dirty="0" smtClean="0">
                <a:latin typeface="メイリオ" panose="020B0604030504040204" pitchFamily="50" charset="-128"/>
                <a:ea typeface="メイリオ" panose="020B0604030504040204" pitchFamily="50" charset="-128"/>
              </a:rPr>
              <a:t>(</a:t>
            </a:r>
            <a:r>
              <a:rPr kumimoji="1" lang="ja-JP" altLang="en-US" sz="2200" dirty="0" smtClean="0">
                <a:latin typeface="メイリオ" panose="020B0604030504040204" pitchFamily="50" charset="-128"/>
                <a:ea typeface="メイリオ" panose="020B0604030504040204" pitchFamily="50" charset="-128"/>
              </a:rPr>
              <a:t>配列</a:t>
            </a:r>
            <a:r>
              <a:rPr kumimoji="1" lang="en-US" altLang="ja-JP" sz="2200" dirty="0" smtClean="0">
                <a:latin typeface="メイリオ" panose="020B0604030504040204" pitchFamily="50" charset="-128"/>
                <a:ea typeface="メイリオ" panose="020B0604030504040204" pitchFamily="50" charset="-128"/>
              </a:rPr>
              <a:t>)</a:t>
            </a:r>
            <a:r>
              <a:rPr kumimoji="1" lang="ja-JP" altLang="en-US" sz="2200" dirty="0" smtClean="0">
                <a:latin typeface="メイリオ" panose="020B0604030504040204" pitchFamily="50" charset="-128"/>
                <a:ea typeface="メイリオ" panose="020B0604030504040204" pitchFamily="50" charset="-128"/>
              </a:rPr>
              <a:t>使うと便利です。</a:t>
            </a:r>
          </a:p>
          <a:p>
            <a:pPr algn="l"/>
            <a:r>
              <a:rPr lang="ja-JP" altLang="en-US" sz="2200" dirty="0">
                <a:latin typeface="メイリオ" panose="020B0604030504040204" pitchFamily="50" charset="-128"/>
                <a:ea typeface="メイリオ" panose="020B0604030504040204" pitchFamily="50" charset="-128"/>
              </a:rPr>
              <a:t>次</a:t>
            </a:r>
            <a:r>
              <a:rPr lang="ja-JP" altLang="en-US" sz="2200" dirty="0" smtClean="0">
                <a:latin typeface="メイリオ" panose="020B0604030504040204" pitchFamily="50" charset="-128"/>
                <a:ea typeface="メイリオ" panose="020B0604030504040204" pitchFamily="50" charset="-128"/>
              </a:rPr>
              <a:t>からリスト</a:t>
            </a:r>
            <a:r>
              <a:rPr lang="en-US" altLang="ja-JP" sz="2200" dirty="0" smtClean="0">
                <a:latin typeface="メイリオ" panose="020B0604030504040204" pitchFamily="50" charset="-128"/>
                <a:ea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rPr>
              <a:t>配列</a:t>
            </a:r>
            <a:r>
              <a:rPr lang="en-US" altLang="ja-JP" sz="2200" dirty="0" smtClean="0">
                <a:latin typeface="メイリオ" panose="020B0604030504040204" pitchFamily="50" charset="-128"/>
                <a:ea typeface="メイリオ" panose="020B0604030504040204" pitchFamily="50" charset="-128"/>
              </a:rPr>
              <a:t>)</a:t>
            </a:r>
            <a:r>
              <a:rPr lang="ja-JP" altLang="en-US" sz="2200" dirty="0" smtClean="0">
                <a:latin typeface="メイリオ" panose="020B0604030504040204" pitchFamily="50" charset="-128"/>
                <a:ea typeface="メイリオ" panose="020B0604030504040204" pitchFamily="50" charset="-128"/>
              </a:rPr>
              <a:t>を学習していきます。</a:t>
            </a:r>
            <a:endParaRPr kumimoji="1" lang="ja-JP" altLang="en-US" sz="2200" dirty="0" smtClean="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pic>
        <p:nvPicPr>
          <p:cNvPr id="11"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841" y="2434947"/>
            <a:ext cx="2295525" cy="2686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8670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2">
            <a:clrChange>
              <a:clrFrom>
                <a:srgbClr val="F9F9F9"/>
              </a:clrFrom>
              <a:clrTo>
                <a:srgbClr val="F9F9F9">
                  <a:alpha val="0"/>
                </a:srgbClr>
              </a:clrTo>
            </a:clrChange>
          </a:blip>
          <a:srcRect t="63614"/>
          <a:stretch/>
        </p:blipFill>
        <p:spPr>
          <a:xfrm>
            <a:off x="303508" y="1371600"/>
            <a:ext cx="4153485" cy="1920875"/>
          </a:xfrm>
          <a:prstGeom prst="rect">
            <a:avLst/>
          </a:prstGeom>
        </p:spPr>
      </p:pic>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26</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3509" y="217044"/>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4: </a:t>
            </a:r>
            <a:r>
              <a:rPr lang="ja-JP" altLang="en-US" sz="2800" dirty="0" smtClean="0">
                <a:latin typeface="メイリオ" panose="020B0604030504040204" pitchFamily="50" charset="-128"/>
                <a:ea typeface="メイリオ" panose="020B0604030504040204" pitchFamily="50" charset="-128"/>
              </a:rPr>
              <a:t>おみくじをつくる</a:t>
            </a:r>
            <a:endParaRPr lang="ja-JP" altLang="en-US" sz="1800" dirty="0"/>
          </a:p>
        </p:txBody>
      </p:sp>
      <p:sp>
        <p:nvSpPr>
          <p:cNvPr id="35" name="Text Box 52"/>
          <p:cNvSpPr txBox="1">
            <a:spLocks noChangeArrowheads="1"/>
          </p:cNvSpPr>
          <p:nvPr/>
        </p:nvSpPr>
        <p:spPr bwMode="auto">
          <a:xfrm>
            <a:off x="303508" y="687658"/>
            <a:ext cx="6783091" cy="461665"/>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リストを使っておみくじを作ってみます。</a:t>
            </a:r>
            <a:endParaRPr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6705600" y="208300"/>
            <a:ext cx="2127142"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理解・打ち込み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 name="楕円 1"/>
          <p:cNvSpPr/>
          <p:nvPr/>
        </p:nvSpPr>
        <p:spPr bwMode="auto">
          <a:xfrm>
            <a:off x="5257800" y="3292475"/>
            <a:ext cx="381000" cy="368053"/>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grpSp>
        <p:nvGrpSpPr>
          <p:cNvPr id="14" name="グループ化 13"/>
          <p:cNvGrpSpPr/>
          <p:nvPr/>
        </p:nvGrpSpPr>
        <p:grpSpPr>
          <a:xfrm>
            <a:off x="990600" y="5524761"/>
            <a:ext cx="1143000" cy="1019070"/>
            <a:chOff x="1143000" y="3857730"/>
            <a:chExt cx="11430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6" name="図 5"/>
          <p:cNvPicPr>
            <a:picLocks noChangeAspect="1"/>
          </p:cNvPicPr>
          <p:nvPr/>
        </p:nvPicPr>
        <p:blipFill>
          <a:blip r:embed="rId3"/>
          <a:stretch>
            <a:fillRect/>
          </a:stretch>
        </p:blipFill>
        <p:spPr>
          <a:xfrm>
            <a:off x="4791075" y="1430527"/>
            <a:ext cx="3362325" cy="2816493"/>
          </a:xfrm>
          <a:prstGeom prst="rect">
            <a:avLst/>
          </a:prstGeom>
        </p:spPr>
      </p:pic>
      <p:sp>
        <p:nvSpPr>
          <p:cNvPr id="17" name="テキスト ボックス 16"/>
          <p:cNvSpPr txBox="1"/>
          <p:nvPr/>
        </p:nvSpPr>
        <p:spPr>
          <a:xfrm>
            <a:off x="279016" y="4512914"/>
            <a:ext cx="8407784" cy="707886"/>
          </a:xfrm>
          <a:prstGeom prst="rect">
            <a:avLst/>
          </a:prstGeom>
          <a:solidFill>
            <a:srgbClr val="FFFFCC"/>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ネコをクリックすると</a:t>
            </a:r>
            <a:r>
              <a:rPr lang="en-US" altLang="ja-JP" sz="2000" dirty="0" smtClean="0">
                <a:solidFill>
                  <a:srgbClr val="FF0000"/>
                </a:solidFill>
                <a:latin typeface="メイリオ" panose="020B0604030504040204" pitchFamily="50" charset="-128"/>
                <a:ea typeface="メイリオ" panose="020B0604030504040204" pitchFamily="50" charset="-128"/>
              </a:rPr>
              <a:t>Dai-</a:t>
            </a:r>
            <a:r>
              <a:rPr lang="en-US" altLang="ja-JP" sz="2000" dirty="0" err="1">
                <a:solidFill>
                  <a:srgbClr val="FF0000"/>
                </a:solidFill>
                <a:latin typeface="メイリオ" panose="020B0604030504040204" pitchFamily="50" charset="-128"/>
                <a:ea typeface="メイリオ" panose="020B0604030504040204" pitchFamily="50" charset="-128"/>
              </a:rPr>
              <a:t>K</a:t>
            </a:r>
            <a:r>
              <a:rPr lang="en-US" altLang="ja-JP" sz="2000" dirty="0" err="1" smtClean="0">
                <a:solidFill>
                  <a:srgbClr val="FF0000"/>
                </a:solidFill>
                <a:latin typeface="メイリオ" panose="020B0604030504040204" pitchFamily="50" charset="-128"/>
                <a:ea typeface="メイリオ" panose="020B0604030504040204" pitchFamily="50" charset="-128"/>
              </a:rPr>
              <a:t>ichi</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大吉</a:t>
            </a:r>
            <a:r>
              <a:rPr lang="en-US" altLang="ja-JP" sz="2000" dirty="0" smtClean="0">
                <a:latin typeface="メイリオ" panose="020B0604030504040204" pitchFamily="50" charset="-128"/>
                <a:ea typeface="メイリオ" panose="020B0604030504040204" pitchFamily="50" charset="-128"/>
              </a:rPr>
              <a:t>), </a:t>
            </a:r>
            <a:r>
              <a:rPr lang="en-US" altLang="ja-JP" sz="2000" dirty="0" smtClean="0">
                <a:solidFill>
                  <a:srgbClr val="FF0000"/>
                </a:solidFill>
                <a:latin typeface="メイリオ" panose="020B0604030504040204" pitchFamily="50" charset="-128"/>
                <a:ea typeface="メイリオ" panose="020B0604030504040204" pitchFamily="50" charset="-128"/>
              </a:rPr>
              <a:t>Chu-</a:t>
            </a:r>
            <a:r>
              <a:rPr lang="en-US" altLang="ja-JP" sz="2000" dirty="0" err="1" smtClean="0">
                <a:solidFill>
                  <a:srgbClr val="FF0000"/>
                </a:solidFill>
                <a:latin typeface="メイリオ" panose="020B0604030504040204" pitchFamily="50" charset="-128"/>
                <a:ea typeface="メイリオ" panose="020B0604030504040204" pitchFamily="50" charset="-128"/>
              </a:rPr>
              <a:t>Kichi</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中吉</a:t>
            </a:r>
            <a:r>
              <a:rPr lang="en-US" altLang="ja-JP" sz="2000" dirty="0" smtClean="0">
                <a:latin typeface="メイリオ" panose="020B0604030504040204" pitchFamily="50" charset="-128"/>
                <a:ea typeface="メイリオ" panose="020B0604030504040204" pitchFamily="50" charset="-128"/>
              </a:rPr>
              <a:t>), </a:t>
            </a:r>
            <a:r>
              <a:rPr lang="en-US" altLang="ja-JP" sz="2000" dirty="0" err="1" smtClean="0">
                <a:solidFill>
                  <a:srgbClr val="FF0000"/>
                </a:solidFill>
                <a:latin typeface="メイリオ" panose="020B0604030504040204" pitchFamily="50" charset="-128"/>
                <a:ea typeface="メイリオ" panose="020B0604030504040204" pitchFamily="50" charset="-128"/>
              </a:rPr>
              <a:t>Syo-Kichi</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小吉</a:t>
            </a:r>
            <a:r>
              <a:rPr lang="en-US" altLang="ja-JP" sz="2000" dirty="0" smtClean="0">
                <a:latin typeface="メイリオ" panose="020B0604030504040204" pitchFamily="50" charset="-128"/>
                <a:ea typeface="メイリオ" panose="020B0604030504040204" pitchFamily="50" charset="-128"/>
              </a:rPr>
              <a:t>), </a:t>
            </a:r>
            <a:r>
              <a:rPr lang="en-US" altLang="ja-JP" sz="2000" dirty="0" err="1" smtClean="0">
                <a:solidFill>
                  <a:srgbClr val="FF0000"/>
                </a:solidFill>
                <a:latin typeface="メイリオ" panose="020B0604030504040204" pitchFamily="50" charset="-128"/>
                <a:ea typeface="メイリオ" panose="020B0604030504040204" pitchFamily="50" charset="-128"/>
              </a:rPr>
              <a:t>Kyou</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凶</a:t>
            </a:r>
            <a:r>
              <a:rPr lang="en-US" altLang="ja-JP" sz="2000" dirty="0" smtClean="0">
                <a:latin typeface="メイリオ" panose="020B0604030504040204" pitchFamily="50" charset="-128"/>
                <a:ea typeface="メイリオ" panose="020B0604030504040204" pitchFamily="50" charset="-128"/>
              </a:rPr>
              <a:t>), </a:t>
            </a:r>
            <a:r>
              <a:rPr lang="en-US" altLang="ja-JP" sz="2000" dirty="0" smtClean="0">
                <a:solidFill>
                  <a:srgbClr val="FF0000"/>
                </a:solidFill>
                <a:latin typeface="メイリオ" panose="020B0604030504040204" pitchFamily="50" charset="-128"/>
                <a:ea typeface="メイリオ" panose="020B0604030504040204" pitchFamily="50" charset="-128"/>
              </a:rPr>
              <a:t>Dai-</a:t>
            </a:r>
            <a:r>
              <a:rPr lang="en-US" altLang="ja-JP" sz="2000" dirty="0" err="1" smtClean="0">
                <a:solidFill>
                  <a:srgbClr val="FF0000"/>
                </a:solidFill>
                <a:latin typeface="メイリオ" panose="020B0604030504040204" pitchFamily="50" charset="-128"/>
                <a:ea typeface="メイリオ" panose="020B0604030504040204" pitchFamily="50" charset="-128"/>
              </a:rPr>
              <a:t>Kyou</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大凶</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とランダムに言います。</a:t>
            </a:r>
            <a:endParaRPr kumimoji="1" lang="ja-JP" altLang="en-US" sz="2000" dirty="0">
              <a:latin typeface="メイリオ" panose="020B0604030504040204" pitchFamily="50" charset="-128"/>
              <a:ea typeface="メイリオ" panose="020B0604030504040204" pitchFamily="50" charset="-128"/>
            </a:endParaRPr>
          </a:p>
        </p:txBody>
      </p:sp>
      <p:sp>
        <p:nvSpPr>
          <p:cNvPr id="19" name="四角形吹き出し 18"/>
          <p:cNvSpPr/>
          <p:nvPr/>
        </p:nvSpPr>
        <p:spPr bwMode="auto">
          <a:xfrm>
            <a:off x="1122950" y="3482923"/>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20" name="下矢印 19"/>
          <p:cNvSpPr/>
          <p:nvPr/>
        </p:nvSpPr>
        <p:spPr bwMode="auto">
          <a:xfrm>
            <a:off x="4826837" y="601778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23180756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304800" y="198737"/>
            <a:ext cx="8610600" cy="612775"/>
          </a:xfrm>
        </p:spPr>
        <p:txBody>
          <a:bodyPr/>
          <a:lstStyle/>
          <a:p>
            <a:pPr algn="l"/>
            <a:r>
              <a:rPr lang="ja-JP" altLang="en-US" sz="2800" dirty="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4: </a:t>
            </a:r>
            <a:r>
              <a:rPr lang="ja-JP" altLang="en-US" sz="2800" dirty="0" smtClean="0">
                <a:ea typeface="メイリオ" panose="020B0604030504040204" pitchFamily="50" charset="-128"/>
              </a:rPr>
              <a:t>配列</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リスト</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を作る</a:t>
            </a:r>
          </a:p>
        </p:txBody>
      </p:sp>
      <p:sp>
        <p:nvSpPr>
          <p:cNvPr id="4101" name="Text Box 4"/>
          <p:cNvSpPr txBox="1">
            <a:spLocks noChangeArrowheads="1"/>
          </p:cNvSpPr>
          <p:nvPr/>
        </p:nvSpPr>
        <p:spPr bwMode="auto">
          <a:xfrm>
            <a:off x="513612" y="2946027"/>
            <a:ext cx="3427295"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変数</a:t>
            </a:r>
            <a:r>
              <a:rPr lang="ja-JP" altLang="en-US" sz="2000" dirty="0" smtClean="0">
                <a:latin typeface="メイリオ" panose="020B0604030504040204" pitchFamily="50" charset="-128"/>
                <a:ea typeface="メイリオ" panose="020B0604030504040204" pitchFamily="50" charset="-128"/>
              </a:rPr>
              <a:t>の中で</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リストを作る</a:t>
            </a:r>
            <a:r>
              <a:rPr lang="en-US" altLang="ja-JP" sz="2000" dirty="0" smtClean="0">
                <a:latin typeface="メイリオ" panose="020B0604030504040204" pitchFamily="50" charset="-128"/>
                <a:ea typeface="メイリオ" panose="020B0604030504040204" pitchFamily="50" charset="-128"/>
              </a:rPr>
              <a:t>]</a:t>
            </a:r>
            <a:endParaRPr lang="ja-JP" altLang="en-US" sz="2000" dirty="0" smtClean="0">
              <a:latin typeface="メイリオ" panose="020B0604030504040204" pitchFamily="50" charset="-128"/>
              <a:ea typeface="メイリオ" panose="020B0604030504040204" pitchFamily="50" charset="-128"/>
            </a:endParaRPr>
          </a:p>
          <a:p>
            <a:pPr algn="l" eaLnBrk="1" hangingPunct="1">
              <a:lnSpc>
                <a:spcPct val="120000"/>
              </a:lnSpc>
              <a:spcBef>
                <a:spcPct val="0"/>
              </a:spcBef>
              <a:buFontTx/>
              <a:buNone/>
            </a:pPr>
            <a:r>
              <a:rPr lang="ja-JP" altLang="en-US" sz="2000" dirty="0" smtClean="0">
                <a:latin typeface="メイリオ" panose="020B0604030504040204" pitchFamily="50" charset="-128"/>
                <a:ea typeface="メイリオ" panose="020B0604030504040204" pitchFamily="50" charset="-128"/>
              </a:rPr>
              <a:t>を指定。</a:t>
            </a:r>
            <a:endParaRPr lang="ja-JP" altLang="en-US" sz="2000" dirty="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EFD17A54-FE79-40E3-8923-9AE8081D1301}" type="slidenum">
              <a:rPr lang="en-US" altLang="ja-JP" sz="2400" smtClean="0"/>
              <a:pPr/>
              <a:t>27</a:t>
            </a:fld>
            <a:endParaRPr lang="en-US" altLang="ja-JP" sz="2400" dirty="0"/>
          </a:p>
        </p:txBody>
      </p:sp>
      <p:sp>
        <p:nvSpPr>
          <p:cNvPr id="27" name="テキスト ボックス 26"/>
          <p:cNvSpPr txBox="1"/>
          <p:nvPr/>
        </p:nvSpPr>
        <p:spPr>
          <a:xfrm>
            <a:off x="6559658" y="233498"/>
            <a:ext cx="2127142"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2"/>
          <a:stretch>
            <a:fillRect/>
          </a:stretch>
        </p:blipFill>
        <p:spPr>
          <a:xfrm>
            <a:off x="609600" y="1221208"/>
            <a:ext cx="3331307" cy="1624012"/>
          </a:xfrm>
          <a:prstGeom prst="rect">
            <a:avLst/>
          </a:prstGeom>
        </p:spPr>
      </p:pic>
      <p:sp>
        <p:nvSpPr>
          <p:cNvPr id="8" name="楕円 7"/>
          <p:cNvSpPr/>
          <p:nvPr/>
        </p:nvSpPr>
        <p:spPr bwMode="auto">
          <a:xfrm>
            <a:off x="609600" y="1932407"/>
            <a:ext cx="762000" cy="812006"/>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楕円 30"/>
          <p:cNvSpPr/>
          <p:nvPr/>
        </p:nvSpPr>
        <p:spPr bwMode="auto">
          <a:xfrm>
            <a:off x="1454512" y="1066763"/>
            <a:ext cx="1898288" cy="812006"/>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 name="右矢印 8"/>
          <p:cNvSpPr/>
          <p:nvPr/>
        </p:nvSpPr>
        <p:spPr bwMode="auto">
          <a:xfrm>
            <a:off x="3892707" y="1832417"/>
            <a:ext cx="609600" cy="50599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p:cNvPicPr>
            <a:picLocks noChangeAspect="1"/>
          </p:cNvPicPr>
          <p:nvPr/>
        </p:nvPicPr>
        <p:blipFill>
          <a:blip r:embed="rId3"/>
          <a:stretch>
            <a:fillRect/>
          </a:stretch>
        </p:blipFill>
        <p:spPr>
          <a:xfrm>
            <a:off x="5111907" y="825609"/>
            <a:ext cx="2673507" cy="2415474"/>
          </a:xfrm>
          <a:prstGeom prst="rect">
            <a:avLst/>
          </a:prstGeom>
        </p:spPr>
      </p:pic>
      <p:sp>
        <p:nvSpPr>
          <p:cNvPr id="46" name="Text Box 4"/>
          <p:cNvSpPr txBox="1">
            <a:spLocks noChangeArrowheads="1"/>
          </p:cNvSpPr>
          <p:nvPr/>
        </p:nvSpPr>
        <p:spPr bwMode="auto">
          <a:xfrm>
            <a:off x="5102866" y="3299970"/>
            <a:ext cx="342729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000" dirty="0" smtClean="0">
                <a:latin typeface="メイリオ" panose="020B0604030504040204" pitchFamily="50" charset="-128"/>
                <a:ea typeface="メイリオ" panose="020B0604030504040204" pitchFamily="50" charset="-128"/>
              </a:rPr>
              <a:t>リスト名を指定して作成</a:t>
            </a:r>
            <a:endParaRPr lang="ja-JP" altLang="en-US" sz="2000" dirty="0">
              <a:latin typeface="メイリオ" panose="020B0604030504040204" pitchFamily="50" charset="-128"/>
              <a:ea typeface="メイリオ" panose="020B0604030504040204" pitchFamily="50" charset="-128"/>
            </a:endParaRPr>
          </a:p>
        </p:txBody>
      </p:sp>
      <p:sp>
        <p:nvSpPr>
          <p:cNvPr id="47" name="Text Box 4"/>
          <p:cNvSpPr txBox="1">
            <a:spLocks noChangeArrowheads="1"/>
          </p:cNvSpPr>
          <p:nvPr/>
        </p:nvSpPr>
        <p:spPr bwMode="auto">
          <a:xfrm>
            <a:off x="682413" y="6231002"/>
            <a:ext cx="76397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000" dirty="0">
                <a:latin typeface="メイリオ" panose="020B0604030504040204" pitchFamily="50" charset="-128"/>
                <a:ea typeface="メイリオ" panose="020B0604030504040204" pitchFamily="50" charset="-128"/>
              </a:rPr>
              <a:t>リスト</a:t>
            </a:r>
            <a:r>
              <a:rPr lang="ja-JP" altLang="en-US" sz="2000" dirty="0" smtClean="0">
                <a:latin typeface="メイリオ" panose="020B0604030504040204" pitchFamily="50" charset="-128"/>
                <a:ea typeface="メイリオ" panose="020B0604030504040204" pitchFamily="50" charset="-128"/>
              </a:rPr>
              <a:t>は</a:t>
            </a:r>
            <a:r>
              <a:rPr lang="en-US" altLang="ja-JP" sz="2000" dirty="0" smtClean="0">
                <a:latin typeface="メイリオ" panose="020B0604030504040204" pitchFamily="50" charset="-128"/>
                <a:ea typeface="メイリオ" panose="020B0604030504040204" pitchFamily="50" charset="-128"/>
              </a:rPr>
              <a:t>D</a:t>
            </a:r>
            <a:r>
              <a:rPr lang="ja-JP" altLang="en-US" sz="2000" dirty="0" smtClean="0">
                <a:latin typeface="メイリオ" panose="020B0604030504040204" pitchFamily="50" charset="-128"/>
                <a:ea typeface="メイリオ" panose="020B0604030504040204" pitchFamily="50" charset="-128"/>
              </a:rPr>
              <a:t>に番号がついている、さくたんの箱のイメージです。</a:t>
            </a:r>
            <a:endParaRPr lang="ja-JP" altLang="en-US" sz="20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4"/>
          <a:stretch>
            <a:fillRect/>
          </a:stretch>
        </p:blipFill>
        <p:spPr>
          <a:xfrm>
            <a:off x="501143" y="3676516"/>
            <a:ext cx="5434012" cy="2548418"/>
          </a:xfrm>
          <a:prstGeom prst="rect">
            <a:avLst/>
          </a:prstGeom>
        </p:spPr>
      </p:pic>
      <p:sp>
        <p:nvSpPr>
          <p:cNvPr id="14" name="下矢印 13"/>
          <p:cNvSpPr/>
          <p:nvPr/>
        </p:nvSpPr>
        <p:spPr bwMode="auto">
          <a:xfrm>
            <a:off x="6145876" y="5472325"/>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15" name="角丸四角形 14"/>
          <p:cNvSpPr/>
          <p:nvPr/>
        </p:nvSpPr>
        <p:spPr bwMode="auto">
          <a:xfrm>
            <a:off x="3475091" y="860419"/>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1854008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2819400" y="1084992"/>
            <a:ext cx="5457825" cy="1895475"/>
          </a:xfrm>
          <a:prstGeom prst="rect">
            <a:avLst/>
          </a:prstGeom>
        </p:spPr>
      </p:pic>
      <p:sp>
        <p:nvSpPr>
          <p:cNvPr id="4099" name="Rectangle 2"/>
          <p:cNvSpPr>
            <a:spLocks noGrp="1" noChangeArrowheads="1"/>
          </p:cNvSpPr>
          <p:nvPr>
            <p:ph type="ctrTitle"/>
          </p:nvPr>
        </p:nvSpPr>
        <p:spPr>
          <a:xfrm>
            <a:off x="304800" y="198737"/>
            <a:ext cx="6248400" cy="612775"/>
          </a:xfrm>
        </p:spPr>
        <p:txBody>
          <a:bodyPr/>
          <a:lstStyle/>
          <a:p>
            <a:pPr algn="l"/>
            <a:r>
              <a:rPr lang="ja-JP" altLang="en-US" sz="2800" dirty="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4:</a:t>
            </a:r>
            <a:r>
              <a:rPr lang="ja-JP" altLang="en-US" sz="2800" dirty="0" smtClean="0">
                <a:ea typeface="メイリオ" panose="020B0604030504040204" pitchFamily="50" charset="-128"/>
              </a:rPr>
              <a:t>配列</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リスト</a:t>
            </a:r>
            <a:r>
              <a:rPr lang="en-US" altLang="ja-JP" sz="2800" dirty="0" smtClean="0">
                <a:ea typeface="メイリオ" panose="020B0604030504040204" pitchFamily="50" charset="-128"/>
              </a:rPr>
              <a:t>)</a:t>
            </a:r>
            <a:r>
              <a:rPr lang="ja-JP" altLang="en-US" sz="2800" dirty="0" smtClean="0">
                <a:ea typeface="メイリオ" panose="020B0604030504040204" pitchFamily="50" charset="-128"/>
              </a:rPr>
              <a:t>に値を入れる</a:t>
            </a:r>
          </a:p>
        </p:txBody>
      </p:sp>
      <p:sp>
        <p:nvSpPr>
          <p:cNvPr id="4101" name="Text Box 4"/>
          <p:cNvSpPr txBox="1">
            <a:spLocks noChangeArrowheads="1"/>
          </p:cNvSpPr>
          <p:nvPr/>
        </p:nvSpPr>
        <p:spPr bwMode="auto">
          <a:xfrm>
            <a:off x="3000728" y="1181968"/>
            <a:ext cx="5245267"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en-US" altLang="ja-JP" sz="1800" dirty="0" smtClean="0">
                <a:latin typeface="メイリオ" panose="020B0604030504040204" pitchFamily="50" charset="-128"/>
                <a:ea typeface="メイリオ" panose="020B0604030504040204" pitchFamily="50" charset="-128"/>
              </a:rPr>
              <a:t>Dai-</a:t>
            </a:r>
            <a:r>
              <a:rPr lang="en-US" altLang="ja-JP" sz="1800" dirty="0" err="1" smtClean="0">
                <a:latin typeface="メイリオ" panose="020B0604030504040204" pitchFamily="50" charset="-128"/>
                <a:ea typeface="メイリオ" panose="020B0604030504040204" pitchFamily="50" charset="-128"/>
              </a:rPr>
              <a:t>Kichi</a:t>
            </a:r>
            <a:r>
              <a:rPr lang="en-US" altLang="ja-JP" sz="1800" dirty="0" smtClean="0">
                <a:latin typeface="メイリオ" panose="020B0604030504040204" pitchFamily="50" charset="-128"/>
                <a:ea typeface="メイリオ" panose="020B0604030504040204" pitchFamily="50" charset="-128"/>
              </a:rPr>
              <a:t>  Chu-</a:t>
            </a:r>
            <a:r>
              <a:rPr lang="en-US" altLang="ja-JP" sz="1800" dirty="0" err="1">
                <a:latin typeface="メイリオ" panose="020B0604030504040204" pitchFamily="50" charset="-128"/>
                <a:ea typeface="メイリオ" panose="020B0604030504040204" pitchFamily="50" charset="-128"/>
              </a:rPr>
              <a:t>K</a:t>
            </a:r>
            <a:r>
              <a:rPr lang="en-US" altLang="ja-JP" sz="1800" dirty="0" err="1" smtClean="0">
                <a:latin typeface="メイリオ" panose="020B0604030504040204" pitchFamily="50" charset="-128"/>
                <a:ea typeface="メイリオ" panose="020B0604030504040204" pitchFamily="50" charset="-128"/>
              </a:rPr>
              <a:t>ichi</a:t>
            </a:r>
            <a:r>
              <a:rPr lang="en-US" altLang="ja-JP" sz="1800" dirty="0" smtClean="0">
                <a:latin typeface="メイリオ" panose="020B0604030504040204" pitchFamily="50" charset="-128"/>
                <a:ea typeface="メイリオ" panose="020B0604030504040204" pitchFamily="50" charset="-128"/>
              </a:rPr>
              <a:t> </a:t>
            </a:r>
            <a:r>
              <a:rPr lang="en-US" altLang="ja-JP" sz="1800" dirty="0" err="1" smtClean="0">
                <a:latin typeface="メイリオ" panose="020B0604030504040204" pitchFamily="50" charset="-128"/>
                <a:ea typeface="メイリオ" panose="020B0604030504040204" pitchFamily="50" charset="-128"/>
              </a:rPr>
              <a:t>Syo-Kichi</a:t>
            </a:r>
            <a:r>
              <a:rPr lang="en-US" altLang="ja-JP" sz="1800" dirty="0" smtClean="0">
                <a:latin typeface="メイリオ" panose="020B0604030504040204" pitchFamily="50" charset="-128"/>
                <a:ea typeface="メイリオ" panose="020B0604030504040204" pitchFamily="50" charset="-128"/>
              </a:rPr>
              <a:t> </a:t>
            </a:r>
            <a:r>
              <a:rPr lang="en-US" altLang="ja-JP" sz="1800" dirty="0" err="1" smtClean="0">
                <a:latin typeface="メイリオ" panose="020B0604030504040204" pitchFamily="50" charset="-128"/>
                <a:ea typeface="メイリオ" panose="020B0604030504040204" pitchFamily="50" charset="-128"/>
              </a:rPr>
              <a:t>Kyou</a:t>
            </a:r>
            <a:r>
              <a:rPr lang="en-US" altLang="ja-JP" sz="1800" dirty="0" smtClean="0">
                <a:latin typeface="メイリオ" panose="020B0604030504040204" pitchFamily="50" charset="-128"/>
                <a:ea typeface="メイリオ" panose="020B0604030504040204" pitchFamily="50" charset="-128"/>
              </a:rPr>
              <a:t> Dai-</a:t>
            </a:r>
            <a:r>
              <a:rPr lang="en-US" altLang="ja-JP" sz="1800" dirty="0" err="1" smtClean="0">
                <a:latin typeface="メイリオ" panose="020B0604030504040204" pitchFamily="50" charset="-128"/>
                <a:ea typeface="メイリオ" panose="020B0604030504040204" pitchFamily="50" charset="-128"/>
              </a:rPr>
              <a:t>Kyou</a:t>
            </a:r>
            <a:r>
              <a:rPr lang="ja-JP" altLang="en-US" sz="2400" dirty="0" smtClean="0">
                <a:latin typeface="メイリオ" panose="020B0604030504040204" pitchFamily="50" charset="-128"/>
                <a:ea typeface="メイリオ" panose="020B0604030504040204" pitchFamily="50" charset="-128"/>
              </a:rPr>
              <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rPr>
              <a:t>↓      ↓       </a:t>
            </a:r>
            <a:r>
              <a:rPr lang="ja-JP" altLang="en-US" sz="2400" b="1" dirty="0">
                <a:solidFill>
                  <a:srgbClr val="FF0000"/>
                </a:solidFill>
                <a:latin typeface="メイリオ" panose="020B0604030504040204" pitchFamily="50" charset="-128"/>
                <a:ea typeface="メイリオ" panose="020B0604030504040204" pitchFamily="50" charset="-128"/>
              </a:rPr>
              <a:t>↓</a:t>
            </a:r>
            <a:r>
              <a:rPr lang="ja-JP" altLang="en-US" sz="2400" b="1" dirty="0" smtClean="0">
                <a:solidFill>
                  <a:srgbClr val="FF0000"/>
                </a:solidFill>
                <a:latin typeface="メイリオ" panose="020B0604030504040204" pitchFamily="50" charset="-128"/>
                <a:ea typeface="メイリオ" panose="020B0604030504040204" pitchFamily="50" charset="-128"/>
              </a:rPr>
              <a:t>       ↓       ↓      </a:t>
            </a:r>
            <a:r>
              <a:rPr lang="ja-JP" altLang="en-US" sz="24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endParaRPr lang="ja-JP" altLang="en-US" sz="2000" dirty="0">
              <a:latin typeface="メイリオ" panose="020B0604030504040204" pitchFamily="50" charset="-128"/>
              <a:ea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EFD17A54-FE79-40E3-8923-9AE8081D1301}" type="slidenum">
              <a:rPr lang="en-US" altLang="ja-JP" sz="2400" smtClean="0"/>
              <a:pPr/>
              <a:t>28</a:t>
            </a:fld>
            <a:endParaRPr lang="en-US" altLang="ja-JP" sz="2400" dirty="0"/>
          </a:p>
        </p:txBody>
      </p:sp>
      <p:sp>
        <p:nvSpPr>
          <p:cNvPr id="27" name="テキスト ボックス 26"/>
          <p:cNvSpPr txBox="1"/>
          <p:nvPr/>
        </p:nvSpPr>
        <p:spPr>
          <a:xfrm>
            <a:off x="6559658" y="233498"/>
            <a:ext cx="2127142" cy="400110"/>
          </a:xfrm>
          <a:prstGeom prst="rect">
            <a:avLst/>
          </a:prstGeom>
          <a:noFill/>
          <a:ln w="38100" cmpd="dbl">
            <a:solidFill>
              <a:schemeClr val="tx1"/>
            </a:solidFill>
          </a:ln>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304800" y="901364"/>
            <a:ext cx="2200640" cy="4163373"/>
          </a:xfrm>
          <a:prstGeom prst="rect">
            <a:avLst/>
          </a:prstGeom>
        </p:spPr>
      </p:pic>
      <p:pic>
        <p:nvPicPr>
          <p:cNvPr id="6" name="図 5"/>
          <p:cNvPicPr>
            <a:picLocks noChangeAspect="1"/>
          </p:cNvPicPr>
          <p:nvPr/>
        </p:nvPicPr>
        <p:blipFill>
          <a:blip r:embed="rId4"/>
          <a:stretch>
            <a:fillRect/>
          </a:stretch>
        </p:blipFill>
        <p:spPr>
          <a:xfrm>
            <a:off x="3124200" y="3097572"/>
            <a:ext cx="1585913" cy="3040879"/>
          </a:xfrm>
          <a:prstGeom prst="rect">
            <a:avLst/>
          </a:prstGeom>
        </p:spPr>
      </p:pic>
      <p:sp>
        <p:nvSpPr>
          <p:cNvPr id="8" name="楕円 7"/>
          <p:cNvSpPr/>
          <p:nvPr/>
        </p:nvSpPr>
        <p:spPr bwMode="auto">
          <a:xfrm>
            <a:off x="3124200" y="5638800"/>
            <a:ext cx="381000" cy="381000"/>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Text Box 4"/>
          <p:cNvSpPr txBox="1">
            <a:spLocks noChangeArrowheads="1"/>
          </p:cNvSpPr>
          <p:nvPr/>
        </p:nvSpPr>
        <p:spPr bwMode="auto">
          <a:xfrm>
            <a:off x="3124200" y="6138451"/>
            <a:ext cx="2059933"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を押す</a:t>
            </a:r>
            <a:endParaRPr lang="ja-JP" altLang="en-US" sz="2800" dirty="0">
              <a:latin typeface="メイリオ" panose="020B0604030504040204" pitchFamily="50" charset="-128"/>
              <a:ea typeface="メイリオ" panose="020B0604030504040204" pitchFamily="50" charset="-128"/>
            </a:endParaRPr>
          </a:p>
        </p:txBody>
      </p:sp>
      <p:sp>
        <p:nvSpPr>
          <p:cNvPr id="9" name="右矢印 8"/>
          <p:cNvSpPr/>
          <p:nvPr/>
        </p:nvSpPr>
        <p:spPr bwMode="auto">
          <a:xfrm>
            <a:off x="5028987" y="3927046"/>
            <a:ext cx="838200" cy="6858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1" name="図 10"/>
          <p:cNvPicPr>
            <a:picLocks noChangeAspect="1"/>
          </p:cNvPicPr>
          <p:nvPr/>
        </p:nvPicPr>
        <p:blipFill>
          <a:blip r:embed="rId5"/>
          <a:stretch>
            <a:fillRect/>
          </a:stretch>
        </p:blipFill>
        <p:spPr>
          <a:xfrm>
            <a:off x="6200694" y="3097572"/>
            <a:ext cx="1581150" cy="3074458"/>
          </a:xfrm>
          <a:prstGeom prst="rect">
            <a:avLst/>
          </a:prstGeom>
        </p:spPr>
      </p:pic>
      <p:sp>
        <p:nvSpPr>
          <p:cNvPr id="21" name="Text Box 4"/>
          <p:cNvSpPr txBox="1">
            <a:spLocks noChangeArrowheads="1"/>
          </p:cNvSpPr>
          <p:nvPr/>
        </p:nvSpPr>
        <p:spPr bwMode="auto">
          <a:xfrm>
            <a:off x="6186062" y="6138451"/>
            <a:ext cx="2059933"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ja-JP" altLang="en-US" sz="2800" dirty="0" smtClean="0">
                <a:latin typeface="メイリオ" panose="020B0604030504040204" pitchFamily="50" charset="-128"/>
                <a:ea typeface="メイリオ" panose="020B0604030504040204" pitchFamily="50" charset="-128"/>
              </a:rPr>
              <a:t>入力する</a:t>
            </a:r>
            <a:endParaRPr lang="ja-JP" altLang="en-US" sz="2800" dirty="0">
              <a:latin typeface="メイリオ" panose="020B0604030504040204" pitchFamily="50" charset="-128"/>
              <a:ea typeface="メイリオ" panose="020B0604030504040204" pitchFamily="50" charset="-128"/>
            </a:endParaRPr>
          </a:p>
        </p:txBody>
      </p:sp>
      <p:sp>
        <p:nvSpPr>
          <p:cNvPr id="14" name="下矢印 13"/>
          <p:cNvSpPr/>
          <p:nvPr/>
        </p:nvSpPr>
        <p:spPr bwMode="auto">
          <a:xfrm>
            <a:off x="214247" y="5836862"/>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9715518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ctrTitle"/>
          </p:nvPr>
        </p:nvSpPr>
        <p:spPr>
          <a:xfrm>
            <a:off x="304800" y="198737"/>
            <a:ext cx="5939202" cy="612775"/>
          </a:xfrm>
        </p:spPr>
        <p:txBody>
          <a:bodyPr/>
          <a:lstStyle/>
          <a:p>
            <a:pPr algn="l"/>
            <a:r>
              <a:rPr lang="ja-JP" altLang="en-US" sz="2800" dirty="0" smtClean="0">
                <a:ea typeface="メイリオ" panose="020B0604030504040204" pitchFamily="50" charset="-128"/>
              </a:rPr>
              <a:t>打ち込み</a:t>
            </a:r>
            <a:r>
              <a:rPr lang="en-US" altLang="ja-JP" sz="2800" dirty="0" smtClean="0">
                <a:ea typeface="メイリオ" panose="020B0604030504040204" pitchFamily="50" charset="-128"/>
              </a:rPr>
              <a:t>4: </a:t>
            </a:r>
            <a:r>
              <a:rPr lang="ja-JP" altLang="en-US" sz="2800" dirty="0" smtClean="0">
                <a:ea typeface="メイリオ" panose="020B0604030504040204" pitchFamily="50" charset="-128"/>
              </a:rPr>
              <a:t>プログラムの動作</a:t>
            </a:r>
          </a:p>
        </p:txBody>
      </p:sp>
      <p:sp>
        <p:nvSpPr>
          <p:cNvPr id="2" name="スライド番号プレースホルダー 1"/>
          <p:cNvSpPr>
            <a:spLocks noGrp="1"/>
          </p:cNvSpPr>
          <p:nvPr>
            <p:ph type="sldNum" sz="quarter" idx="12"/>
          </p:nvPr>
        </p:nvSpPr>
        <p:spPr/>
        <p:txBody>
          <a:bodyPr/>
          <a:lstStyle/>
          <a:p>
            <a:fld id="{EFD17A54-FE79-40E3-8923-9AE8081D1301}" type="slidenum">
              <a:rPr lang="en-US" altLang="ja-JP" sz="2400" smtClean="0"/>
              <a:pPr/>
              <a:t>29</a:t>
            </a:fld>
            <a:endParaRPr lang="en-US" altLang="ja-JP" sz="2400" dirty="0"/>
          </a:p>
        </p:txBody>
      </p:sp>
      <p:sp>
        <p:nvSpPr>
          <p:cNvPr id="27" name="テキスト ボックス 26"/>
          <p:cNvSpPr txBox="1"/>
          <p:nvPr/>
        </p:nvSpPr>
        <p:spPr>
          <a:xfrm>
            <a:off x="6559658" y="233498"/>
            <a:ext cx="2127142"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clrChange>
              <a:clrFrom>
                <a:srgbClr val="F9F9F9"/>
              </a:clrFrom>
              <a:clrTo>
                <a:srgbClr val="F9F9F9">
                  <a:alpha val="0"/>
                </a:srgbClr>
              </a:clrTo>
            </a:clrChange>
          </a:blip>
          <a:stretch>
            <a:fillRect/>
          </a:stretch>
        </p:blipFill>
        <p:spPr>
          <a:xfrm>
            <a:off x="254147" y="1100191"/>
            <a:ext cx="4558730" cy="1917460"/>
          </a:xfrm>
          <a:prstGeom prst="rect">
            <a:avLst/>
          </a:prstGeom>
        </p:spPr>
      </p:pic>
      <p:pic>
        <p:nvPicPr>
          <p:cNvPr id="7" name="図 6"/>
          <p:cNvPicPr>
            <a:picLocks noChangeAspect="1"/>
          </p:cNvPicPr>
          <p:nvPr/>
        </p:nvPicPr>
        <p:blipFill>
          <a:blip r:embed="rId3"/>
          <a:stretch>
            <a:fillRect/>
          </a:stretch>
        </p:blipFill>
        <p:spPr>
          <a:xfrm>
            <a:off x="7276627" y="1194767"/>
            <a:ext cx="788843" cy="846398"/>
          </a:xfrm>
          <a:prstGeom prst="rect">
            <a:avLst/>
          </a:prstGeom>
        </p:spPr>
      </p:pic>
      <p:sp>
        <p:nvSpPr>
          <p:cNvPr id="10" name="右矢印 9"/>
          <p:cNvSpPr/>
          <p:nvPr/>
        </p:nvSpPr>
        <p:spPr bwMode="auto">
          <a:xfrm rot="10800000">
            <a:off x="6715809" y="1465983"/>
            <a:ext cx="407250" cy="284551"/>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Rectangle 2"/>
          <p:cNvSpPr txBox="1">
            <a:spLocks noChangeArrowheads="1"/>
          </p:cNvSpPr>
          <p:nvPr/>
        </p:nvSpPr>
        <p:spPr bwMode="auto">
          <a:xfrm>
            <a:off x="4789630" y="3340687"/>
            <a:ext cx="4058841" cy="1291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fontAlgn="base">
              <a:spcBef>
                <a:spcPct val="0"/>
              </a:spcBef>
              <a:spcAft>
                <a:spcPct val="0"/>
              </a:spcAft>
              <a:defRPr kumimoji="1" sz="60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en-US" altLang="ja-JP" sz="2400" dirty="0" smtClean="0">
                <a:ea typeface="メイリオ" panose="020B0604030504040204" pitchFamily="50" charset="-128"/>
              </a:rPr>
              <a:t>D[ I(</a:t>
            </a:r>
            <a:r>
              <a:rPr lang="ja-JP" altLang="en-US" sz="2400" dirty="0" smtClean="0">
                <a:ea typeface="メイリオ" panose="020B0604030504040204" pitchFamily="50" charset="-128"/>
              </a:rPr>
              <a:t>アイ</a:t>
            </a:r>
            <a:r>
              <a:rPr lang="en-US" altLang="ja-JP" sz="2400" dirty="0" smtClean="0">
                <a:ea typeface="メイリオ" panose="020B0604030504040204" pitchFamily="50" charset="-128"/>
              </a:rPr>
              <a:t>) ]</a:t>
            </a:r>
            <a:r>
              <a:rPr lang="ja-JP" altLang="en-US" sz="2400" dirty="0" smtClean="0">
                <a:ea typeface="メイリオ" panose="020B0604030504040204" pitchFamily="50" charset="-128"/>
              </a:rPr>
              <a:t>番目</a:t>
            </a:r>
            <a:r>
              <a:rPr lang="en-US" altLang="ja-JP" sz="2400" dirty="0" smtClean="0">
                <a:ea typeface="メイリオ" panose="020B0604030504040204" pitchFamily="50" charset="-128"/>
              </a:rPr>
              <a:t> </a:t>
            </a:r>
            <a:r>
              <a:rPr lang="ja-JP" altLang="en-US" sz="2400" dirty="0" smtClean="0">
                <a:ea typeface="メイリオ" panose="020B0604030504040204" pitchFamily="50" charset="-128"/>
              </a:rPr>
              <a:t>の内容を言う</a:t>
            </a:r>
            <a:r>
              <a:rPr lang="en-US" altLang="ja-JP" sz="2400" dirty="0" smtClean="0">
                <a:ea typeface="メイリオ" panose="020B0604030504040204" pitchFamily="50" charset="-128"/>
              </a:rPr>
              <a:t>(I</a:t>
            </a:r>
            <a:r>
              <a:rPr lang="ja-JP" altLang="en-US" sz="2400" dirty="0" smtClean="0">
                <a:ea typeface="メイリオ" panose="020B0604030504040204" pitchFamily="50" charset="-128"/>
              </a:rPr>
              <a:t>に入っている数に対応した</a:t>
            </a:r>
            <a:r>
              <a:rPr lang="en-US" altLang="ja-JP" sz="2400" dirty="0" smtClean="0">
                <a:ea typeface="メイリオ" panose="020B0604030504040204" pitchFamily="50" charset="-128"/>
              </a:rPr>
              <a:t>D[]</a:t>
            </a:r>
            <a:r>
              <a:rPr lang="ja-JP" altLang="en-US" sz="2400" dirty="0" smtClean="0">
                <a:ea typeface="メイリオ" panose="020B0604030504040204" pitchFamily="50" charset="-128"/>
              </a:rPr>
              <a:t>の内容</a:t>
            </a:r>
            <a:r>
              <a:rPr lang="en-US" altLang="ja-JP" sz="2400" dirty="0" smtClean="0">
                <a:ea typeface="メイリオ" panose="020B0604030504040204" pitchFamily="50" charset="-128"/>
              </a:rPr>
              <a:t>)</a:t>
            </a:r>
            <a:endParaRPr lang="ja-JP" altLang="en-US" sz="2400" dirty="0" smtClean="0">
              <a:ea typeface="メイリオ" panose="020B0604030504040204" pitchFamily="50" charset="-128"/>
            </a:endParaRPr>
          </a:p>
        </p:txBody>
      </p:sp>
      <p:grpSp>
        <p:nvGrpSpPr>
          <p:cNvPr id="14" name="グループ化 13"/>
          <p:cNvGrpSpPr/>
          <p:nvPr/>
        </p:nvGrpSpPr>
        <p:grpSpPr>
          <a:xfrm>
            <a:off x="5229726" y="1194767"/>
            <a:ext cx="1323474" cy="1145093"/>
            <a:chOff x="4566602" y="2786062"/>
            <a:chExt cx="1666875" cy="1290320"/>
          </a:xfrm>
        </p:grpSpPr>
        <p:pic>
          <p:nvPicPr>
            <p:cNvPr id="15" name="図 14" descr="ふた開き段ボール箱の正面からのイラスト"/>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4566602" y="2786062"/>
              <a:ext cx="1666875" cy="1290320"/>
            </a:xfrm>
            <a:prstGeom prst="rect">
              <a:avLst/>
            </a:prstGeom>
            <a:noFill/>
            <a:ln>
              <a:noFill/>
            </a:ln>
            <a:extLst>
              <a:ext uri="{53640926-AAD7-44D8-BBD7-CCE9431645EC}">
                <a14:shadowObscured xmlns:a14="http://schemas.microsoft.com/office/drawing/2010/main"/>
              </a:ext>
            </a:extLst>
          </p:spPr>
        </p:pic>
        <p:sp>
          <p:nvSpPr>
            <p:cNvPr id="16" name="テキスト ボックス 16"/>
            <p:cNvSpPr txBox="1"/>
            <p:nvPr/>
          </p:nvSpPr>
          <p:spPr>
            <a:xfrm>
              <a:off x="5144452"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altLang="ja-JP" sz="3200" kern="100" dirty="0">
                  <a:latin typeface="MS UI Gothic" panose="020B0600070205080204" pitchFamily="50" charset="-128"/>
                  <a:ea typeface="游明朝" panose="02020400000000000000" pitchFamily="18" charset="-128"/>
                  <a:cs typeface="Times New Roman" panose="02020603050405020304" pitchFamily="18" charset="0"/>
                </a:rPr>
                <a:t>I</a:t>
              </a:r>
              <a:endParaRPr lang="ja-JP" sz="3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sp>
        <p:nvSpPr>
          <p:cNvPr id="17" name="Rectangle 2"/>
          <p:cNvSpPr txBox="1">
            <a:spLocks noChangeArrowheads="1"/>
          </p:cNvSpPr>
          <p:nvPr/>
        </p:nvSpPr>
        <p:spPr bwMode="auto">
          <a:xfrm>
            <a:off x="5229726" y="2278610"/>
            <a:ext cx="3618745" cy="1060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fontAlgn="base">
              <a:spcBef>
                <a:spcPct val="0"/>
              </a:spcBef>
              <a:spcAft>
                <a:spcPct val="0"/>
              </a:spcAft>
              <a:defRPr kumimoji="1" sz="60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smtClean="0">
                <a:ea typeface="メイリオ" panose="020B0604030504040204" pitchFamily="50" charset="-128"/>
              </a:rPr>
              <a:t>変数</a:t>
            </a:r>
            <a:r>
              <a:rPr lang="en-US" altLang="ja-JP" sz="2400" dirty="0" smtClean="0">
                <a:ea typeface="メイリオ" panose="020B0604030504040204" pitchFamily="50" charset="-128"/>
              </a:rPr>
              <a:t>I(</a:t>
            </a:r>
            <a:r>
              <a:rPr lang="ja-JP" altLang="en-US" sz="2400" dirty="0" smtClean="0">
                <a:ea typeface="メイリオ" panose="020B0604030504040204" pitchFamily="50" charset="-128"/>
              </a:rPr>
              <a:t>アイ</a:t>
            </a:r>
            <a:r>
              <a:rPr lang="en-US" altLang="ja-JP" sz="2400" dirty="0" smtClean="0">
                <a:ea typeface="メイリオ" panose="020B0604030504040204" pitchFamily="50" charset="-128"/>
              </a:rPr>
              <a:t>)</a:t>
            </a:r>
            <a:r>
              <a:rPr lang="ja-JP" altLang="en-US" sz="2400" dirty="0" smtClean="0">
                <a:ea typeface="メイリオ" panose="020B0604030504040204" pitchFamily="50" charset="-128"/>
              </a:rPr>
              <a:t>に</a:t>
            </a:r>
            <a:r>
              <a:rPr lang="en-US" altLang="ja-JP" sz="2400" dirty="0" smtClean="0">
                <a:ea typeface="メイリオ" panose="020B0604030504040204" pitchFamily="50" charset="-128"/>
              </a:rPr>
              <a:t>1</a:t>
            </a:r>
            <a:r>
              <a:rPr lang="ja-JP" altLang="en-US" sz="2400" dirty="0" smtClean="0">
                <a:ea typeface="メイリオ" panose="020B0604030504040204" pitchFamily="50" charset="-128"/>
              </a:rPr>
              <a:t>～</a:t>
            </a:r>
            <a:r>
              <a:rPr lang="en-US" altLang="ja-JP" sz="2400" dirty="0" smtClean="0">
                <a:ea typeface="メイリオ" panose="020B0604030504040204" pitchFamily="50" charset="-128"/>
              </a:rPr>
              <a:t>5</a:t>
            </a:r>
            <a:r>
              <a:rPr lang="ja-JP" altLang="en-US" sz="2400" dirty="0" smtClean="0">
                <a:ea typeface="メイリオ" panose="020B0604030504040204" pitchFamily="50" charset="-128"/>
              </a:rPr>
              <a:t>の</a:t>
            </a:r>
            <a:endParaRPr lang="en-US" altLang="ja-JP" sz="2400" dirty="0" smtClean="0">
              <a:ea typeface="メイリオ" panose="020B0604030504040204" pitchFamily="50" charset="-128"/>
            </a:endParaRPr>
          </a:p>
          <a:p>
            <a:pPr algn="l"/>
            <a:r>
              <a:rPr lang="ja-JP" altLang="en-US" sz="2400" dirty="0" smtClean="0">
                <a:ea typeface="メイリオ" panose="020B0604030504040204" pitchFamily="50" charset="-128"/>
              </a:rPr>
              <a:t>どれかの数が入る</a:t>
            </a:r>
            <a:r>
              <a:rPr lang="ja-JP" altLang="en-US" sz="3200" dirty="0" smtClean="0">
                <a:ea typeface="メイリオ" panose="020B0604030504040204" pitchFamily="50" charset="-128"/>
              </a:rPr>
              <a:t>。</a:t>
            </a:r>
          </a:p>
        </p:txBody>
      </p:sp>
      <p:pic>
        <p:nvPicPr>
          <p:cNvPr id="18" name="図 17"/>
          <p:cNvPicPr>
            <a:picLocks noChangeAspect="1"/>
          </p:cNvPicPr>
          <p:nvPr/>
        </p:nvPicPr>
        <p:blipFill>
          <a:blip r:embed="rId5"/>
          <a:stretch>
            <a:fillRect/>
          </a:stretch>
        </p:blipFill>
        <p:spPr>
          <a:xfrm>
            <a:off x="254147" y="4774290"/>
            <a:ext cx="5457825" cy="1895475"/>
          </a:xfrm>
          <a:prstGeom prst="rect">
            <a:avLst/>
          </a:prstGeom>
        </p:spPr>
      </p:pic>
      <p:sp>
        <p:nvSpPr>
          <p:cNvPr id="20" name="Text Box 4"/>
          <p:cNvSpPr txBox="1">
            <a:spLocks noChangeArrowheads="1"/>
          </p:cNvSpPr>
          <p:nvPr/>
        </p:nvSpPr>
        <p:spPr bwMode="auto">
          <a:xfrm>
            <a:off x="435475" y="4871266"/>
            <a:ext cx="5245267" cy="867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FontTx/>
              <a:buNone/>
            </a:pPr>
            <a:r>
              <a:rPr lang="en-US" altLang="ja-JP" sz="1800" dirty="0" smtClean="0">
                <a:latin typeface="メイリオ" panose="020B0604030504040204" pitchFamily="50" charset="-128"/>
                <a:ea typeface="メイリオ" panose="020B0604030504040204" pitchFamily="50" charset="-128"/>
              </a:rPr>
              <a:t>Dai-</a:t>
            </a:r>
            <a:r>
              <a:rPr lang="en-US" altLang="ja-JP" sz="1800" dirty="0" err="1" smtClean="0">
                <a:latin typeface="メイリオ" panose="020B0604030504040204" pitchFamily="50" charset="-128"/>
                <a:ea typeface="メイリオ" panose="020B0604030504040204" pitchFamily="50" charset="-128"/>
              </a:rPr>
              <a:t>Kichi</a:t>
            </a:r>
            <a:r>
              <a:rPr lang="en-US" altLang="ja-JP" sz="1800" dirty="0" smtClean="0">
                <a:latin typeface="メイリオ" panose="020B0604030504040204" pitchFamily="50" charset="-128"/>
                <a:ea typeface="メイリオ" panose="020B0604030504040204" pitchFamily="50" charset="-128"/>
              </a:rPr>
              <a:t>  Chu-</a:t>
            </a:r>
            <a:r>
              <a:rPr lang="en-US" altLang="ja-JP" sz="1800" dirty="0" err="1">
                <a:latin typeface="メイリオ" panose="020B0604030504040204" pitchFamily="50" charset="-128"/>
                <a:ea typeface="メイリオ" panose="020B0604030504040204" pitchFamily="50" charset="-128"/>
              </a:rPr>
              <a:t>K</a:t>
            </a:r>
            <a:r>
              <a:rPr lang="en-US" altLang="ja-JP" sz="1800" dirty="0" err="1" smtClean="0">
                <a:latin typeface="メイリオ" panose="020B0604030504040204" pitchFamily="50" charset="-128"/>
                <a:ea typeface="メイリオ" panose="020B0604030504040204" pitchFamily="50" charset="-128"/>
              </a:rPr>
              <a:t>ichi</a:t>
            </a:r>
            <a:r>
              <a:rPr lang="en-US" altLang="ja-JP" sz="1800" dirty="0" smtClean="0">
                <a:latin typeface="メイリオ" panose="020B0604030504040204" pitchFamily="50" charset="-128"/>
                <a:ea typeface="メイリオ" panose="020B0604030504040204" pitchFamily="50" charset="-128"/>
              </a:rPr>
              <a:t> </a:t>
            </a:r>
            <a:r>
              <a:rPr lang="en-US" altLang="ja-JP" sz="1800" dirty="0" err="1" smtClean="0">
                <a:latin typeface="メイリオ" panose="020B0604030504040204" pitchFamily="50" charset="-128"/>
                <a:ea typeface="メイリオ" panose="020B0604030504040204" pitchFamily="50" charset="-128"/>
              </a:rPr>
              <a:t>Syo-Kichi</a:t>
            </a:r>
            <a:r>
              <a:rPr lang="en-US" altLang="ja-JP" sz="1800" dirty="0" smtClean="0">
                <a:latin typeface="メイリオ" panose="020B0604030504040204" pitchFamily="50" charset="-128"/>
                <a:ea typeface="メイリオ" panose="020B0604030504040204" pitchFamily="50" charset="-128"/>
              </a:rPr>
              <a:t> </a:t>
            </a:r>
            <a:r>
              <a:rPr lang="en-US" altLang="ja-JP" sz="1800" dirty="0" err="1" smtClean="0">
                <a:latin typeface="メイリオ" panose="020B0604030504040204" pitchFamily="50" charset="-128"/>
                <a:ea typeface="メイリオ" panose="020B0604030504040204" pitchFamily="50" charset="-128"/>
              </a:rPr>
              <a:t>Kyou</a:t>
            </a:r>
            <a:r>
              <a:rPr lang="en-US" altLang="ja-JP" sz="1800" dirty="0" smtClean="0">
                <a:latin typeface="メイリオ" panose="020B0604030504040204" pitchFamily="50" charset="-128"/>
                <a:ea typeface="メイリオ" panose="020B0604030504040204" pitchFamily="50" charset="-128"/>
              </a:rPr>
              <a:t> Dai-</a:t>
            </a:r>
            <a:r>
              <a:rPr lang="en-US" altLang="ja-JP" sz="1800" dirty="0" err="1" smtClean="0">
                <a:latin typeface="メイリオ" panose="020B0604030504040204" pitchFamily="50" charset="-128"/>
                <a:ea typeface="メイリオ" panose="020B0604030504040204" pitchFamily="50" charset="-128"/>
              </a:rPr>
              <a:t>Kyou</a:t>
            </a:r>
            <a:r>
              <a:rPr lang="ja-JP" altLang="en-US" sz="2400" dirty="0" smtClean="0">
                <a:latin typeface="メイリオ" panose="020B0604030504040204" pitchFamily="50" charset="-128"/>
                <a:ea typeface="メイリオ" panose="020B0604030504040204" pitchFamily="50" charset="-128"/>
              </a:rPr>
              <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en-US" sz="2400" b="1" dirty="0" smtClean="0">
                <a:solidFill>
                  <a:srgbClr val="FF0000"/>
                </a:solidFill>
                <a:latin typeface="メイリオ" panose="020B0604030504040204" pitchFamily="50" charset="-128"/>
                <a:ea typeface="メイリオ" panose="020B0604030504040204" pitchFamily="50" charset="-128"/>
              </a:rPr>
              <a:t>↓      ↓       </a:t>
            </a:r>
            <a:r>
              <a:rPr lang="ja-JP" altLang="en-US" sz="2400" b="1" dirty="0">
                <a:solidFill>
                  <a:srgbClr val="FF0000"/>
                </a:solidFill>
                <a:latin typeface="メイリオ" panose="020B0604030504040204" pitchFamily="50" charset="-128"/>
                <a:ea typeface="メイリオ" panose="020B0604030504040204" pitchFamily="50" charset="-128"/>
              </a:rPr>
              <a:t>↓</a:t>
            </a:r>
            <a:r>
              <a:rPr lang="ja-JP" altLang="en-US" sz="2400" b="1" dirty="0" smtClean="0">
                <a:solidFill>
                  <a:srgbClr val="FF0000"/>
                </a:solidFill>
                <a:latin typeface="メイリオ" panose="020B0604030504040204" pitchFamily="50" charset="-128"/>
                <a:ea typeface="メイリオ" panose="020B0604030504040204" pitchFamily="50" charset="-128"/>
              </a:rPr>
              <a:t>       ↓       ↓      </a:t>
            </a:r>
            <a:r>
              <a:rPr lang="ja-JP" altLang="en-US" sz="24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endParaRPr lang="ja-JP" altLang="en-US" sz="2000" dirty="0">
              <a:latin typeface="メイリオ" panose="020B0604030504040204" pitchFamily="50" charset="-128"/>
              <a:ea typeface="メイリオ" panose="020B0604030504040204" pitchFamily="50" charset="-128"/>
            </a:endParaRPr>
          </a:p>
        </p:txBody>
      </p:sp>
      <p:sp>
        <p:nvSpPr>
          <p:cNvPr id="3" name="左中かっこ 2"/>
          <p:cNvSpPr/>
          <p:nvPr/>
        </p:nvSpPr>
        <p:spPr bwMode="auto">
          <a:xfrm>
            <a:off x="4789630" y="1403273"/>
            <a:ext cx="440096" cy="1614378"/>
          </a:xfrm>
          <a:prstGeom prst="leftBrace">
            <a:avLst>
              <a:gd name="adj1" fmla="val 8333"/>
              <a:gd name="adj2" fmla="val 39440"/>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左中かっこ 20"/>
          <p:cNvSpPr/>
          <p:nvPr/>
        </p:nvSpPr>
        <p:spPr bwMode="auto">
          <a:xfrm>
            <a:off x="4382135" y="3338739"/>
            <a:ext cx="430742" cy="1292400"/>
          </a:xfrm>
          <a:prstGeom prst="leftBrace">
            <a:avLst>
              <a:gd name="adj1" fmla="val 8333"/>
              <a:gd name="adj2" fmla="val 39440"/>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8" name="直線矢印コネクタ 7"/>
          <p:cNvCxnSpPr>
            <a:stCxn id="21" idx="1"/>
          </p:cNvCxnSpPr>
          <p:nvPr/>
        </p:nvCxnSpPr>
        <p:spPr bwMode="auto">
          <a:xfrm flipH="1" flipV="1">
            <a:off x="2895600" y="2819400"/>
            <a:ext cx="1486535" cy="1029062"/>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Rectangle 2"/>
          <p:cNvSpPr txBox="1">
            <a:spLocks noChangeArrowheads="1"/>
          </p:cNvSpPr>
          <p:nvPr/>
        </p:nvSpPr>
        <p:spPr bwMode="auto">
          <a:xfrm>
            <a:off x="254147" y="3179611"/>
            <a:ext cx="4058841" cy="1291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fontAlgn="base">
              <a:spcBef>
                <a:spcPct val="0"/>
              </a:spcBef>
              <a:spcAft>
                <a:spcPct val="0"/>
              </a:spcAft>
              <a:defRPr kumimoji="1" sz="60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400" dirty="0" smtClean="0">
                <a:solidFill>
                  <a:srgbClr val="FF0000"/>
                </a:solidFill>
                <a:ea typeface="メイリオ" panose="020B0604030504040204" pitchFamily="50" charset="-128"/>
              </a:rPr>
              <a:t>ヒント</a:t>
            </a:r>
            <a:r>
              <a:rPr lang="en-US" altLang="ja-JP" sz="2400" dirty="0" smtClean="0">
                <a:solidFill>
                  <a:srgbClr val="FF0000"/>
                </a:solidFill>
                <a:ea typeface="メイリオ" panose="020B0604030504040204" pitchFamily="50" charset="-128"/>
              </a:rPr>
              <a:t>: </a:t>
            </a:r>
            <a:r>
              <a:rPr lang="ja-JP" altLang="en-US" sz="2400" dirty="0" smtClean="0">
                <a:ea typeface="メイリオ" panose="020B0604030504040204" pitchFamily="50" charset="-128"/>
              </a:rPr>
              <a:t>変数</a:t>
            </a:r>
            <a:r>
              <a:rPr lang="en-US" altLang="ja-JP" sz="2400" dirty="0" smtClean="0">
                <a:ea typeface="メイリオ" panose="020B0604030504040204" pitchFamily="50" charset="-128"/>
              </a:rPr>
              <a:t> I(</a:t>
            </a:r>
            <a:r>
              <a:rPr lang="ja-JP" altLang="en-US" sz="2400" dirty="0" smtClean="0">
                <a:ea typeface="メイリオ" panose="020B0604030504040204" pitchFamily="50" charset="-128"/>
              </a:rPr>
              <a:t>アイ</a:t>
            </a:r>
            <a:r>
              <a:rPr lang="en-US" altLang="ja-JP" sz="2400" dirty="0" smtClean="0">
                <a:ea typeface="メイリオ" panose="020B0604030504040204" pitchFamily="50" charset="-128"/>
              </a:rPr>
              <a:t>)</a:t>
            </a:r>
            <a:r>
              <a:rPr lang="ja-JP" altLang="en-US" sz="2400" dirty="0" smtClean="0">
                <a:ea typeface="メイリオ" panose="020B0604030504040204" pitchFamily="50" charset="-128"/>
              </a:rPr>
              <a:t>を</a:t>
            </a:r>
          </a:p>
          <a:p>
            <a:pPr algn="l"/>
            <a:r>
              <a:rPr lang="ja-JP" altLang="en-US" sz="2400" dirty="0" smtClean="0">
                <a:ea typeface="メイリオ" panose="020B0604030504040204" pitchFamily="50" charset="-128"/>
              </a:rPr>
              <a:t>作って使います</a:t>
            </a:r>
          </a:p>
        </p:txBody>
      </p:sp>
    </p:spTree>
    <p:extLst>
      <p:ext uri="{BB962C8B-B14F-4D97-AF65-F5344CB8AC3E}">
        <p14:creationId xmlns:p14="http://schemas.microsoft.com/office/powerpoint/2010/main" val="12685013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準備運動</a:t>
            </a:r>
            <a:r>
              <a:rPr lang="en-US" altLang="ja-JP" sz="2800" dirty="0" smtClean="0">
                <a:latin typeface="メイリオ" panose="020B0604030504040204" pitchFamily="50" charset="-128"/>
                <a:ea typeface="メイリオ" panose="020B0604030504040204" pitchFamily="50" charset="-128"/>
              </a:rPr>
              <a:t>1: Scratch</a:t>
            </a:r>
            <a:r>
              <a:rPr lang="ja-JP" altLang="en-US" sz="2800" dirty="0" smtClean="0">
                <a:latin typeface="メイリオ" panose="020B0604030504040204" pitchFamily="50" charset="-128"/>
                <a:ea typeface="メイリオ" panose="020B0604030504040204" pitchFamily="50" charset="-128"/>
              </a:rPr>
              <a:t>の四則演算</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6526078" y="233498"/>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3</a:t>
            </a:fld>
            <a:endParaRPr lang="en-US" altLang="ja-JP" sz="2800" dirty="0"/>
          </a:p>
        </p:txBody>
      </p:sp>
      <p:pic>
        <p:nvPicPr>
          <p:cNvPr id="3" name="図 2"/>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20800" y1="20000" x2="20800" y2="20000"/>
                        <a14:foregroundMark x1="19600" y1="14348" x2="19600" y2="14348"/>
                        <a14:foregroundMark x1="10000" y1="16957" x2="10000" y2="16957"/>
                        <a14:foregroundMark x1="23600" y1="16957" x2="23600" y2="16957"/>
                        <a14:foregroundMark x1="26000" y1="36087" x2="26000" y2="36087"/>
                        <a14:foregroundMark x1="22400" y1="31739" x2="22400" y2="31739"/>
                        <a14:foregroundMark x1="45600" y1="34783" x2="45600" y2="34783"/>
                        <a14:foregroundMark x1="50400" y1="36522" x2="50400" y2="36522"/>
                        <a14:foregroundMark x1="76000" y1="36087" x2="76000" y2="36087"/>
                        <a14:foregroundMark x1="73600" y1="35652" x2="73600" y2="35652"/>
                        <a14:foregroundMark x1="39600" y1="13913" x2="39600" y2="13913"/>
                        <a14:foregroundMark x1="18800" y1="12609" x2="18800" y2="12609"/>
                        <a14:foregroundMark x1="29200" y1="66087" x2="29200" y2="66087"/>
                        <a14:foregroundMark x1="26000" y1="53043" x2="26000" y2="53043"/>
                        <a14:foregroundMark x1="23600" y1="51304" x2="23600" y2="51304"/>
                        <a14:foregroundMark x1="26000" y1="67826" x2="26000" y2="67826"/>
                        <a14:foregroundMark x1="49200" y1="70000" x2="49200" y2="70000"/>
                        <a14:foregroundMark x1="43200" y1="85217" x2="43200" y2="85217"/>
                        <a14:foregroundMark x1="25600" y1="83043" x2="25600" y2="83043"/>
                        <a14:foregroundMark x1="46800" y1="86957" x2="46800" y2="86957"/>
                        <a14:foregroundMark x1="70800" y1="86087" x2="70800" y2="86087"/>
                        <a14:foregroundMark x1="70800" y1="70000" x2="70800" y2="70000"/>
                        <a14:foregroundMark x1="72000" y1="71739" x2="72000" y2="71739"/>
                        <a14:foregroundMark x1="70000" y1="55217" x2="70000" y2="55217"/>
                        <a14:foregroundMark x1="41200" y1="52609" x2="41200" y2="52609"/>
                        <a14:foregroundMark x1="28000" y1="50435" x2="28000" y2="50435"/>
                        <a14:foregroundMark x1="26000" y1="22174" x2="26000" y2="22174"/>
                        <a14:foregroundMark x1="25600" y1="15652" x2="25600" y2="15652"/>
                        <a14:foregroundMark x1="23600" y1="10000" x2="23600" y2="10000"/>
                      </a14:backgroundRemoval>
                    </a14:imgEffect>
                  </a14:imgLayer>
                </a14:imgProps>
              </a:ext>
            </a:extLst>
          </a:blip>
          <a:stretch>
            <a:fillRect/>
          </a:stretch>
        </p:blipFill>
        <p:spPr>
          <a:xfrm>
            <a:off x="300038" y="793017"/>
            <a:ext cx="3248025" cy="2988183"/>
          </a:xfrm>
          <a:prstGeom prst="rect">
            <a:avLst/>
          </a:prstGeom>
        </p:spPr>
      </p:pic>
      <p:sp>
        <p:nvSpPr>
          <p:cNvPr id="8" name="テキスト ボックス 7"/>
          <p:cNvSpPr txBox="1"/>
          <p:nvPr/>
        </p:nvSpPr>
        <p:spPr>
          <a:xfrm>
            <a:off x="3620398" y="1117921"/>
            <a:ext cx="5286375" cy="5262979"/>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まず、準備運動で、四則演算</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足し算、引き算、掛け算、割り算</a:t>
            </a:r>
            <a:r>
              <a:rPr kumimoji="1" lang="en-US" altLang="ja-JP" sz="2400" dirty="0" smtClean="0">
                <a:latin typeface="メイリオ" panose="020B0604030504040204" pitchFamily="50" charset="-128"/>
                <a:ea typeface="メイリオ" panose="020B0604030504040204" pitchFamily="50" charset="-128"/>
              </a:rPr>
              <a:t>)</a:t>
            </a:r>
            <a:r>
              <a:rPr kumimoji="1" lang="ja-JP" altLang="en-US" sz="2400" dirty="0" smtClean="0">
                <a:latin typeface="メイリオ" panose="020B0604030504040204" pitchFamily="50" charset="-128"/>
                <a:ea typeface="メイリオ" panose="020B0604030504040204" pitchFamily="50" charset="-128"/>
              </a:rPr>
              <a:t>のプログラムを作って動かしてみます。</a:t>
            </a:r>
          </a:p>
          <a:p>
            <a:pPr algn="l"/>
            <a:endParaRPr lang="ja-JP" altLang="en-US" sz="2400" dirty="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・数値は好きな値をいれてください。</a:t>
            </a:r>
          </a:p>
          <a:p>
            <a:pPr algn="l"/>
            <a:r>
              <a:rPr lang="ja-JP" altLang="en-US" sz="2400" dirty="0" smtClean="0">
                <a:latin typeface="メイリオ" panose="020B0604030504040204" pitchFamily="50" charset="-128"/>
                <a:ea typeface="メイリオ" panose="020B0604030504040204" pitchFamily="50" charset="-128"/>
              </a:rPr>
              <a:t>・普通の数学の記号が、プログラムでは違うものがあります。</a:t>
            </a:r>
          </a:p>
          <a:p>
            <a:pPr algn="l"/>
            <a:r>
              <a:rPr lang="ja-JP" altLang="en-US" sz="2400" dirty="0" smtClean="0">
                <a:latin typeface="メイリオ" panose="020B0604030504040204" pitchFamily="50" charset="-128"/>
                <a:ea typeface="メイリオ" panose="020B0604030504040204" pitchFamily="50" charset="-128"/>
              </a:rPr>
              <a:t>	掛け算   </a:t>
            </a:r>
            <a:r>
              <a:rPr lang="en-US" altLang="ja-JP" sz="2400" dirty="0">
                <a:latin typeface="メイリオ" panose="020B0604030504040204" pitchFamily="50" charset="-128"/>
                <a:ea typeface="メイリオ" panose="020B0604030504040204" pitchFamily="50" charset="-128"/>
              </a:rPr>
              <a:t>*</a:t>
            </a:r>
          </a:p>
          <a:p>
            <a:pPr algn="l"/>
            <a:r>
              <a:rPr lang="ja-JP" altLang="en-US" sz="2400" dirty="0" smtClean="0">
                <a:latin typeface="メイリオ" panose="020B0604030504040204" pitchFamily="50" charset="-128"/>
                <a:ea typeface="メイリオ" panose="020B0604030504040204" pitchFamily="50" charset="-128"/>
              </a:rPr>
              <a:t>	割り算    </a:t>
            </a:r>
            <a:r>
              <a:rPr lang="en-US" altLang="ja-JP" sz="2400" dirty="0" smtClean="0">
                <a:latin typeface="メイリオ" panose="020B0604030504040204" pitchFamily="50" charset="-128"/>
                <a:ea typeface="メイリオ" panose="020B0604030504040204" pitchFamily="50" charset="-128"/>
              </a:rPr>
              <a:t>/</a:t>
            </a:r>
            <a:endParaRPr lang="ja-JP" altLang="en-US" sz="2400" dirty="0" smtClean="0">
              <a:latin typeface="メイリオ" panose="020B0604030504040204" pitchFamily="50" charset="-128"/>
              <a:ea typeface="メイリオ" panose="020B0604030504040204" pitchFamily="50" charset="-128"/>
            </a:endParaRPr>
          </a:p>
          <a:p>
            <a:pPr algn="l"/>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キーボードの右側にテンキーがついている時はこれらの記号があります</a:t>
            </a:r>
            <a:r>
              <a:rPr lang="en-US" altLang="ja-JP" sz="2400" dirty="0" smtClean="0">
                <a:latin typeface="メイリオ" panose="020B0604030504040204" pitchFamily="50" charset="-128"/>
                <a:ea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endParaRPr>
          </a:p>
          <a:p>
            <a:pPr algn="l"/>
            <a:endParaRPr kumimoji="1" lang="ja-JP" altLang="en-US" sz="2400" dirty="0" smtClean="0">
              <a:latin typeface="メイリオ" panose="020B0604030504040204" pitchFamily="50" charset="-128"/>
              <a:ea typeface="メイリオ" panose="020B0604030504040204" pitchFamily="50" charset="-128"/>
            </a:endParaRPr>
          </a:p>
          <a:p>
            <a:pPr algn="l"/>
            <a:endParaRPr lang="ja-JP" altLang="en-US" sz="2400" dirty="0">
              <a:latin typeface="メイリオ" panose="020B0604030504040204" pitchFamily="50" charset="-128"/>
              <a:ea typeface="メイリオ" panose="020B0604030504040204" pitchFamily="50" charset="-128"/>
            </a:endParaRPr>
          </a:p>
          <a:p>
            <a:pPr algn="l"/>
            <a:endParaRPr kumimoji="1" lang="ja-JP" altLang="en-US" sz="2400" dirty="0">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36201" y="4785730"/>
            <a:ext cx="3248025" cy="1323439"/>
          </a:xfrm>
          <a:prstGeom prst="rect">
            <a:avLst/>
          </a:prstGeom>
          <a:noFill/>
          <a:ln>
            <a:solidFill>
              <a:schemeClr val="tx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プログラムが出来たら旗を押して動かしてみよう</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4">
            <a:extLst>
              <a:ext uri="{BEBA8EAE-BF5A-486C-A8C5-ECC9F3942E4B}">
                <a14:imgProps xmlns:a14="http://schemas.microsoft.com/office/drawing/2010/main">
                  <a14:imgLayer r:embed="rId5">
                    <a14:imgEffect>
                      <a14:backgroundRemoval t="3061" b="100000" l="797" r="98008"/>
                    </a14:imgEffect>
                  </a14:imgLayer>
                </a14:imgProps>
              </a:ext>
            </a:extLst>
          </a:blip>
          <a:stretch>
            <a:fillRect/>
          </a:stretch>
        </p:blipFill>
        <p:spPr>
          <a:xfrm>
            <a:off x="5130867" y="5218490"/>
            <a:ext cx="2844665" cy="1110666"/>
          </a:xfrm>
          <a:prstGeom prst="rect">
            <a:avLst/>
          </a:prstGeom>
        </p:spPr>
      </p:pic>
      <p:sp>
        <p:nvSpPr>
          <p:cNvPr id="5" name="楕円 4"/>
          <p:cNvSpPr/>
          <p:nvPr/>
        </p:nvSpPr>
        <p:spPr bwMode="auto">
          <a:xfrm>
            <a:off x="7511983" y="5447450"/>
            <a:ext cx="463549" cy="45720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6" name="図 5"/>
          <p:cNvPicPr>
            <a:picLocks noChangeAspect="1"/>
          </p:cNvPicPr>
          <p:nvPr/>
        </p:nvPicPr>
        <p:blipFill>
          <a:blip r:embed="rId6"/>
          <a:stretch>
            <a:fillRect/>
          </a:stretch>
        </p:blipFill>
        <p:spPr>
          <a:xfrm>
            <a:off x="392079" y="5388797"/>
            <a:ext cx="739842" cy="720372"/>
          </a:xfrm>
          <a:prstGeom prst="rect">
            <a:avLst/>
          </a:prstGeom>
        </p:spPr>
      </p:pic>
      <p:sp>
        <p:nvSpPr>
          <p:cNvPr id="7" name="四角形吹き出し 6"/>
          <p:cNvSpPr/>
          <p:nvPr/>
        </p:nvSpPr>
        <p:spPr bwMode="auto">
          <a:xfrm>
            <a:off x="762000" y="3962400"/>
            <a:ext cx="2514600" cy="685800"/>
          </a:xfrm>
          <a:prstGeom prst="wedgeRectCallout">
            <a:avLst>
              <a:gd name="adj1" fmla="val -33704"/>
              <a:gd name="adj2" fmla="val -84393"/>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10" name="下矢印 9"/>
          <p:cNvSpPr/>
          <p:nvPr/>
        </p:nvSpPr>
        <p:spPr bwMode="auto">
          <a:xfrm>
            <a:off x="990600" y="6245225"/>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13" name="角丸四角形 12"/>
          <p:cNvSpPr/>
          <p:nvPr/>
        </p:nvSpPr>
        <p:spPr bwMode="auto">
          <a:xfrm>
            <a:off x="1869075" y="5563703"/>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2315135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30</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246063"/>
            <a:ext cx="7391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5</a:t>
            </a:r>
            <a:r>
              <a:rPr lang="en-US" altLang="ja-JP"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リストを</a:t>
            </a:r>
            <a:r>
              <a:rPr lang="ja-JP" altLang="en-US" sz="2800" dirty="0" smtClean="0">
                <a:latin typeface="メイリオ" panose="020B0604030504040204" pitchFamily="50" charset="-128"/>
                <a:ea typeface="メイリオ" panose="020B0604030504040204" pitchFamily="50" charset="-128"/>
              </a:rPr>
              <a:t>使った</a:t>
            </a:r>
            <a:r>
              <a:rPr lang="en-US" altLang="ja-JP" sz="2800" dirty="0" smtClean="0">
                <a:latin typeface="メイリオ" panose="020B0604030504040204" pitchFamily="50" charset="-128"/>
                <a:ea typeface="メイリオ" panose="020B0604030504040204" pitchFamily="50" charset="-128"/>
              </a:rPr>
              <a:t>5</a:t>
            </a:r>
            <a:r>
              <a:rPr lang="ja-JP" altLang="en-US" sz="2800" dirty="0" err="1" smtClean="0">
                <a:latin typeface="メイリオ" panose="020B0604030504040204" pitchFamily="50" charset="-128"/>
                <a:ea typeface="メイリオ" panose="020B0604030504040204" pitchFamily="50" charset="-128"/>
              </a:rPr>
              <a:t>つの</a:t>
            </a:r>
            <a:r>
              <a:rPr lang="ja-JP" altLang="en-US" sz="2800" dirty="0">
                <a:latin typeface="メイリオ" panose="020B0604030504040204" pitchFamily="50" charset="-128"/>
                <a:ea typeface="メイリオ" panose="020B0604030504040204" pitchFamily="50" charset="-128"/>
              </a:rPr>
              <a:t>数の合計</a:t>
            </a:r>
            <a:endParaRPr lang="ja-JP" altLang="en-US" sz="1800" dirty="0">
              <a:solidFill>
                <a:srgbClr val="000000"/>
              </a:solidFill>
            </a:endParaRPr>
          </a:p>
        </p:txBody>
      </p:sp>
      <p:sp>
        <p:nvSpPr>
          <p:cNvPr id="6" name="テキスト ボックス 5"/>
          <p:cNvSpPr txBox="1"/>
          <p:nvPr/>
        </p:nvSpPr>
        <p:spPr>
          <a:xfrm>
            <a:off x="7104594" y="313438"/>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1" name="Text Box 52"/>
          <p:cNvSpPr txBox="1">
            <a:spLocks noChangeArrowheads="1"/>
          </p:cNvSpPr>
          <p:nvPr/>
        </p:nvSpPr>
        <p:spPr bwMode="auto">
          <a:xfrm>
            <a:off x="304800" y="5262890"/>
            <a:ext cx="5526437" cy="1200329"/>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いきなりプログラムが難しくなりました。あらかじめリスト</a:t>
            </a:r>
            <a:r>
              <a:rPr lang="en-US" altLang="ja-JP" sz="2400" dirty="0" smtClean="0">
                <a:latin typeface="メイリオ" panose="020B0604030504040204" pitchFamily="50" charset="-128"/>
                <a:ea typeface="メイリオ" panose="020B0604030504040204" pitchFamily="50" charset="-128"/>
              </a:rPr>
              <a:t>D</a:t>
            </a:r>
            <a:r>
              <a:rPr lang="ja-JP" altLang="en-US" sz="2400" dirty="0" smtClean="0">
                <a:latin typeface="メイリオ" panose="020B0604030504040204" pitchFamily="50" charset="-128"/>
                <a:ea typeface="メイリオ" panose="020B0604030504040204" pitchFamily="50" charset="-128"/>
              </a:rPr>
              <a:t>に入れておいた</a:t>
            </a:r>
            <a:r>
              <a:rPr lang="en-US" altLang="ja-JP" sz="2400" dirty="0" smtClean="0">
                <a:latin typeface="メイリオ" panose="020B0604030504040204" pitchFamily="50" charset="-128"/>
                <a:ea typeface="メイリオ" panose="020B0604030504040204" pitchFamily="50" charset="-128"/>
              </a:rPr>
              <a:t>5</a:t>
            </a:r>
            <a:r>
              <a:rPr lang="ja-JP" altLang="en-US" sz="2400" dirty="0" smtClean="0">
                <a:latin typeface="メイリオ" panose="020B0604030504040204" pitchFamily="50" charset="-128"/>
                <a:ea typeface="メイリオ" panose="020B0604030504040204" pitchFamily="50" charset="-128"/>
              </a:rPr>
              <a:t>個の数の合計を計算します。</a:t>
            </a:r>
          </a:p>
        </p:txBody>
      </p:sp>
      <p:pic>
        <p:nvPicPr>
          <p:cNvPr id="3" name="図 2"/>
          <p:cNvPicPr>
            <a:picLocks noChangeAspect="1"/>
          </p:cNvPicPr>
          <p:nvPr/>
        </p:nvPicPr>
        <p:blipFill>
          <a:blip r:embed="rId2"/>
          <a:stretch>
            <a:fillRect/>
          </a:stretch>
        </p:blipFill>
        <p:spPr>
          <a:xfrm>
            <a:off x="3902365" y="736773"/>
            <a:ext cx="4629150" cy="4048125"/>
          </a:xfrm>
          <a:prstGeom prst="rect">
            <a:avLst/>
          </a:prstGeom>
        </p:spPr>
      </p:pic>
      <p:pic>
        <p:nvPicPr>
          <p:cNvPr id="4" name="図 3"/>
          <p:cNvPicPr>
            <a:picLocks noChangeAspect="1"/>
          </p:cNvPicPr>
          <p:nvPr/>
        </p:nvPicPr>
        <p:blipFill>
          <a:blip r:embed="rId3"/>
          <a:stretch>
            <a:fillRect/>
          </a:stretch>
        </p:blipFill>
        <p:spPr>
          <a:xfrm>
            <a:off x="1441534" y="895608"/>
            <a:ext cx="1877478" cy="3598501"/>
          </a:xfrm>
          <a:prstGeom prst="rect">
            <a:avLst/>
          </a:prstGeom>
        </p:spPr>
      </p:pic>
      <p:pic>
        <p:nvPicPr>
          <p:cNvPr id="5" name="図 4"/>
          <p:cNvPicPr>
            <a:picLocks noChangeAspect="1"/>
          </p:cNvPicPr>
          <p:nvPr/>
        </p:nvPicPr>
        <p:blipFill>
          <a:blip r:embed="rId4">
            <a:extLst>
              <a:ext uri="{BEBA8EAE-BF5A-486C-A8C5-ECC9F3942E4B}">
                <a14:imgProps xmlns:a14="http://schemas.microsoft.com/office/drawing/2010/main">
                  <a14:imgLayer r:embed="rId5">
                    <a14:imgEffect>
                      <a14:backgroundRemoval t="5063" b="99156" l="9402" r="94444">
                        <a14:foregroundMark x1="44872" y1="43460" x2="44872" y2="43460"/>
                        <a14:foregroundMark x1="44017" y1="45148" x2="44017" y2="45148"/>
                        <a14:foregroundMark x1="47009" y1="47257" x2="47009" y2="47257"/>
                        <a14:foregroundMark x1="58974" y1="40084" x2="58974" y2="40084"/>
                        <a14:foregroundMark x1="60684" y1="42616" x2="60684" y2="42616"/>
                        <a14:foregroundMark x1="60256" y1="39662" x2="60256" y2="39662"/>
                        <a14:foregroundMark x1="45299" y1="40506" x2="45299" y2="40506"/>
                        <a14:foregroundMark x1="27778" y1="29114" x2="27778" y2="29114"/>
                        <a14:foregroundMark x1="26923" y1="32489" x2="26923" y2="32489"/>
                        <a14:foregroundMark x1="28632" y1="28692" x2="28632" y2="28692"/>
                        <a14:foregroundMark x1="66239" y1="21097" x2="66239" y2="21097"/>
                        <a14:foregroundMark x1="67949" y1="24895" x2="67949" y2="24895"/>
                        <a14:foregroundMark x1="47436" y1="64979" x2="47436" y2="64979"/>
                        <a14:foregroundMark x1="52991" y1="64135" x2="52991" y2="64135"/>
                        <a14:foregroundMark x1="57265" y1="62447" x2="57265" y2="62447"/>
                        <a14:foregroundMark x1="58974" y1="64135" x2="58974" y2="64135"/>
                        <a14:foregroundMark x1="59829" y1="57384" x2="59829" y2="57384"/>
                        <a14:foregroundMark x1="55983" y1="66667" x2="55983" y2="66667"/>
                      </a14:backgroundRemoval>
                    </a14:imgEffect>
                  </a14:imgLayer>
                </a14:imgProps>
              </a:ext>
            </a:extLst>
          </a:blip>
          <a:stretch>
            <a:fillRect/>
          </a:stretch>
        </p:blipFill>
        <p:spPr>
          <a:xfrm>
            <a:off x="6644969" y="679968"/>
            <a:ext cx="2437611" cy="2468862"/>
          </a:xfrm>
          <a:prstGeom prst="rect">
            <a:avLst/>
          </a:prstGeom>
          <a:effectLst>
            <a:softEdge rad="0"/>
          </a:effectLst>
        </p:spPr>
      </p:pic>
      <p:sp>
        <p:nvSpPr>
          <p:cNvPr id="13" name="四角形吹き出し 12"/>
          <p:cNvSpPr/>
          <p:nvPr/>
        </p:nvSpPr>
        <p:spPr bwMode="auto">
          <a:xfrm>
            <a:off x="6022081" y="4611043"/>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14" name="下矢印 13"/>
          <p:cNvSpPr/>
          <p:nvPr/>
        </p:nvSpPr>
        <p:spPr bwMode="auto">
          <a:xfrm>
            <a:off x="6091354" y="5768975"/>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415954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31</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71208" y="358039"/>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5</a:t>
            </a:r>
            <a:r>
              <a:rPr lang="ja-JP" altLang="en-US" sz="2800" dirty="0" smtClean="0">
                <a:latin typeface="メイリオ" panose="020B0604030504040204" pitchFamily="50" charset="-128"/>
                <a:ea typeface="メイリオ" panose="020B0604030504040204" pitchFamily="50" charset="-128"/>
              </a:rPr>
              <a:t>補足</a:t>
            </a:r>
            <a:r>
              <a:rPr lang="en-US" altLang="ja-JP"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リストを使った</a:t>
            </a:r>
            <a:r>
              <a:rPr lang="en-US" altLang="ja-JP" sz="2800" dirty="0">
                <a:latin typeface="メイリオ" panose="020B0604030504040204" pitchFamily="50" charset="-128"/>
                <a:ea typeface="メイリオ" panose="020B0604030504040204" pitchFamily="50" charset="-128"/>
              </a:rPr>
              <a:t>5</a:t>
            </a:r>
            <a:r>
              <a:rPr lang="ja-JP" altLang="en-US" sz="2800" dirty="0" err="1">
                <a:latin typeface="メイリオ" panose="020B0604030504040204" pitchFamily="50" charset="-128"/>
                <a:ea typeface="メイリオ" panose="020B0604030504040204" pitchFamily="50" charset="-128"/>
              </a:rPr>
              <a:t>つの</a:t>
            </a:r>
            <a:r>
              <a:rPr lang="ja-JP" altLang="en-US" sz="2800" dirty="0">
                <a:latin typeface="メイリオ" panose="020B0604030504040204" pitchFamily="50" charset="-128"/>
                <a:ea typeface="メイリオ" panose="020B0604030504040204" pitchFamily="50" charset="-128"/>
              </a:rPr>
              <a:t>数の合計</a:t>
            </a:r>
            <a:endParaRPr lang="ja-JP" altLang="en-US" sz="1800" dirty="0"/>
          </a:p>
        </p:txBody>
      </p:sp>
      <p:grpSp>
        <p:nvGrpSpPr>
          <p:cNvPr id="60" name="グループ化 59"/>
          <p:cNvGrpSpPr/>
          <p:nvPr/>
        </p:nvGrpSpPr>
        <p:grpSpPr>
          <a:xfrm>
            <a:off x="467548" y="1697473"/>
            <a:ext cx="3276600" cy="2057400"/>
            <a:chOff x="2784366" y="1677618"/>
            <a:chExt cx="1893956" cy="1615828"/>
          </a:xfrm>
        </p:grpSpPr>
        <p:sp>
          <p:nvSpPr>
            <p:cNvPr id="61" name="テキスト ボックス 60"/>
            <p:cNvSpPr txBox="1"/>
            <p:nvPr/>
          </p:nvSpPr>
          <p:spPr>
            <a:xfrm>
              <a:off x="2784366" y="1677618"/>
              <a:ext cx="1482130" cy="155630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a:t>
              </a:r>
              <a:r>
                <a:rPr lang="en-US" altLang="ja-JP" dirty="0" smtClean="0">
                  <a:latin typeface="メイリオ" panose="020B0604030504040204" pitchFamily="50" charset="-128"/>
                  <a:ea typeface="メイリオ" panose="020B0604030504040204" pitchFamily="50" charset="-128"/>
                </a:rPr>
                <a:t> = 1,2,3…</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5</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5" name="テキスト ボックス 64"/>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69" name="テキスト ボックス 68"/>
          <p:cNvSpPr txBox="1"/>
          <p:nvPr/>
        </p:nvSpPr>
        <p:spPr>
          <a:xfrm>
            <a:off x="1393654" y="2440803"/>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I</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1393654" y="2890145"/>
            <a:ext cx="2498455" cy="369332"/>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S = S + D[I]</a:t>
            </a:r>
            <a:endParaRPr kumimoji="1" lang="ja-JP" altLang="en-US" dirty="0">
              <a:latin typeface="メイリオ" panose="020B0604030504040204" pitchFamily="50" charset="-128"/>
              <a:ea typeface="メイリオ" panose="020B0604030504040204" pitchFamily="50" charset="-128"/>
            </a:endParaRPr>
          </a:p>
        </p:txBody>
      </p:sp>
      <p:sp>
        <p:nvSpPr>
          <p:cNvPr id="71" name="テキスト ボックス 70"/>
          <p:cNvSpPr txBox="1"/>
          <p:nvPr/>
        </p:nvSpPr>
        <p:spPr>
          <a:xfrm>
            <a:off x="463558" y="3788022"/>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S</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463558" y="1219200"/>
            <a:ext cx="2498455"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S</a:t>
            </a:r>
            <a:r>
              <a:rPr lang="ja-JP" altLang="en-US" dirty="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568572" y="997669"/>
            <a:ext cx="4334159" cy="3490598"/>
          </a:xfrm>
          <a:prstGeom prst="rect">
            <a:avLst/>
          </a:prstGeom>
        </p:spPr>
      </p:pic>
      <p:sp>
        <p:nvSpPr>
          <p:cNvPr id="81" name="テキスト ボックス 80"/>
          <p:cNvSpPr txBox="1"/>
          <p:nvPr/>
        </p:nvSpPr>
        <p:spPr>
          <a:xfrm>
            <a:off x="785017" y="4702598"/>
            <a:ext cx="6834983" cy="400110"/>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リスト</a:t>
            </a:r>
            <a:r>
              <a:rPr lang="en-US" altLang="ja-JP" sz="2000" dirty="0" smtClean="0">
                <a:latin typeface="メイリオ" panose="020B0604030504040204" pitchFamily="50" charset="-128"/>
                <a:ea typeface="メイリオ" panose="020B0604030504040204" pitchFamily="50" charset="-128"/>
              </a:rPr>
              <a:t>D</a:t>
            </a:r>
            <a:r>
              <a:rPr lang="ja-JP" altLang="en-US" sz="2000" dirty="0" smtClean="0">
                <a:latin typeface="メイリオ" panose="020B0604030504040204" pitchFamily="50" charset="-128"/>
                <a:ea typeface="メイリオ" panose="020B0604030504040204" pitchFamily="50" charset="-128"/>
              </a:rPr>
              <a:t>に</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個の数を変数に</a:t>
            </a:r>
            <a:r>
              <a:rPr lang="en-US" altLang="ja-JP" sz="2000" dirty="0" smtClean="0">
                <a:latin typeface="メイリオ" panose="020B0604030504040204" pitchFamily="50" charset="-128"/>
                <a:ea typeface="メイリオ" panose="020B0604030504040204" pitchFamily="50" charset="-128"/>
              </a:rPr>
              <a:t>S</a:t>
            </a:r>
            <a:r>
              <a:rPr lang="ja-JP" altLang="en-US" sz="2000" dirty="0" smtClean="0">
                <a:latin typeface="メイリオ" panose="020B0604030504040204" pitchFamily="50" charset="-128"/>
                <a:ea typeface="メイリオ" panose="020B0604030504040204" pitchFamily="50" charset="-128"/>
              </a:rPr>
              <a:t>に加えていって合計を計算</a:t>
            </a:r>
            <a:endParaRPr lang="en-US" altLang="ja-JP" sz="2000" dirty="0" smtClean="0">
              <a:latin typeface="メイリオ" panose="020B0604030504040204" pitchFamily="50" charset="-128"/>
              <a:ea typeface="メイリオ" panose="020B0604030504040204" pitchFamily="50" charset="-128"/>
            </a:endParaRPr>
          </a:p>
        </p:txBody>
      </p:sp>
      <p:grpSp>
        <p:nvGrpSpPr>
          <p:cNvPr id="82" name="グループ化 81"/>
          <p:cNvGrpSpPr/>
          <p:nvPr/>
        </p:nvGrpSpPr>
        <p:grpSpPr>
          <a:xfrm>
            <a:off x="2608283" y="5337774"/>
            <a:ext cx="1143000" cy="1019070"/>
            <a:chOff x="1143000" y="3857730"/>
            <a:chExt cx="1143000" cy="1019070"/>
          </a:xfrm>
        </p:grpSpPr>
        <p:sp>
          <p:nvSpPr>
            <p:cNvPr id="83" name="メモ 8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4" name="テキスト ボックス 8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5" name="グループ化 84"/>
          <p:cNvGrpSpPr/>
          <p:nvPr/>
        </p:nvGrpSpPr>
        <p:grpSpPr>
          <a:xfrm>
            <a:off x="1547622" y="5337774"/>
            <a:ext cx="1143000" cy="1019070"/>
            <a:chOff x="1143000" y="3857730"/>
            <a:chExt cx="1143000" cy="1019070"/>
          </a:xfrm>
        </p:grpSpPr>
        <p:sp>
          <p:nvSpPr>
            <p:cNvPr id="86" name="メモ 8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7" name="テキスト ボックス 86"/>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33" name="テキスト ボックス 32"/>
          <p:cNvSpPr txBox="1"/>
          <p:nvPr/>
        </p:nvSpPr>
        <p:spPr>
          <a:xfrm>
            <a:off x="7620000" y="914062"/>
            <a:ext cx="1260528"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222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32</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最終目標</a:t>
            </a:r>
            <a:r>
              <a:rPr lang="ja-JP" altLang="en-US" sz="2800" dirty="0">
                <a:latin typeface="メイリオ" panose="020B0604030504040204" pitchFamily="50" charset="-128"/>
                <a:ea typeface="メイリオ" panose="020B0604030504040204" pitchFamily="50" charset="-128"/>
              </a:rPr>
              <a:t>の</a:t>
            </a:r>
            <a:r>
              <a:rPr lang="ja-JP" altLang="en-US" sz="2800" dirty="0" smtClean="0">
                <a:latin typeface="メイリオ" panose="020B0604030504040204" pitchFamily="50" charset="-128"/>
                <a:ea typeface="メイリオ" panose="020B0604030504040204" pitchFamily="50" charset="-128"/>
              </a:rPr>
              <a:t>課題の説明</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数</a:t>
            </a:r>
            <a:r>
              <a:rPr lang="ja-JP" altLang="en-US" sz="2800" dirty="0">
                <a:latin typeface="メイリオ" panose="020B0604030504040204" pitchFamily="50" charset="-128"/>
                <a:ea typeface="メイリオ" panose="020B0604030504040204" pitchFamily="50" charset="-128"/>
              </a:rPr>
              <a:t>の</a:t>
            </a:r>
            <a:r>
              <a:rPr lang="ja-JP" altLang="en-US" sz="2800" dirty="0" smtClean="0">
                <a:latin typeface="メイリオ" panose="020B0604030504040204" pitchFamily="50" charset="-128"/>
                <a:ea typeface="メイリオ" panose="020B0604030504040204" pitchFamily="50" charset="-128"/>
              </a:rPr>
              <a:t>並び替え</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152400" y="948071"/>
            <a:ext cx="6374130" cy="1754326"/>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予め</a:t>
            </a:r>
            <a:r>
              <a:rPr lang="ja-JP" altLang="en-US" sz="2400" dirty="0">
                <a:latin typeface="メイリオ" panose="020B0604030504040204" pitchFamily="50" charset="-128"/>
                <a:ea typeface="メイリオ" panose="020B0604030504040204" pitchFamily="50" charset="-128"/>
              </a:rPr>
              <a:t>リスト</a:t>
            </a:r>
            <a:r>
              <a:rPr lang="en-US" altLang="ja-JP" sz="2400" dirty="0" smtClean="0">
                <a:latin typeface="メイリオ" panose="020B0604030504040204" pitchFamily="50" charset="-128"/>
                <a:ea typeface="メイリオ" panose="020B0604030504040204" pitchFamily="50" charset="-128"/>
              </a:rPr>
              <a:t>D[1]</a:t>
            </a:r>
            <a:r>
              <a:rPr lang="ja-JP" altLang="en-US" sz="2400" dirty="0" smtClean="0">
                <a:latin typeface="メイリオ" panose="020B0604030504040204" pitchFamily="50" charset="-128"/>
                <a:ea typeface="メイリオ" panose="020B0604030504040204" pitchFamily="50" charset="-128"/>
              </a:rPr>
              <a:t>から</a:t>
            </a:r>
            <a:r>
              <a:rPr lang="en-US" altLang="ja-JP" sz="2400" dirty="0" smtClean="0">
                <a:latin typeface="メイリオ" panose="020B0604030504040204" pitchFamily="50" charset="-128"/>
                <a:ea typeface="メイリオ" panose="020B0604030504040204" pitchFamily="50" charset="-128"/>
              </a:rPr>
              <a:t>D[5]</a:t>
            </a:r>
            <a:r>
              <a:rPr lang="ja-JP" altLang="en-US" sz="2400" dirty="0" err="1" smtClean="0">
                <a:latin typeface="メイリオ" panose="020B0604030504040204" pitchFamily="50" charset="-128"/>
                <a:ea typeface="メイリオ" panose="020B0604030504040204" pitchFamily="50" charset="-128"/>
              </a:rPr>
              <a:t>まで</a:t>
            </a:r>
            <a:r>
              <a:rPr lang="ja-JP" altLang="en-US" sz="2400" dirty="0" smtClean="0">
                <a:latin typeface="メイリオ" panose="020B0604030504040204" pitchFamily="50" charset="-128"/>
                <a:ea typeface="メイリオ" panose="020B0604030504040204" pitchFamily="50" charset="-128"/>
              </a:rPr>
              <a:t>数を入れておきます。</a:t>
            </a:r>
          </a:p>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この中の数を小さい順番に並び替えてリスト</a:t>
            </a:r>
            <a:r>
              <a:rPr lang="en-US" altLang="ja-JP" sz="2400" dirty="0" smtClean="0">
                <a:latin typeface="メイリオ" panose="020B0604030504040204" pitchFamily="50" charset="-128"/>
                <a:ea typeface="メイリオ" panose="020B0604030504040204" pitchFamily="50" charset="-128"/>
              </a:rPr>
              <a:t>D[1]</a:t>
            </a:r>
            <a:r>
              <a:rPr lang="ja-JP" altLang="en-US" sz="2400" dirty="0" smtClean="0">
                <a:latin typeface="メイリオ" panose="020B0604030504040204" pitchFamily="50" charset="-128"/>
                <a:ea typeface="メイリオ" panose="020B0604030504040204" pitchFamily="50" charset="-128"/>
              </a:rPr>
              <a:t>から</a:t>
            </a:r>
            <a:r>
              <a:rPr lang="en-US" altLang="ja-JP" sz="2400" dirty="0" smtClean="0">
                <a:latin typeface="メイリオ" panose="020B0604030504040204" pitchFamily="50" charset="-128"/>
                <a:ea typeface="メイリオ" panose="020B0604030504040204" pitchFamily="50" charset="-128"/>
              </a:rPr>
              <a:t>D[5]</a:t>
            </a:r>
            <a:r>
              <a:rPr lang="ja-JP" altLang="en-US" sz="2400" dirty="0" smtClean="0">
                <a:latin typeface="メイリオ" panose="020B0604030504040204" pitchFamily="50" charset="-128"/>
                <a:ea typeface="メイリオ" panose="020B0604030504040204" pitchFamily="50" charset="-128"/>
              </a:rPr>
              <a:t>に入れなおしてください。</a:t>
            </a:r>
            <a:endParaRPr lang="en-US" altLang="ja-JP" sz="2400" dirty="0" smtClean="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6678930" y="1008032"/>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553200" y="2140133"/>
            <a:ext cx="2502693" cy="3707198"/>
          </a:xfrm>
          <a:prstGeom prst="rect">
            <a:avLst/>
          </a:prstGeom>
        </p:spPr>
      </p:pic>
      <p:sp>
        <p:nvSpPr>
          <p:cNvPr id="4" name="テキスト ボックス 3"/>
          <p:cNvSpPr txBox="1"/>
          <p:nvPr/>
        </p:nvSpPr>
        <p:spPr>
          <a:xfrm>
            <a:off x="152400" y="2891305"/>
            <a:ext cx="6928658" cy="3139321"/>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これが最後の目標の課題です。できると思う人は、いきなり開発してもいいです。</a:t>
            </a:r>
          </a:p>
          <a:p>
            <a:pPr algn="l"/>
            <a:r>
              <a:rPr lang="ja-JP" altLang="en-US" sz="2200" dirty="0" smtClean="0">
                <a:latin typeface="メイリオ" panose="020B0604030504040204" pitchFamily="50" charset="-128"/>
                <a:ea typeface="メイリオ" panose="020B0604030504040204" pitchFamily="50" charset="-128"/>
              </a:rPr>
              <a:t>少し難しいと思う人は、次の課題を順番にやっていきましょう。</a:t>
            </a:r>
            <a:endParaRPr lang="en-US" altLang="ja-JP" sz="2200" dirty="0" smtClean="0">
              <a:latin typeface="メイリオ" panose="020B0604030504040204" pitchFamily="50" charset="-128"/>
              <a:ea typeface="メイリオ" panose="020B0604030504040204" pitchFamily="50" charset="-128"/>
            </a:endParaRPr>
          </a:p>
          <a:p>
            <a:pPr algn="l"/>
            <a:r>
              <a:rPr lang="ja-JP" altLang="en-US" sz="2200" dirty="0" smtClean="0">
                <a:latin typeface="メイリオ" panose="020B0604030504040204" pitchFamily="50" charset="-128"/>
                <a:ea typeface="メイリオ" panose="020B0604030504040204" pitchFamily="50" charset="-128"/>
              </a:rPr>
              <a:t>・配列から数を見つける</a:t>
            </a:r>
          </a:p>
          <a:p>
            <a:pPr algn="l"/>
            <a:r>
              <a:rPr kumimoji="1" lang="ja-JP" altLang="en-US" sz="2200" dirty="0" smtClean="0">
                <a:latin typeface="メイリオ" panose="020B0604030504040204" pitchFamily="50" charset="-128"/>
                <a:ea typeface="メイリオ" panose="020B0604030504040204" pitchFamily="50" charset="-128"/>
              </a:rPr>
              <a:t>・配列の中の一番小さい数を見つける</a:t>
            </a:r>
            <a:endParaRPr kumimoji="1" lang="en-US" altLang="ja-JP" sz="2200" dirty="0" smtClean="0">
              <a:latin typeface="メイリオ" panose="020B0604030504040204" pitchFamily="50" charset="-128"/>
              <a:ea typeface="メイリオ" panose="020B0604030504040204" pitchFamily="50" charset="-128"/>
            </a:endParaRPr>
          </a:p>
          <a:p>
            <a:pPr algn="l"/>
            <a:r>
              <a:rPr lang="ja-JP" altLang="en-US" sz="2200" dirty="0" smtClean="0">
                <a:latin typeface="メイリオ" panose="020B0604030504040204" pitchFamily="50" charset="-128"/>
                <a:ea typeface="メイリオ" panose="020B0604030504040204" pitchFamily="50" charset="-128"/>
              </a:rPr>
              <a:t>・配列の中の一番小さい数を、配列の先頭に入れる。</a:t>
            </a:r>
          </a:p>
          <a:p>
            <a:pPr algn="l"/>
            <a:r>
              <a:rPr kumimoji="1" lang="ja-JP" altLang="en-US" sz="2200" dirty="0" smtClean="0">
                <a:latin typeface="メイリオ" panose="020B0604030504040204" pitchFamily="50" charset="-128"/>
                <a:ea typeface="メイリオ" panose="020B0604030504040204" pitchFamily="50" charset="-128"/>
              </a:rPr>
              <a:t>・二重のループを使う</a:t>
            </a:r>
          </a:p>
          <a:p>
            <a:pPr algn="l"/>
            <a:r>
              <a:rPr lang="ja-JP" altLang="en-US" sz="2200" dirty="0" smtClean="0">
                <a:latin typeface="メイリオ" panose="020B0604030504040204" pitchFamily="50" charset="-128"/>
                <a:ea typeface="メイリオ" panose="020B0604030504040204" pitchFamily="50" charset="-128"/>
              </a:rPr>
              <a:t>・</a:t>
            </a:r>
            <a:r>
              <a:rPr kumimoji="1" lang="ja-JP" altLang="en-US" sz="2200" dirty="0" smtClean="0">
                <a:latin typeface="メイリオ" panose="020B0604030504040204" pitchFamily="50" charset="-128"/>
                <a:ea typeface="メイリオ" panose="020B0604030504040204" pitchFamily="50" charset="-128"/>
              </a:rPr>
              <a:t>並び替えの開発</a:t>
            </a:r>
            <a:endParaRPr kumimoji="1" lang="ja-JP" altLang="en-US" sz="2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951102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33</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smtClean="0">
                <a:solidFill>
                  <a:srgbClr val="FF0000"/>
                </a:solidFill>
                <a:latin typeface="メイリオ" panose="020B0604030504040204" pitchFamily="50" charset="-128"/>
                <a:ea typeface="メイリオ" panose="020B0604030504040204" pitchFamily="50" charset="-128"/>
              </a:rPr>
              <a:t>非常に重要</a:t>
            </a:r>
            <a:endParaRPr lang="ja-JP" altLang="en-US" dirty="0">
              <a:solidFill>
                <a:srgbClr val="FF0000"/>
              </a:solidFill>
            </a:endParaRPr>
          </a:p>
        </p:txBody>
      </p:sp>
      <p:grpSp>
        <p:nvGrpSpPr>
          <p:cNvPr id="60" name="グループ化 59"/>
          <p:cNvGrpSpPr/>
          <p:nvPr/>
        </p:nvGrpSpPr>
        <p:grpSpPr>
          <a:xfrm>
            <a:off x="707779" y="3091262"/>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a:t>
              </a:r>
              <a:r>
                <a:rPr lang="en-US" altLang="ja-JP" dirty="0" smtClean="0">
                  <a:latin typeface="メイリオ" panose="020B0604030504040204" pitchFamily="50" charset="-128"/>
                  <a:ea typeface="メイリオ" panose="020B0604030504040204" pitchFamily="50" charset="-128"/>
                </a:rPr>
                <a:t> = 1,2,3…</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3" name="テキスト ボックス 72"/>
          <p:cNvSpPr txBox="1"/>
          <p:nvPr/>
        </p:nvSpPr>
        <p:spPr>
          <a:xfrm>
            <a:off x="685800" y="1981200"/>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何らかの処理</a:t>
            </a:r>
            <a:endParaRPr kumimoji="1" lang="ja-JP" altLang="en-US"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658162" y="5927067"/>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何らかの処理</a:t>
            </a:r>
            <a:endParaRPr kumimoji="1" lang="ja-JP" altLang="en-US" dirty="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658162" y="2515322"/>
            <a:ext cx="2819400" cy="369332"/>
          </a:xfrm>
          <a:prstGeom prst="rect">
            <a:avLst/>
          </a:prstGeom>
          <a:solidFill>
            <a:schemeClr val="bg1"/>
          </a:solidFill>
          <a:ln w="12700">
            <a:solidFill>
              <a:schemeClr val="tx1"/>
            </a:solidFill>
            <a:prstDash val="dash"/>
          </a:ln>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rPr>
              <a:t>何らかの処理</a:t>
            </a:r>
            <a:endParaRPr kumimoji="1" lang="ja-JP" altLang="en-US" dirty="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1509147" y="3924194"/>
            <a:ext cx="2014042" cy="923330"/>
          </a:xfrm>
          <a:prstGeom prst="rect">
            <a:avLst/>
          </a:prstGeom>
          <a:solidFill>
            <a:schemeClr val="bg1"/>
          </a:solidFill>
          <a:ln w="12700">
            <a:solidFill>
              <a:schemeClr val="tx1"/>
            </a:solidFill>
            <a:prstDash val="dash"/>
          </a:ln>
        </p:spPr>
        <p:txBody>
          <a:bodyPr wrap="square" rtlCol="0">
            <a:spAutoFit/>
          </a:bodyPr>
          <a:lstStyle/>
          <a:p>
            <a:endParaRPr kumimoji="1" lang="en-US" altLang="ja-JP" dirty="0" smtClean="0">
              <a:latin typeface="メイリオ" panose="020B0604030504040204" pitchFamily="50" charset="-128"/>
              <a:ea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rPr>
              <a:t>何らかの処理</a:t>
            </a:r>
            <a:endParaRPr kumimoji="1" lang="en-US" altLang="ja-JP"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p:txBody>
      </p:sp>
      <p:sp>
        <p:nvSpPr>
          <p:cNvPr id="31" name="角丸四角形 30"/>
          <p:cNvSpPr/>
          <p:nvPr/>
        </p:nvSpPr>
        <p:spPr bwMode="auto">
          <a:xfrm>
            <a:off x="2834157" y="35068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2" name="テキスト ボックス 31"/>
          <p:cNvSpPr txBox="1"/>
          <p:nvPr/>
        </p:nvSpPr>
        <p:spPr>
          <a:xfrm>
            <a:off x="413891" y="935457"/>
            <a:ext cx="6928658" cy="769441"/>
          </a:xfrm>
          <a:prstGeom prst="rect">
            <a:avLst/>
          </a:prstGeom>
          <a:noFill/>
        </p:spPr>
        <p:txBody>
          <a:bodyPr wrap="square" rtlCol="0">
            <a:spAutoFit/>
          </a:bodyPr>
          <a:lstStyle/>
          <a:p>
            <a:pPr algn="l"/>
            <a:r>
              <a:rPr kumimoji="1" lang="ja-JP" altLang="en-US" sz="2200" dirty="0" smtClean="0">
                <a:latin typeface="メイリオ" panose="020B0604030504040204" pitchFamily="50" charset="-128"/>
                <a:ea typeface="メイリオ" panose="020B0604030504040204" pitchFamily="50" charset="-128"/>
              </a:rPr>
              <a:t>課題</a:t>
            </a:r>
            <a:r>
              <a:rPr kumimoji="1" lang="en-US" altLang="ja-JP" sz="2200" dirty="0" smtClean="0">
                <a:latin typeface="メイリオ" panose="020B0604030504040204" pitchFamily="50" charset="-128"/>
                <a:ea typeface="メイリオ" panose="020B0604030504040204" pitchFamily="50" charset="-128"/>
              </a:rPr>
              <a:t>5</a:t>
            </a:r>
            <a:r>
              <a:rPr kumimoji="1" lang="ja-JP" altLang="en-US" sz="2200" dirty="0" smtClean="0">
                <a:latin typeface="メイリオ" panose="020B0604030504040204" pitchFamily="50" charset="-128"/>
                <a:ea typeface="メイリオ" panose="020B0604030504040204" pitchFamily="50" charset="-128"/>
              </a:rPr>
              <a:t>～</a:t>
            </a:r>
            <a:r>
              <a:rPr kumimoji="1" lang="en-US" altLang="ja-JP" sz="2200" dirty="0" smtClean="0">
                <a:latin typeface="メイリオ" panose="020B0604030504040204" pitchFamily="50" charset="-128"/>
                <a:ea typeface="メイリオ" panose="020B0604030504040204" pitchFamily="50" charset="-128"/>
              </a:rPr>
              <a:t>7</a:t>
            </a:r>
            <a:r>
              <a:rPr kumimoji="1" lang="ja-JP" altLang="en-US" sz="2200" dirty="0" smtClean="0">
                <a:latin typeface="メイリオ" panose="020B0604030504040204" pitchFamily="50" charset="-128"/>
                <a:ea typeface="メイリオ" panose="020B0604030504040204" pitchFamily="50" charset="-128"/>
              </a:rPr>
              <a:t>までは、</a:t>
            </a:r>
            <a:r>
              <a:rPr kumimoji="1" lang="en-US" altLang="ja-JP" sz="2200" dirty="0" smtClean="0">
                <a:latin typeface="メイリオ" panose="020B0604030504040204" pitchFamily="50" charset="-128"/>
                <a:ea typeface="メイリオ" panose="020B0604030504040204" pitchFamily="50" charset="-128"/>
              </a:rPr>
              <a:t>5</a:t>
            </a:r>
            <a:r>
              <a:rPr kumimoji="1" lang="ja-JP" altLang="en-US" sz="2200" dirty="0" smtClean="0">
                <a:latin typeface="メイリオ" panose="020B0604030504040204" pitchFamily="50" charset="-128"/>
                <a:ea typeface="メイリオ" panose="020B0604030504040204" pitchFamily="50" charset="-128"/>
              </a:rPr>
              <a:t>個の箱のリストを順番に処理するめ、次のような図式が基本になります。</a:t>
            </a:r>
            <a:endParaRPr kumimoji="1" lang="ja-JP" altLang="en-US" sz="22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487370" y="1751724"/>
            <a:ext cx="3886200" cy="3648075"/>
          </a:xfrm>
          <a:prstGeom prst="rect">
            <a:avLst/>
          </a:prstGeom>
        </p:spPr>
      </p:pic>
      <p:sp>
        <p:nvSpPr>
          <p:cNvPr id="4" name="正方形/長方形 3"/>
          <p:cNvSpPr/>
          <p:nvPr/>
        </p:nvSpPr>
        <p:spPr bwMode="auto">
          <a:xfrm>
            <a:off x="4233252" y="1652630"/>
            <a:ext cx="4292718" cy="3794901"/>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 name="右矢印 4"/>
          <p:cNvSpPr/>
          <p:nvPr/>
        </p:nvSpPr>
        <p:spPr bwMode="auto">
          <a:xfrm>
            <a:off x="3618760" y="3291893"/>
            <a:ext cx="546408" cy="209161"/>
          </a:xfrm>
          <a:prstGeom prst="rightArrow">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テキスト ボックス 33"/>
          <p:cNvSpPr txBox="1"/>
          <p:nvPr/>
        </p:nvSpPr>
        <p:spPr>
          <a:xfrm>
            <a:off x="4027425" y="5553475"/>
            <a:ext cx="4330379" cy="1384995"/>
          </a:xfrm>
          <a:prstGeom prst="rect">
            <a:avLst/>
          </a:prstGeom>
          <a:noFill/>
        </p:spPr>
        <p:txBody>
          <a:bodyPr wrap="square" rtlCol="0">
            <a:spAutoFit/>
          </a:bodyPr>
          <a:lstStyle/>
          <a:p>
            <a:pPr algn="l"/>
            <a:r>
              <a:rPr kumimoji="1" lang="ja-JP" altLang="en-US" sz="2800" dirty="0" smtClean="0">
                <a:solidFill>
                  <a:srgbClr val="FF0000"/>
                </a:solidFill>
                <a:latin typeface="メイリオ" panose="020B0604030504040204" pitchFamily="50" charset="-128"/>
                <a:ea typeface="メイリオ" panose="020B0604030504040204" pitchFamily="50" charset="-128"/>
              </a:rPr>
              <a:t>上のプログラムに何らかの処理を追加していくことになります</a:t>
            </a:r>
            <a:r>
              <a:rPr kumimoji="1" lang="ja-JP" altLang="en-US" sz="2200" dirty="0" smtClean="0">
                <a:solidFill>
                  <a:srgbClr val="FF0000"/>
                </a:solidFill>
                <a:latin typeface="メイリオ" panose="020B0604030504040204" pitchFamily="50" charset="-128"/>
                <a:ea typeface="メイリオ" panose="020B0604030504040204" pitchFamily="50" charset="-128"/>
              </a:rPr>
              <a:t>。</a:t>
            </a:r>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326427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p:cNvSpPr/>
          <p:nvPr/>
        </p:nvSpPr>
        <p:spPr>
          <a:xfrm>
            <a:off x="4406489" y="2876294"/>
            <a:ext cx="4632701" cy="1477328"/>
          </a:xfrm>
          <a:prstGeom prst="rect">
            <a:avLst/>
          </a:prstGeom>
          <a:ln>
            <a:solidFill>
              <a:schemeClr val="tx1"/>
            </a:solidFill>
          </a:ln>
        </p:spPr>
        <p:txBody>
          <a:bodyPr wrap="square">
            <a:spAutoFit/>
          </a:bodyPr>
          <a:lstStyle/>
          <a:p>
            <a:pPr algn="l"/>
            <a:r>
              <a:rPr lang="ja-JP" altLang="en-US" dirty="0">
                <a:solidFill>
                  <a:srgbClr val="FF0000"/>
                </a:solidFill>
                <a:latin typeface="メイリオ" panose="020B0604030504040204" pitchFamily="50" charset="-128"/>
                <a:ea typeface="メイリオ" panose="020B0604030504040204" pitchFamily="50" charset="-128"/>
              </a:rPr>
              <a:t>使用</a:t>
            </a:r>
            <a:r>
              <a:rPr lang="ja-JP" altLang="en-US" dirty="0" smtClean="0">
                <a:solidFill>
                  <a:srgbClr val="FF0000"/>
                </a:solidFill>
                <a:latin typeface="メイリオ" panose="020B0604030504040204" pitchFamily="50" charset="-128"/>
                <a:ea typeface="メイリオ" panose="020B0604030504040204" pitchFamily="50" charset="-128"/>
              </a:rPr>
              <a:t>禁止</a:t>
            </a:r>
            <a:r>
              <a:rPr lang="en-US" altLang="ja-JP" dirty="0" smtClean="0">
                <a:solidFill>
                  <a:srgbClr val="FF0000"/>
                </a:solidFill>
                <a:latin typeface="メイリオ" panose="020B0604030504040204" pitchFamily="50" charset="-128"/>
                <a:ea typeface="メイリオ" panose="020B0604030504040204" pitchFamily="50" charset="-128"/>
              </a:rPr>
              <a:t>!!!!!!</a:t>
            </a:r>
            <a:endParaRPr lang="ja-JP" altLang="en-US" dirty="0">
              <a:solidFill>
                <a:srgbClr val="FF0000"/>
              </a:solidFill>
              <a:latin typeface="メイリオ" panose="020B0604030504040204" pitchFamily="50" charset="-128"/>
              <a:ea typeface="メイリオ" panose="020B0604030504040204" pitchFamily="50" charset="-128"/>
            </a:endParaRPr>
          </a:p>
          <a:p>
            <a:pPr algn="l"/>
            <a:r>
              <a:rPr lang="ja-JP" altLang="en-US" dirty="0">
                <a:latin typeface="メイリオ" panose="020B0604030504040204" pitchFamily="50" charset="-128"/>
                <a:ea typeface="メイリオ" panose="020B0604030504040204" pitchFamily="50" charset="-128"/>
              </a:rPr>
              <a:t>　次</a:t>
            </a:r>
            <a:r>
              <a:rPr lang="ja-JP" altLang="en-US" dirty="0" smtClean="0">
                <a:latin typeface="メイリオ" panose="020B0604030504040204" pitchFamily="50" charset="-128"/>
                <a:ea typeface="メイリオ" panose="020B0604030504040204" pitchFamily="50" charset="-128"/>
              </a:rPr>
              <a:t>のブロックの使用は禁止します。</a:t>
            </a:r>
          </a:p>
          <a:p>
            <a:pPr algn="l"/>
            <a:endParaRPr lang="ja-JP" altLang="en-US" dirty="0">
              <a:latin typeface="メイリオ" panose="020B0604030504040204" pitchFamily="50" charset="-128"/>
              <a:ea typeface="メイリオ" panose="020B0604030504040204" pitchFamily="50" charset="-128"/>
            </a:endParaRPr>
          </a:p>
          <a:p>
            <a:pPr algn="l"/>
            <a:endParaRPr lang="ja-JP" altLang="en-US" dirty="0" smtClean="0">
              <a:latin typeface="メイリオ" panose="020B0604030504040204" pitchFamily="50" charset="-128"/>
              <a:ea typeface="メイリオ" panose="020B0604030504040204" pitchFamily="50" charset="-128"/>
            </a:endParaRPr>
          </a:p>
          <a:p>
            <a:pPr algn="l"/>
            <a:endParaRPr lang="ja-JP" altLang="en-US" dirty="0">
              <a:latin typeface="メイリオ" panose="020B0604030504040204" pitchFamily="50" charset="-128"/>
              <a:ea typeface="メイリオ" panose="020B0604030504040204" pitchFamily="50" charset="-128"/>
            </a:endParaRPr>
          </a:p>
        </p:txBody>
      </p:sp>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34</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課題</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5</a:t>
            </a:r>
            <a:r>
              <a:rPr lang="en-US" altLang="ja-JP" sz="2800" dirty="0" smtClean="0">
                <a:solidFill>
                  <a:schemeClr val="accent6"/>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リスト</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中から数を</a:t>
            </a:r>
            <a:r>
              <a:rPr lang="ja-JP" altLang="en-US" sz="2800" dirty="0" smtClean="0">
                <a:latin typeface="メイリオ" panose="020B0604030504040204" pitchFamily="50" charset="-128"/>
                <a:ea typeface="メイリオ" panose="020B0604030504040204" pitchFamily="50" charset="-128"/>
              </a:rPr>
              <a:t>探す</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検索</a:t>
            </a:r>
            <a:r>
              <a:rPr lang="en-US" altLang="ja-JP" sz="2800" dirty="0" smtClean="0">
                <a:latin typeface="メイリオ" panose="020B0604030504040204" pitchFamily="50" charset="-128"/>
                <a:ea typeface="メイリオ" panose="020B0604030504040204" pitchFamily="50" charset="-128"/>
              </a:rPr>
              <a:t>)</a:t>
            </a:r>
            <a:endParaRPr lang="ja-JP" altLang="en-US" sz="1800" dirty="0"/>
          </a:p>
        </p:txBody>
      </p:sp>
      <p:sp>
        <p:nvSpPr>
          <p:cNvPr id="7" name="テキスト ボックス 6"/>
          <p:cNvSpPr txBox="1"/>
          <p:nvPr/>
        </p:nvSpPr>
        <p:spPr>
          <a:xfrm>
            <a:off x="6952814" y="424851"/>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課題</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511819" y="1850751"/>
            <a:ext cx="2196212"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初めにリストに数を入れておきます</a:t>
            </a:r>
            <a:endParaRPr lang="en-US" altLang="ja-JP" sz="2400" dirty="0" smtClean="0">
              <a:latin typeface="メイリオ" panose="020B0604030504040204" pitchFamily="50" charset="-128"/>
              <a:ea typeface="メイリオ" panose="020B0604030504040204" pitchFamily="50" charset="-128"/>
            </a:endParaRPr>
          </a:p>
        </p:txBody>
      </p:sp>
      <p:sp>
        <p:nvSpPr>
          <p:cNvPr id="23" name="正方形/長方形 22"/>
          <p:cNvSpPr/>
          <p:nvPr/>
        </p:nvSpPr>
        <p:spPr bwMode="auto">
          <a:xfrm>
            <a:off x="1556120" y="3671629"/>
            <a:ext cx="626051" cy="520909"/>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ts val="3600"/>
              </a:lnSpc>
              <a:spcBef>
                <a:spcPct val="0"/>
              </a:spcBef>
              <a:spcAft>
                <a:spcPct val="0"/>
              </a:spcAft>
              <a:buClrTx/>
              <a:buSzTx/>
              <a:buFontTx/>
              <a:buNone/>
              <a:tabLst/>
            </a:pPr>
            <a:r>
              <a:rPr lang="en-US" altLang="ja-JP" sz="2400" b="1" dirty="0" smtClean="0">
                <a:latin typeface="恋文ペン字" panose="02000609000000000000" pitchFamily="1" charset="-128"/>
                <a:ea typeface="恋文ペン字" panose="02000609000000000000" pitchFamily="1" charset="-128"/>
              </a:rPr>
              <a:t>39</a:t>
            </a:r>
            <a:endParaRPr kumimoji="1" lang="ja-JP" altLang="en-US" sz="2400" b="1" i="0" u="none" strike="noStrike" cap="none" normalizeH="0" baseline="0" dirty="0" smtClean="0">
              <a:ln>
                <a:noFill/>
              </a:ln>
              <a:solidFill>
                <a:schemeClr val="tx1"/>
              </a:solidFill>
              <a:effectLst/>
              <a:latin typeface="恋文ペン字" panose="02000609000000000000" pitchFamily="1" charset="-128"/>
              <a:ea typeface="恋文ペン字" panose="02000609000000000000" pitchFamily="1" charset="-128"/>
            </a:endParaRPr>
          </a:p>
        </p:txBody>
      </p:sp>
      <p:sp>
        <p:nvSpPr>
          <p:cNvPr id="4" name="下矢印 3"/>
          <p:cNvSpPr/>
          <p:nvPr/>
        </p:nvSpPr>
        <p:spPr bwMode="auto">
          <a:xfrm>
            <a:off x="1322089" y="4424283"/>
            <a:ext cx="1189730" cy="25573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440913" y="4878375"/>
            <a:ext cx="3292888"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次に探す数を</a:t>
            </a:r>
            <a:r>
              <a:rPr lang="ja-JP" altLang="en-US" sz="2400" dirty="0" smtClean="0">
                <a:latin typeface="メイリオ" panose="020B0604030504040204" pitchFamily="50" charset="-128"/>
                <a:ea typeface="メイリオ" panose="020B0604030504040204" pitchFamily="50" charset="-128"/>
              </a:rPr>
              <a:t>決めます</a:t>
            </a:r>
            <a:endParaRPr lang="en-US" altLang="ja-JP" sz="2400" dirty="0" smtClean="0">
              <a:latin typeface="メイリオ" panose="020B0604030504040204" pitchFamily="50" charset="-128"/>
              <a:ea typeface="メイリオ" panose="020B0604030504040204" pitchFamily="50" charset="-128"/>
            </a:endParaRPr>
          </a:p>
          <a:p>
            <a:pPr algn="l"/>
            <a:r>
              <a:rPr lang="ja-JP" altLang="en-US" sz="2400" dirty="0" smtClean="0">
                <a:latin typeface="メイリオ" panose="020B0604030504040204" pitchFamily="50" charset="-128"/>
                <a:ea typeface="メイリオ" panose="020B0604030504040204" pitchFamily="50" charset="-128"/>
              </a:rPr>
              <a:t>例えば</a:t>
            </a:r>
            <a:endParaRPr lang="en-US" altLang="ja-JP" sz="2400" dirty="0">
              <a:latin typeface="メイリオ" panose="020B0604030504040204" pitchFamily="50" charset="-128"/>
              <a:ea typeface="メイリオ" panose="020B0604030504040204" pitchFamily="50" charset="-128"/>
            </a:endParaRPr>
          </a:p>
          <a:p>
            <a:pPr algn="l"/>
            <a:endParaRPr lang="en-US" altLang="ja-JP" sz="2400" dirty="0" smtClean="0">
              <a:latin typeface="メイリオ" panose="020B0604030504040204" pitchFamily="50" charset="-128"/>
              <a:ea typeface="メイリオ" panose="020B0604030504040204" pitchFamily="50" charset="-128"/>
            </a:endParaRPr>
          </a:p>
        </p:txBody>
      </p:sp>
      <p:sp>
        <p:nvSpPr>
          <p:cNvPr id="27" name="テキスト ボックス 26"/>
          <p:cNvSpPr txBox="1"/>
          <p:nvPr/>
        </p:nvSpPr>
        <p:spPr>
          <a:xfrm>
            <a:off x="4117198" y="5102413"/>
            <a:ext cx="4131016"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探す数が何番目に入っているか求めます。</a:t>
            </a:r>
            <a:endParaRPr lang="en-US" altLang="ja-JP" sz="2400" dirty="0" smtClean="0">
              <a:latin typeface="メイリオ" panose="020B0604030504040204" pitchFamily="50" charset="-128"/>
              <a:ea typeface="メイリオ" panose="020B0604030504040204" pitchFamily="50" charset="-128"/>
            </a:endParaRPr>
          </a:p>
          <a:p>
            <a:pPr algn="l"/>
            <a:r>
              <a:rPr lang="ja-JP" altLang="en-US" sz="2400" dirty="0">
                <a:latin typeface="メイリオ" panose="020B0604030504040204" pitchFamily="50" charset="-128"/>
                <a:ea typeface="メイリオ" panose="020B0604030504040204" pitchFamily="50" charset="-128"/>
              </a:rPr>
              <a:t>この場合</a:t>
            </a:r>
            <a:r>
              <a:rPr lang="ja-JP" altLang="en-US" sz="2400" dirty="0" smtClean="0">
                <a:latin typeface="メイリオ" panose="020B0604030504040204" pitchFamily="50" charset="-128"/>
                <a:ea typeface="メイリオ" panose="020B0604030504040204" pitchFamily="50" charset="-128"/>
              </a:rPr>
              <a:t>は、</a:t>
            </a:r>
            <a:endParaRPr lang="en-US" altLang="ja-JP" sz="2400" dirty="0" smtClean="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463482" y="979719"/>
            <a:ext cx="7689918" cy="461665"/>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検索というこんな動作をするプログラムを作ります</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4860424" y="3503866"/>
            <a:ext cx="3524250" cy="714375"/>
          </a:xfrm>
          <a:prstGeom prst="rect">
            <a:avLst/>
          </a:prstGeom>
        </p:spPr>
      </p:pic>
      <p:pic>
        <p:nvPicPr>
          <p:cNvPr id="6" name="図 5"/>
          <p:cNvPicPr>
            <a:picLocks noChangeAspect="1"/>
          </p:cNvPicPr>
          <p:nvPr/>
        </p:nvPicPr>
        <p:blipFill>
          <a:blip r:embed="rId3"/>
          <a:stretch>
            <a:fillRect/>
          </a:stretch>
        </p:blipFill>
        <p:spPr>
          <a:xfrm>
            <a:off x="978294" y="1403573"/>
            <a:ext cx="1533525" cy="2895600"/>
          </a:xfrm>
          <a:prstGeom prst="rect">
            <a:avLst/>
          </a:prstGeom>
        </p:spPr>
      </p:pic>
      <p:sp>
        <p:nvSpPr>
          <p:cNvPr id="8" name="テキスト ボックス 7"/>
          <p:cNvSpPr txBox="1"/>
          <p:nvPr/>
        </p:nvSpPr>
        <p:spPr>
          <a:xfrm>
            <a:off x="1592057" y="5360143"/>
            <a:ext cx="990600" cy="584775"/>
          </a:xfrm>
          <a:prstGeom prst="rect">
            <a:avLst/>
          </a:prstGeom>
          <a:noFill/>
          <a:ln>
            <a:solidFill>
              <a:schemeClr val="tx1"/>
            </a:solidFill>
          </a:ln>
        </p:spPr>
        <p:txBody>
          <a:bodyPr wrap="square" rtlCol="0">
            <a:spAutoFit/>
          </a:bodyPr>
          <a:lstStyle/>
          <a:p>
            <a:r>
              <a:rPr kumimoji="1" lang="en-US" altLang="ja-JP" sz="3200" smtClean="0">
                <a:latin typeface="メイリオ" panose="020B0604030504040204" pitchFamily="50" charset="-128"/>
                <a:ea typeface="メイリオ" panose="020B0604030504040204" pitchFamily="50" charset="-128"/>
              </a:rPr>
              <a:t>39</a:t>
            </a:r>
            <a:endParaRPr kumimoji="1" lang="ja-JP" altLang="en-US" sz="3200" dirty="0">
              <a:latin typeface="メイリオ" panose="020B0604030504040204" pitchFamily="50" charset="-128"/>
              <a:ea typeface="メイリオ" panose="020B0604030504040204" pitchFamily="50" charset="-128"/>
            </a:endParaRPr>
          </a:p>
        </p:txBody>
      </p:sp>
      <p:sp>
        <p:nvSpPr>
          <p:cNvPr id="9" name="楕円 8"/>
          <p:cNvSpPr/>
          <p:nvPr/>
        </p:nvSpPr>
        <p:spPr bwMode="auto">
          <a:xfrm>
            <a:off x="978294" y="2677941"/>
            <a:ext cx="343795" cy="416593"/>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0" name="下矢印 29"/>
          <p:cNvSpPr/>
          <p:nvPr/>
        </p:nvSpPr>
        <p:spPr bwMode="auto">
          <a:xfrm rot="16200000">
            <a:off x="3064696" y="5530103"/>
            <a:ext cx="741065" cy="278493"/>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p:cNvSpPr txBox="1"/>
          <p:nvPr/>
        </p:nvSpPr>
        <p:spPr>
          <a:xfrm>
            <a:off x="6227539" y="5843417"/>
            <a:ext cx="990600" cy="584775"/>
          </a:xfrm>
          <a:prstGeom prst="rect">
            <a:avLst/>
          </a:prstGeom>
          <a:noFill/>
          <a:ln>
            <a:noFill/>
          </a:ln>
        </p:spPr>
        <p:txBody>
          <a:bodyPr wrap="square" rtlCol="0">
            <a:spAutoFit/>
          </a:bodyPr>
          <a:lstStyle/>
          <a:p>
            <a:r>
              <a:rPr kumimoji="1" lang="en-US" altLang="ja-JP" sz="3200" dirty="0" smtClean="0">
                <a:latin typeface="メイリオ" panose="020B0604030504040204" pitchFamily="50" charset="-128"/>
                <a:ea typeface="メイリオ" panose="020B0604030504040204" pitchFamily="50" charset="-128"/>
              </a:rPr>
              <a:t>4</a:t>
            </a:r>
            <a:endParaRPr kumimoji="1" lang="ja-JP" altLang="en-US" sz="3200" dirty="0">
              <a:latin typeface="メイリオ" panose="020B0604030504040204" pitchFamily="50" charset="-128"/>
              <a:ea typeface="メイリオ" panose="020B0604030504040204" pitchFamily="50" charset="-128"/>
            </a:endParaRPr>
          </a:p>
        </p:txBody>
      </p:sp>
      <p:sp>
        <p:nvSpPr>
          <p:cNvPr id="32" name="楕円 31"/>
          <p:cNvSpPr/>
          <p:nvPr/>
        </p:nvSpPr>
        <p:spPr bwMode="auto">
          <a:xfrm>
            <a:off x="6374205" y="5715000"/>
            <a:ext cx="788595" cy="808476"/>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16032625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35</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課題</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5</a:t>
            </a:r>
            <a:r>
              <a:rPr lang="en-US" altLang="ja-JP" sz="2800" dirty="0" smtClean="0">
                <a:solidFill>
                  <a:schemeClr val="accent6"/>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リスト</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中から数を</a:t>
            </a:r>
            <a:r>
              <a:rPr lang="ja-JP" altLang="en-US" sz="2800" dirty="0" smtClean="0">
                <a:latin typeface="メイリオ" panose="020B0604030504040204" pitchFamily="50" charset="-128"/>
                <a:ea typeface="メイリオ" panose="020B0604030504040204" pitchFamily="50" charset="-128"/>
              </a:rPr>
              <a:t>探す</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検索</a:t>
            </a:r>
            <a:r>
              <a:rPr lang="en-US" altLang="ja-JP" sz="2800" dirty="0" smtClean="0">
                <a:latin typeface="メイリオ" panose="020B0604030504040204" pitchFamily="50" charset="-128"/>
                <a:ea typeface="メイリオ" panose="020B0604030504040204" pitchFamily="50" charset="-128"/>
              </a:rPr>
              <a:t>)</a:t>
            </a:r>
            <a:endParaRPr lang="ja-JP" altLang="en-US" sz="1800" dirty="0"/>
          </a:p>
        </p:txBody>
      </p:sp>
      <p:sp>
        <p:nvSpPr>
          <p:cNvPr id="7" name="テキスト ボックス 6"/>
          <p:cNvSpPr txBox="1"/>
          <p:nvPr/>
        </p:nvSpPr>
        <p:spPr>
          <a:xfrm>
            <a:off x="6952814" y="424851"/>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smtClean="0">
                <a:solidFill>
                  <a:srgbClr val="FF0000"/>
                </a:solidFill>
                <a:latin typeface="メイリオ" panose="020B0604030504040204" pitchFamily="50" charset="-128"/>
                <a:ea typeface="メイリオ" panose="020B0604030504040204" pitchFamily="50" charset="-128"/>
              </a:rPr>
              <a:t>1</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371583" y="1824247"/>
            <a:ext cx="313855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初めにリストに数を入れておきます</a:t>
            </a:r>
            <a:endParaRPr lang="en-US" altLang="ja-JP" sz="2400" dirty="0" smtClean="0">
              <a:latin typeface="メイリオ" panose="020B0604030504040204" pitchFamily="50" charset="-128"/>
              <a:ea typeface="メイリオ" panose="020B0604030504040204" pitchFamily="50" charset="-128"/>
            </a:endParaRPr>
          </a:p>
        </p:txBody>
      </p:sp>
      <p:sp>
        <p:nvSpPr>
          <p:cNvPr id="23" name="正方形/長方形 22"/>
          <p:cNvSpPr/>
          <p:nvPr/>
        </p:nvSpPr>
        <p:spPr bwMode="auto">
          <a:xfrm>
            <a:off x="1574202" y="3687127"/>
            <a:ext cx="626051" cy="520909"/>
          </a:xfrm>
          <a:prstGeom prst="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ts val="3600"/>
              </a:lnSpc>
              <a:spcBef>
                <a:spcPct val="0"/>
              </a:spcBef>
              <a:spcAft>
                <a:spcPct val="0"/>
              </a:spcAft>
              <a:buClrTx/>
              <a:buSzTx/>
              <a:buFontTx/>
              <a:buNone/>
              <a:tabLst/>
            </a:pPr>
            <a:r>
              <a:rPr lang="en-US" altLang="ja-JP" sz="2400" b="1" dirty="0" smtClean="0">
                <a:latin typeface="恋文ペン字" panose="02000609000000000000" pitchFamily="1" charset="-128"/>
                <a:ea typeface="恋文ペン字" panose="02000609000000000000" pitchFamily="1" charset="-128"/>
              </a:rPr>
              <a:t>39</a:t>
            </a:r>
            <a:endParaRPr kumimoji="1" lang="ja-JP" altLang="en-US" sz="2400" b="1" i="0" u="none" strike="noStrike" cap="none" normalizeH="0" baseline="0" dirty="0" smtClean="0">
              <a:ln>
                <a:noFill/>
              </a:ln>
              <a:solidFill>
                <a:schemeClr val="tx1"/>
              </a:solidFill>
              <a:effectLst/>
              <a:latin typeface="恋文ペン字" panose="02000609000000000000" pitchFamily="1" charset="-128"/>
              <a:ea typeface="恋文ペン字" panose="02000609000000000000" pitchFamily="1" charset="-128"/>
            </a:endParaRPr>
          </a:p>
        </p:txBody>
      </p:sp>
      <p:sp>
        <p:nvSpPr>
          <p:cNvPr id="4" name="下矢印 3"/>
          <p:cNvSpPr/>
          <p:nvPr/>
        </p:nvSpPr>
        <p:spPr bwMode="auto">
          <a:xfrm rot="16200000">
            <a:off x="2047821" y="3366740"/>
            <a:ext cx="1189730" cy="25573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2935938" y="3337756"/>
            <a:ext cx="3374112"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次に探す数</a:t>
            </a:r>
            <a:r>
              <a:rPr lang="ja-JP" altLang="en-US" sz="2400" dirty="0" smtClean="0">
                <a:latin typeface="メイリオ" panose="020B0604030504040204" pitchFamily="50" charset="-128"/>
                <a:ea typeface="メイリオ" panose="020B0604030504040204" pitchFamily="50" charset="-128"/>
              </a:rPr>
              <a:t>をキーボードから入力して</a:t>
            </a:r>
            <a:r>
              <a:rPr lang="ja-JP" altLang="en-US" sz="2400" dirty="0" smtClean="0">
                <a:latin typeface="メイリオ" panose="020B0604030504040204" pitchFamily="50" charset="-128"/>
                <a:ea typeface="メイリオ" panose="020B0604030504040204" pitchFamily="50" charset="-128"/>
              </a:rPr>
              <a:t>変数</a:t>
            </a:r>
            <a:r>
              <a:rPr lang="en-US" altLang="ja-JP" sz="2400" dirty="0" smtClean="0">
                <a:latin typeface="メイリオ" panose="020B0604030504040204" pitchFamily="50" charset="-128"/>
                <a:ea typeface="メイリオ" panose="020B0604030504040204" pitchFamily="50" charset="-128"/>
              </a:rPr>
              <a:t>A</a:t>
            </a:r>
            <a:r>
              <a:rPr lang="ja-JP" altLang="en-US" sz="2400" dirty="0" smtClean="0">
                <a:latin typeface="メイリオ" panose="020B0604030504040204" pitchFamily="50" charset="-128"/>
                <a:ea typeface="メイリオ" panose="020B0604030504040204" pitchFamily="50" charset="-128"/>
              </a:rPr>
              <a:t>に入れます。</a:t>
            </a:r>
            <a:endParaRPr lang="en-US" altLang="ja-JP" sz="2400" dirty="0" smtClean="0">
              <a:latin typeface="メイリオ" panose="020B0604030504040204" pitchFamily="50" charset="-128"/>
              <a:ea typeface="メイリオ" panose="020B0604030504040204" pitchFamily="50" charset="-128"/>
            </a:endParaRPr>
          </a:p>
        </p:txBody>
      </p:sp>
      <p:sp>
        <p:nvSpPr>
          <p:cNvPr id="25" name="下矢印 24"/>
          <p:cNvSpPr/>
          <p:nvPr/>
        </p:nvSpPr>
        <p:spPr bwMode="auto">
          <a:xfrm>
            <a:off x="3713576" y="4598128"/>
            <a:ext cx="1189730" cy="25573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p:cNvSpPr txBox="1"/>
          <p:nvPr/>
        </p:nvSpPr>
        <p:spPr>
          <a:xfrm>
            <a:off x="1556396" y="5154850"/>
            <a:ext cx="4460456"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プログラムで</a:t>
            </a:r>
            <a:r>
              <a:rPr lang="ja-JP" altLang="en-US" sz="2400" dirty="0" smtClean="0">
                <a:latin typeface="メイリオ" panose="020B0604030504040204" pitchFamily="50" charset="-128"/>
                <a:ea typeface="メイリオ" panose="020B0604030504040204" pitchFamily="50" charset="-128"/>
              </a:rPr>
              <a:t>、数の</a:t>
            </a:r>
            <a:r>
              <a:rPr lang="ja-JP" altLang="en-US" sz="2400" dirty="0">
                <a:latin typeface="メイリオ" panose="020B0604030504040204" pitchFamily="50" charset="-128"/>
                <a:ea typeface="メイリオ" panose="020B0604030504040204" pitchFamily="50" charset="-128"/>
              </a:rPr>
              <a:t>入って</a:t>
            </a:r>
            <a:r>
              <a:rPr lang="ja-JP" altLang="en-US" sz="2400" dirty="0" smtClean="0">
                <a:latin typeface="メイリオ" panose="020B0604030504040204" pitchFamily="50" charset="-128"/>
                <a:ea typeface="メイリオ" panose="020B0604030504040204" pitchFamily="50" charset="-128"/>
              </a:rPr>
              <a:t>いる場所を探して変数</a:t>
            </a:r>
            <a:r>
              <a:rPr lang="en-US" altLang="ja-JP" sz="2400" dirty="0" smtClean="0">
                <a:latin typeface="メイリオ" panose="020B0604030504040204" pitchFamily="50" charset="-128"/>
                <a:ea typeface="メイリオ" panose="020B0604030504040204" pitchFamily="50" charset="-128"/>
              </a:rPr>
              <a:t>X</a:t>
            </a:r>
            <a:r>
              <a:rPr lang="ja-JP" altLang="en-US" sz="2400" dirty="0" smtClean="0">
                <a:latin typeface="メイリオ" panose="020B0604030504040204" pitchFamily="50" charset="-128"/>
                <a:ea typeface="メイリオ" panose="020B0604030504040204" pitchFamily="50" charset="-128"/>
              </a:rPr>
              <a:t>に入れます。</a:t>
            </a:r>
            <a:endParaRPr lang="en-US" altLang="ja-JP" sz="2400" dirty="0" smtClean="0">
              <a:latin typeface="メイリオ" panose="020B0604030504040204" pitchFamily="50" charset="-128"/>
              <a:ea typeface="メイリオ" panose="020B0604030504040204" pitchFamily="50" charset="-128"/>
            </a:endParaRPr>
          </a:p>
        </p:txBody>
      </p:sp>
      <p:sp>
        <p:nvSpPr>
          <p:cNvPr id="28" name="テキスト ボックス 27"/>
          <p:cNvSpPr txBox="1"/>
          <p:nvPr/>
        </p:nvSpPr>
        <p:spPr>
          <a:xfrm>
            <a:off x="3134710" y="2819661"/>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入力</a:t>
            </a:r>
            <a:r>
              <a:rPr lang="en-US" altLang="ja-JP"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sp>
        <p:nvSpPr>
          <p:cNvPr id="38" name="テキスト ボックス 37"/>
          <p:cNvSpPr txBox="1"/>
          <p:nvPr/>
        </p:nvSpPr>
        <p:spPr>
          <a:xfrm>
            <a:off x="463482" y="979719"/>
            <a:ext cx="7689918" cy="461665"/>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プログラムの中で次のように変数使います</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9" name="下矢印 38"/>
          <p:cNvSpPr/>
          <p:nvPr/>
        </p:nvSpPr>
        <p:spPr bwMode="auto">
          <a:xfrm>
            <a:off x="4645252" y="62232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35" name="図 34"/>
          <p:cNvPicPr>
            <a:picLocks noChangeAspect="1"/>
          </p:cNvPicPr>
          <p:nvPr/>
        </p:nvPicPr>
        <p:blipFill>
          <a:blip r:embed="rId2"/>
          <a:stretch>
            <a:fillRect/>
          </a:stretch>
        </p:blipFill>
        <p:spPr>
          <a:xfrm>
            <a:off x="797517" y="1397225"/>
            <a:ext cx="1533525" cy="2895600"/>
          </a:xfrm>
          <a:prstGeom prst="rect">
            <a:avLst/>
          </a:prstGeom>
        </p:spPr>
      </p:pic>
      <p:pic>
        <p:nvPicPr>
          <p:cNvPr id="2" name="図 1"/>
          <p:cNvPicPr>
            <a:picLocks noChangeAspect="1"/>
          </p:cNvPicPr>
          <p:nvPr/>
        </p:nvPicPr>
        <p:blipFill>
          <a:blip r:embed="rId3"/>
          <a:stretch>
            <a:fillRect/>
          </a:stretch>
        </p:blipFill>
        <p:spPr>
          <a:xfrm>
            <a:off x="6132280" y="3250730"/>
            <a:ext cx="2828404" cy="957306"/>
          </a:xfrm>
          <a:prstGeom prst="rect">
            <a:avLst/>
          </a:prstGeom>
        </p:spPr>
      </p:pic>
      <p:pic>
        <p:nvPicPr>
          <p:cNvPr id="3" name="図 2"/>
          <p:cNvPicPr>
            <a:picLocks noChangeAspect="1"/>
          </p:cNvPicPr>
          <p:nvPr/>
        </p:nvPicPr>
        <p:blipFill>
          <a:blip r:embed="rId4"/>
          <a:stretch>
            <a:fillRect/>
          </a:stretch>
        </p:blipFill>
        <p:spPr>
          <a:xfrm>
            <a:off x="6269705" y="5220597"/>
            <a:ext cx="2582035" cy="846213"/>
          </a:xfrm>
          <a:prstGeom prst="rect">
            <a:avLst/>
          </a:prstGeom>
        </p:spPr>
      </p:pic>
    </p:spTree>
    <p:extLst>
      <p:ext uri="{BB962C8B-B14F-4D97-AF65-F5344CB8AC3E}">
        <p14:creationId xmlns:p14="http://schemas.microsoft.com/office/powerpoint/2010/main" val="11546648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図 64"/>
          <p:cNvPicPr>
            <a:picLocks noChangeAspect="1"/>
          </p:cNvPicPr>
          <p:nvPr/>
        </p:nvPicPr>
        <p:blipFill>
          <a:blip r:embed="rId2"/>
          <a:stretch>
            <a:fillRect/>
          </a:stretch>
        </p:blipFill>
        <p:spPr>
          <a:xfrm>
            <a:off x="5938345" y="5386468"/>
            <a:ext cx="2582035" cy="846213"/>
          </a:xfrm>
          <a:prstGeom prst="rect">
            <a:avLst/>
          </a:prstGeom>
        </p:spPr>
      </p:pic>
      <p:sp>
        <p:nvSpPr>
          <p:cNvPr id="7170" name="スライド番号プレースホルダー 3"/>
          <p:cNvSpPr>
            <a:spLocks noGrp="1"/>
          </p:cNvSpPr>
          <p:nvPr>
            <p:ph type="sldNum" sz="quarter" idx="12"/>
          </p:nvPr>
        </p:nvSpPr>
        <p:spPr>
          <a:xfrm>
            <a:off x="6812812" y="623268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36</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24508" y="198709"/>
            <a:ext cx="836229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課題</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5</a:t>
            </a: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補足</a:t>
            </a:r>
            <a:r>
              <a:rPr lang="en-US" altLang="ja-JP" sz="2800" dirty="0" smtClean="0">
                <a:solidFill>
                  <a:schemeClr val="accent6"/>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配列の中から数を</a:t>
            </a:r>
            <a:r>
              <a:rPr lang="ja-JP" altLang="en-US" sz="2800" dirty="0" smtClean="0">
                <a:latin typeface="メイリオ" panose="020B0604030504040204" pitchFamily="50" charset="-128"/>
                <a:ea typeface="メイリオ" panose="020B0604030504040204" pitchFamily="50" charset="-128"/>
              </a:rPr>
              <a:t>探す</a:t>
            </a:r>
            <a:endParaRPr lang="ja-JP" altLang="en-US" sz="1800" dirty="0"/>
          </a:p>
        </p:txBody>
      </p:sp>
      <p:sp>
        <p:nvSpPr>
          <p:cNvPr id="15" name="テキスト ボックス 14"/>
          <p:cNvSpPr txBox="1"/>
          <p:nvPr/>
        </p:nvSpPr>
        <p:spPr>
          <a:xfrm>
            <a:off x="5657676" y="1409402"/>
            <a:ext cx="3225405" cy="1200329"/>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変数</a:t>
            </a:r>
            <a:r>
              <a:rPr kumimoji="1" lang="en-US" altLang="ja-JP" sz="2400" dirty="0" smtClean="0">
                <a:latin typeface="メイリオ" panose="020B0604030504040204" pitchFamily="50" charset="-128"/>
                <a:ea typeface="メイリオ" panose="020B0604030504040204" pitchFamily="50" charset="-128"/>
              </a:rPr>
              <a:t>I</a:t>
            </a:r>
            <a:r>
              <a:rPr kumimoji="1" lang="ja-JP" altLang="en-US" sz="2400" dirty="0" smtClean="0">
                <a:latin typeface="メイリオ" panose="020B0604030504040204" pitchFamily="50" charset="-128"/>
                <a:ea typeface="メイリオ" panose="020B0604030504040204" pitchFamily="50" charset="-128"/>
              </a:rPr>
              <a:t>を</a:t>
            </a:r>
            <a:r>
              <a:rPr lang="en-US" altLang="ja-JP" sz="2400" dirty="0" smtClean="0">
                <a:latin typeface="メイリオ" panose="020B0604030504040204" pitchFamily="50" charset="-128"/>
                <a:ea typeface="メイリオ" panose="020B0604030504040204" pitchFamily="50" charset="-128"/>
              </a:rPr>
              <a:t>1</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5</a:t>
            </a:r>
            <a:r>
              <a:rPr lang="ja-JP" altLang="en-US" sz="2400" dirty="0" err="1" smtClean="0">
                <a:latin typeface="メイリオ" panose="020B0604030504040204" pitchFamily="50" charset="-128"/>
                <a:ea typeface="メイリオ" panose="020B0604030504040204" pitchFamily="50" charset="-128"/>
              </a:rPr>
              <a:t>まで</a:t>
            </a:r>
            <a:r>
              <a:rPr lang="ja-JP" altLang="en-US" sz="2400" dirty="0" smtClean="0">
                <a:latin typeface="メイリオ" panose="020B0604030504040204" pitchFamily="50" charset="-128"/>
                <a:ea typeface="メイリオ" panose="020B0604030504040204" pitchFamily="50" charset="-128"/>
              </a:rPr>
              <a:t>変えていき、</a:t>
            </a:r>
            <a:r>
              <a:rPr lang="en-US" altLang="ja-JP" sz="2400" dirty="0" smtClean="0">
                <a:latin typeface="メイリオ" panose="020B0604030504040204" pitchFamily="50" charset="-128"/>
                <a:ea typeface="メイリオ" panose="020B0604030504040204" pitchFamily="50" charset="-128"/>
              </a:rPr>
              <a:t>D[I]</a:t>
            </a:r>
            <a:r>
              <a:rPr lang="ja-JP" altLang="en-US" sz="2400" dirty="0" smtClean="0">
                <a:latin typeface="メイリオ" panose="020B0604030504040204" pitchFamily="50" charset="-128"/>
                <a:ea typeface="メイリオ" panose="020B0604030504040204" pitchFamily="50" charset="-128"/>
              </a:rPr>
              <a:t>と</a:t>
            </a:r>
            <a:r>
              <a:rPr lang="en-US" altLang="ja-JP" sz="2400" dirty="0" smtClean="0">
                <a:latin typeface="メイリオ" panose="020B0604030504040204" pitchFamily="50" charset="-128"/>
                <a:ea typeface="メイリオ" panose="020B0604030504040204" pitchFamily="50" charset="-128"/>
              </a:rPr>
              <a:t>A</a:t>
            </a:r>
            <a:r>
              <a:rPr lang="ja-JP" altLang="en-US" sz="2400" dirty="0" smtClean="0">
                <a:latin typeface="メイリオ" panose="020B0604030504040204" pitchFamily="50" charset="-128"/>
                <a:ea typeface="メイリオ" panose="020B0604030504040204" pitchFamily="50" charset="-128"/>
              </a:rPr>
              <a:t>の内容を比較します</a:t>
            </a:r>
            <a:r>
              <a:rPr lang="ja-JP" altLang="en-US"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
        <p:nvSpPr>
          <p:cNvPr id="56" name="テキスト ボックス 55"/>
          <p:cNvSpPr txBox="1"/>
          <p:nvPr/>
        </p:nvSpPr>
        <p:spPr>
          <a:xfrm>
            <a:off x="6952814" y="424851"/>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a:solidFill>
                  <a:srgbClr val="FF0000"/>
                </a:solidFill>
                <a:latin typeface="メイリオ" panose="020B0604030504040204" pitchFamily="50" charset="-128"/>
                <a:ea typeface="メイリオ" panose="020B0604030504040204" pitchFamily="50" charset="-128"/>
              </a:rPr>
              <a:t>2</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58" name="テキスト ボックス 57"/>
          <p:cNvSpPr txBox="1"/>
          <p:nvPr/>
        </p:nvSpPr>
        <p:spPr>
          <a:xfrm>
            <a:off x="398246" y="789042"/>
            <a:ext cx="7689918" cy="461665"/>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プログラムの中で数の</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探し方の考え方</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p:txBody>
      </p:sp>
      <p:sp>
        <p:nvSpPr>
          <p:cNvPr id="4" name="正方形/長方形 3"/>
          <p:cNvSpPr/>
          <p:nvPr/>
        </p:nvSpPr>
        <p:spPr>
          <a:xfrm>
            <a:off x="1114886" y="4563086"/>
            <a:ext cx="3554379" cy="1200329"/>
          </a:xfrm>
          <a:prstGeom prst="rect">
            <a:avLst/>
          </a:prstGeom>
        </p:spPr>
        <p:txBody>
          <a:bodyPr wrap="square">
            <a:spAutoFit/>
          </a:bodyPr>
          <a:lstStyle/>
          <a:p>
            <a:pPr algn="l"/>
            <a:r>
              <a:rPr lang="ja-JP" altLang="en-US" sz="2400" dirty="0">
                <a:latin typeface="メイリオ" panose="020B0604030504040204" pitchFamily="50" charset="-128"/>
                <a:ea typeface="メイリオ" panose="020B0604030504040204" pitchFamily="50" charset="-128"/>
              </a:rPr>
              <a:t>もし等しければ、</a:t>
            </a:r>
            <a:r>
              <a:rPr lang="en-US" altLang="ja-JP" sz="2400" dirty="0">
                <a:latin typeface="メイリオ" panose="020B0604030504040204" pitchFamily="50" charset="-128"/>
                <a:ea typeface="メイリオ" panose="020B0604030504040204" pitchFamily="50" charset="-128"/>
              </a:rPr>
              <a:t>I(</a:t>
            </a:r>
            <a:r>
              <a:rPr lang="ja-JP" altLang="en-US" sz="2400" dirty="0">
                <a:latin typeface="メイリオ" panose="020B0604030504040204" pitchFamily="50" charset="-128"/>
                <a:ea typeface="メイリオ" panose="020B0604030504040204" pitchFamily="50" charset="-128"/>
              </a:rPr>
              <a:t>何番目かの番号</a:t>
            </a:r>
            <a:r>
              <a:rPr lang="en-US"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の値を</a:t>
            </a:r>
            <a:r>
              <a:rPr lang="en-US" altLang="ja-JP" sz="2400" dirty="0">
                <a:latin typeface="メイリオ" panose="020B0604030504040204" pitchFamily="50" charset="-128"/>
                <a:ea typeface="メイリオ" panose="020B0604030504040204" pitchFamily="50" charset="-128"/>
              </a:rPr>
              <a:t>X</a:t>
            </a:r>
            <a:r>
              <a:rPr lang="ja-JP" altLang="en-US" sz="2400" dirty="0">
                <a:latin typeface="メイリオ" panose="020B0604030504040204" pitchFamily="50" charset="-128"/>
                <a:ea typeface="メイリオ" panose="020B0604030504040204" pitchFamily="50" charset="-128"/>
              </a:rPr>
              <a:t>に入れます</a:t>
            </a:r>
            <a:r>
              <a:rPr lang="ja-JP" altLang="en-US" sz="2400" dirty="0" smtClean="0">
                <a:latin typeface="メイリオ" panose="020B0604030504040204" pitchFamily="50" charset="-128"/>
                <a:ea typeface="メイリオ" panose="020B0604030504040204" pitchFamily="50" charset="-128"/>
              </a:rPr>
              <a:t>。</a:t>
            </a:r>
            <a:endParaRPr lang="ja-JP" altLang="en-US" dirty="0">
              <a:latin typeface="メイリオ" panose="020B0604030504040204" pitchFamily="50" charset="-128"/>
              <a:ea typeface="メイリオ" panose="020B0604030504040204" pitchFamily="50" charset="-128"/>
            </a:endParaRPr>
          </a:p>
        </p:txBody>
      </p:sp>
      <p:sp>
        <p:nvSpPr>
          <p:cNvPr id="59" name="下矢印 58"/>
          <p:cNvSpPr/>
          <p:nvPr/>
        </p:nvSpPr>
        <p:spPr bwMode="auto">
          <a:xfrm>
            <a:off x="752193" y="6206452"/>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61" name="図 60"/>
          <p:cNvPicPr>
            <a:picLocks noChangeAspect="1"/>
          </p:cNvPicPr>
          <p:nvPr/>
        </p:nvPicPr>
        <p:blipFill>
          <a:blip r:embed="rId3"/>
          <a:stretch>
            <a:fillRect/>
          </a:stretch>
        </p:blipFill>
        <p:spPr>
          <a:xfrm>
            <a:off x="797517" y="1397225"/>
            <a:ext cx="1533525" cy="2895600"/>
          </a:xfrm>
          <a:prstGeom prst="rect">
            <a:avLst/>
          </a:prstGeom>
        </p:spPr>
      </p:pic>
      <p:pic>
        <p:nvPicPr>
          <p:cNvPr id="62" name="図 61"/>
          <p:cNvPicPr>
            <a:picLocks noChangeAspect="1"/>
          </p:cNvPicPr>
          <p:nvPr/>
        </p:nvPicPr>
        <p:blipFill>
          <a:blip r:embed="rId4"/>
          <a:stretch>
            <a:fillRect/>
          </a:stretch>
        </p:blipFill>
        <p:spPr>
          <a:xfrm>
            <a:off x="2892076" y="1713333"/>
            <a:ext cx="1955884" cy="661992"/>
          </a:xfrm>
          <a:prstGeom prst="rect">
            <a:avLst/>
          </a:prstGeom>
        </p:spPr>
      </p:pic>
      <p:pic>
        <p:nvPicPr>
          <p:cNvPr id="3" name="図 2"/>
          <p:cNvPicPr>
            <a:picLocks noChangeAspect="1"/>
          </p:cNvPicPr>
          <p:nvPr/>
        </p:nvPicPr>
        <p:blipFill>
          <a:blip r:embed="rId5"/>
          <a:stretch>
            <a:fillRect/>
          </a:stretch>
        </p:blipFill>
        <p:spPr>
          <a:xfrm>
            <a:off x="5943600" y="3044789"/>
            <a:ext cx="2371725" cy="762000"/>
          </a:xfrm>
          <a:prstGeom prst="rect">
            <a:avLst/>
          </a:prstGeom>
        </p:spPr>
      </p:pic>
      <p:cxnSp>
        <p:nvCxnSpPr>
          <p:cNvPr id="8" name="直線矢印コネクタ 7"/>
          <p:cNvCxnSpPr>
            <a:stCxn id="62" idx="1"/>
          </p:cNvCxnSpPr>
          <p:nvPr/>
        </p:nvCxnSpPr>
        <p:spPr bwMode="auto">
          <a:xfrm flipH="1" flipV="1">
            <a:off x="2331042" y="1955012"/>
            <a:ext cx="561034" cy="8931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矢印コネクタ 9"/>
          <p:cNvCxnSpPr>
            <a:stCxn id="62" idx="1"/>
          </p:cNvCxnSpPr>
          <p:nvPr/>
        </p:nvCxnSpPr>
        <p:spPr bwMode="auto">
          <a:xfrm flipH="1">
            <a:off x="2331042" y="2044329"/>
            <a:ext cx="561034" cy="16547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線矢印コネクタ 13"/>
          <p:cNvCxnSpPr>
            <a:stCxn id="62" idx="1"/>
          </p:cNvCxnSpPr>
          <p:nvPr/>
        </p:nvCxnSpPr>
        <p:spPr bwMode="auto">
          <a:xfrm flipH="1">
            <a:off x="2331042" y="2044329"/>
            <a:ext cx="561034" cy="56540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線矢印コネクタ 16"/>
          <p:cNvCxnSpPr>
            <a:stCxn id="62" idx="1"/>
            <a:endCxn id="61" idx="3"/>
          </p:cNvCxnSpPr>
          <p:nvPr/>
        </p:nvCxnSpPr>
        <p:spPr bwMode="auto">
          <a:xfrm flipH="1">
            <a:off x="2331042" y="2044329"/>
            <a:ext cx="561034" cy="800696"/>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直線矢印コネクタ 63"/>
          <p:cNvCxnSpPr>
            <a:stCxn id="62" idx="1"/>
          </p:cNvCxnSpPr>
          <p:nvPr/>
        </p:nvCxnSpPr>
        <p:spPr bwMode="auto">
          <a:xfrm flipH="1">
            <a:off x="2331042" y="2044329"/>
            <a:ext cx="561034" cy="115973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5" name="図 24"/>
          <p:cNvPicPr>
            <a:picLocks noChangeAspect="1"/>
          </p:cNvPicPr>
          <p:nvPr/>
        </p:nvPicPr>
        <p:blipFill>
          <a:blip r:embed="rId6"/>
          <a:stretch>
            <a:fillRect/>
          </a:stretch>
        </p:blipFill>
        <p:spPr>
          <a:xfrm>
            <a:off x="5049791" y="4494435"/>
            <a:ext cx="1154058" cy="795902"/>
          </a:xfrm>
          <a:prstGeom prst="rect">
            <a:avLst/>
          </a:prstGeom>
        </p:spPr>
      </p:pic>
      <p:cxnSp>
        <p:nvCxnSpPr>
          <p:cNvPr id="28" name="直線矢印コネクタ 27"/>
          <p:cNvCxnSpPr/>
          <p:nvPr/>
        </p:nvCxnSpPr>
        <p:spPr bwMode="auto">
          <a:xfrm>
            <a:off x="5938345" y="5011256"/>
            <a:ext cx="666924" cy="533400"/>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949187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37</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25757" y="222428"/>
            <a:ext cx="701324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課題</a:t>
            </a:r>
            <a:r>
              <a:rPr lang="en-US" altLang="ja-JP" sz="2800" dirty="0">
                <a:solidFill>
                  <a:schemeClr val="accent6">
                    <a:lumMod val="50000"/>
                  </a:schemeClr>
                </a:solidFill>
                <a:latin typeface="メイリオ" panose="020B0604030504040204" pitchFamily="50" charset="-128"/>
                <a:ea typeface="メイリオ" panose="020B0604030504040204" pitchFamily="50" charset="-128"/>
              </a:rPr>
              <a:t>5</a:t>
            </a:r>
            <a:r>
              <a:rPr lang="ja-JP" altLang="en-US" sz="2800" dirty="0" smtClean="0">
                <a:solidFill>
                  <a:schemeClr val="accent6">
                    <a:lumMod val="50000"/>
                  </a:schemeClr>
                </a:solidFill>
                <a:latin typeface="メイリオ" panose="020B0604030504040204" pitchFamily="50" charset="-128"/>
                <a:ea typeface="メイリオ" panose="020B0604030504040204" pitchFamily="50" charset="-128"/>
              </a:rPr>
              <a:t>補足</a:t>
            </a:r>
            <a:r>
              <a:rPr lang="en-US" altLang="ja-JP" sz="2800" dirty="0" smtClean="0">
                <a:solidFill>
                  <a:schemeClr val="accent6"/>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リスト</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中から数を探す</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検索</a:t>
            </a:r>
            <a:r>
              <a:rPr lang="en-US" altLang="ja-JP" sz="2800" dirty="0" smtClean="0">
                <a:latin typeface="メイリオ" panose="020B0604030504040204" pitchFamily="50" charset="-128"/>
                <a:ea typeface="メイリオ" panose="020B0604030504040204" pitchFamily="50" charset="-128"/>
              </a:rPr>
              <a:t>)</a:t>
            </a:r>
            <a:endParaRPr lang="ja-JP" altLang="en-US" sz="1800" dirty="0"/>
          </a:p>
        </p:txBody>
      </p:sp>
      <p:sp>
        <p:nvSpPr>
          <p:cNvPr id="67" name="テキスト ボックス 66"/>
          <p:cNvSpPr txBox="1"/>
          <p:nvPr/>
        </p:nvSpPr>
        <p:spPr>
          <a:xfrm>
            <a:off x="4795450" y="2776263"/>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8" name="グループ化 67"/>
          <p:cNvGrpSpPr/>
          <p:nvPr/>
        </p:nvGrpSpPr>
        <p:grpSpPr>
          <a:xfrm>
            <a:off x="706556" y="2804010"/>
            <a:ext cx="3510742" cy="2671374"/>
            <a:chOff x="2784366" y="1677618"/>
            <a:chExt cx="2029296" cy="1641862"/>
          </a:xfrm>
        </p:grpSpPr>
        <p:sp>
          <p:nvSpPr>
            <p:cNvPr id="69" name="テキスト ボックス 68"/>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a:t>
              </a:r>
              <a:r>
                <a:rPr lang="en-US" altLang="ja-JP" dirty="0" smtClean="0">
                  <a:latin typeface="メイリオ" panose="020B0604030504040204" pitchFamily="50" charset="-128"/>
                  <a:ea typeface="メイリオ" panose="020B0604030504040204" pitchFamily="50" charset="-128"/>
                </a:rPr>
                <a:t> = 1,2,3…</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0" name="テキスト ボックス 69"/>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1" name="正方形/長方形 70"/>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2" name="テキスト ボックス 71"/>
          <p:cNvSpPr txBox="1"/>
          <p:nvPr/>
        </p:nvSpPr>
        <p:spPr>
          <a:xfrm>
            <a:off x="706556" y="5492328"/>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X</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706556" y="2209800"/>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0</a:t>
            </a:r>
            <a:endParaRPr kumimoji="1" lang="ja-JP" altLang="en-US" dirty="0">
              <a:latin typeface="メイリオ" panose="020B0604030504040204" pitchFamily="50" charset="-128"/>
              <a:ea typeface="メイリオ" panose="020B0604030504040204" pitchFamily="50" charset="-128"/>
            </a:endParaRPr>
          </a:p>
        </p:txBody>
      </p:sp>
      <p:sp>
        <p:nvSpPr>
          <p:cNvPr id="74" name="テキスト ボックス 73"/>
          <p:cNvSpPr txBox="1"/>
          <p:nvPr/>
        </p:nvSpPr>
        <p:spPr>
          <a:xfrm>
            <a:off x="706556" y="1084202"/>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grpSp>
        <p:nvGrpSpPr>
          <p:cNvPr id="76" name="グループ化 75"/>
          <p:cNvGrpSpPr/>
          <p:nvPr/>
        </p:nvGrpSpPr>
        <p:grpSpPr>
          <a:xfrm>
            <a:off x="6557920" y="3673344"/>
            <a:ext cx="1143000" cy="1019070"/>
            <a:chOff x="6689564" y="3158186"/>
            <a:chExt cx="1143000" cy="1019070"/>
          </a:xfrm>
        </p:grpSpPr>
        <p:sp>
          <p:nvSpPr>
            <p:cNvPr id="77" name="メモ 7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79" name="グループ化 78"/>
          <p:cNvGrpSpPr/>
          <p:nvPr/>
        </p:nvGrpSpPr>
        <p:grpSpPr>
          <a:xfrm>
            <a:off x="5286626" y="3660859"/>
            <a:ext cx="1143000" cy="1019070"/>
            <a:chOff x="6689564" y="3158186"/>
            <a:chExt cx="1143000" cy="1019070"/>
          </a:xfrm>
        </p:grpSpPr>
        <p:sp>
          <p:nvSpPr>
            <p:cNvPr id="80" name="メモ 7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1" name="テキスト ボックス 80"/>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82" name="直線矢印コネクタ 81"/>
          <p:cNvCxnSpPr>
            <a:stCxn id="67" idx="1"/>
          </p:cNvCxnSpPr>
          <p:nvPr/>
        </p:nvCxnSpPr>
        <p:spPr bwMode="auto">
          <a:xfrm flipH="1">
            <a:off x="4143295" y="3899648"/>
            <a:ext cx="652155"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フローチャート: 処理 82"/>
          <p:cNvSpPr/>
          <p:nvPr/>
        </p:nvSpPr>
        <p:spPr bwMode="auto">
          <a:xfrm>
            <a:off x="1500290" y="3646823"/>
            <a:ext cx="245477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a:r>
              <a:rPr lang="ja-JP" altLang="en-US" dirty="0">
                <a:latin typeface="メイリオ" panose="020B0604030504040204" pitchFamily="50" charset="-128"/>
                <a:ea typeface="メイリオ" panose="020B0604030504040204" pitchFamily="50" charset="-128"/>
              </a:rPr>
              <a:t>変数</a:t>
            </a:r>
            <a:r>
              <a:rPr lang="en-US" altLang="ja-JP" dirty="0">
                <a:latin typeface="メイリオ" panose="020B0604030504040204" pitchFamily="50" charset="-128"/>
                <a:ea typeface="メイリオ" panose="020B0604030504040204" pitchFamily="50" charset="-128"/>
              </a:rPr>
              <a:t>A</a:t>
            </a:r>
            <a:r>
              <a:rPr lang="ja-JP" altLang="en-US" dirty="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の内容が同じだったら、その時の</a:t>
            </a:r>
            <a:r>
              <a:rPr lang="en-US" altLang="ja-JP" dirty="0">
                <a:latin typeface="メイリオ" panose="020B0604030504040204" pitchFamily="50" charset="-128"/>
                <a:ea typeface="メイリオ" panose="020B0604030504040204" pitchFamily="50" charset="-128"/>
              </a:rPr>
              <a:t>I</a:t>
            </a:r>
            <a:r>
              <a:rPr lang="ja-JP" altLang="en-US" dirty="0">
                <a:latin typeface="メイリオ" panose="020B0604030504040204" pitchFamily="50" charset="-128"/>
                <a:ea typeface="メイリオ" panose="020B0604030504040204" pitchFamily="50" charset="-128"/>
              </a:rPr>
              <a:t>の値を変数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に入れる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84" name="テキスト ボックス 83"/>
          <p:cNvSpPr txBox="1"/>
          <p:nvPr/>
        </p:nvSpPr>
        <p:spPr>
          <a:xfrm>
            <a:off x="702566" y="1643297"/>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A</a:t>
            </a: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入力</a:t>
            </a:r>
            <a:r>
              <a:rPr lang="en-US" altLang="ja-JP"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p:txBody>
      </p:sp>
      <p:grpSp>
        <p:nvGrpSpPr>
          <p:cNvPr id="91" name="グループ化 90"/>
          <p:cNvGrpSpPr/>
          <p:nvPr/>
        </p:nvGrpSpPr>
        <p:grpSpPr>
          <a:xfrm>
            <a:off x="4701485" y="955250"/>
            <a:ext cx="1143000" cy="1019070"/>
            <a:chOff x="1143000" y="3857730"/>
            <a:chExt cx="1143000" cy="1019070"/>
          </a:xfrm>
        </p:grpSpPr>
        <p:sp>
          <p:nvSpPr>
            <p:cNvPr id="92" name="メモ 91"/>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3" name="テキスト ボックス 92"/>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30" name="テキスト ボックス 29"/>
          <p:cNvSpPr txBox="1"/>
          <p:nvPr/>
        </p:nvSpPr>
        <p:spPr>
          <a:xfrm>
            <a:off x="6999350" y="708194"/>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smtClean="0">
                <a:solidFill>
                  <a:srgbClr val="FF0000"/>
                </a:solidFill>
                <a:latin typeface="メイリオ" panose="020B0604030504040204" pitchFamily="50" charset="-128"/>
                <a:ea typeface="メイリオ" panose="020B0604030504040204" pitchFamily="50" charset="-128"/>
              </a:rPr>
              <a:t>3</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cxnSp>
        <p:nvCxnSpPr>
          <p:cNvPr id="31" name="直線矢印コネクタ 30"/>
          <p:cNvCxnSpPr>
            <a:stCxn id="93" idx="1"/>
          </p:cNvCxnSpPr>
          <p:nvPr/>
        </p:nvCxnSpPr>
        <p:spPr bwMode="auto">
          <a:xfrm flipH="1">
            <a:off x="3674367" y="1464785"/>
            <a:ext cx="1027118" cy="379255"/>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4276185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38</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6:</a:t>
            </a:r>
            <a:r>
              <a:rPr lang="ja-JP" altLang="en-US" sz="2800" dirty="0">
                <a:latin typeface="メイリオ" panose="020B0604030504040204" pitchFamily="50" charset="-128"/>
                <a:ea typeface="メイリオ" panose="020B0604030504040204" pitchFamily="50" charset="-128"/>
              </a:rPr>
              <a:t>リストの中の一番小さい数を見つける</a:t>
            </a:r>
            <a:endParaRPr lang="ja-JP" altLang="en-US" sz="1800" dirty="0"/>
          </a:p>
        </p:txBody>
      </p:sp>
      <p:sp>
        <p:nvSpPr>
          <p:cNvPr id="7" name="テキスト ボックス 6"/>
          <p:cNvSpPr txBox="1"/>
          <p:nvPr/>
        </p:nvSpPr>
        <p:spPr>
          <a:xfrm>
            <a:off x="7039489" y="53156"/>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課題</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523409" y="1922183"/>
            <a:ext cx="1785032" cy="1569660"/>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初めにリストに数を入れておきます</a:t>
            </a:r>
            <a:endParaRPr lang="en-US" altLang="ja-JP" sz="2400" dirty="0" smtClean="0">
              <a:latin typeface="メイリオ" panose="020B0604030504040204" pitchFamily="50" charset="-128"/>
              <a:ea typeface="メイリオ" panose="020B0604030504040204" pitchFamily="50" charset="-128"/>
            </a:endParaRPr>
          </a:p>
        </p:txBody>
      </p:sp>
      <p:sp>
        <p:nvSpPr>
          <p:cNvPr id="4" name="下矢印 3"/>
          <p:cNvSpPr/>
          <p:nvPr/>
        </p:nvSpPr>
        <p:spPr bwMode="auto">
          <a:xfrm rot="16200000">
            <a:off x="3958333" y="2760848"/>
            <a:ext cx="1189730" cy="255739"/>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テキスト ボックス 26"/>
          <p:cNvSpPr txBox="1"/>
          <p:nvPr/>
        </p:nvSpPr>
        <p:spPr>
          <a:xfrm>
            <a:off x="5120254" y="1527277"/>
            <a:ext cx="3838469"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プログラムで、一番小さな数を探します。</a:t>
            </a:r>
            <a:endParaRPr lang="en-US" altLang="ja-JP" sz="2400" dirty="0" smtClean="0">
              <a:latin typeface="メイリオ" panose="020B0604030504040204" pitchFamily="50" charset="-128"/>
              <a:ea typeface="メイリオ" panose="020B0604030504040204" pitchFamily="50" charset="-128"/>
            </a:endParaRPr>
          </a:p>
        </p:txBody>
      </p:sp>
      <p:sp>
        <p:nvSpPr>
          <p:cNvPr id="35" name="テキスト ボックス 34"/>
          <p:cNvSpPr txBox="1"/>
          <p:nvPr/>
        </p:nvSpPr>
        <p:spPr>
          <a:xfrm>
            <a:off x="463482" y="979719"/>
            <a:ext cx="7689918" cy="461665"/>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こんな動作をするプログラムを作ります</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3" name="下矢印 22"/>
          <p:cNvSpPr/>
          <p:nvPr/>
        </p:nvSpPr>
        <p:spPr bwMode="auto">
          <a:xfrm>
            <a:off x="5231907" y="6022818"/>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24" name="図 23"/>
          <p:cNvPicPr>
            <a:picLocks noChangeAspect="1"/>
          </p:cNvPicPr>
          <p:nvPr/>
        </p:nvPicPr>
        <p:blipFill>
          <a:blip r:embed="rId2"/>
          <a:stretch>
            <a:fillRect/>
          </a:stretch>
        </p:blipFill>
        <p:spPr>
          <a:xfrm>
            <a:off x="797517" y="1397225"/>
            <a:ext cx="1533525" cy="2895600"/>
          </a:xfrm>
          <a:prstGeom prst="rect">
            <a:avLst/>
          </a:prstGeom>
        </p:spPr>
      </p:pic>
      <p:sp>
        <p:nvSpPr>
          <p:cNvPr id="25" name="楕円 24"/>
          <p:cNvSpPr/>
          <p:nvPr/>
        </p:nvSpPr>
        <p:spPr bwMode="auto">
          <a:xfrm>
            <a:off x="1055479" y="2395060"/>
            <a:ext cx="424119" cy="416593"/>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 name="図 4"/>
          <p:cNvPicPr>
            <a:picLocks noChangeAspect="1"/>
          </p:cNvPicPr>
          <p:nvPr/>
        </p:nvPicPr>
        <p:blipFill>
          <a:blip r:embed="rId3"/>
          <a:stretch>
            <a:fillRect/>
          </a:stretch>
        </p:blipFill>
        <p:spPr>
          <a:xfrm>
            <a:off x="5575497" y="2669568"/>
            <a:ext cx="2056020" cy="762717"/>
          </a:xfrm>
          <a:prstGeom prst="rect">
            <a:avLst/>
          </a:prstGeom>
        </p:spPr>
      </p:pic>
      <p:sp>
        <p:nvSpPr>
          <p:cNvPr id="33" name="テキスト ボックス 32"/>
          <p:cNvSpPr txBox="1"/>
          <p:nvPr/>
        </p:nvSpPr>
        <p:spPr>
          <a:xfrm>
            <a:off x="5120254" y="3702311"/>
            <a:ext cx="3838469" cy="1200329"/>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プログラムが終わった時点で、一番小さな数が変数</a:t>
            </a:r>
            <a:r>
              <a:rPr lang="en-US" altLang="ja-JP" sz="2400" dirty="0" smtClean="0">
                <a:latin typeface="メイリオ" panose="020B0604030504040204" pitchFamily="50" charset="-128"/>
                <a:ea typeface="メイリオ" panose="020B0604030504040204" pitchFamily="50" charset="-128"/>
              </a:rPr>
              <a:t>X</a:t>
            </a:r>
            <a:r>
              <a:rPr lang="ja-JP" altLang="en-US" sz="2400" dirty="0" smtClean="0">
                <a:latin typeface="メイリオ" panose="020B0604030504040204" pitchFamily="50" charset="-128"/>
                <a:ea typeface="メイリオ" panose="020B0604030504040204" pitchFamily="50" charset="-128"/>
              </a:rPr>
              <a:t>に入っています。</a:t>
            </a:r>
            <a:endParaRPr lang="en-US" altLang="ja-JP"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980319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39</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8153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6</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リストの</a:t>
            </a:r>
            <a:r>
              <a:rPr lang="ja-JP" altLang="en-US" sz="2800" dirty="0">
                <a:latin typeface="メイリオ" panose="020B0604030504040204" pitchFamily="50" charset="-128"/>
                <a:ea typeface="メイリオ" panose="020B0604030504040204" pitchFamily="50" charset="-128"/>
              </a:rPr>
              <a:t>中の一番小さい数を見つける</a:t>
            </a:r>
            <a:endParaRPr lang="ja-JP" altLang="en-US" sz="1800" dirty="0"/>
          </a:p>
        </p:txBody>
      </p:sp>
      <p:sp>
        <p:nvSpPr>
          <p:cNvPr id="7" name="テキスト ボックス 6"/>
          <p:cNvSpPr txBox="1"/>
          <p:nvPr/>
        </p:nvSpPr>
        <p:spPr>
          <a:xfrm>
            <a:off x="6678930" y="1008032"/>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smtClean="0">
                <a:solidFill>
                  <a:srgbClr val="FF0000"/>
                </a:solidFill>
                <a:latin typeface="メイリオ" panose="020B0604030504040204" pitchFamily="50" charset="-128"/>
                <a:ea typeface="メイリオ" panose="020B0604030504040204" pitchFamily="50" charset="-128"/>
              </a:rPr>
              <a:t>1</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4923021" y="1580716"/>
            <a:ext cx="3802505" cy="1200329"/>
          </a:xfrm>
          <a:prstGeom prst="rect">
            <a:avLst/>
          </a:prstGeom>
          <a:noFill/>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 変数</a:t>
            </a:r>
            <a:r>
              <a:rPr kumimoji="1" lang="en-US" altLang="ja-JP" sz="2400" dirty="0" smtClean="0">
                <a:latin typeface="メイリオ" panose="020B0604030504040204" pitchFamily="50" charset="-128"/>
                <a:ea typeface="メイリオ" panose="020B0604030504040204" pitchFamily="50" charset="-128"/>
              </a:rPr>
              <a:t>I</a:t>
            </a:r>
            <a:r>
              <a:rPr kumimoji="1" lang="ja-JP" altLang="en-US" sz="2400" dirty="0" smtClean="0">
                <a:latin typeface="メイリオ" panose="020B0604030504040204" pitchFamily="50" charset="-128"/>
                <a:ea typeface="メイリオ" panose="020B0604030504040204" pitchFamily="50" charset="-128"/>
              </a:rPr>
              <a:t>を</a:t>
            </a:r>
            <a:r>
              <a:rPr lang="en-US" altLang="ja-JP" sz="2400" dirty="0" smtClean="0">
                <a:latin typeface="メイリオ" panose="020B0604030504040204" pitchFamily="50" charset="-128"/>
                <a:ea typeface="メイリオ" panose="020B0604030504040204" pitchFamily="50" charset="-128"/>
              </a:rPr>
              <a:t>1</a:t>
            </a:r>
            <a:r>
              <a:rPr lang="ja-JP" altLang="en-US" sz="2400" dirty="0" smtClean="0">
                <a:latin typeface="メイリオ" panose="020B0604030504040204" pitchFamily="50" charset="-128"/>
                <a:ea typeface="メイリオ" panose="020B0604030504040204" pitchFamily="50" charset="-128"/>
              </a:rPr>
              <a:t>～</a:t>
            </a:r>
            <a:r>
              <a:rPr lang="en-US" altLang="ja-JP" sz="2400" dirty="0" smtClean="0">
                <a:latin typeface="メイリオ" panose="020B0604030504040204" pitchFamily="50" charset="-128"/>
                <a:ea typeface="メイリオ" panose="020B0604030504040204" pitchFamily="50" charset="-128"/>
              </a:rPr>
              <a:t>5</a:t>
            </a:r>
            <a:r>
              <a:rPr lang="ja-JP" altLang="en-US" sz="2400" dirty="0" err="1" smtClean="0">
                <a:latin typeface="メイリオ" panose="020B0604030504040204" pitchFamily="50" charset="-128"/>
                <a:ea typeface="メイリオ" panose="020B0604030504040204" pitchFamily="50" charset="-128"/>
              </a:rPr>
              <a:t>まで</a:t>
            </a:r>
            <a:r>
              <a:rPr lang="ja-JP" altLang="en-US" sz="2400" dirty="0" smtClean="0">
                <a:latin typeface="メイリオ" panose="020B0604030504040204" pitchFamily="50" charset="-128"/>
                <a:ea typeface="メイリオ" panose="020B0604030504040204" pitchFamily="50" charset="-128"/>
              </a:rPr>
              <a:t>変えていき、変えるときの</a:t>
            </a:r>
            <a:r>
              <a:rPr lang="en-US" altLang="ja-JP" sz="2400" dirty="0" smtClean="0">
                <a:latin typeface="メイリオ" panose="020B0604030504040204" pitchFamily="50" charset="-128"/>
                <a:ea typeface="メイリオ" panose="020B0604030504040204" pitchFamily="50" charset="-128"/>
              </a:rPr>
              <a:t>D[I]</a:t>
            </a:r>
            <a:r>
              <a:rPr lang="ja-JP" altLang="en-US" sz="2400" dirty="0" smtClean="0">
                <a:latin typeface="メイリオ" panose="020B0604030504040204" pitchFamily="50" charset="-128"/>
                <a:ea typeface="メイリオ" panose="020B0604030504040204" pitchFamily="50" charset="-128"/>
              </a:rPr>
              <a:t>と</a:t>
            </a:r>
            <a:r>
              <a:rPr lang="en-US" altLang="ja-JP" sz="2400" dirty="0" smtClean="0">
                <a:latin typeface="メイリオ" panose="020B0604030504040204" pitchFamily="50" charset="-128"/>
                <a:ea typeface="メイリオ" panose="020B0604030504040204" pitchFamily="50" charset="-128"/>
              </a:rPr>
              <a:t>X</a:t>
            </a:r>
            <a:r>
              <a:rPr lang="ja-JP" altLang="en-US" sz="2400" dirty="0" smtClean="0">
                <a:latin typeface="メイリオ" panose="020B0604030504040204" pitchFamily="50" charset="-128"/>
                <a:ea typeface="メイリオ" panose="020B0604030504040204" pitchFamily="50" charset="-128"/>
              </a:rPr>
              <a:t>の内容を比較します。</a:t>
            </a:r>
            <a:endParaRPr kumimoji="1" lang="ja-JP" altLang="en-US" sz="2400" dirty="0">
              <a:latin typeface="メイリオ" panose="020B0604030504040204" pitchFamily="50" charset="-128"/>
              <a:ea typeface="メイリオ" panose="020B0604030504040204" pitchFamily="50" charset="-128"/>
            </a:endParaRPr>
          </a:p>
        </p:txBody>
      </p:sp>
      <p:sp>
        <p:nvSpPr>
          <p:cNvPr id="42" name="テキスト ボックス 41"/>
          <p:cNvSpPr txBox="1"/>
          <p:nvPr/>
        </p:nvSpPr>
        <p:spPr>
          <a:xfrm>
            <a:off x="2673392" y="3858333"/>
            <a:ext cx="568833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変数</a:t>
            </a:r>
            <a:r>
              <a:rPr lang="en-US" altLang="ja-JP" sz="2400" dirty="0">
                <a:latin typeface="メイリオ" panose="020B0604030504040204" pitchFamily="50" charset="-128"/>
                <a:ea typeface="メイリオ" panose="020B0604030504040204" pitchFamily="50" charset="-128"/>
              </a:rPr>
              <a:t>X</a:t>
            </a:r>
            <a:r>
              <a:rPr lang="ja-JP" altLang="en-US" sz="2400" dirty="0" smtClean="0">
                <a:latin typeface="メイリオ" panose="020B0604030504040204" pitchFamily="50" charset="-128"/>
                <a:ea typeface="メイリオ" panose="020B0604030504040204" pitchFamily="50" charset="-128"/>
              </a:rPr>
              <a:t>と</a:t>
            </a:r>
            <a:r>
              <a:rPr lang="en-US" altLang="ja-JP" sz="2400" dirty="0" smtClean="0">
                <a:latin typeface="メイリオ" panose="020B0604030504040204" pitchFamily="50" charset="-128"/>
                <a:ea typeface="メイリオ" panose="020B0604030504040204" pitchFamily="50" charset="-128"/>
              </a:rPr>
              <a:t>D[I]</a:t>
            </a:r>
            <a:r>
              <a:rPr lang="ja-JP" altLang="en-US" sz="2400" dirty="0" smtClean="0">
                <a:latin typeface="メイリオ" panose="020B0604030504040204" pitchFamily="50" charset="-128"/>
                <a:ea typeface="メイリオ" panose="020B0604030504040204" pitchFamily="50" charset="-128"/>
              </a:rPr>
              <a:t>の内容を比較して</a:t>
            </a:r>
            <a:r>
              <a:rPr lang="en-US" altLang="ja-JP" sz="2400" dirty="0" smtClean="0">
                <a:latin typeface="メイリオ" panose="020B0604030504040204" pitchFamily="50" charset="-128"/>
                <a:ea typeface="メイリオ" panose="020B0604030504040204" pitchFamily="50" charset="-128"/>
              </a:rPr>
              <a:t>D[I]</a:t>
            </a:r>
            <a:r>
              <a:rPr lang="ja-JP" altLang="en-US" sz="2400" dirty="0" smtClean="0">
                <a:latin typeface="メイリオ" panose="020B0604030504040204" pitchFamily="50" charset="-128"/>
                <a:ea typeface="メイリオ" panose="020B0604030504040204" pitchFamily="50" charset="-128"/>
              </a:rPr>
              <a:t>が小さければ、その値を変数</a:t>
            </a:r>
            <a:r>
              <a:rPr lang="en-US" altLang="ja-JP" sz="2400" dirty="0" smtClean="0">
                <a:latin typeface="メイリオ" panose="020B0604030504040204" pitchFamily="50" charset="-128"/>
                <a:ea typeface="メイリオ" panose="020B0604030504040204" pitchFamily="50" charset="-128"/>
              </a:rPr>
              <a:t>X</a:t>
            </a:r>
            <a:r>
              <a:rPr lang="ja-JP" altLang="en-US" sz="2400" dirty="0" smtClean="0">
                <a:latin typeface="メイリオ" panose="020B0604030504040204" pitchFamily="50" charset="-128"/>
                <a:ea typeface="メイリオ" panose="020B0604030504040204" pitchFamily="50" charset="-128"/>
              </a:rPr>
              <a:t>に入れる</a:t>
            </a:r>
            <a:endParaRPr kumimoji="1" lang="ja-JP" altLang="en-US" sz="2400" dirty="0">
              <a:latin typeface="メイリオ" panose="020B0604030504040204" pitchFamily="50" charset="-128"/>
              <a:ea typeface="メイリオ" panose="020B0604030504040204" pitchFamily="50" charset="-128"/>
            </a:endParaRPr>
          </a:p>
        </p:txBody>
      </p:sp>
      <p:pic>
        <p:nvPicPr>
          <p:cNvPr id="28" name="図 27"/>
          <p:cNvPicPr>
            <a:picLocks noChangeAspect="1"/>
          </p:cNvPicPr>
          <p:nvPr/>
        </p:nvPicPr>
        <p:blipFill>
          <a:blip r:embed="rId2"/>
          <a:stretch>
            <a:fillRect/>
          </a:stretch>
        </p:blipFill>
        <p:spPr>
          <a:xfrm>
            <a:off x="497061" y="1219200"/>
            <a:ext cx="1533525" cy="2895600"/>
          </a:xfrm>
          <a:prstGeom prst="rect">
            <a:avLst/>
          </a:prstGeom>
        </p:spPr>
      </p:pic>
      <p:cxnSp>
        <p:nvCxnSpPr>
          <p:cNvPr id="30" name="直線矢印コネクタ 29"/>
          <p:cNvCxnSpPr/>
          <p:nvPr/>
        </p:nvCxnSpPr>
        <p:spPr bwMode="auto">
          <a:xfrm flipH="1" flipV="1">
            <a:off x="2072351" y="1741172"/>
            <a:ext cx="561034" cy="89317"/>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直線矢印コネクタ 30"/>
          <p:cNvCxnSpPr/>
          <p:nvPr/>
        </p:nvCxnSpPr>
        <p:spPr bwMode="auto">
          <a:xfrm flipH="1">
            <a:off x="2072351" y="1830489"/>
            <a:ext cx="561034" cy="16547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線矢印コネクタ 31"/>
          <p:cNvCxnSpPr>
            <a:endCxn id="28" idx="3"/>
          </p:cNvCxnSpPr>
          <p:nvPr/>
        </p:nvCxnSpPr>
        <p:spPr bwMode="auto">
          <a:xfrm flipH="1">
            <a:off x="2030586" y="1866304"/>
            <a:ext cx="561035" cy="80069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線矢印コネクタ 32"/>
          <p:cNvCxnSpPr/>
          <p:nvPr/>
        </p:nvCxnSpPr>
        <p:spPr bwMode="auto">
          <a:xfrm flipH="1">
            <a:off x="2112357" y="1830489"/>
            <a:ext cx="521029" cy="557787"/>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線矢印コネクタ 33"/>
          <p:cNvCxnSpPr/>
          <p:nvPr/>
        </p:nvCxnSpPr>
        <p:spPr bwMode="auto">
          <a:xfrm flipH="1">
            <a:off x="2072351" y="1830489"/>
            <a:ext cx="561034" cy="1159733"/>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 name="図 2"/>
          <p:cNvPicPr>
            <a:picLocks noChangeAspect="1"/>
          </p:cNvPicPr>
          <p:nvPr/>
        </p:nvPicPr>
        <p:blipFill>
          <a:blip r:embed="rId3"/>
          <a:stretch>
            <a:fillRect/>
          </a:stretch>
        </p:blipFill>
        <p:spPr>
          <a:xfrm>
            <a:off x="2673392" y="1357014"/>
            <a:ext cx="2249629" cy="873823"/>
          </a:xfrm>
          <a:prstGeom prst="rect">
            <a:avLst/>
          </a:prstGeom>
        </p:spPr>
      </p:pic>
      <p:pic>
        <p:nvPicPr>
          <p:cNvPr id="37" name="図 36"/>
          <p:cNvPicPr>
            <a:picLocks noChangeAspect="1"/>
          </p:cNvPicPr>
          <p:nvPr/>
        </p:nvPicPr>
        <p:blipFill>
          <a:blip r:embed="rId4"/>
          <a:stretch>
            <a:fillRect/>
          </a:stretch>
        </p:blipFill>
        <p:spPr>
          <a:xfrm>
            <a:off x="5697785" y="2839770"/>
            <a:ext cx="2371725" cy="762000"/>
          </a:xfrm>
          <a:prstGeom prst="rect">
            <a:avLst/>
          </a:prstGeom>
        </p:spPr>
      </p:pic>
      <p:pic>
        <p:nvPicPr>
          <p:cNvPr id="45" name="図 44"/>
          <p:cNvPicPr>
            <a:picLocks noChangeAspect="1"/>
          </p:cNvPicPr>
          <p:nvPr/>
        </p:nvPicPr>
        <p:blipFill>
          <a:blip r:embed="rId3"/>
          <a:stretch>
            <a:fillRect/>
          </a:stretch>
        </p:blipFill>
        <p:spPr>
          <a:xfrm>
            <a:off x="5943600" y="4872322"/>
            <a:ext cx="2249629" cy="873823"/>
          </a:xfrm>
          <a:prstGeom prst="rect">
            <a:avLst/>
          </a:prstGeom>
        </p:spPr>
      </p:pic>
      <p:cxnSp>
        <p:nvCxnSpPr>
          <p:cNvPr id="12" name="直線矢印コネクタ 11"/>
          <p:cNvCxnSpPr>
            <a:endCxn id="45" idx="0"/>
          </p:cNvCxnSpPr>
          <p:nvPr/>
        </p:nvCxnSpPr>
        <p:spPr bwMode="auto">
          <a:xfrm>
            <a:off x="6553200" y="3601770"/>
            <a:ext cx="515215" cy="1270552"/>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楕円 45"/>
          <p:cNvSpPr/>
          <p:nvPr/>
        </p:nvSpPr>
        <p:spPr bwMode="auto">
          <a:xfrm>
            <a:off x="775483" y="2202291"/>
            <a:ext cx="424119" cy="416593"/>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146232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55626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準備運動</a:t>
            </a:r>
            <a:r>
              <a:rPr lang="en-US" altLang="ja-JP" sz="2800" dirty="0" smtClean="0">
                <a:latin typeface="メイリオ" panose="020B0604030504040204" pitchFamily="50" charset="-128"/>
                <a:ea typeface="メイリオ" panose="020B0604030504040204" pitchFamily="50" charset="-128"/>
              </a:rPr>
              <a:t>1: Scratch</a:t>
            </a:r>
            <a:r>
              <a:rPr lang="ja-JP" altLang="en-US" sz="2800" dirty="0" smtClean="0">
                <a:latin typeface="メイリオ" panose="020B0604030504040204" pitchFamily="50" charset="-128"/>
                <a:ea typeface="メイリオ" panose="020B0604030504040204" pitchFamily="50" charset="-128"/>
              </a:rPr>
              <a:t>の四則演算</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6526078" y="233498"/>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4</a:t>
            </a:fld>
            <a:endParaRPr lang="en-US" altLang="ja-JP" sz="2800" dirty="0"/>
          </a:p>
        </p:txBody>
      </p:sp>
      <p:pic>
        <p:nvPicPr>
          <p:cNvPr id="3" name="図 2"/>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foregroundMark x1="20800" y1="20000" x2="20800" y2="20000"/>
                        <a14:foregroundMark x1="19600" y1="14348" x2="19600" y2="14348"/>
                        <a14:foregroundMark x1="10000" y1="16957" x2="10000" y2="16957"/>
                        <a14:foregroundMark x1="23600" y1="16957" x2="23600" y2="16957"/>
                        <a14:foregroundMark x1="26000" y1="36087" x2="26000" y2="36087"/>
                        <a14:foregroundMark x1="22400" y1="31739" x2="22400" y2="31739"/>
                        <a14:foregroundMark x1="45600" y1="34783" x2="45600" y2="34783"/>
                        <a14:foregroundMark x1="50400" y1="36522" x2="50400" y2="36522"/>
                        <a14:foregroundMark x1="76000" y1="36087" x2="76000" y2="36087"/>
                        <a14:foregroundMark x1="73600" y1="35652" x2="73600" y2="35652"/>
                        <a14:foregroundMark x1="39600" y1="13913" x2="39600" y2="13913"/>
                        <a14:foregroundMark x1="18800" y1="12609" x2="18800" y2="12609"/>
                        <a14:foregroundMark x1="29200" y1="66087" x2="29200" y2="66087"/>
                        <a14:foregroundMark x1="26000" y1="53043" x2="26000" y2="53043"/>
                        <a14:foregroundMark x1="23600" y1="51304" x2="23600" y2="51304"/>
                        <a14:foregroundMark x1="26000" y1="67826" x2="26000" y2="67826"/>
                        <a14:foregroundMark x1="49200" y1="70000" x2="49200" y2="70000"/>
                        <a14:foregroundMark x1="43200" y1="85217" x2="43200" y2="85217"/>
                        <a14:foregroundMark x1="25600" y1="83043" x2="25600" y2="83043"/>
                        <a14:foregroundMark x1="46800" y1="86957" x2="46800" y2="86957"/>
                        <a14:foregroundMark x1="70800" y1="86087" x2="70800" y2="86087"/>
                        <a14:foregroundMark x1="70800" y1="70000" x2="70800" y2="70000"/>
                        <a14:foregroundMark x1="72000" y1="71739" x2="72000" y2="71739"/>
                        <a14:foregroundMark x1="70000" y1="55217" x2="70000" y2="55217"/>
                        <a14:foregroundMark x1="41200" y1="52609" x2="41200" y2="52609"/>
                        <a14:foregroundMark x1="28000" y1="50435" x2="28000" y2="50435"/>
                        <a14:foregroundMark x1="26000" y1="22174" x2="26000" y2="22174"/>
                        <a14:foregroundMark x1="25600" y1="15652" x2="25600" y2="15652"/>
                        <a14:foregroundMark x1="23600" y1="10000" x2="23600" y2="10000"/>
                      </a14:backgroundRemoval>
                    </a14:imgEffect>
                  </a14:imgLayer>
                </a14:imgProps>
              </a:ext>
            </a:extLst>
          </a:blip>
          <a:stretch>
            <a:fillRect/>
          </a:stretch>
        </p:blipFill>
        <p:spPr>
          <a:xfrm>
            <a:off x="300038" y="793017"/>
            <a:ext cx="3248025" cy="2988183"/>
          </a:xfrm>
          <a:prstGeom prst="rect">
            <a:avLst/>
          </a:prstGeom>
        </p:spPr>
      </p:pic>
      <p:grpSp>
        <p:nvGrpSpPr>
          <p:cNvPr id="12" name="グループ化 11"/>
          <p:cNvGrpSpPr/>
          <p:nvPr/>
        </p:nvGrpSpPr>
        <p:grpSpPr>
          <a:xfrm>
            <a:off x="619645" y="3933930"/>
            <a:ext cx="1143000" cy="1019070"/>
            <a:chOff x="1143000" y="3857730"/>
            <a:chExt cx="1143000" cy="1019070"/>
          </a:xfrm>
        </p:grpSpPr>
        <p:sp>
          <p:nvSpPr>
            <p:cNvPr id="13" name="メモ 1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テキスト ボックス 1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10" name="図 9"/>
          <p:cNvPicPr>
            <a:picLocks noChangeAspect="1"/>
          </p:cNvPicPr>
          <p:nvPr/>
        </p:nvPicPr>
        <p:blipFill>
          <a:blip r:embed="rId4"/>
          <a:stretch>
            <a:fillRect/>
          </a:stretch>
        </p:blipFill>
        <p:spPr>
          <a:xfrm>
            <a:off x="5621042" y="853924"/>
            <a:ext cx="3065758" cy="437223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左中かっこ 14"/>
          <p:cNvSpPr/>
          <p:nvPr/>
        </p:nvSpPr>
        <p:spPr bwMode="auto">
          <a:xfrm>
            <a:off x="5159078" y="1600200"/>
            <a:ext cx="461963" cy="3352800"/>
          </a:xfrm>
          <a:prstGeom prst="leftBrace">
            <a:avLst>
              <a:gd name="adj1" fmla="val 8333"/>
              <a:gd name="adj2" fmla="val 12657"/>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左矢印 15"/>
          <p:cNvSpPr/>
          <p:nvPr/>
        </p:nvSpPr>
        <p:spPr bwMode="auto">
          <a:xfrm>
            <a:off x="3505200" y="1905000"/>
            <a:ext cx="1882478" cy="304800"/>
          </a:xfrm>
          <a:prstGeom prst="lef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7" name="テキスト ボックス 16"/>
          <p:cNvSpPr txBox="1"/>
          <p:nvPr/>
        </p:nvSpPr>
        <p:spPr>
          <a:xfrm>
            <a:off x="1915045" y="3781200"/>
            <a:ext cx="3244033" cy="2677656"/>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示された部品カードに、</a:t>
            </a:r>
            <a:r>
              <a:rPr lang="ja-JP" altLang="en-US" sz="2400" dirty="0" err="1" smtClean="0">
                <a:latin typeface="メイリオ" panose="020B0604030504040204" pitchFamily="50" charset="-128"/>
                <a:ea typeface="メイリオ" panose="020B0604030504040204" pitchFamily="50" charset="-128"/>
              </a:rPr>
              <a:t>使える似た</a:t>
            </a:r>
            <a:r>
              <a:rPr lang="ja-JP" altLang="en-US" sz="2400" dirty="0" smtClean="0">
                <a:latin typeface="メイリオ" panose="020B0604030504040204" pitchFamily="50" charset="-128"/>
                <a:ea typeface="メイリオ" panose="020B0604030504040204" pitchFamily="50" charset="-128"/>
              </a:rPr>
              <a:t>ような</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パターンがあるので、それを参考にして作成する。</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そのままの、答えがあるわけではない</a:t>
            </a:r>
            <a:r>
              <a:rPr lang="en-US" altLang="ja-JP" sz="2400" dirty="0" smtClean="0">
                <a:latin typeface="メイリオ" panose="020B0604030504040204" pitchFamily="50" charset="-128"/>
                <a:ea typeface="メイリオ" panose="020B0604030504040204" pitchFamily="50" charset="-128"/>
              </a:rPr>
              <a:t>)</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460919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20962" y="616033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40</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78872" y="297006"/>
            <a:ext cx="89182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課題</a:t>
            </a:r>
            <a:r>
              <a:rPr lang="en-US" altLang="ja-JP" sz="2400" dirty="0">
                <a:solidFill>
                  <a:schemeClr val="accent6">
                    <a:lumMod val="50000"/>
                  </a:schemeClr>
                </a:solidFill>
                <a:latin typeface="メイリオ" panose="020B0604030504040204" pitchFamily="50" charset="-128"/>
                <a:ea typeface="メイリオ" panose="020B0604030504040204" pitchFamily="50" charset="-128"/>
              </a:rPr>
              <a:t>6</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補足</a:t>
            </a:r>
            <a:r>
              <a:rPr lang="en-US" altLang="ja-JP" sz="2400" dirty="0" smtClean="0">
                <a:solidFill>
                  <a:schemeClr val="accent6"/>
                </a:solidFill>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リスト</a:t>
            </a:r>
            <a:r>
              <a:rPr lang="ja-JP" altLang="en-US" sz="2400" dirty="0">
                <a:latin typeface="メイリオ" panose="020B0604030504040204" pitchFamily="50" charset="-128"/>
                <a:ea typeface="メイリオ" panose="020B0604030504040204" pitchFamily="50" charset="-128"/>
              </a:rPr>
              <a:t>の中の一番小さい数を</a:t>
            </a:r>
            <a:r>
              <a:rPr lang="ja-JP" altLang="en-US" sz="2400" dirty="0" smtClean="0">
                <a:latin typeface="メイリオ" panose="020B0604030504040204" pitchFamily="50" charset="-128"/>
                <a:ea typeface="メイリオ" panose="020B0604030504040204" pitchFamily="50" charset="-128"/>
              </a:rPr>
              <a:t>見つける</a:t>
            </a:r>
            <a:endParaRPr lang="ja-JP" altLang="en-US" sz="2400" dirty="0"/>
          </a:p>
        </p:txBody>
      </p:sp>
      <p:sp>
        <p:nvSpPr>
          <p:cNvPr id="65" name="テキスト ボックス 64"/>
          <p:cNvSpPr txBox="1"/>
          <p:nvPr/>
        </p:nvSpPr>
        <p:spPr>
          <a:xfrm>
            <a:off x="4927094" y="2261105"/>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この部分を考えて、プログラムを完成されてください。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0" name="グループ化 59"/>
          <p:cNvGrpSpPr/>
          <p:nvPr/>
        </p:nvGrpSpPr>
        <p:grpSpPr>
          <a:xfrm>
            <a:off x="838200" y="2288852"/>
            <a:ext cx="3510742" cy="2671374"/>
            <a:chOff x="2784366" y="1677618"/>
            <a:chExt cx="2029296" cy="1641862"/>
          </a:xfrm>
        </p:grpSpPr>
        <p:sp>
          <p:nvSpPr>
            <p:cNvPr id="61" name="テキスト ボックス 60"/>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a:t>
              </a:r>
              <a:r>
                <a:rPr lang="en-US" altLang="ja-JP" dirty="0" smtClean="0">
                  <a:latin typeface="メイリオ" panose="020B0604030504040204" pitchFamily="50" charset="-128"/>
                  <a:ea typeface="メイリオ" panose="020B0604030504040204" pitchFamily="50" charset="-128"/>
                </a:rPr>
                <a:t> = 1,2,3…</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7" name="テキスト ボックス 66"/>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68" name="正方形/長方形 67"/>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1" name="テキスト ボックス 70"/>
          <p:cNvSpPr txBox="1"/>
          <p:nvPr/>
        </p:nvSpPr>
        <p:spPr>
          <a:xfrm>
            <a:off x="838200" y="4977170"/>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X</a:t>
            </a:r>
            <a:r>
              <a:rPr lang="ja-JP" altLang="en-US" dirty="0" smtClean="0">
                <a:latin typeface="メイリオ" panose="020B0604030504040204" pitchFamily="50" charset="-128"/>
                <a:ea typeface="メイリオ" panose="020B0604030504040204" pitchFamily="50" charset="-128"/>
              </a:rPr>
              <a:t>を表示</a:t>
            </a:r>
            <a:endParaRPr kumimoji="1" lang="ja-JP" altLang="en-US" dirty="0">
              <a:latin typeface="メイリオ" panose="020B0604030504040204" pitchFamily="50" charset="-128"/>
              <a:ea typeface="メイリオ" panose="020B0604030504040204" pitchFamily="50" charset="-128"/>
            </a:endParaRPr>
          </a:p>
        </p:txBody>
      </p:sp>
      <p:sp>
        <p:nvSpPr>
          <p:cNvPr id="72" name="テキスト ボックス 71"/>
          <p:cNvSpPr txBox="1"/>
          <p:nvPr/>
        </p:nvSpPr>
        <p:spPr>
          <a:xfrm>
            <a:off x="838200" y="1694642"/>
            <a:ext cx="2819400" cy="369332"/>
          </a:xfrm>
          <a:prstGeom prst="rect">
            <a:avLst/>
          </a:prstGeom>
          <a:solidFill>
            <a:schemeClr val="bg1"/>
          </a:solidFill>
          <a:ln w="12700">
            <a:solidFill>
              <a:schemeClr val="tx1"/>
            </a:solidFill>
            <a:prstDash val="solid"/>
          </a:ln>
        </p:spPr>
        <p:txBody>
          <a:bodyPr wrap="square" rtlCol="0">
            <a:spAutoFit/>
          </a:bodyPr>
          <a:lstStyle/>
          <a:p>
            <a:r>
              <a:rPr lang="en-US" altLang="ja-JP" dirty="0">
                <a:latin typeface="メイリオ" panose="020B0604030504040204" pitchFamily="50" charset="-128"/>
                <a:ea typeface="メイリオ" panose="020B0604030504040204" pitchFamily="50" charset="-128"/>
              </a:rPr>
              <a:t>X</a:t>
            </a: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 D[1]</a:t>
            </a:r>
            <a:endParaRPr kumimoji="1" lang="ja-JP" altLang="en-US"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838200" y="1095298"/>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sp>
        <p:nvSpPr>
          <p:cNvPr id="44" name="フローチャート: 処理 43"/>
          <p:cNvSpPr/>
          <p:nvPr/>
        </p:nvSpPr>
        <p:spPr bwMode="auto">
          <a:xfrm>
            <a:off x="1710810" y="3145701"/>
            <a:ext cx="245477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a:r>
              <a:rPr lang="ja-JP" altLang="en-US" dirty="0" smtClean="0">
                <a:latin typeface="メイリオ" panose="020B0604030504040204" pitchFamily="50" charset="-128"/>
                <a:ea typeface="メイリオ" panose="020B0604030504040204" pitchFamily="50" charset="-128"/>
              </a:rPr>
              <a:t>変数</a:t>
            </a:r>
            <a:r>
              <a:rPr lang="en-US" altLang="ja-JP" dirty="0" smtClean="0">
                <a:latin typeface="メイリオ" panose="020B0604030504040204" pitchFamily="50" charset="-128"/>
                <a:ea typeface="メイリオ" panose="020B0604030504040204" pitchFamily="50" charset="-128"/>
              </a:rPr>
              <a:t>X</a:t>
            </a:r>
            <a:r>
              <a:rPr lang="ja-JP" altLang="en-US" dirty="0" smtClean="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rPr>
              <a:t>内容を比較して、</a:t>
            </a:r>
            <a:r>
              <a:rPr lang="en-US" altLang="ja-JP" dirty="0" smtClean="0">
                <a:latin typeface="メイリオ" panose="020B0604030504040204" pitchFamily="50" charset="-128"/>
                <a:ea typeface="メイリオ" panose="020B0604030504040204" pitchFamily="50" charset="-128"/>
              </a:rPr>
              <a:t>D[I]</a:t>
            </a:r>
            <a:r>
              <a:rPr lang="ja-JP" altLang="en-US" dirty="0" smtClean="0">
                <a:latin typeface="メイリオ" panose="020B0604030504040204" pitchFamily="50" charset="-128"/>
                <a:ea typeface="メイリオ" panose="020B0604030504040204" pitchFamily="50" charset="-128"/>
              </a:rPr>
              <a:t>が小さければ、</a:t>
            </a:r>
            <a:r>
              <a:rPr lang="ja-JP" altLang="en-US" dirty="0">
                <a:latin typeface="メイリオ" panose="020B0604030504040204" pitchFamily="50" charset="-128"/>
                <a:ea typeface="メイリオ" panose="020B0604030504040204" pitchFamily="50" charset="-128"/>
              </a:rPr>
              <a:t>その時</a:t>
            </a:r>
            <a:r>
              <a:rPr lang="ja-JP" altLang="en-US" dirty="0" smtClean="0">
                <a:latin typeface="メイリオ" panose="020B0604030504040204" pitchFamily="50" charset="-128"/>
                <a:ea typeface="メイリオ" panose="020B0604030504040204" pitchFamily="50" charset="-128"/>
              </a:rPr>
              <a:t>の値</a:t>
            </a:r>
            <a:r>
              <a:rPr lang="ja-JP" altLang="en-US" dirty="0">
                <a:latin typeface="メイリオ" panose="020B0604030504040204" pitchFamily="50" charset="-128"/>
                <a:ea typeface="メイリオ" panose="020B0604030504040204" pitchFamily="50" charset="-128"/>
              </a:rPr>
              <a:t>を変数</a:t>
            </a:r>
            <a:r>
              <a:rPr lang="en-US" altLang="ja-JP" dirty="0">
                <a:latin typeface="メイリオ" panose="020B0604030504040204" pitchFamily="50" charset="-128"/>
                <a:ea typeface="メイリオ" panose="020B0604030504040204" pitchFamily="50" charset="-128"/>
              </a:rPr>
              <a:t>X</a:t>
            </a:r>
            <a:r>
              <a:rPr lang="ja-JP" altLang="en-US" dirty="0">
                <a:latin typeface="メイリオ" panose="020B0604030504040204" pitchFamily="50" charset="-128"/>
                <a:ea typeface="メイリオ" panose="020B0604030504040204" pitchFamily="50" charset="-128"/>
              </a:rPr>
              <a:t>に入れる</a:t>
            </a: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74" name="グループ化 73"/>
          <p:cNvGrpSpPr/>
          <p:nvPr/>
        </p:nvGrpSpPr>
        <p:grpSpPr>
          <a:xfrm>
            <a:off x="6101274" y="4962476"/>
            <a:ext cx="1143000" cy="1019070"/>
            <a:chOff x="1143000" y="3857730"/>
            <a:chExt cx="1143000" cy="1019070"/>
          </a:xfrm>
        </p:grpSpPr>
        <p:sp>
          <p:nvSpPr>
            <p:cNvPr id="75" name="メモ 7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6" name="テキスト ボックス 75"/>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15" name="グループ化 14"/>
          <p:cNvGrpSpPr/>
          <p:nvPr/>
        </p:nvGrpSpPr>
        <p:grpSpPr>
          <a:xfrm>
            <a:off x="6689564" y="3158186"/>
            <a:ext cx="1143000" cy="1019070"/>
            <a:chOff x="6689564" y="3158186"/>
            <a:chExt cx="1143000" cy="1019070"/>
          </a:xfrm>
        </p:grpSpPr>
        <p:sp>
          <p:nvSpPr>
            <p:cNvPr id="84" name="メモ 83"/>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5" name="テキスト ボックス 84"/>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07</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9" name="グループ化 88"/>
          <p:cNvGrpSpPr/>
          <p:nvPr/>
        </p:nvGrpSpPr>
        <p:grpSpPr>
          <a:xfrm>
            <a:off x="5418270" y="3145701"/>
            <a:ext cx="1143000" cy="1019070"/>
            <a:chOff x="6689564" y="3158186"/>
            <a:chExt cx="1143000" cy="1019070"/>
          </a:xfrm>
        </p:grpSpPr>
        <p:sp>
          <p:nvSpPr>
            <p:cNvPr id="90" name="メモ 8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1" name="テキスト ボックス 90"/>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9" name="直線矢印コネクタ 8"/>
          <p:cNvCxnSpPr>
            <a:stCxn id="65" idx="1"/>
          </p:cNvCxnSpPr>
          <p:nvPr/>
        </p:nvCxnSpPr>
        <p:spPr bwMode="auto">
          <a:xfrm flipH="1">
            <a:off x="4274939" y="3384490"/>
            <a:ext cx="652155"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テキスト ボックス 28"/>
          <p:cNvSpPr txBox="1"/>
          <p:nvPr/>
        </p:nvSpPr>
        <p:spPr>
          <a:xfrm>
            <a:off x="6986313" y="740166"/>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smtClean="0">
                <a:solidFill>
                  <a:srgbClr val="FF0000"/>
                </a:solidFill>
                <a:latin typeface="メイリオ" panose="020B0604030504040204" pitchFamily="50" charset="-128"/>
                <a:ea typeface="メイリオ" panose="020B0604030504040204" pitchFamily="50" charset="-128"/>
              </a:rPr>
              <a:t>2</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30" name="テキスト ボックス 29"/>
          <p:cNvSpPr txBox="1"/>
          <p:nvPr/>
        </p:nvSpPr>
        <p:spPr>
          <a:xfrm>
            <a:off x="4034917" y="1019071"/>
            <a:ext cx="4403134" cy="1323439"/>
          </a:xfrm>
          <a:prstGeom prst="rect">
            <a:avLst/>
          </a:prstGeom>
          <a:noFill/>
        </p:spPr>
        <p:txBody>
          <a:bodyPr wrap="square" rtlCol="0">
            <a:spAutoFit/>
          </a:bodyPr>
          <a:lstStyle/>
          <a:p>
            <a:pPr algn="l"/>
            <a:r>
              <a:rPr lang="ja-JP" altLang="en-US" sz="2000" dirty="0" smtClean="0">
                <a:solidFill>
                  <a:srgbClr val="FF0000"/>
                </a:solidFill>
                <a:latin typeface="メイリオ" panose="020B0604030504040204" pitchFamily="50" charset="-128"/>
                <a:ea typeface="メイリオ" panose="020B0604030504040204" pitchFamily="50" charset="-128"/>
              </a:rPr>
              <a:t>ポイント</a:t>
            </a:r>
            <a:r>
              <a:rPr lang="en-US" altLang="ja-JP" sz="2000" dirty="0" smtClean="0">
                <a:solidFill>
                  <a:srgbClr val="FF0000"/>
                </a:solidFill>
                <a:latin typeface="メイリオ" panose="020B0604030504040204" pitchFamily="50" charset="-128"/>
                <a:ea typeface="メイリオ" panose="020B0604030504040204" pitchFamily="50" charset="-128"/>
              </a:rPr>
              <a:t>:</a:t>
            </a:r>
          </a:p>
          <a:p>
            <a:pPr algn="l"/>
            <a:r>
              <a:rPr lang="ja-JP" altLang="en-US" sz="2000" dirty="0" smtClean="0">
                <a:latin typeface="メイリオ" panose="020B0604030504040204" pitchFamily="50" charset="-128"/>
                <a:ea typeface="メイリオ" panose="020B0604030504040204" pitchFamily="50" charset="-128"/>
              </a:rPr>
              <a:t>変数</a:t>
            </a:r>
            <a:r>
              <a:rPr lang="en-US" altLang="ja-JP" sz="2000" dirty="0" smtClean="0">
                <a:latin typeface="メイリオ" panose="020B0604030504040204" pitchFamily="50" charset="-128"/>
                <a:ea typeface="メイリオ" panose="020B0604030504040204" pitchFamily="50" charset="-128"/>
              </a:rPr>
              <a:t>X</a:t>
            </a:r>
            <a:r>
              <a:rPr lang="ja-JP" altLang="en-US" sz="2000" dirty="0" smtClean="0">
                <a:latin typeface="メイリオ" panose="020B0604030504040204" pitchFamily="50" charset="-128"/>
                <a:ea typeface="メイリオ" panose="020B0604030504040204" pitchFamily="50" charset="-128"/>
              </a:rPr>
              <a:t>に初め</a:t>
            </a:r>
            <a:r>
              <a:rPr lang="en-US" altLang="ja-JP" sz="2000" dirty="0" smtClean="0">
                <a:latin typeface="メイリオ" panose="020B0604030504040204" pitchFamily="50" charset="-128"/>
                <a:ea typeface="メイリオ" panose="020B0604030504040204" pitchFamily="50" charset="-128"/>
              </a:rPr>
              <a:t>0</a:t>
            </a:r>
            <a:r>
              <a:rPr lang="ja-JP" altLang="en-US" sz="2000" dirty="0" smtClean="0">
                <a:latin typeface="メイリオ" panose="020B0604030504040204" pitchFamily="50" charset="-128"/>
                <a:ea typeface="メイリオ" panose="020B0604030504040204" pitchFamily="50" charset="-128"/>
              </a:rPr>
              <a:t>が入っていると他の数より小さいので初めに</a:t>
            </a:r>
            <a:r>
              <a:rPr lang="en-US" altLang="ja-JP" sz="2000" dirty="0" smtClean="0">
                <a:latin typeface="メイリオ" panose="020B0604030504040204" pitchFamily="50" charset="-128"/>
                <a:ea typeface="メイリオ" panose="020B0604030504040204" pitchFamily="50" charset="-128"/>
              </a:rPr>
              <a:t>D[1]</a:t>
            </a:r>
            <a:r>
              <a:rPr lang="ja-JP" altLang="en-US" sz="2000" dirty="0" smtClean="0">
                <a:latin typeface="メイリオ" panose="020B0604030504040204" pitchFamily="50" charset="-128"/>
                <a:ea typeface="メイリオ" panose="020B0604030504040204" pitchFamily="50" charset="-128"/>
              </a:rPr>
              <a:t>の値を入れています。</a:t>
            </a:r>
            <a:endParaRPr kumimoji="1" lang="ja-JP" altLang="en-US" sz="2000" dirty="0">
              <a:latin typeface="メイリオ" panose="020B0604030504040204" pitchFamily="50" charset="-128"/>
              <a:ea typeface="メイリオ" panose="020B0604030504040204" pitchFamily="50" charset="-128"/>
            </a:endParaRPr>
          </a:p>
        </p:txBody>
      </p:sp>
      <p:sp>
        <p:nvSpPr>
          <p:cNvPr id="2" name="左中かっこ 1"/>
          <p:cNvSpPr/>
          <p:nvPr/>
        </p:nvSpPr>
        <p:spPr bwMode="auto">
          <a:xfrm>
            <a:off x="3653610" y="1095298"/>
            <a:ext cx="256700" cy="1206349"/>
          </a:xfrm>
          <a:prstGeom prst="leftBrace">
            <a:avLst>
              <a:gd name="adj1" fmla="val 8333"/>
              <a:gd name="adj2" fmla="val 66650"/>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96180624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41</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7</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一番</a:t>
            </a:r>
            <a:r>
              <a:rPr lang="ja-JP" altLang="en-US" sz="2800" dirty="0">
                <a:latin typeface="メイリオ" panose="020B0604030504040204" pitchFamily="50" charset="-128"/>
                <a:ea typeface="メイリオ" panose="020B0604030504040204" pitchFamily="50" charset="-128"/>
              </a:rPr>
              <a:t>小さい数</a:t>
            </a:r>
            <a:r>
              <a:rPr lang="ja-JP" altLang="en-US" sz="2800" dirty="0" smtClean="0">
                <a:latin typeface="メイリオ" panose="020B0604030504040204" pitchFamily="50" charset="-128"/>
                <a:ea typeface="メイリオ" panose="020B0604030504040204" pitchFamily="50" charset="-128"/>
              </a:rPr>
              <a:t>を配列の先頭に入れ替える</a:t>
            </a:r>
            <a:endParaRPr lang="ja-JP" altLang="en-US" sz="1800" dirty="0"/>
          </a:p>
        </p:txBody>
      </p:sp>
      <p:sp>
        <p:nvSpPr>
          <p:cNvPr id="7" name="テキスト ボックス 6"/>
          <p:cNvSpPr txBox="1"/>
          <p:nvPr/>
        </p:nvSpPr>
        <p:spPr>
          <a:xfrm>
            <a:off x="6678930" y="1008032"/>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758203" y="2281992"/>
            <a:ext cx="3048000" cy="1938992"/>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一番小さい数が</a:t>
            </a:r>
            <a:r>
              <a:rPr lang="en-US" altLang="ja-JP" sz="2400" dirty="0" smtClean="0">
                <a:latin typeface="メイリオ" panose="020B0604030504040204" pitchFamily="50" charset="-128"/>
                <a:ea typeface="メイリオ" panose="020B0604030504040204" pitchFamily="50" charset="-128"/>
              </a:rPr>
              <a:t>D[1]</a:t>
            </a:r>
            <a:r>
              <a:rPr lang="ja-JP" altLang="en-US" sz="2400" dirty="0" smtClean="0">
                <a:latin typeface="メイリオ" panose="020B0604030504040204" pitchFamily="50" charset="-128"/>
                <a:ea typeface="メイリオ" panose="020B0604030504040204" pitchFamily="50" charset="-128"/>
              </a:rPr>
              <a:t>に入ります。但し、</a:t>
            </a:r>
            <a:r>
              <a:rPr lang="ja-JP" altLang="en-US" sz="2400" dirty="0">
                <a:latin typeface="メイリオ" panose="020B0604030504040204" pitchFamily="50" charset="-128"/>
                <a:ea typeface="メイリオ" panose="020B0604030504040204" pitchFamily="50" charset="-128"/>
              </a:rPr>
              <a:t>リスト</a:t>
            </a:r>
            <a:r>
              <a:rPr lang="ja-JP" altLang="en-US" sz="2400" dirty="0" smtClean="0">
                <a:latin typeface="メイリオ" panose="020B0604030504040204" pitchFamily="50" charset="-128"/>
                <a:ea typeface="メイリオ" panose="020B0604030504040204" pitchFamily="50" charset="-128"/>
              </a:rPr>
              <a:t>には元の</a:t>
            </a:r>
            <a:r>
              <a:rPr lang="ja-JP" altLang="en-US" sz="2400" dirty="0">
                <a:latin typeface="メイリオ" panose="020B0604030504040204" pitchFamily="50" charset="-128"/>
                <a:ea typeface="メイリオ" panose="020B0604030504040204" pitchFamily="50" charset="-128"/>
              </a:rPr>
              <a:t>リスト</a:t>
            </a:r>
            <a:r>
              <a:rPr lang="ja-JP" altLang="en-US" sz="2400" dirty="0" smtClean="0">
                <a:latin typeface="メイリオ" panose="020B0604030504040204" pitchFamily="50" charset="-128"/>
                <a:ea typeface="メイリオ" panose="020B0604030504040204" pitchFamily="50" charset="-128"/>
              </a:rPr>
              <a:t>にあったすべての数が残っています。</a:t>
            </a:r>
            <a:endParaRPr kumimoji="1" lang="ja-JP" altLang="en-US" sz="2400"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463482" y="979719"/>
            <a:ext cx="7689918" cy="461665"/>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こんな動作をするプログラムを作ります</a:t>
            </a:r>
            <a:endPar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4" name="下矢印 23"/>
          <p:cNvSpPr/>
          <p:nvPr/>
        </p:nvSpPr>
        <p:spPr bwMode="auto">
          <a:xfrm>
            <a:off x="4939665" y="6007100"/>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3" name="図 2"/>
          <p:cNvPicPr>
            <a:picLocks noChangeAspect="1"/>
          </p:cNvPicPr>
          <p:nvPr/>
        </p:nvPicPr>
        <p:blipFill>
          <a:blip r:embed="rId2"/>
          <a:stretch>
            <a:fillRect/>
          </a:stretch>
        </p:blipFill>
        <p:spPr>
          <a:xfrm>
            <a:off x="552820" y="1559062"/>
            <a:ext cx="1828800" cy="3324113"/>
          </a:xfrm>
          <a:prstGeom prst="rect">
            <a:avLst/>
          </a:prstGeom>
        </p:spPr>
      </p:pic>
      <p:pic>
        <p:nvPicPr>
          <p:cNvPr id="8" name="図 7"/>
          <p:cNvPicPr>
            <a:picLocks noChangeAspect="1"/>
          </p:cNvPicPr>
          <p:nvPr/>
        </p:nvPicPr>
        <p:blipFill>
          <a:blip r:embed="rId3"/>
          <a:stretch>
            <a:fillRect/>
          </a:stretch>
        </p:blipFill>
        <p:spPr>
          <a:xfrm>
            <a:off x="3906084" y="1619801"/>
            <a:ext cx="1679835" cy="3263374"/>
          </a:xfrm>
          <a:prstGeom prst="rect">
            <a:avLst/>
          </a:prstGeom>
        </p:spPr>
      </p:pic>
      <p:sp>
        <p:nvSpPr>
          <p:cNvPr id="9" name="右矢印 8"/>
          <p:cNvSpPr/>
          <p:nvPr/>
        </p:nvSpPr>
        <p:spPr bwMode="auto">
          <a:xfrm>
            <a:off x="2381620" y="1589432"/>
            <a:ext cx="1352180" cy="39176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6" name="楕円 25"/>
          <p:cNvSpPr/>
          <p:nvPr/>
        </p:nvSpPr>
        <p:spPr bwMode="auto">
          <a:xfrm>
            <a:off x="838200" y="3043191"/>
            <a:ext cx="424119" cy="416593"/>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楕円 27"/>
          <p:cNvSpPr/>
          <p:nvPr/>
        </p:nvSpPr>
        <p:spPr bwMode="auto">
          <a:xfrm>
            <a:off x="4147881" y="1969225"/>
            <a:ext cx="424119" cy="416593"/>
          </a:xfrm>
          <a:prstGeom prst="ellipse">
            <a:avLst/>
          </a:prstGeom>
          <a:noFill/>
          <a:ln w="571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20" name="直線矢印コネクタ 19"/>
          <p:cNvCxnSpPr/>
          <p:nvPr/>
        </p:nvCxnSpPr>
        <p:spPr bwMode="auto">
          <a:xfrm flipV="1">
            <a:off x="1467220" y="2281992"/>
            <a:ext cx="2680661" cy="939126"/>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84276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05600" y="6221915"/>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42</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152400" y="231647"/>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7</a:t>
            </a:r>
            <a:r>
              <a:rPr lang="ja-JP" altLang="en-US" sz="2800" dirty="0" smtClean="0">
                <a:latin typeface="メイリオ" panose="020B0604030504040204" pitchFamily="50" charset="-128"/>
                <a:ea typeface="メイリオ" panose="020B0604030504040204" pitchFamily="50" charset="-128"/>
              </a:rPr>
              <a:t>補足</a:t>
            </a:r>
            <a:r>
              <a:rPr lang="en-US" altLang="ja-JP"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一番小さい数を配列の先頭に入れ替える</a:t>
            </a:r>
            <a:endParaRPr lang="ja-JP" altLang="en-US" sz="1800" dirty="0"/>
          </a:p>
        </p:txBody>
      </p:sp>
      <p:sp>
        <p:nvSpPr>
          <p:cNvPr id="22" name="テキスト ボックス 21"/>
          <p:cNvSpPr txBox="1"/>
          <p:nvPr/>
        </p:nvSpPr>
        <p:spPr>
          <a:xfrm>
            <a:off x="304800" y="4035990"/>
            <a:ext cx="1828800" cy="1785104"/>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1</a:t>
            </a:r>
            <a:r>
              <a:rPr lang="ja-JP" altLang="en-US" sz="2200" dirty="0" smtClean="0">
                <a:latin typeface="メイリオ" panose="020B0604030504040204" pitchFamily="50" charset="-128"/>
                <a:ea typeface="メイリオ" panose="020B0604030504040204" pitchFamily="50" charset="-128"/>
              </a:rPr>
              <a:t>番目と</a:t>
            </a:r>
            <a:r>
              <a:rPr lang="en-US" altLang="ja-JP" sz="2200" dirty="0" smtClean="0">
                <a:solidFill>
                  <a:srgbClr val="FF0000"/>
                </a:solidFill>
                <a:latin typeface="メイリオ" panose="020B0604030504040204" pitchFamily="50" charset="-128"/>
                <a:ea typeface="メイリオ" panose="020B0604030504040204" pitchFamily="50" charset="-128"/>
              </a:rPr>
              <a:t>2</a:t>
            </a:r>
            <a:r>
              <a:rPr lang="ja-JP" altLang="en-US" sz="2200" dirty="0" smtClean="0">
                <a:solidFill>
                  <a:srgbClr val="FF0000"/>
                </a:solidFill>
                <a:latin typeface="メイリオ" panose="020B0604030504040204" pitchFamily="50" charset="-128"/>
                <a:ea typeface="メイリオ" panose="020B0604030504040204" pitchFamily="50" charset="-128"/>
              </a:rPr>
              <a:t>番目</a:t>
            </a:r>
            <a:r>
              <a:rPr lang="ja-JP" altLang="en-US" sz="2200" dirty="0" smtClean="0">
                <a:latin typeface="メイリオ" panose="020B0604030504040204" pitchFamily="50" charset="-128"/>
                <a:ea typeface="メイリオ" panose="020B0604030504040204" pitchFamily="50" charset="-128"/>
              </a:rPr>
              <a:t>を比較して</a:t>
            </a:r>
            <a:r>
              <a:rPr lang="en-US" altLang="ja-JP" sz="2200" dirty="0" smtClean="0">
                <a:latin typeface="メイリオ" panose="020B0604030504040204" pitchFamily="50" charset="-128"/>
                <a:ea typeface="メイリオ" panose="020B0604030504040204" pitchFamily="50" charset="-128"/>
              </a:rPr>
              <a:t>5</a:t>
            </a:r>
            <a:r>
              <a:rPr lang="ja-JP" altLang="en-US" sz="2200" dirty="0" smtClean="0">
                <a:latin typeface="メイリオ" panose="020B0604030504040204" pitchFamily="50" charset="-128"/>
                <a:ea typeface="メイリオ" panose="020B0604030504040204" pitchFamily="50" charset="-128"/>
              </a:rPr>
              <a:t>の方が小さいので</a:t>
            </a:r>
            <a:r>
              <a:rPr lang="ja-JP" altLang="en-US" sz="2200" dirty="0" smtClean="0">
                <a:solidFill>
                  <a:srgbClr val="FF0000"/>
                </a:solidFill>
                <a:latin typeface="メイリオ" panose="020B0604030504040204" pitchFamily="50" charset="-128"/>
                <a:ea typeface="メイリオ" panose="020B0604030504040204" pitchFamily="50" charset="-128"/>
              </a:rPr>
              <a:t>入れ替える</a:t>
            </a:r>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152400" y="702864"/>
            <a:ext cx="8686800" cy="461665"/>
          </a:xfrm>
          <a:prstGeom prst="rect">
            <a:avLst/>
          </a:prstGeom>
          <a:noFill/>
        </p:spPr>
        <p:txBody>
          <a:bodyPr wrap="square" rtlCol="0">
            <a:spAutoFit/>
          </a:bodyPr>
          <a:lstStyle/>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プログラムの</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考え方</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55" name="テキスト ボックス 54"/>
          <p:cNvSpPr txBox="1"/>
          <p:nvPr/>
        </p:nvSpPr>
        <p:spPr>
          <a:xfrm>
            <a:off x="2667000" y="4035990"/>
            <a:ext cx="1809405" cy="1785104"/>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1</a:t>
            </a:r>
            <a:r>
              <a:rPr lang="ja-JP" altLang="en-US" sz="2200" dirty="0" smtClean="0">
                <a:latin typeface="メイリオ" panose="020B0604030504040204" pitchFamily="50" charset="-128"/>
                <a:ea typeface="メイリオ" panose="020B0604030504040204" pitchFamily="50" charset="-128"/>
              </a:rPr>
              <a:t>番目と</a:t>
            </a:r>
            <a:r>
              <a:rPr lang="en-US" altLang="ja-JP" sz="2200" dirty="0" smtClean="0">
                <a:solidFill>
                  <a:srgbClr val="FF0000"/>
                </a:solidFill>
                <a:latin typeface="メイリオ" panose="020B0604030504040204" pitchFamily="50" charset="-128"/>
                <a:ea typeface="メイリオ" panose="020B0604030504040204" pitchFamily="50" charset="-128"/>
              </a:rPr>
              <a:t>3</a:t>
            </a:r>
            <a:r>
              <a:rPr lang="ja-JP" altLang="en-US" sz="2200" dirty="0" smtClean="0">
                <a:solidFill>
                  <a:srgbClr val="FF0000"/>
                </a:solidFill>
                <a:latin typeface="メイリオ" panose="020B0604030504040204" pitchFamily="50" charset="-128"/>
                <a:ea typeface="メイリオ" panose="020B0604030504040204" pitchFamily="50" charset="-128"/>
              </a:rPr>
              <a:t>番目</a:t>
            </a:r>
            <a:r>
              <a:rPr lang="ja-JP" altLang="en-US" sz="2200" dirty="0" smtClean="0">
                <a:latin typeface="メイリオ" panose="020B0604030504040204" pitchFamily="50" charset="-128"/>
                <a:ea typeface="メイリオ" panose="020B0604030504040204" pitchFamily="50" charset="-128"/>
              </a:rPr>
              <a:t>を比較して</a:t>
            </a:r>
            <a:r>
              <a:rPr lang="en-US" altLang="ja-JP" sz="2200" dirty="0" smtClean="0">
                <a:latin typeface="メイリオ" panose="020B0604030504040204" pitchFamily="50" charset="-128"/>
                <a:ea typeface="メイリオ" panose="020B0604030504040204" pitchFamily="50" charset="-128"/>
              </a:rPr>
              <a:t>5</a:t>
            </a:r>
            <a:r>
              <a:rPr lang="ja-JP" altLang="en-US" sz="2200" dirty="0" smtClean="0">
                <a:latin typeface="メイリオ" panose="020B0604030504040204" pitchFamily="50" charset="-128"/>
                <a:ea typeface="メイリオ" panose="020B0604030504040204" pitchFamily="50" charset="-128"/>
              </a:rPr>
              <a:t>の方が小さいので入れ替えな</a:t>
            </a:r>
            <a:r>
              <a:rPr lang="ja-JP" altLang="en-US" sz="2200" dirty="0">
                <a:latin typeface="メイリオ" panose="020B0604030504040204" pitchFamily="50" charset="-128"/>
                <a:ea typeface="メイリオ" panose="020B0604030504040204" pitchFamily="50" charset="-128"/>
              </a:rPr>
              <a:t>い</a:t>
            </a:r>
            <a:endParaRPr kumimoji="1" lang="ja-JP" altLang="en-US" sz="2200" dirty="0">
              <a:latin typeface="メイリオ" panose="020B0604030504040204" pitchFamily="50" charset="-128"/>
              <a:ea typeface="メイリオ" panose="020B0604030504040204" pitchFamily="50" charset="-128"/>
            </a:endParaRPr>
          </a:p>
        </p:txBody>
      </p:sp>
      <p:sp>
        <p:nvSpPr>
          <p:cNvPr id="73" name="テキスト ボックス 72"/>
          <p:cNvSpPr txBox="1"/>
          <p:nvPr/>
        </p:nvSpPr>
        <p:spPr>
          <a:xfrm>
            <a:off x="4886497" y="4060507"/>
            <a:ext cx="1819104" cy="1785104"/>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1</a:t>
            </a:r>
            <a:r>
              <a:rPr lang="ja-JP" altLang="en-US" sz="2200" dirty="0" smtClean="0">
                <a:latin typeface="メイリオ" panose="020B0604030504040204" pitchFamily="50" charset="-128"/>
                <a:ea typeface="メイリオ" panose="020B0604030504040204" pitchFamily="50" charset="-128"/>
              </a:rPr>
              <a:t>番目と</a:t>
            </a:r>
            <a:r>
              <a:rPr lang="en-US" altLang="ja-JP" sz="2200" dirty="0" smtClean="0">
                <a:solidFill>
                  <a:srgbClr val="FF0000"/>
                </a:solidFill>
                <a:latin typeface="メイリオ" panose="020B0604030504040204" pitchFamily="50" charset="-128"/>
                <a:ea typeface="メイリオ" panose="020B0604030504040204" pitchFamily="50" charset="-128"/>
              </a:rPr>
              <a:t>4</a:t>
            </a:r>
            <a:r>
              <a:rPr lang="ja-JP" altLang="en-US" sz="2200" dirty="0" smtClean="0">
                <a:solidFill>
                  <a:srgbClr val="FF0000"/>
                </a:solidFill>
                <a:latin typeface="メイリオ" panose="020B0604030504040204" pitchFamily="50" charset="-128"/>
                <a:ea typeface="メイリオ" panose="020B0604030504040204" pitchFamily="50" charset="-128"/>
              </a:rPr>
              <a:t>番目</a:t>
            </a:r>
            <a:r>
              <a:rPr lang="ja-JP" altLang="en-US" sz="2200" dirty="0" smtClean="0">
                <a:latin typeface="メイリオ" panose="020B0604030504040204" pitchFamily="50" charset="-128"/>
                <a:ea typeface="メイリオ" panose="020B0604030504040204" pitchFamily="50" charset="-128"/>
              </a:rPr>
              <a:t>を比較して</a:t>
            </a:r>
            <a:r>
              <a:rPr lang="en-US" altLang="ja-JP" sz="2200" dirty="0">
                <a:latin typeface="メイリオ" panose="020B0604030504040204" pitchFamily="50" charset="-128"/>
                <a:ea typeface="メイリオ" panose="020B0604030504040204" pitchFamily="50" charset="-128"/>
              </a:rPr>
              <a:t>2</a:t>
            </a:r>
            <a:r>
              <a:rPr lang="ja-JP" altLang="en-US" sz="2200" dirty="0" smtClean="0">
                <a:latin typeface="メイリオ" panose="020B0604030504040204" pitchFamily="50" charset="-128"/>
                <a:ea typeface="メイリオ" panose="020B0604030504040204" pitchFamily="50" charset="-128"/>
              </a:rPr>
              <a:t>の方が小さいので</a:t>
            </a:r>
            <a:r>
              <a:rPr lang="ja-JP" altLang="en-US" sz="2200" dirty="0" smtClean="0">
                <a:solidFill>
                  <a:srgbClr val="FF0000"/>
                </a:solidFill>
                <a:latin typeface="メイリオ" panose="020B0604030504040204" pitchFamily="50" charset="-128"/>
                <a:ea typeface="メイリオ" panose="020B0604030504040204" pitchFamily="50" charset="-128"/>
              </a:rPr>
              <a:t>入れ替え</a:t>
            </a:r>
            <a:endParaRPr kumimoji="1" lang="ja-JP" altLang="en-US" sz="2200" dirty="0">
              <a:solidFill>
                <a:srgbClr val="FF0000"/>
              </a:solidFill>
              <a:latin typeface="メイリオ" panose="020B0604030504040204" pitchFamily="50" charset="-128"/>
              <a:ea typeface="メイリオ" panose="020B0604030504040204" pitchFamily="50" charset="-128"/>
            </a:endParaRPr>
          </a:p>
        </p:txBody>
      </p:sp>
      <p:sp>
        <p:nvSpPr>
          <p:cNvPr id="86" name="テキスト ボックス 85"/>
          <p:cNvSpPr txBox="1"/>
          <p:nvPr/>
        </p:nvSpPr>
        <p:spPr>
          <a:xfrm>
            <a:off x="7065163" y="4060507"/>
            <a:ext cx="1898344" cy="1785104"/>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1</a:t>
            </a:r>
            <a:r>
              <a:rPr lang="ja-JP" altLang="en-US" sz="2200" dirty="0" smtClean="0">
                <a:latin typeface="メイリオ" panose="020B0604030504040204" pitchFamily="50" charset="-128"/>
                <a:ea typeface="メイリオ" panose="020B0604030504040204" pitchFamily="50" charset="-128"/>
              </a:rPr>
              <a:t>番目と</a:t>
            </a:r>
            <a:r>
              <a:rPr lang="en-US" altLang="ja-JP" sz="2200" dirty="0">
                <a:solidFill>
                  <a:srgbClr val="FF0000"/>
                </a:solidFill>
                <a:latin typeface="メイリオ" panose="020B0604030504040204" pitchFamily="50" charset="-128"/>
                <a:ea typeface="メイリオ" panose="020B0604030504040204" pitchFamily="50" charset="-128"/>
              </a:rPr>
              <a:t>5</a:t>
            </a:r>
            <a:r>
              <a:rPr lang="ja-JP" altLang="en-US" sz="2200" dirty="0" smtClean="0">
                <a:solidFill>
                  <a:srgbClr val="FF0000"/>
                </a:solidFill>
                <a:latin typeface="メイリオ" panose="020B0604030504040204" pitchFamily="50" charset="-128"/>
                <a:ea typeface="メイリオ" panose="020B0604030504040204" pitchFamily="50" charset="-128"/>
              </a:rPr>
              <a:t>番目</a:t>
            </a:r>
            <a:r>
              <a:rPr lang="ja-JP" altLang="en-US" sz="2200" dirty="0" smtClean="0">
                <a:latin typeface="メイリオ" panose="020B0604030504040204" pitchFamily="50" charset="-128"/>
                <a:ea typeface="メイリオ" panose="020B0604030504040204" pitchFamily="50" charset="-128"/>
              </a:rPr>
              <a:t>を比較して</a:t>
            </a:r>
            <a:r>
              <a:rPr lang="en-US" altLang="ja-JP" sz="2200" dirty="0">
                <a:latin typeface="メイリオ" panose="020B0604030504040204" pitchFamily="50" charset="-128"/>
                <a:ea typeface="メイリオ" panose="020B0604030504040204" pitchFamily="50" charset="-128"/>
              </a:rPr>
              <a:t>2</a:t>
            </a:r>
            <a:r>
              <a:rPr lang="ja-JP" altLang="en-US" sz="2200" dirty="0" smtClean="0">
                <a:latin typeface="メイリオ" panose="020B0604030504040204" pitchFamily="50" charset="-128"/>
                <a:ea typeface="メイリオ" panose="020B0604030504040204" pitchFamily="50" charset="-128"/>
              </a:rPr>
              <a:t>の方が小さいので入れ替えな</a:t>
            </a:r>
            <a:r>
              <a:rPr lang="ja-JP" altLang="en-US" sz="2200" dirty="0">
                <a:latin typeface="メイリオ" panose="020B0604030504040204" pitchFamily="50" charset="-128"/>
                <a:ea typeface="メイリオ" panose="020B0604030504040204" pitchFamily="50" charset="-128"/>
              </a:rPr>
              <a:t>い</a:t>
            </a:r>
            <a:endParaRPr kumimoji="1" lang="ja-JP" altLang="en-US" sz="2200" dirty="0">
              <a:latin typeface="メイリオ" panose="020B0604030504040204" pitchFamily="50" charset="-128"/>
              <a:ea typeface="メイリオ" panose="020B0604030504040204" pitchFamily="50" charset="-128"/>
            </a:endParaRPr>
          </a:p>
        </p:txBody>
      </p:sp>
      <p:sp>
        <p:nvSpPr>
          <p:cNvPr id="59" name="テキスト ボックス 58"/>
          <p:cNvSpPr txBox="1"/>
          <p:nvPr/>
        </p:nvSpPr>
        <p:spPr>
          <a:xfrm>
            <a:off x="7010400" y="742851"/>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smtClean="0">
                <a:solidFill>
                  <a:srgbClr val="FF0000"/>
                </a:solidFill>
                <a:latin typeface="メイリオ" panose="020B0604030504040204" pitchFamily="50" charset="-128"/>
                <a:ea typeface="メイリオ" panose="020B0604030504040204" pitchFamily="50" charset="-128"/>
              </a:rPr>
              <a:t>1</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60" name="下矢印 59"/>
          <p:cNvSpPr/>
          <p:nvPr/>
        </p:nvSpPr>
        <p:spPr bwMode="auto">
          <a:xfrm>
            <a:off x="5728806" y="6216972"/>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61" name="図 60"/>
          <p:cNvPicPr>
            <a:picLocks noChangeAspect="1"/>
          </p:cNvPicPr>
          <p:nvPr/>
        </p:nvPicPr>
        <p:blipFill rotWithShape="1">
          <a:blip r:embed="rId2">
            <a:grayscl/>
          </a:blip>
          <a:srcRect b="27700"/>
          <a:stretch/>
        </p:blipFill>
        <p:spPr>
          <a:xfrm>
            <a:off x="304800" y="1226084"/>
            <a:ext cx="1828800" cy="2403338"/>
          </a:xfrm>
          <a:prstGeom prst="rect">
            <a:avLst/>
          </a:prstGeom>
        </p:spPr>
      </p:pic>
      <p:cxnSp>
        <p:nvCxnSpPr>
          <p:cNvPr id="62" name="直線矢印コネクタ 61"/>
          <p:cNvCxnSpPr/>
          <p:nvPr/>
        </p:nvCxnSpPr>
        <p:spPr bwMode="auto">
          <a:xfrm flipH="1" flipV="1">
            <a:off x="1172910" y="1848912"/>
            <a:ext cx="427290" cy="12522"/>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直線コネクタ 63"/>
          <p:cNvCxnSpPr/>
          <p:nvPr/>
        </p:nvCxnSpPr>
        <p:spPr bwMode="auto">
          <a:xfrm>
            <a:off x="1600200" y="1861434"/>
            <a:ext cx="0" cy="356399"/>
          </a:xfrm>
          <a:prstGeom prst="line">
            <a:avLst/>
          </a:prstGeom>
          <a:solidFill>
            <a:schemeClr val="accent1"/>
          </a:solid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直線矢印コネクタ 64"/>
          <p:cNvCxnSpPr/>
          <p:nvPr/>
        </p:nvCxnSpPr>
        <p:spPr bwMode="auto">
          <a:xfrm flipH="1" flipV="1">
            <a:off x="1172910" y="2205311"/>
            <a:ext cx="427290" cy="12522"/>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 name="図 8"/>
          <p:cNvPicPr>
            <a:picLocks noChangeAspect="1"/>
          </p:cNvPicPr>
          <p:nvPr/>
        </p:nvPicPr>
        <p:blipFill rotWithShape="1">
          <a:blip r:embed="rId3">
            <a:grayscl/>
          </a:blip>
          <a:srcRect b="25904"/>
          <a:stretch/>
        </p:blipFill>
        <p:spPr>
          <a:xfrm>
            <a:off x="2694902" y="1241286"/>
            <a:ext cx="1676400" cy="2340114"/>
          </a:xfrm>
          <a:prstGeom prst="rect">
            <a:avLst/>
          </a:prstGeom>
        </p:spPr>
      </p:pic>
      <p:cxnSp>
        <p:nvCxnSpPr>
          <p:cNvPr id="67" name="直線矢印コネクタ 66"/>
          <p:cNvCxnSpPr/>
          <p:nvPr/>
        </p:nvCxnSpPr>
        <p:spPr bwMode="auto">
          <a:xfrm flipH="1" flipV="1">
            <a:off x="3410612" y="1836390"/>
            <a:ext cx="427290" cy="12522"/>
          </a:xfrm>
          <a:prstGeom prst="straightConnector1">
            <a:avLst/>
          </a:prstGeom>
          <a:solidFill>
            <a:schemeClr val="accent1"/>
          </a:solidFill>
          <a:ln w="57150" cap="flat" cmpd="sng" algn="ctr">
            <a:solidFill>
              <a:schemeClr val="accent5">
                <a:lumMod val="1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直線矢印コネクタ 67"/>
          <p:cNvCxnSpPr/>
          <p:nvPr/>
        </p:nvCxnSpPr>
        <p:spPr bwMode="auto">
          <a:xfrm flipH="1" flipV="1">
            <a:off x="3410612" y="2438400"/>
            <a:ext cx="427290" cy="12522"/>
          </a:xfrm>
          <a:prstGeom prst="straightConnector1">
            <a:avLst/>
          </a:prstGeom>
          <a:solidFill>
            <a:schemeClr val="accent1"/>
          </a:solidFill>
          <a:ln w="57150" cap="flat" cmpd="sng" algn="ctr">
            <a:solidFill>
              <a:schemeClr val="accent5">
                <a:lumMod val="1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直線コネクタ 73"/>
          <p:cNvCxnSpPr/>
          <p:nvPr/>
        </p:nvCxnSpPr>
        <p:spPr bwMode="auto">
          <a:xfrm>
            <a:off x="3761702" y="1828800"/>
            <a:ext cx="0" cy="620335"/>
          </a:xfrm>
          <a:prstGeom prst="line">
            <a:avLst/>
          </a:prstGeom>
          <a:solidFill>
            <a:schemeClr val="accent1"/>
          </a:solidFill>
          <a:ln w="57150" cap="flat" cmpd="sng" algn="ctr">
            <a:solidFill>
              <a:schemeClr val="accent5">
                <a:lumMod val="1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75" name="図 74"/>
          <p:cNvPicPr>
            <a:picLocks noChangeAspect="1"/>
          </p:cNvPicPr>
          <p:nvPr/>
        </p:nvPicPr>
        <p:blipFill rotWithShape="1">
          <a:blip r:embed="rId3">
            <a:grayscl/>
          </a:blip>
          <a:srcRect b="25904"/>
          <a:stretch/>
        </p:blipFill>
        <p:spPr>
          <a:xfrm>
            <a:off x="4886496" y="1241286"/>
            <a:ext cx="1676400" cy="2340114"/>
          </a:xfrm>
          <a:prstGeom prst="rect">
            <a:avLst/>
          </a:prstGeom>
        </p:spPr>
      </p:pic>
      <p:cxnSp>
        <p:nvCxnSpPr>
          <p:cNvPr id="76" name="直線矢印コネクタ 75"/>
          <p:cNvCxnSpPr/>
          <p:nvPr/>
        </p:nvCxnSpPr>
        <p:spPr bwMode="auto">
          <a:xfrm flipH="1" flipV="1">
            <a:off x="5705158" y="1842651"/>
            <a:ext cx="427290" cy="12522"/>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直線コネクタ 76"/>
          <p:cNvCxnSpPr/>
          <p:nvPr/>
        </p:nvCxnSpPr>
        <p:spPr bwMode="auto">
          <a:xfrm>
            <a:off x="6132448" y="1855173"/>
            <a:ext cx="0" cy="1027905"/>
          </a:xfrm>
          <a:prstGeom prst="line">
            <a:avLst/>
          </a:prstGeom>
          <a:solidFill>
            <a:schemeClr val="accent1"/>
          </a:solid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線矢印コネクタ 77"/>
          <p:cNvCxnSpPr/>
          <p:nvPr/>
        </p:nvCxnSpPr>
        <p:spPr bwMode="auto">
          <a:xfrm flipH="1" flipV="1">
            <a:off x="5705158" y="2883078"/>
            <a:ext cx="427290" cy="12522"/>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 name="図 16"/>
          <p:cNvPicPr>
            <a:picLocks noChangeAspect="1"/>
          </p:cNvPicPr>
          <p:nvPr/>
        </p:nvPicPr>
        <p:blipFill rotWithShape="1">
          <a:blip r:embed="rId4">
            <a:grayscl/>
          </a:blip>
          <a:srcRect l="-573" t="-1887" r="573" b="22923"/>
          <a:stretch/>
        </p:blipFill>
        <p:spPr>
          <a:xfrm>
            <a:off x="7078090" y="1241286"/>
            <a:ext cx="1608710" cy="2451027"/>
          </a:xfrm>
          <a:prstGeom prst="rect">
            <a:avLst/>
          </a:prstGeom>
        </p:spPr>
      </p:pic>
      <p:sp>
        <p:nvSpPr>
          <p:cNvPr id="18" name="右矢印 17"/>
          <p:cNvSpPr/>
          <p:nvPr/>
        </p:nvSpPr>
        <p:spPr bwMode="auto">
          <a:xfrm>
            <a:off x="2133600" y="2205311"/>
            <a:ext cx="457200" cy="53788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9" name="右矢印 78"/>
          <p:cNvSpPr/>
          <p:nvPr/>
        </p:nvSpPr>
        <p:spPr bwMode="auto">
          <a:xfrm>
            <a:off x="4447501" y="2249364"/>
            <a:ext cx="457200" cy="53788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0" name="右矢印 79"/>
          <p:cNvSpPr/>
          <p:nvPr/>
        </p:nvSpPr>
        <p:spPr bwMode="auto">
          <a:xfrm>
            <a:off x="6522668" y="2249364"/>
            <a:ext cx="457200" cy="537889"/>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cxnSp>
        <p:nvCxnSpPr>
          <p:cNvPr id="90" name="直線矢印コネクタ 89"/>
          <p:cNvCxnSpPr/>
          <p:nvPr/>
        </p:nvCxnSpPr>
        <p:spPr bwMode="auto">
          <a:xfrm flipH="1" flipV="1">
            <a:off x="7795898" y="1915255"/>
            <a:ext cx="427290" cy="12522"/>
          </a:xfrm>
          <a:prstGeom prst="straightConnector1">
            <a:avLst/>
          </a:prstGeom>
          <a:solidFill>
            <a:schemeClr val="accent1"/>
          </a:solidFill>
          <a:ln w="57150" cap="flat" cmpd="sng" algn="ctr">
            <a:solidFill>
              <a:schemeClr val="accent5">
                <a:lumMod val="1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直線矢印コネクタ 90"/>
          <p:cNvCxnSpPr/>
          <p:nvPr/>
        </p:nvCxnSpPr>
        <p:spPr bwMode="auto">
          <a:xfrm flipH="1" flipV="1">
            <a:off x="7795898" y="3264078"/>
            <a:ext cx="427290" cy="12522"/>
          </a:xfrm>
          <a:prstGeom prst="straightConnector1">
            <a:avLst/>
          </a:prstGeom>
          <a:solidFill>
            <a:schemeClr val="accent1"/>
          </a:solidFill>
          <a:ln w="57150" cap="flat" cmpd="sng" algn="ctr">
            <a:solidFill>
              <a:schemeClr val="accent5">
                <a:lumMod val="1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直線コネクタ 91"/>
          <p:cNvCxnSpPr/>
          <p:nvPr/>
        </p:nvCxnSpPr>
        <p:spPr bwMode="auto">
          <a:xfrm>
            <a:off x="8223188" y="1915255"/>
            <a:ext cx="0" cy="1348823"/>
          </a:xfrm>
          <a:prstGeom prst="line">
            <a:avLst/>
          </a:prstGeom>
          <a:solidFill>
            <a:schemeClr val="accent1"/>
          </a:solidFill>
          <a:ln w="57150" cap="flat" cmpd="sng" algn="ctr">
            <a:solidFill>
              <a:schemeClr val="accent5">
                <a:lumMod val="1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805692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 name="図 94"/>
          <p:cNvPicPr>
            <a:picLocks noChangeAspect="1"/>
          </p:cNvPicPr>
          <p:nvPr/>
        </p:nvPicPr>
        <p:blipFill rotWithShape="1">
          <a:blip r:embed="rId2">
            <a:grayscl/>
          </a:blip>
          <a:srcRect b="28669"/>
          <a:stretch/>
        </p:blipFill>
        <p:spPr>
          <a:xfrm>
            <a:off x="2531145" y="4284714"/>
            <a:ext cx="1692688" cy="2345140"/>
          </a:xfrm>
          <a:prstGeom prst="rect">
            <a:avLst/>
          </a:prstGeom>
        </p:spPr>
      </p:pic>
      <p:pic>
        <p:nvPicPr>
          <p:cNvPr id="94" name="図 93"/>
          <p:cNvPicPr>
            <a:picLocks noChangeAspect="1"/>
          </p:cNvPicPr>
          <p:nvPr/>
        </p:nvPicPr>
        <p:blipFill rotWithShape="1">
          <a:blip r:embed="rId3">
            <a:grayscl/>
          </a:blip>
          <a:srcRect b="27700"/>
          <a:stretch/>
        </p:blipFill>
        <p:spPr>
          <a:xfrm>
            <a:off x="500193" y="4225883"/>
            <a:ext cx="1828800" cy="2403338"/>
          </a:xfrm>
          <a:prstGeom prst="rect">
            <a:avLst/>
          </a:prstGeom>
        </p:spPr>
      </p:pic>
      <p:pic>
        <p:nvPicPr>
          <p:cNvPr id="8" name="図 7"/>
          <p:cNvPicPr>
            <a:picLocks noChangeAspect="1"/>
          </p:cNvPicPr>
          <p:nvPr/>
        </p:nvPicPr>
        <p:blipFill>
          <a:blip r:embed="rId4"/>
          <a:stretch>
            <a:fillRect/>
          </a:stretch>
        </p:blipFill>
        <p:spPr>
          <a:xfrm>
            <a:off x="2381323" y="3783153"/>
            <a:ext cx="1781655" cy="573228"/>
          </a:xfrm>
          <a:prstGeom prst="rect">
            <a:avLst/>
          </a:prstGeom>
        </p:spPr>
      </p:pic>
      <p:sp>
        <p:nvSpPr>
          <p:cNvPr id="7170" name="スライド番号プレースホルダー 3"/>
          <p:cNvSpPr>
            <a:spLocks noGrp="1"/>
          </p:cNvSpPr>
          <p:nvPr>
            <p:ph type="sldNum" sz="quarter" idx="12"/>
          </p:nvPr>
        </p:nvSpPr>
        <p:spPr>
          <a:xfrm>
            <a:off x="6705600" y="6221915"/>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43</a:t>
            </a:fld>
            <a:endParaRPr kumimoji="0" lang="en-US" altLang="ja-JP" sz="2800" dirty="0" smtClean="0">
              <a:solidFill>
                <a:srgbClr val="000000"/>
              </a:solidFill>
            </a:endParaRPr>
          </a:p>
        </p:txBody>
      </p:sp>
      <p:sp>
        <p:nvSpPr>
          <p:cNvPr id="22" name="テキスト ボックス 21"/>
          <p:cNvSpPr txBox="1"/>
          <p:nvPr/>
        </p:nvSpPr>
        <p:spPr>
          <a:xfrm>
            <a:off x="4451130" y="1320581"/>
            <a:ext cx="3657601" cy="430887"/>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1</a:t>
            </a:r>
            <a:r>
              <a:rPr lang="ja-JP" altLang="en-US" sz="2200" dirty="0" smtClean="0">
                <a:latin typeface="メイリオ" panose="020B0604030504040204" pitchFamily="50" charset="-128"/>
                <a:ea typeface="メイリオ" panose="020B0604030504040204" pitchFamily="50" charset="-128"/>
              </a:rPr>
              <a:t>番目と</a:t>
            </a:r>
            <a:r>
              <a:rPr lang="en-US" altLang="ja-JP" sz="2200" dirty="0" smtClean="0">
                <a:solidFill>
                  <a:srgbClr val="FF0000"/>
                </a:solidFill>
                <a:latin typeface="メイリオ" panose="020B0604030504040204" pitchFamily="50" charset="-128"/>
                <a:ea typeface="メイリオ" panose="020B0604030504040204" pitchFamily="50" charset="-128"/>
              </a:rPr>
              <a:t>2</a:t>
            </a:r>
            <a:r>
              <a:rPr lang="ja-JP" altLang="en-US" sz="2200" dirty="0" smtClean="0">
                <a:solidFill>
                  <a:srgbClr val="FF0000"/>
                </a:solidFill>
                <a:latin typeface="メイリオ" panose="020B0604030504040204" pitchFamily="50" charset="-128"/>
                <a:ea typeface="メイリオ" panose="020B0604030504040204" pitchFamily="50" charset="-128"/>
              </a:rPr>
              <a:t>番目</a:t>
            </a:r>
            <a:r>
              <a:rPr lang="ja-JP" altLang="en-US" sz="2200" dirty="0" smtClean="0">
                <a:latin typeface="メイリオ" panose="020B0604030504040204" pitchFamily="50" charset="-128"/>
                <a:ea typeface="メイリオ" panose="020B0604030504040204" pitchFamily="50" charset="-128"/>
              </a:rPr>
              <a:t>の入れ替え</a:t>
            </a:r>
            <a:endParaRPr kumimoji="1" lang="ja-JP" altLang="en-US" sz="22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304800" y="660722"/>
            <a:ext cx="792480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数の入れ変え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1" name="テキスト ボックス 90"/>
          <p:cNvSpPr txBox="1"/>
          <p:nvPr/>
        </p:nvSpPr>
        <p:spPr>
          <a:xfrm>
            <a:off x="4495800" y="2400061"/>
            <a:ext cx="3010723" cy="769441"/>
          </a:xfrm>
          <a:prstGeom prst="rect">
            <a:avLst/>
          </a:prstGeom>
          <a:noFill/>
        </p:spPr>
        <p:txBody>
          <a:bodyPr wrap="square" rtlCol="0">
            <a:spAutoFit/>
          </a:bodyPr>
          <a:lstStyle/>
          <a:p>
            <a:pPr algn="l"/>
            <a:r>
              <a:rPr lang="ja-JP" altLang="en-US" sz="2200" dirty="0" smtClean="0">
                <a:latin typeface="メイリオ" panose="020B0604030504040204" pitchFamily="50" charset="-128"/>
                <a:ea typeface="メイリオ" panose="020B0604030504040204" pitchFamily="50" charset="-128"/>
              </a:rPr>
              <a:t>いきなり入れ替えると</a:t>
            </a:r>
            <a:r>
              <a:rPr lang="en-US" altLang="ja-JP" sz="2200" dirty="0" smtClean="0">
                <a:latin typeface="メイリオ" panose="020B0604030504040204" pitchFamily="50" charset="-128"/>
                <a:ea typeface="メイリオ" panose="020B0604030504040204" pitchFamily="50" charset="-128"/>
              </a:rPr>
              <a:t>10</a:t>
            </a:r>
            <a:r>
              <a:rPr lang="ja-JP" altLang="en-US" sz="2200" dirty="0" smtClean="0">
                <a:latin typeface="メイリオ" panose="020B0604030504040204" pitchFamily="50" charset="-128"/>
                <a:ea typeface="メイリオ" panose="020B0604030504040204" pitchFamily="50" charset="-128"/>
              </a:rPr>
              <a:t>が残らない</a:t>
            </a:r>
            <a:endParaRPr kumimoji="1" lang="ja-JP" altLang="en-US" sz="2200" dirty="0">
              <a:latin typeface="メイリオ" panose="020B0604030504040204" pitchFamily="50" charset="-128"/>
              <a:ea typeface="メイリオ" panose="020B0604030504040204" pitchFamily="50" charset="-128"/>
            </a:endParaRPr>
          </a:p>
        </p:txBody>
      </p:sp>
      <p:sp>
        <p:nvSpPr>
          <p:cNvPr id="119" name="テキスト ボックス 118"/>
          <p:cNvSpPr txBox="1"/>
          <p:nvPr/>
        </p:nvSpPr>
        <p:spPr>
          <a:xfrm>
            <a:off x="6477000" y="3745536"/>
            <a:ext cx="2311570" cy="1446550"/>
          </a:xfrm>
          <a:prstGeom prst="rect">
            <a:avLst/>
          </a:prstGeom>
          <a:noFill/>
        </p:spPr>
        <p:txBody>
          <a:bodyPr wrap="square" rtlCol="0">
            <a:spAutoFit/>
          </a:bodyPr>
          <a:lstStyle/>
          <a:p>
            <a:pPr algn="l"/>
            <a:r>
              <a:rPr lang="ja-JP" altLang="en-US" sz="2200" dirty="0" smtClean="0">
                <a:latin typeface="メイリオ" panose="020B0604030504040204" pitchFamily="50" charset="-128"/>
                <a:ea typeface="メイリオ" panose="020B0604030504040204" pitchFamily="50" charset="-128"/>
              </a:rPr>
              <a:t>入れ替え先の数を別の変数に保存しておき、それを後で戻す</a:t>
            </a:r>
            <a:endParaRPr kumimoji="1" lang="ja-JP" altLang="en-US" sz="2200" dirty="0">
              <a:latin typeface="メイリオ" panose="020B0604030504040204" pitchFamily="50" charset="-128"/>
              <a:ea typeface="メイリオ" panose="020B0604030504040204" pitchFamily="50" charset="-128"/>
            </a:endParaRPr>
          </a:p>
        </p:txBody>
      </p:sp>
      <p:sp>
        <p:nvSpPr>
          <p:cNvPr id="57" name="Text Box 3"/>
          <p:cNvSpPr txBox="1">
            <a:spLocks noChangeArrowheads="1"/>
          </p:cNvSpPr>
          <p:nvPr/>
        </p:nvSpPr>
        <p:spPr bwMode="auto">
          <a:xfrm>
            <a:off x="228600" y="216331"/>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7</a:t>
            </a:r>
            <a:r>
              <a:rPr lang="ja-JP" altLang="en-US" sz="2800" dirty="0" smtClean="0">
                <a:latin typeface="メイリオ" panose="020B0604030504040204" pitchFamily="50" charset="-128"/>
                <a:ea typeface="メイリオ" panose="020B0604030504040204" pitchFamily="50" charset="-128"/>
              </a:rPr>
              <a:t>補足</a:t>
            </a:r>
            <a:r>
              <a:rPr lang="en-US" altLang="ja-JP"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一番小さい数を配列の先頭に入れ替える</a:t>
            </a:r>
            <a:endParaRPr lang="ja-JP" altLang="en-US" sz="1800" dirty="0"/>
          </a:p>
        </p:txBody>
      </p:sp>
      <p:cxnSp>
        <p:nvCxnSpPr>
          <p:cNvPr id="118" name="直線矢印コネクタ 117"/>
          <p:cNvCxnSpPr/>
          <p:nvPr/>
        </p:nvCxnSpPr>
        <p:spPr bwMode="auto">
          <a:xfrm flipV="1">
            <a:off x="1276339" y="4201782"/>
            <a:ext cx="1681870" cy="640766"/>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直線矢印コネクタ 134"/>
          <p:cNvCxnSpPr/>
          <p:nvPr/>
        </p:nvCxnSpPr>
        <p:spPr bwMode="auto">
          <a:xfrm flipV="1">
            <a:off x="3272150" y="4885834"/>
            <a:ext cx="0" cy="362053"/>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6" name="グループ化 75"/>
          <p:cNvGrpSpPr/>
          <p:nvPr/>
        </p:nvGrpSpPr>
        <p:grpSpPr>
          <a:xfrm>
            <a:off x="6293634" y="5152344"/>
            <a:ext cx="1143000" cy="1019070"/>
            <a:chOff x="6689564" y="3158186"/>
            <a:chExt cx="1143000" cy="1019070"/>
          </a:xfrm>
        </p:grpSpPr>
        <p:sp>
          <p:nvSpPr>
            <p:cNvPr id="77" name="メモ 7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8" name="テキスト ボックス 77"/>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79" name="テキスト ボックス 78"/>
          <p:cNvSpPr txBox="1"/>
          <p:nvPr/>
        </p:nvSpPr>
        <p:spPr>
          <a:xfrm>
            <a:off x="6959769" y="650774"/>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smtClean="0">
                <a:solidFill>
                  <a:srgbClr val="FF0000"/>
                </a:solidFill>
                <a:latin typeface="メイリオ" panose="020B0604030504040204" pitchFamily="50" charset="-128"/>
                <a:ea typeface="メイリオ" panose="020B0604030504040204" pitchFamily="50" charset="-128"/>
              </a:rPr>
              <a:t>2</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81" name="角丸四角形 80"/>
          <p:cNvSpPr/>
          <p:nvPr/>
        </p:nvSpPr>
        <p:spPr bwMode="auto">
          <a:xfrm>
            <a:off x="300486" y="1078476"/>
            <a:ext cx="8540289" cy="2461680"/>
          </a:xfrm>
          <a:prstGeom prst="roundRect">
            <a:avLst>
              <a:gd name="adj" fmla="val 2859"/>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2" name="角丸四角形 81"/>
          <p:cNvSpPr/>
          <p:nvPr/>
        </p:nvSpPr>
        <p:spPr bwMode="auto">
          <a:xfrm>
            <a:off x="298911" y="3623139"/>
            <a:ext cx="8540289" cy="3058425"/>
          </a:xfrm>
          <a:prstGeom prst="roundRect">
            <a:avLst>
              <a:gd name="adj" fmla="val 2859"/>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 name="乗算 1"/>
          <p:cNvSpPr/>
          <p:nvPr/>
        </p:nvSpPr>
        <p:spPr bwMode="auto">
          <a:xfrm>
            <a:off x="7226032" y="1874686"/>
            <a:ext cx="1232168" cy="1232168"/>
          </a:xfrm>
          <a:prstGeom prst="mathMultiply">
            <a:avLst>
              <a:gd name="adj1" fmla="val 14715"/>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 name="ドーナツ 2"/>
          <p:cNvSpPr/>
          <p:nvPr/>
        </p:nvSpPr>
        <p:spPr bwMode="auto">
          <a:xfrm>
            <a:off x="7415703" y="5120263"/>
            <a:ext cx="987661" cy="987661"/>
          </a:xfrm>
          <a:prstGeom prst="donut">
            <a:avLst>
              <a:gd name="adj" fmla="val 12446"/>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84" name="図 83"/>
          <p:cNvPicPr>
            <a:picLocks noChangeAspect="1"/>
          </p:cNvPicPr>
          <p:nvPr/>
        </p:nvPicPr>
        <p:blipFill rotWithShape="1">
          <a:blip r:embed="rId3">
            <a:grayscl/>
          </a:blip>
          <a:srcRect b="27700"/>
          <a:stretch/>
        </p:blipFill>
        <p:spPr>
          <a:xfrm>
            <a:off x="507323" y="1132335"/>
            <a:ext cx="1828800" cy="2403338"/>
          </a:xfrm>
          <a:prstGeom prst="rect">
            <a:avLst/>
          </a:prstGeom>
        </p:spPr>
      </p:pic>
      <p:cxnSp>
        <p:nvCxnSpPr>
          <p:cNvPr id="85" name="直線矢印コネクタ 84"/>
          <p:cNvCxnSpPr/>
          <p:nvPr/>
        </p:nvCxnSpPr>
        <p:spPr bwMode="auto">
          <a:xfrm flipH="1" flipV="1">
            <a:off x="1351984" y="1767924"/>
            <a:ext cx="46290" cy="344320"/>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図 4"/>
          <p:cNvPicPr>
            <a:picLocks noChangeAspect="1"/>
          </p:cNvPicPr>
          <p:nvPr/>
        </p:nvPicPr>
        <p:blipFill rotWithShape="1">
          <a:blip r:embed="rId2">
            <a:grayscl/>
          </a:blip>
          <a:srcRect b="28669"/>
          <a:stretch/>
        </p:blipFill>
        <p:spPr>
          <a:xfrm>
            <a:off x="2569236" y="1156821"/>
            <a:ext cx="1692688" cy="2345140"/>
          </a:xfrm>
          <a:prstGeom prst="rect">
            <a:avLst/>
          </a:prstGeom>
        </p:spPr>
      </p:pic>
      <p:sp>
        <p:nvSpPr>
          <p:cNvPr id="6" name="右矢印 5"/>
          <p:cNvSpPr/>
          <p:nvPr/>
        </p:nvSpPr>
        <p:spPr bwMode="auto">
          <a:xfrm>
            <a:off x="2336123" y="2112244"/>
            <a:ext cx="188455" cy="287817"/>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2" name="図 11"/>
          <p:cNvPicPr>
            <a:picLocks noChangeAspect="1"/>
          </p:cNvPicPr>
          <p:nvPr/>
        </p:nvPicPr>
        <p:blipFill>
          <a:blip r:embed="rId5">
            <a:grayscl/>
          </a:blip>
          <a:stretch>
            <a:fillRect/>
          </a:stretch>
        </p:blipFill>
        <p:spPr>
          <a:xfrm>
            <a:off x="4512349" y="4309193"/>
            <a:ext cx="1619839" cy="2320027"/>
          </a:xfrm>
          <a:prstGeom prst="rect">
            <a:avLst/>
          </a:prstGeom>
        </p:spPr>
      </p:pic>
      <p:cxnSp>
        <p:nvCxnSpPr>
          <p:cNvPr id="96" name="直線矢印コネクタ 95"/>
          <p:cNvCxnSpPr/>
          <p:nvPr/>
        </p:nvCxnSpPr>
        <p:spPr bwMode="auto">
          <a:xfrm>
            <a:off x="3891175" y="4285195"/>
            <a:ext cx="985625" cy="887539"/>
          </a:xfrm>
          <a:prstGeom prst="straightConnector1">
            <a:avLst/>
          </a:prstGeom>
          <a:solidFill>
            <a:schemeClr val="accent1"/>
          </a:solidFill>
          <a:ln w="571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3" name="下矢印 82"/>
          <p:cNvSpPr/>
          <p:nvPr/>
        </p:nvSpPr>
        <p:spPr bwMode="auto">
          <a:xfrm>
            <a:off x="5680841" y="6319305"/>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9772281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837883" y="622586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44</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25756" y="222428"/>
            <a:ext cx="891824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課題</a:t>
            </a:r>
            <a:r>
              <a:rPr lang="en-US" altLang="ja-JP" sz="2400" dirty="0">
                <a:latin typeface="メイリオ" panose="020B0604030504040204" pitchFamily="50" charset="-128"/>
                <a:ea typeface="メイリオ" panose="020B0604030504040204" pitchFamily="50" charset="-128"/>
              </a:rPr>
              <a:t>7</a:t>
            </a:r>
            <a:r>
              <a:rPr lang="ja-JP" altLang="en-US" sz="2400" dirty="0" smtClean="0">
                <a:latin typeface="メイリオ" panose="020B0604030504040204" pitchFamily="50" charset="-128"/>
                <a:ea typeface="メイリオ" panose="020B0604030504040204" pitchFamily="50" charset="-128"/>
              </a:rPr>
              <a:t>補足</a:t>
            </a:r>
            <a:r>
              <a:rPr lang="en-US" altLang="ja-JP"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一番小さい数を配列の先頭に入れ替える</a:t>
            </a:r>
            <a:endParaRPr lang="ja-JP" altLang="en-US" sz="2400" dirty="0"/>
          </a:p>
        </p:txBody>
      </p:sp>
      <p:sp>
        <p:nvSpPr>
          <p:cNvPr id="4" name="テキスト ボックス 3"/>
          <p:cNvSpPr txBox="1"/>
          <p:nvPr/>
        </p:nvSpPr>
        <p:spPr>
          <a:xfrm>
            <a:off x="4927094" y="2261105"/>
            <a:ext cx="4064506" cy="2246769"/>
          </a:xfrm>
          <a:prstGeom prst="rect">
            <a:avLst/>
          </a:prstGeom>
          <a:solidFill>
            <a:srgbClr val="FFFFCC"/>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この部分を考えて、プログラムを完成さ</a:t>
            </a:r>
            <a:r>
              <a:rPr lang="ja-JP" altLang="en-US" sz="2000" dirty="0">
                <a:latin typeface="メイリオ" panose="020B0604030504040204" pitchFamily="50" charset="-128"/>
                <a:ea typeface="メイリオ" panose="020B0604030504040204" pitchFamily="50" charset="-128"/>
              </a:rPr>
              <a:t>せ</a:t>
            </a:r>
            <a:r>
              <a:rPr lang="ja-JP" altLang="en-US" sz="2000" dirty="0" smtClean="0">
                <a:latin typeface="メイリオ" panose="020B0604030504040204" pitchFamily="50" charset="-128"/>
                <a:ea typeface="メイリオ" panose="020B0604030504040204" pitchFamily="50" charset="-128"/>
              </a:rPr>
              <a:t>てください。</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grpSp>
        <p:nvGrpSpPr>
          <p:cNvPr id="6" name="グループ化 5"/>
          <p:cNvGrpSpPr/>
          <p:nvPr/>
        </p:nvGrpSpPr>
        <p:grpSpPr>
          <a:xfrm>
            <a:off x="838200" y="2288852"/>
            <a:ext cx="3510742" cy="2671374"/>
            <a:chOff x="2784366" y="1677618"/>
            <a:chExt cx="2029296" cy="1641862"/>
          </a:xfrm>
        </p:grpSpPr>
        <p:sp>
          <p:nvSpPr>
            <p:cNvPr id="7" name="テキスト ボックス 6"/>
            <p:cNvSpPr txBox="1"/>
            <p:nvPr/>
          </p:nvSpPr>
          <p:spPr>
            <a:xfrm>
              <a:off x="2784366" y="1677618"/>
              <a:ext cx="1627377" cy="1513309"/>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I</a:t>
              </a:r>
              <a:r>
                <a:rPr lang="en-US" altLang="ja-JP" dirty="0" smtClean="0">
                  <a:latin typeface="メイリオ" panose="020B0604030504040204" pitchFamily="50" charset="-128"/>
                  <a:ea typeface="メイリオ" panose="020B0604030504040204" pitchFamily="50" charset="-128"/>
                </a:rPr>
                <a:t> = 1,2,3…</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ja-JP" altLang="en-US" dirty="0" smtClean="0">
                  <a:latin typeface="メイリオ" panose="020B0604030504040204" pitchFamily="50" charset="-128"/>
                  <a:ea typeface="メイリオ" panose="020B0604030504040204" pitchFamily="50" charset="-128"/>
                </a:rPr>
                <a:t>　</a:t>
              </a:r>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kumimoji="1" lang="ja-JP" altLang="en-US"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8" name="テキスト ボックス 7"/>
            <p:cNvSpPr txBox="1"/>
            <p:nvPr/>
          </p:nvSpPr>
          <p:spPr>
            <a:xfrm>
              <a:off x="3077991" y="2068379"/>
              <a:ext cx="1482130" cy="983650"/>
            </a:xfrm>
            <a:prstGeom prst="rect">
              <a:avLst/>
            </a:prstGeom>
            <a:solidFill>
              <a:schemeClr val="bg1"/>
            </a:solidFill>
            <a:ln w="57150">
              <a:solidFill>
                <a:srgbClr val="FF0000"/>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9" name="正方形/長方形 8"/>
            <p:cNvSpPr/>
            <p:nvPr/>
          </p:nvSpPr>
          <p:spPr>
            <a:xfrm>
              <a:off x="4420258" y="2056853"/>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12" name="テキスト ボックス 11"/>
          <p:cNvSpPr txBox="1"/>
          <p:nvPr/>
        </p:nvSpPr>
        <p:spPr>
          <a:xfrm>
            <a:off x="838200" y="1095298"/>
            <a:ext cx="2819400"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sp>
        <p:nvSpPr>
          <p:cNvPr id="13" name="フローチャート: 処理 12"/>
          <p:cNvSpPr/>
          <p:nvPr/>
        </p:nvSpPr>
        <p:spPr bwMode="auto">
          <a:xfrm>
            <a:off x="1447800" y="3145701"/>
            <a:ext cx="2717780" cy="1186377"/>
          </a:xfrm>
          <a:prstGeom prst="flowChartProcess">
            <a:avLst/>
          </a:prstGeom>
          <a:solidFill>
            <a:srgbClr val="FFFFCC"/>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a:r>
              <a:rPr lang="ja-JP" altLang="en-US" dirty="0" smtClean="0">
                <a:latin typeface="メイリオ" panose="020B0604030504040204" pitchFamily="50" charset="-128"/>
                <a:ea typeface="メイリオ" panose="020B0604030504040204" pitchFamily="50" charset="-128"/>
              </a:rPr>
              <a:t>変数</a:t>
            </a:r>
            <a:r>
              <a:rPr lang="en-US" altLang="ja-JP" dirty="0" smtClean="0">
                <a:latin typeface="メイリオ" panose="020B0604030504040204" pitchFamily="50" charset="-128"/>
                <a:ea typeface="メイリオ" panose="020B0604030504040204" pitchFamily="50" charset="-128"/>
              </a:rPr>
              <a:t>D[1]</a:t>
            </a:r>
            <a:r>
              <a:rPr lang="ja-JP" altLang="en-US" dirty="0" smtClean="0">
                <a:latin typeface="メイリオ" panose="020B0604030504040204" pitchFamily="50" charset="-128"/>
                <a:ea typeface="メイリオ" panose="020B0604030504040204" pitchFamily="50" charset="-128"/>
              </a:rPr>
              <a:t>と</a:t>
            </a:r>
            <a:r>
              <a:rPr lang="en-US" altLang="ja-JP" dirty="0">
                <a:latin typeface="メイリオ" panose="020B0604030504040204" pitchFamily="50" charset="-128"/>
                <a:ea typeface="メイリオ" panose="020B0604030504040204" pitchFamily="50" charset="-128"/>
              </a:rPr>
              <a:t>D[I]</a:t>
            </a:r>
            <a:r>
              <a:rPr lang="ja-JP" altLang="en-US" dirty="0">
                <a:latin typeface="メイリオ" panose="020B0604030504040204" pitchFamily="50" charset="-128"/>
                <a:ea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rPr>
              <a:t>内容を比較して、</a:t>
            </a:r>
            <a:r>
              <a:rPr lang="en-US" altLang="ja-JP" dirty="0" smtClean="0">
                <a:latin typeface="メイリオ" panose="020B0604030504040204" pitchFamily="50" charset="-128"/>
                <a:ea typeface="メイリオ" panose="020B0604030504040204" pitchFamily="50" charset="-128"/>
              </a:rPr>
              <a:t>D[I]</a:t>
            </a:r>
            <a:r>
              <a:rPr lang="ja-JP" altLang="en-US" dirty="0" smtClean="0">
                <a:latin typeface="メイリオ" panose="020B0604030504040204" pitchFamily="50" charset="-128"/>
                <a:ea typeface="メイリオ" panose="020B0604030504040204" pitchFamily="50" charset="-128"/>
              </a:rPr>
              <a:t>が小さければ</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D[1]</a:t>
            </a:r>
            <a:r>
              <a:rPr lang="ja-JP" altLang="en-US" dirty="0" smtClean="0">
                <a:latin typeface="メイリオ" panose="020B0604030504040204" pitchFamily="50" charset="-128"/>
                <a:ea typeface="メイリオ" panose="020B0604030504040204" pitchFamily="50" charset="-128"/>
              </a:rPr>
              <a:t>と</a:t>
            </a:r>
            <a:r>
              <a:rPr lang="en-US" altLang="ja-JP" dirty="0" smtClean="0">
                <a:latin typeface="メイリオ" panose="020B0604030504040204" pitchFamily="50" charset="-128"/>
                <a:ea typeface="メイリオ" panose="020B0604030504040204" pitchFamily="50" charset="-128"/>
              </a:rPr>
              <a:t>D[I]</a:t>
            </a:r>
            <a:r>
              <a:rPr lang="ja-JP" altLang="en-US" dirty="0" smtClean="0">
                <a:latin typeface="メイリオ" panose="020B0604030504040204" pitchFamily="50" charset="-128"/>
                <a:ea typeface="メイリオ" panose="020B0604030504040204" pitchFamily="50" charset="-128"/>
              </a:rPr>
              <a:t>を入れ替える</a:t>
            </a:r>
            <a:endParaRPr lang="ja-JP" altLang="en-US" dirty="0">
              <a:latin typeface="メイリオ" panose="020B0604030504040204" pitchFamily="50" charset="-128"/>
              <a:ea typeface="メイリオ" panose="020B0604030504040204"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14" name="グループ化 13"/>
          <p:cNvGrpSpPr/>
          <p:nvPr/>
        </p:nvGrpSpPr>
        <p:grpSpPr>
          <a:xfrm>
            <a:off x="6948383" y="5287172"/>
            <a:ext cx="1143000" cy="1019070"/>
            <a:chOff x="1143000" y="3857730"/>
            <a:chExt cx="1143000" cy="1019070"/>
          </a:xfrm>
        </p:grpSpPr>
        <p:sp>
          <p:nvSpPr>
            <p:cNvPr id="15" name="メモ 14"/>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5767873" y="5287172"/>
            <a:ext cx="1143000" cy="1019070"/>
            <a:chOff x="1143000" y="3857730"/>
            <a:chExt cx="1143000" cy="1019070"/>
          </a:xfrm>
        </p:grpSpPr>
        <p:sp>
          <p:nvSpPr>
            <p:cNvPr id="18" name="メモ 17"/>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テキスト ボックス 18"/>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23" name="グループ化 22"/>
          <p:cNvGrpSpPr/>
          <p:nvPr/>
        </p:nvGrpSpPr>
        <p:grpSpPr>
          <a:xfrm>
            <a:off x="6689564" y="3158186"/>
            <a:ext cx="1143000" cy="1019070"/>
            <a:chOff x="6689564" y="3158186"/>
            <a:chExt cx="1143000" cy="1019070"/>
          </a:xfrm>
        </p:grpSpPr>
        <p:sp>
          <p:nvSpPr>
            <p:cNvPr id="24" name="メモ 23"/>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5" name="テキスト ボックス 24"/>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26" name="グループ化 25"/>
          <p:cNvGrpSpPr/>
          <p:nvPr/>
        </p:nvGrpSpPr>
        <p:grpSpPr>
          <a:xfrm>
            <a:off x="5418270" y="3145701"/>
            <a:ext cx="1143000" cy="1019070"/>
            <a:chOff x="6689564" y="3158186"/>
            <a:chExt cx="1143000" cy="1019070"/>
          </a:xfrm>
        </p:grpSpPr>
        <p:sp>
          <p:nvSpPr>
            <p:cNvPr id="27" name="メモ 26"/>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8" name="テキスト ボックス 27"/>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5" name="直線矢印コネクタ 4"/>
          <p:cNvCxnSpPr>
            <a:stCxn id="4" idx="1"/>
          </p:cNvCxnSpPr>
          <p:nvPr/>
        </p:nvCxnSpPr>
        <p:spPr bwMode="auto">
          <a:xfrm flipH="1">
            <a:off x="4348942" y="3384490"/>
            <a:ext cx="578152" cy="196910"/>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テキスト ボックス 28"/>
          <p:cNvSpPr txBox="1"/>
          <p:nvPr/>
        </p:nvSpPr>
        <p:spPr>
          <a:xfrm>
            <a:off x="6959769" y="650774"/>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a:solidFill>
                  <a:srgbClr val="FF0000"/>
                </a:solidFill>
                <a:latin typeface="メイリオ" panose="020B0604030504040204" pitchFamily="50" charset="-128"/>
                <a:ea typeface="メイリオ" panose="020B0604030504040204" pitchFamily="50" charset="-128"/>
              </a:rPr>
              <a:t>3</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564738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45</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12453"/>
            <a:ext cx="6553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a:latin typeface="メイリオ" panose="020B0604030504040204" pitchFamily="50" charset="-128"/>
                <a:ea typeface="メイリオ" panose="020B0604030504040204" pitchFamily="50" charset="-128"/>
              </a:rPr>
              <a:t>6</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二重繰り返しで九九に挑戦</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04800" y="948323"/>
            <a:ext cx="8382000" cy="830997"/>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二重繰り返しを使って、九九を言うプログラムを作ってみましょう</a:t>
            </a:r>
          </a:p>
        </p:txBody>
      </p:sp>
      <p:sp>
        <p:nvSpPr>
          <p:cNvPr id="7" name="テキスト ボックス 6"/>
          <p:cNvSpPr txBox="1"/>
          <p:nvPr/>
        </p:nvSpPr>
        <p:spPr>
          <a:xfrm>
            <a:off x="6709453" y="323366"/>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理解・打ち込み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8" name="図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2142839"/>
            <a:ext cx="1269435" cy="1258700"/>
          </a:xfrm>
          <a:prstGeom prst="rect">
            <a:avLst/>
          </a:prstGeom>
          <a:noFill/>
          <a:ln>
            <a:noFill/>
          </a:ln>
        </p:spPr>
      </p:pic>
      <p:sp>
        <p:nvSpPr>
          <p:cNvPr id="2" name="四角形吹き出し 1"/>
          <p:cNvSpPr/>
          <p:nvPr/>
        </p:nvSpPr>
        <p:spPr bwMode="auto">
          <a:xfrm>
            <a:off x="2895600" y="2004167"/>
            <a:ext cx="4114800" cy="1501033"/>
          </a:xfrm>
          <a:prstGeom prst="wedgeRectCallout">
            <a:avLst>
              <a:gd name="adj1" fmla="val -65198"/>
              <a:gd name="adj2" fmla="val -1034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1, 2, 3, 4, 5, 6, 7, 8, 9</a:t>
            </a:r>
          </a:p>
          <a:p>
            <a:pPr marL="0" marR="0" indent="0" algn="l" defTabSz="914400" rtl="0" eaLnBrk="1" fontAlgn="base" latinLnBrk="0" hangingPunct="1">
              <a:lnSpc>
                <a:spcPct val="100000"/>
              </a:lnSpc>
              <a:spcBef>
                <a:spcPct val="0"/>
              </a:spcBef>
              <a:spcAft>
                <a:spcPct val="0"/>
              </a:spcAft>
              <a:buClrTx/>
              <a:buSzTx/>
              <a:buFontTx/>
              <a:buNone/>
              <a:tabLst/>
            </a:pPr>
            <a:r>
              <a:rPr lang="en-US" altLang="ja-JP" dirty="0" smtClean="0">
                <a:latin typeface="メイリオ" panose="020B0604030504040204" pitchFamily="50" charset="-128"/>
                <a:ea typeface="メイリオ" panose="020B0604030504040204" pitchFamily="50" charset="-128"/>
              </a:rPr>
              <a:t>2, 4, 6 ,8, 10, 12, 14, 16, 18</a:t>
            </a:r>
          </a:p>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3,</a:t>
            </a:r>
            <a:r>
              <a:rPr kumimoji="1" lang="en-US" altLang="ja-JP" sz="1800" b="0" i="0" u="none" strike="noStrike" cap="none" normalizeH="0" dirty="0" smtClean="0">
                <a:ln>
                  <a:noFill/>
                </a:ln>
                <a:solidFill>
                  <a:schemeClr val="tx1"/>
                </a:solidFill>
                <a:effectLst/>
                <a:latin typeface="メイリオ" panose="020B0604030504040204" pitchFamily="50" charset="-128"/>
                <a:ea typeface="メイリオ" panose="020B0604030504040204" pitchFamily="50" charset="-128"/>
              </a:rPr>
              <a:t> 6, 9, 12, 15, 18, 21, 24, 27</a:t>
            </a:r>
          </a:p>
          <a:p>
            <a:pPr marL="0" marR="0" indent="0" algn="l" defTabSz="914400" rtl="0" eaLnBrk="1" fontAlgn="base" latinLnBrk="0" hangingPunct="1">
              <a:lnSpc>
                <a:spcPct val="100000"/>
              </a:lnSpc>
              <a:spcBef>
                <a:spcPct val="0"/>
              </a:spcBef>
              <a:spcAft>
                <a:spcPct val="0"/>
              </a:spcAft>
              <a:buClrTx/>
              <a:buSzTx/>
              <a:buFontTx/>
              <a:buNone/>
              <a:tabLst/>
            </a:pPr>
            <a:r>
              <a:rPr lang="en-US" altLang="ja-JP" baseline="0" dirty="0" smtClean="0">
                <a:latin typeface="メイリオ" panose="020B0604030504040204" pitchFamily="50" charset="-128"/>
                <a:ea typeface="メイリオ" panose="020B0604030504040204" pitchFamily="50" charset="-128"/>
              </a:rPr>
              <a:t>………….</a:t>
            </a:r>
          </a:p>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dirty="0" smtClean="0">
                <a:ln>
                  <a:noFill/>
                </a:ln>
                <a:solidFill>
                  <a:schemeClr val="tx1"/>
                </a:solidFill>
                <a:effectLst/>
                <a:latin typeface="メイリオ" panose="020B0604030504040204" pitchFamily="50" charset="-128"/>
                <a:ea typeface="メイリオ" panose="020B0604030504040204" pitchFamily="50" charset="-128"/>
              </a:rPr>
              <a:t>9, 18, 27, 36, 45, 54, 63, 72, 81</a:t>
            </a: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1790700" y="3659902"/>
            <a:ext cx="6324600" cy="1754326"/>
          </a:xfrm>
          <a:prstGeom prst="rect">
            <a:avLst/>
          </a:prstGeom>
          <a:noFill/>
          <a:ln>
            <a:solidFill>
              <a:schemeClr val="tx1"/>
            </a:solidFill>
            <a:prstDash val="dash"/>
          </a:ln>
        </p:spPr>
        <p:txBody>
          <a:bodyPr wrap="square" rtlCol="0">
            <a:spAutoFit/>
          </a:bodyPr>
          <a:lstStyle/>
          <a:p>
            <a:r>
              <a:rPr kumimoji="1" lang="en-US" altLang="ja-JP" dirty="0" smtClean="0"/>
              <a:t>1 x 1, 1 x 2, 1 x 3, 1 x 4, 1 x 5, 1 x 6, 1 x 7, 1 x 8, 1 x 9</a:t>
            </a:r>
          </a:p>
          <a:p>
            <a:r>
              <a:rPr lang="en-US" altLang="ja-JP" dirty="0" smtClean="0"/>
              <a:t>2 </a:t>
            </a:r>
            <a:r>
              <a:rPr lang="en-US" altLang="ja-JP" dirty="0"/>
              <a:t>x 1, </a:t>
            </a:r>
            <a:r>
              <a:rPr lang="en-US" altLang="ja-JP" dirty="0" smtClean="0"/>
              <a:t>2 </a:t>
            </a:r>
            <a:r>
              <a:rPr lang="en-US" altLang="ja-JP" dirty="0"/>
              <a:t>x 2, </a:t>
            </a:r>
            <a:r>
              <a:rPr lang="en-US" altLang="ja-JP" dirty="0" smtClean="0"/>
              <a:t>2 </a:t>
            </a:r>
            <a:r>
              <a:rPr lang="en-US" altLang="ja-JP" dirty="0"/>
              <a:t>x 3, </a:t>
            </a:r>
            <a:r>
              <a:rPr lang="en-US" altLang="ja-JP" dirty="0" smtClean="0"/>
              <a:t>2 </a:t>
            </a:r>
            <a:r>
              <a:rPr lang="en-US" altLang="ja-JP" dirty="0"/>
              <a:t>x 4, </a:t>
            </a:r>
            <a:r>
              <a:rPr lang="en-US" altLang="ja-JP" dirty="0" smtClean="0"/>
              <a:t>2 </a:t>
            </a:r>
            <a:r>
              <a:rPr lang="en-US" altLang="ja-JP" dirty="0"/>
              <a:t>x 5, </a:t>
            </a:r>
            <a:r>
              <a:rPr lang="en-US" altLang="ja-JP" dirty="0" smtClean="0"/>
              <a:t>2 </a:t>
            </a:r>
            <a:r>
              <a:rPr lang="en-US" altLang="ja-JP" dirty="0"/>
              <a:t>x 6, </a:t>
            </a:r>
            <a:r>
              <a:rPr lang="en-US" altLang="ja-JP" dirty="0" smtClean="0"/>
              <a:t>2 </a:t>
            </a:r>
            <a:r>
              <a:rPr lang="en-US" altLang="ja-JP" dirty="0"/>
              <a:t>x 7, </a:t>
            </a:r>
            <a:r>
              <a:rPr lang="en-US" altLang="ja-JP" dirty="0" smtClean="0"/>
              <a:t>2 </a:t>
            </a:r>
            <a:r>
              <a:rPr lang="en-US" altLang="ja-JP" dirty="0"/>
              <a:t>x 8, </a:t>
            </a:r>
            <a:r>
              <a:rPr lang="en-US" altLang="ja-JP" dirty="0" smtClean="0"/>
              <a:t>2 </a:t>
            </a:r>
            <a:r>
              <a:rPr lang="en-US" altLang="ja-JP" dirty="0"/>
              <a:t>x </a:t>
            </a:r>
            <a:r>
              <a:rPr lang="en-US" altLang="ja-JP" dirty="0" smtClean="0"/>
              <a:t>9</a:t>
            </a:r>
          </a:p>
          <a:p>
            <a:r>
              <a:rPr lang="en-US" altLang="ja-JP" dirty="0" smtClean="0"/>
              <a:t>3 </a:t>
            </a:r>
            <a:r>
              <a:rPr lang="en-US" altLang="ja-JP" dirty="0"/>
              <a:t>x 1, </a:t>
            </a:r>
            <a:r>
              <a:rPr lang="en-US" altLang="ja-JP" dirty="0" smtClean="0"/>
              <a:t>3 </a:t>
            </a:r>
            <a:r>
              <a:rPr lang="en-US" altLang="ja-JP" dirty="0"/>
              <a:t>x 2, </a:t>
            </a:r>
            <a:r>
              <a:rPr lang="en-US" altLang="ja-JP" dirty="0" smtClean="0"/>
              <a:t>3 </a:t>
            </a:r>
            <a:r>
              <a:rPr lang="en-US" altLang="ja-JP" dirty="0"/>
              <a:t>x 3, </a:t>
            </a:r>
            <a:r>
              <a:rPr lang="en-US" altLang="ja-JP" dirty="0" smtClean="0"/>
              <a:t>3 </a:t>
            </a:r>
            <a:r>
              <a:rPr lang="en-US" altLang="ja-JP" dirty="0"/>
              <a:t>x 4, </a:t>
            </a:r>
            <a:r>
              <a:rPr lang="en-US" altLang="ja-JP" dirty="0" smtClean="0"/>
              <a:t>3 </a:t>
            </a:r>
            <a:r>
              <a:rPr lang="en-US" altLang="ja-JP" dirty="0"/>
              <a:t>x 5, </a:t>
            </a:r>
            <a:r>
              <a:rPr lang="en-US" altLang="ja-JP" dirty="0" smtClean="0"/>
              <a:t>3 </a:t>
            </a:r>
            <a:r>
              <a:rPr lang="en-US" altLang="ja-JP" dirty="0"/>
              <a:t>x 6, </a:t>
            </a:r>
            <a:r>
              <a:rPr lang="en-US" altLang="ja-JP" dirty="0" smtClean="0"/>
              <a:t>3 </a:t>
            </a:r>
            <a:r>
              <a:rPr lang="en-US" altLang="ja-JP" dirty="0"/>
              <a:t>x 7, </a:t>
            </a:r>
            <a:r>
              <a:rPr lang="en-US" altLang="ja-JP" dirty="0" smtClean="0"/>
              <a:t>3 </a:t>
            </a:r>
            <a:r>
              <a:rPr lang="en-US" altLang="ja-JP" dirty="0"/>
              <a:t>x 8, 3</a:t>
            </a:r>
            <a:r>
              <a:rPr lang="en-US" altLang="ja-JP" dirty="0" smtClean="0"/>
              <a:t> </a:t>
            </a:r>
            <a:r>
              <a:rPr lang="en-US" altLang="ja-JP" dirty="0"/>
              <a:t>x </a:t>
            </a:r>
            <a:r>
              <a:rPr lang="en-US" altLang="ja-JP" dirty="0" smtClean="0"/>
              <a:t>9</a:t>
            </a:r>
          </a:p>
          <a:p>
            <a:r>
              <a:rPr lang="en-US" altLang="ja-JP" dirty="0">
                <a:latin typeface="メイリオ" panose="020B0604030504040204" pitchFamily="50" charset="-128"/>
                <a:ea typeface="メイリオ" panose="020B0604030504040204" pitchFamily="50" charset="-128"/>
              </a:rPr>
              <a:t>………….</a:t>
            </a:r>
          </a:p>
          <a:p>
            <a:r>
              <a:rPr lang="en-US" altLang="ja-JP" dirty="0" smtClean="0"/>
              <a:t>9 </a:t>
            </a:r>
            <a:r>
              <a:rPr lang="en-US" altLang="ja-JP" dirty="0"/>
              <a:t>x 1, </a:t>
            </a:r>
            <a:r>
              <a:rPr lang="en-US" altLang="ja-JP" dirty="0" smtClean="0"/>
              <a:t>9 </a:t>
            </a:r>
            <a:r>
              <a:rPr lang="en-US" altLang="ja-JP" dirty="0"/>
              <a:t>x 2, </a:t>
            </a:r>
            <a:r>
              <a:rPr lang="en-US" altLang="ja-JP" dirty="0" smtClean="0"/>
              <a:t>9 </a:t>
            </a:r>
            <a:r>
              <a:rPr lang="en-US" altLang="ja-JP" dirty="0"/>
              <a:t>x 3, </a:t>
            </a:r>
            <a:r>
              <a:rPr lang="en-US" altLang="ja-JP" dirty="0" smtClean="0"/>
              <a:t>9 </a:t>
            </a:r>
            <a:r>
              <a:rPr lang="en-US" altLang="ja-JP" dirty="0"/>
              <a:t>x 4, </a:t>
            </a:r>
            <a:r>
              <a:rPr lang="en-US" altLang="ja-JP" dirty="0" smtClean="0"/>
              <a:t>9 </a:t>
            </a:r>
            <a:r>
              <a:rPr lang="en-US" altLang="ja-JP" dirty="0"/>
              <a:t>x 5, </a:t>
            </a:r>
            <a:r>
              <a:rPr lang="en-US" altLang="ja-JP" dirty="0" smtClean="0"/>
              <a:t>9 </a:t>
            </a:r>
            <a:r>
              <a:rPr lang="en-US" altLang="ja-JP" dirty="0"/>
              <a:t>x 6, </a:t>
            </a:r>
            <a:r>
              <a:rPr lang="en-US" altLang="ja-JP" dirty="0" smtClean="0"/>
              <a:t>9 </a:t>
            </a:r>
            <a:r>
              <a:rPr lang="en-US" altLang="ja-JP" dirty="0"/>
              <a:t>x 7, </a:t>
            </a:r>
            <a:r>
              <a:rPr lang="en-US" altLang="ja-JP" dirty="0" smtClean="0"/>
              <a:t>9 </a:t>
            </a:r>
            <a:r>
              <a:rPr lang="en-US" altLang="ja-JP" dirty="0"/>
              <a:t>x 8, </a:t>
            </a:r>
            <a:r>
              <a:rPr lang="en-US" altLang="ja-JP" dirty="0" smtClean="0"/>
              <a:t>9 </a:t>
            </a:r>
            <a:r>
              <a:rPr lang="en-US" altLang="ja-JP" dirty="0"/>
              <a:t>x 9</a:t>
            </a:r>
          </a:p>
          <a:p>
            <a:r>
              <a:rPr kumimoji="1" lang="en-US" altLang="ja-JP" dirty="0" smtClean="0"/>
              <a:t> </a:t>
            </a:r>
            <a:endParaRPr kumimoji="1" lang="ja-JP" altLang="en-US" dirty="0"/>
          </a:p>
        </p:txBody>
      </p:sp>
      <p:sp>
        <p:nvSpPr>
          <p:cNvPr id="11" name="下矢印 10"/>
          <p:cNvSpPr/>
          <p:nvPr/>
        </p:nvSpPr>
        <p:spPr bwMode="auto">
          <a:xfrm>
            <a:off x="5181600" y="5803611"/>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28630180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46</a:t>
            </a:fld>
            <a:endParaRPr kumimoji="0" lang="en-US" altLang="ja-JP" sz="2800" dirty="0" smtClean="0">
              <a:solidFill>
                <a:srgbClr val="000000"/>
              </a:solidFill>
            </a:endParaRPr>
          </a:p>
        </p:txBody>
      </p:sp>
      <p:sp>
        <p:nvSpPr>
          <p:cNvPr id="7" name="テキスト ボックス 6"/>
          <p:cNvSpPr txBox="1"/>
          <p:nvPr/>
        </p:nvSpPr>
        <p:spPr>
          <a:xfrm>
            <a:off x="6709453" y="323366"/>
            <a:ext cx="2007870" cy="400110"/>
          </a:xfrm>
          <a:prstGeom prst="rect">
            <a:avLst/>
          </a:prstGeom>
          <a:noFill/>
          <a:ln w="38100" cmpd="dbl">
            <a:solidFill>
              <a:schemeClr val="tx1"/>
            </a:solidFill>
          </a:ln>
        </p:spPr>
        <p:txBody>
          <a:bodyPr wrap="square" rtlCol="0">
            <a:spAutoFit/>
          </a:bodyPr>
          <a:lstStyle/>
          <a:p>
            <a:r>
              <a:rPr lang="ja-JP" altLang="en-US" sz="2000" dirty="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1" name="Text Box 3"/>
          <p:cNvSpPr txBox="1">
            <a:spLocks noChangeArrowheads="1"/>
          </p:cNvSpPr>
          <p:nvPr/>
        </p:nvSpPr>
        <p:spPr bwMode="auto">
          <a:xfrm>
            <a:off x="304800" y="312453"/>
            <a:ext cx="5715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二重繰り返しに挑戦</a:t>
            </a:r>
            <a:endParaRPr lang="en-US" altLang="ja-JP" sz="2800" dirty="0" smtClean="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457200" y="1447800"/>
            <a:ext cx="3896867" cy="3367569"/>
            <a:chOff x="2784366" y="1677618"/>
            <a:chExt cx="1805989" cy="1319329"/>
          </a:xfrm>
        </p:grpSpPr>
        <p:sp>
          <p:nvSpPr>
            <p:cNvPr id="14" name="テキスト ボックス 13"/>
            <p:cNvSpPr txBox="1"/>
            <p:nvPr/>
          </p:nvSpPr>
          <p:spPr>
            <a:xfrm>
              <a:off x="2784366" y="1677618"/>
              <a:ext cx="1388296" cy="1278139"/>
            </a:xfrm>
            <a:prstGeom prst="rect">
              <a:avLst/>
            </a:prstGeom>
            <a:noFill/>
            <a:ln w="57150">
              <a:solidFill>
                <a:srgbClr val="FF0000"/>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I = 1,2,… </a:t>
              </a:r>
              <a:r>
                <a:rPr lang="ja-JP" altLang="en-US" dirty="0" smtClean="0">
                  <a:latin typeface="メイリオ" panose="020B0604030504040204" pitchFamily="50" charset="-128"/>
                  <a:ea typeface="メイリオ" panose="020B0604030504040204" pitchFamily="50" charset="-128"/>
                </a:rPr>
                <a:t>　</a:t>
              </a:r>
            </a:p>
            <a:p>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9</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57150">
              <a:solidFill>
                <a:srgbClr val="FF0000"/>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196951" y="1734320"/>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192724" y="2199272"/>
            <a:ext cx="3631667" cy="2513632"/>
            <a:chOff x="2784366" y="1677618"/>
            <a:chExt cx="1893956" cy="1615828"/>
          </a:xfrm>
        </p:grpSpPr>
        <p:sp>
          <p:nvSpPr>
            <p:cNvPr id="18" name="テキスト ボックス 17"/>
            <p:cNvSpPr txBox="1"/>
            <p:nvPr/>
          </p:nvSpPr>
          <p:spPr>
            <a:xfrm>
              <a:off x="2784366" y="1677618"/>
              <a:ext cx="1482130" cy="1325573"/>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a:t>
              </a:r>
              <a:r>
                <a:rPr lang="en-US" altLang="ja-JP" dirty="0" smtClean="0">
                  <a:latin typeface="メイリオ" panose="020B0604030504040204" pitchFamily="50" charset="-128"/>
                  <a:ea typeface="メイリオ" panose="020B0604030504040204" pitchFamily="50" charset="-128"/>
                </a:rPr>
                <a:t> = 1,2,…</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J = 9 </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57150">
              <a:solidFill>
                <a:srgbClr val="FF0000"/>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858955" y="3240577"/>
            <a:ext cx="2408245"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I * J </a:t>
            </a:r>
            <a:r>
              <a:rPr kumimoji="1" lang="ja-JP" altLang="en-US" dirty="0" smtClean="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466739" y="5318614"/>
            <a:ext cx="1143000" cy="1019070"/>
            <a:chOff x="1196047"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96047" y="3922693"/>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a:t>
              </a:r>
              <a:r>
                <a:rPr lang="en-US" altLang="ja-JP" sz="2800" dirty="0">
                  <a:solidFill>
                    <a:srgbClr val="FF0000"/>
                  </a:solidFill>
                  <a:latin typeface="メイリオ" panose="020B0604030504040204" pitchFamily="50" charset="-128"/>
                  <a:ea typeface="メイリオ" panose="020B0604030504040204" pitchFamily="50" charset="-128"/>
                </a:rPr>
                <a:t>0</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pic>
        <p:nvPicPr>
          <p:cNvPr id="6" name="図 5"/>
          <p:cNvPicPr>
            <a:picLocks noChangeAspect="1"/>
          </p:cNvPicPr>
          <p:nvPr/>
        </p:nvPicPr>
        <p:blipFill>
          <a:blip r:embed="rId2"/>
          <a:stretch>
            <a:fillRect/>
          </a:stretch>
        </p:blipFill>
        <p:spPr>
          <a:xfrm>
            <a:off x="4482922" y="940810"/>
            <a:ext cx="3164924" cy="5324927"/>
          </a:xfrm>
          <a:prstGeom prst="rect">
            <a:avLst/>
          </a:prstGeom>
        </p:spPr>
      </p:pic>
      <p:pic>
        <p:nvPicPr>
          <p:cNvPr id="8" name="図 7"/>
          <p:cNvPicPr>
            <a:picLocks noChangeAspect="1"/>
          </p:cNvPicPr>
          <p:nvPr/>
        </p:nvPicPr>
        <p:blipFill>
          <a:blip r:embed="rId3">
            <a:clrChange>
              <a:clrFrom>
                <a:srgbClr val="FFFFFF"/>
              </a:clrFrom>
              <a:clrTo>
                <a:srgbClr val="FFFFFF">
                  <a:alpha val="0"/>
                </a:srgbClr>
              </a:clrTo>
            </a:clrChange>
          </a:blip>
          <a:stretch>
            <a:fillRect/>
          </a:stretch>
        </p:blipFill>
        <p:spPr>
          <a:xfrm>
            <a:off x="5029200" y="2819400"/>
            <a:ext cx="3380791" cy="3035029"/>
          </a:xfrm>
          <a:prstGeom prst="rect">
            <a:avLst/>
          </a:prstGeom>
        </p:spPr>
      </p:pic>
      <p:pic>
        <p:nvPicPr>
          <p:cNvPr id="25" name="図 24"/>
          <p:cNvPicPr>
            <a:picLocks noChangeAspect="1"/>
          </p:cNvPicPr>
          <p:nvPr/>
        </p:nvPicPr>
        <p:blipFill>
          <a:blip r:embed="rId4"/>
          <a:stretch>
            <a:fillRect/>
          </a:stretch>
        </p:blipFill>
        <p:spPr>
          <a:xfrm>
            <a:off x="5674562" y="4570193"/>
            <a:ext cx="3042761" cy="748421"/>
          </a:xfrm>
          <a:prstGeom prst="rect">
            <a:avLst/>
          </a:prstGeom>
        </p:spPr>
      </p:pic>
      <p:sp>
        <p:nvSpPr>
          <p:cNvPr id="26" name="四角形吹き出し 25"/>
          <p:cNvSpPr/>
          <p:nvPr/>
        </p:nvSpPr>
        <p:spPr bwMode="auto">
          <a:xfrm>
            <a:off x="1796984" y="5383576"/>
            <a:ext cx="2514600" cy="954107"/>
          </a:xfrm>
          <a:prstGeom prst="wedgeRectCallout">
            <a:avLst>
              <a:gd name="adj1" fmla="val 48268"/>
              <a:gd name="adj2" fmla="val -109251"/>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r>
              <a:rPr lang="en-US" altLang="ja-JP" sz="2000" dirty="0" smtClean="0">
                <a:solidFill>
                  <a:srgbClr val="FF0000"/>
                </a:solidFill>
                <a:latin typeface="メイリオ" panose="020B0604030504040204" pitchFamily="50" charset="-128"/>
                <a:ea typeface="メイリオ" panose="020B0604030504040204" pitchFamily="50" charset="-128"/>
              </a:rPr>
              <a:t/>
            </a:r>
            <a:br>
              <a:rPr lang="en-US" altLang="ja-JP" sz="2000" dirty="0" smtClean="0">
                <a:solidFill>
                  <a:srgbClr val="FF0000"/>
                </a:solidFill>
                <a:latin typeface="メイリオ" panose="020B0604030504040204" pitchFamily="50" charset="-128"/>
                <a:ea typeface="メイリオ" panose="020B0604030504040204" pitchFamily="50" charset="-128"/>
              </a:rPr>
            </a:br>
            <a:r>
              <a:rPr lang="en-US" altLang="ja-JP" sz="2000" dirty="0" smtClean="0">
                <a:solidFill>
                  <a:srgbClr val="FF0000"/>
                </a:solidFill>
                <a:latin typeface="メイリオ" panose="020B0604030504040204" pitchFamily="50" charset="-128"/>
                <a:ea typeface="メイリオ" panose="020B0604030504040204" pitchFamily="50" charset="-128"/>
              </a:rPr>
              <a:t>(</a:t>
            </a:r>
            <a:r>
              <a:rPr lang="ja-JP" altLang="en-US" sz="2000" dirty="0" smtClean="0">
                <a:solidFill>
                  <a:srgbClr val="FF0000"/>
                </a:solidFill>
                <a:latin typeface="メイリオ" panose="020B0604030504040204" pitchFamily="50" charset="-128"/>
                <a:ea typeface="メイリオ" panose="020B0604030504040204" pitchFamily="50" charset="-128"/>
              </a:rPr>
              <a:t>間はあけない</a:t>
            </a:r>
            <a:r>
              <a:rPr lang="en-US" altLang="ja-JP" sz="2000" dirty="0" smtClean="0">
                <a:solidFill>
                  <a:srgbClr val="FF0000"/>
                </a:solidFill>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730363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47</a:t>
            </a:fld>
            <a:endParaRPr kumimoji="0" lang="en-US" altLang="ja-JP" sz="2800" dirty="0" smtClean="0">
              <a:solidFill>
                <a:srgbClr val="000000"/>
              </a:solidFill>
            </a:endParaRPr>
          </a:p>
        </p:txBody>
      </p:sp>
      <p:grpSp>
        <p:nvGrpSpPr>
          <p:cNvPr id="13" name="グループ化 12"/>
          <p:cNvGrpSpPr/>
          <p:nvPr/>
        </p:nvGrpSpPr>
        <p:grpSpPr>
          <a:xfrm>
            <a:off x="628527" y="1398614"/>
            <a:ext cx="3896867" cy="3367569"/>
            <a:chOff x="2784366" y="1677618"/>
            <a:chExt cx="1805989" cy="1319329"/>
          </a:xfrm>
        </p:grpSpPr>
        <p:sp>
          <p:nvSpPr>
            <p:cNvPr id="14" name="テキスト ボックス 13"/>
            <p:cNvSpPr txBox="1"/>
            <p:nvPr/>
          </p:nvSpPr>
          <p:spPr>
            <a:xfrm>
              <a:off x="2784366" y="1677618"/>
              <a:ext cx="1388296" cy="1278139"/>
            </a:xfrm>
            <a:prstGeom prst="rect">
              <a:avLst/>
            </a:prstGeom>
            <a:noFill/>
            <a:ln w="57150">
              <a:solidFill>
                <a:srgbClr val="FF0000"/>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I = 1,2,… </a:t>
              </a:r>
              <a:r>
                <a:rPr lang="ja-JP" altLang="en-US" dirty="0" smtClean="0">
                  <a:latin typeface="メイリオ" panose="020B0604030504040204" pitchFamily="50" charset="-128"/>
                  <a:ea typeface="メイリオ" panose="020B0604030504040204" pitchFamily="50" charset="-128"/>
                </a:rPr>
                <a:t>　</a:t>
              </a:r>
            </a:p>
            <a:p>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9</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57150">
              <a:solidFill>
                <a:srgbClr val="FF0000"/>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196951" y="1734320"/>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4525394" y="2227534"/>
            <a:ext cx="3631667" cy="2513632"/>
            <a:chOff x="2784366" y="1677618"/>
            <a:chExt cx="1893956" cy="1615828"/>
          </a:xfrm>
        </p:grpSpPr>
        <p:sp>
          <p:nvSpPr>
            <p:cNvPr id="18" name="テキスト ボックス 17"/>
            <p:cNvSpPr txBox="1"/>
            <p:nvPr/>
          </p:nvSpPr>
          <p:spPr>
            <a:xfrm>
              <a:off x="2784366" y="1677618"/>
              <a:ext cx="1482130" cy="1325573"/>
            </a:xfrm>
            <a:prstGeom prst="rect">
              <a:avLst/>
            </a:prstGeom>
            <a:noFill/>
            <a:ln w="57150">
              <a:solidFill>
                <a:srgbClr val="FF0000"/>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a:t>
              </a:r>
              <a:r>
                <a:rPr lang="en-US" altLang="ja-JP" dirty="0" smtClean="0">
                  <a:latin typeface="メイリオ" panose="020B0604030504040204" pitchFamily="50" charset="-128"/>
                  <a:ea typeface="メイリオ" panose="020B0604030504040204" pitchFamily="50" charset="-128"/>
                </a:rPr>
                <a:t> = 1,2,…</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J = 9 </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57150">
              <a:solidFill>
                <a:srgbClr val="FF0000"/>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84918"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5191625" y="3268839"/>
            <a:ext cx="2408245"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I * J </a:t>
            </a:r>
            <a:r>
              <a:rPr kumimoji="1" lang="ja-JP" altLang="en-US" dirty="0" smtClean="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466739" y="5318614"/>
            <a:ext cx="1143000" cy="1019070"/>
            <a:chOff x="1196047"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96047" y="3922693"/>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a:t>
              </a:r>
              <a:r>
                <a:rPr lang="en-US" altLang="ja-JP" sz="2800" dirty="0">
                  <a:solidFill>
                    <a:srgbClr val="FF0000"/>
                  </a:solidFill>
                  <a:latin typeface="メイリオ" panose="020B0604030504040204" pitchFamily="50" charset="-128"/>
                  <a:ea typeface="メイリオ" panose="020B0604030504040204" pitchFamily="50" charset="-128"/>
                </a:rPr>
                <a:t>0</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 name="左矢印 1"/>
          <p:cNvSpPr/>
          <p:nvPr/>
        </p:nvSpPr>
        <p:spPr bwMode="auto">
          <a:xfrm>
            <a:off x="2664542" y="2887839"/>
            <a:ext cx="1561855" cy="762000"/>
          </a:xfrm>
          <a:prstGeom prst="lef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7"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smtClean="0">
                <a:solidFill>
                  <a:srgbClr val="FF0000"/>
                </a:solidFill>
                <a:latin typeface="メイリオ" panose="020B0604030504040204" pitchFamily="50" charset="-128"/>
                <a:ea typeface="メイリオ" panose="020B0604030504040204" pitchFamily="50" charset="-128"/>
              </a:rPr>
              <a:t>非常に重要</a:t>
            </a:r>
            <a:endParaRPr lang="ja-JP" altLang="en-US" dirty="0">
              <a:solidFill>
                <a:srgbClr val="FF0000"/>
              </a:solidFill>
            </a:endParaRPr>
          </a:p>
        </p:txBody>
      </p:sp>
      <p:sp>
        <p:nvSpPr>
          <p:cNvPr id="28" name="角丸四角形 27"/>
          <p:cNvSpPr/>
          <p:nvPr/>
        </p:nvSpPr>
        <p:spPr bwMode="auto">
          <a:xfrm>
            <a:off x="2834157" y="350682"/>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9" name="テキスト ボックス 28"/>
          <p:cNvSpPr txBox="1"/>
          <p:nvPr/>
        </p:nvSpPr>
        <p:spPr>
          <a:xfrm>
            <a:off x="2524644" y="4937148"/>
            <a:ext cx="6162156" cy="1569660"/>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今まで使っていた、</a:t>
            </a:r>
            <a:r>
              <a:rPr lang="ja-JP" altLang="en-US" sz="2400" dirty="0" smtClean="0">
                <a:latin typeface="メイリオ" panose="020B0604030504040204" pitchFamily="50" charset="-128"/>
                <a:ea typeface="メイリオ" panose="020B0604030504040204" pitchFamily="50" charset="-128"/>
              </a:rPr>
              <a:t>変数</a:t>
            </a:r>
            <a:r>
              <a:rPr lang="en-US" altLang="ja-JP" sz="2400" dirty="0" smtClean="0">
                <a:latin typeface="メイリオ" panose="020B0604030504040204" pitchFamily="50" charset="-128"/>
                <a:ea typeface="メイリオ" panose="020B0604030504040204" pitchFamily="50" charset="-128"/>
              </a:rPr>
              <a:t>I</a:t>
            </a:r>
            <a:r>
              <a:rPr lang="ja-JP" altLang="en-US" sz="2400" dirty="0" smtClean="0">
                <a:latin typeface="メイリオ" panose="020B0604030504040204" pitchFamily="50" charset="-128"/>
                <a:ea typeface="メイリオ" panose="020B0604030504040204" pitchFamily="50" charset="-128"/>
              </a:rPr>
              <a:t>を使った繰り返しの中に、さらに繰り返しが入る形式</a:t>
            </a:r>
          </a:p>
          <a:p>
            <a:pPr algn="l"/>
            <a:r>
              <a:rPr kumimoji="1" lang="ja-JP" altLang="en-US" sz="2400" dirty="0">
                <a:latin typeface="メイリオ" panose="020B0604030504040204" pitchFamily="50" charset="-128"/>
                <a:ea typeface="メイリオ" panose="020B0604030504040204" pitchFamily="50" charset="-128"/>
              </a:rPr>
              <a:t>最後</a:t>
            </a:r>
            <a:r>
              <a:rPr kumimoji="1" lang="ja-JP" altLang="en-US" sz="2400" dirty="0" smtClean="0">
                <a:latin typeface="メイリオ" panose="020B0604030504040204" pitchFamily="50" charset="-128"/>
                <a:ea typeface="メイリオ" panose="020B0604030504040204" pitchFamily="50" charset="-128"/>
              </a:rPr>
              <a:t>の課題の並び替えまで、これが基本的な構造になります。</a:t>
            </a:r>
            <a:endParaRPr kumimoji="1" lang="ja-JP" altLang="en-US" sz="2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629108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57479B73-A815-4F21-92C6-61809DE83314}" type="slidenum">
              <a:rPr lang="en-US" altLang="ja-JP" smtClean="0"/>
              <a:pPr/>
              <a:t>48</a:t>
            </a:fld>
            <a:endParaRPr lang="en-US" altLang="ja-JP"/>
          </a:p>
        </p:txBody>
      </p:sp>
      <p:sp>
        <p:nvSpPr>
          <p:cNvPr id="3" name="Text Box 3"/>
          <p:cNvSpPr txBox="1">
            <a:spLocks noChangeArrowheads="1"/>
          </p:cNvSpPr>
          <p:nvPr/>
        </p:nvSpPr>
        <p:spPr bwMode="auto">
          <a:xfrm>
            <a:off x="278872" y="297006"/>
            <a:ext cx="89182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smtClean="0">
                <a:solidFill>
                  <a:srgbClr val="FF0000"/>
                </a:solidFill>
                <a:latin typeface="メイリオ" panose="020B0604030504040204" pitchFamily="50" charset="-128"/>
                <a:ea typeface="メイリオ" panose="020B0604030504040204" pitchFamily="50" charset="-128"/>
              </a:rPr>
              <a:t>コラム</a:t>
            </a:r>
            <a:r>
              <a:rPr lang="en-US" altLang="ja-JP" dirty="0" smtClean="0">
                <a:solidFill>
                  <a:srgbClr val="FF0000"/>
                </a:solidFill>
                <a:latin typeface="メイリオ" panose="020B0604030504040204" pitchFamily="50" charset="-128"/>
                <a:ea typeface="メイリオ" panose="020B0604030504040204" pitchFamily="50" charset="-128"/>
              </a:rPr>
              <a:t>1:</a:t>
            </a:r>
            <a:endParaRPr lang="ja-JP" altLang="en-US" dirty="0">
              <a:solidFill>
                <a:srgbClr val="FF0000"/>
              </a:solidFill>
            </a:endParaRPr>
          </a:p>
        </p:txBody>
      </p:sp>
      <p:sp>
        <p:nvSpPr>
          <p:cNvPr id="4" name="角丸四角形 3"/>
          <p:cNvSpPr/>
          <p:nvPr/>
        </p:nvSpPr>
        <p:spPr bwMode="auto">
          <a:xfrm>
            <a:off x="2834157" y="350682"/>
            <a:ext cx="3719043"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TPOINT:</a:t>
            </a:r>
            <a:r>
              <a:rPr kumimoji="1" lang="ja-JP" altLang="en-US" sz="1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早い段階に説明の方が良い</a:t>
            </a:r>
            <a:endParaRPr kumimoji="1" lang="ja-JP" altLang="en-US" sz="16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5" name="Text Box 3"/>
          <p:cNvSpPr txBox="1">
            <a:spLocks noChangeArrowheads="1"/>
          </p:cNvSpPr>
          <p:nvPr/>
        </p:nvSpPr>
        <p:spPr bwMode="auto">
          <a:xfrm>
            <a:off x="304800" y="881781"/>
            <a:ext cx="73152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dirty="0" smtClean="0">
                <a:solidFill>
                  <a:srgbClr val="FF0000"/>
                </a:solidFill>
                <a:latin typeface="メイリオ" panose="020B0604030504040204" pitchFamily="50" charset="-128"/>
                <a:ea typeface="メイリオ" panose="020B0604030504040204" pitchFamily="50" charset="-128"/>
              </a:rPr>
              <a:t>気づきにくい間違い</a:t>
            </a:r>
            <a:r>
              <a:rPr lang="en-US" altLang="ja-JP" dirty="0" smtClean="0">
                <a:solidFill>
                  <a:srgbClr val="FF0000"/>
                </a:solidFill>
                <a:latin typeface="メイリオ" panose="020B0604030504040204" pitchFamily="50" charset="-128"/>
                <a:ea typeface="メイリオ" panose="020B0604030504040204" pitchFamily="50" charset="-128"/>
              </a:rPr>
              <a:t>:</a:t>
            </a:r>
            <a:endParaRPr lang="ja-JP" altLang="en-US" dirty="0">
              <a:solidFill>
                <a:srgbClr val="FF0000"/>
              </a:solidFill>
            </a:endParaRPr>
          </a:p>
        </p:txBody>
      </p:sp>
      <p:sp>
        <p:nvSpPr>
          <p:cNvPr id="6" name="Text Box 3"/>
          <p:cNvSpPr txBox="1">
            <a:spLocks noChangeArrowheads="1"/>
          </p:cNvSpPr>
          <p:nvPr/>
        </p:nvSpPr>
        <p:spPr bwMode="auto">
          <a:xfrm>
            <a:off x="333356" y="1466556"/>
            <a:ext cx="7315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変数名のつもりで文字にしていた</a:t>
            </a:r>
            <a:endParaRPr lang="ja-JP" altLang="en-US" sz="2800" dirty="0"/>
          </a:p>
        </p:txBody>
      </p:sp>
      <p:pic>
        <p:nvPicPr>
          <p:cNvPr id="7" name="図 6"/>
          <p:cNvPicPr>
            <a:picLocks noChangeAspect="1"/>
          </p:cNvPicPr>
          <p:nvPr/>
        </p:nvPicPr>
        <p:blipFill>
          <a:blip r:embed="rId2"/>
          <a:stretch>
            <a:fillRect/>
          </a:stretch>
        </p:blipFill>
        <p:spPr>
          <a:xfrm>
            <a:off x="6125324" y="1344453"/>
            <a:ext cx="2283233" cy="738188"/>
          </a:xfrm>
          <a:prstGeom prst="rect">
            <a:avLst/>
          </a:prstGeom>
        </p:spPr>
      </p:pic>
      <p:sp>
        <p:nvSpPr>
          <p:cNvPr id="8" name="Text Box 3"/>
          <p:cNvSpPr txBox="1">
            <a:spLocks noChangeArrowheads="1"/>
          </p:cNvSpPr>
          <p:nvPr/>
        </p:nvSpPr>
        <p:spPr bwMode="auto">
          <a:xfrm>
            <a:off x="333356" y="2204744"/>
            <a:ext cx="7315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足し算のつもりで掛け算になっていた</a:t>
            </a:r>
            <a:endParaRPr lang="ja-JP" altLang="en-US" sz="2800" dirty="0"/>
          </a:p>
        </p:txBody>
      </p:sp>
      <p:pic>
        <p:nvPicPr>
          <p:cNvPr id="9" name="図 8"/>
          <p:cNvPicPr>
            <a:picLocks noChangeAspect="1"/>
          </p:cNvPicPr>
          <p:nvPr/>
        </p:nvPicPr>
        <p:blipFill>
          <a:blip r:embed="rId3"/>
          <a:stretch>
            <a:fillRect/>
          </a:stretch>
        </p:blipFill>
        <p:spPr>
          <a:xfrm>
            <a:off x="2824246" y="2595984"/>
            <a:ext cx="3721492" cy="785813"/>
          </a:xfrm>
          <a:prstGeom prst="rect">
            <a:avLst/>
          </a:prstGeom>
        </p:spPr>
      </p:pic>
      <p:sp>
        <p:nvSpPr>
          <p:cNvPr id="10" name="Text Box 3"/>
          <p:cNvSpPr txBox="1">
            <a:spLocks noChangeArrowheads="1"/>
          </p:cNvSpPr>
          <p:nvPr/>
        </p:nvSpPr>
        <p:spPr bwMode="auto">
          <a:xfrm>
            <a:off x="333356" y="3418957"/>
            <a:ext cx="7315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「にする」が、「</a:t>
            </a:r>
            <a:r>
              <a:rPr lang="ja-JP" altLang="en-US" sz="2800" dirty="0" err="1" smtClean="0">
                <a:latin typeface="メイリオ" panose="020B0604030504040204" pitchFamily="50" charset="-128"/>
                <a:ea typeface="メイリオ" panose="020B0604030504040204" pitchFamily="50" charset="-128"/>
              </a:rPr>
              <a:t>づつ</a:t>
            </a:r>
            <a:r>
              <a:rPr lang="ja-JP" altLang="en-US" sz="2800" dirty="0" smtClean="0">
                <a:latin typeface="メイリオ" panose="020B0604030504040204" pitchFamily="50" charset="-128"/>
                <a:ea typeface="メイリオ" panose="020B0604030504040204" pitchFamily="50" charset="-128"/>
              </a:rPr>
              <a:t>変える」にしていた</a:t>
            </a:r>
            <a:endParaRPr lang="ja-JP" altLang="en-US" sz="2800" dirty="0"/>
          </a:p>
        </p:txBody>
      </p:sp>
      <p:pic>
        <p:nvPicPr>
          <p:cNvPr id="11" name="図 10"/>
          <p:cNvPicPr>
            <a:picLocks noChangeAspect="1"/>
          </p:cNvPicPr>
          <p:nvPr/>
        </p:nvPicPr>
        <p:blipFill>
          <a:blip r:embed="rId4"/>
          <a:stretch>
            <a:fillRect/>
          </a:stretch>
        </p:blipFill>
        <p:spPr>
          <a:xfrm>
            <a:off x="990600" y="3859591"/>
            <a:ext cx="7100879" cy="822740"/>
          </a:xfrm>
          <a:prstGeom prst="rect">
            <a:avLst/>
          </a:prstGeom>
        </p:spPr>
      </p:pic>
      <p:pic>
        <p:nvPicPr>
          <p:cNvPr id="12" name="図 11"/>
          <p:cNvPicPr>
            <a:picLocks noChangeAspect="1"/>
          </p:cNvPicPr>
          <p:nvPr/>
        </p:nvPicPr>
        <p:blipFill>
          <a:blip r:embed="rId5"/>
          <a:stretch>
            <a:fillRect/>
          </a:stretch>
        </p:blipFill>
        <p:spPr>
          <a:xfrm>
            <a:off x="1058412" y="5488290"/>
            <a:ext cx="6965253" cy="1361921"/>
          </a:xfrm>
          <a:prstGeom prst="rect">
            <a:avLst/>
          </a:prstGeom>
        </p:spPr>
      </p:pic>
      <p:sp>
        <p:nvSpPr>
          <p:cNvPr id="13" name="Text Box 3"/>
          <p:cNvSpPr txBox="1">
            <a:spLocks noChangeArrowheads="1"/>
          </p:cNvSpPr>
          <p:nvPr/>
        </p:nvSpPr>
        <p:spPr bwMode="auto">
          <a:xfrm>
            <a:off x="304800" y="4916046"/>
            <a:ext cx="8382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「まで繰り返す」が、「回繰り返す」にしていた</a:t>
            </a:r>
            <a:endParaRPr lang="ja-JP" altLang="en-US" sz="2800" dirty="0"/>
          </a:p>
        </p:txBody>
      </p:sp>
    </p:spTree>
    <p:extLst>
      <p:ext uri="{BB962C8B-B14F-4D97-AF65-F5344CB8AC3E}">
        <p14:creationId xmlns:p14="http://schemas.microsoft.com/office/powerpoint/2010/main" val="128219242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5288836" y="3127385"/>
            <a:ext cx="2455588" cy="2419582"/>
          </a:xfrm>
          <a:prstGeom prst="rect">
            <a:avLst/>
          </a:prstGeom>
        </p:spPr>
      </p:pic>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49</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799" y="312453"/>
            <a:ext cx="640465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7:</a:t>
            </a:r>
            <a:r>
              <a:rPr lang="ja-JP" altLang="en-US" sz="2800" dirty="0" smtClean="0">
                <a:latin typeface="メイリオ" panose="020B0604030504040204" pitchFamily="50" charset="-128"/>
                <a:ea typeface="メイリオ" panose="020B0604030504040204" pitchFamily="50" charset="-128"/>
              </a:rPr>
              <a:t>複雑な二重繰り返しに挑戦</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304799" y="845520"/>
            <a:ext cx="8382000" cy="2123658"/>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200" dirty="0" smtClean="0">
                <a:solidFill>
                  <a:srgbClr val="FF0000"/>
                </a:solidFill>
                <a:latin typeface="メイリオ" panose="020B0604030504040204" pitchFamily="50" charset="-128"/>
                <a:ea typeface="メイリオ" panose="020B0604030504040204" pitchFamily="50" charset="-128"/>
              </a:rPr>
              <a:t>二重繰り返しですが、内側の繰り返しの始まりの数を変えます。</a:t>
            </a:r>
            <a:br>
              <a:rPr lang="ja-JP" altLang="en-US" sz="2200" dirty="0" smtClean="0">
                <a:solidFill>
                  <a:srgbClr val="FF0000"/>
                </a:solidFill>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予め</a:t>
            </a:r>
            <a:r>
              <a:rPr lang="ja-JP" altLang="en-US" sz="2200" dirty="0">
                <a:latin typeface="メイリオ" panose="020B0604030504040204" pitchFamily="50" charset="-128"/>
                <a:ea typeface="メイリオ" panose="020B0604030504040204" pitchFamily="50" charset="-128"/>
              </a:rPr>
              <a:t>リスト</a:t>
            </a:r>
            <a:r>
              <a:rPr lang="en-US" altLang="ja-JP" sz="2200" dirty="0" smtClean="0">
                <a:latin typeface="メイリオ" panose="020B0604030504040204" pitchFamily="50" charset="-128"/>
                <a:ea typeface="メイリオ" panose="020B0604030504040204" pitchFamily="50" charset="-128"/>
              </a:rPr>
              <a:t>D[1]</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err="1" smtClean="0">
                <a:latin typeface="メイリオ" panose="020B0604030504040204" pitchFamily="50" charset="-128"/>
                <a:ea typeface="メイリオ" panose="020B0604030504040204" pitchFamily="50" charset="-128"/>
              </a:rPr>
              <a:t>まで</a:t>
            </a:r>
            <a:r>
              <a:rPr lang="ja-JP" altLang="en-US" sz="2200" dirty="0" smtClean="0">
                <a:latin typeface="メイリオ" panose="020B0604030504040204" pitchFamily="50" charset="-128"/>
                <a:ea typeface="メイリオ" panose="020B0604030504040204" pitchFamily="50" charset="-128"/>
              </a:rPr>
              <a:t>数を入れておきます。</a:t>
            </a:r>
            <a:br>
              <a:rPr lang="ja-JP" altLang="en-US"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初めに</a:t>
            </a:r>
            <a:r>
              <a:rPr lang="en-US" altLang="ja-JP" sz="2200" dirty="0" smtClean="0">
                <a:latin typeface="メイリオ" panose="020B0604030504040204" pitchFamily="50" charset="-128"/>
                <a:ea typeface="メイリオ" panose="020B0604030504040204" pitchFamily="50" charset="-128"/>
              </a:rPr>
              <a:t>D[1]</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err="1" smtClean="0">
                <a:latin typeface="メイリオ" panose="020B0604030504040204" pitchFamily="50" charset="-128"/>
                <a:ea typeface="メイリオ" panose="020B0604030504040204" pitchFamily="50" charset="-128"/>
              </a:rPr>
              <a:t>までの</a:t>
            </a:r>
            <a:r>
              <a:rPr lang="ja-JP" altLang="en-US" sz="2200" dirty="0" smtClean="0">
                <a:latin typeface="メイリオ" panose="020B0604030504040204" pitchFamily="50" charset="-128"/>
                <a:ea typeface="メイリオ" panose="020B0604030504040204" pitchFamily="50" charset="-128"/>
              </a:rPr>
              <a:t>数</a:t>
            </a:r>
            <a:br>
              <a:rPr lang="ja-JP" altLang="en-US"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次に</a:t>
            </a:r>
            <a:r>
              <a:rPr lang="en-US" altLang="ja-JP" sz="2200" dirty="0" smtClean="0">
                <a:latin typeface="メイリオ" panose="020B0604030504040204" pitchFamily="50" charset="-128"/>
                <a:ea typeface="メイリオ" panose="020B0604030504040204" pitchFamily="50" charset="-128"/>
              </a:rPr>
              <a:t>D[2]</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err="1" smtClean="0">
                <a:latin typeface="メイリオ" panose="020B0604030504040204" pitchFamily="50" charset="-128"/>
                <a:ea typeface="メイリオ" panose="020B0604030504040204" pitchFamily="50" charset="-128"/>
              </a:rPr>
              <a:t>までの</a:t>
            </a:r>
            <a:r>
              <a:rPr lang="ja-JP" altLang="en-US" sz="2200" dirty="0" smtClean="0">
                <a:latin typeface="メイリオ" panose="020B0604030504040204" pitchFamily="50" charset="-128"/>
                <a:ea typeface="メイリオ" panose="020B0604030504040204" pitchFamily="50" charset="-128"/>
              </a:rPr>
              <a:t>数</a:t>
            </a:r>
            <a:r>
              <a:rPr lang="ja-JP" altLang="en-US" sz="2200" dirty="0">
                <a:latin typeface="メイリオ" panose="020B0604030504040204" pitchFamily="50" charset="-128"/>
                <a:ea typeface="メイリオ" panose="020B0604030504040204" pitchFamily="50" charset="-128"/>
              </a:rPr>
              <a:t/>
            </a:r>
            <a:br>
              <a:rPr lang="ja-JP" altLang="en-US" sz="2200" dirty="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a:t>
            </a:r>
            <a:br>
              <a:rPr lang="ja-JP" altLang="en-US"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最期に</a:t>
            </a:r>
            <a:r>
              <a:rPr lang="en-US" altLang="ja-JP" sz="2200" dirty="0" smtClean="0">
                <a:latin typeface="メイリオ" panose="020B0604030504040204" pitchFamily="50" charset="-128"/>
                <a:ea typeface="メイリオ" panose="020B0604030504040204" pitchFamily="50" charset="-128"/>
              </a:rPr>
              <a:t>D[5]</a:t>
            </a:r>
            <a:r>
              <a:rPr lang="ja-JP" altLang="en-US" sz="2200" dirty="0" err="1" smtClean="0">
                <a:latin typeface="メイリオ" panose="020B0604030504040204" pitchFamily="50" charset="-128"/>
                <a:ea typeface="メイリオ" panose="020B0604030504040204" pitchFamily="50" charset="-128"/>
              </a:rPr>
              <a:t>までの</a:t>
            </a:r>
            <a:r>
              <a:rPr lang="ja-JP" altLang="en-US" sz="2200" dirty="0" smtClean="0">
                <a:latin typeface="メイリオ" panose="020B0604030504040204" pitchFamily="50" charset="-128"/>
                <a:ea typeface="メイリオ" panose="020B0604030504040204" pitchFamily="50" charset="-128"/>
              </a:rPr>
              <a:t>数を言うプログラムを作ります。</a:t>
            </a:r>
          </a:p>
        </p:txBody>
      </p:sp>
      <p:sp>
        <p:nvSpPr>
          <p:cNvPr id="7" name="テキスト ボックス 6"/>
          <p:cNvSpPr txBox="1"/>
          <p:nvPr/>
        </p:nvSpPr>
        <p:spPr>
          <a:xfrm>
            <a:off x="6709453" y="323366"/>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理解・打ち込み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304800" y="5806045"/>
            <a:ext cx="5486400" cy="830997"/>
          </a:xfrm>
          <a:prstGeom prst="rect">
            <a:avLst/>
          </a:prstGeom>
          <a:noFill/>
        </p:spPr>
        <p:txBody>
          <a:bodyPr wrap="square" rtlCol="0">
            <a:spAutoFit/>
          </a:bodyPr>
          <a:lstStyle/>
          <a:p>
            <a:pPr algn="l"/>
            <a:r>
              <a:rPr kumimoji="1" lang="ja-JP" altLang="en-US" sz="2400" dirty="0" smtClean="0">
                <a:solidFill>
                  <a:srgbClr val="FF0000"/>
                </a:solidFill>
                <a:latin typeface="メイリオ" panose="020B0604030504040204" pitchFamily="50" charset="-128"/>
                <a:ea typeface="メイリオ" panose="020B0604030504040204" pitchFamily="50" charset="-128"/>
              </a:rPr>
              <a:t>次のスライド</a:t>
            </a:r>
            <a:r>
              <a:rPr lang="ja-JP" altLang="en-US" sz="2400" dirty="0" smtClean="0">
                <a:solidFill>
                  <a:srgbClr val="FF0000"/>
                </a:solidFill>
                <a:latin typeface="メイリオ" panose="020B0604030504040204" pitchFamily="50" charset="-128"/>
                <a:ea typeface="メイリオ" panose="020B0604030504040204" pitchFamily="50" charset="-128"/>
              </a:rPr>
              <a:t>にプログラムと図式。</a:t>
            </a:r>
          </a:p>
          <a:p>
            <a:pPr algn="l"/>
            <a:r>
              <a:rPr lang="ja-JP" altLang="en-US" sz="2400" dirty="0" err="1" smtClean="0">
                <a:solidFill>
                  <a:srgbClr val="FF0000"/>
                </a:solidFill>
                <a:latin typeface="メイリオ" panose="020B0604030504040204" pitchFamily="50" charset="-128"/>
                <a:ea typeface="メイリオ" panose="020B0604030504040204" pitchFamily="50" charset="-128"/>
              </a:rPr>
              <a:t>次の次の</a:t>
            </a:r>
            <a:r>
              <a:rPr lang="ja-JP" altLang="en-US" sz="2400" dirty="0" smtClean="0">
                <a:solidFill>
                  <a:srgbClr val="FF0000"/>
                </a:solidFill>
                <a:latin typeface="メイリオ" panose="020B0604030504040204" pitchFamily="50" charset="-128"/>
                <a:ea typeface="メイリオ" panose="020B0604030504040204" pitchFamily="50" charset="-128"/>
              </a:rPr>
              <a:t>スライドに解説があります。</a:t>
            </a:r>
          </a:p>
        </p:txBody>
      </p:sp>
      <p:pic>
        <p:nvPicPr>
          <p:cNvPr id="8" name="図 7"/>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882" y="4101072"/>
            <a:ext cx="1269435" cy="1258700"/>
          </a:xfrm>
          <a:prstGeom prst="rect">
            <a:avLst/>
          </a:prstGeom>
          <a:noFill/>
          <a:ln>
            <a:noFill/>
          </a:ln>
        </p:spPr>
      </p:pic>
      <p:sp>
        <p:nvSpPr>
          <p:cNvPr id="10" name="四角形吹き出し 9"/>
          <p:cNvSpPr/>
          <p:nvPr/>
        </p:nvSpPr>
        <p:spPr bwMode="auto">
          <a:xfrm>
            <a:off x="2637882" y="3962400"/>
            <a:ext cx="2377190" cy="1501033"/>
          </a:xfrm>
          <a:prstGeom prst="wedgeRectCallout">
            <a:avLst>
              <a:gd name="adj1" fmla="val -65198"/>
              <a:gd name="adj2" fmla="val -10342"/>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12,</a:t>
            </a:r>
            <a:r>
              <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 </a:t>
            </a:r>
            <a:r>
              <a:rPr kumimoji="1" lang="en-US" altLang="ja-JP"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9, 65, 87, 44</a:t>
            </a:r>
          </a:p>
          <a:p>
            <a:pPr algn="l"/>
            <a:r>
              <a:rPr lang="en-US" altLang="ja-JP" dirty="0" smtClean="0">
                <a:latin typeface="メイリオ" panose="020B0604030504040204" pitchFamily="50" charset="-128"/>
                <a:ea typeface="メイリオ" panose="020B0604030504040204" pitchFamily="50" charset="-128"/>
              </a:rPr>
              <a:t>9</a:t>
            </a:r>
            <a:r>
              <a:rPr lang="en-US" altLang="ja-JP" dirty="0">
                <a:latin typeface="メイリオ" panose="020B0604030504040204" pitchFamily="50" charset="-128"/>
                <a:ea typeface="メイリオ" panose="020B0604030504040204" pitchFamily="50" charset="-128"/>
              </a:rPr>
              <a:t>, 65, 87, 44</a:t>
            </a:r>
            <a:endParaRPr lang="ja-JP" altLang="en-US" dirty="0">
              <a:latin typeface="メイリオ" panose="020B0604030504040204" pitchFamily="50" charset="-128"/>
              <a:ea typeface="メイリオ" panose="020B0604030504040204" pitchFamily="50" charset="-128"/>
            </a:endParaRPr>
          </a:p>
          <a:p>
            <a:pPr algn="l"/>
            <a:r>
              <a:rPr lang="en-US" altLang="ja-JP" dirty="0" smtClean="0">
                <a:latin typeface="メイリオ" panose="020B0604030504040204" pitchFamily="50" charset="-128"/>
                <a:ea typeface="メイリオ" panose="020B0604030504040204" pitchFamily="50" charset="-128"/>
              </a:rPr>
              <a:t>65</a:t>
            </a:r>
            <a:r>
              <a:rPr lang="en-US" altLang="ja-JP" dirty="0">
                <a:latin typeface="メイリオ" panose="020B0604030504040204" pitchFamily="50" charset="-128"/>
                <a:ea typeface="メイリオ" panose="020B0604030504040204" pitchFamily="50" charset="-128"/>
              </a:rPr>
              <a:t>, 87, 44</a:t>
            </a:r>
            <a:endParaRPr lang="ja-JP" altLang="en-US" dirty="0">
              <a:latin typeface="メイリオ" panose="020B0604030504040204" pitchFamily="50" charset="-128"/>
              <a:ea typeface="メイリオ" panose="020B0604030504040204" pitchFamily="50" charset="-128"/>
            </a:endParaRPr>
          </a:p>
          <a:p>
            <a:pPr algn="l"/>
            <a:r>
              <a:rPr lang="en-US" altLang="ja-JP" dirty="0" smtClean="0">
                <a:latin typeface="メイリオ" panose="020B0604030504040204" pitchFamily="50" charset="-128"/>
                <a:ea typeface="メイリオ" panose="020B0604030504040204" pitchFamily="50" charset="-128"/>
              </a:rPr>
              <a:t>87</a:t>
            </a:r>
            <a:r>
              <a:rPr lang="en-US" altLang="ja-JP" dirty="0">
                <a:latin typeface="メイリオ" panose="020B0604030504040204" pitchFamily="50" charset="-128"/>
                <a:ea typeface="メイリオ" panose="020B0604030504040204" pitchFamily="50" charset="-128"/>
              </a:rPr>
              <a:t>, 44</a:t>
            </a:r>
            <a:endParaRPr lang="ja-JP" altLang="en-US" dirty="0">
              <a:latin typeface="メイリオ" panose="020B0604030504040204" pitchFamily="50" charset="-128"/>
              <a:ea typeface="メイリオ" panose="020B0604030504040204" pitchFamily="50" charset="-128"/>
            </a:endParaRPr>
          </a:p>
          <a:p>
            <a:pPr algn="l"/>
            <a:r>
              <a:rPr lang="en-US" altLang="ja-JP" dirty="0" smtClean="0">
                <a:latin typeface="メイリオ" panose="020B0604030504040204" pitchFamily="50" charset="-128"/>
                <a:ea typeface="メイリオ" panose="020B0604030504040204" pitchFamily="50" charset="-128"/>
              </a:rPr>
              <a:t>44</a:t>
            </a:r>
            <a:endParaRPr lang="ja-JP" altLang="en-US" dirty="0">
              <a:latin typeface="メイリオ" panose="020B0604030504040204" pitchFamily="50" charset="-128"/>
              <a:ea typeface="メイリオ"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732882" y="3194025"/>
            <a:ext cx="4422455" cy="646331"/>
          </a:xfrm>
          <a:prstGeom prst="rect">
            <a:avLst/>
          </a:prstGeom>
          <a:solidFill>
            <a:schemeClr val="bg1"/>
          </a:solidFill>
          <a:ln w="12700">
            <a:solidFill>
              <a:schemeClr val="tx1"/>
            </a:solidFill>
            <a:prstDash val="dash"/>
          </a:ln>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例えば、</a:t>
            </a:r>
            <a:r>
              <a:rPr lang="en-US" altLang="ja-JP" dirty="0" smtClean="0">
                <a:latin typeface="メイリオ" panose="020B0604030504040204" pitchFamily="50" charset="-128"/>
                <a:ea typeface="メイリオ" panose="020B0604030504040204" pitchFamily="50" charset="-128"/>
              </a:rPr>
              <a:t>D[1]</a:t>
            </a:r>
            <a:r>
              <a:rPr lang="ja-JP" altLang="en-US" dirty="0" smtClean="0">
                <a:latin typeface="メイリオ" panose="020B0604030504040204" pitchFamily="50" charset="-128"/>
                <a:ea typeface="メイリオ" panose="020B0604030504040204" pitchFamily="50" charset="-128"/>
              </a:rPr>
              <a:t>～</a:t>
            </a:r>
            <a:r>
              <a:rPr lang="en-US" altLang="ja-JP" dirty="0" smtClean="0">
                <a:latin typeface="メイリオ" panose="020B0604030504040204" pitchFamily="50" charset="-128"/>
                <a:ea typeface="メイリオ" panose="020B0604030504040204" pitchFamily="50" charset="-128"/>
              </a:rPr>
              <a:t>[5]</a:t>
            </a:r>
            <a:r>
              <a:rPr lang="ja-JP" altLang="en-US" dirty="0" smtClean="0">
                <a:latin typeface="メイリオ" panose="020B0604030504040204" pitchFamily="50" charset="-128"/>
                <a:ea typeface="メイリオ" panose="020B0604030504040204" pitchFamily="50" charset="-128"/>
              </a:rPr>
              <a:t>までに、</a:t>
            </a:r>
          </a:p>
          <a:p>
            <a:pPr algn="l"/>
            <a:r>
              <a:rPr lang="en-US" altLang="ja-JP" dirty="0" smtClean="0">
                <a:latin typeface="メイリオ" panose="020B0604030504040204" pitchFamily="50" charset="-128"/>
                <a:ea typeface="メイリオ" panose="020B0604030504040204" pitchFamily="50" charset="-128"/>
              </a:rPr>
              <a:t>12</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 </a:t>
            </a:r>
            <a:r>
              <a:rPr lang="en-US" altLang="ja-JP" dirty="0">
                <a:latin typeface="メイリオ" panose="020B0604030504040204" pitchFamily="50" charset="-128"/>
                <a:ea typeface="メイリオ" panose="020B0604030504040204" pitchFamily="50" charset="-128"/>
              </a:rPr>
              <a:t>9, 65, 87, </a:t>
            </a:r>
            <a:r>
              <a:rPr lang="en-US" altLang="ja-JP" dirty="0" smtClean="0">
                <a:latin typeface="メイリオ" panose="020B0604030504040204" pitchFamily="50" charset="-128"/>
                <a:ea typeface="メイリオ" panose="020B0604030504040204" pitchFamily="50" charset="-128"/>
              </a:rPr>
              <a:t>44</a:t>
            </a:r>
            <a:r>
              <a:rPr lang="ja-JP" altLang="en-US" dirty="0" smtClean="0">
                <a:latin typeface="メイリオ" panose="020B0604030504040204" pitchFamily="50" charset="-128"/>
                <a:ea typeface="メイリオ" panose="020B0604030504040204" pitchFamily="50" charset="-128"/>
              </a:rPr>
              <a:t>を入れておいた時</a:t>
            </a:r>
            <a:endParaRPr kumimoji="1" lang="ja-JP" altLang="en-US" dirty="0">
              <a:latin typeface="メイリオ" panose="020B0604030504040204" pitchFamily="50" charset="-128"/>
              <a:ea typeface="メイリオ" panose="020B0604030504040204" pitchFamily="50" charset="-128"/>
            </a:endParaRPr>
          </a:p>
        </p:txBody>
      </p:sp>
      <p:grpSp>
        <p:nvGrpSpPr>
          <p:cNvPr id="13" name="グループ化 12"/>
          <p:cNvGrpSpPr/>
          <p:nvPr/>
        </p:nvGrpSpPr>
        <p:grpSpPr>
          <a:xfrm>
            <a:off x="7713388" y="3204018"/>
            <a:ext cx="1143000" cy="1019070"/>
            <a:chOff x="1143000" y="3857730"/>
            <a:chExt cx="1143000" cy="1019070"/>
          </a:xfrm>
        </p:grpSpPr>
        <p:sp>
          <p:nvSpPr>
            <p:cNvPr id="14" name="メモ 1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5" name="テキスト ボックス 14"/>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17" name="下矢印 16"/>
          <p:cNvSpPr/>
          <p:nvPr/>
        </p:nvSpPr>
        <p:spPr bwMode="auto">
          <a:xfrm>
            <a:off x="5541688" y="5970397"/>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270833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327754" y="976312"/>
            <a:ext cx="5848350" cy="2190750"/>
          </a:xfrm>
          <a:prstGeom prst="rect">
            <a:avLst/>
          </a:prstGeom>
        </p:spPr>
      </p:pic>
      <p:sp>
        <p:nvSpPr>
          <p:cNvPr id="2" name="スライド番号プレースホルダー 1"/>
          <p:cNvSpPr>
            <a:spLocks noGrp="1"/>
          </p:cNvSpPr>
          <p:nvPr>
            <p:ph type="sldNum" sz="quarter" idx="12"/>
          </p:nvPr>
        </p:nvSpPr>
        <p:spPr/>
        <p:txBody>
          <a:bodyPr/>
          <a:lstStyle/>
          <a:p>
            <a:fld id="{57479B73-A815-4F21-92C6-61809DE83314}" type="slidenum">
              <a:rPr lang="en-US" altLang="ja-JP" smtClean="0"/>
              <a:pPr/>
              <a:t>5</a:t>
            </a:fld>
            <a:endParaRPr lang="en-US" altLang="ja-JP" dirty="0"/>
          </a:p>
        </p:txBody>
      </p:sp>
      <p:sp>
        <p:nvSpPr>
          <p:cNvPr id="25" name="Rectangle 2"/>
          <p:cNvSpPr txBox="1">
            <a:spLocks noChangeArrowheads="1"/>
          </p:cNvSpPr>
          <p:nvPr/>
        </p:nvSpPr>
        <p:spPr>
          <a:xfrm>
            <a:off x="304800" y="304800"/>
            <a:ext cx="7772400" cy="612775"/>
          </a:xfrm>
          <a:prstGeom prst="rect">
            <a:avLst/>
          </a:prstGeom>
        </p:spPr>
        <p:txBody>
          <a:bodyPr/>
          <a:lst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a:lstStyle>
          <a:p>
            <a:pPr algn="l"/>
            <a:r>
              <a:rPr lang="ja-JP" altLang="en-US" sz="2800" dirty="0" smtClean="0">
                <a:ea typeface="メイリオ" panose="020B0604030504040204" pitchFamily="50" charset="-128"/>
              </a:rPr>
              <a:t>新しいプログラムを作る </a:t>
            </a:r>
            <a:r>
              <a:rPr lang="ja-JP" altLang="en-US" sz="2800" dirty="0" smtClean="0">
                <a:solidFill>
                  <a:srgbClr val="FF0000"/>
                </a:solidFill>
                <a:ea typeface="メイリオ" panose="020B0604030504040204" pitchFamily="50" charset="-128"/>
              </a:rPr>
              <a:t>準備運動</a:t>
            </a:r>
            <a:r>
              <a:rPr lang="en-US" altLang="ja-JP" sz="2800" dirty="0" smtClean="0">
                <a:solidFill>
                  <a:srgbClr val="FF0000"/>
                </a:solidFill>
                <a:ea typeface="メイリオ" panose="020B0604030504040204" pitchFamily="50" charset="-128"/>
              </a:rPr>
              <a:t>2</a:t>
            </a:r>
            <a:endParaRPr lang="ja-JP" altLang="en-US" sz="2800" dirty="0" smtClean="0">
              <a:solidFill>
                <a:srgbClr val="FF0000"/>
              </a:solidFill>
              <a:ea typeface="メイリオ" panose="020B0604030504040204" pitchFamily="50" charset="-128"/>
            </a:endParaRPr>
          </a:p>
        </p:txBody>
      </p:sp>
      <p:sp>
        <p:nvSpPr>
          <p:cNvPr id="18" name="テキスト ボックス 17"/>
          <p:cNvSpPr txBox="1"/>
          <p:nvPr/>
        </p:nvSpPr>
        <p:spPr>
          <a:xfrm>
            <a:off x="7019790" y="246063"/>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9" name="楕円 18"/>
          <p:cNvSpPr/>
          <p:nvPr/>
        </p:nvSpPr>
        <p:spPr bwMode="auto">
          <a:xfrm>
            <a:off x="4205990" y="933293"/>
            <a:ext cx="1970114" cy="547688"/>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楕円 19"/>
          <p:cNvSpPr/>
          <p:nvPr/>
        </p:nvSpPr>
        <p:spPr bwMode="auto">
          <a:xfrm>
            <a:off x="1457207" y="1442490"/>
            <a:ext cx="1371600" cy="381000"/>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6" name="テキスト ボックス 15"/>
          <p:cNvSpPr txBox="1"/>
          <p:nvPr/>
        </p:nvSpPr>
        <p:spPr>
          <a:xfrm>
            <a:off x="4196775" y="2348406"/>
            <a:ext cx="4269817" cy="1138773"/>
          </a:xfrm>
          <a:prstGeom prst="rect">
            <a:avLst/>
          </a:prstGeom>
          <a:noFill/>
          <a:ln>
            <a:solidFill>
              <a:schemeClr val="bg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プログラムの名前を指定</a:t>
            </a:r>
          </a:p>
          <a:p>
            <a:pPr algn="l"/>
            <a:r>
              <a:rPr lang="ja-JP" altLang="en-US" sz="2000" dirty="0" smtClean="0">
                <a:latin typeface="メイリオ" panose="020B0604030504040204" pitchFamily="50" charset="-128"/>
                <a:ea typeface="メイリオ" panose="020B0604030504040204" pitchFamily="50" charset="-128"/>
              </a:rPr>
              <a:t>次のプログラム、</a:t>
            </a:r>
          </a:p>
          <a:p>
            <a:pPr algn="l"/>
            <a:r>
              <a:rPr kumimoji="1" lang="en-US" altLang="ja-JP" sz="2800" dirty="0" smtClean="0">
                <a:solidFill>
                  <a:srgbClr val="FF0000"/>
                </a:solidFill>
                <a:latin typeface="メイリオ" panose="020B0604030504040204" pitchFamily="50" charset="-128"/>
                <a:ea typeface="メイリオ" panose="020B0604030504040204" pitchFamily="50" charset="-128"/>
              </a:rPr>
              <a:t>Junbi2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cxnSp>
        <p:nvCxnSpPr>
          <p:cNvPr id="7" name="直線矢印コネクタ 6"/>
          <p:cNvCxnSpPr/>
          <p:nvPr/>
        </p:nvCxnSpPr>
        <p:spPr bwMode="auto">
          <a:xfrm flipV="1">
            <a:off x="5124214" y="1480981"/>
            <a:ext cx="0" cy="800789"/>
          </a:xfrm>
          <a:prstGeom prst="straightConnector1">
            <a:avLst/>
          </a:prstGeom>
          <a:solidFill>
            <a:schemeClr val="accent1"/>
          </a:solidFill>
          <a:ln w="285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テキスト ボックス 16"/>
          <p:cNvSpPr txBox="1"/>
          <p:nvPr/>
        </p:nvSpPr>
        <p:spPr>
          <a:xfrm>
            <a:off x="915414" y="3993202"/>
            <a:ext cx="3826786" cy="830997"/>
          </a:xfrm>
          <a:prstGeom prst="rect">
            <a:avLst/>
          </a:prstGeom>
          <a:noFill/>
          <a:ln>
            <a:solidFill>
              <a:schemeClr val="bg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新しいプログラムは</a:t>
            </a:r>
          </a:p>
          <a:p>
            <a:pPr algn="l"/>
            <a:r>
              <a:rPr kumimoji="1" lang="ja-JP" altLang="en-US" sz="2800" dirty="0" smtClean="0">
                <a:solidFill>
                  <a:schemeClr val="accent5">
                    <a:lumMod val="10000"/>
                  </a:schemeClr>
                </a:solidFill>
                <a:latin typeface="メイリオ" panose="020B0604030504040204" pitchFamily="50" charset="-128"/>
                <a:ea typeface="メイリオ" panose="020B0604030504040204" pitchFamily="50" charset="-128"/>
              </a:rPr>
              <a:t>新規</a:t>
            </a:r>
            <a:r>
              <a:rPr kumimoji="1" lang="ja-JP" altLang="en-US" sz="2000" dirty="0" smtClean="0">
                <a:latin typeface="メイリオ" panose="020B0604030504040204" pitchFamily="50" charset="-128"/>
                <a:ea typeface="メイリオ" panose="020B0604030504040204" pitchFamily="50" charset="-128"/>
              </a:rPr>
              <a:t>で作成</a:t>
            </a:r>
            <a:endParaRPr kumimoji="1" lang="ja-JP" altLang="en-US" sz="2000" dirty="0">
              <a:latin typeface="メイリオ" panose="020B0604030504040204" pitchFamily="50" charset="-128"/>
              <a:ea typeface="メイリオ" panose="020B0604030504040204" pitchFamily="50" charset="-128"/>
            </a:endParaRPr>
          </a:p>
        </p:txBody>
      </p:sp>
      <p:sp>
        <p:nvSpPr>
          <p:cNvPr id="3" name="右矢印 2"/>
          <p:cNvSpPr/>
          <p:nvPr/>
        </p:nvSpPr>
        <p:spPr bwMode="auto">
          <a:xfrm rot="19466237">
            <a:off x="3453481" y="3631079"/>
            <a:ext cx="1033119" cy="33362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6580735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50</a:t>
            </a:fld>
            <a:endParaRPr kumimoji="0" lang="en-US" altLang="ja-JP" sz="2800" dirty="0" smtClean="0">
              <a:solidFill>
                <a:srgbClr val="000000"/>
              </a:solidFill>
            </a:endParaRPr>
          </a:p>
        </p:txBody>
      </p:sp>
      <p:sp>
        <p:nvSpPr>
          <p:cNvPr id="7" name="テキスト ボックス 6"/>
          <p:cNvSpPr txBox="1"/>
          <p:nvPr/>
        </p:nvSpPr>
        <p:spPr>
          <a:xfrm>
            <a:off x="6709453" y="323366"/>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r>
              <a:rPr kumimoji="1" lang="en-US" altLang="ja-JP" sz="2000" dirty="0" smtClean="0">
                <a:solidFill>
                  <a:srgbClr val="FF0000"/>
                </a:solidFill>
                <a:latin typeface="メイリオ" panose="020B0604030504040204" pitchFamily="50" charset="-128"/>
                <a:ea typeface="メイリオ" panose="020B0604030504040204" pitchFamily="50" charset="-128"/>
              </a:rPr>
              <a:t>1</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11" name="Text Box 3"/>
          <p:cNvSpPr txBox="1">
            <a:spLocks noChangeArrowheads="1"/>
          </p:cNvSpPr>
          <p:nvPr/>
        </p:nvSpPr>
        <p:spPr bwMode="auto">
          <a:xfrm>
            <a:off x="304800" y="312453"/>
            <a:ext cx="6248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打ち込み</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複雑な二重繰り返しに挑戦</a:t>
            </a:r>
            <a:endParaRPr lang="en-US" altLang="ja-JP" sz="2800" dirty="0" smtClean="0">
              <a:latin typeface="メイリオ" panose="020B0604030504040204" pitchFamily="50" charset="-128"/>
              <a:ea typeface="メイリオ" panose="020B0604030504040204" pitchFamily="50" charset="-128"/>
            </a:endParaRPr>
          </a:p>
        </p:txBody>
      </p:sp>
      <p:grpSp>
        <p:nvGrpSpPr>
          <p:cNvPr id="22" name="グループ化 21"/>
          <p:cNvGrpSpPr/>
          <p:nvPr/>
        </p:nvGrpSpPr>
        <p:grpSpPr>
          <a:xfrm>
            <a:off x="1647337" y="5081160"/>
            <a:ext cx="1143000" cy="1019070"/>
            <a:chOff x="1143000" y="3857730"/>
            <a:chExt cx="1143000" cy="1019070"/>
          </a:xfrm>
        </p:grpSpPr>
        <p:sp>
          <p:nvSpPr>
            <p:cNvPr id="23" name="メモ 2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4" name="テキスト ボックス 2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5" name="グループ化 4"/>
          <p:cNvGrpSpPr/>
          <p:nvPr/>
        </p:nvGrpSpPr>
        <p:grpSpPr>
          <a:xfrm>
            <a:off x="457200" y="868154"/>
            <a:ext cx="3810000" cy="3932446"/>
            <a:chOff x="457200" y="868154"/>
            <a:chExt cx="4267202" cy="3932446"/>
          </a:xfrm>
        </p:grpSpPr>
        <p:grpSp>
          <p:nvGrpSpPr>
            <p:cNvPr id="13" name="グループ化 12"/>
            <p:cNvGrpSpPr/>
            <p:nvPr/>
          </p:nvGrpSpPr>
          <p:grpSpPr>
            <a:xfrm>
              <a:off x="457200" y="1447800"/>
              <a:ext cx="4068195" cy="3352800"/>
              <a:chOff x="2784366" y="1677618"/>
              <a:chExt cx="1885390" cy="1313543"/>
            </a:xfrm>
          </p:grpSpPr>
          <p:sp>
            <p:nvSpPr>
              <p:cNvPr id="14" name="テキスト ボックス 13"/>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I = 1,2,… </a:t>
                </a:r>
                <a:r>
                  <a:rPr lang="ja-JP" altLang="en-US" dirty="0" smtClean="0">
                    <a:latin typeface="メイリオ" panose="020B0604030504040204" pitchFamily="50" charset="-128"/>
                    <a:ea typeface="メイリオ" panose="020B0604030504040204" pitchFamily="50" charset="-128"/>
                  </a:rPr>
                  <a:t>　</a:t>
                </a:r>
              </a:p>
              <a:p>
                <a:r>
                  <a:rPr lang="en-US" altLang="ja-JP" dirty="0" smtClean="0">
                    <a:latin typeface="メイリオ" panose="020B0604030504040204" pitchFamily="50" charset="-128"/>
                    <a:ea typeface="メイリオ" panose="020B0604030504040204" pitchFamily="50" charset="-128"/>
                  </a:rPr>
                  <a:t>I = 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6" name="正方形/長方形 15"/>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17" name="グループ化 16"/>
            <p:cNvGrpSpPr/>
            <p:nvPr/>
          </p:nvGrpSpPr>
          <p:grpSpPr>
            <a:xfrm>
              <a:off x="1192727" y="2199272"/>
              <a:ext cx="3531675" cy="2513632"/>
              <a:chOff x="2784367" y="1677618"/>
              <a:chExt cx="1841809" cy="1615828"/>
            </a:xfrm>
          </p:grpSpPr>
          <p:sp>
            <p:nvSpPr>
              <p:cNvPr id="18" name="テキスト ボックス 17"/>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a:t>
                </a:r>
                <a:r>
                  <a:rPr lang="en-US" altLang="ja-JP" dirty="0" smtClean="0">
                    <a:latin typeface="メイリオ" panose="020B0604030504040204" pitchFamily="50" charset="-128"/>
                    <a:ea typeface="メイリオ" panose="020B0604030504040204" pitchFamily="50" charset="-128"/>
                  </a:rPr>
                  <a:t> = I, I +1,…</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J = 5 </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19" name="テキスト ボックス 18"/>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20" name="正方形/長方形 19"/>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21" name="テキスト ボックス 20"/>
            <p:cNvSpPr txBox="1"/>
            <p:nvPr/>
          </p:nvSpPr>
          <p:spPr>
            <a:xfrm>
              <a:off x="1858955" y="3240577"/>
              <a:ext cx="2266523" cy="646331"/>
            </a:xfrm>
            <a:prstGeom prst="rect">
              <a:avLst/>
            </a:prstGeom>
            <a:solidFill>
              <a:schemeClr val="bg1"/>
            </a:solidFill>
            <a:ln w="12700">
              <a:solidFill>
                <a:schemeClr val="tx1"/>
              </a:solidFill>
              <a:prstDash val="solid"/>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D[I]</a:t>
              </a:r>
              <a:r>
                <a:rPr kumimoji="1" lang="ja-JP" altLang="en-US" dirty="0" smtClean="0">
                  <a:latin typeface="メイリオ" panose="020B0604030504040204" pitchFamily="50" charset="-128"/>
                  <a:ea typeface="メイリオ" panose="020B0604030504040204" pitchFamily="50" charset="-128"/>
                </a:rPr>
                <a:t>を表示</a:t>
              </a:r>
            </a:p>
            <a:p>
              <a:endParaRPr kumimoji="1" lang="ja-JP" altLang="en-US" dirty="0">
                <a:latin typeface="メイリオ" panose="020B0604030504040204" pitchFamily="50" charset="-128"/>
                <a:ea typeface="メイリオ" panose="020B0604030504040204" pitchFamily="50" charset="-128"/>
              </a:endParaRPr>
            </a:p>
          </p:txBody>
        </p:sp>
        <p:sp>
          <p:nvSpPr>
            <p:cNvPr id="25" name="テキスト ボックス 24"/>
            <p:cNvSpPr txBox="1"/>
            <p:nvPr/>
          </p:nvSpPr>
          <p:spPr>
            <a:xfrm>
              <a:off x="477187" y="868154"/>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grpSp>
      <p:pic>
        <p:nvPicPr>
          <p:cNvPr id="2" name="図 1"/>
          <p:cNvPicPr>
            <a:picLocks noChangeAspect="1"/>
          </p:cNvPicPr>
          <p:nvPr/>
        </p:nvPicPr>
        <p:blipFill>
          <a:blip r:embed="rId2"/>
          <a:stretch>
            <a:fillRect/>
          </a:stretch>
        </p:blipFill>
        <p:spPr>
          <a:xfrm>
            <a:off x="3810000" y="983727"/>
            <a:ext cx="3079472" cy="5001247"/>
          </a:xfrm>
          <a:prstGeom prst="rect">
            <a:avLst/>
          </a:prstGeom>
        </p:spPr>
      </p:pic>
      <p:pic>
        <p:nvPicPr>
          <p:cNvPr id="8" name="図 7"/>
          <p:cNvPicPr>
            <a:picLocks noChangeAspect="1"/>
          </p:cNvPicPr>
          <p:nvPr/>
        </p:nvPicPr>
        <p:blipFill>
          <a:blip r:embed="rId3">
            <a:clrChange>
              <a:clrFrom>
                <a:srgbClr val="FFFFFF"/>
              </a:clrFrom>
              <a:clrTo>
                <a:srgbClr val="FFFFFF">
                  <a:alpha val="0"/>
                </a:srgbClr>
              </a:clrTo>
            </a:clrChange>
          </a:blip>
          <a:stretch>
            <a:fillRect/>
          </a:stretch>
        </p:blipFill>
        <p:spPr>
          <a:xfrm>
            <a:off x="4365347" y="2996722"/>
            <a:ext cx="2786196" cy="2565403"/>
          </a:xfrm>
          <a:prstGeom prst="rect">
            <a:avLst/>
          </a:prstGeom>
        </p:spPr>
      </p:pic>
      <p:pic>
        <p:nvPicPr>
          <p:cNvPr id="26" name="図 25"/>
          <p:cNvPicPr>
            <a:picLocks noChangeAspect="1"/>
          </p:cNvPicPr>
          <p:nvPr/>
        </p:nvPicPr>
        <p:blipFill>
          <a:blip r:embed="rId4">
            <a:clrChange>
              <a:clrFrom>
                <a:srgbClr val="FFFFFF"/>
              </a:clrFrom>
              <a:clrTo>
                <a:srgbClr val="FFFFFF">
                  <a:alpha val="0"/>
                </a:srgbClr>
              </a:clrTo>
            </a:clrChange>
          </a:blip>
          <a:stretch>
            <a:fillRect/>
          </a:stretch>
        </p:blipFill>
        <p:spPr>
          <a:xfrm>
            <a:off x="5044296" y="4419600"/>
            <a:ext cx="3341792" cy="641354"/>
          </a:xfrm>
          <a:prstGeom prst="rect">
            <a:avLst/>
          </a:prstGeom>
        </p:spPr>
      </p:pic>
      <p:sp>
        <p:nvSpPr>
          <p:cNvPr id="28" name="四角形吹き出し 27"/>
          <p:cNvSpPr/>
          <p:nvPr/>
        </p:nvSpPr>
        <p:spPr>
          <a:xfrm>
            <a:off x="7249690" y="2654106"/>
            <a:ext cx="1741910" cy="1090246"/>
          </a:xfrm>
          <a:prstGeom prst="wedgeRectCallout">
            <a:avLst>
              <a:gd name="adj1" fmla="val -63106"/>
              <a:gd name="adj2" fmla="val 821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rgbClr val="FF0000"/>
                </a:solidFill>
                <a:latin typeface="メイリオ" panose="020B0604030504040204" pitchFamily="50" charset="-128"/>
                <a:ea typeface="メイリオ" panose="020B0604030504040204" pitchFamily="50" charset="-128"/>
              </a:rPr>
              <a:t>I - 1</a:t>
            </a:r>
            <a:r>
              <a:rPr kumimoji="1" lang="ja-JP" altLang="en-US" sz="2000" dirty="0" smtClean="0">
                <a:solidFill>
                  <a:srgbClr val="FF0000"/>
                </a:solidFill>
                <a:latin typeface="メイリオ" panose="020B0604030504040204" pitchFamily="50" charset="-128"/>
                <a:ea typeface="メイリオ" panose="020B0604030504040204" pitchFamily="50" charset="-128"/>
              </a:rPr>
              <a:t>に</a:t>
            </a:r>
            <a:br>
              <a:rPr kumimoji="1" lang="ja-JP" altLang="en-US" sz="2000" dirty="0" smtClean="0">
                <a:solidFill>
                  <a:srgbClr val="FF0000"/>
                </a:solidFill>
                <a:latin typeface="メイリオ" panose="020B0604030504040204" pitchFamily="50" charset="-128"/>
                <a:ea typeface="メイリオ" panose="020B0604030504040204" pitchFamily="50" charset="-128"/>
              </a:rPr>
            </a:br>
            <a:r>
              <a:rPr kumimoji="1" lang="ja-JP" altLang="en-US" sz="2000" dirty="0" smtClean="0">
                <a:solidFill>
                  <a:srgbClr val="FF0000"/>
                </a:solidFill>
                <a:latin typeface="メイリオ" panose="020B0604030504040204" pitchFamily="50" charset="-128"/>
                <a:ea typeface="メイリオ" panose="020B0604030504040204" pitchFamily="50" charset="-128"/>
              </a:rPr>
              <a:t>するのが</a:t>
            </a:r>
            <a:br>
              <a:rPr kumimoji="1" lang="ja-JP" altLang="en-US" sz="2000" dirty="0" smtClean="0">
                <a:solidFill>
                  <a:srgbClr val="FF0000"/>
                </a:solidFill>
                <a:latin typeface="メイリオ" panose="020B0604030504040204" pitchFamily="50" charset="-128"/>
                <a:ea typeface="メイリオ" panose="020B0604030504040204" pitchFamily="50" charset="-128"/>
              </a:rPr>
            </a:br>
            <a:r>
              <a:rPr kumimoji="1" lang="ja-JP" altLang="en-US" sz="2000" dirty="0" smtClean="0">
                <a:solidFill>
                  <a:srgbClr val="FF0000"/>
                </a:solidFill>
                <a:latin typeface="メイリオ" panose="020B0604030504040204" pitchFamily="50" charset="-128"/>
                <a:ea typeface="メイリオ" panose="020B0604030504040204" pitchFamily="50" charset="-128"/>
              </a:rPr>
              <a:t>ポイント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grpSp>
        <p:nvGrpSpPr>
          <p:cNvPr id="29" name="グループ化 28"/>
          <p:cNvGrpSpPr/>
          <p:nvPr/>
        </p:nvGrpSpPr>
        <p:grpSpPr>
          <a:xfrm>
            <a:off x="426783" y="5071786"/>
            <a:ext cx="1143000" cy="1019070"/>
            <a:chOff x="1143000" y="3857730"/>
            <a:chExt cx="1143000" cy="1019070"/>
          </a:xfrm>
        </p:grpSpPr>
        <p:sp>
          <p:nvSpPr>
            <p:cNvPr id="30" name="メモ 2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1" name="テキスト ボックス 30"/>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0</a:t>
              </a:r>
              <a:r>
                <a:rPr lang="en-US" altLang="ja-JP" sz="2800" dirty="0">
                  <a:solidFill>
                    <a:srgbClr val="FF0000"/>
                  </a:solidFill>
                  <a:latin typeface="メイリオ" panose="020B0604030504040204" pitchFamily="50" charset="-128"/>
                  <a:ea typeface="メイリオ" panose="020B0604030504040204" pitchFamily="50" charset="-128"/>
                </a:rPr>
                <a:t>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27" name="四角形吹き出し 26"/>
          <p:cNvSpPr/>
          <p:nvPr/>
        </p:nvSpPr>
        <p:spPr bwMode="auto">
          <a:xfrm>
            <a:off x="3810000" y="6073241"/>
            <a:ext cx="3848100" cy="685800"/>
          </a:xfrm>
          <a:prstGeom prst="wedgeRectCallout">
            <a:avLst>
              <a:gd name="adj1" fmla="val 5125"/>
              <a:gd name="adj2" fmla="val -7761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r>
              <a:rPr lang="en-US" altLang="ja-JP" sz="2000" dirty="0" smtClean="0">
                <a:solidFill>
                  <a:srgbClr val="FF0000"/>
                </a:solidFill>
                <a:latin typeface="メイリオ" panose="020B0604030504040204" pitchFamily="50" charset="-128"/>
                <a:ea typeface="メイリオ" panose="020B0604030504040204" pitchFamily="50" charset="-128"/>
              </a:rPr>
              <a:t>(</a:t>
            </a:r>
            <a:r>
              <a:rPr lang="ja-JP" altLang="en-US" sz="2000" dirty="0" smtClean="0">
                <a:solidFill>
                  <a:srgbClr val="FF0000"/>
                </a:solidFill>
                <a:latin typeface="メイリオ" panose="020B0604030504040204" pitchFamily="50" charset="-128"/>
                <a:ea typeface="メイリオ" panose="020B0604030504040204" pitchFamily="50" charset="-128"/>
              </a:rPr>
              <a:t>間はあけない</a:t>
            </a:r>
            <a:r>
              <a:rPr lang="en-US" altLang="ja-JP" sz="2000" dirty="0" smtClean="0">
                <a:solidFill>
                  <a:srgbClr val="FF0000"/>
                </a:solidFill>
                <a:latin typeface="メイリオ" panose="020B0604030504040204" pitchFamily="50" charset="-128"/>
                <a:ea typeface="メイリオ" panose="020B0604030504040204" pitchFamily="50" charset="-128"/>
              </a:rPr>
              <a:t>)</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32" name="下矢印 31"/>
          <p:cNvSpPr/>
          <p:nvPr/>
        </p:nvSpPr>
        <p:spPr bwMode="auto">
          <a:xfrm>
            <a:off x="715120" y="626551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1571245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図 48"/>
          <p:cNvPicPr>
            <a:picLocks noChangeAspect="1"/>
          </p:cNvPicPr>
          <p:nvPr/>
        </p:nvPicPr>
        <p:blipFill>
          <a:blip r:embed="rId2"/>
          <a:stretch>
            <a:fillRect/>
          </a:stretch>
        </p:blipFill>
        <p:spPr>
          <a:xfrm>
            <a:off x="609600" y="1029238"/>
            <a:ext cx="3079472" cy="5001247"/>
          </a:xfrm>
          <a:prstGeom prst="rect">
            <a:avLst/>
          </a:prstGeom>
        </p:spPr>
      </p:pic>
      <p:sp>
        <p:nvSpPr>
          <p:cNvPr id="7171" name="Text Box 3"/>
          <p:cNvSpPr txBox="1">
            <a:spLocks noChangeArrowheads="1"/>
          </p:cNvSpPr>
          <p:nvPr/>
        </p:nvSpPr>
        <p:spPr bwMode="auto">
          <a:xfrm>
            <a:off x="324509" y="198709"/>
            <a:ext cx="844629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複雑な二重</a:t>
            </a:r>
            <a:r>
              <a:rPr lang="ja-JP" altLang="en-US" sz="2800" dirty="0">
                <a:latin typeface="メイリオ" panose="020B0604030504040204" pitchFamily="50" charset="-128"/>
                <a:ea typeface="メイリオ" panose="020B0604030504040204" pitchFamily="50" charset="-128"/>
              </a:rPr>
              <a:t>繰り返しに挑戦</a:t>
            </a:r>
            <a:endParaRPr lang="en-US" altLang="ja-JP" sz="2800" dirty="0">
              <a:latin typeface="メイリオ" panose="020B0604030504040204" pitchFamily="50" charset="-128"/>
              <a:ea typeface="メイリオ"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1841184379"/>
              </p:ext>
            </p:extLst>
          </p:nvPr>
        </p:nvGraphicFramePr>
        <p:xfrm>
          <a:off x="5566820" y="1710826"/>
          <a:ext cx="2600216" cy="5120640"/>
        </p:xfrm>
        <a:graphic>
          <a:graphicData uri="http://schemas.openxmlformats.org/drawingml/2006/table">
            <a:tbl>
              <a:tblPr firstRow="1" bandRow="1">
                <a:tableStyleId>{5C22544A-7EE6-4342-B048-85BDC9FD1C3A}</a:tableStyleId>
              </a:tblPr>
              <a:tblGrid>
                <a:gridCol w="1132712">
                  <a:extLst>
                    <a:ext uri="{9D8B030D-6E8A-4147-A177-3AD203B41FA5}">
                      <a16:colId xmlns:a16="http://schemas.microsoft.com/office/drawing/2014/main" val="230641051"/>
                    </a:ext>
                  </a:extLst>
                </a:gridCol>
                <a:gridCol w="733752">
                  <a:extLst>
                    <a:ext uri="{9D8B030D-6E8A-4147-A177-3AD203B41FA5}">
                      <a16:colId xmlns:a16="http://schemas.microsoft.com/office/drawing/2014/main" val="2438442315"/>
                    </a:ext>
                  </a:extLst>
                </a:gridCol>
                <a:gridCol w="733752">
                  <a:extLst>
                    <a:ext uri="{9D8B030D-6E8A-4147-A177-3AD203B41FA5}">
                      <a16:colId xmlns:a16="http://schemas.microsoft.com/office/drawing/2014/main" val="662767571"/>
                    </a:ext>
                  </a:extLst>
                </a:gridCol>
              </a:tblGrid>
              <a:tr h="346040">
                <a:tc>
                  <a:txBody>
                    <a:bodyPr/>
                    <a:lstStyle/>
                    <a:p>
                      <a:pPr algn="ctr"/>
                      <a:r>
                        <a:rPr kumimoji="1" lang="ja-JP" altLang="en-US" dirty="0" smtClean="0">
                          <a:solidFill>
                            <a:schemeClr val="tx1"/>
                          </a:solidFill>
                          <a:latin typeface="メイリオ" panose="020B0604030504040204" pitchFamily="50" charset="-128"/>
                          <a:ea typeface="メイリオ" panose="020B0604030504040204" pitchFamily="50" charset="-128"/>
                        </a:rPr>
                        <a:t>通る場所</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latin typeface="メイリオ" panose="020B0604030504040204" pitchFamily="50" charset="-128"/>
                          <a:ea typeface="メイリオ" panose="020B0604030504040204" pitchFamily="50" charset="-128"/>
                        </a:rPr>
                        <a:t>I</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solidFill>
                            <a:schemeClr val="tx1"/>
                          </a:solidFill>
                          <a:latin typeface="メイリオ" panose="020B0604030504040204" pitchFamily="50" charset="-128"/>
                          <a:ea typeface="メイリオ" panose="020B0604030504040204" pitchFamily="50" charset="-128"/>
                        </a:rPr>
                        <a:t>J</a:t>
                      </a:r>
                      <a:endParaRPr kumimoji="1" lang="ja-JP" altLang="en-US"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42474"/>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①</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54534422"/>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②</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0</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2074684"/>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4563071"/>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4701707"/>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3</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5155072"/>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4</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3993506"/>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5</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5285723"/>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①</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5</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0757934"/>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②</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1</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6645904"/>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685073"/>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3</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12276479"/>
                  </a:ext>
                </a:extLst>
              </a:tr>
              <a:tr h="346040">
                <a:tc>
                  <a:txBody>
                    <a:bodyPr/>
                    <a:lstStyle/>
                    <a:p>
                      <a:pPr algn="ctr"/>
                      <a:r>
                        <a:rPr kumimoji="1" lang="ja-JP" altLang="en-US" dirty="0" smtClean="0">
                          <a:latin typeface="メイリオ" panose="020B0604030504040204" pitchFamily="50" charset="-128"/>
                          <a:ea typeface="メイリオ" panose="020B0604030504040204" pitchFamily="50" charset="-128"/>
                        </a:rPr>
                        <a:t>③</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2</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en-US" altLang="ja-JP" dirty="0" smtClean="0">
                          <a:latin typeface="メイリオ" panose="020B0604030504040204" pitchFamily="50" charset="-128"/>
                          <a:ea typeface="メイリオ" panose="020B0604030504040204" pitchFamily="50" charset="-128"/>
                        </a:rPr>
                        <a:t>4</a:t>
                      </a: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2873915"/>
                  </a:ext>
                </a:extLst>
              </a:tr>
              <a:tr h="346040">
                <a:tc>
                  <a:txBody>
                    <a:bodyPr/>
                    <a:lstStyle/>
                    <a:p>
                      <a:pPr algn="ct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kumimoji="1" lang="ja-JP" altLang="en-US" dirty="0">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37175"/>
                  </a:ext>
                </a:extLst>
              </a:tr>
            </a:tbl>
          </a:graphicData>
        </a:graphic>
      </p:graphicFrame>
      <p:sp>
        <p:nvSpPr>
          <p:cNvPr id="4" name="テキスト ボックス 3"/>
          <p:cNvSpPr txBox="1"/>
          <p:nvPr/>
        </p:nvSpPr>
        <p:spPr>
          <a:xfrm>
            <a:off x="5874591" y="6407130"/>
            <a:ext cx="2292445" cy="369332"/>
          </a:xfrm>
          <a:prstGeom prst="rect">
            <a:avLst/>
          </a:prstGeom>
          <a:noFill/>
        </p:spPr>
        <p:txBody>
          <a:bodyPr wrap="square" rtlCol="0">
            <a:spAutoFit/>
          </a:bodyPr>
          <a:lstStyle/>
          <a:p>
            <a:r>
              <a:rPr lang="ja-JP" altLang="en-US" dirty="0" smtClean="0">
                <a:latin typeface="メイリオ" panose="020B0604030504040204" pitchFamily="50" charset="-128"/>
                <a:ea typeface="メイリオ" panose="020B0604030504040204" pitchFamily="50" charset="-128"/>
              </a:rPr>
              <a:t>続いていきま</a:t>
            </a:r>
            <a:r>
              <a:rPr lang="ja-JP" altLang="en-US" dirty="0">
                <a:latin typeface="メイリオ" panose="020B0604030504040204" pitchFamily="50" charset="-128"/>
                <a:ea typeface="メイリオ" panose="020B0604030504040204" pitchFamily="50" charset="-128"/>
              </a:rPr>
              <a:t>す</a:t>
            </a:r>
            <a:endParaRPr kumimoji="1" lang="ja-JP" altLang="en-US" dirty="0">
              <a:latin typeface="メイリオ" panose="020B0604030504040204" pitchFamily="50" charset="-128"/>
              <a:ea typeface="メイリオ" panose="020B0604030504040204" pitchFamily="50" charset="-128"/>
            </a:endParaRPr>
          </a:p>
        </p:txBody>
      </p:sp>
      <p:sp>
        <p:nvSpPr>
          <p:cNvPr id="45" name="テキスト ボックス 44"/>
          <p:cNvSpPr txBox="1"/>
          <p:nvPr/>
        </p:nvSpPr>
        <p:spPr>
          <a:xfrm>
            <a:off x="2891858" y="893212"/>
            <a:ext cx="5863575" cy="646331"/>
          </a:xfrm>
          <a:prstGeom prst="rect">
            <a:avLst/>
          </a:prstGeom>
          <a:noFill/>
        </p:spPr>
        <p:txBody>
          <a:bodyPr wrap="square" rtlCol="0">
            <a:spAutoFit/>
          </a:bodyPr>
          <a:lstStyle/>
          <a:p>
            <a:pPr algn="l"/>
            <a:r>
              <a:rPr lang="ja-JP" altLang="en-US" dirty="0" smtClean="0">
                <a:latin typeface="メイリオ" panose="020B0604030504040204" pitchFamily="50" charset="-128"/>
                <a:ea typeface="メイリオ" panose="020B0604030504040204" pitchFamily="50" charset="-128"/>
              </a:rPr>
              <a:t>プログラムを動かすと①②③のどこを通って、変数</a:t>
            </a:r>
            <a:r>
              <a:rPr lang="en-US" altLang="ja-JP" dirty="0" smtClean="0">
                <a:latin typeface="メイリオ" panose="020B0604030504040204" pitchFamily="50" charset="-128"/>
                <a:ea typeface="メイリオ" panose="020B0604030504040204" pitchFamily="50" charset="-128"/>
              </a:rPr>
              <a:t>I</a:t>
            </a:r>
            <a:r>
              <a:rPr lang="ja-JP" altLang="en-US" dirty="0" smtClean="0">
                <a:latin typeface="メイリオ" panose="020B0604030504040204" pitchFamily="50" charset="-128"/>
                <a:ea typeface="メイリオ" panose="020B0604030504040204" pitchFamily="50" charset="-128"/>
              </a:rPr>
              <a:t>と変数</a:t>
            </a:r>
            <a:r>
              <a:rPr lang="en-US" altLang="ja-JP" dirty="0" smtClean="0">
                <a:latin typeface="メイリオ" panose="020B0604030504040204" pitchFamily="50" charset="-128"/>
                <a:ea typeface="メイリオ" panose="020B0604030504040204" pitchFamily="50" charset="-128"/>
              </a:rPr>
              <a:t>J</a:t>
            </a:r>
            <a:r>
              <a:rPr lang="ja-JP" altLang="en-US" dirty="0" smtClean="0">
                <a:latin typeface="メイリオ" panose="020B0604030504040204" pitchFamily="50" charset="-128"/>
                <a:ea typeface="メイリオ" panose="020B0604030504040204" pitchFamily="50" charset="-128"/>
              </a:rPr>
              <a:t>がどのように変わるか考えてみましょう。</a:t>
            </a:r>
            <a:endParaRPr kumimoji="1" lang="ja-JP" altLang="en-US" dirty="0">
              <a:latin typeface="メイリオ" panose="020B0604030504040204" pitchFamily="50" charset="-128"/>
              <a:ea typeface="メイリオ" panose="020B0604030504040204" pitchFamily="50" charset="-128"/>
            </a:endParaRPr>
          </a:p>
        </p:txBody>
      </p:sp>
      <p:sp>
        <p:nvSpPr>
          <p:cNvPr id="57" name="スライド番号プレースホルダー 3"/>
          <p:cNvSpPr>
            <a:spLocks noGrp="1"/>
          </p:cNvSpPr>
          <p:nvPr>
            <p:ph type="sldNum" sz="quarter" idx="12"/>
          </p:nvPr>
        </p:nvSpPr>
        <p:spPr>
          <a:xfrm>
            <a:off x="6621833" y="6245208"/>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51</a:t>
            </a:fld>
            <a:endParaRPr kumimoji="0" lang="en-US" altLang="ja-JP" sz="2800" dirty="0" smtClean="0">
              <a:solidFill>
                <a:srgbClr val="000000"/>
              </a:solidFill>
            </a:endParaRPr>
          </a:p>
        </p:txBody>
      </p:sp>
      <p:pic>
        <p:nvPicPr>
          <p:cNvPr id="64" name="図 63"/>
          <p:cNvPicPr>
            <a:picLocks noChangeAspect="1"/>
          </p:cNvPicPr>
          <p:nvPr/>
        </p:nvPicPr>
        <p:blipFill>
          <a:blip r:embed="rId3">
            <a:clrChange>
              <a:clrFrom>
                <a:srgbClr val="FFFFFF"/>
              </a:clrFrom>
              <a:clrTo>
                <a:srgbClr val="FFFFFF">
                  <a:alpha val="0"/>
                </a:srgbClr>
              </a:clrTo>
            </a:clrChange>
          </a:blip>
          <a:stretch>
            <a:fillRect/>
          </a:stretch>
        </p:blipFill>
        <p:spPr>
          <a:xfrm>
            <a:off x="1164947" y="3042233"/>
            <a:ext cx="2786196" cy="2565403"/>
          </a:xfrm>
          <a:prstGeom prst="rect">
            <a:avLst/>
          </a:prstGeom>
        </p:spPr>
      </p:pic>
      <p:pic>
        <p:nvPicPr>
          <p:cNvPr id="65" name="図 64"/>
          <p:cNvPicPr>
            <a:picLocks noChangeAspect="1"/>
          </p:cNvPicPr>
          <p:nvPr/>
        </p:nvPicPr>
        <p:blipFill>
          <a:blip r:embed="rId4">
            <a:clrChange>
              <a:clrFrom>
                <a:srgbClr val="FFFFFF"/>
              </a:clrFrom>
              <a:clrTo>
                <a:srgbClr val="FFFFFF">
                  <a:alpha val="0"/>
                </a:srgbClr>
              </a:clrTo>
            </a:clrChange>
          </a:blip>
          <a:stretch>
            <a:fillRect/>
          </a:stretch>
        </p:blipFill>
        <p:spPr>
          <a:xfrm>
            <a:off x="1843896" y="4465111"/>
            <a:ext cx="3341792" cy="641354"/>
          </a:xfrm>
          <a:prstGeom prst="rect">
            <a:avLst/>
          </a:prstGeom>
        </p:spPr>
      </p:pic>
      <p:sp>
        <p:nvSpPr>
          <p:cNvPr id="5" name="線吹き出し 1 4"/>
          <p:cNvSpPr/>
          <p:nvPr/>
        </p:nvSpPr>
        <p:spPr bwMode="auto">
          <a:xfrm>
            <a:off x="4114800" y="2133600"/>
            <a:ext cx="685800" cy="533400"/>
          </a:xfrm>
          <a:prstGeom prst="callout1">
            <a:avLst>
              <a:gd name="adj1" fmla="val 53176"/>
              <a:gd name="adj2" fmla="val -4756"/>
              <a:gd name="adj3" fmla="val 110393"/>
              <a:gd name="adj4" fmla="val -8860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①</a:t>
            </a:r>
          </a:p>
        </p:txBody>
      </p:sp>
      <p:sp>
        <p:nvSpPr>
          <p:cNvPr id="67" name="線吹き出し 1 66"/>
          <p:cNvSpPr/>
          <p:nvPr/>
        </p:nvSpPr>
        <p:spPr bwMode="auto">
          <a:xfrm>
            <a:off x="4374463" y="2839272"/>
            <a:ext cx="685800" cy="520835"/>
          </a:xfrm>
          <a:prstGeom prst="callout1">
            <a:avLst>
              <a:gd name="adj1" fmla="val 53176"/>
              <a:gd name="adj2" fmla="val -4756"/>
              <a:gd name="adj3" fmla="val 85452"/>
              <a:gd name="adj4" fmla="val -8642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ja-JP" altLang="en-US" sz="2800" dirty="0" smtClean="0"/>
              <a:t>②</a:t>
            </a:r>
            <a:endParaRPr lang="ja-JP" altLang="en-US" sz="2800" dirty="0"/>
          </a:p>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8" name="線吹き出し 1 67"/>
          <p:cNvSpPr/>
          <p:nvPr/>
        </p:nvSpPr>
        <p:spPr bwMode="auto">
          <a:xfrm>
            <a:off x="4510714" y="3659140"/>
            <a:ext cx="685800" cy="506938"/>
          </a:xfrm>
          <a:prstGeom prst="callout1">
            <a:avLst>
              <a:gd name="adj1" fmla="val 53176"/>
              <a:gd name="adj2" fmla="val -4756"/>
              <a:gd name="adj3" fmla="val 85452"/>
              <a:gd name="adj4" fmla="val -86420"/>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③</a:t>
            </a:r>
          </a:p>
        </p:txBody>
      </p:sp>
      <p:sp>
        <p:nvSpPr>
          <p:cNvPr id="13" name="テキスト ボックス 12"/>
          <p:cNvSpPr txBox="1"/>
          <p:nvPr/>
        </p:nvSpPr>
        <p:spPr>
          <a:xfrm>
            <a:off x="6709453" y="323366"/>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a:solidFill>
                  <a:srgbClr val="FF0000"/>
                </a:solidFill>
                <a:latin typeface="メイリオ" panose="020B0604030504040204" pitchFamily="50" charset="-128"/>
                <a:ea typeface="メイリオ" panose="020B0604030504040204" pitchFamily="50" charset="-128"/>
              </a:rPr>
              <a:t>2</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779860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57479B73-A815-4F21-92C6-61809DE83314}" type="slidenum">
              <a:rPr lang="en-US" altLang="ja-JP" smtClean="0"/>
              <a:pPr/>
              <a:t>52</a:t>
            </a:fld>
            <a:endParaRPr lang="en-US" altLang="ja-JP"/>
          </a:p>
        </p:txBody>
      </p:sp>
    </p:spTree>
    <p:extLst>
      <p:ext uri="{BB962C8B-B14F-4D97-AF65-F5344CB8AC3E}">
        <p14:creationId xmlns:p14="http://schemas.microsoft.com/office/powerpoint/2010/main" val="132068094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53</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85393" y="293681"/>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8</a:t>
            </a:r>
            <a:r>
              <a:rPr lang="en-US" altLang="ja-JP" sz="2800" dirty="0" smtClean="0">
                <a:latin typeface="メイリオ" panose="020B0604030504040204" pitchFamily="50" charset="-128"/>
                <a:ea typeface="メイリオ" panose="020B0604030504040204" pitchFamily="50" charset="-128"/>
              </a:rPr>
              <a:t>:</a:t>
            </a:r>
            <a:r>
              <a:rPr lang="ja-JP" altLang="en-US" sz="2800" dirty="0" smtClean="0">
                <a:latin typeface="メイリオ" panose="020B0604030504040204" pitchFamily="50" charset="-128"/>
                <a:ea typeface="メイリオ" panose="020B0604030504040204" pitchFamily="50" charset="-128"/>
              </a:rPr>
              <a:t>数</a:t>
            </a:r>
            <a:r>
              <a:rPr lang="ja-JP" altLang="en-US" sz="2800" dirty="0">
                <a:latin typeface="メイリオ" panose="020B0604030504040204" pitchFamily="50" charset="-128"/>
                <a:ea typeface="メイリオ" panose="020B0604030504040204" pitchFamily="50" charset="-128"/>
              </a:rPr>
              <a:t>の</a:t>
            </a:r>
            <a:r>
              <a:rPr lang="ja-JP" altLang="en-US" sz="2800" dirty="0" smtClean="0">
                <a:latin typeface="メイリオ" panose="020B0604030504040204" pitchFamily="50" charset="-128"/>
                <a:ea typeface="メイリオ" panose="020B0604030504040204" pitchFamily="50" charset="-128"/>
              </a:rPr>
              <a:t>並び替え</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265837" y="828113"/>
            <a:ext cx="6473969" cy="1200329"/>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予め</a:t>
            </a:r>
            <a:r>
              <a:rPr lang="ja-JP" altLang="en-US" sz="2400" dirty="0">
                <a:latin typeface="メイリオ" panose="020B0604030504040204" pitchFamily="50" charset="-128"/>
                <a:ea typeface="メイリオ" panose="020B0604030504040204" pitchFamily="50" charset="-128"/>
              </a:rPr>
              <a:t>リスト</a:t>
            </a:r>
            <a:r>
              <a:rPr lang="en-US" altLang="ja-JP" sz="2400" dirty="0" smtClean="0">
                <a:latin typeface="メイリオ" panose="020B0604030504040204" pitchFamily="50" charset="-128"/>
                <a:ea typeface="メイリオ" panose="020B0604030504040204" pitchFamily="50" charset="-128"/>
              </a:rPr>
              <a:t>D[1]</a:t>
            </a:r>
            <a:r>
              <a:rPr lang="ja-JP" altLang="en-US" sz="2400" dirty="0" smtClean="0">
                <a:latin typeface="メイリオ" panose="020B0604030504040204" pitchFamily="50" charset="-128"/>
                <a:ea typeface="メイリオ" panose="020B0604030504040204" pitchFamily="50" charset="-128"/>
              </a:rPr>
              <a:t>から</a:t>
            </a:r>
            <a:r>
              <a:rPr lang="en-US" altLang="ja-JP" sz="2400" dirty="0" smtClean="0">
                <a:latin typeface="メイリオ" panose="020B0604030504040204" pitchFamily="50" charset="-128"/>
                <a:ea typeface="メイリオ" panose="020B0604030504040204" pitchFamily="50" charset="-128"/>
              </a:rPr>
              <a:t>D[5]</a:t>
            </a:r>
            <a:r>
              <a:rPr lang="ja-JP" altLang="en-US" sz="2400" dirty="0" err="1" smtClean="0">
                <a:latin typeface="メイリオ" panose="020B0604030504040204" pitchFamily="50" charset="-128"/>
                <a:ea typeface="メイリオ" panose="020B0604030504040204" pitchFamily="50" charset="-128"/>
              </a:rPr>
              <a:t>まで</a:t>
            </a:r>
            <a:r>
              <a:rPr lang="ja-JP" altLang="en-US" sz="2400" dirty="0" smtClean="0">
                <a:latin typeface="メイリオ" panose="020B0604030504040204" pitchFamily="50" charset="-128"/>
                <a:ea typeface="メイリオ" panose="020B0604030504040204" pitchFamily="50" charset="-128"/>
              </a:rPr>
              <a:t>数を入れておきます。この中の数を小さい順番に並び替えて</a:t>
            </a:r>
            <a:r>
              <a:rPr lang="ja-JP" altLang="en-US" sz="2400" dirty="0">
                <a:latin typeface="メイリオ" panose="020B0604030504040204" pitchFamily="50" charset="-128"/>
                <a:ea typeface="メイリオ" panose="020B0604030504040204" pitchFamily="50" charset="-128"/>
              </a:rPr>
              <a:t>リスト</a:t>
            </a:r>
            <a:r>
              <a:rPr lang="en-US" altLang="ja-JP" sz="2400" dirty="0" smtClean="0">
                <a:latin typeface="メイリオ" panose="020B0604030504040204" pitchFamily="50" charset="-128"/>
                <a:ea typeface="メイリオ" panose="020B0604030504040204" pitchFamily="50" charset="-128"/>
              </a:rPr>
              <a:t>D[1]</a:t>
            </a:r>
            <a:r>
              <a:rPr lang="ja-JP" altLang="en-US" sz="2400" dirty="0" smtClean="0">
                <a:latin typeface="メイリオ" panose="020B0604030504040204" pitchFamily="50" charset="-128"/>
                <a:ea typeface="メイリオ" panose="020B0604030504040204" pitchFamily="50" charset="-128"/>
              </a:rPr>
              <a:t>から</a:t>
            </a:r>
            <a:r>
              <a:rPr lang="en-US" altLang="ja-JP" sz="2400" dirty="0" smtClean="0">
                <a:latin typeface="メイリオ" panose="020B0604030504040204" pitchFamily="50" charset="-128"/>
                <a:ea typeface="メイリオ" panose="020B0604030504040204" pitchFamily="50" charset="-128"/>
              </a:rPr>
              <a:t>D[5]</a:t>
            </a:r>
            <a:r>
              <a:rPr lang="ja-JP" altLang="en-US" sz="2400" dirty="0" smtClean="0">
                <a:latin typeface="メイリオ" panose="020B0604030504040204" pitchFamily="50" charset="-128"/>
                <a:ea typeface="メイリオ" panose="020B0604030504040204" pitchFamily="50" charset="-128"/>
              </a:rPr>
              <a:t>に入れなおしてください。</a:t>
            </a:r>
            <a:endParaRPr lang="en-US" altLang="ja-JP" sz="2400" dirty="0" smtClean="0">
              <a:latin typeface="メイリオ" panose="020B0604030504040204" pitchFamily="50" charset="-128"/>
              <a:ea typeface="メイリオ" panose="020B0604030504040204" pitchFamily="50" charset="-128"/>
            </a:endParaRPr>
          </a:p>
        </p:txBody>
      </p:sp>
      <p:sp>
        <p:nvSpPr>
          <p:cNvPr id="7" name="テキスト ボックス 6"/>
          <p:cNvSpPr txBox="1"/>
          <p:nvPr/>
        </p:nvSpPr>
        <p:spPr>
          <a:xfrm>
            <a:off x="6778769" y="391180"/>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2"/>
          <a:stretch>
            <a:fillRect/>
          </a:stretch>
        </p:blipFill>
        <p:spPr>
          <a:xfrm>
            <a:off x="6992139" y="865567"/>
            <a:ext cx="1747105" cy="2615884"/>
          </a:xfrm>
          <a:prstGeom prst="rect">
            <a:avLst/>
          </a:prstGeom>
        </p:spPr>
      </p:pic>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53</a:t>
            </a:fld>
            <a:endParaRPr kumimoji="0" lang="en-US" altLang="ja-JP" sz="2800" dirty="0" smtClean="0">
              <a:solidFill>
                <a:srgbClr val="000000"/>
              </a:solidFill>
            </a:endParaRPr>
          </a:p>
        </p:txBody>
      </p:sp>
      <p:sp>
        <p:nvSpPr>
          <p:cNvPr id="25" name="テキスト ボックス 24"/>
          <p:cNvSpPr txBox="1"/>
          <p:nvPr/>
        </p:nvSpPr>
        <p:spPr>
          <a:xfrm>
            <a:off x="6178777" y="3673284"/>
            <a:ext cx="2663089" cy="1938992"/>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プログラムを実行した後は、</a:t>
            </a:r>
            <a:r>
              <a:rPr lang="ja-JP" altLang="en-US" sz="2400" dirty="0">
                <a:latin typeface="メイリオ" panose="020B0604030504040204" pitchFamily="50" charset="-128"/>
                <a:ea typeface="メイリオ" panose="020B0604030504040204" pitchFamily="50" charset="-128"/>
              </a:rPr>
              <a:t>数</a:t>
            </a:r>
            <a:r>
              <a:rPr lang="ja-JP" altLang="en-US" sz="2400" dirty="0" smtClean="0">
                <a:latin typeface="メイリオ" panose="020B0604030504040204" pitchFamily="50" charset="-128"/>
                <a:ea typeface="メイリオ" panose="020B0604030504040204" pitchFamily="50" charset="-128"/>
              </a:rPr>
              <a:t>が大きくなるように入れ替えが行われています。</a:t>
            </a:r>
            <a:endParaRPr kumimoji="1" lang="ja-JP" altLang="en-US" sz="2400" dirty="0">
              <a:latin typeface="メイリオ" panose="020B0604030504040204" pitchFamily="50" charset="-128"/>
              <a:ea typeface="メイリオ" panose="020B0604030504040204" pitchFamily="50" charset="-128"/>
            </a:endParaRPr>
          </a:p>
        </p:txBody>
      </p:sp>
      <p:sp>
        <p:nvSpPr>
          <p:cNvPr id="5" name="右矢印 4"/>
          <p:cNvSpPr/>
          <p:nvPr/>
        </p:nvSpPr>
        <p:spPr bwMode="auto">
          <a:xfrm rot="5400000">
            <a:off x="4361478" y="3891037"/>
            <a:ext cx="2457396" cy="499387"/>
          </a:xfrm>
          <a:custGeom>
            <a:avLst/>
            <a:gdLst>
              <a:gd name="connsiteX0" fmla="*/ 0 w 3886200"/>
              <a:gd name="connsiteY0" fmla="*/ 235242 h 961052"/>
              <a:gd name="connsiteX1" fmla="*/ 3341687 w 3886200"/>
              <a:gd name="connsiteY1" fmla="*/ 235242 h 961052"/>
              <a:gd name="connsiteX2" fmla="*/ 3341687 w 3886200"/>
              <a:gd name="connsiteY2" fmla="*/ 0 h 961052"/>
              <a:gd name="connsiteX3" fmla="*/ 3886200 w 3886200"/>
              <a:gd name="connsiteY3" fmla="*/ 480526 h 961052"/>
              <a:gd name="connsiteX4" fmla="*/ 3341687 w 3886200"/>
              <a:gd name="connsiteY4" fmla="*/ 961052 h 961052"/>
              <a:gd name="connsiteX5" fmla="*/ 3341687 w 3886200"/>
              <a:gd name="connsiteY5" fmla="*/ 725810 h 961052"/>
              <a:gd name="connsiteX6" fmla="*/ 0 w 3886200"/>
              <a:gd name="connsiteY6" fmla="*/ 725810 h 961052"/>
              <a:gd name="connsiteX7" fmla="*/ 0 w 3886200"/>
              <a:gd name="connsiteY7" fmla="*/ 235242 h 961052"/>
              <a:gd name="connsiteX0" fmla="*/ 0 w 3886200"/>
              <a:gd name="connsiteY0" fmla="*/ 368246 h 961052"/>
              <a:gd name="connsiteX1" fmla="*/ 3341687 w 3886200"/>
              <a:gd name="connsiteY1" fmla="*/ 235242 h 961052"/>
              <a:gd name="connsiteX2" fmla="*/ 3341687 w 3886200"/>
              <a:gd name="connsiteY2" fmla="*/ 0 h 961052"/>
              <a:gd name="connsiteX3" fmla="*/ 3886200 w 3886200"/>
              <a:gd name="connsiteY3" fmla="*/ 480526 h 961052"/>
              <a:gd name="connsiteX4" fmla="*/ 3341687 w 3886200"/>
              <a:gd name="connsiteY4" fmla="*/ 961052 h 961052"/>
              <a:gd name="connsiteX5" fmla="*/ 3341687 w 3886200"/>
              <a:gd name="connsiteY5" fmla="*/ 725810 h 961052"/>
              <a:gd name="connsiteX6" fmla="*/ 0 w 3886200"/>
              <a:gd name="connsiteY6" fmla="*/ 725810 h 961052"/>
              <a:gd name="connsiteX7" fmla="*/ 0 w 3886200"/>
              <a:gd name="connsiteY7" fmla="*/ 368246 h 961052"/>
              <a:gd name="connsiteX0" fmla="*/ 0 w 3886200"/>
              <a:gd name="connsiteY0" fmla="*/ 368246 h 961052"/>
              <a:gd name="connsiteX1" fmla="*/ 3341687 w 3886200"/>
              <a:gd name="connsiteY1" fmla="*/ 235242 h 961052"/>
              <a:gd name="connsiteX2" fmla="*/ 3341687 w 3886200"/>
              <a:gd name="connsiteY2" fmla="*/ 0 h 961052"/>
              <a:gd name="connsiteX3" fmla="*/ 3886200 w 3886200"/>
              <a:gd name="connsiteY3" fmla="*/ 480526 h 961052"/>
              <a:gd name="connsiteX4" fmla="*/ 3341687 w 3886200"/>
              <a:gd name="connsiteY4" fmla="*/ 961052 h 961052"/>
              <a:gd name="connsiteX5" fmla="*/ 3341687 w 3886200"/>
              <a:gd name="connsiteY5" fmla="*/ 725810 h 961052"/>
              <a:gd name="connsiteX6" fmla="*/ 0 w 3886200"/>
              <a:gd name="connsiteY6" fmla="*/ 559556 h 961052"/>
              <a:gd name="connsiteX7" fmla="*/ 0 w 3886200"/>
              <a:gd name="connsiteY7" fmla="*/ 368246 h 961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86200" h="961052">
                <a:moveTo>
                  <a:pt x="0" y="368246"/>
                </a:moveTo>
                <a:lnTo>
                  <a:pt x="3341687" y="235242"/>
                </a:lnTo>
                <a:lnTo>
                  <a:pt x="3341687" y="0"/>
                </a:lnTo>
                <a:lnTo>
                  <a:pt x="3886200" y="480526"/>
                </a:lnTo>
                <a:lnTo>
                  <a:pt x="3341687" y="961052"/>
                </a:lnTo>
                <a:lnTo>
                  <a:pt x="3341687" y="725810"/>
                </a:lnTo>
                <a:lnTo>
                  <a:pt x="0" y="559556"/>
                </a:lnTo>
                <a:lnTo>
                  <a:pt x="0" y="368246"/>
                </a:lnTo>
                <a:close/>
              </a:path>
            </a:pathLst>
          </a:cu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4" name="下矢印 33"/>
          <p:cNvSpPr/>
          <p:nvPr/>
        </p:nvSpPr>
        <p:spPr bwMode="auto">
          <a:xfrm>
            <a:off x="5089240" y="6068714"/>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pic>
        <p:nvPicPr>
          <p:cNvPr id="33" name="図 32"/>
          <p:cNvPicPr>
            <a:picLocks noChangeAspect="1"/>
          </p:cNvPicPr>
          <p:nvPr/>
        </p:nvPicPr>
        <p:blipFill>
          <a:blip r:embed="rId3"/>
          <a:stretch>
            <a:fillRect/>
          </a:stretch>
        </p:blipFill>
        <p:spPr>
          <a:xfrm>
            <a:off x="762000" y="2378638"/>
            <a:ext cx="1981200" cy="3601122"/>
          </a:xfrm>
          <a:prstGeom prst="rect">
            <a:avLst/>
          </a:prstGeom>
        </p:spPr>
      </p:pic>
      <p:pic>
        <p:nvPicPr>
          <p:cNvPr id="4" name="図 3"/>
          <p:cNvPicPr>
            <a:picLocks noChangeAspect="1"/>
          </p:cNvPicPr>
          <p:nvPr/>
        </p:nvPicPr>
        <p:blipFill>
          <a:blip r:embed="rId4"/>
          <a:stretch>
            <a:fillRect/>
          </a:stretch>
        </p:blipFill>
        <p:spPr>
          <a:xfrm>
            <a:off x="3505200" y="2378638"/>
            <a:ext cx="1814088" cy="3524185"/>
          </a:xfrm>
          <a:prstGeom prst="rect">
            <a:avLst/>
          </a:prstGeom>
        </p:spPr>
      </p:pic>
      <p:sp>
        <p:nvSpPr>
          <p:cNvPr id="6" name="右矢印 5"/>
          <p:cNvSpPr/>
          <p:nvPr/>
        </p:nvSpPr>
        <p:spPr bwMode="auto">
          <a:xfrm>
            <a:off x="2787991" y="3673284"/>
            <a:ext cx="609600" cy="67011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2000047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760348" y="624639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54</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264519" y="165328"/>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最期のチャレンジ</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数の並び替え</a:t>
            </a:r>
            <a:endParaRPr lang="en-US" altLang="ja-JP" sz="28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567559" y="3868414"/>
            <a:ext cx="2007906" cy="2246769"/>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1</a:t>
            </a:r>
            <a:r>
              <a:rPr lang="ja-JP" altLang="en-US" sz="2200" dirty="0" smtClean="0">
                <a:latin typeface="メイリオ" panose="020B0604030504040204" pitchFamily="50" charset="-128"/>
                <a:ea typeface="メイリオ" panose="020B0604030504040204" pitchFamily="50" charset="-128"/>
              </a:rPr>
              <a:t>回目</a:t>
            </a:r>
            <a:br>
              <a:rPr lang="ja-JP" altLang="en-US" sz="2200"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D[1]</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smtClean="0">
                <a:latin typeface="メイリオ" panose="020B0604030504040204" pitchFamily="50" charset="-128"/>
                <a:ea typeface="メイリオ" panose="020B0604030504040204" pitchFamily="50" charset="-128"/>
              </a:rPr>
              <a:t>で</a:t>
            </a:r>
            <a:r>
              <a:rPr lang="ja-JP" altLang="en-US" sz="2400" dirty="0">
                <a:latin typeface="メイリオ" panose="020B0604030504040204" pitchFamily="50" charset="-128"/>
                <a:ea typeface="メイリオ" panose="020B0604030504040204" pitchFamily="50" charset="-128"/>
              </a:rPr>
              <a:t>一番小さい数を配列の</a:t>
            </a:r>
            <a:r>
              <a:rPr lang="ja-JP" altLang="en-US" sz="2400" dirty="0" smtClean="0">
                <a:latin typeface="メイリオ" panose="020B0604030504040204" pitchFamily="50" charset="-128"/>
                <a:ea typeface="メイリオ" panose="020B0604030504040204" pitchFamily="50" charset="-128"/>
              </a:rPr>
              <a:t>先頭</a:t>
            </a:r>
            <a:r>
              <a:rPr lang="en-US" altLang="ja-JP" sz="2400" dirty="0" smtClean="0">
                <a:latin typeface="メイリオ" panose="020B0604030504040204" pitchFamily="50" charset="-128"/>
                <a:ea typeface="メイリオ" panose="020B0604030504040204" pitchFamily="50" charset="-128"/>
              </a:rPr>
              <a:t>D[1]</a:t>
            </a:r>
            <a:r>
              <a:rPr lang="ja-JP" altLang="en-US" sz="2400" dirty="0" smtClean="0">
                <a:latin typeface="メイリオ" panose="020B0604030504040204" pitchFamily="50" charset="-128"/>
                <a:ea typeface="メイリオ" panose="020B0604030504040204" pitchFamily="50" charset="-128"/>
              </a:rPr>
              <a:t>に</a:t>
            </a:r>
            <a:r>
              <a:rPr lang="ja-JP" altLang="en-US" sz="2400" dirty="0">
                <a:latin typeface="メイリオ" panose="020B0604030504040204" pitchFamily="50" charset="-128"/>
                <a:ea typeface="メイリオ" panose="020B0604030504040204" pitchFamily="50" charset="-128"/>
              </a:rPr>
              <a:t>入れ替える</a:t>
            </a:r>
            <a:endParaRPr kumimoji="1" lang="ja-JP" altLang="en-US" sz="22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262728" y="618204"/>
            <a:ext cx="1028700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考え方「</a:t>
            </a:r>
            <a:r>
              <a:rPr lang="ja-JP" altLang="en-US" sz="2400" dirty="0" smtClean="0">
                <a:latin typeface="メイリオ" panose="020B0604030504040204" pitchFamily="50" charset="-128"/>
                <a:ea typeface="メイリオ" panose="020B0604030504040204" pitchFamily="50" charset="-128"/>
              </a:rPr>
              <a:t>一番</a:t>
            </a:r>
            <a:r>
              <a:rPr lang="ja-JP" altLang="en-US" sz="2400" dirty="0">
                <a:latin typeface="メイリオ" panose="020B0604030504040204" pitchFamily="50" charset="-128"/>
                <a:ea typeface="メイリオ" panose="020B0604030504040204" pitchFamily="50" charset="-128"/>
              </a:rPr>
              <a:t>小さい数</a:t>
            </a:r>
            <a:r>
              <a:rPr lang="ja-JP" altLang="en-US" sz="2400" dirty="0" smtClean="0">
                <a:latin typeface="メイリオ" panose="020B0604030504040204" pitchFamily="50" charset="-128"/>
                <a:ea typeface="メイリオ" panose="020B0604030504040204" pitchFamily="50" charset="-128"/>
              </a:rPr>
              <a:t>を</a:t>
            </a:r>
            <a:r>
              <a:rPr lang="ja-JP" altLang="en-US" sz="2400" dirty="0">
                <a:latin typeface="メイリオ" panose="020B0604030504040204" pitchFamily="50" charset="-128"/>
                <a:ea typeface="メイリオ" panose="020B0604030504040204" pitchFamily="50" charset="-128"/>
              </a:rPr>
              <a:t>リスト</a:t>
            </a:r>
            <a:r>
              <a:rPr lang="ja-JP" altLang="en-US" sz="2400" dirty="0" smtClean="0">
                <a:latin typeface="メイリオ" panose="020B0604030504040204" pitchFamily="50" charset="-128"/>
                <a:ea typeface="メイリオ" panose="020B0604030504040204" pitchFamily="50" charset="-128"/>
              </a:rPr>
              <a:t>の先頭に入れ替える」</a:t>
            </a:r>
          </a:p>
          <a:p>
            <a:pPr algn="l"/>
            <a:r>
              <a:rPr lang="ja-JP" altLang="en-US" sz="2400" dirty="0" smtClean="0">
                <a:latin typeface="メイリオ" panose="020B0604030504040204" pitchFamily="50" charset="-128"/>
                <a:ea typeface="メイリオ" panose="020B0604030504040204" pitchFamily="50" charset="-128"/>
              </a:rPr>
              <a:t>を繰り返し</a:t>
            </a:r>
            <a:r>
              <a:rPr lang="ja-JP" altLang="en-US" sz="2400" dirty="0" smtClean="0">
                <a:latin typeface="メイリオ" panose="020B0604030504040204" pitchFamily="50" charset="-128"/>
                <a:ea typeface="メイリオ" panose="020B0604030504040204" pitchFamily="50" charset="-128"/>
              </a:rPr>
              <a:t>実施</a:t>
            </a:r>
            <a:endParaRPr kumimoji="1" lang="ja-JP" altLang="en-US" sz="2400" dirty="0">
              <a:solidFill>
                <a:srgbClr val="FF0000"/>
              </a:solidFill>
              <a:latin typeface="メイリオ" panose="020B0604030504040204" pitchFamily="50" charset="-128"/>
              <a:ea typeface="メイリオ" panose="020B0604030504040204" pitchFamily="50" charset="-128"/>
            </a:endParaRPr>
          </a:p>
        </p:txBody>
      </p:sp>
      <p:sp>
        <p:nvSpPr>
          <p:cNvPr id="114" name="テキスト ボックス 113"/>
          <p:cNvSpPr txBox="1"/>
          <p:nvPr/>
        </p:nvSpPr>
        <p:spPr>
          <a:xfrm>
            <a:off x="2575465" y="3804626"/>
            <a:ext cx="2274059" cy="2923877"/>
          </a:xfrm>
          <a:prstGeom prst="rect">
            <a:avLst/>
          </a:prstGeom>
          <a:noFill/>
        </p:spPr>
        <p:txBody>
          <a:bodyPr wrap="square" rtlCol="0">
            <a:spAutoFit/>
          </a:bodyPr>
          <a:lstStyle/>
          <a:p>
            <a:pPr algn="l"/>
            <a:r>
              <a:rPr lang="en-US" altLang="ja-JP" sz="2200" dirty="0" smtClean="0">
                <a:latin typeface="メイリオ" panose="020B0604030504040204" pitchFamily="50" charset="-128"/>
                <a:ea typeface="メイリオ" panose="020B0604030504040204" pitchFamily="50" charset="-128"/>
              </a:rPr>
              <a:t>2</a:t>
            </a:r>
            <a:r>
              <a:rPr lang="ja-JP" altLang="en-US" sz="2200" dirty="0" smtClean="0">
                <a:latin typeface="メイリオ" panose="020B0604030504040204" pitchFamily="50" charset="-128"/>
                <a:ea typeface="メイリオ" panose="020B0604030504040204" pitchFamily="50" charset="-128"/>
              </a:rPr>
              <a:t>回目</a:t>
            </a:r>
            <a:br>
              <a:rPr lang="ja-JP" altLang="en-US" sz="2200"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D[1]</a:t>
            </a:r>
            <a:r>
              <a:rPr lang="ja-JP" altLang="en-US" sz="2200" dirty="0" smtClean="0">
                <a:latin typeface="メイリオ" panose="020B0604030504040204" pitchFamily="50" charset="-128"/>
                <a:ea typeface="メイリオ" panose="020B0604030504040204" pitchFamily="50" charset="-128"/>
              </a:rPr>
              <a:t>に一番小さい数がはいっているので、</a:t>
            </a:r>
            <a:r>
              <a:rPr lang="en-US" altLang="ja-JP" sz="2200" dirty="0" smtClean="0">
                <a:latin typeface="メイリオ" panose="020B0604030504040204" pitchFamily="50" charset="-128"/>
                <a:ea typeface="メイリオ" panose="020B0604030504040204" pitchFamily="50" charset="-128"/>
              </a:rPr>
              <a:t>D[2]</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smtClean="0">
                <a:latin typeface="メイリオ" panose="020B0604030504040204" pitchFamily="50" charset="-128"/>
                <a:ea typeface="メイリオ" panose="020B0604030504040204" pitchFamily="50" charset="-128"/>
              </a:rPr>
              <a:t>で</a:t>
            </a:r>
            <a:r>
              <a:rPr lang="ja-JP" altLang="en-US" sz="2400" dirty="0">
                <a:latin typeface="メイリオ" panose="020B0604030504040204" pitchFamily="50" charset="-128"/>
                <a:ea typeface="メイリオ" panose="020B0604030504040204" pitchFamily="50" charset="-128"/>
              </a:rPr>
              <a:t>一番小さい数を配列</a:t>
            </a:r>
            <a:r>
              <a:rPr lang="ja-JP" altLang="en-US" sz="2400" dirty="0" smtClean="0">
                <a:latin typeface="メイリオ" panose="020B0604030504040204" pitchFamily="50" charset="-128"/>
                <a:ea typeface="メイリオ" panose="020B0604030504040204" pitchFamily="50" charset="-128"/>
              </a:rPr>
              <a:t>の</a:t>
            </a:r>
            <a:r>
              <a:rPr lang="en-US" altLang="ja-JP" sz="2400" dirty="0" smtClean="0">
                <a:latin typeface="メイリオ" panose="020B0604030504040204" pitchFamily="50" charset="-128"/>
                <a:ea typeface="メイリオ" panose="020B0604030504040204" pitchFamily="50" charset="-128"/>
              </a:rPr>
              <a:t>D[2]</a:t>
            </a:r>
            <a:r>
              <a:rPr lang="ja-JP" altLang="en-US" sz="2400" dirty="0" smtClean="0">
                <a:latin typeface="メイリオ" panose="020B0604030504040204" pitchFamily="50" charset="-128"/>
                <a:ea typeface="メイリオ" panose="020B0604030504040204" pitchFamily="50" charset="-128"/>
              </a:rPr>
              <a:t>に</a:t>
            </a:r>
            <a:r>
              <a:rPr lang="ja-JP" altLang="en-US" sz="2400" dirty="0">
                <a:latin typeface="メイリオ" panose="020B0604030504040204" pitchFamily="50" charset="-128"/>
                <a:ea typeface="メイリオ" panose="020B0604030504040204" pitchFamily="50" charset="-128"/>
              </a:rPr>
              <a:t>入れ替える</a:t>
            </a:r>
            <a:endParaRPr kumimoji="1" lang="ja-JP" altLang="en-US" sz="2200" dirty="0">
              <a:latin typeface="メイリオ" panose="020B0604030504040204" pitchFamily="50" charset="-128"/>
              <a:ea typeface="メイリオ" panose="020B0604030504040204" pitchFamily="50" charset="-128"/>
            </a:endParaRPr>
          </a:p>
        </p:txBody>
      </p:sp>
      <p:sp>
        <p:nvSpPr>
          <p:cNvPr id="116" name="テキスト ボックス 115"/>
          <p:cNvSpPr txBox="1"/>
          <p:nvPr/>
        </p:nvSpPr>
        <p:spPr>
          <a:xfrm>
            <a:off x="4804750" y="3810488"/>
            <a:ext cx="1721202" cy="2616101"/>
          </a:xfrm>
          <a:prstGeom prst="rect">
            <a:avLst/>
          </a:prstGeom>
          <a:noFill/>
        </p:spPr>
        <p:txBody>
          <a:bodyPr wrap="square" rtlCol="0">
            <a:spAutoFit/>
          </a:bodyPr>
          <a:lstStyle/>
          <a:p>
            <a:pPr algn="l"/>
            <a:r>
              <a:rPr lang="en-US" altLang="ja-JP" sz="2200" dirty="0">
                <a:latin typeface="メイリオ" panose="020B0604030504040204" pitchFamily="50" charset="-128"/>
                <a:ea typeface="メイリオ" panose="020B0604030504040204" pitchFamily="50" charset="-128"/>
              </a:rPr>
              <a:t>3</a:t>
            </a:r>
            <a:r>
              <a:rPr lang="ja-JP" altLang="en-US" sz="2200" dirty="0" smtClean="0">
                <a:latin typeface="メイリオ" panose="020B0604030504040204" pitchFamily="50" charset="-128"/>
                <a:ea typeface="メイリオ" panose="020B0604030504040204" pitchFamily="50" charset="-128"/>
              </a:rPr>
              <a:t>回目</a:t>
            </a:r>
            <a:br>
              <a:rPr lang="ja-JP" altLang="en-US" sz="2200"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D[3]</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smtClean="0">
                <a:latin typeface="メイリオ" panose="020B0604030504040204" pitchFamily="50" charset="-128"/>
                <a:ea typeface="メイリオ" panose="020B0604030504040204" pitchFamily="50" charset="-128"/>
              </a:rPr>
              <a:t>で</a:t>
            </a:r>
            <a:r>
              <a:rPr lang="ja-JP" altLang="en-US" sz="2400" dirty="0">
                <a:latin typeface="メイリオ" panose="020B0604030504040204" pitchFamily="50" charset="-128"/>
                <a:ea typeface="メイリオ" panose="020B0604030504040204" pitchFamily="50" charset="-128"/>
              </a:rPr>
              <a:t>一番小さい数を配列</a:t>
            </a:r>
            <a:r>
              <a:rPr lang="ja-JP" altLang="en-US" sz="2400" dirty="0" smtClean="0">
                <a:latin typeface="メイリオ" panose="020B0604030504040204" pitchFamily="50" charset="-128"/>
                <a:ea typeface="メイリオ" panose="020B0604030504040204" pitchFamily="50" charset="-128"/>
              </a:rPr>
              <a:t>の</a:t>
            </a:r>
            <a:r>
              <a:rPr lang="en-US" altLang="ja-JP" sz="2400" dirty="0" smtClean="0">
                <a:latin typeface="メイリオ" panose="020B0604030504040204" pitchFamily="50" charset="-128"/>
                <a:ea typeface="メイリオ" panose="020B0604030504040204" pitchFamily="50" charset="-128"/>
              </a:rPr>
              <a:t>D[3]</a:t>
            </a:r>
            <a:r>
              <a:rPr lang="ja-JP" altLang="en-US" sz="2400" dirty="0" smtClean="0">
                <a:latin typeface="メイリオ" panose="020B0604030504040204" pitchFamily="50" charset="-128"/>
                <a:ea typeface="メイリオ" panose="020B0604030504040204" pitchFamily="50" charset="-128"/>
              </a:rPr>
              <a:t>に</a:t>
            </a:r>
            <a:r>
              <a:rPr lang="ja-JP" altLang="en-US" sz="2400" dirty="0">
                <a:latin typeface="メイリオ" panose="020B0604030504040204" pitchFamily="50" charset="-128"/>
                <a:ea typeface="メイリオ" panose="020B0604030504040204" pitchFamily="50" charset="-128"/>
              </a:rPr>
              <a:t>入れ替える</a:t>
            </a:r>
            <a:endParaRPr kumimoji="1" lang="ja-JP" altLang="en-US" sz="2200" dirty="0">
              <a:latin typeface="メイリオ" panose="020B0604030504040204" pitchFamily="50" charset="-128"/>
              <a:ea typeface="メイリオ" panose="020B0604030504040204" pitchFamily="50" charset="-128"/>
            </a:endParaRPr>
          </a:p>
        </p:txBody>
      </p:sp>
      <p:sp>
        <p:nvSpPr>
          <p:cNvPr id="117" name="テキスト ボックス 116"/>
          <p:cNvSpPr txBox="1"/>
          <p:nvPr/>
        </p:nvSpPr>
        <p:spPr>
          <a:xfrm>
            <a:off x="6501872" y="3826981"/>
            <a:ext cx="1744850" cy="2616101"/>
          </a:xfrm>
          <a:prstGeom prst="rect">
            <a:avLst/>
          </a:prstGeom>
          <a:noFill/>
        </p:spPr>
        <p:txBody>
          <a:bodyPr wrap="square" rtlCol="0">
            <a:spAutoFit/>
          </a:bodyPr>
          <a:lstStyle/>
          <a:p>
            <a:pPr algn="l"/>
            <a:r>
              <a:rPr lang="en-US" altLang="ja-JP" sz="2200" dirty="0">
                <a:latin typeface="メイリオ" panose="020B0604030504040204" pitchFamily="50" charset="-128"/>
                <a:ea typeface="メイリオ" panose="020B0604030504040204" pitchFamily="50" charset="-128"/>
              </a:rPr>
              <a:t>4</a:t>
            </a:r>
            <a:r>
              <a:rPr lang="ja-JP" altLang="en-US" sz="2200" dirty="0" smtClean="0">
                <a:latin typeface="メイリオ" panose="020B0604030504040204" pitchFamily="50" charset="-128"/>
                <a:ea typeface="メイリオ" panose="020B0604030504040204" pitchFamily="50" charset="-128"/>
              </a:rPr>
              <a:t>回目</a:t>
            </a:r>
            <a:r>
              <a:rPr lang="ja-JP" altLang="en-US" sz="2200" dirty="0" smtClean="0">
                <a:latin typeface="メイリオ" panose="020B0604030504040204" pitchFamily="50" charset="-128"/>
                <a:ea typeface="メイリオ" panose="020B0604030504040204" pitchFamily="50" charset="-128"/>
              </a:rPr>
              <a:t/>
            </a:r>
            <a:br>
              <a:rPr lang="ja-JP" altLang="en-US" sz="2200"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D[4]</a:t>
            </a:r>
            <a:r>
              <a:rPr lang="ja-JP" altLang="en-US" sz="2200" dirty="0" smtClean="0">
                <a:latin typeface="メイリオ" panose="020B0604030504040204" pitchFamily="50" charset="-128"/>
                <a:ea typeface="メイリオ" panose="020B0604030504040204" pitchFamily="50" charset="-128"/>
              </a:rPr>
              <a:t>から</a:t>
            </a:r>
            <a:r>
              <a:rPr lang="en-US" altLang="ja-JP" sz="2200" dirty="0" smtClean="0">
                <a:latin typeface="メイリオ" panose="020B0604030504040204" pitchFamily="50" charset="-128"/>
                <a:ea typeface="メイリオ" panose="020B0604030504040204" pitchFamily="50" charset="-128"/>
              </a:rPr>
              <a:t>D[5]</a:t>
            </a:r>
            <a:r>
              <a:rPr lang="ja-JP" altLang="en-US" sz="2200" dirty="0" smtClean="0">
                <a:latin typeface="メイリオ" panose="020B0604030504040204" pitchFamily="50" charset="-128"/>
                <a:ea typeface="メイリオ" panose="020B0604030504040204" pitchFamily="50" charset="-128"/>
              </a:rPr>
              <a:t>で</a:t>
            </a:r>
            <a:r>
              <a:rPr lang="ja-JP" altLang="en-US" sz="2400" dirty="0">
                <a:latin typeface="メイリオ" panose="020B0604030504040204" pitchFamily="50" charset="-128"/>
                <a:ea typeface="メイリオ" panose="020B0604030504040204" pitchFamily="50" charset="-128"/>
              </a:rPr>
              <a:t>一番小さい数を配列</a:t>
            </a:r>
            <a:r>
              <a:rPr lang="ja-JP" altLang="en-US" sz="2400" dirty="0" smtClean="0">
                <a:latin typeface="メイリオ" panose="020B0604030504040204" pitchFamily="50" charset="-128"/>
                <a:ea typeface="メイリオ" panose="020B0604030504040204" pitchFamily="50" charset="-128"/>
              </a:rPr>
              <a:t>の</a:t>
            </a:r>
            <a:r>
              <a:rPr lang="en-US" altLang="ja-JP" sz="2400" dirty="0" smtClean="0">
                <a:latin typeface="メイリオ" panose="020B0604030504040204" pitchFamily="50" charset="-128"/>
                <a:ea typeface="メイリオ" panose="020B0604030504040204" pitchFamily="50" charset="-128"/>
              </a:rPr>
              <a:t>D[4]</a:t>
            </a:r>
            <a:r>
              <a:rPr lang="ja-JP" altLang="en-US" sz="2400" dirty="0" smtClean="0">
                <a:latin typeface="メイリオ" panose="020B0604030504040204" pitchFamily="50" charset="-128"/>
                <a:ea typeface="メイリオ" panose="020B0604030504040204" pitchFamily="50" charset="-128"/>
              </a:rPr>
              <a:t>に</a:t>
            </a:r>
            <a:r>
              <a:rPr lang="ja-JP" altLang="en-US" sz="2400" dirty="0">
                <a:latin typeface="メイリオ" panose="020B0604030504040204" pitchFamily="50" charset="-128"/>
                <a:ea typeface="メイリオ" panose="020B0604030504040204" pitchFamily="50" charset="-128"/>
              </a:rPr>
              <a:t>入れ替える</a:t>
            </a:r>
            <a:endParaRPr kumimoji="1" lang="ja-JP" altLang="en-US" sz="2200" dirty="0">
              <a:latin typeface="メイリオ" panose="020B0604030504040204" pitchFamily="50" charset="-128"/>
              <a:ea typeface="メイリオ" panose="020B0604030504040204" pitchFamily="50" charset="-128"/>
            </a:endParaRPr>
          </a:p>
        </p:txBody>
      </p:sp>
      <p:sp>
        <p:nvSpPr>
          <p:cNvPr id="40" name="テキスト ボックス 39"/>
          <p:cNvSpPr txBox="1"/>
          <p:nvPr/>
        </p:nvSpPr>
        <p:spPr>
          <a:xfrm>
            <a:off x="6782469" y="144707"/>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r>
              <a:rPr kumimoji="1" lang="en-US" altLang="ja-JP" sz="2000" dirty="0" smtClean="0">
                <a:solidFill>
                  <a:srgbClr val="FF0000"/>
                </a:solidFill>
                <a:latin typeface="メイリオ" panose="020B0604030504040204" pitchFamily="50" charset="-128"/>
                <a:ea typeface="メイリオ" panose="020B0604030504040204" pitchFamily="50" charset="-128"/>
              </a:rPr>
              <a:t>1</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41" name="図 40"/>
          <p:cNvPicPr>
            <a:picLocks noChangeAspect="1"/>
          </p:cNvPicPr>
          <p:nvPr/>
        </p:nvPicPr>
        <p:blipFill rotWithShape="1">
          <a:blip r:embed="rId2">
            <a:grayscl/>
          </a:blip>
          <a:srcRect b="27700"/>
          <a:stretch/>
        </p:blipFill>
        <p:spPr>
          <a:xfrm>
            <a:off x="313310" y="1502887"/>
            <a:ext cx="1602103" cy="2105422"/>
          </a:xfrm>
          <a:prstGeom prst="rect">
            <a:avLst/>
          </a:prstGeom>
        </p:spPr>
      </p:pic>
      <p:pic>
        <p:nvPicPr>
          <p:cNvPr id="42" name="図 41"/>
          <p:cNvPicPr>
            <a:picLocks noChangeAspect="1"/>
          </p:cNvPicPr>
          <p:nvPr/>
        </p:nvPicPr>
        <p:blipFill rotWithShape="1">
          <a:blip r:embed="rId3">
            <a:grayscl/>
          </a:blip>
          <a:srcRect l="-573" t="-1887" r="573" b="22923"/>
          <a:stretch/>
        </p:blipFill>
        <p:spPr>
          <a:xfrm>
            <a:off x="2133600" y="1502887"/>
            <a:ext cx="1409296" cy="2147200"/>
          </a:xfrm>
          <a:prstGeom prst="rect">
            <a:avLst/>
          </a:prstGeom>
        </p:spPr>
      </p:pic>
      <p:sp>
        <p:nvSpPr>
          <p:cNvPr id="43" name="正方形/長方形 42"/>
          <p:cNvSpPr/>
          <p:nvPr/>
        </p:nvSpPr>
        <p:spPr bwMode="auto">
          <a:xfrm>
            <a:off x="609600" y="1828800"/>
            <a:ext cx="1143000" cy="1779509"/>
          </a:xfrm>
          <a:prstGeom prst="rect">
            <a:avLst/>
          </a:prstGeom>
          <a:noFill/>
          <a:ln w="19050" cap="flat" cmpd="sng" algn="ctr">
            <a:solidFill>
              <a:schemeClr val="accent6">
                <a:lumMod val="5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4" name="正方形/長方形 43"/>
          <p:cNvSpPr/>
          <p:nvPr/>
        </p:nvSpPr>
        <p:spPr bwMode="auto">
          <a:xfrm>
            <a:off x="2364827" y="2154713"/>
            <a:ext cx="1103763" cy="1350487"/>
          </a:xfrm>
          <a:prstGeom prst="rect">
            <a:avLst/>
          </a:prstGeom>
          <a:noFill/>
          <a:ln w="19050" cap="flat" cmpd="sng" algn="ctr">
            <a:solidFill>
              <a:schemeClr val="accent6">
                <a:lumMod val="5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2" name="図 1"/>
          <p:cNvPicPr>
            <a:picLocks noChangeAspect="1"/>
          </p:cNvPicPr>
          <p:nvPr/>
        </p:nvPicPr>
        <p:blipFill rotWithShape="1">
          <a:blip r:embed="rId4">
            <a:grayscl/>
          </a:blip>
          <a:srcRect b="28808"/>
          <a:stretch/>
        </p:blipFill>
        <p:spPr>
          <a:xfrm>
            <a:off x="3938491" y="1533173"/>
            <a:ext cx="1485900" cy="2047875"/>
          </a:xfrm>
          <a:prstGeom prst="rect">
            <a:avLst/>
          </a:prstGeom>
        </p:spPr>
      </p:pic>
      <p:sp>
        <p:nvSpPr>
          <p:cNvPr id="52" name="正方形/長方形 51"/>
          <p:cNvSpPr/>
          <p:nvPr/>
        </p:nvSpPr>
        <p:spPr bwMode="auto">
          <a:xfrm>
            <a:off x="4191000" y="2555599"/>
            <a:ext cx="1069606" cy="949602"/>
          </a:xfrm>
          <a:prstGeom prst="rect">
            <a:avLst/>
          </a:prstGeom>
          <a:noFill/>
          <a:ln w="19050" cap="flat" cmpd="sng" algn="ctr">
            <a:solidFill>
              <a:schemeClr val="accent6">
                <a:lumMod val="5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3" name="図 2"/>
          <p:cNvPicPr>
            <a:picLocks noChangeAspect="1"/>
          </p:cNvPicPr>
          <p:nvPr/>
        </p:nvPicPr>
        <p:blipFill>
          <a:blip r:embed="rId5">
            <a:grayscl/>
          </a:blip>
          <a:stretch>
            <a:fillRect/>
          </a:stretch>
        </p:blipFill>
        <p:spPr>
          <a:xfrm>
            <a:off x="5768447" y="1542698"/>
            <a:ext cx="1466850" cy="2038350"/>
          </a:xfrm>
          <a:prstGeom prst="rect">
            <a:avLst/>
          </a:prstGeom>
        </p:spPr>
      </p:pic>
      <p:sp>
        <p:nvSpPr>
          <p:cNvPr id="53" name="正方形/長方形 52"/>
          <p:cNvSpPr/>
          <p:nvPr/>
        </p:nvSpPr>
        <p:spPr bwMode="auto">
          <a:xfrm>
            <a:off x="6036036" y="2861487"/>
            <a:ext cx="1069606" cy="669442"/>
          </a:xfrm>
          <a:prstGeom prst="rect">
            <a:avLst/>
          </a:prstGeom>
          <a:noFill/>
          <a:ln w="19050" cap="flat" cmpd="sng" algn="ctr">
            <a:solidFill>
              <a:schemeClr val="accent6">
                <a:lumMod val="50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54" name="図 53"/>
          <p:cNvPicPr>
            <a:picLocks noChangeAspect="1"/>
          </p:cNvPicPr>
          <p:nvPr/>
        </p:nvPicPr>
        <p:blipFill rotWithShape="1">
          <a:blip r:embed="rId6">
            <a:grayscl/>
          </a:blip>
          <a:srcRect b="27684"/>
          <a:stretch/>
        </p:blipFill>
        <p:spPr>
          <a:xfrm>
            <a:off x="7579353" y="1513987"/>
            <a:ext cx="1471604" cy="2067413"/>
          </a:xfrm>
          <a:prstGeom prst="rect">
            <a:avLst/>
          </a:prstGeom>
        </p:spPr>
      </p:pic>
      <p:sp>
        <p:nvSpPr>
          <p:cNvPr id="4" name="右矢印 3"/>
          <p:cNvSpPr/>
          <p:nvPr/>
        </p:nvSpPr>
        <p:spPr bwMode="auto">
          <a:xfrm>
            <a:off x="1835731" y="2547693"/>
            <a:ext cx="218187" cy="31379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5" name="右矢印 54"/>
          <p:cNvSpPr/>
          <p:nvPr/>
        </p:nvSpPr>
        <p:spPr bwMode="auto">
          <a:xfrm>
            <a:off x="3612005" y="2547693"/>
            <a:ext cx="218187" cy="31379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6" name="右矢印 55"/>
          <p:cNvSpPr/>
          <p:nvPr/>
        </p:nvSpPr>
        <p:spPr bwMode="auto">
          <a:xfrm>
            <a:off x="5447164" y="2555621"/>
            <a:ext cx="218187" cy="31379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57" name="右矢印 56"/>
          <p:cNvSpPr/>
          <p:nvPr/>
        </p:nvSpPr>
        <p:spPr bwMode="auto">
          <a:xfrm>
            <a:off x="7264137" y="2593128"/>
            <a:ext cx="218187" cy="31379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646620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500030" y="229488"/>
            <a:ext cx="844629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最期のチャレンジ</a:t>
            </a:r>
            <a:r>
              <a:rPr lang="en-US" altLang="ja-JP" sz="2800" dirty="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数の並び替え</a:t>
            </a:r>
            <a:endParaRPr lang="en-US" altLang="ja-JP" sz="2800" dirty="0">
              <a:latin typeface="メイリオ" panose="020B0604030504040204" pitchFamily="50" charset="-128"/>
              <a:ea typeface="メイリオ" panose="020B0604030504040204" pitchFamily="50" charset="-128"/>
            </a:endParaRPr>
          </a:p>
        </p:txBody>
      </p:sp>
      <p:sp>
        <p:nvSpPr>
          <p:cNvPr id="57" name="スライド番号プレースホルダー 3"/>
          <p:cNvSpPr>
            <a:spLocks noGrp="1"/>
          </p:cNvSpPr>
          <p:nvPr>
            <p:ph type="sldNum" sz="quarter" idx="12"/>
          </p:nvPr>
        </p:nvSpPr>
        <p:spPr>
          <a:xfrm>
            <a:off x="6653465" y="6808282"/>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55</a:t>
            </a:fld>
            <a:endParaRPr kumimoji="0" lang="en-US" altLang="ja-JP" sz="2800" dirty="0" smtClean="0">
              <a:solidFill>
                <a:srgbClr val="000000"/>
              </a:solidFill>
            </a:endParaRPr>
          </a:p>
        </p:txBody>
      </p:sp>
      <p:grpSp>
        <p:nvGrpSpPr>
          <p:cNvPr id="45" name="グループ化 44"/>
          <p:cNvGrpSpPr/>
          <p:nvPr/>
        </p:nvGrpSpPr>
        <p:grpSpPr>
          <a:xfrm>
            <a:off x="2705247" y="5188877"/>
            <a:ext cx="1143000" cy="1019070"/>
            <a:chOff x="1143000" y="3857730"/>
            <a:chExt cx="1143000" cy="1019070"/>
          </a:xfrm>
        </p:grpSpPr>
        <p:sp>
          <p:nvSpPr>
            <p:cNvPr id="66" name="メモ 6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7" name="テキスト ボックス 66"/>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11</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68" name="グループ化 67"/>
          <p:cNvGrpSpPr/>
          <p:nvPr/>
        </p:nvGrpSpPr>
        <p:grpSpPr>
          <a:xfrm>
            <a:off x="913176" y="770898"/>
            <a:ext cx="3810000" cy="3932446"/>
            <a:chOff x="457200" y="868154"/>
            <a:chExt cx="4267202" cy="3932446"/>
          </a:xfrm>
        </p:grpSpPr>
        <p:grpSp>
          <p:nvGrpSpPr>
            <p:cNvPr id="69" name="グループ化 68"/>
            <p:cNvGrpSpPr/>
            <p:nvPr/>
          </p:nvGrpSpPr>
          <p:grpSpPr>
            <a:xfrm>
              <a:off x="457200" y="1447800"/>
              <a:ext cx="4068195" cy="3352800"/>
              <a:chOff x="2784366" y="1677618"/>
              <a:chExt cx="1885390" cy="1313543"/>
            </a:xfrm>
          </p:grpSpPr>
          <p:sp>
            <p:nvSpPr>
              <p:cNvPr id="76" name="テキスト ボックス 75"/>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I = 1,2,… </a:t>
                </a:r>
                <a:r>
                  <a:rPr lang="ja-JP" altLang="en-US" dirty="0" smtClean="0">
                    <a:latin typeface="メイリオ" panose="020B0604030504040204" pitchFamily="50" charset="-128"/>
                    <a:ea typeface="メイリオ" panose="020B0604030504040204" pitchFamily="50" charset="-128"/>
                  </a:rPr>
                  <a:t>　</a:t>
                </a:r>
              </a:p>
              <a:p>
                <a:r>
                  <a:rPr lang="en-US" altLang="ja-JP" dirty="0" smtClean="0">
                    <a:latin typeface="メイリオ" panose="020B0604030504040204" pitchFamily="50" charset="-128"/>
                    <a:ea typeface="メイリオ" panose="020B0604030504040204" pitchFamily="50" charset="-128"/>
                  </a:rPr>
                  <a:t>I = 5</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テキスト ボックス 76"/>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8" name="正方形/長方形 77"/>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70" name="グループ化 69"/>
            <p:cNvGrpSpPr/>
            <p:nvPr/>
          </p:nvGrpSpPr>
          <p:grpSpPr>
            <a:xfrm>
              <a:off x="1192727" y="2199272"/>
              <a:ext cx="3531675" cy="2513632"/>
              <a:chOff x="2784367" y="1677618"/>
              <a:chExt cx="1841809" cy="1615828"/>
            </a:xfrm>
          </p:grpSpPr>
          <p:sp>
            <p:nvSpPr>
              <p:cNvPr id="73" name="テキスト ボックス 72"/>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a:t>
                </a:r>
                <a:r>
                  <a:rPr lang="en-US" altLang="ja-JP" dirty="0" smtClean="0">
                    <a:latin typeface="メイリオ" panose="020B0604030504040204" pitchFamily="50" charset="-128"/>
                    <a:ea typeface="メイリオ" panose="020B0604030504040204" pitchFamily="50" charset="-128"/>
                  </a:rPr>
                  <a:t> = I, I +1,…</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J = 5 </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4" name="テキスト ボックス 73"/>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5" name="正方形/長方形 74"/>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2" name="テキスト ボックス 71"/>
            <p:cNvSpPr txBox="1"/>
            <p:nvPr/>
          </p:nvSpPr>
          <p:spPr>
            <a:xfrm>
              <a:off x="477187" y="868154"/>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grpSp>
      <p:grpSp>
        <p:nvGrpSpPr>
          <p:cNvPr id="79" name="グループ化 78"/>
          <p:cNvGrpSpPr/>
          <p:nvPr/>
        </p:nvGrpSpPr>
        <p:grpSpPr>
          <a:xfrm>
            <a:off x="1680595" y="5188877"/>
            <a:ext cx="1143000" cy="1019070"/>
            <a:chOff x="1143000" y="3857730"/>
            <a:chExt cx="1143000" cy="1019070"/>
          </a:xfrm>
        </p:grpSpPr>
        <p:sp>
          <p:nvSpPr>
            <p:cNvPr id="80" name="メモ 7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1" name="テキスト ボックス 80"/>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0</a:t>
              </a:r>
              <a:r>
                <a:rPr lang="en-US" altLang="ja-JP" sz="2800" dirty="0">
                  <a:solidFill>
                    <a:srgbClr val="FF0000"/>
                  </a:solidFill>
                  <a:latin typeface="メイリオ" panose="020B0604030504040204" pitchFamily="50" charset="-128"/>
                  <a:ea typeface="メイリオ" panose="020B0604030504040204" pitchFamily="50" charset="-128"/>
                </a:rPr>
                <a:t>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2" name="グループ化 81"/>
          <p:cNvGrpSpPr/>
          <p:nvPr/>
        </p:nvGrpSpPr>
        <p:grpSpPr>
          <a:xfrm>
            <a:off x="636981" y="5191439"/>
            <a:ext cx="1143000" cy="1019070"/>
            <a:chOff x="1143000" y="3857730"/>
            <a:chExt cx="1143000" cy="1019070"/>
          </a:xfrm>
        </p:grpSpPr>
        <p:sp>
          <p:nvSpPr>
            <p:cNvPr id="83" name="メモ 8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4" name="テキスト ボックス 8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7" name="テキスト ボックス 86"/>
          <p:cNvSpPr txBox="1"/>
          <p:nvPr/>
        </p:nvSpPr>
        <p:spPr>
          <a:xfrm>
            <a:off x="4853831" y="2359036"/>
            <a:ext cx="4064506" cy="2862322"/>
          </a:xfrm>
          <a:prstGeom prst="rect">
            <a:avLst/>
          </a:prstGeom>
          <a:solidFill>
            <a:srgbClr val="FFFFCC"/>
          </a:solidFill>
          <a:ln>
            <a:solidFill>
              <a:schemeClr val="tx1"/>
            </a:solidFill>
          </a:ln>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この部分を考えて、プログラムを完成さ</a:t>
            </a:r>
            <a:r>
              <a:rPr lang="ja-JP" altLang="en-US" sz="2000" dirty="0">
                <a:latin typeface="メイリオ" panose="020B0604030504040204" pitchFamily="50" charset="-128"/>
                <a:ea typeface="メイリオ" panose="020B0604030504040204" pitchFamily="50" charset="-128"/>
              </a:rPr>
              <a:t>せ</a:t>
            </a:r>
            <a:r>
              <a:rPr lang="ja-JP" altLang="en-US" sz="2000" dirty="0" smtClean="0">
                <a:latin typeface="メイリオ" panose="020B0604030504040204" pitchFamily="50" charset="-128"/>
                <a:ea typeface="メイリオ" panose="020B0604030504040204" pitchFamily="50" charset="-128"/>
              </a:rPr>
              <a:t>てください。</a:t>
            </a:r>
          </a:p>
          <a:p>
            <a:pPr algn="l"/>
            <a:r>
              <a:rPr lang="ja-JP" altLang="en-US" sz="2000" dirty="0" smtClean="0">
                <a:latin typeface="メイリオ" panose="020B0604030504040204" pitchFamily="50" charset="-128"/>
                <a:ea typeface="メイリオ" panose="020B0604030504040204" pitchFamily="50" charset="-128"/>
              </a:rPr>
              <a:t>課題</a:t>
            </a:r>
            <a:r>
              <a:rPr lang="en-US" altLang="ja-JP" sz="2000" dirty="0" smtClean="0">
                <a:latin typeface="メイリオ" panose="020B0604030504040204" pitchFamily="50" charset="-128"/>
                <a:ea typeface="メイリオ" panose="020B0604030504040204" pitchFamily="50" charset="-128"/>
              </a:rPr>
              <a:t>7</a:t>
            </a:r>
            <a:r>
              <a:rPr lang="ja-JP" altLang="en-US" sz="2000" dirty="0" smtClean="0">
                <a:latin typeface="メイリオ" panose="020B0604030504040204" pitchFamily="50" charset="-128"/>
                <a:ea typeface="メイリオ" panose="020B0604030504040204" pitchFamily="50" charset="-128"/>
              </a:rPr>
              <a:t>のこのあたりのプログラムを少し変えるだけでできます。</a:t>
            </a: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smtClean="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sp>
        <p:nvSpPr>
          <p:cNvPr id="88" name="フローチャート: 処理 87"/>
          <p:cNvSpPr/>
          <p:nvPr/>
        </p:nvSpPr>
        <p:spPr bwMode="auto">
          <a:xfrm>
            <a:off x="2133600" y="3048000"/>
            <a:ext cx="2031980" cy="915816"/>
          </a:xfrm>
          <a:prstGeom prst="flowChartProcess">
            <a:avLst/>
          </a:prstGeom>
          <a:solidFill>
            <a:srgbClr val="FFFFCC"/>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a:r>
              <a:rPr lang="ja-JP" altLang="en-US" dirty="0" smtClean="0">
                <a:latin typeface="メイリオ" panose="020B0604030504040204" pitchFamily="50" charset="-128"/>
                <a:ea typeface="メイリオ" panose="020B0604030504040204" pitchFamily="50" charset="-128"/>
              </a:rPr>
              <a:t>変数</a:t>
            </a:r>
            <a:r>
              <a:rPr lang="en-US" altLang="ja-JP" dirty="0" smtClean="0">
                <a:latin typeface="メイリオ" panose="020B0604030504040204" pitchFamily="50" charset="-128"/>
                <a:ea typeface="メイリオ" panose="020B0604030504040204" pitchFamily="50" charset="-128"/>
              </a:rPr>
              <a:t>D[I]</a:t>
            </a:r>
            <a:r>
              <a:rPr lang="ja-JP" altLang="en-US" dirty="0" smtClean="0">
                <a:latin typeface="メイリオ" panose="020B0604030504040204" pitchFamily="50" charset="-128"/>
                <a:ea typeface="メイリオ" panose="020B0604030504040204" pitchFamily="50" charset="-128"/>
              </a:rPr>
              <a:t>に一番小さい数が入るようにする処理</a:t>
            </a:r>
            <a:endParaRPr kumimoji="1" lang="ja-JP" altLang="en-US"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endParaRPr>
          </a:p>
        </p:txBody>
      </p:sp>
      <p:grpSp>
        <p:nvGrpSpPr>
          <p:cNvPr id="89" name="グループ化 88"/>
          <p:cNvGrpSpPr/>
          <p:nvPr/>
        </p:nvGrpSpPr>
        <p:grpSpPr>
          <a:xfrm>
            <a:off x="6667226" y="3810177"/>
            <a:ext cx="1143000" cy="1019070"/>
            <a:chOff x="6689564" y="3158186"/>
            <a:chExt cx="1143000" cy="1019070"/>
          </a:xfrm>
        </p:grpSpPr>
        <p:sp>
          <p:nvSpPr>
            <p:cNvPr id="90" name="メモ 89"/>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1" name="テキスト ボックス 90"/>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92" name="グループ化 91"/>
          <p:cNvGrpSpPr/>
          <p:nvPr/>
        </p:nvGrpSpPr>
        <p:grpSpPr>
          <a:xfrm>
            <a:off x="5395932" y="3797692"/>
            <a:ext cx="1143000" cy="1019070"/>
            <a:chOff x="6689564" y="3158186"/>
            <a:chExt cx="1143000" cy="1019070"/>
          </a:xfrm>
        </p:grpSpPr>
        <p:sp>
          <p:nvSpPr>
            <p:cNvPr id="93" name="メモ 92"/>
            <p:cNvSpPr/>
            <p:nvPr/>
          </p:nvSpPr>
          <p:spPr bwMode="auto">
            <a:xfrm>
              <a:off x="6841964" y="3158186"/>
              <a:ext cx="838200" cy="1019070"/>
            </a:xfrm>
            <a:prstGeom prst="foldedCorner">
              <a:avLst>
                <a:gd name="adj" fmla="val 25746"/>
              </a:avLst>
            </a:prstGeom>
            <a:solidFill>
              <a:schemeClr val="bg1"/>
            </a:solid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94" name="テキスト ボックス 93"/>
            <p:cNvSpPr txBox="1"/>
            <p:nvPr/>
          </p:nvSpPr>
          <p:spPr>
            <a:xfrm>
              <a:off x="6689564" y="3190667"/>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03</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cxnSp>
        <p:nvCxnSpPr>
          <p:cNvPr id="95" name="直線矢印コネクタ 94"/>
          <p:cNvCxnSpPr>
            <a:stCxn id="87" idx="1"/>
          </p:cNvCxnSpPr>
          <p:nvPr/>
        </p:nvCxnSpPr>
        <p:spPr bwMode="auto">
          <a:xfrm flipH="1" flipV="1">
            <a:off x="4275679" y="3679331"/>
            <a:ext cx="578152" cy="110866"/>
          </a:xfrm>
          <a:prstGeom prst="straightConnector1">
            <a:avLst/>
          </a:prstGeom>
          <a:solidFill>
            <a:schemeClr val="accent1"/>
          </a:solidFill>
          <a:ln w="5715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テキスト ボックス 31"/>
          <p:cNvSpPr txBox="1"/>
          <p:nvPr/>
        </p:nvSpPr>
        <p:spPr>
          <a:xfrm>
            <a:off x="6782469" y="144707"/>
            <a:ext cx="200787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r>
              <a:rPr lang="en-US" altLang="ja-JP" sz="2000" dirty="0">
                <a:solidFill>
                  <a:srgbClr val="FF0000"/>
                </a:solidFill>
                <a:latin typeface="メイリオ" panose="020B0604030504040204" pitchFamily="50" charset="-128"/>
                <a:ea typeface="メイリオ" panose="020B0604030504040204" pitchFamily="50" charset="-128"/>
              </a:rPr>
              <a:t>2</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853831" y="926551"/>
            <a:ext cx="3762182" cy="1200329"/>
          </a:xfrm>
          <a:prstGeom prst="rect">
            <a:avLst/>
          </a:prstGeom>
          <a:ln>
            <a:solidFill>
              <a:schemeClr val="tx1"/>
            </a:solidFill>
          </a:ln>
        </p:spPr>
        <p:txBody>
          <a:bodyPr wrap="square">
            <a:spAutoFit/>
          </a:bodyPr>
          <a:lstStyle/>
          <a:p>
            <a:pPr algn="l"/>
            <a:r>
              <a:rPr lang="ja-JP" altLang="en-US" dirty="0" smtClean="0">
                <a:solidFill>
                  <a:srgbClr val="FF0000"/>
                </a:solidFill>
                <a:latin typeface="メイリオ" panose="020B0604030504040204" pitchFamily="50" charset="-128"/>
                <a:ea typeface="メイリオ" panose="020B0604030504040204" pitchFamily="50" charset="-128"/>
              </a:rPr>
              <a:t>ヒント</a:t>
            </a:r>
            <a:r>
              <a:rPr lang="en-US" altLang="ja-JP" dirty="0" smtClean="0">
                <a:solidFill>
                  <a:srgbClr val="FF0000"/>
                </a:solidFill>
                <a:latin typeface="メイリオ" panose="020B0604030504040204" pitchFamily="50" charset="-128"/>
                <a:ea typeface="メイリオ" panose="020B0604030504040204" pitchFamily="50" charset="-128"/>
              </a:rPr>
              <a:t>:</a:t>
            </a:r>
            <a:endParaRPr lang="ja-JP" altLang="en-US" dirty="0">
              <a:solidFill>
                <a:srgbClr val="FF0000"/>
              </a:solidFill>
              <a:latin typeface="メイリオ" panose="020B0604030504040204" pitchFamily="50" charset="-128"/>
              <a:ea typeface="メイリオ" panose="020B0604030504040204" pitchFamily="50" charset="-128"/>
            </a:endParaRPr>
          </a:p>
          <a:p>
            <a:pPr algn="l"/>
            <a:r>
              <a:rPr lang="ja-JP" altLang="en-US" dirty="0">
                <a:latin typeface="メイリオ" panose="020B0604030504040204" pitchFamily="50" charset="-128"/>
                <a:ea typeface="メイリオ" panose="020B0604030504040204" pitchFamily="50" charset="-128"/>
              </a:rPr>
              <a:t>　打ち込み</a:t>
            </a:r>
            <a:r>
              <a:rPr lang="en-US" altLang="ja-JP" dirty="0">
                <a:latin typeface="メイリオ" panose="020B0604030504040204" pitchFamily="50" charset="-128"/>
                <a:ea typeface="メイリオ" panose="020B0604030504040204" pitchFamily="50" charset="-128"/>
              </a:rPr>
              <a:t>7:</a:t>
            </a:r>
            <a:r>
              <a:rPr lang="ja-JP" altLang="en-US" dirty="0">
                <a:latin typeface="メイリオ" panose="020B0604030504040204" pitchFamily="50" charset="-128"/>
                <a:ea typeface="メイリオ" panose="020B0604030504040204" pitchFamily="50" charset="-128"/>
              </a:rPr>
              <a:t>複雑な二重繰り返しに</a:t>
            </a:r>
            <a:r>
              <a:rPr lang="ja-JP" altLang="en-US" dirty="0" smtClean="0">
                <a:latin typeface="メイリオ" panose="020B0604030504040204" pitchFamily="50" charset="-128"/>
                <a:ea typeface="メイリオ" panose="020B0604030504040204" pitchFamily="50" charset="-128"/>
              </a:rPr>
              <a:t>挑戦の</a:t>
            </a:r>
            <a:r>
              <a:rPr lang="ja-JP" altLang="en-US" dirty="0">
                <a:latin typeface="メイリオ" panose="020B0604030504040204" pitchFamily="50" charset="-128"/>
                <a:ea typeface="メイリオ" panose="020B0604030504040204" pitchFamily="50" charset="-128"/>
              </a:rPr>
              <a:t>プログラムを流用して</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コピーして保存</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して作る。</a:t>
            </a:r>
          </a:p>
        </p:txBody>
      </p:sp>
    </p:spTree>
    <p:extLst>
      <p:ext uri="{BB962C8B-B14F-4D97-AF65-F5344CB8AC3E}">
        <p14:creationId xmlns:p14="http://schemas.microsoft.com/office/powerpoint/2010/main" val="34741576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56</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発展課題</a:t>
            </a:r>
            <a:r>
              <a:rPr lang="en-US" altLang="ja-JP" sz="2800" dirty="0">
                <a:latin typeface="メイリオ" panose="020B0604030504040204" pitchFamily="50" charset="-128"/>
                <a:ea typeface="メイリオ" panose="020B0604030504040204" pitchFamily="50" charset="-128"/>
              </a:rPr>
              <a:t>1</a:t>
            </a:r>
            <a:r>
              <a:rPr lang="en-US" altLang="ja-JP" sz="2800" dirty="0" smtClean="0">
                <a:latin typeface="メイリオ" panose="020B0604030504040204" pitchFamily="50" charset="-128"/>
                <a:ea typeface="メイリオ" panose="020B0604030504040204" pitchFamily="50" charset="-128"/>
              </a:rPr>
              <a:t>: </a:t>
            </a:r>
            <a:r>
              <a:rPr lang="en-US" altLang="ja-JP" sz="2800" dirty="0" err="1" smtClean="0">
                <a:latin typeface="メイリオ" panose="020B0604030504040204" pitchFamily="50" charset="-128"/>
                <a:ea typeface="メイリオ" panose="020B0604030504040204" pitchFamily="50" charset="-128"/>
              </a:rPr>
              <a:t>FizzBuss</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457199" y="1066800"/>
            <a:ext cx="8036853" cy="2492990"/>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en-US" altLang="ja-JP" sz="2400" dirty="0" smtClean="0">
                <a:latin typeface="メイリオ" panose="020B0604030504040204" pitchFamily="50" charset="-128"/>
                <a:ea typeface="メイリオ" panose="020B0604030504040204" pitchFamily="50" charset="-128"/>
              </a:rPr>
              <a:t>Fizz Buzz</a:t>
            </a:r>
            <a:r>
              <a:rPr lang="ja-JP" altLang="en-US" sz="2400" dirty="0" smtClean="0">
                <a:latin typeface="メイリオ" panose="020B0604030504040204" pitchFamily="50" charset="-128"/>
                <a:ea typeface="メイリオ" panose="020B0604030504040204" pitchFamily="50" charset="-128"/>
              </a:rPr>
              <a:t>という遊びのプログラムを作ってみましょう。</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例えば、</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1</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から</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30</a:t>
            </a:r>
            <a:r>
              <a:rPr lang="ja-JP" altLang="en-US" sz="2400" dirty="0" err="1" smtClean="0">
                <a:solidFill>
                  <a:schemeClr val="accent6">
                    <a:lumMod val="50000"/>
                  </a:schemeClr>
                </a:solidFill>
                <a:latin typeface="メイリオ" panose="020B0604030504040204" pitchFamily="50" charset="-128"/>
                <a:ea typeface="メイリオ" panose="020B0604030504040204" pitchFamily="50" charset="-128"/>
              </a:rPr>
              <a:t>までの</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数を順番に言いますが。</a:t>
            </a:r>
          </a:p>
          <a:p>
            <a:pPr algn="l" eaLnBrk="1" hangingPunct="1">
              <a:spcBef>
                <a:spcPct val="50000"/>
              </a:spcBef>
              <a:buFontTx/>
              <a:buNone/>
            </a:pP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3</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の倍数の時は</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”Fizz”</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と言います。</a:t>
            </a:r>
            <a:br>
              <a:rPr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5</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の場合の時は</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”Buzz”</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と</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言います</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
            </a:r>
            <a:br>
              <a:rPr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3</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と</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5</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の倍数の時は、</a:t>
            </a:r>
            <a:r>
              <a:rPr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”Fizz Buzz”</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と</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言います</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r>
              <a:rPr lang="ja-JP" altLang="en-US" sz="2400" dirty="0">
                <a:solidFill>
                  <a:schemeClr val="accent6">
                    <a:lumMod val="50000"/>
                  </a:schemeClr>
                </a:solidFill>
                <a:latin typeface="メイリオ" panose="020B0604030504040204" pitchFamily="50" charset="-128"/>
                <a:ea typeface="メイリオ" panose="020B0604030504040204" pitchFamily="50" charset="-128"/>
              </a:rPr>
              <a:t/>
            </a:r>
            <a:br>
              <a:rPr lang="ja-JP" altLang="en-US" sz="2400" dirty="0">
                <a:solidFill>
                  <a:schemeClr val="accent6">
                    <a:lumMod val="50000"/>
                  </a:schemeClr>
                </a:solidFill>
                <a:latin typeface="メイリオ" panose="020B0604030504040204" pitchFamily="50" charset="-128"/>
                <a:ea typeface="メイリオ" panose="020B0604030504040204" pitchFamily="50" charset="-128"/>
              </a:rPr>
            </a:b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それ以外は数字を言います。</a:t>
            </a:r>
          </a:p>
        </p:txBody>
      </p:sp>
      <p:sp>
        <p:nvSpPr>
          <p:cNvPr id="7" name="テキスト ボックス 6"/>
          <p:cNvSpPr txBox="1"/>
          <p:nvPr/>
        </p:nvSpPr>
        <p:spPr>
          <a:xfrm>
            <a:off x="6778769" y="391180"/>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56</a:t>
            </a:fld>
            <a:endParaRPr kumimoji="0" lang="en-US" altLang="ja-JP" sz="2800" dirty="0" smtClean="0">
              <a:solidFill>
                <a:srgbClr val="000000"/>
              </a:solidFill>
            </a:endParaRPr>
          </a:p>
        </p:txBody>
      </p:sp>
      <p:sp>
        <p:nvSpPr>
          <p:cNvPr id="8" name="Text Box 3"/>
          <p:cNvSpPr txBox="1">
            <a:spLocks noChangeArrowheads="1"/>
          </p:cNvSpPr>
          <p:nvPr/>
        </p:nvSpPr>
        <p:spPr bwMode="auto">
          <a:xfrm>
            <a:off x="457199" y="3712190"/>
            <a:ext cx="7467601" cy="301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000" dirty="0" smtClean="0">
                <a:latin typeface="メイリオ" panose="020B0604030504040204" pitchFamily="50" charset="-128"/>
                <a:ea typeface="メイリオ" panose="020B0604030504040204" pitchFamily="50" charset="-128"/>
              </a:rPr>
              <a:t>考え方</a:t>
            </a:r>
          </a:p>
          <a:p>
            <a:pPr algn="l" eaLnBrk="1" hangingPunct="1">
              <a:spcBef>
                <a:spcPct val="50000"/>
              </a:spcBef>
              <a:buFontTx/>
              <a:buNone/>
            </a:pPr>
            <a:r>
              <a:rPr lang="ja-JP" altLang="en-US" sz="2000" dirty="0" smtClean="0">
                <a:latin typeface="メイリオ" panose="020B0604030504040204" pitchFamily="50" charset="-128"/>
                <a:ea typeface="メイリオ" panose="020B0604030504040204" pitchFamily="50" charset="-128"/>
              </a:rPr>
              <a:t>・まず</a:t>
            </a:r>
            <a:r>
              <a:rPr lang="en-US" altLang="ja-JP" sz="2000" dirty="0" smtClean="0">
                <a:latin typeface="メイリオ" panose="020B0604030504040204" pitchFamily="50" charset="-128"/>
                <a:ea typeface="メイリオ" panose="020B0604030504040204" pitchFamily="50" charset="-128"/>
              </a:rPr>
              <a:t>1</a:t>
            </a:r>
            <a:r>
              <a:rPr lang="ja-JP" altLang="en-US" sz="2000" dirty="0" smtClean="0">
                <a:latin typeface="メイリオ" panose="020B0604030504040204" pitchFamily="50" charset="-128"/>
                <a:ea typeface="メイリオ" panose="020B0604030504040204" pitchFamily="50" charset="-128"/>
              </a:rPr>
              <a:t>から</a:t>
            </a:r>
            <a:r>
              <a:rPr lang="en-US" altLang="ja-JP" sz="2000" dirty="0" smtClean="0">
                <a:latin typeface="メイリオ" panose="020B0604030504040204" pitchFamily="50" charset="-128"/>
                <a:ea typeface="メイリオ" panose="020B0604030504040204" pitchFamily="50" charset="-128"/>
              </a:rPr>
              <a:t>30</a:t>
            </a:r>
            <a:r>
              <a:rPr lang="ja-JP" altLang="en-US" sz="2000" dirty="0" err="1" smtClean="0">
                <a:latin typeface="メイリオ" panose="020B0604030504040204" pitchFamily="50" charset="-128"/>
                <a:ea typeface="メイリオ" panose="020B0604030504040204" pitchFamily="50" charset="-128"/>
              </a:rPr>
              <a:t>までの</a:t>
            </a:r>
            <a:r>
              <a:rPr lang="ja-JP" altLang="en-US" sz="2000" dirty="0" smtClean="0">
                <a:latin typeface="メイリオ" panose="020B0604030504040204" pitchFamily="50" charset="-128"/>
                <a:ea typeface="メイリオ" panose="020B0604030504040204" pitchFamily="50" charset="-128"/>
              </a:rPr>
              <a:t>数をつくる構造を考えます。</a:t>
            </a:r>
            <a:r>
              <a:rPr lang="ja-JP" altLang="en-US" sz="2000" dirty="0">
                <a:latin typeface="メイリオ" panose="020B0604030504040204" pitchFamily="50" charset="-128"/>
                <a:ea typeface="メイリオ" panose="020B0604030504040204" pitchFamily="50" charset="-128"/>
              </a:rPr>
              <a:t/>
            </a:r>
            <a:br>
              <a:rPr lang="ja-JP" altLang="en-US" sz="2000" dirty="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・その中で、</a:t>
            </a:r>
            <a:r>
              <a:rPr lang="en-US" altLang="ja-JP" sz="2000" dirty="0" smtClean="0">
                <a:latin typeface="メイリオ" panose="020B0604030504040204" pitchFamily="50" charset="-128"/>
                <a:ea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rPr>
              <a:t>の倍数かどうか判断します。</a:t>
            </a:r>
            <a:r>
              <a:rPr lang="en-US" altLang="ja-JP" sz="2000" dirty="0" smtClean="0">
                <a:latin typeface="メイリオ" panose="020B0604030504040204" pitchFamily="50" charset="-128"/>
                <a:ea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rPr>
              <a:t>の倍数で無ければ、</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の場合数か判断します。</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の倍数の場合は、</a:t>
            </a:r>
            <a:r>
              <a:rPr lang="en-US" altLang="ja-JP" sz="2000" dirty="0" smtClean="0">
                <a:latin typeface="メイリオ" panose="020B0604030504040204" pitchFamily="50" charset="-128"/>
                <a:ea typeface="メイリオ" panose="020B0604030504040204" pitchFamily="50" charset="-128"/>
              </a:rPr>
              <a:t>”Buss”</a:t>
            </a:r>
            <a:r>
              <a:rPr lang="ja-JP" altLang="en-US" sz="2000" dirty="0" smtClean="0">
                <a:latin typeface="メイリオ" panose="020B0604030504040204" pitchFamily="50" charset="-128"/>
                <a:ea typeface="メイリオ" panose="020B0604030504040204" pitchFamily="50" charset="-128"/>
              </a:rPr>
              <a:t>といいます。</a:t>
            </a:r>
            <a:r>
              <a:rPr lang="en-US" altLang="ja-JP" sz="2000" dirty="0" smtClean="0">
                <a:latin typeface="メイリオ" panose="020B0604030504040204" pitchFamily="50" charset="-128"/>
                <a:ea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rPr>
              <a:t>の場合数でも</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の倍数でもなければ数字をいいます。</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rPr>
              <a:t>の倍数だった場合は、</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の倍数か判断して、</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の倍数でもあったら</a:t>
            </a:r>
            <a:r>
              <a:rPr lang="en-US" altLang="ja-JP" sz="2000" dirty="0" smtClean="0">
                <a:latin typeface="メイリオ" panose="020B0604030504040204" pitchFamily="50" charset="-128"/>
                <a:ea typeface="メイリオ" panose="020B0604030504040204" pitchFamily="50" charset="-128"/>
              </a:rPr>
              <a:t>”Fizz Buzz”</a:t>
            </a:r>
            <a:r>
              <a:rPr lang="ja-JP" altLang="en-US" sz="2000" dirty="0" smtClean="0">
                <a:latin typeface="メイリオ" panose="020B0604030504040204" pitchFamily="50" charset="-128"/>
                <a:ea typeface="メイリオ" panose="020B0604030504040204" pitchFamily="50" charset="-128"/>
              </a:rPr>
              <a:t>と言います。</a:t>
            </a:r>
            <a:r>
              <a:rPr lang="en-US" altLang="ja-JP" sz="2000" dirty="0" smtClean="0">
                <a:latin typeface="メイリオ" panose="020B0604030504040204" pitchFamily="50" charset="-128"/>
                <a:ea typeface="メイリオ" panose="020B0604030504040204" pitchFamily="50" charset="-128"/>
              </a:rPr>
              <a:t>5</a:t>
            </a:r>
            <a:r>
              <a:rPr lang="ja-JP" altLang="en-US" sz="2000" dirty="0" smtClean="0">
                <a:latin typeface="メイリオ" panose="020B0604030504040204" pitchFamily="50" charset="-128"/>
                <a:ea typeface="メイリオ" panose="020B0604030504040204" pitchFamily="50" charset="-128"/>
              </a:rPr>
              <a:t>の倍数でなかったら</a:t>
            </a:r>
            <a:r>
              <a:rPr lang="en-US" altLang="ja-JP" sz="2000" dirty="0" smtClean="0">
                <a:latin typeface="メイリオ" panose="020B0604030504040204" pitchFamily="50" charset="-128"/>
                <a:ea typeface="メイリオ" panose="020B0604030504040204" pitchFamily="50" charset="-128"/>
              </a:rPr>
              <a:t>3</a:t>
            </a:r>
            <a:r>
              <a:rPr lang="ja-JP" altLang="en-US" sz="2000" dirty="0" smtClean="0">
                <a:latin typeface="メイリオ" panose="020B0604030504040204" pitchFamily="50" charset="-128"/>
                <a:ea typeface="メイリオ" panose="020B0604030504040204" pitchFamily="50" charset="-128"/>
              </a:rPr>
              <a:t>の倍数なので</a:t>
            </a:r>
            <a:r>
              <a:rPr lang="en-US" altLang="ja-JP" sz="2000" dirty="0" smtClean="0">
                <a:latin typeface="メイリオ" panose="020B0604030504040204" pitchFamily="50" charset="-128"/>
                <a:ea typeface="メイリオ" panose="020B0604030504040204" pitchFamily="50" charset="-128"/>
              </a:rPr>
              <a:t>”Fizz”</a:t>
            </a:r>
            <a:r>
              <a:rPr lang="ja-JP" altLang="en-US" sz="2000" dirty="0" smtClean="0">
                <a:latin typeface="メイリオ" panose="020B0604030504040204" pitchFamily="50" charset="-128"/>
                <a:ea typeface="メイリオ" panose="020B0604030504040204" pitchFamily="50" charset="-128"/>
              </a:rPr>
              <a:t>と言います。</a:t>
            </a:r>
            <a:br>
              <a:rPr lang="ja-JP" altLang="en-US" sz="2000" dirty="0" smtClean="0">
                <a:latin typeface="メイリオ" panose="020B0604030504040204" pitchFamily="50" charset="-128"/>
                <a:ea typeface="メイリオ" panose="020B0604030504040204" pitchFamily="50" charset="-128"/>
              </a:rPr>
            </a:br>
            <a:endParaRPr lang="ja-JP" altLang="en-US"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5561903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57</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発展課題</a:t>
            </a:r>
            <a:r>
              <a:rPr lang="en-US" altLang="ja-JP" sz="2800" dirty="0">
                <a:latin typeface="メイリオ" panose="020B0604030504040204" pitchFamily="50" charset="-128"/>
                <a:ea typeface="メイリオ" panose="020B0604030504040204" pitchFamily="50" charset="-128"/>
              </a:rPr>
              <a:t>2</a:t>
            </a:r>
            <a:r>
              <a:rPr lang="en-US" altLang="ja-JP" sz="2800" dirty="0" smtClean="0">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バブルソート</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457200" y="1066800"/>
            <a:ext cx="6629400" cy="3231654"/>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今回作成したプログラムは</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選択ソート</a:t>
            </a:r>
            <a:r>
              <a:rPr lang="ja-JP" altLang="en-US" sz="2400" dirty="0" smtClean="0">
                <a:latin typeface="メイリオ" panose="020B0604030504040204" pitchFamily="50" charset="-128"/>
                <a:ea typeface="メイリオ" panose="020B0604030504040204" pitchFamily="50" charset="-128"/>
              </a:rPr>
              <a:t>という方法を使ったもので、データを並び替える方法はいろいろあります。</a:t>
            </a:r>
          </a:p>
          <a:p>
            <a:pPr algn="l" eaLnBrk="1" hangingPunct="1">
              <a:spcBef>
                <a:spcPct val="50000"/>
              </a:spcBef>
              <a:buFontTx/>
              <a:buNone/>
            </a:pPr>
            <a:r>
              <a:rPr lang="ja-JP" altLang="en-US" sz="2400" dirty="0" smtClean="0">
                <a:latin typeface="メイリオ" panose="020B0604030504040204" pitchFamily="50" charset="-128"/>
                <a:ea typeface="メイリオ" panose="020B0604030504040204" pitchFamily="50" charset="-128"/>
              </a:rPr>
              <a:t>次の並び替え方法の考え方やプログラムを</a:t>
            </a:r>
            <a:r>
              <a:rPr lang="en-US" altLang="ja-JP" sz="2400" dirty="0" smtClean="0">
                <a:latin typeface="メイリオ" panose="020B0604030504040204" pitchFamily="50" charset="-128"/>
                <a:ea typeface="メイリオ" panose="020B0604030504040204" pitchFamily="50" charset="-128"/>
              </a:rPr>
              <a:t>Web</a:t>
            </a:r>
            <a:r>
              <a:rPr lang="ja-JP" altLang="en-US" sz="2400" dirty="0" smtClean="0">
                <a:latin typeface="メイリオ" panose="020B0604030504040204" pitchFamily="50" charset="-128"/>
                <a:ea typeface="メイリオ" panose="020B0604030504040204" pitchFamily="50" charset="-128"/>
              </a:rPr>
              <a:t>で調べて作成してください。</a:t>
            </a:r>
          </a:p>
          <a:p>
            <a:pPr algn="l" eaLnBrk="1" hangingPunct="1">
              <a:spcBef>
                <a:spcPct val="50000"/>
              </a:spcBef>
              <a:buFontTx/>
              <a:buNone/>
            </a:pPr>
            <a:endPar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endParaRPr>
          </a:p>
          <a:p>
            <a:pPr algn="l" eaLnBrk="1" hangingPunct="1">
              <a:spcBef>
                <a:spcPct val="50000"/>
              </a:spcBef>
              <a:buFontTx/>
              <a:buNone/>
            </a:pP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バブルソート</a:t>
            </a:r>
          </a:p>
        </p:txBody>
      </p:sp>
      <p:sp>
        <p:nvSpPr>
          <p:cNvPr id="7" name="テキスト ボックス 6"/>
          <p:cNvSpPr txBox="1"/>
          <p:nvPr/>
        </p:nvSpPr>
        <p:spPr>
          <a:xfrm>
            <a:off x="6778769" y="391180"/>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57</a:t>
            </a:fld>
            <a:endParaRPr kumimoji="0" lang="en-US" altLang="ja-JP" sz="2800" dirty="0" smtClean="0">
              <a:solidFill>
                <a:srgbClr val="000000"/>
              </a:solidFill>
            </a:endParaRPr>
          </a:p>
        </p:txBody>
      </p:sp>
      <p:sp>
        <p:nvSpPr>
          <p:cNvPr id="8" name="右矢印 7"/>
          <p:cNvSpPr/>
          <p:nvPr/>
        </p:nvSpPr>
        <p:spPr bwMode="auto">
          <a:xfrm>
            <a:off x="4724400" y="5103103"/>
            <a:ext cx="2895600" cy="1155794"/>
          </a:xfrm>
          <a:prstGeom prst="rightArrow">
            <a:avLst>
              <a:gd name="adj1" fmla="val 68412"/>
              <a:gd name="adj2" fmla="val 2213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次のヒントの</a:t>
            </a:r>
            <a:r>
              <a:rPr kumimoji="1" lang="en-US" altLang="ja-JP"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
            </a:r>
            <a:br>
              <a:rPr kumimoji="1" lang="en-US" altLang="ja-JP"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スライドも見て</a:t>
            </a:r>
          </a:p>
        </p:txBody>
      </p:sp>
    </p:spTree>
    <p:extLst>
      <p:ext uri="{BB962C8B-B14F-4D97-AF65-F5344CB8AC3E}">
        <p14:creationId xmlns:p14="http://schemas.microsoft.com/office/powerpoint/2010/main" val="163920801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500030" y="229488"/>
            <a:ext cx="844629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smtClean="0">
                <a:latin typeface="メイリオ" panose="020B0604030504040204" pitchFamily="50" charset="-128"/>
                <a:ea typeface="メイリオ" panose="020B0604030504040204" pitchFamily="50" charset="-128"/>
              </a:rPr>
              <a:t>バブルソートの図式</a:t>
            </a:r>
            <a:endParaRPr lang="en-US" altLang="ja-JP" sz="2800" dirty="0">
              <a:latin typeface="メイリオ" panose="020B0604030504040204" pitchFamily="50" charset="-128"/>
              <a:ea typeface="メイリオ" panose="020B0604030504040204" pitchFamily="50" charset="-128"/>
            </a:endParaRPr>
          </a:p>
        </p:txBody>
      </p:sp>
      <p:sp>
        <p:nvSpPr>
          <p:cNvPr id="57" name="スライド番号プレースホルダー 3"/>
          <p:cNvSpPr>
            <a:spLocks noGrp="1"/>
          </p:cNvSpPr>
          <p:nvPr>
            <p:ph type="sldNum" sz="quarter" idx="12"/>
          </p:nvPr>
        </p:nvSpPr>
        <p:spPr>
          <a:xfrm>
            <a:off x="6653465" y="6808282"/>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58</a:t>
            </a:fld>
            <a:endParaRPr kumimoji="0" lang="en-US" altLang="ja-JP" sz="2800" dirty="0" smtClean="0">
              <a:solidFill>
                <a:srgbClr val="000000"/>
              </a:solidFill>
            </a:endParaRPr>
          </a:p>
        </p:txBody>
      </p:sp>
      <p:grpSp>
        <p:nvGrpSpPr>
          <p:cNvPr id="45" name="グループ化 44"/>
          <p:cNvGrpSpPr/>
          <p:nvPr/>
        </p:nvGrpSpPr>
        <p:grpSpPr>
          <a:xfrm>
            <a:off x="6819924" y="4922179"/>
            <a:ext cx="1143000" cy="1019070"/>
            <a:chOff x="1143000" y="3857730"/>
            <a:chExt cx="1143000" cy="1019070"/>
          </a:xfrm>
        </p:grpSpPr>
        <p:sp>
          <p:nvSpPr>
            <p:cNvPr id="66" name="メモ 6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67" name="テキスト ボックス 66"/>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10</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68" name="グループ化 67"/>
          <p:cNvGrpSpPr/>
          <p:nvPr/>
        </p:nvGrpSpPr>
        <p:grpSpPr>
          <a:xfrm>
            <a:off x="913176" y="770898"/>
            <a:ext cx="3810000" cy="3932446"/>
            <a:chOff x="457200" y="868154"/>
            <a:chExt cx="4267202" cy="3932446"/>
          </a:xfrm>
        </p:grpSpPr>
        <p:grpSp>
          <p:nvGrpSpPr>
            <p:cNvPr id="69" name="グループ化 68"/>
            <p:cNvGrpSpPr/>
            <p:nvPr/>
          </p:nvGrpSpPr>
          <p:grpSpPr>
            <a:xfrm>
              <a:off x="457200" y="1447800"/>
              <a:ext cx="4068195" cy="3352800"/>
              <a:chOff x="2784366" y="1677618"/>
              <a:chExt cx="1885390" cy="1313543"/>
            </a:xfrm>
          </p:grpSpPr>
          <p:sp>
            <p:nvSpPr>
              <p:cNvPr id="76" name="テキスト ボックス 75"/>
              <p:cNvSpPr txBox="1"/>
              <p:nvPr/>
            </p:nvSpPr>
            <p:spPr>
              <a:xfrm>
                <a:off x="2784366" y="1677618"/>
                <a:ext cx="1482130" cy="1278139"/>
              </a:xfrm>
              <a:prstGeom prst="rect">
                <a:avLst/>
              </a:prstGeom>
              <a:noFill/>
              <a:ln w="12700">
                <a:solidFill>
                  <a:schemeClr val="tx1"/>
                </a:solidFill>
              </a:ln>
            </p:spPr>
            <p:txBody>
              <a:bodyPr wrap="square" rtlCol="0">
                <a:spAutoFit/>
              </a:bodyPr>
              <a:lstStyle/>
              <a:p>
                <a:r>
                  <a:rPr lang="en-US" altLang="ja-JP" dirty="0" smtClean="0">
                    <a:latin typeface="メイリオ" panose="020B0604030504040204" pitchFamily="50" charset="-128"/>
                    <a:ea typeface="メイリオ" panose="020B0604030504040204" pitchFamily="50" charset="-128"/>
                  </a:rPr>
                  <a:t>I = 1,2,… </a:t>
                </a:r>
                <a:r>
                  <a:rPr lang="ja-JP" altLang="en-US" dirty="0" smtClean="0">
                    <a:latin typeface="メイリオ" panose="020B0604030504040204" pitchFamily="50" charset="-128"/>
                    <a:ea typeface="メイリオ" panose="020B0604030504040204" pitchFamily="50" charset="-128"/>
                  </a:rPr>
                  <a:t>　</a:t>
                </a:r>
              </a:p>
              <a:p>
                <a:r>
                  <a:rPr lang="en-US" altLang="ja-JP" dirty="0" smtClean="0">
                    <a:latin typeface="メイリオ" panose="020B0604030504040204" pitchFamily="50" charset="-128"/>
                    <a:ea typeface="メイリオ" panose="020B0604030504040204" pitchFamily="50" charset="-128"/>
                  </a:rPr>
                  <a:t>I = </a:t>
                </a:r>
                <a:r>
                  <a:rPr lang="en-US" altLang="ja-JP" dirty="0">
                    <a:latin typeface="メイリオ" panose="020B0604030504040204" pitchFamily="50" charset="-128"/>
                    <a:ea typeface="メイリオ" panose="020B0604030504040204" pitchFamily="50" charset="-128"/>
                  </a:rPr>
                  <a:t>4</a:t>
                </a:r>
                <a:r>
                  <a:rPr lang="ja-JP" altLang="en-US" dirty="0" smtClean="0">
                    <a:latin typeface="メイリオ" panose="020B0604030504040204" pitchFamily="50" charset="-128"/>
                    <a:ea typeface="メイリオ" panose="020B0604030504040204" pitchFamily="50" charset="-128"/>
                  </a:rPr>
                  <a:t>まで</a:t>
                </a:r>
              </a:p>
              <a:p>
                <a:endParaRPr lang="ja-JP" altLang="en-US" dirty="0">
                  <a:latin typeface="メイリオ" panose="020B0604030504040204" pitchFamily="50" charset="-128"/>
                  <a:ea typeface="メイリオ" panose="020B0604030504040204" pitchFamily="50" charset="-128"/>
                </a:endParaRPr>
              </a:p>
              <a:p>
                <a:endParaRPr lang="ja-JP" altLang="en-US" dirty="0" smtClean="0">
                  <a:latin typeface="メイリオ" panose="020B0604030504040204" pitchFamily="50" charset="-128"/>
                  <a:ea typeface="メイリオ" panose="020B0604030504040204" pitchFamily="50" charset="-128"/>
                </a:endParaRPr>
              </a:p>
              <a:p>
                <a:endParaRPr lang="ja-JP" altLang="en-US" dirty="0">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7" name="テキスト ボックス 76"/>
              <p:cNvSpPr txBox="1"/>
              <p:nvPr/>
            </p:nvSpPr>
            <p:spPr>
              <a:xfrm>
                <a:off x="2923973" y="1894214"/>
                <a:ext cx="1352379" cy="975651"/>
              </a:xfrm>
              <a:prstGeom prst="rect">
                <a:avLst/>
              </a:prstGeom>
              <a:solidFill>
                <a:schemeClr val="bg1"/>
              </a:solidFill>
              <a:ln w="12700">
                <a:solidFill>
                  <a:schemeClr val="tx1"/>
                </a:solidFill>
              </a:ln>
            </p:spPr>
            <p:txBody>
              <a:bodyPr wrap="square" rtlCol="0">
                <a:spAutoFit/>
              </a:bodyPr>
              <a:lstStyle/>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8" name="正方形/長方形 77"/>
              <p:cNvSpPr/>
              <p:nvPr/>
            </p:nvSpPr>
            <p:spPr>
              <a:xfrm>
                <a:off x="4276352" y="1728534"/>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70" name="グループ化 69"/>
            <p:cNvGrpSpPr/>
            <p:nvPr/>
          </p:nvGrpSpPr>
          <p:grpSpPr>
            <a:xfrm>
              <a:off x="1192727" y="2199272"/>
              <a:ext cx="3531675" cy="2513632"/>
              <a:chOff x="2784367" y="1677618"/>
              <a:chExt cx="1841809" cy="1615828"/>
            </a:xfrm>
          </p:grpSpPr>
          <p:sp>
            <p:nvSpPr>
              <p:cNvPr id="73" name="テキスト ボックス 72"/>
              <p:cNvSpPr txBox="1"/>
              <p:nvPr/>
            </p:nvSpPr>
            <p:spPr>
              <a:xfrm>
                <a:off x="2784367" y="1677618"/>
                <a:ext cx="1418532" cy="1325573"/>
              </a:xfrm>
              <a:prstGeom prst="rect">
                <a:avLst/>
              </a:prstGeom>
              <a:noFill/>
              <a:ln w="12700">
                <a:solidFill>
                  <a:schemeClr val="tx1"/>
                </a:solidFill>
              </a:ln>
            </p:spPr>
            <p:txBody>
              <a:bodyPr wrap="square" rtlCol="0">
                <a:spAutoFit/>
              </a:bodyPr>
              <a:lstStyle/>
              <a:p>
                <a:r>
                  <a:rPr lang="en-US" altLang="ja-JP" dirty="0">
                    <a:latin typeface="メイリオ" panose="020B0604030504040204" pitchFamily="50" charset="-128"/>
                    <a:ea typeface="メイリオ" panose="020B0604030504040204" pitchFamily="50" charset="-128"/>
                  </a:rPr>
                  <a:t>J</a:t>
                </a:r>
                <a:r>
                  <a:rPr lang="en-US" altLang="ja-JP" dirty="0" smtClean="0">
                    <a:latin typeface="メイリオ" panose="020B0604030504040204" pitchFamily="50" charset="-128"/>
                    <a:ea typeface="メイリオ" panose="020B0604030504040204" pitchFamily="50" charset="-128"/>
                  </a:rPr>
                  <a:t> = 1, 2, …</a:t>
                </a:r>
                <a:r>
                  <a:rPr lang="ja-JP" altLang="en-US" dirty="0" smtClean="0">
                    <a:latin typeface="メイリオ" panose="020B0604030504040204" pitchFamily="50" charset="-128"/>
                    <a:ea typeface="メイリオ" panose="020B0604030504040204" pitchFamily="50" charset="-128"/>
                  </a:rPr>
                  <a:t/>
                </a:r>
                <a:br>
                  <a:rPr lang="ja-JP" altLang="en-US" dirty="0" smtClean="0">
                    <a:latin typeface="メイリオ" panose="020B0604030504040204" pitchFamily="50" charset="-128"/>
                    <a:ea typeface="メイリオ" panose="020B0604030504040204" pitchFamily="50" charset="-128"/>
                  </a:rPr>
                </a:br>
                <a:r>
                  <a:rPr lang="en-US" altLang="ja-JP" dirty="0" smtClean="0">
                    <a:latin typeface="メイリオ" panose="020B0604030504040204" pitchFamily="50" charset="-128"/>
                    <a:ea typeface="メイリオ" panose="020B0604030504040204" pitchFamily="50" charset="-128"/>
                  </a:rPr>
                  <a:t>J = </a:t>
                </a:r>
                <a:r>
                  <a:rPr lang="en-US" altLang="ja-JP" dirty="0">
                    <a:latin typeface="メイリオ" panose="020B0604030504040204" pitchFamily="50" charset="-128"/>
                    <a:ea typeface="メイリオ" panose="020B0604030504040204" pitchFamily="50" charset="-128"/>
                  </a:rPr>
                  <a:t>4</a:t>
                </a:r>
                <a:r>
                  <a:rPr lang="en-US" altLang="ja-JP"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まで</a:t>
                </a:r>
              </a:p>
              <a:p>
                <a:endParaRPr kumimoji="1" lang="ja-JP" altLang="en-US" dirty="0">
                  <a:latin typeface="メイリオ" panose="020B0604030504040204" pitchFamily="50" charset="-128"/>
                  <a:ea typeface="メイリオ" panose="020B0604030504040204" pitchFamily="50" charset="-128"/>
                </a:endParaRPr>
              </a:p>
              <a:p>
                <a:endParaRPr kumimoji="1" lang="ja-JP" altLang="en-US"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lang="ja-JP" altLang="en-US" sz="1400" dirty="0" smtClean="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4" name="テキスト ボックス 73"/>
              <p:cNvSpPr txBox="1"/>
              <p:nvPr/>
            </p:nvSpPr>
            <p:spPr>
              <a:xfrm>
                <a:off x="3040262" y="2198572"/>
                <a:ext cx="1482130" cy="738664"/>
              </a:xfrm>
              <a:prstGeom prst="rect">
                <a:avLst/>
              </a:prstGeom>
              <a:solidFill>
                <a:schemeClr val="bg1"/>
              </a:solidFill>
              <a:ln w="12700">
                <a:solidFill>
                  <a:schemeClr val="tx1"/>
                </a:solidFill>
              </a:ln>
            </p:spPr>
            <p:txBody>
              <a:bodyPr wrap="square" rtlCol="0">
                <a:spAutoFit/>
              </a:bodyPr>
              <a:lstStyle/>
              <a:p>
                <a:endParaRPr kumimoji="1" lang="ja-JP" altLang="en-US" sz="1400" dirty="0" smtClean="0">
                  <a:latin typeface="メイリオ" panose="020B0604030504040204" pitchFamily="50" charset="-128"/>
                  <a:ea typeface="メイリオ" panose="020B0604030504040204" pitchFamily="50" charset="-128"/>
                </a:endParaRPr>
              </a:p>
              <a:p>
                <a:endParaRPr lang="ja-JP" altLang="en-US" sz="1400" dirty="0">
                  <a:latin typeface="メイリオ" panose="020B0604030504040204" pitchFamily="50" charset="-128"/>
                  <a:ea typeface="メイリオ" panose="020B0604030504040204" pitchFamily="50" charset="-128"/>
                </a:endParaRPr>
              </a:p>
              <a:p>
                <a:endParaRPr kumimoji="1" lang="ja-JP" altLang="en-US" sz="1400" dirty="0">
                  <a:latin typeface="メイリオ" panose="020B0604030504040204" pitchFamily="50" charset="-128"/>
                  <a:ea typeface="メイリオ" panose="020B0604030504040204" pitchFamily="50" charset="-128"/>
                </a:endParaRPr>
              </a:p>
            </p:txBody>
          </p:sp>
          <p:sp>
            <p:nvSpPr>
              <p:cNvPr id="75" name="正方形/長方形 74"/>
              <p:cNvSpPr/>
              <p:nvPr/>
            </p:nvSpPr>
            <p:spPr>
              <a:xfrm>
                <a:off x="4232772" y="2030819"/>
                <a:ext cx="393404" cy="12626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sp>
          <p:nvSpPr>
            <p:cNvPr id="72" name="テキスト ボックス 71"/>
            <p:cNvSpPr txBox="1"/>
            <p:nvPr/>
          </p:nvSpPr>
          <p:spPr>
            <a:xfrm>
              <a:off x="477187" y="868154"/>
              <a:ext cx="3199342" cy="369332"/>
            </a:xfrm>
            <a:prstGeom prst="rect">
              <a:avLst/>
            </a:prstGeom>
            <a:solidFill>
              <a:schemeClr val="bg1"/>
            </a:solidFill>
            <a:ln w="12700">
              <a:solidFill>
                <a:schemeClr val="tx1"/>
              </a:solidFill>
              <a:prstDash val="dash"/>
            </a:ln>
          </p:spPr>
          <p:txBody>
            <a:bodyPr wrap="square" rtlCol="0">
              <a:spAutoFit/>
            </a:bodyPr>
            <a:lstStyle/>
            <a:p>
              <a:r>
                <a:rPr kumimoji="1" lang="en-US" altLang="ja-JP" dirty="0" smtClean="0">
                  <a:latin typeface="メイリオ" panose="020B0604030504040204" pitchFamily="50" charset="-128"/>
                  <a:ea typeface="メイリオ" panose="020B0604030504040204" pitchFamily="50" charset="-128"/>
                </a:rPr>
                <a:t>D[]</a:t>
              </a:r>
              <a:r>
                <a:rPr kumimoji="1" lang="ja-JP" altLang="en-US" dirty="0" smtClean="0">
                  <a:latin typeface="メイリオ" panose="020B0604030504040204" pitchFamily="50" charset="-128"/>
                  <a:ea typeface="メイリオ" panose="020B0604030504040204" pitchFamily="50" charset="-128"/>
                </a:rPr>
                <a:t>に</a:t>
              </a:r>
              <a:r>
                <a:rPr kumimoji="1" lang="en-US" altLang="ja-JP" dirty="0" smtClean="0">
                  <a:latin typeface="メイリオ" panose="020B0604030504040204" pitchFamily="50" charset="-128"/>
                  <a:ea typeface="メイリオ" panose="020B0604030504040204" pitchFamily="50" charset="-128"/>
                </a:rPr>
                <a:t>5</a:t>
              </a:r>
              <a:r>
                <a:rPr kumimoji="1" lang="ja-JP" altLang="en-US" dirty="0" smtClean="0">
                  <a:latin typeface="メイリオ" panose="020B0604030504040204" pitchFamily="50" charset="-128"/>
                  <a:ea typeface="メイリオ" panose="020B0604030504040204" pitchFamily="50" charset="-128"/>
                </a:rPr>
                <a:t>個の数をいれとく</a:t>
              </a:r>
              <a:endParaRPr kumimoji="1" lang="ja-JP" altLang="en-US" dirty="0">
                <a:latin typeface="メイリオ" panose="020B0604030504040204" pitchFamily="50" charset="-128"/>
                <a:ea typeface="メイリオ" panose="020B0604030504040204" pitchFamily="50" charset="-128"/>
              </a:endParaRPr>
            </a:p>
          </p:txBody>
        </p:sp>
      </p:grpSp>
      <p:grpSp>
        <p:nvGrpSpPr>
          <p:cNvPr id="79" name="グループ化 78"/>
          <p:cNvGrpSpPr/>
          <p:nvPr/>
        </p:nvGrpSpPr>
        <p:grpSpPr>
          <a:xfrm>
            <a:off x="5795272" y="4922179"/>
            <a:ext cx="1143000" cy="1019070"/>
            <a:chOff x="1143000" y="3857730"/>
            <a:chExt cx="1143000" cy="1019070"/>
          </a:xfrm>
        </p:grpSpPr>
        <p:sp>
          <p:nvSpPr>
            <p:cNvPr id="80" name="メモ 79"/>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1" name="テキスト ボックス 80"/>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0</a:t>
              </a:r>
              <a:r>
                <a:rPr lang="en-US" altLang="ja-JP" sz="2800" dirty="0">
                  <a:solidFill>
                    <a:srgbClr val="FF0000"/>
                  </a:solidFill>
                  <a:latin typeface="メイリオ" panose="020B0604030504040204" pitchFamily="50" charset="-128"/>
                  <a:ea typeface="メイリオ" panose="020B0604030504040204" pitchFamily="50" charset="-128"/>
                </a:rPr>
                <a:t>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grpSp>
        <p:nvGrpSpPr>
          <p:cNvPr id="82" name="グループ化 81"/>
          <p:cNvGrpSpPr/>
          <p:nvPr/>
        </p:nvGrpSpPr>
        <p:grpSpPr>
          <a:xfrm>
            <a:off x="4751658" y="4924741"/>
            <a:ext cx="1143000" cy="1019070"/>
            <a:chOff x="1143000" y="3857730"/>
            <a:chExt cx="1143000" cy="1019070"/>
          </a:xfrm>
        </p:grpSpPr>
        <p:sp>
          <p:nvSpPr>
            <p:cNvPr id="83" name="メモ 82"/>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4" name="テキスト ボックス 83"/>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lang="en-US" altLang="ja-JP" sz="2800" dirty="0" smtClean="0">
                  <a:solidFill>
                    <a:srgbClr val="FF0000"/>
                  </a:solidFill>
                  <a:latin typeface="メイリオ" panose="020B0604030504040204" pitchFamily="50" charset="-128"/>
                  <a:ea typeface="メイリオ" panose="020B0604030504040204" pitchFamily="50" charset="-128"/>
                </a:rPr>
                <a:t>08</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88" name="フローチャート: 処理 87"/>
          <p:cNvSpPr/>
          <p:nvPr/>
        </p:nvSpPr>
        <p:spPr bwMode="auto">
          <a:xfrm>
            <a:off x="5616459" y="3091925"/>
            <a:ext cx="2031980" cy="915816"/>
          </a:xfrm>
          <a:prstGeom prst="flowChartProcess">
            <a:avLst/>
          </a:prstGeom>
          <a:solidFill>
            <a:srgbClr val="FFFFCC"/>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a:r>
              <a:rPr lang="ja-JP" altLang="en-US" dirty="0" smtClean="0">
                <a:latin typeface="メイリオ" panose="020B0604030504040204" pitchFamily="50" charset="-128"/>
                <a:ea typeface="メイリオ" panose="020B0604030504040204" pitchFamily="50" charset="-128"/>
              </a:rPr>
              <a:t>小さいものを</a:t>
            </a:r>
            <a:r>
              <a:rPr lang="en-US" altLang="ja-JP" dirty="0" smtClean="0">
                <a:latin typeface="メイリオ" panose="020B0604030504040204" pitchFamily="50" charset="-128"/>
                <a:ea typeface="メイリオ" panose="020B0604030504040204" pitchFamily="50" charset="-128"/>
              </a:rPr>
              <a:t>D[]</a:t>
            </a:r>
            <a:r>
              <a:rPr lang="ja-JP" altLang="en-US" dirty="0" smtClean="0">
                <a:latin typeface="メイリオ" panose="020B0604030504040204" pitchFamily="50" charset="-128"/>
                <a:ea typeface="メイリオ" panose="020B0604030504040204" pitchFamily="50" charset="-128"/>
              </a:rPr>
              <a:t>の番号の小さいものにする処理</a:t>
            </a:r>
            <a:endParaRPr lang="en-US" altLang="ja-JP" dirty="0" smtClean="0">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2349993" y="3038988"/>
            <a:ext cx="2220065" cy="830997"/>
          </a:xfrm>
          <a:prstGeom prst="rect">
            <a:avLst/>
          </a:prstGeom>
          <a:noFill/>
          <a:ln w="12700">
            <a:solidFill>
              <a:schemeClr val="tx1"/>
            </a:solidFill>
          </a:ln>
        </p:spPr>
        <p:txBody>
          <a:bodyPr wrap="square" rtlCol="0">
            <a:spAutoFit/>
          </a:bodyPr>
          <a:lstStyle/>
          <a:p>
            <a:pPr algn="l"/>
            <a:r>
              <a:rPr kumimoji="1" lang="en-US" altLang="ja-JP" sz="1600" dirty="0" smtClean="0">
                <a:latin typeface="メイリオ" panose="020B0604030504040204" pitchFamily="50" charset="-128"/>
                <a:ea typeface="メイリオ" panose="020B0604030504040204" pitchFamily="50" charset="-128"/>
              </a:rPr>
              <a:t>? D[J+1] &gt; D[j]:</a:t>
            </a: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endParaRPr kumimoji="1" lang="ja-JP" altLang="en-US" sz="1600" dirty="0">
              <a:latin typeface="メイリオ" panose="020B0604030504040204" pitchFamily="50" charset="-128"/>
              <a:ea typeface="メイリオ" panose="020B0604030504040204" pitchFamily="50" charset="-128"/>
            </a:endParaRPr>
          </a:p>
        </p:txBody>
      </p:sp>
      <p:sp>
        <p:nvSpPr>
          <p:cNvPr id="33" name="テキスト ボックス 32"/>
          <p:cNvSpPr txBox="1"/>
          <p:nvPr/>
        </p:nvSpPr>
        <p:spPr>
          <a:xfrm>
            <a:off x="2817459" y="3421799"/>
            <a:ext cx="2505699" cy="338554"/>
          </a:xfrm>
          <a:prstGeom prst="rect">
            <a:avLst/>
          </a:prstGeom>
          <a:solidFill>
            <a:schemeClr val="bg1"/>
          </a:solidFill>
          <a:ln w="12700">
            <a:solidFill>
              <a:schemeClr val="tx1"/>
            </a:solidFill>
          </a:ln>
        </p:spPr>
        <p:txBody>
          <a:bodyPr wrap="square" rtlCol="0">
            <a:spAutoFit/>
          </a:bodyPr>
          <a:lstStyle/>
          <a:p>
            <a:r>
              <a:rPr lang="ja-JP" altLang="en-US" sz="1600" dirty="0" smtClean="0">
                <a:latin typeface="メイリオ" panose="020B0604030504040204" pitchFamily="50" charset="-128"/>
                <a:ea typeface="メイリオ" panose="020B0604030504040204" pitchFamily="50" charset="-128"/>
              </a:rPr>
              <a:t>〇</a:t>
            </a:r>
            <a:r>
              <a:rPr lang="en-US" altLang="ja-JP" sz="1600" dirty="0" smtClean="0">
                <a:latin typeface="メイリオ" panose="020B0604030504040204" pitchFamily="50" charset="-128"/>
                <a:ea typeface="メイリオ" panose="020B0604030504040204" pitchFamily="50" charset="-128"/>
              </a:rPr>
              <a:t>:D[J+1</a:t>
            </a:r>
            <a:r>
              <a:rPr lang="en-US" altLang="ja-JP" sz="1600" dirty="0">
                <a:latin typeface="メイリオ" panose="020B0604030504040204" pitchFamily="50" charset="-128"/>
                <a:ea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rPr>
              <a:t>&lt;-&gt; </a:t>
            </a:r>
            <a:r>
              <a:rPr lang="en-US" altLang="ja-JP" sz="1600" dirty="0">
                <a:latin typeface="メイリオ" panose="020B0604030504040204" pitchFamily="50" charset="-128"/>
                <a:ea typeface="メイリオ" panose="020B0604030504040204" pitchFamily="50" charset="-128"/>
              </a:rPr>
              <a:t>D[j]:</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4304670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番号プレースホルダー 3"/>
          <p:cNvSpPr>
            <a:spLocks noGrp="1"/>
          </p:cNvSpPr>
          <p:nvPr>
            <p:ph type="sldNum" sz="quarter" idx="12"/>
          </p:nvPr>
        </p:nvSpPr>
        <p:spPr>
          <a:xfrm>
            <a:off x="6360453" y="5804110"/>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59</a:t>
            </a:fld>
            <a:endParaRPr kumimoji="0" lang="en-US" altLang="ja-JP" sz="2800" dirty="0" smtClean="0">
              <a:solidFill>
                <a:srgbClr val="000000"/>
              </a:solidFill>
            </a:endParaRPr>
          </a:p>
        </p:txBody>
      </p:sp>
      <p:sp>
        <p:nvSpPr>
          <p:cNvPr id="7171" name="Text Box 3"/>
          <p:cNvSpPr txBox="1">
            <a:spLocks noChangeArrowheads="1"/>
          </p:cNvSpPr>
          <p:nvPr/>
        </p:nvSpPr>
        <p:spPr bwMode="auto">
          <a:xfrm>
            <a:off x="304800" y="391180"/>
            <a:ext cx="7620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spcBef>
                <a:spcPct val="50000"/>
              </a:spcBef>
              <a:buFontTx/>
              <a:buNone/>
            </a:pPr>
            <a:r>
              <a:rPr lang="ja-JP" altLang="en-US" sz="2800" dirty="0">
                <a:latin typeface="メイリオ" panose="020B0604030504040204" pitchFamily="50" charset="-128"/>
                <a:ea typeface="メイリオ" panose="020B0604030504040204" pitchFamily="50" charset="-128"/>
              </a:rPr>
              <a:t>発展</a:t>
            </a:r>
            <a:r>
              <a:rPr lang="ja-JP" altLang="en-US" sz="2800" dirty="0" smtClean="0">
                <a:latin typeface="メイリオ" panose="020B0604030504040204" pitchFamily="50" charset="-128"/>
                <a:ea typeface="メイリオ" panose="020B0604030504040204" pitchFamily="50" charset="-128"/>
              </a:rPr>
              <a:t>課題</a:t>
            </a:r>
            <a:r>
              <a:rPr lang="en-US" altLang="ja-JP" sz="2800" dirty="0">
                <a:latin typeface="メイリオ" panose="020B0604030504040204" pitchFamily="50" charset="-128"/>
                <a:ea typeface="メイリオ" panose="020B0604030504040204" pitchFamily="50" charset="-128"/>
              </a:rPr>
              <a:t>2</a:t>
            </a:r>
            <a:r>
              <a:rPr lang="en-US" altLang="ja-JP" sz="2800" dirty="0" smtClean="0">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並び替えの方法の処理速度の違い</a:t>
            </a:r>
            <a:endParaRPr lang="en-US" altLang="ja-JP" sz="2800" dirty="0" smtClean="0">
              <a:latin typeface="メイリオ" panose="020B0604030504040204" pitchFamily="50" charset="-128"/>
              <a:ea typeface="メイリオ" panose="020B0604030504040204" pitchFamily="50" charset="-128"/>
            </a:endParaRPr>
          </a:p>
        </p:txBody>
      </p:sp>
      <p:sp>
        <p:nvSpPr>
          <p:cNvPr id="35" name="Text Box 52"/>
          <p:cNvSpPr txBox="1">
            <a:spLocks noChangeArrowheads="1"/>
          </p:cNvSpPr>
          <p:nvPr/>
        </p:nvSpPr>
        <p:spPr bwMode="auto">
          <a:xfrm>
            <a:off x="2310765" y="2080799"/>
            <a:ext cx="6351270" cy="1785104"/>
          </a:xfrm>
          <a:prstGeom prst="rect">
            <a:avLst/>
          </a:prstGeom>
          <a:solidFill>
            <a:srgbClr val="FFFF99"/>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a:spcBef>
                <a:spcPct val="50000"/>
              </a:spcBef>
              <a:buNone/>
            </a:pPr>
            <a:r>
              <a:rPr lang="ja-JP" altLang="en-US" sz="2000" dirty="0" smtClean="0">
                <a:latin typeface="メイリオ" panose="020B0604030504040204" pitchFamily="50" charset="-128"/>
                <a:ea typeface="メイリオ" panose="020B0604030504040204" pitchFamily="50" charset="-128"/>
              </a:rPr>
              <a:t>データの並び替えに、いろいろな方法があるのは、</a:t>
            </a:r>
            <a:r>
              <a:rPr lang="ja-JP" altLang="en-US" sz="2000" dirty="0">
                <a:latin typeface="メイリオ" panose="020B0604030504040204" pitchFamily="50" charset="-128"/>
                <a:ea typeface="メイリオ" panose="020B0604030504040204" pitchFamily="50" charset="-128"/>
              </a:rPr>
              <a:t>用途</a:t>
            </a:r>
            <a:r>
              <a:rPr lang="ja-JP" altLang="en-US" sz="2000" dirty="0" smtClean="0">
                <a:latin typeface="メイリオ" panose="020B0604030504040204" pitchFamily="50" charset="-128"/>
                <a:ea typeface="メイリオ" panose="020B0604030504040204" pitchFamily="50" charset="-128"/>
              </a:rPr>
              <a:t>や処理速度に違いがあるからです。</a:t>
            </a:r>
          </a:p>
          <a:p>
            <a:pPr algn="l">
              <a:spcBef>
                <a:spcPct val="50000"/>
              </a:spcBef>
              <a:buNone/>
            </a:pPr>
            <a:r>
              <a:rPr lang="ja-JP" altLang="en-US" sz="2000" dirty="0" smtClean="0">
                <a:latin typeface="メイリオ" panose="020B0604030504040204" pitchFamily="50" charset="-128"/>
                <a:ea typeface="メイリオ" panose="020B0604030504040204" pitchFamily="50" charset="-128"/>
              </a:rPr>
              <a:t>今回開発した</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選択ソート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バブルソートで処理速度がどのように違うか測定してみましょう。</a:t>
            </a:r>
          </a:p>
        </p:txBody>
      </p:sp>
      <p:sp>
        <p:nvSpPr>
          <p:cNvPr id="7" name="テキスト ボックス 6"/>
          <p:cNvSpPr txBox="1"/>
          <p:nvPr/>
        </p:nvSpPr>
        <p:spPr>
          <a:xfrm>
            <a:off x="6781800" y="955063"/>
            <a:ext cx="2007870" cy="400110"/>
          </a:xfrm>
          <a:prstGeom prst="rect">
            <a:avLst/>
          </a:prstGeom>
          <a:noFill/>
          <a:ln w="38100" cmpd="dbl">
            <a:solidFill>
              <a:schemeClr val="tx1"/>
            </a:solidFill>
          </a:ln>
        </p:spPr>
        <p:txBody>
          <a:bodyPr wrap="square" rtlCol="0">
            <a:spAutoFit/>
          </a:bodyPr>
          <a:lstStyle/>
          <a:p>
            <a:r>
              <a:rPr lang="ja-JP" altLang="en-US" sz="2000" dirty="0" smtClean="0">
                <a:solidFill>
                  <a:srgbClr val="FF0000"/>
                </a:solidFill>
                <a:latin typeface="メイリオ" panose="020B0604030504040204" pitchFamily="50" charset="-128"/>
                <a:ea typeface="メイリオ" panose="020B0604030504040204" pitchFamily="50" charset="-128"/>
              </a:rPr>
              <a:t>開発</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3"/>
          <p:cNvSpPr txBox="1">
            <a:spLocks/>
          </p:cNvSpPr>
          <p:nvPr/>
        </p:nvSpPr>
        <p:spPr bwMode="auto">
          <a:xfrm>
            <a:off x="6360453" y="580411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algn="r" rtl="0" fontAlgn="base">
              <a:spcBef>
                <a:spcPct val="20000"/>
              </a:spcBef>
              <a:spcAft>
                <a:spcPct val="0"/>
              </a:spcAft>
              <a:buChar char="•"/>
              <a:defRPr kumimoji="1" sz="3200" kern="1200">
                <a:solidFill>
                  <a:schemeClr val="tx1"/>
                </a:solidFill>
                <a:latin typeface="Arial" panose="020B0604020202020204" pitchFamily="34" charset="0"/>
                <a:ea typeface="ＭＳ Ｐゴシック" panose="020B0600070205080204" pitchFamily="50" charset="-128"/>
                <a:cs typeface="+mn-cs"/>
              </a:defRPr>
            </a:lvl1pPr>
            <a:lvl2pPr marL="742950" indent="-285750" algn="ctr" rtl="0" fontAlgn="base">
              <a:spcBef>
                <a:spcPct val="20000"/>
              </a:spcBef>
              <a:spcAft>
                <a:spcPct val="0"/>
              </a:spcAft>
              <a:buChar char="–"/>
              <a:defRPr kumimoji="1" sz="2800" kern="1200">
                <a:solidFill>
                  <a:schemeClr val="tx1"/>
                </a:solidFill>
                <a:latin typeface="Arial" panose="020B0604020202020204" pitchFamily="34" charset="0"/>
                <a:ea typeface="ＭＳ Ｐゴシック" panose="020B0600070205080204" pitchFamily="50" charset="-128"/>
                <a:cs typeface="+mn-cs"/>
              </a:defRPr>
            </a:lvl2pPr>
            <a:lvl3pPr marL="1143000" indent="-228600" algn="ctr" rtl="0" fontAlgn="base">
              <a:spcBef>
                <a:spcPct val="20000"/>
              </a:spcBef>
              <a:spcAft>
                <a:spcPct val="0"/>
              </a:spcAft>
              <a:buChar char="•"/>
              <a:defRPr kumimoji="1" sz="2400" kern="1200">
                <a:solidFill>
                  <a:schemeClr val="tx1"/>
                </a:solidFill>
                <a:latin typeface="Arial" panose="020B0604020202020204" pitchFamily="34" charset="0"/>
                <a:ea typeface="ＭＳ Ｐゴシック" panose="020B0600070205080204" pitchFamily="50" charset="-128"/>
                <a:cs typeface="+mn-cs"/>
              </a:defRPr>
            </a:lvl3pPr>
            <a:lvl4pPr marL="16002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4pPr>
            <a:lvl5pPr marL="2057400" indent="-228600" algn="ctr" rtl="0" fontAlgn="base">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5pPr>
            <a:lvl6pPr marL="25146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6pPr>
            <a:lvl7pPr marL="29718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7pPr>
            <a:lvl8pPr marL="34290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8pPr>
            <a:lvl9pPr marL="3886200" indent="-228600" algn="l" defTabSz="914400" rtl="0" eaLnBrk="0" fontAlgn="base" latinLnBrk="0" hangingPunct="0">
              <a:spcBef>
                <a:spcPct val="20000"/>
              </a:spcBef>
              <a:spcAft>
                <a:spcPct val="0"/>
              </a:spcAft>
              <a:buChar char="»"/>
              <a:defRPr kumimoji="1" sz="2000" kern="1200">
                <a:solidFill>
                  <a:schemeClr val="tx1"/>
                </a:solidFill>
                <a:latin typeface="Arial" panose="020B0604020202020204" pitchFamily="34" charset="0"/>
                <a:ea typeface="ＭＳ Ｐゴシック" panose="020B0600070205080204" pitchFamily="50" charset="-128"/>
                <a:cs typeface="+mn-cs"/>
              </a:defRPr>
            </a:lvl9pPr>
          </a:lstStyle>
          <a:p>
            <a:pPr>
              <a:spcBef>
                <a:spcPct val="0"/>
              </a:spcBef>
              <a:buFontTx/>
              <a:buNone/>
            </a:pPr>
            <a:fld id="{3F9188D1-E56F-4BC6-BB33-6ADF419BC48F}" type="slidenum">
              <a:rPr kumimoji="0" lang="en-US" altLang="ja-JP" sz="2800" smtClean="0">
                <a:solidFill>
                  <a:srgbClr val="000000"/>
                </a:solidFill>
              </a:rPr>
              <a:pPr>
                <a:spcBef>
                  <a:spcPct val="0"/>
                </a:spcBef>
                <a:buFontTx/>
                <a:buNone/>
              </a:pPr>
              <a:t>59</a:t>
            </a:fld>
            <a:endParaRPr kumimoji="0" lang="en-US" altLang="ja-JP" sz="2800" dirty="0" smtClean="0">
              <a:solidFill>
                <a:srgbClr val="000000"/>
              </a:solidFill>
            </a:endParaRPr>
          </a:p>
        </p:txBody>
      </p:sp>
      <p:pic>
        <p:nvPicPr>
          <p:cNvPr id="2" name="図 1"/>
          <p:cNvPicPr>
            <a:picLocks noChangeAspect="1"/>
          </p:cNvPicPr>
          <p:nvPr/>
        </p:nvPicPr>
        <p:blipFill>
          <a:blip r:embed="rId2"/>
          <a:stretch>
            <a:fillRect/>
          </a:stretch>
        </p:blipFill>
        <p:spPr>
          <a:xfrm>
            <a:off x="457200" y="1155118"/>
            <a:ext cx="1752600" cy="5422474"/>
          </a:xfrm>
          <a:prstGeom prst="rect">
            <a:avLst/>
          </a:prstGeom>
        </p:spPr>
      </p:pic>
      <p:sp>
        <p:nvSpPr>
          <p:cNvPr id="3" name="角丸四角形吹き出し 2"/>
          <p:cNvSpPr/>
          <p:nvPr/>
        </p:nvSpPr>
        <p:spPr bwMode="auto">
          <a:xfrm>
            <a:off x="2286000" y="1108951"/>
            <a:ext cx="3200400" cy="531697"/>
          </a:xfrm>
          <a:prstGeom prst="wedgeRoundRectCallout">
            <a:avLst>
              <a:gd name="adj1" fmla="val -58786"/>
              <a:gd name="adj2" fmla="val 95869"/>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最期の課題です。</a:t>
            </a:r>
          </a:p>
        </p:txBody>
      </p:sp>
      <p:pic>
        <p:nvPicPr>
          <p:cNvPr id="4" name="図 3"/>
          <p:cNvPicPr>
            <a:picLocks noChangeAspect="1"/>
          </p:cNvPicPr>
          <p:nvPr/>
        </p:nvPicPr>
        <p:blipFill>
          <a:blip r:embed="rId3"/>
          <a:stretch>
            <a:fillRect/>
          </a:stretch>
        </p:blipFill>
        <p:spPr>
          <a:xfrm>
            <a:off x="2311902" y="4044057"/>
            <a:ext cx="2855253" cy="2533535"/>
          </a:xfrm>
          <a:prstGeom prst="rect">
            <a:avLst/>
          </a:prstGeom>
        </p:spPr>
      </p:pic>
      <p:sp>
        <p:nvSpPr>
          <p:cNvPr id="5" name="テキスト ボックス 4"/>
          <p:cNvSpPr txBox="1"/>
          <p:nvPr/>
        </p:nvSpPr>
        <p:spPr>
          <a:xfrm>
            <a:off x="2311902" y="4849159"/>
            <a:ext cx="2723027" cy="923330"/>
          </a:xfrm>
          <a:prstGeom prst="rect">
            <a:avLst/>
          </a:prstGeom>
          <a:noFill/>
          <a:ln>
            <a:solidFill>
              <a:schemeClr val="tx1"/>
            </a:solidFill>
            <a:prstDash val="dash"/>
          </a:ln>
        </p:spPr>
        <p:txBody>
          <a:bodyPr wrap="square" rtlCol="0">
            <a:spAutoFit/>
          </a:bodyPr>
          <a:lstStyle/>
          <a:p>
            <a:pPr algn="l"/>
            <a:r>
              <a:rPr kumimoji="1" lang="ja-JP" altLang="en-US" dirty="0" smtClean="0">
                <a:latin typeface="メイリオ" panose="020B0604030504040204" pitchFamily="50" charset="-128"/>
                <a:ea typeface="メイリオ" panose="020B0604030504040204" pitchFamily="50" charset="-128"/>
              </a:rPr>
              <a:t>ここに</a:t>
            </a:r>
            <a:r>
              <a:rPr lang="ja-JP" altLang="en-US" dirty="0">
                <a:latin typeface="メイリオ" panose="020B0604030504040204" pitchFamily="50" charset="-128"/>
                <a:ea typeface="メイリオ" panose="020B0604030504040204" pitchFamily="50" charset="-128"/>
              </a:rPr>
              <a:t>並び替</a:t>
            </a:r>
            <a:r>
              <a:rPr lang="ja-JP" altLang="en-US" dirty="0" smtClean="0">
                <a:latin typeface="メイリオ" panose="020B0604030504040204" pitchFamily="50" charset="-128"/>
                <a:ea typeface="メイリオ" panose="020B0604030504040204" pitchFamily="50" charset="-128"/>
              </a:rPr>
              <a:t>え</a:t>
            </a:r>
            <a:r>
              <a:rPr kumimoji="1" lang="ja-JP" altLang="en-US" dirty="0" smtClean="0">
                <a:latin typeface="メイリオ" panose="020B0604030504040204" pitchFamily="50" charset="-128"/>
                <a:ea typeface="メイリオ" panose="020B0604030504040204" pitchFamily="50" charset="-128"/>
              </a:rPr>
              <a:t>をするプログラムを入れます</a:t>
            </a:r>
          </a:p>
          <a:p>
            <a:pPr algn="l"/>
            <a:endParaRPr kumimoji="1" lang="ja-JP" altLang="en-US" dirty="0">
              <a:latin typeface="メイリオ" panose="020B0604030504040204" pitchFamily="50" charset="-128"/>
              <a:ea typeface="メイリオ" panose="020B0604030504040204" pitchFamily="50" charset="-128"/>
            </a:endParaRPr>
          </a:p>
        </p:txBody>
      </p:sp>
      <p:sp>
        <p:nvSpPr>
          <p:cNvPr id="11" name="テキスト ボックス 10"/>
          <p:cNvSpPr txBox="1"/>
          <p:nvPr/>
        </p:nvSpPr>
        <p:spPr>
          <a:xfrm>
            <a:off x="5483668" y="4078928"/>
            <a:ext cx="3010385" cy="1107996"/>
          </a:xfrm>
          <a:prstGeom prst="rect">
            <a:avLst/>
          </a:prstGeom>
          <a:noFill/>
        </p:spPr>
        <p:txBody>
          <a:bodyPr wrap="square" rtlCol="0">
            <a:spAutoFit/>
          </a:bodyPr>
          <a:lstStyle/>
          <a:p>
            <a:pPr algn="l"/>
            <a:r>
              <a:rPr kumimoji="1" lang="en-US" altLang="ja-JP" sz="2200" dirty="0" smtClean="0">
                <a:latin typeface="メイリオ" panose="020B0604030504040204" pitchFamily="50" charset="-128"/>
                <a:ea typeface="メイリオ" panose="020B0604030504040204" pitchFamily="50" charset="-128"/>
              </a:rPr>
              <a:t>Scratch</a:t>
            </a:r>
            <a:r>
              <a:rPr kumimoji="1" lang="ja-JP" altLang="en-US" sz="2200" dirty="0" smtClean="0">
                <a:latin typeface="メイリオ" panose="020B0604030504040204" pitchFamily="50" charset="-128"/>
                <a:ea typeface="メイリオ" panose="020B0604030504040204" pitchFamily="50" charset="-128"/>
              </a:rPr>
              <a:t>でタイマーを使うと処理にかかった時間が測定できます。</a:t>
            </a:r>
            <a:endParaRPr kumimoji="1" lang="ja-JP" altLang="en-US" sz="2200" dirty="0">
              <a:latin typeface="メイリオ" panose="020B0604030504040204" pitchFamily="50" charset="-128"/>
              <a:ea typeface="メイリオ" panose="020B0604030504040204" pitchFamily="50" charset="-128"/>
            </a:endParaRPr>
          </a:p>
        </p:txBody>
      </p:sp>
      <p:sp>
        <p:nvSpPr>
          <p:cNvPr id="12" name="右矢印 11"/>
          <p:cNvSpPr/>
          <p:nvPr/>
        </p:nvSpPr>
        <p:spPr bwMode="auto">
          <a:xfrm>
            <a:off x="5334000" y="5226213"/>
            <a:ext cx="2895600" cy="1155794"/>
          </a:xfrm>
          <a:prstGeom prst="rightArrow">
            <a:avLst>
              <a:gd name="adj1" fmla="val 68412"/>
              <a:gd name="adj2" fmla="val 2213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次のヒントの</a:t>
            </a:r>
            <a:r>
              <a:rPr kumimoji="1" lang="en-US" altLang="ja-JP"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
            </a:r>
            <a:br>
              <a:rPr kumimoji="1" lang="en-US" altLang="ja-JP"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2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スライドも見て</a:t>
            </a:r>
          </a:p>
        </p:txBody>
      </p:sp>
    </p:spTree>
    <p:extLst>
      <p:ext uri="{BB962C8B-B14F-4D97-AF65-F5344CB8AC3E}">
        <p14:creationId xmlns:p14="http://schemas.microsoft.com/office/powerpoint/2010/main" val="1522021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68627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準備運動</a:t>
            </a:r>
            <a:r>
              <a:rPr lang="en-US" altLang="ja-JP" sz="2800" dirty="0">
                <a:latin typeface="メイリオ" panose="020B0604030504040204" pitchFamily="50" charset="-128"/>
                <a:ea typeface="メイリオ" panose="020B0604030504040204" pitchFamily="50" charset="-128"/>
              </a:rPr>
              <a:t>2</a:t>
            </a:r>
            <a:r>
              <a:rPr lang="en-US" altLang="ja-JP"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円</a:t>
            </a:r>
            <a:r>
              <a:rPr lang="ja-JP" altLang="en-US" sz="2800" dirty="0" smtClean="0">
                <a:latin typeface="メイリオ" panose="020B0604030504040204" pitchFamily="50" charset="-128"/>
                <a:ea typeface="メイリオ" panose="020B0604030504040204" pitchFamily="50" charset="-128"/>
              </a:rPr>
              <a:t>から韓国ウォンに変換。</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6811034" y="269799"/>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6</a:t>
            </a:fld>
            <a:endParaRPr lang="en-US" altLang="ja-JP" sz="2800" dirty="0"/>
          </a:p>
        </p:txBody>
      </p:sp>
      <p:sp>
        <p:nvSpPr>
          <p:cNvPr id="8" name="テキスト ボックス 7"/>
          <p:cNvSpPr txBox="1"/>
          <p:nvPr/>
        </p:nvSpPr>
        <p:spPr>
          <a:xfrm>
            <a:off x="300038" y="4801691"/>
            <a:ext cx="5262562" cy="1200329"/>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日本円の金額を入れて、韓国のウォンがいくらになるか計算します。</a:t>
            </a:r>
          </a:p>
          <a:p>
            <a:pPr algn="l"/>
            <a:r>
              <a:rPr lang="en-US" altLang="ja-JP" sz="2400" dirty="0" smtClean="0">
                <a:latin typeface="メイリオ" panose="020B0604030504040204" pitchFamily="50" charset="-128"/>
                <a:ea typeface="メイリオ" panose="020B0604030504040204" pitchFamily="50" charset="-128"/>
              </a:rPr>
              <a:t>1</a:t>
            </a:r>
            <a:r>
              <a:rPr lang="ja-JP" altLang="en-US" sz="2400" dirty="0" smtClean="0">
                <a:latin typeface="メイリオ" panose="020B0604030504040204" pitchFamily="50" charset="-128"/>
                <a:ea typeface="メイリオ" panose="020B0604030504040204" pitchFamily="50" charset="-128"/>
              </a:rPr>
              <a:t>円</a:t>
            </a:r>
            <a:r>
              <a:rPr lang="en-US" altLang="ja-JP" sz="2400" dirty="0" smtClean="0">
                <a:latin typeface="メイリオ" panose="020B0604030504040204" pitchFamily="50" charset="-128"/>
                <a:ea typeface="メイリオ" panose="020B0604030504040204" pitchFamily="50" charset="-128"/>
              </a:rPr>
              <a:t>=11</a:t>
            </a:r>
            <a:r>
              <a:rPr lang="ja-JP" altLang="en-US" sz="2400" dirty="0" smtClean="0">
                <a:latin typeface="メイリオ" panose="020B0604030504040204" pitchFamily="50" charset="-128"/>
                <a:ea typeface="メイリオ" panose="020B0604030504040204" pitchFamily="50" charset="-128"/>
              </a:rPr>
              <a:t>ウォンで計算しています。</a:t>
            </a:r>
            <a:endParaRPr kumimoji="1" lang="ja-JP" altLang="en-US" sz="24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11211" y="833904"/>
            <a:ext cx="2972571" cy="2592358"/>
          </a:xfrm>
          <a:prstGeom prst="rect">
            <a:avLst/>
          </a:prstGeom>
        </p:spPr>
      </p:pic>
      <p:sp>
        <p:nvSpPr>
          <p:cNvPr id="3" name="線吹き出し 2 (枠付き) 2"/>
          <p:cNvSpPr/>
          <p:nvPr/>
        </p:nvSpPr>
        <p:spPr bwMode="auto">
          <a:xfrm>
            <a:off x="3168979" y="3458052"/>
            <a:ext cx="2362617" cy="615075"/>
          </a:xfrm>
          <a:prstGeom prst="borderCallout2">
            <a:avLst>
              <a:gd name="adj1" fmla="val 18750"/>
              <a:gd name="adj2" fmla="val -8333"/>
              <a:gd name="adj3" fmla="val 18750"/>
              <a:gd name="adj4" fmla="val -16667"/>
              <a:gd name="adj5" fmla="val -61362"/>
              <a:gd name="adj6" fmla="val -36627"/>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000" b="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変数の      を使う</a:t>
            </a:r>
          </a:p>
        </p:txBody>
      </p:sp>
      <p:pic>
        <p:nvPicPr>
          <p:cNvPr id="7" name="図 6"/>
          <p:cNvPicPr>
            <a:picLocks noChangeAspect="1"/>
          </p:cNvPicPr>
          <p:nvPr/>
        </p:nvPicPr>
        <p:blipFill>
          <a:blip r:embed="rId3">
            <a:clrChange>
              <a:clrFrom>
                <a:srgbClr val="FFFFFF"/>
              </a:clrFrom>
              <a:clrTo>
                <a:srgbClr val="FFFFFF">
                  <a:alpha val="0"/>
                </a:srgbClr>
              </a:clrTo>
            </a:clrChange>
          </a:blip>
          <a:stretch>
            <a:fillRect/>
          </a:stretch>
        </p:blipFill>
        <p:spPr>
          <a:xfrm>
            <a:off x="4029075" y="3536325"/>
            <a:ext cx="542925" cy="419100"/>
          </a:xfrm>
          <a:prstGeom prst="rect">
            <a:avLst/>
          </a:prstGeom>
        </p:spPr>
      </p:pic>
      <p:pic>
        <p:nvPicPr>
          <p:cNvPr id="15" name="図 14"/>
          <p:cNvPicPr>
            <a:picLocks noChangeAspect="1"/>
          </p:cNvPicPr>
          <p:nvPr/>
        </p:nvPicPr>
        <p:blipFill>
          <a:blip r:embed="rId4"/>
          <a:stretch>
            <a:fillRect/>
          </a:stretch>
        </p:blipFill>
        <p:spPr>
          <a:xfrm>
            <a:off x="5382626" y="934121"/>
            <a:ext cx="3193839" cy="2419972"/>
          </a:xfrm>
          <a:prstGeom prst="rect">
            <a:avLst/>
          </a:prstGeom>
        </p:spPr>
      </p:pic>
      <p:sp>
        <p:nvSpPr>
          <p:cNvPr id="16" name="右矢印 15"/>
          <p:cNvSpPr/>
          <p:nvPr/>
        </p:nvSpPr>
        <p:spPr bwMode="auto">
          <a:xfrm>
            <a:off x="5941375" y="3561041"/>
            <a:ext cx="2841469" cy="2534960"/>
          </a:xfrm>
          <a:prstGeom prst="rightArrow">
            <a:avLst>
              <a:gd name="adj1" fmla="val 68412"/>
              <a:gd name="adj2" fmla="val 2213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次のスライドのヒント</a:t>
            </a:r>
            <a:br>
              <a:rPr kumimoji="1" lang="ja-JP" altLang="en-US" sz="2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br>
            <a:r>
              <a:rPr kumimoji="1" lang="ja-JP" altLang="en-US" sz="28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rPr>
              <a:t>も見て</a:t>
            </a:r>
          </a:p>
        </p:txBody>
      </p:sp>
      <p:sp>
        <p:nvSpPr>
          <p:cNvPr id="17" name="四角形吹き出し 16"/>
          <p:cNvSpPr/>
          <p:nvPr/>
        </p:nvSpPr>
        <p:spPr bwMode="auto">
          <a:xfrm>
            <a:off x="554879" y="3811926"/>
            <a:ext cx="2514600" cy="685800"/>
          </a:xfrm>
          <a:prstGeom prst="wedgeRectCallout">
            <a:avLst>
              <a:gd name="adj1" fmla="val -22610"/>
              <a:gd name="adj2" fmla="val -93432"/>
            </a:avLst>
          </a:prstGeom>
          <a:solidFill>
            <a:schemeClr val="accent6">
              <a:lumMod val="20000"/>
              <a:lumOff val="80000"/>
            </a:schemeClr>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2000" dirty="0" smtClean="0">
                <a:solidFill>
                  <a:srgbClr val="FF0000"/>
                </a:solidFill>
                <a:latin typeface="メイリオ" panose="020B0604030504040204" pitchFamily="50" charset="-128"/>
                <a:ea typeface="メイリオ" panose="020B0604030504040204" pitchFamily="50" charset="-128"/>
              </a:rPr>
              <a:t>そのまま打ち込む</a:t>
            </a:r>
            <a:br>
              <a:rPr lang="ja-JP" altLang="en-US" sz="2000" dirty="0" smtClean="0">
                <a:solidFill>
                  <a:srgbClr val="FF0000"/>
                </a:solidFill>
                <a:latin typeface="メイリオ" panose="020B0604030504040204" pitchFamily="50" charset="-128"/>
                <a:ea typeface="メイリオ" panose="020B0604030504040204" pitchFamily="50" charset="-128"/>
              </a:rPr>
            </a:br>
            <a:r>
              <a:rPr lang="ja-JP" altLang="en-US" sz="2000" dirty="0" smtClean="0">
                <a:solidFill>
                  <a:srgbClr val="FF0000"/>
                </a:solidFill>
                <a:latin typeface="メイリオ" panose="020B0604030504040204" pitchFamily="50" charset="-128"/>
                <a:ea typeface="メイリオ" panose="020B0604030504040204" pitchFamily="50" charset="-128"/>
              </a:rPr>
              <a:t>プログラム</a:t>
            </a:r>
            <a:endParaRPr kumimoji="1" lang="ja-JP" altLang="en-US" sz="2000" b="0" i="0" u="none" strike="noStrike" cap="none" normalizeH="0" baseline="0" dirty="0" smtClean="0">
              <a:ln>
                <a:noFill/>
              </a:ln>
              <a:solidFill>
                <a:srgbClr val="FF0000"/>
              </a:solidFill>
              <a:effectLst/>
              <a:latin typeface="メイリオ" panose="020B0604030504040204" pitchFamily="50" charset="-128"/>
              <a:ea typeface="メイリオ" panose="020B0604030504040204" pitchFamily="50" charset="-128"/>
            </a:endParaRPr>
          </a:p>
        </p:txBody>
      </p:sp>
      <p:sp>
        <p:nvSpPr>
          <p:cNvPr id="12" name="下矢印 11"/>
          <p:cNvSpPr/>
          <p:nvPr/>
        </p:nvSpPr>
        <p:spPr bwMode="auto">
          <a:xfrm>
            <a:off x="990600" y="6245225"/>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Tree>
    <p:extLst>
      <p:ext uri="{BB962C8B-B14F-4D97-AF65-F5344CB8AC3E}">
        <p14:creationId xmlns:p14="http://schemas.microsoft.com/office/powerpoint/2010/main" val="391415451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clrChange>
              <a:clrFrom>
                <a:srgbClr val="F9F9F9"/>
              </a:clrFrom>
              <a:clrTo>
                <a:srgbClr val="F9F9F9">
                  <a:alpha val="0"/>
                </a:srgbClr>
              </a:clrTo>
            </a:clrChange>
          </a:blip>
          <a:stretch>
            <a:fillRect/>
          </a:stretch>
        </p:blipFill>
        <p:spPr>
          <a:xfrm>
            <a:off x="108082" y="1816198"/>
            <a:ext cx="6763755" cy="3980509"/>
          </a:xfrm>
          <a:prstGeom prst="rect">
            <a:avLst/>
          </a:prstGeom>
        </p:spPr>
      </p:pic>
      <p:pic>
        <p:nvPicPr>
          <p:cNvPr id="20" name="図 19"/>
          <p:cNvPicPr>
            <a:picLocks noChangeAspect="1"/>
          </p:cNvPicPr>
          <p:nvPr/>
        </p:nvPicPr>
        <p:blipFill>
          <a:blip r:embed="rId3"/>
          <a:stretch>
            <a:fillRect/>
          </a:stretch>
        </p:blipFill>
        <p:spPr>
          <a:xfrm>
            <a:off x="3688658" y="2662596"/>
            <a:ext cx="4521743" cy="1570378"/>
          </a:xfrm>
          <a:prstGeom prst="rect">
            <a:avLst/>
          </a:prstGeom>
        </p:spPr>
      </p:pic>
      <p:sp>
        <p:nvSpPr>
          <p:cNvPr id="4099" name="Rectangle 2"/>
          <p:cNvSpPr>
            <a:spLocks noGrp="1" noChangeArrowheads="1"/>
          </p:cNvSpPr>
          <p:nvPr>
            <p:ph type="ctrTitle"/>
          </p:nvPr>
        </p:nvSpPr>
        <p:spPr>
          <a:xfrm>
            <a:off x="304800" y="198737"/>
            <a:ext cx="8610600" cy="612775"/>
          </a:xfrm>
        </p:spPr>
        <p:txBody>
          <a:bodyPr/>
          <a:lstStyle/>
          <a:p>
            <a:pPr algn="l"/>
            <a:r>
              <a:rPr lang="ja-JP" altLang="en-US" sz="2800" dirty="0">
                <a:ea typeface="メイリオ" panose="020B0604030504040204" pitchFamily="50" charset="-128"/>
              </a:rPr>
              <a:t>配列に</a:t>
            </a:r>
            <a:r>
              <a:rPr lang="ja-JP" altLang="en-US" sz="2800" dirty="0" smtClean="0">
                <a:ea typeface="メイリオ" panose="020B0604030504040204" pitchFamily="50" charset="-128"/>
              </a:rPr>
              <a:t>数を</a:t>
            </a:r>
            <a:r>
              <a:rPr lang="ja-JP" altLang="en-US" sz="2800" dirty="0">
                <a:ea typeface="メイリオ" panose="020B0604030504040204" pitchFamily="50" charset="-128"/>
              </a:rPr>
              <a:t>セットする</a:t>
            </a:r>
            <a:r>
              <a:rPr lang="ja-JP" altLang="en-US" sz="2800" dirty="0" smtClean="0">
                <a:ea typeface="メイリオ" panose="020B0604030504040204" pitchFamily="50" charset="-128"/>
              </a:rPr>
              <a:t>方法</a:t>
            </a:r>
          </a:p>
        </p:txBody>
      </p:sp>
      <p:sp>
        <p:nvSpPr>
          <p:cNvPr id="2" name="スライド番号プレースホルダー 1"/>
          <p:cNvSpPr>
            <a:spLocks noGrp="1"/>
          </p:cNvSpPr>
          <p:nvPr>
            <p:ph type="sldNum" sz="quarter" idx="12"/>
          </p:nvPr>
        </p:nvSpPr>
        <p:spPr>
          <a:xfrm>
            <a:off x="6781800" y="6186809"/>
            <a:ext cx="2133600" cy="476250"/>
          </a:xfrm>
        </p:spPr>
        <p:txBody>
          <a:bodyPr/>
          <a:lstStyle/>
          <a:p>
            <a:fld id="{EFD17A54-FE79-40E3-8923-9AE8081D1301}" type="slidenum">
              <a:rPr lang="en-US" altLang="ja-JP" sz="2800" smtClean="0"/>
              <a:pPr/>
              <a:t>60</a:t>
            </a:fld>
            <a:endParaRPr lang="en-US" altLang="ja-JP" sz="2800" dirty="0"/>
          </a:p>
        </p:txBody>
      </p:sp>
      <p:sp>
        <p:nvSpPr>
          <p:cNvPr id="11" name="Text Box 4"/>
          <p:cNvSpPr txBox="1">
            <a:spLocks noChangeArrowheads="1"/>
          </p:cNvSpPr>
          <p:nvPr/>
        </p:nvSpPr>
        <p:spPr bwMode="auto">
          <a:xfrm>
            <a:off x="304800" y="840785"/>
            <a:ext cx="44196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ja-JP" altLang="en-US" sz="2000" dirty="0" smtClean="0">
                <a:latin typeface="メイリオ" panose="020B0604030504040204" pitchFamily="50" charset="-128"/>
                <a:ea typeface="メイリオ" panose="020B0604030504040204" pitchFamily="50" charset="-128"/>
              </a:rPr>
              <a:t>ランダムな数を設定する。たくさんの数を設定する時に良い</a:t>
            </a:r>
            <a:endParaRPr lang="ja-JP" altLang="en-US" sz="2000" dirty="0">
              <a:latin typeface="メイリオ" panose="020B0604030504040204" pitchFamily="50" charset="-128"/>
              <a:ea typeface="メイリオ" panose="020B0604030504040204" pitchFamily="50" charset="-128"/>
            </a:endParaRPr>
          </a:p>
        </p:txBody>
      </p:sp>
      <p:sp>
        <p:nvSpPr>
          <p:cNvPr id="17" name="テキスト ボックス 16"/>
          <p:cNvSpPr txBox="1"/>
          <p:nvPr/>
        </p:nvSpPr>
        <p:spPr>
          <a:xfrm>
            <a:off x="6483458" y="321917"/>
            <a:ext cx="2127142"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ヒント</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pic>
        <p:nvPicPr>
          <p:cNvPr id="19" name="図 18"/>
          <p:cNvPicPr>
            <a:picLocks noChangeAspect="1"/>
          </p:cNvPicPr>
          <p:nvPr/>
        </p:nvPicPr>
        <p:blipFill>
          <a:blip r:embed="rId4"/>
          <a:stretch>
            <a:fillRect/>
          </a:stretch>
        </p:blipFill>
        <p:spPr>
          <a:xfrm>
            <a:off x="5014163" y="1606086"/>
            <a:ext cx="788843" cy="846398"/>
          </a:xfrm>
          <a:prstGeom prst="rect">
            <a:avLst/>
          </a:prstGeom>
        </p:spPr>
      </p:pic>
      <p:cxnSp>
        <p:nvCxnSpPr>
          <p:cNvPr id="9" name="直線矢印コネクタ 8"/>
          <p:cNvCxnSpPr/>
          <p:nvPr/>
        </p:nvCxnSpPr>
        <p:spPr bwMode="auto">
          <a:xfrm flipH="1">
            <a:off x="4241477" y="2452484"/>
            <a:ext cx="917805" cy="892757"/>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矢印コネクタ 20"/>
          <p:cNvCxnSpPr/>
          <p:nvPr/>
        </p:nvCxnSpPr>
        <p:spPr bwMode="auto">
          <a:xfrm flipH="1">
            <a:off x="4945990" y="2575203"/>
            <a:ext cx="253630" cy="770038"/>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線矢印コネクタ 22"/>
          <p:cNvCxnSpPr/>
          <p:nvPr/>
        </p:nvCxnSpPr>
        <p:spPr bwMode="auto">
          <a:xfrm>
            <a:off x="5496744" y="2583330"/>
            <a:ext cx="462306" cy="864455"/>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矢印コネクタ 24"/>
          <p:cNvCxnSpPr/>
          <p:nvPr/>
        </p:nvCxnSpPr>
        <p:spPr bwMode="auto">
          <a:xfrm>
            <a:off x="5720393" y="2538314"/>
            <a:ext cx="1018606" cy="881448"/>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矢印コネクタ 26"/>
          <p:cNvCxnSpPr/>
          <p:nvPr/>
        </p:nvCxnSpPr>
        <p:spPr bwMode="auto">
          <a:xfrm>
            <a:off x="5979569" y="2474846"/>
            <a:ext cx="1464225" cy="911012"/>
          </a:xfrm>
          <a:prstGeom prst="straightConnector1">
            <a:avLst/>
          </a:prstGeom>
          <a:solidFill>
            <a:schemeClr val="accent1"/>
          </a:solidFill>
          <a:ln w="381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 Box 4"/>
          <p:cNvSpPr txBox="1">
            <a:spLocks noChangeArrowheads="1"/>
          </p:cNvSpPr>
          <p:nvPr/>
        </p:nvSpPr>
        <p:spPr bwMode="auto">
          <a:xfrm>
            <a:off x="5851214" y="934692"/>
            <a:ext cx="318516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l" eaLnBrk="1" hangingPunct="1">
              <a:lnSpc>
                <a:spcPct val="120000"/>
              </a:lnSpc>
              <a:spcBef>
                <a:spcPct val="0"/>
              </a:spcBef>
              <a:buNone/>
            </a:pPr>
            <a:r>
              <a:rPr lang="en-US" altLang="ja-JP" sz="2000" dirty="0" smtClean="0">
                <a:latin typeface="メイリオ" panose="020B0604030504040204" pitchFamily="50" charset="-128"/>
                <a:ea typeface="メイリオ" panose="020B0604030504040204" pitchFamily="50" charset="-128"/>
              </a:rPr>
              <a:t>1</a:t>
            </a:r>
            <a:r>
              <a:rPr lang="ja-JP" altLang="en-US" sz="2000" dirty="0" smtClean="0">
                <a:latin typeface="メイリオ" panose="020B0604030504040204" pitchFamily="50" charset="-128"/>
                <a:ea typeface="メイリオ" panose="020B0604030504040204" pitchFamily="50" charset="-128"/>
              </a:rPr>
              <a:t>から</a:t>
            </a:r>
            <a:r>
              <a:rPr lang="en-US" altLang="ja-JP" sz="2000" dirty="0" smtClean="0">
                <a:latin typeface="メイリオ" panose="020B0604030504040204" pitchFamily="50" charset="-128"/>
                <a:ea typeface="メイリオ" panose="020B0604030504040204" pitchFamily="50" charset="-128"/>
              </a:rPr>
              <a:t>100</a:t>
            </a:r>
            <a:r>
              <a:rPr lang="ja-JP" altLang="en-US" sz="2000" dirty="0" smtClean="0">
                <a:latin typeface="メイリオ" panose="020B0604030504040204" pitchFamily="50" charset="-128"/>
                <a:ea typeface="メイリオ" panose="020B0604030504040204" pitchFamily="50" charset="-128"/>
              </a:rPr>
              <a:t>の目の出るサイコロを振って、順番に</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数値を入れているイメージです。</a:t>
            </a:r>
            <a:endParaRPr lang="ja-JP" altLang="en-US" sz="2000" dirty="0">
              <a:latin typeface="メイリオ" panose="020B0604030504040204" pitchFamily="50" charset="-128"/>
              <a:ea typeface="メイリオ" panose="020B0604030504040204" pitchFamily="50" charset="-128"/>
            </a:endParaRPr>
          </a:p>
        </p:txBody>
      </p:sp>
      <p:grpSp>
        <p:nvGrpSpPr>
          <p:cNvPr id="15" name="グループ化 14"/>
          <p:cNvGrpSpPr/>
          <p:nvPr/>
        </p:nvGrpSpPr>
        <p:grpSpPr>
          <a:xfrm>
            <a:off x="6948383" y="5287172"/>
            <a:ext cx="1143000" cy="1019070"/>
            <a:chOff x="1143000" y="3857730"/>
            <a:chExt cx="1143000" cy="1019070"/>
          </a:xfrm>
        </p:grpSpPr>
        <p:sp>
          <p:nvSpPr>
            <p:cNvPr id="16" name="メモ 15"/>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09</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336039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300038" y="246063"/>
            <a:ext cx="6862762"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準備運動</a:t>
            </a:r>
            <a:r>
              <a:rPr lang="en-US" altLang="ja-JP" sz="2800" dirty="0">
                <a:latin typeface="メイリオ" panose="020B0604030504040204" pitchFamily="50" charset="-128"/>
                <a:ea typeface="メイリオ" panose="020B0604030504040204" pitchFamily="50" charset="-128"/>
              </a:rPr>
              <a:t>2</a:t>
            </a:r>
            <a:r>
              <a:rPr lang="en-US" altLang="ja-JP" sz="2800" dirty="0" smtClean="0">
                <a:latin typeface="メイリオ" panose="020B0604030504040204" pitchFamily="50" charset="-128"/>
                <a:ea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rPr>
              <a:t>円</a:t>
            </a:r>
            <a:r>
              <a:rPr lang="ja-JP" altLang="en-US" sz="2800" dirty="0" smtClean="0">
                <a:latin typeface="メイリオ" panose="020B0604030504040204" pitchFamily="50" charset="-128"/>
                <a:ea typeface="メイリオ" panose="020B0604030504040204" pitchFamily="50" charset="-128"/>
              </a:rPr>
              <a:t>から韓国ウォンに変換。</a:t>
            </a:r>
            <a:endParaRPr lang="en-US" altLang="ja-JP" sz="28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6811034" y="269799"/>
            <a:ext cx="1971810" cy="400110"/>
          </a:xfrm>
          <a:prstGeom prst="rect">
            <a:avLst/>
          </a:prstGeom>
          <a:noFill/>
          <a:ln w="38100" cmpd="dbl">
            <a:solidFill>
              <a:schemeClr val="tx1"/>
            </a:solidFill>
          </a:ln>
        </p:spPr>
        <p:txBody>
          <a:bodyPr wrap="square" rtlCol="0">
            <a:spAutoFit/>
          </a:bodyPr>
          <a:lstStyle/>
          <a:p>
            <a:r>
              <a:rPr kumimoji="1" lang="ja-JP" altLang="en-US" sz="2000" dirty="0" smtClean="0">
                <a:solidFill>
                  <a:srgbClr val="FF0000"/>
                </a:solidFill>
                <a:latin typeface="メイリオ" panose="020B0604030504040204" pitchFamily="50" charset="-128"/>
                <a:ea typeface="メイリオ" panose="020B0604030504040204" pitchFamily="50" charset="-128"/>
              </a:rPr>
              <a:t>理解・打込み</a:t>
            </a:r>
            <a:endParaRPr kumimoji="1" lang="ja-JP" altLang="en-US" sz="2000" dirty="0">
              <a:solidFill>
                <a:srgbClr val="FF0000"/>
              </a:solidFill>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p:txBody>
          <a:bodyPr/>
          <a:lstStyle/>
          <a:p>
            <a:fld id="{57479B73-A815-4F21-92C6-61809DE83314}" type="slidenum">
              <a:rPr lang="en-US" altLang="ja-JP" sz="2800" smtClean="0"/>
              <a:pPr/>
              <a:t>7</a:t>
            </a:fld>
            <a:endParaRPr lang="en-US" altLang="ja-JP" sz="2800" dirty="0"/>
          </a:p>
        </p:txBody>
      </p:sp>
      <p:pic>
        <p:nvPicPr>
          <p:cNvPr id="2" name="図 1"/>
          <p:cNvPicPr>
            <a:picLocks noChangeAspect="1"/>
          </p:cNvPicPr>
          <p:nvPr/>
        </p:nvPicPr>
        <p:blipFill>
          <a:blip r:embed="rId2"/>
          <a:stretch>
            <a:fillRect/>
          </a:stretch>
        </p:blipFill>
        <p:spPr>
          <a:xfrm>
            <a:off x="611211" y="833904"/>
            <a:ext cx="2972571" cy="2592358"/>
          </a:xfrm>
          <a:prstGeom prst="rect">
            <a:avLst/>
          </a:prstGeom>
        </p:spPr>
      </p:pic>
      <p:pic>
        <p:nvPicPr>
          <p:cNvPr id="4" name="図 3"/>
          <p:cNvPicPr>
            <a:picLocks noChangeAspect="1"/>
          </p:cNvPicPr>
          <p:nvPr/>
        </p:nvPicPr>
        <p:blipFill>
          <a:blip r:embed="rId3"/>
          <a:stretch>
            <a:fillRect/>
          </a:stretch>
        </p:blipFill>
        <p:spPr>
          <a:xfrm>
            <a:off x="5074435" y="997736"/>
            <a:ext cx="3473197" cy="49196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3" name="グループ化 12"/>
          <p:cNvGrpSpPr/>
          <p:nvPr/>
        </p:nvGrpSpPr>
        <p:grpSpPr>
          <a:xfrm>
            <a:off x="300038" y="3564598"/>
            <a:ext cx="1143000" cy="1019070"/>
            <a:chOff x="1143000" y="3857730"/>
            <a:chExt cx="1143000" cy="1019070"/>
          </a:xfrm>
        </p:grpSpPr>
        <p:sp>
          <p:nvSpPr>
            <p:cNvPr id="14" name="メモ 13"/>
            <p:cNvSpPr/>
            <p:nvPr/>
          </p:nvSpPr>
          <p:spPr bwMode="auto">
            <a:xfrm>
              <a:off x="1295400" y="3857730"/>
              <a:ext cx="838200" cy="1019070"/>
            </a:xfrm>
            <a:prstGeom prst="foldedCorner">
              <a:avLst>
                <a:gd name="adj" fmla="val 25746"/>
              </a:avLst>
            </a:prstGeom>
            <a:noFill/>
            <a:ln w="127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8" name="テキスト ボックス 17"/>
            <p:cNvSpPr txBox="1"/>
            <p:nvPr/>
          </p:nvSpPr>
          <p:spPr>
            <a:xfrm>
              <a:off x="1143000" y="3890211"/>
              <a:ext cx="1143000" cy="954107"/>
            </a:xfrm>
            <a:prstGeom prst="rect">
              <a:avLst/>
            </a:prstGeom>
            <a:noFill/>
          </p:spPr>
          <p:txBody>
            <a:bodyPr wrap="square" rtlCol="0">
              <a:spAutoFit/>
            </a:bodyPr>
            <a:lstStyle/>
            <a:p>
              <a:r>
                <a:rPr kumimoji="1" lang="ja-JP" altLang="en-US" sz="2800" dirty="0" smtClean="0">
                  <a:solidFill>
                    <a:srgbClr val="FF0000"/>
                  </a:solidFill>
                  <a:latin typeface="メイリオ" panose="020B0604030504040204" pitchFamily="50" charset="-128"/>
                  <a:ea typeface="メイリオ" panose="020B0604030504040204" pitchFamily="50" charset="-128"/>
                </a:rPr>
                <a:t>部品</a:t>
              </a:r>
              <a:br>
                <a:rPr kumimoji="1" lang="ja-JP" altLang="en-US" sz="2800" dirty="0" smtClean="0">
                  <a:solidFill>
                    <a:srgbClr val="FF0000"/>
                  </a:solidFill>
                  <a:latin typeface="メイリオ" panose="020B0604030504040204" pitchFamily="50" charset="-128"/>
                  <a:ea typeface="メイリオ" panose="020B0604030504040204" pitchFamily="50" charset="-128"/>
                </a:rPr>
              </a:br>
              <a:r>
                <a:rPr kumimoji="1" lang="en-US" altLang="ja-JP" sz="2800" dirty="0" smtClean="0">
                  <a:solidFill>
                    <a:srgbClr val="FF0000"/>
                  </a:solidFill>
                  <a:latin typeface="メイリオ" panose="020B0604030504040204" pitchFamily="50" charset="-128"/>
                  <a:ea typeface="メイリオ" panose="020B0604030504040204" pitchFamily="50" charset="-128"/>
                </a:rPr>
                <a:t>02</a:t>
              </a:r>
              <a:endParaRPr kumimoji="1" lang="ja-JP" altLang="en-US" sz="2800" dirty="0">
                <a:solidFill>
                  <a:srgbClr val="FF0000"/>
                </a:solidFill>
                <a:latin typeface="メイリオ" panose="020B0604030504040204" pitchFamily="50" charset="-128"/>
                <a:ea typeface="メイリオ" panose="020B0604030504040204" pitchFamily="50" charset="-128"/>
              </a:endParaRPr>
            </a:p>
          </p:txBody>
        </p:sp>
      </p:grpSp>
      <p:sp>
        <p:nvSpPr>
          <p:cNvPr id="5" name="右中かっこ 4"/>
          <p:cNvSpPr/>
          <p:nvPr/>
        </p:nvSpPr>
        <p:spPr bwMode="auto">
          <a:xfrm>
            <a:off x="3583782" y="1600200"/>
            <a:ext cx="378618" cy="990600"/>
          </a:xfrm>
          <a:prstGeom prst="rightBrace">
            <a:avLst/>
          </a:prstGeom>
          <a:noFill/>
          <a:ln w="381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9" name="左矢印 18"/>
          <p:cNvSpPr/>
          <p:nvPr/>
        </p:nvSpPr>
        <p:spPr bwMode="auto">
          <a:xfrm>
            <a:off x="4061217" y="1943100"/>
            <a:ext cx="914400" cy="304800"/>
          </a:xfrm>
          <a:prstGeom prst="lef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0" name="テキスト ボックス 19"/>
          <p:cNvSpPr txBox="1"/>
          <p:nvPr/>
        </p:nvSpPr>
        <p:spPr>
          <a:xfrm>
            <a:off x="1290639" y="3406288"/>
            <a:ext cx="3734388" cy="1569660"/>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この</a:t>
            </a:r>
            <a:r>
              <a:rPr lang="en-US" altLang="ja-JP" sz="2400" dirty="0" smtClean="0">
                <a:latin typeface="メイリオ" panose="020B0604030504040204" pitchFamily="50" charset="-128"/>
                <a:ea typeface="メイリオ" panose="020B0604030504040204" pitchFamily="50" charset="-128"/>
              </a:rPr>
              <a:t>2</a:t>
            </a:r>
            <a:r>
              <a:rPr lang="ja-JP" altLang="en-US" sz="2400" dirty="0" smtClean="0">
                <a:latin typeface="メイリオ" panose="020B0604030504040204" pitchFamily="50" charset="-128"/>
                <a:ea typeface="メイリオ" panose="020B0604030504040204" pitchFamily="50" charset="-128"/>
              </a:rPr>
              <a:t>ブロックは、</a:t>
            </a:r>
            <a:br>
              <a:rPr lang="ja-JP" altLang="en-US"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部品</a:t>
            </a:r>
            <a:r>
              <a:rPr lang="en-US" altLang="ja-JP" sz="2400" dirty="0" smtClean="0">
                <a:latin typeface="メイリオ" panose="020B0604030504040204" pitchFamily="50" charset="-128"/>
                <a:ea typeface="メイリオ" panose="020B0604030504040204" pitchFamily="50" charset="-128"/>
              </a:rPr>
              <a:t>02</a:t>
            </a:r>
            <a:r>
              <a:rPr lang="ja-JP" altLang="en-US" sz="2400" dirty="0" smtClean="0">
                <a:latin typeface="メイリオ" panose="020B0604030504040204" pitchFamily="50" charset="-128"/>
                <a:ea typeface="メイリオ" panose="020B0604030504040204" pitchFamily="50" charset="-128"/>
              </a:rPr>
              <a:t>を参考にして作る。</a:t>
            </a:r>
            <a:br>
              <a:rPr lang="ja-JP" altLang="en-US" sz="2400" dirty="0" smtClean="0">
                <a:latin typeface="メイリオ" panose="020B0604030504040204" pitchFamily="50" charset="-128"/>
                <a:ea typeface="メイリオ" panose="020B0604030504040204" pitchFamily="50" charset="-128"/>
              </a:rPr>
            </a:br>
            <a:r>
              <a:rPr lang="en-US" altLang="ja-JP" sz="2400" dirty="0" smtClean="0">
                <a:latin typeface="メイリオ" panose="020B0604030504040204" pitchFamily="50" charset="-128"/>
                <a:ea typeface="メイリオ" panose="020B0604030504040204" pitchFamily="50" charset="-128"/>
              </a:rPr>
              <a:t>A</a:t>
            </a:r>
            <a:r>
              <a:rPr lang="ja-JP" altLang="en-US" sz="2400" dirty="0" smtClean="0">
                <a:latin typeface="メイリオ" panose="020B0604030504040204" pitchFamily="50" charset="-128"/>
                <a:ea typeface="メイリオ" panose="020B0604030504040204" pitchFamily="50" charset="-128"/>
              </a:rPr>
              <a:t>は次の変数を作ると使えるようになる。</a:t>
            </a:r>
            <a:endParaRPr kumimoji="1" lang="ja-JP" altLang="en-US" sz="2400" dirty="0">
              <a:latin typeface="メイリオ" panose="020B0604030504040204" pitchFamily="50" charset="-128"/>
              <a:ea typeface="メイリオ" panose="020B0604030504040204" pitchFamily="50" charset="-128"/>
            </a:endParaRPr>
          </a:p>
        </p:txBody>
      </p:sp>
      <p:sp>
        <p:nvSpPr>
          <p:cNvPr id="21" name="下矢印 20"/>
          <p:cNvSpPr/>
          <p:nvPr/>
        </p:nvSpPr>
        <p:spPr bwMode="auto">
          <a:xfrm>
            <a:off x="990600" y="6276853"/>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15" name="テキスト ボックス 14"/>
          <p:cNvSpPr txBox="1"/>
          <p:nvPr/>
        </p:nvSpPr>
        <p:spPr>
          <a:xfrm>
            <a:off x="1443038" y="4889304"/>
            <a:ext cx="3248025" cy="1323439"/>
          </a:xfrm>
          <a:prstGeom prst="rect">
            <a:avLst/>
          </a:prstGeom>
          <a:noFill/>
          <a:ln>
            <a:solidFill>
              <a:schemeClr val="tx1"/>
            </a:solidFill>
          </a:ln>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プログラムが出来たら旗を押して動かしてみよう</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p:txBody>
      </p:sp>
      <p:pic>
        <p:nvPicPr>
          <p:cNvPr id="16" name="図 15"/>
          <p:cNvPicPr>
            <a:picLocks noChangeAspect="1"/>
          </p:cNvPicPr>
          <p:nvPr/>
        </p:nvPicPr>
        <p:blipFill>
          <a:blip r:embed="rId4"/>
          <a:stretch>
            <a:fillRect/>
          </a:stretch>
        </p:blipFill>
        <p:spPr>
          <a:xfrm>
            <a:off x="1498916" y="5492371"/>
            <a:ext cx="739842" cy="720372"/>
          </a:xfrm>
          <a:prstGeom prst="rect">
            <a:avLst/>
          </a:prstGeom>
        </p:spPr>
      </p:pic>
      <p:sp>
        <p:nvSpPr>
          <p:cNvPr id="17" name="角丸四角形 16"/>
          <p:cNvSpPr/>
          <p:nvPr/>
        </p:nvSpPr>
        <p:spPr bwMode="auto">
          <a:xfrm>
            <a:off x="2975912" y="5667277"/>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005420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508345" y="597868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2800" smtClean="0"/>
              <a:pPr>
                <a:spcBef>
                  <a:spcPct val="0"/>
                </a:spcBef>
                <a:buFontTx/>
                <a:buNone/>
              </a:pPr>
              <a:t>8</a:t>
            </a:fld>
            <a:endParaRPr lang="en-US" altLang="ja-JP" sz="2800" dirty="0" smtClean="0"/>
          </a:p>
        </p:txBody>
      </p:sp>
      <p:sp>
        <p:nvSpPr>
          <p:cNvPr id="4099" name="Rectangle 2"/>
          <p:cNvSpPr>
            <a:spLocks noGrp="1" noChangeArrowheads="1"/>
          </p:cNvSpPr>
          <p:nvPr>
            <p:ph type="ctrTitle"/>
          </p:nvPr>
        </p:nvSpPr>
        <p:spPr>
          <a:xfrm>
            <a:off x="304800" y="304800"/>
            <a:ext cx="7772400" cy="612775"/>
          </a:xfrm>
        </p:spPr>
        <p:txBody>
          <a:bodyPr/>
          <a:lstStyle/>
          <a:p>
            <a:pPr algn="l"/>
            <a:r>
              <a:rPr lang="ja-JP" altLang="en-US" sz="2800" dirty="0" smtClean="0">
                <a:ea typeface="メイリオ" panose="020B0604030504040204" pitchFamily="50" charset="-128"/>
              </a:rPr>
              <a:t>プログラムと変数</a:t>
            </a:r>
          </a:p>
        </p:txBody>
      </p:sp>
      <p:sp>
        <p:nvSpPr>
          <p:cNvPr id="5" name="テキスト ボックス 4"/>
          <p:cNvSpPr txBox="1"/>
          <p:nvPr/>
        </p:nvSpPr>
        <p:spPr>
          <a:xfrm>
            <a:off x="710556" y="2654654"/>
            <a:ext cx="5307652" cy="461665"/>
          </a:xfrm>
          <a:prstGeom prst="rect">
            <a:avLst/>
          </a:prstGeom>
          <a:solidFill>
            <a:srgbClr val="FFFFCC"/>
          </a:solid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変数は数が入る箱みたいなものです。</a:t>
            </a:r>
            <a:endParaRPr kumimoji="1" lang="ja-JP" altLang="en-US" sz="2400"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6605983" y="122175"/>
            <a:ext cx="1781175" cy="5229225"/>
          </a:xfrm>
          <a:prstGeom prst="rect">
            <a:avLst/>
          </a:prstGeom>
        </p:spPr>
      </p:pic>
      <p:pic>
        <p:nvPicPr>
          <p:cNvPr id="1026" name="Picture 2" descr="https://1.bp.blogspot.com/-NJYBvcQgjoo/XG4Gjs8Z0rI/AAAAAAABRrw/vQuaQE-vf6gDKpOJjOSPPEFJTDG9iMd4wCLcBGAs/s800/food_bo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6459" y="1454137"/>
            <a:ext cx="1342476" cy="1453175"/>
          </a:xfrm>
          <a:prstGeom prst="rect">
            <a:avLst/>
          </a:prstGeom>
          <a:noFill/>
          <a:extLst>
            <a:ext uri="{909E8E84-426E-40DD-AFC4-6F175D3DCCD1}">
              <a14:hiddenFill xmlns:a14="http://schemas.microsoft.com/office/drawing/2010/main">
                <a:solidFill>
                  <a:srgbClr val="FFFFFF"/>
                </a:solidFill>
              </a14:hiddenFill>
            </a:ext>
          </a:extLst>
        </p:spPr>
      </p:pic>
      <p:grpSp>
        <p:nvGrpSpPr>
          <p:cNvPr id="43" name="グループ化 42"/>
          <p:cNvGrpSpPr/>
          <p:nvPr/>
        </p:nvGrpSpPr>
        <p:grpSpPr>
          <a:xfrm>
            <a:off x="281872" y="1208418"/>
            <a:ext cx="1666875" cy="1290320"/>
            <a:chOff x="1272222" y="2781617"/>
            <a:chExt cx="1666875" cy="1290320"/>
          </a:xfrm>
        </p:grpSpPr>
        <p:pic>
          <p:nvPicPr>
            <p:cNvPr id="44" name="図 43" descr="ふた開き段ボール箱の正面からのイラスト"/>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1272222" y="2781617"/>
              <a:ext cx="1666875" cy="1290320"/>
            </a:xfrm>
            <a:prstGeom prst="rect">
              <a:avLst/>
            </a:prstGeom>
            <a:noFill/>
            <a:ln>
              <a:noFill/>
            </a:ln>
            <a:extLst>
              <a:ext uri="{53640926-AAD7-44D8-BBD7-CCE9431645EC}">
                <a14:shadowObscured xmlns:a14="http://schemas.microsoft.com/office/drawing/2010/main"/>
              </a:ext>
            </a:extLst>
          </p:spPr>
        </p:pic>
        <p:sp>
          <p:nvSpPr>
            <p:cNvPr id="45" name="テキスト ボックス 14"/>
            <p:cNvSpPr txBox="1"/>
            <p:nvPr/>
          </p:nvSpPr>
          <p:spPr>
            <a:xfrm>
              <a:off x="1808797" y="3016567"/>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A</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6" name="グループ化 45"/>
          <p:cNvGrpSpPr/>
          <p:nvPr/>
        </p:nvGrpSpPr>
        <p:grpSpPr>
          <a:xfrm>
            <a:off x="4314407" y="1240587"/>
            <a:ext cx="1666875" cy="1290320"/>
            <a:chOff x="2909252" y="2786062"/>
            <a:chExt cx="1666875" cy="1290320"/>
          </a:xfrm>
        </p:grpSpPr>
        <p:pic>
          <p:nvPicPr>
            <p:cNvPr id="47" name="図 46" descr="ふた開き段ボール箱の正面からのイラスト"/>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2909252" y="2786062"/>
              <a:ext cx="1666875" cy="1290320"/>
            </a:xfrm>
            <a:prstGeom prst="rect">
              <a:avLst/>
            </a:prstGeom>
            <a:noFill/>
            <a:ln>
              <a:noFill/>
            </a:ln>
            <a:extLst>
              <a:ext uri="{53640926-AAD7-44D8-BBD7-CCE9431645EC}">
                <a14:shadowObscured xmlns:a14="http://schemas.microsoft.com/office/drawing/2010/main"/>
              </a:ext>
            </a:extLst>
          </p:spPr>
        </p:pic>
        <p:sp>
          <p:nvSpPr>
            <p:cNvPr id="48" name="テキスト ボックス 15"/>
            <p:cNvSpPr txBox="1"/>
            <p:nvPr/>
          </p:nvSpPr>
          <p:spPr>
            <a:xfrm>
              <a:off x="3439477" y="3021012"/>
              <a:ext cx="5334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en-US" sz="4800" kern="100" dirty="0">
                  <a:effectLst/>
                  <a:latin typeface="MS UI Gothic" panose="020B0600070205080204" pitchFamily="50" charset="-128"/>
                  <a:ea typeface="游明朝" panose="02020400000000000000" pitchFamily="18" charset="-128"/>
                  <a:cs typeface="Times New Roman" panose="02020603050405020304" pitchFamily="18" charset="0"/>
                </a:rPr>
                <a:t>B</a:t>
              </a:r>
              <a:endParaRPr lang="ja-JP" sz="105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grpSp>
      <p:grpSp>
        <p:nvGrpSpPr>
          <p:cNvPr id="49" name="グループ化 48"/>
          <p:cNvGrpSpPr/>
          <p:nvPr/>
        </p:nvGrpSpPr>
        <p:grpSpPr>
          <a:xfrm>
            <a:off x="2407715" y="1060384"/>
            <a:ext cx="1833958" cy="1290320"/>
            <a:chOff x="6204902" y="2786062"/>
            <a:chExt cx="1833958" cy="1290320"/>
          </a:xfrm>
        </p:grpSpPr>
        <p:pic>
          <p:nvPicPr>
            <p:cNvPr id="50" name="図 49" descr="ふた開き段ボール箱の正面からのイラスト"/>
            <p:cNvPicPr/>
            <p:nvPr/>
          </p:nvPicPr>
          <p:blipFill rotWithShape="1">
            <a:blip r:embed="rId4">
              <a:extLst>
                <a:ext uri="{28A0092B-C50C-407E-A947-70E740481C1C}">
                  <a14:useLocalDpi xmlns:a14="http://schemas.microsoft.com/office/drawing/2010/main" val="0"/>
                </a:ext>
              </a:extLst>
            </a:blip>
            <a:srcRect l="9896" t="17187" r="9896" b="12500"/>
            <a:stretch/>
          </p:blipFill>
          <p:spPr bwMode="auto">
            <a:xfrm>
              <a:off x="6204902" y="2786062"/>
              <a:ext cx="1666875" cy="1290320"/>
            </a:xfrm>
            <a:prstGeom prst="rect">
              <a:avLst/>
            </a:prstGeom>
            <a:noFill/>
            <a:ln>
              <a:noFill/>
            </a:ln>
            <a:extLst>
              <a:ext uri="{53640926-AAD7-44D8-BBD7-CCE9431645EC}">
                <a14:shadowObscured xmlns:a14="http://schemas.microsoft.com/office/drawing/2010/main"/>
              </a:ext>
            </a:extLst>
          </p:spPr>
        </p:pic>
        <p:sp>
          <p:nvSpPr>
            <p:cNvPr id="51" name="テキスト ボックス 17"/>
            <p:cNvSpPr txBox="1"/>
            <p:nvPr/>
          </p:nvSpPr>
          <p:spPr>
            <a:xfrm>
              <a:off x="6514860" y="3109722"/>
              <a:ext cx="1524000"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altLang="en-US" sz="3600" kern="100" dirty="0" smtClean="0">
                  <a:effectLst/>
                  <a:latin typeface="MS UI Gothic" panose="020B0600070205080204" pitchFamily="50" charset="-128"/>
                  <a:ea typeface="MS UI Gothic" panose="020B0600070205080204" pitchFamily="50" charset="-128"/>
                  <a:cs typeface="Times New Roman" panose="02020603050405020304" pitchFamily="18" charset="0"/>
                </a:rPr>
                <a:t>得点</a:t>
              </a:r>
              <a:endParaRPr lang="ja-JP" sz="3600" kern="100" dirty="0">
                <a:effectLst/>
                <a:latin typeface="MS UI Gothic" panose="020B0600070205080204" pitchFamily="50" charset="-128"/>
                <a:ea typeface="MS UI Gothic" panose="020B0600070205080204" pitchFamily="50" charset="-128"/>
                <a:cs typeface="Times New Roman" panose="02020603050405020304" pitchFamily="18" charset="0"/>
              </a:endParaRPr>
            </a:p>
          </p:txBody>
        </p:sp>
      </p:grpSp>
      <p:sp>
        <p:nvSpPr>
          <p:cNvPr id="20" name="角丸四角形 19"/>
          <p:cNvSpPr/>
          <p:nvPr/>
        </p:nvSpPr>
        <p:spPr bwMode="auto">
          <a:xfrm>
            <a:off x="310342" y="3472529"/>
            <a:ext cx="6528444" cy="2888317"/>
          </a:xfrm>
          <a:prstGeom prst="roundRect">
            <a:avLst>
              <a:gd name="adj" fmla="val 8618"/>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1" name="楕円 20"/>
          <p:cNvSpPr/>
          <p:nvPr/>
        </p:nvSpPr>
        <p:spPr bwMode="auto">
          <a:xfrm>
            <a:off x="789478" y="5751246"/>
            <a:ext cx="351539" cy="379624"/>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2" name="楕円 21"/>
          <p:cNvSpPr/>
          <p:nvPr/>
        </p:nvSpPr>
        <p:spPr bwMode="auto">
          <a:xfrm>
            <a:off x="1091135" y="4076292"/>
            <a:ext cx="888082" cy="379624"/>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pic>
        <p:nvPicPr>
          <p:cNvPr id="16" name="図 15"/>
          <p:cNvPicPr>
            <a:picLocks noChangeAspect="1"/>
          </p:cNvPicPr>
          <p:nvPr/>
        </p:nvPicPr>
        <p:blipFill>
          <a:blip r:embed="rId5"/>
          <a:stretch>
            <a:fillRect/>
          </a:stretch>
        </p:blipFill>
        <p:spPr>
          <a:xfrm>
            <a:off x="4586780" y="4162429"/>
            <a:ext cx="1921565" cy="2020777"/>
          </a:xfrm>
          <a:prstGeom prst="rect">
            <a:avLst/>
          </a:prstGeom>
        </p:spPr>
      </p:pic>
      <p:sp>
        <p:nvSpPr>
          <p:cNvPr id="17" name="テキスト ボックス 16"/>
          <p:cNvSpPr txBox="1"/>
          <p:nvPr/>
        </p:nvSpPr>
        <p:spPr>
          <a:xfrm>
            <a:off x="391326" y="3584679"/>
            <a:ext cx="6130545" cy="400110"/>
          </a:xfrm>
          <a:prstGeom prst="rect">
            <a:avLst/>
          </a:prstGeom>
          <a:noFill/>
          <a:ln>
            <a:solidFill>
              <a:schemeClr val="bg1"/>
            </a:solidFill>
          </a:ln>
        </p:spPr>
        <p:txBody>
          <a:bodyPr wrap="square" rtlCol="0">
            <a:spAutoFit/>
          </a:bodyPr>
          <a:lstStyle/>
          <a:p>
            <a:pPr algn="l"/>
            <a:r>
              <a:rPr kumimoji="1" lang="en-US" altLang="ja-JP" sz="2000" dirty="0" smtClean="0">
                <a:solidFill>
                  <a:srgbClr val="FF0000"/>
                </a:solidFill>
                <a:latin typeface="メイリオ" panose="020B0604030504040204" pitchFamily="50" charset="-128"/>
                <a:ea typeface="メイリオ" panose="020B0604030504040204" pitchFamily="50" charset="-128"/>
              </a:rPr>
              <a:t>A</a:t>
            </a:r>
            <a:r>
              <a:rPr kumimoji="1" lang="ja-JP" altLang="en-US" sz="2000" dirty="0" smtClean="0">
                <a:latin typeface="メイリオ" panose="020B0604030504040204" pitchFamily="50" charset="-128"/>
                <a:ea typeface="メイリオ" panose="020B0604030504040204" pitchFamily="50" charset="-128"/>
              </a:rPr>
              <a:t>という名前の変数を作って使います。</a:t>
            </a:r>
            <a:endParaRPr kumimoji="1" lang="ja-JP" altLang="en-US" sz="2000" dirty="0">
              <a:latin typeface="メイリオ" panose="020B0604030504040204" pitchFamily="50" charset="-128"/>
              <a:ea typeface="メイリオ" panose="020B0604030504040204" pitchFamily="50" charset="-128"/>
            </a:endParaRPr>
          </a:p>
        </p:txBody>
      </p:sp>
      <p:pic>
        <p:nvPicPr>
          <p:cNvPr id="18" name="図 17"/>
          <p:cNvPicPr>
            <a:picLocks noChangeAspect="1"/>
          </p:cNvPicPr>
          <p:nvPr/>
        </p:nvPicPr>
        <p:blipFill>
          <a:blip r:embed="rId6"/>
          <a:stretch>
            <a:fillRect/>
          </a:stretch>
        </p:blipFill>
        <p:spPr>
          <a:xfrm>
            <a:off x="789478" y="3997270"/>
            <a:ext cx="1674876" cy="2133600"/>
          </a:xfrm>
          <a:prstGeom prst="rect">
            <a:avLst/>
          </a:prstGeom>
        </p:spPr>
      </p:pic>
      <p:sp>
        <p:nvSpPr>
          <p:cNvPr id="19" name="右矢印 18"/>
          <p:cNvSpPr/>
          <p:nvPr/>
        </p:nvSpPr>
        <p:spPr bwMode="auto">
          <a:xfrm>
            <a:off x="3406104" y="4835470"/>
            <a:ext cx="470280" cy="457200"/>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23" name="テキスト ボックス 22"/>
          <p:cNvSpPr txBox="1"/>
          <p:nvPr/>
        </p:nvSpPr>
        <p:spPr>
          <a:xfrm>
            <a:off x="2190851" y="4093286"/>
            <a:ext cx="2098729" cy="461665"/>
          </a:xfrm>
          <a:prstGeom prst="rect">
            <a:avLst/>
          </a:prstGeom>
          <a:noFill/>
          <a:ln>
            <a:solidFill>
              <a:schemeClr val="bg1"/>
            </a:solidFill>
          </a:ln>
        </p:spPr>
        <p:txBody>
          <a:bodyPr wrap="square" rtlCol="0">
            <a:spAutoFit/>
          </a:bodyPr>
          <a:lstStyle/>
          <a:p>
            <a:pPr algn="l"/>
            <a:r>
              <a:rPr kumimoji="1"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変数を作る</a:t>
            </a:r>
            <a:r>
              <a:rPr kumimoji="1"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4" name="下矢印 23"/>
          <p:cNvSpPr/>
          <p:nvPr/>
        </p:nvSpPr>
        <p:spPr bwMode="auto">
          <a:xfrm>
            <a:off x="6203545" y="6325191"/>
            <a:ext cx="2743200" cy="476250"/>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i="0" u="none" strike="noStrike" cap="none" normalizeH="0" baseline="0" dirty="0" smtClean="0">
                <a:ln>
                  <a:noFill/>
                </a:ln>
                <a:solidFill>
                  <a:schemeClr val="tx1"/>
                </a:solidFill>
                <a:effectLst/>
                <a:latin typeface="メイリオ" panose="020B0604030504040204" pitchFamily="50" charset="-128"/>
                <a:ea typeface="メイリオ" panose="020B0604030504040204" pitchFamily="50" charset="-128"/>
              </a:rPr>
              <a:t>次見て</a:t>
            </a:r>
          </a:p>
        </p:txBody>
      </p:sp>
      <p:sp>
        <p:nvSpPr>
          <p:cNvPr id="25" name="角丸四角形 24"/>
          <p:cNvSpPr/>
          <p:nvPr/>
        </p:nvSpPr>
        <p:spPr bwMode="auto">
          <a:xfrm>
            <a:off x="5078632" y="3590551"/>
            <a:ext cx="1407525" cy="408996"/>
          </a:xfrm>
          <a:prstGeom prst="roundRect">
            <a:avLst>
              <a:gd name="adj" fmla="val 32086"/>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rPr>
              <a:t>TPOINT</a:t>
            </a:r>
            <a:endParaRPr kumimoji="1" lang="ja-JP" altLang="en-US" sz="16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3741791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stretch>
            <a:fillRect/>
          </a:stretch>
        </p:blipFill>
        <p:spPr>
          <a:xfrm>
            <a:off x="956729" y="1176166"/>
            <a:ext cx="3234272" cy="1880391"/>
          </a:xfrm>
          <a:prstGeom prst="rect">
            <a:avLst/>
          </a:prstGeom>
        </p:spPr>
      </p:pic>
      <p:sp>
        <p:nvSpPr>
          <p:cNvPr id="95234" name="Text Box 2"/>
          <p:cNvSpPr txBox="1">
            <a:spLocks noChangeArrowheads="1"/>
          </p:cNvSpPr>
          <p:nvPr/>
        </p:nvSpPr>
        <p:spPr bwMode="auto">
          <a:xfrm>
            <a:off x="300038" y="246063"/>
            <a:ext cx="8148088"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プログラムを</a:t>
            </a:r>
            <a:r>
              <a:rPr lang="ja-JP" altLang="en-US" sz="2800" dirty="0">
                <a:latin typeface="メイリオ" panose="020B0604030504040204" pitchFamily="50" charset="-128"/>
                <a:ea typeface="メイリオ" panose="020B0604030504040204" pitchFamily="50" charset="-128"/>
              </a:rPr>
              <a:t>「</a:t>
            </a:r>
            <a:r>
              <a:rPr lang="ja-JP" altLang="en-US" sz="2800" dirty="0" smtClean="0">
                <a:solidFill>
                  <a:srgbClr val="FF0000"/>
                </a:solidFill>
                <a:latin typeface="メイリオ" panose="020B0604030504040204" pitchFamily="50" charset="-128"/>
                <a:ea typeface="メイリオ" panose="020B0604030504040204" pitchFamily="50" charset="-128"/>
              </a:rPr>
              <a:t>作る</a:t>
            </a:r>
            <a:r>
              <a:rPr lang="ja-JP" altLang="en-US" sz="2800" dirty="0" smtClean="0">
                <a:latin typeface="メイリオ" panose="020B0604030504040204" pitchFamily="50" charset="-128"/>
                <a:ea typeface="メイリオ" panose="020B0604030504040204" pitchFamily="50" charset="-128"/>
              </a:rPr>
              <a:t>」と「</a:t>
            </a:r>
            <a:r>
              <a:rPr lang="ja-JP" altLang="en-US" sz="2800" dirty="0" smtClean="0">
                <a:solidFill>
                  <a:srgbClr val="FF0000"/>
                </a:solidFill>
                <a:latin typeface="メイリオ" panose="020B0604030504040204" pitchFamily="50" charset="-128"/>
                <a:ea typeface="メイリオ" panose="020B0604030504040204" pitchFamily="50" charset="-128"/>
              </a:rPr>
              <a:t>動かす</a:t>
            </a:r>
            <a:r>
              <a:rPr lang="ja-JP" altLang="en-US" sz="2800" dirty="0" smtClean="0">
                <a:latin typeface="メイリオ" panose="020B0604030504040204" pitchFamily="50" charset="-128"/>
                <a:ea typeface="メイリオ" panose="020B0604030504040204" pitchFamily="50" charset="-128"/>
              </a:rPr>
              <a:t>」を区別しよう</a:t>
            </a:r>
            <a:endParaRPr lang="en-US" altLang="ja-JP" sz="2800" dirty="0">
              <a:latin typeface="メイリオ" panose="020B0604030504040204" pitchFamily="50" charset="-128"/>
              <a:ea typeface="メイリオ" panose="020B0604030504040204" pitchFamily="50" charset="-128"/>
            </a:endParaRPr>
          </a:p>
        </p:txBody>
      </p:sp>
      <p:sp>
        <p:nvSpPr>
          <p:cNvPr id="9" name="スライド番号プレースホルダー 8"/>
          <p:cNvSpPr>
            <a:spLocks noGrp="1"/>
          </p:cNvSpPr>
          <p:nvPr>
            <p:ph type="sldNum" sz="quarter" idx="12"/>
          </p:nvPr>
        </p:nvSpPr>
        <p:spPr>
          <a:xfrm>
            <a:off x="6478385" y="6381217"/>
            <a:ext cx="2133600" cy="476250"/>
          </a:xfrm>
        </p:spPr>
        <p:txBody>
          <a:bodyPr/>
          <a:lstStyle/>
          <a:p>
            <a:fld id="{57479B73-A815-4F21-92C6-61809DE83314}" type="slidenum">
              <a:rPr lang="en-US" altLang="ja-JP" sz="2800" smtClean="0"/>
              <a:pPr/>
              <a:t>9</a:t>
            </a:fld>
            <a:endParaRPr lang="en-US" altLang="ja-JP" sz="2800" dirty="0"/>
          </a:p>
        </p:txBody>
      </p:sp>
      <p:pic>
        <p:nvPicPr>
          <p:cNvPr id="2" name="図 1"/>
          <p:cNvPicPr>
            <a:picLocks noChangeAspect="1"/>
          </p:cNvPicPr>
          <p:nvPr/>
        </p:nvPicPr>
        <p:blipFill>
          <a:blip r:embed="rId3"/>
          <a:stretch>
            <a:fillRect/>
          </a:stretch>
        </p:blipFill>
        <p:spPr>
          <a:xfrm>
            <a:off x="1074420" y="4380961"/>
            <a:ext cx="2481434" cy="2164041"/>
          </a:xfrm>
          <a:prstGeom prst="rect">
            <a:avLst/>
          </a:prstGeom>
        </p:spPr>
      </p:pic>
      <p:pic>
        <p:nvPicPr>
          <p:cNvPr id="23" name="図 22"/>
          <p:cNvPicPr>
            <a:picLocks noChangeAspect="1"/>
          </p:cNvPicPr>
          <p:nvPr/>
        </p:nvPicPr>
        <p:blipFill>
          <a:blip r:embed="rId4"/>
          <a:stretch>
            <a:fillRect/>
          </a:stretch>
        </p:blipFill>
        <p:spPr>
          <a:xfrm>
            <a:off x="1684707" y="3350345"/>
            <a:ext cx="495553" cy="482512"/>
          </a:xfrm>
          <a:prstGeom prst="rect">
            <a:avLst/>
          </a:prstGeom>
        </p:spPr>
      </p:pic>
      <p:sp>
        <p:nvSpPr>
          <p:cNvPr id="24" name="テキスト ボックス 23"/>
          <p:cNvSpPr txBox="1"/>
          <p:nvPr/>
        </p:nvSpPr>
        <p:spPr>
          <a:xfrm>
            <a:off x="309114" y="3997499"/>
            <a:ext cx="3246741" cy="461665"/>
          </a:xfrm>
          <a:prstGeom prst="rect">
            <a:avLst/>
          </a:prstGeom>
          <a:noFill/>
          <a:ln>
            <a:solidFill>
              <a:schemeClr val="bg1"/>
            </a:solidFill>
          </a:ln>
        </p:spPr>
        <p:txBody>
          <a:bodyPr wrap="square" rtlCol="0">
            <a:spAutoFit/>
          </a:bodyPr>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プログラムを動かす</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pic>
        <p:nvPicPr>
          <p:cNvPr id="18" name="図 17"/>
          <p:cNvPicPr>
            <a:picLocks noChangeAspect="1"/>
          </p:cNvPicPr>
          <p:nvPr/>
        </p:nvPicPr>
        <p:blipFill>
          <a:blip r:embed="rId5"/>
          <a:stretch>
            <a:fillRect/>
          </a:stretch>
        </p:blipFill>
        <p:spPr>
          <a:xfrm>
            <a:off x="3782466" y="4011633"/>
            <a:ext cx="2016151" cy="1534560"/>
          </a:xfrm>
          <a:prstGeom prst="rect">
            <a:avLst/>
          </a:prstGeom>
        </p:spPr>
      </p:pic>
      <p:pic>
        <p:nvPicPr>
          <p:cNvPr id="19" name="図 18"/>
          <p:cNvPicPr>
            <a:picLocks noChangeAspect="1"/>
          </p:cNvPicPr>
          <p:nvPr/>
        </p:nvPicPr>
        <p:blipFill>
          <a:blip r:embed="rId6"/>
          <a:stretch>
            <a:fillRect/>
          </a:stretch>
        </p:blipFill>
        <p:spPr>
          <a:xfrm>
            <a:off x="6027812" y="4923705"/>
            <a:ext cx="2016151" cy="1526398"/>
          </a:xfrm>
          <a:prstGeom prst="rect">
            <a:avLst/>
          </a:prstGeom>
        </p:spPr>
      </p:pic>
      <p:cxnSp>
        <p:nvCxnSpPr>
          <p:cNvPr id="27" name="直線矢印コネクタ 26"/>
          <p:cNvCxnSpPr/>
          <p:nvPr/>
        </p:nvCxnSpPr>
        <p:spPr bwMode="auto">
          <a:xfrm flipV="1">
            <a:off x="3185608" y="4764861"/>
            <a:ext cx="512487" cy="317687"/>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線矢印コネクタ 28"/>
          <p:cNvCxnSpPr/>
          <p:nvPr/>
        </p:nvCxnSpPr>
        <p:spPr bwMode="auto">
          <a:xfrm flipH="1" flipV="1">
            <a:off x="3548383" y="5774792"/>
            <a:ext cx="2262327" cy="229800"/>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テキスト ボックス 30"/>
          <p:cNvSpPr txBox="1"/>
          <p:nvPr/>
        </p:nvSpPr>
        <p:spPr>
          <a:xfrm>
            <a:off x="5938230" y="4130022"/>
            <a:ext cx="2509896" cy="830997"/>
          </a:xfrm>
          <a:prstGeom prst="rect">
            <a:avLst/>
          </a:prstGeom>
          <a:noFill/>
          <a:ln>
            <a:solidFill>
              <a:schemeClr val="bg1"/>
            </a:solidFill>
          </a:ln>
        </p:spPr>
        <p:txBody>
          <a:bodyPr wrap="square" rtlCol="0">
            <a:spAutoFit/>
          </a:bodyPr>
          <a:lstStyle/>
          <a:p>
            <a:pPr algn="l"/>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キーボードからデータを</a:t>
            </a:r>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入力</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3428334" y="6050562"/>
            <a:ext cx="2509896" cy="400110"/>
          </a:xfrm>
          <a:prstGeom prst="rect">
            <a:avLst/>
          </a:prstGeom>
          <a:noFill/>
          <a:ln>
            <a:solidFill>
              <a:schemeClr val="bg1"/>
            </a:solidFill>
          </a:ln>
        </p:spPr>
        <p:txBody>
          <a:bodyPr wrap="square" rtlCol="0">
            <a:spAutoFit/>
          </a:bodyPr>
          <a:lstStyle/>
          <a:p>
            <a:pPr algn="l"/>
            <a:r>
              <a:rPr lang="ja-JP" altLang="en-US" sz="2000" dirty="0" smtClean="0">
                <a:solidFill>
                  <a:schemeClr val="accent6">
                    <a:lumMod val="50000"/>
                  </a:schemeClr>
                </a:solidFill>
                <a:latin typeface="メイリオ" panose="020B0604030504040204" pitchFamily="50" charset="-128"/>
                <a:ea typeface="メイリオ" panose="020B0604030504040204" pitchFamily="50" charset="-128"/>
              </a:rPr>
              <a:t>入力した数字が入る</a:t>
            </a:r>
            <a:r>
              <a:rPr kumimoji="1" lang="ja-JP" altLang="en-US" sz="2000" dirty="0" smtClean="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0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8" name="角丸四角形 27"/>
          <p:cNvSpPr/>
          <p:nvPr/>
        </p:nvSpPr>
        <p:spPr bwMode="auto">
          <a:xfrm>
            <a:off x="205379" y="740190"/>
            <a:ext cx="8482806" cy="2579200"/>
          </a:xfrm>
          <a:prstGeom prst="roundRect">
            <a:avLst>
              <a:gd name="adj" fmla="val 8618"/>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33" name="テキスト ボックス 32"/>
          <p:cNvSpPr txBox="1"/>
          <p:nvPr/>
        </p:nvSpPr>
        <p:spPr>
          <a:xfrm>
            <a:off x="383929" y="800238"/>
            <a:ext cx="3119219" cy="461665"/>
          </a:xfrm>
          <a:prstGeom prst="rect">
            <a:avLst/>
          </a:prstGeom>
          <a:noFill/>
          <a:ln>
            <a:solidFill>
              <a:schemeClr val="bg1"/>
            </a:solidFill>
          </a:ln>
        </p:spPr>
        <p:txBody>
          <a:bodyPr wrap="square" rtlCol="0">
            <a:spAutoFit/>
          </a:bodyPr>
          <a:lstStyle/>
          <a:p>
            <a:pPr algn="l"/>
            <a:r>
              <a:rPr lang="ja-JP" altLang="en-US" sz="2400" dirty="0" smtClean="0">
                <a:solidFill>
                  <a:srgbClr val="FF0000"/>
                </a:solidFill>
                <a:latin typeface="メイリオ" panose="020B0604030504040204" pitchFamily="50" charset="-128"/>
                <a:ea typeface="メイリオ" panose="020B0604030504040204" pitchFamily="50" charset="-128"/>
              </a:rPr>
              <a:t>プログラムを</a:t>
            </a:r>
            <a:r>
              <a:rPr lang="ja-JP" altLang="en-US" sz="2400" dirty="0">
                <a:solidFill>
                  <a:srgbClr val="FF0000"/>
                </a:solidFill>
                <a:latin typeface="メイリオ" panose="020B0604030504040204" pitchFamily="50" charset="-128"/>
                <a:ea typeface="メイリオ" panose="020B0604030504040204" pitchFamily="50" charset="-128"/>
              </a:rPr>
              <a:t>作る</a:t>
            </a:r>
            <a:r>
              <a:rPr kumimoji="1" lang="ja-JP" altLang="en-US" sz="2000" dirty="0" smtClean="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000" dirty="0">
              <a:solidFill>
                <a:schemeClr val="accent6">
                  <a:lumMod val="50000"/>
                </a:schemeClr>
              </a:solidFill>
              <a:latin typeface="メイリオ" panose="020B0604030504040204" pitchFamily="50" charset="-128"/>
              <a:ea typeface="メイリオ" panose="020B0604030504040204" pitchFamily="50" charset="-128"/>
            </a:endParaRPr>
          </a:p>
        </p:txBody>
      </p:sp>
      <p:cxnSp>
        <p:nvCxnSpPr>
          <p:cNvPr id="37" name="直線矢印コネクタ 36"/>
          <p:cNvCxnSpPr/>
          <p:nvPr/>
        </p:nvCxnSpPr>
        <p:spPr bwMode="auto">
          <a:xfrm flipH="1">
            <a:off x="2895601" y="1421658"/>
            <a:ext cx="2412828" cy="1023916"/>
          </a:xfrm>
          <a:prstGeom prst="straightConnector1">
            <a:avLst/>
          </a:prstGeom>
          <a:solidFill>
            <a:schemeClr val="accent1"/>
          </a:solidFill>
          <a:ln w="2857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テキスト ボックス 37"/>
          <p:cNvSpPr txBox="1"/>
          <p:nvPr/>
        </p:nvSpPr>
        <p:spPr>
          <a:xfrm>
            <a:off x="5442020" y="1130442"/>
            <a:ext cx="2509896" cy="1200329"/>
          </a:xfrm>
          <a:prstGeom prst="rect">
            <a:avLst/>
          </a:prstGeom>
          <a:noFill/>
          <a:ln>
            <a:solidFill>
              <a:schemeClr val="bg1"/>
            </a:solidFill>
          </a:ln>
        </p:spPr>
        <p:txBody>
          <a:bodyPr wrap="square" rtlCol="0">
            <a:spAutoFit/>
          </a:bodyPr>
          <a:lstStyle/>
          <a:p>
            <a:pPr algn="l"/>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キーボードから</a:t>
            </a:r>
          </a:p>
          <a:p>
            <a:pPr algn="l"/>
            <a:r>
              <a:rPr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プログラムの中の数値を入力</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7" name="下矢印 6"/>
          <p:cNvSpPr/>
          <p:nvPr/>
        </p:nvSpPr>
        <p:spPr bwMode="auto">
          <a:xfrm>
            <a:off x="1074420" y="3350345"/>
            <a:ext cx="373380" cy="48251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上矢印 11"/>
          <p:cNvSpPr/>
          <p:nvPr/>
        </p:nvSpPr>
        <p:spPr bwMode="auto">
          <a:xfrm>
            <a:off x="3185608" y="3350345"/>
            <a:ext cx="317540" cy="482512"/>
          </a:xfrm>
          <a:prstGeom prst="up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4" name="楕円 13"/>
          <p:cNvSpPr/>
          <p:nvPr/>
        </p:nvSpPr>
        <p:spPr bwMode="auto">
          <a:xfrm>
            <a:off x="3618637" y="3440457"/>
            <a:ext cx="327657" cy="327657"/>
          </a:xfrm>
          <a:prstGeom prst="ellipse">
            <a:avLst/>
          </a:prstGeom>
          <a:solidFill>
            <a:srgbClr val="FF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41" name="テキスト ボックス 40"/>
          <p:cNvSpPr txBox="1"/>
          <p:nvPr/>
        </p:nvSpPr>
        <p:spPr>
          <a:xfrm>
            <a:off x="3934578" y="3398243"/>
            <a:ext cx="4990514" cy="461665"/>
          </a:xfrm>
          <a:prstGeom prst="rect">
            <a:avLst/>
          </a:prstGeom>
          <a:noFill/>
          <a:ln>
            <a:solidFill>
              <a:schemeClr val="bg1"/>
            </a:solidFill>
          </a:ln>
        </p:spPr>
        <p:txBody>
          <a:bodyPr wrap="square" rtlCol="0">
            <a:spAutoFit/>
          </a:bodyPr>
          <a:lstStyle/>
          <a:p>
            <a:pPr algn="l"/>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又は、プログラムが最後まで実行</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
        <p:nvSpPr>
          <p:cNvPr id="22" name="角丸四角形 21"/>
          <p:cNvSpPr/>
          <p:nvPr/>
        </p:nvSpPr>
        <p:spPr bwMode="auto">
          <a:xfrm>
            <a:off x="205379" y="3868701"/>
            <a:ext cx="8482806" cy="2888317"/>
          </a:xfrm>
          <a:prstGeom prst="roundRect">
            <a:avLst>
              <a:gd name="adj" fmla="val 8618"/>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4196158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12920</TotalTime>
  <Words>4596</Words>
  <Application>Microsoft Office PowerPoint</Application>
  <PresentationFormat>画面に合わせる (4:3)</PresentationFormat>
  <Paragraphs>823</Paragraphs>
  <Slides>60</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60</vt:i4>
      </vt:variant>
    </vt:vector>
  </HeadingPairs>
  <TitlesOfParts>
    <vt:vector size="69" baseType="lpstr">
      <vt:lpstr>ＭＳ Ｐゴシック</vt:lpstr>
      <vt:lpstr>ＭＳ Ｐ明朝</vt:lpstr>
      <vt:lpstr>MS UI Gothic</vt:lpstr>
      <vt:lpstr>メイリオ</vt:lpstr>
      <vt:lpstr>恋文ペン字</vt:lpstr>
      <vt:lpstr>游明朝</vt:lpstr>
      <vt:lpstr>Arial</vt:lpstr>
      <vt:lpstr>Times New Roman</vt:lpstr>
      <vt:lpstr>標準デザイン</vt:lpstr>
      <vt:lpstr>　情報の授業</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プログラムと変数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プログラムの図式</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打ち込み4: 配列(リスト)を作る</vt:lpstr>
      <vt:lpstr>打ち込み4:配列(リスト)に値を入れる</vt:lpstr>
      <vt:lpstr>打ち込み4: プログラムの動作</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配列に数をセットする方法</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550</cp:revision>
  <cp:lastPrinted>2021-10-09T04:54:31Z</cp:lastPrinted>
  <dcterms:created xsi:type="dcterms:W3CDTF">2014-03-24T13:08:44Z</dcterms:created>
  <dcterms:modified xsi:type="dcterms:W3CDTF">2021-10-30T07:18:38Z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