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10" r:id="rId2"/>
    <p:sldId id="490" r:id="rId3"/>
    <p:sldId id="501" r:id="rId4"/>
    <p:sldId id="503" r:id="rId5"/>
    <p:sldId id="521" r:id="rId6"/>
    <p:sldId id="522" r:id="rId7"/>
    <p:sldId id="523" r:id="rId8"/>
  </p:sldIdLst>
  <p:sldSz cx="9144000" cy="6858000" type="screen4x3"/>
  <p:notesSz cx="6858000" cy="99456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3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4AF2B5-B467-FD60-C568-D0EBC1AEE0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BD46CCA-D4F4-BC95-93D5-FB31069D65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E06322-E6FE-660C-734E-B64C33F04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E107-7310-4E04-9A85-4793BBF1D078}" type="datetimeFigureOut">
              <a:rPr kumimoji="1" lang="ja-JP" altLang="en-US" smtClean="0"/>
              <a:t>2023/7/23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500FBA-D3D1-E3D5-CAF9-683E3E68B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FBACDBC-F14E-6FE8-A98E-358893F04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6DB68-D3DB-4267-AE6F-A88B2AF74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2006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3634C9-4E78-D2B0-C9A0-E5F398E93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A95B54-BBFF-2A42-E9B7-19D93F7B8F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063D48-64CC-1B49-A469-74A226E1B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E107-7310-4E04-9A85-4793BBF1D078}" type="datetimeFigureOut">
              <a:rPr kumimoji="1" lang="ja-JP" altLang="en-US" smtClean="0"/>
              <a:t>2023/7/23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A26394-F738-D8B7-2F2F-FF5FFFCB5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E9F006-FED5-05F6-A863-C3CA40FB9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6DB68-D3DB-4267-AE6F-A88B2AF74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4007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3414AA0-92C0-13F3-FDE9-E445401FBC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56DB935-3AF1-67DC-849B-836F6663F7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32A389-CF5B-8BCB-133E-A9AEA09E9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E107-7310-4E04-9A85-4793BBF1D078}" type="datetimeFigureOut">
              <a:rPr kumimoji="1" lang="ja-JP" altLang="en-US" smtClean="0"/>
              <a:t>2023/7/23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A2D66E-28D1-2042-F5D3-6ECBEFF3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487B02-32BB-FFBA-92F2-ADE4A3DCE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6DB68-D3DB-4267-AE6F-A88B2AF74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4107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8CA607-86F0-5DFF-DAE2-6699060F8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D8CB36-2796-1EAC-37CA-DCD13360FA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F6A8047-E229-B600-AD97-3EB7BDA8D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E107-7310-4E04-9A85-4793BBF1D078}" type="datetimeFigureOut">
              <a:rPr kumimoji="1" lang="ja-JP" altLang="en-US" smtClean="0"/>
              <a:t>2023/7/23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A8F8EB3-B636-A2E3-A406-B6BDDCD80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6DF24FE-DB48-0CF1-B4BF-15D1B6EB7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6DB68-D3DB-4267-AE6F-A88B2AF74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2742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C5C669-1AD6-95CE-93CE-92CC410B8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DEDB41-ED71-FFD7-D469-2255F1CF49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FD0933A-1B80-55B5-A2D1-3BE672E5C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E107-7310-4E04-9A85-4793BBF1D078}" type="datetimeFigureOut">
              <a:rPr kumimoji="1" lang="ja-JP" altLang="en-US" smtClean="0"/>
              <a:t>2023/7/23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3014FD-B5AB-91B9-8093-8F4795789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3C26B51-BAD8-5934-B070-4A554DC57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6DB68-D3DB-4267-AE6F-A88B2AF74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8433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5A6046-8510-622C-74C4-F0E2F18A5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34E72E-84CA-85EF-B0EC-E6AABEB63C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1672629-A14D-1DB4-BE06-1293ADA49B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D53CE88-929E-5585-50AF-E99DF7EDA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E107-7310-4E04-9A85-4793BBF1D078}" type="datetimeFigureOut">
              <a:rPr kumimoji="1" lang="ja-JP" altLang="en-US" smtClean="0"/>
              <a:t>2023/7/23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85B590A-A839-E3D8-97EE-A50C15ABE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DC0580E-D0D4-8147-895B-276F6E250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6DB68-D3DB-4267-AE6F-A88B2AF74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57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3F5373-7D5C-918E-2308-C4E2E2FCF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1FD023-39BE-258E-6FDA-D33017533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EA26DEE-553D-575E-BA87-4734B06DF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A56BE5-137F-0AE4-6932-881BAA5EEC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42A43AE-DA43-17FB-46C0-7C2A3F6B9B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A6C2CCF-0028-7AD7-0A2B-19B5617EA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E107-7310-4E04-9A85-4793BBF1D078}" type="datetimeFigureOut">
              <a:rPr kumimoji="1" lang="ja-JP" altLang="en-US" smtClean="0"/>
              <a:t>2023/7/23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1EB6386-978A-2D9D-0C7F-E7D800690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1219739-9854-BB69-51F9-CB83CEFFE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6DB68-D3DB-4267-AE6F-A88B2AF74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5802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FEDC5B-6420-6F55-7759-F8F22A639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CDDB4FA-FF18-BBE9-81B5-298324863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E107-7310-4E04-9A85-4793BBF1D078}" type="datetimeFigureOut">
              <a:rPr kumimoji="1" lang="ja-JP" altLang="en-US" smtClean="0"/>
              <a:t>2023/7/23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8477CDA-EA4D-82D5-1F92-AF11B74C0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380191D-C177-B1AE-E7D0-1DF63F4CF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6DB68-D3DB-4267-AE6F-A88B2AF74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851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94E52D7-DAAC-5E2C-29E9-FE0AE7AB5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E107-7310-4E04-9A85-4793BBF1D078}" type="datetimeFigureOut">
              <a:rPr kumimoji="1" lang="ja-JP" altLang="en-US" smtClean="0"/>
              <a:t>2023/7/23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36DCACD-929B-C07F-D79D-1A2A46386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08E1060-6D07-0809-F297-E5515BF5D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6DB68-D3DB-4267-AE6F-A88B2AF74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822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F0DB3D-CB2C-0D49-BE96-19DE26060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267E6C-FCE9-1DDB-6D3A-59615E561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572E88C-0229-4886-0736-238BEE8A98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DCA932-B4CF-53D0-DD85-70A76B898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E107-7310-4E04-9A85-4793BBF1D078}" type="datetimeFigureOut">
              <a:rPr kumimoji="1" lang="ja-JP" altLang="en-US" smtClean="0"/>
              <a:t>2023/7/23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503DE6B-60CD-53C5-B08F-449040B34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8386F16-2C5B-FC50-E726-0CB008066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6DB68-D3DB-4267-AE6F-A88B2AF74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974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EAA6FF-9E1A-4DD2-D52A-359E15202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B805D28-FE56-4F43-AB0E-07908189B3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8104196-FA56-4882-F18C-12BF75AF98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D726CF-384E-5E47-D2C8-FAA4378D1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8E107-7310-4E04-9A85-4793BBF1D078}" type="datetimeFigureOut">
              <a:rPr kumimoji="1" lang="ja-JP" altLang="en-US" smtClean="0"/>
              <a:t>2023/7/23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D8E2BD3-0CA5-874A-A515-588FD7E54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A8AAB14-659C-2318-C69C-0A9F855B6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6DB68-D3DB-4267-AE6F-A88B2AF74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2898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5C1D96F-E8E0-E92F-CCE3-61B6C07A6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CCA09BC-8C5A-015C-2DA2-AE802FC08A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0BCEA0-BA94-7CFF-A4CC-F62D0504A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8E107-7310-4E04-9A85-4793BBF1D078}" type="datetimeFigureOut">
              <a:rPr kumimoji="1" lang="ja-JP" altLang="en-US" smtClean="0"/>
              <a:t>2023/7/23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ACD0E1E-0962-36DC-5643-8050AEAD01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B993363-88C8-883E-EC90-34AB73F518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6DB68-D3DB-4267-AE6F-A88B2AF74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5680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D8F8408-8299-7F80-61E9-7D84F50460A3}"/>
              </a:ext>
            </a:extLst>
          </p:cNvPr>
          <p:cNvSpPr txBox="1"/>
          <p:nvPr/>
        </p:nvSpPr>
        <p:spPr>
          <a:xfrm>
            <a:off x="309378" y="401572"/>
            <a:ext cx="6933834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情報科の出題問題の分類</a:t>
            </a:r>
          </a:p>
        </p:txBody>
      </p:sp>
      <p:pic>
        <p:nvPicPr>
          <p:cNvPr id="12" name="Picture 2" descr="by-nc-sa">
            <a:extLst>
              <a:ext uri="{FF2B5EF4-FFF2-40B4-BE49-F238E27FC236}">
                <a16:creationId xmlns:a16="http://schemas.microsoft.com/office/drawing/2014/main" id="{8CB6D402-AC4C-27DD-61FC-E7067F7B1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84" y="6299613"/>
            <a:ext cx="801983" cy="27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9FFB3366-89AE-09D8-FEB7-CCB34E3102F3}"/>
              </a:ext>
            </a:extLst>
          </p:cNvPr>
          <p:cNvGrpSpPr/>
          <p:nvPr/>
        </p:nvGrpSpPr>
        <p:grpSpPr>
          <a:xfrm>
            <a:off x="712176" y="1277692"/>
            <a:ext cx="8229601" cy="4621427"/>
            <a:chOff x="712176" y="1277693"/>
            <a:chExt cx="8229601" cy="4077917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F756981D-A23F-2F2D-7C88-56126C32BBD8}"/>
                </a:ext>
              </a:extLst>
            </p:cNvPr>
            <p:cNvSpPr txBox="1"/>
            <p:nvPr/>
          </p:nvSpPr>
          <p:spPr>
            <a:xfrm>
              <a:off x="712177" y="1277693"/>
              <a:ext cx="1846385" cy="57031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知識・技能</a:t>
              </a:r>
            </a:p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知識・技能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  <a:endPara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608330FC-E2BC-8A6F-5EB2-C2D77B4A884F}"/>
                </a:ext>
              </a:extLst>
            </p:cNvPr>
            <p:cNvSpPr txBox="1"/>
            <p:nvPr/>
          </p:nvSpPr>
          <p:spPr>
            <a:xfrm>
              <a:off x="4572000" y="1277694"/>
              <a:ext cx="3156439" cy="57031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応用</a:t>
              </a:r>
            </a:p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思考・判断・表現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/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主体的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  <a:endPara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657B138C-29B0-DBF5-9B4B-3116AEF19260}"/>
                </a:ext>
              </a:extLst>
            </p:cNvPr>
            <p:cNvSpPr txBox="1"/>
            <p:nvPr/>
          </p:nvSpPr>
          <p:spPr>
            <a:xfrm>
              <a:off x="712177" y="2051619"/>
              <a:ext cx="3064119" cy="10591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257175" indent="-257175">
                <a:buFont typeface="Arial" panose="020B0604020202020204" pitchFamily="34" charset="0"/>
                <a:buChar char="•"/>
              </a:pP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用語の定義・意味</a:t>
              </a:r>
            </a:p>
            <a:p>
              <a:pPr marL="257175" indent="-257175">
                <a:buFont typeface="Arial" panose="020B0604020202020204" pitchFamily="34" charset="0"/>
                <a:buChar char="•"/>
              </a:pP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略語　　・法令</a:t>
              </a:r>
            </a:p>
            <a:p>
              <a:pPr marL="257175" indent="-257175">
                <a:buFont typeface="Arial" panose="020B0604020202020204" pitchFamily="34" charset="0"/>
                <a:buChar char="•"/>
              </a:pP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基本的な理論</a:t>
              </a:r>
            </a:p>
            <a:p>
              <a:pPr marL="257175" indent="-257175">
                <a:buFont typeface="Arial" panose="020B0604020202020204" pitchFamily="34" charset="0"/>
                <a:buChar char="•"/>
              </a:pP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定型的な計算問題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47761587-824D-DC6D-105B-D0AEFD09E106}"/>
                </a:ext>
              </a:extLst>
            </p:cNvPr>
            <p:cNvSpPr txBox="1"/>
            <p:nvPr/>
          </p:nvSpPr>
          <p:spPr>
            <a:xfrm>
              <a:off x="4572000" y="2036669"/>
              <a:ext cx="3306152" cy="10591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257175" indent="-257175">
                <a:buFont typeface="Arial" panose="020B0604020202020204" pitchFamily="34" charset="0"/>
                <a:buChar char="•"/>
              </a:pP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アルゴリズム</a:t>
              </a:r>
            </a:p>
            <a:p>
              <a:pPr marL="257175" indent="-257175">
                <a:buFont typeface="Arial" panose="020B0604020202020204" pitchFamily="34" charset="0"/>
                <a:buChar char="•"/>
              </a:pP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シミュレーション</a:t>
              </a:r>
            </a:p>
            <a:p>
              <a:pPr marL="257175" indent="-257175">
                <a:buFont typeface="Arial" panose="020B0604020202020204" pitchFamily="34" charset="0"/>
                <a:buChar char="•"/>
              </a:pP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統計分析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/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データサイエンス</a:t>
              </a:r>
              <a:endPara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257175" indent="-257175">
                <a:buFont typeface="Arial" panose="020B0604020202020204" pitchFamily="34" charset="0"/>
                <a:buChar char="•"/>
              </a:pP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高度な選択問題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5B460D9-8E98-919B-C4AA-D5CB1FF90564}"/>
                </a:ext>
              </a:extLst>
            </p:cNvPr>
            <p:cNvSpPr txBox="1"/>
            <p:nvPr/>
          </p:nvSpPr>
          <p:spPr>
            <a:xfrm>
              <a:off x="1971674" y="3372583"/>
              <a:ext cx="3064119" cy="8147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257175" indent="-257175">
                <a:buFont typeface="Arial" panose="020B0604020202020204" pitchFamily="34" charset="0"/>
                <a:buChar char="•"/>
              </a:pP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リレーショナル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DB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の操作</a:t>
              </a:r>
            </a:p>
            <a:p>
              <a:pPr marL="257175" indent="-257175">
                <a:buFont typeface="Arial" panose="020B0604020202020204" pitchFamily="34" charset="0"/>
                <a:buChar char="•"/>
              </a:pP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表計算の操作</a:t>
              </a:r>
              <a:endPara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257175" indent="-257175">
                <a:buFont typeface="Arial" panose="020B0604020202020204" pitchFamily="34" charset="0"/>
                <a:buChar char="•"/>
              </a:pP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ネットワーク設計</a:t>
              </a:r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2B224E22-7F0F-99FD-5FBA-BC936BC870B7}"/>
                </a:ext>
              </a:extLst>
            </p:cNvPr>
            <p:cNvGrpSpPr/>
            <p:nvPr/>
          </p:nvGrpSpPr>
          <p:grpSpPr>
            <a:xfrm>
              <a:off x="712177" y="4370798"/>
              <a:ext cx="3758712" cy="984812"/>
              <a:chOff x="949569" y="5196798"/>
              <a:chExt cx="5011616" cy="1313084"/>
            </a:xfrm>
          </p:grpSpPr>
          <p:sp>
            <p:nvSpPr>
              <p:cNvPr id="4" name="右中かっこ 3">
                <a:extLst>
                  <a:ext uri="{FF2B5EF4-FFF2-40B4-BE49-F238E27FC236}">
                    <a16:creationId xmlns:a16="http://schemas.microsoft.com/office/drawing/2014/main" id="{018BA0D8-11CE-A3A1-C95A-546F1D6396D1}"/>
                  </a:ext>
                </a:extLst>
              </p:cNvPr>
              <p:cNvSpPr/>
              <p:nvPr/>
            </p:nvSpPr>
            <p:spPr>
              <a:xfrm rot="5400000">
                <a:off x="3244361" y="2902006"/>
                <a:ext cx="422031" cy="5011616"/>
              </a:xfrm>
              <a:prstGeom prst="rightBrac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8370D0AC-478B-845F-EB8B-730D0F87DDF2}"/>
                  </a:ext>
                </a:extLst>
              </p:cNvPr>
              <p:cNvSpPr txBox="1"/>
              <p:nvPr/>
            </p:nvSpPr>
            <p:spPr>
              <a:xfrm>
                <a:off x="1677184" y="5749457"/>
                <a:ext cx="4284001" cy="760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ja-JP" altLang="en-US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短期間で、誰でも習得が可能な内容</a:t>
                </a:r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8469A1A4-6184-C95F-5F7A-8B57231C6565}"/>
                </a:ext>
              </a:extLst>
            </p:cNvPr>
            <p:cNvGrpSpPr/>
            <p:nvPr/>
          </p:nvGrpSpPr>
          <p:grpSpPr>
            <a:xfrm>
              <a:off x="4618196" y="4382219"/>
              <a:ext cx="4323581" cy="973391"/>
              <a:chOff x="6157594" y="5212026"/>
              <a:chExt cx="5764775" cy="1297856"/>
            </a:xfrm>
          </p:grpSpPr>
          <p:sp>
            <p:nvSpPr>
              <p:cNvPr id="9" name="右中かっこ 8">
                <a:extLst>
                  <a:ext uri="{FF2B5EF4-FFF2-40B4-BE49-F238E27FC236}">
                    <a16:creationId xmlns:a16="http://schemas.microsoft.com/office/drawing/2014/main" id="{14A95CAA-F5E6-F63B-EB89-AF4CB60D0128}"/>
                  </a:ext>
                </a:extLst>
              </p:cNvPr>
              <p:cNvSpPr/>
              <p:nvPr/>
            </p:nvSpPr>
            <p:spPr>
              <a:xfrm rot="5400000">
                <a:off x="8088578" y="3281042"/>
                <a:ext cx="422031" cy="4284000"/>
              </a:xfrm>
              <a:prstGeom prst="rightBrac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755D8FB6-A2CE-DE9C-D1FF-A493A74BF6FC}"/>
                  </a:ext>
                </a:extLst>
              </p:cNvPr>
              <p:cNvSpPr txBox="1"/>
              <p:nvPr/>
            </p:nvSpPr>
            <p:spPr>
              <a:xfrm>
                <a:off x="6454338" y="5749457"/>
                <a:ext cx="5468031" cy="760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ja-JP" altLang="en-US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ある程度時間をかけて習得するアルゴリズム・問題解決能力</a:t>
                </a:r>
              </a:p>
            </p:txBody>
          </p:sp>
        </p:grp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1B12295E-FE1E-38CB-028B-12ED9A7257D1}"/>
                </a:ext>
              </a:extLst>
            </p:cNvPr>
            <p:cNvSpPr/>
            <p:nvPr/>
          </p:nvSpPr>
          <p:spPr>
            <a:xfrm>
              <a:off x="712176" y="2049857"/>
              <a:ext cx="3064119" cy="1045975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2E28D9ED-8D8C-7186-3816-3ED03E46B5D9}"/>
                </a:ext>
              </a:extLst>
            </p:cNvPr>
            <p:cNvSpPr/>
            <p:nvPr/>
          </p:nvSpPr>
          <p:spPr>
            <a:xfrm>
              <a:off x="4572000" y="2042549"/>
              <a:ext cx="3306152" cy="1091850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5F656A6E-DD48-C550-DEAC-173BD1221F40}"/>
                </a:ext>
              </a:extLst>
            </p:cNvPr>
            <p:cNvSpPr/>
            <p:nvPr/>
          </p:nvSpPr>
          <p:spPr>
            <a:xfrm>
              <a:off x="1977014" y="3381655"/>
              <a:ext cx="3058780" cy="805669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81461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D8F8408-8299-7F80-61E9-7D84F50460A3}"/>
              </a:ext>
            </a:extLst>
          </p:cNvPr>
          <p:cNvSpPr txBox="1"/>
          <p:nvPr/>
        </p:nvSpPr>
        <p:spPr>
          <a:xfrm>
            <a:off x="285868" y="422259"/>
            <a:ext cx="6933834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出題問題の分類と</a:t>
            </a:r>
            <a:r>
              <a:rPr lang="en-US" altLang="ja-JP" sz="2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2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年間の学習計画</a:t>
            </a:r>
            <a:r>
              <a:rPr lang="en-US" altLang="ja-JP" sz="2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例</a:t>
            </a:r>
            <a:r>
              <a:rPr lang="en-US" altLang="ja-JP" sz="2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7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" name="Picture 2" descr="by-nc-sa">
            <a:extLst>
              <a:ext uri="{FF2B5EF4-FFF2-40B4-BE49-F238E27FC236}">
                <a16:creationId xmlns:a16="http://schemas.microsoft.com/office/drawing/2014/main" id="{E4CE2DE6-1001-9935-7D53-769DDAB75F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41" y="6155854"/>
            <a:ext cx="801983" cy="27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AD433A8D-8599-D51B-9927-7A7ED2908E3E}"/>
              </a:ext>
            </a:extLst>
          </p:cNvPr>
          <p:cNvGrpSpPr/>
          <p:nvPr/>
        </p:nvGrpSpPr>
        <p:grpSpPr>
          <a:xfrm>
            <a:off x="285868" y="1170432"/>
            <a:ext cx="8858132" cy="4594870"/>
            <a:chOff x="236355" y="1661741"/>
            <a:chExt cx="7269263" cy="3194137"/>
          </a:xfrm>
        </p:grpSpPr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826D0F13-24BB-FF62-5087-2A662D1164B8}"/>
                </a:ext>
              </a:extLst>
            </p:cNvPr>
            <p:cNvSpPr txBox="1"/>
            <p:nvPr/>
          </p:nvSpPr>
          <p:spPr>
            <a:xfrm>
              <a:off x="3394238" y="3504568"/>
              <a:ext cx="4079631" cy="91999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+2/3</a:t>
              </a:r>
              <a:r>
                <a:rPr lang="ja-JP" altLang="en-US" sz="2000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年生</a:t>
              </a:r>
              <a:r>
                <a:rPr lang="en-US" altLang="ja-JP" sz="2000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: </a:t>
              </a:r>
              <a:r>
                <a:rPr lang="ja-JP" altLang="en-US" sz="2000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個人での勉強</a:t>
              </a:r>
              <a:endParaRPr lang="en-US" altLang="ja-JP" sz="2000" dirty="0">
                <a:solidFill>
                  <a:schemeClr val="accent5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97644" indent="-197644">
                <a:buFont typeface="Arial" panose="020B0604020202020204" pitchFamily="34" charset="0"/>
                <a:buChar char="•"/>
              </a:pP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長期にわたって、繰り返し</a:t>
              </a:r>
              <a:b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アルゴリズム・問題解決を学習</a:t>
              </a:r>
            </a:p>
            <a:p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en-US" altLang="ja-JP" sz="20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CoderDojo</a:t>
              </a: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F756981D-A23F-2F2D-7C88-56126C32BBD8}"/>
                </a:ext>
              </a:extLst>
            </p:cNvPr>
            <p:cNvSpPr txBox="1"/>
            <p:nvPr/>
          </p:nvSpPr>
          <p:spPr>
            <a:xfrm>
              <a:off x="387319" y="1661741"/>
              <a:ext cx="1846385" cy="49208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知識・技能</a:t>
              </a:r>
            </a:p>
            <a:p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知識・技能</a:t>
              </a: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  <a:endPara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608330FC-E2BC-8A6F-5EB2-C2D77B4A884F}"/>
                </a:ext>
              </a:extLst>
            </p:cNvPr>
            <p:cNvSpPr txBox="1"/>
            <p:nvPr/>
          </p:nvSpPr>
          <p:spPr>
            <a:xfrm>
              <a:off x="3425988" y="1661742"/>
              <a:ext cx="3156439" cy="492089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応用</a:t>
              </a:r>
            </a:p>
            <a:p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思考・判断・表現</a:t>
              </a: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/</a:t>
              </a: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主体的</a:t>
              </a: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  <a:endPara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" name="右中かっこ 3">
              <a:extLst>
                <a:ext uri="{FF2B5EF4-FFF2-40B4-BE49-F238E27FC236}">
                  <a16:creationId xmlns:a16="http://schemas.microsoft.com/office/drawing/2014/main" id="{018BA0D8-11CE-A3A1-C95A-546F1D6396D1}"/>
                </a:ext>
              </a:extLst>
            </p:cNvPr>
            <p:cNvSpPr/>
            <p:nvPr/>
          </p:nvSpPr>
          <p:spPr>
            <a:xfrm rot="5400000">
              <a:off x="1611118" y="961418"/>
              <a:ext cx="322858" cy="2970000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 sz="2000"/>
            </a:p>
          </p:txBody>
        </p:sp>
        <p:sp>
          <p:nvSpPr>
            <p:cNvPr id="9" name="右中かっこ 8">
              <a:extLst>
                <a:ext uri="{FF2B5EF4-FFF2-40B4-BE49-F238E27FC236}">
                  <a16:creationId xmlns:a16="http://schemas.microsoft.com/office/drawing/2014/main" id="{14A95CAA-F5E6-F63B-EB89-AF4CB60D0128}"/>
                </a:ext>
              </a:extLst>
            </p:cNvPr>
            <p:cNvSpPr/>
            <p:nvPr/>
          </p:nvSpPr>
          <p:spPr>
            <a:xfrm rot="5400000">
              <a:off x="4862785" y="848171"/>
              <a:ext cx="316523" cy="3213000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 sz="2000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8370D0AC-478B-845F-EB8B-730D0F87DDF2}"/>
                </a:ext>
              </a:extLst>
            </p:cNvPr>
            <p:cNvSpPr txBox="1"/>
            <p:nvPr/>
          </p:nvSpPr>
          <p:spPr>
            <a:xfrm>
              <a:off x="284562" y="2715986"/>
              <a:ext cx="3796585" cy="11339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r>
                <a:rPr lang="ja-JP" altLang="en-US" sz="2000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年生</a:t>
              </a:r>
              <a:r>
                <a:rPr lang="en-US" altLang="ja-JP" sz="2000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: </a:t>
              </a:r>
              <a:r>
                <a:rPr lang="ja-JP" altLang="en-US" sz="2000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情報</a:t>
              </a:r>
              <a:r>
                <a:rPr lang="en-US" altLang="ja-JP" sz="2000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I</a:t>
              </a:r>
            </a:p>
            <a:p>
              <a:pPr marL="197644" indent="-197644">
                <a:buFont typeface="Arial" panose="020B0604020202020204" pitchFamily="34" charset="0"/>
                <a:buChar char="•"/>
              </a:pP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基本的な知識・技能</a:t>
              </a:r>
            </a:p>
            <a:p>
              <a:pPr marL="197644" indent="-197644">
                <a:buFont typeface="Arial" panose="020B0604020202020204" pitchFamily="34" charset="0"/>
                <a:buChar char="•"/>
              </a:pP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基本的なアルゴリズム・</a:t>
              </a:r>
              <a:b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問題解決</a:t>
              </a:r>
              <a:endPara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探求などの他の授業の準備</a:t>
              </a: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FBFDF210-D20E-E1B0-1AE7-B5AF44BF3F82}"/>
                </a:ext>
              </a:extLst>
            </p:cNvPr>
            <p:cNvSpPr txBox="1"/>
            <p:nvPr/>
          </p:nvSpPr>
          <p:spPr>
            <a:xfrm>
              <a:off x="3425987" y="2672122"/>
              <a:ext cx="4079631" cy="91999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r>
                <a:rPr lang="ja-JP" altLang="en-US" sz="2000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年生</a:t>
              </a:r>
              <a:r>
                <a:rPr lang="en-US" altLang="ja-JP" sz="2000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: </a:t>
              </a:r>
              <a:r>
                <a:rPr lang="ja-JP" altLang="en-US" sz="2000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情報</a:t>
              </a:r>
              <a:r>
                <a:rPr lang="en-US" altLang="ja-JP" sz="2000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I</a:t>
              </a:r>
            </a:p>
            <a:p>
              <a:pPr marL="197644" indent="-197644">
                <a:buFont typeface="Arial" panose="020B0604020202020204" pitchFamily="34" charset="0"/>
                <a:buChar char="•"/>
              </a:pP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基本的なアルゴリズム・</a:t>
              </a:r>
              <a:b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問題解決</a:t>
              </a:r>
              <a:b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en-US" altLang="ja-JP" sz="20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CoderDojo</a:t>
              </a:r>
              <a:endPara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0D871D2-CA39-6FA6-C4EB-63EC0D8659DD}"/>
                </a:ext>
              </a:extLst>
            </p:cNvPr>
            <p:cNvSpPr txBox="1"/>
            <p:nvPr/>
          </p:nvSpPr>
          <p:spPr>
            <a:xfrm>
              <a:off x="236355" y="4149837"/>
              <a:ext cx="3796585" cy="7060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  <a:r>
                <a:rPr lang="ja-JP" altLang="en-US" sz="2000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年生</a:t>
              </a:r>
              <a:r>
                <a:rPr lang="en-US" altLang="ja-JP" sz="2000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: </a:t>
              </a:r>
              <a:r>
                <a:rPr lang="ja-JP" altLang="en-US" sz="2000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夏季授業</a:t>
              </a:r>
              <a:r>
                <a:rPr lang="en-US" altLang="ja-JP" sz="2000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/</a:t>
              </a:r>
              <a:r>
                <a:rPr lang="ja-JP" altLang="en-US" sz="2000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短期予備校</a:t>
              </a:r>
              <a:b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これで十分間に合う</a:t>
              </a:r>
              <a:endPara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  </a:t>
              </a:r>
              <a:r>
                <a:rPr lang="en-US" altLang="ja-JP" sz="20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CoderDojo</a:t>
              </a:r>
              <a:endPara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89FA2062-728B-4175-56D1-6A311C594458}"/>
                </a:ext>
              </a:extLst>
            </p:cNvPr>
            <p:cNvSpPr txBox="1"/>
            <p:nvPr/>
          </p:nvSpPr>
          <p:spPr>
            <a:xfrm>
              <a:off x="3425987" y="4347696"/>
              <a:ext cx="4079631" cy="4920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ja-JP" altLang="en-US" sz="2000" dirty="0">
                  <a:solidFill>
                    <a:schemeClr val="accent5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個人での勉強</a:t>
              </a:r>
              <a:b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情報オリンピック、</a:t>
              </a:r>
              <a:r>
                <a:rPr lang="en-US" altLang="ja-JP" sz="2000" dirty="0" err="1">
                  <a:latin typeface="メイリオ" panose="020B0604030504040204" pitchFamily="50" charset="-128"/>
                  <a:ea typeface="メイリオ" panose="020B0604030504040204" pitchFamily="50" charset="-128"/>
                </a:rPr>
                <a:t>AtCoder</a:t>
              </a:r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など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1890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4776" y="426046"/>
            <a:ext cx="6172200" cy="355130"/>
          </a:xfrm>
        </p:spPr>
        <p:txBody>
          <a:bodyPr>
            <a:no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コンピュータとプログラミングの問題内容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457950" y="5844287"/>
            <a:ext cx="2057400" cy="365125"/>
          </a:xfrm>
        </p:spPr>
        <p:txBody>
          <a:bodyPr/>
          <a:lstStyle/>
          <a:p>
            <a:fld id="{C2503FE0-7E40-4FCE-BB32-01EA729AD67C}" type="slidenum">
              <a:rPr lang="en-US" altLang="ja-JP" smtClean="0"/>
              <a:pPr/>
              <a:t>3</a:t>
            </a:fld>
            <a:endParaRPr lang="en-US" altLang="ja-JP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249712"/>
              </p:ext>
            </p:extLst>
          </p:nvPr>
        </p:nvGraphicFramePr>
        <p:xfrm>
          <a:off x="158873" y="935384"/>
          <a:ext cx="4278045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627">
                  <a:extLst>
                    <a:ext uri="{9D8B030D-6E8A-4147-A177-3AD203B41FA5}">
                      <a16:colId xmlns:a16="http://schemas.microsoft.com/office/drawing/2014/main" val="45177200"/>
                    </a:ext>
                  </a:extLst>
                </a:gridCol>
                <a:gridCol w="3234418">
                  <a:extLst>
                    <a:ext uri="{9D8B030D-6E8A-4147-A177-3AD203B41FA5}">
                      <a16:colId xmlns:a16="http://schemas.microsoft.com/office/drawing/2014/main" val="1502988093"/>
                    </a:ext>
                  </a:extLst>
                </a:gridCol>
              </a:tblGrid>
              <a:tr h="388620"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2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基礎的な問題</a:t>
                      </a:r>
                      <a:endParaRPr kumimoji="1" lang="ja-JP" altLang="en-US" sz="21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481505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基本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関数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再帰含む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), 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乱数の利用、リスト・配列処理、</a:t>
                      </a:r>
                      <a:r>
                        <a:rPr kumimoji="1" lang="en-US" altLang="ja-JP" sz="1600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WebAPI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の利用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8599688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アプリケーション機能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簡単な統計機能，時刻や日時の計算機能，文字列の処理機能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9720746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平面での物体の操作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ja-JP" sz="1600" kern="1200" dirty="0">
                          <a:solidFill>
                            <a:schemeClr val="dk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マス目上でのロボットの移動制御 ，図形の描画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434508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パズル問題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ハノイの塔や</a:t>
                      </a:r>
                      <a:r>
                        <a:rPr kumimoji="1" lang="en-US" altLang="ja-JP" sz="1600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FizzBuzz</a:t>
                      </a:r>
                      <a:r>
                        <a:rPr kumimoji="1" lang="ja-JP" altLang="en-US" sz="1600" dirty="0" err="1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，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マス目パズル等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6420616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数学問題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一次方程式，素数や因数分解等</a:t>
                      </a:r>
                      <a:endParaRPr kumimoji="1" lang="en-US" altLang="ja-JP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l"/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4561516"/>
                  </a:ext>
                </a:extLst>
              </a:tr>
            </a:tbl>
          </a:graphicData>
        </a:graphic>
      </p:graphicFrame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748051"/>
              </p:ext>
            </p:extLst>
          </p:nvPr>
        </p:nvGraphicFramePr>
        <p:xfrm>
          <a:off x="4627954" y="945316"/>
          <a:ext cx="4278045" cy="515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8967">
                  <a:extLst>
                    <a:ext uri="{9D8B030D-6E8A-4147-A177-3AD203B41FA5}">
                      <a16:colId xmlns:a16="http://schemas.microsoft.com/office/drawing/2014/main" val="45177200"/>
                    </a:ext>
                  </a:extLst>
                </a:gridCol>
                <a:gridCol w="2859078">
                  <a:extLst>
                    <a:ext uri="{9D8B030D-6E8A-4147-A177-3AD203B41FA5}">
                      <a16:colId xmlns:a16="http://schemas.microsoft.com/office/drawing/2014/main" val="1502988093"/>
                    </a:ext>
                  </a:extLst>
                </a:gridCol>
              </a:tblGrid>
              <a:tr h="388620">
                <a:tc gridSpan="2">
                  <a:txBody>
                    <a:bodyPr/>
                    <a:lstStyle/>
                    <a:p>
                      <a:pPr algn="ctr"/>
                      <a:r>
                        <a:rPr lang="ja-JP" altLang="en-US" sz="21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応用的な問題</a:t>
                      </a:r>
                      <a:endParaRPr kumimoji="1" lang="ja-JP" altLang="en-US" sz="21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800" b="0" dirty="0"/>
                    </a:p>
                  </a:txBody>
                  <a:tcPr>
                    <a:lnL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481505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l"/>
                      <a:r>
                        <a:rPr kumimoji="1" lang="zh-TW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情報数学問題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パリティ検査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,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ハミング符号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,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ガロア体とフェルマーの小定理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8599688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ロボット制御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センサーからのフィードバックがあるロボットの制御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9720746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最適化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リソース割当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部屋割つけ，配車計画等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3450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物理現象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振り子の動作，動体の移動等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42061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グラフ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最短経路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zh-TW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最短経路</a:t>
                      </a:r>
                      <a:r>
                        <a:rPr kumimoji="1" lang="en-US" altLang="zh-TW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: </a:t>
                      </a:r>
                      <a:r>
                        <a:rPr kumimoji="1" lang="zh-TW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移動距離等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456151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予想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平均変化率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売り上げ予想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, 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ローン計算等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40471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待ち行列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ファーストフード店，交通渋滞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204339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ライフゲーム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zh-TW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伝播状態</a:t>
                      </a:r>
                      <a:r>
                        <a:rPr kumimoji="1" lang="en-US" altLang="zh-TW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: </a:t>
                      </a:r>
                      <a:r>
                        <a:rPr kumimoji="1" lang="zh-TW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感染状態等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463634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確率関係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モンテカルロ法，ベイズ統計等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1799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4504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28C71D2-4BAE-57D5-6892-5A8EE5FF1088}"/>
              </a:ext>
            </a:extLst>
          </p:cNvPr>
          <p:cNvSpPr txBox="1"/>
          <p:nvPr/>
        </p:nvSpPr>
        <p:spPr>
          <a:xfrm>
            <a:off x="313775" y="286709"/>
            <a:ext cx="71672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大学入試のプログラミング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シミュレーション　</a:t>
            </a:r>
            <a:endParaRPr lang="ja-JP" altLang="en-US" sz="2400" dirty="0"/>
          </a:p>
        </p:txBody>
      </p:sp>
      <p:graphicFrame>
        <p:nvGraphicFramePr>
          <p:cNvPr id="22" name="表 22">
            <a:extLst>
              <a:ext uri="{FF2B5EF4-FFF2-40B4-BE49-F238E27FC236}">
                <a16:creationId xmlns:a16="http://schemas.microsoft.com/office/drawing/2014/main" id="{D5C43FE6-6B4F-15FA-E59C-72177081AA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218483"/>
              </p:ext>
            </p:extLst>
          </p:nvPr>
        </p:nvGraphicFramePr>
        <p:xfrm>
          <a:off x="301074" y="872058"/>
          <a:ext cx="8516452" cy="434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9113">
                  <a:extLst>
                    <a:ext uri="{9D8B030D-6E8A-4147-A177-3AD203B41FA5}">
                      <a16:colId xmlns:a16="http://schemas.microsoft.com/office/drawing/2014/main" val="1137478265"/>
                    </a:ext>
                  </a:extLst>
                </a:gridCol>
                <a:gridCol w="2129113">
                  <a:extLst>
                    <a:ext uri="{9D8B030D-6E8A-4147-A177-3AD203B41FA5}">
                      <a16:colId xmlns:a16="http://schemas.microsoft.com/office/drawing/2014/main" val="3564103553"/>
                    </a:ext>
                  </a:extLst>
                </a:gridCol>
                <a:gridCol w="2129113">
                  <a:extLst>
                    <a:ext uri="{9D8B030D-6E8A-4147-A177-3AD203B41FA5}">
                      <a16:colId xmlns:a16="http://schemas.microsoft.com/office/drawing/2014/main" val="3635665296"/>
                    </a:ext>
                  </a:extLst>
                </a:gridCol>
                <a:gridCol w="2129113">
                  <a:extLst>
                    <a:ext uri="{9D8B030D-6E8A-4147-A177-3AD203B41FA5}">
                      <a16:colId xmlns:a16="http://schemas.microsoft.com/office/drawing/2014/main" val="1546844470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入門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初級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中級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上級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512391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EFE1B6F-3CFA-F890-1D84-F936C4095103}"/>
              </a:ext>
            </a:extLst>
          </p:cNvPr>
          <p:cNvSpPr/>
          <p:nvPr/>
        </p:nvSpPr>
        <p:spPr>
          <a:xfrm>
            <a:off x="274773" y="1342491"/>
            <a:ext cx="2107935" cy="4441276"/>
          </a:xfrm>
          <a:prstGeom prst="rect">
            <a:avLst/>
          </a:prstGeom>
          <a:solidFill>
            <a:srgbClr val="FFF4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000"/>
          </a:p>
        </p:txBody>
      </p:sp>
      <p:pic>
        <p:nvPicPr>
          <p:cNvPr id="5" name="Picture 2" descr="by-nc-sa">
            <a:extLst>
              <a:ext uri="{FF2B5EF4-FFF2-40B4-BE49-F238E27FC236}">
                <a16:creationId xmlns:a16="http://schemas.microsoft.com/office/drawing/2014/main" id="{9C8C2810-7E8A-3C1A-3C5D-A60A39555B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9" y="6291404"/>
            <a:ext cx="801983" cy="27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00D057E-AE4D-F0A7-F9FE-0A615A1B9A44}"/>
              </a:ext>
            </a:extLst>
          </p:cNvPr>
          <p:cNvSpPr txBox="1"/>
          <p:nvPr/>
        </p:nvSpPr>
        <p:spPr>
          <a:xfrm>
            <a:off x="424884" y="1542742"/>
            <a:ext cx="1675548" cy="163121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教えない</a:t>
            </a:r>
            <a:b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アルゴリズム</a:t>
            </a:r>
            <a:b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プログラミング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84A04A7-6FAD-485E-4822-372F89775D63}"/>
              </a:ext>
            </a:extLst>
          </p:cNvPr>
          <p:cNvSpPr txBox="1"/>
          <p:nvPr/>
        </p:nvSpPr>
        <p:spPr>
          <a:xfrm>
            <a:off x="2570152" y="1542742"/>
            <a:ext cx="1675548" cy="1631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初級レベル教材</a:t>
            </a:r>
          </a:p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プログラミング編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Part1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公開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E90CC57-809F-13E2-D90E-05B4923E5A7E}"/>
              </a:ext>
            </a:extLst>
          </p:cNvPr>
          <p:cNvSpPr txBox="1"/>
          <p:nvPr/>
        </p:nvSpPr>
        <p:spPr>
          <a:xfrm>
            <a:off x="4715420" y="1542742"/>
            <a:ext cx="1675548" cy="1631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中級レベル教材</a:t>
            </a:r>
          </a:p>
          <a:p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zh-TW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今後開発予定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  <a:p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A44B875-7C11-066F-469E-666B630D872D}"/>
              </a:ext>
            </a:extLst>
          </p:cNvPr>
          <p:cNvSpPr txBox="1"/>
          <p:nvPr/>
        </p:nvSpPr>
        <p:spPr>
          <a:xfrm>
            <a:off x="6860688" y="1542742"/>
            <a:ext cx="1675548" cy="1631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各種コンテスト</a:t>
            </a: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での個人学習</a:t>
            </a:r>
          </a:p>
          <a:p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矢印: 右 25">
            <a:extLst>
              <a:ext uri="{FF2B5EF4-FFF2-40B4-BE49-F238E27FC236}">
                <a16:creationId xmlns:a16="http://schemas.microsoft.com/office/drawing/2014/main" id="{6B7095A3-3F20-D90F-D909-D98E0519000A}"/>
              </a:ext>
            </a:extLst>
          </p:cNvPr>
          <p:cNvSpPr/>
          <p:nvPr/>
        </p:nvSpPr>
        <p:spPr>
          <a:xfrm>
            <a:off x="2100432" y="1787465"/>
            <a:ext cx="469720" cy="2723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000"/>
          </a:p>
        </p:txBody>
      </p:sp>
      <p:sp>
        <p:nvSpPr>
          <p:cNvPr id="27" name="矢印: 右 26">
            <a:extLst>
              <a:ext uri="{FF2B5EF4-FFF2-40B4-BE49-F238E27FC236}">
                <a16:creationId xmlns:a16="http://schemas.microsoft.com/office/drawing/2014/main" id="{1807CE64-B771-A930-F1B4-D05FCB7B63F4}"/>
              </a:ext>
            </a:extLst>
          </p:cNvPr>
          <p:cNvSpPr/>
          <p:nvPr/>
        </p:nvSpPr>
        <p:spPr>
          <a:xfrm>
            <a:off x="4245699" y="1787465"/>
            <a:ext cx="469720" cy="2723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000"/>
          </a:p>
        </p:txBody>
      </p:sp>
      <p:sp>
        <p:nvSpPr>
          <p:cNvPr id="28" name="矢印: 右 27">
            <a:extLst>
              <a:ext uri="{FF2B5EF4-FFF2-40B4-BE49-F238E27FC236}">
                <a16:creationId xmlns:a16="http://schemas.microsoft.com/office/drawing/2014/main" id="{769E4B29-8E66-F028-6D8C-CDF670D16ACF}"/>
              </a:ext>
            </a:extLst>
          </p:cNvPr>
          <p:cNvSpPr/>
          <p:nvPr/>
        </p:nvSpPr>
        <p:spPr>
          <a:xfrm>
            <a:off x="6383781" y="1787465"/>
            <a:ext cx="469720" cy="2723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00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CE4F07A-6657-F205-FBF5-4E67C978CCDD}"/>
              </a:ext>
            </a:extLst>
          </p:cNvPr>
          <p:cNvSpPr txBox="1"/>
          <p:nvPr/>
        </p:nvSpPr>
        <p:spPr>
          <a:xfrm>
            <a:off x="424881" y="3402113"/>
            <a:ext cx="1869959" cy="1631216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基本的なアルゴリズムとプログラムパターンの学習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2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授業の範囲</a:t>
            </a:r>
            <a:r>
              <a:rPr lang="en-US" altLang="ja-JP" sz="2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0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2931399-2D8A-4FBE-BFE4-D482185E117A}"/>
              </a:ext>
            </a:extLst>
          </p:cNvPr>
          <p:cNvSpPr txBox="1"/>
          <p:nvPr/>
        </p:nvSpPr>
        <p:spPr>
          <a:xfrm>
            <a:off x="2394235" y="3418681"/>
            <a:ext cx="2306051" cy="1938992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プログラムパターンの活用と初歩的なアルゴリズム技法の学習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主に課題場面としての問題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3A229C7-F306-EAEE-908E-6070DA920B7B}"/>
              </a:ext>
            </a:extLst>
          </p:cNvPr>
          <p:cNvSpPr txBox="1"/>
          <p:nvPr/>
        </p:nvSpPr>
        <p:spPr>
          <a:xfrm>
            <a:off x="4653359" y="3349619"/>
            <a:ext cx="2107935" cy="1938992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いろいろなアルゴリズム技法の学習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主にアルゴリズム技法としての問題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74DA897-8C87-67AB-47E4-91D922DF3A6D}"/>
              </a:ext>
            </a:extLst>
          </p:cNvPr>
          <p:cNvSpPr txBox="1"/>
          <p:nvPr/>
        </p:nvSpPr>
        <p:spPr>
          <a:xfrm>
            <a:off x="6860688" y="3418681"/>
            <a:ext cx="1675548" cy="1323439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いろいろなアルゴリズム技法の習得と活用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2E6402-D7D2-128F-96F2-0C3F482C7AA6}"/>
              </a:ext>
            </a:extLst>
          </p:cNvPr>
          <p:cNvSpPr txBox="1"/>
          <p:nvPr/>
        </p:nvSpPr>
        <p:spPr>
          <a:xfrm>
            <a:off x="2100433" y="5827697"/>
            <a:ext cx="4745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大学共通共通テスト　私学情報系学部</a:t>
            </a:r>
          </a:p>
        </p:txBody>
      </p:sp>
    </p:spTree>
    <p:extLst>
      <p:ext uri="{BB962C8B-B14F-4D97-AF65-F5344CB8AC3E}">
        <p14:creationId xmlns:p14="http://schemas.microsoft.com/office/powerpoint/2010/main" val="4166657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D8F8408-8299-7F80-61E9-7D84F50460A3}"/>
              </a:ext>
            </a:extLst>
          </p:cNvPr>
          <p:cNvSpPr txBox="1"/>
          <p:nvPr/>
        </p:nvSpPr>
        <p:spPr>
          <a:xfrm>
            <a:off x="438516" y="394108"/>
            <a:ext cx="6933834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大学共通テスト用参考書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66780D7-42C8-19DB-F30D-553EB8C63151}"/>
              </a:ext>
            </a:extLst>
          </p:cNvPr>
          <p:cNvSpPr txBox="1"/>
          <p:nvPr/>
        </p:nvSpPr>
        <p:spPr>
          <a:xfrm>
            <a:off x="663263" y="892004"/>
            <a:ext cx="8050457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まだまだ数は少ないなですが。</a:t>
            </a:r>
          </a:p>
        </p:txBody>
      </p:sp>
      <p:pic>
        <p:nvPicPr>
          <p:cNvPr id="4" name="Picture 2" descr="by-nc-sa">
            <a:extLst>
              <a:ext uri="{FF2B5EF4-FFF2-40B4-BE49-F238E27FC236}">
                <a16:creationId xmlns:a16="http://schemas.microsoft.com/office/drawing/2014/main" id="{1CE62E17-9430-ECEA-FA08-A37F2D8A9A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16" y="6100539"/>
            <a:ext cx="801983" cy="27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ニューステップアップ情報Ⅰ">
            <a:extLst>
              <a:ext uri="{FF2B5EF4-FFF2-40B4-BE49-F238E27FC236}">
                <a16:creationId xmlns:a16="http://schemas.microsoft.com/office/drawing/2014/main" id="{BDFEDA50-E39C-61BB-7DB9-08895BF75F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63" y="1623440"/>
            <a:ext cx="2304305" cy="325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4A0D7D2-20B9-D1D3-8312-53D9CC70469F}"/>
              </a:ext>
            </a:extLst>
          </p:cNvPr>
          <p:cNvSpPr txBox="1"/>
          <p:nvPr/>
        </p:nvSpPr>
        <p:spPr>
          <a:xfrm>
            <a:off x="438516" y="5071568"/>
            <a:ext cx="280035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ニューステップアップ情報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Ⅰ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教科書傍用問題集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日経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BP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東京書籍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AA974F28-6619-C475-83F0-026BAE66E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559" y="1569910"/>
            <a:ext cx="2381250" cy="336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B4AC062-4B1E-6B1B-8D7A-73D7487C7F31}"/>
              </a:ext>
            </a:extLst>
          </p:cNvPr>
          <p:cNvSpPr txBox="1"/>
          <p:nvPr/>
        </p:nvSpPr>
        <p:spPr>
          <a:xfrm>
            <a:off x="6343650" y="5091100"/>
            <a:ext cx="280035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800" dirty="0">
                <a:effectLst/>
                <a:latin typeface="Arial" panose="020B0604020202020204" pitchFamily="34" charset="0"/>
                <a:ea typeface="メイリオ" panose="020B0604030504040204" pitchFamily="50" charset="-128"/>
              </a:rPr>
              <a:t>大学入試共通テスト準備　情報</a:t>
            </a:r>
            <a:r>
              <a:rPr lang="en-US" altLang="ja-JP" sz="1800" dirty="0">
                <a:effectLst/>
                <a:latin typeface="Arial" panose="020B0604020202020204" pitchFamily="34" charset="0"/>
                <a:ea typeface="メイリオ" panose="020B0604030504040204" pitchFamily="50" charset="-128"/>
              </a:rPr>
              <a:t>Ⅰ</a:t>
            </a:r>
            <a:r>
              <a:rPr lang="ja-JP" altLang="en-US" sz="1800" dirty="0">
                <a:effectLst/>
                <a:latin typeface="Arial" panose="020B0604020202020204" pitchFamily="34" charset="0"/>
                <a:ea typeface="メイリオ" panose="020B0604030504040204" pitchFamily="50" charset="-128"/>
              </a:rPr>
              <a:t>演習問題</a:t>
            </a:r>
            <a:endParaRPr lang="en-US" altLang="ja-JP" sz="1800" dirty="0">
              <a:effectLst/>
              <a:latin typeface="Arial" panose="020B0604020202020204" pitchFamily="34" charset="0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Arial" panose="020B0604020202020204" pitchFamily="34" charset="0"/>
                <a:ea typeface="メイリオ" panose="020B0604030504040204" pitchFamily="50" charset="-128"/>
              </a:rPr>
              <a:t>数研出版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26" name="Picture 2" descr="ベストフィット情報Ⅰ">
            <a:extLst>
              <a:ext uri="{FF2B5EF4-FFF2-40B4-BE49-F238E27FC236}">
                <a16:creationId xmlns:a16="http://schemas.microsoft.com/office/drawing/2014/main" id="{5F9A9334-F034-68BE-3D96-93A54A8905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831" y="1676971"/>
            <a:ext cx="2307319" cy="325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8677AC1-40FF-CC9A-C054-5481B253BB3A}"/>
              </a:ext>
            </a:extLst>
          </p:cNvPr>
          <p:cNvSpPr txBox="1"/>
          <p:nvPr/>
        </p:nvSpPr>
        <p:spPr>
          <a:xfrm>
            <a:off x="3391083" y="5091100"/>
            <a:ext cx="280035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Arial" panose="020B0604020202020204" pitchFamily="34" charset="0"/>
                <a:ea typeface="メイリオ" panose="020B0604030504040204" pitchFamily="50" charset="-128"/>
              </a:rPr>
              <a:t>ベストフィット情報</a:t>
            </a:r>
            <a:r>
              <a:rPr lang="en-US" altLang="ja-JP" dirty="0">
                <a:latin typeface="Arial" panose="020B0604020202020204" pitchFamily="34" charset="0"/>
                <a:ea typeface="メイリオ" panose="020B0604030504040204" pitchFamily="50" charset="-128"/>
              </a:rPr>
              <a:t>I</a:t>
            </a:r>
            <a:endParaRPr lang="en-US" altLang="ja-JP" sz="1800" dirty="0">
              <a:effectLst/>
              <a:latin typeface="Arial" panose="020B0604020202020204" pitchFamily="34" charset="0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Arial" panose="020B0604020202020204" pitchFamily="34" charset="0"/>
                <a:ea typeface="メイリオ" panose="020B0604030504040204" pitchFamily="50" charset="-128"/>
              </a:rPr>
              <a:t>実教出版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1090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D8F8408-8299-7F80-61E9-7D84F50460A3}"/>
              </a:ext>
            </a:extLst>
          </p:cNvPr>
          <p:cNvSpPr txBox="1"/>
          <p:nvPr/>
        </p:nvSpPr>
        <p:spPr>
          <a:xfrm>
            <a:off x="438516" y="355271"/>
            <a:ext cx="6933834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r>
              <a:rPr lang="ja-JP" altLang="en-US" sz="2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年の大学入試で情報</a:t>
            </a:r>
            <a:r>
              <a:rPr lang="en-US" altLang="ja-JP" sz="2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</a:t>
            </a:r>
            <a:r>
              <a:rPr lang="ja-JP" altLang="en-US" sz="2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を実施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66780D7-42C8-19DB-F30D-553EB8C63151}"/>
              </a:ext>
            </a:extLst>
          </p:cNvPr>
          <p:cNvSpPr txBox="1"/>
          <p:nvPr/>
        </p:nvSpPr>
        <p:spPr>
          <a:xfrm>
            <a:off x="663263" y="892004"/>
            <a:ext cx="8050457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ELDI</a:t>
            </a:r>
            <a:r>
              <a:rPr lang="ja-JP" altLang="en-US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事務局</a:t>
            </a:r>
            <a:r>
              <a:rPr lang="en-US" altLang="ja-JP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〜</a:t>
            </a:r>
            <a:r>
              <a:rPr lang="ja-JP" altLang="en-US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情報教育支援プラットフォーム</a:t>
            </a:r>
            <a:r>
              <a:rPr lang="en-US" altLang="ja-JP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〜</a:t>
            </a:r>
            <a:r>
              <a:rPr lang="ja-JP" altLang="en-US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で最新版を公開。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F32D0D9-9E78-83D8-8889-B8B2DCF17D92}"/>
              </a:ext>
            </a:extLst>
          </p:cNvPr>
          <p:cNvSpPr txBox="1"/>
          <p:nvPr/>
        </p:nvSpPr>
        <p:spPr>
          <a:xfrm>
            <a:off x="546771" y="1336404"/>
            <a:ext cx="8050457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r>
              <a:rPr lang="ja-JP" altLang="en-US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月現在　</a:t>
            </a:r>
            <a:r>
              <a:rPr lang="ja-JP" altLang="en-US" sz="2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主要国公立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CBC6CE2C-C6D7-ECDA-DD2A-AD281DCF52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47580"/>
              </p:ext>
            </p:extLst>
          </p:nvPr>
        </p:nvGraphicFramePr>
        <p:xfrm>
          <a:off x="173735" y="1780804"/>
          <a:ext cx="8796528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9132">
                  <a:extLst>
                    <a:ext uri="{9D8B030D-6E8A-4147-A177-3AD203B41FA5}">
                      <a16:colId xmlns:a16="http://schemas.microsoft.com/office/drawing/2014/main" val="1955501455"/>
                    </a:ext>
                  </a:extLst>
                </a:gridCol>
                <a:gridCol w="2583181">
                  <a:extLst>
                    <a:ext uri="{9D8B030D-6E8A-4147-A177-3AD203B41FA5}">
                      <a16:colId xmlns:a16="http://schemas.microsoft.com/office/drawing/2014/main" val="314699462"/>
                    </a:ext>
                  </a:extLst>
                </a:gridCol>
                <a:gridCol w="1815083">
                  <a:extLst>
                    <a:ext uri="{9D8B030D-6E8A-4147-A177-3AD203B41FA5}">
                      <a16:colId xmlns:a16="http://schemas.microsoft.com/office/drawing/2014/main" val="367261410"/>
                    </a:ext>
                  </a:extLst>
                </a:gridCol>
                <a:gridCol w="2199132">
                  <a:extLst>
                    <a:ext uri="{9D8B030D-6E8A-4147-A177-3AD203B41FA5}">
                      <a16:colId xmlns:a16="http://schemas.microsoft.com/office/drawing/2014/main" val="14375998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こだて未来大学</a:t>
                      </a:r>
                    </a:p>
                    <a:p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北海道大学</a:t>
                      </a:r>
                    </a:p>
                    <a:p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弘前大学</a:t>
                      </a:r>
                    </a:p>
                    <a:p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岩手大学</a:t>
                      </a:r>
                    </a:p>
                    <a:p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秋田大学</a:t>
                      </a:r>
                    </a:p>
                    <a:p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山形大学</a:t>
                      </a:r>
                    </a:p>
                    <a:p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東北大学</a:t>
                      </a:r>
                    </a:p>
                    <a:p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宮城大学</a:t>
                      </a:r>
                    </a:p>
                    <a:p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福島大学</a:t>
                      </a:r>
                    </a:p>
                    <a:p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筑波大学</a:t>
                      </a:r>
                    </a:p>
                    <a:p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宇都宮大学</a:t>
                      </a:r>
                    </a:p>
                    <a:p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群馬大学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solidFill>
                            <a:schemeClr val="tx1"/>
                          </a:solidFill>
                        </a:rPr>
                        <a:t>千葉大学</a:t>
                      </a:r>
                    </a:p>
                    <a:p>
                      <a:r>
                        <a:rPr kumimoji="1" lang="ja-JP" altLang="en-US" sz="2000" dirty="0">
                          <a:solidFill>
                            <a:schemeClr val="tx1"/>
                          </a:solidFill>
                        </a:rPr>
                        <a:t>埼玉大学</a:t>
                      </a:r>
                    </a:p>
                    <a:p>
                      <a:r>
                        <a:rPr kumimoji="1" lang="ja-JP" altLang="en-US" sz="2000" dirty="0">
                          <a:solidFill>
                            <a:schemeClr val="tx1"/>
                          </a:solidFill>
                        </a:rPr>
                        <a:t>お茶の水女子大学</a:t>
                      </a:r>
                    </a:p>
                    <a:p>
                      <a:r>
                        <a:rPr kumimoji="1" lang="ja-JP" altLang="en-US" sz="2000" dirty="0">
                          <a:solidFill>
                            <a:schemeClr val="tx1"/>
                          </a:solidFill>
                        </a:rPr>
                        <a:t>電気通信大学</a:t>
                      </a:r>
                    </a:p>
                    <a:p>
                      <a:r>
                        <a:rPr kumimoji="1" lang="ja-JP" altLang="en-US" sz="2000" dirty="0">
                          <a:solidFill>
                            <a:schemeClr val="tx1"/>
                          </a:solidFill>
                        </a:rPr>
                        <a:t>東京大学</a:t>
                      </a:r>
                    </a:p>
                    <a:p>
                      <a:r>
                        <a:rPr kumimoji="1" lang="ja-JP" altLang="en-US" sz="2000" dirty="0">
                          <a:solidFill>
                            <a:schemeClr val="tx1"/>
                          </a:solidFill>
                        </a:rPr>
                        <a:t>東京医科歯科大学</a:t>
                      </a:r>
                    </a:p>
                    <a:p>
                      <a:r>
                        <a:rPr kumimoji="1" lang="ja-JP" altLang="en-US" sz="2000" dirty="0">
                          <a:solidFill>
                            <a:schemeClr val="tx1"/>
                          </a:solidFill>
                        </a:rPr>
                        <a:t>東京工業大学</a:t>
                      </a:r>
                    </a:p>
                    <a:p>
                      <a:r>
                        <a:rPr kumimoji="1" lang="ja-JP" altLang="en-US" sz="2000" dirty="0">
                          <a:solidFill>
                            <a:schemeClr val="tx1"/>
                          </a:solidFill>
                        </a:rPr>
                        <a:t>東京外国語大学</a:t>
                      </a:r>
                    </a:p>
                    <a:p>
                      <a:r>
                        <a:rPr kumimoji="1" lang="ja-JP" altLang="en-US" sz="2000" dirty="0">
                          <a:solidFill>
                            <a:schemeClr val="tx1"/>
                          </a:solidFill>
                        </a:rPr>
                        <a:t>東京学芸大学</a:t>
                      </a:r>
                    </a:p>
                    <a:p>
                      <a:r>
                        <a:rPr kumimoji="1" lang="ja-JP" altLang="en-US" sz="2000" dirty="0">
                          <a:solidFill>
                            <a:schemeClr val="tx1"/>
                          </a:solidFill>
                        </a:rPr>
                        <a:t>一橋大学</a:t>
                      </a:r>
                    </a:p>
                    <a:p>
                      <a:r>
                        <a:rPr kumimoji="1" lang="ja-JP" altLang="en-US" sz="2000" dirty="0">
                          <a:solidFill>
                            <a:schemeClr val="tx1"/>
                          </a:solidFill>
                        </a:rPr>
                        <a:t>横浜国立大学</a:t>
                      </a:r>
                    </a:p>
                    <a:p>
                      <a:r>
                        <a:rPr kumimoji="1" lang="ja-JP" altLang="en-US" sz="2000" dirty="0">
                          <a:solidFill>
                            <a:schemeClr val="tx1"/>
                          </a:solidFill>
                        </a:rPr>
                        <a:t>新潟大学</a:t>
                      </a:r>
                    </a:p>
                    <a:p>
                      <a:r>
                        <a:rPr kumimoji="1" lang="ja-JP" altLang="en-US" sz="2000" dirty="0">
                          <a:solidFill>
                            <a:schemeClr val="tx1"/>
                          </a:solidFill>
                        </a:rPr>
                        <a:t>山梨大学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富山大学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金沢大学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福井大学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信州大学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静岡大学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名古屋大学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岐阜大学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滋賀大学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三重大学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京都大学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大阪大学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神戸大学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岡山大学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広島大学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鳥取大学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山口大学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徳島大学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香川大学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愛媛大学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高知大学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九州大学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佐賀大学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長崎大学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熊本大学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大分大学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宮崎大学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琉球大学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41950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699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D8F8408-8299-7F80-61E9-7D84F50460A3}"/>
              </a:ext>
            </a:extLst>
          </p:cNvPr>
          <p:cNvSpPr txBox="1"/>
          <p:nvPr/>
        </p:nvSpPr>
        <p:spPr>
          <a:xfrm>
            <a:off x="438516" y="355271"/>
            <a:ext cx="6933834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2025</a:t>
            </a:r>
            <a:r>
              <a:rPr lang="ja-JP" altLang="en-US" sz="2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年の大学入試で情報</a:t>
            </a:r>
            <a:r>
              <a:rPr lang="en-US" altLang="ja-JP" sz="2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</a:t>
            </a:r>
            <a:r>
              <a:rPr lang="ja-JP" altLang="en-US" sz="2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を実施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66780D7-42C8-19DB-F30D-553EB8C63151}"/>
              </a:ext>
            </a:extLst>
          </p:cNvPr>
          <p:cNvSpPr txBox="1"/>
          <p:nvPr/>
        </p:nvSpPr>
        <p:spPr>
          <a:xfrm>
            <a:off x="663263" y="892004"/>
            <a:ext cx="8050457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ELDI</a:t>
            </a:r>
            <a:r>
              <a:rPr lang="ja-JP" altLang="en-US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事務局</a:t>
            </a:r>
            <a:r>
              <a:rPr lang="en-US" altLang="ja-JP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〜</a:t>
            </a:r>
            <a:r>
              <a:rPr lang="ja-JP" altLang="en-US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情報教育支援プラットフォーム</a:t>
            </a:r>
            <a:r>
              <a:rPr lang="en-US" altLang="ja-JP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〜</a:t>
            </a:r>
            <a:r>
              <a:rPr lang="ja-JP" altLang="en-US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で最新版を公開。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F32D0D9-9E78-83D8-8889-B8B2DCF17D92}"/>
              </a:ext>
            </a:extLst>
          </p:cNvPr>
          <p:cNvSpPr txBox="1"/>
          <p:nvPr/>
        </p:nvSpPr>
        <p:spPr>
          <a:xfrm>
            <a:off x="546771" y="1336404"/>
            <a:ext cx="8050457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r>
              <a:rPr lang="ja-JP" altLang="en-US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21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月現在　</a:t>
            </a:r>
            <a:r>
              <a:rPr lang="ja-JP" altLang="en-US" sz="2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主に首都圏の私立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CBC6CE2C-C6D7-ECDA-DD2A-AD281DCF52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865631"/>
              </p:ext>
            </p:extLst>
          </p:nvPr>
        </p:nvGraphicFramePr>
        <p:xfrm>
          <a:off x="868679" y="1780804"/>
          <a:ext cx="4782313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9132">
                  <a:extLst>
                    <a:ext uri="{9D8B030D-6E8A-4147-A177-3AD203B41FA5}">
                      <a16:colId xmlns:a16="http://schemas.microsoft.com/office/drawing/2014/main" val="1955501455"/>
                    </a:ext>
                  </a:extLst>
                </a:gridCol>
                <a:gridCol w="2583181">
                  <a:extLst>
                    <a:ext uri="{9D8B030D-6E8A-4147-A177-3AD203B41FA5}">
                      <a16:colId xmlns:a16="http://schemas.microsoft.com/office/drawing/2014/main" val="3146994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zh-CN" altLang="en-US" sz="2000" b="1" dirty="0">
                          <a:solidFill>
                            <a:schemeClr val="tx1"/>
                          </a:solidFill>
                        </a:rPr>
                        <a:t>麗澤大学</a:t>
                      </a:r>
                    </a:p>
                    <a:p>
                      <a:r>
                        <a:rPr kumimoji="1" lang="zh-CN" altLang="en-US" sz="2000" b="1" dirty="0">
                          <a:solidFill>
                            <a:schemeClr val="tx1"/>
                          </a:solidFill>
                        </a:rPr>
                        <a:t>和洋女子大学</a:t>
                      </a:r>
                    </a:p>
                    <a:p>
                      <a:r>
                        <a:rPr kumimoji="1" lang="zh-CN" altLang="en-US" sz="2000" b="1" dirty="0">
                          <a:solidFill>
                            <a:schemeClr val="tx1"/>
                          </a:solidFill>
                        </a:rPr>
                        <a:t>日本薬科大学</a:t>
                      </a:r>
                    </a:p>
                    <a:p>
                      <a:r>
                        <a:rPr kumimoji="1" lang="zh-CN" altLang="en-US" sz="2000" b="1" dirty="0">
                          <a:solidFill>
                            <a:schemeClr val="tx1"/>
                          </a:solidFill>
                        </a:rPr>
                        <a:t>青山学院大学</a:t>
                      </a:r>
                    </a:p>
                    <a:p>
                      <a:r>
                        <a:rPr kumimoji="1" lang="zh-CN" altLang="en-US" sz="2000" b="1" dirty="0">
                          <a:solidFill>
                            <a:schemeClr val="tx1"/>
                          </a:solidFill>
                        </a:rPr>
                        <a:t>大妻女子大学</a:t>
                      </a:r>
                    </a:p>
                    <a:p>
                      <a:r>
                        <a:rPr kumimoji="1" lang="zh-CN" altLang="en-US" sz="2000" b="1" dirty="0">
                          <a:solidFill>
                            <a:schemeClr val="tx1"/>
                          </a:solidFill>
                        </a:rPr>
                        <a:t>学習院大学</a:t>
                      </a:r>
                    </a:p>
                    <a:p>
                      <a:r>
                        <a:rPr kumimoji="1" lang="zh-CN" altLang="en-US" sz="2000" b="1" dirty="0">
                          <a:solidFill>
                            <a:schemeClr val="tx1"/>
                          </a:solidFill>
                        </a:rPr>
                        <a:t>関東学院大学</a:t>
                      </a:r>
                    </a:p>
                    <a:p>
                      <a:r>
                        <a:rPr kumimoji="1" lang="zh-CN" altLang="en-US" sz="2000" b="1" dirty="0">
                          <a:solidFill>
                            <a:schemeClr val="tx1"/>
                          </a:solidFill>
                        </a:rPr>
                        <a:t>北里大学</a:t>
                      </a:r>
                    </a:p>
                    <a:p>
                      <a:r>
                        <a:rPr kumimoji="1" lang="zh-CN" altLang="en-US" sz="2000" b="1" dirty="0">
                          <a:solidFill>
                            <a:schemeClr val="tx1"/>
                          </a:solidFill>
                        </a:rPr>
                        <a:t>杏林大学</a:t>
                      </a:r>
                    </a:p>
                    <a:p>
                      <a:r>
                        <a:rPr kumimoji="1" lang="zh-CN" altLang="en-US" sz="2000" b="1" dirty="0">
                          <a:solidFill>
                            <a:schemeClr val="tx1"/>
                          </a:solidFill>
                        </a:rPr>
                        <a:t>専修大学</a:t>
                      </a:r>
                    </a:p>
                    <a:p>
                      <a:r>
                        <a:rPr kumimoji="1" lang="zh-CN" altLang="en-US" sz="2000" b="1" dirty="0">
                          <a:solidFill>
                            <a:schemeClr val="tx1"/>
                          </a:solidFill>
                        </a:rPr>
                        <a:t>聖心女子大学</a:t>
                      </a:r>
                    </a:p>
                    <a:p>
                      <a:r>
                        <a:rPr kumimoji="1" lang="zh-CN" altLang="en-US" sz="2000" b="1" dirty="0">
                          <a:solidFill>
                            <a:schemeClr val="tx1"/>
                          </a:solidFill>
                        </a:rPr>
                        <a:t>創価大学</a:t>
                      </a:r>
                    </a:p>
                    <a:p>
                      <a:r>
                        <a:rPr kumimoji="1" lang="zh-CN" altLang="en-US" sz="2000" b="1" dirty="0">
                          <a:solidFill>
                            <a:schemeClr val="tx1"/>
                          </a:solidFill>
                        </a:rPr>
                        <a:t>玉川大学</a:t>
                      </a:r>
                      <a:endParaRPr kumimoji="1" lang="en-US" altLang="zh-CN" sz="2000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2000" b="1" dirty="0">
                          <a:solidFill>
                            <a:schemeClr val="tx1"/>
                          </a:solidFill>
                        </a:rPr>
                        <a:t>慶応大学</a:t>
                      </a:r>
                      <a:endParaRPr kumimoji="1" lang="zh-CN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東京都市大学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日本大学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日本体育大学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東京女子体育大学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東京成徳大学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東京電機大学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東京理科大学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東洋学園大学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文教大学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明治大学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明治学院大学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武蔵大学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立教大学</a:t>
                      </a:r>
                    </a:p>
                    <a:p>
                      <a:r>
                        <a:rPr kumimoji="1" lang="zh-CN" altLang="en-US" sz="2000" dirty="0">
                          <a:solidFill>
                            <a:schemeClr val="tx1"/>
                          </a:solidFill>
                        </a:rPr>
                        <a:t>早稲田大学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41950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9460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</TotalTime>
  <Words>763</Words>
  <Application>Microsoft Office PowerPoint</Application>
  <PresentationFormat>画面に合わせる (4:3)</PresentationFormat>
  <Paragraphs>181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コンピュータとプログラミングの問題内容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Go Ota</dc:creator>
  <cp:lastModifiedBy>Ota Go</cp:lastModifiedBy>
  <cp:revision>10</cp:revision>
  <cp:lastPrinted>2023-07-23T00:14:31Z</cp:lastPrinted>
  <dcterms:created xsi:type="dcterms:W3CDTF">2023-04-01T21:23:15Z</dcterms:created>
  <dcterms:modified xsi:type="dcterms:W3CDTF">2023-07-23T00:17:02Z</dcterms:modified>
</cp:coreProperties>
</file>