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423" r:id="rId2"/>
    <p:sldId id="319" r:id="rId3"/>
    <p:sldId id="398" r:id="rId4"/>
    <p:sldId id="368" r:id="rId5"/>
    <p:sldId id="433" r:id="rId6"/>
    <p:sldId id="324" r:id="rId7"/>
    <p:sldId id="424" r:id="rId8"/>
    <p:sldId id="400" r:id="rId9"/>
    <p:sldId id="369" r:id="rId10"/>
    <p:sldId id="402" r:id="rId11"/>
    <p:sldId id="348" r:id="rId12"/>
    <p:sldId id="372" r:id="rId13"/>
    <p:sldId id="370" r:id="rId14"/>
    <p:sldId id="373" r:id="rId15"/>
    <p:sldId id="425" r:id="rId16"/>
    <p:sldId id="429" r:id="rId17"/>
    <p:sldId id="430" r:id="rId18"/>
    <p:sldId id="431" r:id="rId19"/>
    <p:sldId id="432" r:id="rId20"/>
    <p:sldId id="434" r:id="rId21"/>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F9F"/>
    <a:srgbClr val="FF0000"/>
    <a:srgbClr val="333399"/>
    <a:srgbClr val="3E3E9F"/>
    <a:srgbClr val="CC66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57" d="100"/>
          <a:sy n="57" d="100"/>
        </p:scale>
        <p:origin x="127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1"/>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1"/>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721107"/>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7"/>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0" tIns="49519" rIns="99040" bIns="49519" numCol="1" anchor="b" anchorCtr="0" compatLnSpc="1">
            <a:prstTxWarp prst="textNoShape">
              <a:avLst/>
            </a:prstTxWarp>
          </a:bodyPr>
          <a:lstStyle>
            <a:lvl1pPr algn="r">
              <a:defRPr sz="1300"/>
            </a:lvl1pPr>
          </a:lstStyle>
          <a:p>
            <a:fld id="{78DBCE9A-26CC-4D07-A209-6BB131C1C5BE}"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3CBC06A1-2E29-468E-944F-C6BB68756824}" type="slidenum">
              <a:rPr lang="en-US" altLang="ja-JP"/>
              <a:pPr/>
              <a:t>‹#›</a:t>
            </a:fld>
            <a:endParaRPr lang="en-US" altLang="ja-JP"/>
          </a:p>
        </p:txBody>
      </p:sp>
    </p:spTree>
    <p:extLst>
      <p:ext uri="{BB962C8B-B14F-4D97-AF65-F5344CB8AC3E}">
        <p14:creationId xmlns:p14="http://schemas.microsoft.com/office/powerpoint/2010/main" val="26264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74B7B7AF-DAA1-4AED-9B3F-FDF7A5F20F34}" type="slidenum">
              <a:rPr lang="en-US" altLang="ja-JP"/>
              <a:pPr/>
              <a:t>‹#›</a:t>
            </a:fld>
            <a:endParaRPr lang="en-US" altLang="ja-JP"/>
          </a:p>
        </p:txBody>
      </p:sp>
    </p:spTree>
    <p:extLst>
      <p:ext uri="{BB962C8B-B14F-4D97-AF65-F5344CB8AC3E}">
        <p14:creationId xmlns:p14="http://schemas.microsoft.com/office/powerpoint/2010/main" val="2008300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FBBA63BE-EF9C-481B-A0CF-F9F6D35C322A}" type="slidenum">
              <a:rPr lang="en-US" altLang="ja-JP"/>
              <a:pPr/>
              <a:t>‹#›</a:t>
            </a:fld>
            <a:endParaRPr lang="en-US" altLang="ja-JP"/>
          </a:p>
        </p:txBody>
      </p:sp>
    </p:spTree>
    <p:extLst>
      <p:ext uri="{BB962C8B-B14F-4D97-AF65-F5344CB8AC3E}">
        <p14:creationId xmlns:p14="http://schemas.microsoft.com/office/powerpoint/2010/main" val="2739110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44F9F440-CD72-4B90-8F0F-DCDDDDF73D90}" type="slidenum">
              <a:rPr lang="en-US" altLang="ja-JP"/>
              <a:pPr/>
              <a:t>‹#›</a:t>
            </a:fld>
            <a:endParaRPr lang="en-US" altLang="ja-JP"/>
          </a:p>
        </p:txBody>
      </p:sp>
    </p:spTree>
    <p:extLst>
      <p:ext uri="{BB962C8B-B14F-4D97-AF65-F5344CB8AC3E}">
        <p14:creationId xmlns:p14="http://schemas.microsoft.com/office/powerpoint/2010/main" val="3050003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8D6470D5-5D0E-48EB-8541-AB3085A30992}" type="slidenum">
              <a:rPr lang="en-US" altLang="ja-JP"/>
              <a:pPr/>
              <a:t>‹#›</a:t>
            </a:fld>
            <a:endParaRPr lang="en-US" altLang="ja-JP"/>
          </a:p>
        </p:txBody>
      </p:sp>
    </p:spTree>
    <p:extLst>
      <p:ext uri="{BB962C8B-B14F-4D97-AF65-F5344CB8AC3E}">
        <p14:creationId xmlns:p14="http://schemas.microsoft.com/office/powerpoint/2010/main" val="1484884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A816AB5-DC4E-4EDB-8B44-EC4FA1C870FD}" type="slidenum">
              <a:rPr lang="en-US" altLang="ja-JP"/>
              <a:pPr/>
              <a:t>‹#›</a:t>
            </a:fld>
            <a:endParaRPr lang="en-US" altLang="ja-JP"/>
          </a:p>
        </p:txBody>
      </p:sp>
    </p:spTree>
    <p:extLst>
      <p:ext uri="{BB962C8B-B14F-4D97-AF65-F5344CB8AC3E}">
        <p14:creationId xmlns:p14="http://schemas.microsoft.com/office/powerpoint/2010/main" val="104735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18F62C6E-9574-45E1-93AA-31E0239150AC}" type="slidenum">
              <a:rPr lang="en-US" altLang="ja-JP"/>
              <a:pPr/>
              <a:t>‹#›</a:t>
            </a:fld>
            <a:endParaRPr lang="en-US" altLang="ja-JP"/>
          </a:p>
        </p:txBody>
      </p:sp>
    </p:spTree>
    <p:extLst>
      <p:ext uri="{BB962C8B-B14F-4D97-AF65-F5344CB8AC3E}">
        <p14:creationId xmlns:p14="http://schemas.microsoft.com/office/powerpoint/2010/main" val="2708441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028BC237-DBDE-420D-AECA-8364B4EDD3AF}" type="slidenum">
              <a:rPr lang="en-US" altLang="ja-JP"/>
              <a:pPr/>
              <a:t>‹#›</a:t>
            </a:fld>
            <a:endParaRPr lang="en-US" altLang="ja-JP"/>
          </a:p>
        </p:txBody>
      </p:sp>
    </p:spTree>
    <p:extLst>
      <p:ext uri="{BB962C8B-B14F-4D97-AF65-F5344CB8AC3E}">
        <p14:creationId xmlns:p14="http://schemas.microsoft.com/office/powerpoint/2010/main" val="4137178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D3595991-7668-49DD-A5BE-AB06A8396E7C}" type="slidenum">
              <a:rPr lang="en-US" altLang="ja-JP"/>
              <a:pPr/>
              <a:t>‹#›</a:t>
            </a:fld>
            <a:endParaRPr lang="en-US" altLang="ja-JP"/>
          </a:p>
        </p:txBody>
      </p:sp>
    </p:spTree>
    <p:extLst>
      <p:ext uri="{BB962C8B-B14F-4D97-AF65-F5344CB8AC3E}">
        <p14:creationId xmlns:p14="http://schemas.microsoft.com/office/powerpoint/2010/main" val="839785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CFBAC9A7-40DF-4E74-940E-F7C797B4EED2}" type="slidenum">
              <a:rPr lang="en-US" altLang="ja-JP"/>
              <a:pPr/>
              <a:t>‹#›</a:t>
            </a:fld>
            <a:endParaRPr lang="en-US" altLang="ja-JP"/>
          </a:p>
        </p:txBody>
      </p:sp>
    </p:spTree>
    <p:extLst>
      <p:ext uri="{BB962C8B-B14F-4D97-AF65-F5344CB8AC3E}">
        <p14:creationId xmlns:p14="http://schemas.microsoft.com/office/powerpoint/2010/main" val="191141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EB66ABAE-DBEC-4A08-A006-BFF2E9BC9990}" type="slidenum">
              <a:rPr lang="en-US" altLang="ja-JP"/>
              <a:pPr/>
              <a:t>‹#›</a:t>
            </a:fld>
            <a:endParaRPr lang="en-US" altLang="ja-JP"/>
          </a:p>
        </p:txBody>
      </p:sp>
    </p:spTree>
    <p:extLst>
      <p:ext uri="{BB962C8B-B14F-4D97-AF65-F5344CB8AC3E}">
        <p14:creationId xmlns:p14="http://schemas.microsoft.com/office/powerpoint/2010/main" val="2046424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281DAC3-8FD3-480A-9019-E5AF7701C6E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sp>
        <p:nvSpPr>
          <p:cNvPr id="5124" name="Text Box 4"/>
          <p:cNvSpPr txBox="1">
            <a:spLocks noChangeArrowheads="1"/>
          </p:cNvSpPr>
          <p:nvPr/>
        </p:nvSpPr>
        <p:spPr bwMode="auto">
          <a:xfrm>
            <a:off x="705564" y="1031490"/>
            <a:ext cx="7710015"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3200" dirty="0">
                <a:latin typeface="メイリオ" panose="020B0604030504040204" pitchFamily="50" charset="-128"/>
                <a:ea typeface="メイリオ" panose="020B0604030504040204" pitchFamily="50" charset="-128"/>
              </a:rPr>
              <a:t>Python</a:t>
            </a:r>
            <a:r>
              <a:rPr lang="ja-JP" altLang="en-US" sz="3200" dirty="0">
                <a:latin typeface="メイリオ" panose="020B0604030504040204" pitchFamily="50" charset="-128"/>
                <a:ea typeface="メイリオ" panose="020B0604030504040204" pitchFamily="50" charset="-128"/>
              </a:rPr>
              <a:t>入門</a:t>
            </a:r>
            <a:r>
              <a:rPr lang="en-US" altLang="ja-JP" sz="3200" dirty="0">
                <a:latin typeface="メイリオ" panose="020B0604030504040204" pitchFamily="50" charset="-128"/>
                <a:ea typeface="メイリオ" panose="020B0604030504040204" pitchFamily="50" charset="-128"/>
              </a:rPr>
              <a:t>(Google </a:t>
            </a:r>
            <a:r>
              <a:rPr lang="en-US" altLang="ja-JP" sz="3200" dirty="0" err="1">
                <a:latin typeface="メイリオ" panose="020B0604030504040204" pitchFamily="50" charset="-128"/>
                <a:ea typeface="メイリオ" panose="020B0604030504040204" pitchFamily="50" charset="-128"/>
              </a:rPr>
              <a:t>Colaboratory</a:t>
            </a:r>
            <a:r>
              <a:rPr lang="ja-JP" altLang="en-US" sz="3200" dirty="0">
                <a:latin typeface="メイリオ" panose="020B0604030504040204" pitchFamily="50" charset="-128"/>
                <a:ea typeface="メイリオ" panose="020B0604030504040204" pitchFamily="50" charset="-128"/>
              </a:rPr>
              <a:t>版</a:t>
            </a:r>
            <a:r>
              <a:rPr lang="en-US" altLang="ja-JP" sz="3200" dirty="0">
                <a:latin typeface="メイリオ" panose="020B0604030504040204" pitchFamily="50" charset="-128"/>
                <a:ea typeface="メイリオ" panose="020B0604030504040204" pitchFamily="50" charset="-128"/>
              </a:rPr>
              <a:t>)</a:t>
            </a:r>
          </a:p>
          <a:p>
            <a:pPr algn="l">
              <a:spcBef>
                <a:spcPct val="50000"/>
              </a:spcBef>
            </a:pPr>
            <a:r>
              <a:rPr lang="ja-JP" altLang="en-US" sz="3200" dirty="0">
                <a:latin typeface="メイリオ" panose="020B0604030504040204" pitchFamily="50" charset="-128"/>
                <a:ea typeface="メイリオ" panose="020B0604030504040204" pitchFamily="50" charset="-128"/>
              </a:rPr>
              <a:t>　　　　</a:t>
            </a:r>
            <a:r>
              <a:rPr lang="en-US" altLang="ja-JP" sz="3200" dirty="0">
                <a:latin typeface="メイリオ" panose="020B0604030504040204" pitchFamily="50" charset="-128"/>
                <a:ea typeface="メイリオ" panose="020B0604030504040204" pitchFamily="50" charset="-128"/>
              </a:rPr>
              <a:t>2023</a:t>
            </a:r>
            <a:r>
              <a:rPr lang="ja-JP" altLang="en-US" sz="3200" dirty="0">
                <a:latin typeface="メイリオ" panose="020B0604030504040204" pitchFamily="50" charset="-128"/>
                <a:ea typeface="メイリオ" panose="020B0604030504040204" pitchFamily="50" charset="-128"/>
              </a:rPr>
              <a:t>版  </a:t>
            </a:r>
            <a:r>
              <a:rPr lang="en-US" altLang="ja-JP" sz="3200" dirty="0">
                <a:latin typeface="メイリオ" panose="020B0604030504040204" pitchFamily="50" charset="-128"/>
                <a:ea typeface="メイリオ" panose="020B0604030504040204" pitchFamily="50" charset="-128"/>
              </a:rPr>
              <a:t>V1.1</a:t>
            </a:r>
          </a:p>
          <a:p>
            <a:pPr algn="l">
              <a:spcBef>
                <a:spcPct val="50000"/>
              </a:spcBef>
            </a:pPr>
            <a:endParaRPr lang="en-US" altLang="ja-JP" sz="3200" dirty="0">
              <a:latin typeface="メイリオ" panose="020B0604030504040204" pitchFamily="50" charset="-128"/>
              <a:ea typeface="メイリオ" panose="020B0604030504040204" pitchFamily="50" charset="-128"/>
            </a:endParaRPr>
          </a:p>
        </p:txBody>
      </p:sp>
      <p:sp>
        <p:nvSpPr>
          <p:cNvPr id="9" name="Rectangle 2"/>
          <p:cNvSpPr txBox="1">
            <a:spLocks noChangeArrowheads="1"/>
          </p:cNvSpPr>
          <p:nvPr/>
        </p:nvSpPr>
        <p:spPr>
          <a:xfrm>
            <a:off x="185738" y="281157"/>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ea typeface="メイリオ" panose="020B0604030504040204" pitchFamily="50" charset="-128"/>
              </a:rPr>
              <a:t>「アルゴリズムとプログラム」</a:t>
            </a:r>
            <a:endParaRPr lang="ja-JP" altLang="en-US" sz="2800" dirty="0">
              <a:ea typeface="メイリオ" panose="020B0604030504040204" pitchFamily="50" charset="-128"/>
            </a:endParaRPr>
          </a:p>
        </p:txBody>
      </p:sp>
      <p:sp>
        <p:nvSpPr>
          <p:cNvPr id="7" name="テキスト ボックス 6"/>
          <p:cNvSpPr txBox="1"/>
          <p:nvPr/>
        </p:nvSpPr>
        <p:spPr>
          <a:xfrm>
            <a:off x="764382" y="2338600"/>
            <a:ext cx="3383280" cy="3416320"/>
          </a:xfrm>
          <a:prstGeom prst="rect">
            <a:avLst/>
          </a:prstGeom>
          <a:solidFill>
            <a:schemeClr val="tx1">
              <a:lumMod val="75000"/>
              <a:lumOff val="25000"/>
            </a:schemeClr>
          </a:solidFill>
        </p:spPr>
        <p:txBody>
          <a:bodyPr wrap="square" rtlCol="0">
            <a:spAutoFit/>
          </a:bodyPr>
          <a:lstStyle/>
          <a:p>
            <a:pPr algn="l"/>
            <a:r>
              <a:rPr lang="en-US" altLang="ja-JP" b="1" dirty="0" err="1">
                <a:solidFill>
                  <a:schemeClr val="accent1">
                    <a:lumMod val="90000"/>
                  </a:schemeClr>
                </a:solidFill>
              </a:rPr>
              <a:t>def</a:t>
            </a:r>
            <a:r>
              <a:rPr lang="en-US" altLang="ja-JP" b="1" dirty="0">
                <a:solidFill>
                  <a:schemeClr val="accent1">
                    <a:lumMod val="90000"/>
                  </a:schemeClr>
                </a:solidFill>
              </a:rPr>
              <a:t> total(a):</a:t>
            </a:r>
          </a:p>
          <a:p>
            <a:pPr algn="l"/>
            <a:r>
              <a:rPr lang="en-US" altLang="ja-JP" b="1" dirty="0">
                <a:solidFill>
                  <a:schemeClr val="accent1">
                    <a:lumMod val="90000"/>
                  </a:schemeClr>
                </a:solidFill>
              </a:rPr>
              <a:t>    b = 0</a:t>
            </a:r>
          </a:p>
          <a:p>
            <a:pPr algn="l"/>
            <a:r>
              <a:rPr lang="en-US" altLang="ja-JP" b="1" dirty="0">
                <a:solidFill>
                  <a:schemeClr val="accent1">
                    <a:lumMod val="90000"/>
                  </a:schemeClr>
                </a:solidFill>
              </a:rPr>
              <a:t>    for </a:t>
            </a:r>
            <a:r>
              <a:rPr lang="en-US" altLang="ja-JP" b="1" dirty="0" err="1">
                <a:solidFill>
                  <a:schemeClr val="accent1">
                    <a:lumMod val="90000"/>
                  </a:schemeClr>
                </a:solidFill>
              </a:rPr>
              <a:t>i</a:t>
            </a:r>
            <a:r>
              <a:rPr lang="en-US" altLang="ja-JP" b="1" dirty="0">
                <a:solidFill>
                  <a:schemeClr val="accent1">
                    <a:lumMod val="90000"/>
                  </a:schemeClr>
                </a:solidFill>
              </a:rPr>
              <a:t> in a:</a:t>
            </a:r>
          </a:p>
          <a:p>
            <a:pPr algn="l"/>
            <a:r>
              <a:rPr lang="en-US" altLang="ja-JP" b="1" dirty="0">
                <a:solidFill>
                  <a:schemeClr val="accent1">
                    <a:lumMod val="90000"/>
                  </a:schemeClr>
                </a:solidFill>
              </a:rPr>
              <a:t>        b = b + </a:t>
            </a:r>
            <a:r>
              <a:rPr lang="en-US" altLang="ja-JP" b="1" dirty="0" err="1">
                <a:solidFill>
                  <a:schemeClr val="accent1">
                    <a:lumMod val="90000"/>
                  </a:schemeClr>
                </a:solidFill>
              </a:rPr>
              <a:t>i</a:t>
            </a:r>
            <a:endParaRPr lang="en-US" altLang="ja-JP" b="1" dirty="0">
              <a:solidFill>
                <a:schemeClr val="accent1">
                  <a:lumMod val="90000"/>
                </a:schemeClr>
              </a:solidFill>
            </a:endParaRPr>
          </a:p>
          <a:p>
            <a:pPr algn="l"/>
            <a:r>
              <a:rPr lang="en-US" altLang="ja-JP" b="1" dirty="0">
                <a:solidFill>
                  <a:schemeClr val="accent1">
                    <a:lumMod val="90000"/>
                  </a:schemeClr>
                </a:solidFill>
              </a:rPr>
              <a:t>    return(b)</a:t>
            </a:r>
          </a:p>
          <a:p>
            <a:pPr algn="l"/>
            <a:r>
              <a:rPr lang="en-US" altLang="ja-JP" b="1" dirty="0">
                <a:solidFill>
                  <a:schemeClr val="accent1">
                    <a:lumMod val="90000"/>
                  </a:schemeClr>
                </a:solidFill>
              </a:rPr>
              <a:t>    </a:t>
            </a:r>
          </a:p>
          <a:p>
            <a:pPr algn="l"/>
            <a:endParaRPr lang="en-US" altLang="ja-JP" b="1" dirty="0">
              <a:solidFill>
                <a:schemeClr val="accent1">
                  <a:lumMod val="90000"/>
                </a:schemeClr>
              </a:solidFill>
            </a:endParaRPr>
          </a:p>
          <a:p>
            <a:pPr algn="l"/>
            <a:r>
              <a:rPr lang="en-US" altLang="ja-JP" b="1" dirty="0">
                <a:solidFill>
                  <a:schemeClr val="accent1">
                    <a:lumMod val="90000"/>
                  </a:schemeClr>
                </a:solidFill>
              </a:rPr>
              <a:t>x = [0, 1, 2, 3, 4, 5, 6, 7]</a:t>
            </a:r>
          </a:p>
          <a:p>
            <a:pPr algn="l"/>
            <a:endParaRPr lang="en-US" altLang="ja-JP" b="1" dirty="0">
              <a:solidFill>
                <a:schemeClr val="accent1">
                  <a:lumMod val="90000"/>
                </a:schemeClr>
              </a:solidFill>
            </a:endParaRPr>
          </a:p>
          <a:p>
            <a:pPr algn="l"/>
            <a:r>
              <a:rPr lang="en-US" altLang="ja-JP" b="1" dirty="0">
                <a:solidFill>
                  <a:schemeClr val="accent1">
                    <a:lumMod val="90000"/>
                  </a:schemeClr>
                </a:solidFill>
              </a:rPr>
              <a:t>s = total(x)</a:t>
            </a:r>
          </a:p>
          <a:p>
            <a:pPr algn="l"/>
            <a:r>
              <a:rPr lang="en-US" altLang="ja-JP" b="1" dirty="0">
                <a:solidFill>
                  <a:schemeClr val="accent1">
                    <a:lumMod val="90000"/>
                  </a:schemeClr>
                </a:solidFill>
              </a:rPr>
              <a:t>print(s)</a:t>
            </a:r>
          </a:p>
          <a:p>
            <a:pPr algn="l"/>
            <a:endParaRPr kumimoji="1" lang="ja-JP" altLang="en-US" dirty="0"/>
          </a:p>
        </p:txBody>
      </p:sp>
      <p:pic>
        <p:nvPicPr>
          <p:cNvPr id="4" name="図 3">
            <a:extLst>
              <a:ext uri="{FF2B5EF4-FFF2-40B4-BE49-F238E27FC236}">
                <a16:creationId xmlns:a16="http://schemas.microsoft.com/office/drawing/2014/main" id="{ADDF2C1D-D1A6-D813-2B8B-EB622657415E}"/>
              </a:ext>
            </a:extLst>
          </p:cNvPr>
          <p:cNvPicPr>
            <a:picLocks noChangeAspect="1"/>
          </p:cNvPicPr>
          <p:nvPr/>
        </p:nvPicPr>
        <p:blipFill>
          <a:blip r:embed="rId2"/>
          <a:stretch>
            <a:fillRect/>
          </a:stretch>
        </p:blipFill>
        <p:spPr>
          <a:xfrm>
            <a:off x="4466934" y="2314419"/>
            <a:ext cx="4172532" cy="2229161"/>
          </a:xfrm>
          <a:prstGeom prst="rect">
            <a:avLst/>
          </a:prstGeom>
        </p:spPr>
      </p:pic>
    </p:spTree>
    <p:extLst>
      <p:ext uri="{BB962C8B-B14F-4D97-AF65-F5344CB8AC3E}">
        <p14:creationId xmlns:p14="http://schemas.microsoft.com/office/powerpoint/2010/main" val="3382619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10</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エラーの対応</a:t>
            </a:r>
            <a:r>
              <a:rPr lang="en-US" altLang="ja-JP" sz="2800" dirty="0">
                <a:latin typeface="メイリオ" panose="020B0604030504040204" pitchFamily="50" charset="-128"/>
                <a:ea typeface="メイリオ" panose="020B0604030504040204" pitchFamily="50" charset="-128"/>
              </a:rPr>
              <a:t>(1)</a:t>
            </a:r>
          </a:p>
        </p:txBody>
      </p:sp>
      <p:sp>
        <p:nvSpPr>
          <p:cNvPr id="24" name="テキスト ボックス 23"/>
          <p:cNvSpPr txBox="1"/>
          <p:nvPr/>
        </p:nvSpPr>
        <p:spPr>
          <a:xfrm>
            <a:off x="300038" y="769283"/>
            <a:ext cx="8183721"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プログラムを実行しているとき、エラーがあっても、次に正しく入力すれば問題ありません。</a:t>
            </a:r>
            <a:endParaRPr kumimoji="1" lang="ja-JP" altLang="en-US"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005217" y="4921786"/>
            <a:ext cx="5845034" cy="1323439"/>
          </a:xfrm>
          <a:prstGeom prst="rect">
            <a:avLst/>
          </a:prstGeom>
          <a:noFill/>
          <a:ln w="19050">
            <a:noFill/>
          </a:ln>
        </p:spPr>
        <p:txBody>
          <a:bodyPr wrap="square" rtlCol="0">
            <a:spAutoFit/>
          </a:bodyPr>
          <a:lstStyle/>
          <a:p>
            <a:pPr algn="l"/>
            <a:r>
              <a:rPr kumimoji="1" lang="en-US" altLang="ja-JP" sz="2000" dirty="0">
                <a:latin typeface="メイリオ" panose="020B0604030504040204" pitchFamily="50" charset="-128"/>
                <a:ea typeface="メイリオ" panose="020B0604030504040204" pitchFamily="50" charset="-128"/>
              </a:rPr>
              <a:t>print</a:t>
            </a:r>
            <a:r>
              <a:rPr kumimoji="1" lang="ja-JP" altLang="en-US" sz="2000" dirty="0">
                <a:latin typeface="メイリオ" panose="020B0604030504040204" pitchFamily="50" charset="-128"/>
                <a:ea typeface="メイリオ" panose="020B0604030504040204" pitchFamily="50" charset="-128"/>
              </a:rPr>
              <a:t>の綴りが間違ってエラーになりますが、</a:t>
            </a:r>
          </a:p>
          <a:p>
            <a:pPr algn="l"/>
            <a:r>
              <a:rPr lang="ja-JP" altLang="en-US" sz="2000" dirty="0">
                <a:latin typeface="メイリオ" panose="020B0604030504040204" pitchFamily="50" charset="-128"/>
                <a:ea typeface="メイリオ" panose="020B0604030504040204" pitchFamily="50" charset="-128"/>
              </a:rPr>
              <a:t>問題ありません。</a:t>
            </a:r>
          </a:p>
          <a:p>
            <a:pPr algn="l"/>
            <a:endParaRPr lang="ja-JP" altLang="en-US" sz="2000" dirty="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正しく打ち直せば</a:t>
            </a:r>
            <a:r>
              <a:rPr lang="en-US" altLang="ja-JP" sz="2000" dirty="0">
                <a:latin typeface="メイリオ" panose="020B0604030504040204" pitchFamily="50" charset="-128"/>
                <a:ea typeface="メイリオ" panose="020B0604030504040204" pitchFamily="50" charset="-128"/>
              </a:rPr>
              <a:t>OK</a:t>
            </a:r>
            <a:r>
              <a:rPr lang="ja-JP" altLang="en-US" sz="2000" dirty="0">
                <a:latin typeface="メイリオ" panose="020B0604030504040204" pitchFamily="50" charset="-128"/>
                <a:ea typeface="メイリオ" panose="020B0604030504040204" pitchFamily="50" charset="-128"/>
              </a:rPr>
              <a:t>です。</a:t>
            </a:r>
          </a:p>
        </p:txBody>
      </p:sp>
      <p:pic>
        <p:nvPicPr>
          <p:cNvPr id="4" name="図 3">
            <a:extLst>
              <a:ext uri="{FF2B5EF4-FFF2-40B4-BE49-F238E27FC236}">
                <a16:creationId xmlns:a16="http://schemas.microsoft.com/office/drawing/2014/main" id="{A4956FCB-8452-AE4A-BD35-DE044717734E}"/>
              </a:ext>
            </a:extLst>
          </p:cNvPr>
          <p:cNvPicPr>
            <a:picLocks noChangeAspect="1"/>
          </p:cNvPicPr>
          <p:nvPr/>
        </p:nvPicPr>
        <p:blipFill>
          <a:blip r:embed="rId2"/>
          <a:stretch>
            <a:fillRect/>
          </a:stretch>
        </p:blipFill>
        <p:spPr>
          <a:xfrm>
            <a:off x="1508843" y="2061380"/>
            <a:ext cx="4457860" cy="27352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45998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60" name="Picture 28" descr="A21_Seik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0748" y="3322964"/>
            <a:ext cx="1676400" cy="2895600"/>
          </a:xfrm>
          <a:prstGeom prst="rect">
            <a:avLst/>
          </a:prstGeom>
          <a:noFill/>
          <a:extLst>
            <a:ext uri="{909E8E84-426E-40DD-AFC4-6F175D3DCCD1}">
              <a14:hiddenFill xmlns:a14="http://schemas.microsoft.com/office/drawing/2010/main">
                <a:solidFill>
                  <a:srgbClr val="FFFFFF"/>
                </a:solidFill>
              </a14:hiddenFill>
            </a:ext>
          </a:extLst>
        </p:spPr>
      </p:pic>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11</a:t>
            </a:fld>
            <a:endParaRPr lang="en-US" altLang="ja-JP" sz="2000">
              <a:latin typeface="メイリオ" panose="020B0604030504040204" pitchFamily="50" charset="-128"/>
              <a:ea typeface="メイリオ" panose="020B0604030504040204" pitchFamily="50" charset="-128"/>
            </a:endParaRPr>
          </a:p>
        </p:txBody>
      </p:sp>
      <p:sp>
        <p:nvSpPr>
          <p:cNvPr id="95243" name="Text Box 11"/>
          <p:cNvSpPr txBox="1">
            <a:spLocks noChangeArrowheads="1"/>
          </p:cNvSpPr>
          <p:nvPr/>
        </p:nvSpPr>
        <p:spPr bwMode="auto">
          <a:xfrm>
            <a:off x="1134210" y="2048465"/>
            <a:ext cx="17240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2400" dirty="0">
                <a:latin typeface="メイリオ" panose="020B0604030504040204" pitchFamily="50" charset="-128"/>
                <a:ea typeface="メイリオ" panose="020B0604030504040204" pitchFamily="50" charset="-128"/>
              </a:rPr>
              <a:t>x = 10</a:t>
            </a:r>
          </a:p>
        </p:txBody>
      </p:sp>
      <p:sp>
        <p:nvSpPr>
          <p:cNvPr id="95249" name="Text Box 17"/>
          <p:cNvSpPr txBox="1">
            <a:spLocks noChangeArrowheads="1"/>
          </p:cNvSpPr>
          <p:nvPr/>
        </p:nvSpPr>
        <p:spPr bwMode="auto">
          <a:xfrm>
            <a:off x="260987" y="4831440"/>
            <a:ext cx="39624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400" dirty="0">
                <a:latin typeface="メイリオ" panose="020B0604030504040204" pitchFamily="50" charset="-128"/>
                <a:ea typeface="メイリオ" panose="020B0604030504040204" pitchFamily="50" charset="-128"/>
              </a:rPr>
              <a:t>x = x +1 </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(x</a:t>
            </a:r>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x + 1</a:t>
            </a:r>
            <a:r>
              <a:rPr lang="ja-JP" altLang="en-US" sz="2400" dirty="0">
                <a:latin typeface="メイリオ" panose="020B0604030504040204" pitchFamily="50" charset="-128"/>
                <a:ea typeface="メイリオ" panose="020B0604030504040204" pitchFamily="50" charset="-128"/>
              </a:rPr>
              <a:t>のイメージ</a:t>
            </a:r>
            <a:r>
              <a:rPr lang="en-US" altLang="ja-JP" sz="2400" dirty="0">
                <a:latin typeface="メイリオ" panose="020B0604030504040204" pitchFamily="50" charset="-128"/>
                <a:ea typeface="メイリオ" panose="020B0604030504040204" pitchFamily="50" charset="-128"/>
              </a:rPr>
              <a:t>)</a:t>
            </a:r>
          </a:p>
        </p:txBody>
      </p:sp>
      <p:grpSp>
        <p:nvGrpSpPr>
          <p:cNvPr id="2" name="グループ化 1"/>
          <p:cNvGrpSpPr/>
          <p:nvPr/>
        </p:nvGrpSpPr>
        <p:grpSpPr>
          <a:xfrm>
            <a:off x="1443773" y="1067707"/>
            <a:ext cx="1625408" cy="1019175"/>
            <a:chOff x="601663" y="3775075"/>
            <a:chExt cx="1625408" cy="1019175"/>
          </a:xfrm>
        </p:grpSpPr>
        <p:pic>
          <p:nvPicPr>
            <p:cNvPr id="95246"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63" y="3775075"/>
              <a:ext cx="828675" cy="1019175"/>
            </a:xfrm>
            <a:prstGeom prst="rect">
              <a:avLst/>
            </a:prstGeom>
            <a:noFill/>
            <a:extLst>
              <a:ext uri="{909E8E84-426E-40DD-AFC4-6F175D3DCCD1}">
                <a14:hiddenFill xmlns:a14="http://schemas.microsoft.com/office/drawing/2010/main">
                  <a:solidFill>
                    <a:srgbClr val="FFFFFF"/>
                  </a:solidFill>
                </a14:hiddenFill>
              </a:ext>
            </a:extLst>
          </p:spPr>
        </p:pic>
        <p:sp>
          <p:nvSpPr>
            <p:cNvPr id="95251" name="AutoShape 19"/>
            <p:cNvSpPr>
              <a:spLocks noChangeArrowheads="1"/>
            </p:cNvSpPr>
            <p:nvPr/>
          </p:nvSpPr>
          <p:spPr bwMode="auto">
            <a:xfrm rot="9966320">
              <a:off x="958850" y="3787775"/>
              <a:ext cx="695325" cy="146050"/>
            </a:xfrm>
            <a:prstGeom prst="curvedUpArrow">
              <a:avLst>
                <a:gd name="adj1" fmla="val 95217"/>
                <a:gd name="adj2" fmla="val 190435"/>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sp>
          <p:nvSpPr>
            <p:cNvPr id="95252" name="Text Box 20"/>
            <p:cNvSpPr txBox="1">
              <a:spLocks noChangeArrowheads="1"/>
            </p:cNvSpPr>
            <p:nvPr/>
          </p:nvSpPr>
          <p:spPr bwMode="auto">
            <a:xfrm>
              <a:off x="1566862" y="3903665"/>
              <a:ext cx="66020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ja-JP" sz="2000" b="1">
                  <a:latin typeface="メイリオ" panose="020B0604030504040204" pitchFamily="50" charset="-128"/>
                  <a:ea typeface="メイリオ" panose="020B0604030504040204" pitchFamily="50" charset="-128"/>
                </a:rPr>
                <a:t>10</a:t>
              </a:r>
              <a:endParaRPr lang="en-US" altLang="ja-JP" sz="2000" b="1" dirty="0">
                <a:latin typeface="メイリオ" panose="020B0604030504040204" pitchFamily="50" charset="-128"/>
                <a:ea typeface="メイリオ" panose="020B0604030504040204" pitchFamily="50" charset="-128"/>
              </a:endParaRPr>
            </a:p>
          </p:txBody>
        </p:sp>
      </p:grpSp>
      <p:sp>
        <p:nvSpPr>
          <p:cNvPr id="95253" name="Text Box 21"/>
          <p:cNvSpPr txBox="1">
            <a:spLocks noChangeArrowheads="1"/>
          </p:cNvSpPr>
          <p:nvPr/>
        </p:nvSpPr>
        <p:spPr bwMode="auto">
          <a:xfrm>
            <a:off x="1142147" y="2607465"/>
            <a:ext cx="20129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と名前をつけた箱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に</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を入れる</a:t>
            </a:r>
          </a:p>
        </p:txBody>
      </p:sp>
      <p:sp>
        <p:nvSpPr>
          <p:cNvPr id="95258" name="Text Box 26"/>
          <p:cNvSpPr txBox="1">
            <a:spLocks noChangeArrowheads="1"/>
          </p:cNvSpPr>
          <p:nvPr/>
        </p:nvSpPr>
        <p:spPr bwMode="auto">
          <a:xfrm>
            <a:off x="429835" y="5660245"/>
            <a:ext cx="3962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初めに</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の箱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の中を取り出し</a:t>
            </a:r>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する。計算結果を</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の箱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に入れなおす。</a:t>
            </a:r>
          </a:p>
        </p:txBody>
      </p:sp>
      <p:grpSp>
        <p:nvGrpSpPr>
          <p:cNvPr id="3" name="グループ化 2"/>
          <p:cNvGrpSpPr/>
          <p:nvPr/>
        </p:nvGrpSpPr>
        <p:grpSpPr>
          <a:xfrm>
            <a:off x="1078549" y="3862270"/>
            <a:ext cx="2052638" cy="1019175"/>
            <a:chOff x="2292350" y="3752850"/>
            <a:chExt cx="2052638" cy="1019175"/>
          </a:xfrm>
        </p:grpSpPr>
        <p:pic>
          <p:nvPicPr>
            <p:cNvPr id="95255"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2350" y="3752850"/>
              <a:ext cx="828675" cy="1019175"/>
            </a:xfrm>
            <a:prstGeom prst="rect">
              <a:avLst/>
            </a:prstGeom>
            <a:noFill/>
            <a:extLst>
              <a:ext uri="{909E8E84-426E-40DD-AFC4-6F175D3DCCD1}">
                <a14:hiddenFill xmlns:a14="http://schemas.microsoft.com/office/drawing/2010/main">
                  <a:solidFill>
                    <a:srgbClr val="FFFFFF"/>
                  </a:solidFill>
                </a14:hiddenFill>
              </a:ext>
            </a:extLst>
          </p:spPr>
        </p:pic>
        <p:sp>
          <p:nvSpPr>
            <p:cNvPr id="95256" name="AutoShape 24"/>
            <p:cNvSpPr>
              <a:spLocks noChangeArrowheads="1"/>
            </p:cNvSpPr>
            <p:nvPr/>
          </p:nvSpPr>
          <p:spPr bwMode="auto">
            <a:xfrm rot="9966320">
              <a:off x="2662238" y="3775075"/>
              <a:ext cx="973137" cy="168275"/>
            </a:xfrm>
            <a:prstGeom prst="curvedUpArrow">
              <a:avLst>
                <a:gd name="adj1" fmla="val 115660"/>
                <a:gd name="adj2" fmla="val 231321"/>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sp>
          <p:nvSpPr>
            <p:cNvPr id="95257" name="Text Box 25"/>
            <p:cNvSpPr txBox="1">
              <a:spLocks noChangeArrowheads="1"/>
            </p:cNvSpPr>
            <p:nvPr/>
          </p:nvSpPr>
          <p:spPr bwMode="auto">
            <a:xfrm>
              <a:off x="3257550" y="3836988"/>
              <a:ext cx="10874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ja-JP" sz="2000" b="1">
                  <a:latin typeface="メイリオ" panose="020B0604030504040204" pitchFamily="50" charset="-128"/>
                  <a:ea typeface="メイリオ" panose="020B0604030504040204" pitchFamily="50" charset="-128"/>
                </a:rPr>
                <a:t>X + 1</a:t>
              </a:r>
            </a:p>
          </p:txBody>
        </p:sp>
        <p:sp>
          <p:nvSpPr>
            <p:cNvPr id="95259" name="AutoShape 27"/>
            <p:cNvSpPr>
              <a:spLocks noChangeArrowheads="1"/>
            </p:cNvSpPr>
            <p:nvPr/>
          </p:nvSpPr>
          <p:spPr bwMode="auto">
            <a:xfrm rot="20616947">
              <a:off x="2905125" y="4208463"/>
              <a:ext cx="695325" cy="146050"/>
            </a:xfrm>
            <a:prstGeom prst="curvedUpArrow">
              <a:avLst>
                <a:gd name="adj1" fmla="val 95217"/>
                <a:gd name="adj2" fmla="val 190435"/>
                <a:gd name="adj3"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2000">
                <a:latin typeface="メイリオ" panose="020B0604030504040204" pitchFamily="50" charset="-128"/>
                <a:ea typeface="メイリオ" panose="020B0604030504040204" pitchFamily="50" charset="-128"/>
              </a:endParaRPr>
            </a:p>
          </p:txBody>
        </p:sp>
      </p:grpSp>
      <p:sp>
        <p:nvSpPr>
          <p:cNvPr id="95261" name="AutoShape 29"/>
          <p:cNvSpPr>
            <a:spLocks noChangeArrowheads="1"/>
          </p:cNvSpPr>
          <p:nvPr/>
        </p:nvSpPr>
        <p:spPr bwMode="auto">
          <a:xfrm>
            <a:off x="4572001" y="4709160"/>
            <a:ext cx="2678748" cy="1536065"/>
          </a:xfrm>
          <a:prstGeom prst="wedgeRectCallout">
            <a:avLst>
              <a:gd name="adj1" fmla="val 57352"/>
              <a:gd name="adj2" fmla="val -27731"/>
            </a:avLst>
          </a:prstGeom>
          <a:solidFill>
            <a:srgbClr val="FFFFCC"/>
          </a:solidFill>
          <a:ln w="9525">
            <a:solidFill>
              <a:schemeClr val="tx1"/>
            </a:solidFill>
            <a:miter lim="800000"/>
            <a:headEnd/>
            <a:tailEnd/>
          </a:ln>
          <a:effectLst/>
        </p:spPr>
        <p:txBody>
          <a:bodyPr/>
          <a:lstStyle/>
          <a:p>
            <a:pPr algn="l"/>
            <a:r>
              <a:rPr lang="ja-JP" altLang="en-US" sz="2000" dirty="0">
                <a:latin typeface="メイリオ" panose="020B0604030504040204" pitchFamily="50" charset="-128"/>
                <a:ea typeface="メイリオ" panose="020B0604030504040204" pitchFamily="50" charset="-128"/>
              </a:rPr>
              <a:t>変数への代入は普通の数学の</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とは違う意味なのでイメージを示してみました。</a:t>
            </a: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2280329" y="273057"/>
            <a:ext cx="58769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en-US" altLang="ja-JP" sz="2800" dirty="0">
                <a:solidFill>
                  <a:srgbClr val="FF0000"/>
                </a:solidFill>
                <a:latin typeface="メイリオ" panose="020B0604030504040204" pitchFamily="50" charset="-128"/>
                <a:ea typeface="メイリオ" panose="020B0604030504040204" pitchFamily="50" charset="-128"/>
              </a:rPr>
              <a:t>1</a:t>
            </a:r>
            <a:r>
              <a:rPr lang="ja-JP" altLang="en-US" sz="2800" dirty="0">
                <a:solidFill>
                  <a:srgbClr val="FF0000"/>
                </a:solidFill>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変数と四則演算</a:t>
            </a:r>
          </a:p>
        </p:txBody>
      </p:sp>
      <p:sp>
        <p:nvSpPr>
          <p:cNvPr id="6" name="テキスト ボックス 5">
            <a:extLst>
              <a:ext uri="{FF2B5EF4-FFF2-40B4-BE49-F238E27FC236}">
                <a16:creationId xmlns:a16="http://schemas.microsoft.com/office/drawing/2014/main" id="{1587BDA5-98BA-C7E7-659E-007B1B3AA499}"/>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a:t>
            </a:r>
            <a:endParaRPr kumimoji="1" lang="ja-JP" altLang="en-US" sz="2800" dirty="0">
              <a:solidFill>
                <a:schemeClr val="accent2"/>
              </a:solidFill>
            </a:endParaRPr>
          </a:p>
        </p:txBody>
      </p:sp>
      <p:cxnSp>
        <p:nvCxnSpPr>
          <p:cNvPr id="8" name="直線矢印コネクタ 7">
            <a:extLst>
              <a:ext uri="{FF2B5EF4-FFF2-40B4-BE49-F238E27FC236}">
                <a16:creationId xmlns:a16="http://schemas.microsoft.com/office/drawing/2014/main" id="{0E6C83BD-73F6-E114-F105-2161CB2AC0C5}"/>
              </a:ext>
            </a:extLst>
          </p:cNvPr>
          <p:cNvCxnSpPr/>
          <p:nvPr/>
        </p:nvCxnSpPr>
        <p:spPr bwMode="auto">
          <a:xfrm flipH="1">
            <a:off x="945395" y="5408908"/>
            <a:ext cx="418454" cy="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テキスト ボックス 9">
            <a:extLst>
              <a:ext uri="{FF2B5EF4-FFF2-40B4-BE49-F238E27FC236}">
                <a16:creationId xmlns:a16="http://schemas.microsoft.com/office/drawing/2014/main" id="{89CA1C57-A908-FC61-0055-950BC09E0F67}"/>
              </a:ext>
            </a:extLst>
          </p:cNvPr>
          <p:cNvSpPr txBox="1"/>
          <p:nvPr/>
        </p:nvSpPr>
        <p:spPr>
          <a:xfrm>
            <a:off x="-58992" y="1580174"/>
            <a:ext cx="1833955" cy="523220"/>
          </a:xfrm>
          <a:prstGeom prst="rect">
            <a:avLst/>
          </a:prstGeom>
          <a:noFill/>
          <a:ln w="28575">
            <a:noFill/>
          </a:ln>
        </p:spPr>
        <p:txBody>
          <a:bodyPr wrap="square" rtlCol="0">
            <a:spAutoFit/>
          </a:bodyPr>
          <a:lstStyle/>
          <a:p>
            <a:r>
              <a:rPr lang="ja-JP" altLang="en-US" sz="2800" dirty="0">
                <a:solidFill>
                  <a:schemeClr val="accent2"/>
                </a:solidFill>
              </a:rPr>
              <a:t>変数</a:t>
            </a:r>
            <a:endParaRPr kumimoji="1" lang="ja-JP" altLang="en-US" sz="2800" dirty="0">
              <a:solidFill>
                <a:schemeClr val="accent2"/>
              </a:solidFill>
            </a:endParaRPr>
          </a:p>
        </p:txBody>
      </p:sp>
      <p:sp>
        <p:nvSpPr>
          <p:cNvPr id="13" name="Text Box 21">
            <a:extLst>
              <a:ext uri="{FF2B5EF4-FFF2-40B4-BE49-F238E27FC236}">
                <a16:creationId xmlns:a16="http://schemas.microsoft.com/office/drawing/2014/main" id="{80D4000C-86EA-58C4-B7B0-40061B134AFD}"/>
              </a:ext>
            </a:extLst>
          </p:cNvPr>
          <p:cNvSpPr txBox="1">
            <a:spLocks noChangeArrowheads="1"/>
          </p:cNvSpPr>
          <p:nvPr/>
        </p:nvSpPr>
        <p:spPr bwMode="auto">
          <a:xfrm>
            <a:off x="6995378" y="2378684"/>
            <a:ext cx="20129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変数に入れた数を、計算で使うことができます。</a:t>
            </a:r>
          </a:p>
        </p:txBody>
      </p:sp>
      <p:pic>
        <p:nvPicPr>
          <p:cNvPr id="7" name="図 6">
            <a:extLst>
              <a:ext uri="{FF2B5EF4-FFF2-40B4-BE49-F238E27FC236}">
                <a16:creationId xmlns:a16="http://schemas.microsoft.com/office/drawing/2014/main" id="{5CEFC13A-53EA-5AA0-DFA7-49051ED0F374}"/>
              </a:ext>
            </a:extLst>
          </p:cNvPr>
          <p:cNvPicPr>
            <a:picLocks noChangeAspect="1"/>
          </p:cNvPicPr>
          <p:nvPr/>
        </p:nvPicPr>
        <p:blipFill>
          <a:blip r:embed="rId4"/>
          <a:stretch>
            <a:fillRect/>
          </a:stretch>
        </p:blipFill>
        <p:spPr>
          <a:xfrm>
            <a:off x="3775213" y="1291432"/>
            <a:ext cx="3054975" cy="19072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60053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12</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変数と四則演算</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1)</a:t>
            </a:r>
            <a:endParaRPr lang="ja-JP" altLang="en-US" sz="28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609601" y="832183"/>
            <a:ext cx="7010399"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下の下線部の入力して、変数と四則演算の動作を確認しよう</a:t>
            </a:r>
            <a:endParaRPr kumimoji="1" lang="ja-JP" altLang="en-US" sz="2400" dirty="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3592131670"/>
              </p:ext>
            </p:extLst>
          </p:nvPr>
        </p:nvGraphicFramePr>
        <p:xfrm>
          <a:off x="5638800" y="2601136"/>
          <a:ext cx="3048000" cy="2336800"/>
        </p:xfrm>
        <a:graphic>
          <a:graphicData uri="http://schemas.openxmlformats.org/drawingml/2006/table">
            <a:tbl>
              <a:tblPr firstRow="1" bandRow="1">
                <a:tableStyleId>{5C22544A-7EE6-4342-B048-85BDC9FD1C3A}</a:tableStyleId>
              </a:tblPr>
              <a:tblGrid>
                <a:gridCol w="1950720">
                  <a:extLst>
                    <a:ext uri="{9D8B030D-6E8A-4147-A177-3AD203B41FA5}">
                      <a16:colId xmlns:a16="http://schemas.microsoft.com/office/drawing/2014/main" val="3067212032"/>
                    </a:ext>
                  </a:extLst>
                </a:gridCol>
                <a:gridCol w="1097280">
                  <a:extLst>
                    <a:ext uri="{9D8B030D-6E8A-4147-A177-3AD203B41FA5}">
                      <a16:colId xmlns:a16="http://schemas.microsoft.com/office/drawing/2014/main" val="280311896"/>
                    </a:ext>
                  </a:extLst>
                </a:gridCol>
              </a:tblGrid>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足し算</a:t>
                      </a:r>
                      <a:r>
                        <a:rPr kumimoji="1" lang="ja-JP" altLang="en-US" sz="2400" b="0" baseline="0" dirty="0">
                          <a:solidFill>
                            <a:schemeClr val="tx1"/>
                          </a:solidFill>
                          <a:latin typeface="メイリオ" panose="020B0604030504040204" pitchFamily="50" charset="-128"/>
                          <a:ea typeface="メイリオ" panose="020B0604030504040204" pitchFamily="50" charset="-128"/>
                        </a:rPr>
                        <a:t> </a:t>
                      </a:r>
                      <a:r>
                        <a:rPr kumimoji="1" lang="en-US" altLang="ja-JP" sz="2400" b="0" baseline="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7407276"/>
                  </a:ext>
                </a:extLst>
              </a:tr>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引き算 </a:t>
                      </a:r>
                      <a:r>
                        <a:rPr kumimoji="1" lang="en-US" altLang="ja-JP" sz="2400" b="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2707333"/>
                  </a:ext>
                </a:extLst>
              </a:tr>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掛け算 </a:t>
                      </a:r>
                      <a:r>
                        <a:rPr kumimoji="1" lang="en-US" altLang="ja-JP" sz="2400" b="0" dirty="0">
                          <a:solidFill>
                            <a:schemeClr val="tx1"/>
                          </a:solidFill>
                          <a:latin typeface="メイリオ" panose="020B0604030504040204" pitchFamily="50" charset="-128"/>
                          <a:ea typeface="メイリオ" panose="020B0604030504040204" pitchFamily="50" charset="-128"/>
                        </a:rPr>
                        <a:t>x</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2883853"/>
                  </a:ext>
                </a:extLst>
              </a:tr>
              <a:tr h="584200">
                <a:tc>
                  <a:txBody>
                    <a:bodyPr/>
                    <a:lstStyle/>
                    <a:p>
                      <a:r>
                        <a:rPr kumimoji="1" lang="ja-JP" altLang="en-US" sz="2400" b="0" dirty="0">
                          <a:solidFill>
                            <a:schemeClr val="tx1"/>
                          </a:solidFill>
                          <a:latin typeface="メイリオ" panose="020B0604030504040204" pitchFamily="50" charset="-128"/>
                          <a:ea typeface="メイリオ" panose="020B0604030504040204" pitchFamily="50" charset="-128"/>
                        </a:rPr>
                        <a:t>割り算 </a:t>
                      </a:r>
                      <a:r>
                        <a:rPr kumimoji="1" lang="en-US" altLang="ja-JP" sz="2400" b="0" dirty="0">
                          <a:solidFill>
                            <a:schemeClr val="tx1"/>
                          </a:solidFill>
                          <a:latin typeface="メイリオ" panose="020B0604030504040204" pitchFamily="50" charset="-128"/>
                          <a:ea typeface="メイリオ" panose="020B0604030504040204" pitchFamily="50" charset="-128"/>
                        </a:rPr>
                        <a:t>÷</a:t>
                      </a:r>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2800" b="0" dirty="0">
                          <a:solidFill>
                            <a:schemeClr val="tx1"/>
                          </a:solidFill>
                          <a:latin typeface="メイリオ" panose="020B0604030504040204" pitchFamily="50" charset="-128"/>
                          <a:ea typeface="メイリオ" panose="020B0604030504040204" pitchFamily="50" charset="-128"/>
                        </a:rPr>
                        <a:t>/</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5234885"/>
                  </a:ext>
                </a:extLst>
              </a:tr>
            </a:tbl>
          </a:graphicData>
        </a:graphic>
      </p:graphicFrame>
      <p:sp>
        <p:nvSpPr>
          <p:cNvPr id="2" name="テキスト ボックス 1">
            <a:extLst>
              <a:ext uri="{FF2B5EF4-FFF2-40B4-BE49-F238E27FC236}">
                <a16:creationId xmlns:a16="http://schemas.microsoft.com/office/drawing/2014/main" id="{3D00DEA1-9703-53E6-F4AA-EA9E2B1C4487}"/>
              </a:ext>
            </a:extLst>
          </p:cNvPr>
          <p:cNvSpPr txBox="1"/>
          <p:nvPr/>
        </p:nvSpPr>
        <p:spPr>
          <a:xfrm>
            <a:off x="5065773" y="5168006"/>
            <a:ext cx="3861251" cy="707886"/>
          </a:xfrm>
          <a:prstGeom prst="rect">
            <a:avLst/>
          </a:prstGeom>
          <a:noFill/>
          <a:ln w="19050">
            <a:noFill/>
          </a:ln>
        </p:spPr>
        <p:txBody>
          <a:bodyPr wrap="square" rtlCol="0">
            <a:spAutoFit/>
          </a:bodyPr>
          <a:lstStyle/>
          <a:p>
            <a:pPr algn="l"/>
            <a:r>
              <a:rPr kumimoji="1" lang="ja-JP" altLang="en-US" sz="2000" dirty="0">
                <a:solidFill>
                  <a:srgbClr val="FF0000"/>
                </a:solidFill>
                <a:latin typeface="メイリオ" panose="020B0604030504040204" pitchFamily="50" charset="-128"/>
                <a:ea typeface="メイリオ" panose="020B0604030504040204" pitchFamily="50" charset="-128"/>
              </a:rPr>
              <a:t>エラーが出ても</a:t>
            </a:r>
            <a:endParaRPr lang="ja-JP" altLang="en-US" sz="2000" dirty="0">
              <a:solidFill>
                <a:srgbClr val="FF0000"/>
              </a:solidFill>
              <a:latin typeface="メイリオ" panose="020B0604030504040204" pitchFamily="50" charset="-128"/>
              <a:ea typeface="メイリオ" panose="020B0604030504040204" pitchFamily="50" charset="-128"/>
            </a:endParaRPr>
          </a:p>
          <a:p>
            <a:pPr algn="l"/>
            <a:r>
              <a:rPr lang="ja-JP" altLang="en-US" sz="2000" dirty="0">
                <a:solidFill>
                  <a:srgbClr val="FF0000"/>
                </a:solidFill>
                <a:latin typeface="メイリオ" panose="020B0604030504040204" pitchFamily="50" charset="-128"/>
                <a:ea typeface="メイリオ" panose="020B0604030504040204" pitchFamily="50" charset="-128"/>
              </a:rPr>
              <a:t>正しく打ち直せば</a:t>
            </a:r>
            <a:r>
              <a:rPr lang="en-US" altLang="ja-JP" sz="2000" dirty="0">
                <a:solidFill>
                  <a:srgbClr val="FF0000"/>
                </a:solidFill>
                <a:latin typeface="メイリオ" panose="020B0604030504040204" pitchFamily="50" charset="-128"/>
                <a:ea typeface="メイリオ" panose="020B0604030504040204" pitchFamily="50" charset="-128"/>
              </a:rPr>
              <a:t>OK</a:t>
            </a:r>
            <a:r>
              <a:rPr lang="ja-JP" altLang="en-US" sz="2000" dirty="0">
                <a:solidFill>
                  <a:srgbClr val="FF0000"/>
                </a:solidFill>
                <a:latin typeface="メイリオ" panose="020B0604030504040204" pitchFamily="50" charset="-128"/>
                <a:ea typeface="メイリオ" panose="020B0604030504040204" pitchFamily="50" charset="-128"/>
              </a:rPr>
              <a:t>です。</a:t>
            </a:r>
          </a:p>
        </p:txBody>
      </p:sp>
      <p:grpSp>
        <p:nvGrpSpPr>
          <p:cNvPr id="6" name="グループ化 5">
            <a:extLst>
              <a:ext uri="{FF2B5EF4-FFF2-40B4-BE49-F238E27FC236}">
                <a16:creationId xmlns:a16="http://schemas.microsoft.com/office/drawing/2014/main" id="{67BDC8A0-C526-34F6-9985-BEA10796BABA}"/>
              </a:ext>
            </a:extLst>
          </p:cNvPr>
          <p:cNvGrpSpPr/>
          <p:nvPr/>
        </p:nvGrpSpPr>
        <p:grpSpPr>
          <a:xfrm>
            <a:off x="5780708" y="1425506"/>
            <a:ext cx="990600" cy="890653"/>
            <a:chOff x="1295400" y="3857730"/>
            <a:chExt cx="990600" cy="1019070"/>
          </a:xfrm>
        </p:grpSpPr>
        <p:sp>
          <p:nvSpPr>
            <p:cNvPr id="8" name="メモ 12">
              <a:extLst>
                <a:ext uri="{FF2B5EF4-FFF2-40B4-BE49-F238E27FC236}">
                  <a16:creationId xmlns:a16="http://schemas.microsoft.com/office/drawing/2014/main" id="{D15CD9C1-C0EE-0766-5F9B-42FC33214B7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8704EB1B-D90C-2CDD-EC22-5F04B9A6685A}"/>
                </a:ext>
              </a:extLst>
            </p:cNvPr>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01</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10" name="グループ化 9">
            <a:extLst>
              <a:ext uri="{FF2B5EF4-FFF2-40B4-BE49-F238E27FC236}">
                <a16:creationId xmlns:a16="http://schemas.microsoft.com/office/drawing/2014/main" id="{D9DBFC89-392A-4F5F-E1FC-166A152CAE1E}"/>
              </a:ext>
            </a:extLst>
          </p:cNvPr>
          <p:cNvGrpSpPr/>
          <p:nvPr/>
        </p:nvGrpSpPr>
        <p:grpSpPr>
          <a:xfrm>
            <a:off x="7068004" y="1447923"/>
            <a:ext cx="990600" cy="890653"/>
            <a:chOff x="1295400" y="3857730"/>
            <a:chExt cx="990600" cy="1019070"/>
          </a:xfrm>
        </p:grpSpPr>
        <p:sp>
          <p:nvSpPr>
            <p:cNvPr id="11" name="メモ 12">
              <a:extLst>
                <a:ext uri="{FF2B5EF4-FFF2-40B4-BE49-F238E27FC236}">
                  <a16:creationId xmlns:a16="http://schemas.microsoft.com/office/drawing/2014/main" id="{B0D0CA74-E178-A89F-51B4-D3D8D60907C6}"/>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87CE9B3C-F484-AF39-8B59-4AB422E1A36E}"/>
                </a:ext>
              </a:extLst>
            </p:cNvPr>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02</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pic>
        <p:nvPicPr>
          <p:cNvPr id="7" name="図 6">
            <a:extLst>
              <a:ext uri="{FF2B5EF4-FFF2-40B4-BE49-F238E27FC236}">
                <a16:creationId xmlns:a16="http://schemas.microsoft.com/office/drawing/2014/main" id="{C0D93FF6-E3E7-5EE9-395E-AA76AE8CAAD1}"/>
              </a:ext>
            </a:extLst>
          </p:cNvPr>
          <p:cNvPicPr>
            <a:picLocks noChangeAspect="1"/>
          </p:cNvPicPr>
          <p:nvPr/>
        </p:nvPicPr>
        <p:blipFill>
          <a:blip r:embed="rId2"/>
          <a:stretch>
            <a:fillRect/>
          </a:stretch>
        </p:blipFill>
        <p:spPr>
          <a:xfrm>
            <a:off x="1085396" y="1726080"/>
            <a:ext cx="2866068" cy="47847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438769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13</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変数と四則演算</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2)</a:t>
            </a:r>
          </a:p>
        </p:txBody>
      </p:sp>
      <p:sp>
        <p:nvSpPr>
          <p:cNvPr id="22" name="テキスト ボックス 21"/>
          <p:cNvSpPr txBox="1"/>
          <p:nvPr/>
        </p:nvSpPr>
        <p:spPr>
          <a:xfrm>
            <a:off x="503079" y="1356748"/>
            <a:ext cx="2864961" cy="3046988"/>
          </a:xfrm>
          <a:prstGeom prst="rect">
            <a:avLst/>
          </a:prstGeom>
          <a:noFill/>
          <a:ln w="19050">
            <a:solidFill>
              <a:schemeClr val="tx1"/>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x = 1</a:t>
            </a:r>
          </a:p>
          <a:p>
            <a:pPr algn="l"/>
            <a:r>
              <a:rPr lang="en-US" altLang="ja-JP" sz="2400" dirty="0">
                <a:latin typeface="メイリオ" panose="020B0604030504040204" pitchFamily="50" charset="-128"/>
                <a:ea typeface="メイリオ" panose="020B0604030504040204" pitchFamily="50" charset="-128"/>
              </a:rPr>
              <a:t>print(x)</a:t>
            </a:r>
          </a:p>
          <a:p>
            <a:pPr algn="l"/>
            <a:r>
              <a:rPr lang="en-US" altLang="ja-JP" sz="2400" dirty="0">
                <a:solidFill>
                  <a:schemeClr val="accent2"/>
                </a:solidFill>
                <a:latin typeface="メイリオ" panose="020B0604030504040204" pitchFamily="50" charset="-128"/>
                <a:ea typeface="メイリオ" panose="020B0604030504040204" pitchFamily="50" charset="-128"/>
              </a:rPr>
              <a:t>1</a:t>
            </a:r>
          </a:p>
          <a:p>
            <a:pPr algn="l"/>
            <a:endParaRPr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 x = x + 1</a:t>
            </a:r>
          </a:p>
          <a:p>
            <a:pPr algn="l"/>
            <a:r>
              <a:rPr lang="en-US" altLang="ja-JP" sz="2400" dirty="0">
                <a:latin typeface="メイリオ" panose="020B0604030504040204" pitchFamily="50" charset="-128"/>
                <a:ea typeface="メイリオ" panose="020B0604030504040204" pitchFamily="50" charset="-128"/>
              </a:rPr>
              <a:t> print(x)</a:t>
            </a:r>
          </a:p>
          <a:p>
            <a:pPr algn="l"/>
            <a:r>
              <a:rPr lang="en-US" altLang="ja-JP" sz="2400" dirty="0">
                <a:solidFill>
                  <a:schemeClr val="accent2"/>
                </a:solidFill>
                <a:latin typeface="メイリオ" panose="020B0604030504040204" pitchFamily="50" charset="-128"/>
                <a:ea typeface="メイリオ" panose="020B0604030504040204" pitchFamily="50" charset="-128"/>
              </a:rPr>
              <a:t>2</a:t>
            </a:r>
          </a:p>
          <a:p>
            <a:pPr algn="l"/>
            <a:endParaRPr lang="en-US" altLang="ja-JP" sz="24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03079" y="832183"/>
            <a:ext cx="7010399"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プロンプトの後を入力して試してみよう</a:t>
            </a:r>
            <a:endParaRPr kumimoji="1" lang="ja-JP" altLang="en-US" sz="2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4053840" y="2646152"/>
            <a:ext cx="4373880" cy="2246769"/>
          </a:xfrm>
          <a:prstGeom prst="rect">
            <a:avLst/>
          </a:prstGeom>
          <a:noFill/>
          <a:ln>
            <a:solidFill>
              <a:srgbClr val="FF0000"/>
            </a:solidFill>
          </a:ln>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重要</a:t>
            </a:r>
            <a:r>
              <a:rPr lang="en-US" altLang="ja-JP" sz="2000" dirty="0">
                <a:solidFill>
                  <a:srgbClr val="FF0000"/>
                </a:solidFill>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変数名の付け方</a:t>
            </a:r>
          </a:p>
          <a:p>
            <a:pPr algn="l"/>
            <a:r>
              <a:rPr lang="ja-JP" altLang="en-US" sz="2000" dirty="0">
                <a:latin typeface="メイリオ" panose="020B0604030504040204" pitchFamily="50" charset="-128"/>
                <a:ea typeface="メイリオ" panose="020B0604030504040204" pitchFamily="50" charset="-128"/>
              </a:rPr>
              <a:t>使える文字</a:t>
            </a:r>
          </a:p>
          <a:p>
            <a:pPr algn="l"/>
            <a:r>
              <a:rPr lang="ja-JP" altLang="en-US" sz="2000" dirty="0">
                <a:latin typeface="メイリオ" panose="020B0604030504040204" pitchFamily="50" charset="-128"/>
                <a:ea typeface="メイリオ" panose="020B0604030504040204" pitchFamily="50" charset="-128"/>
              </a:rPr>
              <a:t>・小文字英字	・大文字英字</a:t>
            </a:r>
          </a:p>
          <a:p>
            <a:pPr algn="l"/>
            <a:r>
              <a:rPr lang="ja-JP" altLang="en-US" sz="2000" dirty="0">
                <a:latin typeface="メイリオ" panose="020B0604030504040204" pitchFamily="50" charset="-128"/>
                <a:ea typeface="メイリオ" panose="020B0604030504040204" pitchFamily="50" charset="-128"/>
              </a:rPr>
              <a:t>・数字		・</a:t>
            </a:r>
            <a:r>
              <a:rPr lang="en-US" altLang="ja-JP" sz="2000" dirty="0">
                <a:latin typeface="メイリオ" panose="020B0604030504040204" pitchFamily="50" charset="-128"/>
                <a:ea typeface="メイリオ" panose="020B0604030504040204" pitchFamily="50" charset="-128"/>
              </a:rPr>
              <a:t>_(</a:t>
            </a:r>
            <a:r>
              <a:rPr lang="ja-JP" altLang="en-US" sz="2000" dirty="0">
                <a:latin typeface="メイリオ" panose="020B0604030504040204" pitchFamily="50" charset="-128"/>
                <a:ea typeface="メイリオ" panose="020B0604030504040204" pitchFamily="50" charset="-128"/>
              </a:rPr>
              <a:t>アンダーバー</a:t>
            </a:r>
            <a:r>
              <a:rPr lang="en-US" altLang="ja-JP" sz="2000" dirty="0">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先頭に数字は使えない</a:t>
            </a:r>
          </a:p>
          <a:p>
            <a:pPr algn="l"/>
            <a:r>
              <a:rPr lang="ja-JP" altLang="en-US" sz="2000" dirty="0">
                <a:latin typeface="メイリオ" panose="020B0604030504040204" pitchFamily="50" charset="-128"/>
                <a:ea typeface="メイリオ" panose="020B0604030504040204" pitchFamily="50" charset="-128"/>
              </a:rPr>
              <a:t>〇 </a:t>
            </a:r>
            <a:r>
              <a:rPr lang="en-US" altLang="ja-JP" sz="2000" dirty="0" err="1">
                <a:latin typeface="メイリオ" panose="020B0604030504040204" pitchFamily="50" charset="-128"/>
                <a:ea typeface="メイリオ" panose="020B0604030504040204" pitchFamily="50" charset="-128"/>
              </a:rPr>
              <a:t>abc</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〇</a:t>
            </a:r>
            <a:r>
              <a:rPr lang="en-US" altLang="ja-JP" sz="2000" dirty="0" err="1">
                <a:latin typeface="メイリオ" panose="020B0604030504040204" pitchFamily="50" charset="-128"/>
                <a:ea typeface="メイリオ" panose="020B0604030504040204" pitchFamily="50" charset="-128"/>
              </a:rPr>
              <a:t>kakaku</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〇 </a:t>
            </a:r>
            <a:r>
              <a:rPr lang="en-US" altLang="ja-JP" sz="2000" dirty="0" err="1">
                <a:latin typeface="メイリオ" panose="020B0604030504040204" pitchFamily="50" charset="-128"/>
                <a:ea typeface="メイリオ" panose="020B0604030504040204" pitchFamily="50" charset="-128"/>
              </a:rPr>
              <a:t>total_a</a:t>
            </a:r>
            <a:endParaRPr lang="en-US" altLang="ja-JP"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1ban ×</a:t>
            </a:r>
            <a:r>
              <a:rPr lang="en-US" altLang="ja-JP" sz="2000" dirty="0" err="1">
                <a:latin typeface="メイリオ" panose="020B0604030504040204" pitchFamily="50" charset="-128"/>
                <a:ea typeface="メイリオ" panose="020B0604030504040204" pitchFamily="50" charset="-128"/>
              </a:rPr>
              <a:t>take@jp</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日本語</a:t>
            </a:r>
            <a:endParaRPr kumimoji="1" lang="ja-JP" altLang="en-US" dirty="0"/>
          </a:p>
        </p:txBody>
      </p:sp>
      <p:sp>
        <p:nvSpPr>
          <p:cNvPr id="3" name="テキスト ボックス 2">
            <a:extLst>
              <a:ext uri="{FF2B5EF4-FFF2-40B4-BE49-F238E27FC236}">
                <a16:creationId xmlns:a16="http://schemas.microsoft.com/office/drawing/2014/main" id="{5718C626-15AD-2316-612F-BD4BF8E71C12}"/>
              </a:ext>
            </a:extLst>
          </p:cNvPr>
          <p:cNvSpPr txBox="1"/>
          <p:nvPr/>
        </p:nvSpPr>
        <p:spPr>
          <a:xfrm>
            <a:off x="716280" y="4825488"/>
            <a:ext cx="3078479"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青色は実行結果</a:t>
            </a:r>
          </a:p>
        </p:txBody>
      </p:sp>
    </p:spTree>
    <p:extLst>
      <p:ext uri="{BB962C8B-B14F-4D97-AF65-F5344CB8AC3E}">
        <p14:creationId xmlns:p14="http://schemas.microsoft.com/office/powerpoint/2010/main" val="1770693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14</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文字列の定義</a:t>
            </a:r>
            <a:endParaRPr lang="en-US" altLang="ja-JP" sz="28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00038" y="1356748"/>
            <a:ext cx="4434681" cy="3416320"/>
          </a:xfrm>
          <a:prstGeom prst="rect">
            <a:avLst/>
          </a:prstGeom>
          <a:noFill/>
          <a:ln w="19050">
            <a:solidFill>
              <a:schemeClr val="tx1"/>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print("Hello World!")</a:t>
            </a:r>
          </a:p>
          <a:p>
            <a:pPr algn="l"/>
            <a:r>
              <a:rPr lang="en-US" altLang="ja-JP" sz="2400" dirty="0">
                <a:solidFill>
                  <a:schemeClr val="accent2"/>
                </a:solidFill>
                <a:latin typeface="メイリオ" panose="020B0604030504040204" pitchFamily="50" charset="-128"/>
                <a:ea typeface="メイリオ" panose="020B0604030504040204" pitchFamily="50" charset="-128"/>
              </a:rPr>
              <a:t>Hello World!</a:t>
            </a:r>
          </a:p>
          <a:p>
            <a:pPr algn="l"/>
            <a:endParaRPr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a = "Hello"</a:t>
            </a:r>
          </a:p>
          <a:p>
            <a:pPr algn="l"/>
            <a:r>
              <a:rPr lang="en-US" altLang="ja-JP" sz="2400" dirty="0">
                <a:latin typeface="メイリオ" panose="020B0604030504040204" pitchFamily="50" charset="-128"/>
                <a:ea typeface="メイリオ" panose="020B0604030504040204" pitchFamily="50" charset="-128"/>
              </a:rPr>
              <a:t>b = 'World!'</a:t>
            </a:r>
          </a:p>
          <a:p>
            <a:pPr algn="l"/>
            <a:r>
              <a:rPr lang="en-US" altLang="ja-JP" sz="2400" dirty="0">
                <a:latin typeface="メイリオ" panose="020B0604030504040204" pitchFamily="50" charset="-128"/>
                <a:ea typeface="メイリオ" panose="020B0604030504040204" pitchFamily="50" charset="-128"/>
              </a:rPr>
              <a:t>c = a + b</a:t>
            </a:r>
          </a:p>
          <a:p>
            <a:pPr algn="l"/>
            <a:r>
              <a:rPr lang="en-US" altLang="ja-JP" sz="2400" dirty="0">
                <a:latin typeface="メイリオ" panose="020B0604030504040204" pitchFamily="50" charset="-128"/>
                <a:ea typeface="メイリオ" panose="020B0604030504040204" pitchFamily="50" charset="-128"/>
              </a:rPr>
              <a:t>print(c)</a:t>
            </a:r>
          </a:p>
          <a:p>
            <a:pPr algn="l"/>
            <a:r>
              <a:rPr lang="en-US" altLang="ja-JP" sz="2400" dirty="0">
                <a:solidFill>
                  <a:schemeClr val="accent2"/>
                </a:solidFill>
                <a:latin typeface="メイリオ" panose="020B0604030504040204" pitchFamily="50" charset="-128"/>
                <a:ea typeface="メイリオ" panose="020B0604030504040204" pitchFamily="50" charset="-128"/>
              </a:rPr>
              <a:t>HelloWorld!</a:t>
            </a:r>
          </a:p>
          <a:p>
            <a:pPr algn="l"/>
            <a:endParaRPr kumimoji="1" lang="ja-JP" altLang="en-US" sz="24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03079" y="832183"/>
            <a:ext cx="7010399"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文字列の扱いを確認しよう</a:t>
            </a:r>
            <a:endParaRPr kumimoji="1" lang="ja-JP" altLang="en-US" sz="24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876800" y="1536811"/>
            <a:ext cx="3810000" cy="341632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・文字列は</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ダブルクォート</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又は</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シングルクォート</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で囲んで定義します。</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・必ず同じ</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又は</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でくくります。</a:t>
            </a:r>
          </a:p>
          <a:p>
            <a:pPr algn="l"/>
            <a:r>
              <a:rPr kumimoji="1" lang="ja-JP" altLang="en-US" sz="2400" dirty="0">
                <a:latin typeface="メイリオ" panose="020B0604030504040204" pitchFamily="50" charset="-128"/>
                <a:ea typeface="メイリオ" panose="020B0604030504040204" pitchFamily="50" charset="-128"/>
              </a:rPr>
              <a:t>・文字列同志をくっつける時は </a:t>
            </a:r>
            <a:r>
              <a:rPr kumimoji="1"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を</a:t>
            </a:r>
            <a:r>
              <a:rPr lang="ja-JP" altLang="en-US" sz="2400" dirty="0">
                <a:latin typeface="メイリオ" panose="020B0604030504040204" pitchFamily="50" charset="-128"/>
                <a:ea typeface="メイリオ" panose="020B0604030504040204" pitchFamily="50" charset="-128"/>
              </a:rPr>
              <a:t>使います。</a:t>
            </a:r>
          </a:p>
          <a:p>
            <a:pPr algn="l"/>
            <a:r>
              <a:rPr kumimoji="1" lang="ja-JP" altLang="en-US" sz="2400" dirty="0">
                <a:latin typeface="メイリオ" panose="020B0604030504040204" pitchFamily="50" charset="-128"/>
                <a:ea typeface="メイリオ" panose="020B0604030504040204" pitchFamily="50" charset="-128"/>
              </a:rPr>
              <a:t>・文字列としては日本語も使用できます。</a:t>
            </a:r>
          </a:p>
        </p:txBody>
      </p:sp>
      <p:sp>
        <p:nvSpPr>
          <p:cNvPr id="8" name="テキスト ボックス 7"/>
          <p:cNvSpPr txBox="1"/>
          <p:nvPr/>
        </p:nvSpPr>
        <p:spPr>
          <a:xfrm>
            <a:off x="6553200" y="429099"/>
            <a:ext cx="1859280" cy="461665"/>
          </a:xfrm>
          <a:prstGeom prst="rect">
            <a:avLst/>
          </a:prstGeom>
          <a:solidFill>
            <a:schemeClr val="bg1"/>
          </a:solidFill>
          <a:ln w="38100">
            <a:solidFill>
              <a:srgbClr val="FF0000"/>
            </a:solidFill>
          </a:ln>
        </p:spPr>
        <p:txBody>
          <a:bodyPr wrap="square" rtlCol="0">
            <a:spAutoFit/>
          </a:bodyPr>
          <a:lstStyle/>
          <a:p>
            <a:r>
              <a:rPr kumimoji="1" lang="ja-JP" altLang="en-US" sz="2400" dirty="0">
                <a:solidFill>
                  <a:srgbClr val="FF0000"/>
                </a:solidFill>
              </a:rPr>
              <a:t>確認</a:t>
            </a:r>
          </a:p>
        </p:txBody>
      </p:sp>
      <p:sp>
        <p:nvSpPr>
          <p:cNvPr id="2" name="テキスト ボックス 1">
            <a:extLst>
              <a:ext uri="{FF2B5EF4-FFF2-40B4-BE49-F238E27FC236}">
                <a16:creationId xmlns:a16="http://schemas.microsoft.com/office/drawing/2014/main" id="{736FA314-6F6E-2C92-11BF-C85CE9A6188D}"/>
              </a:ext>
            </a:extLst>
          </p:cNvPr>
          <p:cNvSpPr txBox="1"/>
          <p:nvPr/>
        </p:nvSpPr>
        <p:spPr>
          <a:xfrm>
            <a:off x="371078" y="5016742"/>
            <a:ext cx="4434681" cy="461665"/>
          </a:xfrm>
          <a:prstGeom prst="rect">
            <a:avLst/>
          </a:prstGeom>
          <a:noFill/>
          <a:ln w="19050">
            <a:solidFill>
              <a:schemeClr val="tx1"/>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print("Hello World!")</a:t>
            </a:r>
          </a:p>
        </p:txBody>
      </p:sp>
    </p:spTree>
    <p:extLst>
      <p:ext uri="{BB962C8B-B14F-4D97-AF65-F5344CB8AC3E}">
        <p14:creationId xmlns:p14="http://schemas.microsoft.com/office/powerpoint/2010/main" val="1560810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a:xfrm>
            <a:off x="6848475" y="6184265"/>
            <a:ext cx="2133600" cy="476250"/>
          </a:xfrm>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15</a:t>
            </a:fld>
            <a:endParaRPr lang="en-US" altLang="ja-JP" sz="200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1601897" y="308872"/>
            <a:ext cx="81276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1</a:t>
            </a:r>
            <a:r>
              <a:rPr lang="en-US" altLang="ja-JP" sz="2800" dirty="0">
                <a:latin typeface="メイリオ" panose="020B0604030504040204" pitchFamily="50" charset="-128"/>
                <a:ea typeface="メイリオ" panose="020B0604030504040204" pitchFamily="50" charset="-128"/>
              </a:rPr>
              <a:t>:1</a:t>
            </a:r>
            <a:r>
              <a:rPr lang="ja-JP" altLang="en-US" sz="2800" dirty="0">
                <a:latin typeface="メイリオ" panose="020B0604030504040204" pitchFamily="50" charset="-128"/>
                <a:ea typeface="メイリオ" panose="020B0604030504040204" pitchFamily="50" charset="-128"/>
              </a:rPr>
              <a:t>行実行とプログラムを区別しよう</a:t>
            </a:r>
            <a:endParaRPr lang="en-US" altLang="ja-JP" sz="28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503079" y="1064657"/>
            <a:ext cx="8640921"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複数の命令をまとめて一つのプログラムにして</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実行してみよう。</a:t>
            </a:r>
            <a:endParaRPr kumimoji="1" lang="ja-JP" altLang="en-US" sz="24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077B664-9CCC-6C17-B881-6D5011B0D02D}"/>
              </a:ext>
            </a:extLst>
          </p:cNvPr>
          <p:cNvSpPr txBox="1"/>
          <p:nvPr/>
        </p:nvSpPr>
        <p:spPr>
          <a:xfrm>
            <a:off x="75512" y="233287"/>
            <a:ext cx="152638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3</a:t>
            </a:r>
          </a:p>
        </p:txBody>
      </p:sp>
      <p:sp>
        <p:nvSpPr>
          <p:cNvPr id="16" name="Text Box 26">
            <a:extLst>
              <a:ext uri="{FF2B5EF4-FFF2-40B4-BE49-F238E27FC236}">
                <a16:creationId xmlns:a16="http://schemas.microsoft.com/office/drawing/2014/main" id="{ECA7A19A-5CBC-B50D-78FA-3DD744BB922F}"/>
              </a:ext>
            </a:extLst>
          </p:cNvPr>
          <p:cNvSpPr txBox="1">
            <a:spLocks noChangeArrowheads="1"/>
          </p:cNvSpPr>
          <p:nvPr/>
        </p:nvSpPr>
        <p:spPr bwMode="auto">
          <a:xfrm>
            <a:off x="6126547" y="2978130"/>
            <a:ext cx="32184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プログラム</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命令の集まり</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25" name="矢印: 折線 24">
            <a:extLst>
              <a:ext uri="{FF2B5EF4-FFF2-40B4-BE49-F238E27FC236}">
                <a16:creationId xmlns:a16="http://schemas.microsoft.com/office/drawing/2014/main" id="{AD4CE118-D22D-CB8E-750E-6F71E84763BB}"/>
              </a:ext>
            </a:extLst>
          </p:cNvPr>
          <p:cNvSpPr/>
          <p:nvPr/>
        </p:nvSpPr>
        <p:spPr bwMode="auto">
          <a:xfrm rot="5400000">
            <a:off x="4138047" y="3474001"/>
            <a:ext cx="697423" cy="631556"/>
          </a:xfrm>
          <a:prstGeom prst="ben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Text Box 26">
            <a:extLst>
              <a:ext uri="{FF2B5EF4-FFF2-40B4-BE49-F238E27FC236}">
                <a16:creationId xmlns:a16="http://schemas.microsoft.com/office/drawing/2014/main" id="{CFAFCA13-ECF4-2C11-3D5C-637CCC2F0D0F}"/>
              </a:ext>
            </a:extLst>
          </p:cNvPr>
          <p:cNvSpPr txBox="1">
            <a:spLocks noChangeArrowheads="1"/>
          </p:cNvSpPr>
          <p:nvPr/>
        </p:nvSpPr>
        <p:spPr bwMode="auto">
          <a:xfrm>
            <a:off x="6293443" y="4768492"/>
            <a:ext cx="246785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プログラムが実行され、結果が表示される。</a:t>
            </a:r>
          </a:p>
        </p:txBody>
      </p:sp>
      <p:sp>
        <p:nvSpPr>
          <p:cNvPr id="27" name="テキスト ボックス 26">
            <a:extLst>
              <a:ext uri="{FF2B5EF4-FFF2-40B4-BE49-F238E27FC236}">
                <a16:creationId xmlns:a16="http://schemas.microsoft.com/office/drawing/2014/main" id="{4F2C001D-A6F4-0DA4-4B21-0CA1A4E9A5CB}"/>
              </a:ext>
            </a:extLst>
          </p:cNvPr>
          <p:cNvSpPr txBox="1"/>
          <p:nvPr/>
        </p:nvSpPr>
        <p:spPr>
          <a:xfrm>
            <a:off x="111287" y="2314462"/>
            <a:ext cx="2159978" cy="523220"/>
          </a:xfrm>
          <a:prstGeom prst="rect">
            <a:avLst/>
          </a:prstGeom>
          <a:noFill/>
          <a:ln w="28575">
            <a:noFill/>
          </a:ln>
        </p:spPr>
        <p:txBody>
          <a:bodyPr wrap="square" rtlCol="0">
            <a:spAutoFit/>
          </a:bodyPr>
          <a:lstStyle/>
          <a:p>
            <a:r>
              <a:rPr kumimoji="1" lang="ja-JP" altLang="en-US" sz="2800" dirty="0">
                <a:solidFill>
                  <a:schemeClr val="accent2"/>
                </a:solidFill>
              </a:rPr>
              <a:t>実行</a:t>
            </a:r>
            <a:r>
              <a:rPr kumimoji="1" lang="en-US" altLang="ja-JP" sz="2800" dirty="0">
                <a:solidFill>
                  <a:schemeClr val="accent2"/>
                </a:solidFill>
              </a:rPr>
              <a:t>(Run)</a:t>
            </a:r>
          </a:p>
        </p:txBody>
      </p:sp>
      <p:pic>
        <p:nvPicPr>
          <p:cNvPr id="3" name="図 2">
            <a:extLst>
              <a:ext uri="{FF2B5EF4-FFF2-40B4-BE49-F238E27FC236}">
                <a16:creationId xmlns:a16="http://schemas.microsoft.com/office/drawing/2014/main" id="{4B15591D-214D-17EE-33BB-DB1B2C6C4934}"/>
              </a:ext>
            </a:extLst>
          </p:cNvPr>
          <p:cNvPicPr>
            <a:picLocks noChangeAspect="1"/>
          </p:cNvPicPr>
          <p:nvPr/>
        </p:nvPicPr>
        <p:blipFill>
          <a:blip r:embed="rId2"/>
          <a:stretch>
            <a:fillRect/>
          </a:stretch>
        </p:blipFill>
        <p:spPr>
          <a:xfrm>
            <a:off x="2006980" y="2071059"/>
            <a:ext cx="3588923" cy="3797208"/>
          </a:xfrm>
          <a:prstGeom prst="rect">
            <a:avLst/>
          </a:prstGeom>
        </p:spPr>
      </p:pic>
      <p:sp>
        <p:nvSpPr>
          <p:cNvPr id="4" name="右中かっこ 3">
            <a:extLst>
              <a:ext uri="{FF2B5EF4-FFF2-40B4-BE49-F238E27FC236}">
                <a16:creationId xmlns:a16="http://schemas.microsoft.com/office/drawing/2014/main" id="{96F50F56-0360-6424-A199-DBE2FA5199CB}"/>
              </a:ext>
            </a:extLst>
          </p:cNvPr>
          <p:cNvSpPr/>
          <p:nvPr/>
        </p:nvSpPr>
        <p:spPr bwMode="auto">
          <a:xfrm>
            <a:off x="5665738" y="2330245"/>
            <a:ext cx="390974" cy="1946787"/>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右中かっこ 4">
            <a:extLst>
              <a:ext uri="{FF2B5EF4-FFF2-40B4-BE49-F238E27FC236}">
                <a16:creationId xmlns:a16="http://schemas.microsoft.com/office/drawing/2014/main" id="{529FA346-10DE-B9CC-5EA9-5782FFB543BE}"/>
              </a:ext>
            </a:extLst>
          </p:cNvPr>
          <p:cNvSpPr/>
          <p:nvPr/>
        </p:nvSpPr>
        <p:spPr bwMode="auto">
          <a:xfrm>
            <a:off x="5715950" y="4302930"/>
            <a:ext cx="390974" cy="1565338"/>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矢印: 上カーブ 6">
            <a:extLst>
              <a:ext uri="{FF2B5EF4-FFF2-40B4-BE49-F238E27FC236}">
                <a16:creationId xmlns:a16="http://schemas.microsoft.com/office/drawing/2014/main" id="{6713256D-CABF-2C7C-D1A5-2374E13EE496}"/>
              </a:ext>
            </a:extLst>
          </p:cNvPr>
          <p:cNvSpPr/>
          <p:nvPr/>
        </p:nvSpPr>
        <p:spPr bwMode="auto">
          <a:xfrm rot="5400000">
            <a:off x="1119577" y="3276956"/>
            <a:ext cx="2112834" cy="711067"/>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正方形/長方形 1">
            <a:extLst>
              <a:ext uri="{FF2B5EF4-FFF2-40B4-BE49-F238E27FC236}">
                <a16:creationId xmlns:a16="http://schemas.microsoft.com/office/drawing/2014/main" id="{64EBB836-62DD-DD4E-CFBD-B24013BF067E}"/>
              </a:ext>
            </a:extLst>
          </p:cNvPr>
          <p:cNvSpPr/>
          <p:nvPr/>
        </p:nvSpPr>
        <p:spPr bwMode="auto">
          <a:xfrm>
            <a:off x="2991780" y="2314461"/>
            <a:ext cx="2604124" cy="2112835"/>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917881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a:xfrm>
            <a:off x="6832977" y="6373812"/>
            <a:ext cx="2133600" cy="476250"/>
          </a:xfrm>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16</a:t>
            </a:fld>
            <a:endParaRPr lang="en-US" altLang="ja-JP" sz="2000" dirty="0">
              <a:latin typeface="メイリオ" panose="020B0604030504040204" pitchFamily="50" charset="-128"/>
              <a:ea typeface="メイリオ" panose="020B0604030504040204" pitchFamily="50" charset="-128"/>
            </a:endParaRPr>
          </a:p>
        </p:txBody>
      </p:sp>
      <p:sp>
        <p:nvSpPr>
          <p:cNvPr id="95234" name="Text Box 2"/>
          <p:cNvSpPr txBox="1">
            <a:spLocks noChangeArrowheads="1"/>
          </p:cNvSpPr>
          <p:nvPr/>
        </p:nvSpPr>
        <p:spPr bwMode="auto">
          <a:xfrm>
            <a:off x="300038" y="246063"/>
            <a:ext cx="88439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1:1</a:t>
            </a:r>
            <a:r>
              <a:rPr lang="ja-JP" altLang="en-US" sz="2800" dirty="0">
                <a:latin typeface="メイリオ" panose="020B0604030504040204" pitchFamily="50" charset="-128"/>
                <a:ea typeface="メイリオ" panose="020B0604030504040204" pitchFamily="50" charset="-128"/>
              </a:rPr>
              <a:t>行実行とプログラムを区別しよう</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3)</a:t>
            </a:r>
            <a:endParaRPr lang="ja-JP" altLang="en-US" sz="28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208618" y="769284"/>
            <a:ext cx="6622192"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実行してエラーが出る場合。</a:t>
            </a:r>
            <a:br>
              <a:rPr lang="ja-JP" altLang="en-US"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行づつエラーが出ると止まります。</a:t>
            </a:r>
            <a:endParaRPr kumimoji="1" lang="ja-JP" altLang="en-US" sz="2400" dirty="0">
              <a:latin typeface="メイリオ" panose="020B0604030504040204" pitchFamily="50" charset="-128"/>
              <a:ea typeface="メイリオ" panose="020B0604030504040204" pitchFamily="50" charset="-128"/>
            </a:endParaRPr>
          </a:p>
        </p:txBody>
      </p:sp>
      <p:sp>
        <p:nvSpPr>
          <p:cNvPr id="19" name="Text Box 26">
            <a:extLst>
              <a:ext uri="{FF2B5EF4-FFF2-40B4-BE49-F238E27FC236}">
                <a16:creationId xmlns:a16="http://schemas.microsoft.com/office/drawing/2014/main" id="{0F0A9816-6F1D-B69D-334E-4112F1B6F9A0}"/>
              </a:ext>
            </a:extLst>
          </p:cNvPr>
          <p:cNvSpPr txBox="1">
            <a:spLocks noChangeArrowheads="1"/>
          </p:cNvSpPr>
          <p:nvPr/>
        </p:nvSpPr>
        <p:spPr bwMode="auto">
          <a:xfrm>
            <a:off x="4191119" y="2019540"/>
            <a:ext cx="2442156"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Print</a:t>
            </a:r>
            <a:r>
              <a:rPr lang="ja-JP" altLang="en-US" sz="2000" dirty="0">
                <a:latin typeface="メイリオ" panose="020B0604030504040204" pitchFamily="50" charset="-128"/>
                <a:ea typeface="メイリオ" panose="020B0604030504040204" pitchFamily="50" charset="-128"/>
              </a:rPr>
              <a:t>の命令が、</a:t>
            </a:r>
            <a:r>
              <a:rPr lang="en-US" altLang="ja-JP" sz="2000" dirty="0" err="1">
                <a:latin typeface="メイリオ" panose="020B0604030504040204" pitchFamily="50" charset="-128"/>
                <a:ea typeface="メイリオ" panose="020B0604030504040204" pitchFamily="50" charset="-128"/>
              </a:rPr>
              <a:t>prit</a:t>
            </a:r>
            <a:r>
              <a:rPr lang="ja-JP" altLang="en-US" sz="2000" dirty="0">
                <a:latin typeface="メイリオ" panose="020B0604030504040204" pitchFamily="50" charset="-128"/>
                <a:ea typeface="メイリオ" panose="020B0604030504040204" pitchFamily="50" charset="-128"/>
              </a:rPr>
              <a:t>と誤ってエラーになった。</a:t>
            </a:r>
          </a:p>
        </p:txBody>
      </p:sp>
      <p:sp>
        <p:nvSpPr>
          <p:cNvPr id="11" name="Text Box 26">
            <a:extLst>
              <a:ext uri="{FF2B5EF4-FFF2-40B4-BE49-F238E27FC236}">
                <a16:creationId xmlns:a16="http://schemas.microsoft.com/office/drawing/2014/main" id="{A08DE5E5-0E48-73B8-E15D-0E3CC1E9C35F}"/>
              </a:ext>
            </a:extLst>
          </p:cNvPr>
          <p:cNvSpPr txBox="1">
            <a:spLocks noChangeArrowheads="1"/>
          </p:cNvSpPr>
          <p:nvPr/>
        </p:nvSpPr>
        <p:spPr bwMode="auto">
          <a:xfrm>
            <a:off x="4191119" y="3840715"/>
            <a:ext cx="3648584"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行目まではエラーがなくて正常に実行したが、</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6</a:t>
            </a:r>
            <a:r>
              <a:rPr lang="ja-JP" altLang="en-US" sz="2000" dirty="0">
                <a:latin typeface="メイリオ" panose="020B0604030504040204" pitchFamily="50" charset="-128"/>
                <a:ea typeface="メイリオ" panose="020B0604030504040204" pitchFamily="50" charset="-128"/>
              </a:rPr>
              <a:t>行目に使っていない変数</a:t>
            </a:r>
            <a:r>
              <a:rPr lang="en-US" altLang="ja-JP" sz="2000" dirty="0">
                <a:latin typeface="メイリオ" panose="020B0604030504040204" pitchFamily="50" charset="-128"/>
                <a:ea typeface="メイリオ" panose="020B0604030504040204" pitchFamily="50" charset="-128"/>
              </a:rPr>
              <a:t>y</a:t>
            </a:r>
            <a:r>
              <a:rPr lang="ja-JP" altLang="en-US" sz="2000" dirty="0">
                <a:latin typeface="メイリオ" panose="020B0604030504040204" pitchFamily="50" charset="-128"/>
                <a:ea typeface="メイリオ" panose="020B0604030504040204" pitchFamily="50" charset="-128"/>
              </a:rPr>
              <a:t>があったので、エラーになった。</a:t>
            </a:r>
          </a:p>
        </p:txBody>
      </p:sp>
      <p:sp>
        <p:nvSpPr>
          <p:cNvPr id="12" name="Text Box 26">
            <a:extLst>
              <a:ext uri="{FF2B5EF4-FFF2-40B4-BE49-F238E27FC236}">
                <a16:creationId xmlns:a16="http://schemas.microsoft.com/office/drawing/2014/main" id="{230BD1ED-D3ED-03AF-3C18-54560F2482B4}"/>
              </a:ext>
            </a:extLst>
          </p:cNvPr>
          <p:cNvSpPr txBox="1">
            <a:spLocks noChangeArrowheads="1"/>
          </p:cNvSpPr>
          <p:nvPr/>
        </p:nvSpPr>
        <p:spPr bwMode="auto">
          <a:xfrm>
            <a:off x="4971495" y="5501442"/>
            <a:ext cx="332356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200" dirty="0">
                <a:solidFill>
                  <a:srgbClr val="FF0000"/>
                </a:solidFill>
                <a:latin typeface="メイリオ" panose="020B0604030504040204" pitchFamily="50" charset="-128"/>
                <a:ea typeface="メイリオ" panose="020B0604030504040204" pitchFamily="50" charset="-128"/>
              </a:rPr>
              <a:t>・１個づつエラーの箇所を修正して、再度実行していきます</a:t>
            </a:r>
            <a:r>
              <a:rPr lang="ja-JP" altLang="en-US" sz="2400" dirty="0">
                <a:solidFill>
                  <a:srgbClr val="FF0000"/>
                </a:solidFill>
                <a:latin typeface="メイリオ" panose="020B0604030504040204" pitchFamily="50" charset="-128"/>
                <a:ea typeface="メイリオ" panose="020B0604030504040204" pitchFamily="50" charset="-128"/>
              </a:rPr>
              <a:t>。</a:t>
            </a:r>
          </a:p>
        </p:txBody>
      </p:sp>
      <p:sp>
        <p:nvSpPr>
          <p:cNvPr id="13" name="テキスト ボックス 12">
            <a:extLst>
              <a:ext uri="{FF2B5EF4-FFF2-40B4-BE49-F238E27FC236}">
                <a16:creationId xmlns:a16="http://schemas.microsoft.com/office/drawing/2014/main" id="{3401378A-01EE-A4EC-F316-412237D34F44}"/>
              </a:ext>
            </a:extLst>
          </p:cNvPr>
          <p:cNvSpPr txBox="1"/>
          <p:nvPr/>
        </p:nvSpPr>
        <p:spPr>
          <a:xfrm>
            <a:off x="6830810" y="1121934"/>
            <a:ext cx="2133600" cy="1323439"/>
          </a:xfrm>
          <a:prstGeom prst="rect">
            <a:avLst/>
          </a:prstGeom>
          <a:noFill/>
          <a:ln>
            <a:solidFill>
              <a:srgbClr val="FF0000"/>
            </a:solidFill>
          </a:ln>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重要</a:t>
            </a:r>
            <a:r>
              <a:rPr lang="en-US" altLang="ja-JP" sz="2000" dirty="0">
                <a:solidFill>
                  <a:srgbClr val="FF0000"/>
                </a:solidFill>
                <a:latin typeface="メイリオ" panose="020B0604030504040204" pitchFamily="50" charset="-128"/>
                <a:ea typeface="メイリオ" panose="020B0604030504040204" pitchFamily="50" charset="-128"/>
              </a:rPr>
              <a:t>:</a:t>
            </a:r>
            <a:endParaRPr lang="ja-JP" altLang="en-US" sz="2000" dirty="0">
              <a:solidFill>
                <a:srgbClr val="FF0000"/>
              </a:solidFill>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Python</a:t>
            </a:r>
            <a:r>
              <a:rPr kumimoji="1" lang="ja-JP" altLang="en-US" sz="2000" dirty="0">
                <a:latin typeface="メイリオ" panose="020B0604030504040204" pitchFamily="50" charset="-128"/>
                <a:ea typeface="メイリオ" panose="020B0604030504040204" pitchFamily="50" charset="-128"/>
              </a:rPr>
              <a:t>は大文字・小文字を区別します</a:t>
            </a:r>
            <a:endParaRPr kumimoji="1" lang="ja-JP" altLang="en-US" dirty="0"/>
          </a:p>
        </p:txBody>
      </p:sp>
      <p:pic>
        <p:nvPicPr>
          <p:cNvPr id="3" name="図 2">
            <a:extLst>
              <a:ext uri="{FF2B5EF4-FFF2-40B4-BE49-F238E27FC236}">
                <a16:creationId xmlns:a16="http://schemas.microsoft.com/office/drawing/2014/main" id="{649CD6EF-EDA9-B352-E7FB-72AE30C5601C}"/>
              </a:ext>
            </a:extLst>
          </p:cNvPr>
          <p:cNvPicPr>
            <a:picLocks noChangeAspect="1"/>
          </p:cNvPicPr>
          <p:nvPr/>
        </p:nvPicPr>
        <p:blipFill>
          <a:blip r:embed="rId2"/>
          <a:stretch>
            <a:fillRect/>
          </a:stretch>
        </p:blipFill>
        <p:spPr>
          <a:xfrm>
            <a:off x="300038" y="1584773"/>
            <a:ext cx="3858163" cy="18004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図 5">
            <a:extLst>
              <a:ext uri="{FF2B5EF4-FFF2-40B4-BE49-F238E27FC236}">
                <a16:creationId xmlns:a16="http://schemas.microsoft.com/office/drawing/2014/main" id="{9CDD8861-2D87-A931-D4D0-CCBF9680FEA5}"/>
              </a:ext>
            </a:extLst>
          </p:cNvPr>
          <p:cNvPicPr>
            <a:picLocks noChangeAspect="1"/>
          </p:cNvPicPr>
          <p:nvPr/>
        </p:nvPicPr>
        <p:blipFill>
          <a:blip r:embed="rId3"/>
          <a:stretch>
            <a:fillRect/>
          </a:stretch>
        </p:blipFill>
        <p:spPr>
          <a:xfrm>
            <a:off x="343325" y="3859887"/>
            <a:ext cx="3648584" cy="19910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66432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17</a:t>
            </a:fld>
            <a:endParaRPr lang="en-US" altLang="ja-JP" sz="2000">
              <a:latin typeface="メイリオ" panose="020B0604030504040204" pitchFamily="50" charset="-128"/>
              <a:ea typeface="メイリオ" panose="020B0604030504040204" pitchFamily="50" charset="-128"/>
            </a:endParaRPr>
          </a:p>
        </p:txBody>
      </p:sp>
      <p:sp>
        <p:nvSpPr>
          <p:cNvPr id="95249" name="Text Box 17"/>
          <p:cNvSpPr txBox="1">
            <a:spLocks noChangeArrowheads="1"/>
          </p:cNvSpPr>
          <p:nvPr/>
        </p:nvSpPr>
        <p:spPr bwMode="auto">
          <a:xfrm>
            <a:off x="609600" y="1933929"/>
            <a:ext cx="3962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ja-JP" altLang="en-US" sz="2400" dirty="0">
                <a:latin typeface="メイリオ" panose="020B0604030504040204" pitchFamily="50" charset="-128"/>
                <a:ea typeface="メイリオ" panose="020B0604030504040204" pitchFamily="50" charset="-128"/>
              </a:rPr>
              <a:t>１</a:t>
            </a:r>
            <a:r>
              <a:rPr lang="en-US" altLang="ja-JP" sz="2400" dirty="0">
                <a:latin typeface="メイリオ" panose="020B0604030504040204" pitchFamily="50" charset="-128"/>
                <a:ea typeface="メイリオ" panose="020B0604030504040204" pitchFamily="50" charset="-128"/>
              </a:rPr>
              <a:t>$ = 130</a:t>
            </a:r>
            <a:r>
              <a:rPr lang="ja-JP" altLang="en-US" sz="2400" dirty="0">
                <a:latin typeface="メイリオ" panose="020B0604030504040204" pitchFamily="50" charset="-128"/>
                <a:ea typeface="メイリオ" panose="020B0604030504040204" pitchFamily="50" charset="-128"/>
              </a:rPr>
              <a:t>円 とする</a:t>
            </a:r>
            <a:endParaRPr lang="en-US" altLang="ja-JP" sz="2400" dirty="0">
              <a:latin typeface="メイリオ" panose="020B0604030504040204" pitchFamily="50" charset="-128"/>
              <a:ea typeface="メイリオ" panose="020B0604030504040204" pitchFamily="50" charset="-128"/>
            </a:endParaRPr>
          </a:p>
        </p:txBody>
      </p:sp>
      <p:sp>
        <p:nvSpPr>
          <p:cNvPr id="95258" name="Text Box 26"/>
          <p:cNvSpPr txBox="1">
            <a:spLocks noChangeArrowheads="1"/>
          </p:cNvSpPr>
          <p:nvPr/>
        </p:nvSpPr>
        <p:spPr bwMode="auto">
          <a:xfrm>
            <a:off x="4990456" y="2152554"/>
            <a:ext cx="181330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solidFill>
                  <a:srgbClr val="333399"/>
                </a:solidFill>
                <a:latin typeface="メイリオ" panose="020B0604030504040204" pitchFamily="50" charset="-128"/>
                <a:ea typeface="メイリオ" panose="020B0604030504040204" pitchFamily="50" charset="-128"/>
              </a:rPr>
              <a:t>$?</a:t>
            </a:r>
          </a:p>
          <a:p>
            <a:pPr algn="l">
              <a:spcBef>
                <a:spcPct val="50000"/>
              </a:spcBef>
            </a:pPr>
            <a:r>
              <a:rPr lang="en-US" altLang="ja-JP" sz="2800" dirty="0">
                <a:latin typeface="メイリオ" panose="020B0604030504040204" pitchFamily="50" charset="-128"/>
                <a:ea typeface="メイリオ" panose="020B0604030504040204" pitchFamily="50" charset="-128"/>
              </a:rPr>
              <a:t>10</a:t>
            </a:r>
          </a:p>
          <a:p>
            <a:pPr algn="l">
              <a:spcBef>
                <a:spcPct val="50000"/>
              </a:spcBef>
            </a:pPr>
            <a:r>
              <a:rPr lang="en-US" altLang="ja-JP" sz="2800" dirty="0">
                <a:solidFill>
                  <a:srgbClr val="333399"/>
                </a:solidFill>
                <a:latin typeface="メイリオ" panose="020B0604030504040204" pitchFamily="50" charset="-128"/>
                <a:ea typeface="メイリオ" panose="020B0604030504040204" pitchFamily="50" charset="-128"/>
              </a:rPr>
              <a:t>1300</a:t>
            </a:r>
            <a:endParaRPr lang="ja-JP" altLang="en-US" sz="2800" dirty="0">
              <a:solidFill>
                <a:srgbClr val="333399"/>
              </a:solidFill>
              <a:latin typeface="メイリオ" panose="020B0604030504040204" pitchFamily="50" charset="-128"/>
              <a:ea typeface="メイリオ" panose="020B0604030504040204" pitchFamily="50" charset="-128"/>
            </a:endParaRP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2280329" y="273057"/>
            <a:ext cx="58769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ドルから円に変換。</a:t>
            </a:r>
          </a:p>
        </p:txBody>
      </p:sp>
      <p:sp>
        <p:nvSpPr>
          <p:cNvPr id="6" name="テキスト ボックス 5">
            <a:extLst>
              <a:ext uri="{FF2B5EF4-FFF2-40B4-BE49-F238E27FC236}">
                <a16:creationId xmlns:a16="http://schemas.microsoft.com/office/drawing/2014/main" id="{1587BDA5-98BA-C7E7-659E-007B1B3AA499}"/>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4</a:t>
            </a:r>
            <a:endParaRPr kumimoji="1" lang="ja-JP" altLang="en-US" sz="2800" dirty="0">
              <a:solidFill>
                <a:schemeClr val="accent2"/>
              </a:solidFill>
            </a:endParaRPr>
          </a:p>
        </p:txBody>
      </p:sp>
      <p:sp>
        <p:nvSpPr>
          <p:cNvPr id="4" name="フレーム 3">
            <a:extLst>
              <a:ext uri="{FF2B5EF4-FFF2-40B4-BE49-F238E27FC236}">
                <a16:creationId xmlns:a16="http://schemas.microsoft.com/office/drawing/2014/main" id="{2E080F8C-D329-05A8-1812-AA5024ACABCE}"/>
              </a:ext>
            </a:extLst>
          </p:cNvPr>
          <p:cNvSpPr/>
          <p:nvPr/>
        </p:nvSpPr>
        <p:spPr bwMode="auto">
          <a:xfrm>
            <a:off x="4871622" y="1836984"/>
            <a:ext cx="2859449" cy="2347559"/>
          </a:xfrm>
          <a:prstGeom prst="frame">
            <a:avLst>
              <a:gd name="adj1" fmla="val 32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a:extLst>
              <a:ext uri="{FF2B5EF4-FFF2-40B4-BE49-F238E27FC236}">
                <a16:creationId xmlns:a16="http://schemas.microsoft.com/office/drawing/2014/main" id="{9E2EC7C0-9807-CC76-BAF2-B23D05A85B1B}"/>
              </a:ext>
            </a:extLst>
          </p:cNvPr>
          <p:cNvPicPr>
            <a:picLocks noChangeAspect="1"/>
          </p:cNvPicPr>
          <p:nvPr/>
        </p:nvPicPr>
        <p:blipFill>
          <a:blip r:embed="rId2"/>
          <a:stretch>
            <a:fillRect/>
          </a:stretch>
        </p:blipFill>
        <p:spPr>
          <a:xfrm>
            <a:off x="609600" y="3007350"/>
            <a:ext cx="3453541" cy="1003363"/>
          </a:xfrm>
          <a:prstGeom prst="rect">
            <a:avLst/>
          </a:prstGeom>
        </p:spPr>
      </p:pic>
      <p:cxnSp>
        <p:nvCxnSpPr>
          <p:cNvPr id="15" name="直線矢印コネクタ 14">
            <a:extLst>
              <a:ext uri="{FF2B5EF4-FFF2-40B4-BE49-F238E27FC236}">
                <a16:creationId xmlns:a16="http://schemas.microsoft.com/office/drawing/2014/main" id="{940FD560-83C1-87F2-1703-78853A3D2652}"/>
              </a:ext>
            </a:extLst>
          </p:cNvPr>
          <p:cNvCxnSpPr>
            <a:stCxn id="11" idx="3"/>
          </p:cNvCxnSpPr>
          <p:nvPr/>
        </p:nvCxnSpPr>
        <p:spPr bwMode="auto">
          <a:xfrm flipV="1">
            <a:off x="4063141" y="3060495"/>
            <a:ext cx="1017720" cy="448537"/>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 Box 17">
            <a:extLst>
              <a:ext uri="{FF2B5EF4-FFF2-40B4-BE49-F238E27FC236}">
                <a16:creationId xmlns:a16="http://schemas.microsoft.com/office/drawing/2014/main" id="{F7C40666-38A3-3B5C-41E8-2BBC968DA022}"/>
              </a:ext>
            </a:extLst>
          </p:cNvPr>
          <p:cNvSpPr txBox="1">
            <a:spLocks noChangeArrowheads="1"/>
          </p:cNvSpPr>
          <p:nvPr/>
        </p:nvSpPr>
        <p:spPr bwMode="auto">
          <a:xfrm>
            <a:off x="2187586" y="4622469"/>
            <a:ext cx="6062419"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プログラムを実行して、</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が出た後、</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キーボードから数を入力すると、</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それに</a:t>
            </a:r>
            <a:r>
              <a:rPr lang="en-US" altLang="ja-JP" sz="2400" dirty="0">
                <a:latin typeface="メイリオ" panose="020B0604030504040204" pitchFamily="50" charset="-128"/>
                <a:ea typeface="メイリオ" panose="020B0604030504040204" pitchFamily="50" charset="-128"/>
              </a:rPr>
              <a:t>130</a:t>
            </a:r>
            <a:r>
              <a:rPr lang="ja-JP" altLang="en-US" sz="2400" dirty="0">
                <a:latin typeface="メイリオ" panose="020B0604030504040204" pitchFamily="50" charset="-128"/>
                <a:ea typeface="メイリオ" panose="020B0604030504040204" pitchFamily="50" charset="-128"/>
              </a:rPr>
              <a:t>を掛けた数を表示する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プログラムを打ち込みます。</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528023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18</a:t>
            </a:fld>
            <a:endParaRPr lang="en-US" altLang="ja-JP" sz="2000">
              <a:latin typeface="メイリオ" panose="020B0604030504040204" pitchFamily="50" charset="-128"/>
              <a:ea typeface="メイリオ" panose="020B0604030504040204" pitchFamily="50" charset="-128"/>
            </a:endParaRP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424411" y="297272"/>
            <a:ext cx="730665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ドルから円に変換。</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1)</a:t>
            </a:r>
            <a:endParaRPr lang="ja-JP" altLang="en-US" sz="2800" dirty="0">
              <a:latin typeface="メイリオ" panose="020B0604030504040204" pitchFamily="50" charset="-128"/>
              <a:ea typeface="メイリオ" panose="020B0604030504040204" pitchFamily="50" charset="-128"/>
            </a:endParaRPr>
          </a:p>
        </p:txBody>
      </p:sp>
      <p:sp>
        <p:nvSpPr>
          <p:cNvPr id="7" name="Text Box 17">
            <a:extLst>
              <a:ext uri="{FF2B5EF4-FFF2-40B4-BE49-F238E27FC236}">
                <a16:creationId xmlns:a16="http://schemas.microsoft.com/office/drawing/2014/main" id="{23AD7EAC-F5D6-5BBD-2711-4FE7566E38D2}"/>
              </a:ext>
            </a:extLst>
          </p:cNvPr>
          <p:cNvSpPr txBox="1">
            <a:spLocks noChangeArrowheads="1"/>
          </p:cNvSpPr>
          <p:nvPr/>
        </p:nvSpPr>
        <p:spPr bwMode="auto">
          <a:xfrm>
            <a:off x="517005" y="3829116"/>
            <a:ext cx="712147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新しくプログラムを打ち込んで実行してみよう。</a:t>
            </a:r>
            <a:endParaRPr lang="en-US" altLang="ja-JP" sz="2400" dirty="0">
              <a:latin typeface="メイリオ" panose="020B0604030504040204" pitchFamily="50" charset="-128"/>
              <a:ea typeface="メイリオ" panose="020B0604030504040204" pitchFamily="50" charset="-128"/>
            </a:endParaRPr>
          </a:p>
        </p:txBody>
      </p:sp>
      <p:grpSp>
        <p:nvGrpSpPr>
          <p:cNvPr id="2" name="グループ化 1">
            <a:extLst>
              <a:ext uri="{FF2B5EF4-FFF2-40B4-BE49-F238E27FC236}">
                <a16:creationId xmlns:a16="http://schemas.microsoft.com/office/drawing/2014/main" id="{4B7EB490-3CEA-13C6-36AF-FFDA9B05C65D}"/>
              </a:ext>
            </a:extLst>
          </p:cNvPr>
          <p:cNvGrpSpPr/>
          <p:nvPr/>
        </p:nvGrpSpPr>
        <p:grpSpPr>
          <a:xfrm>
            <a:off x="4669964" y="2631924"/>
            <a:ext cx="1143000" cy="1019070"/>
            <a:chOff x="1143000" y="3857730"/>
            <a:chExt cx="1143000" cy="1019070"/>
          </a:xfrm>
        </p:grpSpPr>
        <p:sp>
          <p:nvSpPr>
            <p:cNvPr id="4" name="メモ 58">
              <a:extLst>
                <a:ext uri="{FF2B5EF4-FFF2-40B4-BE49-F238E27FC236}">
                  <a16:creationId xmlns:a16="http://schemas.microsoft.com/office/drawing/2014/main" id="{DF979617-8280-946F-39F0-F4A776E01F32}"/>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9F643936-D3F3-F7A0-43C0-BBB551AEA8C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 name="グループ化 7">
            <a:extLst>
              <a:ext uri="{FF2B5EF4-FFF2-40B4-BE49-F238E27FC236}">
                <a16:creationId xmlns:a16="http://schemas.microsoft.com/office/drawing/2014/main" id="{14B92C9A-EB67-6869-F954-97E9E5BED113}"/>
              </a:ext>
            </a:extLst>
          </p:cNvPr>
          <p:cNvGrpSpPr/>
          <p:nvPr/>
        </p:nvGrpSpPr>
        <p:grpSpPr>
          <a:xfrm>
            <a:off x="5965364" y="2615771"/>
            <a:ext cx="1143000" cy="1019070"/>
            <a:chOff x="1143000" y="3857730"/>
            <a:chExt cx="1143000" cy="1019070"/>
          </a:xfrm>
        </p:grpSpPr>
        <p:sp>
          <p:nvSpPr>
            <p:cNvPr id="9" name="メモ 58">
              <a:extLst>
                <a:ext uri="{FF2B5EF4-FFF2-40B4-BE49-F238E27FC236}">
                  <a16:creationId xmlns:a16="http://schemas.microsoft.com/office/drawing/2014/main" id="{9ED389C6-0EFF-BBB1-977D-C447E5062B43}"/>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A34C9E6A-D584-B846-772A-4FD56DF1332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11" name="グループ化 10">
            <a:extLst>
              <a:ext uri="{FF2B5EF4-FFF2-40B4-BE49-F238E27FC236}">
                <a16:creationId xmlns:a16="http://schemas.microsoft.com/office/drawing/2014/main" id="{7B0C88ED-0246-BDA5-E16E-23512FC743BC}"/>
              </a:ext>
            </a:extLst>
          </p:cNvPr>
          <p:cNvGrpSpPr/>
          <p:nvPr/>
        </p:nvGrpSpPr>
        <p:grpSpPr>
          <a:xfrm>
            <a:off x="7298930" y="2631923"/>
            <a:ext cx="1143000" cy="1019070"/>
            <a:chOff x="1143000" y="3857730"/>
            <a:chExt cx="1143000" cy="1019070"/>
          </a:xfrm>
        </p:grpSpPr>
        <p:sp>
          <p:nvSpPr>
            <p:cNvPr id="12" name="メモ 58">
              <a:extLst>
                <a:ext uri="{FF2B5EF4-FFF2-40B4-BE49-F238E27FC236}">
                  <a16:creationId xmlns:a16="http://schemas.microsoft.com/office/drawing/2014/main" id="{706ED21C-6C20-68F7-59FC-BD4C071A0B8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a:extLst>
                <a:ext uri="{FF2B5EF4-FFF2-40B4-BE49-F238E27FC236}">
                  <a16:creationId xmlns:a16="http://schemas.microsoft.com/office/drawing/2014/main" id="{83773913-0D5C-C9AA-3816-FC594AD40C49}"/>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17" name="図 16">
            <a:extLst>
              <a:ext uri="{FF2B5EF4-FFF2-40B4-BE49-F238E27FC236}">
                <a16:creationId xmlns:a16="http://schemas.microsoft.com/office/drawing/2014/main" id="{82B927EE-6578-00F0-6C49-0A13AE987C6A}"/>
              </a:ext>
            </a:extLst>
          </p:cNvPr>
          <p:cNvPicPr>
            <a:picLocks noChangeAspect="1"/>
          </p:cNvPicPr>
          <p:nvPr/>
        </p:nvPicPr>
        <p:blipFill>
          <a:blip r:embed="rId2"/>
          <a:stretch>
            <a:fillRect/>
          </a:stretch>
        </p:blipFill>
        <p:spPr>
          <a:xfrm>
            <a:off x="578595" y="1070933"/>
            <a:ext cx="3900803" cy="25639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図 18">
            <a:extLst>
              <a:ext uri="{FF2B5EF4-FFF2-40B4-BE49-F238E27FC236}">
                <a16:creationId xmlns:a16="http://schemas.microsoft.com/office/drawing/2014/main" id="{6555E2BA-2036-C78A-09D4-A3284C679058}"/>
              </a:ext>
            </a:extLst>
          </p:cNvPr>
          <p:cNvPicPr>
            <a:picLocks noChangeAspect="1"/>
          </p:cNvPicPr>
          <p:nvPr/>
        </p:nvPicPr>
        <p:blipFill>
          <a:blip r:embed="rId3"/>
          <a:stretch>
            <a:fillRect/>
          </a:stretch>
        </p:blipFill>
        <p:spPr>
          <a:xfrm>
            <a:off x="1371600" y="4455420"/>
            <a:ext cx="3869864" cy="11172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 name="Text Box 17">
            <a:extLst>
              <a:ext uri="{FF2B5EF4-FFF2-40B4-BE49-F238E27FC236}">
                <a16:creationId xmlns:a16="http://schemas.microsoft.com/office/drawing/2014/main" id="{8DE6B373-2007-EED5-6016-58564CEFBE2D}"/>
              </a:ext>
            </a:extLst>
          </p:cNvPr>
          <p:cNvSpPr txBox="1">
            <a:spLocks noChangeArrowheads="1"/>
          </p:cNvSpPr>
          <p:nvPr/>
        </p:nvSpPr>
        <p:spPr bwMode="auto">
          <a:xfrm>
            <a:off x="498530" y="5803513"/>
            <a:ext cx="712147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補足</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情報を入力する時は上図のような画面になります。</a:t>
            </a:r>
            <a:endParaRPr lang="en-US" altLang="ja-JP" sz="2400" dirty="0">
              <a:latin typeface="メイリオ" panose="020B0604030504040204" pitchFamily="50" charset="-128"/>
              <a:ea typeface="メイリオ" panose="020B0604030504040204" pitchFamily="50" charset="-128"/>
            </a:endParaRPr>
          </a:p>
        </p:txBody>
      </p:sp>
      <p:sp>
        <p:nvSpPr>
          <p:cNvPr id="3" name="吹き出し: 角を丸めた四角形 2">
            <a:extLst>
              <a:ext uri="{FF2B5EF4-FFF2-40B4-BE49-F238E27FC236}">
                <a16:creationId xmlns:a16="http://schemas.microsoft.com/office/drawing/2014/main" id="{901B91A6-02C3-2FDB-4B38-95CC9E81D4C0}"/>
              </a:ext>
            </a:extLst>
          </p:cNvPr>
          <p:cNvSpPr/>
          <p:nvPr/>
        </p:nvSpPr>
        <p:spPr bwMode="auto">
          <a:xfrm>
            <a:off x="5114606" y="4712830"/>
            <a:ext cx="3809261" cy="859831"/>
          </a:xfrm>
          <a:prstGeom prst="wedgeRoundRectCallout">
            <a:avLst>
              <a:gd name="adj1" fmla="val -114272"/>
              <a:gd name="adj2" fmla="val -1610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このように表示されたら、キーボードから入力</a:t>
            </a:r>
          </a:p>
        </p:txBody>
      </p:sp>
      <p:sp>
        <p:nvSpPr>
          <p:cNvPr id="14" name="Text Box 26">
            <a:extLst>
              <a:ext uri="{FF2B5EF4-FFF2-40B4-BE49-F238E27FC236}">
                <a16:creationId xmlns:a16="http://schemas.microsoft.com/office/drawing/2014/main" id="{245CFB52-2928-FB39-5E1F-B89C9E1124AC}"/>
              </a:ext>
            </a:extLst>
          </p:cNvPr>
          <p:cNvSpPr txBox="1">
            <a:spLocks noChangeArrowheads="1"/>
          </p:cNvSpPr>
          <p:nvPr/>
        </p:nvSpPr>
        <p:spPr bwMode="auto">
          <a:xfrm>
            <a:off x="5194524" y="1388505"/>
            <a:ext cx="321848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000" dirty="0">
                <a:latin typeface="メイリオ" panose="020B0604030504040204" pitchFamily="50" charset="-128"/>
                <a:ea typeface="メイリオ" panose="020B0604030504040204" pitchFamily="50" charset="-128"/>
              </a:rPr>
              <a:t>プログラム</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命令の集まり</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
        <p:nvSpPr>
          <p:cNvPr id="15" name="右中かっこ 14">
            <a:extLst>
              <a:ext uri="{FF2B5EF4-FFF2-40B4-BE49-F238E27FC236}">
                <a16:creationId xmlns:a16="http://schemas.microsoft.com/office/drawing/2014/main" id="{98BC3D8D-3F56-203E-003D-C45B9810E049}"/>
              </a:ext>
            </a:extLst>
          </p:cNvPr>
          <p:cNvSpPr/>
          <p:nvPr/>
        </p:nvSpPr>
        <p:spPr bwMode="auto">
          <a:xfrm>
            <a:off x="4664604" y="1125964"/>
            <a:ext cx="408029" cy="1237348"/>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正方形/長方形 15">
            <a:extLst>
              <a:ext uri="{FF2B5EF4-FFF2-40B4-BE49-F238E27FC236}">
                <a16:creationId xmlns:a16="http://schemas.microsoft.com/office/drawing/2014/main" id="{B700198F-3CD8-2787-22CD-4DC1AF40031F}"/>
              </a:ext>
            </a:extLst>
          </p:cNvPr>
          <p:cNvSpPr/>
          <p:nvPr/>
        </p:nvSpPr>
        <p:spPr bwMode="auto">
          <a:xfrm>
            <a:off x="1253067" y="1125964"/>
            <a:ext cx="3064933" cy="1237348"/>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19243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AAE47E5F-8433-E505-9286-3F7D6926C3C3}"/>
              </a:ext>
            </a:extLst>
          </p:cNvPr>
          <p:cNvSpPr/>
          <p:nvPr/>
        </p:nvSpPr>
        <p:spPr bwMode="auto">
          <a:xfrm>
            <a:off x="999498" y="3115011"/>
            <a:ext cx="2895169" cy="2677656"/>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74CB4E79-B812-9DBD-6C39-15091452CC9A}"/>
              </a:ext>
            </a:extLst>
          </p:cNvPr>
          <p:cNvSpPr/>
          <p:nvPr/>
        </p:nvSpPr>
        <p:spPr bwMode="auto">
          <a:xfrm>
            <a:off x="999498" y="4114800"/>
            <a:ext cx="2895169" cy="728133"/>
          </a:xfrm>
          <a:prstGeom prst="rect">
            <a:avLst/>
          </a:prstGeom>
          <a:solidFill>
            <a:srgbClr val="FF9F9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19</a:t>
            </a:fld>
            <a:endParaRPr lang="en-US" altLang="ja-JP" sz="200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1067662" y="590478"/>
            <a:ext cx="6721672" cy="1435649"/>
          </a:xfrm>
          <a:prstGeom prst="rect">
            <a:avLst/>
          </a:prstGeom>
          <a:noFill/>
          <a:ln>
            <a:solidFill>
              <a:schemeClr val="tx1"/>
            </a:solidFill>
          </a:ln>
        </p:spPr>
        <p:txBody>
          <a:bodyPr wrap="square" rtlCol="0">
            <a:spAutoFit/>
          </a:bodyPr>
          <a:lstStyle/>
          <a:p>
            <a:pPr algn="l">
              <a:lnSpc>
                <a:spcPts val="2500"/>
              </a:lnSpc>
              <a:spcBef>
                <a:spcPct val="50000"/>
              </a:spcBef>
            </a:pPr>
            <a:r>
              <a:rPr lang="ja-JP" altLang="en-US" sz="2400" dirty="0">
                <a:latin typeface="メイリオ" panose="020B0604030504040204" pitchFamily="50" charset="-128"/>
                <a:ea typeface="メイリオ" panose="020B0604030504040204" pitchFamily="50" charset="-128"/>
              </a:rPr>
              <a:t>これで「</a:t>
            </a:r>
            <a:r>
              <a:rPr lang="en-US" altLang="ja-JP" sz="2400" dirty="0">
                <a:latin typeface="メイリオ" panose="020B0604030504040204" pitchFamily="50" charset="-128"/>
                <a:ea typeface="メイリオ" panose="020B0604030504040204" pitchFamily="50" charset="-128"/>
              </a:rPr>
              <a:t>Python</a:t>
            </a:r>
            <a:r>
              <a:rPr lang="ja-JP" altLang="en-US" sz="2400" dirty="0">
                <a:latin typeface="メイリオ" panose="020B0604030504040204" pitchFamily="50" charset="-128"/>
                <a:ea typeface="メイリオ" panose="020B0604030504040204" pitchFamily="50" charset="-128"/>
              </a:rPr>
              <a:t>入門」の学習は終わりです。</a:t>
            </a:r>
          </a:p>
          <a:p>
            <a:pPr algn="l">
              <a:lnSpc>
                <a:spcPts val="2500"/>
              </a:lnSpc>
              <a:spcBef>
                <a:spcPct val="50000"/>
              </a:spcBef>
            </a:pPr>
            <a:r>
              <a:rPr lang="ja-JP" altLang="en-US" sz="2400" dirty="0">
                <a:latin typeface="メイリオ" panose="020B0604030504040204" pitchFamily="50" charset="-128"/>
                <a:ea typeface="メイリオ" panose="020B0604030504040204" pitchFamily="50" charset="-128"/>
              </a:rPr>
              <a:t>続いて「</a:t>
            </a:r>
            <a:r>
              <a:rPr lang="en-US" altLang="ja-JP" sz="2400" dirty="0">
                <a:latin typeface="メイリオ" panose="020B0604030504040204" pitchFamily="50" charset="-128"/>
                <a:ea typeface="メイリオ" panose="020B0604030504040204" pitchFamily="50" charset="-128"/>
              </a:rPr>
              <a:t> Python</a:t>
            </a:r>
            <a:r>
              <a:rPr lang="ja-JP" altLang="en-US" sz="2400" dirty="0">
                <a:latin typeface="メイリオ" panose="020B0604030504040204" pitchFamily="50" charset="-128"/>
                <a:ea typeface="メイリオ" panose="020B0604030504040204" pitchFamily="50" charset="-128"/>
              </a:rPr>
              <a:t>でアルゴリズム」で</a:t>
            </a:r>
          </a:p>
          <a:p>
            <a:pPr algn="l">
              <a:lnSpc>
                <a:spcPts val="2500"/>
              </a:lnSpc>
              <a:spcBef>
                <a:spcPct val="50000"/>
              </a:spcBef>
            </a:pPr>
            <a:r>
              <a:rPr lang="ja-JP" altLang="en-US" sz="2400" dirty="0">
                <a:latin typeface="メイリオ" panose="020B0604030504040204" pitchFamily="50" charset="-128"/>
                <a:ea typeface="メイリオ" panose="020B0604030504040204" pitchFamily="50" charset="-128"/>
              </a:rPr>
              <a:t>学習を続けてください。</a:t>
            </a:r>
            <a:endParaRPr lang="en-US" altLang="ja-JP" sz="24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0FE1CE0F-556B-4612-959C-4C682DE2CFA4}"/>
              </a:ext>
            </a:extLst>
          </p:cNvPr>
          <p:cNvSpPr txBox="1"/>
          <p:nvPr/>
        </p:nvSpPr>
        <p:spPr>
          <a:xfrm>
            <a:off x="169332" y="2279135"/>
            <a:ext cx="5113867" cy="461665"/>
          </a:xfrm>
          <a:prstGeom prst="rect">
            <a:avLst/>
          </a:prstGeom>
          <a:noFill/>
        </p:spPr>
        <p:txBody>
          <a:bodyPr wrap="square">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Python</a:t>
            </a:r>
            <a:r>
              <a:rPr lang="ja-JP" altLang="en-US" sz="2400" dirty="0">
                <a:solidFill>
                  <a:srgbClr val="FF0000"/>
                </a:solidFill>
                <a:latin typeface="メイリオ" panose="020B0604030504040204" pitchFamily="50" charset="-128"/>
                <a:ea typeface="メイリオ" panose="020B0604030504040204" pitchFamily="50" charset="-128"/>
              </a:rPr>
              <a:t>でアルゴリズム」の準備</a:t>
            </a:r>
            <a:endParaRPr lang="ja-JP" altLang="en-US" sz="2400" dirty="0">
              <a:solidFill>
                <a:srgbClr val="FF0000"/>
              </a:solidFill>
            </a:endParaRPr>
          </a:p>
        </p:txBody>
      </p:sp>
      <p:sp>
        <p:nvSpPr>
          <p:cNvPr id="4" name="テキスト ボックス 3">
            <a:extLst>
              <a:ext uri="{FF2B5EF4-FFF2-40B4-BE49-F238E27FC236}">
                <a16:creationId xmlns:a16="http://schemas.microsoft.com/office/drawing/2014/main" id="{6D6EA7A9-5E8D-69F0-98F6-C371C49F54FE}"/>
              </a:ext>
            </a:extLst>
          </p:cNvPr>
          <p:cNvSpPr txBox="1"/>
          <p:nvPr/>
        </p:nvSpPr>
        <p:spPr>
          <a:xfrm>
            <a:off x="999498" y="3115011"/>
            <a:ext cx="3809260" cy="2677656"/>
          </a:xfrm>
          <a:prstGeom prst="rect">
            <a:avLst/>
          </a:prstGeom>
          <a:noFill/>
          <a:ln>
            <a:noFill/>
          </a:ln>
        </p:spPr>
        <p:txBody>
          <a:bodyPr wrap="square" rtlCol="0">
            <a:spAutoFit/>
          </a:bodyPr>
          <a:lstStyle/>
          <a:p>
            <a:pPr algn="l"/>
            <a:r>
              <a:rPr kumimoji="1" lang="en-US" altLang="ja-JP" sz="2800" dirty="0"/>
              <a:t>s = 0</a:t>
            </a:r>
          </a:p>
          <a:p>
            <a:pPr algn="l"/>
            <a:r>
              <a:rPr kumimoji="1" lang="en-US" altLang="ja-JP" sz="2800" dirty="0">
                <a:solidFill>
                  <a:srgbClr val="FF0000"/>
                </a:solidFill>
              </a:rPr>
              <a:t>for</a:t>
            </a:r>
            <a:r>
              <a:rPr kumimoji="1" lang="en-US" altLang="ja-JP" sz="2800" dirty="0"/>
              <a:t>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p>
          <a:p>
            <a:pPr algn="l"/>
            <a:r>
              <a:rPr kumimoji="1" lang="en-US" altLang="ja-JP" sz="2800" dirty="0"/>
              <a:t>    s = s + </a:t>
            </a:r>
            <a:r>
              <a:rPr kumimoji="1" lang="en-US" altLang="ja-JP" sz="2800" dirty="0" err="1"/>
              <a:t>i</a:t>
            </a:r>
            <a:endParaRPr kumimoji="1" lang="en-US" altLang="ja-JP" sz="2800" dirty="0"/>
          </a:p>
          <a:p>
            <a:pPr algn="l"/>
            <a:r>
              <a:rPr kumimoji="1" lang="en-US" altLang="ja-JP" sz="2800" dirty="0"/>
              <a:t>print("</a:t>
            </a:r>
            <a:r>
              <a:rPr kumimoji="1" lang="en-US" altLang="ja-JP" sz="2800" dirty="0" err="1"/>
              <a:t>Goukei</a:t>
            </a:r>
            <a:r>
              <a:rPr kumimoji="1" lang="en-US" altLang="ja-JP" sz="2800" dirty="0"/>
              <a:t>")</a:t>
            </a:r>
          </a:p>
          <a:p>
            <a:pPr algn="l"/>
            <a:r>
              <a:rPr kumimoji="1" lang="en-US" altLang="ja-JP" sz="2800" dirty="0"/>
              <a:t>print(s)</a:t>
            </a:r>
          </a:p>
        </p:txBody>
      </p:sp>
      <p:sp>
        <p:nvSpPr>
          <p:cNvPr id="6" name="吹き出し: 角を丸めた四角形 5">
            <a:extLst>
              <a:ext uri="{FF2B5EF4-FFF2-40B4-BE49-F238E27FC236}">
                <a16:creationId xmlns:a16="http://schemas.microsoft.com/office/drawing/2014/main" id="{16FAC9F1-E8D0-D3B4-6DA8-568185EA79D6}"/>
              </a:ext>
            </a:extLst>
          </p:cNvPr>
          <p:cNvSpPr/>
          <p:nvPr/>
        </p:nvSpPr>
        <p:spPr bwMode="auto">
          <a:xfrm>
            <a:off x="4098606" y="5623519"/>
            <a:ext cx="3809261" cy="859831"/>
          </a:xfrm>
          <a:prstGeom prst="wedgeRoundRectCallout">
            <a:avLst>
              <a:gd name="adj1" fmla="val -82265"/>
              <a:gd name="adj2" fmla="val -55490"/>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effectLst/>
                <a:latin typeface="メイリオ" panose="020B0604030504040204" pitchFamily="50" charset="-128"/>
                <a:ea typeface="メイリオ" panose="020B0604030504040204" pitchFamily="50" charset="-128"/>
              </a:rPr>
              <a:t>同一のレベルで順番に実行される</a:t>
            </a:r>
          </a:p>
        </p:txBody>
      </p:sp>
      <p:sp>
        <p:nvSpPr>
          <p:cNvPr id="8" name="吹き出し: 角を丸めた四角形 7">
            <a:extLst>
              <a:ext uri="{FF2B5EF4-FFF2-40B4-BE49-F238E27FC236}">
                <a16:creationId xmlns:a16="http://schemas.microsoft.com/office/drawing/2014/main" id="{DFA420CC-51FA-BEDB-D243-B069AB7DBD96}"/>
              </a:ext>
            </a:extLst>
          </p:cNvPr>
          <p:cNvSpPr/>
          <p:nvPr/>
        </p:nvSpPr>
        <p:spPr bwMode="auto">
          <a:xfrm>
            <a:off x="4783727" y="3983102"/>
            <a:ext cx="3809261" cy="859831"/>
          </a:xfrm>
          <a:prstGeom prst="wedgeRoundRectCallout">
            <a:avLst>
              <a:gd name="adj1" fmla="val -84488"/>
              <a:gd name="adj2" fmla="val -10194"/>
              <a:gd name="adj3" fmla="val 16667"/>
            </a:avLst>
          </a:prstGeom>
          <a:solidFill>
            <a:srgbClr val="FF9F9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effectLst/>
                <a:latin typeface="メイリオ" panose="020B0604030504040204" pitchFamily="50" charset="-128"/>
                <a:ea typeface="メイリオ" panose="020B0604030504040204" pitchFamily="50" charset="-128"/>
              </a:rPr>
              <a:t>一つのブロックとして</a:t>
            </a:r>
            <a:r>
              <a:rPr kumimoji="1" lang="en-US" altLang="ja-JP" sz="24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for</a:t>
            </a:r>
            <a:r>
              <a:rPr kumimoji="1" lang="ja-JP" altLang="en-US" sz="2400" b="0" i="0" u="none" strike="noStrike" cap="none" normalizeH="0" baseline="0" dirty="0">
                <a:ln>
                  <a:noFill/>
                </a:ln>
                <a:effectLst/>
                <a:latin typeface="メイリオ" panose="020B0604030504040204" pitchFamily="50" charset="-128"/>
                <a:ea typeface="メイリオ" panose="020B0604030504040204" pitchFamily="50" charset="-128"/>
              </a:rPr>
              <a:t>の中身として実行</a:t>
            </a:r>
          </a:p>
        </p:txBody>
      </p:sp>
      <p:sp>
        <p:nvSpPr>
          <p:cNvPr id="9" name="テキスト ボックス 8">
            <a:extLst>
              <a:ext uri="{FF2B5EF4-FFF2-40B4-BE49-F238E27FC236}">
                <a16:creationId xmlns:a16="http://schemas.microsoft.com/office/drawing/2014/main" id="{AD2B58BA-62B7-1A38-2361-A693301EF8B8}"/>
              </a:ext>
            </a:extLst>
          </p:cNvPr>
          <p:cNvSpPr txBox="1"/>
          <p:nvPr/>
        </p:nvSpPr>
        <p:spPr>
          <a:xfrm>
            <a:off x="4098606" y="3115011"/>
            <a:ext cx="2895170" cy="584775"/>
          </a:xfrm>
          <a:prstGeom prst="rect">
            <a:avLst/>
          </a:prstGeom>
          <a:noFill/>
        </p:spPr>
        <p:txBody>
          <a:bodyPr wrap="square">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 </a:t>
            </a:r>
            <a:r>
              <a:rPr lang="ja-JP" altLang="en-US" sz="3200" dirty="0">
                <a:solidFill>
                  <a:srgbClr val="FF0000"/>
                </a:solidFill>
                <a:latin typeface="メイリオ" panose="020B0604030504040204" pitchFamily="50" charset="-128"/>
                <a:ea typeface="メイリオ" panose="020B0604030504040204" pitchFamily="50" charset="-128"/>
              </a:rPr>
              <a:t>字下げは重要</a:t>
            </a:r>
            <a:endParaRPr lang="ja-JP" altLang="en-US" sz="3200" dirty="0">
              <a:solidFill>
                <a:srgbClr val="FF0000"/>
              </a:solidFill>
            </a:endParaRPr>
          </a:p>
        </p:txBody>
      </p:sp>
    </p:spTree>
    <p:extLst>
      <p:ext uri="{BB962C8B-B14F-4D97-AF65-F5344CB8AC3E}">
        <p14:creationId xmlns:p14="http://schemas.microsoft.com/office/powerpoint/2010/main" val="374118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2</a:t>
            </a:fld>
            <a:endParaRPr lang="en-US" altLang="ja-JP"/>
          </a:p>
        </p:txBody>
      </p:sp>
      <p:sp>
        <p:nvSpPr>
          <p:cNvPr id="46082" name="Text Box 2"/>
          <p:cNvSpPr txBox="1">
            <a:spLocks noChangeArrowheads="1"/>
          </p:cNvSpPr>
          <p:nvPr/>
        </p:nvSpPr>
        <p:spPr bwMode="auto">
          <a:xfrm>
            <a:off x="792480" y="288999"/>
            <a:ext cx="71780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どうして</a:t>
            </a:r>
            <a:r>
              <a:rPr lang="en-US" altLang="ja-JP" sz="2800" dirty="0">
                <a:latin typeface="メイリオ" panose="020B0604030504040204" pitchFamily="50" charset="-128"/>
                <a:ea typeface="メイリオ" panose="020B0604030504040204" pitchFamily="50" charset="-128"/>
              </a:rPr>
              <a:t>Python</a:t>
            </a: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304800" y="853299"/>
            <a:ext cx="8168640" cy="1938992"/>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〇世界レベルの</a:t>
            </a:r>
            <a:r>
              <a:rPr lang="en-US" altLang="ja-JP" sz="2400" dirty="0">
                <a:latin typeface="メイリオ" panose="020B0604030504040204" pitchFamily="50" charset="-128"/>
                <a:ea typeface="メイリオ" panose="020B0604030504040204" pitchFamily="50" charset="-128"/>
              </a:rPr>
              <a:t>IEEE</a:t>
            </a:r>
            <a:r>
              <a:rPr lang="ja-JP" altLang="en-US" sz="2400" dirty="0">
                <a:latin typeface="メイリオ" panose="020B0604030504040204" pitchFamily="50" charset="-128"/>
                <a:ea typeface="メイリオ" panose="020B0604030504040204" pitchFamily="50" charset="-128"/>
              </a:rPr>
              <a:t>の</a:t>
            </a:r>
            <a:r>
              <a:rPr lang="en-US" altLang="ja-JP" sz="2400" dirty="0">
                <a:latin typeface="メイリオ" panose="020B0604030504040204" pitchFamily="50" charset="-128"/>
                <a:ea typeface="メイリオ" panose="020B0604030504040204" pitchFamily="50" charset="-128"/>
              </a:rPr>
              <a:t>2021</a:t>
            </a:r>
            <a:r>
              <a:rPr lang="ja-JP" altLang="en-US" sz="2400" dirty="0">
                <a:latin typeface="メイリオ" panose="020B0604030504040204" pitchFamily="50" charset="-128"/>
                <a:ea typeface="メイリオ" panose="020B0604030504040204" pitchFamily="50" charset="-128"/>
              </a:rPr>
              <a:t>年のプログラミング言語ランキングで</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位です。</a:t>
            </a:r>
          </a:p>
          <a:p>
            <a:pPr algn="l"/>
            <a:r>
              <a:rPr lang="ja-JP" altLang="en-US" sz="2400" dirty="0">
                <a:latin typeface="メイリオ" panose="020B0604030504040204" pitchFamily="50" charset="-128"/>
                <a:ea typeface="メイリオ" panose="020B0604030504040204" pitchFamily="50" charset="-128"/>
              </a:rPr>
              <a:t>〇言語の標準機能を拡張する各種のライブラリーが用意されています。特に</a:t>
            </a:r>
            <a:r>
              <a:rPr lang="en-US" altLang="ja-JP" sz="2400" dirty="0">
                <a:latin typeface="メイリオ" panose="020B0604030504040204" pitchFamily="50" charset="-128"/>
                <a:ea typeface="メイリオ" panose="020B0604030504040204" pitchFamily="50" charset="-128"/>
              </a:rPr>
              <a:t>AI</a:t>
            </a:r>
            <a:r>
              <a:rPr lang="ja-JP" altLang="en-US" sz="2400" dirty="0">
                <a:latin typeface="メイリオ" panose="020B0604030504040204" pitchFamily="50" charset="-128"/>
                <a:ea typeface="メイリオ" panose="020B0604030504040204" pitchFamily="50" charset="-128"/>
              </a:rPr>
              <a:t>分野で豊富にそろっています。</a:t>
            </a:r>
            <a:endParaRPr lang="en-US" altLang="ja-JP" sz="2400" dirty="0">
              <a:latin typeface="メイリオ" panose="020B0604030504040204" pitchFamily="50" charset="-128"/>
              <a:ea typeface="メイリオ" panose="020B0604030504040204" pitchFamily="50" charset="-128"/>
            </a:endParaRPr>
          </a:p>
          <a:p>
            <a:pPr algn="l"/>
            <a:r>
              <a:rPr kumimoji="1" lang="en-US" altLang="ja-JP" sz="2400" dirty="0">
                <a:latin typeface="メイリオ" panose="020B0604030504040204" pitchFamily="50" charset="-128"/>
                <a:ea typeface="メイリオ" panose="020B0604030504040204" pitchFamily="50" charset="-128"/>
              </a:rPr>
              <a:t>YouTube</a:t>
            </a:r>
            <a:r>
              <a:rPr kumimoji="1" lang="ja-JP" altLang="en-US" sz="2400" dirty="0">
                <a:latin typeface="メイリオ" panose="020B0604030504040204" pitchFamily="50" charset="-128"/>
                <a:ea typeface="メイリオ" panose="020B0604030504040204" pitchFamily="50" charset="-128"/>
              </a:rPr>
              <a:t>や</a:t>
            </a:r>
            <a:r>
              <a:rPr kumimoji="1" lang="en-US" altLang="ja-JP" sz="2400" dirty="0">
                <a:latin typeface="メイリオ" panose="020B0604030504040204" pitchFamily="50" charset="-128"/>
                <a:ea typeface="メイリオ" panose="020B0604030504040204" pitchFamily="50" charset="-128"/>
              </a:rPr>
              <a:t>Instagram</a:t>
            </a:r>
            <a:r>
              <a:rPr kumimoji="1" lang="ja-JP" altLang="en-US" sz="2400" dirty="0">
                <a:latin typeface="メイリオ" panose="020B0604030504040204" pitchFamily="50" charset="-128"/>
                <a:ea typeface="メイリオ" panose="020B0604030504040204" pitchFamily="50" charset="-128"/>
              </a:rPr>
              <a:t>も、</a:t>
            </a:r>
            <a:r>
              <a:rPr kumimoji="1" lang="en-US" altLang="ja-JP" sz="2400" dirty="0">
                <a:latin typeface="メイリオ" panose="020B0604030504040204" pitchFamily="50" charset="-128"/>
                <a:ea typeface="メイリオ" panose="020B0604030504040204" pitchFamily="50" charset="-128"/>
              </a:rPr>
              <a:t>Python</a:t>
            </a:r>
            <a:r>
              <a:rPr kumimoji="1" lang="ja-JP" altLang="en-US" sz="2400" dirty="0" err="1">
                <a:latin typeface="メイリオ" panose="020B0604030504040204" pitchFamily="50" charset="-128"/>
                <a:ea typeface="メイリオ" panose="020B0604030504040204" pitchFamily="50" charset="-128"/>
              </a:rPr>
              <a:t>で開</a:t>
            </a:r>
            <a:r>
              <a:rPr kumimoji="1" lang="ja-JP" altLang="en-US" sz="2400" dirty="0">
                <a:latin typeface="メイリオ" panose="020B0604030504040204" pitchFamily="50" charset="-128"/>
                <a:ea typeface="メイリオ" panose="020B0604030504040204" pitchFamily="50" charset="-128"/>
              </a:rPr>
              <a:t>発されています。</a:t>
            </a:r>
          </a:p>
        </p:txBody>
      </p:sp>
      <p:graphicFrame>
        <p:nvGraphicFramePr>
          <p:cNvPr id="3" name="表 2"/>
          <p:cNvGraphicFramePr>
            <a:graphicFrameLocks noGrp="1"/>
          </p:cNvGraphicFramePr>
          <p:nvPr>
            <p:extLst>
              <p:ext uri="{D42A27DB-BD31-4B8C-83A1-F6EECF244321}">
                <p14:modId xmlns:p14="http://schemas.microsoft.com/office/powerpoint/2010/main" val="214646756"/>
              </p:ext>
            </p:extLst>
          </p:nvPr>
        </p:nvGraphicFramePr>
        <p:xfrm>
          <a:off x="650240" y="2833371"/>
          <a:ext cx="7193280" cy="22250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3651104780"/>
                    </a:ext>
                  </a:extLst>
                </a:gridCol>
                <a:gridCol w="5440680">
                  <a:extLst>
                    <a:ext uri="{9D8B030D-6E8A-4147-A177-3AD203B41FA5}">
                      <a16:colId xmlns:a16="http://schemas.microsoft.com/office/drawing/2014/main" val="867147392"/>
                    </a:ext>
                  </a:extLst>
                </a:gridCol>
              </a:tblGrid>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a:t>
                      </a:r>
                      <a:r>
                        <a:rPr lang="en-US" sz="2000" b="0" i="0" u="none" strike="noStrike" dirty="0" err="1">
                          <a:solidFill>
                            <a:srgbClr val="000000"/>
                          </a:solidFill>
                          <a:effectLst/>
                          <a:latin typeface="メイリオ" panose="020B0604030504040204" pitchFamily="50" charset="-128"/>
                          <a:ea typeface="メイリオ" panose="020B0604030504040204" pitchFamily="50" charset="-128"/>
                        </a:rPr>
                        <a:t>tensorflow</a:t>
                      </a:r>
                      <a:endParaRPr 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ディープラーニングのフレームワーク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6065034"/>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a:t>
                      </a:r>
                      <a:r>
                        <a:rPr lang="en-US" sz="2000" b="0" i="0" u="none" strike="noStrike" dirty="0" err="1">
                          <a:solidFill>
                            <a:srgbClr val="000000"/>
                          </a:solidFill>
                          <a:effectLst/>
                          <a:latin typeface="メイリオ" panose="020B0604030504040204" pitchFamily="50" charset="-128"/>
                          <a:ea typeface="メイリオ" panose="020B0604030504040204" pitchFamily="50" charset="-128"/>
                        </a:rPr>
                        <a:t>keras</a:t>
                      </a:r>
                      <a:endParaRPr 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ディープラーニングのフレームワーク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50510012"/>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Flask</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2000" b="0" i="0" u="none" strike="noStrike" dirty="0">
                          <a:solidFill>
                            <a:srgbClr val="000000"/>
                          </a:solidFill>
                          <a:effectLst/>
                          <a:latin typeface="メイリオ" panose="020B0604030504040204" pitchFamily="50" charset="-128"/>
                          <a:ea typeface="メイリオ" panose="020B0604030504040204" pitchFamily="50" charset="-128"/>
                        </a:rPr>
                        <a:t>Web</a:t>
                      </a: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アプリのフレームワーク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28395753"/>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Django</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altLang="ja-JP" sz="2000" b="0" i="0" u="none" strike="noStrike" dirty="0">
                          <a:solidFill>
                            <a:srgbClr val="000000"/>
                          </a:solidFill>
                          <a:effectLst/>
                          <a:latin typeface="メイリオ" panose="020B0604030504040204" pitchFamily="50" charset="-128"/>
                          <a:ea typeface="メイリオ" panose="020B0604030504040204" pitchFamily="50" charset="-128"/>
                        </a:rPr>
                        <a:t>Web</a:t>
                      </a: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アプリのフレームワーク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81856311"/>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scikit-lean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機械学習ライブラリ</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13961877"/>
                  </a:ext>
                </a:extLst>
              </a:tr>
              <a:tr h="370840">
                <a:tc>
                  <a:txBody>
                    <a:bodyPr/>
                    <a:lstStyle/>
                    <a:p>
                      <a:pPr algn="l" fontAlgn="ctr"/>
                      <a:r>
                        <a:rPr lang="en-US" sz="2000" b="0" i="0" u="none" strike="noStrike" dirty="0">
                          <a:solidFill>
                            <a:srgbClr val="000000"/>
                          </a:solidFill>
                          <a:effectLst/>
                          <a:latin typeface="メイリオ" panose="020B0604030504040204" pitchFamily="50" charset="-128"/>
                          <a:ea typeface="メイリオ" panose="020B0604030504040204" pitchFamily="50" charset="-128"/>
                        </a:rPr>
                        <a:t> </a:t>
                      </a:r>
                      <a:r>
                        <a:rPr lang="en-US" sz="2000" b="0" i="0" u="none" strike="noStrike" dirty="0" err="1">
                          <a:solidFill>
                            <a:srgbClr val="000000"/>
                          </a:solidFill>
                          <a:effectLst/>
                          <a:latin typeface="メイリオ" panose="020B0604030504040204" pitchFamily="50" charset="-128"/>
                          <a:ea typeface="メイリオ" panose="020B0604030504040204" pitchFamily="50" charset="-128"/>
                        </a:rPr>
                        <a:t>matplotlib</a:t>
                      </a:r>
                      <a:endParaRPr lang="en-US" sz="2000" b="0" i="0" u="none" strike="noStrike" dirty="0">
                        <a:solidFill>
                          <a:srgbClr val="000000"/>
                        </a:solidFill>
                        <a:effectLst/>
                        <a:latin typeface="メイリオ" panose="020B0604030504040204" pitchFamily="50" charset="-128"/>
                        <a:ea typeface="メイリオ" panose="020B060403050404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2000" b="0" i="0" u="none" strike="noStrike" dirty="0">
                          <a:solidFill>
                            <a:srgbClr val="000000"/>
                          </a:solidFill>
                          <a:effectLst/>
                          <a:latin typeface="メイリオ" panose="020B0604030504040204" pitchFamily="50" charset="-128"/>
                          <a:ea typeface="メイリオ" panose="020B0604030504040204" pitchFamily="50" charset="-128"/>
                        </a:rPr>
                        <a:t>グラフライブラリー</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94717208"/>
                  </a:ext>
                </a:extLst>
              </a:tr>
            </a:tbl>
          </a:graphicData>
        </a:graphic>
      </p:graphicFrame>
      <p:sp>
        <p:nvSpPr>
          <p:cNvPr id="5" name="テキスト ボックス 4">
            <a:extLst>
              <a:ext uri="{FF2B5EF4-FFF2-40B4-BE49-F238E27FC236}">
                <a16:creationId xmlns:a16="http://schemas.microsoft.com/office/drawing/2014/main" id="{A1FF45A8-432B-BC1E-089F-E749E0141F20}"/>
              </a:ext>
            </a:extLst>
          </p:cNvPr>
          <p:cNvSpPr txBox="1"/>
          <p:nvPr/>
        </p:nvSpPr>
        <p:spPr>
          <a:xfrm>
            <a:off x="304800" y="5274966"/>
            <a:ext cx="8016240" cy="1200329"/>
          </a:xfrm>
          <a:prstGeom prst="rect">
            <a:avLst/>
          </a:prstGeom>
          <a:noFill/>
        </p:spPr>
        <p:txBody>
          <a:bodyPr wrap="square">
            <a:spAutoFit/>
          </a:bodyPr>
          <a:lstStyle/>
          <a:p>
            <a:pPr algn="l"/>
            <a:r>
              <a:rPr lang="ja-JP" altLang="en-US" sz="2400" dirty="0">
                <a:latin typeface="メイリオ" panose="020B0604030504040204" pitchFamily="50" charset="-128"/>
                <a:ea typeface="メイリオ" panose="020B0604030504040204" pitchFamily="50" charset="-128"/>
              </a:rPr>
              <a:t>〇海外の大学・中学・高校での学習用プログラミング言語のトップです。他のプログラムより読みやすくて、動かしやすい。</a:t>
            </a:r>
          </a:p>
        </p:txBody>
      </p:sp>
    </p:spTree>
    <p:extLst>
      <p:ext uri="{BB962C8B-B14F-4D97-AF65-F5344CB8AC3E}">
        <p14:creationId xmlns:p14="http://schemas.microsoft.com/office/powerpoint/2010/main" val="10712722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A2F0A23C-534F-5537-CB55-E493F4AA3CDD}"/>
              </a:ext>
            </a:extLst>
          </p:cNvPr>
          <p:cNvPicPr>
            <a:picLocks noChangeAspect="1"/>
          </p:cNvPicPr>
          <p:nvPr/>
        </p:nvPicPr>
        <p:blipFill>
          <a:blip r:embed="rId2"/>
          <a:stretch>
            <a:fillRect/>
          </a:stretch>
        </p:blipFill>
        <p:spPr>
          <a:xfrm>
            <a:off x="547062" y="1327705"/>
            <a:ext cx="7530138" cy="4129172"/>
          </a:xfrm>
          <a:prstGeom prst="rect">
            <a:avLst/>
          </a:prstGeom>
        </p:spPr>
      </p:pic>
      <p:sp>
        <p:nvSpPr>
          <p:cNvPr id="20" name="スライド番号プレースホルダー 3"/>
          <p:cNvSpPr>
            <a:spLocks noGrp="1"/>
          </p:cNvSpPr>
          <p:nvPr>
            <p:ph type="sldNum" sz="quarter" idx="12"/>
          </p:nvPr>
        </p:nvSpPr>
        <p:spPr/>
        <p:txBody>
          <a:bodyPr/>
          <a:lstStyle/>
          <a:p>
            <a:fld id="{572DC4A3-00FE-48DE-8DD5-8C07E9BA1D42}" type="slidenum">
              <a:rPr lang="en-US" altLang="ja-JP" sz="2000">
                <a:latin typeface="メイリオ" panose="020B0604030504040204" pitchFamily="50" charset="-128"/>
                <a:ea typeface="メイリオ" panose="020B0604030504040204" pitchFamily="50" charset="-128"/>
              </a:rPr>
              <a:pPr/>
              <a:t>20</a:t>
            </a:fld>
            <a:endParaRPr lang="en-US" altLang="ja-JP" sz="2000">
              <a:latin typeface="メイリオ" panose="020B0604030504040204" pitchFamily="50" charset="-128"/>
              <a:ea typeface="メイリオ" panose="020B0604030504040204" pitchFamily="50" charset="-128"/>
            </a:endParaRPr>
          </a:p>
        </p:txBody>
      </p:sp>
      <p:sp>
        <p:nvSpPr>
          <p:cNvPr id="5" name="Text Box 3">
            <a:extLst>
              <a:ext uri="{FF2B5EF4-FFF2-40B4-BE49-F238E27FC236}">
                <a16:creationId xmlns:a16="http://schemas.microsoft.com/office/drawing/2014/main" id="{7B318F62-1729-DDA2-F949-60C85B29BD17}"/>
              </a:ext>
            </a:extLst>
          </p:cNvPr>
          <p:cNvSpPr txBox="1">
            <a:spLocks noChangeArrowheads="1"/>
          </p:cNvSpPr>
          <p:nvPr/>
        </p:nvSpPr>
        <p:spPr bwMode="auto">
          <a:xfrm>
            <a:off x="424411" y="297272"/>
            <a:ext cx="730665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2: </a:t>
            </a:r>
            <a:r>
              <a:rPr lang="ja-JP" altLang="en-US" sz="2800" dirty="0">
                <a:latin typeface="メイリオ" panose="020B0604030504040204" pitchFamily="50" charset="-128"/>
                <a:ea typeface="メイリオ" panose="020B0604030504040204" pitchFamily="50" charset="-128"/>
              </a:rPr>
              <a:t>ドルから円に変換。</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1)</a:t>
            </a:r>
            <a:endParaRPr lang="ja-JP" altLang="en-US" sz="2800" dirty="0">
              <a:latin typeface="メイリオ" panose="020B0604030504040204" pitchFamily="50" charset="-128"/>
              <a:ea typeface="メイリオ" panose="020B0604030504040204" pitchFamily="50" charset="-128"/>
            </a:endParaRPr>
          </a:p>
        </p:txBody>
      </p:sp>
      <p:sp>
        <p:nvSpPr>
          <p:cNvPr id="3" name="吹き出し: 角を丸めた四角形 2">
            <a:extLst>
              <a:ext uri="{FF2B5EF4-FFF2-40B4-BE49-F238E27FC236}">
                <a16:creationId xmlns:a16="http://schemas.microsoft.com/office/drawing/2014/main" id="{901B91A6-02C3-2FDB-4B38-95CC9E81D4C0}"/>
              </a:ext>
            </a:extLst>
          </p:cNvPr>
          <p:cNvSpPr/>
          <p:nvPr/>
        </p:nvSpPr>
        <p:spPr bwMode="auto">
          <a:xfrm>
            <a:off x="5046873" y="5026962"/>
            <a:ext cx="3809261" cy="859831"/>
          </a:xfrm>
          <a:prstGeom prst="wedgeRoundRectCallout">
            <a:avLst>
              <a:gd name="adj1" fmla="val -81821"/>
              <a:gd name="adj2" fmla="val -87000"/>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行番号を表示するとデバッグしやすい</a:t>
            </a:r>
          </a:p>
          <a:p>
            <a:pPr marL="0" marR="0" indent="0" algn="l" defTabSz="914400" rtl="0" eaLnBrk="1" fontAlgn="base" latinLnBrk="0" hangingPunct="1">
              <a:lnSpc>
                <a:spcPct val="100000"/>
              </a:lnSpc>
              <a:spcBef>
                <a:spcPct val="0"/>
              </a:spcBef>
              <a:spcAft>
                <a:spcPct val="0"/>
              </a:spcAft>
              <a:buClrTx/>
              <a:buSzTx/>
              <a:buFontTx/>
              <a:buNone/>
              <a:tabLst/>
            </a:pPr>
            <a:endParaRPr lang="en-US" altLang="ja-JP" sz="2400" dirty="0">
              <a:solidFill>
                <a:srgbClr val="FF0000"/>
              </a:solidFill>
              <a:latin typeface="メイリオ" panose="020B0604030504040204" pitchFamily="50" charset="-128"/>
              <a:ea typeface="メイリオ" panose="020B0604030504040204" pitchFamily="50" charset="-128"/>
            </a:endParaRPr>
          </a:p>
        </p:txBody>
      </p:sp>
      <p:sp>
        <p:nvSpPr>
          <p:cNvPr id="16" name="楕円 15">
            <a:extLst>
              <a:ext uri="{FF2B5EF4-FFF2-40B4-BE49-F238E27FC236}">
                <a16:creationId xmlns:a16="http://schemas.microsoft.com/office/drawing/2014/main" id="{213189BA-A0C4-4EA0-B31E-33943EDFE0C2}"/>
              </a:ext>
            </a:extLst>
          </p:cNvPr>
          <p:cNvSpPr/>
          <p:nvPr/>
        </p:nvSpPr>
        <p:spPr bwMode="auto">
          <a:xfrm>
            <a:off x="7670800" y="1307818"/>
            <a:ext cx="523220" cy="52322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楕円 17">
            <a:extLst>
              <a:ext uri="{FF2B5EF4-FFF2-40B4-BE49-F238E27FC236}">
                <a16:creationId xmlns:a16="http://schemas.microsoft.com/office/drawing/2014/main" id="{AB1826EA-5D82-C3B4-D2BB-F99418CD6394}"/>
              </a:ext>
            </a:extLst>
          </p:cNvPr>
          <p:cNvSpPr/>
          <p:nvPr/>
        </p:nvSpPr>
        <p:spPr bwMode="auto">
          <a:xfrm>
            <a:off x="2556934" y="3434192"/>
            <a:ext cx="523220" cy="52322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a:extLst>
              <a:ext uri="{FF2B5EF4-FFF2-40B4-BE49-F238E27FC236}">
                <a16:creationId xmlns:a16="http://schemas.microsoft.com/office/drawing/2014/main" id="{6E73979A-1BF4-70E9-6F04-FB1CC87BC1BC}"/>
              </a:ext>
            </a:extLst>
          </p:cNvPr>
          <p:cNvSpPr/>
          <p:nvPr/>
        </p:nvSpPr>
        <p:spPr bwMode="auto">
          <a:xfrm>
            <a:off x="2581478" y="4435094"/>
            <a:ext cx="523220" cy="52322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吹き出し: 角を丸めた四角形 22">
            <a:extLst>
              <a:ext uri="{FF2B5EF4-FFF2-40B4-BE49-F238E27FC236}">
                <a16:creationId xmlns:a16="http://schemas.microsoft.com/office/drawing/2014/main" id="{0797F4B7-2C7B-CF40-594C-B1D3D792F52A}"/>
              </a:ext>
            </a:extLst>
          </p:cNvPr>
          <p:cNvSpPr/>
          <p:nvPr/>
        </p:nvSpPr>
        <p:spPr bwMode="auto">
          <a:xfrm>
            <a:off x="4165600" y="2738129"/>
            <a:ext cx="4733688" cy="859831"/>
          </a:xfrm>
          <a:prstGeom prst="wedgeRoundRectCallout">
            <a:avLst>
              <a:gd name="adj1" fmla="val -70132"/>
              <a:gd name="adj2" fmla="val 6464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インデントを</a:t>
            </a:r>
            <a:r>
              <a:rPr lang="en-US" altLang="ja-JP" sz="2400" dirty="0">
                <a:solidFill>
                  <a:srgbClr val="FF0000"/>
                </a:solidFill>
                <a:latin typeface="メイリオ" panose="020B0604030504040204" pitchFamily="50" charset="-128"/>
                <a:ea typeface="メイリオ" panose="020B0604030504040204" pitchFamily="50" charset="-128"/>
              </a:rPr>
              <a:t>4</a:t>
            </a:r>
            <a:r>
              <a:rPr lang="ja-JP" altLang="en-US" sz="2400" dirty="0">
                <a:latin typeface="メイリオ" panose="020B0604030504040204" pitchFamily="50" charset="-128"/>
                <a:ea typeface="メイリオ" panose="020B0604030504040204" pitchFamily="50" charset="-128"/>
              </a:rPr>
              <a:t>にする。</a:t>
            </a:r>
          </a:p>
          <a:p>
            <a:pPr marL="0" marR="0" indent="0" algn="l" defTabSz="914400" rtl="0" eaLnBrk="1" fontAlgn="base" latinLnBrk="0" hangingPunct="1">
              <a:lnSpc>
                <a:spcPct val="100000"/>
              </a:lnSpc>
              <a:spcBef>
                <a:spcPct val="0"/>
              </a:spcBef>
              <a:spcAft>
                <a:spcPct val="0"/>
              </a:spcAft>
              <a:buClrTx/>
              <a:buSzTx/>
              <a:buFontTx/>
              <a:buNone/>
              <a:tabLst/>
            </a:pPr>
            <a:r>
              <a:rPr lang="en-US" altLang="ja-JP" sz="2400" dirty="0">
                <a:latin typeface="メイリオ" panose="020B0604030504040204" pitchFamily="50" charset="-128"/>
                <a:ea typeface="メイリオ" panose="020B0604030504040204" pitchFamily="50" charset="-128"/>
              </a:rPr>
              <a:t>Tab</a:t>
            </a:r>
            <a:r>
              <a:rPr lang="ja-JP" altLang="en-US" sz="2400" dirty="0">
                <a:latin typeface="メイリオ" panose="020B0604030504040204" pitchFamily="50" charset="-128"/>
                <a:ea typeface="メイリオ" panose="020B0604030504040204" pitchFamily="50" charset="-128"/>
              </a:rPr>
              <a:t>キーで</a:t>
            </a:r>
            <a:r>
              <a:rPr lang="en-US" altLang="ja-JP" sz="2400" dirty="0">
                <a:latin typeface="メイリオ" panose="020B0604030504040204" pitchFamily="50" charset="-128"/>
                <a:ea typeface="メイリオ" panose="020B0604030504040204" pitchFamily="50" charset="-128"/>
              </a:rPr>
              <a:t>4</a:t>
            </a:r>
            <a:r>
              <a:rPr lang="ja-JP" altLang="en-US" sz="2400" dirty="0">
                <a:latin typeface="メイリオ" panose="020B0604030504040204" pitchFamily="50" charset="-128"/>
                <a:ea typeface="メイリオ" panose="020B0604030504040204" pitchFamily="50" charset="-128"/>
              </a:rPr>
              <a:t>文字分字下げになる</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70390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3</a:t>
            </a:fld>
            <a:endParaRPr lang="en-US" altLang="ja-JP"/>
          </a:p>
        </p:txBody>
      </p:sp>
      <p:sp>
        <p:nvSpPr>
          <p:cNvPr id="46082" name="Text Box 2"/>
          <p:cNvSpPr txBox="1">
            <a:spLocks noChangeArrowheads="1"/>
          </p:cNvSpPr>
          <p:nvPr/>
        </p:nvSpPr>
        <p:spPr bwMode="auto">
          <a:xfrm>
            <a:off x="870175" y="351130"/>
            <a:ext cx="635508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ビジュアル言語とテキスト言語</a:t>
            </a:r>
            <a:endParaRPr lang="en-US" altLang="ja-JP" sz="28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8160" y="5224345"/>
            <a:ext cx="8458200" cy="523220"/>
          </a:xfrm>
          <a:prstGeom prst="rect">
            <a:avLst/>
          </a:prstGeom>
          <a:noFill/>
        </p:spPr>
        <p:txBody>
          <a:bodyPr wrap="square" rtlCol="0">
            <a:spAutoFit/>
          </a:bodyPr>
          <a:lstStyle/>
          <a:p>
            <a:pPr algn="l"/>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4235328547"/>
              </p:ext>
            </p:extLst>
          </p:nvPr>
        </p:nvGraphicFramePr>
        <p:xfrm>
          <a:off x="121920" y="1211840"/>
          <a:ext cx="8564880" cy="5051800"/>
        </p:xfrm>
        <a:graphic>
          <a:graphicData uri="http://schemas.openxmlformats.org/drawingml/2006/table">
            <a:tbl>
              <a:tblPr firstRow="1" bandRow="1">
                <a:tableStyleId>{5C22544A-7EE6-4342-B048-85BDC9FD1C3A}</a:tableStyleId>
              </a:tblPr>
              <a:tblGrid>
                <a:gridCol w="3611311">
                  <a:extLst>
                    <a:ext uri="{9D8B030D-6E8A-4147-A177-3AD203B41FA5}">
                      <a16:colId xmlns:a16="http://schemas.microsoft.com/office/drawing/2014/main" val="2434093371"/>
                    </a:ext>
                  </a:extLst>
                </a:gridCol>
                <a:gridCol w="594929">
                  <a:extLst>
                    <a:ext uri="{9D8B030D-6E8A-4147-A177-3AD203B41FA5}">
                      <a16:colId xmlns:a16="http://schemas.microsoft.com/office/drawing/2014/main" val="3445047453"/>
                    </a:ext>
                  </a:extLst>
                </a:gridCol>
                <a:gridCol w="4358640">
                  <a:extLst>
                    <a:ext uri="{9D8B030D-6E8A-4147-A177-3AD203B41FA5}">
                      <a16:colId xmlns:a16="http://schemas.microsoft.com/office/drawing/2014/main" val="3587365630"/>
                    </a:ext>
                  </a:extLst>
                </a:gridCol>
              </a:tblGrid>
              <a:tr h="1607560">
                <a:tc>
                  <a:txBody>
                    <a:bodyPr/>
                    <a:lstStyle/>
                    <a:p>
                      <a:r>
                        <a:rPr kumimoji="1" lang="ja-JP" altLang="en-US" sz="1800" b="0" dirty="0">
                          <a:solidFill>
                            <a:srgbClr val="FF0000"/>
                          </a:solidFill>
                          <a:latin typeface="メイリオ" panose="020B0604030504040204" pitchFamily="50" charset="-128"/>
                          <a:ea typeface="メイリオ" panose="020B0604030504040204" pitchFamily="50" charset="-128"/>
                        </a:rPr>
                        <a:t>ブロック型ビジュアル言語</a:t>
                      </a:r>
                    </a:p>
                    <a:p>
                      <a:r>
                        <a:rPr kumimoji="1" lang="ja-JP" altLang="en-US" sz="1800" b="0" dirty="0">
                          <a:solidFill>
                            <a:schemeClr val="tx1"/>
                          </a:solidFill>
                          <a:latin typeface="メイリオ" panose="020B0604030504040204" pitchFamily="50" charset="-128"/>
                          <a:ea typeface="メイリオ" panose="020B0604030504040204" pitchFamily="50" charset="-128"/>
                        </a:rPr>
                        <a:t>・習得しやすい</a:t>
                      </a:r>
                    </a:p>
                    <a:p>
                      <a:r>
                        <a:rPr kumimoji="1" lang="ja-JP" altLang="en-US" sz="1800" b="0" dirty="0">
                          <a:solidFill>
                            <a:schemeClr val="tx1"/>
                          </a:solidFill>
                          <a:latin typeface="メイリオ" panose="020B0604030504040204" pitchFamily="50" charset="-128"/>
                          <a:ea typeface="メイリオ" panose="020B0604030504040204" pitchFamily="50" charset="-128"/>
                        </a:rPr>
                        <a:t>・見た目で理解しやすい</a:t>
                      </a:r>
                    </a:p>
                    <a:p>
                      <a:r>
                        <a:rPr kumimoji="1" lang="ja-JP" altLang="en-US" sz="1800" b="0" dirty="0">
                          <a:solidFill>
                            <a:schemeClr val="tx1"/>
                          </a:solidFill>
                          <a:latin typeface="メイリオ" panose="020B0604030504040204" pitchFamily="50" charset="-128"/>
                          <a:ea typeface="メイリオ" panose="020B0604030504040204" pitchFamily="50" charset="-128"/>
                        </a:rPr>
                        <a:t>・すぐに楽しいものが作れる</a:t>
                      </a:r>
                    </a:p>
                    <a:p>
                      <a:r>
                        <a:rPr kumimoji="1" lang="ja-JP" altLang="en-US" sz="1800" b="0" dirty="0">
                          <a:solidFill>
                            <a:schemeClr val="tx1"/>
                          </a:solidFill>
                          <a:latin typeface="メイリオ" panose="020B0604030504040204" pitchFamily="50" charset="-128"/>
                          <a:ea typeface="メイリオ" panose="020B0604030504040204" pitchFamily="50" charset="-128"/>
                        </a:rPr>
                        <a:t>・エラーが出にくい</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800" b="0" dirty="0">
                          <a:solidFill>
                            <a:srgbClr val="FF0000"/>
                          </a:solidFill>
                          <a:latin typeface="メイリオ" panose="020B0604030504040204" pitchFamily="50" charset="-128"/>
                          <a:ea typeface="メイリオ" panose="020B0604030504040204" pitchFamily="50" charset="-128"/>
                        </a:rPr>
                        <a:t>テキスト言語</a:t>
                      </a:r>
                    </a:p>
                    <a:p>
                      <a:r>
                        <a:rPr kumimoji="1" lang="ja-JP" altLang="en-US" sz="1800" b="0" dirty="0">
                          <a:solidFill>
                            <a:schemeClr val="tx1"/>
                          </a:solidFill>
                          <a:latin typeface="メイリオ" panose="020B0604030504040204" pitchFamily="50" charset="-128"/>
                          <a:ea typeface="メイリオ" panose="020B0604030504040204" pitchFamily="50" charset="-128"/>
                        </a:rPr>
                        <a:t>・やや難しい</a:t>
                      </a:r>
                    </a:p>
                    <a:p>
                      <a:r>
                        <a:rPr kumimoji="1" lang="ja-JP" altLang="en-US" sz="1800" b="0" dirty="0">
                          <a:solidFill>
                            <a:schemeClr val="tx1"/>
                          </a:solidFill>
                          <a:latin typeface="メイリオ" panose="020B0604030504040204" pitchFamily="50" charset="-128"/>
                          <a:ea typeface="メイリオ" panose="020B0604030504040204" pitchFamily="50" charset="-128"/>
                        </a:rPr>
                        <a:t>・プログラムの動作を考える必要がある</a:t>
                      </a:r>
                    </a:p>
                    <a:p>
                      <a:r>
                        <a:rPr kumimoji="1" lang="ja-JP" altLang="en-US" sz="1800" b="0" dirty="0">
                          <a:solidFill>
                            <a:schemeClr val="tx1"/>
                          </a:solidFill>
                          <a:latin typeface="メイリオ" panose="020B0604030504040204" pitchFamily="50" charset="-128"/>
                          <a:ea typeface="メイリオ" panose="020B0604030504040204" pitchFamily="50" charset="-128"/>
                        </a:rPr>
                        <a:t>・いろいろな物が作れる</a:t>
                      </a:r>
                    </a:p>
                    <a:p>
                      <a:r>
                        <a:rPr kumimoji="1" lang="ja-JP" altLang="en-US" sz="1800" b="0" dirty="0">
                          <a:solidFill>
                            <a:schemeClr val="tx1"/>
                          </a:solidFill>
                          <a:latin typeface="メイリオ" panose="020B0604030504040204" pitchFamily="50" charset="-128"/>
                          <a:ea typeface="メイリオ" panose="020B0604030504040204" pitchFamily="50" charset="-128"/>
                        </a:rPr>
                        <a:t>・プログラムの入力でもエラーがでる</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5455641"/>
                  </a:ext>
                </a:extLst>
              </a:tr>
              <a:tr h="840165">
                <a:tc>
                  <a:txBody>
                    <a:bodyPr/>
                    <a:lstStyle/>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p>
                      <a:r>
                        <a:rPr kumimoji="1" lang="ja-JP" altLang="en-US" sz="2000" b="0" dirty="0">
                          <a:solidFill>
                            <a:schemeClr val="tx1"/>
                          </a:solidFill>
                          <a:latin typeface="メイリオ" panose="020B0604030504040204" pitchFamily="50" charset="-128"/>
                          <a:ea typeface="メイリオ" panose="020B0604030504040204" pitchFamily="50" charset="-128"/>
                        </a:rPr>
                        <a:t>似ているので、一つの言語が使えると他のものを覚えるのも楽</a:t>
                      </a:r>
                    </a:p>
                    <a:p>
                      <a:endParaRPr kumimoji="1" lang="ja-JP" altLang="en-US" sz="2000" b="0" dirty="0">
                        <a:solidFill>
                          <a:schemeClr val="tx1"/>
                        </a:solidFill>
                        <a:latin typeface="メイリオ" panose="020B0604030504040204" pitchFamily="50" charset="-128"/>
                        <a:ea typeface="メイリオ"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42377450"/>
                  </a:ext>
                </a:extLst>
              </a:tr>
            </a:tbl>
          </a:graphicData>
        </a:graphic>
      </p:graphicFrame>
      <p:pic>
        <p:nvPicPr>
          <p:cNvPr id="5" name="図 4"/>
          <p:cNvPicPr>
            <a:picLocks noChangeAspect="1"/>
          </p:cNvPicPr>
          <p:nvPr/>
        </p:nvPicPr>
        <p:blipFill rotWithShape="1">
          <a:blip r:embed="rId2"/>
          <a:srcRect l="19613" t="28330" r="21032" b="26517"/>
          <a:stretch/>
        </p:blipFill>
        <p:spPr>
          <a:xfrm>
            <a:off x="396268" y="4274475"/>
            <a:ext cx="1752600" cy="701040"/>
          </a:xfrm>
          <a:prstGeom prst="rect">
            <a:avLst/>
          </a:prstGeom>
        </p:spPr>
      </p:pic>
      <p:pic>
        <p:nvPicPr>
          <p:cNvPr id="6" name="図 5"/>
          <p:cNvPicPr>
            <a:picLocks noChangeAspect="1"/>
          </p:cNvPicPr>
          <p:nvPr/>
        </p:nvPicPr>
        <p:blipFill>
          <a:blip r:embed="rId3"/>
          <a:stretch>
            <a:fillRect/>
          </a:stretch>
        </p:blipFill>
        <p:spPr>
          <a:xfrm>
            <a:off x="697025" y="2891527"/>
            <a:ext cx="1057275" cy="1104900"/>
          </a:xfrm>
          <a:prstGeom prst="rect">
            <a:avLst/>
          </a:prstGeom>
        </p:spPr>
      </p:pic>
      <p:pic>
        <p:nvPicPr>
          <p:cNvPr id="10" name="図 9"/>
          <p:cNvPicPr>
            <a:picLocks noChangeAspect="1"/>
          </p:cNvPicPr>
          <p:nvPr/>
        </p:nvPicPr>
        <p:blipFill>
          <a:blip r:embed="rId4"/>
          <a:stretch>
            <a:fillRect/>
          </a:stretch>
        </p:blipFill>
        <p:spPr>
          <a:xfrm>
            <a:off x="4215442" y="3646146"/>
            <a:ext cx="1542172" cy="980620"/>
          </a:xfrm>
          <a:prstGeom prst="rect">
            <a:avLst/>
          </a:prstGeom>
        </p:spPr>
      </p:pic>
      <p:pic>
        <p:nvPicPr>
          <p:cNvPr id="7" name="図 6"/>
          <p:cNvPicPr>
            <a:picLocks noChangeAspect="1"/>
          </p:cNvPicPr>
          <p:nvPr/>
        </p:nvPicPr>
        <p:blipFill rotWithShape="1">
          <a:blip r:embed="rId5"/>
          <a:srcRect l="24739" r="27317"/>
          <a:stretch/>
        </p:blipFill>
        <p:spPr>
          <a:xfrm>
            <a:off x="5503589" y="2979150"/>
            <a:ext cx="797611" cy="1020201"/>
          </a:xfrm>
          <a:prstGeom prst="rect">
            <a:avLst/>
          </a:prstGeom>
        </p:spPr>
      </p:pic>
      <p:pic>
        <p:nvPicPr>
          <p:cNvPr id="8" name="図 7"/>
          <p:cNvPicPr>
            <a:picLocks noChangeAspect="1"/>
          </p:cNvPicPr>
          <p:nvPr/>
        </p:nvPicPr>
        <p:blipFill rotWithShape="1">
          <a:blip r:embed="rId6"/>
          <a:srcRect l="27309" r="29055"/>
          <a:stretch/>
        </p:blipFill>
        <p:spPr>
          <a:xfrm>
            <a:off x="6808085" y="3830234"/>
            <a:ext cx="834340" cy="1272368"/>
          </a:xfrm>
          <a:prstGeom prst="rect">
            <a:avLst/>
          </a:prstGeom>
        </p:spPr>
      </p:pic>
      <p:pic>
        <p:nvPicPr>
          <p:cNvPr id="9" name="図 8"/>
          <p:cNvPicPr>
            <a:picLocks noChangeAspect="1"/>
          </p:cNvPicPr>
          <p:nvPr/>
        </p:nvPicPr>
        <p:blipFill>
          <a:blip r:embed="rId7"/>
          <a:stretch>
            <a:fillRect/>
          </a:stretch>
        </p:blipFill>
        <p:spPr>
          <a:xfrm>
            <a:off x="5543251" y="4086073"/>
            <a:ext cx="972312" cy="1021714"/>
          </a:xfrm>
          <a:prstGeom prst="rect">
            <a:avLst/>
          </a:prstGeom>
        </p:spPr>
      </p:pic>
      <p:pic>
        <p:nvPicPr>
          <p:cNvPr id="11" name="図 10"/>
          <p:cNvPicPr>
            <a:picLocks noChangeAspect="1"/>
          </p:cNvPicPr>
          <p:nvPr/>
        </p:nvPicPr>
        <p:blipFill>
          <a:blip r:embed="rId8"/>
          <a:stretch>
            <a:fillRect/>
          </a:stretch>
        </p:blipFill>
        <p:spPr>
          <a:xfrm>
            <a:off x="6528221" y="3173600"/>
            <a:ext cx="1302253" cy="699809"/>
          </a:xfrm>
          <a:prstGeom prst="rect">
            <a:avLst/>
          </a:prstGeom>
        </p:spPr>
      </p:pic>
      <p:sp>
        <p:nvSpPr>
          <p:cNvPr id="12" name="角丸四角形 11"/>
          <p:cNvSpPr/>
          <p:nvPr/>
        </p:nvSpPr>
        <p:spPr bwMode="auto">
          <a:xfrm>
            <a:off x="4047715" y="2836110"/>
            <a:ext cx="4366695" cy="2388235"/>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右矢印 12"/>
          <p:cNvSpPr/>
          <p:nvPr/>
        </p:nvSpPr>
        <p:spPr bwMode="auto">
          <a:xfrm>
            <a:off x="2303697" y="3695960"/>
            <a:ext cx="1622185" cy="300467"/>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テキスト ボックス 13"/>
          <p:cNvSpPr txBox="1"/>
          <p:nvPr/>
        </p:nvSpPr>
        <p:spPr>
          <a:xfrm>
            <a:off x="2345211" y="2860262"/>
            <a:ext cx="1588993" cy="923330"/>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プログラミム</a:t>
            </a:r>
            <a:r>
              <a:rPr lang="ja-JP" altLang="en-US" dirty="0">
                <a:latin typeface="メイリオ" panose="020B0604030504040204" pitchFamily="50" charset="-128"/>
                <a:ea typeface="メイリオ" panose="020B0604030504040204" pitchFamily="50" charset="-128"/>
              </a:rPr>
              <a:t>の基本や考え方は同じ</a:t>
            </a:r>
            <a:endParaRPr lang="en-US" altLang="ja-JP"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60807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3"/>
          <p:cNvSpPr txBox="1">
            <a:spLocks noChangeArrowheads="1"/>
          </p:cNvSpPr>
          <p:nvPr/>
        </p:nvSpPr>
        <p:spPr bwMode="auto">
          <a:xfrm>
            <a:off x="228600" y="228600"/>
            <a:ext cx="7696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en-US" altLang="ja-JP" sz="2800" dirty="0" err="1">
                <a:latin typeface="メイリオ" panose="020B0604030504040204" pitchFamily="50" charset="-128"/>
                <a:ea typeface="メイリオ" panose="020B0604030504040204" pitchFamily="50" charset="-128"/>
              </a:rPr>
              <a:t>Colaboratory</a:t>
            </a:r>
            <a:r>
              <a:rPr lang="ja-JP" altLang="en-US" sz="2800" dirty="0">
                <a:latin typeface="メイリオ" panose="020B0604030504040204" pitchFamily="50" charset="-128"/>
                <a:ea typeface="メイリオ" panose="020B0604030504040204" pitchFamily="50" charset="-128"/>
              </a:rPr>
              <a:t>使ってみよう</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起動</a:t>
            </a:r>
          </a:p>
        </p:txBody>
      </p:sp>
      <p:sp>
        <p:nvSpPr>
          <p:cNvPr id="4" name="曲折矢印 3"/>
          <p:cNvSpPr/>
          <p:nvPr/>
        </p:nvSpPr>
        <p:spPr>
          <a:xfrm flipV="1">
            <a:off x="975531" y="4563243"/>
            <a:ext cx="822007" cy="76706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テキスト ボックス 16"/>
          <p:cNvSpPr txBox="1"/>
          <p:nvPr/>
        </p:nvSpPr>
        <p:spPr>
          <a:xfrm>
            <a:off x="5132439" y="1173329"/>
            <a:ext cx="3519495" cy="1631216"/>
          </a:xfrm>
          <a:prstGeom prst="rect">
            <a:avLst/>
          </a:prstGeom>
          <a:noFill/>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Google</a:t>
            </a:r>
            <a:r>
              <a:rPr lang="ja-JP" altLang="en-US" sz="2000" dirty="0">
                <a:latin typeface="メイリオ" panose="020B0604030504040204" pitchFamily="50" charset="-128"/>
                <a:ea typeface="メイリオ" panose="020B0604030504040204" pitchFamily="50" charset="-128"/>
              </a:rPr>
              <a:t>ドライブのファイルを保存するフォルダーで、</a:t>
            </a:r>
          </a:p>
          <a:p>
            <a:pPr algn="l"/>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新規</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その他</a:t>
            </a:r>
            <a:r>
              <a:rPr lang="en-US" altLang="ja-JP" sz="2000" dirty="0">
                <a:latin typeface="メイリオ" panose="020B0604030504040204" pitchFamily="50" charset="-128"/>
                <a:ea typeface="メイリオ" panose="020B0604030504040204" pitchFamily="50" charset="-128"/>
              </a:rPr>
              <a:t>]-</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[Google </a:t>
            </a:r>
            <a:r>
              <a:rPr lang="en-US" altLang="ja-JP" sz="2000" dirty="0" err="1">
                <a:latin typeface="メイリオ" panose="020B0604030504040204" pitchFamily="50" charset="-128"/>
                <a:ea typeface="メイリオ" panose="020B0604030504040204" pitchFamily="50" charset="-128"/>
              </a:rPr>
              <a:t>Colaboratory</a:t>
            </a:r>
            <a:r>
              <a:rPr lang="en-US" altLang="ja-JP" sz="2000" dirty="0">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を指定</a:t>
            </a:r>
          </a:p>
        </p:txBody>
      </p:sp>
      <p:pic>
        <p:nvPicPr>
          <p:cNvPr id="7" name="図 6">
            <a:extLst>
              <a:ext uri="{FF2B5EF4-FFF2-40B4-BE49-F238E27FC236}">
                <a16:creationId xmlns:a16="http://schemas.microsoft.com/office/drawing/2014/main" id="{5D9C7218-F31C-3759-6512-4CAFA2167764}"/>
              </a:ext>
            </a:extLst>
          </p:cNvPr>
          <p:cNvPicPr>
            <a:picLocks noChangeAspect="1"/>
          </p:cNvPicPr>
          <p:nvPr/>
        </p:nvPicPr>
        <p:blipFill>
          <a:blip r:embed="rId2"/>
          <a:stretch>
            <a:fillRect/>
          </a:stretch>
        </p:blipFill>
        <p:spPr>
          <a:xfrm>
            <a:off x="346280" y="751820"/>
            <a:ext cx="4512761" cy="34931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正方形/長方形 8">
            <a:extLst>
              <a:ext uri="{FF2B5EF4-FFF2-40B4-BE49-F238E27FC236}">
                <a16:creationId xmlns:a16="http://schemas.microsoft.com/office/drawing/2014/main" id="{752AB99A-B090-844F-DAE5-09D64BA92A15}"/>
              </a:ext>
            </a:extLst>
          </p:cNvPr>
          <p:cNvSpPr/>
          <p:nvPr/>
        </p:nvSpPr>
        <p:spPr bwMode="auto">
          <a:xfrm>
            <a:off x="2416507" y="3893574"/>
            <a:ext cx="2442534" cy="351360"/>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a:extLst>
              <a:ext uri="{FF2B5EF4-FFF2-40B4-BE49-F238E27FC236}">
                <a16:creationId xmlns:a16="http://schemas.microsoft.com/office/drawing/2014/main" id="{2DF3A279-59F7-1C82-50CC-5584A1B7D30B}"/>
              </a:ext>
            </a:extLst>
          </p:cNvPr>
          <p:cNvPicPr>
            <a:picLocks noChangeAspect="1"/>
          </p:cNvPicPr>
          <p:nvPr/>
        </p:nvPicPr>
        <p:blipFill>
          <a:blip r:embed="rId3"/>
          <a:stretch>
            <a:fillRect/>
          </a:stretch>
        </p:blipFill>
        <p:spPr>
          <a:xfrm>
            <a:off x="2096408" y="4479067"/>
            <a:ext cx="6072061" cy="19001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テキスト ボックス 12">
            <a:extLst>
              <a:ext uri="{FF2B5EF4-FFF2-40B4-BE49-F238E27FC236}">
                <a16:creationId xmlns:a16="http://schemas.microsoft.com/office/drawing/2014/main" id="{3ED2E741-1FB7-48A2-0F53-720F7CC91ED4}"/>
              </a:ext>
            </a:extLst>
          </p:cNvPr>
          <p:cNvSpPr txBox="1"/>
          <p:nvPr/>
        </p:nvSpPr>
        <p:spPr>
          <a:xfrm>
            <a:off x="5179902" y="3699513"/>
            <a:ext cx="3519495" cy="707886"/>
          </a:xfrm>
          <a:prstGeom prst="rect">
            <a:avLst/>
          </a:prstGeom>
          <a:noFill/>
        </p:spPr>
        <p:txBody>
          <a:bodyPr wrap="square" rtlCol="0">
            <a:spAutoFit/>
          </a:bodyPr>
          <a:lstStyle/>
          <a:p>
            <a:pPr algn="l"/>
            <a:r>
              <a:rPr lang="en-US" altLang="ja-JP" sz="2000" dirty="0">
                <a:latin typeface="メイリオ" panose="020B0604030504040204" pitchFamily="50" charset="-128"/>
                <a:ea typeface="メイリオ" panose="020B0604030504040204" pitchFamily="50" charset="-128"/>
              </a:rPr>
              <a:t>[Google </a:t>
            </a:r>
            <a:r>
              <a:rPr lang="en-US" altLang="ja-JP" sz="2000" dirty="0" err="1">
                <a:latin typeface="メイリオ" panose="020B0604030504040204" pitchFamily="50" charset="-128"/>
                <a:ea typeface="メイリオ" panose="020B0604030504040204" pitchFamily="50" charset="-128"/>
              </a:rPr>
              <a:t>Colaboratory</a:t>
            </a:r>
            <a:r>
              <a:rPr lang="en-US" altLang="ja-JP" sz="2000" dirty="0">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が使えるようになる。</a:t>
            </a:r>
          </a:p>
        </p:txBody>
      </p:sp>
    </p:spTree>
    <p:extLst>
      <p:ext uri="{BB962C8B-B14F-4D97-AF65-F5344CB8AC3E}">
        <p14:creationId xmlns:p14="http://schemas.microsoft.com/office/powerpoint/2010/main" val="1338290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5</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Python</a:t>
            </a:r>
            <a:r>
              <a:rPr lang="ja-JP" altLang="en-US" sz="2800" dirty="0">
                <a:latin typeface="メイリオ" panose="020B0604030504040204" pitchFamily="50" charset="-128"/>
                <a:ea typeface="メイリオ" panose="020B0604030504040204" pitchFamily="50" charset="-128"/>
              </a:rPr>
              <a:t>を使ってみよう</a:t>
            </a:r>
            <a:endParaRPr lang="en-US" altLang="ja-JP" sz="28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705276" y="4185142"/>
            <a:ext cx="7981524" cy="156966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学習で使用する</a:t>
            </a:r>
            <a:r>
              <a:rPr lang="en-US" altLang="ja-JP" sz="2400" dirty="0" err="1">
                <a:latin typeface="メイリオ" panose="020B0604030504040204" pitchFamily="50" charset="-128"/>
                <a:ea typeface="メイリオ" panose="020B0604030504040204" pitchFamily="50" charset="-128"/>
              </a:rPr>
              <a:t>Colaboratory</a:t>
            </a:r>
            <a:r>
              <a:rPr lang="ja-JP" altLang="en-US" sz="2400" dirty="0">
                <a:latin typeface="メイリオ" panose="020B0604030504040204" pitchFamily="50" charset="-128"/>
                <a:ea typeface="メイリオ" panose="020B0604030504040204" pitchFamily="50" charset="-128"/>
              </a:rPr>
              <a:t>という</a:t>
            </a:r>
            <a:r>
              <a:rPr lang="en-US" altLang="ja-JP" sz="2400" dirty="0">
                <a:latin typeface="メイリオ" panose="020B0604030504040204" pitchFamily="50" charset="-128"/>
                <a:ea typeface="メイリオ" panose="020B0604030504040204" pitchFamily="50" charset="-128"/>
              </a:rPr>
              <a:t>Python</a:t>
            </a:r>
            <a:r>
              <a:rPr lang="ja-JP" altLang="en-US" sz="2400" dirty="0">
                <a:latin typeface="メイリオ" panose="020B0604030504040204" pitchFamily="50" charset="-128"/>
                <a:ea typeface="メイリオ" panose="020B0604030504040204" pitchFamily="50" charset="-128"/>
              </a:rPr>
              <a:t>の開発実行環境では、初めに</a:t>
            </a:r>
            <a:r>
              <a:rPr lang="en-US" altLang="ja-JP" sz="2400" dirty="0">
                <a:latin typeface="メイリオ" panose="020B0604030504040204" pitchFamily="50" charset="-128"/>
                <a:ea typeface="メイリオ" panose="020B0604030504040204" pitchFamily="50" charset="-128"/>
              </a:rPr>
              <a:t>Google</a:t>
            </a:r>
            <a:r>
              <a:rPr lang="ja-JP" altLang="en-US" sz="2400" dirty="0">
                <a:latin typeface="メイリオ" panose="020B0604030504040204" pitchFamily="50" charset="-128"/>
                <a:ea typeface="メイリオ" panose="020B0604030504040204" pitchFamily="50" charset="-128"/>
              </a:rPr>
              <a:t>ドライブに作成した一つのファイルの中に複数のコードを入れることができます。</a:t>
            </a:r>
          </a:p>
          <a:p>
            <a:pPr algn="l"/>
            <a:r>
              <a:rPr kumimoji="1" lang="ja-JP" altLang="en-US" sz="2400" dirty="0">
                <a:latin typeface="メイリオ" panose="020B0604030504040204" pitchFamily="50" charset="-128"/>
                <a:ea typeface="メイリオ" panose="020B0604030504040204" pitchFamily="50" charset="-128"/>
              </a:rPr>
              <a:t>一つ一つのコード</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プログラム</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を実行することができす。</a:t>
            </a:r>
          </a:p>
        </p:txBody>
      </p:sp>
      <p:pic>
        <p:nvPicPr>
          <p:cNvPr id="4" name="図 3">
            <a:extLst>
              <a:ext uri="{FF2B5EF4-FFF2-40B4-BE49-F238E27FC236}">
                <a16:creationId xmlns:a16="http://schemas.microsoft.com/office/drawing/2014/main" id="{67086A96-6D38-FC8B-83B0-E6879618F402}"/>
              </a:ext>
            </a:extLst>
          </p:cNvPr>
          <p:cNvPicPr>
            <a:picLocks noChangeAspect="1"/>
          </p:cNvPicPr>
          <p:nvPr/>
        </p:nvPicPr>
        <p:blipFill>
          <a:blip r:embed="rId2"/>
          <a:stretch>
            <a:fillRect/>
          </a:stretch>
        </p:blipFill>
        <p:spPr>
          <a:xfrm>
            <a:off x="3292033" y="1300568"/>
            <a:ext cx="5394767" cy="26138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楕円 8">
            <a:extLst>
              <a:ext uri="{FF2B5EF4-FFF2-40B4-BE49-F238E27FC236}">
                <a16:creationId xmlns:a16="http://schemas.microsoft.com/office/drawing/2014/main" id="{801074CD-D441-BDAF-C196-7C5521D45DEC}"/>
              </a:ext>
            </a:extLst>
          </p:cNvPr>
          <p:cNvSpPr/>
          <p:nvPr/>
        </p:nvSpPr>
        <p:spPr bwMode="auto">
          <a:xfrm>
            <a:off x="3734170" y="1300568"/>
            <a:ext cx="1238865"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5" name="直線コネクタ 14">
            <a:extLst>
              <a:ext uri="{FF2B5EF4-FFF2-40B4-BE49-F238E27FC236}">
                <a16:creationId xmlns:a16="http://schemas.microsoft.com/office/drawing/2014/main" id="{657E73B3-E847-72AF-EB27-6412C6B7A4D4}"/>
              </a:ext>
            </a:extLst>
          </p:cNvPr>
          <p:cNvCxnSpPr>
            <a:endCxn id="9" idx="7"/>
          </p:cNvCxnSpPr>
          <p:nvPr/>
        </p:nvCxnSpPr>
        <p:spPr bwMode="auto">
          <a:xfrm flipH="1">
            <a:off x="4791607" y="994224"/>
            <a:ext cx="358408" cy="38296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テキスト ボックス 16">
            <a:extLst>
              <a:ext uri="{FF2B5EF4-FFF2-40B4-BE49-F238E27FC236}">
                <a16:creationId xmlns:a16="http://schemas.microsoft.com/office/drawing/2014/main" id="{D997D800-1BA4-68B0-F616-29CDDF20B6E2}"/>
              </a:ext>
            </a:extLst>
          </p:cNvPr>
          <p:cNvSpPr txBox="1"/>
          <p:nvPr/>
        </p:nvSpPr>
        <p:spPr>
          <a:xfrm>
            <a:off x="5292207" y="578104"/>
            <a:ext cx="2925474"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ファイルに新しいコード</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プログラム</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を追加</a:t>
            </a:r>
            <a:endParaRPr lang="en-US" altLang="ja-JP" sz="2000" dirty="0">
              <a:latin typeface="メイリオ" panose="020B0604030504040204" pitchFamily="50" charset="-128"/>
              <a:ea typeface="メイリオ" panose="020B0604030504040204" pitchFamily="50" charset="-128"/>
            </a:endParaRPr>
          </a:p>
        </p:txBody>
      </p:sp>
      <p:sp>
        <p:nvSpPr>
          <p:cNvPr id="18" name="楕円 17">
            <a:extLst>
              <a:ext uri="{FF2B5EF4-FFF2-40B4-BE49-F238E27FC236}">
                <a16:creationId xmlns:a16="http://schemas.microsoft.com/office/drawing/2014/main" id="{DC3AF1FE-BC0D-C24E-0121-749ACA11517D}"/>
              </a:ext>
            </a:extLst>
          </p:cNvPr>
          <p:cNvSpPr/>
          <p:nvPr/>
        </p:nvSpPr>
        <p:spPr bwMode="auto">
          <a:xfrm>
            <a:off x="3952567" y="2808733"/>
            <a:ext cx="619433"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9" name="直線コネクタ 18">
            <a:extLst>
              <a:ext uri="{FF2B5EF4-FFF2-40B4-BE49-F238E27FC236}">
                <a16:creationId xmlns:a16="http://schemas.microsoft.com/office/drawing/2014/main" id="{D09FBFFF-3A63-DF80-C7FE-B6D209EE4467}"/>
              </a:ext>
            </a:extLst>
          </p:cNvPr>
          <p:cNvCxnSpPr>
            <a:stCxn id="18" idx="2"/>
          </p:cNvCxnSpPr>
          <p:nvPr/>
        </p:nvCxnSpPr>
        <p:spPr bwMode="auto">
          <a:xfrm flipH="1">
            <a:off x="2934929" y="3070343"/>
            <a:ext cx="1017638" cy="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テキスト ボックス 21">
            <a:extLst>
              <a:ext uri="{FF2B5EF4-FFF2-40B4-BE49-F238E27FC236}">
                <a16:creationId xmlns:a16="http://schemas.microsoft.com/office/drawing/2014/main" id="{37975A17-84AD-B8D0-751D-D2D637E35A65}"/>
              </a:ext>
            </a:extLst>
          </p:cNvPr>
          <p:cNvSpPr txBox="1"/>
          <p:nvPr/>
        </p:nvSpPr>
        <p:spPr>
          <a:xfrm>
            <a:off x="366559" y="2931843"/>
            <a:ext cx="2925474" cy="400110"/>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一つのコードを実行</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44798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6</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2800" dirty="0">
                <a:latin typeface="メイリオ" panose="020B0604030504040204" pitchFamily="50" charset="-128"/>
                <a:ea typeface="メイリオ" panose="020B0604030504040204" pitchFamily="50" charset="-128"/>
              </a:rPr>
              <a:t>Python</a:t>
            </a:r>
            <a:r>
              <a:rPr lang="ja-JP" altLang="en-US" sz="2800" dirty="0">
                <a:latin typeface="メイリオ" panose="020B0604030504040204" pitchFamily="50" charset="-128"/>
                <a:ea typeface="メイリオ" panose="020B0604030504040204" pitchFamily="50" charset="-128"/>
              </a:rPr>
              <a:t>を使ってみよう</a:t>
            </a:r>
            <a:endParaRPr lang="en-US" altLang="ja-JP" sz="28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705276" y="4185142"/>
            <a:ext cx="7981524" cy="1569660"/>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学習で使用する</a:t>
            </a:r>
            <a:r>
              <a:rPr lang="en-US" altLang="ja-JP" sz="2400" dirty="0" err="1">
                <a:latin typeface="メイリオ" panose="020B0604030504040204" pitchFamily="50" charset="-128"/>
                <a:ea typeface="メイリオ" panose="020B0604030504040204" pitchFamily="50" charset="-128"/>
              </a:rPr>
              <a:t>Colaboratory</a:t>
            </a:r>
            <a:r>
              <a:rPr lang="ja-JP" altLang="en-US" sz="2400" dirty="0">
                <a:latin typeface="メイリオ" panose="020B0604030504040204" pitchFamily="50" charset="-128"/>
                <a:ea typeface="メイリオ" panose="020B0604030504040204" pitchFamily="50" charset="-128"/>
              </a:rPr>
              <a:t>という</a:t>
            </a:r>
            <a:r>
              <a:rPr lang="en-US" altLang="ja-JP" sz="2400" dirty="0">
                <a:latin typeface="メイリオ" panose="020B0604030504040204" pitchFamily="50" charset="-128"/>
                <a:ea typeface="メイリオ" panose="020B0604030504040204" pitchFamily="50" charset="-128"/>
              </a:rPr>
              <a:t>Python</a:t>
            </a:r>
            <a:r>
              <a:rPr lang="ja-JP" altLang="en-US" sz="2400" dirty="0">
                <a:latin typeface="メイリオ" panose="020B0604030504040204" pitchFamily="50" charset="-128"/>
                <a:ea typeface="メイリオ" panose="020B0604030504040204" pitchFamily="50" charset="-128"/>
              </a:rPr>
              <a:t>の開発実行環境では、初めに</a:t>
            </a:r>
            <a:r>
              <a:rPr lang="en-US" altLang="ja-JP" sz="2400" dirty="0">
                <a:latin typeface="メイリオ" panose="020B0604030504040204" pitchFamily="50" charset="-128"/>
                <a:ea typeface="メイリオ" panose="020B0604030504040204" pitchFamily="50" charset="-128"/>
              </a:rPr>
              <a:t>Google</a:t>
            </a:r>
            <a:r>
              <a:rPr lang="ja-JP" altLang="en-US" sz="2400" dirty="0">
                <a:latin typeface="メイリオ" panose="020B0604030504040204" pitchFamily="50" charset="-128"/>
                <a:ea typeface="メイリオ" panose="020B0604030504040204" pitchFamily="50" charset="-128"/>
              </a:rPr>
              <a:t>ドライブに作成した一つのファイルの中に複数のコードを入れることができます。</a:t>
            </a:r>
          </a:p>
          <a:p>
            <a:pPr algn="l"/>
            <a:r>
              <a:rPr kumimoji="1" lang="ja-JP" altLang="en-US" sz="2400" dirty="0">
                <a:latin typeface="メイリオ" panose="020B0604030504040204" pitchFamily="50" charset="-128"/>
                <a:ea typeface="メイリオ" panose="020B0604030504040204" pitchFamily="50" charset="-128"/>
              </a:rPr>
              <a:t>一つ一つのコード</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プログラム</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を実行することができす。</a:t>
            </a:r>
          </a:p>
        </p:txBody>
      </p:sp>
      <p:pic>
        <p:nvPicPr>
          <p:cNvPr id="4" name="図 3">
            <a:extLst>
              <a:ext uri="{FF2B5EF4-FFF2-40B4-BE49-F238E27FC236}">
                <a16:creationId xmlns:a16="http://schemas.microsoft.com/office/drawing/2014/main" id="{67086A96-6D38-FC8B-83B0-E6879618F402}"/>
              </a:ext>
            </a:extLst>
          </p:cNvPr>
          <p:cNvPicPr>
            <a:picLocks noChangeAspect="1"/>
          </p:cNvPicPr>
          <p:nvPr/>
        </p:nvPicPr>
        <p:blipFill>
          <a:blip r:embed="rId2"/>
          <a:stretch>
            <a:fillRect/>
          </a:stretch>
        </p:blipFill>
        <p:spPr>
          <a:xfrm>
            <a:off x="3292033" y="1300568"/>
            <a:ext cx="5394767" cy="26138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楕円 8">
            <a:extLst>
              <a:ext uri="{FF2B5EF4-FFF2-40B4-BE49-F238E27FC236}">
                <a16:creationId xmlns:a16="http://schemas.microsoft.com/office/drawing/2014/main" id="{801074CD-D441-BDAF-C196-7C5521D45DEC}"/>
              </a:ext>
            </a:extLst>
          </p:cNvPr>
          <p:cNvSpPr/>
          <p:nvPr/>
        </p:nvSpPr>
        <p:spPr bwMode="auto">
          <a:xfrm>
            <a:off x="3734170" y="1300568"/>
            <a:ext cx="1238865"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5" name="直線コネクタ 14">
            <a:extLst>
              <a:ext uri="{FF2B5EF4-FFF2-40B4-BE49-F238E27FC236}">
                <a16:creationId xmlns:a16="http://schemas.microsoft.com/office/drawing/2014/main" id="{657E73B3-E847-72AF-EB27-6412C6B7A4D4}"/>
              </a:ext>
            </a:extLst>
          </p:cNvPr>
          <p:cNvCxnSpPr>
            <a:endCxn id="9" idx="7"/>
          </p:cNvCxnSpPr>
          <p:nvPr/>
        </p:nvCxnSpPr>
        <p:spPr bwMode="auto">
          <a:xfrm flipH="1">
            <a:off x="4791607" y="994224"/>
            <a:ext cx="358408" cy="38296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テキスト ボックス 16">
            <a:extLst>
              <a:ext uri="{FF2B5EF4-FFF2-40B4-BE49-F238E27FC236}">
                <a16:creationId xmlns:a16="http://schemas.microsoft.com/office/drawing/2014/main" id="{D997D800-1BA4-68B0-F616-29CDDF20B6E2}"/>
              </a:ext>
            </a:extLst>
          </p:cNvPr>
          <p:cNvSpPr txBox="1"/>
          <p:nvPr/>
        </p:nvSpPr>
        <p:spPr>
          <a:xfrm>
            <a:off x="5292207" y="578104"/>
            <a:ext cx="2925474"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ファイルに新しいコード</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プログラム</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を追加</a:t>
            </a:r>
            <a:endParaRPr lang="en-US" altLang="ja-JP" sz="2000" dirty="0">
              <a:latin typeface="メイリオ" panose="020B0604030504040204" pitchFamily="50" charset="-128"/>
              <a:ea typeface="メイリオ" panose="020B0604030504040204" pitchFamily="50" charset="-128"/>
            </a:endParaRPr>
          </a:p>
        </p:txBody>
      </p:sp>
      <p:sp>
        <p:nvSpPr>
          <p:cNvPr id="18" name="楕円 17">
            <a:extLst>
              <a:ext uri="{FF2B5EF4-FFF2-40B4-BE49-F238E27FC236}">
                <a16:creationId xmlns:a16="http://schemas.microsoft.com/office/drawing/2014/main" id="{DC3AF1FE-BC0D-C24E-0121-749ACA11517D}"/>
              </a:ext>
            </a:extLst>
          </p:cNvPr>
          <p:cNvSpPr/>
          <p:nvPr/>
        </p:nvSpPr>
        <p:spPr bwMode="auto">
          <a:xfrm>
            <a:off x="3952567" y="2808733"/>
            <a:ext cx="619433"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9" name="直線コネクタ 18">
            <a:extLst>
              <a:ext uri="{FF2B5EF4-FFF2-40B4-BE49-F238E27FC236}">
                <a16:creationId xmlns:a16="http://schemas.microsoft.com/office/drawing/2014/main" id="{D09FBFFF-3A63-DF80-C7FE-B6D209EE4467}"/>
              </a:ext>
            </a:extLst>
          </p:cNvPr>
          <p:cNvCxnSpPr>
            <a:stCxn id="18" idx="2"/>
          </p:cNvCxnSpPr>
          <p:nvPr/>
        </p:nvCxnSpPr>
        <p:spPr bwMode="auto">
          <a:xfrm flipH="1">
            <a:off x="2934929" y="3070343"/>
            <a:ext cx="1017638" cy="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テキスト ボックス 21">
            <a:extLst>
              <a:ext uri="{FF2B5EF4-FFF2-40B4-BE49-F238E27FC236}">
                <a16:creationId xmlns:a16="http://schemas.microsoft.com/office/drawing/2014/main" id="{37975A17-84AD-B8D0-751D-D2D637E35A65}"/>
              </a:ext>
            </a:extLst>
          </p:cNvPr>
          <p:cNvSpPr txBox="1"/>
          <p:nvPr/>
        </p:nvSpPr>
        <p:spPr>
          <a:xfrm>
            <a:off x="366559" y="2931843"/>
            <a:ext cx="2925474" cy="400110"/>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一つのコードを実行</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62530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7</a:t>
            </a:fld>
            <a:endParaRPr lang="en-US" altLang="ja-JP"/>
          </a:p>
        </p:txBody>
      </p:sp>
      <p:sp>
        <p:nvSpPr>
          <p:cNvPr id="46082" name="Text Box 2"/>
          <p:cNvSpPr txBox="1">
            <a:spLocks noChangeArrowheads="1"/>
          </p:cNvSpPr>
          <p:nvPr/>
        </p:nvSpPr>
        <p:spPr bwMode="auto">
          <a:xfrm>
            <a:off x="304800" y="304800"/>
            <a:ext cx="9144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学習の進め方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教材の内容</a:t>
            </a:r>
            <a:r>
              <a:rPr lang="en-US" altLang="ja-JP" sz="2800" dirty="0">
                <a:latin typeface="メイリオ" panose="020B0604030504040204" pitchFamily="50" charset="-128"/>
                <a:ea typeface="メイリオ" panose="020B0604030504040204" pitchFamily="50" charset="-128"/>
              </a:rPr>
              <a:t>)</a:t>
            </a:r>
          </a:p>
        </p:txBody>
      </p:sp>
      <p:pic>
        <p:nvPicPr>
          <p:cNvPr id="3" name="図 2">
            <a:extLst>
              <a:ext uri="{FF2B5EF4-FFF2-40B4-BE49-F238E27FC236}">
                <a16:creationId xmlns:a16="http://schemas.microsoft.com/office/drawing/2014/main" id="{0252983E-6CEB-6E37-3E3D-5D86318AAC03}"/>
              </a:ext>
            </a:extLst>
          </p:cNvPr>
          <p:cNvPicPr>
            <a:picLocks noChangeAspect="1"/>
          </p:cNvPicPr>
          <p:nvPr/>
        </p:nvPicPr>
        <p:blipFill>
          <a:blip r:embed="rId2"/>
          <a:stretch>
            <a:fillRect/>
          </a:stretch>
        </p:blipFill>
        <p:spPr>
          <a:xfrm>
            <a:off x="566176" y="1098683"/>
            <a:ext cx="2295846" cy="17242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図 4">
            <a:extLst>
              <a:ext uri="{FF2B5EF4-FFF2-40B4-BE49-F238E27FC236}">
                <a16:creationId xmlns:a16="http://schemas.microsoft.com/office/drawing/2014/main" id="{63570DEC-A453-70B0-A81F-251C2EC0CD15}"/>
              </a:ext>
            </a:extLst>
          </p:cNvPr>
          <p:cNvPicPr>
            <a:picLocks noChangeAspect="1"/>
          </p:cNvPicPr>
          <p:nvPr/>
        </p:nvPicPr>
        <p:blipFill>
          <a:blip r:embed="rId2"/>
          <a:stretch>
            <a:fillRect/>
          </a:stretch>
        </p:blipFill>
        <p:spPr>
          <a:xfrm>
            <a:off x="506765" y="962875"/>
            <a:ext cx="2295846" cy="17242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 Box 2">
            <a:extLst>
              <a:ext uri="{FF2B5EF4-FFF2-40B4-BE49-F238E27FC236}">
                <a16:creationId xmlns:a16="http://schemas.microsoft.com/office/drawing/2014/main" id="{C7D40A34-CEFD-B8BF-5D5A-41ADFCFF4689}"/>
              </a:ext>
            </a:extLst>
          </p:cNvPr>
          <p:cNvSpPr txBox="1">
            <a:spLocks noChangeArrowheads="1"/>
          </p:cNvSpPr>
          <p:nvPr/>
        </p:nvSpPr>
        <p:spPr bwMode="auto">
          <a:xfrm>
            <a:off x="277922" y="3267680"/>
            <a:ext cx="2872353"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指示書</a:t>
            </a:r>
            <a:br>
              <a:rPr lang="ja-JP" altLang="en-US" sz="2800"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入門</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でアルゴリズム</a:t>
            </a:r>
            <a:endParaRPr lang="en-US" altLang="ja-JP" dirty="0">
              <a:latin typeface="メイリオ" panose="020B0604030504040204" pitchFamily="50" charset="-128"/>
              <a:ea typeface="メイリオ" panose="020B0604030504040204" pitchFamily="50" charset="-128"/>
            </a:endParaRPr>
          </a:p>
          <a:p>
            <a:pPr algn="l">
              <a:spcBef>
                <a:spcPct val="50000"/>
              </a:spcBef>
            </a:pPr>
            <a:r>
              <a:rPr lang="ja-JP" altLang="en-US" dirty="0">
                <a:latin typeface="メイリオ" panose="020B0604030504040204" pitchFamily="50" charset="-128"/>
                <a:ea typeface="メイリオ" panose="020B0604030504040204" pitchFamily="50" charset="-128"/>
              </a:rPr>
              <a:t>この中の課題を自分でやっていきます。</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pic>
        <p:nvPicPr>
          <p:cNvPr id="9" name="図 8">
            <a:extLst>
              <a:ext uri="{FF2B5EF4-FFF2-40B4-BE49-F238E27FC236}">
                <a16:creationId xmlns:a16="http://schemas.microsoft.com/office/drawing/2014/main" id="{5633E387-437D-E28B-5AD2-C0BF7A771140}"/>
              </a:ext>
            </a:extLst>
          </p:cNvPr>
          <p:cNvPicPr>
            <a:picLocks noChangeAspect="1"/>
          </p:cNvPicPr>
          <p:nvPr/>
        </p:nvPicPr>
        <p:blipFill>
          <a:blip r:embed="rId3"/>
          <a:stretch>
            <a:fillRect/>
          </a:stretch>
        </p:blipFill>
        <p:spPr>
          <a:xfrm>
            <a:off x="3317040" y="1064962"/>
            <a:ext cx="2509920" cy="15200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 Box 2">
            <a:extLst>
              <a:ext uri="{FF2B5EF4-FFF2-40B4-BE49-F238E27FC236}">
                <a16:creationId xmlns:a16="http://schemas.microsoft.com/office/drawing/2014/main" id="{A0DC2A1F-8E6A-C887-9F93-5F6FB7ED71F8}"/>
              </a:ext>
            </a:extLst>
          </p:cNvPr>
          <p:cNvSpPr txBox="1">
            <a:spLocks noChangeArrowheads="1"/>
          </p:cNvSpPr>
          <p:nvPr/>
        </p:nvSpPr>
        <p:spPr bwMode="auto">
          <a:xfrm>
            <a:off x="3135825" y="3267680"/>
            <a:ext cx="287235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チェックシート</a:t>
            </a:r>
            <a:br>
              <a:rPr lang="ja-JP" altLang="en-US" sz="2800"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課題をやるか確認します。課題ができたらチェックを書き込ます。</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pic>
        <p:nvPicPr>
          <p:cNvPr id="13" name="図 12">
            <a:extLst>
              <a:ext uri="{FF2B5EF4-FFF2-40B4-BE49-F238E27FC236}">
                <a16:creationId xmlns:a16="http://schemas.microsoft.com/office/drawing/2014/main" id="{AA82B1F3-A493-FD6C-D660-6AC114CB39A7}"/>
              </a:ext>
            </a:extLst>
          </p:cNvPr>
          <p:cNvPicPr>
            <a:picLocks noChangeAspect="1"/>
          </p:cNvPicPr>
          <p:nvPr/>
        </p:nvPicPr>
        <p:blipFill>
          <a:blip r:embed="rId4"/>
          <a:stretch>
            <a:fillRect/>
          </a:stretch>
        </p:blipFill>
        <p:spPr>
          <a:xfrm>
            <a:off x="6341389" y="556404"/>
            <a:ext cx="1796926" cy="25372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Text Box 2">
            <a:extLst>
              <a:ext uri="{FF2B5EF4-FFF2-40B4-BE49-F238E27FC236}">
                <a16:creationId xmlns:a16="http://schemas.microsoft.com/office/drawing/2014/main" id="{0E325990-FD8B-FF92-D565-DC2FCBA51405}"/>
              </a:ext>
            </a:extLst>
          </p:cNvPr>
          <p:cNvSpPr txBox="1">
            <a:spLocks noChangeArrowheads="1"/>
          </p:cNvSpPr>
          <p:nvPr/>
        </p:nvSpPr>
        <p:spPr bwMode="auto">
          <a:xfrm>
            <a:off x="5993727" y="3267680"/>
            <a:ext cx="2872353"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a:latin typeface="メイリオ" panose="020B0604030504040204" pitchFamily="50" charset="-128"/>
                <a:ea typeface="メイリオ" panose="020B0604030504040204" pitchFamily="50" charset="-128"/>
              </a:rPr>
              <a:t>機能部品カード</a:t>
            </a:r>
            <a:br>
              <a:rPr lang="ja-JP" altLang="en-US" sz="2800"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プログラムを構成する</a:t>
            </a:r>
            <a:r>
              <a:rPr lang="en-US" altLang="ja-JP" dirty="0">
                <a:latin typeface="メイリオ" panose="020B0604030504040204" pitchFamily="50" charset="-128"/>
                <a:ea typeface="メイリオ" panose="020B0604030504040204" pitchFamily="50" charset="-128"/>
              </a:rPr>
              <a:t>Python</a:t>
            </a:r>
            <a:r>
              <a:rPr lang="ja-JP" altLang="en-US" dirty="0">
                <a:latin typeface="メイリオ" panose="020B0604030504040204" pitchFamily="50" charset="-128"/>
                <a:ea typeface="メイリオ" panose="020B0604030504040204" pitchFamily="50" charset="-128"/>
              </a:rPr>
              <a:t>の部品です。各課題にどの部品を使うか下記のように指示しるので参照してください。</a:t>
            </a:r>
          </a:p>
          <a:p>
            <a:pPr algn="l">
              <a:spcBef>
                <a:spcPct val="50000"/>
              </a:spcBef>
            </a:pPr>
            <a:endParaRPr lang="en-US" altLang="ja-JP" sz="2800" dirty="0">
              <a:latin typeface="メイリオ" panose="020B0604030504040204" pitchFamily="50" charset="-128"/>
              <a:ea typeface="メイリオ" panose="020B0604030504040204" pitchFamily="50" charset="-128"/>
            </a:endParaRPr>
          </a:p>
        </p:txBody>
      </p:sp>
      <p:grpSp>
        <p:nvGrpSpPr>
          <p:cNvPr id="15" name="グループ化 14">
            <a:extLst>
              <a:ext uri="{FF2B5EF4-FFF2-40B4-BE49-F238E27FC236}">
                <a16:creationId xmlns:a16="http://schemas.microsoft.com/office/drawing/2014/main" id="{26885EB7-E2B6-F348-1D7B-587B98E72DF6}"/>
              </a:ext>
            </a:extLst>
          </p:cNvPr>
          <p:cNvGrpSpPr/>
          <p:nvPr/>
        </p:nvGrpSpPr>
        <p:grpSpPr>
          <a:xfrm>
            <a:off x="5826960" y="5251135"/>
            <a:ext cx="1143000" cy="1019070"/>
            <a:chOff x="1143000" y="3857730"/>
            <a:chExt cx="1143000" cy="1019070"/>
          </a:xfrm>
        </p:grpSpPr>
        <p:sp>
          <p:nvSpPr>
            <p:cNvPr id="16" name="メモ 58">
              <a:extLst>
                <a:ext uri="{FF2B5EF4-FFF2-40B4-BE49-F238E27FC236}">
                  <a16:creationId xmlns:a16="http://schemas.microsoft.com/office/drawing/2014/main" id="{2C214AD5-A1BC-0632-D428-F57337B41631}"/>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a:extLst>
                <a:ext uri="{FF2B5EF4-FFF2-40B4-BE49-F238E27FC236}">
                  <a16:creationId xmlns:a16="http://schemas.microsoft.com/office/drawing/2014/main" id="{78AE9FD1-E914-CCA4-4078-449AFC572537}"/>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18" name="グループ化 17">
            <a:extLst>
              <a:ext uri="{FF2B5EF4-FFF2-40B4-BE49-F238E27FC236}">
                <a16:creationId xmlns:a16="http://schemas.microsoft.com/office/drawing/2014/main" id="{7AAC0C36-FD23-0220-DF32-D69528DFF645}"/>
              </a:ext>
            </a:extLst>
          </p:cNvPr>
          <p:cNvGrpSpPr/>
          <p:nvPr/>
        </p:nvGrpSpPr>
        <p:grpSpPr>
          <a:xfrm>
            <a:off x="7048500" y="5251134"/>
            <a:ext cx="1143000" cy="1019070"/>
            <a:chOff x="1143000" y="3857730"/>
            <a:chExt cx="1143000" cy="1019070"/>
          </a:xfrm>
        </p:grpSpPr>
        <p:sp>
          <p:nvSpPr>
            <p:cNvPr id="19" name="メモ 58">
              <a:extLst>
                <a:ext uri="{FF2B5EF4-FFF2-40B4-BE49-F238E27FC236}">
                  <a16:creationId xmlns:a16="http://schemas.microsoft.com/office/drawing/2014/main" id="{58590894-DC8C-755B-A550-B7BA3128927B}"/>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D9EDC12B-64DB-441B-5B26-E2DA44F24907}"/>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870879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fld id="{0C4A9A6A-4A03-472C-9A19-0DAB97A53450}" type="slidenum">
              <a:rPr lang="en-US" altLang="ja-JP"/>
              <a:pPr/>
              <a:t>8</a:t>
            </a:fld>
            <a:endParaRPr lang="en-US" altLang="ja-JP"/>
          </a:p>
        </p:txBody>
      </p:sp>
      <p:sp>
        <p:nvSpPr>
          <p:cNvPr id="46082" name="Text Box 2"/>
          <p:cNvSpPr txBox="1">
            <a:spLocks noChangeArrowheads="1"/>
          </p:cNvSpPr>
          <p:nvPr/>
        </p:nvSpPr>
        <p:spPr bwMode="auto">
          <a:xfrm>
            <a:off x="304800" y="304800"/>
            <a:ext cx="9144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学習の進め方</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チェックシート</a:t>
            </a:r>
            <a:r>
              <a:rPr lang="en-US" altLang="ja-JP" sz="2800" dirty="0">
                <a:latin typeface="メイリオ" panose="020B0604030504040204" pitchFamily="50" charset="-128"/>
                <a:ea typeface="メイリオ" panose="020B0604030504040204" pitchFamily="50" charset="-128"/>
              </a:rPr>
              <a:t>)</a:t>
            </a:r>
            <a:br>
              <a:rPr lang="en-US" altLang="ja-JP" sz="2800" dirty="0">
                <a:latin typeface="メイリオ" panose="020B0604030504040204" pitchFamily="50" charset="-128"/>
                <a:ea typeface="メイリオ" panose="020B0604030504040204" pitchFamily="50" charset="-128"/>
              </a:rPr>
            </a:br>
            <a:endParaRPr lang="en-US" altLang="ja-JP" sz="28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552876" y="828020"/>
            <a:ext cx="8301564" cy="1754326"/>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チェックシート</a:t>
            </a:r>
            <a:r>
              <a:rPr lang="ja-JP" altLang="en-US" sz="2400" dirty="0">
                <a:latin typeface="メイリオ" panose="020B0604030504040204" pitchFamily="50" charset="-128"/>
                <a:ea typeface="メイリオ" panose="020B0604030504040204" pitchFamily="50" charset="-128"/>
              </a:rPr>
              <a:t>が用意されています。チェックしながら学習してみましょう。</a:t>
            </a:r>
            <a:br>
              <a:rPr lang="ja-JP" altLang="en-US" sz="24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読む</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理解</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資料の内容を理解します。</a:t>
            </a:r>
          </a:p>
          <a:p>
            <a:pPr algn="l"/>
            <a:r>
              <a:rPr kumimoji="1" lang="ja-JP" altLang="en-US" sz="2000" dirty="0">
                <a:latin typeface="メイリオ" panose="020B0604030504040204" pitchFamily="50" charset="-128"/>
                <a:ea typeface="メイリオ" panose="020B0604030504040204" pitchFamily="50" charset="-128"/>
              </a:rPr>
              <a:t>・</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打ち込み</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実行</a:t>
            </a:r>
            <a:r>
              <a:rPr kumimoji="1"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資料の内容を</a:t>
            </a:r>
            <a:r>
              <a:rPr lang="en-US" altLang="ja-JP" sz="2000" dirty="0">
                <a:latin typeface="メイリオ" panose="020B0604030504040204" pitchFamily="50" charset="-128"/>
                <a:ea typeface="メイリオ" panose="020B0604030504040204" pitchFamily="50" charset="-128"/>
              </a:rPr>
              <a:t>PC</a:t>
            </a:r>
            <a:r>
              <a:rPr lang="ja-JP" altLang="en-US" sz="2000" dirty="0">
                <a:latin typeface="メイリオ" panose="020B0604030504040204" pitchFamily="50" charset="-128"/>
                <a:ea typeface="メイリオ" panose="020B0604030504040204" pitchFamily="50" charset="-128"/>
              </a:rPr>
              <a:t>に入力して動作を確認します。</a:t>
            </a:r>
          </a:p>
          <a:p>
            <a:pPr algn="l"/>
            <a:r>
              <a:rPr kumimoji="1" lang="ja-JP" altLang="en-US" sz="2000" dirty="0">
                <a:latin typeface="メイリオ" panose="020B0604030504040204" pitchFamily="50" charset="-128"/>
                <a:ea typeface="メイリオ" panose="020B0604030504040204" pitchFamily="50" charset="-128"/>
              </a:rPr>
              <a:t>・</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開発</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実行</a:t>
            </a:r>
            <a:r>
              <a:rPr kumimoji="1" lang="en-US" altLang="ja-JP" sz="2000" dirty="0">
                <a:solidFill>
                  <a:srgbClr val="FF0000"/>
                </a:solidFill>
                <a:latin typeface="メイリオ" panose="020B0604030504040204" pitchFamily="50" charset="-128"/>
                <a:ea typeface="メイリオ" panose="020B0604030504040204" pitchFamily="50" charset="-128"/>
              </a:rPr>
              <a:t>]</a:t>
            </a:r>
            <a:r>
              <a:rPr kumimoji="1" lang="ja-JP" altLang="en-US" sz="2000" dirty="0">
                <a:solidFill>
                  <a:srgbClr val="FF0000"/>
                </a:solidFill>
                <a:latin typeface="メイリオ" panose="020B0604030504040204" pitchFamily="50" charset="-128"/>
                <a:ea typeface="メイリオ" panose="020B0604030504040204" pitchFamily="50" charset="-128"/>
              </a:rPr>
              <a:t> </a:t>
            </a:r>
            <a:r>
              <a:rPr kumimoji="1" lang="ja-JP" altLang="en-US" sz="2000" dirty="0">
                <a:latin typeface="メイリオ" panose="020B0604030504040204" pitchFamily="50" charset="-128"/>
                <a:ea typeface="メイリオ" panose="020B0604030504040204" pitchFamily="50" charset="-128"/>
              </a:rPr>
              <a:t>資料をみて考えて、その課題プログラムを作成します。</a:t>
            </a:r>
          </a:p>
        </p:txBody>
      </p:sp>
      <p:sp>
        <p:nvSpPr>
          <p:cNvPr id="11" name="テキスト ボックス 10"/>
          <p:cNvSpPr txBox="1"/>
          <p:nvPr/>
        </p:nvSpPr>
        <p:spPr>
          <a:xfrm>
            <a:off x="705276" y="5975365"/>
            <a:ext cx="7733448" cy="461665"/>
          </a:xfrm>
          <a:prstGeom prst="rect">
            <a:avLst/>
          </a:prstGeom>
          <a:noFill/>
        </p:spPr>
        <p:txBody>
          <a:bodyPr wrap="square" rtlCol="0">
            <a:spAutoFit/>
          </a:bodyPr>
          <a:lstStyle/>
          <a:p>
            <a:pPr algn="l"/>
            <a:r>
              <a:rPr lang="ja-JP" altLang="en-US" sz="2400" dirty="0">
                <a:solidFill>
                  <a:srgbClr val="FF0000"/>
                </a:solidFill>
                <a:latin typeface="メイリオ" panose="020B0604030504040204" pitchFamily="50" charset="-128"/>
                <a:ea typeface="メイリオ" panose="020B0604030504040204" pitchFamily="50" charset="-128"/>
              </a:rPr>
              <a:t>課題が終わったら、□にチェックしてください。</a:t>
            </a:r>
            <a:endParaRPr kumimoji="1" lang="ja-JP" altLang="en-US" sz="2400" dirty="0">
              <a:latin typeface="メイリオ" panose="020B0604030504040204" pitchFamily="50" charset="-128"/>
              <a:ea typeface="メイリオ" panose="020B0604030504040204" pitchFamily="50" charset="-128"/>
            </a:endParaRPr>
          </a:p>
        </p:txBody>
      </p:sp>
      <p:pic>
        <p:nvPicPr>
          <p:cNvPr id="4" name="図 3">
            <a:extLst>
              <a:ext uri="{FF2B5EF4-FFF2-40B4-BE49-F238E27FC236}">
                <a16:creationId xmlns:a16="http://schemas.microsoft.com/office/drawing/2014/main" id="{A0C6AE4C-10D5-B7D5-A27F-0BCD1E02C10B}"/>
              </a:ext>
            </a:extLst>
          </p:cNvPr>
          <p:cNvPicPr>
            <a:picLocks noChangeAspect="1"/>
          </p:cNvPicPr>
          <p:nvPr/>
        </p:nvPicPr>
        <p:blipFill>
          <a:blip r:embed="rId2"/>
          <a:stretch>
            <a:fillRect/>
          </a:stretch>
        </p:blipFill>
        <p:spPr>
          <a:xfrm>
            <a:off x="811181" y="2678221"/>
            <a:ext cx="7487695" cy="2600688"/>
          </a:xfrm>
          <a:prstGeom prst="rect">
            <a:avLst/>
          </a:prstGeom>
        </p:spPr>
      </p:pic>
    </p:spTree>
    <p:extLst>
      <p:ext uri="{BB962C8B-B14F-4D97-AF65-F5344CB8AC3E}">
        <p14:creationId xmlns:p14="http://schemas.microsoft.com/office/powerpoint/2010/main" val="25705908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F99E0C0-6E8E-5826-4677-E8D5343AC79F}"/>
              </a:ext>
            </a:extLst>
          </p:cNvPr>
          <p:cNvPicPr>
            <a:picLocks noChangeAspect="1"/>
          </p:cNvPicPr>
          <p:nvPr/>
        </p:nvPicPr>
        <p:blipFill>
          <a:blip r:embed="rId2"/>
          <a:stretch>
            <a:fillRect/>
          </a:stretch>
        </p:blipFill>
        <p:spPr>
          <a:xfrm>
            <a:off x="1962400" y="2444917"/>
            <a:ext cx="4400903" cy="23330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6628" name="Text Box 3"/>
          <p:cNvSpPr txBox="1">
            <a:spLocks noChangeArrowheads="1"/>
          </p:cNvSpPr>
          <p:nvPr/>
        </p:nvSpPr>
        <p:spPr bwMode="auto">
          <a:xfrm>
            <a:off x="2280329" y="273057"/>
            <a:ext cx="58769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ct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pPr>
            <a:r>
              <a:rPr lang="en-US" altLang="ja-JP" sz="2800" dirty="0">
                <a:solidFill>
                  <a:srgbClr val="FF0000"/>
                </a:solidFill>
                <a:latin typeface="メイリオ" panose="020B0604030504040204" pitchFamily="50" charset="-128"/>
                <a:ea typeface="メイリオ" panose="020B0604030504040204" pitchFamily="50" charset="-128"/>
              </a:rPr>
              <a:t>1</a:t>
            </a:r>
            <a:r>
              <a:rPr lang="ja-JP" altLang="en-US" sz="2800" dirty="0">
                <a:solidFill>
                  <a:srgbClr val="FF0000"/>
                </a:solidFill>
                <a:latin typeface="メイリオ" panose="020B0604030504040204" pitchFamily="50" charset="-128"/>
                <a:ea typeface="メイリオ" panose="020B0604030504040204" pitchFamily="50" charset="-128"/>
              </a:rPr>
              <a:t>行実行</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表示と足し算の計算</a:t>
            </a:r>
          </a:p>
        </p:txBody>
      </p:sp>
      <p:sp>
        <p:nvSpPr>
          <p:cNvPr id="20" name="テキスト ボックス 19"/>
          <p:cNvSpPr txBox="1"/>
          <p:nvPr/>
        </p:nvSpPr>
        <p:spPr>
          <a:xfrm>
            <a:off x="213360" y="823138"/>
            <a:ext cx="8230553" cy="400110"/>
          </a:xfrm>
          <a:prstGeom prst="rect">
            <a:avLst/>
          </a:prstGeom>
          <a:noFill/>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一行づつ</a:t>
            </a:r>
            <a:r>
              <a:rPr lang="ja-JP" altLang="en-US" sz="2000" dirty="0">
                <a:latin typeface="メイリオ" panose="020B0604030504040204" pitchFamily="50" charset="-128"/>
                <a:ea typeface="メイリオ" panose="020B0604030504040204" pitchFamily="50" charset="-128"/>
              </a:rPr>
              <a:t>命令</a:t>
            </a:r>
            <a:r>
              <a:rPr kumimoji="1" lang="ja-JP" altLang="en-US" sz="2000" dirty="0">
                <a:latin typeface="メイリオ" panose="020B0604030504040204" pitchFamily="50" charset="-128"/>
                <a:ea typeface="メイリオ" panose="020B0604030504040204" pitchFamily="50" charset="-128"/>
              </a:rPr>
              <a:t>を入力して、実行することができます。</a:t>
            </a:r>
          </a:p>
        </p:txBody>
      </p:sp>
      <p:sp>
        <p:nvSpPr>
          <p:cNvPr id="8" name="楕円 7"/>
          <p:cNvSpPr/>
          <p:nvPr/>
        </p:nvSpPr>
        <p:spPr bwMode="auto">
          <a:xfrm>
            <a:off x="2160245" y="3843924"/>
            <a:ext cx="616445" cy="285095"/>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0" name="直線矢印コネクタ 9"/>
          <p:cNvCxnSpPr>
            <a:endCxn id="8" idx="3"/>
          </p:cNvCxnSpPr>
          <p:nvPr/>
        </p:nvCxnSpPr>
        <p:spPr bwMode="auto">
          <a:xfrm flipV="1">
            <a:off x="1317138" y="4087268"/>
            <a:ext cx="933383" cy="368578"/>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テキスト ボックス 22"/>
          <p:cNvSpPr txBox="1"/>
          <p:nvPr/>
        </p:nvSpPr>
        <p:spPr>
          <a:xfrm>
            <a:off x="403462" y="1472643"/>
            <a:ext cx="4268631" cy="461665"/>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初めての</a:t>
            </a:r>
            <a:r>
              <a:rPr kumimoji="1" lang="en-US" altLang="ja-JP" sz="2400" dirty="0">
                <a:latin typeface="メイリオ" panose="020B0604030504040204" pitchFamily="50" charset="-128"/>
                <a:ea typeface="メイリオ" panose="020B0604030504040204" pitchFamily="50" charset="-128"/>
              </a:rPr>
              <a:t>Python</a:t>
            </a:r>
            <a:r>
              <a:rPr kumimoji="1" lang="ja-JP" altLang="en-US" sz="2400" dirty="0">
                <a:latin typeface="メイリオ" panose="020B0604030504040204" pitchFamily="50" charset="-128"/>
                <a:ea typeface="メイリオ" panose="020B0604030504040204" pitchFamily="50" charset="-128"/>
              </a:rPr>
              <a:t>プログラム</a:t>
            </a:r>
          </a:p>
        </p:txBody>
      </p:sp>
      <p:cxnSp>
        <p:nvCxnSpPr>
          <p:cNvPr id="22" name="直線矢印コネクタ 21"/>
          <p:cNvCxnSpPr/>
          <p:nvPr/>
        </p:nvCxnSpPr>
        <p:spPr bwMode="auto">
          <a:xfrm flipH="1" flipV="1">
            <a:off x="4596234" y="3041768"/>
            <a:ext cx="571584" cy="106000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線矢印コネクタ 26"/>
          <p:cNvCxnSpPr/>
          <p:nvPr/>
        </p:nvCxnSpPr>
        <p:spPr bwMode="auto">
          <a:xfrm flipH="1">
            <a:off x="3856102" y="4242753"/>
            <a:ext cx="1442025"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テキスト ボックス 30"/>
          <p:cNvSpPr txBox="1"/>
          <p:nvPr/>
        </p:nvSpPr>
        <p:spPr>
          <a:xfrm>
            <a:off x="5428729" y="4129019"/>
            <a:ext cx="3078479" cy="1200329"/>
          </a:xfrm>
          <a:prstGeom prst="rect">
            <a:avLst/>
          </a:prstGeom>
          <a:noFill/>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この下線を入力すると実行結果</a:t>
            </a:r>
          </a:p>
          <a:p>
            <a:pPr algn="l"/>
            <a:r>
              <a:rPr lang="en-US" altLang="ja-JP" sz="2400" dirty="0">
                <a:latin typeface="メイリオ" panose="020B0604030504040204" pitchFamily="50" charset="-128"/>
                <a:ea typeface="メイリオ" panose="020B0604030504040204" pitchFamily="50" charset="-128"/>
              </a:rPr>
              <a:t>p</a:t>
            </a:r>
            <a:r>
              <a:rPr kumimoji="1" lang="en-US" altLang="ja-JP" sz="2400" dirty="0">
                <a:latin typeface="メイリオ" panose="020B0604030504040204" pitchFamily="50" charset="-128"/>
                <a:ea typeface="メイリオ" panose="020B0604030504040204" pitchFamily="50" charset="-128"/>
              </a:rPr>
              <a:t>rint()  </a:t>
            </a:r>
            <a:r>
              <a:rPr kumimoji="1" lang="ja-JP" altLang="en-US" sz="2400" dirty="0">
                <a:latin typeface="メイリオ" panose="020B0604030504040204" pitchFamily="50" charset="-128"/>
                <a:ea typeface="メイリオ" panose="020B0604030504040204" pitchFamily="50" charset="-128"/>
              </a:rPr>
              <a:t>表示する</a:t>
            </a:r>
          </a:p>
        </p:txBody>
      </p:sp>
      <p:sp>
        <p:nvSpPr>
          <p:cNvPr id="14" name="テキスト ボックス 13"/>
          <p:cNvSpPr txBox="1"/>
          <p:nvPr/>
        </p:nvSpPr>
        <p:spPr>
          <a:xfrm>
            <a:off x="1075851" y="6272727"/>
            <a:ext cx="6035040" cy="400110"/>
          </a:xfrm>
          <a:prstGeom prst="rect">
            <a:avLst/>
          </a:prstGeom>
          <a:noFill/>
        </p:spPr>
        <p:txBody>
          <a:bodyPr wrap="square" rtlCol="0">
            <a:spAutoFit/>
          </a:bodyPr>
          <a:lstStyle/>
          <a:p>
            <a:pPr algn="l"/>
            <a:r>
              <a:rPr kumimoji="1" lang="ja-JP" altLang="en-US" sz="2000" dirty="0">
                <a:solidFill>
                  <a:srgbClr val="FF0000"/>
                </a:solidFill>
                <a:latin typeface="メイリオ" panose="020B0604030504040204" pitchFamily="50" charset="-128"/>
                <a:ea typeface="メイリオ" panose="020B0604030504040204" pitchFamily="50" charset="-128"/>
              </a:rPr>
              <a:t>エラーが出た人はつぎのスライドを見て対応</a:t>
            </a:r>
            <a:endParaRPr kumimoji="1" lang="en-US" altLang="ja-JP" sz="2000" dirty="0">
              <a:solidFill>
                <a:srgbClr val="FF0000"/>
              </a:solidFill>
              <a:latin typeface="メイリオ" panose="020B0604030504040204" pitchFamily="50" charset="-128"/>
              <a:ea typeface="メイリオ" panose="020B0604030504040204" pitchFamily="50" charset="-128"/>
            </a:endParaRPr>
          </a:p>
        </p:txBody>
      </p:sp>
      <p:cxnSp>
        <p:nvCxnSpPr>
          <p:cNvPr id="12" name="直線コネクタ 11">
            <a:extLst>
              <a:ext uri="{FF2B5EF4-FFF2-40B4-BE49-F238E27FC236}">
                <a16:creationId xmlns:a16="http://schemas.microsoft.com/office/drawing/2014/main" id="{E9D4914F-990B-2841-EDE2-13CAF5982A85}"/>
              </a:ext>
            </a:extLst>
          </p:cNvPr>
          <p:cNvCxnSpPr/>
          <p:nvPr/>
        </p:nvCxnSpPr>
        <p:spPr bwMode="auto">
          <a:xfrm>
            <a:off x="2776690" y="2952845"/>
            <a:ext cx="2105336"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コネクタ 14">
            <a:extLst>
              <a:ext uri="{FF2B5EF4-FFF2-40B4-BE49-F238E27FC236}">
                <a16:creationId xmlns:a16="http://schemas.microsoft.com/office/drawing/2014/main" id="{4E267187-EE64-BAE2-3682-761C4C23FE84}"/>
              </a:ext>
            </a:extLst>
          </p:cNvPr>
          <p:cNvCxnSpPr/>
          <p:nvPr/>
        </p:nvCxnSpPr>
        <p:spPr bwMode="auto">
          <a:xfrm>
            <a:off x="2943017" y="4129019"/>
            <a:ext cx="1057251" cy="0"/>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グループ化 16">
            <a:extLst>
              <a:ext uri="{FF2B5EF4-FFF2-40B4-BE49-F238E27FC236}">
                <a16:creationId xmlns:a16="http://schemas.microsoft.com/office/drawing/2014/main" id="{FDCC90C0-137F-9A9C-F6F4-1F2342EC7BC2}"/>
              </a:ext>
            </a:extLst>
          </p:cNvPr>
          <p:cNvGrpSpPr/>
          <p:nvPr/>
        </p:nvGrpSpPr>
        <p:grpSpPr>
          <a:xfrm>
            <a:off x="2713102" y="5072398"/>
            <a:ext cx="1143000" cy="1019070"/>
            <a:chOff x="1143000" y="3857730"/>
            <a:chExt cx="1143000" cy="1019070"/>
          </a:xfrm>
        </p:grpSpPr>
        <p:sp>
          <p:nvSpPr>
            <p:cNvPr id="19" name="メモ 58">
              <a:extLst>
                <a:ext uri="{FF2B5EF4-FFF2-40B4-BE49-F238E27FC236}">
                  <a16:creationId xmlns:a16="http://schemas.microsoft.com/office/drawing/2014/main" id="{3B6295F8-6E73-2E8D-81ED-422DAB6FFCCB}"/>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5198FD19-D287-EFAA-9D88-EC77B42CD1C8}"/>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5" name="テキスト ボックス 24">
            <a:extLst>
              <a:ext uri="{FF2B5EF4-FFF2-40B4-BE49-F238E27FC236}">
                <a16:creationId xmlns:a16="http://schemas.microsoft.com/office/drawing/2014/main" id="{29E0721D-7F34-29A5-7897-31CA158BB4BC}"/>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a:t>
            </a:r>
            <a:endParaRPr kumimoji="1" lang="ja-JP" altLang="en-US" sz="2800" dirty="0">
              <a:solidFill>
                <a:schemeClr val="accent2"/>
              </a:solidFill>
            </a:endParaRPr>
          </a:p>
        </p:txBody>
      </p:sp>
      <p:sp>
        <p:nvSpPr>
          <p:cNvPr id="9" name="テキスト ボックス 8">
            <a:extLst>
              <a:ext uri="{FF2B5EF4-FFF2-40B4-BE49-F238E27FC236}">
                <a16:creationId xmlns:a16="http://schemas.microsoft.com/office/drawing/2014/main" id="{904FB2DD-EC2A-9362-27CF-1ABE594629C2}"/>
              </a:ext>
            </a:extLst>
          </p:cNvPr>
          <p:cNvSpPr txBox="1"/>
          <p:nvPr/>
        </p:nvSpPr>
        <p:spPr>
          <a:xfrm>
            <a:off x="281084" y="4507581"/>
            <a:ext cx="1767227"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一つのコードを実行</a:t>
            </a:r>
            <a:endParaRPr lang="en-US" altLang="ja-JP" sz="2000" dirty="0">
              <a:latin typeface="メイリオ" panose="020B0604030504040204" pitchFamily="50" charset="-128"/>
              <a:ea typeface="メイリオ" panose="020B0604030504040204" pitchFamily="50" charset="-128"/>
            </a:endParaRPr>
          </a:p>
        </p:txBody>
      </p:sp>
      <p:pic>
        <p:nvPicPr>
          <p:cNvPr id="13" name="図 12">
            <a:extLst>
              <a:ext uri="{FF2B5EF4-FFF2-40B4-BE49-F238E27FC236}">
                <a16:creationId xmlns:a16="http://schemas.microsoft.com/office/drawing/2014/main" id="{2EB25781-AF15-A257-0727-31BCCC4D1D09}"/>
              </a:ext>
            </a:extLst>
          </p:cNvPr>
          <p:cNvPicPr>
            <a:picLocks noChangeAspect="1"/>
          </p:cNvPicPr>
          <p:nvPr/>
        </p:nvPicPr>
        <p:blipFill>
          <a:blip r:embed="rId3"/>
          <a:stretch>
            <a:fillRect/>
          </a:stretch>
        </p:blipFill>
        <p:spPr>
          <a:xfrm>
            <a:off x="6163731" y="1179821"/>
            <a:ext cx="2343477" cy="10097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楕円 15">
            <a:extLst>
              <a:ext uri="{FF2B5EF4-FFF2-40B4-BE49-F238E27FC236}">
                <a16:creationId xmlns:a16="http://schemas.microsoft.com/office/drawing/2014/main" id="{FD1DDC28-1FEB-755A-7586-03505B905495}"/>
              </a:ext>
            </a:extLst>
          </p:cNvPr>
          <p:cNvSpPr/>
          <p:nvPr/>
        </p:nvSpPr>
        <p:spPr bwMode="auto">
          <a:xfrm>
            <a:off x="6163731" y="1666392"/>
            <a:ext cx="1238865" cy="52322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8" name="直線コネクタ 17">
            <a:extLst>
              <a:ext uri="{FF2B5EF4-FFF2-40B4-BE49-F238E27FC236}">
                <a16:creationId xmlns:a16="http://schemas.microsoft.com/office/drawing/2014/main" id="{D850364A-D7E6-3735-C8C1-6C4514615FEA}"/>
              </a:ext>
            </a:extLst>
          </p:cNvPr>
          <p:cNvCxnSpPr>
            <a:endCxn id="16" idx="5"/>
          </p:cNvCxnSpPr>
          <p:nvPr/>
        </p:nvCxnSpPr>
        <p:spPr bwMode="auto">
          <a:xfrm flipH="1" flipV="1">
            <a:off x="7221168" y="2112988"/>
            <a:ext cx="181428" cy="367391"/>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テキスト ボックス 25">
            <a:extLst>
              <a:ext uri="{FF2B5EF4-FFF2-40B4-BE49-F238E27FC236}">
                <a16:creationId xmlns:a16="http://schemas.microsoft.com/office/drawing/2014/main" id="{1F086AF1-5925-9403-5DF6-55F163E88073}"/>
              </a:ext>
            </a:extLst>
          </p:cNvPr>
          <p:cNvSpPr txBox="1"/>
          <p:nvPr/>
        </p:nvSpPr>
        <p:spPr>
          <a:xfrm>
            <a:off x="6473447" y="2480379"/>
            <a:ext cx="2925474" cy="707886"/>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新しいコード</a:t>
            </a:r>
            <a:endParaRPr lang="en-US" altLang="ja-JP"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プログラム</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を追加</a:t>
            </a:r>
            <a:endParaRPr lang="en-US" altLang="ja-JP" sz="20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27A8D0A8-C770-CE0E-F041-F494DD20F4B6}"/>
              </a:ext>
            </a:extLst>
          </p:cNvPr>
          <p:cNvSpPr txBox="1"/>
          <p:nvPr/>
        </p:nvSpPr>
        <p:spPr>
          <a:xfrm>
            <a:off x="1164697" y="2032825"/>
            <a:ext cx="4003121" cy="461665"/>
          </a:xfrm>
          <a:prstGeom prst="rect">
            <a:avLst/>
          </a:prstGeom>
          <a:solidFill>
            <a:schemeClr val="bg1"/>
          </a:solidFill>
          <a:ln w="19050">
            <a:solidFill>
              <a:schemeClr val="tx1"/>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print("Hello World!")</a:t>
            </a:r>
          </a:p>
        </p:txBody>
      </p:sp>
      <p:sp>
        <p:nvSpPr>
          <p:cNvPr id="4" name="テキスト ボックス 3">
            <a:extLst>
              <a:ext uri="{FF2B5EF4-FFF2-40B4-BE49-F238E27FC236}">
                <a16:creationId xmlns:a16="http://schemas.microsoft.com/office/drawing/2014/main" id="{46B52BC5-A91E-4DE5-F861-82D6DB24E745}"/>
              </a:ext>
            </a:extLst>
          </p:cNvPr>
          <p:cNvSpPr txBox="1"/>
          <p:nvPr/>
        </p:nvSpPr>
        <p:spPr>
          <a:xfrm>
            <a:off x="4162851" y="3490194"/>
            <a:ext cx="2398297" cy="461665"/>
          </a:xfrm>
          <a:prstGeom prst="rect">
            <a:avLst/>
          </a:prstGeom>
          <a:solidFill>
            <a:schemeClr val="bg1"/>
          </a:solidFill>
          <a:ln w="19050">
            <a:solidFill>
              <a:schemeClr val="tx1"/>
            </a:solidFill>
          </a:ln>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print(1+2)</a:t>
            </a:r>
          </a:p>
        </p:txBody>
      </p:sp>
    </p:spTree>
    <p:extLst>
      <p:ext uri="{BB962C8B-B14F-4D97-AF65-F5344CB8AC3E}">
        <p14:creationId xmlns:p14="http://schemas.microsoft.com/office/powerpoint/2010/main" val="313867956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9279</TotalTime>
  <Words>1462</Words>
  <Application>Microsoft Office PowerPoint</Application>
  <PresentationFormat>画面に合わせる (4:3)</PresentationFormat>
  <Paragraphs>220</Paragraphs>
  <Slides>20</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20</vt:i4>
      </vt:variant>
    </vt:vector>
  </HeadingPairs>
  <TitlesOfParts>
    <vt:vector size="23" baseType="lpstr">
      <vt:lpstr>メイリオ</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Ota Go</cp:lastModifiedBy>
  <cp:revision>276</cp:revision>
  <cp:lastPrinted>2022-10-23T01:07:08Z</cp:lastPrinted>
  <dcterms:created xsi:type="dcterms:W3CDTF">2014-03-24T13:08:44Z</dcterms:created>
  <dcterms:modified xsi:type="dcterms:W3CDTF">2023-07-23T07:59:22Z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