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454" r:id="rId2"/>
    <p:sldId id="461" r:id="rId3"/>
    <p:sldId id="340" r:id="rId4"/>
    <p:sldId id="431" r:id="rId5"/>
    <p:sldId id="387" r:id="rId6"/>
    <p:sldId id="426" r:id="rId7"/>
    <p:sldId id="386" r:id="rId8"/>
    <p:sldId id="433" r:id="rId9"/>
    <p:sldId id="388" r:id="rId10"/>
    <p:sldId id="415" r:id="rId11"/>
    <p:sldId id="389" r:id="rId12"/>
    <p:sldId id="390" r:id="rId13"/>
    <p:sldId id="393" r:id="rId14"/>
    <p:sldId id="462" r:id="rId15"/>
    <p:sldId id="435" r:id="rId16"/>
    <p:sldId id="455" r:id="rId17"/>
    <p:sldId id="351" r:id="rId18"/>
    <p:sldId id="456" r:id="rId19"/>
    <p:sldId id="417" r:id="rId20"/>
    <p:sldId id="352" r:id="rId21"/>
    <p:sldId id="402" r:id="rId22"/>
    <p:sldId id="457" r:id="rId23"/>
    <p:sldId id="416" r:id="rId24"/>
    <p:sldId id="363" r:id="rId25"/>
    <p:sldId id="451" r:id="rId26"/>
    <p:sldId id="463" r:id="rId27"/>
    <p:sldId id="439" r:id="rId28"/>
    <p:sldId id="438" r:id="rId29"/>
    <p:sldId id="465" r:id="rId30"/>
    <p:sldId id="421" r:id="rId31"/>
    <p:sldId id="440" r:id="rId32"/>
    <p:sldId id="458" r:id="rId33"/>
    <p:sldId id="410" r:id="rId34"/>
    <p:sldId id="464" r:id="rId35"/>
    <p:sldId id="367" r:id="rId36"/>
    <p:sldId id="459" r:id="rId37"/>
    <p:sldId id="460" r:id="rId38"/>
    <p:sldId id="422" r:id="rId39"/>
    <p:sldId id="423" r:id="rId40"/>
    <p:sldId id="371" r:id="rId41"/>
    <p:sldId id="372" r:id="rId42"/>
    <p:sldId id="375" r:id="rId43"/>
    <p:sldId id="376" r:id="rId44"/>
    <p:sldId id="452" r:id="rId45"/>
    <p:sldId id="427" r:id="rId46"/>
    <p:sldId id="378" r:id="rId47"/>
  </p:sldIdLst>
  <p:sldSz cx="9144000" cy="6858000" type="screen4x3"/>
  <p:notesSz cx="6858000" cy="9945688"/>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70C0"/>
    <a:srgbClr val="FF0000"/>
    <a:srgbClr val="FF8C1A"/>
    <a:srgbClr val="FFFFCC"/>
    <a:srgbClr val="FF7C8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42" autoAdjust="0"/>
    <p:restoredTop sz="94660"/>
  </p:normalViewPr>
  <p:slideViewPr>
    <p:cSldViewPr>
      <p:cViewPr varScale="1">
        <p:scale>
          <a:sx n="57" d="100"/>
          <a:sy n="57" d="100"/>
        </p:scale>
        <p:origin x="132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1"/>
            <a:ext cx="2971800" cy="49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011" tIns="48006" rIns="96011" bIns="48006"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3884613" y="1"/>
            <a:ext cx="2971800" cy="49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011" tIns="48006" rIns="96011" bIns="48006"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685800" y="4724202"/>
            <a:ext cx="5486400" cy="4475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011" tIns="48006" rIns="96011" bIns="48006"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3318" name="Rectangle 6"/>
          <p:cNvSpPr>
            <a:spLocks noGrp="1" noChangeArrowheads="1"/>
          </p:cNvSpPr>
          <p:nvPr>
            <p:ph type="ftr" sz="quarter" idx="4"/>
          </p:nvPr>
        </p:nvSpPr>
        <p:spPr bwMode="auto">
          <a:xfrm>
            <a:off x="0" y="9446679"/>
            <a:ext cx="2971800" cy="49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011" tIns="48006" rIns="96011" bIns="48006"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3884613" y="9446679"/>
            <a:ext cx="2971800" cy="49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011" tIns="48006" rIns="96011" bIns="48006" numCol="1" anchor="b" anchorCtr="0" compatLnSpc="1">
            <a:prstTxWarp prst="textNoShape">
              <a:avLst/>
            </a:prstTxWarp>
          </a:bodyPr>
          <a:lstStyle>
            <a:lvl1pPr algn="r">
              <a:defRPr sz="1300"/>
            </a:lvl1pPr>
          </a:lstStyle>
          <a:p>
            <a:fld id="{39D3E1DD-1855-40EC-B4F2-B399AEDCBF23}" type="slidenum">
              <a:rPr lang="en-US" altLang="ja-JP"/>
              <a:pPr/>
              <a:t>‹#›</a:t>
            </a:fld>
            <a:endParaRPr lang="en-US" altLang="ja-JP"/>
          </a:p>
        </p:txBody>
      </p:sp>
    </p:spTree>
    <p:extLst>
      <p:ext uri="{BB962C8B-B14F-4D97-AF65-F5344CB8AC3E}">
        <p14:creationId xmlns:p14="http://schemas.microsoft.com/office/powerpoint/2010/main" val="28312790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a:p>
        </p:txBody>
      </p:sp>
    </p:spTree>
    <p:extLst>
      <p:ext uri="{BB962C8B-B14F-4D97-AF65-F5344CB8AC3E}">
        <p14:creationId xmlns:p14="http://schemas.microsoft.com/office/powerpoint/2010/main" val="90921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a:p>
        </p:txBody>
      </p:sp>
    </p:spTree>
    <p:extLst>
      <p:ext uri="{BB962C8B-B14F-4D97-AF65-F5344CB8AC3E}">
        <p14:creationId xmlns:p14="http://schemas.microsoft.com/office/powerpoint/2010/main" val="1652557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a:p>
        </p:txBody>
      </p:sp>
    </p:spTree>
    <p:extLst>
      <p:ext uri="{BB962C8B-B14F-4D97-AF65-F5344CB8AC3E}">
        <p14:creationId xmlns:p14="http://schemas.microsoft.com/office/powerpoint/2010/main" val="3358140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a:p>
        </p:txBody>
      </p:sp>
    </p:spTree>
    <p:extLst>
      <p:ext uri="{BB962C8B-B14F-4D97-AF65-F5344CB8AC3E}">
        <p14:creationId xmlns:p14="http://schemas.microsoft.com/office/powerpoint/2010/main" val="3868540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a:p>
        </p:txBody>
      </p:sp>
    </p:spTree>
    <p:extLst>
      <p:ext uri="{BB962C8B-B14F-4D97-AF65-F5344CB8AC3E}">
        <p14:creationId xmlns:p14="http://schemas.microsoft.com/office/powerpoint/2010/main" val="9191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a:p>
        </p:txBody>
      </p:sp>
    </p:spTree>
    <p:extLst>
      <p:ext uri="{BB962C8B-B14F-4D97-AF65-F5344CB8AC3E}">
        <p14:creationId xmlns:p14="http://schemas.microsoft.com/office/powerpoint/2010/main" val="1283426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a:p>
        </p:txBody>
      </p:sp>
    </p:spTree>
    <p:extLst>
      <p:ext uri="{BB962C8B-B14F-4D97-AF65-F5344CB8AC3E}">
        <p14:creationId xmlns:p14="http://schemas.microsoft.com/office/powerpoint/2010/main" val="961724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a:p>
        </p:txBody>
      </p:sp>
    </p:spTree>
    <p:extLst>
      <p:ext uri="{BB962C8B-B14F-4D97-AF65-F5344CB8AC3E}">
        <p14:creationId xmlns:p14="http://schemas.microsoft.com/office/powerpoint/2010/main" val="336126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a:p>
        </p:txBody>
      </p:sp>
    </p:spTree>
    <p:extLst>
      <p:ext uri="{BB962C8B-B14F-4D97-AF65-F5344CB8AC3E}">
        <p14:creationId xmlns:p14="http://schemas.microsoft.com/office/powerpoint/2010/main" val="39465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a:p>
        </p:txBody>
      </p:sp>
    </p:spTree>
    <p:extLst>
      <p:ext uri="{BB962C8B-B14F-4D97-AF65-F5344CB8AC3E}">
        <p14:creationId xmlns:p14="http://schemas.microsoft.com/office/powerpoint/2010/main" val="2356455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a:p>
        </p:txBody>
      </p:sp>
    </p:spTree>
    <p:extLst>
      <p:ext uri="{BB962C8B-B14F-4D97-AF65-F5344CB8AC3E}">
        <p14:creationId xmlns:p14="http://schemas.microsoft.com/office/powerpoint/2010/main" val="35599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5.emf"/><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5060600" y="1726700"/>
            <a:ext cx="2916791" cy="1854699"/>
          </a:xfrm>
          <a:prstGeom prst="rect">
            <a:avLst/>
          </a:prstGeom>
        </p:spPr>
      </p:pic>
      <p:sp>
        <p:nvSpPr>
          <p:cNvPr id="8" name="スライド番号プレースホルダー 3"/>
          <p:cNvSpPr>
            <a:spLocks noGrp="1"/>
          </p:cNvSpPr>
          <p:nvPr>
            <p:ph type="sldNum" sz="quarter" idx="12"/>
          </p:nvPr>
        </p:nvSpPr>
        <p:spPr/>
        <p:txBody>
          <a:bodyPr/>
          <a:lstStyle/>
          <a:p>
            <a:fld id="{2D1039CB-676B-48A6-83BC-5EE1101D4E24}" type="slidenum">
              <a:rPr lang="en-US" altLang="ja-JP"/>
              <a:pPr/>
              <a:t>1</a:t>
            </a:fld>
            <a:endParaRPr lang="en-US" altLang="ja-JP"/>
          </a:p>
        </p:txBody>
      </p:sp>
      <p:sp>
        <p:nvSpPr>
          <p:cNvPr id="5124" name="Text Box 4"/>
          <p:cNvSpPr txBox="1">
            <a:spLocks noChangeArrowheads="1"/>
          </p:cNvSpPr>
          <p:nvPr/>
        </p:nvSpPr>
        <p:spPr bwMode="auto">
          <a:xfrm>
            <a:off x="705564" y="1031490"/>
            <a:ext cx="584763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3200" dirty="0">
                <a:latin typeface="メイリオ" panose="020B0604030504040204" pitchFamily="50" charset="-128"/>
                <a:ea typeface="メイリオ" panose="020B0604030504040204" pitchFamily="50" charset="-128"/>
              </a:rPr>
              <a:t>Python</a:t>
            </a:r>
            <a:r>
              <a:rPr lang="ja-JP" altLang="en-US" sz="3200" dirty="0">
                <a:latin typeface="メイリオ" panose="020B0604030504040204" pitchFamily="50" charset="-128"/>
                <a:ea typeface="メイリオ" panose="020B0604030504040204" pitchFamily="50" charset="-128"/>
              </a:rPr>
              <a:t>でアルゴリズム</a:t>
            </a:r>
            <a:endParaRPr lang="en-US" altLang="ja-JP" sz="3200" dirty="0">
              <a:latin typeface="メイリオ" panose="020B0604030504040204" pitchFamily="50" charset="-128"/>
              <a:ea typeface="メイリオ" panose="020B0604030504040204" pitchFamily="50" charset="-128"/>
            </a:endParaRPr>
          </a:p>
        </p:txBody>
      </p:sp>
      <p:sp>
        <p:nvSpPr>
          <p:cNvPr id="9" name="Rectangle 2"/>
          <p:cNvSpPr txBox="1">
            <a:spLocks noChangeArrowheads="1"/>
          </p:cNvSpPr>
          <p:nvPr/>
        </p:nvSpPr>
        <p:spPr>
          <a:xfrm>
            <a:off x="185738" y="281157"/>
            <a:ext cx="8629650"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3200" dirty="0">
                <a:ea typeface="メイリオ" panose="020B0604030504040204" pitchFamily="50" charset="-128"/>
              </a:rPr>
              <a:t>「アルゴリズムとプログラム」</a:t>
            </a:r>
            <a:endParaRPr lang="ja-JP" altLang="en-US" sz="2800" dirty="0">
              <a:ea typeface="メイリオ" panose="020B0604030504040204" pitchFamily="50" charset="-128"/>
            </a:endParaRPr>
          </a:p>
        </p:txBody>
      </p:sp>
      <p:pic>
        <p:nvPicPr>
          <p:cNvPr id="2" name="図 1">
            <a:extLst>
              <a:ext uri="{FF2B5EF4-FFF2-40B4-BE49-F238E27FC236}">
                <a16:creationId xmlns:a16="http://schemas.microsoft.com/office/drawing/2014/main" id="{A56BCBEC-84DB-8CDC-1EC8-EB2180659C99}"/>
              </a:ext>
            </a:extLst>
          </p:cNvPr>
          <p:cNvPicPr>
            <a:picLocks noChangeAspect="1"/>
          </p:cNvPicPr>
          <p:nvPr/>
        </p:nvPicPr>
        <p:blipFill>
          <a:blip r:embed="rId3"/>
          <a:stretch>
            <a:fillRect/>
          </a:stretch>
        </p:blipFill>
        <p:spPr>
          <a:xfrm>
            <a:off x="329048" y="2026504"/>
            <a:ext cx="3790687" cy="3768858"/>
          </a:xfrm>
          <a:prstGeom prst="rect">
            <a:avLst/>
          </a:prstGeom>
        </p:spPr>
      </p:pic>
      <p:sp>
        <p:nvSpPr>
          <p:cNvPr id="3" name="テキスト ボックス 2">
            <a:extLst>
              <a:ext uri="{FF2B5EF4-FFF2-40B4-BE49-F238E27FC236}">
                <a16:creationId xmlns:a16="http://schemas.microsoft.com/office/drawing/2014/main" id="{5AE066F8-889C-02CA-00F7-B84AB34A895D}"/>
              </a:ext>
            </a:extLst>
          </p:cNvPr>
          <p:cNvSpPr txBox="1"/>
          <p:nvPr/>
        </p:nvSpPr>
        <p:spPr>
          <a:xfrm>
            <a:off x="329048" y="2588680"/>
            <a:ext cx="3525202" cy="3046988"/>
          </a:xfrm>
          <a:prstGeom prst="rect">
            <a:avLst/>
          </a:prstGeom>
          <a:noFill/>
          <a:ln w="19050">
            <a:noFill/>
          </a:ln>
        </p:spPr>
        <p:txBody>
          <a:bodyPr wrap="square" rtlCol="0">
            <a:spAutoFit/>
          </a:bodyPr>
          <a:lstStyle/>
          <a:p>
            <a:pPr algn="l"/>
            <a:r>
              <a:rPr lang="en-US" altLang="ja-JP" sz="2400" dirty="0" err="1">
                <a:latin typeface="メイリオ" panose="020B0604030504040204" pitchFamily="50" charset="-128"/>
                <a:ea typeface="メイリオ" panose="020B0604030504040204" pitchFamily="50" charset="-128"/>
              </a:rPr>
              <a:t>def</a:t>
            </a:r>
            <a:r>
              <a:rPr lang="en-US" altLang="ja-JP" sz="2400" dirty="0">
                <a:latin typeface="メイリオ" panose="020B0604030504040204" pitchFamily="50" charset="-128"/>
                <a:ea typeface="メイリオ" panose="020B0604030504040204" pitchFamily="50" charset="-128"/>
              </a:rPr>
              <a:t> </a:t>
            </a:r>
            <a:r>
              <a:rPr lang="en-US" altLang="ja-JP" sz="2400" dirty="0" err="1">
                <a:latin typeface="メイリオ" panose="020B0604030504040204" pitchFamily="50" charset="-128"/>
                <a:ea typeface="メイリオ" panose="020B0604030504040204" pitchFamily="50" charset="-128"/>
              </a:rPr>
              <a:t>Tasu</a:t>
            </a:r>
            <a:r>
              <a:rPr lang="en-US" altLang="ja-JP" sz="2400" dirty="0">
                <a:latin typeface="メイリオ" panose="020B0604030504040204" pitchFamily="50" charset="-128"/>
                <a:ea typeface="メイリオ" panose="020B0604030504040204" pitchFamily="50" charset="-128"/>
              </a:rPr>
              <a:t>(</a:t>
            </a:r>
            <a:r>
              <a:rPr lang="en-US" altLang="ja-JP" sz="2400" dirty="0">
                <a:solidFill>
                  <a:srgbClr val="FF0000"/>
                </a:solidFill>
                <a:latin typeface="メイリオ" panose="020B0604030504040204" pitchFamily="50" charset="-128"/>
                <a:ea typeface="メイリオ" panose="020B0604030504040204" pitchFamily="50" charset="-128"/>
              </a:rPr>
              <a:t>x, y</a:t>
            </a:r>
            <a:r>
              <a:rPr lang="en-US" altLang="ja-JP" sz="2400" dirty="0">
                <a:latin typeface="メイリオ" panose="020B0604030504040204" pitchFamily="50" charset="-128"/>
                <a:ea typeface="メイリオ" panose="020B0604030504040204" pitchFamily="50" charset="-128"/>
              </a:rPr>
              <a:t>):</a:t>
            </a:r>
          </a:p>
          <a:p>
            <a:pPr algn="l"/>
            <a:r>
              <a:rPr lang="en-US" altLang="ja-JP" sz="2400" dirty="0">
                <a:latin typeface="メイリオ" panose="020B0604030504040204" pitchFamily="50" charset="-128"/>
                <a:ea typeface="メイリオ" panose="020B0604030504040204" pitchFamily="50" charset="-128"/>
              </a:rPr>
              <a:t>    </a:t>
            </a:r>
            <a:r>
              <a:rPr lang="en-US" altLang="ja-JP" sz="2400" dirty="0" err="1">
                <a:latin typeface="メイリオ" panose="020B0604030504040204" pitchFamily="50" charset="-128"/>
                <a:ea typeface="メイリオ" panose="020B0604030504040204" pitchFamily="50" charset="-128"/>
              </a:rPr>
              <a:t>kekka</a:t>
            </a:r>
            <a:r>
              <a:rPr lang="en-US" altLang="ja-JP" sz="2400" dirty="0">
                <a:latin typeface="メイリオ" panose="020B0604030504040204" pitchFamily="50" charset="-128"/>
                <a:ea typeface="メイリオ" panose="020B0604030504040204" pitchFamily="50" charset="-128"/>
              </a:rPr>
              <a:t> = x + y</a:t>
            </a:r>
          </a:p>
          <a:p>
            <a:pPr algn="l"/>
            <a:r>
              <a:rPr lang="en-US" altLang="ja-JP" sz="2400" dirty="0">
                <a:latin typeface="メイリオ" panose="020B0604030504040204" pitchFamily="50" charset="-128"/>
                <a:ea typeface="メイリオ" panose="020B0604030504040204" pitchFamily="50" charset="-128"/>
              </a:rPr>
              <a:t>    return </a:t>
            </a:r>
            <a:r>
              <a:rPr lang="en-US" altLang="ja-JP" sz="2400" dirty="0" err="1">
                <a:latin typeface="メイリオ" panose="020B0604030504040204" pitchFamily="50" charset="-128"/>
                <a:ea typeface="メイリオ" panose="020B0604030504040204" pitchFamily="50" charset="-128"/>
              </a:rPr>
              <a:t>kekka</a:t>
            </a:r>
            <a:endParaRPr lang="en-US" altLang="ja-JP" sz="2400" dirty="0">
              <a:latin typeface="メイリオ" panose="020B0604030504040204" pitchFamily="50" charset="-128"/>
              <a:ea typeface="メイリオ" panose="020B0604030504040204" pitchFamily="50" charset="-128"/>
            </a:endParaRPr>
          </a:p>
          <a:p>
            <a:pPr algn="l"/>
            <a:endParaRPr lang="en-US" altLang="ja-JP" sz="2400" dirty="0">
              <a:latin typeface="メイリオ" panose="020B0604030504040204" pitchFamily="50" charset="-128"/>
              <a:ea typeface="メイリオ" panose="020B0604030504040204" pitchFamily="50" charset="-128"/>
            </a:endParaRPr>
          </a:p>
          <a:p>
            <a:pPr algn="l"/>
            <a:r>
              <a:rPr lang="en-US" altLang="ja-JP" sz="2400" dirty="0">
                <a:latin typeface="メイリオ" panose="020B0604030504040204" pitchFamily="50" charset="-128"/>
                <a:ea typeface="メイリオ" panose="020B0604030504040204" pitchFamily="50" charset="-128"/>
              </a:rPr>
              <a:t>a = 10</a:t>
            </a:r>
          </a:p>
          <a:p>
            <a:pPr algn="l"/>
            <a:r>
              <a:rPr lang="en-US" altLang="ja-JP" sz="2400" dirty="0">
                <a:latin typeface="メイリオ" panose="020B0604030504040204" pitchFamily="50" charset="-128"/>
                <a:ea typeface="メイリオ" panose="020B0604030504040204" pitchFamily="50" charset="-128"/>
              </a:rPr>
              <a:t>b = 20</a:t>
            </a:r>
          </a:p>
          <a:p>
            <a:pPr algn="l"/>
            <a:r>
              <a:rPr lang="en-US" altLang="ja-JP" sz="2400" dirty="0">
                <a:latin typeface="メイリオ" panose="020B0604030504040204" pitchFamily="50" charset="-128"/>
                <a:ea typeface="メイリオ" panose="020B0604030504040204" pitchFamily="50" charset="-128"/>
              </a:rPr>
              <a:t>c = </a:t>
            </a:r>
            <a:r>
              <a:rPr lang="en-US" altLang="ja-JP" sz="2400" dirty="0" err="1">
                <a:latin typeface="メイリオ" panose="020B0604030504040204" pitchFamily="50" charset="-128"/>
                <a:ea typeface="メイリオ" panose="020B0604030504040204" pitchFamily="50" charset="-128"/>
              </a:rPr>
              <a:t>Tasu</a:t>
            </a:r>
            <a:r>
              <a:rPr lang="en-US" altLang="ja-JP" sz="2400" dirty="0">
                <a:latin typeface="メイリオ" panose="020B0604030504040204" pitchFamily="50" charset="-128"/>
                <a:ea typeface="メイリオ" panose="020B0604030504040204" pitchFamily="50" charset="-128"/>
              </a:rPr>
              <a:t>(</a:t>
            </a:r>
            <a:r>
              <a:rPr lang="en-US" altLang="ja-JP" sz="2400" dirty="0">
                <a:solidFill>
                  <a:srgbClr val="FF0000"/>
                </a:solidFill>
                <a:latin typeface="メイリオ" panose="020B0604030504040204" pitchFamily="50" charset="-128"/>
                <a:ea typeface="メイリオ" panose="020B0604030504040204" pitchFamily="50" charset="-128"/>
              </a:rPr>
              <a:t>a, b</a:t>
            </a:r>
            <a:r>
              <a:rPr lang="en-US" altLang="ja-JP" sz="2400" dirty="0">
                <a:latin typeface="メイリオ" panose="020B0604030504040204" pitchFamily="50" charset="-128"/>
                <a:ea typeface="メイリオ" panose="020B0604030504040204" pitchFamily="50" charset="-128"/>
              </a:rPr>
              <a:t>)</a:t>
            </a:r>
          </a:p>
          <a:p>
            <a:pPr algn="l"/>
            <a:r>
              <a:rPr lang="en-US" altLang="ja-JP" sz="2400" dirty="0">
                <a:latin typeface="メイリオ" panose="020B0604030504040204" pitchFamily="50" charset="-128"/>
                <a:ea typeface="メイリオ" panose="020B0604030504040204" pitchFamily="50" charset="-128"/>
              </a:rPr>
              <a:t>print(c)</a:t>
            </a:r>
          </a:p>
        </p:txBody>
      </p:sp>
      <p:cxnSp>
        <p:nvCxnSpPr>
          <p:cNvPr id="4" name="直線矢印コネクタ 3">
            <a:extLst>
              <a:ext uri="{FF2B5EF4-FFF2-40B4-BE49-F238E27FC236}">
                <a16:creationId xmlns:a16="http://schemas.microsoft.com/office/drawing/2014/main" id="{CA0A8CF8-98BE-6CB8-D5EB-6601AFB79387}"/>
              </a:ext>
            </a:extLst>
          </p:cNvPr>
          <p:cNvCxnSpPr/>
          <p:nvPr/>
        </p:nvCxnSpPr>
        <p:spPr bwMode="auto">
          <a:xfrm flipH="1" flipV="1">
            <a:off x="2345491" y="3761654"/>
            <a:ext cx="320040" cy="149279"/>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Text Box 4">
            <a:extLst>
              <a:ext uri="{FF2B5EF4-FFF2-40B4-BE49-F238E27FC236}">
                <a16:creationId xmlns:a16="http://schemas.microsoft.com/office/drawing/2014/main" id="{3236AA74-D8FE-703B-C743-DC85C94A61B8}"/>
              </a:ext>
            </a:extLst>
          </p:cNvPr>
          <p:cNvSpPr txBox="1">
            <a:spLocks noChangeArrowheads="1"/>
          </p:cNvSpPr>
          <p:nvPr/>
        </p:nvSpPr>
        <p:spPr bwMode="auto">
          <a:xfrm>
            <a:off x="4430363" y="3691834"/>
            <a:ext cx="4033837"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ja-JP" sz="3200" dirty="0" err="1">
                <a:latin typeface="メイリオ" panose="020B0604030504040204" pitchFamily="50" charset="-128"/>
                <a:ea typeface="メイリオ" panose="020B0604030504040204" pitchFamily="50" charset="-128"/>
              </a:rPr>
              <a:t>Colaboratory</a:t>
            </a:r>
            <a:r>
              <a:rPr lang="ja-JP" altLang="en-US" sz="3200" dirty="0">
                <a:latin typeface="メイリオ" panose="020B0604030504040204" pitchFamily="50" charset="-128"/>
                <a:ea typeface="メイリオ" panose="020B0604030504040204" pitchFamily="50" charset="-128"/>
              </a:rPr>
              <a:t>版</a:t>
            </a:r>
            <a:endParaRPr lang="en-US" altLang="ja-JP" sz="3200" dirty="0">
              <a:latin typeface="メイリオ" panose="020B0604030504040204" pitchFamily="50" charset="-128"/>
              <a:ea typeface="メイリオ" panose="020B0604030504040204" pitchFamily="50" charset="-128"/>
            </a:endParaRPr>
          </a:p>
          <a:p>
            <a:pPr algn="l">
              <a:spcBef>
                <a:spcPct val="50000"/>
              </a:spcBef>
            </a:pPr>
            <a:r>
              <a:rPr lang="en-US" altLang="ja-JP" sz="3200" dirty="0">
                <a:latin typeface="メイリオ" panose="020B0604030504040204" pitchFamily="50" charset="-128"/>
                <a:ea typeface="メイリオ" panose="020B0604030504040204" pitchFamily="50" charset="-128"/>
              </a:rPr>
              <a:t>2023</a:t>
            </a:r>
            <a:r>
              <a:rPr lang="ja-JP" altLang="en-US" sz="3200" dirty="0">
                <a:latin typeface="メイリオ" panose="020B0604030504040204" pitchFamily="50" charset="-128"/>
                <a:ea typeface="メイリオ" panose="020B0604030504040204" pitchFamily="50" charset="-128"/>
              </a:rPr>
              <a:t>版  </a:t>
            </a:r>
            <a:r>
              <a:rPr lang="en-US" altLang="ja-JP" sz="3200" dirty="0">
                <a:latin typeface="メイリオ" panose="020B0604030504040204" pitchFamily="50" charset="-128"/>
                <a:ea typeface="メイリオ" panose="020B0604030504040204" pitchFamily="50" charset="-128"/>
              </a:rPr>
              <a:t>V1.1</a:t>
            </a:r>
          </a:p>
        </p:txBody>
      </p:sp>
      <p:sp>
        <p:nvSpPr>
          <p:cNvPr id="10" name="Text Box 4">
            <a:extLst>
              <a:ext uri="{FF2B5EF4-FFF2-40B4-BE49-F238E27FC236}">
                <a16:creationId xmlns:a16="http://schemas.microsoft.com/office/drawing/2014/main" id="{F88D7D37-91BD-41A4-6C17-76000A5FA066}"/>
              </a:ext>
            </a:extLst>
          </p:cNvPr>
          <p:cNvSpPr txBox="1">
            <a:spLocks noChangeArrowheads="1"/>
          </p:cNvSpPr>
          <p:nvPr/>
        </p:nvSpPr>
        <p:spPr bwMode="auto">
          <a:xfrm>
            <a:off x="4415896" y="5164790"/>
            <a:ext cx="4033837"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3200" dirty="0">
                <a:solidFill>
                  <a:srgbClr val="FF0000"/>
                </a:solidFill>
                <a:latin typeface="メイリオ" panose="020B0604030504040204" pitchFamily="50" charset="-128"/>
                <a:ea typeface="メイリオ" panose="020B0604030504040204" pitchFamily="50" charset="-128"/>
              </a:rPr>
              <a:t>重要</a:t>
            </a:r>
            <a:r>
              <a:rPr lang="en-US" altLang="ja-JP" sz="3200" dirty="0">
                <a:solidFill>
                  <a:srgbClr val="FF0000"/>
                </a:solidFill>
                <a:latin typeface="メイリオ" panose="020B0604030504040204" pitchFamily="50" charset="-128"/>
                <a:ea typeface="メイリオ" panose="020B0604030504040204" pitchFamily="50" charset="-128"/>
              </a:rPr>
              <a:t>:</a:t>
            </a:r>
            <a:r>
              <a:rPr lang="ja-JP" altLang="en-US" sz="3200" dirty="0">
                <a:solidFill>
                  <a:srgbClr val="FF0000"/>
                </a:solidFill>
                <a:latin typeface="メイリオ" panose="020B0604030504040204" pitchFamily="50" charset="-128"/>
                <a:ea typeface="メイリオ" panose="020B0604030504040204" pitchFamily="50" charset="-128"/>
              </a:rPr>
              <a:t>日本語入力は</a:t>
            </a:r>
            <a:br>
              <a:rPr lang="ja-JP" altLang="en-US" sz="3200" dirty="0">
                <a:solidFill>
                  <a:srgbClr val="FF0000"/>
                </a:solidFill>
                <a:latin typeface="メイリオ" panose="020B0604030504040204" pitchFamily="50" charset="-128"/>
                <a:ea typeface="メイリオ" panose="020B0604030504040204" pitchFamily="50" charset="-128"/>
              </a:rPr>
            </a:br>
            <a:r>
              <a:rPr lang="ja-JP" altLang="en-US" sz="3200" dirty="0">
                <a:solidFill>
                  <a:srgbClr val="FF0000"/>
                </a:solidFill>
                <a:latin typeface="メイリオ" panose="020B0604030504040204" pitchFamily="50" charset="-128"/>
                <a:ea typeface="メイリオ" panose="020B0604030504040204" pitchFamily="50" charset="-128"/>
              </a:rPr>
              <a:t>オフにしてください。</a:t>
            </a:r>
            <a:endParaRPr lang="en-US" altLang="ja-JP" sz="32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82619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10</a:t>
            </a:fld>
            <a:endParaRPr kumimoji="0" lang="en-US" altLang="ja-JP" sz="2800" dirty="0">
              <a:solidFill>
                <a:srgbClr val="000000"/>
              </a:solidFill>
            </a:endParaRPr>
          </a:p>
        </p:txBody>
      </p:sp>
      <p:sp>
        <p:nvSpPr>
          <p:cNvPr id="7171" name="Text Box 3"/>
          <p:cNvSpPr txBox="1">
            <a:spLocks noChangeArrowheads="1"/>
          </p:cNvSpPr>
          <p:nvPr/>
        </p:nvSpPr>
        <p:spPr bwMode="auto">
          <a:xfrm>
            <a:off x="381000" y="283538"/>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latin typeface="メイリオ" panose="020B0604030504040204" pitchFamily="50" charset="-128"/>
                <a:ea typeface="メイリオ" panose="020B0604030504040204" pitchFamily="50" charset="-128"/>
              </a:rPr>
              <a:t>プログラムと図式</a:t>
            </a:r>
            <a:endParaRPr lang="ja-JP" altLang="en-US" sz="1800" dirty="0">
              <a:solidFill>
                <a:srgbClr val="000000"/>
              </a:solidFill>
            </a:endParaRPr>
          </a:p>
        </p:txBody>
      </p:sp>
      <p:sp>
        <p:nvSpPr>
          <p:cNvPr id="6" name="テキスト ボックス 5"/>
          <p:cNvSpPr txBox="1"/>
          <p:nvPr/>
        </p:nvSpPr>
        <p:spPr>
          <a:xfrm>
            <a:off x="7019790" y="246063"/>
            <a:ext cx="1971810" cy="400110"/>
          </a:xfrm>
          <a:prstGeom prst="rect">
            <a:avLst/>
          </a:prstGeom>
          <a:noFill/>
          <a:ln w="38100" cmpd="dbl">
            <a:solidFill>
              <a:schemeClr val="tx1"/>
            </a:solidFill>
          </a:ln>
        </p:spPr>
        <p:txBody>
          <a:bodyPr wrap="square" rtlCol="0">
            <a:spAutoFit/>
          </a:bodyPr>
          <a:lstStyle/>
          <a:p>
            <a:r>
              <a:rPr kumimoji="1" lang="ja-JP" altLang="en-US" sz="2000" dirty="0">
                <a:solidFill>
                  <a:srgbClr val="FF0000"/>
                </a:solidFill>
                <a:latin typeface="メイリオ" panose="020B0604030504040204" pitchFamily="50" charset="-128"/>
                <a:ea typeface="メイリオ" panose="020B0604030504040204" pitchFamily="50" charset="-128"/>
              </a:rPr>
              <a:t>理解</a:t>
            </a:r>
          </a:p>
        </p:txBody>
      </p:sp>
      <p:sp>
        <p:nvSpPr>
          <p:cNvPr id="8" name="テキスト ボックス 7"/>
          <p:cNvSpPr txBox="1"/>
          <p:nvPr/>
        </p:nvSpPr>
        <p:spPr>
          <a:xfrm>
            <a:off x="609600" y="781283"/>
            <a:ext cx="7924800" cy="1015663"/>
          </a:xfrm>
          <a:prstGeom prst="rect">
            <a:avLst/>
          </a:prstGeom>
          <a:noFill/>
          <a:ln>
            <a:noFill/>
          </a:ln>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プログラムもだんだん複雑になってきます。プログラムがどのような部品でくみあがっているか分かりやすくするため、今後ヒントで図式を示します。</a:t>
            </a:r>
          </a:p>
        </p:txBody>
      </p:sp>
      <p:grpSp>
        <p:nvGrpSpPr>
          <p:cNvPr id="10" name="グループ化 9"/>
          <p:cNvGrpSpPr/>
          <p:nvPr/>
        </p:nvGrpSpPr>
        <p:grpSpPr>
          <a:xfrm>
            <a:off x="381000" y="1990342"/>
            <a:ext cx="3276600" cy="2185214"/>
            <a:chOff x="2784366" y="1677618"/>
            <a:chExt cx="1893956" cy="1940436"/>
          </a:xfrm>
        </p:grpSpPr>
        <p:sp>
          <p:nvSpPr>
            <p:cNvPr id="11" name="テキスト ボックス 10"/>
            <p:cNvSpPr txBox="1"/>
            <p:nvPr/>
          </p:nvSpPr>
          <p:spPr>
            <a:xfrm>
              <a:off x="2784366" y="1677618"/>
              <a:ext cx="1482130" cy="1940436"/>
            </a:xfrm>
            <a:prstGeom prst="rect">
              <a:avLst/>
            </a:prstGeom>
            <a:noFill/>
            <a:ln w="12700">
              <a:solidFill>
                <a:schemeClr val="tx1"/>
              </a:solidFill>
            </a:ln>
          </p:spPr>
          <p:txBody>
            <a:bodyPr wrap="square" rtlCol="0">
              <a:spAutoFit/>
            </a:bodyPr>
            <a:lstStyle/>
            <a:p>
              <a:pPr algn="l"/>
              <a:r>
                <a:rPr lang="en-US" altLang="ja-JP" dirty="0">
                  <a:latin typeface="メイリオ" panose="020B0604030504040204" pitchFamily="50" charset="-128"/>
                  <a:ea typeface="メイリオ" panose="020B0604030504040204" pitchFamily="50" charset="-128"/>
                </a:rPr>
                <a:t>i = [1,2,3…10]</a:t>
              </a:r>
            </a:p>
            <a:p>
              <a:pPr algn="l"/>
              <a:r>
                <a:rPr lang="ja-JP" altLang="en-US" dirty="0">
                  <a:latin typeface="メイリオ" panose="020B0604030504040204" pitchFamily="50" charset="-128"/>
                  <a:ea typeface="メイリオ" panose="020B0604030504040204" pitchFamily="50" charset="-128"/>
                </a:rPr>
                <a:t>繰り返す</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3" name="正方形/長方形 12"/>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15" name="テキスト ボックス 14"/>
          <p:cNvSpPr txBox="1"/>
          <p:nvPr/>
        </p:nvSpPr>
        <p:spPr>
          <a:xfrm>
            <a:off x="1412038" y="2865403"/>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cxnSp>
        <p:nvCxnSpPr>
          <p:cNvPr id="17" name="直線矢印コネクタ 16"/>
          <p:cNvCxnSpPr/>
          <p:nvPr/>
        </p:nvCxnSpPr>
        <p:spPr bwMode="auto">
          <a:xfrm flipH="1">
            <a:off x="1663064" y="4279323"/>
            <a:ext cx="1" cy="477305"/>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直線矢印コネクタ 19"/>
          <p:cNvCxnSpPr/>
          <p:nvPr/>
        </p:nvCxnSpPr>
        <p:spPr bwMode="auto">
          <a:xfrm>
            <a:off x="3503000" y="3408855"/>
            <a:ext cx="2200" cy="659993"/>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3" name="グループ化 22"/>
          <p:cNvGrpSpPr/>
          <p:nvPr/>
        </p:nvGrpSpPr>
        <p:grpSpPr>
          <a:xfrm>
            <a:off x="3015795" y="1583575"/>
            <a:ext cx="1143000" cy="1019070"/>
            <a:chOff x="1143000" y="3857730"/>
            <a:chExt cx="1143000" cy="1019070"/>
          </a:xfrm>
        </p:grpSpPr>
        <p:sp>
          <p:nvSpPr>
            <p:cNvPr id="24" name="メモ 23"/>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テキスト ボックス 24"/>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07</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5" name="テキスト ボックス 4">
            <a:extLst>
              <a:ext uri="{FF2B5EF4-FFF2-40B4-BE49-F238E27FC236}">
                <a16:creationId xmlns:a16="http://schemas.microsoft.com/office/drawing/2014/main" id="{981F9C1C-0684-9E39-87BF-16B4F3233BCD}"/>
              </a:ext>
            </a:extLst>
          </p:cNvPr>
          <p:cNvSpPr txBox="1"/>
          <p:nvPr/>
        </p:nvSpPr>
        <p:spPr>
          <a:xfrm>
            <a:off x="5167312" y="2500724"/>
            <a:ext cx="3429000" cy="954107"/>
          </a:xfrm>
          <a:prstGeom prst="rect">
            <a:avLst/>
          </a:prstGeom>
          <a:noFill/>
          <a:ln>
            <a:solidFill>
              <a:schemeClr val="tx1"/>
            </a:solidFill>
          </a:ln>
        </p:spPr>
        <p:txBody>
          <a:bodyPr wrap="square" rtlCol="0">
            <a:spAutoFit/>
          </a:bodyPr>
          <a:lstStyle/>
          <a:p>
            <a:pPr algn="l"/>
            <a:r>
              <a:rPr kumimoji="1" lang="en-US" altLang="ja-JP" sz="2800" dirty="0"/>
              <a:t>for </a:t>
            </a:r>
            <a:r>
              <a:rPr kumimoji="1" lang="en-US" altLang="ja-JP" sz="2800" dirty="0" err="1"/>
              <a:t>i</a:t>
            </a:r>
            <a:r>
              <a:rPr kumimoji="1" lang="en-US" altLang="ja-JP" sz="2800" dirty="0"/>
              <a:t> in range(11):</a:t>
            </a:r>
          </a:p>
          <a:p>
            <a:pPr algn="l"/>
            <a:r>
              <a:rPr kumimoji="1" lang="en-US" altLang="ja-JP" sz="2800" dirty="0"/>
              <a:t>    print(</a:t>
            </a:r>
            <a:r>
              <a:rPr kumimoji="1" lang="en-US" altLang="ja-JP" sz="2800" dirty="0" err="1"/>
              <a:t>i</a:t>
            </a:r>
            <a:r>
              <a:rPr kumimoji="1" lang="en-US" altLang="ja-JP" sz="2800" dirty="0"/>
              <a:t>)</a:t>
            </a:r>
            <a:endParaRPr kumimoji="1" lang="ja-JP" altLang="en-US" dirty="0"/>
          </a:p>
        </p:txBody>
      </p:sp>
      <p:sp>
        <p:nvSpPr>
          <p:cNvPr id="9" name="テキスト ボックス 8">
            <a:extLst>
              <a:ext uri="{FF2B5EF4-FFF2-40B4-BE49-F238E27FC236}">
                <a16:creationId xmlns:a16="http://schemas.microsoft.com/office/drawing/2014/main" id="{C5E63288-C2B5-3F7C-4DAC-E1BBCBCCA3A9}"/>
              </a:ext>
            </a:extLst>
          </p:cNvPr>
          <p:cNvSpPr txBox="1"/>
          <p:nvPr/>
        </p:nvSpPr>
        <p:spPr>
          <a:xfrm>
            <a:off x="498283" y="4955622"/>
            <a:ext cx="3429000" cy="523220"/>
          </a:xfrm>
          <a:prstGeom prst="rect">
            <a:avLst/>
          </a:prstGeom>
          <a:noFill/>
          <a:ln>
            <a:noFill/>
          </a:ln>
        </p:spPr>
        <p:txBody>
          <a:bodyPr wrap="square" rtlCol="0">
            <a:spAutoFit/>
          </a:bodyPr>
          <a:lstStyle/>
          <a:p>
            <a:pPr algn="l"/>
            <a:r>
              <a:rPr kumimoji="1" lang="en-US" altLang="ja-JP" sz="2800" dirty="0"/>
              <a:t>for </a:t>
            </a:r>
            <a:r>
              <a:rPr kumimoji="1" lang="en-US" altLang="ja-JP" sz="2800" dirty="0" err="1"/>
              <a:t>i</a:t>
            </a:r>
            <a:r>
              <a:rPr kumimoji="1" lang="en-US" altLang="ja-JP" sz="2800" dirty="0"/>
              <a:t> in range(11):</a:t>
            </a:r>
          </a:p>
        </p:txBody>
      </p:sp>
      <p:sp>
        <p:nvSpPr>
          <p:cNvPr id="14" name="テキスト ボックス 13">
            <a:extLst>
              <a:ext uri="{FF2B5EF4-FFF2-40B4-BE49-F238E27FC236}">
                <a16:creationId xmlns:a16="http://schemas.microsoft.com/office/drawing/2014/main" id="{A7F876BE-C738-E560-E91E-699EBCEB0E70}"/>
              </a:ext>
            </a:extLst>
          </p:cNvPr>
          <p:cNvSpPr txBox="1"/>
          <p:nvPr/>
        </p:nvSpPr>
        <p:spPr>
          <a:xfrm>
            <a:off x="3093586" y="4084464"/>
            <a:ext cx="3429000" cy="523220"/>
          </a:xfrm>
          <a:prstGeom prst="rect">
            <a:avLst/>
          </a:prstGeom>
          <a:noFill/>
          <a:ln>
            <a:noFill/>
          </a:ln>
        </p:spPr>
        <p:txBody>
          <a:bodyPr wrap="square" rtlCol="0">
            <a:spAutoFit/>
          </a:bodyPr>
          <a:lstStyle/>
          <a:p>
            <a:pPr algn="l"/>
            <a:r>
              <a:rPr lang="en-US" altLang="ja-JP" sz="2800" dirty="0"/>
              <a:t>print(</a:t>
            </a:r>
            <a:r>
              <a:rPr lang="en-US" altLang="ja-JP" sz="2800" dirty="0" err="1"/>
              <a:t>i</a:t>
            </a:r>
            <a:r>
              <a:rPr lang="en-US" altLang="ja-JP" sz="2800" dirty="0"/>
              <a:t>)</a:t>
            </a:r>
            <a:endParaRPr kumimoji="1" lang="en-US" altLang="ja-JP" sz="2800" dirty="0"/>
          </a:p>
        </p:txBody>
      </p:sp>
    </p:spTree>
    <p:extLst>
      <p:ext uri="{BB962C8B-B14F-4D97-AF65-F5344CB8AC3E}">
        <p14:creationId xmlns:p14="http://schemas.microsoft.com/office/powerpoint/2010/main" val="165796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11</a:t>
            </a:fld>
            <a:endParaRPr kumimoji="0" lang="en-US" altLang="ja-JP" sz="2800" dirty="0">
              <a:solidFill>
                <a:srgbClr val="000000"/>
              </a:solidFill>
            </a:endParaRPr>
          </a:p>
        </p:txBody>
      </p:sp>
      <p:sp>
        <p:nvSpPr>
          <p:cNvPr id="7171" name="Text Box 3"/>
          <p:cNvSpPr txBox="1">
            <a:spLocks noChangeArrowheads="1"/>
          </p:cNvSpPr>
          <p:nvPr/>
        </p:nvSpPr>
        <p:spPr bwMode="auto">
          <a:xfrm>
            <a:off x="2232401" y="318091"/>
            <a:ext cx="6553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5</a:t>
            </a:r>
            <a:r>
              <a:rPr lang="en-US" altLang="ja-JP" sz="2800" dirty="0">
                <a:latin typeface="メイリオ" panose="020B0604030504040204" pitchFamily="50" charset="-128"/>
                <a:ea typeface="メイリオ" panose="020B0604030504040204" pitchFamily="50" charset="-128"/>
              </a:rPr>
              <a:t>: 0</a:t>
            </a:r>
            <a:r>
              <a:rPr lang="ja-JP" altLang="en-US" sz="2800" dirty="0">
                <a:latin typeface="メイリオ" panose="020B0604030504040204" pitchFamily="50" charset="-128"/>
                <a:ea typeface="メイリオ" panose="020B0604030504040204" pitchFamily="50" charset="-128"/>
              </a:rPr>
              <a:t>から</a:t>
            </a:r>
            <a:r>
              <a:rPr lang="en-US" altLang="ja-JP" sz="2800" dirty="0">
                <a:latin typeface="メイリオ" panose="020B0604030504040204" pitchFamily="50" charset="-128"/>
                <a:ea typeface="メイリオ" panose="020B0604030504040204" pitchFamily="50" charset="-128"/>
              </a:rPr>
              <a:t>10</a:t>
            </a:r>
            <a:r>
              <a:rPr lang="ja-JP" altLang="en-US" sz="2800" dirty="0">
                <a:latin typeface="メイリオ" panose="020B0604030504040204" pitchFamily="50" charset="-128"/>
                <a:ea typeface="メイリオ" panose="020B0604030504040204" pitchFamily="50" charset="-128"/>
              </a:rPr>
              <a:t>までの合計を表示</a:t>
            </a:r>
            <a:endParaRPr lang="ja-JP" altLang="en-US" sz="1800" dirty="0">
              <a:solidFill>
                <a:srgbClr val="000000"/>
              </a:solidFill>
            </a:endParaRPr>
          </a:p>
        </p:txBody>
      </p:sp>
      <p:sp>
        <p:nvSpPr>
          <p:cNvPr id="9" name="テキスト ボックス 8"/>
          <p:cNvSpPr txBox="1"/>
          <p:nvPr/>
        </p:nvSpPr>
        <p:spPr>
          <a:xfrm>
            <a:off x="4257988" y="5098537"/>
            <a:ext cx="4455564" cy="769441"/>
          </a:xfrm>
          <a:prstGeom prst="rect">
            <a:avLst/>
          </a:prstGeom>
          <a:solidFill>
            <a:srgbClr val="FFFFCC"/>
          </a:solidFill>
          <a:ln>
            <a:solidFill>
              <a:schemeClr val="tx1"/>
            </a:solidFill>
          </a:ln>
        </p:spPr>
        <p:txBody>
          <a:bodyPr wrap="square" rtlCol="0">
            <a:spAutoFit/>
          </a:bodyPr>
          <a:lstStyle/>
          <a:p>
            <a:pPr algn="l"/>
            <a:r>
              <a:rPr kumimoji="1" lang="en-US" altLang="ja-JP" sz="2200" dirty="0">
                <a:latin typeface="メイリオ" panose="020B0604030504040204" pitchFamily="50" charset="-128"/>
                <a:ea typeface="メイリオ" panose="020B0604030504040204" pitchFamily="50" charset="-128"/>
              </a:rPr>
              <a:t>1,2,3,</a:t>
            </a:r>
            <a:r>
              <a:rPr kumimoji="1" lang="ja-JP" altLang="en-US" sz="2200" dirty="0">
                <a:latin typeface="メイリオ" panose="020B0604030504040204" pitchFamily="50" charset="-128"/>
                <a:ea typeface="メイリオ" panose="020B0604030504040204" pitchFamily="50" charset="-128"/>
              </a:rPr>
              <a:t>・・・</a:t>
            </a:r>
            <a:r>
              <a:rPr kumimoji="1" lang="en-US" altLang="ja-JP" sz="2200" dirty="0">
                <a:latin typeface="メイリオ" panose="020B0604030504040204" pitchFamily="50" charset="-128"/>
                <a:ea typeface="メイリオ" panose="020B0604030504040204" pitchFamily="50" charset="-128"/>
              </a:rPr>
              <a:t>,10</a:t>
            </a:r>
            <a:r>
              <a:rPr kumimoji="1" lang="ja-JP" altLang="en-US" sz="2200" dirty="0">
                <a:latin typeface="メイリオ" panose="020B0604030504040204" pitchFamily="50" charset="-128"/>
                <a:ea typeface="メイリオ" panose="020B0604030504040204" pitchFamily="50" charset="-128"/>
              </a:rPr>
              <a:t>までの数を表示して、最後にその合計を表示する。</a:t>
            </a:r>
          </a:p>
        </p:txBody>
      </p:sp>
      <p:sp>
        <p:nvSpPr>
          <p:cNvPr id="16" name="テキスト ボックス 15"/>
          <p:cNvSpPr txBox="1"/>
          <p:nvPr/>
        </p:nvSpPr>
        <p:spPr>
          <a:xfrm>
            <a:off x="385247" y="5359628"/>
            <a:ext cx="3429000" cy="954107"/>
          </a:xfrm>
          <a:prstGeom prst="rect">
            <a:avLst/>
          </a:prstGeom>
          <a:noFill/>
          <a:ln>
            <a:noFill/>
          </a:ln>
        </p:spPr>
        <p:txBody>
          <a:bodyPr wrap="square" rtlCol="0">
            <a:spAutoFit/>
          </a:bodyPr>
          <a:lstStyle/>
          <a:p>
            <a:pPr algn="l"/>
            <a:r>
              <a:rPr kumimoji="1" lang="ja-JP" altLang="en-US" sz="2800" dirty="0">
                <a:latin typeface="メイリオ" panose="020B0604030504040204" pitchFamily="50" charset="-128"/>
                <a:ea typeface="メイリオ" panose="020B0604030504040204" pitchFamily="50" charset="-128"/>
              </a:rPr>
              <a:t>ヒント</a:t>
            </a:r>
            <a:r>
              <a:rPr kumimoji="1" lang="en-US" altLang="ja-JP" sz="2800" dirty="0">
                <a:latin typeface="メイリオ" panose="020B0604030504040204" pitchFamily="50" charset="-128"/>
                <a:ea typeface="メイリオ" panose="020B0604030504040204" pitchFamily="50" charset="-128"/>
              </a:rPr>
              <a:t>: </a:t>
            </a:r>
            <a:r>
              <a:rPr kumimoji="1" lang="ja-JP" altLang="en-US" sz="2800" dirty="0">
                <a:solidFill>
                  <a:srgbClr val="FF0000"/>
                </a:solidFill>
                <a:latin typeface="メイリオ" panose="020B0604030504040204" pitchFamily="50" charset="-128"/>
                <a:ea typeface="メイリオ" panose="020B0604030504040204" pitchFamily="50" charset="-128"/>
              </a:rPr>
              <a:t>課題</a:t>
            </a:r>
            <a:r>
              <a:rPr kumimoji="1" lang="en-US" altLang="ja-JP" sz="2800" dirty="0">
                <a:solidFill>
                  <a:srgbClr val="FF0000"/>
                </a:solidFill>
                <a:latin typeface="メイリオ" panose="020B0604030504040204" pitchFamily="50" charset="-128"/>
                <a:ea typeface="メイリオ" panose="020B0604030504040204" pitchFamily="50" charset="-128"/>
              </a:rPr>
              <a:t>9</a:t>
            </a:r>
            <a:br>
              <a:rPr kumimoji="1" lang="en-US" altLang="ja-JP" sz="2800" dirty="0">
                <a:solidFill>
                  <a:srgbClr val="FF0000"/>
                </a:solidFill>
                <a:latin typeface="メイリオ" panose="020B0604030504040204" pitchFamily="50" charset="-128"/>
                <a:ea typeface="メイリオ" panose="020B0604030504040204" pitchFamily="50" charset="-128"/>
              </a:rPr>
            </a:br>
            <a:r>
              <a:rPr kumimoji="1" lang="ja-JP" altLang="en-US" sz="2800" dirty="0">
                <a:latin typeface="メイリオ" panose="020B0604030504040204" pitchFamily="50" charset="-128"/>
                <a:ea typeface="メイリオ" panose="020B0604030504040204" pitchFamily="50" charset="-128"/>
              </a:rPr>
              <a:t>を流用して作る。</a:t>
            </a:r>
          </a:p>
        </p:txBody>
      </p:sp>
      <p:sp>
        <p:nvSpPr>
          <p:cNvPr id="17" name="四角形吹き出し 16"/>
          <p:cNvSpPr/>
          <p:nvPr/>
        </p:nvSpPr>
        <p:spPr bwMode="auto">
          <a:xfrm>
            <a:off x="398163" y="4184084"/>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a:solidFill>
                  <a:srgbClr val="FF0000"/>
                </a:solidFill>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p:txBody>
      </p:sp>
      <p:sp>
        <p:nvSpPr>
          <p:cNvPr id="11" name="下矢印 10"/>
          <p:cNvSpPr/>
          <p:nvPr/>
        </p:nvSpPr>
        <p:spPr bwMode="auto">
          <a:xfrm>
            <a:off x="5181600" y="6077451"/>
            <a:ext cx="2743200" cy="47256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3" name="テキスト ボックス 2">
            <a:extLst>
              <a:ext uri="{FF2B5EF4-FFF2-40B4-BE49-F238E27FC236}">
                <a16:creationId xmlns:a16="http://schemas.microsoft.com/office/drawing/2014/main" id="{92A653CD-CB59-48AE-2736-D3B9D9ACDB40}"/>
              </a:ext>
            </a:extLst>
          </p:cNvPr>
          <p:cNvSpPr txBox="1"/>
          <p:nvPr/>
        </p:nvSpPr>
        <p:spPr>
          <a:xfrm>
            <a:off x="340322" y="1015278"/>
            <a:ext cx="3429000" cy="2246769"/>
          </a:xfrm>
          <a:prstGeom prst="rect">
            <a:avLst/>
          </a:prstGeom>
          <a:noFill/>
          <a:ln>
            <a:solidFill>
              <a:schemeClr val="tx1"/>
            </a:solidFill>
          </a:ln>
        </p:spPr>
        <p:txBody>
          <a:bodyPr wrap="square" rtlCol="0">
            <a:spAutoFit/>
          </a:bodyPr>
          <a:lstStyle/>
          <a:p>
            <a:pPr algn="l"/>
            <a:r>
              <a:rPr kumimoji="1" lang="en-US" altLang="ja-JP" sz="2800" dirty="0"/>
              <a:t>s = 0</a:t>
            </a:r>
          </a:p>
          <a:p>
            <a:pPr algn="l"/>
            <a:r>
              <a:rPr kumimoji="1" lang="en-US" altLang="ja-JP" sz="2800" dirty="0"/>
              <a:t>for </a:t>
            </a:r>
            <a:r>
              <a:rPr kumimoji="1" lang="en-US" altLang="ja-JP" sz="2800" dirty="0" err="1"/>
              <a:t>i</a:t>
            </a:r>
            <a:r>
              <a:rPr kumimoji="1" lang="en-US" altLang="ja-JP" sz="2800" dirty="0"/>
              <a:t> in range(11):</a:t>
            </a:r>
          </a:p>
          <a:p>
            <a:pPr algn="l"/>
            <a:r>
              <a:rPr kumimoji="1" lang="en-US" altLang="ja-JP" sz="2800" dirty="0"/>
              <a:t>    print(</a:t>
            </a:r>
            <a:r>
              <a:rPr kumimoji="1" lang="en-US" altLang="ja-JP" sz="2800" dirty="0" err="1"/>
              <a:t>i</a:t>
            </a:r>
            <a:r>
              <a:rPr kumimoji="1" lang="en-US" altLang="ja-JP" sz="2800" dirty="0"/>
              <a:t>)</a:t>
            </a:r>
          </a:p>
          <a:p>
            <a:pPr algn="l"/>
            <a:r>
              <a:rPr kumimoji="1" lang="en-US" altLang="ja-JP" sz="2800" dirty="0"/>
              <a:t>    s = s + </a:t>
            </a:r>
            <a:r>
              <a:rPr kumimoji="1" lang="en-US" altLang="ja-JP" sz="2800" dirty="0" err="1"/>
              <a:t>i</a:t>
            </a:r>
            <a:endParaRPr kumimoji="1" lang="en-US" altLang="ja-JP" sz="2800" dirty="0"/>
          </a:p>
          <a:p>
            <a:pPr algn="l"/>
            <a:r>
              <a:rPr kumimoji="1" lang="en-US" altLang="ja-JP" sz="2800" dirty="0"/>
              <a:t>print(s)</a:t>
            </a:r>
          </a:p>
        </p:txBody>
      </p:sp>
      <p:sp>
        <p:nvSpPr>
          <p:cNvPr id="5" name="テキスト ボックス 4">
            <a:extLst>
              <a:ext uri="{FF2B5EF4-FFF2-40B4-BE49-F238E27FC236}">
                <a16:creationId xmlns:a16="http://schemas.microsoft.com/office/drawing/2014/main" id="{A9098FF5-87F7-9559-3255-244861749CF4}"/>
              </a:ext>
            </a:extLst>
          </p:cNvPr>
          <p:cNvSpPr txBox="1"/>
          <p:nvPr/>
        </p:nvSpPr>
        <p:spPr>
          <a:xfrm>
            <a:off x="340322" y="281447"/>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10</a:t>
            </a:r>
            <a:endParaRPr kumimoji="1" lang="ja-JP" altLang="en-US" sz="2800" dirty="0">
              <a:solidFill>
                <a:schemeClr val="accent2"/>
              </a:solidFill>
            </a:endParaRPr>
          </a:p>
        </p:txBody>
      </p:sp>
      <p:grpSp>
        <p:nvGrpSpPr>
          <p:cNvPr id="8" name="グループ化 7">
            <a:extLst>
              <a:ext uri="{FF2B5EF4-FFF2-40B4-BE49-F238E27FC236}">
                <a16:creationId xmlns:a16="http://schemas.microsoft.com/office/drawing/2014/main" id="{2DB61D91-7F17-4993-CDF7-126D842075EE}"/>
              </a:ext>
            </a:extLst>
          </p:cNvPr>
          <p:cNvGrpSpPr/>
          <p:nvPr/>
        </p:nvGrpSpPr>
        <p:grpSpPr>
          <a:xfrm>
            <a:off x="2904370" y="4340558"/>
            <a:ext cx="1143000" cy="1019070"/>
            <a:chOff x="1143000" y="3857730"/>
            <a:chExt cx="1143000" cy="1019070"/>
          </a:xfrm>
        </p:grpSpPr>
        <p:sp>
          <p:nvSpPr>
            <p:cNvPr id="10" name="メモ 10">
              <a:extLst>
                <a:ext uri="{FF2B5EF4-FFF2-40B4-BE49-F238E27FC236}">
                  <a16:creationId xmlns:a16="http://schemas.microsoft.com/office/drawing/2014/main" id="{E7B8DBC8-5882-2977-2431-5CAC2C0116F5}"/>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016B9343-0899-1774-348A-60D889B8AE94}"/>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07</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pic>
        <p:nvPicPr>
          <p:cNvPr id="13" name="図 12">
            <a:extLst>
              <a:ext uri="{FF2B5EF4-FFF2-40B4-BE49-F238E27FC236}">
                <a16:creationId xmlns:a16="http://schemas.microsoft.com/office/drawing/2014/main" id="{6640EADF-E7B5-ABA9-15DE-5ADDC77A5267}"/>
              </a:ext>
            </a:extLst>
          </p:cNvPr>
          <p:cNvPicPr>
            <a:picLocks noChangeAspect="1"/>
          </p:cNvPicPr>
          <p:nvPr/>
        </p:nvPicPr>
        <p:blipFill>
          <a:blip r:embed="rId2"/>
          <a:stretch>
            <a:fillRect/>
          </a:stretch>
        </p:blipFill>
        <p:spPr>
          <a:xfrm>
            <a:off x="4563533" y="1032247"/>
            <a:ext cx="3171282" cy="36890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332700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2800" smtClean="0"/>
              <a:pPr>
                <a:spcBef>
                  <a:spcPct val="0"/>
                </a:spcBef>
                <a:buFontTx/>
                <a:buNone/>
              </a:pPr>
              <a:t>12</a:t>
            </a:fld>
            <a:endParaRPr lang="en-US" altLang="ja-JP" sz="2800" dirty="0"/>
          </a:p>
        </p:txBody>
      </p:sp>
      <p:sp>
        <p:nvSpPr>
          <p:cNvPr id="4099" name="Rectangle 2"/>
          <p:cNvSpPr>
            <a:spLocks noGrp="1" noChangeArrowheads="1"/>
          </p:cNvSpPr>
          <p:nvPr>
            <p:ph type="ctrTitle"/>
          </p:nvPr>
        </p:nvSpPr>
        <p:spPr>
          <a:xfrm>
            <a:off x="304800" y="304800"/>
            <a:ext cx="7772400" cy="612775"/>
          </a:xfrm>
        </p:spPr>
        <p:txBody>
          <a:bodyPr/>
          <a:lstStyle/>
          <a:p>
            <a:pPr algn="l"/>
            <a:r>
              <a:rPr lang="ja-JP" altLang="en-US" sz="2800" dirty="0">
                <a:ea typeface="メイリオ" panose="020B0604030504040204" pitchFamily="50" charset="-128"/>
              </a:rPr>
              <a:t>プログラムの図式</a:t>
            </a:r>
          </a:p>
        </p:txBody>
      </p:sp>
      <p:sp>
        <p:nvSpPr>
          <p:cNvPr id="5" name="テキスト ボックス 4"/>
          <p:cNvSpPr txBox="1"/>
          <p:nvPr/>
        </p:nvSpPr>
        <p:spPr>
          <a:xfrm>
            <a:off x="533400" y="1066800"/>
            <a:ext cx="7924800" cy="461665"/>
          </a:xfrm>
          <a:prstGeom prst="rect">
            <a:avLst/>
          </a:prstGeom>
          <a:solidFill>
            <a:srgbClr val="FFFFCC"/>
          </a:solidFill>
          <a:ln>
            <a:solidFill>
              <a:schemeClr val="tx1"/>
            </a:solidFill>
          </a:ln>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 1</a:t>
            </a:r>
            <a:r>
              <a:rPr lang="ja-JP" altLang="en-US" sz="2400" dirty="0">
                <a:latin typeface="メイリオ" panose="020B0604030504040204" pitchFamily="50" charset="-128"/>
                <a:ea typeface="メイリオ" panose="020B0604030504040204" pitchFamily="50" charset="-128"/>
              </a:rPr>
              <a:t>から</a:t>
            </a:r>
            <a:r>
              <a:rPr lang="en-US" altLang="ja-JP" sz="2400" dirty="0">
                <a:latin typeface="メイリオ" panose="020B0604030504040204" pitchFamily="50" charset="-128"/>
                <a:ea typeface="メイリオ" panose="020B0604030504040204" pitchFamily="50" charset="-128"/>
              </a:rPr>
              <a:t>10</a:t>
            </a:r>
            <a:r>
              <a:rPr lang="ja-JP" altLang="en-US" sz="2400" dirty="0" err="1">
                <a:latin typeface="メイリオ" panose="020B0604030504040204" pitchFamily="50" charset="-128"/>
                <a:ea typeface="メイリオ" panose="020B0604030504040204" pitchFamily="50" charset="-128"/>
              </a:rPr>
              <a:t>までの</a:t>
            </a:r>
            <a:r>
              <a:rPr lang="ja-JP" altLang="en-US" sz="2400" dirty="0">
                <a:latin typeface="メイリオ" panose="020B0604030504040204" pitchFamily="50" charset="-128"/>
                <a:ea typeface="メイリオ" panose="020B0604030504040204" pitchFamily="50" charset="-128"/>
              </a:rPr>
              <a:t>合計</a:t>
            </a:r>
            <a:r>
              <a:rPr kumimoji="1" lang="ja-JP" altLang="en-US" sz="2400" dirty="0">
                <a:latin typeface="メイリオ" panose="020B0604030504040204" pitchFamily="50" charset="-128"/>
                <a:ea typeface="メイリオ" panose="020B0604030504040204" pitchFamily="50" charset="-128"/>
              </a:rPr>
              <a:t>」は次のような図式になります。</a:t>
            </a:r>
          </a:p>
        </p:txBody>
      </p:sp>
      <p:grpSp>
        <p:nvGrpSpPr>
          <p:cNvPr id="33" name="グループ化 32"/>
          <p:cNvGrpSpPr/>
          <p:nvPr/>
        </p:nvGrpSpPr>
        <p:grpSpPr>
          <a:xfrm>
            <a:off x="289430" y="2649010"/>
            <a:ext cx="3276600" cy="2057400"/>
            <a:chOff x="2784366" y="1677618"/>
            <a:chExt cx="1893956" cy="1615828"/>
          </a:xfrm>
        </p:grpSpPr>
        <p:sp>
          <p:nvSpPr>
            <p:cNvPr id="35" name="テキスト ボックス 34"/>
            <p:cNvSpPr txBox="1"/>
            <p:nvPr/>
          </p:nvSpPr>
          <p:spPr>
            <a:xfrm>
              <a:off x="2784366" y="1677618"/>
              <a:ext cx="1482130" cy="1556303"/>
            </a:xfrm>
            <a:prstGeom prst="rect">
              <a:avLst/>
            </a:prstGeom>
            <a:noFill/>
            <a:ln w="12700">
              <a:solidFill>
                <a:schemeClr val="tx1"/>
              </a:solidFill>
            </a:ln>
          </p:spPr>
          <p:txBody>
            <a:bodyPr wrap="square" rtlCol="0">
              <a:spAutoFit/>
            </a:bodyPr>
            <a:lstStyle/>
            <a:p>
              <a:pPr algn="l"/>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[1,2,3…10]</a:t>
              </a:r>
            </a:p>
            <a:p>
              <a:pPr algn="l"/>
              <a:r>
                <a:rPr lang="ja-JP" altLang="en-US" dirty="0">
                  <a:latin typeface="メイリオ" panose="020B0604030504040204" pitchFamily="50" charset="-128"/>
                  <a:ea typeface="メイリオ" panose="020B0604030504040204" pitchFamily="50" charset="-128"/>
                </a:rPr>
                <a:t>繰り返す</a:t>
              </a:r>
              <a:endParaRPr lang="en-US" altLang="ja-JP"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41" name="テキスト ボックス 40"/>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43" name="正方形/長方形 42"/>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44" name="テキスト ボックス 43"/>
          <p:cNvSpPr txBox="1"/>
          <p:nvPr/>
        </p:nvSpPr>
        <p:spPr>
          <a:xfrm>
            <a:off x="1215536" y="3392340"/>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45" name="テキスト ボックス 44"/>
          <p:cNvSpPr txBox="1"/>
          <p:nvPr/>
        </p:nvSpPr>
        <p:spPr>
          <a:xfrm>
            <a:off x="1215536" y="3841682"/>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 = s + </a:t>
            </a:r>
            <a:r>
              <a:rPr lang="en-US" altLang="ja-JP" dirty="0" err="1">
                <a:latin typeface="メイリオ" panose="020B0604030504040204" pitchFamily="50" charset="-128"/>
                <a:ea typeface="メイリオ" panose="020B0604030504040204" pitchFamily="50" charset="-128"/>
              </a:rPr>
              <a:t>i</a:t>
            </a:r>
            <a:endParaRPr kumimoji="1" lang="ja-JP" altLang="en-US" dirty="0">
              <a:latin typeface="メイリオ" panose="020B0604030504040204" pitchFamily="50" charset="-128"/>
              <a:ea typeface="メイリオ" panose="020B0604030504040204" pitchFamily="50" charset="-128"/>
            </a:endParaRPr>
          </a:p>
        </p:txBody>
      </p:sp>
      <p:sp>
        <p:nvSpPr>
          <p:cNvPr id="46" name="テキスト ボックス 45"/>
          <p:cNvSpPr txBox="1"/>
          <p:nvPr/>
        </p:nvSpPr>
        <p:spPr>
          <a:xfrm>
            <a:off x="285387" y="4724400"/>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(s)</a:t>
            </a:r>
            <a:endParaRPr kumimoji="1" lang="ja-JP" altLang="en-US" dirty="0">
              <a:latin typeface="メイリオ" panose="020B0604030504040204" pitchFamily="50" charset="-128"/>
              <a:ea typeface="メイリオ" panose="020B0604030504040204" pitchFamily="50" charset="-128"/>
            </a:endParaRPr>
          </a:p>
        </p:txBody>
      </p:sp>
      <p:sp>
        <p:nvSpPr>
          <p:cNvPr id="47" name="テキスト ボックス 46"/>
          <p:cNvSpPr txBox="1"/>
          <p:nvPr/>
        </p:nvSpPr>
        <p:spPr>
          <a:xfrm>
            <a:off x="285387" y="2072126"/>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sp>
        <p:nvSpPr>
          <p:cNvPr id="19" name="角丸四角形 18"/>
          <p:cNvSpPr/>
          <p:nvPr/>
        </p:nvSpPr>
        <p:spPr bwMode="auto">
          <a:xfrm>
            <a:off x="4381948" y="394639"/>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3" name="左右矢印 2"/>
          <p:cNvSpPr/>
          <p:nvPr/>
        </p:nvSpPr>
        <p:spPr bwMode="auto">
          <a:xfrm>
            <a:off x="3251560" y="2332908"/>
            <a:ext cx="1449368" cy="463772"/>
          </a:xfrm>
          <a:prstGeom prst="lef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794EDBAB-AE8B-C808-E4CD-905F78D1BE34}"/>
              </a:ext>
            </a:extLst>
          </p:cNvPr>
          <p:cNvSpPr txBox="1"/>
          <p:nvPr/>
        </p:nvSpPr>
        <p:spPr>
          <a:xfrm>
            <a:off x="4838700" y="1870099"/>
            <a:ext cx="3429000" cy="3108543"/>
          </a:xfrm>
          <a:prstGeom prst="rect">
            <a:avLst/>
          </a:prstGeom>
          <a:noFill/>
          <a:ln>
            <a:solidFill>
              <a:schemeClr val="tx1"/>
            </a:solidFill>
          </a:ln>
        </p:spPr>
        <p:txBody>
          <a:bodyPr wrap="square" rtlCol="0">
            <a:spAutoFit/>
          </a:bodyPr>
          <a:lstStyle/>
          <a:p>
            <a:pPr algn="l"/>
            <a:r>
              <a:rPr kumimoji="1" lang="en-US" altLang="ja-JP" sz="2800" dirty="0"/>
              <a:t>s = 0</a:t>
            </a:r>
          </a:p>
          <a:p>
            <a:pPr algn="l"/>
            <a:endParaRPr kumimoji="1" lang="en-US" altLang="ja-JP" sz="2800" dirty="0"/>
          </a:p>
          <a:p>
            <a:pPr algn="l"/>
            <a:r>
              <a:rPr kumimoji="1" lang="en-US" altLang="ja-JP" sz="2800" dirty="0"/>
              <a:t>for </a:t>
            </a:r>
            <a:r>
              <a:rPr kumimoji="1" lang="en-US" altLang="ja-JP" sz="2800" dirty="0" err="1"/>
              <a:t>i</a:t>
            </a:r>
            <a:r>
              <a:rPr kumimoji="1" lang="en-US" altLang="ja-JP" sz="2800" dirty="0"/>
              <a:t> in range(11):</a:t>
            </a:r>
          </a:p>
          <a:p>
            <a:pPr algn="l"/>
            <a:r>
              <a:rPr kumimoji="1" lang="en-US" altLang="ja-JP" sz="2800" dirty="0"/>
              <a:t>    print(</a:t>
            </a:r>
            <a:r>
              <a:rPr kumimoji="1" lang="en-US" altLang="ja-JP" sz="2800" dirty="0" err="1"/>
              <a:t>i</a:t>
            </a:r>
            <a:r>
              <a:rPr kumimoji="1" lang="en-US" altLang="ja-JP" sz="2800" dirty="0"/>
              <a:t>)</a:t>
            </a:r>
          </a:p>
          <a:p>
            <a:pPr algn="l"/>
            <a:r>
              <a:rPr kumimoji="1" lang="en-US" altLang="ja-JP" sz="2800" dirty="0"/>
              <a:t>    s = s + </a:t>
            </a:r>
            <a:r>
              <a:rPr kumimoji="1" lang="en-US" altLang="ja-JP" sz="2800" dirty="0" err="1"/>
              <a:t>i</a:t>
            </a:r>
            <a:endParaRPr kumimoji="1" lang="en-US" altLang="ja-JP" sz="2800" dirty="0"/>
          </a:p>
          <a:p>
            <a:pPr algn="l"/>
            <a:endParaRPr kumimoji="1" lang="en-US" altLang="ja-JP" sz="2800" dirty="0"/>
          </a:p>
          <a:p>
            <a:pPr algn="l"/>
            <a:r>
              <a:rPr kumimoji="1" lang="en-US" altLang="ja-JP" sz="2800" dirty="0"/>
              <a:t>print(s)</a:t>
            </a:r>
          </a:p>
        </p:txBody>
      </p:sp>
      <p:sp>
        <p:nvSpPr>
          <p:cNvPr id="7" name="正方形/長方形 6">
            <a:extLst>
              <a:ext uri="{FF2B5EF4-FFF2-40B4-BE49-F238E27FC236}">
                <a16:creationId xmlns:a16="http://schemas.microsoft.com/office/drawing/2014/main" id="{37FABF38-F9BE-7456-32FB-3704FAC4CF90}"/>
              </a:ext>
            </a:extLst>
          </p:cNvPr>
          <p:cNvSpPr/>
          <p:nvPr/>
        </p:nvSpPr>
        <p:spPr>
          <a:xfrm>
            <a:off x="4908417" y="3312331"/>
            <a:ext cx="372991" cy="726270"/>
          </a:xfrm>
          <a:prstGeom prst="rect">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矢印コネクタ 7">
            <a:extLst>
              <a:ext uri="{FF2B5EF4-FFF2-40B4-BE49-F238E27FC236}">
                <a16:creationId xmlns:a16="http://schemas.microsoft.com/office/drawing/2014/main" id="{D67139EE-AC01-ABBD-3BAB-87B6B99E96BD}"/>
              </a:ext>
            </a:extLst>
          </p:cNvPr>
          <p:cNvCxnSpPr>
            <a:cxnSpLocks/>
          </p:cNvCxnSpPr>
          <p:nvPr/>
        </p:nvCxnSpPr>
        <p:spPr>
          <a:xfrm flipV="1">
            <a:off x="4164231" y="4061321"/>
            <a:ext cx="864969" cy="150317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id="{1C150513-0875-D00D-7B2A-6354090CD062}"/>
              </a:ext>
            </a:extLst>
          </p:cNvPr>
          <p:cNvSpPr txBox="1"/>
          <p:nvPr/>
        </p:nvSpPr>
        <p:spPr>
          <a:xfrm>
            <a:off x="3482810" y="5711582"/>
            <a:ext cx="3097279" cy="923330"/>
          </a:xfrm>
          <a:prstGeom prst="rect">
            <a:avLst/>
          </a:prstGeom>
          <a:noFill/>
        </p:spPr>
        <p:txBody>
          <a:bodyPr wrap="square">
            <a:spAutoFit/>
          </a:bodyPr>
          <a:lstStyle/>
          <a:p>
            <a:pPr algn="l"/>
            <a:r>
              <a:rPr lang="ja-JP" altLang="en-US" dirty="0">
                <a:latin typeface="メイリオ" panose="020B0604030504040204" pitchFamily="50" charset="-128"/>
                <a:ea typeface="メイリオ" panose="020B0604030504040204" pitchFamily="50" charset="-128"/>
              </a:rPr>
              <a:t>字下げしていることで、</a:t>
            </a:r>
            <a:br>
              <a:rPr lang="ja-JP" altLang="en-US" dirty="0">
                <a:latin typeface="メイリオ" panose="020B0604030504040204" pitchFamily="50" charset="-128"/>
                <a:ea typeface="メイリオ" panose="020B0604030504040204" pitchFamily="50" charset="-128"/>
              </a:rPr>
            </a:br>
            <a:r>
              <a:rPr lang="en-US" altLang="ja-JP" dirty="0">
                <a:latin typeface="メイリオ" panose="020B0604030504040204" pitchFamily="50" charset="-128"/>
                <a:ea typeface="メイリオ" panose="020B0604030504040204" pitchFamily="50" charset="-128"/>
              </a:rPr>
              <a:t>for</a:t>
            </a:r>
            <a:r>
              <a:rPr lang="ja-JP" altLang="en-US" dirty="0">
                <a:latin typeface="メイリオ" panose="020B0604030504040204" pitchFamily="50" charset="-128"/>
                <a:ea typeface="メイリオ" panose="020B0604030504040204" pitchFamily="50" charset="-128"/>
              </a:rPr>
              <a:t>命令の中で、この二つの命令が繰り返される。</a:t>
            </a:r>
          </a:p>
        </p:txBody>
      </p:sp>
    </p:spTree>
    <p:extLst>
      <p:ext uri="{BB962C8B-B14F-4D97-AF65-F5344CB8AC3E}">
        <p14:creationId xmlns:p14="http://schemas.microsoft.com/office/powerpoint/2010/main" val="1312119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13</a:t>
            </a:fld>
            <a:endParaRPr kumimoji="0" lang="en-US" altLang="ja-JP" sz="2800" dirty="0">
              <a:solidFill>
                <a:srgbClr val="000000"/>
              </a:solidFill>
            </a:endParaRPr>
          </a:p>
        </p:txBody>
      </p:sp>
      <p:sp>
        <p:nvSpPr>
          <p:cNvPr id="7171" name="Text Box 3"/>
          <p:cNvSpPr txBox="1">
            <a:spLocks noChangeArrowheads="1"/>
          </p:cNvSpPr>
          <p:nvPr/>
        </p:nvSpPr>
        <p:spPr bwMode="auto">
          <a:xfrm>
            <a:off x="2197371" y="248106"/>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latin typeface="メイリオ" panose="020B0604030504040204" pitchFamily="50" charset="-128"/>
                <a:ea typeface="メイリオ" panose="020B0604030504040204" pitchFamily="50" charset="-128"/>
              </a:rPr>
              <a:t>開発</a:t>
            </a:r>
            <a:r>
              <a:rPr lang="en-US" altLang="ja-JP" sz="2800" dirty="0">
                <a:latin typeface="メイリオ" panose="020B0604030504040204" pitchFamily="50" charset="-128"/>
                <a:ea typeface="メイリオ" panose="020B0604030504040204" pitchFamily="50" charset="-128"/>
              </a:rPr>
              <a:t>4: 2</a:t>
            </a:r>
            <a:r>
              <a:rPr lang="ja-JP" altLang="en-US" sz="2800" dirty="0">
                <a:latin typeface="メイリオ" panose="020B0604030504040204" pitchFamily="50" charset="-128"/>
                <a:ea typeface="メイリオ" panose="020B0604030504040204" pitchFamily="50" charset="-128"/>
              </a:rPr>
              <a:t>から</a:t>
            </a:r>
            <a:r>
              <a:rPr lang="en-US" altLang="ja-JP" sz="2800" dirty="0">
                <a:latin typeface="メイリオ" panose="020B0604030504040204" pitchFamily="50" charset="-128"/>
                <a:ea typeface="メイリオ" panose="020B0604030504040204" pitchFamily="50" charset="-128"/>
              </a:rPr>
              <a:t>x</a:t>
            </a:r>
            <a:r>
              <a:rPr lang="ja-JP" altLang="en-US" sz="2800" dirty="0">
                <a:latin typeface="メイリオ" panose="020B0604030504040204" pitchFamily="50" charset="-128"/>
                <a:ea typeface="メイリオ" panose="020B0604030504040204" pitchFamily="50" charset="-128"/>
              </a:rPr>
              <a:t>未満までの偶数の合計</a:t>
            </a:r>
            <a:endParaRPr lang="ja-JP" altLang="en-US" sz="1800" dirty="0"/>
          </a:p>
        </p:txBody>
      </p:sp>
      <p:pic>
        <p:nvPicPr>
          <p:cNvPr id="34" name="Picture 21" descr="A21_Seika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9373" y="573005"/>
            <a:ext cx="1222660" cy="2642522"/>
          </a:xfrm>
          <a:prstGeom prst="rect">
            <a:avLst/>
          </a:prstGeom>
          <a:noFill/>
          <a:extLst>
            <a:ext uri="{909E8E84-426E-40DD-AFC4-6F175D3DCCD1}">
              <a14:hiddenFill xmlns:a14="http://schemas.microsoft.com/office/drawing/2010/main">
                <a:solidFill>
                  <a:srgbClr val="FFFFFF"/>
                </a:solidFill>
              </a14:hiddenFill>
            </a:ext>
          </a:extLst>
        </p:spPr>
      </p:pic>
      <p:sp>
        <p:nvSpPr>
          <p:cNvPr id="35" name="Text Box 52"/>
          <p:cNvSpPr txBox="1">
            <a:spLocks noChangeArrowheads="1"/>
          </p:cNvSpPr>
          <p:nvPr/>
        </p:nvSpPr>
        <p:spPr bwMode="auto">
          <a:xfrm>
            <a:off x="368571" y="771326"/>
            <a:ext cx="5638800" cy="1615827"/>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en-US" altLang="ja-JP" sz="2200" dirty="0">
                <a:latin typeface="メイリオ" panose="020B0604030504040204" pitchFamily="50" charset="-128"/>
                <a:ea typeface="メイリオ" panose="020B0604030504040204" pitchFamily="50" charset="-128"/>
              </a:rPr>
              <a:t>x</a:t>
            </a:r>
            <a:r>
              <a:rPr lang="ja-JP" altLang="en-US" sz="2200" dirty="0">
                <a:latin typeface="メイリオ" panose="020B0604030504040204" pitchFamily="50" charset="-128"/>
                <a:ea typeface="メイリオ" panose="020B0604030504040204" pitchFamily="50" charset="-128"/>
              </a:rPr>
              <a:t>の値を入力して、</a:t>
            </a:r>
            <a:r>
              <a:rPr lang="en-US" altLang="ja-JP" sz="2200" dirty="0">
                <a:latin typeface="メイリオ" panose="020B0604030504040204" pitchFamily="50" charset="-128"/>
                <a:ea typeface="メイリオ" panose="020B0604030504040204" pitchFamily="50" charset="-128"/>
              </a:rPr>
              <a:t>2</a:t>
            </a:r>
            <a:r>
              <a:rPr lang="ja-JP" altLang="en-US" sz="2200" dirty="0">
                <a:latin typeface="メイリオ" panose="020B0604030504040204" pitchFamily="50" charset="-128"/>
                <a:ea typeface="メイリオ" panose="020B0604030504040204" pitchFamily="50" charset="-128"/>
              </a:rPr>
              <a:t>から</a:t>
            </a:r>
            <a:r>
              <a:rPr lang="en-US" altLang="ja-JP" sz="2200" dirty="0">
                <a:latin typeface="メイリオ" panose="020B0604030504040204" pitchFamily="50" charset="-128"/>
                <a:ea typeface="メイリオ" panose="020B0604030504040204" pitchFamily="50" charset="-128"/>
              </a:rPr>
              <a:t>x</a:t>
            </a:r>
            <a:r>
              <a:rPr lang="ja-JP" altLang="en-US" sz="2200" dirty="0">
                <a:latin typeface="メイリオ" panose="020B0604030504040204" pitchFamily="50" charset="-128"/>
                <a:ea typeface="メイリオ" panose="020B0604030504040204" pitchFamily="50" charset="-128"/>
              </a:rPr>
              <a:t>未満偶数の合計を求めるプログラムを作成してください。</a:t>
            </a:r>
            <a:endParaRPr lang="en-US" altLang="ja-JP" sz="2200" dirty="0">
              <a:latin typeface="メイリオ" panose="020B0604030504040204" pitchFamily="50" charset="-128"/>
              <a:ea typeface="メイリオ" panose="020B0604030504040204" pitchFamily="50" charset="-128"/>
            </a:endParaRPr>
          </a:p>
          <a:p>
            <a:pPr algn="l">
              <a:spcBef>
                <a:spcPct val="50000"/>
              </a:spcBef>
              <a:buNone/>
            </a:pPr>
            <a:r>
              <a:rPr lang="ja-JP" altLang="en-US" sz="2200" dirty="0">
                <a:latin typeface="メイリオ" panose="020B0604030504040204" pitchFamily="50" charset="-128"/>
                <a:ea typeface="メイリオ" panose="020B0604030504040204" pitchFamily="50" charset="-128"/>
              </a:rPr>
              <a:t>例</a:t>
            </a:r>
            <a:r>
              <a:rPr lang="en-US" altLang="ja-JP" sz="2200" dirty="0">
                <a:latin typeface="メイリオ" panose="020B0604030504040204" pitchFamily="50" charset="-128"/>
                <a:ea typeface="メイリオ" panose="020B0604030504040204" pitchFamily="50" charset="-128"/>
              </a:rPr>
              <a:t>: x = 7</a:t>
            </a:r>
            <a:r>
              <a:rPr lang="ja-JP" altLang="en-US" sz="2200" dirty="0">
                <a:latin typeface="メイリオ" panose="020B0604030504040204" pitchFamily="50" charset="-128"/>
                <a:ea typeface="メイリオ" panose="020B0604030504040204" pitchFamily="50" charset="-128"/>
              </a:rPr>
              <a:t>の場合、 </a:t>
            </a:r>
            <a:r>
              <a:rPr lang="en-US" altLang="ja-JP" sz="2200" dirty="0">
                <a:latin typeface="メイリオ" panose="020B0604030504040204" pitchFamily="50" charset="-128"/>
                <a:ea typeface="メイリオ" panose="020B0604030504040204" pitchFamily="50" charset="-128"/>
              </a:rPr>
              <a:t>2+4+6</a:t>
            </a:r>
            <a:br>
              <a:rPr lang="en-US" altLang="ja-JP" sz="2200" dirty="0">
                <a:latin typeface="メイリオ" panose="020B0604030504040204" pitchFamily="50" charset="-128"/>
                <a:ea typeface="メイリオ" panose="020B0604030504040204" pitchFamily="50" charset="-128"/>
              </a:rPr>
            </a:br>
            <a:r>
              <a:rPr lang="en-US" altLang="ja-JP" sz="2200" dirty="0">
                <a:latin typeface="メイリオ" panose="020B0604030504040204" pitchFamily="50" charset="-128"/>
                <a:ea typeface="メイリオ" panose="020B0604030504040204" pitchFamily="50" charset="-128"/>
              </a:rPr>
              <a:t>     x = 12</a:t>
            </a:r>
            <a:r>
              <a:rPr lang="ja-JP" altLang="en-US" sz="2200" dirty="0">
                <a:latin typeface="メイリオ" panose="020B0604030504040204" pitchFamily="50" charset="-128"/>
                <a:ea typeface="メイリオ" panose="020B0604030504040204" pitchFamily="50" charset="-128"/>
              </a:rPr>
              <a:t>の場合、 </a:t>
            </a:r>
            <a:r>
              <a:rPr lang="en-US" altLang="ja-JP" sz="2200" dirty="0">
                <a:latin typeface="メイリオ" panose="020B0604030504040204" pitchFamily="50" charset="-128"/>
                <a:ea typeface="メイリオ" panose="020B0604030504040204" pitchFamily="50" charset="-128"/>
              </a:rPr>
              <a:t>2+4+6+8+10</a:t>
            </a:r>
            <a:endParaRPr lang="ja-JP" altLang="en-US" sz="22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13977" y="3169744"/>
            <a:ext cx="8628683" cy="3508653"/>
          </a:xfrm>
          <a:prstGeom prst="rect">
            <a:avLst/>
          </a:prstGeom>
          <a:noFill/>
        </p:spPr>
        <p:txBody>
          <a:bodyPr wrap="square" rtlCol="0">
            <a:spAutoFit/>
          </a:bodyPr>
          <a:lstStyle/>
          <a:p>
            <a:pPr algn="l">
              <a:lnSpc>
                <a:spcPts val="3000"/>
              </a:lnSpc>
            </a:pPr>
            <a:r>
              <a:rPr lang="ja-JP" altLang="en-US" sz="24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課題</a:t>
            </a:r>
            <a:r>
              <a:rPr lang="en-US" altLang="ja-JP" sz="2800" dirty="0">
                <a:latin typeface="メイリオ" panose="020B0604030504040204" pitchFamily="50" charset="-128"/>
                <a:ea typeface="メイリオ" panose="020B0604030504040204" pitchFamily="50" charset="-128"/>
              </a:rPr>
              <a:t>10</a:t>
            </a:r>
            <a:r>
              <a:rPr lang="ja-JP" altLang="en-US" sz="2800" dirty="0">
                <a:latin typeface="メイリオ" panose="020B0604030504040204" pitchFamily="50" charset="-128"/>
                <a:ea typeface="メイリオ" panose="020B0604030504040204" pitchFamily="50" charset="-128"/>
              </a:rPr>
              <a:t>「</a:t>
            </a:r>
            <a:r>
              <a:rPr lang="en-US" altLang="ja-JP" sz="2800" dirty="0">
                <a:latin typeface="メイリオ" panose="020B0604030504040204" pitchFamily="50" charset="-128"/>
                <a:ea typeface="メイリオ" panose="020B0604030504040204" pitchFamily="50" charset="-128"/>
              </a:rPr>
              <a:t>0</a:t>
            </a:r>
            <a:r>
              <a:rPr lang="ja-JP" altLang="en-US" sz="2800" dirty="0">
                <a:latin typeface="メイリオ" panose="020B0604030504040204" pitchFamily="50" charset="-128"/>
                <a:ea typeface="メイリオ" panose="020B0604030504040204" pitchFamily="50" charset="-128"/>
              </a:rPr>
              <a:t>から</a:t>
            </a:r>
            <a:r>
              <a:rPr lang="en-US" altLang="ja-JP" sz="2800" dirty="0">
                <a:latin typeface="メイリオ" panose="020B0604030504040204" pitchFamily="50" charset="-128"/>
                <a:ea typeface="メイリオ" panose="020B0604030504040204" pitchFamily="50" charset="-128"/>
              </a:rPr>
              <a:t>10</a:t>
            </a:r>
            <a:r>
              <a:rPr lang="ja-JP" altLang="en-US" sz="2800" dirty="0" err="1">
                <a:latin typeface="メイリオ" panose="020B0604030504040204" pitchFamily="50" charset="-128"/>
                <a:ea typeface="メイリオ" panose="020B0604030504040204" pitchFamily="50" charset="-128"/>
              </a:rPr>
              <a:t>までの</a:t>
            </a:r>
            <a:r>
              <a:rPr lang="ja-JP" altLang="en-US" sz="2800" dirty="0">
                <a:latin typeface="メイリオ" panose="020B0604030504040204" pitchFamily="50" charset="-128"/>
                <a:ea typeface="メイリオ" panose="020B0604030504040204" pitchFamily="50" charset="-128"/>
              </a:rPr>
              <a:t>合計」のプログラムを流用してして作る。</a:t>
            </a:r>
          </a:p>
          <a:p>
            <a:pPr algn="l">
              <a:lnSpc>
                <a:spcPts val="3000"/>
              </a:lnSpc>
            </a:pPr>
            <a:r>
              <a:rPr lang="ja-JP" altLang="en-US" sz="2800" dirty="0">
                <a:solidFill>
                  <a:srgbClr val="FF0000"/>
                </a:solidFill>
                <a:latin typeface="メイリオ" panose="020B0604030504040204" pitchFamily="50" charset="-128"/>
                <a:ea typeface="メイリオ" panose="020B0604030504040204" pitchFamily="50" charset="-128"/>
              </a:rPr>
              <a:t>手順</a:t>
            </a:r>
            <a:r>
              <a:rPr lang="en-US" altLang="ja-JP" sz="2800" dirty="0">
                <a:solidFill>
                  <a:srgbClr val="FF0000"/>
                </a:solidFill>
                <a:latin typeface="メイリオ" panose="020B0604030504040204" pitchFamily="50" charset="-128"/>
                <a:ea typeface="メイリオ" panose="020B0604030504040204" pitchFamily="50" charset="-128"/>
              </a:rPr>
              <a:t>1: </a:t>
            </a:r>
            <a:r>
              <a:rPr lang="ja-JP" altLang="en-US" sz="2800" dirty="0">
                <a:solidFill>
                  <a:srgbClr val="FF0000"/>
                </a:solidFill>
                <a:latin typeface="メイリオ" panose="020B0604030504040204" pitchFamily="50" charset="-128"/>
                <a:ea typeface="メイリオ" panose="020B0604030504040204" pitchFamily="50" charset="-128"/>
              </a:rPr>
              <a:t>次のスライド</a:t>
            </a:r>
          </a:p>
          <a:p>
            <a:pPr algn="l">
              <a:lnSpc>
                <a:spcPts val="3000"/>
              </a:lnSpc>
            </a:pPr>
            <a:r>
              <a:rPr lang="ja-JP" altLang="en-US" sz="2800" dirty="0">
                <a:latin typeface="メイリオ" panose="020B0604030504040204" pitchFamily="50" charset="-128"/>
                <a:ea typeface="メイリオ" panose="020B0604030504040204" pitchFamily="50" charset="-128"/>
              </a:rPr>
              <a:t>　まず、</a:t>
            </a:r>
            <a:r>
              <a:rPr lang="en-US" altLang="ja-JP" sz="2800" dirty="0">
                <a:latin typeface="メイリオ" panose="020B0604030504040204" pitchFamily="50" charset="-128"/>
                <a:ea typeface="メイリオ" panose="020B0604030504040204" pitchFamily="50" charset="-128"/>
              </a:rPr>
              <a:t>2</a:t>
            </a:r>
            <a:r>
              <a:rPr lang="ja-JP" altLang="en-US" sz="2800" dirty="0">
                <a:latin typeface="メイリオ" panose="020B0604030504040204" pitchFamily="50" charset="-128"/>
                <a:ea typeface="メイリオ" panose="020B0604030504040204" pitchFamily="50" charset="-128"/>
              </a:rPr>
              <a:t>から</a:t>
            </a:r>
            <a:r>
              <a:rPr lang="en-US" altLang="ja-JP" sz="2800" dirty="0">
                <a:latin typeface="メイリオ" panose="020B0604030504040204" pitchFamily="50" charset="-128"/>
                <a:ea typeface="メイリオ" panose="020B0604030504040204" pitchFamily="50" charset="-128"/>
              </a:rPr>
              <a:t>10</a:t>
            </a:r>
            <a:r>
              <a:rPr lang="ja-JP" altLang="en-US" sz="2800" dirty="0">
                <a:latin typeface="メイリオ" panose="020B0604030504040204" pitchFamily="50" charset="-128"/>
                <a:ea typeface="メイリオ" panose="020B0604030504040204" pitchFamily="50" charset="-128"/>
              </a:rPr>
              <a:t>未満の偶数の合計を求めるプログラムを作ります。一か所だけ変更します。</a:t>
            </a:r>
          </a:p>
          <a:p>
            <a:pPr algn="l">
              <a:lnSpc>
                <a:spcPts val="3000"/>
              </a:lnSpc>
            </a:pPr>
            <a:r>
              <a:rPr lang="ja-JP" altLang="en-US" sz="2800" dirty="0">
                <a:solidFill>
                  <a:srgbClr val="FF0000"/>
                </a:solidFill>
                <a:latin typeface="メイリオ" panose="020B0604030504040204" pitchFamily="50" charset="-128"/>
                <a:ea typeface="メイリオ" panose="020B0604030504040204" pitchFamily="50" charset="-128"/>
              </a:rPr>
              <a:t>手順</a:t>
            </a:r>
            <a:r>
              <a:rPr lang="en-US" altLang="ja-JP" sz="2800" dirty="0">
                <a:solidFill>
                  <a:srgbClr val="FF0000"/>
                </a:solidFill>
                <a:latin typeface="メイリオ" panose="020B0604030504040204" pitchFamily="50" charset="-128"/>
                <a:ea typeface="メイリオ" panose="020B0604030504040204" pitchFamily="50" charset="-128"/>
              </a:rPr>
              <a:t>2: </a:t>
            </a:r>
            <a:r>
              <a:rPr lang="ja-JP" altLang="en-US" sz="2800" dirty="0" err="1">
                <a:solidFill>
                  <a:srgbClr val="FF0000"/>
                </a:solidFill>
                <a:latin typeface="メイリオ" panose="020B0604030504040204" pitchFamily="50" charset="-128"/>
                <a:ea typeface="メイリオ" panose="020B0604030504040204" pitchFamily="50" charset="-128"/>
              </a:rPr>
              <a:t>次の次の</a:t>
            </a:r>
            <a:r>
              <a:rPr lang="ja-JP" altLang="en-US" sz="2800" dirty="0">
                <a:solidFill>
                  <a:srgbClr val="FF0000"/>
                </a:solidFill>
                <a:latin typeface="メイリオ" panose="020B0604030504040204" pitchFamily="50" charset="-128"/>
                <a:ea typeface="メイリオ" panose="020B0604030504040204" pitchFamily="50" charset="-128"/>
              </a:rPr>
              <a:t>スライド</a:t>
            </a:r>
          </a:p>
          <a:p>
            <a:pPr algn="l">
              <a:lnSpc>
                <a:spcPts val="3000"/>
              </a:lnSpc>
            </a:pPr>
            <a:r>
              <a:rPr lang="ja-JP" altLang="en-US" sz="2800" dirty="0">
                <a:latin typeface="メイリオ" panose="020B0604030504040204" pitchFamily="50" charset="-128"/>
                <a:ea typeface="メイリオ" panose="020B0604030504040204" pitchFamily="50" charset="-128"/>
              </a:rPr>
              <a:t>　次に、</a:t>
            </a:r>
            <a:r>
              <a:rPr lang="en-US" altLang="ja-JP" sz="2800" dirty="0">
                <a:latin typeface="メイリオ" panose="020B0604030504040204" pitchFamily="50" charset="-128"/>
                <a:ea typeface="メイリオ" panose="020B0604030504040204" pitchFamily="50" charset="-128"/>
              </a:rPr>
              <a:t>x</a:t>
            </a:r>
            <a:r>
              <a:rPr lang="ja-JP" altLang="en-US" sz="2800" dirty="0">
                <a:latin typeface="メイリオ" panose="020B0604030504040204" pitchFamily="50" charset="-128"/>
                <a:ea typeface="メイリオ" panose="020B0604030504040204" pitchFamily="50" charset="-128"/>
              </a:rPr>
              <a:t>を入力して、</a:t>
            </a:r>
            <a:r>
              <a:rPr lang="en-US" altLang="ja-JP" sz="2800" dirty="0">
                <a:latin typeface="メイリオ" panose="020B0604030504040204" pitchFamily="50" charset="-128"/>
                <a:ea typeface="メイリオ" panose="020B0604030504040204" pitchFamily="50" charset="-128"/>
              </a:rPr>
              <a:t>x</a:t>
            </a:r>
            <a:r>
              <a:rPr lang="ja-JP" altLang="en-US" sz="2800" dirty="0">
                <a:latin typeface="メイリオ" panose="020B0604030504040204" pitchFamily="50" charset="-128"/>
                <a:ea typeface="メイリオ" panose="020B0604030504040204" pitchFamily="50" charset="-128"/>
              </a:rPr>
              <a:t>未満の合計を求めるプログラムを作ると楽かもしれません。</a:t>
            </a:r>
          </a:p>
          <a:p>
            <a:pPr algn="l"/>
            <a:r>
              <a:rPr kumimoji="1" lang="ja-JP" altLang="en-US" sz="2200" dirty="0">
                <a:latin typeface="メイリオ" panose="020B0604030504040204" pitchFamily="50" charset="-128"/>
                <a:ea typeface="メイリオ" panose="020B0604030504040204" pitchFamily="50" charset="-128"/>
              </a:rPr>
              <a:t>　</a:t>
            </a:r>
            <a:endParaRPr kumimoji="1" lang="ja-JP" altLang="en-US" sz="2400" dirty="0">
              <a:latin typeface="メイリオ" panose="020B0604030504040204" pitchFamily="50" charset="-128"/>
              <a:ea typeface="メイリオ" panose="020B0604030504040204" pitchFamily="50" charset="-128"/>
            </a:endParaRPr>
          </a:p>
        </p:txBody>
      </p:sp>
      <p:sp>
        <p:nvSpPr>
          <p:cNvPr id="8" name="下矢印 7"/>
          <p:cNvSpPr/>
          <p:nvPr/>
        </p:nvSpPr>
        <p:spPr bwMode="auto">
          <a:xfrm>
            <a:off x="5549064" y="6086674"/>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3" name="下矢印 2"/>
          <p:cNvSpPr/>
          <p:nvPr/>
        </p:nvSpPr>
        <p:spPr bwMode="auto">
          <a:xfrm>
            <a:off x="574763" y="2503970"/>
            <a:ext cx="381000" cy="579545"/>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p:cNvSpPr txBox="1"/>
          <p:nvPr/>
        </p:nvSpPr>
        <p:spPr>
          <a:xfrm>
            <a:off x="991997" y="2434736"/>
            <a:ext cx="6553200" cy="707886"/>
          </a:xfrm>
          <a:prstGeom prst="rect">
            <a:avLst/>
          </a:prstGeom>
          <a:noFill/>
        </p:spPr>
        <p:txBody>
          <a:bodyPr wrap="square" rtlCol="0">
            <a:spAutoFit/>
          </a:bodyPr>
          <a:lstStyle/>
          <a:p>
            <a:pPr algn="l"/>
            <a:r>
              <a:rPr lang="ja-JP" altLang="en-US" sz="4000" dirty="0">
                <a:solidFill>
                  <a:srgbClr val="FF0000"/>
                </a:solidFill>
              </a:rPr>
              <a:t>重要</a:t>
            </a:r>
            <a:r>
              <a:rPr lang="en-US" altLang="ja-JP" sz="4000" dirty="0">
                <a:solidFill>
                  <a:srgbClr val="FF0000"/>
                </a:solidFill>
              </a:rPr>
              <a:t>!</a:t>
            </a:r>
            <a:r>
              <a:rPr lang="ja-JP" altLang="en-US" sz="4000" dirty="0">
                <a:solidFill>
                  <a:srgbClr val="FF0000"/>
                </a:solidFill>
              </a:rPr>
              <a:t> 下記の順番で作って</a:t>
            </a:r>
            <a:r>
              <a:rPr lang="en-US" altLang="ja-JP" sz="4000" dirty="0">
                <a:solidFill>
                  <a:srgbClr val="FF0000"/>
                </a:solidFill>
              </a:rPr>
              <a:t>!!</a:t>
            </a:r>
            <a:endParaRPr kumimoji="1" lang="ja-JP" altLang="en-US" sz="4000" dirty="0">
              <a:solidFill>
                <a:srgbClr val="FF0000"/>
              </a:solidFill>
            </a:endParaRPr>
          </a:p>
        </p:txBody>
      </p:sp>
      <p:sp>
        <p:nvSpPr>
          <p:cNvPr id="11" name="角丸四角形 10"/>
          <p:cNvSpPr/>
          <p:nvPr/>
        </p:nvSpPr>
        <p:spPr bwMode="auto">
          <a:xfrm>
            <a:off x="6279686" y="1111949"/>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テキスト ボックス 4">
            <a:extLst>
              <a:ext uri="{FF2B5EF4-FFF2-40B4-BE49-F238E27FC236}">
                <a16:creationId xmlns:a16="http://schemas.microsoft.com/office/drawing/2014/main" id="{289B079C-F6F7-EE8B-C7CF-8C4CD92C95F8}"/>
              </a:ext>
            </a:extLst>
          </p:cNvPr>
          <p:cNvSpPr txBox="1"/>
          <p:nvPr/>
        </p:nvSpPr>
        <p:spPr>
          <a:xfrm>
            <a:off x="363416" y="200523"/>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11</a:t>
            </a:r>
            <a:endParaRPr kumimoji="1" lang="ja-JP" altLang="en-US" sz="2800" dirty="0">
              <a:solidFill>
                <a:schemeClr val="accent2"/>
              </a:solidFill>
            </a:endParaRPr>
          </a:p>
        </p:txBody>
      </p:sp>
    </p:spTree>
    <p:extLst>
      <p:ext uri="{BB962C8B-B14F-4D97-AF65-F5344CB8AC3E}">
        <p14:creationId xmlns:p14="http://schemas.microsoft.com/office/powerpoint/2010/main" val="2584438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14</a:t>
            </a:fld>
            <a:endParaRPr kumimoji="0" lang="en-US" altLang="ja-JP" sz="2800" dirty="0">
              <a:solidFill>
                <a:srgbClr val="000000"/>
              </a:solidFill>
            </a:endParaRPr>
          </a:p>
        </p:txBody>
      </p:sp>
      <p:sp>
        <p:nvSpPr>
          <p:cNvPr id="7171" name="Text Box 3"/>
          <p:cNvSpPr txBox="1">
            <a:spLocks noChangeArrowheads="1"/>
          </p:cNvSpPr>
          <p:nvPr/>
        </p:nvSpPr>
        <p:spPr bwMode="auto">
          <a:xfrm>
            <a:off x="271208" y="358039"/>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実行例</a:t>
            </a:r>
            <a:endParaRPr lang="ja-JP" altLang="en-US" sz="1800" dirty="0"/>
          </a:p>
        </p:txBody>
      </p:sp>
      <p:sp>
        <p:nvSpPr>
          <p:cNvPr id="34" name="下矢印 33"/>
          <p:cNvSpPr/>
          <p:nvPr/>
        </p:nvSpPr>
        <p:spPr bwMode="auto">
          <a:xfrm>
            <a:off x="5512960" y="6273299"/>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pic>
        <p:nvPicPr>
          <p:cNvPr id="6" name="図 5">
            <a:extLst>
              <a:ext uri="{FF2B5EF4-FFF2-40B4-BE49-F238E27FC236}">
                <a16:creationId xmlns:a16="http://schemas.microsoft.com/office/drawing/2014/main" id="{96633DAA-1B3E-3915-21FA-A19E5A2C46E6}"/>
              </a:ext>
            </a:extLst>
          </p:cNvPr>
          <p:cNvPicPr>
            <a:picLocks noChangeAspect="1"/>
          </p:cNvPicPr>
          <p:nvPr/>
        </p:nvPicPr>
        <p:blipFill>
          <a:blip r:embed="rId2"/>
          <a:stretch>
            <a:fillRect/>
          </a:stretch>
        </p:blipFill>
        <p:spPr>
          <a:xfrm>
            <a:off x="838200" y="1143000"/>
            <a:ext cx="3200400" cy="4495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四角形: 角を丸くする 7">
            <a:extLst>
              <a:ext uri="{FF2B5EF4-FFF2-40B4-BE49-F238E27FC236}">
                <a16:creationId xmlns:a16="http://schemas.microsoft.com/office/drawing/2014/main" id="{DE6EF8D2-9499-89F4-42B8-8CC593256033}"/>
              </a:ext>
            </a:extLst>
          </p:cNvPr>
          <p:cNvSpPr/>
          <p:nvPr/>
        </p:nvSpPr>
        <p:spPr bwMode="auto">
          <a:xfrm>
            <a:off x="1295400" y="1676400"/>
            <a:ext cx="2521740" cy="737379"/>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開発した</a:t>
            </a:r>
            <a:br>
              <a:rPr lang="en-US" altLang="ja-JP"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BF5EE500-A9EC-FF65-C98F-5CA3EC498458}"/>
              </a:ext>
            </a:extLst>
          </p:cNvPr>
          <p:cNvSpPr txBox="1"/>
          <p:nvPr/>
        </p:nvSpPr>
        <p:spPr>
          <a:xfrm>
            <a:off x="1066800" y="2971800"/>
            <a:ext cx="2750340" cy="1938992"/>
          </a:xfrm>
          <a:prstGeom prst="rect">
            <a:avLst/>
          </a:prstGeom>
          <a:noFill/>
        </p:spPr>
        <p:txBody>
          <a:bodyPr wrap="square" rtlCol="0">
            <a:spAutoFit/>
          </a:bodyPr>
          <a:lstStyle/>
          <a:p>
            <a:pPr algn="l"/>
            <a:r>
              <a:rPr kumimoji="1" lang="en-US" altLang="ja-JP" sz="2000" dirty="0">
                <a:latin typeface="メイリオ" panose="020B0604030504040204" pitchFamily="50" charset="-128"/>
                <a:ea typeface="メイリオ" panose="020B0604030504040204" pitchFamily="50" charset="-128"/>
              </a:rPr>
              <a:t>10</a:t>
            </a:r>
            <a:endParaRPr kumimoji="1" lang="ja-JP" altLang="en-US" sz="2000" dirty="0">
              <a:latin typeface="メイリオ" panose="020B0604030504040204" pitchFamily="50" charset="-128"/>
              <a:ea typeface="メイリオ" panose="020B0604030504040204" pitchFamily="50" charset="-128"/>
            </a:endParaRPr>
          </a:p>
          <a:p>
            <a:pPr algn="l"/>
            <a:r>
              <a:rPr lang="en-US" altLang="ja-JP" sz="2000" dirty="0">
                <a:latin typeface="メイリオ" panose="020B0604030504040204" pitchFamily="50" charset="-128"/>
                <a:ea typeface="メイリオ" panose="020B0604030504040204" pitchFamily="50" charset="-128"/>
              </a:rPr>
              <a:t>0</a:t>
            </a:r>
            <a:endParaRPr lang="ja-JP" altLang="en-US" sz="2000" dirty="0">
              <a:latin typeface="メイリオ" panose="020B0604030504040204" pitchFamily="50" charset="-128"/>
              <a:ea typeface="メイリオ" panose="020B0604030504040204" pitchFamily="50" charset="-128"/>
            </a:endParaRPr>
          </a:p>
          <a:p>
            <a:pPr algn="l"/>
            <a:r>
              <a:rPr kumimoji="1" lang="en-US" altLang="ja-JP" sz="2000" dirty="0">
                <a:latin typeface="メイリオ" panose="020B0604030504040204" pitchFamily="50" charset="-128"/>
                <a:ea typeface="メイリオ" panose="020B0604030504040204" pitchFamily="50" charset="-128"/>
              </a:rPr>
              <a:t>2</a:t>
            </a:r>
            <a:endParaRPr kumimoji="1" lang="ja-JP" altLang="en-US" sz="2000" dirty="0">
              <a:latin typeface="メイリオ" panose="020B0604030504040204" pitchFamily="50" charset="-128"/>
              <a:ea typeface="メイリオ" panose="020B0604030504040204" pitchFamily="50" charset="-128"/>
            </a:endParaRPr>
          </a:p>
          <a:p>
            <a:pPr algn="l"/>
            <a:r>
              <a:rPr lang="en-US" altLang="ja-JP" sz="2000" dirty="0">
                <a:latin typeface="メイリオ" panose="020B0604030504040204" pitchFamily="50" charset="-128"/>
                <a:ea typeface="メイリオ" panose="020B0604030504040204" pitchFamily="50" charset="-128"/>
              </a:rPr>
              <a:t>4</a:t>
            </a:r>
            <a:endParaRPr lang="ja-JP" altLang="en-US" sz="2000" dirty="0">
              <a:latin typeface="メイリオ" panose="020B0604030504040204" pitchFamily="50" charset="-128"/>
              <a:ea typeface="メイリオ" panose="020B0604030504040204" pitchFamily="50" charset="-128"/>
            </a:endParaRPr>
          </a:p>
          <a:p>
            <a:pPr algn="l"/>
            <a:r>
              <a:rPr kumimoji="1" lang="en-US" altLang="ja-JP" sz="2000" dirty="0">
                <a:latin typeface="メイリオ" panose="020B0604030504040204" pitchFamily="50" charset="-128"/>
                <a:ea typeface="メイリオ" panose="020B0604030504040204" pitchFamily="50" charset="-128"/>
              </a:rPr>
              <a:t>8</a:t>
            </a:r>
            <a:endParaRPr kumimoji="1" lang="ja-JP" altLang="en-US" sz="2000" dirty="0">
              <a:latin typeface="メイリオ" panose="020B0604030504040204" pitchFamily="50" charset="-128"/>
              <a:ea typeface="メイリオ" panose="020B0604030504040204" pitchFamily="50" charset="-128"/>
            </a:endParaRPr>
          </a:p>
          <a:p>
            <a:pPr algn="l"/>
            <a:r>
              <a:rPr lang="en-US" altLang="ja-JP" sz="2000" dirty="0">
                <a:latin typeface="メイリオ" panose="020B0604030504040204" pitchFamily="50" charset="-128"/>
                <a:ea typeface="メイリオ" panose="020B0604030504040204" pitchFamily="50" charset="-128"/>
              </a:rPr>
              <a:t>20</a:t>
            </a:r>
            <a:endParaRPr kumimoji="1" lang="ja-JP" altLang="en-US" sz="2000" dirty="0">
              <a:latin typeface="メイリオ" panose="020B0604030504040204" pitchFamily="50" charset="-128"/>
              <a:ea typeface="メイリオ" panose="020B0604030504040204" pitchFamily="50" charset="-128"/>
            </a:endParaRPr>
          </a:p>
        </p:txBody>
      </p:sp>
      <p:sp>
        <p:nvSpPr>
          <p:cNvPr id="10" name="四角形: 角を丸くする 9">
            <a:extLst>
              <a:ext uri="{FF2B5EF4-FFF2-40B4-BE49-F238E27FC236}">
                <a16:creationId xmlns:a16="http://schemas.microsoft.com/office/drawing/2014/main" id="{9F70DAB3-8051-8447-4C42-F5D56F672C7D}"/>
              </a:ext>
            </a:extLst>
          </p:cNvPr>
          <p:cNvSpPr/>
          <p:nvPr/>
        </p:nvSpPr>
        <p:spPr bwMode="auto">
          <a:xfrm>
            <a:off x="1066800" y="3048000"/>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id="{CC5C521D-B9A9-0DFC-65E7-4C372FAAD745}"/>
              </a:ext>
            </a:extLst>
          </p:cNvPr>
          <p:cNvSpPr txBox="1"/>
          <p:nvPr/>
        </p:nvSpPr>
        <p:spPr>
          <a:xfrm>
            <a:off x="4436793" y="3301440"/>
            <a:ext cx="3819367" cy="1200329"/>
          </a:xfrm>
          <a:prstGeom prst="rect">
            <a:avLst/>
          </a:prstGeom>
          <a:noFill/>
        </p:spPr>
        <p:txBody>
          <a:bodyPr wrap="square" rtlCol="0">
            <a:spAutoFit/>
          </a:bodyPr>
          <a:lstStyle/>
          <a:p>
            <a:pPr algn="l"/>
            <a:r>
              <a:rPr lang="en-US" altLang="ja-JP" sz="2400" dirty="0">
                <a:latin typeface="メイリオ" panose="020B0604030504040204" pitchFamily="50" charset="-128"/>
                <a:ea typeface="メイリオ" panose="020B0604030504040204" pitchFamily="50" charset="-128"/>
              </a:rPr>
              <a:t>10</a:t>
            </a:r>
            <a:r>
              <a:rPr lang="ja-JP" altLang="en-US" sz="2400" dirty="0">
                <a:latin typeface="メイリオ" panose="020B0604030504040204" pitchFamily="50" charset="-128"/>
                <a:ea typeface="メイリオ" panose="020B0604030504040204" pitchFamily="50" charset="-128"/>
              </a:rPr>
              <a:t>と入力すると</a:t>
            </a:r>
          </a:p>
          <a:p>
            <a:pPr algn="l"/>
            <a:r>
              <a:rPr kumimoji="1" lang="en-US" altLang="ja-JP" sz="2400" dirty="0">
                <a:latin typeface="メイリオ" panose="020B0604030504040204" pitchFamily="50" charset="-128"/>
                <a:ea typeface="メイリオ" panose="020B0604030504040204" pitchFamily="50" charset="-128"/>
              </a:rPr>
              <a:t>0,2,4,8</a:t>
            </a:r>
            <a:r>
              <a:rPr kumimoji="1" lang="ja-JP" altLang="en-US" sz="2400" dirty="0">
                <a:latin typeface="メイリオ" panose="020B0604030504040204" pitchFamily="50" charset="-128"/>
                <a:ea typeface="メイリオ" panose="020B0604030504040204" pitchFamily="50" charset="-128"/>
              </a:rPr>
              <a:t>と表示して最後に合計の</a:t>
            </a:r>
            <a:r>
              <a:rPr kumimoji="1" lang="en-US" altLang="ja-JP" sz="2400" dirty="0">
                <a:latin typeface="メイリオ" panose="020B0604030504040204" pitchFamily="50" charset="-128"/>
                <a:ea typeface="メイリオ" panose="020B0604030504040204" pitchFamily="50" charset="-128"/>
              </a:rPr>
              <a:t>20</a:t>
            </a:r>
            <a:r>
              <a:rPr kumimoji="1" lang="ja-JP" altLang="en-US" sz="2400" dirty="0">
                <a:latin typeface="メイリオ" panose="020B0604030504040204" pitchFamily="50" charset="-128"/>
                <a:ea typeface="メイリオ" panose="020B0604030504040204" pitchFamily="50" charset="-128"/>
              </a:rPr>
              <a:t>を表示する</a:t>
            </a:r>
          </a:p>
        </p:txBody>
      </p:sp>
    </p:spTree>
    <p:extLst>
      <p:ext uri="{BB962C8B-B14F-4D97-AF65-F5344CB8AC3E}">
        <p14:creationId xmlns:p14="http://schemas.microsoft.com/office/powerpoint/2010/main" val="29160227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角丸四角形 42"/>
          <p:cNvSpPr/>
          <p:nvPr/>
        </p:nvSpPr>
        <p:spPr bwMode="auto">
          <a:xfrm>
            <a:off x="4756347" y="1126500"/>
            <a:ext cx="4084428" cy="4191000"/>
          </a:xfrm>
          <a:prstGeom prst="roundRect">
            <a:avLst>
              <a:gd name="adj" fmla="val 955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角丸四角形 6"/>
          <p:cNvSpPr/>
          <p:nvPr/>
        </p:nvSpPr>
        <p:spPr bwMode="auto">
          <a:xfrm>
            <a:off x="271208" y="1143000"/>
            <a:ext cx="3919792" cy="4191000"/>
          </a:xfrm>
          <a:prstGeom prst="roundRect">
            <a:avLst>
              <a:gd name="adj" fmla="val 955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15</a:t>
            </a:fld>
            <a:endParaRPr kumimoji="0" lang="en-US" altLang="ja-JP" sz="2800" dirty="0">
              <a:solidFill>
                <a:srgbClr val="000000"/>
              </a:solidFill>
            </a:endParaRPr>
          </a:p>
        </p:txBody>
      </p:sp>
      <p:sp>
        <p:nvSpPr>
          <p:cNvPr id="7171" name="Text Box 3"/>
          <p:cNvSpPr txBox="1">
            <a:spLocks noChangeArrowheads="1"/>
          </p:cNvSpPr>
          <p:nvPr/>
        </p:nvSpPr>
        <p:spPr bwMode="auto">
          <a:xfrm>
            <a:off x="271208" y="358039"/>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ヒント</a:t>
            </a:r>
            <a:r>
              <a:rPr lang="en-US" altLang="ja-JP" sz="2800" dirty="0">
                <a:solidFill>
                  <a:srgbClr val="FF0000"/>
                </a:solidFill>
                <a:latin typeface="メイリオ" panose="020B0604030504040204" pitchFamily="50" charset="-128"/>
                <a:ea typeface="メイリオ" panose="020B0604030504040204" pitchFamily="50" charset="-128"/>
              </a:rPr>
              <a:t>2</a:t>
            </a:r>
            <a:r>
              <a:rPr lang="en-US" altLang="ja-JP" sz="2800" dirty="0">
                <a:latin typeface="メイリオ" panose="020B0604030504040204" pitchFamily="50" charset="-128"/>
                <a:ea typeface="メイリオ" panose="020B0604030504040204" pitchFamily="50" charset="-128"/>
              </a:rPr>
              <a:t>: 2</a:t>
            </a:r>
            <a:r>
              <a:rPr lang="ja-JP" altLang="en-US" sz="2800" dirty="0">
                <a:latin typeface="メイリオ" panose="020B0604030504040204" pitchFamily="50" charset="-128"/>
                <a:ea typeface="メイリオ" panose="020B0604030504040204" pitchFamily="50" charset="-128"/>
              </a:rPr>
              <a:t>から</a:t>
            </a:r>
            <a:r>
              <a:rPr lang="en-US" altLang="ja-JP" sz="2800" dirty="0">
                <a:latin typeface="メイリオ" panose="020B0604030504040204" pitchFamily="50" charset="-128"/>
                <a:ea typeface="メイリオ" panose="020B0604030504040204" pitchFamily="50" charset="-128"/>
              </a:rPr>
              <a:t>10</a:t>
            </a:r>
            <a:r>
              <a:rPr lang="ja-JP" altLang="en-US" sz="2800" dirty="0">
                <a:latin typeface="メイリオ" panose="020B0604030504040204" pitchFamily="50" charset="-128"/>
                <a:ea typeface="メイリオ" panose="020B0604030504040204" pitchFamily="50" charset="-128"/>
              </a:rPr>
              <a:t>未満の偶数の合計</a:t>
            </a:r>
            <a:endParaRPr lang="ja-JP" altLang="en-US" sz="1800" dirty="0"/>
          </a:p>
        </p:txBody>
      </p:sp>
      <p:sp>
        <p:nvSpPr>
          <p:cNvPr id="5" name="テキスト ボックス 4"/>
          <p:cNvSpPr txBox="1"/>
          <p:nvPr/>
        </p:nvSpPr>
        <p:spPr>
          <a:xfrm>
            <a:off x="4606204" y="4662035"/>
            <a:ext cx="3819367"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2</a:t>
            </a:r>
            <a:r>
              <a:rPr lang="ja-JP" altLang="en-US" sz="2000" dirty="0">
                <a:latin typeface="メイリオ" panose="020B0604030504040204" pitchFamily="50" charset="-128"/>
                <a:ea typeface="メイリオ" panose="020B0604030504040204" pitchFamily="50" charset="-128"/>
              </a:rPr>
              <a:t>から</a:t>
            </a:r>
            <a:r>
              <a:rPr lang="en-US" altLang="ja-JP" sz="2000" dirty="0">
                <a:latin typeface="メイリオ" panose="020B0604030504040204" pitchFamily="50" charset="-128"/>
                <a:ea typeface="メイリオ" panose="020B0604030504040204" pitchFamily="50" charset="-128"/>
              </a:rPr>
              <a:t>10</a:t>
            </a:r>
            <a:r>
              <a:rPr lang="ja-JP" altLang="en-US" sz="2000" dirty="0">
                <a:latin typeface="メイリオ" panose="020B0604030504040204" pitchFamily="50" charset="-128"/>
                <a:ea typeface="メイリオ" panose="020B0604030504040204" pitchFamily="50" charset="-128"/>
              </a:rPr>
              <a:t>未満の偶数の合計</a:t>
            </a:r>
            <a:endParaRPr kumimoji="1" lang="ja-JP" altLang="en-US" sz="2000" dirty="0"/>
          </a:p>
        </p:txBody>
      </p:sp>
      <p:sp>
        <p:nvSpPr>
          <p:cNvPr id="65" name="テキスト ボックス 64"/>
          <p:cNvSpPr txBox="1"/>
          <p:nvPr/>
        </p:nvSpPr>
        <p:spPr>
          <a:xfrm>
            <a:off x="206135" y="4682385"/>
            <a:ext cx="3819367"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1</a:t>
            </a:r>
            <a:r>
              <a:rPr lang="ja-JP" altLang="en-US" sz="2000" dirty="0">
                <a:latin typeface="メイリオ" panose="020B0604030504040204" pitchFamily="50" charset="-128"/>
                <a:ea typeface="メイリオ" panose="020B0604030504040204" pitchFamily="50" charset="-128"/>
              </a:rPr>
              <a:t>から</a:t>
            </a:r>
            <a:r>
              <a:rPr lang="en-US" altLang="ja-JP" sz="2000" dirty="0">
                <a:latin typeface="メイリオ" panose="020B0604030504040204" pitchFamily="50" charset="-128"/>
                <a:ea typeface="メイリオ" panose="020B0604030504040204" pitchFamily="50" charset="-128"/>
              </a:rPr>
              <a:t>10</a:t>
            </a:r>
            <a:r>
              <a:rPr lang="ja-JP" altLang="en-US" sz="2000" dirty="0">
                <a:latin typeface="メイリオ" panose="020B0604030504040204" pitchFamily="50" charset="-128"/>
                <a:ea typeface="メイリオ" panose="020B0604030504040204" pitchFamily="50" charset="-128"/>
              </a:rPr>
              <a:t>の合計</a:t>
            </a:r>
            <a:endParaRPr kumimoji="1" lang="ja-JP" altLang="en-US" sz="2000" dirty="0"/>
          </a:p>
        </p:txBody>
      </p:sp>
      <p:grpSp>
        <p:nvGrpSpPr>
          <p:cNvPr id="66" name="グループ化 65"/>
          <p:cNvGrpSpPr/>
          <p:nvPr/>
        </p:nvGrpSpPr>
        <p:grpSpPr>
          <a:xfrm>
            <a:off x="539972" y="1872933"/>
            <a:ext cx="3276600" cy="2057400"/>
            <a:chOff x="2784366" y="1677618"/>
            <a:chExt cx="1893956" cy="1615828"/>
          </a:xfrm>
        </p:grpSpPr>
        <p:sp>
          <p:nvSpPr>
            <p:cNvPr id="67" name="テキスト ボックス 66"/>
            <p:cNvSpPr txBox="1"/>
            <p:nvPr/>
          </p:nvSpPr>
          <p:spPr>
            <a:xfrm>
              <a:off x="2784366" y="1677618"/>
              <a:ext cx="1482130" cy="1556303"/>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i = [1,2,3…10]</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8" name="テキスト ボックス 67"/>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9" name="正方形/長方形 68"/>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0" name="テキスト ボックス 69"/>
          <p:cNvSpPr txBox="1"/>
          <p:nvPr/>
        </p:nvSpPr>
        <p:spPr>
          <a:xfrm>
            <a:off x="1466078" y="2616263"/>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p>
        </p:txBody>
      </p:sp>
      <p:sp>
        <p:nvSpPr>
          <p:cNvPr id="71" name="テキスト ボックス 70"/>
          <p:cNvSpPr txBox="1"/>
          <p:nvPr/>
        </p:nvSpPr>
        <p:spPr>
          <a:xfrm>
            <a:off x="1466078" y="3065605"/>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kumimoji="1" lang="en-US" altLang="ja-JP" dirty="0">
                <a:latin typeface="メイリオ" panose="020B0604030504040204" pitchFamily="50" charset="-128"/>
                <a:ea typeface="メイリオ" panose="020B0604030504040204" pitchFamily="50" charset="-128"/>
              </a:rPr>
              <a:t> = s + </a:t>
            </a:r>
            <a:r>
              <a:rPr kumimoji="1" lang="en-US" altLang="ja-JP" dirty="0" err="1">
                <a:latin typeface="メイリオ" panose="020B0604030504040204" pitchFamily="50" charset="-128"/>
                <a:ea typeface="メイリオ" panose="020B0604030504040204" pitchFamily="50" charset="-128"/>
              </a:rPr>
              <a:t>i</a:t>
            </a:r>
            <a:endParaRPr kumimoji="1" lang="ja-JP" altLang="en-US" dirty="0">
              <a:latin typeface="メイリオ" panose="020B0604030504040204" pitchFamily="50" charset="-128"/>
              <a:ea typeface="メイリオ" panose="020B0604030504040204" pitchFamily="50" charset="-128"/>
            </a:endParaRPr>
          </a:p>
        </p:txBody>
      </p:sp>
      <p:sp>
        <p:nvSpPr>
          <p:cNvPr id="72" name="テキスト ボックス 71"/>
          <p:cNvSpPr txBox="1"/>
          <p:nvPr/>
        </p:nvSpPr>
        <p:spPr>
          <a:xfrm>
            <a:off x="535983" y="4068138"/>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(s)</a:t>
            </a:r>
            <a:endParaRPr kumimoji="1" lang="ja-JP" altLang="en-US" dirty="0">
              <a:latin typeface="メイリオ" panose="020B0604030504040204" pitchFamily="50" charset="-128"/>
              <a:ea typeface="メイリオ" panose="020B0604030504040204" pitchFamily="50" charset="-128"/>
            </a:endParaRPr>
          </a:p>
        </p:txBody>
      </p:sp>
      <p:sp>
        <p:nvSpPr>
          <p:cNvPr id="73" name="テキスト ボックス 72"/>
          <p:cNvSpPr txBox="1"/>
          <p:nvPr/>
        </p:nvSpPr>
        <p:spPr>
          <a:xfrm>
            <a:off x="535983" y="1310504"/>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grpSp>
        <p:nvGrpSpPr>
          <p:cNvPr id="74" name="グループ化 73"/>
          <p:cNvGrpSpPr/>
          <p:nvPr/>
        </p:nvGrpSpPr>
        <p:grpSpPr>
          <a:xfrm>
            <a:off x="5233825" y="1888104"/>
            <a:ext cx="3276600" cy="2057400"/>
            <a:chOff x="2784366" y="1677618"/>
            <a:chExt cx="1893956" cy="1615828"/>
          </a:xfrm>
        </p:grpSpPr>
        <p:sp>
          <p:nvSpPr>
            <p:cNvPr id="75" name="テキスト ボックス 74"/>
            <p:cNvSpPr txBox="1"/>
            <p:nvPr/>
          </p:nvSpPr>
          <p:spPr>
            <a:xfrm>
              <a:off x="2784366" y="1677618"/>
              <a:ext cx="1482130" cy="1498662"/>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i = [2,4,6,8]</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繰り返す</a:t>
              </a: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6" name="テキスト ボックス 75"/>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7" name="正方形/長方形 76"/>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8" name="テキスト ボックス 77"/>
          <p:cNvSpPr txBox="1"/>
          <p:nvPr/>
        </p:nvSpPr>
        <p:spPr>
          <a:xfrm>
            <a:off x="6159931" y="2631434"/>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79" name="テキスト ボックス 78"/>
          <p:cNvSpPr txBox="1"/>
          <p:nvPr/>
        </p:nvSpPr>
        <p:spPr>
          <a:xfrm>
            <a:off x="6159931" y="3080776"/>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kumimoji="1" lang="en-US" altLang="ja-JP" dirty="0">
                <a:latin typeface="メイリオ" panose="020B0604030504040204" pitchFamily="50" charset="-128"/>
                <a:ea typeface="メイリオ" panose="020B0604030504040204" pitchFamily="50" charset="-128"/>
              </a:rPr>
              <a:t> = s + </a:t>
            </a:r>
            <a:r>
              <a:rPr kumimoji="1" lang="en-US" altLang="ja-JP" dirty="0" err="1">
                <a:latin typeface="メイリオ" panose="020B0604030504040204" pitchFamily="50" charset="-128"/>
                <a:ea typeface="メイリオ" panose="020B0604030504040204" pitchFamily="50" charset="-128"/>
              </a:rPr>
              <a:t>i</a:t>
            </a:r>
            <a:endParaRPr kumimoji="1" lang="ja-JP" altLang="en-US" dirty="0">
              <a:latin typeface="メイリオ" panose="020B0604030504040204" pitchFamily="50" charset="-128"/>
              <a:ea typeface="メイリオ" panose="020B0604030504040204" pitchFamily="50" charset="-128"/>
            </a:endParaRPr>
          </a:p>
        </p:txBody>
      </p:sp>
      <p:sp>
        <p:nvSpPr>
          <p:cNvPr id="80" name="テキスト ボックス 79"/>
          <p:cNvSpPr txBox="1"/>
          <p:nvPr/>
        </p:nvSpPr>
        <p:spPr>
          <a:xfrm>
            <a:off x="5229836" y="4083309"/>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(s)</a:t>
            </a:r>
            <a:endParaRPr kumimoji="1" lang="ja-JP" altLang="en-US" dirty="0">
              <a:latin typeface="メイリオ" panose="020B0604030504040204" pitchFamily="50" charset="-128"/>
              <a:ea typeface="メイリオ" panose="020B0604030504040204" pitchFamily="50" charset="-128"/>
            </a:endParaRPr>
          </a:p>
        </p:txBody>
      </p:sp>
      <p:sp>
        <p:nvSpPr>
          <p:cNvPr id="81" name="テキスト ボックス 80"/>
          <p:cNvSpPr txBox="1"/>
          <p:nvPr/>
        </p:nvSpPr>
        <p:spPr>
          <a:xfrm>
            <a:off x="5229836" y="1325675"/>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grpSp>
        <p:nvGrpSpPr>
          <p:cNvPr id="83" name="グループ化 82"/>
          <p:cNvGrpSpPr/>
          <p:nvPr/>
        </p:nvGrpSpPr>
        <p:grpSpPr>
          <a:xfrm>
            <a:off x="1250536" y="5478609"/>
            <a:ext cx="1143000" cy="1019070"/>
            <a:chOff x="1143000" y="3857730"/>
            <a:chExt cx="1143000" cy="1019070"/>
          </a:xfrm>
        </p:grpSpPr>
        <p:sp>
          <p:nvSpPr>
            <p:cNvPr id="84" name="メモ 83"/>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5" name="テキスト ボックス 84"/>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08</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86" name="テキスト ボックス 85"/>
          <p:cNvSpPr txBox="1"/>
          <p:nvPr/>
        </p:nvSpPr>
        <p:spPr>
          <a:xfrm>
            <a:off x="2607596" y="5462598"/>
            <a:ext cx="4936204" cy="830997"/>
          </a:xfrm>
          <a:prstGeom prst="rect">
            <a:avLst/>
          </a:prstGeom>
          <a:noFill/>
        </p:spPr>
        <p:txBody>
          <a:bodyPr wrap="square" rtlCol="0">
            <a:spAutoFit/>
          </a:bodyPr>
          <a:lstStyle/>
          <a:p>
            <a:pPr algn="l"/>
            <a:r>
              <a:rPr lang="en-US" altLang="ja-JP" sz="2400" dirty="0">
                <a:solidFill>
                  <a:srgbClr val="FF0000"/>
                </a:solidFill>
                <a:latin typeface="メイリオ" panose="020B0604030504040204" pitchFamily="50" charset="-128"/>
                <a:ea typeface="メイリオ" panose="020B0604030504040204" pitchFamily="50" charset="-128"/>
              </a:rPr>
              <a:t>2, 4, 6,</a:t>
            </a:r>
            <a:r>
              <a:rPr lang="ja-JP" altLang="en-US" sz="2400" dirty="0">
                <a:solidFill>
                  <a:srgbClr val="FF0000"/>
                </a:solidFill>
                <a:latin typeface="メイリオ" panose="020B0604030504040204" pitchFamily="50" charset="-128"/>
                <a:ea typeface="メイリオ" panose="020B0604030504040204" pitchFamily="50" charset="-128"/>
              </a:rPr>
              <a:t>・・・となるように</a:t>
            </a:r>
            <a:br>
              <a:rPr lang="ja-JP" altLang="en-US" sz="2400" dirty="0">
                <a:solidFill>
                  <a:srgbClr val="FF0000"/>
                </a:solidFill>
                <a:latin typeface="メイリオ" panose="020B0604030504040204" pitchFamily="50" charset="-128"/>
                <a:ea typeface="メイリオ" panose="020B0604030504040204" pitchFamily="50" charset="-128"/>
              </a:rPr>
            </a:br>
            <a:r>
              <a:rPr lang="ja-JP" altLang="en-US" sz="2400" dirty="0">
                <a:solidFill>
                  <a:srgbClr val="FF0000"/>
                </a:solidFill>
                <a:latin typeface="メイリオ" panose="020B0604030504040204" pitchFamily="50" charset="-128"/>
                <a:ea typeface="メイリオ" panose="020B0604030504040204" pitchFamily="50" charset="-128"/>
              </a:rPr>
              <a:t>部品</a:t>
            </a:r>
            <a:r>
              <a:rPr lang="en-US" altLang="ja-JP" sz="2400" dirty="0">
                <a:solidFill>
                  <a:srgbClr val="FF0000"/>
                </a:solidFill>
                <a:latin typeface="メイリオ" panose="020B0604030504040204" pitchFamily="50" charset="-128"/>
                <a:ea typeface="メイリオ" panose="020B0604030504040204" pitchFamily="50" charset="-128"/>
              </a:rPr>
              <a:t>08</a:t>
            </a:r>
            <a:r>
              <a:rPr lang="ja-JP" altLang="en-US" sz="2400" dirty="0">
                <a:solidFill>
                  <a:srgbClr val="FF0000"/>
                </a:solidFill>
                <a:latin typeface="メイリオ" panose="020B0604030504040204" pitchFamily="50" charset="-128"/>
                <a:ea typeface="メイリオ" panose="020B0604030504040204" pitchFamily="50" charset="-128"/>
              </a:rPr>
              <a:t>を少し変更して使います</a:t>
            </a:r>
            <a:r>
              <a:rPr lang="ja-JP" altLang="en-US" sz="2400" dirty="0">
                <a:latin typeface="メイリオ" panose="020B0604030504040204" pitchFamily="50" charset="-128"/>
                <a:ea typeface="メイリオ" panose="020B0604030504040204" pitchFamily="50" charset="-128"/>
              </a:rPr>
              <a:t>。</a:t>
            </a:r>
            <a:endParaRPr kumimoji="1" lang="ja-JP" altLang="en-US" sz="2400" dirty="0"/>
          </a:p>
        </p:txBody>
      </p:sp>
      <p:sp>
        <p:nvSpPr>
          <p:cNvPr id="2" name="楕円 1"/>
          <p:cNvSpPr/>
          <p:nvPr/>
        </p:nvSpPr>
        <p:spPr bwMode="auto">
          <a:xfrm>
            <a:off x="756213" y="1695007"/>
            <a:ext cx="2063187" cy="921256"/>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5" name="楕円 34"/>
          <p:cNvSpPr/>
          <p:nvPr/>
        </p:nvSpPr>
        <p:spPr bwMode="auto">
          <a:xfrm>
            <a:off x="5641045" y="1705965"/>
            <a:ext cx="1902755" cy="921256"/>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7" name="テキスト ボックス 36"/>
          <p:cNvSpPr txBox="1"/>
          <p:nvPr/>
        </p:nvSpPr>
        <p:spPr>
          <a:xfrm>
            <a:off x="3304825" y="1012524"/>
            <a:ext cx="1770873" cy="769441"/>
          </a:xfrm>
          <a:prstGeom prst="rect">
            <a:avLst/>
          </a:prstGeom>
          <a:solidFill>
            <a:schemeClr val="bg1"/>
          </a:solidFill>
          <a:ln>
            <a:solidFill>
              <a:schemeClr val="tx1"/>
            </a:solidFill>
            <a:prstDash val="dash"/>
          </a:ln>
        </p:spPr>
        <p:txBody>
          <a:bodyPr wrap="square" rtlCol="0">
            <a:spAutoFit/>
          </a:bodyPr>
          <a:lstStyle/>
          <a:p>
            <a:r>
              <a:rPr lang="ja-JP" altLang="en-US" sz="2000" dirty="0">
                <a:solidFill>
                  <a:srgbClr val="FF0000"/>
                </a:solidFill>
                <a:latin typeface="メイリオ" panose="020B0604030504040204" pitchFamily="50" charset="-128"/>
                <a:ea typeface="メイリオ" panose="020B0604030504040204" pitchFamily="50" charset="-128"/>
              </a:rPr>
              <a:t>ここの違いを</a:t>
            </a:r>
            <a:br>
              <a:rPr lang="ja-JP" altLang="en-US" sz="2000" dirty="0">
                <a:solidFill>
                  <a:srgbClr val="FF0000"/>
                </a:solidFill>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考える</a:t>
            </a:r>
            <a:r>
              <a:rPr lang="ja-JP" altLang="en-US" sz="2400" dirty="0">
                <a:solidFill>
                  <a:srgbClr val="FF0000"/>
                </a:solidFill>
                <a:latin typeface="メイリオ" panose="020B0604030504040204" pitchFamily="50" charset="-128"/>
                <a:ea typeface="メイリオ" panose="020B0604030504040204" pitchFamily="50" charset="-128"/>
              </a:rPr>
              <a:t>。</a:t>
            </a:r>
            <a:endParaRPr kumimoji="1" lang="ja-JP" altLang="en-US" sz="2400" dirty="0"/>
          </a:p>
        </p:txBody>
      </p:sp>
      <p:cxnSp>
        <p:nvCxnSpPr>
          <p:cNvPr id="4" name="直線矢印コネクタ 3"/>
          <p:cNvCxnSpPr>
            <a:cxnSpLocks/>
            <a:stCxn id="37" idx="1"/>
            <a:endCxn id="2" idx="7"/>
          </p:cNvCxnSpPr>
          <p:nvPr/>
        </p:nvCxnSpPr>
        <p:spPr bwMode="auto">
          <a:xfrm flipH="1">
            <a:off x="2517253" y="1397245"/>
            <a:ext cx="787572" cy="432677"/>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直線矢印コネクタ 39"/>
          <p:cNvCxnSpPr>
            <a:cxnSpLocks/>
            <a:endCxn id="35" idx="1"/>
          </p:cNvCxnSpPr>
          <p:nvPr/>
        </p:nvCxnSpPr>
        <p:spPr bwMode="auto">
          <a:xfrm>
            <a:off x="5112916" y="1398396"/>
            <a:ext cx="806781" cy="442484"/>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下矢印 33"/>
          <p:cNvSpPr/>
          <p:nvPr/>
        </p:nvSpPr>
        <p:spPr bwMode="auto">
          <a:xfrm>
            <a:off x="5512960" y="6273299"/>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32716280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角丸四角形 42"/>
          <p:cNvSpPr/>
          <p:nvPr/>
        </p:nvSpPr>
        <p:spPr bwMode="auto">
          <a:xfrm>
            <a:off x="4789914" y="1880037"/>
            <a:ext cx="4084428" cy="4567201"/>
          </a:xfrm>
          <a:prstGeom prst="roundRect">
            <a:avLst>
              <a:gd name="adj" fmla="val 955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角丸四角形 6"/>
          <p:cNvSpPr/>
          <p:nvPr/>
        </p:nvSpPr>
        <p:spPr bwMode="auto">
          <a:xfrm>
            <a:off x="304775" y="1906292"/>
            <a:ext cx="3919792" cy="4557446"/>
          </a:xfrm>
          <a:prstGeom prst="roundRect">
            <a:avLst>
              <a:gd name="adj" fmla="val 955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16</a:t>
            </a:fld>
            <a:endParaRPr kumimoji="0" lang="en-US" altLang="ja-JP" sz="2800" dirty="0">
              <a:solidFill>
                <a:srgbClr val="000000"/>
              </a:solidFill>
            </a:endParaRPr>
          </a:p>
        </p:txBody>
      </p:sp>
      <p:sp>
        <p:nvSpPr>
          <p:cNvPr id="7171" name="Text Box 3"/>
          <p:cNvSpPr txBox="1">
            <a:spLocks noChangeArrowheads="1"/>
          </p:cNvSpPr>
          <p:nvPr/>
        </p:nvSpPr>
        <p:spPr bwMode="auto">
          <a:xfrm>
            <a:off x="304775" y="344849"/>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ヒント</a:t>
            </a:r>
            <a:r>
              <a:rPr lang="en-US" altLang="ja-JP" sz="2800" dirty="0">
                <a:solidFill>
                  <a:srgbClr val="FF0000"/>
                </a:solidFill>
                <a:latin typeface="メイリオ" panose="020B0604030504040204" pitchFamily="50" charset="-128"/>
                <a:ea typeface="メイリオ" panose="020B0604030504040204" pitchFamily="50" charset="-128"/>
              </a:rPr>
              <a:t>2</a:t>
            </a:r>
            <a:r>
              <a:rPr lang="en-US" altLang="ja-JP" sz="2800" dirty="0">
                <a:latin typeface="メイリオ" panose="020B0604030504040204" pitchFamily="50" charset="-128"/>
                <a:ea typeface="メイリオ" panose="020B0604030504040204" pitchFamily="50" charset="-128"/>
              </a:rPr>
              <a:t>: 2</a:t>
            </a:r>
            <a:r>
              <a:rPr lang="ja-JP" altLang="en-US" sz="2800" dirty="0">
                <a:latin typeface="メイリオ" panose="020B0604030504040204" pitchFamily="50" charset="-128"/>
                <a:ea typeface="メイリオ" panose="020B0604030504040204" pitchFamily="50" charset="-128"/>
              </a:rPr>
              <a:t>から</a:t>
            </a:r>
            <a:r>
              <a:rPr lang="en-US" altLang="ja-JP" sz="2800" dirty="0">
                <a:latin typeface="メイリオ" panose="020B0604030504040204" pitchFamily="50" charset="-128"/>
                <a:ea typeface="メイリオ" panose="020B0604030504040204" pitchFamily="50" charset="-128"/>
              </a:rPr>
              <a:t>10</a:t>
            </a:r>
            <a:r>
              <a:rPr lang="ja-JP" altLang="en-US" sz="2800" dirty="0">
                <a:latin typeface="メイリオ" panose="020B0604030504040204" pitchFamily="50" charset="-128"/>
                <a:ea typeface="メイリオ" panose="020B0604030504040204" pitchFamily="50" charset="-128"/>
              </a:rPr>
              <a:t>未満の偶数の合計</a:t>
            </a:r>
            <a:endParaRPr lang="ja-JP" altLang="en-US" sz="1800" dirty="0"/>
          </a:p>
        </p:txBody>
      </p:sp>
      <p:sp>
        <p:nvSpPr>
          <p:cNvPr id="5" name="テキスト ボックス 4"/>
          <p:cNvSpPr txBox="1"/>
          <p:nvPr/>
        </p:nvSpPr>
        <p:spPr>
          <a:xfrm>
            <a:off x="4595337" y="5935183"/>
            <a:ext cx="3819367"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2</a:t>
            </a:r>
            <a:r>
              <a:rPr lang="ja-JP" altLang="en-US" sz="2000" dirty="0">
                <a:latin typeface="メイリオ" panose="020B0604030504040204" pitchFamily="50" charset="-128"/>
                <a:ea typeface="メイリオ" panose="020B0604030504040204" pitchFamily="50" charset="-128"/>
              </a:rPr>
              <a:t>から</a:t>
            </a:r>
            <a:r>
              <a:rPr lang="en-US" altLang="ja-JP" sz="2000" dirty="0">
                <a:latin typeface="メイリオ" panose="020B0604030504040204" pitchFamily="50" charset="-128"/>
                <a:ea typeface="メイリオ" panose="020B0604030504040204" pitchFamily="50" charset="-128"/>
              </a:rPr>
              <a:t>10</a:t>
            </a:r>
            <a:r>
              <a:rPr lang="ja-JP" altLang="en-US" sz="2000" dirty="0">
                <a:latin typeface="メイリオ" panose="020B0604030504040204" pitchFamily="50" charset="-128"/>
                <a:ea typeface="メイリオ" panose="020B0604030504040204" pitchFamily="50" charset="-128"/>
              </a:rPr>
              <a:t>未満の偶数の合計</a:t>
            </a:r>
            <a:endParaRPr kumimoji="1" lang="ja-JP" altLang="en-US" sz="2000" dirty="0"/>
          </a:p>
        </p:txBody>
      </p:sp>
      <p:grpSp>
        <p:nvGrpSpPr>
          <p:cNvPr id="74" name="グループ化 73"/>
          <p:cNvGrpSpPr/>
          <p:nvPr/>
        </p:nvGrpSpPr>
        <p:grpSpPr>
          <a:xfrm>
            <a:off x="5222958" y="3161252"/>
            <a:ext cx="3276600" cy="2057400"/>
            <a:chOff x="2784366" y="1677618"/>
            <a:chExt cx="1893956" cy="1615828"/>
          </a:xfrm>
        </p:grpSpPr>
        <p:sp>
          <p:nvSpPr>
            <p:cNvPr id="75" name="テキスト ボックス 74"/>
            <p:cNvSpPr txBox="1"/>
            <p:nvPr/>
          </p:nvSpPr>
          <p:spPr>
            <a:xfrm>
              <a:off x="2784366" y="1677618"/>
              <a:ext cx="1482130" cy="1498662"/>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i = [2,4,6,</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,x</a:t>
              </a:r>
              <a:r>
                <a:rPr lang="ja-JP" altLang="en-US" dirty="0">
                  <a:latin typeface="メイリオ" panose="020B0604030504040204" pitchFamily="50" charset="-128"/>
                  <a:ea typeface="メイリオ" panose="020B0604030504040204" pitchFamily="50" charset="-128"/>
                </a:rPr>
                <a:t>未満の偶数</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 繰り返す</a:t>
              </a: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6" name="テキスト ボックス 75"/>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7" name="正方形/長方形 76"/>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8" name="テキスト ボックス 77"/>
          <p:cNvSpPr txBox="1"/>
          <p:nvPr/>
        </p:nvSpPr>
        <p:spPr>
          <a:xfrm>
            <a:off x="6149064" y="3904582"/>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79" name="テキスト ボックス 78"/>
          <p:cNvSpPr txBox="1"/>
          <p:nvPr/>
        </p:nvSpPr>
        <p:spPr>
          <a:xfrm>
            <a:off x="6149064" y="4353924"/>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kumimoji="1" lang="en-US" altLang="ja-JP" dirty="0">
                <a:latin typeface="メイリオ" panose="020B0604030504040204" pitchFamily="50" charset="-128"/>
                <a:ea typeface="メイリオ" panose="020B0604030504040204" pitchFamily="50" charset="-128"/>
              </a:rPr>
              <a:t> = s + </a:t>
            </a:r>
            <a:r>
              <a:rPr kumimoji="1" lang="en-US" altLang="ja-JP" dirty="0" err="1">
                <a:latin typeface="メイリオ" panose="020B0604030504040204" pitchFamily="50" charset="-128"/>
                <a:ea typeface="メイリオ" panose="020B0604030504040204" pitchFamily="50" charset="-128"/>
              </a:rPr>
              <a:t>i</a:t>
            </a:r>
            <a:endParaRPr kumimoji="1" lang="ja-JP" altLang="en-US" dirty="0">
              <a:latin typeface="メイリオ" panose="020B0604030504040204" pitchFamily="50" charset="-128"/>
              <a:ea typeface="メイリオ" panose="020B0604030504040204" pitchFamily="50" charset="-128"/>
            </a:endParaRPr>
          </a:p>
        </p:txBody>
      </p:sp>
      <p:sp>
        <p:nvSpPr>
          <p:cNvPr id="80" name="テキスト ボックス 79"/>
          <p:cNvSpPr txBox="1"/>
          <p:nvPr/>
        </p:nvSpPr>
        <p:spPr>
          <a:xfrm>
            <a:off x="5218969" y="5356457"/>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(s)</a:t>
            </a:r>
            <a:endParaRPr kumimoji="1" lang="ja-JP" altLang="en-US" dirty="0">
              <a:latin typeface="メイリオ" panose="020B0604030504040204" pitchFamily="50" charset="-128"/>
              <a:ea typeface="メイリオ" panose="020B0604030504040204" pitchFamily="50" charset="-128"/>
            </a:endParaRPr>
          </a:p>
        </p:txBody>
      </p:sp>
      <p:sp>
        <p:nvSpPr>
          <p:cNvPr id="81" name="テキスト ボックス 80"/>
          <p:cNvSpPr txBox="1"/>
          <p:nvPr/>
        </p:nvSpPr>
        <p:spPr>
          <a:xfrm>
            <a:off x="5218969" y="2598823"/>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sp>
        <p:nvSpPr>
          <p:cNvPr id="35" name="楕円 34"/>
          <p:cNvSpPr/>
          <p:nvPr/>
        </p:nvSpPr>
        <p:spPr bwMode="auto">
          <a:xfrm>
            <a:off x="5216800" y="2979113"/>
            <a:ext cx="2707975" cy="921256"/>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テキスト ボックス 5">
            <a:extLst>
              <a:ext uri="{FF2B5EF4-FFF2-40B4-BE49-F238E27FC236}">
                <a16:creationId xmlns:a16="http://schemas.microsoft.com/office/drawing/2014/main" id="{F1C73FDD-0141-FBB6-7DF9-ECCF43EC4528}"/>
              </a:ext>
            </a:extLst>
          </p:cNvPr>
          <p:cNvSpPr txBox="1"/>
          <p:nvPr/>
        </p:nvSpPr>
        <p:spPr>
          <a:xfrm>
            <a:off x="262167" y="5918697"/>
            <a:ext cx="3819367"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2</a:t>
            </a:r>
            <a:r>
              <a:rPr lang="ja-JP" altLang="en-US" sz="2000" dirty="0">
                <a:latin typeface="メイリオ" panose="020B0604030504040204" pitchFamily="50" charset="-128"/>
                <a:ea typeface="メイリオ" panose="020B0604030504040204" pitchFamily="50" charset="-128"/>
              </a:rPr>
              <a:t>から</a:t>
            </a:r>
            <a:r>
              <a:rPr lang="en-US" altLang="ja-JP" sz="2000" dirty="0">
                <a:latin typeface="メイリオ" panose="020B0604030504040204" pitchFamily="50" charset="-128"/>
                <a:ea typeface="メイリオ" panose="020B0604030504040204" pitchFamily="50" charset="-128"/>
              </a:rPr>
              <a:t>10</a:t>
            </a:r>
            <a:r>
              <a:rPr lang="ja-JP" altLang="en-US" sz="2000" dirty="0">
                <a:latin typeface="メイリオ" panose="020B0604030504040204" pitchFamily="50" charset="-128"/>
                <a:ea typeface="メイリオ" panose="020B0604030504040204" pitchFamily="50" charset="-128"/>
              </a:rPr>
              <a:t>未満の偶数の合計</a:t>
            </a:r>
            <a:endParaRPr kumimoji="1" lang="ja-JP" altLang="en-US" sz="2000" dirty="0"/>
          </a:p>
        </p:txBody>
      </p:sp>
      <p:grpSp>
        <p:nvGrpSpPr>
          <p:cNvPr id="8" name="グループ化 7">
            <a:extLst>
              <a:ext uri="{FF2B5EF4-FFF2-40B4-BE49-F238E27FC236}">
                <a16:creationId xmlns:a16="http://schemas.microsoft.com/office/drawing/2014/main" id="{38846920-ABFB-DABF-2C97-1CF6F69768F2}"/>
              </a:ext>
            </a:extLst>
          </p:cNvPr>
          <p:cNvGrpSpPr/>
          <p:nvPr/>
        </p:nvGrpSpPr>
        <p:grpSpPr>
          <a:xfrm>
            <a:off x="889788" y="3144766"/>
            <a:ext cx="3276600" cy="2057400"/>
            <a:chOff x="2784366" y="1677618"/>
            <a:chExt cx="1893956" cy="1615828"/>
          </a:xfrm>
        </p:grpSpPr>
        <p:sp>
          <p:nvSpPr>
            <p:cNvPr id="9" name="テキスト ボックス 8">
              <a:extLst>
                <a:ext uri="{FF2B5EF4-FFF2-40B4-BE49-F238E27FC236}">
                  <a16:creationId xmlns:a16="http://schemas.microsoft.com/office/drawing/2014/main" id="{2A9D9484-F970-CC6E-3D80-B30819A9F350}"/>
                </a:ext>
              </a:extLst>
            </p:cNvPr>
            <p:cNvSpPr txBox="1"/>
            <p:nvPr/>
          </p:nvSpPr>
          <p:spPr>
            <a:xfrm>
              <a:off x="2784366" y="1677618"/>
              <a:ext cx="1482130" cy="1498662"/>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i = [2,4,6,8]</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繰り返す</a:t>
              </a: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31B9707A-AA7A-9DE4-E80D-9510F91FE1E9}"/>
                </a:ext>
              </a:extLst>
            </p:cNvPr>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90205022-894C-5E2A-AB39-AF4745F7F6E7}"/>
                </a:ext>
              </a:extLst>
            </p:cNvPr>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12" name="テキスト ボックス 11">
            <a:extLst>
              <a:ext uri="{FF2B5EF4-FFF2-40B4-BE49-F238E27FC236}">
                <a16:creationId xmlns:a16="http://schemas.microsoft.com/office/drawing/2014/main" id="{928501E4-219D-444C-08D1-2870A4F9E0E3}"/>
              </a:ext>
            </a:extLst>
          </p:cNvPr>
          <p:cNvSpPr txBox="1"/>
          <p:nvPr/>
        </p:nvSpPr>
        <p:spPr>
          <a:xfrm>
            <a:off x="1815894" y="3888096"/>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24FB3E56-EF6B-1AD3-E348-E55ADA243928}"/>
              </a:ext>
            </a:extLst>
          </p:cNvPr>
          <p:cNvSpPr txBox="1"/>
          <p:nvPr/>
        </p:nvSpPr>
        <p:spPr>
          <a:xfrm>
            <a:off x="1815894" y="4337438"/>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kumimoji="1" lang="en-US" altLang="ja-JP" dirty="0">
                <a:latin typeface="メイリオ" panose="020B0604030504040204" pitchFamily="50" charset="-128"/>
                <a:ea typeface="メイリオ" panose="020B0604030504040204" pitchFamily="50" charset="-128"/>
              </a:rPr>
              <a:t> = s + </a:t>
            </a:r>
            <a:r>
              <a:rPr kumimoji="1" lang="en-US" altLang="ja-JP" dirty="0" err="1">
                <a:latin typeface="メイリオ" panose="020B0604030504040204" pitchFamily="50" charset="-128"/>
                <a:ea typeface="メイリオ" panose="020B0604030504040204" pitchFamily="50" charset="-128"/>
              </a:rPr>
              <a:t>i</a:t>
            </a:r>
            <a:endParaRPr kumimoji="1" lang="ja-JP" altLang="en-US"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29D3F402-DB64-8D09-CB0D-E2279877A6A8}"/>
              </a:ext>
            </a:extLst>
          </p:cNvPr>
          <p:cNvSpPr txBox="1"/>
          <p:nvPr/>
        </p:nvSpPr>
        <p:spPr>
          <a:xfrm>
            <a:off x="885799" y="5339971"/>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(s)</a:t>
            </a:r>
            <a:endParaRPr kumimoji="1" lang="ja-JP" altLang="en-US" dirty="0">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4E0A6E51-9285-479D-7986-10854A126118}"/>
              </a:ext>
            </a:extLst>
          </p:cNvPr>
          <p:cNvSpPr txBox="1"/>
          <p:nvPr/>
        </p:nvSpPr>
        <p:spPr>
          <a:xfrm>
            <a:off x="885799" y="2582337"/>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sp>
        <p:nvSpPr>
          <p:cNvPr id="16" name="楕円 15">
            <a:extLst>
              <a:ext uri="{FF2B5EF4-FFF2-40B4-BE49-F238E27FC236}">
                <a16:creationId xmlns:a16="http://schemas.microsoft.com/office/drawing/2014/main" id="{D60D6657-2A3F-BE8A-02FB-67CAD8DB10B5}"/>
              </a:ext>
            </a:extLst>
          </p:cNvPr>
          <p:cNvSpPr/>
          <p:nvPr/>
        </p:nvSpPr>
        <p:spPr bwMode="auto">
          <a:xfrm>
            <a:off x="1297008" y="2962627"/>
            <a:ext cx="1902755" cy="921256"/>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テキスト ボックス 17">
            <a:extLst>
              <a:ext uri="{FF2B5EF4-FFF2-40B4-BE49-F238E27FC236}">
                <a16:creationId xmlns:a16="http://schemas.microsoft.com/office/drawing/2014/main" id="{662C3814-4A37-E1E1-6939-7A9BE7E50EF4}"/>
              </a:ext>
            </a:extLst>
          </p:cNvPr>
          <p:cNvSpPr txBox="1"/>
          <p:nvPr/>
        </p:nvSpPr>
        <p:spPr>
          <a:xfrm>
            <a:off x="5218968" y="2053450"/>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x</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入力</a:t>
            </a:r>
            <a:r>
              <a:rPr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grpSp>
        <p:nvGrpSpPr>
          <p:cNvPr id="19" name="グループ化 18">
            <a:extLst>
              <a:ext uri="{FF2B5EF4-FFF2-40B4-BE49-F238E27FC236}">
                <a16:creationId xmlns:a16="http://schemas.microsoft.com/office/drawing/2014/main" id="{418410AF-8D75-1C3A-90ED-9A87461EC606}"/>
              </a:ext>
            </a:extLst>
          </p:cNvPr>
          <p:cNvGrpSpPr/>
          <p:nvPr/>
        </p:nvGrpSpPr>
        <p:grpSpPr>
          <a:xfrm>
            <a:off x="3907546" y="841453"/>
            <a:ext cx="1143000" cy="1019070"/>
            <a:chOff x="1143000" y="3857730"/>
            <a:chExt cx="1143000" cy="1019070"/>
          </a:xfrm>
        </p:grpSpPr>
        <p:sp>
          <p:nvSpPr>
            <p:cNvPr id="20" name="メモ 83">
              <a:extLst>
                <a:ext uri="{FF2B5EF4-FFF2-40B4-BE49-F238E27FC236}">
                  <a16:creationId xmlns:a16="http://schemas.microsoft.com/office/drawing/2014/main" id="{CAF0BFB5-DFA7-64D5-565A-77147009D99E}"/>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テキスト ボックス 20">
              <a:extLst>
                <a:ext uri="{FF2B5EF4-FFF2-40B4-BE49-F238E27FC236}">
                  <a16:creationId xmlns:a16="http://schemas.microsoft.com/office/drawing/2014/main" id="{47682346-581B-3D58-8579-720E730D68F1}"/>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08</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cxnSp>
        <p:nvCxnSpPr>
          <p:cNvPr id="22" name="直線矢印コネクタ 21">
            <a:extLst>
              <a:ext uri="{FF2B5EF4-FFF2-40B4-BE49-F238E27FC236}">
                <a16:creationId xmlns:a16="http://schemas.microsoft.com/office/drawing/2014/main" id="{0B44FF1B-8C4B-B4AB-97CC-7BD9E8B9FBA9}"/>
              </a:ext>
            </a:extLst>
          </p:cNvPr>
          <p:cNvCxnSpPr>
            <a:cxnSpLocks/>
          </p:cNvCxnSpPr>
          <p:nvPr/>
        </p:nvCxnSpPr>
        <p:spPr bwMode="auto">
          <a:xfrm flipH="1">
            <a:off x="2791259" y="1902079"/>
            <a:ext cx="1375129" cy="1168184"/>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直線矢印コネクタ 23">
            <a:extLst>
              <a:ext uri="{FF2B5EF4-FFF2-40B4-BE49-F238E27FC236}">
                <a16:creationId xmlns:a16="http://schemas.microsoft.com/office/drawing/2014/main" id="{06C8EA34-2EC9-62E2-7577-380625AF6131}"/>
              </a:ext>
            </a:extLst>
          </p:cNvPr>
          <p:cNvCxnSpPr>
            <a:cxnSpLocks/>
            <a:endCxn id="35" idx="1"/>
          </p:cNvCxnSpPr>
          <p:nvPr/>
        </p:nvCxnSpPr>
        <p:spPr bwMode="auto">
          <a:xfrm>
            <a:off x="4440250" y="1930796"/>
            <a:ext cx="1173124" cy="1183232"/>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6" name="グループ化 25">
            <a:extLst>
              <a:ext uri="{FF2B5EF4-FFF2-40B4-BE49-F238E27FC236}">
                <a16:creationId xmlns:a16="http://schemas.microsoft.com/office/drawing/2014/main" id="{B325E84B-6E59-7FD4-67AE-EFA6C9C8137A}"/>
              </a:ext>
            </a:extLst>
          </p:cNvPr>
          <p:cNvGrpSpPr/>
          <p:nvPr/>
        </p:nvGrpSpPr>
        <p:grpSpPr>
          <a:xfrm>
            <a:off x="6857975" y="695938"/>
            <a:ext cx="1143000" cy="1019070"/>
            <a:chOff x="1143000" y="3857730"/>
            <a:chExt cx="1143000" cy="1019070"/>
          </a:xfrm>
        </p:grpSpPr>
        <p:sp>
          <p:nvSpPr>
            <p:cNvPr id="27" name="メモ 58">
              <a:extLst>
                <a:ext uri="{FF2B5EF4-FFF2-40B4-BE49-F238E27FC236}">
                  <a16:creationId xmlns:a16="http://schemas.microsoft.com/office/drawing/2014/main" id="{F36F8CC1-187E-16BD-43E0-FB32B36BDC89}"/>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E69334F1-0F43-136D-11AC-BF5F8848C5EC}"/>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cxnSp>
        <p:nvCxnSpPr>
          <p:cNvPr id="29" name="直線矢印コネクタ 28">
            <a:extLst>
              <a:ext uri="{FF2B5EF4-FFF2-40B4-BE49-F238E27FC236}">
                <a16:creationId xmlns:a16="http://schemas.microsoft.com/office/drawing/2014/main" id="{86AA13D5-F6EE-02E2-AB9E-C3CA03615408}"/>
              </a:ext>
            </a:extLst>
          </p:cNvPr>
          <p:cNvCxnSpPr>
            <a:cxnSpLocks/>
            <a:endCxn id="18" idx="0"/>
          </p:cNvCxnSpPr>
          <p:nvPr/>
        </p:nvCxnSpPr>
        <p:spPr bwMode="auto">
          <a:xfrm flipH="1">
            <a:off x="6468196" y="1737571"/>
            <a:ext cx="662665" cy="315879"/>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627298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17</a:t>
            </a:fld>
            <a:endParaRPr kumimoji="0" lang="en-US" altLang="ja-JP" sz="2800" dirty="0">
              <a:solidFill>
                <a:srgbClr val="000000"/>
              </a:solidFill>
            </a:endParaRPr>
          </a:p>
        </p:txBody>
      </p:sp>
      <p:sp>
        <p:nvSpPr>
          <p:cNvPr id="7171" name="Text Box 3"/>
          <p:cNvSpPr txBox="1">
            <a:spLocks noChangeArrowheads="1"/>
          </p:cNvSpPr>
          <p:nvPr/>
        </p:nvSpPr>
        <p:spPr bwMode="auto">
          <a:xfrm>
            <a:off x="303509" y="217044"/>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chemeClr val="accent6"/>
                </a:solidFill>
                <a:latin typeface="メイリオ" panose="020B0604030504040204" pitchFamily="50" charset="-128"/>
                <a:ea typeface="メイリオ" panose="020B0604030504040204" pitchFamily="50" charset="-128"/>
              </a:rPr>
              <a:t>たくさんの数のの処理</a:t>
            </a:r>
            <a:endParaRPr lang="ja-JP" altLang="en-US" sz="1800" dirty="0"/>
          </a:p>
        </p:txBody>
      </p:sp>
      <p:sp>
        <p:nvSpPr>
          <p:cNvPr id="35" name="Text Box 52"/>
          <p:cNvSpPr txBox="1">
            <a:spLocks noChangeArrowheads="1"/>
          </p:cNvSpPr>
          <p:nvPr/>
        </p:nvSpPr>
        <p:spPr bwMode="auto">
          <a:xfrm>
            <a:off x="666110" y="1059533"/>
            <a:ext cx="5575300" cy="830997"/>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a:latin typeface="メイリオ" panose="020B0604030504040204" pitchFamily="50" charset="-128"/>
                <a:ea typeface="メイリオ" panose="020B0604030504040204" pitchFamily="50" charset="-128"/>
              </a:rPr>
              <a:t>次からたくさんの数を処理する</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プログラムをつくっていきます。</a:t>
            </a:r>
          </a:p>
        </p:txBody>
      </p:sp>
      <p:sp>
        <p:nvSpPr>
          <p:cNvPr id="9" name="テキスト ボックス 8"/>
          <p:cNvSpPr txBox="1"/>
          <p:nvPr/>
        </p:nvSpPr>
        <p:spPr>
          <a:xfrm>
            <a:off x="3200400" y="2209800"/>
            <a:ext cx="5410200" cy="3508653"/>
          </a:xfrm>
          <a:prstGeom prst="rect">
            <a:avLst/>
          </a:prstGeom>
          <a:noFill/>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今まで、数を入力するのに変数をつくっていきました</a:t>
            </a:r>
            <a:r>
              <a:rPr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11</a:t>
            </a:r>
            <a:r>
              <a:rPr lang="ja-JP" altLang="en-US" sz="2200" dirty="0">
                <a:latin typeface="メイリオ" panose="020B0604030504040204" pitchFamily="50" charset="-128"/>
                <a:ea typeface="メイリオ" panose="020B0604030504040204" pitchFamily="50" charset="-128"/>
              </a:rPr>
              <a:t>では、</a:t>
            </a:r>
            <a:r>
              <a:rPr lang="en-US" altLang="ja-JP" sz="2200" dirty="0" err="1">
                <a:latin typeface="メイリオ" panose="020B0604030504040204" pitchFamily="50" charset="-128"/>
                <a:ea typeface="メイリオ" panose="020B0604030504040204" pitchFamily="50" charset="-128"/>
              </a:rPr>
              <a:t>x,s,i</a:t>
            </a:r>
            <a:r>
              <a:rPr lang="ja-JP" altLang="en-US" sz="2200" dirty="0">
                <a:latin typeface="メイリオ" panose="020B0604030504040204" pitchFamily="50" charset="-128"/>
                <a:ea typeface="メイリオ" panose="020B0604030504040204" pitchFamily="50" charset="-128"/>
              </a:rPr>
              <a:t>の</a:t>
            </a:r>
            <a:r>
              <a:rPr lang="en-US" altLang="ja-JP" sz="2200" dirty="0">
                <a:latin typeface="メイリオ" panose="020B0604030504040204" pitchFamily="50" charset="-128"/>
                <a:ea typeface="メイリオ" panose="020B0604030504040204" pitchFamily="50" charset="-128"/>
              </a:rPr>
              <a:t>3</a:t>
            </a:r>
            <a:r>
              <a:rPr lang="ja-JP" altLang="en-US" sz="2200" dirty="0" err="1">
                <a:latin typeface="メイリオ" panose="020B0604030504040204" pitchFamily="50" charset="-128"/>
                <a:ea typeface="メイリオ" panose="020B0604030504040204" pitchFamily="50" charset="-128"/>
              </a:rPr>
              <a:t>つの</a:t>
            </a:r>
            <a:r>
              <a:rPr lang="ja-JP" altLang="en-US" sz="2200" dirty="0">
                <a:latin typeface="メイリオ" panose="020B0604030504040204" pitchFamily="50" charset="-128"/>
                <a:ea typeface="メイリオ" panose="020B0604030504040204" pitchFamily="50" charset="-128"/>
              </a:rPr>
              <a:t>変数を使って合計を計算しました。</a:t>
            </a:r>
          </a:p>
          <a:p>
            <a:pPr algn="l"/>
            <a:r>
              <a:rPr kumimoji="1" lang="ja-JP" altLang="en-US" sz="2200" dirty="0">
                <a:latin typeface="メイリオ" panose="020B0604030504040204" pitchFamily="50" charset="-128"/>
                <a:ea typeface="メイリオ" panose="020B0604030504040204" pitchFamily="50" charset="-128"/>
              </a:rPr>
              <a:t>ただし、が、たくさんの数を入力するには、</a:t>
            </a:r>
            <a:r>
              <a:rPr lang="en-US" altLang="ja-JP" sz="2200" dirty="0" err="1">
                <a:latin typeface="メイリオ" panose="020B0604030504040204" pitchFamily="50" charset="-128"/>
                <a:ea typeface="メイリオ" panose="020B0604030504040204" pitchFamily="50" charset="-128"/>
              </a:rPr>
              <a:t>a</a:t>
            </a:r>
            <a:r>
              <a:rPr kumimoji="1" lang="en-US" altLang="ja-JP" sz="2200" dirty="0" err="1">
                <a:latin typeface="メイリオ" panose="020B0604030504040204" pitchFamily="50" charset="-128"/>
                <a:ea typeface="メイリオ" panose="020B0604030504040204" pitchFamily="50" charset="-128"/>
              </a:rPr>
              <a:t>,</a:t>
            </a:r>
            <a:r>
              <a:rPr lang="en-US" altLang="ja-JP" sz="2200" dirty="0" err="1">
                <a:latin typeface="メイリオ" panose="020B0604030504040204" pitchFamily="50" charset="-128"/>
                <a:ea typeface="メイリオ" panose="020B0604030504040204" pitchFamily="50" charset="-128"/>
              </a:rPr>
              <a:t>b</a:t>
            </a:r>
            <a:r>
              <a:rPr kumimoji="1" lang="en-US" altLang="ja-JP" sz="2200" dirty="0" err="1">
                <a:latin typeface="メイリオ" panose="020B0604030504040204" pitchFamily="50" charset="-128"/>
                <a:ea typeface="メイリオ" panose="020B0604030504040204" pitchFamily="50" charset="-128"/>
              </a:rPr>
              <a:t>,</a:t>
            </a:r>
            <a:r>
              <a:rPr lang="en-US" altLang="ja-JP" sz="2200" dirty="0" err="1">
                <a:latin typeface="メイリオ" panose="020B0604030504040204" pitchFamily="50" charset="-128"/>
                <a:ea typeface="メイリオ" panose="020B0604030504040204" pitchFamily="50" charset="-128"/>
              </a:rPr>
              <a:t>c</a:t>
            </a:r>
            <a:r>
              <a:rPr kumimoji="1" lang="en-US" altLang="ja-JP" sz="2200" dirty="0" err="1">
                <a:latin typeface="メイリオ" panose="020B0604030504040204" pitchFamily="50" charset="-128"/>
                <a:ea typeface="メイリオ" panose="020B0604030504040204" pitchFamily="50" charset="-128"/>
              </a:rPr>
              <a:t>,</a:t>
            </a:r>
            <a:r>
              <a:rPr lang="en-US" altLang="ja-JP" sz="2200" dirty="0" err="1">
                <a:latin typeface="メイリオ" panose="020B0604030504040204" pitchFamily="50" charset="-128"/>
                <a:ea typeface="メイリオ" panose="020B0604030504040204" pitchFamily="50" charset="-128"/>
              </a:rPr>
              <a:t>d</a:t>
            </a:r>
            <a:r>
              <a:rPr kumimoji="1" lang="en-US" altLang="ja-JP" sz="2200" dirty="0" err="1">
                <a:latin typeface="メイリオ" panose="020B0604030504040204" pitchFamily="50" charset="-128"/>
                <a:ea typeface="メイリオ" panose="020B0604030504040204" pitchFamily="50" charset="-128"/>
              </a:rPr>
              <a:t>,</a:t>
            </a:r>
            <a:r>
              <a:rPr lang="en-US" altLang="ja-JP" sz="2200" dirty="0" err="1">
                <a:latin typeface="メイリオ" panose="020B0604030504040204" pitchFamily="50" charset="-128"/>
                <a:ea typeface="メイリオ" panose="020B0604030504040204" pitchFamily="50" charset="-128"/>
              </a:rPr>
              <a:t>e</a:t>
            </a:r>
            <a:r>
              <a:rPr kumimoji="1" lang="ja-JP" altLang="en-US" sz="2200" dirty="0">
                <a:latin typeface="メイリオ" panose="020B0604030504040204" pitchFamily="50" charset="-128"/>
                <a:ea typeface="メイリオ" panose="020B0604030504040204" pitchFamily="50" charset="-128"/>
              </a:rPr>
              <a:t>・・・・と多くの変数を使うのは大変です。</a:t>
            </a:r>
          </a:p>
          <a:p>
            <a:pPr algn="l"/>
            <a:endParaRPr lang="ja-JP" altLang="en-US" sz="2200" dirty="0">
              <a:latin typeface="メイリオ" panose="020B0604030504040204" pitchFamily="50" charset="-128"/>
              <a:ea typeface="メイリオ" panose="020B0604030504040204" pitchFamily="50" charset="-128"/>
            </a:endParaRPr>
          </a:p>
          <a:p>
            <a:pPr algn="l"/>
            <a:r>
              <a:rPr kumimoji="1" lang="ja-JP" altLang="en-US" sz="2200" dirty="0">
                <a:latin typeface="メイリオ" panose="020B0604030504040204" pitchFamily="50" charset="-128"/>
                <a:ea typeface="メイリオ" panose="020B0604030504040204" pitchFamily="50" charset="-128"/>
              </a:rPr>
              <a:t>こんな時にリスト</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配列</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使うと便利です。</a:t>
            </a:r>
          </a:p>
          <a:p>
            <a:pPr algn="l"/>
            <a:r>
              <a:rPr lang="ja-JP" altLang="en-US" sz="2200" dirty="0">
                <a:latin typeface="メイリオ" panose="020B0604030504040204" pitchFamily="50" charset="-128"/>
                <a:ea typeface="メイリオ" panose="020B0604030504040204" pitchFamily="50" charset="-128"/>
              </a:rPr>
              <a:t>次からリスト</a:t>
            </a:r>
            <a:r>
              <a:rPr lang="en-US" altLang="ja-JP" sz="2200" dirty="0">
                <a:latin typeface="メイリオ" panose="020B0604030504040204" pitchFamily="50" charset="-128"/>
                <a:ea typeface="メイリオ" panose="020B0604030504040204" pitchFamily="50" charset="-128"/>
              </a:rPr>
              <a:t>(</a:t>
            </a:r>
            <a:r>
              <a:rPr lang="ja-JP" altLang="en-US" sz="2200" dirty="0">
                <a:latin typeface="メイリオ" panose="020B0604030504040204" pitchFamily="50" charset="-128"/>
                <a:ea typeface="メイリオ" panose="020B0604030504040204" pitchFamily="50" charset="-128"/>
              </a:rPr>
              <a:t>配列</a:t>
            </a:r>
            <a:r>
              <a:rPr lang="en-US" altLang="ja-JP" sz="2200" dirty="0">
                <a:latin typeface="メイリオ" panose="020B0604030504040204" pitchFamily="50" charset="-128"/>
                <a:ea typeface="メイリオ" panose="020B0604030504040204" pitchFamily="50" charset="-128"/>
              </a:rPr>
              <a:t>)</a:t>
            </a:r>
            <a:r>
              <a:rPr lang="ja-JP" altLang="en-US" sz="2200" dirty="0">
                <a:latin typeface="メイリオ" panose="020B0604030504040204" pitchFamily="50" charset="-128"/>
                <a:ea typeface="メイリオ" panose="020B0604030504040204" pitchFamily="50" charset="-128"/>
              </a:rPr>
              <a:t>を学習していきます。</a:t>
            </a:r>
            <a:endParaRPr kumimoji="1" lang="ja-JP" altLang="en-US" sz="2200" dirty="0">
              <a:latin typeface="メイリオ" panose="020B0604030504040204" pitchFamily="50" charset="-128"/>
              <a:ea typeface="メイリオ" panose="020B0604030504040204" pitchFamily="50" charset="-128"/>
            </a:endParaRPr>
          </a:p>
          <a:p>
            <a:pPr algn="l"/>
            <a:endParaRPr kumimoji="1" lang="ja-JP" altLang="en-US" sz="2400" dirty="0">
              <a:latin typeface="メイリオ" panose="020B0604030504040204" pitchFamily="50" charset="-128"/>
              <a:ea typeface="メイリオ" panose="020B0604030504040204" pitchFamily="50" charset="-128"/>
            </a:endParaRPr>
          </a:p>
        </p:txBody>
      </p:sp>
      <p:pic>
        <p:nvPicPr>
          <p:cNvPr id="11"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41" y="2434947"/>
            <a:ext cx="2295525" cy="2686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7867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18</a:t>
            </a:fld>
            <a:endParaRPr kumimoji="0" lang="en-US" altLang="ja-JP" sz="2800" dirty="0">
              <a:solidFill>
                <a:srgbClr val="000000"/>
              </a:solidFill>
            </a:endParaRPr>
          </a:p>
        </p:txBody>
      </p:sp>
      <p:sp>
        <p:nvSpPr>
          <p:cNvPr id="7171" name="Text Box 3"/>
          <p:cNvSpPr txBox="1">
            <a:spLocks noChangeArrowheads="1"/>
          </p:cNvSpPr>
          <p:nvPr/>
        </p:nvSpPr>
        <p:spPr bwMode="auto">
          <a:xfrm>
            <a:off x="2352514" y="200523"/>
            <a:ext cx="556389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6: </a:t>
            </a:r>
            <a:r>
              <a:rPr lang="ja-JP" altLang="en-US" sz="2800" dirty="0">
                <a:latin typeface="メイリオ" panose="020B0604030504040204" pitchFamily="50" charset="-128"/>
                <a:ea typeface="メイリオ" panose="020B0604030504040204" pitchFamily="50" charset="-128"/>
              </a:rPr>
              <a:t>コインガチャを作る</a:t>
            </a:r>
            <a:endParaRPr lang="ja-JP" altLang="en-US" sz="1800" dirty="0"/>
          </a:p>
        </p:txBody>
      </p:sp>
      <p:sp>
        <p:nvSpPr>
          <p:cNvPr id="20" name="下矢印 19"/>
          <p:cNvSpPr/>
          <p:nvPr/>
        </p:nvSpPr>
        <p:spPr bwMode="auto">
          <a:xfrm>
            <a:off x="4822620" y="6124633"/>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3" name="テキスト ボックス 2">
            <a:extLst>
              <a:ext uri="{FF2B5EF4-FFF2-40B4-BE49-F238E27FC236}">
                <a16:creationId xmlns:a16="http://schemas.microsoft.com/office/drawing/2014/main" id="{3DD9DD4C-5835-8FEA-52C4-865CFA42B99E}"/>
              </a:ext>
            </a:extLst>
          </p:cNvPr>
          <p:cNvSpPr txBox="1"/>
          <p:nvPr/>
        </p:nvSpPr>
        <p:spPr>
          <a:xfrm>
            <a:off x="363416" y="200523"/>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12</a:t>
            </a:r>
            <a:endParaRPr kumimoji="1" lang="ja-JP" altLang="en-US" sz="2800" dirty="0">
              <a:solidFill>
                <a:schemeClr val="accent2"/>
              </a:solidFill>
            </a:endParaRPr>
          </a:p>
        </p:txBody>
      </p:sp>
      <p:pic>
        <p:nvPicPr>
          <p:cNvPr id="2050" name="Picture 2" descr="ガチャガチャ・カプセル自動販売機のイラスト">
            <a:extLst>
              <a:ext uri="{FF2B5EF4-FFF2-40B4-BE49-F238E27FC236}">
                <a16:creationId xmlns:a16="http://schemas.microsoft.com/office/drawing/2014/main" id="{979D8D5A-483D-5CF6-93FF-F3141297F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5094" y="985600"/>
            <a:ext cx="1833955" cy="255603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開いたおもちゃのカプセルのイラスト（空・赤）">
            <a:extLst>
              <a:ext uri="{FF2B5EF4-FFF2-40B4-BE49-F238E27FC236}">
                <a16:creationId xmlns:a16="http://schemas.microsoft.com/office/drawing/2014/main" id="{63B1F7F7-B506-4712-2C4F-0E2E32CA2C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2783" y="1364087"/>
            <a:ext cx="1618764" cy="99284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開いたおもちゃのカプセルのイラスト（空・青）">
            <a:extLst>
              <a:ext uri="{FF2B5EF4-FFF2-40B4-BE49-F238E27FC236}">
                <a16:creationId xmlns:a16="http://schemas.microsoft.com/office/drawing/2014/main" id="{8CB56334-6473-0685-9082-71D7259545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5301" y="1364087"/>
            <a:ext cx="1618764" cy="99284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開いたおもちゃのカプセルのイラスト（空・緑）">
            <a:extLst>
              <a:ext uri="{FF2B5EF4-FFF2-40B4-BE49-F238E27FC236}">
                <a16:creationId xmlns:a16="http://schemas.microsoft.com/office/drawing/2014/main" id="{796F1771-0C19-0663-81B6-89E4AAB463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69638" y="2698091"/>
            <a:ext cx="1618764" cy="992842"/>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開いたおもちゃのカプセルのイラスト（空・黄）">
            <a:extLst>
              <a:ext uri="{FF2B5EF4-FFF2-40B4-BE49-F238E27FC236}">
                <a16:creationId xmlns:a16="http://schemas.microsoft.com/office/drawing/2014/main" id="{7CE87F24-5A41-18B1-1808-49A1CAA0391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78371" y="2698091"/>
            <a:ext cx="1618764" cy="99284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開いたおもちゃのカプセルのイラスト（空・赤）">
            <a:extLst>
              <a:ext uri="{FF2B5EF4-FFF2-40B4-BE49-F238E27FC236}">
                <a16:creationId xmlns:a16="http://schemas.microsoft.com/office/drawing/2014/main" id="{21A338EB-72F0-805F-A561-3F61537B90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7819" y="1364087"/>
            <a:ext cx="1618764" cy="992842"/>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仮想通貨のイラスト（ブランク）">
            <a:extLst>
              <a:ext uri="{FF2B5EF4-FFF2-40B4-BE49-F238E27FC236}">
                <a16:creationId xmlns:a16="http://schemas.microsoft.com/office/drawing/2014/main" id="{5DACC95C-36CF-8F2F-FCCF-46E15D6520C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51224" y="1148401"/>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2" descr="仮想通貨のイラスト（ブランク）">
            <a:extLst>
              <a:ext uri="{FF2B5EF4-FFF2-40B4-BE49-F238E27FC236}">
                <a16:creationId xmlns:a16="http://schemas.microsoft.com/office/drawing/2014/main" id="{339A7DC6-9936-3E9A-8A90-DD70D93609B7}"/>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48798" y="1464668"/>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2" descr="仮想通貨のイラスト（ブランク）">
            <a:extLst>
              <a:ext uri="{FF2B5EF4-FFF2-40B4-BE49-F238E27FC236}">
                <a16:creationId xmlns:a16="http://schemas.microsoft.com/office/drawing/2014/main" id="{1D2CD10C-CAC8-0F49-266F-B1DBA60B0A94}"/>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52552" y="1115568"/>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2" descr="仮想通貨のイラスト（ブランク）">
            <a:extLst>
              <a:ext uri="{FF2B5EF4-FFF2-40B4-BE49-F238E27FC236}">
                <a16:creationId xmlns:a16="http://schemas.microsoft.com/office/drawing/2014/main" id="{3F8828A6-D216-DE76-0462-C2B391B988A6}"/>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65520" y="1462699"/>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descr="仮想通貨のイラスト（ブランク）">
            <a:extLst>
              <a:ext uri="{FF2B5EF4-FFF2-40B4-BE49-F238E27FC236}">
                <a16:creationId xmlns:a16="http://schemas.microsoft.com/office/drawing/2014/main" id="{7A47C795-CE5F-E961-C594-0C431149EC1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61766" y="1136642"/>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仮想通貨のイラスト（ブランク）">
            <a:extLst>
              <a:ext uri="{FF2B5EF4-FFF2-40B4-BE49-F238E27FC236}">
                <a16:creationId xmlns:a16="http://schemas.microsoft.com/office/drawing/2014/main" id="{A2F6773A-970E-44D8-444C-C5E8A08F816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80148" y="1136642"/>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descr="仮想通貨のイラスト（ブランク）">
            <a:extLst>
              <a:ext uri="{FF2B5EF4-FFF2-40B4-BE49-F238E27FC236}">
                <a16:creationId xmlns:a16="http://schemas.microsoft.com/office/drawing/2014/main" id="{B063B169-5062-59AF-FF0A-1A705E7E604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18721" y="985600"/>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仮想通貨のイラスト（ブランク）">
            <a:extLst>
              <a:ext uri="{FF2B5EF4-FFF2-40B4-BE49-F238E27FC236}">
                <a16:creationId xmlns:a16="http://schemas.microsoft.com/office/drawing/2014/main" id="{08D31BE2-D87E-ACB5-26AB-63D7C91BD9B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70037" y="869466"/>
            <a:ext cx="419100" cy="419100"/>
          </a:xfrm>
          <a:prstGeom prst="rect">
            <a:avLst/>
          </a:prstGeom>
          <a:noFill/>
          <a:extLst>
            <a:ext uri="{909E8E84-426E-40DD-AFC4-6F175D3DCCD1}">
              <a14:hiddenFill xmlns:a14="http://schemas.microsoft.com/office/drawing/2010/main">
                <a:solidFill>
                  <a:srgbClr val="FFFFFF"/>
                </a:solidFill>
              </a14:hiddenFill>
            </a:ext>
          </a:extLst>
        </p:spPr>
      </p:pic>
      <p:grpSp>
        <p:nvGrpSpPr>
          <p:cNvPr id="29" name="グループ化 28">
            <a:extLst>
              <a:ext uri="{FF2B5EF4-FFF2-40B4-BE49-F238E27FC236}">
                <a16:creationId xmlns:a16="http://schemas.microsoft.com/office/drawing/2014/main" id="{27A4387E-A224-3678-A4E3-FE686BD2FCB6}"/>
              </a:ext>
            </a:extLst>
          </p:cNvPr>
          <p:cNvGrpSpPr/>
          <p:nvPr/>
        </p:nvGrpSpPr>
        <p:grpSpPr>
          <a:xfrm>
            <a:off x="3651224" y="2503945"/>
            <a:ext cx="607508" cy="690567"/>
            <a:chOff x="7277112" y="3369167"/>
            <a:chExt cx="937482" cy="1012333"/>
          </a:xfrm>
        </p:grpSpPr>
        <p:pic>
          <p:nvPicPr>
            <p:cNvPr id="24" name="Picture 12" descr="仮想通貨のイラスト（ブランク）">
              <a:extLst>
                <a:ext uri="{FF2B5EF4-FFF2-40B4-BE49-F238E27FC236}">
                  <a16:creationId xmlns:a16="http://schemas.microsoft.com/office/drawing/2014/main" id="{9996436E-069C-FBBF-3487-C5FF8976F51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80866" y="3962400"/>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2" descr="仮想通貨のイラスト（ブランク）">
              <a:extLst>
                <a:ext uri="{FF2B5EF4-FFF2-40B4-BE49-F238E27FC236}">
                  <a16:creationId xmlns:a16="http://schemas.microsoft.com/office/drawing/2014/main" id="{05BE1022-ACA1-FCC5-BE92-426293BF5035}"/>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77112"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2" descr="仮想通貨のイラスト（ブランク）">
              <a:extLst>
                <a:ext uri="{FF2B5EF4-FFF2-40B4-BE49-F238E27FC236}">
                  <a16:creationId xmlns:a16="http://schemas.microsoft.com/office/drawing/2014/main" id="{9459640B-0EB8-7901-BDC0-1719E792AA2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95494"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2" descr="仮想通貨のイラスト（ブランク）">
              <a:extLst>
                <a:ext uri="{FF2B5EF4-FFF2-40B4-BE49-F238E27FC236}">
                  <a16:creationId xmlns:a16="http://schemas.microsoft.com/office/drawing/2014/main" id="{0F806026-8C6C-9974-1E67-E6404B45DF8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34067" y="3485301"/>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2" descr="仮想通貨のイラスト（ブランク）">
              <a:extLst>
                <a:ext uri="{FF2B5EF4-FFF2-40B4-BE49-F238E27FC236}">
                  <a16:creationId xmlns:a16="http://schemas.microsoft.com/office/drawing/2014/main" id="{7429270B-D4D2-6385-DB76-E69390E12F25}"/>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85383" y="3369167"/>
              <a:ext cx="419100" cy="4191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173" name="グループ化 7172">
            <a:extLst>
              <a:ext uri="{FF2B5EF4-FFF2-40B4-BE49-F238E27FC236}">
                <a16:creationId xmlns:a16="http://schemas.microsoft.com/office/drawing/2014/main" id="{FF9333D5-2F91-1FBD-A358-5EEBD4B9F7D1}"/>
              </a:ext>
            </a:extLst>
          </p:cNvPr>
          <p:cNvGrpSpPr/>
          <p:nvPr/>
        </p:nvGrpSpPr>
        <p:grpSpPr>
          <a:xfrm>
            <a:off x="3371512" y="2503945"/>
            <a:ext cx="607508" cy="690567"/>
            <a:chOff x="7277112" y="3369167"/>
            <a:chExt cx="937482" cy="1012333"/>
          </a:xfrm>
        </p:grpSpPr>
        <p:pic>
          <p:nvPicPr>
            <p:cNvPr id="7174" name="Picture 12" descr="仮想通貨のイラスト（ブランク）">
              <a:extLst>
                <a:ext uri="{FF2B5EF4-FFF2-40B4-BE49-F238E27FC236}">
                  <a16:creationId xmlns:a16="http://schemas.microsoft.com/office/drawing/2014/main" id="{8A4FAB0C-C86E-4CD0-BB64-D5AEC3C01984}"/>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80866" y="3962400"/>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75" name="Picture 12" descr="仮想通貨のイラスト（ブランク）">
              <a:extLst>
                <a:ext uri="{FF2B5EF4-FFF2-40B4-BE49-F238E27FC236}">
                  <a16:creationId xmlns:a16="http://schemas.microsoft.com/office/drawing/2014/main" id="{BD56F0C8-7341-ABC9-2406-60A19D5612F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77112"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12" descr="仮想通貨のイラスト（ブランク）">
              <a:extLst>
                <a:ext uri="{FF2B5EF4-FFF2-40B4-BE49-F238E27FC236}">
                  <a16:creationId xmlns:a16="http://schemas.microsoft.com/office/drawing/2014/main" id="{088AD206-18CD-D123-13A2-79B46C9A966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95494"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77" name="Picture 12" descr="仮想通貨のイラスト（ブランク）">
              <a:extLst>
                <a:ext uri="{FF2B5EF4-FFF2-40B4-BE49-F238E27FC236}">
                  <a16:creationId xmlns:a16="http://schemas.microsoft.com/office/drawing/2014/main" id="{2018E660-25E8-DA6F-BEBE-A914B105C6F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34067" y="3485301"/>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78" name="Picture 12" descr="仮想通貨のイラスト（ブランク）">
              <a:extLst>
                <a:ext uri="{FF2B5EF4-FFF2-40B4-BE49-F238E27FC236}">
                  <a16:creationId xmlns:a16="http://schemas.microsoft.com/office/drawing/2014/main" id="{08C8836A-2817-B9B3-4C32-2E79870F103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85383" y="3369167"/>
              <a:ext cx="419100" cy="4191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179" name="グループ化 7178">
            <a:extLst>
              <a:ext uri="{FF2B5EF4-FFF2-40B4-BE49-F238E27FC236}">
                <a16:creationId xmlns:a16="http://schemas.microsoft.com/office/drawing/2014/main" id="{B8717F02-0124-581C-27F5-27FAEAF8A60E}"/>
              </a:ext>
            </a:extLst>
          </p:cNvPr>
          <p:cNvGrpSpPr/>
          <p:nvPr/>
        </p:nvGrpSpPr>
        <p:grpSpPr>
          <a:xfrm>
            <a:off x="5406429" y="2622259"/>
            <a:ext cx="503838" cy="572723"/>
            <a:chOff x="7277112" y="3369167"/>
            <a:chExt cx="937482" cy="1012333"/>
          </a:xfrm>
        </p:grpSpPr>
        <p:pic>
          <p:nvPicPr>
            <p:cNvPr id="7180" name="Picture 12" descr="仮想通貨のイラスト（ブランク）">
              <a:extLst>
                <a:ext uri="{FF2B5EF4-FFF2-40B4-BE49-F238E27FC236}">
                  <a16:creationId xmlns:a16="http://schemas.microsoft.com/office/drawing/2014/main" id="{97CD8870-DA44-4B9D-37B3-F38DCD7DDF03}"/>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80866" y="3962400"/>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81" name="Picture 12" descr="仮想通貨のイラスト（ブランク）">
              <a:extLst>
                <a:ext uri="{FF2B5EF4-FFF2-40B4-BE49-F238E27FC236}">
                  <a16:creationId xmlns:a16="http://schemas.microsoft.com/office/drawing/2014/main" id="{E6B7AE1B-2054-B5B2-13F2-D26518E2201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277112"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82" name="Picture 12" descr="仮想通貨のイラスト（ブランク）">
              <a:extLst>
                <a:ext uri="{FF2B5EF4-FFF2-40B4-BE49-F238E27FC236}">
                  <a16:creationId xmlns:a16="http://schemas.microsoft.com/office/drawing/2014/main" id="{B42D8F03-F9BA-0251-1793-1287E5DE37D5}"/>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795494"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83" name="Picture 12" descr="仮想通貨のイラスト（ブランク）">
              <a:extLst>
                <a:ext uri="{FF2B5EF4-FFF2-40B4-BE49-F238E27FC236}">
                  <a16:creationId xmlns:a16="http://schemas.microsoft.com/office/drawing/2014/main" id="{33FCB1ED-14C0-DAC9-FC46-4925FB69A4D0}"/>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34067" y="3485301"/>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84" name="Picture 12" descr="仮想通貨のイラスト（ブランク）">
              <a:extLst>
                <a:ext uri="{FF2B5EF4-FFF2-40B4-BE49-F238E27FC236}">
                  <a16:creationId xmlns:a16="http://schemas.microsoft.com/office/drawing/2014/main" id="{59E6049B-8B29-745D-0E26-8821110D38AD}"/>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685383" y="3369167"/>
              <a:ext cx="419100" cy="419100"/>
            </a:xfrm>
            <a:prstGeom prst="rect">
              <a:avLst/>
            </a:prstGeom>
            <a:noFill/>
            <a:extLst>
              <a:ext uri="{909E8E84-426E-40DD-AFC4-6F175D3DCCD1}">
                <a14:hiddenFill xmlns:a14="http://schemas.microsoft.com/office/drawing/2010/main">
                  <a:solidFill>
                    <a:srgbClr val="FFFFFF"/>
                  </a:solidFill>
                </a14:hiddenFill>
              </a:ext>
            </a:extLst>
          </p:spPr>
        </p:pic>
      </p:grpSp>
      <p:pic>
        <p:nvPicPr>
          <p:cNvPr id="7185" name="Picture 12" descr="仮想通貨のイラスト（ブランク）">
            <a:extLst>
              <a:ext uri="{FF2B5EF4-FFF2-40B4-BE49-F238E27FC236}">
                <a16:creationId xmlns:a16="http://schemas.microsoft.com/office/drawing/2014/main" id="{FF57202C-443A-06E9-ED6F-7701D26AEAB5}"/>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37427" y="2925813"/>
            <a:ext cx="225240" cy="237104"/>
          </a:xfrm>
          <a:prstGeom prst="rect">
            <a:avLst/>
          </a:prstGeom>
          <a:noFill/>
          <a:extLst>
            <a:ext uri="{909E8E84-426E-40DD-AFC4-6F175D3DCCD1}">
              <a14:hiddenFill xmlns:a14="http://schemas.microsoft.com/office/drawing/2010/main">
                <a:solidFill>
                  <a:srgbClr val="FFFFFF"/>
                </a:solidFill>
              </a14:hiddenFill>
            </a:ext>
          </a:extLst>
        </p:spPr>
      </p:pic>
      <p:grpSp>
        <p:nvGrpSpPr>
          <p:cNvPr id="7186" name="グループ化 7185">
            <a:extLst>
              <a:ext uri="{FF2B5EF4-FFF2-40B4-BE49-F238E27FC236}">
                <a16:creationId xmlns:a16="http://schemas.microsoft.com/office/drawing/2014/main" id="{FF5BBC52-EF75-F682-D836-E7F35F188FA0}"/>
              </a:ext>
            </a:extLst>
          </p:cNvPr>
          <p:cNvGrpSpPr/>
          <p:nvPr/>
        </p:nvGrpSpPr>
        <p:grpSpPr>
          <a:xfrm>
            <a:off x="5810748" y="2511677"/>
            <a:ext cx="503838" cy="572723"/>
            <a:chOff x="7277112" y="3369167"/>
            <a:chExt cx="937482" cy="1012333"/>
          </a:xfrm>
        </p:grpSpPr>
        <p:pic>
          <p:nvPicPr>
            <p:cNvPr id="7187" name="Picture 12" descr="仮想通貨のイラスト（ブランク）">
              <a:extLst>
                <a:ext uri="{FF2B5EF4-FFF2-40B4-BE49-F238E27FC236}">
                  <a16:creationId xmlns:a16="http://schemas.microsoft.com/office/drawing/2014/main" id="{C174AFFD-F5C3-643A-36DF-A823632BB68D}"/>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80866" y="3962400"/>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88" name="Picture 12" descr="仮想通貨のイラスト（ブランク）">
              <a:extLst>
                <a:ext uri="{FF2B5EF4-FFF2-40B4-BE49-F238E27FC236}">
                  <a16:creationId xmlns:a16="http://schemas.microsoft.com/office/drawing/2014/main" id="{B5DBD675-7B92-5F13-212A-643EF5C4B2F1}"/>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277112"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89" name="Picture 12" descr="仮想通貨のイラスト（ブランク）">
              <a:extLst>
                <a:ext uri="{FF2B5EF4-FFF2-40B4-BE49-F238E27FC236}">
                  <a16:creationId xmlns:a16="http://schemas.microsoft.com/office/drawing/2014/main" id="{115CAEB4-993B-56FD-AEEE-ABA6124D43F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795494"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90" name="Picture 12" descr="仮想通貨のイラスト（ブランク）">
              <a:extLst>
                <a:ext uri="{FF2B5EF4-FFF2-40B4-BE49-F238E27FC236}">
                  <a16:creationId xmlns:a16="http://schemas.microsoft.com/office/drawing/2014/main" id="{04F1C4A4-FA15-6208-C590-AEAF97F74F5A}"/>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34067" y="3485301"/>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91" name="Picture 12" descr="仮想通貨のイラスト（ブランク）">
              <a:extLst>
                <a:ext uri="{FF2B5EF4-FFF2-40B4-BE49-F238E27FC236}">
                  <a16:creationId xmlns:a16="http://schemas.microsoft.com/office/drawing/2014/main" id="{BACD6B77-01CA-DB59-3021-D2ADF99461A6}"/>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685383" y="3369167"/>
              <a:ext cx="419100" cy="4191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192" name="グループ化 7191">
            <a:extLst>
              <a:ext uri="{FF2B5EF4-FFF2-40B4-BE49-F238E27FC236}">
                <a16:creationId xmlns:a16="http://schemas.microsoft.com/office/drawing/2014/main" id="{B9442768-76DC-25B1-8FCC-566242B87234}"/>
              </a:ext>
            </a:extLst>
          </p:cNvPr>
          <p:cNvGrpSpPr/>
          <p:nvPr/>
        </p:nvGrpSpPr>
        <p:grpSpPr>
          <a:xfrm>
            <a:off x="5264401" y="2424550"/>
            <a:ext cx="503838" cy="572723"/>
            <a:chOff x="7277112" y="3369167"/>
            <a:chExt cx="937482" cy="1012333"/>
          </a:xfrm>
        </p:grpSpPr>
        <p:pic>
          <p:nvPicPr>
            <p:cNvPr id="7193" name="Picture 12" descr="仮想通貨のイラスト（ブランク）">
              <a:extLst>
                <a:ext uri="{FF2B5EF4-FFF2-40B4-BE49-F238E27FC236}">
                  <a16:creationId xmlns:a16="http://schemas.microsoft.com/office/drawing/2014/main" id="{6038FEF8-8C1B-EDDA-F2EA-32CA4181004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80866" y="3962400"/>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94" name="Picture 12" descr="仮想通貨のイラスト（ブランク）">
              <a:extLst>
                <a:ext uri="{FF2B5EF4-FFF2-40B4-BE49-F238E27FC236}">
                  <a16:creationId xmlns:a16="http://schemas.microsoft.com/office/drawing/2014/main" id="{FCB6B763-C2AD-E050-14F3-13DC40A43CB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277112"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95" name="Picture 12" descr="仮想通貨のイラスト（ブランク）">
              <a:extLst>
                <a:ext uri="{FF2B5EF4-FFF2-40B4-BE49-F238E27FC236}">
                  <a16:creationId xmlns:a16="http://schemas.microsoft.com/office/drawing/2014/main" id="{48DE75E4-D7F1-1839-0BDB-EBDBC6C207BE}"/>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795494"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96" name="Picture 12" descr="仮想通貨のイラスト（ブランク）">
              <a:extLst>
                <a:ext uri="{FF2B5EF4-FFF2-40B4-BE49-F238E27FC236}">
                  <a16:creationId xmlns:a16="http://schemas.microsoft.com/office/drawing/2014/main" id="{42755511-37AF-8D26-DC75-29940DD6E56C}"/>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34067" y="3485301"/>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7197" name="Picture 12" descr="仮想通貨のイラスト（ブランク）">
              <a:extLst>
                <a:ext uri="{FF2B5EF4-FFF2-40B4-BE49-F238E27FC236}">
                  <a16:creationId xmlns:a16="http://schemas.microsoft.com/office/drawing/2014/main" id="{4FCD8A59-1C94-6833-C2E8-75E5248EE0B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685383" y="3369167"/>
              <a:ext cx="419100" cy="4191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198" name="グループ化 7197">
            <a:extLst>
              <a:ext uri="{FF2B5EF4-FFF2-40B4-BE49-F238E27FC236}">
                <a16:creationId xmlns:a16="http://schemas.microsoft.com/office/drawing/2014/main" id="{F95E807F-B5B6-F4DD-6931-09212BF8AE90}"/>
              </a:ext>
            </a:extLst>
          </p:cNvPr>
          <p:cNvGrpSpPr/>
          <p:nvPr/>
        </p:nvGrpSpPr>
        <p:grpSpPr>
          <a:xfrm>
            <a:off x="5620391" y="2373233"/>
            <a:ext cx="503838" cy="572723"/>
            <a:chOff x="7277112" y="3369167"/>
            <a:chExt cx="937482" cy="1012333"/>
          </a:xfrm>
        </p:grpSpPr>
        <p:pic>
          <p:nvPicPr>
            <p:cNvPr id="7199" name="Picture 12" descr="仮想通貨のイラスト（ブランク）">
              <a:extLst>
                <a:ext uri="{FF2B5EF4-FFF2-40B4-BE49-F238E27FC236}">
                  <a16:creationId xmlns:a16="http://schemas.microsoft.com/office/drawing/2014/main" id="{4E3580CD-1A52-1C9D-2C22-103C1ED5D11D}"/>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80866" y="3962400"/>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048" name="Picture 12" descr="仮想通貨のイラスト（ブランク）">
              <a:extLst>
                <a:ext uri="{FF2B5EF4-FFF2-40B4-BE49-F238E27FC236}">
                  <a16:creationId xmlns:a16="http://schemas.microsoft.com/office/drawing/2014/main" id="{61899D91-313A-55F4-B7A9-9090F99D0AE9}"/>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277112"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049" name="Picture 12" descr="仮想通貨のイラスト（ブランク）">
              <a:extLst>
                <a:ext uri="{FF2B5EF4-FFF2-40B4-BE49-F238E27FC236}">
                  <a16:creationId xmlns:a16="http://schemas.microsoft.com/office/drawing/2014/main" id="{DC7D59F8-280B-BB39-815E-F6E7E08E42B2}"/>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795494" y="3636343"/>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12" descr="仮想通貨のイラスト（ブランク）">
              <a:extLst>
                <a:ext uri="{FF2B5EF4-FFF2-40B4-BE49-F238E27FC236}">
                  <a16:creationId xmlns:a16="http://schemas.microsoft.com/office/drawing/2014/main" id="{BF336EE7-0F7E-87CC-31AF-A45845AD09A0}"/>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34067" y="3485301"/>
              <a:ext cx="419100" cy="41910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12" descr="仮想通貨のイラスト（ブランク）">
              <a:extLst>
                <a:ext uri="{FF2B5EF4-FFF2-40B4-BE49-F238E27FC236}">
                  <a16:creationId xmlns:a16="http://schemas.microsoft.com/office/drawing/2014/main" id="{811A02F5-F4E6-3AD7-6091-144BF5E4C87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685383" y="3369167"/>
              <a:ext cx="419100" cy="419100"/>
            </a:xfrm>
            <a:prstGeom prst="rect">
              <a:avLst/>
            </a:prstGeom>
            <a:noFill/>
            <a:extLst>
              <a:ext uri="{909E8E84-426E-40DD-AFC4-6F175D3DCCD1}">
                <a14:hiddenFill xmlns:a14="http://schemas.microsoft.com/office/drawing/2010/main">
                  <a:solidFill>
                    <a:srgbClr val="FFFFFF"/>
                  </a:solidFill>
                </a14:hiddenFill>
              </a:ext>
            </a:extLst>
          </p:spPr>
        </p:pic>
      </p:grpSp>
      <p:sp>
        <p:nvSpPr>
          <p:cNvPr id="2055" name="テキスト ボックス 2054">
            <a:extLst>
              <a:ext uri="{FF2B5EF4-FFF2-40B4-BE49-F238E27FC236}">
                <a16:creationId xmlns:a16="http://schemas.microsoft.com/office/drawing/2014/main" id="{E32E3C25-75B6-3A72-7F3C-6A3F80C40C78}"/>
              </a:ext>
            </a:extLst>
          </p:cNvPr>
          <p:cNvSpPr txBox="1"/>
          <p:nvPr/>
        </p:nvSpPr>
        <p:spPr>
          <a:xfrm>
            <a:off x="688489" y="4001201"/>
            <a:ext cx="2962736" cy="2154436"/>
          </a:xfrm>
          <a:prstGeom prst="rect">
            <a:avLst/>
          </a:prstGeom>
          <a:noFill/>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ランダムに、あらかじめ設定しておいたコインの数をランダムに表示するプログラムを作成します。</a:t>
            </a:r>
            <a:endParaRPr kumimoji="1" lang="ja-JP" altLang="en-US" sz="2200" dirty="0">
              <a:latin typeface="メイリオ" panose="020B0604030504040204" pitchFamily="50" charset="-128"/>
              <a:ea typeface="メイリオ" panose="020B0604030504040204" pitchFamily="50" charset="-128"/>
            </a:endParaRPr>
          </a:p>
          <a:p>
            <a:pPr algn="l"/>
            <a:endParaRPr kumimoji="1" lang="ja-JP" altLang="en-US" sz="2400" dirty="0">
              <a:latin typeface="メイリオ" panose="020B0604030504040204" pitchFamily="50" charset="-128"/>
              <a:ea typeface="メイリオ" panose="020B0604030504040204" pitchFamily="50" charset="-128"/>
            </a:endParaRPr>
          </a:p>
        </p:txBody>
      </p:sp>
      <p:sp>
        <p:nvSpPr>
          <p:cNvPr id="2057" name="テキスト ボックス 2056">
            <a:extLst>
              <a:ext uri="{FF2B5EF4-FFF2-40B4-BE49-F238E27FC236}">
                <a16:creationId xmlns:a16="http://schemas.microsoft.com/office/drawing/2014/main" id="{2E33E427-ACF4-03C5-12CB-849F1BDDEA9E}"/>
              </a:ext>
            </a:extLst>
          </p:cNvPr>
          <p:cNvSpPr txBox="1"/>
          <p:nvPr/>
        </p:nvSpPr>
        <p:spPr>
          <a:xfrm>
            <a:off x="3570905" y="4016828"/>
            <a:ext cx="4857130" cy="1692771"/>
          </a:xfrm>
          <a:prstGeom prst="rect">
            <a:avLst/>
          </a:prstGeom>
          <a:noFill/>
          <a:ln>
            <a:solidFill>
              <a:schemeClr val="tx1"/>
            </a:solidFill>
          </a:ln>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ランダムな数をつくる</a:t>
            </a:r>
          </a:p>
          <a:p>
            <a:pPr algn="l"/>
            <a:r>
              <a:rPr lang="en-US" altLang="ja-JP" sz="2000" dirty="0">
                <a:latin typeface="メイリオ" panose="020B0604030504040204" pitchFamily="50" charset="-128"/>
                <a:ea typeface="メイリオ" panose="020B0604030504040204" pitchFamily="50" charset="-128"/>
              </a:rPr>
              <a:t>import random</a:t>
            </a:r>
          </a:p>
          <a:p>
            <a:pPr algn="l"/>
            <a:endParaRPr lang="en-US" altLang="ja-JP" sz="2000" dirty="0">
              <a:latin typeface="メイリオ" panose="020B0604030504040204" pitchFamily="50" charset="-128"/>
              <a:ea typeface="メイリオ" panose="020B0604030504040204" pitchFamily="50" charset="-128"/>
            </a:endParaRPr>
          </a:p>
          <a:p>
            <a:pPr algn="l"/>
            <a:r>
              <a:rPr lang="en-US" altLang="ja-JP" sz="2000" dirty="0" err="1">
                <a:latin typeface="メイリオ" panose="020B0604030504040204" pitchFamily="50" charset="-128"/>
                <a:ea typeface="メイリオ" panose="020B0604030504040204" pitchFamily="50" charset="-128"/>
              </a:rPr>
              <a:t>random.randint</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開始番号、終了番号</a:t>
            </a:r>
            <a:r>
              <a:rPr lang="en-US" altLang="ja-JP" sz="2000" dirty="0">
                <a:latin typeface="メイリオ" panose="020B0604030504040204" pitchFamily="50" charset="-128"/>
                <a:ea typeface="メイリオ" panose="020B0604030504040204" pitchFamily="50" charset="-128"/>
              </a:rPr>
              <a:t>)</a:t>
            </a:r>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1019529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19</a:t>
            </a:fld>
            <a:endParaRPr kumimoji="0" lang="en-US" altLang="ja-JP" sz="2800" dirty="0">
              <a:solidFill>
                <a:srgbClr val="000000"/>
              </a:solidFill>
            </a:endParaRPr>
          </a:p>
        </p:txBody>
      </p:sp>
      <p:sp>
        <p:nvSpPr>
          <p:cNvPr id="7171" name="Text Box 3"/>
          <p:cNvSpPr txBox="1">
            <a:spLocks noChangeArrowheads="1"/>
          </p:cNvSpPr>
          <p:nvPr/>
        </p:nvSpPr>
        <p:spPr bwMode="auto">
          <a:xfrm>
            <a:off x="384921" y="280213"/>
            <a:ext cx="556389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6: </a:t>
            </a:r>
            <a:r>
              <a:rPr lang="ja-JP" altLang="en-US" sz="2800" dirty="0">
                <a:latin typeface="メイリオ" panose="020B0604030504040204" pitchFamily="50" charset="-128"/>
                <a:ea typeface="メイリオ" panose="020B0604030504040204" pitchFamily="50" charset="-128"/>
              </a:rPr>
              <a:t>コインガチャを作る</a:t>
            </a:r>
            <a:endParaRPr lang="ja-JP" altLang="en-US" sz="1800" dirty="0"/>
          </a:p>
        </p:txBody>
      </p:sp>
      <p:sp>
        <p:nvSpPr>
          <p:cNvPr id="19" name="四角形吹き出し 18"/>
          <p:cNvSpPr/>
          <p:nvPr/>
        </p:nvSpPr>
        <p:spPr bwMode="auto">
          <a:xfrm>
            <a:off x="721087" y="4240111"/>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a:solidFill>
                  <a:srgbClr val="FF0000"/>
                </a:solidFill>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p:txBody>
      </p:sp>
      <p:sp>
        <p:nvSpPr>
          <p:cNvPr id="20" name="下矢印 19"/>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7" name="テキスト ボックス 6">
            <a:extLst>
              <a:ext uri="{FF2B5EF4-FFF2-40B4-BE49-F238E27FC236}">
                <a16:creationId xmlns:a16="http://schemas.microsoft.com/office/drawing/2014/main" id="{F6AAAE1E-9CA1-244C-EC3D-105BA72C56C3}"/>
              </a:ext>
            </a:extLst>
          </p:cNvPr>
          <p:cNvSpPr txBox="1"/>
          <p:nvPr/>
        </p:nvSpPr>
        <p:spPr>
          <a:xfrm>
            <a:off x="405584" y="1524000"/>
            <a:ext cx="3982789" cy="2246769"/>
          </a:xfrm>
          <a:prstGeom prst="rect">
            <a:avLst/>
          </a:prstGeom>
          <a:noFill/>
          <a:ln>
            <a:solidFill>
              <a:schemeClr val="tx1"/>
            </a:solidFill>
          </a:ln>
        </p:spPr>
        <p:txBody>
          <a:bodyPr wrap="square" rtlCol="0">
            <a:spAutoFit/>
          </a:bodyPr>
          <a:lstStyle/>
          <a:p>
            <a:pPr algn="l"/>
            <a:r>
              <a:rPr kumimoji="1" lang="en-US" altLang="ja-JP" sz="2800" dirty="0"/>
              <a:t>import random</a:t>
            </a:r>
          </a:p>
          <a:p>
            <a:pPr algn="l"/>
            <a:r>
              <a:rPr kumimoji="1" lang="en-US" altLang="ja-JP" sz="2800" dirty="0"/>
              <a:t>d = [1, 2, 5, 10, 100]</a:t>
            </a:r>
          </a:p>
          <a:p>
            <a:pPr algn="l"/>
            <a:r>
              <a:rPr kumimoji="1" lang="en-US" altLang="ja-JP" sz="2800" dirty="0" err="1"/>
              <a:t>i</a:t>
            </a:r>
            <a:r>
              <a:rPr kumimoji="1" lang="en-US" altLang="ja-JP" sz="2800" dirty="0"/>
              <a:t> = </a:t>
            </a:r>
            <a:r>
              <a:rPr kumimoji="1" lang="en-US" altLang="ja-JP" sz="2800" dirty="0" err="1"/>
              <a:t>random.randint</a:t>
            </a:r>
            <a:r>
              <a:rPr kumimoji="1" lang="en-US" altLang="ja-JP" sz="2800" dirty="0"/>
              <a:t>(0, 4)</a:t>
            </a:r>
          </a:p>
          <a:p>
            <a:pPr algn="l"/>
            <a:r>
              <a:rPr kumimoji="1" lang="en-US" altLang="ja-JP" sz="2800" dirty="0"/>
              <a:t>print("Coin=")</a:t>
            </a:r>
          </a:p>
          <a:p>
            <a:pPr algn="l"/>
            <a:r>
              <a:rPr kumimoji="1" lang="en-US" altLang="ja-JP" sz="2800" dirty="0"/>
              <a:t>print(d[</a:t>
            </a:r>
            <a:r>
              <a:rPr kumimoji="1" lang="en-US" altLang="ja-JP" sz="2800" dirty="0" err="1"/>
              <a:t>i</a:t>
            </a:r>
            <a:r>
              <a:rPr kumimoji="1" lang="en-US" altLang="ja-JP" sz="2800" dirty="0"/>
              <a:t>])</a:t>
            </a:r>
          </a:p>
        </p:txBody>
      </p:sp>
      <p:sp>
        <p:nvSpPr>
          <p:cNvPr id="9" name="テキスト ボックス 8">
            <a:extLst>
              <a:ext uri="{FF2B5EF4-FFF2-40B4-BE49-F238E27FC236}">
                <a16:creationId xmlns:a16="http://schemas.microsoft.com/office/drawing/2014/main" id="{9992A579-4028-C1D8-520D-75EE4B57FCCF}"/>
              </a:ext>
            </a:extLst>
          </p:cNvPr>
          <p:cNvSpPr txBox="1"/>
          <p:nvPr/>
        </p:nvSpPr>
        <p:spPr>
          <a:xfrm>
            <a:off x="449451" y="5132520"/>
            <a:ext cx="3982789" cy="1384995"/>
          </a:xfrm>
          <a:prstGeom prst="rect">
            <a:avLst/>
          </a:prstGeom>
          <a:noFill/>
          <a:ln>
            <a:noFill/>
          </a:ln>
        </p:spPr>
        <p:txBody>
          <a:bodyPr wrap="square" rtlCol="0">
            <a:spAutoFit/>
          </a:bodyPr>
          <a:lstStyle/>
          <a:p>
            <a:pPr algn="l"/>
            <a:r>
              <a:rPr kumimoji="1" lang="en-US" altLang="ja-JP" sz="2800" dirty="0"/>
              <a:t>import random</a:t>
            </a:r>
            <a:r>
              <a:rPr kumimoji="1" lang="ja-JP" altLang="en-US" sz="2800" dirty="0"/>
              <a:t>で</a:t>
            </a:r>
            <a:r>
              <a:rPr kumimoji="1" lang="en-US" altLang="ja-JP" sz="2800" dirty="0" err="1"/>
              <a:t>random.randint</a:t>
            </a:r>
            <a:r>
              <a:rPr kumimoji="1" lang="en-US" altLang="ja-JP" sz="2800" dirty="0"/>
              <a:t>()</a:t>
            </a:r>
            <a:endParaRPr kumimoji="1" lang="ja-JP" altLang="en-US" sz="2800" dirty="0"/>
          </a:p>
          <a:p>
            <a:pPr algn="l"/>
            <a:r>
              <a:rPr lang="ja-JP" altLang="en-US" sz="2800" dirty="0"/>
              <a:t>が使えるようにします。</a:t>
            </a:r>
            <a:endParaRPr kumimoji="1" lang="en-US" altLang="ja-JP" sz="2800" dirty="0"/>
          </a:p>
        </p:txBody>
      </p:sp>
      <p:pic>
        <p:nvPicPr>
          <p:cNvPr id="5" name="図 4">
            <a:extLst>
              <a:ext uri="{FF2B5EF4-FFF2-40B4-BE49-F238E27FC236}">
                <a16:creationId xmlns:a16="http://schemas.microsoft.com/office/drawing/2014/main" id="{44B8A569-917B-9833-1976-6FDB43DA2C13}"/>
              </a:ext>
            </a:extLst>
          </p:cNvPr>
          <p:cNvPicPr>
            <a:picLocks noChangeAspect="1"/>
          </p:cNvPicPr>
          <p:nvPr/>
        </p:nvPicPr>
        <p:blipFill>
          <a:blip r:embed="rId2"/>
          <a:stretch>
            <a:fillRect/>
          </a:stretch>
        </p:blipFill>
        <p:spPr>
          <a:xfrm>
            <a:off x="5167685" y="769566"/>
            <a:ext cx="3502182" cy="18136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図 11">
            <a:extLst>
              <a:ext uri="{FF2B5EF4-FFF2-40B4-BE49-F238E27FC236}">
                <a16:creationId xmlns:a16="http://schemas.microsoft.com/office/drawing/2014/main" id="{E42A9EC1-58A8-74E5-C5D0-29912E34DD0F}"/>
              </a:ext>
            </a:extLst>
          </p:cNvPr>
          <p:cNvPicPr>
            <a:picLocks noChangeAspect="1"/>
          </p:cNvPicPr>
          <p:nvPr/>
        </p:nvPicPr>
        <p:blipFill>
          <a:blip r:embed="rId3"/>
          <a:stretch>
            <a:fillRect/>
          </a:stretch>
        </p:blipFill>
        <p:spPr>
          <a:xfrm>
            <a:off x="5029200" y="2793085"/>
            <a:ext cx="3502182" cy="1004935"/>
          </a:xfrm>
          <a:prstGeom prst="rect">
            <a:avLst/>
          </a:prstGeom>
        </p:spPr>
      </p:pic>
      <p:pic>
        <p:nvPicPr>
          <p:cNvPr id="13" name="図 12">
            <a:extLst>
              <a:ext uri="{FF2B5EF4-FFF2-40B4-BE49-F238E27FC236}">
                <a16:creationId xmlns:a16="http://schemas.microsoft.com/office/drawing/2014/main" id="{9739C753-F00D-5FF4-1145-E2E8AC60DC2B}"/>
              </a:ext>
            </a:extLst>
          </p:cNvPr>
          <p:cNvPicPr>
            <a:picLocks noChangeAspect="1"/>
          </p:cNvPicPr>
          <p:nvPr/>
        </p:nvPicPr>
        <p:blipFill>
          <a:blip r:embed="rId3"/>
          <a:stretch>
            <a:fillRect/>
          </a:stretch>
        </p:blipFill>
        <p:spPr>
          <a:xfrm>
            <a:off x="5029200" y="3902964"/>
            <a:ext cx="3502182" cy="1004935"/>
          </a:xfrm>
          <a:prstGeom prst="rect">
            <a:avLst/>
          </a:prstGeom>
        </p:spPr>
      </p:pic>
      <p:pic>
        <p:nvPicPr>
          <p:cNvPr id="14" name="図 13">
            <a:extLst>
              <a:ext uri="{FF2B5EF4-FFF2-40B4-BE49-F238E27FC236}">
                <a16:creationId xmlns:a16="http://schemas.microsoft.com/office/drawing/2014/main" id="{B4D29D10-FC3B-9907-0863-7FE984E42281}"/>
              </a:ext>
            </a:extLst>
          </p:cNvPr>
          <p:cNvPicPr>
            <a:picLocks noChangeAspect="1"/>
          </p:cNvPicPr>
          <p:nvPr/>
        </p:nvPicPr>
        <p:blipFill>
          <a:blip r:embed="rId3"/>
          <a:stretch>
            <a:fillRect/>
          </a:stretch>
        </p:blipFill>
        <p:spPr>
          <a:xfrm>
            <a:off x="5029200" y="5012843"/>
            <a:ext cx="3502182" cy="1004935"/>
          </a:xfrm>
          <a:prstGeom prst="rect">
            <a:avLst/>
          </a:prstGeom>
        </p:spPr>
      </p:pic>
      <p:sp>
        <p:nvSpPr>
          <p:cNvPr id="15" name="四角形: 角を丸くする 14">
            <a:extLst>
              <a:ext uri="{FF2B5EF4-FFF2-40B4-BE49-F238E27FC236}">
                <a16:creationId xmlns:a16="http://schemas.microsoft.com/office/drawing/2014/main" id="{F31B34BF-4268-DC52-9C27-E50133B413BF}"/>
              </a:ext>
            </a:extLst>
          </p:cNvPr>
          <p:cNvSpPr/>
          <p:nvPr/>
        </p:nvSpPr>
        <p:spPr bwMode="auto">
          <a:xfrm>
            <a:off x="5715000" y="892125"/>
            <a:ext cx="3175816" cy="428505"/>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打ち込んだプログラム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9F2060BA-6A49-CBFE-4624-F6163DA70052}"/>
              </a:ext>
            </a:extLst>
          </p:cNvPr>
          <p:cNvSpPr txBox="1"/>
          <p:nvPr/>
        </p:nvSpPr>
        <p:spPr>
          <a:xfrm>
            <a:off x="5444476" y="2933532"/>
            <a:ext cx="1744133" cy="646331"/>
          </a:xfrm>
          <a:prstGeom prst="rect">
            <a:avLst/>
          </a:prstGeom>
          <a:noFill/>
        </p:spPr>
        <p:txBody>
          <a:bodyPr wrap="square" rtlCol="0">
            <a:spAutoFit/>
          </a:bodyPr>
          <a:lstStyle/>
          <a:p>
            <a:pPr algn="l"/>
            <a:r>
              <a:rPr kumimoji="1" lang="en-US" altLang="ja-JP" dirty="0">
                <a:latin typeface="メイリオ" panose="020B0604030504040204" pitchFamily="50" charset="-128"/>
                <a:ea typeface="メイリオ" panose="020B0604030504040204" pitchFamily="50" charset="-128"/>
              </a:rPr>
              <a:t>Coin=</a:t>
            </a:r>
          </a:p>
          <a:p>
            <a:pPr algn="l"/>
            <a:r>
              <a:rPr kumimoji="1" lang="en-US" altLang="ja-JP" dirty="0">
                <a:latin typeface="メイリオ" panose="020B0604030504040204" pitchFamily="50" charset="-128"/>
                <a:ea typeface="メイリオ" panose="020B0604030504040204" pitchFamily="50" charset="-128"/>
              </a:rPr>
              <a:t>5</a:t>
            </a:r>
            <a:endParaRPr kumimoji="1" lang="ja-JP" altLang="en-US" dirty="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B81BD415-195E-72E2-FEB8-5DABA6C70A24}"/>
              </a:ext>
            </a:extLst>
          </p:cNvPr>
          <p:cNvSpPr txBox="1"/>
          <p:nvPr/>
        </p:nvSpPr>
        <p:spPr>
          <a:xfrm>
            <a:off x="5444476" y="1823588"/>
            <a:ext cx="1687885" cy="646331"/>
          </a:xfrm>
          <a:prstGeom prst="rect">
            <a:avLst/>
          </a:prstGeom>
          <a:noFill/>
        </p:spPr>
        <p:txBody>
          <a:bodyPr wrap="square" rtlCol="0">
            <a:spAutoFit/>
          </a:bodyPr>
          <a:lstStyle/>
          <a:p>
            <a:pPr algn="l"/>
            <a:r>
              <a:rPr kumimoji="1" lang="en-US" altLang="ja-JP" dirty="0">
                <a:latin typeface="メイリオ" panose="020B0604030504040204" pitchFamily="50" charset="-128"/>
                <a:ea typeface="メイリオ" panose="020B0604030504040204" pitchFamily="50" charset="-128"/>
              </a:rPr>
              <a:t>Coin=</a:t>
            </a:r>
          </a:p>
          <a:p>
            <a:pPr algn="l"/>
            <a:r>
              <a:rPr lang="en-US" altLang="ja-JP" dirty="0">
                <a:latin typeface="メイリオ" panose="020B0604030504040204" pitchFamily="50" charset="-128"/>
                <a:ea typeface="メイリオ" panose="020B0604030504040204" pitchFamily="50" charset="-128"/>
              </a:rPr>
              <a:t>100</a:t>
            </a:r>
            <a:endParaRPr kumimoji="1" lang="ja-JP" altLang="en-US" dirty="0">
              <a:latin typeface="メイリオ" panose="020B0604030504040204" pitchFamily="50" charset="-128"/>
              <a:ea typeface="メイリオ" panose="020B0604030504040204" pitchFamily="50" charset="-128"/>
            </a:endParaRPr>
          </a:p>
        </p:txBody>
      </p:sp>
      <p:sp>
        <p:nvSpPr>
          <p:cNvPr id="18" name="テキスト ボックス 17">
            <a:extLst>
              <a:ext uri="{FF2B5EF4-FFF2-40B4-BE49-F238E27FC236}">
                <a16:creationId xmlns:a16="http://schemas.microsoft.com/office/drawing/2014/main" id="{AB827A38-D667-BE36-3024-04EA8211013C}"/>
              </a:ext>
            </a:extLst>
          </p:cNvPr>
          <p:cNvSpPr txBox="1"/>
          <p:nvPr/>
        </p:nvSpPr>
        <p:spPr>
          <a:xfrm>
            <a:off x="5444476" y="4043476"/>
            <a:ext cx="1744133" cy="646331"/>
          </a:xfrm>
          <a:prstGeom prst="rect">
            <a:avLst/>
          </a:prstGeom>
          <a:noFill/>
        </p:spPr>
        <p:txBody>
          <a:bodyPr wrap="square" rtlCol="0">
            <a:spAutoFit/>
          </a:bodyPr>
          <a:lstStyle/>
          <a:p>
            <a:pPr algn="l"/>
            <a:r>
              <a:rPr kumimoji="1" lang="en-US" altLang="ja-JP" dirty="0">
                <a:latin typeface="メイリオ" panose="020B0604030504040204" pitchFamily="50" charset="-128"/>
                <a:ea typeface="メイリオ" panose="020B0604030504040204" pitchFamily="50" charset="-128"/>
              </a:rPr>
              <a:t>Coin=</a:t>
            </a:r>
          </a:p>
          <a:p>
            <a:pPr algn="l"/>
            <a:r>
              <a:rPr kumimoji="1" lang="en-US" altLang="ja-JP" dirty="0">
                <a:latin typeface="メイリオ" panose="020B0604030504040204" pitchFamily="50" charset="-128"/>
                <a:ea typeface="メイリオ" panose="020B0604030504040204" pitchFamily="50" charset="-128"/>
              </a:rPr>
              <a:t>2</a:t>
            </a:r>
            <a:endParaRPr kumimoji="1" lang="ja-JP" altLang="en-US" dirty="0">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99B77688-6250-FEC3-AEA0-46188A592780}"/>
              </a:ext>
            </a:extLst>
          </p:cNvPr>
          <p:cNvSpPr txBox="1"/>
          <p:nvPr/>
        </p:nvSpPr>
        <p:spPr>
          <a:xfrm>
            <a:off x="5444476" y="5153419"/>
            <a:ext cx="1794524" cy="646331"/>
          </a:xfrm>
          <a:prstGeom prst="rect">
            <a:avLst/>
          </a:prstGeom>
          <a:noFill/>
        </p:spPr>
        <p:txBody>
          <a:bodyPr wrap="square" rtlCol="0">
            <a:spAutoFit/>
          </a:bodyPr>
          <a:lstStyle/>
          <a:p>
            <a:pPr algn="l"/>
            <a:r>
              <a:rPr kumimoji="1" lang="en-US" altLang="ja-JP" dirty="0">
                <a:latin typeface="メイリオ" panose="020B0604030504040204" pitchFamily="50" charset="-128"/>
                <a:ea typeface="メイリオ" panose="020B0604030504040204" pitchFamily="50" charset="-128"/>
              </a:rPr>
              <a:t>Coin=</a:t>
            </a:r>
          </a:p>
          <a:p>
            <a:pPr algn="l"/>
            <a:r>
              <a:rPr lang="en-US" altLang="ja-JP" dirty="0">
                <a:latin typeface="メイリオ" panose="020B0604030504040204" pitchFamily="50" charset="-128"/>
                <a:ea typeface="メイリオ" panose="020B0604030504040204" pitchFamily="50" charset="-128"/>
              </a:rPr>
              <a:t>100</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18075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2164559" y="275580"/>
            <a:ext cx="671036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1</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入力した</a:t>
            </a:r>
            <a:r>
              <a:rPr lang="en-US" altLang="ja-JP" sz="2800" dirty="0">
                <a:latin typeface="メイリオ" panose="020B0604030504040204" pitchFamily="50" charset="-128"/>
                <a:ea typeface="メイリオ" panose="020B0604030504040204" pitchFamily="50" charset="-128"/>
              </a:rPr>
              <a:t>2</a:t>
            </a:r>
            <a:r>
              <a:rPr lang="ja-JP" altLang="en-US" sz="2800" dirty="0">
                <a:latin typeface="メイリオ" panose="020B0604030504040204" pitchFamily="50" charset="-128"/>
                <a:ea typeface="メイリオ" panose="020B0604030504040204" pitchFamily="50" charset="-128"/>
              </a:rPr>
              <a:t>個の数で四則演算</a:t>
            </a:r>
            <a:endParaRPr lang="en-US" altLang="ja-JP" sz="2800" dirty="0">
              <a:latin typeface="メイリオ" panose="020B0604030504040204" pitchFamily="50" charset="-128"/>
              <a:ea typeface="メイリオ" panose="020B0604030504040204" pitchFamily="50" charset="-128"/>
            </a:endParaRPr>
          </a:p>
        </p:txBody>
      </p:sp>
      <p:sp>
        <p:nvSpPr>
          <p:cNvPr id="9" name="スライド番号プレースホルダー 8"/>
          <p:cNvSpPr>
            <a:spLocks noGrp="1"/>
          </p:cNvSpPr>
          <p:nvPr>
            <p:ph type="sldNum" sz="quarter" idx="12"/>
          </p:nvPr>
        </p:nvSpPr>
        <p:spPr/>
        <p:txBody>
          <a:bodyPr/>
          <a:lstStyle/>
          <a:p>
            <a:fld id="{57479B73-A815-4F21-92C6-61809DE83314}" type="slidenum">
              <a:rPr lang="en-US" altLang="ja-JP" sz="2800" smtClean="0"/>
              <a:pPr/>
              <a:t>2</a:t>
            </a:fld>
            <a:endParaRPr lang="en-US" altLang="ja-JP" sz="2800" dirty="0"/>
          </a:p>
        </p:txBody>
      </p:sp>
      <p:pic>
        <p:nvPicPr>
          <p:cNvPr id="3" name="図 2"/>
          <p:cNvPicPr>
            <a:picLocks noChangeAspect="1"/>
          </p:cNvPicPr>
          <p:nvPr/>
        </p:nvPicPr>
        <p:blipFill>
          <a:blip r:embed="rId2"/>
          <a:stretch>
            <a:fillRect/>
          </a:stretch>
        </p:blipFill>
        <p:spPr>
          <a:xfrm>
            <a:off x="5401511" y="1197934"/>
            <a:ext cx="2066925" cy="847725"/>
          </a:xfrm>
          <a:prstGeom prst="rect">
            <a:avLst/>
          </a:prstGeom>
        </p:spPr>
      </p:pic>
      <p:sp>
        <p:nvSpPr>
          <p:cNvPr id="55" name="テキスト ボックス 54"/>
          <p:cNvSpPr txBox="1"/>
          <p:nvPr/>
        </p:nvSpPr>
        <p:spPr>
          <a:xfrm>
            <a:off x="5452353" y="2444793"/>
            <a:ext cx="2937753" cy="2154436"/>
          </a:xfrm>
          <a:prstGeom prst="rect">
            <a:avLst/>
          </a:prstGeom>
          <a:solidFill>
            <a:srgbClr val="FFFFCC"/>
          </a:solidFill>
          <a:ln>
            <a:solidFill>
              <a:schemeClr val="tx1"/>
            </a:solidFill>
          </a:ln>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a:t>
            </a:r>
          </a:p>
          <a:p>
            <a:pPr algn="l"/>
            <a:r>
              <a:rPr kumimoji="1" lang="en-US" altLang="ja-JP" sz="2200" dirty="0">
                <a:latin typeface="メイリオ" panose="020B0604030504040204" pitchFamily="50" charset="-128"/>
                <a:ea typeface="メイリオ" panose="020B0604030504040204" pitchFamily="50" charset="-128"/>
              </a:rPr>
              <a:t>2</a:t>
            </a:r>
            <a:r>
              <a:rPr kumimoji="1" lang="ja-JP" altLang="en-US" sz="2200" dirty="0">
                <a:latin typeface="メイリオ" panose="020B0604030504040204" pitchFamily="50" charset="-128"/>
                <a:ea typeface="メイリオ" panose="020B0604030504040204" pitchFamily="50" charset="-128"/>
              </a:rPr>
              <a:t>個の数をキーボードから入力して、その 足し算、引き算、掛け算、割り算の結果を順番に表示します</a:t>
            </a:r>
            <a:r>
              <a:rPr kumimoji="1" lang="ja-JP" altLang="en-US" sz="2400" dirty="0">
                <a:latin typeface="メイリオ" panose="020B0604030504040204" pitchFamily="50" charset="-128"/>
                <a:ea typeface="メイリオ" panose="020B0604030504040204" pitchFamily="50" charset="-128"/>
              </a:rPr>
              <a:t>。</a:t>
            </a:r>
          </a:p>
        </p:txBody>
      </p:sp>
      <p:sp>
        <p:nvSpPr>
          <p:cNvPr id="62" name="下矢印 61"/>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2" name="テキスト ボックス 1">
            <a:extLst>
              <a:ext uri="{FF2B5EF4-FFF2-40B4-BE49-F238E27FC236}">
                <a16:creationId xmlns:a16="http://schemas.microsoft.com/office/drawing/2014/main" id="{AA40A9D0-11A1-6EB7-F37F-05FC69E785BA}"/>
              </a:ext>
            </a:extLst>
          </p:cNvPr>
          <p:cNvSpPr txBox="1"/>
          <p:nvPr/>
        </p:nvSpPr>
        <p:spPr>
          <a:xfrm>
            <a:off x="214996" y="23916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lang="en-US" altLang="ja-JP" sz="2800" dirty="0">
                <a:solidFill>
                  <a:schemeClr val="accent2"/>
                </a:solidFill>
              </a:rPr>
              <a:t>5</a:t>
            </a:r>
            <a:endParaRPr kumimoji="1" lang="ja-JP" altLang="en-US" sz="2800" dirty="0">
              <a:solidFill>
                <a:schemeClr val="accent2"/>
              </a:solidFill>
            </a:endParaRPr>
          </a:p>
        </p:txBody>
      </p:sp>
      <p:pic>
        <p:nvPicPr>
          <p:cNvPr id="95233" name="図 95232">
            <a:extLst>
              <a:ext uri="{FF2B5EF4-FFF2-40B4-BE49-F238E27FC236}">
                <a16:creationId xmlns:a16="http://schemas.microsoft.com/office/drawing/2014/main" id="{07F4484F-7BA7-6EA7-95F0-40E6C3D735EC}"/>
              </a:ext>
            </a:extLst>
          </p:cNvPr>
          <p:cNvPicPr>
            <a:picLocks noChangeAspect="1"/>
          </p:cNvPicPr>
          <p:nvPr/>
        </p:nvPicPr>
        <p:blipFill>
          <a:blip r:embed="rId3"/>
          <a:stretch>
            <a:fillRect/>
          </a:stretch>
        </p:blipFill>
        <p:spPr>
          <a:xfrm>
            <a:off x="381000" y="1697080"/>
            <a:ext cx="4841846" cy="3179720"/>
          </a:xfrm>
          <a:prstGeom prst="rect">
            <a:avLst/>
          </a:prstGeom>
        </p:spPr>
      </p:pic>
      <p:sp>
        <p:nvSpPr>
          <p:cNvPr id="95235" name="四角形: 角を丸くする 95234">
            <a:extLst>
              <a:ext uri="{FF2B5EF4-FFF2-40B4-BE49-F238E27FC236}">
                <a16:creationId xmlns:a16="http://schemas.microsoft.com/office/drawing/2014/main" id="{30F3DFCF-050C-1FC9-7E32-8E915FB4786C}"/>
              </a:ext>
            </a:extLst>
          </p:cNvPr>
          <p:cNvSpPr/>
          <p:nvPr/>
        </p:nvSpPr>
        <p:spPr bwMode="auto">
          <a:xfrm>
            <a:off x="1131973" y="1749443"/>
            <a:ext cx="3694864" cy="13907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二つの数をキーボードから入力して、その</a:t>
            </a:r>
            <a:r>
              <a:rPr kumimoji="1" lang="ja-JP" altLang="en-US" sz="2200" dirty="0">
                <a:latin typeface="メイリオ" panose="020B0604030504040204" pitchFamily="50" charset="-128"/>
                <a:ea typeface="メイリオ" panose="020B0604030504040204" pitchFamily="50" charset="-128"/>
              </a:rPr>
              <a:t>足し算、引き算、掛け算、割り算をするプログラム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95236" name="四角形: 角を丸くする 95235">
            <a:extLst>
              <a:ext uri="{FF2B5EF4-FFF2-40B4-BE49-F238E27FC236}">
                <a16:creationId xmlns:a16="http://schemas.microsoft.com/office/drawing/2014/main" id="{92B5643E-7DB0-EFE7-B7D3-97414E294AE1}"/>
              </a:ext>
            </a:extLst>
          </p:cNvPr>
          <p:cNvSpPr/>
          <p:nvPr/>
        </p:nvSpPr>
        <p:spPr bwMode="auto">
          <a:xfrm>
            <a:off x="838200" y="3435927"/>
            <a:ext cx="3276600" cy="15240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5237" name="四角形: 角を丸くする 95236">
            <a:extLst>
              <a:ext uri="{FF2B5EF4-FFF2-40B4-BE49-F238E27FC236}">
                <a16:creationId xmlns:a16="http://schemas.microsoft.com/office/drawing/2014/main" id="{49DD22FE-A566-A3A9-91E5-7AA67DFDB384}"/>
              </a:ext>
            </a:extLst>
          </p:cNvPr>
          <p:cNvSpPr/>
          <p:nvPr/>
        </p:nvSpPr>
        <p:spPr bwMode="auto">
          <a:xfrm>
            <a:off x="838200" y="3657600"/>
            <a:ext cx="3276600" cy="15240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5238" name="吹き出し: 角を丸めた四角形 95237">
            <a:extLst>
              <a:ext uri="{FF2B5EF4-FFF2-40B4-BE49-F238E27FC236}">
                <a16:creationId xmlns:a16="http://schemas.microsoft.com/office/drawing/2014/main" id="{097049E8-2531-CE29-FCC0-F739131CF466}"/>
              </a:ext>
            </a:extLst>
          </p:cNvPr>
          <p:cNvSpPr/>
          <p:nvPr/>
        </p:nvSpPr>
        <p:spPr bwMode="auto">
          <a:xfrm>
            <a:off x="2389176" y="4712830"/>
            <a:ext cx="3809261" cy="859831"/>
          </a:xfrm>
          <a:prstGeom prst="wedgeRoundRectCallout">
            <a:avLst>
              <a:gd name="adj1" fmla="val -44036"/>
              <a:gd name="adj2" fmla="val -179561"/>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このように表示されたら、キーボードから入力</a:t>
            </a:r>
          </a:p>
        </p:txBody>
      </p:sp>
    </p:spTree>
    <p:extLst>
      <p:ext uri="{BB962C8B-B14F-4D97-AF65-F5344CB8AC3E}">
        <p14:creationId xmlns:p14="http://schemas.microsoft.com/office/powerpoint/2010/main" val="35080029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ctrTitle"/>
          </p:nvPr>
        </p:nvSpPr>
        <p:spPr>
          <a:xfrm>
            <a:off x="304800" y="198737"/>
            <a:ext cx="8610600" cy="612775"/>
          </a:xfrm>
        </p:spPr>
        <p:txBody>
          <a:body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6: </a:t>
            </a:r>
            <a:r>
              <a:rPr lang="ja-JP" altLang="en-US" sz="2800" dirty="0">
                <a:latin typeface="メイリオ" panose="020B0604030504040204" pitchFamily="50" charset="-128"/>
                <a:ea typeface="メイリオ" panose="020B0604030504040204" pitchFamily="50" charset="-128"/>
              </a:rPr>
              <a:t>コインガチャを作る</a:t>
            </a:r>
            <a:endParaRPr lang="ja-JP" altLang="en-US" sz="1800" dirty="0"/>
          </a:p>
        </p:txBody>
      </p:sp>
      <p:sp>
        <p:nvSpPr>
          <p:cNvPr id="2" name="スライド番号プレースホルダー 1"/>
          <p:cNvSpPr>
            <a:spLocks noGrp="1"/>
          </p:cNvSpPr>
          <p:nvPr>
            <p:ph type="sldNum" sz="quarter" idx="12"/>
          </p:nvPr>
        </p:nvSpPr>
        <p:spPr/>
        <p:txBody>
          <a:bodyPr/>
          <a:lstStyle/>
          <a:p>
            <a:fld id="{EFD17A54-FE79-40E3-8923-9AE8081D1301}" type="slidenum">
              <a:rPr lang="en-US" altLang="ja-JP" sz="2400" smtClean="0"/>
              <a:pPr/>
              <a:t>20</a:t>
            </a:fld>
            <a:endParaRPr lang="en-US" altLang="ja-JP" sz="2400" dirty="0"/>
          </a:p>
        </p:txBody>
      </p:sp>
      <p:sp>
        <p:nvSpPr>
          <p:cNvPr id="47" name="Text Box 4"/>
          <p:cNvSpPr txBox="1">
            <a:spLocks noChangeArrowheads="1"/>
          </p:cNvSpPr>
          <p:nvPr/>
        </p:nvSpPr>
        <p:spPr bwMode="auto">
          <a:xfrm>
            <a:off x="609600" y="886378"/>
            <a:ext cx="7639788" cy="1184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000" dirty="0">
                <a:latin typeface="メイリオ" panose="020B0604030504040204" pitchFamily="50" charset="-128"/>
                <a:ea typeface="メイリオ" panose="020B0604030504040204" pitchFamily="50" charset="-128"/>
              </a:rPr>
              <a:t>リストは</a:t>
            </a:r>
            <a:r>
              <a:rPr lang="en-US" altLang="ja-JP" sz="2000" dirty="0">
                <a:latin typeface="メイリオ" panose="020B0604030504040204" pitchFamily="50" charset="-128"/>
                <a:ea typeface="メイリオ" panose="020B0604030504040204" pitchFamily="50" charset="-128"/>
              </a:rPr>
              <a:t>d</a:t>
            </a:r>
            <a:r>
              <a:rPr lang="ja-JP" altLang="en-US" sz="2000" dirty="0">
                <a:latin typeface="メイリオ" panose="020B0604030504040204" pitchFamily="50" charset="-128"/>
                <a:ea typeface="メイリオ" panose="020B0604030504040204" pitchFamily="50" charset="-128"/>
              </a:rPr>
              <a:t>に番号がついている、さくたんの箱のイメージです。</a:t>
            </a:r>
            <a:endParaRPr lang="en-US" altLang="ja-JP" sz="2000" dirty="0">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r>
              <a:rPr lang="ja-JP" altLang="en-US" sz="2000" dirty="0">
                <a:latin typeface="メイリオ" panose="020B0604030504040204" pitchFamily="50" charset="-128"/>
                <a:ea typeface="メイリオ" panose="020B0604030504040204" pitchFamily="50" charset="-128"/>
              </a:rPr>
              <a:t>個々の箱のデータを使用する場合は、箱についた番号</a:t>
            </a:r>
            <a:r>
              <a:rPr lang="en-US" altLang="ja-JP" sz="2000" dirty="0">
                <a:latin typeface="メイリオ" panose="020B0604030504040204" pitchFamily="50" charset="-128"/>
                <a:ea typeface="メイリオ" panose="020B0604030504040204" pitchFamily="50" charset="-128"/>
              </a:rPr>
              <a:t>[0]</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[5]</a:t>
            </a:r>
          </a:p>
          <a:p>
            <a:pPr algn="l" eaLnBrk="1" hangingPunct="1">
              <a:lnSpc>
                <a:spcPct val="120000"/>
              </a:lnSpc>
              <a:spcBef>
                <a:spcPct val="0"/>
              </a:spcBef>
              <a:buFontTx/>
              <a:buNone/>
            </a:pPr>
            <a:r>
              <a:rPr lang="ja-JP" altLang="en-US" sz="2000" dirty="0">
                <a:latin typeface="メイリオ" panose="020B0604030504040204" pitchFamily="50" charset="-128"/>
                <a:ea typeface="メイリオ" panose="020B0604030504040204" pitchFamily="50" charset="-128"/>
              </a:rPr>
              <a:t>を指定します。</a:t>
            </a:r>
          </a:p>
        </p:txBody>
      </p:sp>
      <p:grpSp>
        <p:nvGrpSpPr>
          <p:cNvPr id="40" name="グループ化 39">
            <a:extLst>
              <a:ext uri="{FF2B5EF4-FFF2-40B4-BE49-F238E27FC236}">
                <a16:creationId xmlns:a16="http://schemas.microsoft.com/office/drawing/2014/main" id="{E71797AF-40B7-8F7E-0ECF-E7E7A8BC274C}"/>
              </a:ext>
            </a:extLst>
          </p:cNvPr>
          <p:cNvGrpSpPr/>
          <p:nvPr/>
        </p:nvGrpSpPr>
        <p:grpSpPr>
          <a:xfrm>
            <a:off x="723940" y="2540079"/>
            <a:ext cx="4952922" cy="1500418"/>
            <a:chOff x="723940" y="2540079"/>
            <a:chExt cx="4952922" cy="1500418"/>
          </a:xfrm>
        </p:grpSpPr>
        <p:grpSp>
          <p:nvGrpSpPr>
            <p:cNvPr id="12" name="グループ化 11">
              <a:extLst>
                <a:ext uri="{FF2B5EF4-FFF2-40B4-BE49-F238E27FC236}">
                  <a16:creationId xmlns:a16="http://schemas.microsoft.com/office/drawing/2014/main" id="{290E9FD9-24B2-8E81-E977-1A7D95B29E6A}"/>
                </a:ext>
              </a:extLst>
            </p:cNvPr>
            <p:cNvGrpSpPr/>
            <p:nvPr/>
          </p:nvGrpSpPr>
          <p:grpSpPr>
            <a:xfrm>
              <a:off x="723940" y="2540079"/>
              <a:ext cx="1158538" cy="1500418"/>
              <a:chOff x="838200" y="1641500"/>
              <a:chExt cx="1158538" cy="1500418"/>
            </a:xfrm>
          </p:grpSpPr>
          <p:grpSp>
            <p:nvGrpSpPr>
              <p:cNvPr id="7" name="グループ化 6">
                <a:extLst>
                  <a:ext uri="{FF2B5EF4-FFF2-40B4-BE49-F238E27FC236}">
                    <a16:creationId xmlns:a16="http://schemas.microsoft.com/office/drawing/2014/main" id="{2EB2FFC7-EA97-516D-B59F-449804BF3666}"/>
                  </a:ext>
                </a:extLst>
              </p:cNvPr>
              <p:cNvGrpSpPr/>
              <p:nvPr/>
            </p:nvGrpSpPr>
            <p:grpSpPr>
              <a:xfrm>
                <a:off x="838200" y="2139598"/>
                <a:ext cx="1158538" cy="1002320"/>
                <a:chOff x="838200" y="2139598"/>
                <a:chExt cx="1158538" cy="1002320"/>
              </a:xfrm>
            </p:grpSpPr>
            <p:pic>
              <p:nvPicPr>
                <p:cNvPr id="5" name="図 4" descr="ふた開き段ボール箱の正面からのイラスト">
                  <a:extLst>
                    <a:ext uri="{FF2B5EF4-FFF2-40B4-BE49-F238E27FC236}">
                      <a16:creationId xmlns:a16="http://schemas.microsoft.com/office/drawing/2014/main" id="{11FDA541-8662-442C-21B5-F7F5CFB2636C}"/>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6" name="テキスト ボックス 5">
                  <a:extLst>
                    <a:ext uri="{FF2B5EF4-FFF2-40B4-BE49-F238E27FC236}">
                      <a16:creationId xmlns:a16="http://schemas.microsoft.com/office/drawing/2014/main" id="{2D581099-4095-8DB8-C4CE-B1637D1E742C}"/>
                    </a:ext>
                  </a:extLst>
                </p:cNvPr>
                <p:cNvSpPr txBox="1"/>
                <p:nvPr/>
              </p:nvSpPr>
              <p:spPr>
                <a:xfrm>
                  <a:off x="907003" y="2586228"/>
                  <a:ext cx="1020931" cy="523220"/>
                </a:xfrm>
                <a:prstGeom prst="rect">
                  <a:avLst/>
                </a:prstGeom>
                <a:noFill/>
              </p:spPr>
              <p:txBody>
                <a:bodyPr wrap="square" rtlCol="0">
                  <a:spAutoFit/>
                </a:bodyPr>
                <a:lstStyle/>
                <a:p>
                  <a:r>
                    <a:rPr kumimoji="1" lang="en-US" altLang="ja-JP" sz="2800" dirty="0">
                      <a:latin typeface="メイリオ" panose="020B0604030504040204" pitchFamily="50" charset="-128"/>
                      <a:ea typeface="メイリオ" panose="020B0604030504040204" pitchFamily="50" charset="-128"/>
                    </a:rPr>
                    <a:t>d[0]</a:t>
                  </a:r>
                  <a:endParaRPr kumimoji="1" lang="ja-JP" altLang="en-US" sz="2800" dirty="0">
                    <a:latin typeface="メイリオ" panose="020B0604030504040204" pitchFamily="50" charset="-128"/>
                    <a:ea typeface="メイリオ" panose="020B0604030504040204" pitchFamily="50" charset="-128"/>
                  </a:endParaRPr>
                </a:p>
              </p:txBody>
            </p:sp>
          </p:grpSp>
          <p:sp>
            <p:nvSpPr>
              <p:cNvPr id="10" name="テキスト ボックス 9">
                <a:extLst>
                  <a:ext uri="{FF2B5EF4-FFF2-40B4-BE49-F238E27FC236}">
                    <a16:creationId xmlns:a16="http://schemas.microsoft.com/office/drawing/2014/main" id="{E8BA7F30-B76E-078F-C71E-78D1663A5D74}"/>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1</a:t>
                </a:r>
                <a:endParaRPr kumimoji="1" lang="ja-JP" altLang="en-US" sz="3200" dirty="0">
                  <a:solidFill>
                    <a:srgbClr val="FF0000"/>
                  </a:solidFill>
                </a:endParaRPr>
              </a:p>
            </p:txBody>
          </p:sp>
        </p:grpSp>
        <p:grpSp>
          <p:nvGrpSpPr>
            <p:cNvPr id="13" name="グループ化 12">
              <a:extLst>
                <a:ext uri="{FF2B5EF4-FFF2-40B4-BE49-F238E27FC236}">
                  <a16:creationId xmlns:a16="http://schemas.microsoft.com/office/drawing/2014/main" id="{6D846D92-34C8-9A92-B216-E5D8803B84C7}"/>
                </a:ext>
              </a:extLst>
            </p:cNvPr>
            <p:cNvGrpSpPr/>
            <p:nvPr/>
          </p:nvGrpSpPr>
          <p:grpSpPr>
            <a:xfrm>
              <a:off x="1672536" y="2540079"/>
              <a:ext cx="1158538" cy="1500418"/>
              <a:chOff x="838200" y="1641500"/>
              <a:chExt cx="1158538" cy="1500418"/>
            </a:xfrm>
          </p:grpSpPr>
          <p:grpSp>
            <p:nvGrpSpPr>
              <p:cNvPr id="16" name="グループ化 15">
                <a:extLst>
                  <a:ext uri="{FF2B5EF4-FFF2-40B4-BE49-F238E27FC236}">
                    <a16:creationId xmlns:a16="http://schemas.microsoft.com/office/drawing/2014/main" id="{701295FA-C8F4-69E6-7BD7-AB996DBB0563}"/>
                  </a:ext>
                </a:extLst>
              </p:cNvPr>
              <p:cNvGrpSpPr/>
              <p:nvPr/>
            </p:nvGrpSpPr>
            <p:grpSpPr>
              <a:xfrm>
                <a:off x="838200" y="2139598"/>
                <a:ext cx="1158538" cy="1002320"/>
                <a:chOff x="838200" y="2139598"/>
                <a:chExt cx="1158538" cy="1002320"/>
              </a:xfrm>
            </p:grpSpPr>
            <p:pic>
              <p:nvPicPr>
                <p:cNvPr id="18" name="図 17" descr="ふた開き段ボール箱の正面からのイラスト">
                  <a:extLst>
                    <a:ext uri="{FF2B5EF4-FFF2-40B4-BE49-F238E27FC236}">
                      <a16:creationId xmlns:a16="http://schemas.microsoft.com/office/drawing/2014/main" id="{BC921B72-6B33-F7F3-D082-94213469673C}"/>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9" name="テキスト ボックス 18">
                  <a:extLst>
                    <a:ext uri="{FF2B5EF4-FFF2-40B4-BE49-F238E27FC236}">
                      <a16:creationId xmlns:a16="http://schemas.microsoft.com/office/drawing/2014/main" id="{1F09603A-D9D9-FCCB-49C8-8E70F8E02B3B}"/>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[1]</a:t>
                  </a:r>
                  <a:endParaRPr kumimoji="1" lang="ja-JP" altLang="en-US" sz="2800" dirty="0">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751F962C-182A-8BFE-401A-BEBDDCC99DCA}"/>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2</a:t>
                </a:r>
                <a:endParaRPr kumimoji="1" lang="ja-JP" altLang="en-US" sz="3200" dirty="0">
                  <a:solidFill>
                    <a:srgbClr val="FF0000"/>
                  </a:solidFill>
                </a:endParaRPr>
              </a:p>
            </p:txBody>
          </p:sp>
        </p:grpSp>
        <p:grpSp>
          <p:nvGrpSpPr>
            <p:cNvPr id="20" name="グループ化 19">
              <a:extLst>
                <a:ext uri="{FF2B5EF4-FFF2-40B4-BE49-F238E27FC236}">
                  <a16:creationId xmlns:a16="http://schemas.microsoft.com/office/drawing/2014/main" id="{BE08ADA8-1A11-9B9A-1676-55A6BF524951}"/>
                </a:ext>
              </a:extLst>
            </p:cNvPr>
            <p:cNvGrpSpPr/>
            <p:nvPr/>
          </p:nvGrpSpPr>
          <p:grpSpPr>
            <a:xfrm>
              <a:off x="2621132" y="2540079"/>
              <a:ext cx="1158538" cy="1500418"/>
              <a:chOff x="838200" y="1641500"/>
              <a:chExt cx="1158538" cy="1500418"/>
            </a:xfrm>
          </p:grpSpPr>
          <p:grpSp>
            <p:nvGrpSpPr>
              <p:cNvPr id="21" name="グループ化 20">
                <a:extLst>
                  <a:ext uri="{FF2B5EF4-FFF2-40B4-BE49-F238E27FC236}">
                    <a16:creationId xmlns:a16="http://schemas.microsoft.com/office/drawing/2014/main" id="{6B77C4A5-F546-ED33-78DA-E4656412E572}"/>
                  </a:ext>
                </a:extLst>
              </p:cNvPr>
              <p:cNvGrpSpPr/>
              <p:nvPr/>
            </p:nvGrpSpPr>
            <p:grpSpPr>
              <a:xfrm>
                <a:off x="838200" y="2139598"/>
                <a:ext cx="1158538" cy="1002320"/>
                <a:chOff x="838200" y="2139598"/>
                <a:chExt cx="1158538" cy="1002320"/>
              </a:xfrm>
            </p:grpSpPr>
            <p:pic>
              <p:nvPicPr>
                <p:cNvPr id="23" name="図 22" descr="ふた開き段ボール箱の正面からのイラスト">
                  <a:extLst>
                    <a:ext uri="{FF2B5EF4-FFF2-40B4-BE49-F238E27FC236}">
                      <a16:creationId xmlns:a16="http://schemas.microsoft.com/office/drawing/2014/main" id="{C20D5280-0C64-8296-2370-99555C4D0BB2}"/>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24" name="テキスト ボックス 23">
                  <a:extLst>
                    <a:ext uri="{FF2B5EF4-FFF2-40B4-BE49-F238E27FC236}">
                      <a16:creationId xmlns:a16="http://schemas.microsoft.com/office/drawing/2014/main" id="{FE2ED630-FEDA-F1BD-8A00-037B107C40B4}"/>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[2]</a:t>
                  </a:r>
                  <a:endParaRPr kumimoji="1" lang="ja-JP" altLang="en-US" sz="2800" dirty="0">
                    <a:latin typeface="メイリオ" panose="020B0604030504040204" pitchFamily="50" charset="-128"/>
                    <a:ea typeface="メイリオ" panose="020B0604030504040204" pitchFamily="50" charset="-128"/>
                  </a:endParaRPr>
                </a:p>
              </p:txBody>
            </p:sp>
          </p:grpSp>
          <p:sp>
            <p:nvSpPr>
              <p:cNvPr id="22" name="テキスト ボックス 21">
                <a:extLst>
                  <a:ext uri="{FF2B5EF4-FFF2-40B4-BE49-F238E27FC236}">
                    <a16:creationId xmlns:a16="http://schemas.microsoft.com/office/drawing/2014/main" id="{DD02E46D-A66D-4159-58BC-147B01584FFA}"/>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5</a:t>
                </a:r>
                <a:endParaRPr kumimoji="1" lang="ja-JP" altLang="en-US" sz="3200" dirty="0">
                  <a:solidFill>
                    <a:srgbClr val="FF0000"/>
                  </a:solidFill>
                </a:endParaRPr>
              </a:p>
            </p:txBody>
          </p:sp>
        </p:grpSp>
        <p:grpSp>
          <p:nvGrpSpPr>
            <p:cNvPr id="25" name="グループ化 24">
              <a:extLst>
                <a:ext uri="{FF2B5EF4-FFF2-40B4-BE49-F238E27FC236}">
                  <a16:creationId xmlns:a16="http://schemas.microsoft.com/office/drawing/2014/main" id="{F56CECBD-B4A0-10BB-CCDF-D9E201FD9CFF}"/>
                </a:ext>
              </a:extLst>
            </p:cNvPr>
            <p:cNvGrpSpPr/>
            <p:nvPr/>
          </p:nvGrpSpPr>
          <p:grpSpPr>
            <a:xfrm>
              <a:off x="3569728" y="2540079"/>
              <a:ext cx="1158538" cy="1500418"/>
              <a:chOff x="838200" y="1641500"/>
              <a:chExt cx="1158538" cy="1500418"/>
            </a:xfrm>
          </p:grpSpPr>
          <p:grpSp>
            <p:nvGrpSpPr>
              <p:cNvPr id="26" name="グループ化 25">
                <a:extLst>
                  <a:ext uri="{FF2B5EF4-FFF2-40B4-BE49-F238E27FC236}">
                    <a16:creationId xmlns:a16="http://schemas.microsoft.com/office/drawing/2014/main" id="{23279BC3-513B-86AE-5955-89D1918C81DB}"/>
                  </a:ext>
                </a:extLst>
              </p:cNvPr>
              <p:cNvGrpSpPr/>
              <p:nvPr/>
            </p:nvGrpSpPr>
            <p:grpSpPr>
              <a:xfrm>
                <a:off x="838200" y="2139598"/>
                <a:ext cx="1158538" cy="1002320"/>
                <a:chOff x="838200" y="2139598"/>
                <a:chExt cx="1158538" cy="1002320"/>
              </a:xfrm>
            </p:grpSpPr>
            <p:pic>
              <p:nvPicPr>
                <p:cNvPr id="29" name="図 28" descr="ふた開き段ボール箱の正面からのイラスト">
                  <a:extLst>
                    <a:ext uri="{FF2B5EF4-FFF2-40B4-BE49-F238E27FC236}">
                      <a16:creationId xmlns:a16="http://schemas.microsoft.com/office/drawing/2014/main" id="{9B1CA650-0BF0-4E0B-4CEC-2BE6E506630D}"/>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30" name="テキスト ボックス 29">
                  <a:extLst>
                    <a:ext uri="{FF2B5EF4-FFF2-40B4-BE49-F238E27FC236}">
                      <a16:creationId xmlns:a16="http://schemas.microsoft.com/office/drawing/2014/main" id="{0B3F77D4-1953-F675-CB94-D1EAEED315CC}"/>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[3]</a:t>
                  </a:r>
                  <a:endParaRPr kumimoji="1" lang="ja-JP" altLang="en-US" sz="2800" dirty="0">
                    <a:latin typeface="メイリオ" panose="020B0604030504040204" pitchFamily="50" charset="-128"/>
                    <a:ea typeface="メイリオ" panose="020B0604030504040204" pitchFamily="50" charset="-128"/>
                  </a:endParaRPr>
                </a:p>
              </p:txBody>
            </p:sp>
          </p:grpSp>
          <p:sp>
            <p:nvSpPr>
              <p:cNvPr id="28" name="テキスト ボックス 27">
                <a:extLst>
                  <a:ext uri="{FF2B5EF4-FFF2-40B4-BE49-F238E27FC236}">
                    <a16:creationId xmlns:a16="http://schemas.microsoft.com/office/drawing/2014/main" id="{D6125B2D-8102-4E7E-B7F1-8CC727B28041}"/>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10</a:t>
                </a:r>
                <a:endParaRPr kumimoji="1" lang="ja-JP" altLang="en-US" sz="3200" dirty="0">
                  <a:solidFill>
                    <a:srgbClr val="FF0000"/>
                  </a:solidFill>
                </a:endParaRPr>
              </a:p>
            </p:txBody>
          </p:sp>
        </p:grpSp>
        <p:grpSp>
          <p:nvGrpSpPr>
            <p:cNvPr id="32" name="グループ化 31">
              <a:extLst>
                <a:ext uri="{FF2B5EF4-FFF2-40B4-BE49-F238E27FC236}">
                  <a16:creationId xmlns:a16="http://schemas.microsoft.com/office/drawing/2014/main" id="{C32FE86D-FF92-8DD2-4841-9D6DDE47FE43}"/>
                </a:ext>
              </a:extLst>
            </p:cNvPr>
            <p:cNvGrpSpPr/>
            <p:nvPr/>
          </p:nvGrpSpPr>
          <p:grpSpPr>
            <a:xfrm>
              <a:off x="4518324" y="2540079"/>
              <a:ext cx="1158538" cy="1500418"/>
              <a:chOff x="838200" y="1641500"/>
              <a:chExt cx="1158538" cy="1500418"/>
            </a:xfrm>
          </p:grpSpPr>
          <p:grpSp>
            <p:nvGrpSpPr>
              <p:cNvPr id="33" name="グループ化 32">
                <a:extLst>
                  <a:ext uri="{FF2B5EF4-FFF2-40B4-BE49-F238E27FC236}">
                    <a16:creationId xmlns:a16="http://schemas.microsoft.com/office/drawing/2014/main" id="{3D7773C0-7C01-A7FD-7801-12DF3B7DC8F5}"/>
                  </a:ext>
                </a:extLst>
              </p:cNvPr>
              <p:cNvGrpSpPr/>
              <p:nvPr/>
            </p:nvGrpSpPr>
            <p:grpSpPr>
              <a:xfrm>
                <a:off x="838200" y="2139598"/>
                <a:ext cx="1158538" cy="1002320"/>
                <a:chOff x="838200" y="2139598"/>
                <a:chExt cx="1158538" cy="1002320"/>
              </a:xfrm>
            </p:grpSpPr>
            <p:pic>
              <p:nvPicPr>
                <p:cNvPr id="35" name="図 34" descr="ふた開き段ボール箱の正面からのイラスト">
                  <a:extLst>
                    <a:ext uri="{FF2B5EF4-FFF2-40B4-BE49-F238E27FC236}">
                      <a16:creationId xmlns:a16="http://schemas.microsoft.com/office/drawing/2014/main" id="{672CD96E-902B-ED22-1633-92CF5F661134}"/>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36" name="テキスト ボックス 35">
                  <a:extLst>
                    <a:ext uri="{FF2B5EF4-FFF2-40B4-BE49-F238E27FC236}">
                      <a16:creationId xmlns:a16="http://schemas.microsoft.com/office/drawing/2014/main" id="{E5E244CB-E5B6-D405-7DC4-663981F72328}"/>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[4]</a:t>
                  </a:r>
                  <a:endParaRPr kumimoji="1" lang="ja-JP" altLang="en-US" sz="2800" dirty="0">
                    <a:latin typeface="メイリオ" panose="020B0604030504040204" pitchFamily="50" charset="-128"/>
                    <a:ea typeface="メイリオ" panose="020B0604030504040204" pitchFamily="50" charset="-128"/>
                  </a:endParaRPr>
                </a:p>
              </p:txBody>
            </p:sp>
          </p:grpSp>
          <p:sp>
            <p:nvSpPr>
              <p:cNvPr id="34" name="テキスト ボックス 33">
                <a:extLst>
                  <a:ext uri="{FF2B5EF4-FFF2-40B4-BE49-F238E27FC236}">
                    <a16:creationId xmlns:a16="http://schemas.microsoft.com/office/drawing/2014/main" id="{34F795AA-3BBD-9FE4-53FF-03D4B615CED4}"/>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100</a:t>
                </a:r>
                <a:endParaRPr kumimoji="1" lang="ja-JP" altLang="en-US" sz="3200" dirty="0">
                  <a:solidFill>
                    <a:srgbClr val="FF0000"/>
                  </a:solidFill>
                </a:endParaRPr>
              </a:p>
            </p:txBody>
          </p:sp>
        </p:grpSp>
      </p:grpSp>
      <p:sp>
        <p:nvSpPr>
          <p:cNvPr id="38" name="テキスト ボックス 37">
            <a:extLst>
              <a:ext uri="{FF2B5EF4-FFF2-40B4-BE49-F238E27FC236}">
                <a16:creationId xmlns:a16="http://schemas.microsoft.com/office/drawing/2014/main" id="{583693DF-A03D-FBE0-B98E-E59E206CA529}"/>
              </a:ext>
            </a:extLst>
          </p:cNvPr>
          <p:cNvSpPr txBox="1"/>
          <p:nvPr/>
        </p:nvSpPr>
        <p:spPr>
          <a:xfrm>
            <a:off x="914400" y="2092909"/>
            <a:ext cx="4572000" cy="461665"/>
          </a:xfrm>
          <a:prstGeom prst="rect">
            <a:avLst/>
          </a:prstGeom>
          <a:noFill/>
        </p:spPr>
        <p:txBody>
          <a:bodyPr wrap="square">
            <a:spAutoFit/>
          </a:bodyPr>
          <a:lstStyle/>
          <a:p>
            <a:r>
              <a:rPr lang="en-US" altLang="ja-JP" sz="2400" dirty="0">
                <a:latin typeface="メイリオ" panose="020B0604030504040204" pitchFamily="50" charset="-128"/>
                <a:ea typeface="メイリオ" panose="020B0604030504040204" pitchFamily="50" charset="-128"/>
              </a:rPr>
              <a:t>d = [1, 2, 5, 10, 100]</a:t>
            </a:r>
            <a:endParaRPr lang="ja-JP" altLang="en-US" sz="2400" dirty="0">
              <a:latin typeface="メイリオ" panose="020B0604030504040204" pitchFamily="50" charset="-128"/>
              <a:ea typeface="メイリオ" panose="020B0604030504040204" pitchFamily="50" charset="-128"/>
            </a:endParaRPr>
          </a:p>
        </p:txBody>
      </p:sp>
      <p:sp>
        <p:nvSpPr>
          <p:cNvPr id="39" name="テキスト ボックス 38">
            <a:extLst>
              <a:ext uri="{FF2B5EF4-FFF2-40B4-BE49-F238E27FC236}">
                <a16:creationId xmlns:a16="http://schemas.microsoft.com/office/drawing/2014/main" id="{84536A6D-BBDB-4A85-E3A3-B492B9976A6C}"/>
              </a:ext>
            </a:extLst>
          </p:cNvPr>
          <p:cNvSpPr txBox="1"/>
          <p:nvPr/>
        </p:nvSpPr>
        <p:spPr>
          <a:xfrm>
            <a:off x="645763" y="4500327"/>
            <a:ext cx="8191460" cy="769441"/>
          </a:xfrm>
          <a:prstGeom prst="rect">
            <a:avLst/>
          </a:prstGeom>
          <a:noFill/>
        </p:spPr>
        <p:txBody>
          <a:bodyPr wrap="square">
            <a:spAutoFit/>
          </a:bodyPr>
          <a:lstStyle/>
          <a:p>
            <a:pPr algn="l"/>
            <a:r>
              <a:rPr kumimoji="1" lang="en-US" altLang="ja-JP" sz="2200" dirty="0" err="1">
                <a:latin typeface="メイリオ" panose="020B0604030504040204" pitchFamily="50" charset="-128"/>
                <a:ea typeface="メイリオ" panose="020B0604030504040204" pitchFamily="50" charset="-128"/>
              </a:rPr>
              <a:t>i</a:t>
            </a:r>
            <a:r>
              <a:rPr kumimoji="1" lang="en-US" altLang="ja-JP" sz="2200" dirty="0">
                <a:latin typeface="メイリオ" panose="020B0604030504040204" pitchFamily="50" charset="-128"/>
                <a:ea typeface="メイリオ" panose="020B0604030504040204" pitchFamily="50" charset="-128"/>
              </a:rPr>
              <a:t> = </a:t>
            </a:r>
            <a:r>
              <a:rPr kumimoji="1" lang="en-US" altLang="ja-JP" sz="2200" dirty="0" err="1">
                <a:latin typeface="メイリオ" panose="020B0604030504040204" pitchFamily="50" charset="-128"/>
                <a:ea typeface="メイリオ" panose="020B0604030504040204" pitchFamily="50" charset="-128"/>
              </a:rPr>
              <a:t>random.randint</a:t>
            </a:r>
            <a:r>
              <a:rPr kumimoji="1" lang="en-US" altLang="ja-JP" sz="2200" dirty="0">
                <a:latin typeface="メイリオ" panose="020B0604030504040204" pitchFamily="50" charset="-128"/>
                <a:ea typeface="メイリオ" panose="020B0604030504040204" pitchFamily="50" charset="-128"/>
              </a:rPr>
              <a:t>(0, 4)</a:t>
            </a:r>
            <a:r>
              <a:rPr kumimoji="1" lang="ja-JP" altLang="en-US" sz="2200" dirty="0">
                <a:latin typeface="メイリオ" panose="020B0604030504040204" pitchFamily="50" charset="-128"/>
                <a:ea typeface="メイリオ" panose="020B0604030504040204" pitchFamily="50" charset="-128"/>
              </a:rPr>
              <a:t>　← </a:t>
            </a:r>
            <a:r>
              <a:rPr kumimoji="1" lang="en-US" altLang="ja-JP" sz="2200" dirty="0" err="1">
                <a:latin typeface="メイリオ" panose="020B0604030504040204" pitchFamily="50" charset="-128"/>
                <a:ea typeface="メイリオ" panose="020B0604030504040204" pitchFamily="50" charset="-128"/>
              </a:rPr>
              <a:t>i</a:t>
            </a:r>
            <a:r>
              <a:rPr kumimoji="1" lang="ja-JP" altLang="en-US" sz="2200" dirty="0">
                <a:latin typeface="メイリオ" panose="020B0604030504040204" pitchFamily="50" charset="-128"/>
                <a:ea typeface="メイリオ" panose="020B0604030504040204" pitchFamily="50" charset="-128"/>
              </a:rPr>
              <a:t>に</a:t>
            </a:r>
            <a:r>
              <a:rPr lang="en-US" altLang="ja-JP" sz="2200" dirty="0">
                <a:latin typeface="メイリオ" panose="020B0604030504040204" pitchFamily="50" charset="-128"/>
                <a:ea typeface="メイリオ" panose="020B0604030504040204" pitchFamily="50" charset="-128"/>
              </a:rPr>
              <a:t>0</a:t>
            </a:r>
            <a:r>
              <a:rPr lang="ja-JP" altLang="en-US" sz="2200" dirty="0">
                <a:latin typeface="メイリオ" panose="020B0604030504040204" pitchFamily="50" charset="-128"/>
                <a:ea typeface="メイリオ" panose="020B0604030504040204" pitchFamily="50" charset="-128"/>
              </a:rPr>
              <a:t>～</a:t>
            </a:r>
            <a:r>
              <a:rPr lang="en-US" altLang="ja-JP" sz="2200" dirty="0">
                <a:latin typeface="メイリオ" panose="020B0604030504040204" pitchFamily="50" charset="-128"/>
                <a:ea typeface="メイリオ" panose="020B0604030504040204" pitchFamily="50" charset="-128"/>
              </a:rPr>
              <a:t>4</a:t>
            </a:r>
            <a:r>
              <a:rPr lang="ja-JP" altLang="en-US" sz="2200" dirty="0">
                <a:latin typeface="メイリオ" panose="020B0604030504040204" pitchFamily="50" charset="-128"/>
                <a:ea typeface="メイリオ" panose="020B0604030504040204" pitchFamily="50" charset="-128"/>
              </a:rPr>
              <a:t>のランダムな数か入る</a:t>
            </a:r>
            <a:endParaRPr kumimoji="1" lang="en-US" altLang="ja-JP" sz="2200" dirty="0">
              <a:latin typeface="メイリオ" panose="020B0604030504040204" pitchFamily="50" charset="-128"/>
              <a:ea typeface="メイリオ" panose="020B0604030504040204" pitchFamily="50" charset="-128"/>
            </a:endParaRPr>
          </a:p>
          <a:p>
            <a:pPr algn="l"/>
            <a:r>
              <a:rPr kumimoji="1" lang="en-US" altLang="ja-JP" sz="2200" dirty="0">
                <a:latin typeface="メイリオ" panose="020B0604030504040204" pitchFamily="50" charset="-128"/>
                <a:ea typeface="メイリオ" panose="020B0604030504040204" pitchFamily="50" charset="-128"/>
              </a:rPr>
              <a:t>d[</a:t>
            </a:r>
            <a:r>
              <a:rPr kumimoji="1" lang="en-US" altLang="ja-JP" sz="2200" dirty="0" err="1">
                <a:latin typeface="メイリオ" panose="020B0604030504040204" pitchFamily="50" charset="-128"/>
                <a:ea typeface="メイリオ" panose="020B0604030504040204" pitchFamily="50" charset="-128"/>
              </a:rPr>
              <a:t>i</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　 ←　</a:t>
            </a:r>
            <a:r>
              <a:rPr kumimoji="1" lang="en-US" altLang="ja-JP" sz="2200" dirty="0">
                <a:latin typeface="メイリオ" panose="020B0604030504040204" pitchFamily="50" charset="-128"/>
                <a:ea typeface="メイリオ" panose="020B0604030504040204" pitchFamily="50" charset="-128"/>
              </a:rPr>
              <a:t>d</a:t>
            </a:r>
            <a:r>
              <a:rPr kumimoji="1" lang="ja-JP" altLang="en-US" sz="2200" dirty="0">
                <a:latin typeface="メイリオ" panose="020B0604030504040204" pitchFamily="50" charset="-128"/>
                <a:ea typeface="メイリオ" panose="020B0604030504040204" pitchFamily="50" charset="-128"/>
              </a:rPr>
              <a:t>の</a:t>
            </a:r>
            <a:r>
              <a:rPr kumimoji="1" lang="en-US" altLang="ja-JP" sz="2200" dirty="0" err="1">
                <a:latin typeface="メイリオ" panose="020B0604030504040204" pitchFamily="50" charset="-128"/>
                <a:ea typeface="メイリオ" panose="020B0604030504040204" pitchFamily="50" charset="-128"/>
              </a:rPr>
              <a:t>i</a:t>
            </a:r>
            <a:r>
              <a:rPr kumimoji="1" lang="ja-JP" altLang="en-US" sz="2200" dirty="0">
                <a:latin typeface="メイリオ" panose="020B0604030504040204" pitchFamily="50" charset="-128"/>
                <a:ea typeface="メイリオ" panose="020B0604030504040204" pitchFamily="50" charset="-128"/>
              </a:rPr>
              <a:t>番目の箱の内容</a:t>
            </a:r>
            <a:endParaRPr kumimoji="1" lang="en-US" altLang="ja-JP" sz="2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1854008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21</a:t>
            </a:fld>
            <a:endParaRPr kumimoji="0" lang="en-US" altLang="ja-JP" sz="2800" dirty="0">
              <a:solidFill>
                <a:srgbClr val="000000"/>
              </a:solidFill>
            </a:endParaRPr>
          </a:p>
        </p:txBody>
      </p:sp>
      <p:sp>
        <p:nvSpPr>
          <p:cNvPr id="7171" name="Text Box 3"/>
          <p:cNvSpPr txBox="1">
            <a:spLocks noChangeArrowheads="1"/>
          </p:cNvSpPr>
          <p:nvPr/>
        </p:nvSpPr>
        <p:spPr bwMode="auto">
          <a:xfrm>
            <a:off x="2197371" y="367138"/>
            <a:ext cx="7391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7</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リストを使った</a:t>
            </a:r>
            <a:r>
              <a:rPr lang="en-US" altLang="ja-JP" sz="2800" dirty="0">
                <a:latin typeface="メイリオ" panose="020B0604030504040204" pitchFamily="50" charset="-128"/>
                <a:ea typeface="メイリオ" panose="020B0604030504040204" pitchFamily="50" charset="-128"/>
              </a:rPr>
              <a:t>5</a:t>
            </a:r>
            <a:r>
              <a:rPr lang="ja-JP" altLang="en-US" sz="2800" dirty="0">
                <a:latin typeface="メイリオ" panose="020B0604030504040204" pitchFamily="50" charset="-128"/>
                <a:ea typeface="メイリオ" panose="020B0604030504040204" pitchFamily="50" charset="-128"/>
              </a:rPr>
              <a:t>つの数の合計</a:t>
            </a:r>
            <a:endParaRPr lang="ja-JP" altLang="en-US" sz="1800" dirty="0">
              <a:solidFill>
                <a:srgbClr val="000000"/>
              </a:solidFill>
            </a:endParaRPr>
          </a:p>
        </p:txBody>
      </p:sp>
      <p:sp>
        <p:nvSpPr>
          <p:cNvPr id="11" name="Text Box 52"/>
          <p:cNvSpPr txBox="1">
            <a:spLocks noChangeArrowheads="1"/>
          </p:cNvSpPr>
          <p:nvPr/>
        </p:nvSpPr>
        <p:spPr bwMode="auto">
          <a:xfrm>
            <a:off x="1133598" y="4542248"/>
            <a:ext cx="5526437" cy="1200329"/>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a:latin typeface="メイリオ" panose="020B0604030504040204" pitchFamily="50" charset="-128"/>
                <a:ea typeface="メイリオ" panose="020B0604030504040204" pitchFamily="50" charset="-128"/>
              </a:rPr>
              <a:t>いきなりプログラムが難しくなりました。あらかじめリスト</a:t>
            </a:r>
            <a:r>
              <a:rPr lang="en-US" altLang="ja-JP" sz="2400" dirty="0">
                <a:latin typeface="メイリオ" panose="020B0604030504040204" pitchFamily="50" charset="-128"/>
                <a:ea typeface="メイリオ" panose="020B0604030504040204" pitchFamily="50" charset="-128"/>
              </a:rPr>
              <a:t>d</a:t>
            </a:r>
            <a:r>
              <a:rPr lang="ja-JP" altLang="en-US" sz="2400" dirty="0">
                <a:latin typeface="メイリオ" panose="020B0604030504040204" pitchFamily="50" charset="-128"/>
                <a:ea typeface="メイリオ" panose="020B0604030504040204" pitchFamily="50" charset="-128"/>
              </a:rPr>
              <a:t>に入れておいた</a:t>
            </a:r>
            <a:r>
              <a:rPr lang="en-US" altLang="ja-JP" sz="2400" dirty="0">
                <a:latin typeface="メイリオ" panose="020B0604030504040204" pitchFamily="50" charset="-128"/>
                <a:ea typeface="メイリオ" panose="020B0604030504040204" pitchFamily="50" charset="-128"/>
              </a:rPr>
              <a:t>5</a:t>
            </a:r>
            <a:r>
              <a:rPr lang="ja-JP" altLang="en-US" sz="2400" dirty="0">
                <a:latin typeface="メイリオ" panose="020B0604030504040204" pitchFamily="50" charset="-128"/>
                <a:ea typeface="メイリオ" panose="020B0604030504040204" pitchFamily="50" charset="-128"/>
              </a:rPr>
              <a:t>個の数の合計を計算します。</a:t>
            </a:r>
          </a:p>
        </p:txBody>
      </p:sp>
      <p:pic>
        <p:nvPicPr>
          <p:cNvPr id="5" name="図 4"/>
          <p:cNvPicPr>
            <a:picLocks noChangeAspect="1"/>
          </p:cNvPicPr>
          <p:nvPr/>
        </p:nvPicPr>
        <p:blipFill>
          <a:blip r:embed="rId2">
            <a:extLst>
              <a:ext uri="{BEBA8EAE-BF5A-486C-A8C5-ECC9F3942E4B}">
                <a14:imgProps xmlns:a14="http://schemas.microsoft.com/office/drawing/2010/main">
                  <a14:imgLayer r:embed="rId3">
                    <a14:imgEffect>
                      <a14:backgroundRemoval t="5063" b="99156" l="9402" r="94444">
                        <a14:foregroundMark x1="44872" y1="43460" x2="44872" y2="43460"/>
                        <a14:foregroundMark x1="44017" y1="45148" x2="44017" y2="45148"/>
                        <a14:foregroundMark x1="47009" y1="47257" x2="47009" y2="47257"/>
                        <a14:foregroundMark x1="58974" y1="40084" x2="58974" y2="40084"/>
                        <a14:foregroundMark x1="60684" y1="42616" x2="60684" y2="42616"/>
                        <a14:foregroundMark x1="60256" y1="39662" x2="60256" y2="39662"/>
                        <a14:foregroundMark x1="45299" y1="40506" x2="45299" y2="40506"/>
                        <a14:foregroundMark x1="27778" y1="29114" x2="27778" y2="29114"/>
                        <a14:foregroundMark x1="26923" y1="32489" x2="26923" y2="32489"/>
                        <a14:foregroundMark x1="28632" y1="28692" x2="28632" y2="28692"/>
                        <a14:foregroundMark x1="66239" y1="21097" x2="66239" y2="21097"/>
                        <a14:foregroundMark x1="67949" y1="24895" x2="67949" y2="24895"/>
                        <a14:foregroundMark x1="47436" y1="64979" x2="47436" y2="64979"/>
                        <a14:foregroundMark x1="52991" y1="64135" x2="52991" y2="64135"/>
                        <a14:foregroundMark x1="57265" y1="62447" x2="57265" y2="62447"/>
                        <a14:foregroundMark x1="58974" y1="64135" x2="58974" y2="64135"/>
                        <a14:foregroundMark x1="59829" y1="57384" x2="59829" y2="57384"/>
                        <a14:foregroundMark x1="55983" y1="66667" x2="55983" y2="66667"/>
                      </a14:backgroundRemoval>
                    </a14:imgEffect>
                  </a14:imgLayer>
                </a14:imgProps>
              </a:ext>
            </a:extLst>
          </a:blip>
          <a:stretch>
            <a:fillRect/>
          </a:stretch>
        </p:blipFill>
        <p:spPr>
          <a:xfrm>
            <a:off x="6644969" y="679968"/>
            <a:ext cx="2437611" cy="2468862"/>
          </a:xfrm>
          <a:prstGeom prst="rect">
            <a:avLst/>
          </a:prstGeom>
          <a:effectLst>
            <a:softEdge rad="0"/>
          </a:effectLst>
        </p:spPr>
      </p:pic>
      <p:sp>
        <p:nvSpPr>
          <p:cNvPr id="2" name="テキスト ボックス 1">
            <a:extLst>
              <a:ext uri="{FF2B5EF4-FFF2-40B4-BE49-F238E27FC236}">
                <a16:creationId xmlns:a16="http://schemas.microsoft.com/office/drawing/2014/main" id="{FD0A1BD7-6641-21D2-14A9-75B436CCB419}"/>
              </a:ext>
            </a:extLst>
          </p:cNvPr>
          <p:cNvSpPr txBox="1"/>
          <p:nvPr/>
        </p:nvSpPr>
        <p:spPr>
          <a:xfrm>
            <a:off x="363416" y="34868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13</a:t>
            </a:r>
            <a:endParaRPr kumimoji="1" lang="ja-JP" altLang="en-US" sz="2800" dirty="0">
              <a:solidFill>
                <a:schemeClr val="accent2"/>
              </a:solidFill>
            </a:endParaRPr>
          </a:p>
        </p:txBody>
      </p:sp>
      <p:grpSp>
        <p:nvGrpSpPr>
          <p:cNvPr id="7" name="グループ化 6">
            <a:extLst>
              <a:ext uri="{FF2B5EF4-FFF2-40B4-BE49-F238E27FC236}">
                <a16:creationId xmlns:a16="http://schemas.microsoft.com/office/drawing/2014/main" id="{8F9EB27A-13E7-D9ED-4C15-461C76E86449}"/>
              </a:ext>
            </a:extLst>
          </p:cNvPr>
          <p:cNvGrpSpPr/>
          <p:nvPr/>
        </p:nvGrpSpPr>
        <p:grpSpPr>
          <a:xfrm>
            <a:off x="952540" y="1669490"/>
            <a:ext cx="1158538" cy="1500418"/>
            <a:chOff x="838200" y="1641500"/>
            <a:chExt cx="1158538" cy="1500418"/>
          </a:xfrm>
        </p:grpSpPr>
        <p:grpSp>
          <p:nvGrpSpPr>
            <p:cNvPr id="8" name="グループ化 7">
              <a:extLst>
                <a:ext uri="{FF2B5EF4-FFF2-40B4-BE49-F238E27FC236}">
                  <a16:creationId xmlns:a16="http://schemas.microsoft.com/office/drawing/2014/main" id="{8A957359-C80C-91EF-D782-BED9E22E4C49}"/>
                </a:ext>
              </a:extLst>
            </p:cNvPr>
            <p:cNvGrpSpPr/>
            <p:nvPr/>
          </p:nvGrpSpPr>
          <p:grpSpPr>
            <a:xfrm>
              <a:off x="838200" y="2139598"/>
              <a:ext cx="1158538" cy="1002320"/>
              <a:chOff x="838200" y="2139598"/>
              <a:chExt cx="1158538" cy="1002320"/>
            </a:xfrm>
          </p:grpSpPr>
          <p:pic>
            <p:nvPicPr>
              <p:cNvPr id="10" name="図 9" descr="ふた開き段ボール箱の正面からのイラスト">
                <a:extLst>
                  <a:ext uri="{FF2B5EF4-FFF2-40B4-BE49-F238E27FC236}">
                    <a16:creationId xmlns:a16="http://schemas.microsoft.com/office/drawing/2014/main" id="{035EF592-84AE-1CC3-8024-44AF8EEDBF79}"/>
                  </a:ext>
                </a:extLst>
              </p:cNvPr>
              <p:cNvPicPr/>
              <p:nvPr/>
            </p:nvPicPr>
            <p:blipFill rotWithShape="1">
              <a:blip r:embed="rId4">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2" name="テキスト ボックス 11">
                <a:extLst>
                  <a:ext uri="{FF2B5EF4-FFF2-40B4-BE49-F238E27FC236}">
                    <a16:creationId xmlns:a16="http://schemas.microsoft.com/office/drawing/2014/main" id="{34CE6522-5078-5A8C-F6A2-C463C6273C79}"/>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p:txBody>
          </p:sp>
        </p:grpSp>
        <p:sp>
          <p:nvSpPr>
            <p:cNvPr id="9" name="テキスト ボックス 8">
              <a:extLst>
                <a:ext uri="{FF2B5EF4-FFF2-40B4-BE49-F238E27FC236}">
                  <a16:creationId xmlns:a16="http://schemas.microsoft.com/office/drawing/2014/main" id="{64834A75-0950-7310-91D6-45BA4E07808C}"/>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41</a:t>
              </a:r>
              <a:endParaRPr kumimoji="1" lang="ja-JP" altLang="en-US" sz="3200" dirty="0">
                <a:solidFill>
                  <a:srgbClr val="FF0000"/>
                </a:solidFill>
              </a:endParaRPr>
            </a:p>
          </p:txBody>
        </p:sp>
      </p:grpSp>
      <p:grpSp>
        <p:nvGrpSpPr>
          <p:cNvPr id="15" name="グループ化 14">
            <a:extLst>
              <a:ext uri="{FF2B5EF4-FFF2-40B4-BE49-F238E27FC236}">
                <a16:creationId xmlns:a16="http://schemas.microsoft.com/office/drawing/2014/main" id="{65EC44C3-B407-CCFE-9B5C-C5AE598600D2}"/>
              </a:ext>
            </a:extLst>
          </p:cNvPr>
          <p:cNvGrpSpPr/>
          <p:nvPr/>
        </p:nvGrpSpPr>
        <p:grpSpPr>
          <a:xfrm>
            <a:off x="1901136" y="1669490"/>
            <a:ext cx="1158538" cy="1500418"/>
            <a:chOff x="838200" y="1641500"/>
            <a:chExt cx="1158538" cy="1500418"/>
          </a:xfrm>
        </p:grpSpPr>
        <p:grpSp>
          <p:nvGrpSpPr>
            <p:cNvPr id="16" name="グループ化 15">
              <a:extLst>
                <a:ext uri="{FF2B5EF4-FFF2-40B4-BE49-F238E27FC236}">
                  <a16:creationId xmlns:a16="http://schemas.microsoft.com/office/drawing/2014/main" id="{7A2D891A-B64B-FC4E-419F-F200022C71D9}"/>
                </a:ext>
              </a:extLst>
            </p:cNvPr>
            <p:cNvGrpSpPr/>
            <p:nvPr/>
          </p:nvGrpSpPr>
          <p:grpSpPr>
            <a:xfrm>
              <a:off x="838200" y="2139598"/>
              <a:ext cx="1158538" cy="1002320"/>
              <a:chOff x="838200" y="2139598"/>
              <a:chExt cx="1158538" cy="1002320"/>
            </a:xfrm>
          </p:grpSpPr>
          <p:pic>
            <p:nvPicPr>
              <p:cNvPr id="18" name="図 17" descr="ふた開き段ボール箱の正面からのイラスト">
                <a:extLst>
                  <a:ext uri="{FF2B5EF4-FFF2-40B4-BE49-F238E27FC236}">
                    <a16:creationId xmlns:a16="http://schemas.microsoft.com/office/drawing/2014/main" id="{E1EE1E39-C370-C48E-286E-2FFEEE10C24F}"/>
                  </a:ext>
                </a:extLst>
              </p:cNvPr>
              <p:cNvPicPr/>
              <p:nvPr/>
            </p:nvPicPr>
            <p:blipFill rotWithShape="1">
              <a:blip r:embed="rId4">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9" name="テキスト ボックス 18">
                <a:extLst>
                  <a:ext uri="{FF2B5EF4-FFF2-40B4-BE49-F238E27FC236}">
                    <a16:creationId xmlns:a16="http://schemas.microsoft.com/office/drawing/2014/main" id="{B0AA81E8-4375-97AB-29BF-5FDD942CAEB0}"/>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[1]</a:t>
                </a:r>
                <a:endParaRPr kumimoji="1" lang="ja-JP" altLang="en-US" sz="2800" dirty="0">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5400EC48-0707-F360-D357-9E6055A08C0E}"/>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23</a:t>
              </a:r>
              <a:endParaRPr kumimoji="1" lang="ja-JP" altLang="en-US" sz="3200" dirty="0">
                <a:solidFill>
                  <a:srgbClr val="FF0000"/>
                </a:solidFill>
              </a:endParaRPr>
            </a:p>
          </p:txBody>
        </p:sp>
      </p:grpSp>
      <p:grpSp>
        <p:nvGrpSpPr>
          <p:cNvPr id="20" name="グループ化 19">
            <a:extLst>
              <a:ext uri="{FF2B5EF4-FFF2-40B4-BE49-F238E27FC236}">
                <a16:creationId xmlns:a16="http://schemas.microsoft.com/office/drawing/2014/main" id="{25D33F5E-8A1A-2EDE-5FBB-BFBA83060A78}"/>
              </a:ext>
            </a:extLst>
          </p:cNvPr>
          <p:cNvGrpSpPr/>
          <p:nvPr/>
        </p:nvGrpSpPr>
        <p:grpSpPr>
          <a:xfrm>
            <a:off x="2849732" y="1669490"/>
            <a:ext cx="1158538" cy="1500418"/>
            <a:chOff x="838200" y="1641500"/>
            <a:chExt cx="1158538" cy="1500418"/>
          </a:xfrm>
        </p:grpSpPr>
        <p:grpSp>
          <p:nvGrpSpPr>
            <p:cNvPr id="21" name="グループ化 20">
              <a:extLst>
                <a:ext uri="{FF2B5EF4-FFF2-40B4-BE49-F238E27FC236}">
                  <a16:creationId xmlns:a16="http://schemas.microsoft.com/office/drawing/2014/main" id="{333E1726-744A-BE3D-1D4F-782B4E179116}"/>
                </a:ext>
              </a:extLst>
            </p:cNvPr>
            <p:cNvGrpSpPr/>
            <p:nvPr/>
          </p:nvGrpSpPr>
          <p:grpSpPr>
            <a:xfrm>
              <a:off x="838200" y="2139598"/>
              <a:ext cx="1158538" cy="1002320"/>
              <a:chOff x="838200" y="2139598"/>
              <a:chExt cx="1158538" cy="1002320"/>
            </a:xfrm>
          </p:grpSpPr>
          <p:pic>
            <p:nvPicPr>
              <p:cNvPr id="23" name="図 22" descr="ふた開き段ボール箱の正面からのイラスト">
                <a:extLst>
                  <a:ext uri="{FF2B5EF4-FFF2-40B4-BE49-F238E27FC236}">
                    <a16:creationId xmlns:a16="http://schemas.microsoft.com/office/drawing/2014/main" id="{4D0B8884-8DA5-1074-36B7-6A8796721E66}"/>
                  </a:ext>
                </a:extLst>
              </p:cNvPr>
              <p:cNvPicPr/>
              <p:nvPr/>
            </p:nvPicPr>
            <p:blipFill rotWithShape="1">
              <a:blip r:embed="rId4">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24" name="テキスト ボックス 23">
                <a:extLst>
                  <a:ext uri="{FF2B5EF4-FFF2-40B4-BE49-F238E27FC236}">
                    <a16:creationId xmlns:a16="http://schemas.microsoft.com/office/drawing/2014/main" id="{C4327F04-BDD0-1279-B723-6C79CC51EC14}"/>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[2]</a:t>
                </a:r>
                <a:endParaRPr kumimoji="1" lang="ja-JP" altLang="en-US" sz="2800" dirty="0">
                  <a:latin typeface="メイリオ" panose="020B0604030504040204" pitchFamily="50" charset="-128"/>
                  <a:ea typeface="メイリオ" panose="020B0604030504040204" pitchFamily="50" charset="-128"/>
                </a:endParaRPr>
              </a:p>
            </p:txBody>
          </p:sp>
        </p:grpSp>
        <p:sp>
          <p:nvSpPr>
            <p:cNvPr id="22" name="テキスト ボックス 21">
              <a:extLst>
                <a:ext uri="{FF2B5EF4-FFF2-40B4-BE49-F238E27FC236}">
                  <a16:creationId xmlns:a16="http://schemas.microsoft.com/office/drawing/2014/main" id="{1E129505-D1FD-7C4C-9DA9-FD22AAC3F1B5}"/>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8</a:t>
              </a:r>
              <a:endParaRPr kumimoji="1" lang="ja-JP" altLang="en-US" sz="3200" dirty="0">
                <a:solidFill>
                  <a:srgbClr val="FF0000"/>
                </a:solidFill>
              </a:endParaRPr>
            </a:p>
          </p:txBody>
        </p:sp>
      </p:grpSp>
      <p:grpSp>
        <p:nvGrpSpPr>
          <p:cNvPr id="25" name="グループ化 24">
            <a:extLst>
              <a:ext uri="{FF2B5EF4-FFF2-40B4-BE49-F238E27FC236}">
                <a16:creationId xmlns:a16="http://schemas.microsoft.com/office/drawing/2014/main" id="{8903BEDA-B03D-C66C-8CD8-A89FDBE59B14}"/>
              </a:ext>
            </a:extLst>
          </p:cNvPr>
          <p:cNvGrpSpPr/>
          <p:nvPr/>
        </p:nvGrpSpPr>
        <p:grpSpPr>
          <a:xfrm>
            <a:off x="3798328" y="1669490"/>
            <a:ext cx="1158538" cy="1500418"/>
            <a:chOff x="838200" y="1641500"/>
            <a:chExt cx="1158538" cy="1500418"/>
          </a:xfrm>
        </p:grpSpPr>
        <p:grpSp>
          <p:nvGrpSpPr>
            <p:cNvPr id="26" name="グループ化 25">
              <a:extLst>
                <a:ext uri="{FF2B5EF4-FFF2-40B4-BE49-F238E27FC236}">
                  <a16:creationId xmlns:a16="http://schemas.microsoft.com/office/drawing/2014/main" id="{E56B3EC5-F6BC-7D04-7276-6EDCF2BC233A}"/>
                </a:ext>
              </a:extLst>
            </p:cNvPr>
            <p:cNvGrpSpPr/>
            <p:nvPr/>
          </p:nvGrpSpPr>
          <p:grpSpPr>
            <a:xfrm>
              <a:off x="838200" y="2139598"/>
              <a:ext cx="1158538" cy="1002320"/>
              <a:chOff x="838200" y="2139598"/>
              <a:chExt cx="1158538" cy="1002320"/>
            </a:xfrm>
          </p:grpSpPr>
          <p:pic>
            <p:nvPicPr>
              <p:cNvPr id="28" name="図 27" descr="ふた開き段ボール箱の正面からのイラスト">
                <a:extLst>
                  <a:ext uri="{FF2B5EF4-FFF2-40B4-BE49-F238E27FC236}">
                    <a16:creationId xmlns:a16="http://schemas.microsoft.com/office/drawing/2014/main" id="{724C245B-2259-BE4E-1EF4-605F82B25456}"/>
                  </a:ext>
                </a:extLst>
              </p:cNvPr>
              <p:cNvPicPr/>
              <p:nvPr/>
            </p:nvPicPr>
            <p:blipFill rotWithShape="1">
              <a:blip r:embed="rId4">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29" name="テキスト ボックス 28">
                <a:extLst>
                  <a:ext uri="{FF2B5EF4-FFF2-40B4-BE49-F238E27FC236}">
                    <a16:creationId xmlns:a16="http://schemas.microsoft.com/office/drawing/2014/main" id="{6784EB99-5C48-343D-1830-FE88787AE8AD}"/>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[3]</a:t>
                </a:r>
                <a:endParaRPr kumimoji="1" lang="ja-JP" altLang="en-US" sz="2800" dirty="0">
                  <a:latin typeface="メイリオ" panose="020B0604030504040204" pitchFamily="50" charset="-128"/>
                  <a:ea typeface="メイリオ" panose="020B0604030504040204" pitchFamily="50" charset="-128"/>
                </a:endParaRPr>
              </a:p>
            </p:txBody>
          </p:sp>
        </p:grpSp>
        <p:sp>
          <p:nvSpPr>
            <p:cNvPr id="27" name="テキスト ボックス 26">
              <a:extLst>
                <a:ext uri="{FF2B5EF4-FFF2-40B4-BE49-F238E27FC236}">
                  <a16:creationId xmlns:a16="http://schemas.microsoft.com/office/drawing/2014/main" id="{2FFAD198-B21D-45C2-E83F-1FF9FE1C8493}"/>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15</a:t>
              </a:r>
              <a:endParaRPr kumimoji="1" lang="ja-JP" altLang="en-US" sz="3200" dirty="0">
                <a:solidFill>
                  <a:srgbClr val="FF0000"/>
                </a:solidFill>
              </a:endParaRPr>
            </a:p>
          </p:txBody>
        </p:sp>
      </p:grpSp>
      <p:grpSp>
        <p:nvGrpSpPr>
          <p:cNvPr id="30" name="グループ化 29">
            <a:extLst>
              <a:ext uri="{FF2B5EF4-FFF2-40B4-BE49-F238E27FC236}">
                <a16:creationId xmlns:a16="http://schemas.microsoft.com/office/drawing/2014/main" id="{27C0D154-FDF6-966B-307D-4009BEB23D70}"/>
              </a:ext>
            </a:extLst>
          </p:cNvPr>
          <p:cNvGrpSpPr/>
          <p:nvPr/>
        </p:nvGrpSpPr>
        <p:grpSpPr>
          <a:xfrm>
            <a:off x="4746924" y="1669490"/>
            <a:ext cx="1158538" cy="1500418"/>
            <a:chOff x="838200" y="1641500"/>
            <a:chExt cx="1158538" cy="1500418"/>
          </a:xfrm>
        </p:grpSpPr>
        <p:grpSp>
          <p:nvGrpSpPr>
            <p:cNvPr id="31" name="グループ化 30">
              <a:extLst>
                <a:ext uri="{FF2B5EF4-FFF2-40B4-BE49-F238E27FC236}">
                  <a16:creationId xmlns:a16="http://schemas.microsoft.com/office/drawing/2014/main" id="{F9C075CF-7DFF-F1C4-FFAF-0D2475127B35}"/>
                </a:ext>
              </a:extLst>
            </p:cNvPr>
            <p:cNvGrpSpPr/>
            <p:nvPr/>
          </p:nvGrpSpPr>
          <p:grpSpPr>
            <a:xfrm>
              <a:off x="838200" y="2139598"/>
              <a:ext cx="1158538" cy="1002320"/>
              <a:chOff x="838200" y="2139598"/>
              <a:chExt cx="1158538" cy="1002320"/>
            </a:xfrm>
          </p:grpSpPr>
          <p:pic>
            <p:nvPicPr>
              <p:cNvPr id="7169" name="図 7168" descr="ふた開き段ボール箱の正面からのイラスト">
                <a:extLst>
                  <a:ext uri="{FF2B5EF4-FFF2-40B4-BE49-F238E27FC236}">
                    <a16:creationId xmlns:a16="http://schemas.microsoft.com/office/drawing/2014/main" id="{FEF8E6B6-1C36-EEA7-4AFC-F037118743A9}"/>
                  </a:ext>
                </a:extLst>
              </p:cNvPr>
              <p:cNvPicPr/>
              <p:nvPr/>
            </p:nvPicPr>
            <p:blipFill rotWithShape="1">
              <a:blip r:embed="rId4">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7172" name="テキスト ボックス 7171">
                <a:extLst>
                  <a:ext uri="{FF2B5EF4-FFF2-40B4-BE49-F238E27FC236}">
                    <a16:creationId xmlns:a16="http://schemas.microsoft.com/office/drawing/2014/main" id="{81C3CCAC-BC58-1B3D-424D-3FB2224D7015}"/>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[4]</a:t>
                </a:r>
                <a:endParaRPr kumimoji="1" lang="ja-JP" altLang="en-US" sz="2800" dirty="0">
                  <a:latin typeface="メイリオ" panose="020B0604030504040204" pitchFamily="50" charset="-128"/>
                  <a:ea typeface="メイリオ" panose="020B0604030504040204" pitchFamily="50" charset="-128"/>
                </a:endParaRPr>
              </a:p>
            </p:txBody>
          </p:sp>
        </p:grpSp>
        <p:sp>
          <p:nvSpPr>
            <p:cNvPr id="7168" name="テキスト ボックス 7167">
              <a:extLst>
                <a:ext uri="{FF2B5EF4-FFF2-40B4-BE49-F238E27FC236}">
                  <a16:creationId xmlns:a16="http://schemas.microsoft.com/office/drawing/2014/main" id="{61C0AC99-0619-5C46-C250-A09AE176DB73}"/>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33</a:t>
              </a:r>
              <a:endParaRPr kumimoji="1" lang="ja-JP" altLang="en-US" sz="3200" dirty="0">
                <a:solidFill>
                  <a:srgbClr val="FF0000"/>
                </a:solidFill>
              </a:endParaRPr>
            </a:p>
          </p:txBody>
        </p:sp>
      </p:grpSp>
      <p:sp>
        <p:nvSpPr>
          <p:cNvPr id="7173" name="テキスト ボックス 7172">
            <a:extLst>
              <a:ext uri="{FF2B5EF4-FFF2-40B4-BE49-F238E27FC236}">
                <a16:creationId xmlns:a16="http://schemas.microsoft.com/office/drawing/2014/main" id="{31E8BE0F-EA80-DC25-C853-9EC15F2F3B62}"/>
              </a:ext>
            </a:extLst>
          </p:cNvPr>
          <p:cNvSpPr txBox="1"/>
          <p:nvPr/>
        </p:nvSpPr>
        <p:spPr>
          <a:xfrm>
            <a:off x="1143000" y="1222320"/>
            <a:ext cx="4572000" cy="461665"/>
          </a:xfrm>
          <a:prstGeom prst="rect">
            <a:avLst/>
          </a:prstGeom>
          <a:noFill/>
        </p:spPr>
        <p:txBody>
          <a:bodyPr wrap="square">
            <a:spAutoFit/>
          </a:bodyPr>
          <a:lstStyle/>
          <a:p>
            <a:r>
              <a:rPr lang="en-US" altLang="ja-JP" sz="2400" dirty="0">
                <a:latin typeface="メイリオ" panose="020B0604030504040204" pitchFamily="50" charset="-128"/>
                <a:ea typeface="メイリオ" panose="020B0604030504040204" pitchFamily="50" charset="-128"/>
              </a:rPr>
              <a:t>d = [41, 23, 8, 15, 33]</a:t>
            </a:r>
            <a:endParaRPr lang="ja-JP" altLang="en-US" sz="2400" dirty="0">
              <a:latin typeface="メイリオ" panose="020B0604030504040204" pitchFamily="50" charset="-128"/>
              <a:ea typeface="メイリオ" panose="020B0604030504040204" pitchFamily="50" charset="-128"/>
            </a:endParaRPr>
          </a:p>
        </p:txBody>
      </p:sp>
      <p:sp>
        <p:nvSpPr>
          <p:cNvPr id="7175" name="テキスト ボックス 7174">
            <a:extLst>
              <a:ext uri="{FF2B5EF4-FFF2-40B4-BE49-F238E27FC236}">
                <a16:creationId xmlns:a16="http://schemas.microsoft.com/office/drawing/2014/main" id="{8D52BBC6-E4EB-724D-131A-5359F91ED689}"/>
              </a:ext>
            </a:extLst>
          </p:cNvPr>
          <p:cNvSpPr txBox="1"/>
          <p:nvPr/>
        </p:nvSpPr>
        <p:spPr>
          <a:xfrm>
            <a:off x="626646" y="3626389"/>
            <a:ext cx="7037266" cy="646331"/>
          </a:xfrm>
          <a:prstGeom prst="rect">
            <a:avLst/>
          </a:prstGeom>
          <a:noFill/>
        </p:spPr>
        <p:txBody>
          <a:bodyPr wrap="square">
            <a:spAutoFit/>
          </a:bodyPr>
          <a:lstStyle/>
          <a:p>
            <a:r>
              <a:rPr lang="en-US" altLang="ja-JP" sz="3600" dirty="0">
                <a:latin typeface="メイリオ" panose="020B0604030504040204" pitchFamily="50" charset="-128"/>
                <a:ea typeface="メイリオ" panose="020B0604030504040204" pitchFamily="50" charset="-128"/>
              </a:rPr>
              <a:t>41+ 23+8+15+33  </a:t>
            </a:r>
            <a:r>
              <a:rPr lang="ja-JP" altLang="en-US" sz="3600" dirty="0">
                <a:latin typeface="メイリオ" panose="020B0604030504040204" pitchFamily="50" charset="-128"/>
                <a:ea typeface="メイリオ" panose="020B0604030504040204" pitchFamily="50" charset="-128"/>
              </a:rPr>
              <a:t>合計 </a:t>
            </a:r>
            <a:r>
              <a:rPr lang="en-US" altLang="ja-JP" sz="3600" dirty="0">
                <a:latin typeface="メイリオ" panose="020B0604030504040204" pitchFamily="50" charset="-128"/>
                <a:ea typeface="メイリオ" panose="020B0604030504040204" pitchFamily="50" charset="-128"/>
              </a:rPr>
              <a:t>120</a:t>
            </a:r>
            <a:endParaRPr lang="ja-JP" altLang="en-US" sz="3600" dirty="0">
              <a:latin typeface="メイリオ" panose="020B0604030504040204" pitchFamily="50" charset="-128"/>
              <a:ea typeface="メイリオ" panose="020B0604030504040204" pitchFamily="50" charset="-128"/>
            </a:endParaRPr>
          </a:p>
        </p:txBody>
      </p:sp>
      <p:sp>
        <p:nvSpPr>
          <p:cNvPr id="7176" name="下矢印 10">
            <a:extLst>
              <a:ext uri="{FF2B5EF4-FFF2-40B4-BE49-F238E27FC236}">
                <a16:creationId xmlns:a16="http://schemas.microsoft.com/office/drawing/2014/main" id="{4C9F622C-6F17-BEC2-3AE8-6848E283D6E1}"/>
              </a:ext>
            </a:extLst>
          </p:cNvPr>
          <p:cNvSpPr/>
          <p:nvPr/>
        </p:nvSpPr>
        <p:spPr bwMode="auto">
          <a:xfrm>
            <a:off x="5181600" y="6077451"/>
            <a:ext cx="2743200" cy="47256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34159549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22</a:t>
            </a:fld>
            <a:endParaRPr kumimoji="0" lang="en-US" altLang="ja-JP" sz="2800" dirty="0">
              <a:solidFill>
                <a:srgbClr val="000000"/>
              </a:solidFill>
            </a:endParaRPr>
          </a:p>
        </p:txBody>
      </p:sp>
      <p:sp>
        <p:nvSpPr>
          <p:cNvPr id="7171" name="Text Box 3"/>
          <p:cNvSpPr txBox="1">
            <a:spLocks noChangeArrowheads="1"/>
          </p:cNvSpPr>
          <p:nvPr/>
        </p:nvSpPr>
        <p:spPr bwMode="auto">
          <a:xfrm>
            <a:off x="577588" y="221126"/>
            <a:ext cx="808181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7</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リストを使った</a:t>
            </a:r>
            <a:r>
              <a:rPr lang="en-US" altLang="ja-JP" sz="2800" dirty="0">
                <a:latin typeface="メイリオ" panose="020B0604030504040204" pitchFamily="50" charset="-128"/>
                <a:ea typeface="メイリオ" panose="020B0604030504040204" pitchFamily="50" charset="-128"/>
              </a:rPr>
              <a:t>5</a:t>
            </a:r>
            <a:r>
              <a:rPr lang="ja-JP" altLang="en-US" sz="2800" dirty="0">
                <a:latin typeface="メイリオ" panose="020B0604030504040204" pitchFamily="50" charset="-128"/>
                <a:ea typeface="メイリオ" panose="020B0604030504040204" pitchFamily="50" charset="-128"/>
              </a:rPr>
              <a:t>つの数の合計</a:t>
            </a:r>
            <a:endParaRPr lang="ja-JP" altLang="en-US" sz="1800" dirty="0">
              <a:solidFill>
                <a:srgbClr val="000000"/>
              </a:solidFill>
            </a:endParaRPr>
          </a:p>
        </p:txBody>
      </p:sp>
      <p:sp>
        <p:nvSpPr>
          <p:cNvPr id="9" name="テキスト ボックス 8"/>
          <p:cNvSpPr txBox="1"/>
          <p:nvPr/>
        </p:nvSpPr>
        <p:spPr>
          <a:xfrm>
            <a:off x="4335750" y="5007177"/>
            <a:ext cx="4455564" cy="769441"/>
          </a:xfrm>
          <a:prstGeom prst="rect">
            <a:avLst/>
          </a:prstGeom>
          <a:solidFill>
            <a:srgbClr val="FFFFCC"/>
          </a:solidFill>
          <a:ln>
            <a:solidFill>
              <a:schemeClr val="tx1"/>
            </a:solidFill>
          </a:ln>
        </p:spPr>
        <p:txBody>
          <a:bodyPr wrap="square" rtlCol="0">
            <a:spAutoFit/>
          </a:bodyPr>
          <a:lstStyle/>
          <a:p>
            <a:pPr algn="l"/>
            <a:r>
              <a:rPr kumimoji="1" lang="en-US" altLang="ja-JP" sz="2200" dirty="0">
                <a:latin typeface="メイリオ" panose="020B0604030504040204" pitchFamily="50" charset="-128"/>
                <a:ea typeface="メイリオ" panose="020B0604030504040204" pitchFamily="50" charset="-128"/>
              </a:rPr>
              <a:t>D[]</a:t>
            </a:r>
            <a:r>
              <a:rPr kumimoji="1" lang="ja-JP" altLang="en-US" sz="2200" dirty="0">
                <a:latin typeface="メイリオ" panose="020B0604030504040204" pitchFamily="50" charset="-128"/>
                <a:ea typeface="メイリオ" panose="020B0604030504040204" pitchFamily="50" charset="-128"/>
              </a:rPr>
              <a:t>の中の数をひとつづつ表示して、最後にその合計を表示する。</a:t>
            </a:r>
          </a:p>
        </p:txBody>
      </p:sp>
      <p:sp>
        <p:nvSpPr>
          <p:cNvPr id="16" name="テキスト ボックス 15"/>
          <p:cNvSpPr txBox="1"/>
          <p:nvPr/>
        </p:nvSpPr>
        <p:spPr>
          <a:xfrm>
            <a:off x="385247" y="5359628"/>
            <a:ext cx="3429000" cy="954107"/>
          </a:xfrm>
          <a:prstGeom prst="rect">
            <a:avLst/>
          </a:prstGeom>
          <a:noFill/>
          <a:ln>
            <a:noFill/>
          </a:ln>
        </p:spPr>
        <p:txBody>
          <a:bodyPr wrap="square" rtlCol="0">
            <a:spAutoFit/>
          </a:bodyPr>
          <a:lstStyle/>
          <a:p>
            <a:pPr algn="l"/>
            <a:r>
              <a:rPr kumimoji="1" lang="ja-JP" altLang="en-US" sz="2800" dirty="0">
                <a:latin typeface="メイリオ" panose="020B0604030504040204" pitchFamily="50" charset="-128"/>
                <a:ea typeface="メイリオ" panose="020B0604030504040204" pitchFamily="50" charset="-128"/>
              </a:rPr>
              <a:t>ヒント</a:t>
            </a:r>
            <a:r>
              <a:rPr kumimoji="1" lang="en-US" altLang="ja-JP" sz="2800" dirty="0">
                <a:latin typeface="メイリオ" panose="020B0604030504040204" pitchFamily="50" charset="-128"/>
                <a:ea typeface="メイリオ" panose="020B0604030504040204" pitchFamily="50" charset="-128"/>
              </a:rPr>
              <a:t>: </a:t>
            </a:r>
            <a:r>
              <a:rPr kumimoji="1" lang="ja-JP" altLang="en-US" sz="2800" dirty="0">
                <a:solidFill>
                  <a:srgbClr val="FF0000"/>
                </a:solidFill>
                <a:latin typeface="メイリオ" panose="020B0604030504040204" pitchFamily="50" charset="-128"/>
                <a:ea typeface="メイリオ" panose="020B0604030504040204" pitchFamily="50" charset="-128"/>
              </a:rPr>
              <a:t>課題</a:t>
            </a:r>
            <a:r>
              <a:rPr lang="en-US" altLang="ja-JP" sz="2800" dirty="0">
                <a:solidFill>
                  <a:srgbClr val="FF0000"/>
                </a:solidFill>
                <a:latin typeface="メイリオ" panose="020B0604030504040204" pitchFamily="50" charset="-128"/>
                <a:ea typeface="メイリオ" panose="020B0604030504040204" pitchFamily="50" charset="-128"/>
              </a:rPr>
              <a:t>10</a:t>
            </a:r>
            <a:br>
              <a:rPr kumimoji="1" lang="en-US" altLang="ja-JP" sz="2800" dirty="0">
                <a:solidFill>
                  <a:srgbClr val="FF0000"/>
                </a:solidFill>
                <a:latin typeface="メイリオ" panose="020B0604030504040204" pitchFamily="50" charset="-128"/>
                <a:ea typeface="メイリオ" panose="020B0604030504040204" pitchFamily="50" charset="-128"/>
              </a:rPr>
            </a:br>
            <a:r>
              <a:rPr kumimoji="1" lang="ja-JP" altLang="en-US" sz="2800" dirty="0">
                <a:latin typeface="メイリオ" panose="020B0604030504040204" pitchFamily="50" charset="-128"/>
                <a:ea typeface="メイリオ" panose="020B0604030504040204" pitchFamily="50" charset="-128"/>
              </a:rPr>
              <a:t>を流用して作る。</a:t>
            </a:r>
          </a:p>
        </p:txBody>
      </p:sp>
      <p:sp>
        <p:nvSpPr>
          <p:cNvPr id="17" name="四角形吹き出し 16"/>
          <p:cNvSpPr/>
          <p:nvPr/>
        </p:nvSpPr>
        <p:spPr bwMode="auto">
          <a:xfrm>
            <a:off x="338294" y="4587863"/>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a:solidFill>
                  <a:srgbClr val="FF0000"/>
                </a:solidFill>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p:txBody>
      </p:sp>
      <p:sp>
        <p:nvSpPr>
          <p:cNvPr id="11" name="下矢印 10"/>
          <p:cNvSpPr/>
          <p:nvPr/>
        </p:nvSpPr>
        <p:spPr bwMode="auto">
          <a:xfrm>
            <a:off x="5181600" y="6077451"/>
            <a:ext cx="2743200" cy="47256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3" name="テキスト ボックス 2">
            <a:extLst>
              <a:ext uri="{FF2B5EF4-FFF2-40B4-BE49-F238E27FC236}">
                <a16:creationId xmlns:a16="http://schemas.microsoft.com/office/drawing/2014/main" id="{92A653CD-CB59-48AE-2736-D3B9D9ACDB40}"/>
              </a:ext>
            </a:extLst>
          </p:cNvPr>
          <p:cNvSpPr txBox="1"/>
          <p:nvPr/>
        </p:nvSpPr>
        <p:spPr>
          <a:xfrm>
            <a:off x="340322" y="1015278"/>
            <a:ext cx="3707048" cy="3108543"/>
          </a:xfrm>
          <a:prstGeom prst="rect">
            <a:avLst/>
          </a:prstGeom>
          <a:noFill/>
          <a:ln>
            <a:solidFill>
              <a:schemeClr val="tx1"/>
            </a:solidFill>
          </a:ln>
        </p:spPr>
        <p:txBody>
          <a:bodyPr wrap="square" rtlCol="0">
            <a:spAutoFit/>
          </a:bodyPr>
          <a:lstStyle/>
          <a:p>
            <a:pPr algn="l"/>
            <a:r>
              <a:rPr lang="en-US" altLang="ja-JP" sz="2800" dirty="0"/>
              <a:t>d</a:t>
            </a:r>
            <a:r>
              <a:rPr kumimoji="1" lang="en-US" altLang="ja-JP" sz="2800" dirty="0"/>
              <a:t> = [41, 23, 8, 15, 33]</a:t>
            </a:r>
          </a:p>
          <a:p>
            <a:pPr algn="l"/>
            <a:r>
              <a:rPr kumimoji="1" lang="en-US" altLang="ja-JP" sz="2800" dirty="0"/>
              <a:t>s = 0</a:t>
            </a:r>
          </a:p>
          <a:p>
            <a:pPr algn="l"/>
            <a:r>
              <a:rPr kumimoji="1" lang="en-US" altLang="ja-JP" sz="2800" dirty="0"/>
              <a:t>for </a:t>
            </a:r>
            <a:r>
              <a:rPr kumimoji="1" lang="en-US" altLang="ja-JP" sz="2800" dirty="0" err="1"/>
              <a:t>i</a:t>
            </a:r>
            <a:r>
              <a:rPr kumimoji="1" lang="en-US" altLang="ja-JP" sz="2800" dirty="0"/>
              <a:t> in range(5):</a:t>
            </a:r>
          </a:p>
          <a:p>
            <a:pPr algn="l"/>
            <a:r>
              <a:rPr kumimoji="1" lang="en-US" altLang="ja-JP" sz="2800" dirty="0"/>
              <a:t>    print(</a:t>
            </a:r>
            <a:r>
              <a:rPr lang="en-US" altLang="ja-JP" sz="2800" dirty="0"/>
              <a:t>d[</a:t>
            </a:r>
            <a:r>
              <a:rPr lang="en-US" altLang="ja-JP" sz="2800" dirty="0" err="1"/>
              <a:t>i</a:t>
            </a:r>
            <a:r>
              <a:rPr lang="en-US" altLang="ja-JP" sz="2800" dirty="0"/>
              <a:t>]</a:t>
            </a:r>
            <a:r>
              <a:rPr kumimoji="1" lang="en-US" altLang="ja-JP" sz="2800" dirty="0"/>
              <a:t>)</a:t>
            </a:r>
          </a:p>
          <a:p>
            <a:pPr algn="l"/>
            <a:r>
              <a:rPr kumimoji="1" lang="en-US" altLang="ja-JP" sz="2800" dirty="0"/>
              <a:t>    s = s + d[</a:t>
            </a:r>
            <a:r>
              <a:rPr kumimoji="1" lang="en-US" altLang="ja-JP" sz="2800" dirty="0" err="1"/>
              <a:t>i</a:t>
            </a:r>
            <a:r>
              <a:rPr kumimoji="1" lang="en-US" altLang="ja-JP" sz="2800" dirty="0"/>
              <a:t>]</a:t>
            </a:r>
          </a:p>
          <a:p>
            <a:pPr algn="l"/>
            <a:r>
              <a:rPr kumimoji="1" lang="en-US" altLang="ja-JP" sz="2800" dirty="0"/>
              <a:t>print("</a:t>
            </a:r>
            <a:r>
              <a:rPr kumimoji="1" lang="en-US" altLang="ja-JP" sz="2800" dirty="0" err="1"/>
              <a:t>Goukei</a:t>
            </a:r>
            <a:r>
              <a:rPr kumimoji="1" lang="en-US" altLang="ja-JP" sz="2800" dirty="0"/>
              <a:t>")</a:t>
            </a:r>
          </a:p>
          <a:p>
            <a:pPr algn="l"/>
            <a:r>
              <a:rPr kumimoji="1" lang="en-US" altLang="ja-JP" sz="2800" dirty="0"/>
              <a:t>print(s)</a:t>
            </a:r>
          </a:p>
        </p:txBody>
      </p:sp>
      <p:grpSp>
        <p:nvGrpSpPr>
          <p:cNvPr id="8" name="グループ化 7">
            <a:extLst>
              <a:ext uri="{FF2B5EF4-FFF2-40B4-BE49-F238E27FC236}">
                <a16:creationId xmlns:a16="http://schemas.microsoft.com/office/drawing/2014/main" id="{2DB61D91-7F17-4993-CDF7-126D842075EE}"/>
              </a:ext>
            </a:extLst>
          </p:cNvPr>
          <p:cNvGrpSpPr/>
          <p:nvPr/>
        </p:nvGrpSpPr>
        <p:grpSpPr>
          <a:xfrm>
            <a:off x="2904370" y="4340558"/>
            <a:ext cx="1143000" cy="1019070"/>
            <a:chOff x="1143000" y="3857730"/>
            <a:chExt cx="1143000" cy="1019070"/>
          </a:xfrm>
        </p:grpSpPr>
        <p:sp>
          <p:nvSpPr>
            <p:cNvPr id="10" name="メモ 10">
              <a:extLst>
                <a:ext uri="{FF2B5EF4-FFF2-40B4-BE49-F238E27FC236}">
                  <a16:creationId xmlns:a16="http://schemas.microsoft.com/office/drawing/2014/main" id="{E7B8DBC8-5882-2977-2431-5CAC2C0116F5}"/>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016B9343-0899-1774-348A-60D889B8AE94}"/>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pic>
        <p:nvPicPr>
          <p:cNvPr id="5" name="図 4">
            <a:extLst>
              <a:ext uri="{FF2B5EF4-FFF2-40B4-BE49-F238E27FC236}">
                <a16:creationId xmlns:a16="http://schemas.microsoft.com/office/drawing/2014/main" id="{AF1F743F-6CDC-BE3C-C59E-74A8C3A98776}"/>
              </a:ext>
            </a:extLst>
          </p:cNvPr>
          <p:cNvPicPr>
            <a:picLocks noChangeAspect="1"/>
          </p:cNvPicPr>
          <p:nvPr/>
        </p:nvPicPr>
        <p:blipFill>
          <a:blip r:embed="rId2"/>
          <a:stretch>
            <a:fillRect/>
          </a:stretch>
        </p:blipFill>
        <p:spPr>
          <a:xfrm>
            <a:off x="4967559" y="881042"/>
            <a:ext cx="3171282" cy="36890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四角形: 角を丸くする 5">
            <a:extLst>
              <a:ext uri="{FF2B5EF4-FFF2-40B4-BE49-F238E27FC236}">
                <a16:creationId xmlns:a16="http://schemas.microsoft.com/office/drawing/2014/main" id="{7C2856CE-6A98-7A58-0F60-55D685F32732}"/>
              </a:ext>
            </a:extLst>
          </p:cNvPr>
          <p:cNvSpPr/>
          <p:nvPr/>
        </p:nvSpPr>
        <p:spPr bwMode="auto">
          <a:xfrm>
            <a:off x="5500524" y="1011821"/>
            <a:ext cx="2638317" cy="1199848"/>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打ち込んだ</a:t>
            </a:r>
            <a:br>
              <a:rPr lang="en-US" altLang="ja-JP"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51EB155C-BF2E-012E-8DD8-5B17F41A3FF7}"/>
              </a:ext>
            </a:extLst>
          </p:cNvPr>
          <p:cNvSpPr txBox="1"/>
          <p:nvPr/>
        </p:nvSpPr>
        <p:spPr>
          <a:xfrm>
            <a:off x="5181600" y="2507918"/>
            <a:ext cx="1933683" cy="1977464"/>
          </a:xfrm>
          <a:prstGeom prst="rect">
            <a:avLst/>
          </a:prstGeom>
          <a:solidFill>
            <a:srgbClr val="FFFFFF"/>
          </a:solidFill>
        </p:spPr>
        <p:txBody>
          <a:bodyPr wrap="square">
            <a:spAutoFit/>
          </a:bodyPr>
          <a:lstStyle/>
          <a:p>
            <a:pPr algn="l">
              <a:lnSpc>
                <a:spcPts val="2100"/>
              </a:lnSpc>
            </a:pPr>
            <a:r>
              <a:rPr kumimoji="1" lang="fi-FI" altLang="ja-JP" sz="2000" b="0" dirty="0">
                <a:solidFill>
                  <a:schemeClr val="tx1"/>
                </a:solidFill>
              </a:rPr>
              <a:t>41</a:t>
            </a:r>
          </a:p>
          <a:p>
            <a:pPr algn="l">
              <a:lnSpc>
                <a:spcPts val="2100"/>
              </a:lnSpc>
            </a:pPr>
            <a:r>
              <a:rPr kumimoji="1" lang="fi-FI" altLang="ja-JP" sz="2000" b="0" dirty="0">
                <a:solidFill>
                  <a:schemeClr val="tx1"/>
                </a:solidFill>
              </a:rPr>
              <a:t>23</a:t>
            </a:r>
          </a:p>
          <a:p>
            <a:pPr algn="l">
              <a:lnSpc>
                <a:spcPts val="2100"/>
              </a:lnSpc>
            </a:pPr>
            <a:r>
              <a:rPr kumimoji="1" lang="fi-FI" altLang="ja-JP" sz="2000" b="0" dirty="0">
                <a:solidFill>
                  <a:schemeClr val="tx1"/>
                </a:solidFill>
              </a:rPr>
              <a:t>8</a:t>
            </a:r>
          </a:p>
          <a:p>
            <a:pPr algn="l">
              <a:lnSpc>
                <a:spcPts val="2100"/>
              </a:lnSpc>
            </a:pPr>
            <a:r>
              <a:rPr kumimoji="1" lang="fi-FI" altLang="ja-JP" sz="2000" b="0" dirty="0">
                <a:solidFill>
                  <a:schemeClr val="tx1"/>
                </a:solidFill>
              </a:rPr>
              <a:t>15</a:t>
            </a:r>
          </a:p>
          <a:p>
            <a:pPr algn="l">
              <a:lnSpc>
                <a:spcPts val="2100"/>
              </a:lnSpc>
            </a:pPr>
            <a:r>
              <a:rPr kumimoji="1" lang="fi-FI" altLang="ja-JP" sz="2000" b="0" dirty="0">
                <a:solidFill>
                  <a:schemeClr val="tx1"/>
                </a:solidFill>
              </a:rPr>
              <a:t>33</a:t>
            </a:r>
          </a:p>
          <a:p>
            <a:pPr algn="l">
              <a:lnSpc>
                <a:spcPts val="2100"/>
              </a:lnSpc>
            </a:pPr>
            <a:r>
              <a:rPr kumimoji="1" lang="fi-FI" altLang="ja-JP" sz="2000" b="0" dirty="0">
                <a:solidFill>
                  <a:schemeClr val="tx1"/>
                </a:solidFill>
              </a:rPr>
              <a:t>Goukei</a:t>
            </a:r>
          </a:p>
          <a:p>
            <a:pPr algn="l">
              <a:lnSpc>
                <a:spcPts val="2100"/>
              </a:lnSpc>
            </a:pPr>
            <a:r>
              <a:rPr kumimoji="1" lang="fi-FI" altLang="ja-JP" sz="2000" b="0" dirty="0">
                <a:solidFill>
                  <a:schemeClr val="tx1"/>
                </a:solidFill>
              </a:rPr>
              <a:t>120</a:t>
            </a:r>
            <a:endParaRPr lang="ja-JP" altLang="en-US" sz="2000" dirty="0"/>
          </a:p>
        </p:txBody>
      </p:sp>
    </p:spTree>
    <p:extLst>
      <p:ext uri="{BB962C8B-B14F-4D97-AF65-F5344CB8AC3E}">
        <p14:creationId xmlns:p14="http://schemas.microsoft.com/office/powerpoint/2010/main" val="27275556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23</a:t>
            </a:fld>
            <a:endParaRPr kumimoji="0" lang="en-US" altLang="ja-JP" sz="2800" dirty="0">
              <a:solidFill>
                <a:srgbClr val="000000"/>
              </a:solidFill>
            </a:endParaRPr>
          </a:p>
        </p:txBody>
      </p:sp>
      <p:sp>
        <p:nvSpPr>
          <p:cNvPr id="7171" name="Text Box 3"/>
          <p:cNvSpPr txBox="1">
            <a:spLocks noChangeArrowheads="1"/>
          </p:cNvSpPr>
          <p:nvPr/>
        </p:nvSpPr>
        <p:spPr bwMode="auto">
          <a:xfrm>
            <a:off x="271208" y="358039"/>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7</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リストを使った</a:t>
            </a:r>
            <a:r>
              <a:rPr lang="en-US" altLang="ja-JP" sz="2800" dirty="0">
                <a:latin typeface="メイリオ" panose="020B0604030504040204" pitchFamily="50" charset="-128"/>
                <a:ea typeface="メイリオ" panose="020B0604030504040204" pitchFamily="50" charset="-128"/>
              </a:rPr>
              <a:t>5</a:t>
            </a:r>
            <a:r>
              <a:rPr lang="ja-JP" altLang="en-US" sz="2800" dirty="0">
                <a:latin typeface="メイリオ" panose="020B0604030504040204" pitchFamily="50" charset="-128"/>
                <a:ea typeface="メイリオ" panose="020B0604030504040204" pitchFamily="50" charset="-128"/>
              </a:rPr>
              <a:t>つの数の合計</a:t>
            </a:r>
            <a:endParaRPr lang="ja-JP" altLang="en-US" sz="1800" dirty="0">
              <a:solidFill>
                <a:srgbClr val="000000"/>
              </a:solidFill>
            </a:endParaRPr>
          </a:p>
        </p:txBody>
      </p:sp>
      <p:grpSp>
        <p:nvGrpSpPr>
          <p:cNvPr id="60" name="グループ化 59"/>
          <p:cNvGrpSpPr/>
          <p:nvPr/>
        </p:nvGrpSpPr>
        <p:grpSpPr>
          <a:xfrm>
            <a:off x="467548" y="2112119"/>
            <a:ext cx="3276600" cy="2057400"/>
            <a:chOff x="2784366" y="1677618"/>
            <a:chExt cx="1893956" cy="1615828"/>
          </a:xfrm>
        </p:grpSpPr>
        <p:sp>
          <p:nvSpPr>
            <p:cNvPr id="61" name="テキスト ボックス 60"/>
            <p:cNvSpPr txBox="1"/>
            <p:nvPr/>
          </p:nvSpPr>
          <p:spPr>
            <a:xfrm>
              <a:off x="2784366" y="1677618"/>
              <a:ext cx="1482130" cy="1556303"/>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i = [0,1,2,3,4]</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5" name="テキスト ボックス 64"/>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8" name="正方形/長方形 67"/>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69" name="テキスト ボックス 68"/>
          <p:cNvSpPr txBox="1"/>
          <p:nvPr/>
        </p:nvSpPr>
        <p:spPr>
          <a:xfrm>
            <a:off x="1393654" y="2855449"/>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70" name="テキスト ボックス 69"/>
          <p:cNvSpPr txBox="1"/>
          <p:nvPr/>
        </p:nvSpPr>
        <p:spPr>
          <a:xfrm>
            <a:off x="1393654" y="3304791"/>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kumimoji="1" lang="en-US" altLang="ja-JP" dirty="0">
                <a:latin typeface="メイリオ" panose="020B0604030504040204" pitchFamily="50" charset="-128"/>
                <a:ea typeface="メイリオ" panose="020B0604030504040204" pitchFamily="50" charset="-128"/>
              </a:rPr>
              <a:t> = s + d[</a:t>
            </a:r>
            <a:r>
              <a:rPr lang="en-US" altLang="ja-JP" dirty="0">
                <a:latin typeface="メイリオ" panose="020B0604030504040204" pitchFamily="50" charset="-128"/>
                <a:ea typeface="メイリオ" panose="020B0604030504040204" pitchFamily="50" charset="-128"/>
              </a:rPr>
              <a:t>i</a:t>
            </a:r>
            <a:r>
              <a:rPr kumimoji="1"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71" name="テキスト ボックス 70"/>
          <p:cNvSpPr txBox="1"/>
          <p:nvPr/>
        </p:nvSpPr>
        <p:spPr>
          <a:xfrm>
            <a:off x="463558" y="4202668"/>
            <a:ext cx="2498455"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(s)</a:t>
            </a:r>
            <a:endParaRPr kumimoji="1" lang="ja-JP" altLang="en-US" dirty="0">
              <a:latin typeface="メイリオ" panose="020B0604030504040204" pitchFamily="50" charset="-128"/>
              <a:ea typeface="メイリオ" panose="020B0604030504040204" pitchFamily="50" charset="-128"/>
            </a:endParaRPr>
          </a:p>
        </p:txBody>
      </p:sp>
      <p:sp>
        <p:nvSpPr>
          <p:cNvPr id="72" name="テキスト ボックス 71"/>
          <p:cNvSpPr txBox="1"/>
          <p:nvPr/>
        </p:nvSpPr>
        <p:spPr>
          <a:xfrm>
            <a:off x="463558" y="1633846"/>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 0</a:t>
            </a:r>
            <a:endParaRPr kumimoji="1" lang="ja-JP" altLang="en-US" dirty="0">
              <a:latin typeface="メイリオ" panose="020B0604030504040204" pitchFamily="50" charset="-128"/>
              <a:ea typeface="メイリオ" panose="020B0604030504040204" pitchFamily="50" charset="-128"/>
            </a:endParaRPr>
          </a:p>
        </p:txBody>
      </p:sp>
      <p:sp>
        <p:nvSpPr>
          <p:cNvPr id="81" name="テキスト ボックス 80"/>
          <p:cNvSpPr txBox="1"/>
          <p:nvPr/>
        </p:nvSpPr>
        <p:spPr>
          <a:xfrm>
            <a:off x="463557" y="4805787"/>
            <a:ext cx="3707049" cy="1015663"/>
          </a:xfrm>
          <a:prstGeom prst="rect">
            <a:avLst/>
          </a:prstGeom>
          <a:noFill/>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リスト</a:t>
            </a:r>
            <a:r>
              <a:rPr lang="en-US" altLang="ja-JP" sz="2000" dirty="0">
                <a:latin typeface="メイリオ" panose="020B0604030504040204" pitchFamily="50" charset="-128"/>
                <a:ea typeface="メイリオ" panose="020B0604030504040204" pitchFamily="50" charset="-128"/>
              </a:rPr>
              <a:t>d</a:t>
            </a:r>
            <a:r>
              <a:rPr lang="ja-JP" altLang="en-US" sz="2000" dirty="0">
                <a:latin typeface="メイリオ" panose="020B0604030504040204" pitchFamily="50" charset="-128"/>
                <a:ea typeface="メイリオ" panose="020B0604030504040204" pitchFamily="50" charset="-128"/>
              </a:rPr>
              <a:t>に</a:t>
            </a:r>
            <a:r>
              <a:rPr lang="en-US" altLang="ja-JP" sz="2000" dirty="0">
                <a:latin typeface="メイリオ" panose="020B0604030504040204" pitchFamily="50" charset="-128"/>
                <a:ea typeface="メイリオ" panose="020B0604030504040204" pitchFamily="50" charset="-128"/>
              </a:rPr>
              <a:t>5</a:t>
            </a:r>
            <a:r>
              <a:rPr lang="ja-JP" altLang="en-US" sz="2000" dirty="0">
                <a:latin typeface="メイリオ" panose="020B0604030504040204" pitchFamily="50" charset="-128"/>
                <a:ea typeface="メイリオ" panose="020B0604030504040204" pitchFamily="50" charset="-128"/>
              </a:rPr>
              <a:t>個の数を入れて、変数</a:t>
            </a:r>
            <a:r>
              <a:rPr lang="en-US" altLang="ja-JP" sz="2000" dirty="0">
                <a:latin typeface="メイリオ" panose="020B0604030504040204" pitchFamily="50" charset="-128"/>
                <a:ea typeface="メイリオ" panose="020B0604030504040204" pitchFamily="50" charset="-128"/>
              </a:rPr>
              <a:t>S</a:t>
            </a:r>
            <a:r>
              <a:rPr lang="ja-JP" altLang="en-US" sz="2000" dirty="0">
                <a:latin typeface="メイリオ" panose="020B0604030504040204" pitchFamily="50" charset="-128"/>
                <a:ea typeface="メイリオ" panose="020B0604030504040204" pitchFamily="50" charset="-128"/>
              </a:rPr>
              <a:t>に加えていって合計を計算</a:t>
            </a:r>
            <a:endParaRPr lang="en-US" altLang="ja-JP" sz="2000" dirty="0">
              <a:latin typeface="メイリオ" panose="020B0604030504040204" pitchFamily="50" charset="-128"/>
              <a:ea typeface="メイリオ" panose="020B0604030504040204" pitchFamily="50" charset="-128"/>
            </a:endParaRPr>
          </a:p>
        </p:txBody>
      </p:sp>
      <p:grpSp>
        <p:nvGrpSpPr>
          <p:cNvPr id="82" name="グループ化 81"/>
          <p:cNvGrpSpPr/>
          <p:nvPr/>
        </p:nvGrpSpPr>
        <p:grpSpPr>
          <a:xfrm>
            <a:off x="2601148" y="5488137"/>
            <a:ext cx="1143000" cy="1019070"/>
            <a:chOff x="1143000" y="3857730"/>
            <a:chExt cx="1143000" cy="1019070"/>
          </a:xfrm>
        </p:grpSpPr>
        <p:sp>
          <p:nvSpPr>
            <p:cNvPr id="83" name="メモ 8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4" name="テキスト ボックス 83"/>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85" name="グループ化 84"/>
          <p:cNvGrpSpPr/>
          <p:nvPr/>
        </p:nvGrpSpPr>
        <p:grpSpPr>
          <a:xfrm>
            <a:off x="1534348" y="5539070"/>
            <a:ext cx="1143000" cy="1019070"/>
            <a:chOff x="1143000" y="3857730"/>
            <a:chExt cx="1143000" cy="1019070"/>
          </a:xfrm>
        </p:grpSpPr>
        <p:sp>
          <p:nvSpPr>
            <p:cNvPr id="86" name="メモ 85"/>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7" name="テキスト ボックス 86"/>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07</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 name="テキスト ボックス 1">
            <a:extLst>
              <a:ext uri="{FF2B5EF4-FFF2-40B4-BE49-F238E27FC236}">
                <a16:creationId xmlns:a16="http://schemas.microsoft.com/office/drawing/2014/main" id="{E8FA151A-F992-C64C-5960-F949E03FA27A}"/>
              </a:ext>
            </a:extLst>
          </p:cNvPr>
          <p:cNvSpPr txBox="1"/>
          <p:nvPr/>
        </p:nvSpPr>
        <p:spPr>
          <a:xfrm>
            <a:off x="463557" y="1167552"/>
            <a:ext cx="2813043"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d = [41, 23, 8, 15, 33]</a:t>
            </a:r>
          </a:p>
        </p:txBody>
      </p:sp>
      <p:sp>
        <p:nvSpPr>
          <p:cNvPr id="4" name="テキスト ボックス 3">
            <a:extLst>
              <a:ext uri="{FF2B5EF4-FFF2-40B4-BE49-F238E27FC236}">
                <a16:creationId xmlns:a16="http://schemas.microsoft.com/office/drawing/2014/main" id="{D65F7C28-74CA-727A-4135-751027CAA382}"/>
              </a:ext>
            </a:extLst>
          </p:cNvPr>
          <p:cNvSpPr txBox="1"/>
          <p:nvPr/>
        </p:nvSpPr>
        <p:spPr>
          <a:xfrm>
            <a:off x="4097628" y="1079933"/>
            <a:ext cx="3707048" cy="3916457"/>
          </a:xfrm>
          <a:prstGeom prst="rect">
            <a:avLst/>
          </a:prstGeom>
          <a:noFill/>
          <a:ln>
            <a:solidFill>
              <a:schemeClr val="tx1"/>
            </a:solidFill>
          </a:ln>
        </p:spPr>
        <p:txBody>
          <a:bodyPr wrap="square" rtlCol="0">
            <a:spAutoFit/>
          </a:bodyPr>
          <a:lstStyle/>
          <a:p>
            <a:pPr algn="l"/>
            <a:r>
              <a:rPr lang="en-US" altLang="ja-JP" sz="2800" dirty="0"/>
              <a:t>d</a:t>
            </a:r>
            <a:r>
              <a:rPr kumimoji="1" lang="en-US" altLang="ja-JP" sz="2800" dirty="0"/>
              <a:t> = [41, 23, 8, 15, 33]</a:t>
            </a:r>
          </a:p>
          <a:p>
            <a:pPr algn="l"/>
            <a:r>
              <a:rPr kumimoji="1" lang="en-US" altLang="ja-JP" sz="2800" dirty="0"/>
              <a:t>s = 0</a:t>
            </a:r>
          </a:p>
          <a:p>
            <a:pPr algn="l"/>
            <a:endParaRPr kumimoji="1" lang="en-US" altLang="ja-JP" sz="1400" dirty="0"/>
          </a:p>
          <a:p>
            <a:pPr algn="l"/>
            <a:r>
              <a:rPr kumimoji="1" lang="en-US" altLang="ja-JP" sz="2800" dirty="0"/>
              <a:t>for </a:t>
            </a:r>
            <a:r>
              <a:rPr kumimoji="1" lang="en-US" altLang="ja-JP" sz="2800" dirty="0" err="1"/>
              <a:t>i</a:t>
            </a:r>
            <a:r>
              <a:rPr kumimoji="1" lang="en-US" altLang="ja-JP" sz="2800" dirty="0"/>
              <a:t> in range(5):</a:t>
            </a:r>
          </a:p>
          <a:p>
            <a:pPr algn="l"/>
            <a:endParaRPr kumimoji="1" lang="en-US" altLang="ja-JP" sz="1050" dirty="0"/>
          </a:p>
          <a:p>
            <a:pPr algn="l"/>
            <a:r>
              <a:rPr kumimoji="1" lang="en-US" altLang="ja-JP" sz="2800" dirty="0"/>
              <a:t>    print(</a:t>
            </a:r>
            <a:r>
              <a:rPr lang="en-US" altLang="ja-JP" sz="2800" dirty="0"/>
              <a:t>d[</a:t>
            </a:r>
            <a:r>
              <a:rPr lang="en-US" altLang="ja-JP" sz="2800" dirty="0" err="1"/>
              <a:t>i</a:t>
            </a:r>
            <a:r>
              <a:rPr lang="en-US" altLang="ja-JP" sz="2800" dirty="0"/>
              <a:t>]</a:t>
            </a:r>
            <a:r>
              <a:rPr kumimoji="1" lang="en-US" altLang="ja-JP" sz="2800" dirty="0"/>
              <a:t>)</a:t>
            </a:r>
          </a:p>
          <a:p>
            <a:pPr algn="l"/>
            <a:r>
              <a:rPr kumimoji="1" lang="en-US" altLang="ja-JP" sz="2800" dirty="0"/>
              <a:t>    s = s + d[</a:t>
            </a:r>
            <a:r>
              <a:rPr kumimoji="1" lang="en-US" altLang="ja-JP" sz="2800" dirty="0" err="1"/>
              <a:t>i</a:t>
            </a:r>
            <a:r>
              <a:rPr kumimoji="1" lang="en-US" altLang="ja-JP" sz="2800" dirty="0"/>
              <a:t>]</a:t>
            </a:r>
          </a:p>
          <a:p>
            <a:pPr algn="l"/>
            <a:endParaRPr kumimoji="1" lang="en-US" altLang="ja-JP" sz="2000" dirty="0"/>
          </a:p>
          <a:p>
            <a:pPr algn="l"/>
            <a:r>
              <a:rPr kumimoji="1" lang="en-US" altLang="ja-JP" sz="2800" dirty="0"/>
              <a:t>print("</a:t>
            </a:r>
            <a:r>
              <a:rPr kumimoji="1" lang="en-US" altLang="ja-JP" sz="2800" dirty="0" err="1"/>
              <a:t>Goukei</a:t>
            </a:r>
            <a:r>
              <a:rPr kumimoji="1" lang="en-US" altLang="ja-JP" sz="2800" dirty="0"/>
              <a:t>")</a:t>
            </a:r>
          </a:p>
          <a:p>
            <a:pPr algn="l"/>
            <a:r>
              <a:rPr kumimoji="1" lang="en-US" altLang="ja-JP" sz="2800" dirty="0"/>
              <a:t>print(s)</a:t>
            </a:r>
          </a:p>
        </p:txBody>
      </p:sp>
    </p:spTree>
    <p:extLst>
      <p:ext uri="{BB962C8B-B14F-4D97-AF65-F5344CB8AC3E}">
        <p14:creationId xmlns:p14="http://schemas.microsoft.com/office/powerpoint/2010/main" val="142225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24</a:t>
            </a:fld>
            <a:endParaRPr kumimoji="0" lang="en-US" altLang="ja-JP" sz="2800" dirty="0">
              <a:solidFill>
                <a:srgbClr val="000000"/>
              </a:solidFill>
            </a:endParaRPr>
          </a:p>
        </p:txBody>
      </p:sp>
      <p:sp>
        <p:nvSpPr>
          <p:cNvPr id="7171" name="Text Box 3"/>
          <p:cNvSpPr txBox="1">
            <a:spLocks noChangeArrowheads="1"/>
          </p:cNvSpPr>
          <p:nvPr/>
        </p:nvSpPr>
        <p:spPr bwMode="auto">
          <a:xfrm>
            <a:off x="2317306" y="423351"/>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latin typeface="メイリオ" panose="020B0604030504040204" pitchFamily="50" charset="-128"/>
                <a:ea typeface="メイリオ" panose="020B0604030504040204" pitchFamily="50" charset="-128"/>
              </a:rPr>
              <a:t>課題</a:t>
            </a:r>
            <a:r>
              <a:rPr lang="en-US" altLang="ja-JP" sz="2800" dirty="0">
                <a:latin typeface="メイリオ" panose="020B0604030504040204" pitchFamily="50" charset="-128"/>
                <a:ea typeface="メイリオ" panose="020B0604030504040204" pitchFamily="50" charset="-128"/>
              </a:rPr>
              <a:t>15</a:t>
            </a:r>
            <a:r>
              <a:rPr lang="ja-JP" altLang="en-US" sz="2800" dirty="0">
                <a:latin typeface="メイリオ" panose="020B0604030504040204" pitchFamily="50" charset="-128"/>
                <a:ea typeface="メイリオ" panose="020B0604030504040204" pitchFamily="50" charset="-128"/>
              </a:rPr>
              <a:t>～</a:t>
            </a:r>
            <a:r>
              <a:rPr lang="en-US" altLang="ja-JP" sz="2800" dirty="0">
                <a:latin typeface="メイリオ" panose="020B0604030504040204" pitchFamily="50" charset="-128"/>
                <a:ea typeface="メイリオ" panose="020B0604030504040204" pitchFamily="50" charset="-128"/>
              </a:rPr>
              <a:t>20</a:t>
            </a:r>
            <a:r>
              <a:rPr lang="ja-JP" altLang="en-US" sz="2800" dirty="0">
                <a:latin typeface="メイリオ" panose="020B0604030504040204" pitchFamily="50" charset="-128"/>
                <a:ea typeface="メイリオ" panose="020B0604030504040204" pitchFamily="50" charset="-128"/>
              </a:rPr>
              <a:t>の説明</a:t>
            </a:r>
            <a:endParaRPr lang="en-US" altLang="ja-JP" sz="28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638217" y="3074502"/>
            <a:ext cx="6928658" cy="2800767"/>
          </a:xfrm>
          <a:prstGeom prst="rect">
            <a:avLst/>
          </a:prstGeom>
          <a:noFill/>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課題</a:t>
            </a:r>
            <a:r>
              <a:rPr kumimoji="1" lang="en-US" altLang="ja-JP" sz="2200" dirty="0">
                <a:latin typeface="メイリオ" panose="020B0604030504040204" pitchFamily="50" charset="-128"/>
                <a:ea typeface="メイリオ" panose="020B0604030504040204" pitchFamily="50" charset="-128"/>
              </a:rPr>
              <a:t>20</a:t>
            </a:r>
            <a:r>
              <a:rPr kumimoji="1" lang="ja-JP" altLang="en-US" sz="2200" dirty="0">
                <a:latin typeface="メイリオ" panose="020B0604030504040204" pitchFamily="50" charset="-128"/>
                <a:ea typeface="メイリオ" panose="020B0604030504040204" pitchFamily="50" charset="-128"/>
              </a:rPr>
              <a:t>では基本的なアルゴリズムである並び替え</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ソート</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のプログラムを作ります。いきなり作るのは難しいので、課題</a:t>
            </a:r>
            <a:r>
              <a:rPr kumimoji="1" lang="en-US" altLang="ja-JP" sz="2200" dirty="0">
                <a:latin typeface="メイリオ" panose="020B0604030504040204" pitchFamily="50" charset="-128"/>
                <a:ea typeface="メイリオ" panose="020B0604030504040204" pitchFamily="50" charset="-128"/>
              </a:rPr>
              <a:t>15</a:t>
            </a:r>
            <a:r>
              <a:rPr kumimoji="1" lang="ja-JP" altLang="en-US" sz="2200" dirty="0">
                <a:latin typeface="メイリオ" panose="020B0604030504040204" pitchFamily="50" charset="-128"/>
                <a:ea typeface="メイリオ" panose="020B0604030504040204" pitchFamily="50" charset="-128"/>
              </a:rPr>
              <a:t>～</a:t>
            </a:r>
            <a:r>
              <a:rPr kumimoji="1" lang="en-US" altLang="ja-JP" sz="2200" dirty="0">
                <a:latin typeface="メイリオ" panose="020B0604030504040204" pitchFamily="50" charset="-128"/>
                <a:ea typeface="メイリオ" panose="020B0604030504040204" pitchFamily="50" charset="-128"/>
              </a:rPr>
              <a:t>19</a:t>
            </a:r>
            <a:r>
              <a:rPr kumimoji="1" lang="ja-JP" altLang="en-US" sz="2200" dirty="0">
                <a:latin typeface="メイリオ" panose="020B0604030504040204" pitchFamily="50" charset="-128"/>
                <a:ea typeface="メイリオ" panose="020B0604030504040204" pitchFamily="50" charset="-128"/>
              </a:rPr>
              <a:t>をやっていきます。</a:t>
            </a:r>
            <a:endParaRPr lang="en-US" altLang="ja-JP" sz="2200" dirty="0">
              <a:latin typeface="メイリオ" panose="020B0604030504040204" pitchFamily="50" charset="-128"/>
              <a:ea typeface="メイリオ" panose="020B0604030504040204" pitchFamily="50" charset="-128"/>
            </a:endParaRPr>
          </a:p>
          <a:p>
            <a:pPr algn="l"/>
            <a:r>
              <a:rPr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15: </a:t>
            </a:r>
            <a:r>
              <a:rPr lang="ja-JP" altLang="en-US" sz="2200" dirty="0">
                <a:latin typeface="メイリオ" panose="020B0604030504040204" pitchFamily="50" charset="-128"/>
                <a:ea typeface="メイリオ" panose="020B0604030504040204" pitchFamily="50" charset="-128"/>
              </a:rPr>
              <a:t>リストの中から数を探す</a:t>
            </a:r>
          </a:p>
          <a:p>
            <a:pPr algn="l"/>
            <a:r>
              <a:rPr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16: </a:t>
            </a:r>
            <a:r>
              <a:rPr lang="ja-JP" altLang="en-US" sz="2200" dirty="0">
                <a:latin typeface="メイリオ" panose="020B0604030504040204" pitchFamily="50" charset="-128"/>
                <a:ea typeface="メイリオ" panose="020B0604030504040204" pitchFamily="50" charset="-128"/>
              </a:rPr>
              <a:t>リストの中の一番小さい数を見つける</a:t>
            </a:r>
            <a:endParaRPr kumimoji="1" lang="en-US" altLang="ja-JP" sz="2200" dirty="0">
              <a:latin typeface="メイリオ" panose="020B0604030504040204" pitchFamily="50" charset="-128"/>
              <a:ea typeface="メイリオ" panose="020B0604030504040204" pitchFamily="50" charset="-128"/>
            </a:endParaRPr>
          </a:p>
          <a:p>
            <a:pPr algn="l"/>
            <a:r>
              <a:rPr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17: </a:t>
            </a:r>
            <a:r>
              <a:rPr lang="ja-JP" altLang="en-US" sz="2200" dirty="0">
                <a:latin typeface="メイリオ" panose="020B0604030504040204" pitchFamily="50" charset="-128"/>
                <a:ea typeface="メイリオ" panose="020B0604030504040204" pitchFamily="50" charset="-128"/>
              </a:rPr>
              <a:t>一番小さい数を配列の先頭に入れ替える</a:t>
            </a:r>
          </a:p>
          <a:p>
            <a:pPr algn="l"/>
            <a:r>
              <a:rPr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18: </a:t>
            </a:r>
            <a:r>
              <a:rPr kumimoji="1" lang="ja-JP" altLang="en-US" sz="2200" dirty="0">
                <a:latin typeface="メイリオ" panose="020B0604030504040204" pitchFamily="50" charset="-128"/>
                <a:ea typeface="メイリオ" panose="020B0604030504040204" pitchFamily="50" charset="-128"/>
              </a:rPr>
              <a:t>二重繰り返しで九九に挑戦</a:t>
            </a:r>
          </a:p>
          <a:p>
            <a:pPr algn="l"/>
            <a:r>
              <a:rPr kumimoji="1" lang="ja-JP" altLang="en-US" sz="2200" dirty="0">
                <a:latin typeface="メイリオ" panose="020B0604030504040204" pitchFamily="50" charset="-128"/>
                <a:ea typeface="メイリオ" panose="020B0604030504040204" pitchFamily="50" charset="-128"/>
              </a:rPr>
              <a:t>課題</a:t>
            </a:r>
            <a:r>
              <a:rPr kumimoji="1" lang="en-US" altLang="ja-JP" sz="2200" dirty="0">
                <a:latin typeface="メイリオ" panose="020B0604030504040204" pitchFamily="50" charset="-128"/>
                <a:ea typeface="メイリオ" panose="020B0604030504040204" pitchFamily="50" charset="-128"/>
              </a:rPr>
              <a:t>19: </a:t>
            </a:r>
            <a:r>
              <a:rPr kumimoji="1" lang="ja-JP" altLang="en-US" sz="2200" dirty="0">
                <a:latin typeface="メイリオ" panose="020B0604030504040204" pitchFamily="50" charset="-128"/>
                <a:ea typeface="メイリオ" panose="020B0604030504040204" pitchFamily="50" charset="-128"/>
              </a:rPr>
              <a:t>複雑な二重繰り返しに挑戦</a:t>
            </a:r>
          </a:p>
        </p:txBody>
      </p:sp>
      <p:sp>
        <p:nvSpPr>
          <p:cNvPr id="14" name="テキスト ボックス 13">
            <a:extLst>
              <a:ext uri="{FF2B5EF4-FFF2-40B4-BE49-F238E27FC236}">
                <a16:creationId xmlns:a16="http://schemas.microsoft.com/office/drawing/2014/main" id="{8219E60F-1D17-D5C7-C1F5-CB509143EB48}"/>
              </a:ext>
            </a:extLst>
          </p:cNvPr>
          <p:cNvSpPr txBox="1"/>
          <p:nvPr/>
        </p:nvSpPr>
        <p:spPr>
          <a:xfrm>
            <a:off x="363416" y="34868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14</a:t>
            </a:r>
            <a:endParaRPr kumimoji="1" lang="ja-JP" altLang="en-US" sz="2800" dirty="0">
              <a:solidFill>
                <a:schemeClr val="accent2"/>
              </a:solidFill>
            </a:endParaRPr>
          </a:p>
        </p:txBody>
      </p:sp>
      <p:grpSp>
        <p:nvGrpSpPr>
          <p:cNvPr id="2" name="グループ化 1">
            <a:extLst>
              <a:ext uri="{FF2B5EF4-FFF2-40B4-BE49-F238E27FC236}">
                <a16:creationId xmlns:a16="http://schemas.microsoft.com/office/drawing/2014/main" id="{BF1D2344-93DE-A168-BAB9-EEC507327AE8}"/>
              </a:ext>
            </a:extLst>
          </p:cNvPr>
          <p:cNvGrpSpPr/>
          <p:nvPr/>
        </p:nvGrpSpPr>
        <p:grpSpPr>
          <a:xfrm>
            <a:off x="-20664" y="592381"/>
            <a:ext cx="9545664" cy="2309514"/>
            <a:chOff x="-20664" y="592381"/>
            <a:chExt cx="9545664" cy="2309514"/>
          </a:xfrm>
        </p:grpSpPr>
        <p:pic>
          <p:nvPicPr>
            <p:cNvPr id="3074" name="Picture 2" descr="標準男性ピクトグラム 1.0">
              <a:extLst>
                <a:ext uri="{FF2B5EF4-FFF2-40B4-BE49-F238E27FC236}">
                  <a16:creationId xmlns:a16="http://schemas.microsoft.com/office/drawing/2014/main" id="{133BFAA6-12AA-BB21-7774-3B78D746C5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664" y="1040510"/>
              <a:ext cx="1776816" cy="177681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標準男性ピクトグラム 1.0">
              <a:extLst>
                <a:ext uri="{FF2B5EF4-FFF2-40B4-BE49-F238E27FC236}">
                  <a16:creationId xmlns:a16="http://schemas.microsoft.com/office/drawing/2014/main" id="{BF99202E-D262-F594-E525-106E6BFAF8B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608" y="1217126"/>
              <a:ext cx="16002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標準男性ピクトグラム 1.0">
              <a:extLst>
                <a:ext uri="{FF2B5EF4-FFF2-40B4-BE49-F238E27FC236}">
                  <a16:creationId xmlns:a16="http://schemas.microsoft.com/office/drawing/2014/main" id="{7BEEE4CD-E463-339C-D258-BE8BE5E48DE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93706" y="879529"/>
              <a:ext cx="2001972" cy="200197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標準男性ピクトグラム 1.0">
              <a:extLst>
                <a:ext uri="{FF2B5EF4-FFF2-40B4-BE49-F238E27FC236}">
                  <a16:creationId xmlns:a16="http://schemas.microsoft.com/office/drawing/2014/main" id="{1BCD521E-FA0C-BA8A-4DA2-F26DFCA7EC7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4692" y="1465098"/>
              <a:ext cx="1352228" cy="135222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標準男性ピクトグラム 1.0">
              <a:extLst>
                <a:ext uri="{FF2B5EF4-FFF2-40B4-BE49-F238E27FC236}">
                  <a16:creationId xmlns:a16="http://schemas.microsoft.com/office/drawing/2014/main" id="{5C9092DD-2DFA-01A4-DD90-C55950F843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8424" y="612775"/>
              <a:ext cx="2289120" cy="228912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標準男性ピクトグラム 1.0">
              <a:extLst>
                <a:ext uri="{FF2B5EF4-FFF2-40B4-BE49-F238E27FC236}">
                  <a16:creationId xmlns:a16="http://schemas.microsoft.com/office/drawing/2014/main" id="{2A11A427-2148-C37F-3556-981D64105C4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98536" y="1077472"/>
              <a:ext cx="1776816" cy="177681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標準男性ピクトグラム 1.0">
              <a:extLst>
                <a:ext uri="{FF2B5EF4-FFF2-40B4-BE49-F238E27FC236}">
                  <a16:creationId xmlns:a16="http://schemas.microsoft.com/office/drawing/2014/main" id="{60DF14FE-BB2C-78DF-9FE0-D0C7A3AF2EC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8548" y="1281301"/>
              <a:ext cx="16002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標準男性ピクトグラム 1.0">
              <a:extLst>
                <a:ext uri="{FF2B5EF4-FFF2-40B4-BE49-F238E27FC236}">
                  <a16:creationId xmlns:a16="http://schemas.microsoft.com/office/drawing/2014/main" id="{B10102ED-9DB4-5551-FD7E-3963600F8FE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76544" y="857116"/>
              <a:ext cx="2001972" cy="200197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標準男性ピクトグラム 1.0">
              <a:extLst>
                <a:ext uri="{FF2B5EF4-FFF2-40B4-BE49-F238E27FC236}">
                  <a16:creationId xmlns:a16="http://schemas.microsoft.com/office/drawing/2014/main" id="{2DEE3E8F-1EE5-61A6-417E-5F06467E710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7184" y="1469462"/>
              <a:ext cx="1352228" cy="135222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標準男性ピクトグラム 1.0">
              <a:extLst>
                <a:ext uri="{FF2B5EF4-FFF2-40B4-BE49-F238E27FC236}">
                  <a16:creationId xmlns:a16="http://schemas.microsoft.com/office/drawing/2014/main" id="{08CDFF43-62E0-5500-9B06-F97E9822BE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5880" y="592381"/>
              <a:ext cx="2289120" cy="2289120"/>
            </a:xfrm>
            <a:prstGeom prst="rect">
              <a:avLst/>
            </a:prstGeom>
            <a:noFill/>
            <a:extLst>
              <a:ext uri="{909E8E84-426E-40DD-AFC4-6F175D3DCCD1}">
                <a14:hiddenFill xmlns:a14="http://schemas.microsoft.com/office/drawing/2010/main">
                  <a:solidFill>
                    <a:srgbClr val="FFFFFF"/>
                  </a:solidFill>
                </a14:hiddenFill>
              </a:ext>
            </a:extLst>
          </p:spPr>
        </p:pic>
        <p:sp>
          <p:nvSpPr>
            <p:cNvPr id="15" name="矢印: 右 14">
              <a:extLst>
                <a:ext uri="{FF2B5EF4-FFF2-40B4-BE49-F238E27FC236}">
                  <a16:creationId xmlns:a16="http://schemas.microsoft.com/office/drawing/2014/main" id="{AEEB304C-713D-946E-C767-C3405789A764}"/>
                </a:ext>
              </a:extLst>
            </p:cNvPr>
            <p:cNvSpPr/>
            <p:nvPr/>
          </p:nvSpPr>
          <p:spPr bwMode="auto">
            <a:xfrm>
              <a:off x="4316056" y="2141212"/>
              <a:ext cx="876232" cy="37338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a:extLst>
                <a:ext uri="{FF2B5EF4-FFF2-40B4-BE49-F238E27FC236}">
                  <a16:creationId xmlns:a16="http://schemas.microsoft.com/office/drawing/2014/main" id="{2B9FCC52-4D4E-C68C-9DAA-FFEE2E9F357B}"/>
                </a:ext>
              </a:extLst>
            </p:cNvPr>
            <p:cNvSpPr txBox="1"/>
            <p:nvPr/>
          </p:nvSpPr>
          <p:spPr>
            <a:xfrm>
              <a:off x="3949514" y="1652426"/>
              <a:ext cx="3429000" cy="523220"/>
            </a:xfrm>
            <a:prstGeom prst="rect">
              <a:avLst/>
            </a:prstGeom>
            <a:noFill/>
            <a:ln>
              <a:noFill/>
            </a:ln>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並べかえ</a:t>
              </a:r>
              <a:endParaRPr kumimoji="1" lang="ja-JP" altLang="en-US" sz="2800" dirty="0">
                <a:latin typeface="メイリオ" panose="020B0604030504040204" pitchFamily="50" charset="-128"/>
                <a:ea typeface="メイリオ" panose="020B0604030504040204" pitchFamily="50" charset="-128"/>
              </a:endParaRPr>
            </a:p>
          </p:txBody>
        </p:sp>
      </p:grpSp>
      <p:sp>
        <p:nvSpPr>
          <p:cNvPr id="17" name="下矢印 10">
            <a:extLst>
              <a:ext uri="{FF2B5EF4-FFF2-40B4-BE49-F238E27FC236}">
                <a16:creationId xmlns:a16="http://schemas.microsoft.com/office/drawing/2014/main" id="{5C0A8C2B-63DE-5B9E-1744-71437049DEF1}"/>
              </a:ext>
            </a:extLst>
          </p:cNvPr>
          <p:cNvSpPr/>
          <p:nvPr/>
        </p:nvSpPr>
        <p:spPr bwMode="auto">
          <a:xfrm>
            <a:off x="5181600" y="6077451"/>
            <a:ext cx="2743200" cy="472567"/>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8995110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720962" y="616033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25</a:t>
            </a:fld>
            <a:endParaRPr kumimoji="0" lang="en-US" altLang="ja-JP" sz="2800" dirty="0">
              <a:solidFill>
                <a:srgbClr val="000000"/>
              </a:solidFill>
            </a:endParaRPr>
          </a:p>
        </p:txBody>
      </p:sp>
      <p:sp>
        <p:nvSpPr>
          <p:cNvPr id="7171" name="Text Box 3"/>
          <p:cNvSpPr txBox="1">
            <a:spLocks noChangeArrowheads="1"/>
          </p:cNvSpPr>
          <p:nvPr/>
        </p:nvSpPr>
        <p:spPr bwMode="auto">
          <a:xfrm>
            <a:off x="278872" y="297006"/>
            <a:ext cx="891824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dirty="0">
                <a:solidFill>
                  <a:srgbClr val="FF0000"/>
                </a:solidFill>
                <a:latin typeface="メイリオ" panose="020B0604030504040204" pitchFamily="50" charset="-128"/>
                <a:ea typeface="メイリオ" panose="020B0604030504040204" pitchFamily="50" charset="-128"/>
              </a:rPr>
              <a:t>非常に重要</a:t>
            </a:r>
            <a:endParaRPr lang="ja-JP" altLang="en-US" dirty="0">
              <a:solidFill>
                <a:srgbClr val="FF0000"/>
              </a:solidFill>
            </a:endParaRPr>
          </a:p>
        </p:txBody>
      </p:sp>
      <p:grpSp>
        <p:nvGrpSpPr>
          <p:cNvPr id="60" name="グループ化 59"/>
          <p:cNvGrpSpPr/>
          <p:nvPr/>
        </p:nvGrpSpPr>
        <p:grpSpPr>
          <a:xfrm>
            <a:off x="707779" y="3091262"/>
            <a:ext cx="3510742" cy="2671374"/>
            <a:chOff x="2784366" y="1677618"/>
            <a:chExt cx="2029296" cy="1641862"/>
          </a:xfrm>
        </p:grpSpPr>
        <p:sp>
          <p:nvSpPr>
            <p:cNvPr id="61" name="テキスト ボックス 60"/>
            <p:cNvSpPr txBox="1"/>
            <p:nvPr/>
          </p:nvSpPr>
          <p:spPr>
            <a:xfrm>
              <a:off x="2784366" y="1677618"/>
              <a:ext cx="1627377" cy="1513309"/>
            </a:xfrm>
            <a:prstGeom prst="rect">
              <a:avLst/>
            </a:prstGeom>
            <a:noFill/>
            <a:ln w="57150">
              <a:solidFill>
                <a:srgbClr val="FF0000"/>
              </a:solidFill>
            </a:ln>
          </p:spPr>
          <p:txBody>
            <a:bodyPr wrap="square" rtlCol="0">
              <a:spAutoFit/>
            </a:bodyPr>
            <a:lstStyle/>
            <a:p>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[0,1,2,3,4]</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7" name="テキスト ボックス 66"/>
            <p:cNvSpPr txBox="1"/>
            <p:nvPr/>
          </p:nvSpPr>
          <p:spPr>
            <a:xfrm>
              <a:off x="3077991" y="2068379"/>
              <a:ext cx="1482130" cy="983650"/>
            </a:xfrm>
            <a:prstGeom prst="rect">
              <a:avLst/>
            </a:prstGeom>
            <a:solidFill>
              <a:schemeClr val="bg1"/>
            </a:solidFill>
            <a:ln w="57150">
              <a:solidFill>
                <a:srgbClr val="FF0000"/>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8" name="正方形/長方形 67"/>
            <p:cNvSpPr/>
            <p:nvPr/>
          </p:nvSpPr>
          <p:spPr>
            <a:xfrm>
              <a:off x="4420258" y="2056853"/>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3" name="テキスト ボックス 72"/>
          <p:cNvSpPr txBox="1"/>
          <p:nvPr/>
        </p:nvSpPr>
        <p:spPr>
          <a:xfrm>
            <a:off x="685800" y="1981200"/>
            <a:ext cx="2819400" cy="369332"/>
          </a:xfrm>
          <a:prstGeom prst="rect">
            <a:avLst/>
          </a:prstGeom>
          <a:solidFill>
            <a:schemeClr val="bg1"/>
          </a:solidFill>
          <a:ln w="12700">
            <a:solidFill>
              <a:schemeClr val="tx1"/>
            </a:solidFill>
            <a:prstDash val="dash"/>
          </a:ln>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何らかの処理</a:t>
            </a:r>
          </a:p>
        </p:txBody>
      </p:sp>
      <p:sp>
        <p:nvSpPr>
          <p:cNvPr id="26" name="テキスト ボックス 25"/>
          <p:cNvSpPr txBox="1"/>
          <p:nvPr/>
        </p:nvSpPr>
        <p:spPr>
          <a:xfrm>
            <a:off x="658162" y="5927067"/>
            <a:ext cx="2819400" cy="369332"/>
          </a:xfrm>
          <a:prstGeom prst="rect">
            <a:avLst/>
          </a:prstGeom>
          <a:solidFill>
            <a:schemeClr val="bg1"/>
          </a:solidFill>
          <a:ln w="12700">
            <a:solidFill>
              <a:schemeClr val="tx1"/>
            </a:solidFill>
            <a:prstDash val="dash"/>
          </a:ln>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何らかの処理</a:t>
            </a:r>
          </a:p>
        </p:txBody>
      </p:sp>
      <p:sp>
        <p:nvSpPr>
          <p:cNvPr id="27" name="テキスト ボックス 26"/>
          <p:cNvSpPr txBox="1"/>
          <p:nvPr/>
        </p:nvSpPr>
        <p:spPr>
          <a:xfrm>
            <a:off x="658162" y="2515322"/>
            <a:ext cx="2819400" cy="369332"/>
          </a:xfrm>
          <a:prstGeom prst="rect">
            <a:avLst/>
          </a:prstGeom>
          <a:solidFill>
            <a:schemeClr val="bg1"/>
          </a:solidFill>
          <a:ln w="12700">
            <a:solidFill>
              <a:schemeClr val="tx1"/>
            </a:solidFill>
            <a:prstDash val="dash"/>
          </a:ln>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何らかの処理</a:t>
            </a:r>
          </a:p>
        </p:txBody>
      </p:sp>
      <p:sp>
        <p:nvSpPr>
          <p:cNvPr id="28" name="テキスト ボックス 27"/>
          <p:cNvSpPr txBox="1"/>
          <p:nvPr/>
        </p:nvSpPr>
        <p:spPr>
          <a:xfrm>
            <a:off x="1509147" y="3924194"/>
            <a:ext cx="2014042" cy="923330"/>
          </a:xfrm>
          <a:prstGeom prst="rect">
            <a:avLst/>
          </a:prstGeom>
          <a:solidFill>
            <a:schemeClr val="bg1"/>
          </a:solidFill>
          <a:ln w="12700">
            <a:solidFill>
              <a:schemeClr val="tx1"/>
            </a:solidFill>
            <a:prstDash val="dash"/>
          </a:ln>
        </p:spPr>
        <p:txBody>
          <a:bodyPr wrap="square" rtlCol="0">
            <a:spAutoFit/>
          </a:bodyPr>
          <a:lstStyle/>
          <a:p>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何らかの処理</a:t>
            </a:r>
            <a:endParaRPr kumimoji="1" lang="en-US" altLang="ja-JP"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31" name="角丸四角形 30"/>
          <p:cNvSpPr/>
          <p:nvPr/>
        </p:nvSpPr>
        <p:spPr bwMode="auto">
          <a:xfrm>
            <a:off x="2834157" y="350682"/>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32" name="テキスト ボックス 31"/>
          <p:cNvSpPr txBox="1"/>
          <p:nvPr/>
        </p:nvSpPr>
        <p:spPr>
          <a:xfrm>
            <a:off x="413891" y="935457"/>
            <a:ext cx="6928658" cy="769441"/>
          </a:xfrm>
          <a:prstGeom prst="rect">
            <a:avLst/>
          </a:prstGeom>
          <a:noFill/>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15</a:t>
            </a:r>
            <a:r>
              <a:rPr kumimoji="1" lang="ja-JP" altLang="en-US" sz="2200" dirty="0">
                <a:latin typeface="メイリオ" panose="020B0604030504040204" pitchFamily="50" charset="-128"/>
                <a:ea typeface="メイリオ" panose="020B0604030504040204" pitchFamily="50" charset="-128"/>
              </a:rPr>
              <a:t>～</a:t>
            </a:r>
            <a:r>
              <a:rPr lang="en-US" altLang="ja-JP" sz="2200" dirty="0">
                <a:latin typeface="メイリオ" panose="020B0604030504040204" pitchFamily="50" charset="-128"/>
                <a:ea typeface="メイリオ" panose="020B0604030504040204" pitchFamily="50" charset="-128"/>
              </a:rPr>
              <a:t>20</a:t>
            </a:r>
            <a:r>
              <a:rPr kumimoji="1" lang="ja-JP" altLang="en-US" sz="2200" dirty="0">
                <a:latin typeface="メイリオ" panose="020B0604030504040204" pitchFamily="50" charset="-128"/>
                <a:ea typeface="メイリオ" panose="020B0604030504040204" pitchFamily="50" charset="-128"/>
              </a:rPr>
              <a:t>までは、</a:t>
            </a:r>
            <a:r>
              <a:rPr kumimoji="1" lang="en-US" altLang="ja-JP" sz="2200" dirty="0">
                <a:latin typeface="メイリオ" panose="020B0604030504040204" pitchFamily="50" charset="-128"/>
                <a:ea typeface="メイリオ" panose="020B0604030504040204" pitchFamily="50" charset="-128"/>
              </a:rPr>
              <a:t>5</a:t>
            </a:r>
            <a:r>
              <a:rPr kumimoji="1" lang="ja-JP" altLang="en-US" sz="2200" dirty="0">
                <a:latin typeface="メイリオ" panose="020B0604030504040204" pitchFamily="50" charset="-128"/>
                <a:ea typeface="メイリオ" panose="020B0604030504040204" pitchFamily="50" charset="-128"/>
              </a:rPr>
              <a:t>個の箱のリストを順番に処理するめ、次のような図式が基本になります。</a:t>
            </a:r>
          </a:p>
        </p:txBody>
      </p:sp>
      <p:sp>
        <p:nvSpPr>
          <p:cNvPr id="4" name="正方形/長方形 3"/>
          <p:cNvSpPr/>
          <p:nvPr/>
        </p:nvSpPr>
        <p:spPr bwMode="auto">
          <a:xfrm>
            <a:off x="4233252" y="1758574"/>
            <a:ext cx="3694989" cy="3493012"/>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右矢印 4"/>
          <p:cNvSpPr/>
          <p:nvPr/>
        </p:nvSpPr>
        <p:spPr bwMode="auto">
          <a:xfrm>
            <a:off x="3618760" y="3291893"/>
            <a:ext cx="546408" cy="209161"/>
          </a:xfrm>
          <a:prstGeom prst="rightArrow">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4" name="テキスト ボックス 33"/>
          <p:cNvSpPr txBox="1"/>
          <p:nvPr/>
        </p:nvSpPr>
        <p:spPr>
          <a:xfrm>
            <a:off x="4027425" y="5553475"/>
            <a:ext cx="4330379" cy="1384995"/>
          </a:xfrm>
          <a:prstGeom prst="rect">
            <a:avLst/>
          </a:prstGeom>
          <a:noFill/>
        </p:spPr>
        <p:txBody>
          <a:bodyPr wrap="square" rtlCol="0">
            <a:spAutoFit/>
          </a:bodyPr>
          <a:lstStyle/>
          <a:p>
            <a:pPr algn="l"/>
            <a:r>
              <a:rPr kumimoji="1" lang="ja-JP" altLang="en-US" sz="2800" dirty="0">
                <a:solidFill>
                  <a:srgbClr val="FF0000"/>
                </a:solidFill>
                <a:latin typeface="メイリオ" panose="020B0604030504040204" pitchFamily="50" charset="-128"/>
                <a:ea typeface="メイリオ" panose="020B0604030504040204" pitchFamily="50" charset="-128"/>
              </a:rPr>
              <a:t>上のプログラムに何らかの処理を追加していくことになります</a:t>
            </a:r>
            <a:r>
              <a:rPr kumimoji="1" lang="ja-JP" altLang="en-US" sz="2200" dirty="0">
                <a:solidFill>
                  <a:srgbClr val="FF0000"/>
                </a:solidFill>
                <a:latin typeface="メイリオ" panose="020B0604030504040204" pitchFamily="50" charset="-128"/>
                <a:ea typeface="メイリオ" panose="020B0604030504040204" pitchFamily="50" charset="-128"/>
              </a:rPr>
              <a:t>。</a:t>
            </a:r>
          </a:p>
        </p:txBody>
      </p:sp>
      <p:sp>
        <p:nvSpPr>
          <p:cNvPr id="6" name="テキスト ボックス 5">
            <a:extLst>
              <a:ext uri="{FF2B5EF4-FFF2-40B4-BE49-F238E27FC236}">
                <a16:creationId xmlns:a16="http://schemas.microsoft.com/office/drawing/2014/main" id="{311E9BC3-841E-F1E4-D226-87FFE50C506B}"/>
              </a:ext>
            </a:extLst>
          </p:cNvPr>
          <p:cNvSpPr txBox="1"/>
          <p:nvPr/>
        </p:nvSpPr>
        <p:spPr>
          <a:xfrm>
            <a:off x="4507266" y="2942028"/>
            <a:ext cx="3245625" cy="523220"/>
          </a:xfrm>
          <a:prstGeom prst="rect">
            <a:avLst/>
          </a:prstGeom>
          <a:noFill/>
        </p:spPr>
        <p:txBody>
          <a:bodyPr wrap="square">
            <a:spAutoFit/>
          </a:bodyPr>
          <a:lstStyle/>
          <a:p>
            <a:pPr algn="l"/>
            <a:r>
              <a:rPr lang="en-US" altLang="ja-JP" sz="2800" dirty="0"/>
              <a:t>for </a:t>
            </a:r>
            <a:r>
              <a:rPr lang="en-US" altLang="ja-JP" sz="2800" dirty="0" err="1"/>
              <a:t>i</a:t>
            </a:r>
            <a:r>
              <a:rPr lang="en-US" altLang="ja-JP" sz="2800" dirty="0"/>
              <a:t> in range(5):</a:t>
            </a:r>
            <a:endParaRPr lang="ja-JP" altLang="en-US" sz="2800" dirty="0"/>
          </a:p>
        </p:txBody>
      </p:sp>
      <p:sp>
        <p:nvSpPr>
          <p:cNvPr id="7" name="テキスト ボックス 6">
            <a:extLst>
              <a:ext uri="{FF2B5EF4-FFF2-40B4-BE49-F238E27FC236}">
                <a16:creationId xmlns:a16="http://schemas.microsoft.com/office/drawing/2014/main" id="{97CF2828-1CEA-8E09-54CF-18F5190167C3}"/>
              </a:ext>
            </a:extLst>
          </p:cNvPr>
          <p:cNvSpPr txBox="1"/>
          <p:nvPr/>
        </p:nvSpPr>
        <p:spPr>
          <a:xfrm>
            <a:off x="5328507" y="3442997"/>
            <a:ext cx="2014042" cy="923330"/>
          </a:xfrm>
          <a:prstGeom prst="rect">
            <a:avLst/>
          </a:prstGeom>
          <a:solidFill>
            <a:schemeClr val="bg1"/>
          </a:solidFill>
          <a:ln w="12700">
            <a:solidFill>
              <a:schemeClr val="tx1"/>
            </a:solidFill>
            <a:prstDash val="dash"/>
          </a:ln>
        </p:spPr>
        <p:txBody>
          <a:bodyPr wrap="square" rtlCol="0">
            <a:spAutoFit/>
          </a:bodyPr>
          <a:lstStyle/>
          <a:p>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何らかの処理</a:t>
            </a:r>
            <a:endParaRPr kumimoji="1" lang="en-US" altLang="ja-JP"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39FF0ED4-4081-84F6-5964-A714FFA3B509}"/>
              </a:ext>
            </a:extLst>
          </p:cNvPr>
          <p:cNvSpPr txBox="1"/>
          <p:nvPr/>
        </p:nvSpPr>
        <p:spPr>
          <a:xfrm>
            <a:off x="4575586" y="4483550"/>
            <a:ext cx="2819400" cy="369332"/>
          </a:xfrm>
          <a:prstGeom prst="rect">
            <a:avLst/>
          </a:prstGeom>
          <a:solidFill>
            <a:schemeClr val="bg1"/>
          </a:solidFill>
          <a:ln w="12700">
            <a:solidFill>
              <a:schemeClr val="tx1"/>
            </a:solidFill>
            <a:prstDash val="dash"/>
          </a:ln>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何らかの処理</a:t>
            </a:r>
          </a:p>
        </p:txBody>
      </p:sp>
      <p:sp>
        <p:nvSpPr>
          <p:cNvPr id="9" name="テキスト ボックス 8">
            <a:extLst>
              <a:ext uri="{FF2B5EF4-FFF2-40B4-BE49-F238E27FC236}">
                <a16:creationId xmlns:a16="http://schemas.microsoft.com/office/drawing/2014/main" id="{10216717-D227-95FA-7FD8-44B3ECFE18E3}"/>
              </a:ext>
            </a:extLst>
          </p:cNvPr>
          <p:cNvSpPr txBox="1"/>
          <p:nvPr/>
        </p:nvSpPr>
        <p:spPr>
          <a:xfrm>
            <a:off x="4600948" y="2040949"/>
            <a:ext cx="2819400" cy="369332"/>
          </a:xfrm>
          <a:prstGeom prst="rect">
            <a:avLst/>
          </a:prstGeom>
          <a:solidFill>
            <a:schemeClr val="bg1"/>
          </a:solidFill>
          <a:ln w="12700">
            <a:solidFill>
              <a:schemeClr val="tx1"/>
            </a:solidFill>
            <a:prstDash val="dash"/>
          </a:ln>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何らかの処理</a:t>
            </a:r>
          </a:p>
        </p:txBody>
      </p:sp>
      <p:sp>
        <p:nvSpPr>
          <p:cNvPr id="10" name="テキスト ボックス 9">
            <a:extLst>
              <a:ext uri="{FF2B5EF4-FFF2-40B4-BE49-F238E27FC236}">
                <a16:creationId xmlns:a16="http://schemas.microsoft.com/office/drawing/2014/main" id="{63B43969-353A-F03C-D66D-4140B7E4CE02}"/>
              </a:ext>
            </a:extLst>
          </p:cNvPr>
          <p:cNvSpPr txBox="1"/>
          <p:nvPr/>
        </p:nvSpPr>
        <p:spPr>
          <a:xfrm>
            <a:off x="4573310" y="2575071"/>
            <a:ext cx="2819400" cy="369332"/>
          </a:xfrm>
          <a:prstGeom prst="rect">
            <a:avLst/>
          </a:prstGeom>
          <a:solidFill>
            <a:schemeClr val="bg1"/>
          </a:solidFill>
          <a:ln w="12700">
            <a:solidFill>
              <a:schemeClr val="tx1"/>
            </a:solidFill>
            <a:prstDash val="dash"/>
          </a:ln>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何らかの処理</a:t>
            </a:r>
          </a:p>
        </p:txBody>
      </p:sp>
    </p:spTree>
    <p:extLst>
      <p:ext uri="{BB962C8B-B14F-4D97-AF65-F5344CB8AC3E}">
        <p14:creationId xmlns:p14="http://schemas.microsoft.com/office/powerpoint/2010/main" val="13326427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735305" y="6278187"/>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26</a:t>
            </a:fld>
            <a:endParaRPr kumimoji="0" lang="en-US" altLang="ja-JP" sz="2800" dirty="0">
              <a:solidFill>
                <a:srgbClr val="000000"/>
              </a:solidFill>
            </a:endParaRPr>
          </a:p>
        </p:txBody>
      </p:sp>
      <p:sp>
        <p:nvSpPr>
          <p:cNvPr id="7171" name="Text Box 3"/>
          <p:cNvSpPr txBox="1">
            <a:spLocks noChangeArrowheads="1"/>
          </p:cNvSpPr>
          <p:nvPr/>
        </p:nvSpPr>
        <p:spPr bwMode="auto">
          <a:xfrm>
            <a:off x="2225878" y="299053"/>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5</a:t>
            </a:r>
            <a:r>
              <a:rPr lang="en-US" altLang="ja-JP" sz="2800" dirty="0">
                <a:solidFill>
                  <a:schemeClr val="accent6">
                    <a:lumMod val="50000"/>
                  </a:schemeClr>
                </a:solidFill>
                <a:latin typeface="メイリオ" panose="020B0604030504040204" pitchFamily="50" charset="-128"/>
                <a:ea typeface="メイリオ" panose="020B0604030504040204" pitchFamily="50" charset="-128"/>
              </a:rPr>
              <a:t>: </a:t>
            </a:r>
            <a:r>
              <a:rPr lang="ja-JP" altLang="en-US" sz="2800" dirty="0">
                <a:solidFill>
                  <a:schemeClr val="accent6">
                    <a:lumMod val="50000"/>
                  </a:schemeClr>
                </a:solidFill>
                <a:latin typeface="メイリオ" panose="020B0604030504040204" pitchFamily="50" charset="-128"/>
                <a:ea typeface="メイリオ" panose="020B0604030504040204" pitchFamily="50" charset="-128"/>
              </a:rPr>
              <a:t>リストの中から数を探す</a:t>
            </a:r>
            <a:endParaRPr lang="ja-JP" altLang="en-US" sz="1800" dirty="0"/>
          </a:p>
        </p:txBody>
      </p:sp>
      <p:sp>
        <p:nvSpPr>
          <p:cNvPr id="22" name="下矢印 38">
            <a:extLst>
              <a:ext uri="{FF2B5EF4-FFF2-40B4-BE49-F238E27FC236}">
                <a16:creationId xmlns:a16="http://schemas.microsoft.com/office/drawing/2014/main" id="{F2AA844B-20A1-CB18-BD75-6CCAD5D8FBDF}"/>
              </a:ext>
            </a:extLst>
          </p:cNvPr>
          <p:cNvSpPr/>
          <p:nvPr/>
        </p:nvSpPr>
        <p:spPr bwMode="auto">
          <a:xfrm>
            <a:off x="5363705" y="6331509"/>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23" name="テキスト ボックス 22">
            <a:extLst>
              <a:ext uri="{FF2B5EF4-FFF2-40B4-BE49-F238E27FC236}">
                <a16:creationId xmlns:a16="http://schemas.microsoft.com/office/drawing/2014/main" id="{97223C93-38FD-F757-FDE0-071353C0B2B0}"/>
              </a:ext>
            </a:extLst>
          </p:cNvPr>
          <p:cNvSpPr txBox="1"/>
          <p:nvPr/>
        </p:nvSpPr>
        <p:spPr>
          <a:xfrm>
            <a:off x="369967" y="232161"/>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15</a:t>
            </a:r>
            <a:endParaRPr kumimoji="1" lang="ja-JP" altLang="en-US" sz="2800" dirty="0">
              <a:solidFill>
                <a:schemeClr val="accent2"/>
              </a:solidFill>
            </a:endParaRPr>
          </a:p>
        </p:txBody>
      </p:sp>
      <p:pic>
        <p:nvPicPr>
          <p:cNvPr id="1026" name="Picture 2" descr="受験のイラスト「合格発表掲示板」">
            <a:extLst>
              <a:ext uri="{FF2B5EF4-FFF2-40B4-BE49-F238E27FC236}">
                <a16:creationId xmlns:a16="http://schemas.microsoft.com/office/drawing/2014/main" id="{152912AA-E6F7-8121-9A1A-EA7DBEBD4A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568196"/>
            <a:ext cx="5638800" cy="372160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表 4">
            <a:extLst>
              <a:ext uri="{FF2B5EF4-FFF2-40B4-BE49-F238E27FC236}">
                <a16:creationId xmlns:a16="http://schemas.microsoft.com/office/drawing/2014/main" id="{1233FC1E-88CC-84F4-4556-0BDB72459A08}"/>
              </a:ext>
            </a:extLst>
          </p:cNvPr>
          <p:cNvGraphicFramePr>
            <a:graphicFrameLocks noGrp="1"/>
          </p:cNvGraphicFramePr>
          <p:nvPr>
            <p:extLst>
              <p:ext uri="{D42A27DB-BD31-4B8C-83A1-F6EECF244321}">
                <p14:modId xmlns:p14="http://schemas.microsoft.com/office/powerpoint/2010/main" val="1934537907"/>
              </p:ext>
            </p:extLst>
          </p:nvPr>
        </p:nvGraphicFramePr>
        <p:xfrm>
          <a:off x="1409700" y="2514600"/>
          <a:ext cx="3276600" cy="1600200"/>
        </p:xfrm>
        <a:graphic>
          <a:graphicData uri="http://schemas.openxmlformats.org/drawingml/2006/table">
            <a:tbl>
              <a:tblPr firstRow="1" bandRow="1">
                <a:tableStyleId>{5C22544A-7EE6-4342-B048-85BDC9FD1C3A}</a:tableStyleId>
              </a:tblPr>
              <a:tblGrid>
                <a:gridCol w="1092200">
                  <a:extLst>
                    <a:ext uri="{9D8B030D-6E8A-4147-A177-3AD203B41FA5}">
                      <a16:colId xmlns:a16="http://schemas.microsoft.com/office/drawing/2014/main" val="3868980488"/>
                    </a:ext>
                  </a:extLst>
                </a:gridCol>
                <a:gridCol w="1092200">
                  <a:extLst>
                    <a:ext uri="{9D8B030D-6E8A-4147-A177-3AD203B41FA5}">
                      <a16:colId xmlns:a16="http://schemas.microsoft.com/office/drawing/2014/main" val="129793996"/>
                    </a:ext>
                  </a:extLst>
                </a:gridCol>
                <a:gridCol w="1092200">
                  <a:extLst>
                    <a:ext uri="{9D8B030D-6E8A-4147-A177-3AD203B41FA5}">
                      <a16:colId xmlns:a16="http://schemas.microsoft.com/office/drawing/2014/main" val="3812550474"/>
                    </a:ext>
                  </a:extLst>
                </a:gridCol>
              </a:tblGrid>
              <a:tr h="400050">
                <a:tc>
                  <a:txBody>
                    <a:bodyPr/>
                    <a:lstStyle/>
                    <a:p>
                      <a:r>
                        <a:rPr kumimoji="1" lang="en-US" altLang="ja-JP" b="1" dirty="0">
                          <a:solidFill>
                            <a:schemeClr val="tx1"/>
                          </a:solidFill>
                        </a:rPr>
                        <a:t>1001</a:t>
                      </a:r>
                      <a:endParaRPr kumimoji="1" lang="ja-JP" altLang="en-US" b="1" dirty="0">
                        <a:solidFill>
                          <a:schemeClr val="tx1"/>
                        </a:solidFill>
                      </a:endParaRPr>
                    </a:p>
                  </a:txBody>
                  <a:tcPr>
                    <a:solidFill>
                      <a:srgbClr val="FFFFFF"/>
                    </a:solidFill>
                  </a:tcPr>
                </a:tc>
                <a:tc>
                  <a:txBody>
                    <a:bodyPr/>
                    <a:lstStyle/>
                    <a:p>
                      <a:r>
                        <a:rPr kumimoji="1" lang="en-US" altLang="ja-JP" b="1" dirty="0">
                          <a:solidFill>
                            <a:schemeClr val="tx1"/>
                          </a:solidFill>
                        </a:rPr>
                        <a:t>1030</a:t>
                      </a:r>
                      <a:endParaRPr kumimoji="1" lang="ja-JP" altLang="en-US" b="1" dirty="0">
                        <a:solidFill>
                          <a:schemeClr val="tx1"/>
                        </a:solidFill>
                      </a:endParaRPr>
                    </a:p>
                  </a:txBody>
                  <a:tcPr>
                    <a:solidFill>
                      <a:srgbClr val="FFFFFF"/>
                    </a:solidFill>
                  </a:tcPr>
                </a:tc>
                <a:tc>
                  <a:txBody>
                    <a:bodyPr/>
                    <a:lstStyle/>
                    <a:p>
                      <a:r>
                        <a:rPr kumimoji="1" lang="en-US" altLang="ja-JP" b="1" dirty="0">
                          <a:solidFill>
                            <a:schemeClr val="tx1"/>
                          </a:solidFill>
                        </a:rPr>
                        <a:t>1041</a:t>
                      </a:r>
                      <a:endParaRPr kumimoji="1" lang="ja-JP" altLang="en-US" b="1" dirty="0">
                        <a:solidFill>
                          <a:schemeClr val="tx1"/>
                        </a:solidFill>
                      </a:endParaRPr>
                    </a:p>
                  </a:txBody>
                  <a:tcPr>
                    <a:solidFill>
                      <a:srgbClr val="FFFFFF"/>
                    </a:solidFill>
                  </a:tcPr>
                </a:tc>
                <a:extLst>
                  <a:ext uri="{0D108BD9-81ED-4DB2-BD59-A6C34878D82A}">
                    <a16:rowId xmlns:a16="http://schemas.microsoft.com/office/drawing/2014/main" val="2870108197"/>
                  </a:ext>
                </a:extLst>
              </a:tr>
              <a:tr h="400050">
                <a:tc>
                  <a:txBody>
                    <a:bodyPr/>
                    <a:lstStyle/>
                    <a:p>
                      <a:r>
                        <a:rPr kumimoji="1" lang="en-US" altLang="ja-JP" b="1" dirty="0">
                          <a:solidFill>
                            <a:schemeClr val="tx1"/>
                          </a:solidFill>
                        </a:rPr>
                        <a:t>1015</a:t>
                      </a:r>
                      <a:endParaRPr kumimoji="1" lang="ja-JP" altLang="en-US" b="1" dirty="0">
                        <a:solidFill>
                          <a:schemeClr val="tx1"/>
                        </a:solidFill>
                      </a:endParaRPr>
                    </a:p>
                  </a:txBody>
                  <a:tcPr>
                    <a:solidFill>
                      <a:srgbClr val="FFFFFF"/>
                    </a:solidFill>
                  </a:tcPr>
                </a:tc>
                <a:tc>
                  <a:txBody>
                    <a:bodyPr/>
                    <a:lstStyle/>
                    <a:p>
                      <a:r>
                        <a:rPr kumimoji="1" lang="en-US" altLang="ja-JP" b="1" dirty="0">
                          <a:solidFill>
                            <a:schemeClr val="tx1"/>
                          </a:solidFill>
                        </a:rPr>
                        <a:t>1033</a:t>
                      </a:r>
                      <a:endParaRPr kumimoji="1" lang="ja-JP" altLang="en-US" b="1" dirty="0">
                        <a:solidFill>
                          <a:schemeClr val="tx1"/>
                        </a:solidFill>
                      </a:endParaRPr>
                    </a:p>
                  </a:txBody>
                  <a:tcPr>
                    <a:solidFill>
                      <a:srgbClr val="FFFFFF"/>
                    </a:solidFill>
                  </a:tcPr>
                </a:tc>
                <a:tc>
                  <a:txBody>
                    <a:bodyPr/>
                    <a:lstStyle/>
                    <a:p>
                      <a:r>
                        <a:rPr kumimoji="1" lang="en-US" altLang="ja-JP" b="1" dirty="0">
                          <a:solidFill>
                            <a:schemeClr val="tx1"/>
                          </a:solidFill>
                        </a:rPr>
                        <a:t>1052</a:t>
                      </a:r>
                      <a:endParaRPr kumimoji="1" lang="ja-JP" altLang="en-US" b="1" dirty="0">
                        <a:solidFill>
                          <a:schemeClr val="tx1"/>
                        </a:solidFill>
                      </a:endParaRPr>
                    </a:p>
                  </a:txBody>
                  <a:tcPr>
                    <a:solidFill>
                      <a:srgbClr val="FFFFFF"/>
                    </a:solidFill>
                  </a:tcPr>
                </a:tc>
                <a:extLst>
                  <a:ext uri="{0D108BD9-81ED-4DB2-BD59-A6C34878D82A}">
                    <a16:rowId xmlns:a16="http://schemas.microsoft.com/office/drawing/2014/main" val="3427514360"/>
                  </a:ext>
                </a:extLst>
              </a:tr>
              <a:tr h="400050">
                <a:tc>
                  <a:txBody>
                    <a:bodyPr/>
                    <a:lstStyle/>
                    <a:p>
                      <a:r>
                        <a:rPr kumimoji="1" lang="en-US" altLang="ja-JP" b="1" dirty="0">
                          <a:solidFill>
                            <a:schemeClr val="tx1"/>
                          </a:solidFill>
                        </a:rPr>
                        <a:t>1016</a:t>
                      </a:r>
                      <a:endParaRPr kumimoji="1" lang="ja-JP" altLang="en-US" b="1" dirty="0">
                        <a:solidFill>
                          <a:schemeClr val="tx1"/>
                        </a:solidFill>
                      </a:endParaRPr>
                    </a:p>
                  </a:txBody>
                  <a:tcPr>
                    <a:solidFill>
                      <a:srgbClr val="FFFFFF"/>
                    </a:solidFill>
                  </a:tcPr>
                </a:tc>
                <a:tc>
                  <a:txBody>
                    <a:bodyPr/>
                    <a:lstStyle/>
                    <a:p>
                      <a:r>
                        <a:rPr kumimoji="1" lang="en-US" altLang="ja-JP" b="1" dirty="0">
                          <a:solidFill>
                            <a:schemeClr val="tx1"/>
                          </a:solidFill>
                        </a:rPr>
                        <a:t>1036</a:t>
                      </a:r>
                      <a:endParaRPr kumimoji="1" lang="ja-JP" altLang="en-US" b="1" dirty="0">
                        <a:solidFill>
                          <a:schemeClr val="tx1"/>
                        </a:solidFill>
                      </a:endParaRPr>
                    </a:p>
                  </a:txBody>
                  <a:tcPr>
                    <a:solidFill>
                      <a:srgbClr val="FFFFFF"/>
                    </a:solidFill>
                  </a:tcPr>
                </a:tc>
                <a:tc>
                  <a:txBody>
                    <a:bodyPr/>
                    <a:lstStyle/>
                    <a:p>
                      <a:r>
                        <a:rPr kumimoji="1" lang="en-US" altLang="ja-JP" b="1" dirty="0">
                          <a:solidFill>
                            <a:schemeClr val="tx1"/>
                          </a:solidFill>
                        </a:rPr>
                        <a:t>1055</a:t>
                      </a:r>
                      <a:endParaRPr kumimoji="1" lang="ja-JP" altLang="en-US" b="1" dirty="0">
                        <a:solidFill>
                          <a:schemeClr val="tx1"/>
                        </a:solidFill>
                      </a:endParaRPr>
                    </a:p>
                  </a:txBody>
                  <a:tcPr>
                    <a:solidFill>
                      <a:srgbClr val="FFFFFF"/>
                    </a:solidFill>
                  </a:tcPr>
                </a:tc>
                <a:extLst>
                  <a:ext uri="{0D108BD9-81ED-4DB2-BD59-A6C34878D82A}">
                    <a16:rowId xmlns:a16="http://schemas.microsoft.com/office/drawing/2014/main" val="2305707347"/>
                  </a:ext>
                </a:extLst>
              </a:tr>
              <a:tr h="400050">
                <a:tc>
                  <a:txBody>
                    <a:bodyPr/>
                    <a:lstStyle/>
                    <a:p>
                      <a:r>
                        <a:rPr kumimoji="1" lang="en-US" altLang="ja-JP" b="1" dirty="0">
                          <a:solidFill>
                            <a:schemeClr val="tx1"/>
                          </a:solidFill>
                        </a:rPr>
                        <a:t>1027</a:t>
                      </a:r>
                      <a:endParaRPr kumimoji="1" lang="ja-JP" altLang="en-US" b="1" dirty="0">
                        <a:solidFill>
                          <a:schemeClr val="tx1"/>
                        </a:solidFill>
                      </a:endParaRPr>
                    </a:p>
                  </a:txBody>
                  <a:tcPr>
                    <a:solidFill>
                      <a:srgbClr val="FFFFFF"/>
                    </a:solidFill>
                  </a:tcPr>
                </a:tc>
                <a:tc>
                  <a:txBody>
                    <a:bodyPr/>
                    <a:lstStyle/>
                    <a:p>
                      <a:r>
                        <a:rPr kumimoji="1" lang="en-US" altLang="ja-JP" b="1" dirty="0">
                          <a:solidFill>
                            <a:schemeClr val="tx1"/>
                          </a:solidFill>
                        </a:rPr>
                        <a:t>1040</a:t>
                      </a:r>
                      <a:endParaRPr kumimoji="1" lang="ja-JP" altLang="en-US" b="1" dirty="0">
                        <a:solidFill>
                          <a:schemeClr val="tx1"/>
                        </a:solidFill>
                      </a:endParaRPr>
                    </a:p>
                  </a:txBody>
                  <a:tcPr>
                    <a:solidFill>
                      <a:srgbClr val="FFFFFF"/>
                    </a:solidFill>
                  </a:tcPr>
                </a:tc>
                <a:tc>
                  <a:txBody>
                    <a:bodyPr/>
                    <a:lstStyle/>
                    <a:p>
                      <a:endParaRPr kumimoji="1" lang="ja-JP" altLang="en-US" b="1" dirty="0">
                        <a:solidFill>
                          <a:schemeClr val="tx1"/>
                        </a:solidFill>
                      </a:endParaRPr>
                    </a:p>
                  </a:txBody>
                  <a:tcPr>
                    <a:solidFill>
                      <a:srgbClr val="FFFFFF"/>
                    </a:solidFill>
                  </a:tcPr>
                </a:tc>
                <a:extLst>
                  <a:ext uri="{0D108BD9-81ED-4DB2-BD59-A6C34878D82A}">
                    <a16:rowId xmlns:a16="http://schemas.microsoft.com/office/drawing/2014/main" val="3814938870"/>
                  </a:ext>
                </a:extLst>
              </a:tr>
            </a:tbl>
          </a:graphicData>
        </a:graphic>
      </p:graphicFrame>
      <p:sp>
        <p:nvSpPr>
          <p:cNvPr id="5" name="テキスト ボックス 4">
            <a:extLst>
              <a:ext uri="{FF2B5EF4-FFF2-40B4-BE49-F238E27FC236}">
                <a16:creationId xmlns:a16="http://schemas.microsoft.com/office/drawing/2014/main" id="{56A7F6B9-BF0D-53B2-9A52-11DED2E99D3D}"/>
              </a:ext>
            </a:extLst>
          </p:cNvPr>
          <p:cNvSpPr txBox="1"/>
          <p:nvPr/>
        </p:nvSpPr>
        <p:spPr>
          <a:xfrm>
            <a:off x="5592305" y="1514874"/>
            <a:ext cx="3276600" cy="2800767"/>
          </a:xfrm>
          <a:prstGeom prst="rect">
            <a:avLst/>
          </a:prstGeom>
          <a:noFill/>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多くの数の中から、ある数があるか見つけるプログラムです。</a:t>
            </a:r>
            <a:endParaRPr lang="en-US" altLang="ja-JP" sz="2200" dirty="0">
              <a:latin typeface="メイリオ" panose="020B0604030504040204" pitchFamily="50" charset="-128"/>
              <a:ea typeface="メイリオ" panose="020B0604030504040204" pitchFamily="50" charset="-128"/>
            </a:endParaRPr>
          </a:p>
          <a:p>
            <a:pPr algn="l"/>
            <a:r>
              <a:rPr kumimoji="1" lang="ja-JP" altLang="en-US" sz="2200" dirty="0">
                <a:latin typeface="メイリオ" panose="020B0604030504040204" pitchFamily="50" charset="-128"/>
                <a:ea typeface="メイリオ" panose="020B0604030504040204" pitchFamily="50" charset="-128"/>
              </a:rPr>
              <a:t>例えば、合格発表の中に「</a:t>
            </a:r>
            <a:r>
              <a:rPr kumimoji="1" lang="en-US" altLang="ja-JP" sz="2200" dirty="0">
                <a:latin typeface="メイリオ" panose="020B0604030504040204" pitchFamily="50" charset="-128"/>
                <a:ea typeface="メイリオ" panose="020B0604030504040204" pitchFamily="50" charset="-128"/>
              </a:rPr>
              <a:t>1033</a:t>
            </a:r>
            <a:r>
              <a:rPr kumimoji="1" lang="ja-JP" altLang="en-US" sz="2200" dirty="0">
                <a:latin typeface="メイリオ" panose="020B0604030504040204" pitchFamily="50" charset="-128"/>
                <a:ea typeface="メイリオ" panose="020B0604030504040204" pitchFamily="50" charset="-128"/>
              </a:rPr>
              <a:t>」</a:t>
            </a:r>
            <a:r>
              <a:rPr lang="ja-JP" altLang="en-US" sz="2200" dirty="0">
                <a:latin typeface="メイリオ" panose="020B0604030504040204" pitchFamily="50" charset="-128"/>
                <a:ea typeface="メイリオ" panose="020B0604030504040204" pitchFamily="50" charset="-128"/>
              </a:rPr>
              <a:t>があるかどうか判断します。</a:t>
            </a:r>
          </a:p>
          <a:p>
            <a:pPr algn="l"/>
            <a:r>
              <a:rPr kumimoji="1" lang="ja-JP" altLang="en-US" sz="2200" dirty="0">
                <a:latin typeface="メイリオ" panose="020B0604030504040204" pitchFamily="50" charset="-128"/>
                <a:ea typeface="メイリオ" panose="020B0604030504040204" pitchFamily="50" charset="-128"/>
              </a:rPr>
              <a:t>このようなプログラムを検索といいます。</a:t>
            </a:r>
          </a:p>
        </p:txBody>
      </p:sp>
    </p:spTree>
    <p:extLst>
      <p:ext uri="{BB962C8B-B14F-4D97-AF65-F5344CB8AC3E}">
        <p14:creationId xmlns:p14="http://schemas.microsoft.com/office/powerpoint/2010/main" val="21626026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F56B2BEF-7243-E575-7CD1-72113A8AB2B6}"/>
              </a:ext>
            </a:extLst>
          </p:cNvPr>
          <p:cNvPicPr>
            <a:picLocks noChangeAspect="1"/>
          </p:cNvPicPr>
          <p:nvPr/>
        </p:nvPicPr>
        <p:blipFill>
          <a:blip r:embed="rId2"/>
          <a:stretch>
            <a:fillRect/>
          </a:stretch>
        </p:blipFill>
        <p:spPr>
          <a:xfrm>
            <a:off x="614135" y="1062954"/>
            <a:ext cx="3502182" cy="23660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図 4">
            <a:extLst>
              <a:ext uri="{FF2B5EF4-FFF2-40B4-BE49-F238E27FC236}">
                <a16:creationId xmlns:a16="http://schemas.microsoft.com/office/drawing/2014/main" id="{0A7E43D0-9BD5-FFE2-3970-53F4D824F9C4}"/>
              </a:ext>
            </a:extLst>
          </p:cNvPr>
          <p:cNvPicPr>
            <a:picLocks noChangeAspect="1"/>
          </p:cNvPicPr>
          <p:nvPr/>
        </p:nvPicPr>
        <p:blipFill>
          <a:blip r:embed="rId3"/>
          <a:stretch>
            <a:fillRect/>
          </a:stretch>
        </p:blipFill>
        <p:spPr>
          <a:xfrm>
            <a:off x="483328" y="3569065"/>
            <a:ext cx="3502182" cy="1311030"/>
          </a:xfrm>
          <a:prstGeom prst="rect">
            <a:avLst/>
          </a:prstGeom>
        </p:spPr>
      </p:pic>
      <p:pic>
        <p:nvPicPr>
          <p:cNvPr id="7" name="図 6">
            <a:extLst>
              <a:ext uri="{FF2B5EF4-FFF2-40B4-BE49-F238E27FC236}">
                <a16:creationId xmlns:a16="http://schemas.microsoft.com/office/drawing/2014/main" id="{474580B3-28C4-BA8D-F82E-74079CDFABC1}"/>
              </a:ext>
            </a:extLst>
          </p:cNvPr>
          <p:cNvPicPr>
            <a:picLocks noChangeAspect="1"/>
          </p:cNvPicPr>
          <p:nvPr/>
        </p:nvPicPr>
        <p:blipFill>
          <a:blip r:embed="rId3"/>
          <a:stretch>
            <a:fillRect/>
          </a:stretch>
        </p:blipFill>
        <p:spPr>
          <a:xfrm>
            <a:off x="459512" y="4957291"/>
            <a:ext cx="3502182" cy="1311030"/>
          </a:xfrm>
          <a:prstGeom prst="rect">
            <a:avLst/>
          </a:prstGeom>
        </p:spPr>
      </p:pic>
      <p:sp>
        <p:nvSpPr>
          <p:cNvPr id="10" name="四角形: 角を丸くする 9">
            <a:extLst>
              <a:ext uri="{FF2B5EF4-FFF2-40B4-BE49-F238E27FC236}">
                <a16:creationId xmlns:a16="http://schemas.microsoft.com/office/drawing/2014/main" id="{6F26F8F9-A151-4109-86A3-9301D9FE1484}"/>
              </a:ext>
            </a:extLst>
          </p:cNvPr>
          <p:cNvSpPr/>
          <p:nvPr/>
        </p:nvSpPr>
        <p:spPr bwMode="auto">
          <a:xfrm>
            <a:off x="1184475" y="1133019"/>
            <a:ext cx="2701728" cy="711217"/>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開発した</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ACCF7357-8A36-6100-BA84-8279EE83CAE8}"/>
              </a:ext>
            </a:extLst>
          </p:cNvPr>
          <p:cNvSpPr txBox="1"/>
          <p:nvPr/>
        </p:nvSpPr>
        <p:spPr>
          <a:xfrm>
            <a:off x="890926" y="2108247"/>
            <a:ext cx="2701728" cy="923330"/>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[41, 23, 8, 15, 33]</a:t>
            </a:r>
          </a:p>
          <a:p>
            <a:pPr algn="l"/>
            <a:r>
              <a:rPr kumimoji="1" lang="en-US" altLang="ja-JP" dirty="0">
                <a:latin typeface="メイリオ" panose="020B0604030504040204" pitchFamily="50" charset="-128"/>
                <a:ea typeface="メイリオ" panose="020B0604030504040204" pitchFamily="50" charset="-128"/>
              </a:rPr>
              <a:t>8</a:t>
            </a:r>
            <a:endParaRPr kumimoji="1" lang="ja-JP" altLang="en-US" dirty="0">
              <a:latin typeface="メイリオ" panose="020B0604030504040204" pitchFamily="50" charset="-128"/>
              <a:ea typeface="メイリオ" panose="020B0604030504040204" pitchFamily="50" charset="-128"/>
            </a:endParaRPr>
          </a:p>
          <a:p>
            <a:pPr algn="l"/>
            <a:r>
              <a:rPr lang="en-US" altLang="ja-JP" dirty="0">
                <a:latin typeface="メイリオ" panose="020B0604030504040204" pitchFamily="50" charset="-128"/>
                <a:ea typeface="メイリオ" panose="020B0604030504040204" pitchFamily="50" charset="-128"/>
              </a:rPr>
              <a:t>2</a:t>
            </a:r>
            <a:endParaRPr kumimoji="1" lang="ja-JP" altLang="en-US" dirty="0">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E43469A4-588A-DB5B-B83E-2B62F3A2F8E5}"/>
              </a:ext>
            </a:extLst>
          </p:cNvPr>
          <p:cNvSpPr txBox="1"/>
          <p:nvPr/>
        </p:nvSpPr>
        <p:spPr>
          <a:xfrm>
            <a:off x="5363705" y="5418152"/>
            <a:ext cx="3808621" cy="769441"/>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17</a:t>
            </a:r>
            <a:r>
              <a:rPr lang="ja-JP" altLang="en-US" sz="2200" dirty="0">
                <a:latin typeface="メイリオ" panose="020B0604030504040204" pitchFamily="50" charset="-128"/>
                <a:ea typeface="メイリオ" panose="020B0604030504040204" pitchFamily="50" charset="-128"/>
              </a:rPr>
              <a:t>は</a:t>
            </a:r>
            <a:r>
              <a:rPr lang="en-US" altLang="ja-JP" sz="2200" dirty="0">
                <a:latin typeface="メイリオ" panose="020B0604030504040204" pitchFamily="50" charset="-128"/>
                <a:ea typeface="メイリオ" panose="020B0604030504040204" pitchFamily="50" charset="-128"/>
              </a:rPr>
              <a:t>d</a:t>
            </a:r>
            <a:r>
              <a:rPr lang="ja-JP" altLang="en-US" sz="2200" dirty="0">
                <a:latin typeface="メイリオ" panose="020B0604030504040204" pitchFamily="50" charset="-128"/>
                <a:ea typeface="メイリオ" panose="020B0604030504040204" pitchFamily="50" charset="-128"/>
              </a:rPr>
              <a:t>に無いので、</a:t>
            </a:r>
            <a:br>
              <a:rPr lang="ja-JP" altLang="en-US" sz="2200" dirty="0">
                <a:latin typeface="メイリオ" panose="020B0604030504040204" pitchFamily="50" charset="-128"/>
                <a:ea typeface="メイリオ" panose="020B0604030504040204" pitchFamily="50" charset="-128"/>
              </a:rPr>
            </a:br>
            <a:r>
              <a:rPr lang="en-US" altLang="ja-JP" sz="2200" dirty="0">
                <a:latin typeface="メイリオ" panose="020B0604030504040204" pitchFamily="50" charset="-128"/>
                <a:ea typeface="メイリオ" panose="020B0604030504040204" pitchFamily="50" charset="-128"/>
              </a:rPr>
              <a:t>99</a:t>
            </a:r>
            <a:r>
              <a:rPr lang="ja-JP" altLang="en-US" sz="2200" dirty="0">
                <a:latin typeface="メイリオ" panose="020B0604030504040204" pitchFamily="50" charset="-128"/>
                <a:ea typeface="メイリオ" panose="020B0604030504040204" pitchFamily="50" charset="-128"/>
              </a:rPr>
              <a:t>９を表示</a:t>
            </a:r>
            <a:endParaRPr lang="ja-JP" altLang="en-US" sz="2400" dirty="0">
              <a:latin typeface="メイリオ" panose="020B0604030504040204" pitchFamily="50" charset="-128"/>
              <a:ea typeface="メイリオ" panose="020B0604030504040204" pitchFamily="50" charset="-128"/>
            </a:endParaRPr>
          </a:p>
        </p:txBody>
      </p:sp>
      <p:sp>
        <p:nvSpPr>
          <p:cNvPr id="7170" name="スライド番号プレースホルダー 3"/>
          <p:cNvSpPr>
            <a:spLocks noGrp="1"/>
          </p:cNvSpPr>
          <p:nvPr>
            <p:ph type="sldNum" sz="quarter" idx="12"/>
          </p:nvPr>
        </p:nvSpPr>
        <p:spPr>
          <a:xfrm>
            <a:off x="6735305" y="6278187"/>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27</a:t>
            </a:fld>
            <a:endParaRPr kumimoji="0" lang="en-US" altLang="ja-JP" sz="2800" dirty="0">
              <a:solidFill>
                <a:srgbClr val="000000"/>
              </a:solidFill>
            </a:endParaRPr>
          </a:p>
        </p:txBody>
      </p:sp>
      <p:sp>
        <p:nvSpPr>
          <p:cNvPr id="7171" name="Text Box 3"/>
          <p:cNvSpPr txBox="1">
            <a:spLocks noChangeArrowheads="1"/>
          </p:cNvSpPr>
          <p:nvPr/>
        </p:nvSpPr>
        <p:spPr bwMode="auto">
          <a:xfrm>
            <a:off x="486905" y="214452"/>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実行例</a:t>
            </a:r>
            <a:endParaRPr lang="ja-JP" altLang="en-US" sz="1800" dirty="0"/>
          </a:p>
        </p:txBody>
      </p:sp>
      <p:sp>
        <p:nvSpPr>
          <p:cNvPr id="35" name="テキスト ボックス 34"/>
          <p:cNvSpPr txBox="1"/>
          <p:nvPr/>
        </p:nvSpPr>
        <p:spPr>
          <a:xfrm>
            <a:off x="4898663" y="889654"/>
            <a:ext cx="3940537" cy="830997"/>
          </a:xfrm>
          <a:prstGeom prst="rect">
            <a:avLst/>
          </a:prstGeom>
          <a:noFill/>
        </p:spPr>
        <p:txBody>
          <a:bodyPr wrap="square" rtlCol="0">
            <a:spAutoFit/>
          </a:bodyPr>
          <a:lstStyle/>
          <a:p>
            <a:pPr algn="l"/>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検索というこんな動作をするプログラムを作ります</a:t>
            </a:r>
            <a:endParaRPr lang="en-US" altLang="ja-JP" sz="24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7D9B3D23-869E-F7A7-BB2E-24E3FB2AA462}"/>
              </a:ext>
            </a:extLst>
          </p:cNvPr>
          <p:cNvSpPr txBox="1"/>
          <p:nvPr/>
        </p:nvSpPr>
        <p:spPr>
          <a:xfrm>
            <a:off x="5265638" y="1663736"/>
            <a:ext cx="3808621" cy="1477328"/>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d = [41, 23, 8, 15, 33]</a:t>
            </a:r>
          </a:p>
          <a:p>
            <a:pPr algn="l"/>
            <a:r>
              <a:rPr lang="en-US" altLang="ja-JP" sz="2200" dirty="0">
                <a:latin typeface="メイリオ" panose="020B0604030504040204" pitchFamily="50" charset="-128"/>
                <a:ea typeface="メイリオ" panose="020B0604030504040204" pitchFamily="50" charset="-128"/>
              </a:rPr>
              <a:t>print(d)</a:t>
            </a:r>
          </a:p>
          <a:p>
            <a:pPr algn="l"/>
            <a:r>
              <a:rPr lang="ja-JP" altLang="en-US" sz="2200" dirty="0">
                <a:latin typeface="メイリオ" panose="020B0604030504040204" pitchFamily="50" charset="-128"/>
                <a:ea typeface="メイリオ" panose="020B0604030504040204" pitchFamily="50" charset="-128"/>
              </a:rPr>
              <a:t>あらかじめ</a:t>
            </a:r>
            <a:r>
              <a:rPr lang="en-US" altLang="ja-JP" sz="2200" dirty="0">
                <a:latin typeface="メイリオ" panose="020B0604030504040204" pitchFamily="50" charset="-128"/>
                <a:ea typeface="メイリオ" panose="020B0604030504040204" pitchFamily="50" charset="-128"/>
              </a:rPr>
              <a:t>d</a:t>
            </a:r>
            <a:r>
              <a:rPr lang="ja-JP" altLang="en-US" sz="2200" dirty="0">
                <a:latin typeface="メイリオ" panose="020B0604030504040204" pitchFamily="50" charset="-128"/>
                <a:ea typeface="メイリオ" panose="020B0604030504040204" pitchFamily="50" charset="-128"/>
              </a:rPr>
              <a:t>に</a:t>
            </a:r>
            <a:r>
              <a:rPr lang="en-US" altLang="ja-JP" sz="2200" dirty="0">
                <a:latin typeface="メイリオ" panose="020B0604030504040204" pitchFamily="50" charset="-128"/>
                <a:ea typeface="メイリオ" panose="020B0604030504040204" pitchFamily="50" charset="-128"/>
              </a:rPr>
              <a:t>5</a:t>
            </a:r>
            <a:r>
              <a:rPr lang="ja-JP" altLang="en-US" sz="2200" dirty="0">
                <a:latin typeface="メイリオ" panose="020B0604030504040204" pitchFamily="50" charset="-128"/>
                <a:ea typeface="メイリオ" panose="020B0604030504040204" pitchFamily="50" charset="-128"/>
              </a:rPr>
              <a:t>つの数をいれておき、表示します</a:t>
            </a:r>
            <a:r>
              <a:rPr lang="ja-JP" altLang="en-US" sz="2400" dirty="0">
                <a:latin typeface="メイリオ" panose="020B0604030504040204" pitchFamily="50" charset="-128"/>
                <a:ea typeface="メイリオ" panose="020B0604030504040204" pitchFamily="50" charset="-128"/>
              </a:rPr>
              <a:t>。</a:t>
            </a:r>
          </a:p>
        </p:txBody>
      </p:sp>
      <p:cxnSp>
        <p:nvCxnSpPr>
          <p:cNvPr id="6" name="コネクタ: カギ線 5">
            <a:extLst>
              <a:ext uri="{FF2B5EF4-FFF2-40B4-BE49-F238E27FC236}">
                <a16:creationId xmlns:a16="http://schemas.microsoft.com/office/drawing/2014/main" id="{C4C8B29F-EA49-EB39-22FB-CDB760D34732}"/>
              </a:ext>
            </a:extLst>
          </p:cNvPr>
          <p:cNvCxnSpPr/>
          <p:nvPr/>
        </p:nvCxnSpPr>
        <p:spPr bwMode="auto">
          <a:xfrm rot="10800000" flipV="1">
            <a:off x="3961697" y="1844236"/>
            <a:ext cx="1303941" cy="517962"/>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直線矢印コネクタ 13">
            <a:extLst>
              <a:ext uri="{FF2B5EF4-FFF2-40B4-BE49-F238E27FC236}">
                <a16:creationId xmlns:a16="http://schemas.microsoft.com/office/drawing/2014/main" id="{4F483973-3E37-32B3-58F6-6696ACE1F026}"/>
              </a:ext>
            </a:extLst>
          </p:cNvPr>
          <p:cNvCxnSpPr/>
          <p:nvPr/>
        </p:nvCxnSpPr>
        <p:spPr bwMode="auto">
          <a:xfrm flipH="1">
            <a:off x="2026635" y="4114800"/>
            <a:ext cx="3132038" cy="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テキスト ボックス 14">
            <a:extLst>
              <a:ext uri="{FF2B5EF4-FFF2-40B4-BE49-F238E27FC236}">
                <a16:creationId xmlns:a16="http://schemas.microsoft.com/office/drawing/2014/main" id="{9350CDCA-F137-23EC-0A1F-9730AED4BB5D}"/>
              </a:ext>
            </a:extLst>
          </p:cNvPr>
          <p:cNvSpPr txBox="1"/>
          <p:nvPr/>
        </p:nvSpPr>
        <p:spPr>
          <a:xfrm>
            <a:off x="5258489" y="3849704"/>
            <a:ext cx="3808621" cy="461665"/>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変数</a:t>
            </a:r>
            <a:r>
              <a:rPr lang="en-US" altLang="ja-JP" sz="2200" dirty="0">
                <a:latin typeface="メイリオ" panose="020B0604030504040204" pitchFamily="50" charset="-128"/>
                <a:ea typeface="メイリオ" panose="020B0604030504040204" pitchFamily="50" charset="-128"/>
              </a:rPr>
              <a:t>a</a:t>
            </a:r>
            <a:r>
              <a:rPr lang="ja-JP" altLang="en-US" sz="2200" dirty="0">
                <a:latin typeface="メイリオ" panose="020B0604030504040204" pitchFamily="50" charset="-128"/>
                <a:ea typeface="メイリオ" panose="020B0604030504040204" pitchFamily="50" charset="-128"/>
              </a:rPr>
              <a:t>に探す数を入力します</a:t>
            </a:r>
            <a:r>
              <a:rPr lang="ja-JP" altLang="en-US" sz="2400" dirty="0">
                <a:latin typeface="メイリオ" panose="020B0604030504040204" pitchFamily="50" charset="-128"/>
                <a:ea typeface="メイリオ" panose="020B0604030504040204" pitchFamily="50" charset="-128"/>
              </a:rPr>
              <a:t>。</a:t>
            </a:r>
          </a:p>
        </p:txBody>
      </p:sp>
      <p:cxnSp>
        <p:nvCxnSpPr>
          <p:cNvPr id="17" name="コネクタ: カギ線 16">
            <a:extLst>
              <a:ext uri="{FF2B5EF4-FFF2-40B4-BE49-F238E27FC236}">
                <a16:creationId xmlns:a16="http://schemas.microsoft.com/office/drawing/2014/main" id="{38BC5EE8-6A09-3BD8-46C0-01498218CFCB}"/>
              </a:ext>
            </a:extLst>
          </p:cNvPr>
          <p:cNvCxnSpPr/>
          <p:nvPr/>
        </p:nvCxnSpPr>
        <p:spPr bwMode="auto">
          <a:xfrm rot="10800000">
            <a:off x="1543908" y="4363040"/>
            <a:ext cx="3614585" cy="211673"/>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テキスト ボックス 18">
            <a:extLst>
              <a:ext uri="{FF2B5EF4-FFF2-40B4-BE49-F238E27FC236}">
                <a16:creationId xmlns:a16="http://schemas.microsoft.com/office/drawing/2014/main" id="{A503DC1C-5D8C-56DB-AD8F-B24040593E7B}"/>
              </a:ext>
            </a:extLst>
          </p:cNvPr>
          <p:cNvSpPr txBox="1"/>
          <p:nvPr/>
        </p:nvSpPr>
        <p:spPr>
          <a:xfrm>
            <a:off x="5335960" y="4471361"/>
            <a:ext cx="3808621" cy="769441"/>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33</a:t>
            </a:r>
            <a:r>
              <a:rPr lang="ja-JP" altLang="en-US" sz="2200" dirty="0">
                <a:latin typeface="メイリオ" panose="020B0604030504040204" pitchFamily="50" charset="-128"/>
                <a:ea typeface="メイリオ" panose="020B0604030504040204" pitchFamily="50" charset="-128"/>
              </a:rPr>
              <a:t>は、</a:t>
            </a:r>
            <a:r>
              <a:rPr lang="en-US" altLang="ja-JP" sz="2200" dirty="0">
                <a:latin typeface="メイリオ" panose="020B0604030504040204" pitchFamily="50" charset="-128"/>
                <a:ea typeface="メイリオ" panose="020B0604030504040204" pitchFamily="50" charset="-128"/>
              </a:rPr>
              <a:t>d[4]</a:t>
            </a:r>
            <a:r>
              <a:rPr lang="ja-JP" altLang="en-US" sz="2200" dirty="0">
                <a:latin typeface="メイリオ" panose="020B0604030504040204" pitchFamily="50" charset="-128"/>
                <a:ea typeface="メイリオ" panose="020B0604030504040204" pitchFamily="50" charset="-128"/>
              </a:rPr>
              <a:t>に入っているで、</a:t>
            </a:r>
            <a:r>
              <a:rPr lang="en-US" altLang="ja-JP" sz="2200" dirty="0">
                <a:latin typeface="メイリオ" panose="020B0604030504040204" pitchFamily="50" charset="-128"/>
                <a:ea typeface="メイリオ" panose="020B0604030504040204" pitchFamily="50" charset="-128"/>
              </a:rPr>
              <a:t>4</a:t>
            </a:r>
            <a:r>
              <a:rPr lang="ja-JP" altLang="en-US" sz="2200" dirty="0">
                <a:latin typeface="メイリオ" panose="020B0604030504040204" pitchFamily="50" charset="-128"/>
                <a:ea typeface="メイリオ" panose="020B0604030504040204" pitchFamily="50" charset="-128"/>
              </a:rPr>
              <a:t>を表示</a:t>
            </a:r>
          </a:p>
        </p:txBody>
      </p:sp>
      <p:cxnSp>
        <p:nvCxnSpPr>
          <p:cNvPr id="20" name="直線矢印コネクタ 19">
            <a:extLst>
              <a:ext uri="{FF2B5EF4-FFF2-40B4-BE49-F238E27FC236}">
                <a16:creationId xmlns:a16="http://schemas.microsoft.com/office/drawing/2014/main" id="{24BF570B-E212-AC36-4B15-29550ED95DCD}"/>
              </a:ext>
            </a:extLst>
          </p:cNvPr>
          <p:cNvCxnSpPr/>
          <p:nvPr/>
        </p:nvCxnSpPr>
        <p:spPr bwMode="auto">
          <a:xfrm flipH="1">
            <a:off x="2026455" y="5802872"/>
            <a:ext cx="3132038" cy="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下矢印 38">
            <a:extLst>
              <a:ext uri="{FF2B5EF4-FFF2-40B4-BE49-F238E27FC236}">
                <a16:creationId xmlns:a16="http://schemas.microsoft.com/office/drawing/2014/main" id="{F2AA844B-20A1-CB18-BD75-6CCAD5D8FBDF}"/>
              </a:ext>
            </a:extLst>
          </p:cNvPr>
          <p:cNvSpPr/>
          <p:nvPr/>
        </p:nvSpPr>
        <p:spPr bwMode="auto">
          <a:xfrm>
            <a:off x="5363705" y="6331509"/>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24" name="テキスト ボックス 23">
            <a:extLst>
              <a:ext uri="{FF2B5EF4-FFF2-40B4-BE49-F238E27FC236}">
                <a16:creationId xmlns:a16="http://schemas.microsoft.com/office/drawing/2014/main" id="{FEA9400D-C871-E8F6-6009-12F68E9719E3}"/>
              </a:ext>
            </a:extLst>
          </p:cNvPr>
          <p:cNvSpPr txBox="1"/>
          <p:nvPr/>
        </p:nvSpPr>
        <p:spPr>
          <a:xfrm>
            <a:off x="890926" y="3654889"/>
            <a:ext cx="2701728" cy="923330"/>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[41, 23, 8, 15, 33]</a:t>
            </a:r>
          </a:p>
          <a:p>
            <a:pPr algn="l"/>
            <a:r>
              <a:rPr lang="en-US" altLang="ja-JP" dirty="0">
                <a:latin typeface="メイリオ" panose="020B0604030504040204" pitchFamily="50" charset="-128"/>
                <a:ea typeface="メイリオ" panose="020B0604030504040204" pitchFamily="50" charset="-128"/>
              </a:rPr>
              <a:t>33</a:t>
            </a:r>
            <a:endParaRPr kumimoji="1" lang="ja-JP" altLang="en-US" dirty="0">
              <a:latin typeface="メイリオ" panose="020B0604030504040204" pitchFamily="50" charset="-128"/>
              <a:ea typeface="メイリオ" panose="020B0604030504040204" pitchFamily="50" charset="-128"/>
            </a:endParaRPr>
          </a:p>
          <a:p>
            <a:pPr algn="l"/>
            <a:r>
              <a:rPr kumimoji="1" lang="en-US" altLang="ja-JP" dirty="0">
                <a:latin typeface="メイリオ" panose="020B0604030504040204" pitchFamily="50" charset="-128"/>
                <a:ea typeface="メイリオ" panose="020B0604030504040204" pitchFamily="50" charset="-128"/>
              </a:rPr>
              <a:t>4</a:t>
            </a:r>
            <a:endParaRPr kumimoji="1" lang="ja-JP" altLang="en-US" dirty="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F1947A9F-8591-5549-E357-8ADE10468CEB}"/>
              </a:ext>
            </a:extLst>
          </p:cNvPr>
          <p:cNvSpPr txBox="1"/>
          <p:nvPr/>
        </p:nvSpPr>
        <p:spPr>
          <a:xfrm>
            <a:off x="956071" y="5128641"/>
            <a:ext cx="2701728" cy="923330"/>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[41, 23, 8, 15, 33]</a:t>
            </a:r>
          </a:p>
          <a:p>
            <a:pPr algn="l"/>
            <a:r>
              <a:rPr kumimoji="1" lang="en-US" altLang="ja-JP" dirty="0">
                <a:latin typeface="メイリオ" panose="020B0604030504040204" pitchFamily="50" charset="-128"/>
                <a:ea typeface="メイリオ" panose="020B0604030504040204" pitchFamily="50" charset="-128"/>
              </a:rPr>
              <a:t>17</a:t>
            </a:r>
            <a:endParaRPr kumimoji="1" lang="ja-JP" altLang="en-US" dirty="0">
              <a:latin typeface="メイリオ" panose="020B0604030504040204" pitchFamily="50" charset="-128"/>
              <a:ea typeface="メイリオ" panose="020B0604030504040204" pitchFamily="50" charset="-128"/>
            </a:endParaRPr>
          </a:p>
          <a:p>
            <a:pPr algn="l"/>
            <a:r>
              <a:rPr kumimoji="1" lang="en-US" altLang="ja-JP" dirty="0">
                <a:latin typeface="メイリオ" panose="020B0604030504040204" pitchFamily="50" charset="-128"/>
                <a:ea typeface="メイリオ" panose="020B0604030504040204" pitchFamily="50" charset="-128"/>
              </a:rPr>
              <a:t>999</a:t>
            </a:r>
            <a:endParaRPr kumimoji="1" lang="ja-JP" altLang="en-US" dirty="0">
              <a:latin typeface="メイリオ" panose="020B0604030504040204" pitchFamily="50" charset="-128"/>
              <a:ea typeface="メイリオ" panose="020B0604030504040204" pitchFamily="50" charset="-128"/>
            </a:endParaRPr>
          </a:p>
        </p:txBody>
      </p:sp>
      <p:sp>
        <p:nvSpPr>
          <p:cNvPr id="30" name="四角形: 角を丸くする 29">
            <a:extLst>
              <a:ext uri="{FF2B5EF4-FFF2-40B4-BE49-F238E27FC236}">
                <a16:creationId xmlns:a16="http://schemas.microsoft.com/office/drawing/2014/main" id="{372392E7-40C3-8C37-AD7F-08BAAA8D2DFD}"/>
              </a:ext>
            </a:extLst>
          </p:cNvPr>
          <p:cNvSpPr/>
          <p:nvPr/>
        </p:nvSpPr>
        <p:spPr bwMode="auto">
          <a:xfrm>
            <a:off x="890926" y="2455016"/>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四角形: 角を丸くする 30">
            <a:extLst>
              <a:ext uri="{FF2B5EF4-FFF2-40B4-BE49-F238E27FC236}">
                <a16:creationId xmlns:a16="http://schemas.microsoft.com/office/drawing/2014/main" id="{425105FF-F5C8-33D7-B7B5-4153745D3FC1}"/>
              </a:ext>
            </a:extLst>
          </p:cNvPr>
          <p:cNvSpPr/>
          <p:nvPr/>
        </p:nvSpPr>
        <p:spPr bwMode="auto">
          <a:xfrm>
            <a:off x="931582" y="3963924"/>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168" name="四角形: 角を丸くする 7167">
            <a:extLst>
              <a:ext uri="{FF2B5EF4-FFF2-40B4-BE49-F238E27FC236}">
                <a16:creationId xmlns:a16="http://schemas.microsoft.com/office/drawing/2014/main" id="{04D91C30-82AD-AA0D-F326-622D40FEAD89}"/>
              </a:ext>
            </a:extLst>
          </p:cNvPr>
          <p:cNvSpPr/>
          <p:nvPr/>
        </p:nvSpPr>
        <p:spPr bwMode="auto">
          <a:xfrm>
            <a:off x="902905" y="5456700"/>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6032625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28</a:t>
            </a:fld>
            <a:endParaRPr kumimoji="0" lang="en-US" altLang="ja-JP" sz="2800" dirty="0">
              <a:solidFill>
                <a:srgbClr val="000000"/>
              </a:solidFill>
            </a:endParaRPr>
          </a:p>
        </p:txBody>
      </p:sp>
      <p:sp>
        <p:nvSpPr>
          <p:cNvPr id="7171" name="Text Box 3"/>
          <p:cNvSpPr txBox="1">
            <a:spLocks noChangeArrowheads="1"/>
          </p:cNvSpPr>
          <p:nvPr/>
        </p:nvSpPr>
        <p:spPr bwMode="auto">
          <a:xfrm>
            <a:off x="304800" y="391180"/>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5</a:t>
            </a:r>
            <a:r>
              <a:rPr lang="en-US" altLang="ja-JP" sz="2800" dirty="0">
                <a:solidFill>
                  <a:schemeClr val="accent6">
                    <a:lumMod val="50000"/>
                  </a:schemeClr>
                </a:solidFill>
                <a:latin typeface="メイリオ" panose="020B0604030504040204" pitchFamily="50" charset="-128"/>
                <a:ea typeface="メイリオ" panose="020B0604030504040204" pitchFamily="50" charset="-128"/>
              </a:rPr>
              <a:t>: </a:t>
            </a:r>
            <a:r>
              <a:rPr lang="ja-JP" altLang="en-US" sz="2800" dirty="0">
                <a:solidFill>
                  <a:schemeClr val="accent6">
                    <a:lumMod val="50000"/>
                  </a:schemeClr>
                </a:solidFill>
                <a:latin typeface="メイリオ" panose="020B0604030504040204" pitchFamily="50" charset="-128"/>
                <a:ea typeface="メイリオ" panose="020B0604030504040204" pitchFamily="50" charset="-128"/>
              </a:rPr>
              <a:t>リストの中から数を探す</a:t>
            </a:r>
            <a:endParaRPr lang="ja-JP" altLang="en-US" sz="1800" dirty="0"/>
          </a:p>
        </p:txBody>
      </p:sp>
      <p:sp>
        <p:nvSpPr>
          <p:cNvPr id="38" name="テキスト ボックス 37"/>
          <p:cNvSpPr txBox="1"/>
          <p:nvPr/>
        </p:nvSpPr>
        <p:spPr>
          <a:xfrm>
            <a:off x="463482" y="979719"/>
            <a:ext cx="7689918" cy="461665"/>
          </a:xfrm>
          <a:prstGeom prst="rect">
            <a:avLst/>
          </a:prstGeom>
          <a:noFill/>
        </p:spPr>
        <p:txBody>
          <a:bodyPr wrap="square" rtlCol="0">
            <a:spAutoFit/>
          </a:bodyPr>
          <a:lstStyle/>
          <a:p>
            <a:pPr algn="l"/>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以下のようにして数を探します。</a:t>
            </a:r>
          </a:p>
        </p:txBody>
      </p:sp>
      <p:sp>
        <p:nvSpPr>
          <p:cNvPr id="39" name="下矢印 38"/>
          <p:cNvSpPr/>
          <p:nvPr/>
        </p:nvSpPr>
        <p:spPr bwMode="auto">
          <a:xfrm>
            <a:off x="4645252" y="6223297"/>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grpSp>
        <p:nvGrpSpPr>
          <p:cNvPr id="5" name="グループ化 4">
            <a:extLst>
              <a:ext uri="{FF2B5EF4-FFF2-40B4-BE49-F238E27FC236}">
                <a16:creationId xmlns:a16="http://schemas.microsoft.com/office/drawing/2014/main" id="{966BE2F7-E2BA-E7BE-73D5-4D24EFD667AA}"/>
              </a:ext>
            </a:extLst>
          </p:cNvPr>
          <p:cNvGrpSpPr/>
          <p:nvPr/>
        </p:nvGrpSpPr>
        <p:grpSpPr>
          <a:xfrm>
            <a:off x="723940" y="1915676"/>
            <a:ext cx="4952922" cy="1500418"/>
            <a:chOff x="723940" y="2540079"/>
            <a:chExt cx="4952922" cy="1500418"/>
          </a:xfrm>
        </p:grpSpPr>
        <p:grpSp>
          <p:nvGrpSpPr>
            <p:cNvPr id="6" name="グループ化 5">
              <a:extLst>
                <a:ext uri="{FF2B5EF4-FFF2-40B4-BE49-F238E27FC236}">
                  <a16:creationId xmlns:a16="http://schemas.microsoft.com/office/drawing/2014/main" id="{72512451-7121-F5A2-F316-18EA14CCF4DB}"/>
                </a:ext>
              </a:extLst>
            </p:cNvPr>
            <p:cNvGrpSpPr/>
            <p:nvPr/>
          </p:nvGrpSpPr>
          <p:grpSpPr>
            <a:xfrm>
              <a:off x="723940" y="2540079"/>
              <a:ext cx="1158538" cy="1500418"/>
              <a:chOff x="838200" y="1641500"/>
              <a:chExt cx="1158538" cy="1500418"/>
            </a:xfrm>
          </p:grpSpPr>
          <p:grpSp>
            <p:nvGrpSpPr>
              <p:cNvPr id="7172" name="グループ化 7171">
                <a:extLst>
                  <a:ext uri="{FF2B5EF4-FFF2-40B4-BE49-F238E27FC236}">
                    <a16:creationId xmlns:a16="http://schemas.microsoft.com/office/drawing/2014/main" id="{5884D08E-E5EA-14EF-4A51-A44F9CEBC35D}"/>
                  </a:ext>
                </a:extLst>
              </p:cNvPr>
              <p:cNvGrpSpPr/>
              <p:nvPr/>
            </p:nvGrpSpPr>
            <p:grpSpPr>
              <a:xfrm>
                <a:off x="838200" y="2139598"/>
                <a:ext cx="1158538" cy="1002320"/>
                <a:chOff x="838200" y="2139598"/>
                <a:chExt cx="1158538" cy="1002320"/>
              </a:xfrm>
            </p:grpSpPr>
            <p:pic>
              <p:nvPicPr>
                <p:cNvPr id="7174" name="図 7173" descr="ふた開き段ボール箱の正面からのイラスト">
                  <a:extLst>
                    <a:ext uri="{FF2B5EF4-FFF2-40B4-BE49-F238E27FC236}">
                      <a16:creationId xmlns:a16="http://schemas.microsoft.com/office/drawing/2014/main" id="{2497E832-1468-BE59-5AEA-37AF810913A9}"/>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7175" name="テキスト ボックス 7174">
                  <a:extLst>
                    <a:ext uri="{FF2B5EF4-FFF2-40B4-BE49-F238E27FC236}">
                      <a16:creationId xmlns:a16="http://schemas.microsoft.com/office/drawing/2014/main" id="{DE549970-CEC5-2BC3-9FD1-6A82C93250D4}"/>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p:txBody>
            </p:sp>
          </p:grpSp>
          <p:sp>
            <p:nvSpPr>
              <p:cNvPr id="7173" name="テキスト ボックス 7172">
                <a:extLst>
                  <a:ext uri="{FF2B5EF4-FFF2-40B4-BE49-F238E27FC236}">
                    <a16:creationId xmlns:a16="http://schemas.microsoft.com/office/drawing/2014/main" id="{4DCEFBE2-C034-820D-5A79-176A16A08ECE}"/>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41</a:t>
                </a:r>
                <a:endParaRPr kumimoji="1" lang="ja-JP" altLang="en-US" sz="3200" dirty="0">
                  <a:solidFill>
                    <a:srgbClr val="FF0000"/>
                  </a:solidFill>
                </a:endParaRPr>
              </a:p>
            </p:txBody>
          </p:sp>
        </p:grpSp>
        <p:grpSp>
          <p:nvGrpSpPr>
            <p:cNvPr id="8" name="グループ化 7">
              <a:extLst>
                <a:ext uri="{FF2B5EF4-FFF2-40B4-BE49-F238E27FC236}">
                  <a16:creationId xmlns:a16="http://schemas.microsoft.com/office/drawing/2014/main" id="{B4B53DC6-0FD5-9077-3117-102A656A7A04}"/>
                </a:ext>
              </a:extLst>
            </p:cNvPr>
            <p:cNvGrpSpPr/>
            <p:nvPr/>
          </p:nvGrpSpPr>
          <p:grpSpPr>
            <a:xfrm>
              <a:off x="1672536" y="2540079"/>
              <a:ext cx="1158538" cy="1500418"/>
              <a:chOff x="838200" y="1641500"/>
              <a:chExt cx="1158538" cy="1500418"/>
            </a:xfrm>
          </p:grpSpPr>
          <p:grpSp>
            <p:nvGrpSpPr>
              <p:cNvPr id="30" name="グループ化 29">
                <a:extLst>
                  <a:ext uri="{FF2B5EF4-FFF2-40B4-BE49-F238E27FC236}">
                    <a16:creationId xmlns:a16="http://schemas.microsoft.com/office/drawing/2014/main" id="{E8B88758-9A00-361B-9F15-EBDED485A46C}"/>
                  </a:ext>
                </a:extLst>
              </p:cNvPr>
              <p:cNvGrpSpPr/>
              <p:nvPr/>
            </p:nvGrpSpPr>
            <p:grpSpPr>
              <a:xfrm>
                <a:off x="838200" y="2139598"/>
                <a:ext cx="1158538" cy="1002320"/>
                <a:chOff x="838200" y="2139598"/>
                <a:chExt cx="1158538" cy="1002320"/>
              </a:xfrm>
            </p:grpSpPr>
            <p:pic>
              <p:nvPicPr>
                <p:cNvPr id="7168" name="図 7167" descr="ふた開き段ボール箱の正面からのイラスト">
                  <a:extLst>
                    <a:ext uri="{FF2B5EF4-FFF2-40B4-BE49-F238E27FC236}">
                      <a16:creationId xmlns:a16="http://schemas.microsoft.com/office/drawing/2014/main" id="{67221FF9-B10C-E1EF-2725-C35B1020F64A}"/>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7169" name="テキスト ボックス 7168">
                  <a:extLst>
                    <a:ext uri="{FF2B5EF4-FFF2-40B4-BE49-F238E27FC236}">
                      <a16:creationId xmlns:a16="http://schemas.microsoft.com/office/drawing/2014/main" id="{27CF624B-180B-86E0-6EA8-F988EA24E5EA}"/>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[1]</a:t>
                  </a:r>
                  <a:endParaRPr kumimoji="1" lang="ja-JP" altLang="en-US" sz="2800" dirty="0">
                    <a:latin typeface="メイリオ" panose="020B0604030504040204" pitchFamily="50" charset="-128"/>
                    <a:ea typeface="メイリオ" panose="020B0604030504040204" pitchFamily="50" charset="-128"/>
                  </a:endParaRPr>
                </a:p>
              </p:txBody>
            </p:sp>
          </p:grpSp>
          <p:sp>
            <p:nvSpPr>
              <p:cNvPr id="31" name="テキスト ボックス 30">
                <a:extLst>
                  <a:ext uri="{FF2B5EF4-FFF2-40B4-BE49-F238E27FC236}">
                    <a16:creationId xmlns:a16="http://schemas.microsoft.com/office/drawing/2014/main" id="{5DBFB519-1F28-20DA-04B0-684B989B1472}"/>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23</a:t>
                </a:r>
                <a:endParaRPr kumimoji="1" lang="ja-JP" altLang="en-US" sz="3200" dirty="0">
                  <a:solidFill>
                    <a:srgbClr val="FF0000"/>
                  </a:solidFill>
                </a:endParaRPr>
              </a:p>
            </p:txBody>
          </p:sp>
        </p:grpSp>
        <p:grpSp>
          <p:nvGrpSpPr>
            <p:cNvPr id="9" name="グループ化 8">
              <a:extLst>
                <a:ext uri="{FF2B5EF4-FFF2-40B4-BE49-F238E27FC236}">
                  <a16:creationId xmlns:a16="http://schemas.microsoft.com/office/drawing/2014/main" id="{963676DC-3BDC-87E6-315A-01205CC5C9FC}"/>
                </a:ext>
              </a:extLst>
            </p:cNvPr>
            <p:cNvGrpSpPr/>
            <p:nvPr/>
          </p:nvGrpSpPr>
          <p:grpSpPr>
            <a:xfrm>
              <a:off x="2621132" y="2540079"/>
              <a:ext cx="1158538" cy="1500418"/>
              <a:chOff x="838200" y="1641500"/>
              <a:chExt cx="1158538" cy="1500418"/>
            </a:xfrm>
          </p:grpSpPr>
          <p:grpSp>
            <p:nvGrpSpPr>
              <p:cNvPr id="20" name="グループ化 19">
                <a:extLst>
                  <a:ext uri="{FF2B5EF4-FFF2-40B4-BE49-F238E27FC236}">
                    <a16:creationId xmlns:a16="http://schemas.microsoft.com/office/drawing/2014/main" id="{3A165FA8-3C00-EE58-4BD0-570D7B8A2AEF}"/>
                  </a:ext>
                </a:extLst>
              </p:cNvPr>
              <p:cNvGrpSpPr/>
              <p:nvPr/>
            </p:nvGrpSpPr>
            <p:grpSpPr>
              <a:xfrm>
                <a:off x="838200" y="2139598"/>
                <a:ext cx="1158538" cy="1002320"/>
                <a:chOff x="838200" y="2139598"/>
                <a:chExt cx="1158538" cy="1002320"/>
              </a:xfrm>
            </p:grpSpPr>
            <p:pic>
              <p:nvPicPr>
                <p:cNvPr id="26" name="図 25" descr="ふた開き段ボール箱の正面からのイラスト">
                  <a:extLst>
                    <a:ext uri="{FF2B5EF4-FFF2-40B4-BE49-F238E27FC236}">
                      <a16:creationId xmlns:a16="http://schemas.microsoft.com/office/drawing/2014/main" id="{88097133-47EB-AABA-EDE6-11C8CEE032A0}"/>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29" name="テキスト ボックス 28">
                  <a:extLst>
                    <a:ext uri="{FF2B5EF4-FFF2-40B4-BE49-F238E27FC236}">
                      <a16:creationId xmlns:a16="http://schemas.microsoft.com/office/drawing/2014/main" id="{94399D37-1627-91F8-2DD6-C3AF0C89E8D5}"/>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[2]</a:t>
                  </a:r>
                  <a:endParaRPr kumimoji="1" lang="ja-JP" altLang="en-US" sz="2800" dirty="0">
                    <a:latin typeface="メイリオ" panose="020B0604030504040204" pitchFamily="50" charset="-128"/>
                    <a:ea typeface="メイリオ" panose="020B0604030504040204" pitchFamily="50" charset="-128"/>
                  </a:endParaRPr>
                </a:p>
              </p:txBody>
            </p:sp>
          </p:grpSp>
          <p:sp>
            <p:nvSpPr>
              <p:cNvPr id="21" name="テキスト ボックス 20">
                <a:extLst>
                  <a:ext uri="{FF2B5EF4-FFF2-40B4-BE49-F238E27FC236}">
                    <a16:creationId xmlns:a16="http://schemas.microsoft.com/office/drawing/2014/main" id="{B59E5A8F-ED5A-07A7-6F38-32F93E5A46CB}"/>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8</a:t>
                </a:r>
                <a:endParaRPr kumimoji="1" lang="ja-JP" altLang="en-US" sz="3200" dirty="0">
                  <a:solidFill>
                    <a:srgbClr val="FF0000"/>
                  </a:solidFill>
                </a:endParaRPr>
              </a:p>
            </p:txBody>
          </p:sp>
        </p:grpSp>
        <p:grpSp>
          <p:nvGrpSpPr>
            <p:cNvPr id="10" name="グループ化 9">
              <a:extLst>
                <a:ext uri="{FF2B5EF4-FFF2-40B4-BE49-F238E27FC236}">
                  <a16:creationId xmlns:a16="http://schemas.microsoft.com/office/drawing/2014/main" id="{C5863278-ED4E-40F9-05EF-63C98C2883A8}"/>
                </a:ext>
              </a:extLst>
            </p:cNvPr>
            <p:cNvGrpSpPr/>
            <p:nvPr/>
          </p:nvGrpSpPr>
          <p:grpSpPr>
            <a:xfrm>
              <a:off x="3569728" y="2540079"/>
              <a:ext cx="1158538" cy="1500418"/>
              <a:chOff x="838200" y="1641500"/>
              <a:chExt cx="1158538" cy="1500418"/>
            </a:xfrm>
          </p:grpSpPr>
          <p:grpSp>
            <p:nvGrpSpPr>
              <p:cNvPr id="16" name="グループ化 15">
                <a:extLst>
                  <a:ext uri="{FF2B5EF4-FFF2-40B4-BE49-F238E27FC236}">
                    <a16:creationId xmlns:a16="http://schemas.microsoft.com/office/drawing/2014/main" id="{FC40C310-CCE2-2004-10CF-99BB2EABC5E7}"/>
                  </a:ext>
                </a:extLst>
              </p:cNvPr>
              <p:cNvGrpSpPr/>
              <p:nvPr/>
            </p:nvGrpSpPr>
            <p:grpSpPr>
              <a:xfrm>
                <a:off x="838200" y="2139598"/>
                <a:ext cx="1158538" cy="1002320"/>
                <a:chOff x="838200" y="2139598"/>
                <a:chExt cx="1158538" cy="1002320"/>
              </a:xfrm>
            </p:grpSpPr>
            <p:pic>
              <p:nvPicPr>
                <p:cNvPr id="18" name="図 17" descr="ふた開き段ボール箱の正面からのイラスト">
                  <a:extLst>
                    <a:ext uri="{FF2B5EF4-FFF2-40B4-BE49-F238E27FC236}">
                      <a16:creationId xmlns:a16="http://schemas.microsoft.com/office/drawing/2014/main" id="{D0531248-790E-9E98-F16B-8D8311799DD1}"/>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9" name="テキスト ボックス 18">
                  <a:extLst>
                    <a:ext uri="{FF2B5EF4-FFF2-40B4-BE49-F238E27FC236}">
                      <a16:creationId xmlns:a16="http://schemas.microsoft.com/office/drawing/2014/main" id="{B4A562F4-9E99-B124-FE96-3EFA35CEAE68}"/>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[3]</a:t>
                  </a:r>
                  <a:endParaRPr kumimoji="1" lang="ja-JP" altLang="en-US" sz="2800" dirty="0">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7917691E-5F69-F169-6DFC-47E8FF82692E}"/>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15</a:t>
                </a:r>
                <a:endParaRPr kumimoji="1" lang="ja-JP" altLang="en-US" sz="3200" dirty="0">
                  <a:solidFill>
                    <a:srgbClr val="FF0000"/>
                  </a:solidFill>
                </a:endParaRPr>
              </a:p>
            </p:txBody>
          </p:sp>
        </p:grpSp>
        <p:grpSp>
          <p:nvGrpSpPr>
            <p:cNvPr id="11" name="グループ化 10">
              <a:extLst>
                <a:ext uri="{FF2B5EF4-FFF2-40B4-BE49-F238E27FC236}">
                  <a16:creationId xmlns:a16="http://schemas.microsoft.com/office/drawing/2014/main" id="{60A90715-14E9-CE8E-F6B4-9F344DD15EC3}"/>
                </a:ext>
              </a:extLst>
            </p:cNvPr>
            <p:cNvGrpSpPr/>
            <p:nvPr/>
          </p:nvGrpSpPr>
          <p:grpSpPr>
            <a:xfrm>
              <a:off x="4518324" y="2540079"/>
              <a:ext cx="1158538" cy="1500418"/>
              <a:chOff x="838200" y="1641500"/>
              <a:chExt cx="1158538" cy="1500418"/>
            </a:xfrm>
          </p:grpSpPr>
          <p:grpSp>
            <p:nvGrpSpPr>
              <p:cNvPr id="12" name="グループ化 11">
                <a:extLst>
                  <a:ext uri="{FF2B5EF4-FFF2-40B4-BE49-F238E27FC236}">
                    <a16:creationId xmlns:a16="http://schemas.microsoft.com/office/drawing/2014/main" id="{1FD6C1C3-4A25-1B1D-0C17-5D7BA0EB26A5}"/>
                  </a:ext>
                </a:extLst>
              </p:cNvPr>
              <p:cNvGrpSpPr/>
              <p:nvPr/>
            </p:nvGrpSpPr>
            <p:grpSpPr>
              <a:xfrm>
                <a:off x="838200" y="2139598"/>
                <a:ext cx="1158538" cy="1002320"/>
                <a:chOff x="838200" y="2139598"/>
                <a:chExt cx="1158538" cy="1002320"/>
              </a:xfrm>
            </p:grpSpPr>
            <p:pic>
              <p:nvPicPr>
                <p:cNvPr id="14" name="図 13" descr="ふた開き段ボール箱の正面からのイラスト">
                  <a:extLst>
                    <a:ext uri="{FF2B5EF4-FFF2-40B4-BE49-F238E27FC236}">
                      <a16:creationId xmlns:a16="http://schemas.microsoft.com/office/drawing/2014/main" id="{311C3D8E-9E3B-2A36-4EC8-B667933785B8}"/>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5" name="テキスト ボックス 14">
                  <a:extLst>
                    <a:ext uri="{FF2B5EF4-FFF2-40B4-BE49-F238E27FC236}">
                      <a16:creationId xmlns:a16="http://schemas.microsoft.com/office/drawing/2014/main" id="{BC32116F-0A8C-F62D-9BDB-CE16D6E9E466}"/>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[4]</a:t>
                  </a:r>
                  <a:endParaRPr kumimoji="1" lang="ja-JP" altLang="en-US" sz="2800" dirty="0">
                    <a:latin typeface="メイリオ" panose="020B0604030504040204" pitchFamily="50" charset="-128"/>
                    <a:ea typeface="メイリオ" panose="020B0604030504040204" pitchFamily="50" charset="-128"/>
                  </a:endParaRPr>
                </a:p>
              </p:txBody>
            </p:sp>
          </p:grpSp>
          <p:sp>
            <p:nvSpPr>
              <p:cNvPr id="13" name="テキスト ボックス 12">
                <a:extLst>
                  <a:ext uri="{FF2B5EF4-FFF2-40B4-BE49-F238E27FC236}">
                    <a16:creationId xmlns:a16="http://schemas.microsoft.com/office/drawing/2014/main" id="{27337370-B696-0753-8ABE-20251275A81E}"/>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33</a:t>
                </a:r>
                <a:endParaRPr kumimoji="1" lang="ja-JP" altLang="en-US" sz="3200" dirty="0">
                  <a:solidFill>
                    <a:srgbClr val="FF0000"/>
                  </a:solidFill>
                </a:endParaRPr>
              </a:p>
            </p:txBody>
          </p:sp>
        </p:grpSp>
      </p:grpSp>
      <p:sp>
        <p:nvSpPr>
          <p:cNvPr id="7176" name="テキスト ボックス 7175">
            <a:extLst>
              <a:ext uri="{FF2B5EF4-FFF2-40B4-BE49-F238E27FC236}">
                <a16:creationId xmlns:a16="http://schemas.microsoft.com/office/drawing/2014/main" id="{71D3561C-A9AD-F65E-3F47-4CCD982FA775}"/>
              </a:ext>
            </a:extLst>
          </p:cNvPr>
          <p:cNvSpPr txBox="1"/>
          <p:nvPr/>
        </p:nvSpPr>
        <p:spPr>
          <a:xfrm>
            <a:off x="914400" y="1468506"/>
            <a:ext cx="4572000" cy="461665"/>
          </a:xfrm>
          <a:prstGeom prst="rect">
            <a:avLst/>
          </a:prstGeom>
          <a:noFill/>
        </p:spPr>
        <p:txBody>
          <a:bodyPr wrap="square">
            <a:spAutoFit/>
          </a:bodyPr>
          <a:lstStyle/>
          <a:p>
            <a:r>
              <a:rPr lang="en-US" altLang="ja-JP" sz="2400" dirty="0">
                <a:latin typeface="メイリオ" panose="020B0604030504040204" pitchFamily="50" charset="-128"/>
                <a:ea typeface="メイリオ" panose="020B0604030504040204" pitchFamily="50" charset="-128"/>
              </a:rPr>
              <a:t>d = [41, 23, 8, 15, 33]</a:t>
            </a:r>
          </a:p>
        </p:txBody>
      </p:sp>
      <p:grpSp>
        <p:nvGrpSpPr>
          <p:cNvPr id="32" name="グループ化 31">
            <a:extLst>
              <a:ext uri="{FF2B5EF4-FFF2-40B4-BE49-F238E27FC236}">
                <a16:creationId xmlns:a16="http://schemas.microsoft.com/office/drawing/2014/main" id="{ECBCAC7C-2E59-BAF4-42D5-52A6215E6E2F}"/>
              </a:ext>
            </a:extLst>
          </p:cNvPr>
          <p:cNvGrpSpPr/>
          <p:nvPr/>
        </p:nvGrpSpPr>
        <p:grpSpPr>
          <a:xfrm>
            <a:off x="844828" y="4540771"/>
            <a:ext cx="1158538" cy="1002320"/>
            <a:chOff x="844828" y="4540771"/>
            <a:chExt cx="1158538" cy="1002320"/>
          </a:xfrm>
        </p:grpSpPr>
        <p:pic>
          <p:nvPicPr>
            <p:cNvPr id="7177" name="図 7176" descr="ふた開き段ボール箱の正面からのイラスト">
              <a:extLst>
                <a:ext uri="{FF2B5EF4-FFF2-40B4-BE49-F238E27FC236}">
                  <a16:creationId xmlns:a16="http://schemas.microsoft.com/office/drawing/2014/main" id="{D3187073-4CC4-8E86-110E-5E532E54A79A}"/>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44828" y="4540771"/>
              <a:ext cx="1158538" cy="1002320"/>
            </a:xfrm>
            <a:prstGeom prst="rect">
              <a:avLst/>
            </a:prstGeom>
            <a:noFill/>
            <a:ln>
              <a:noFill/>
            </a:ln>
            <a:extLst>
              <a:ext uri="{53640926-AAD7-44D8-BBD7-CCE9431645EC}">
                <a14:shadowObscured xmlns:a14="http://schemas.microsoft.com/office/drawing/2010/main"/>
              </a:ext>
            </a:extLst>
          </p:spPr>
        </p:pic>
        <p:sp>
          <p:nvSpPr>
            <p:cNvPr id="7178" name="テキスト ボックス 7177">
              <a:extLst>
                <a:ext uri="{FF2B5EF4-FFF2-40B4-BE49-F238E27FC236}">
                  <a16:creationId xmlns:a16="http://schemas.microsoft.com/office/drawing/2014/main" id="{949A805A-D050-E641-9AE3-F367198B1972}"/>
                </a:ext>
              </a:extLst>
            </p:cNvPr>
            <p:cNvSpPr txBox="1"/>
            <p:nvPr/>
          </p:nvSpPr>
          <p:spPr>
            <a:xfrm>
              <a:off x="914400" y="5019871"/>
              <a:ext cx="1020931" cy="523220"/>
            </a:xfrm>
            <a:prstGeom prst="rect">
              <a:avLst/>
            </a:prstGeom>
            <a:noFill/>
          </p:spPr>
          <p:txBody>
            <a:bodyPr wrap="square" rtlCol="0">
              <a:spAutoFit/>
            </a:bodyPr>
            <a:lstStyle/>
            <a:p>
              <a:r>
                <a:rPr kumimoji="1" lang="en-US" altLang="ja-JP" sz="2800" dirty="0">
                  <a:latin typeface="メイリオ" panose="020B0604030504040204" pitchFamily="50" charset="-128"/>
                  <a:ea typeface="メイリオ" panose="020B0604030504040204" pitchFamily="50" charset="-128"/>
                </a:rPr>
                <a:t>a</a:t>
              </a:r>
              <a:endParaRPr kumimoji="1" lang="ja-JP" altLang="en-US" sz="2800" dirty="0">
                <a:latin typeface="メイリオ" panose="020B0604030504040204" pitchFamily="50" charset="-128"/>
                <a:ea typeface="メイリオ" panose="020B0604030504040204" pitchFamily="50" charset="-128"/>
              </a:endParaRPr>
            </a:p>
          </p:txBody>
        </p:sp>
      </p:grpSp>
      <p:sp>
        <p:nvSpPr>
          <p:cNvPr id="7179" name="テキスト ボックス 7178">
            <a:extLst>
              <a:ext uri="{FF2B5EF4-FFF2-40B4-BE49-F238E27FC236}">
                <a16:creationId xmlns:a16="http://schemas.microsoft.com/office/drawing/2014/main" id="{3E687489-DA1A-F626-D63A-8E8806EC5F3F}"/>
              </a:ext>
            </a:extLst>
          </p:cNvPr>
          <p:cNvSpPr txBox="1"/>
          <p:nvPr/>
        </p:nvSpPr>
        <p:spPr>
          <a:xfrm>
            <a:off x="914400" y="4096096"/>
            <a:ext cx="1020931" cy="584775"/>
          </a:xfrm>
          <a:prstGeom prst="rect">
            <a:avLst/>
          </a:prstGeom>
          <a:noFill/>
        </p:spPr>
        <p:txBody>
          <a:bodyPr wrap="square" rtlCol="0">
            <a:spAutoFit/>
          </a:bodyPr>
          <a:lstStyle/>
          <a:p>
            <a:r>
              <a:rPr lang="en-US" altLang="ja-JP" sz="3200" dirty="0">
                <a:solidFill>
                  <a:srgbClr val="FF0000"/>
                </a:solidFill>
              </a:rPr>
              <a:t>33</a:t>
            </a:r>
            <a:endParaRPr kumimoji="1" lang="ja-JP" altLang="en-US" sz="3200" dirty="0">
              <a:solidFill>
                <a:srgbClr val="FF0000"/>
              </a:solidFill>
            </a:endParaRPr>
          </a:p>
        </p:txBody>
      </p:sp>
      <p:cxnSp>
        <p:nvCxnSpPr>
          <p:cNvPr id="7181" name="直線矢印コネクタ 7180">
            <a:extLst>
              <a:ext uri="{FF2B5EF4-FFF2-40B4-BE49-F238E27FC236}">
                <a16:creationId xmlns:a16="http://schemas.microsoft.com/office/drawing/2014/main" id="{7B81CD4B-2383-9DF9-EFC9-BED2FCF6922B}"/>
              </a:ext>
            </a:extLst>
          </p:cNvPr>
          <p:cNvCxnSpPr>
            <a:stCxn id="7179" idx="0"/>
          </p:cNvCxnSpPr>
          <p:nvPr/>
        </p:nvCxnSpPr>
        <p:spPr bwMode="auto">
          <a:xfrm flipH="1" flipV="1">
            <a:off x="1424097" y="3429000"/>
            <a:ext cx="769" cy="667096"/>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4" name="直線矢印コネクタ 7183">
            <a:extLst>
              <a:ext uri="{FF2B5EF4-FFF2-40B4-BE49-F238E27FC236}">
                <a16:creationId xmlns:a16="http://schemas.microsoft.com/office/drawing/2014/main" id="{F584AEF9-0FDB-B6D6-BC64-774165DF66F5}"/>
              </a:ext>
            </a:extLst>
          </p:cNvPr>
          <p:cNvCxnSpPr>
            <a:stCxn id="7179" idx="0"/>
          </p:cNvCxnSpPr>
          <p:nvPr/>
        </p:nvCxnSpPr>
        <p:spPr bwMode="auto">
          <a:xfrm flipV="1">
            <a:off x="1424866" y="3509756"/>
            <a:ext cx="826938" cy="586340"/>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7" name="直線矢印コネクタ 7186">
            <a:extLst>
              <a:ext uri="{FF2B5EF4-FFF2-40B4-BE49-F238E27FC236}">
                <a16:creationId xmlns:a16="http://schemas.microsoft.com/office/drawing/2014/main" id="{D7AEFDF8-2807-9DBC-AA7A-DB941E92194F}"/>
              </a:ext>
            </a:extLst>
          </p:cNvPr>
          <p:cNvCxnSpPr>
            <a:stCxn id="7179" idx="0"/>
          </p:cNvCxnSpPr>
          <p:nvPr/>
        </p:nvCxnSpPr>
        <p:spPr bwMode="auto">
          <a:xfrm flipV="1">
            <a:off x="1424866" y="3509756"/>
            <a:ext cx="1765202" cy="586340"/>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90" name="直線矢印コネクタ 7189">
            <a:extLst>
              <a:ext uri="{FF2B5EF4-FFF2-40B4-BE49-F238E27FC236}">
                <a16:creationId xmlns:a16="http://schemas.microsoft.com/office/drawing/2014/main" id="{FBA57E5A-511E-E96A-4D82-2C07B8A27798}"/>
              </a:ext>
            </a:extLst>
          </p:cNvPr>
          <p:cNvCxnSpPr>
            <a:stCxn id="7179" idx="0"/>
          </p:cNvCxnSpPr>
          <p:nvPr/>
        </p:nvCxnSpPr>
        <p:spPr bwMode="auto">
          <a:xfrm flipV="1">
            <a:off x="1424866" y="3539125"/>
            <a:ext cx="2689934" cy="556971"/>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93" name="直線矢印コネクタ 7192">
            <a:extLst>
              <a:ext uri="{FF2B5EF4-FFF2-40B4-BE49-F238E27FC236}">
                <a16:creationId xmlns:a16="http://schemas.microsoft.com/office/drawing/2014/main" id="{27E9F6A6-24C5-0A61-448D-675906B9520E}"/>
              </a:ext>
            </a:extLst>
          </p:cNvPr>
          <p:cNvCxnSpPr>
            <a:stCxn id="7179" idx="0"/>
          </p:cNvCxnSpPr>
          <p:nvPr/>
        </p:nvCxnSpPr>
        <p:spPr bwMode="auto">
          <a:xfrm flipV="1">
            <a:off x="1424866" y="3625128"/>
            <a:ext cx="3672726" cy="470968"/>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96" name="テキスト ボックス 7195">
            <a:extLst>
              <a:ext uri="{FF2B5EF4-FFF2-40B4-BE49-F238E27FC236}">
                <a16:creationId xmlns:a16="http://schemas.microsoft.com/office/drawing/2014/main" id="{BC699948-20DA-6A76-2FC4-219DF7A168CD}"/>
              </a:ext>
            </a:extLst>
          </p:cNvPr>
          <p:cNvSpPr txBox="1"/>
          <p:nvPr/>
        </p:nvSpPr>
        <p:spPr>
          <a:xfrm>
            <a:off x="476284" y="5618692"/>
            <a:ext cx="1895626" cy="1138773"/>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変数</a:t>
            </a:r>
            <a:r>
              <a:rPr lang="en-US" altLang="ja-JP" sz="2200" dirty="0">
                <a:latin typeface="メイリオ" panose="020B0604030504040204" pitchFamily="50" charset="-128"/>
                <a:ea typeface="メイリオ" panose="020B0604030504040204" pitchFamily="50" charset="-128"/>
              </a:rPr>
              <a:t>a</a:t>
            </a:r>
            <a:r>
              <a:rPr lang="ja-JP" altLang="en-US" sz="2200" dirty="0">
                <a:latin typeface="メイリオ" panose="020B0604030504040204" pitchFamily="50" charset="-128"/>
                <a:ea typeface="メイリオ" panose="020B0604030504040204" pitchFamily="50" charset="-128"/>
              </a:rPr>
              <a:t>に探す数を入力します</a:t>
            </a:r>
            <a:r>
              <a:rPr lang="ja-JP" altLang="en-US" sz="2400" dirty="0">
                <a:latin typeface="メイリオ" panose="020B0604030504040204" pitchFamily="50" charset="-128"/>
                <a:ea typeface="メイリオ" panose="020B0604030504040204" pitchFamily="50" charset="-128"/>
              </a:rPr>
              <a:t>。</a:t>
            </a:r>
          </a:p>
        </p:txBody>
      </p:sp>
      <p:sp>
        <p:nvSpPr>
          <p:cNvPr id="7197" name="テキスト ボックス 7196">
            <a:extLst>
              <a:ext uri="{FF2B5EF4-FFF2-40B4-BE49-F238E27FC236}">
                <a16:creationId xmlns:a16="http://schemas.microsoft.com/office/drawing/2014/main" id="{D46C0E2D-A988-9BCB-3714-110F7FDB6212}"/>
              </a:ext>
            </a:extLst>
          </p:cNvPr>
          <p:cNvSpPr txBox="1"/>
          <p:nvPr/>
        </p:nvSpPr>
        <p:spPr>
          <a:xfrm>
            <a:off x="2355320" y="4206545"/>
            <a:ext cx="2743199" cy="1569660"/>
          </a:xfrm>
          <a:prstGeom prst="rect">
            <a:avLst/>
          </a:prstGeom>
          <a:noFill/>
        </p:spPr>
        <p:txBody>
          <a:bodyPr wrap="square">
            <a:spAutoFit/>
          </a:bodyPr>
          <a:lstStyle/>
          <a:p>
            <a:pPr algn="l"/>
            <a:r>
              <a:rPr lang="en-US" altLang="ja-JP" sz="2400" dirty="0" err="1">
                <a:latin typeface="メイリオ" panose="020B0604030504040204" pitchFamily="50" charset="-128"/>
                <a:ea typeface="メイリオ" panose="020B0604030504040204" pitchFamily="50" charset="-128"/>
              </a:rPr>
              <a:t>i</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を</a:t>
            </a:r>
            <a:r>
              <a:rPr lang="en-US" altLang="ja-JP" sz="2400" dirty="0">
                <a:latin typeface="メイリオ" panose="020B0604030504040204" pitchFamily="50" charset="-128"/>
                <a:ea typeface="メイリオ" panose="020B0604030504040204" pitchFamily="50" charset="-128"/>
              </a:rPr>
              <a:t>[0,1,2,3,4]</a:t>
            </a:r>
            <a:r>
              <a:rPr lang="ja-JP" altLang="en-US" sz="2400" dirty="0">
                <a:latin typeface="メイリオ" panose="020B0604030504040204" pitchFamily="50" charset="-128"/>
                <a:ea typeface="メイリオ" panose="020B0604030504040204" pitchFamily="50" charset="-128"/>
              </a:rPr>
              <a:t>で繰り返しながら、</a:t>
            </a:r>
            <a:br>
              <a:rPr lang="en-US" altLang="ja-JP" sz="2400" dirty="0">
                <a:latin typeface="メイリオ" panose="020B0604030504040204" pitchFamily="50" charset="-128"/>
                <a:ea typeface="メイリオ" panose="020B0604030504040204" pitchFamily="50" charset="-128"/>
              </a:rPr>
            </a:br>
            <a:r>
              <a:rPr lang="en-US" altLang="ja-JP" sz="2400" dirty="0">
                <a:latin typeface="メイリオ" panose="020B0604030504040204" pitchFamily="50" charset="-128"/>
                <a:ea typeface="メイリオ" panose="020B0604030504040204" pitchFamily="50" charset="-128"/>
              </a:rPr>
              <a:t>a</a:t>
            </a:r>
            <a:r>
              <a:rPr lang="ja-JP" altLang="en-US" sz="2400" dirty="0">
                <a:latin typeface="メイリオ" panose="020B0604030504040204" pitchFamily="50" charset="-128"/>
                <a:ea typeface="メイリオ" panose="020B0604030504040204" pitchFamily="50" charset="-128"/>
              </a:rPr>
              <a:t>と</a:t>
            </a:r>
            <a:r>
              <a:rPr lang="en-US" altLang="ja-JP" sz="2400" dirty="0">
                <a:latin typeface="メイリオ" panose="020B0604030504040204" pitchFamily="50" charset="-128"/>
                <a:ea typeface="メイリオ" panose="020B0604030504040204" pitchFamily="50" charset="-128"/>
              </a:rPr>
              <a:t>d[</a:t>
            </a:r>
            <a:r>
              <a:rPr lang="en-US" altLang="ja-JP" sz="2400" dirty="0" err="1">
                <a:latin typeface="メイリオ" panose="020B0604030504040204" pitchFamily="50" charset="-128"/>
                <a:ea typeface="メイリオ" panose="020B0604030504040204" pitchFamily="50" charset="-128"/>
              </a:rPr>
              <a:t>i</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を比較します。</a:t>
            </a:r>
            <a:endParaRPr lang="en-US" altLang="ja-JP" sz="2400" dirty="0">
              <a:latin typeface="メイリオ" panose="020B0604030504040204" pitchFamily="50" charset="-128"/>
              <a:ea typeface="メイリオ" panose="020B0604030504040204" pitchFamily="50" charset="-128"/>
            </a:endParaRPr>
          </a:p>
        </p:txBody>
      </p:sp>
      <p:sp>
        <p:nvSpPr>
          <p:cNvPr id="7198" name="矢印: 右 7197">
            <a:extLst>
              <a:ext uri="{FF2B5EF4-FFF2-40B4-BE49-F238E27FC236}">
                <a16:creationId xmlns:a16="http://schemas.microsoft.com/office/drawing/2014/main" id="{07496CA2-D6BB-1C0F-6429-E4B135BE88D6}"/>
              </a:ext>
            </a:extLst>
          </p:cNvPr>
          <p:cNvSpPr/>
          <p:nvPr/>
        </p:nvSpPr>
        <p:spPr bwMode="auto">
          <a:xfrm>
            <a:off x="5097592" y="4206546"/>
            <a:ext cx="1608008" cy="334226"/>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199" name="テキスト ボックス 7198">
            <a:extLst>
              <a:ext uri="{FF2B5EF4-FFF2-40B4-BE49-F238E27FC236}">
                <a16:creationId xmlns:a16="http://schemas.microsoft.com/office/drawing/2014/main" id="{DECCD5A3-994E-8997-A159-ED7EC4F3C7DF}"/>
              </a:ext>
            </a:extLst>
          </p:cNvPr>
          <p:cNvSpPr txBox="1"/>
          <p:nvPr/>
        </p:nvSpPr>
        <p:spPr>
          <a:xfrm>
            <a:off x="5087260" y="4562700"/>
            <a:ext cx="1754567" cy="830997"/>
          </a:xfrm>
          <a:prstGeom prst="rect">
            <a:avLst/>
          </a:prstGeom>
          <a:noFill/>
        </p:spPr>
        <p:txBody>
          <a:bodyPr wrap="square">
            <a:spAutoFit/>
          </a:bodyPr>
          <a:lstStyle/>
          <a:p>
            <a:pPr algn="l"/>
            <a:r>
              <a:rPr lang="en-US" altLang="ja-JP" sz="2400" dirty="0">
                <a:solidFill>
                  <a:srgbClr val="002060"/>
                </a:solidFill>
                <a:latin typeface="メイリオ" panose="020B0604030504040204" pitchFamily="50" charset="-128"/>
                <a:ea typeface="メイリオ" panose="020B0604030504040204" pitchFamily="50" charset="-128"/>
              </a:rPr>
              <a:t>a</a:t>
            </a:r>
            <a:r>
              <a:rPr lang="ja-JP" altLang="en-US" sz="2400" dirty="0">
                <a:solidFill>
                  <a:srgbClr val="002060"/>
                </a:solidFill>
                <a:latin typeface="メイリオ" panose="020B0604030504040204" pitchFamily="50" charset="-128"/>
                <a:ea typeface="メイリオ" panose="020B0604030504040204" pitchFamily="50" charset="-128"/>
              </a:rPr>
              <a:t>と</a:t>
            </a:r>
            <a:r>
              <a:rPr lang="en-US" altLang="ja-JP" sz="2400" dirty="0">
                <a:solidFill>
                  <a:srgbClr val="002060"/>
                </a:solidFill>
                <a:latin typeface="メイリオ" panose="020B0604030504040204" pitchFamily="50" charset="-128"/>
                <a:ea typeface="メイリオ" panose="020B0604030504040204" pitchFamily="50" charset="-128"/>
              </a:rPr>
              <a:t>d[</a:t>
            </a:r>
            <a:r>
              <a:rPr lang="en-US" altLang="ja-JP" sz="2400" dirty="0" err="1">
                <a:solidFill>
                  <a:srgbClr val="002060"/>
                </a:solidFill>
                <a:latin typeface="メイリオ" panose="020B0604030504040204" pitchFamily="50" charset="-128"/>
                <a:ea typeface="メイリオ" panose="020B0604030504040204" pitchFamily="50" charset="-128"/>
              </a:rPr>
              <a:t>i</a:t>
            </a:r>
            <a:r>
              <a:rPr lang="en-US" altLang="ja-JP" sz="2400" dirty="0">
                <a:solidFill>
                  <a:srgbClr val="002060"/>
                </a:solidFill>
                <a:latin typeface="メイリオ" panose="020B0604030504040204" pitchFamily="50" charset="-128"/>
                <a:ea typeface="メイリオ" panose="020B0604030504040204" pitchFamily="50" charset="-128"/>
              </a:rPr>
              <a:t>]</a:t>
            </a:r>
            <a:r>
              <a:rPr lang="ja-JP" altLang="en-US" sz="2400" dirty="0">
                <a:solidFill>
                  <a:srgbClr val="002060"/>
                </a:solidFill>
                <a:latin typeface="メイリオ" panose="020B0604030504040204" pitchFamily="50" charset="-128"/>
                <a:ea typeface="メイリオ" panose="020B0604030504040204" pitchFamily="50" charset="-128"/>
              </a:rPr>
              <a:t>が等しい場合</a:t>
            </a:r>
            <a:endParaRPr lang="en-US" altLang="ja-JP" sz="2400" dirty="0">
              <a:solidFill>
                <a:srgbClr val="002060"/>
              </a:solidFill>
              <a:latin typeface="メイリオ" panose="020B0604030504040204" pitchFamily="50" charset="-128"/>
              <a:ea typeface="メイリオ" panose="020B0604030504040204" pitchFamily="50" charset="-128"/>
            </a:endParaRPr>
          </a:p>
        </p:txBody>
      </p:sp>
      <p:grpSp>
        <p:nvGrpSpPr>
          <p:cNvPr id="33" name="グループ化 32">
            <a:extLst>
              <a:ext uri="{FF2B5EF4-FFF2-40B4-BE49-F238E27FC236}">
                <a16:creationId xmlns:a16="http://schemas.microsoft.com/office/drawing/2014/main" id="{564BA232-FE17-52CA-A7BC-9A5063EA4C99}"/>
              </a:ext>
            </a:extLst>
          </p:cNvPr>
          <p:cNvGrpSpPr/>
          <p:nvPr/>
        </p:nvGrpSpPr>
        <p:grpSpPr>
          <a:xfrm>
            <a:off x="7192719" y="2782335"/>
            <a:ext cx="1158538" cy="1002320"/>
            <a:chOff x="844828" y="4540771"/>
            <a:chExt cx="1158538" cy="1002320"/>
          </a:xfrm>
        </p:grpSpPr>
        <p:pic>
          <p:nvPicPr>
            <p:cNvPr id="34" name="図 33" descr="ふた開き段ボール箱の正面からのイラスト">
              <a:extLst>
                <a:ext uri="{FF2B5EF4-FFF2-40B4-BE49-F238E27FC236}">
                  <a16:creationId xmlns:a16="http://schemas.microsoft.com/office/drawing/2014/main" id="{39D740AC-AE06-00A3-23B1-61AA6B07F95D}"/>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44828" y="4540771"/>
              <a:ext cx="1158538" cy="1002320"/>
            </a:xfrm>
            <a:prstGeom prst="rect">
              <a:avLst/>
            </a:prstGeom>
            <a:noFill/>
            <a:ln>
              <a:noFill/>
            </a:ln>
            <a:extLst>
              <a:ext uri="{53640926-AAD7-44D8-BBD7-CCE9431645EC}">
                <a14:shadowObscured xmlns:a14="http://schemas.microsoft.com/office/drawing/2010/main"/>
              </a:ext>
            </a:extLst>
          </p:spPr>
        </p:pic>
        <p:sp>
          <p:nvSpPr>
            <p:cNvPr id="36" name="テキスト ボックス 35">
              <a:extLst>
                <a:ext uri="{FF2B5EF4-FFF2-40B4-BE49-F238E27FC236}">
                  <a16:creationId xmlns:a16="http://schemas.microsoft.com/office/drawing/2014/main" id="{4E055999-E2CC-7F3B-1A10-D1D6FD5F416C}"/>
                </a:ext>
              </a:extLst>
            </p:cNvPr>
            <p:cNvSpPr txBox="1"/>
            <p:nvPr/>
          </p:nvSpPr>
          <p:spPr>
            <a:xfrm>
              <a:off x="914400" y="5019871"/>
              <a:ext cx="1020931" cy="523220"/>
            </a:xfrm>
            <a:prstGeom prst="rect">
              <a:avLst/>
            </a:prstGeom>
            <a:noFill/>
          </p:spPr>
          <p:txBody>
            <a:bodyPr wrap="square" rtlCol="0">
              <a:spAutoFit/>
            </a:bodyPr>
            <a:lstStyle/>
            <a:p>
              <a:r>
                <a:rPr kumimoji="1" lang="en-US" altLang="ja-JP" sz="2800" dirty="0">
                  <a:latin typeface="メイリオ" panose="020B0604030504040204" pitchFamily="50" charset="-128"/>
                  <a:ea typeface="メイリオ" panose="020B0604030504040204" pitchFamily="50" charset="-128"/>
                </a:rPr>
                <a:t>x</a:t>
              </a:r>
              <a:endParaRPr kumimoji="1" lang="ja-JP" altLang="en-US" sz="2800" dirty="0">
                <a:latin typeface="メイリオ" panose="020B0604030504040204" pitchFamily="50" charset="-128"/>
                <a:ea typeface="メイリオ" panose="020B0604030504040204" pitchFamily="50" charset="-128"/>
              </a:endParaRPr>
            </a:p>
          </p:txBody>
        </p:sp>
      </p:grpSp>
      <p:sp>
        <p:nvSpPr>
          <p:cNvPr id="37" name="テキスト ボックス 36">
            <a:extLst>
              <a:ext uri="{FF2B5EF4-FFF2-40B4-BE49-F238E27FC236}">
                <a16:creationId xmlns:a16="http://schemas.microsoft.com/office/drawing/2014/main" id="{98902299-5553-0624-6E34-7993D0E8176E}"/>
              </a:ext>
            </a:extLst>
          </p:cNvPr>
          <p:cNvSpPr txBox="1"/>
          <p:nvPr/>
        </p:nvSpPr>
        <p:spPr>
          <a:xfrm>
            <a:off x="7041149" y="3880026"/>
            <a:ext cx="2073146" cy="2308324"/>
          </a:xfrm>
          <a:prstGeom prst="rect">
            <a:avLst/>
          </a:prstGeom>
          <a:noFill/>
        </p:spPr>
        <p:txBody>
          <a:bodyPr wrap="square">
            <a:spAutoFit/>
          </a:bodyPr>
          <a:lstStyle/>
          <a:p>
            <a:pPr algn="l"/>
            <a:r>
              <a:rPr lang="en-US" altLang="ja-JP" sz="2400" dirty="0">
                <a:latin typeface="メイリオ" panose="020B0604030504040204" pitchFamily="50" charset="-128"/>
                <a:ea typeface="メイリオ" panose="020B0604030504040204" pitchFamily="50" charset="-128"/>
              </a:rPr>
              <a:t>x </a:t>
            </a:r>
            <a:r>
              <a:rPr lang="ja-JP" altLang="en-US" sz="2400" dirty="0">
                <a:latin typeface="メイリオ" panose="020B0604030504040204" pitchFamily="50" charset="-128"/>
                <a:ea typeface="メイリオ" panose="020B0604030504040204" pitchFamily="50" charset="-128"/>
              </a:rPr>
              <a:t>に</a:t>
            </a:r>
            <a:br>
              <a:rPr lang="ja-JP" altLang="en-US" sz="2400" dirty="0">
                <a:latin typeface="メイリオ" panose="020B0604030504040204" pitchFamily="50" charset="-128"/>
                <a:ea typeface="メイリオ" panose="020B0604030504040204" pitchFamily="50" charset="-128"/>
              </a:rPr>
            </a:br>
            <a:r>
              <a:rPr lang="en-US" altLang="ja-JP" sz="2400" dirty="0" err="1">
                <a:latin typeface="メイリオ" panose="020B0604030504040204" pitchFamily="50" charset="-128"/>
                <a:ea typeface="メイリオ" panose="020B0604030504040204" pitchFamily="50" charset="-128"/>
              </a:rPr>
              <a:t>i</a:t>
            </a:r>
            <a:r>
              <a:rPr lang="ja-JP" altLang="en-US" sz="2400" dirty="0">
                <a:latin typeface="メイリオ" panose="020B0604030504040204" pitchFamily="50" charset="-128"/>
                <a:ea typeface="メイリオ" panose="020B0604030504040204" pitchFamily="50" charset="-128"/>
              </a:rPr>
              <a:t>を入れます。</a:t>
            </a:r>
            <a:endParaRPr lang="en-US" altLang="ja-JP"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見つからない場合に、初めに</a:t>
            </a:r>
            <a:r>
              <a:rPr lang="en-US" altLang="ja-JP" sz="2400" dirty="0">
                <a:latin typeface="メイリオ" panose="020B0604030504040204" pitchFamily="50" charset="-128"/>
                <a:ea typeface="メイリオ" panose="020B0604030504040204" pitchFamily="50" charset="-128"/>
              </a:rPr>
              <a:t>999</a:t>
            </a:r>
            <a:r>
              <a:rPr lang="ja-JP" altLang="en-US" sz="2400" dirty="0">
                <a:latin typeface="メイリオ" panose="020B0604030504040204" pitchFamily="50" charset="-128"/>
                <a:ea typeface="メイリオ" panose="020B0604030504040204" pitchFamily="50" charset="-128"/>
              </a:rPr>
              <a:t>を入れています。</a:t>
            </a:r>
            <a:endParaRPr lang="en-US"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1546648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29</a:t>
            </a:fld>
            <a:endParaRPr kumimoji="0" lang="en-US" altLang="ja-JP" sz="2800" dirty="0">
              <a:solidFill>
                <a:srgbClr val="000000"/>
              </a:solidFill>
            </a:endParaRPr>
          </a:p>
        </p:txBody>
      </p:sp>
      <p:sp>
        <p:nvSpPr>
          <p:cNvPr id="7171" name="Text Box 3"/>
          <p:cNvSpPr txBox="1">
            <a:spLocks noChangeArrowheads="1"/>
          </p:cNvSpPr>
          <p:nvPr/>
        </p:nvSpPr>
        <p:spPr bwMode="auto">
          <a:xfrm>
            <a:off x="225757" y="222428"/>
            <a:ext cx="777524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重要</a:t>
            </a:r>
            <a:r>
              <a:rPr lang="en-US" altLang="ja-JP" sz="2800" dirty="0">
                <a:solidFill>
                  <a:schemeClr val="accent6">
                    <a:lumMod val="50000"/>
                  </a:schemeClr>
                </a:solidFill>
                <a:latin typeface="メイリオ" panose="020B0604030504040204" pitchFamily="50" charset="-128"/>
                <a:ea typeface="メイリオ" panose="020B0604030504040204" pitchFamily="50" charset="-128"/>
              </a:rPr>
              <a:t>: if </a:t>
            </a:r>
            <a:r>
              <a:rPr lang="ja-JP" altLang="en-US" sz="2800" dirty="0">
                <a:solidFill>
                  <a:schemeClr val="accent6">
                    <a:lumMod val="50000"/>
                  </a:schemeClr>
                </a:solidFill>
                <a:latin typeface="メイリオ" panose="020B0604030504040204" pitchFamily="50" charset="-128"/>
                <a:ea typeface="メイリオ" panose="020B0604030504040204" pitchFamily="50" charset="-128"/>
              </a:rPr>
              <a:t>での条件指定リストの中から数を探す</a:t>
            </a:r>
            <a:endParaRPr lang="ja-JP" altLang="en-US" sz="1800" dirty="0"/>
          </a:p>
        </p:txBody>
      </p:sp>
      <p:grpSp>
        <p:nvGrpSpPr>
          <p:cNvPr id="76" name="グループ化 75"/>
          <p:cNvGrpSpPr/>
          <p:nvPr/>
        </p:nvGrpSpPr>
        <p:grpSpPr>
          <a:xfrm>
            <a:off x="316253" y="1034343"/>
            <a:ext cx="1143000" cy="1019070"/>
            <a:chOff x="6689564" y="3158186"/>
            <a:chExt cx="1143000" cy="1019070"/>
          </a:xfrm>
        </p:grpSpPr>
        <p:sp>
          <p:nvSpPr>
            <p:cNvPr id="77" name="メモ 76"/>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8" name="テキスト ボックス 77"/>
            <p:cNvSpPr txBox="1"/>
            <p:nvPr/>
          </p:nvSpPr>
          <p:spPr>
            <a:xfrm>
              <a:off x="6689564" y="3190667"/>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04</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 name="テキスト ボックス 1">
            <a:extLst>
              <a:ext uri="{FF2B5EF4-FFF2-40B4-BE49-F238E27FC236}">
                <a16:creationId xmlns:a16="http://schemas.microsoft.com/office/drawing/2014/main" id="{7E048754-C160-24F1-F7C3-433FA7DC1FB1}"/>
              </a:ext>
            </a:extLst>
          </p:cNvPr>
          <p:cNvSpPr txBox="1"/>
          <p:nvPr/>
        </p:nvSpPr>
        <p:spPr>
          <a:xfrm>
            <a:off x="1459253" y="3491319"/>
            <a:ext cx="5662879" cy="2308324"/>
          </a:xfrm>
          <a:prstGeom prst="rect">
            <a:avLst/>
          </a:prstGeom>
          <a:noFill/>
        </p:spPr>
        <p:txBody>
          <a:bodyPr wrap="square">
            <a:spAutoFit/>
          </a:bodyPr>
          <a:lstStyle/>
          <a:p>
            <a:pPr algn="l" fontAlgn="auto">
              <a:spcBef>
                <a:spcPts val="0"/>
              </a:spcBef>
              <a:spcAft>
                <a:spcPts val="0"/>
              </a:spcAft>
            </a:pPr>
            <a:r>
              <a:rPr lang="en-US" altLang="ja-JP" sz="2400" dirty="0">
                <a:solidFill>
                  <a:prstClr val="black"/>
                </a:solidFill>
                <a:latin typeface="メイリオ" panose="020B0604030504040204" pitchFamily="50" charset="-128"/>
                <a:ea typeface="メイリオ" panose="020B0604030504040204" pitchFamily="50" charset="-128"/>
              </a:rPr>
              <a:t>x </a:t>
            </a:r>
            <a:r>
              <a:rPr lang="en-US" altLang="ja-JP" sz="2400" b="1" dirty="0">
                <a:solidFill>
                  <a:srgbClr val="FF0000"/>
                </a:solidFill>
                <a:latin typeface="メイリオ" panose="020B0604030504040204" pitchFamily="50" charset="-128"/>
                <a:ea typeface="メイリオ" panose="020B0604030504040204" pitchFamily="50" charset="-128"/>
              </a:rPr>
              <a:t>==</a:t>
            </a:r>
            <a:r>
              <a:rPr lang="en-US" altLang="ja-JP" sz="2400" dirty="0">
                <a:solidFill>
                  <a:prstClr val="black"/>
                </a:solidFill>
                <a:latin typeface="メイリオ" panose="020B0604030504040204" pitchFamily="50" charset="-128"/>
                <a:ea typeface="メイリオ" panose="020B0604030504040204" pitchFamily="50" charset="-128"/>
              </a:rPr>
              <a:t> y       </a:t>
            </a:r>
            <a:r>
              <a:rPr lang="en-US" altLang="ja-JP" sz="2400" b="1" dirty="0">
                <a:solidFill>
                  <a:prstClr val="black"/>
                </a:solidFill>
                <a:latin typeface="メイリオ" panose="020B0604030504040204" pitchFamily="50" charset="-128"/>
                <a:ea typeface="メイリオ" panose="020B0604030504040204" pitchFamily="50" charset="-128"/>
              </a:rPr>
              <a:t>x </a:t>
            </a:r>
            <a:r>
              <a:rPr lang="ja-JP" altLang="en-US" sz="2400" b="1" dirty="0">
                <a:solidFill>
                  <a:prstClr val="black"/>
                </a:solidFill>
                <a:latin typeface="メイリオ" panose="020B0604030504040204" pitchFamily="50" charset="-128"/>
                <a:ea typeface="メイリオ" panose="020B0604030504040204" pitchFamily="50" charset="-128"/>
              </a:rPr>
              <a:t>と </a:t>
            </a:r>
            <a:r>
              <a:rPr lang="en-US" altLang="ja-JP" sz="2400" b="1" dirty="0">
                <a:solidFill>
                  <a:prstClr val="black"/>
                </a:solidFill>
                <a:latin typeface="メイリオ" panose="020B0604030504040204" pitchFamily="50" charset="-128"/>
                <a:ea typeface="メイリオ" panose="020B0604030504040204" pitchFamily="50" charset="-128"/>
              </a:rPr>
              <a:t>y </a:t>
            </a:r>
            <a:r>
              <a:rPr lang="ja-JP" altLang="en-US" sz="2400" b="1" dirty="0">
                <a:solidFill>
                  <a:prstClr val="black"/>
                </a:solidFill>
                <a:latin typeface="メイリオ" panose="020B0604030504040204" pitchFamily="50" charset="-128"/>
                <a:ea typeface="メイリオ" panose="020B0604030504040204" pitchFamily="50" charset="-128"/>
              </a:rPr>
              <a:t>が等しい</a:t>
            </a:r>
          </a:p>
          <a:p>
            <a:pPr algn="l" fontAlgn="auto">
              <a:spcBef>
                <a:spcPts val="0"/>
              </a:spcBef>
              <a:spcAft>
                <a:spcPts val="0"/>
              </a:spcAft>
            </a:pPr>
            <a:r>
              <a:rPr lang="en-US" altLang="ja-JP" sz="2400" dirty="0">
                <a:solidFill>
                  <a:prstClr val="black"/>
                </a:solidFill>
                <a:latin typeface="メイリオ" panose="020B0604030504040204" pitchFamily="50" charset="-128"/>
                <a:ea typeface="メイリオ" panose="020B0604030504040204" pitchFamily="50" charset="-128"/>
              </a:rPr>
              <a:t>x != y       </a:t>
            </a:r>
            <a:r>
              <a:rPr lang="ja-JP" altLang="en-US" sz="2400" dirty="0">
                <a:solidFill>
                  <a:prstClr val="black"/>
                </a:solidFill>
                <a:latin typeface="メイリオ" panose="020B0604030504040204" pitchFamily="50" charset="-128"/>
                <a:ea typeface="メイリオ" panose="020B0604030504040204" pitchFamily="50" charset="-128"/>
              </a:rPr>
              <a:t> </a:t>
            </a:r>
            <a:r>
              <a:rPr lang="en-US" altLang="ja-JP" sz="2400" dirty="0">
                <a:solidFill>
                  <a:prstClr val="black"/>
                </a:solidFill>
                <a:latin typeface="メイリオ" panose="020B0604030504040204" pitchFamily="50" charset="-128"/>
                <a:ea typeface="メイリオ" panose="020B0604030504040204" pitchFamily="50" charset="-128"/>
              </a:rPr>
              <a:t>x </a:t>
            </a:r>
            <a:r>
              <a:rPr lang="ja-JP" altLang="en-US" sz="2400" dirty="0">
                <a:solidFill>
                  <a:prstClr val="black"/>
                </a:solidFill>
                <a:latin typeface="メイリオ" panose="020B0604030504040204" pitchFamily="50" charset="-128"/>
                <a:ea typeface="メイリオ" panose="020B0604030504040204" pitchFamily="50" charset="-128"/>
              </a:rPr>
              <a:t>と </a:t>
            </a:r>
            <a:r>
              <a:rPr lang="en-US" altLang="ja-JP" sz="2400" dirty="0">
                <a:solidFill>
                  <a:prstClr val="black"/>
                </a:solidFill>
                <a:latin typeface="メイリオ" panose="020B0604030504040204" pitchFamily="50" charset="-128"/>
                <a:ea typeface="メイリオ" panose="020B0604030504040204" pitchFamily="50" charset="-128"/>
              </a:rPr>
              <a:t>y </a:t>
            </a:r>
            <a:r>
              <a:rPr lang="ja-JP" altLang="en-US" sz="2400" dirty="0">
                <a:solidFill>
                  <a:prstClr val="black"/>
                </a:solidFill>
                <a:latin typeface="メイリオ" panose="020B0604030504040204" pitchFamily="50" charset="-128"/>
                <a:ea typeface="メイリオ" panose="020B0604030504040204" pitchFamily="50" charset="-128"/>
              </a:rPr>
              <a:t>が等しくない</a:t>
            </a:r>
          </a:p>
          <a:p>
            <a:pPr algn="l" fontAlgn="auto">
              <a:spcBef>
                <a:spcPts val="0"/>
              </a:spcBef>
              <a:spcAft>
                <a:spcPts val="0"/>
              </a:spcAft>
            </a:pPr>
            <a:r>
              <a:rPr lang="en-US" altLang="ja-JP" sz="2400" dirty="0">
                <a:solidFill>
                  <a:prstClr val="black"/>
                </a:solidFill>
                <a:latin typeface="メイリオ" panose="020B0604030504040204" pitchFamily="50" charset="-128"/>
                <a:ea typeface="メイリオ" panose="020B0604030504040204" pitchFamily="50" charset="-128"/>
              </a:rPr>
              <a:t>x &gt; y        </a:t>
            </a:r>
            <a:r>
              <a:rPr lang="ja-JP" altLang="en-US" sz="2400" dirty="0">
                <a:solidFill>
                  <a:prstClr val="black"/>
                </a:solidFill>
                <a:latin typeface="メイリオ" panose="020B0604030504040204" pitchFamily="50" charset="-128"/>
                <a:ea typeface="メイリオ" panose="020B0604030504040204" pitchFamily="50" charset="-128"/>
              </a:rPr>
              <a:t> </a:t>
            </a:r>
            <a:r>
              <a:rPr lang="en-US" altLang="ja-JP" sz="2400" dirty="0">
                <a:solidFill>
                  <a:prstClr val="black"/>
                </a:solidFill>
                <a:latin typeface="メイリオ" panose="020B0604030504040204" pitchFamily="50" charset="-128"/>
                <a:ea typeface="メイリオ" panose="020B0604030504040204" pitchFamily="50" charset="-128"/>
              </a:rPr>
              <a:t>x </a:t>
            </a:r>
            <a:r>
              <a:rPr lang="ja-JP" altLang="en-US" sz="2400" dirty="0">
                <a:solidFill>
                  <a:prstClr val="black"/>
                </a:solidFill>
                <a:latin typeface="メイリオ" panose="020B0604030504040204" pitchFamily="50" charset="-128"/>
                <a:ea typeface="メイリオ" panose="020B0604030504040204" pitchFamily="50" charset="-128"/>
              </a:rPr>
              <a:t>は </a:t>
            </a:r>
            <a:r>
              <a:rPr lang="en-US" altLang="ja-JP" sz="2400" dirty="0">
                <a:solidFill>
                  <a:prstClr val="black"/>
                </a:solidFill>
                <a:latin typeface="メイリオ" panose="020B0604030504040204" pitchFamily="50" charset="-128"/>
                <a:ea typeface="メイリオ" panose="020B0604030504040204" pitchFamily="50" charset="-128"/>
              </a:rPr>
              <a:t>y </a:t>
            </a:r>
            <a:r>
              <a:rPr lang="ja-JP" altLang="en-US" sz="2400" dirty="0">
                <a:solidFill>
                  <a:prstClr val="black"/>
                </a:solidFill>
                <a:latin typeface="メイリオ" panose="020B0604030504040204" pitchFamily="50" charset="-128"/>
                <a:ea typeface="メイリオ" panose="020B0604030504040204" pitchFamily="50" charset="-128"/>
              </a:rPr>
              <a:t>よりも大きい</a:t>
            </a:r>
          </a:p>
          <a:p>
            <a:pPr algn="l" fontAlgn="auto">
              <a:spcBef>
                <a:spcPts val="0"/>
              </a:spcBef>
              <a:spcAft>
                <a:spcPts val="0"/>
              </a:spcAft>
            </a:pPr>
            <a:r>
              <a:rPr lang="en-US" altLang="ja-JP" sz="2400" dirty="0">
                <a:solidFill>
                  <a:prstClr val="black"/>
                </a:solidFill>
                <a:latin typeface="メイリオ" panose="020B0604030504040204" pitchFamily="50" charset="-128"/>
                <a:ea typeface="メイリオ" panose="020B0604030504040204" pitchFamily="50" charset="-128"/>
              </a:rPr>
              <a:t>x &lt; y        </a:t>
            </a:r>
            <a:r>
              <a:rPr lang="ja-JP" altLang="en-US" sz="2400" dirty="0">
                <a:solidFill>
                  <a:prstClr val="black"/>
                </a:solidFill>
                <a:latin typeface="メイリオ" panose="020B0604030504040204" pitchFamily="50" charset="-128"/>
                <a:ea typeface="メイリオ" panose="020B0604030504040204" pitchFamily="50" charset="-128"/>
              </a:rPr>
              <a:t> </a:t>
            </a:r>
            <a:r>
              <a:rPr lang="en-US" altLang="ja-JP" sz="2400" dirty="0">
                <a:solidFill>
                  <a:prstClr val="black"/>
                </a:solidFill>
                <a:latin typeface="メイリオ" panose="020B0604030504040204" pitchFamily="50" charset="-128"/>
                <a:ea typeface="メイリオ" panose="020B0604030504040204" pitchFamily="50" charset="-128"/>
              </a:rPr>
              <a:t>x </a:t>
            </a:r>
            <a:r>
              <a:rPr lang="ja-JP" altLang="en-US" sz="2400" dirty="0">
                <a:solidFill>
                  <a:prstClr val="black"/>
                </a:solidFill>
                <a:latin typeface="メイリオ" panose="020B0604030504040204" pitchFamily="50" charset="-128"/>
                <a:ea typeface="メイリオ" panose="020B0604030504040204" pitchFamily="50" charset="-128"/>
              </a:rPr>
              <a:t>は </a:t>
            </a:r>
            <a:r>
              <a:rPr lang="en-US" altLang="ja-JP" sz="2400" dirty="0">
                <a:solidFill>
                  <a:prstClr val="black"/>
                </a:solidFill>
                <a:latin typeface="メイリオ" panose="020B0604030504040204" pitchFamily="50" charset="-128"/>
                <a:ea typeface="メイリオ" panose="020B0604030504040204" pitchFamily="50" charset="-128"/>
              </a:rPr>
              <a:t>y </a:t>
            </a:r>
            <a:r>
              <a:rPr lang="ja-JP" altLang="en-US" sz="2400" dirty="0">
                <a:solidFill>
                  <a:prstClr val="black"/>
                </a:solidFill>
                <a:latin typeface="メイリオ" panose="020B0604030504040204" pitchFamily="50" charset="-128"/>
                <a:ea typeface="メイリオ" panose="020B0604030504040204" pitchFamily="50" charset="-128"/>
              </a:rPr>
              <a:t>よりも小さい</a:t>
            </a:r>
          </a:p>
          <a:p>
            <a:pPr algn="l" fontAlgn="auto">
              <a:spcBef>
                <a:spcPts val="0"/>
              </a:spcBef>
              <a:spcAft>
                <a:spcPts val="0"/>
              </a:spcAft>
            </a:pPr>
            <a:r>
              <a:rPr lang="en-US" altLang="ja-JP" sz="2400" dirty="0">
                <a:solidFill>
                  <a:prstClr val="black"/>
                </a:solidFill>
                <a:latin typeface="メイリオ" panose="020B0604030504040204" pitchFamily="50" charset="-128"/>
                <a:ea typeface="メイリオ" panose="020B0604030504040204" pitchFamily="50" charset="-128"/>
              </a:rPr>
              <a:t>x &gt;= y       x </a:t>
            </a:r>
            <a:r>
              <a:rPr lang="ja-JP" altLang="en-US" sz="2400" dirty="0">
                <a:solidFill>
                  <a:prstClr val="black"/>
                </a:solidFill>
                <a:latin typeface="メイリオ" panose="020B0604030504040204" pitchFamily="50" charset="-128"/>
                <a:ea typeface="メイリオ" panose="020B0604030504040204" pitchFamily="50" charset="-128"/>
              </a:rPr>
              <a:t>は </a:t>
            </a:r>
            <a:r>
              <a:rPr lang="en-US" altLang="ja-JP" sz="2400" dirty="0">
                <a:solidFill>
                  <a:prstClr val="black"/>
                </a:solidFill>
                <a:latin typeface="メイリオ" panose="020B0604030504040204" pitchFamily="50" charset="-128"/>
                <a:ea typeface="メイリオ" panose="020B0604030504040204" pitchFamily="50" charset="-128"/>
              </a:rPr>
              <a:t>y </a:t>
            </a:r>
            <a:r>
              <a:rPr lang="ja-JP" altLang="en-US" sz="2400" dirty="0">
                <a:solidFill>
                  <a:prstClr val="black"/>
                </a:solidFill>
                <a:latin typeface="メイリオ" panose="020B0604030504040204" pitchFamily="50" charset="-128"/>
                <a:ea typeface="メイリオ" panose="020B0604030504040204" pitchFamily="50" charset="-128"/>
              </a:rPr>
              <a:t>と等しいか大きい</a:t>
            </a:r>
          </a:p>
          <a:p>
            <a:pPr algn="l" fontAlgn="auto">
              <a:spcBef>
                <a:spcPts val="0"/>
              </a:spcBef>
              <a:spcAft>
                <a:spcPts val="0"/>
              </a:spcAft>
            </a:pPr>
            <a:r>
              <a:rPr lang="en-US" altLang="ja-JP" sz="2400" dirty="0">
                <a:solidFill>
                  <a:prstClr val="black"/>
                </a:solidFill>
                <a:latin typeface="メイリオ" panose="020B0604030504040204" pitchFamily="50" charset="-128"/>
                <a:ea typeface="メイリオ" panose="020B0604030504040204" pitchFamily="50" charset="-128"/>
              </a:rPr>
              <a:t>x &lt;= y       x </a:t>
            </a:r>
            <a:r>
              <a:rPr lang="ja-JP" altLang="en-US" sz="2400" dirty="0">
                <a:solidFill>
                  <a:prstClr val="black"/>
                </a:solidFill>
                <a:latin typeface="メイリオ" panose="020B0604030504040204" pitchFamily="50" charset="-128"/>
                <a:ea typeface="メイリオ" panose="020B0604030504040204" pitchFamily="50" charset="-128"/>
              </a:rPr>
              <a:t>は </a:t>
            </a:r>
            <a:r>
              <a:rPr lang="en-US" altLang="ja-JP" sz="2400" dirty="0">
                <a:solidFill>
                  <a:prstClr val="black"/>
                </a:solidFill>
                <a:latin typeface="メイリオ" panose="020B0604030504040204" pitchFamily="50" charset="-128"/>
                <a:ea typeface="メイリオ" panose="020B0604030504040204" pitchFamily="50" charset="-128"/>
              </a:rPr>
              <a:t>y </a:t>
            </a:r>
            <a:r>
              <a:rPr lang="ja-JP" altLang="en-US" sz="2400" dirty="0">
                <a:solidFill>
                  <a:prstClr val="black"/>
                </a:solidFill>
                <a:latin typeface="メイリオ" panose="020B0604030504040204" pitchFamily="50" charset="-128"/>
                <a:ea typeface="メイリオ" panose="020B0604030504040204" pitchFamily="50" charset="-128"/>
              </a:rPr>
              <a:t>と等しいか小さい</a:t>
            </a:r>
          </a:p>
        </p:txBody>
      </p:sp>
      <p:sp>
        <p:nvSpPr>
          <p:cNvPr id="6" name="テキスト ボックス 5">
            <a:extLst>
              <a:ext uri="{FF2B5EF4-FFF2-40B4-BE49-F238E27FC236}">
                <a16:creationId xmlns:a16="http://schemas.microsoft.com/office/drawing/2014/main" id="{6010321F-3616-D99D-B652-B20F53E9CEF4}"/>
              </a:ext>
            </a:extLst>
          </p:cNvPr>
          <p:cNvSpPr txBox="1"/>
          <p:nvPr/>
        </p:nvSpPr>
        <p:spPr>
          <a:xfrm>
            <a:off x="609600" y="2374589"/>
            <a:ext cx="4065247" cy="1446550"/>
          </a:xfrm>
          <a:prstGeom prst="rect">
            <a:avLst/>
          </a:prstGeom>
          <a:noFill/>
        </p:spPr>
        <p:txBody>
          <a:bodyPr wrap="square" rtlCol="0">
            <a:spAutoFit/>
          </a:bodyPr>
          <a:lstStyle/>
          <a:p>
            <a:r>
              <a:rPr kumimoji="1" lang="en-US" altLang="ja-JP" sz="4400" dirty="0">
                <a:latin typeface="メイリオ" panose="020B0604030504040204" pitchFamily="50" charset="-128"/>
                <a:ea typeface="メイリオ" panose="020B0604030504040204" pitchFamily="50" charset="-128"/>
              </a:rPr>
              <a:t>if x </a:t>
            </a:r>
            <a:r>
              <a:rPr kumimoji="1" lang="en-US" altLang="ja-JP" sz="4400" dirty="0">
                <a:solidFill>
                  <a:srgbClr val="FF0000"/>
                </a:solidFill>
                <a:latin typeface="メイリオ" panose="020B0604030504040204" pitchFamily="50" charset="-128"/>
                <a:ea typeface="メイリオ" panose="020B0604030504040204" pitchFamily="50" charset="-128"/>
              </a:rPr>
              <a:t>==</a:t>
            </a:r>
            <a:r>
              <a:rPr kumimoji="1" lang="en-US" altLang="ja-JP" sz="4400" dirty="0">
                <a:latin typeface="メイリオ" panose="020B0604030504040204" pitchFamily="50" charset="-128"/>
                <a:ea typeface="メイリオ" panose="020B0604030504040204" pitchFamily="50" charset="-128"/>
              </a:rPr>
              <a:t> y :</a:t>
            </a:r>
          </a:p>
          <a:p>
            <a:r>
              <a:rPr kumimoji="1" lang="en-US" altLang="ja-JP" sz="4400" dirty="0">
                <a:latin typeface="メイリオ" panose="020B0604030504040204" pitchFamily="50" charset="-128"/>
                <a:ea typeface="メイリオ" panose="020B0604030504040204" pitchFamily="50" charset="-128"/>
              </a:rPr>
              <a:t>    </a:t>
            </a:r>
            <a:endParaRPr kumimoji="1" lang="ja-JP" altLang="en-US" sz="4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11900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8"/>
          <p:cNvSpPr>
            <a:spLocks noGrp="1"/>
          </p:cNvSpPr>
          <p:nvPr>
            <p:ph type="sldNum" sz="quarter" idx="12"/>
          </p:nvPr>
        </p:nvSpPr>
        <p:spPr/>
        <p:txBody>
          <a:bodyPr/>
          <a:lstStyle/>
          <a:p>
            <a:fld id="{57479B73-A815-4F21-92C6-61809DE83314}" type="slidenum">
              <a:rPr lang="en-US" altLang="ja-JP" sz="2800" smtClean="0"/>
              <a:pPr/>
              <a:t>3</a:t>
            </a:fld>
            <a:endParaRPr lang="en-US" altLang="ja-JP" sz="2800" dirty="0"/>
          </a:p>
        </p:txBody>
      </p:sp>
      <p:grpSp>
        <p:nvGrpSpPr>
          <p:cNvPr id="8" name="グループ化 7"/>
          <p:cNvGrpSpPr/>
          <p:nvPr/>
        </p:nvGrpSpPr>
        <p:grpSpPr>
          <a:xfrm>
            <a:off x="991371" y="2038988"/>
            <a:ext cx="1471326" cy="1148842"/>
            <a:chOff x="1272222" y="2781617"/>
            <a:chExt cx="1666875" cy="1290320"/>
          </a:xfrm>
        </p:grpSpPr>
        <p:pic>
          <p:nvPicPr>
            <p:cNvPr id="10" name="図 9"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11"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8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12" name="グループ化 11"/>
          <p:cNvGrpSpPr/>
          <p:nvPr/>
        </p:nvGrpSpPr>
        <p:grpSpPr>
          <a:xfrm>
            <a:off x="2588557" y="2038987"/>
            <a:ext cx="1450043" cy="1173175"/>
            <a:chOff x="2909252" y="2786062"/>
            <a:chExt cx="1666875" cy="1290320"/>
          </a:xfrm>
        </p:grpSpPr>
        <p:pic>
          <p:nvPicPr>
            <p:cNvPr id="13" name="図 12"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14"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8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pic>
        <p:nvPicPr>
          <p:cNvPr id="3" name="図 2"/>
          <p:cNvPicPr>
            <a:picLocks noChangeAspect="1"/>
          </p:cNvPicPr>
          <p:nvPr/>
        </p:nvPicPr>
        <p:blipFill>
          <a:blip r:embed="rId3"/>
          <a:stretch>
            <a:fillRect/>
          </a:stretch>
        </p:blipFill>
        <p:spPr>
          <a:xfrm>
            <a:off x="1557337" y="769202"/>
            <a:ext cx="2066925" cy="847725"/>
          </a:xfrm>
          <a:prstGeom prst="rect">
            <a:avLst/>
          </a:prstGeom>
        </p:spPr>
      </p:pic>
      <p:sp>
        <p:nvSpPr>
          <p:cNvPr id="15" name="右矢印 14"/>
          <p:cNvSpPr/>
          <p:nvPr/>
        </p:nvSpPr>
        <p:spPr bwMode="auto">
          <a:xfrm rot="3618168">
            <a:off x="2821439" y="1784683"/>
            <a:ext cx="743363" cy="344562"/>
          </a:xfrm>
          <a:prstGeom prst="rightArrow">
            <a:avLst>
              <a:gd name="adj1" fmla="val 35461"/>
              <a:gd name="adj2" fmla="val 5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右矢印 15"/>
          <p:cNvSpPr/>
          <p:nvPr/>
        </p:nvSpPr>
        <p:spPr bwMode="auto">
          <a:xfrm rot="7343944">
            <a:off x="1536312" y="1802077"/>
            <a:ext cx="743363" cy="344562"/>
          </a:xfrm>
          <a:prstGeom prst="rightArrow">
            <a:avLst>
              <a:gd name="adj1" fmla="val 35461"/>
              <a:gd name="adj2" fmla="val 5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テキスト ボックス 4"/>
          <p:cNvSpPr txBox="1"/>
          <p:nvPr/>
        </p:nvSpPr>
        <p:spPr>
          <a:xfrm>
            <a:off x="1948310" y="1601263"/>
            <a:ext cx="1185863" cy="523220"/>
          </a:xfrm>
          <a:prstGeom prst="rect">
            <a:avLst/>
          </a:prstGeom>
          <a:noFill/>
        </p:spPr>
        <p:txBody>
          <a:bodyPr wrap="square" rtlCol="0">
            <a:spAutoFit/>
          </a:bodyPr>
          <a:lstStyle/>
          <a:p>
            <a:r>
              <a:rPr kumimoji="1" lang="ja-JP" altLang="en-US" sz="2800" dirty="0">
                <a:solidFill>
                  <a:srgbClr val="002060"/>
                </a:solidFill>
                <a:latin typeface="メイリオ" panose="020B0604030504040204" pitchFamily="50" charset="-128"/>
                <a:ea typeface="メイリオ" panose="020B0604030504040204" pitchFamily="50" charset="-128"/>
              </a:rPr>
              <a:t>数値</a:t>
            </a:r>
          </a:p>
        </p:txBody>
      </p:sp>
      <p:grpSp>
        <p:nvGrpSpPr>
          <p:cNvPr id="17" name="グループ化 16"/>
          <p:cNvGrpSpPr/>
          <p:nvPr/>
        </p:nvGrpSpPr>
        <p:grpSpPr>
          <a:xfrm>
            <a:off x="5138714" y="806656"/>
            <a:ext cx="2580755" cy="1099895"/>
            <a:chOff x="1298179" y="3479546"/>
            <a:chExt cx="2580755" cy="1099895"/>
          </a:xfrm>
        </p:grpSpPr>
        <p:grpSp>
          <p:nvGrpSpPr>
            <p:cNvPr id="18" name="グループ化 17"/>
            <p:cNvGrpSpPr/>
            <p:nvPr/>
          </p:nvGrpSpPr>
          <p:grpSpPr>
            <a:xfrm>
              <a:off x="1298179" y="3479546"/>
              <a:ext cx="2580755" cy="1002320"/>
              <a:chOff x="4784127" y="860873"/>
              <a:chExt cx="3713125" cy="1290320"/>
            </a:xfrm>
          </p:grpSpPr>
          <p:grpSp>
            <p:nvGrpSpPr>
              <p:cNvPr id="19" name="グループ化 18"/>
              <p:cNvGrpSpPr/>
              <p:nvPr/>
            </p:nvGrpSpPr>
            <p:grpSpPr>
              <a:xfrm>
                <a:off x="4784127" y="860873"/>
                <a:ext cx="1666875" cy="1290320"/>
                <a:chOff x="1272222" y="2781617"/>
                <a:chExt cx="1666875" cy="1290320"/>
              </a:xfrm>
            </p:grpSpPr>
            <p:pic>
              <p:nvPicPr>
                <p:cNvPr id="23" name="図 22"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24"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20" name="グループ化 19"/>
              <p:cNvGrpSpPr/>
              <p:nvPr/>
            </p:nvGrpSpPr>
            <p:grpSpPr>
              <a:xfrm>
                <a:off x="6830377" y="860873"/>
                <a:ext cx="1666875" cy="1290320"/>
                <a:chOff x="2909252" y="2786062"/>
                <a:chExt cx="1666875" cy="1290320"/>
              </a:xfrm>
            </p:grpSpPr>
            <p:pic>
              <p:nvPicPr>
                <p:cNvPr id="21" name="図 20"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22"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sp>
          <p:nvSpPr>
            <p:cNvPr id="6" name="テキスト ボックス 5"/>
            <p:cNvSpPr txBox="1"/>
            <p:nvPr/>
          </p:nvSpPr>
          <p:spPr>
            <a:xfrm>
              <a:off x="2198934" y="3810000"/>
              <a:ext cx="925266" cy="769441"/>
            </a:xfrm>
            <a:prstGeom prst="rect">
              <a:avLst/>
            </a:prstGeom>
            <a:noFill/>
          </p:spPr>
          <p:txBody>
            <a:bodyPr wrap="square" rtlCol="0">
              <a:spAutoFit/>
            </a:bodyPr>
            <a:lstStyle/>
            <a:p>
              <a:r>
                <a:rPr kumimoji="1" lang="en-US" altLang="ja-JP" sz="4400" dirty="0">
                  <a:solidFill>
                    <a:srgbClr val="002060"/>
                  </a:solidFill>
                  <a:latin typeface="メイリオ" panose="020B0604030504040204" pitchFamily="50" charset="-128"/>
                  <a:ea typeface="メイリオ" panose="020B0604030504040204" pitchFamily="50" charset="-128"/>
                </a:rPr>
                <a:t>+</a:t>
              </a:r>
              <a:endParaRPr kumimoji="1" lang="ja-JP" altLang="en-US" sz="4400" dirty="0">
                <a:solidFill>
                  <a:srgbClr val="002060"/>
                </a:solidFill>
                <a:latin typeface="メイリオ" panose="020B0604030504040204" pitchFamily="50" charset="-128"/>
                <a:ea typeface="メイリオ" panose="020B0604030504040204" pitchFamily="50" charset="-128"/>
              </a:endParaRPr>
            </a:p>
          </p:txBody>
        </p:sp>
      </p:grpSp>
      <p:grpSp>
        <p:nvGrpSpPr>
          <p:cNvPr id="27" name="グループ化 26"/>
          <p:cNvGrpSpPr/>
          <p:nvPr/>
        </p:nvGrpSpPr>
        <p:grpSpPr>
          <a:xfrm>
            <a:off x="5141728" y="2054496"/>
            <a:ext cx="2580755" cy="1253784"/>
            <a:chOff x="1298179" y="3479546"/>
            <a:chExt cx="2580755" cy="1253784"/>
          </a:xfrm>
        </p:grpSpPr>
        <p:grpSp>
          <p:nvGrpSpPr>
            <p:cNvPr id="28" name="グループ化 27"/>
            <p:cNvGrpSpPr/>
            <p:nvPr/>
          </p:nvGrpSpPr>
          <p:grpSpPr>
            <a:xfrm>
              <a:off x="1298179" y="3479546"/>
              <a:ext cx="2580755" cy="1002320"/>
              <a:chOff x="4784127" y="860873"/>
              <a:chExt cx="3713125" cy="1290320"/>
            </a:xfrm>
          </p:grpSpPr>
          <p:grpSp>
            <p:nvGrpSpPr>
              <p:cNvPr id="30" name="グループ化 29"/>
              <p:cNvGrpSpPr/>
              <p:nvPr/>
            </p:nvGrpSpPr>
            <p:grpSpPr>
              <a:xfrm>
                <a:off x="4784127" y="860873"/>
                <a:ext cx="1666875" cy="1290320"/>
                <a:chOff x="1272222" y="2781617"/>
                <a:chExt cx="1666875" cy="1290320"/>
              </a:xfrm>
            </p:grpSpPr>
            <p:pic>
              <p:nvPicPr>
                <p:cNvPr id="34" name="図 33"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35"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31" name="グループ化 30"/>
              <p:cNvGrpSpPr/>
              <p:nvPr/>
            </p:nvGrpSpPr>
            <p:grpSpPr>
              <a:xfrm>
                <a:off x="6830377" y="860873"/>
                <a:ext cx="1666875" cy="1290320"/>
                <a:chOff x="2909252" y="2786062"/>
                <a:chExt cx="1666875" cy="1290320"/>
              </a:xfrm>
            </p:grpSpPr>
            <p:pic>
              <p:nvPicPr>
                <p:cNvPr id="32" name="図 31"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33"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sp>
          <p:nvSpPr>
            <p:cNvPr id="29" name="テキスト ボックス 28"/>
            <p:cNvSpPr txBox="1"/>
            <p:nvPr/>
          </p:nvSpPr>
          <p:spPr>
            <a:xfrm>
              <a:off x="2198934" y="3810000"/>
              <a:ext cx="925266" cy="923330"/>
            </a:xfrm>
            <a:prstGeom prst="rect">
              <a:avLst/>
            </a:prstGeom>
            <a:noFill/>
          </p:spPr>
          <p:txBody>
            <a:bodyPr wrap="square" rtlCol="0">
              <a:spAutoFit/>
            </a:bodyPr>
            <a:lstStyle/>
            <a:p>
              <a:r>
                <a:rPr kumimoji="1" lang="en-US" altLang="ja-JP" sz="5400" dirty="0">
                  <a:solidFill>
                    <a:srgbClr val="002060"/>
                  </a:solidFill>
                  <a:latin typeface="メイリオ" panose="020B0604030504040204" pitchFamily="50" charset="-128"/>
                  <a:ea typeface="メイリオ" panose="020B0604030504040204" pitchFamily="50" charset="-128"/>
                </a:rPr>
                <a:t>-</a:t>
              </a:r>
              <a:endParaRPr kumimoji="1" lang="ja-JP" altLang="en-US" sz="5400" dirty="0">
                <a:solidFill>
                  <a:srgbClr val="002060"/>
                </a:solidFill>
                <a:latin typeface="メイリオ" panose="020B0604030504040204" pitchFamily="50" charset="-128"/>
                <a:ea typeface="メイリオ" panose="020B0604030504040204" pitchFamily="50" charset="-128"/>
              </a:endParaRPr>
            </a:p>
          </p:txBody>
        </p:sp>
      </p:grpSp>
      <p:grpSp>
        <p:nvGrpSpPr>
          <p:cNvPr id="36" name="グループ化 35"/>
          <p:cNvGrpSpPr/>
          <p:nvPr/>
        </p:nvGrpSpPr>
        <p:grpSpPr>
          <a:xfrm>
            <a:off x="5211724" y="3380683"/>
            <a:ext cx="2580755" cy="1253784"/>
            <a:chOff x="1298179" y="3479546"/>
            <a:chExt cx="2580755" cy="1253784"/>
          </a:xfrm>
        </p:grpSpPr>
        <p:grpSp>
          <p:nvGrpSpPr>
            <p:cNvPr id="37" name="グループ化 36"/>
            <p:cNvGrpSpPr/>
            <p:nvPr/>
          </p:nvGrpSpPr>
          <p:grpSpPr>
            <a:xfrm>
              <a:off x="1298179" y="3479546"/>
              <a:ext cx="2580755" cy="1002320"/>
              <a:chOff x="4784127" y="860873"/>
              <a:chExt cx="3713125" cy="1290320"/>
            </a:xfrm>
          </p:grpSpPr>
          <p:grpSp>
            <p:nvGrpSpPr>
              <p:cNvPr id="39" name="グループ化 38"/>
              <p:cNvGrpSpPr/>
              <p:nvPr/>
            </p:nvGrpSpPr>
            <p:grpSpPr>
              <a:xfrm>
                <a:off x="4784127" y="860873"/>
                <a:ext cx="1666875" cy="1290320"/>
                <a:chOff x="1272222" y="2781617"/>
                <a:chExt cx="1666875" cy="1290320"/>
              </a:xfrm>
            </p:grpSpPr>
            <p:pic>
              <p:nvPicPr>
                <p:cNvPr id="43" name="図 42"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44"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40" name="グループ化 39"/>
              <p:cNvGrpSpPr/>
              <p:nvPr/>
            </p:nvGrpSpPr>
            <p:grpSpPr>
              <a:xfrm>
                <a:off x="6830377" y="860873"/>
                <a:ext cx="1666875" cy="1290320"/>
                <a:chOff x="2909252" y="2786062"/>
                <a:chExt cx="1666875" cy="1290320"/>
              </a:xfrm>
            </p:grpSpPr>
            <p:pic>
              <p:nvPicPr>
                <p:cNvPr id="41" name="図 40"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42"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sp>
          <p:nvSpPr>
            <p:cNvPr id="38" name="テキスト ボックス 37"/>
            <p:cNvSpPr txBox="1"/>
            <p:nvPr/>
          </p:nvSpPr>
          <p:spPr>
            <a:xfrm>
              <a:off x="2198934" y="3810000"/>
              <a:ext cx="925266" cy="923330"/>
            </a:xfrm>
            <a:prstGeom prst="rect">
              <a:avLst/>
            </a:prstGeom>
            <a:noFill/>
          </p:spPr>
          <p:txBody>
            <a:bodyPr wrap="square" rtlCol="0">
              <a:spAutoFit/>
            </a:bodyPr>
            <a:lstStyle/>
            <a:p>
              <a:r>
                <a:rPr kumimoji="1" lang="en-US" altLang="ja-JP" sz="5400" dirty="0">
                  <a:solidFill>
                    <a:srgbClr val="002060"/>
                  </a:solidFill>
                  <a:latin typeface="メイリオ" panose="020B0604030504040204" pitchFamily="50" charset="-128"/>
                  <a:ea typeface="メイリオ" panose="020B0604030504040204" pitchFamily="50" charset="-128"/>
                </a:rPr>
                <a:t>*</a:t>
              </a:r>
              <a:endParaRPr kumimoji="1" lang="ja-JP" altLang="en-US" sz="5400" dirty="0">
                <a:solidFill>
                  <a:srgbClr val="002060"/>
                </a:solidFill>
                <a:latin typeface="メイリオ" panose="020B0604030504040204" pitchFamily="50" charset="-128"/>
                <a:ea typeface="メイリオ" panose="020B0604030504040204" pitchFamily="50" charset="-128"/>
              </a:endParaRPr>
            </a:p>
          </p:txBody>
        </p:sp>
      </p:grpSp>
      <p:grpSp>
        <p:nvGrpSpPr>
          <p:cNvPr id="45" name="グループ化 44"/>
          <p:cNvGrpSpPr/>
          <p:nvPr/>
        </p:nvGrpSpPr>
        <p:grpSpPr>
          <a:xfrm>
            <a:off x="5236708" y="4573479"/>
            <a:ext cx="2580755" cy="1002320"/>
            <a:chOff x="1298179" y="3479546"/>
            <a:chExt cx="2580755" cy="1002320"/>
          </a:xfrm>
        </p:grpSpPr>
        <p:grpSp>
          <p:nvGrpSpPr>
            <p:cNvPr id="46" name="グループ化 45"/>
            <p:cNvGrpSpPr/>
            <p:nvPr/>
          </p:nvGrpSpPr>
          <p:grpSpPr>
            <a:xfrm>
              <a:off x="1298179" y="3479546"/>
              <a:ext cx="2580755" cy="1002320"/>
              <a:chOff x="4784127" y="860873"/>
              <a:chExt cx="3713125" cy="1290320"/>
            </a:xfrm>
          </p:grpSpPr>
          <p:grpSp>
            <p:nvGrpSpPr>
              <p:cNvPr id="48" name="グループ化 47"/>
              <p:cNvGrpSpPr/>
              <p:nvPr/>
            </p:nvGrpSpPr>
            <p:grpSpPr>
              <a:xfrm>
                <a:off x="4784127" y="860873"/>
                <a:ext cx="1666875" cy="1290320"/>
                <a:chOff x="1272222" y="2781617"/>
                <a:chExt cx="1666875" cy="1290320"/>
              </a:xfrm>
            </p:grpSpPr>
            <p:pic>
              <p:nvPicPr>
                <p:cNvPr id="52" name="図 51"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53"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49" name="グループ化 48"/>
              <p:cNvGrpSpPr/>
              <p:nvPr/>
            </p:nvGrpSpPr>
            <p:grpSpPr>
              <a:xfrm>
                <a:off x="6830377" y="860873"/>
                <a:ext cx="1666875" cy="1290320"/>
                <a:chOff x="2909252" y="2786062"/>
                <a:chExt cx="1666875" cy="1290320"/>
              </a:xfrm>
            </p:grpSpPr>
            <p:pic>
              <p:nvPicPr>
                <p:cNvPr id="50" name="図 49"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51"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sp>
          <p:nvSpPr>
            <p:cNvPr id="47" name="テキスト ボックス 46"/>
            <p:cNvSpPr txBox="1"/>
            <p:nvPr/>
          </p:nvSpPr>
          <p:spPr>
            <a:xfrm>
              <a:off x="2198934" y="3810000"/>
              <a:ext cx="925266" cy="523220"/>
            </a:xfrm>
            <a:prstGeom prst="rect">
              <a:avLst/>
            </a:prstGeom>
            <a:noFill/>
          </p:spPr>
          <p:txBody>
            <a:bodyPr wrap="square" rtlCol="0">
              <a:spAutoFit/>
            </a:bodyPr>
            <a:lstStyle/>
            <a:p>
              <a:r>
                <a:rPr kumimoji="1" lang="en-US" altLang="ja-JP" sz="2800" b="1" dirty="0">
                  <a:solidFill>
                    <a:srgbClr val="002060"/>
                  </a:solidFill>
                  <a:latin typeface="メイリオ" panose="020B0604030504040204" pitchFamily="50" charset="-128"/>
                  <a:ea typeface="メイリオ" panose="020B0604030504040204" pitchFamily="50" charset="-128"/>
                </a:rPr>
                <a:t>/</a:t>
              </a:r>
              <a:endParaRPr kumimoji="1" lang="ja-JP" altLang="en-US" sz="2800" b="1" dirty="0">
                <a:solidFill>
                  <a:srgbClr val="002060"/>
                </a:solidFill>
                <a:latin typeface="メイリオ" panose="020B0604030504040204" pitchFamily="50" charset="-128"/>
                <a:ea typeface="メイリオ" panose="020B0604030504040204" pitchFamily="50" charset="-128"/>
              </a:endParaRPr>
            </a:p>
          </p:txBody>
        </p:sp>
      </p:grpSp>
      <p:sp>
        <p:nvSpPr>
          <p:cNvPr id="25" name="ストライプ矢印 24"/>
          <p:cNvSpPr/>
          <p:nvPr/>
        </p:nvSpPr>
        <p:spPr bwMode="auto">
          <a:xfrm>
            <a:off x="4232073" y="2232882"/>
            <a:ext cx="790304" cy="963985"/>
          </a:xfrm>
          <a:prstGeom prst="stripedRightArrow">
            <a:avLst>
              <a:gd name="adj1" fmla="val 50000"/>
              <a:gd name="adj2" fmla="val 3032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55" name="テキスト ボックス 54"/>
          <p:cNvSpPr txBox="1"/>
          <p:nvPr/>
        </p:nvSpPr>
        <p:spPr>
          <a:xfrm>
            <a:off x="316518" y="3488771"/>
            <a:ext cx="4551423" cy="1477328"/>
          </a:xfrm>
          <a:prstGeom prst="rect">
            <a:avLst/>
          </a:prstGeom>
          <a:solidFill>
            <a:srgbClr val="FFFFCC"/>
          </a:solidFill>
          <a:ln>
            <a:solidFill>
              <a:schemeClr val="tx1"/>
            </a:solidFill>
          </a:ln>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a:t>
            </a:r>
          </a:p>
          <a:p>
            <a:pPr algn="l"/>
            <a:r>
              <a:rPr kumimoji="1" lang="en-US" altLang="ja-JP" sz="2200" dirty="0">
                <a:latin typeface="メイリオ" panose="020B0604030504040204" pitchFamily="50" charset="-128"/>
                <a:ea typeface="メイリオ" panose="020B0604030504040204" pitchFamily="50" charset="-128"/>
              </a:rPr>
              <a:t>2</a:t>
            </a:r>
            <a:r>
              <a:rPr kumimoji="1" lang="ja-JP" altLang="en-US" sz="2200" dirty="0">
                <a:latin typeface="メイリオ" panose="020B0604030504040204" pitchFamily="50" charset="-128"/>
                <a:ea typeface="メイリオ" panose="020B0604030504040204" pitchFamily="50" charset="-128"/>
              </a:rPr>
              <a:t>個の数をキーボードから入力して、その 足し算、引き算、掛け算、割り算の結果を順番に表示します</a:t>
            </a:r>
            <a:r>
              <a:rPr kumimoji="1" lang="ja-JP" altLang="en-US" sz="2400" dirty="0">
                <a:latin typeface="メイリオ" panose="020B0604030504040204" pitchFamily="50" charset="-128"/>
                <a:ea typeface="メイリオ" panose="020B0604030504040204" pitchFamily="50" charset="-128"/>
              </a:rPr>
              <a:t>。</a:t>
            </a:r>
          </a:p>
        </p:txBody>
      </p:sp>
      <p:grpSp>
        <p:nvGrpSpPr>
          <p:cNvPr id="54" name="グループ化 53"/>
          <p:cNvGrpSpPr/>
          <p:nvPr/>
        </p:nvGrpSpPr>
        <p:grpSpPr>
          <a:xfrm>
            <a:off x="918341" y="5108157"/>
            <a:ext cx="1143000" cy="1019070"/>
            <a:chOff x="1143000" y="3857730"/>
            <a:chExt cx="1143000" cy="1019070"/>
          </a:xfrm>
        </p:grpSpPr>
        <p:sp>
          <p:nvSpPr>
            <p:cNvPr id="56" name="メモ 55"/>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57" name="テキスト ボックス 56"/>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58" name="グループ化 57"/>
          <p:cNvGrpSpPr/>
          <p:nvPr/>
        </p:nvGrpSpPr>
        <p:grpSpPr>
          <a:xfrm>
            <a:off x="2119259" y="5108157"/>
            <a:ext cx="1143000" cy="1019070"/>
            <a:chOff x="1143000" y="3857730"/>
            <a:chExt cx="1143000" cy="1019070"/>
          </a:xfrm>
        </p:grpSpPr>
        <p:sp>
          <p:nvSpPr>
            <p:cNvPr id="59" name="メモ 58"/>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60" name="テキスト ボックス 59"/>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02</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62" name="下矢印 61"/>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grpSp>
        <p:nvGrpSpPr>
          <p:cNvPr id="4" name="グループ化 3">
            <a:extLst>
              <a:ext uri="{FF2B5EF4-FFF2-40B4-BE49-F238E27FC236}">
                <a16:creationId xmlns:a16="http://schemas.microsoft.com/office/drawing/2014/main" id="{8CF74AD2-0681-7842-1AB2-2432FD3442BE}"/>
              </a:ext>
            </a:extLst>
          </p:cNvPr>
          <p:cNvGrpSpPr/>
          <p:nvPr/>
        </p:nvGrpSpPr>
        <p:grpSpPr>
          <a:xfrm>
            <a:off x="3320177" y="5108157"/>
            <a:ext cx="1143000" cy="1019070"/>
            <a:chOff x="1143000" y="3857730"/>
            <a:chExt cx="1143000" cy="1019070"/>
          </a:xfrm>
        </p:grpSpPr>
        <p:sp>
          <p:nvSpPr>
            <p:cNvPr id="7" name="メモ 58">
              <a:extLst>
                <a:ext uri="{FF2B5EF4-FFF2-40B4-BE49-F238E27FC236}">
                  <a16:creationId xmlns:a16="http://schemas.microsoft.com/office/drawing/2014/main" id="{C00CB23A-D3A0-0D7B-9B9E-EBE8F3D87CB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95232" name="テキスト ボックス 95231">
              <a:extLst>
                <a:ext uri="{FF2B5EF4-FFF2-40B4-BE49-F238E27FC236}">
                  <a16:creationId xmlns:a16="http://schemas.microsoft.com/office/drawing/2014/main" id="{E7D04C75-3E71-F03E-EE1A-8B57C4CB9A13}"/>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7195308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30</a:t>
            </a:fld>
            <a:endParaRPr kumimoji="0" lang="en-US" altLang="ja-JP" sz="2800" dirty="0">
              <a:solidFill>
                <a:srgbClr val="000000"/>
              </a:solidFill>
            </a:endParaRPr>
          </a:p>
        </p:txBody>
      </p:sp>
      <p:sp>
        <p:nvSpPr>
          <p:cNvPr id="7171" name="Text Box 3"/>
          <p:cNvSpPr txBox="1">
            <a:spLocks noChangeArrowheads="1"/>
          </p:cNvSpPr>
          <p:nvPr/>
        </p:nvSpPr>
        <p:spPr bwMode="auto">
          <a:xfrm>
            <a:off x="225757" y="222428"/>
            <a:ext cx="701324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5</a:t>
            </a:r>
            <a:r>
              <a:rPr lang="en-US" altLang="ja-JP" sz="2800" dirty="0">
                <a:solidFill>
                  <a:schemeClr val="accent6">
                    <a:lumMod val="50000"/>
                  </a:schemeClr>
                </a:solidFill>
                <a:latin typeface="メイリオ" panose="020B0604030504040204" pitchFamily="50" charset="-128"/>
                <a:ea typeface="メイリオ" panose="020B0604030504040204" pitchFamily="50" charset="-128"/>
              </a:rPr>
              <a:t>: </a:t>
            </a:r>
            <a:r>
              <a:rPr lang="ja-JP" altLang="en-US" sz="2800" dirty="0">
                <a:solidFill>
                  <a:schemeClr val="accent6">
                    <a:lumMod val="50000"/>
                  </a:schemeClr>
                </a:solidFill>
                <a:latin typeface="メイリオ" panose="020B0604030504040204" pitchFamily="50" charset="-128"/>
                <a:ea typeface="メイリオ" panose="020B0604030504040204" pitchFamily="50" charset="-128"/>
              </a:rPr>
              <a:t>リストの中から数を探す</a:t>
            </a:r>
            <a:endParaRPr lang="ja-JP" altLang="en-US" sz="1800" dirty="0"/>
          </a:p>
        </p:txBody>
      </p:sp>
      <p:sp>
        <p:nvSpPr>
          <p:cNvPr id="67" name="テキスト ボックス 66"/>
          <p:cNvSpPr txBox="1"/>
          <p:nvPr/>
        </p:nvSpPr>
        <p:spPr>
          <a:xfrm>
            <a:off x="4658829" y="3890576"/>
            <a:ext cx="4064506" cy="2246769"/>
          </a:xfrm>
          <a:prstGeom prst="rect">
            <a:avLst/>
          </a:prstGeom>
          <a:solidFill>
            <a:srgbClr val="FFFFCC"/>
          </a:solidFill>
          <a:ln>
            <a:solidFill>
              <a:schemeClr val="tx1"/>
            </a:solid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この部分を考えて、プログラムを完成されてください。</a:t>
            </a: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grpSp>
        <p:nvGrpSpPr>
          <p:cNvPr id="68" name="グループ化 67"/>
          <p:cNvGrpSpPr/>
          <p:nvPr/>
        </p:nvGrpSpPr>
        <p:grpSpPr>
          <a:xfrm>
            <a:off x="706556" y="2804010"/>
            <a:ext cx="3510742" cy="2671374"/>
            <a:chOff x="2784366" y="1677618"/>
            <a:chExt cx="2029296" cy="1641862"/>
          </a:xfrm>
        </p:grpSpPr>
        <p:sp>
          <p:nvSpPr>
            <p:cNvPr id="69" name="テキスト ボックス 68"/>
            <p:cNvSpPr txBox="1"/>
            <p:nvPr/>
          </p:nvSpPr>
          <p:spPr>
            <a:xfrm>
              <a:off x="2784366" y="1677618"/>
              <a:ext cx="1627377" cy="1513309"/>
            </a:xfrm>
            <a:prstGeom prst="rect">
              <a:avLst/>
            </a:prstGeom>
            <a:noFill/>
            <a:ln w="57150">
              <a:solidFill>
                <a:srgbClr val="FF0000"/>
              </a:solidFill>
            </a:ln>
          </p:spPr>
          <p:txBody>
            <a:bodyPr wrap="square" rtlCol="0">
              <a:spAutoFit/>
            </a:bodyPr>
            <a:lstStyle/>
            <a:p>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[0,1,2,3,4]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0" name="テキスト ボックス 69"/>
            <p:cNvSpPr txBox="1"/>
            <p:nvPr/>
          </p:nvSpPr>
          <p:spPr>
            <a:xfrm>
              <a:off x="3077991" y="2068379"/>
              <a:ext cx="1482130" cy="983650"/>
            </a:xfrm>
            <a:prstGeom prst="rect">
              <a:avLst/>
            </a:prstGeom>
            <a:solidFill>
              <a:schemeClr val="bg1"/>
            </a:solidFill>
            <a:ln w="57150">
              <a:solidFill>
                <a:srgbClr val="FF0000"/>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1" name="正方形/長方形 70"/>
            <p:cNvSpPr/>
            <p:nvPr/>
          </p:nvSpPr>
          <p:spPr>
            <a:xfrm>
              <a:off x="4420258" y="2056853"/>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2" name="テキスト ボックス 71"/>
          <p:cNvSpPr txBox="1"/>
          <p:nvPr/>
        </p:nvSpPr>
        <p:spPr>
          <a:xfrm>
            <a:off x="702566" y="5528317"/>
            <a:ext cx="2819400"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(x)</a:t>
            </a:r>
            <a:endParaRPr kumimoji="1" lang="ja-JP" altLang="en-US" dirty="0">
              <a:latin typeface="メイリオ" panose="020B0604030504040204" pitchFamily="50" charset="-128"/>
              <a:ea typeface="メイリオ" panose="020B0604030504040204" pitchFamily="50" charset="-128"/>
            </a:endParaRPr>
          </a:p>
        </p:txBody>
      </p:sp>
      <p:sp>
        <p:nvSpPr>
          <p:cNvPr id="73" name="テキスト ボックス 72"/>
          <p:cNvSpPr txBox="1"/>
          <p:nvPr/>
        </p:nvSpPr>
        <p:spPr>
          <a:xfrm>
            <a:off x="706556" y="2209800"/>
            <a:ext cx="2819400"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x</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 999</a:t>
            </a:r>
            <a:endParaRPr kumimoji="1" lang="ja-JP" altLang="en-US" dirty="0">
              <a:latin typeface="メイリオ" panose="020B0604030504040204" pitchFamily="50" charset="-128"/>
              <a:ea typeface="メイリオ" panose="020B0604030504040204" pitchFamily="50" charset="-128"/>
            </a:endParaRPr>
          </a:p>
        </p:txBody>
      </p:sp>
      <p:sp>
        <p:nvSpPr>
          <p:cNvPr id="74" name="テキスト ボックス 73"/>
          <p:cNvSpPr txBox="1"/>
          <p:nvPr/>
        </p:nvSpPr>
        <p:spPr>
          <a:xfrm>
            <a:off x="702566" y="770095"/>
            <a:ext cx="2819400" cy="369332"/>
          </a:xfrm>
          <a:prstGeom prst="rect">
            <a:avLst/>
          </a:prstGeom>
          <a:solidFill>
            <a:schemeClr val="bg1"/>
          </a:solidFill>
          <a:ln w="12700">
            <a:solidFill>
              <a:schemeClr val="tx1"/>
            </a:solidFill>
            <a:prstDash val="dash"/>
          </a:ln>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d[]</a:t>
            </a:r>
            <a:r>
              <a:rPr kumimoji="1" lang="ja-JP" altLang="en-US" dirty="0">
                <a:latin typeface="メイリオ" panose="020B0604030504040204" pitchFamily="50" charset="-128"/>
                <a:ea typeface="メイリオ" panose="020B0604030504040204" pitchFamily="50" charset="-128"/>
              </a:rPr>
              <a:t>に</a:t>
            </a:r>
            <a:r>
              <a:rPr kumimoji="1" lang="en-US" altLang="ja-JP" dirty="0">
                <a:latin typeface="メイリオ" panose="020B0604030504040204" pitchFamily="50" charset="-128"/>
                <a:ea typeface="メイリオ" panose="020B0604030504040204" pitchFamily="50" charset="-128"/>
              </a:rPr>
              <a:t>5</a:t>
            </a:r>
            <a:r>
              <a:rPr kumimoji="1" lang="ja-JP" altLang="en-US" dirty="0">
                <a:latin typeface="メイリオ" panose="020B0604030504040204" pitchFamily="50" charset="-128"/>
                <a:ea typeface="メイリオ" panose="020B0604030504040204" pitchFamily="50" charset="-128"/>
              </a:rPr>
              <a:t>個の数をいれとく</a:t>
            </a:r>
          </a:p>
        </p:txBody>
      </p:sp>
      <p:grpSp>
        <p:nvGrpSpPr>
          <p:cNvPr id="76" name="グループ化 75"/>
          <p:cNvGrpSpPr/>
          <p:nvPr/>
        </p:nvGrpSpPr>
        <p:grpSpPr>
          <a:xfrm>
            <a:off x="6499763" y="4706398"/>
            <a:ext cx="1143000" cy="1019070"/>
            <a:chOff x="6689564" y="3158186"/>
            <a:chExt cx="1143000" cy="1019070"/>
          </a:xfrm>
        </p:grpSpPr>
        <p:sp>
          <p:nvSpPr>
            <p:cNvPr id="77" name="メモ 76"/>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8" name="テキスト ボックス 77"/>
            <p:cNvSpPr txBox="1"/>
            <p:nvPr/>
          </p:nvSpPr>
          <p:spPr>
            <a:xfrm>
              <a:off x="6689564" y="3190667"/>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79" name="グループ化 78"/>
          <p:cNvGrpSpPr/>
          <p:nvPr/>
        </p:nvGrpSpPr>
        <p:grpSpPr>
          <a:xfrm>
            <a:off x="5228469" y="4693913"/>
            <a:ext cx="1143000" cy="1019070"/>
            <a:chOff x="6689564" y="3158186"/>
            <a:chExt cx="1143000" cy="1019070"/>
          </a:xfrm>
        </p:grpSpPr>
        <p:sp>
          <p:nvSpPr>
            <p:cNvPr id="80" name="メモ 79"/>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1" name="テキスト ボックス 80"/>
            <p:cNvSpPr txBox="1"/>
            <p:nvPr/>
          </p:nvSpPr>
          <p:spPr>
            <a:xfrm>
              <a:off x="6689564" y="3190667"/>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04</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cxnSp>
        <p:nvCxnSpPr>
          <p:cNvPr id="82" name="直線矢印コネクタ 81"/>
          <p:cNvCxnSpPr>
            <a:stCxn id="67" idx="1"/>
          </p:cNvCxnSpPr>
          <p:nvPr/>
        </p:nvCxnSpPr>
        <p:spPr bwMode="auto">
          <a:xfrm flipH="1" flipV="1">
            <a:off x="4029946" y="4267200"/>
            <a:ext cx="628883" cy="746761"/>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3" name="フローチャート: 処理 82"/>
          <p:cNvSpPr/>
          <p:nvPr/>
        </p:nvSpPr>
        <p:spPr bwMode="auto">
          <a:xfrm>
            <a:off x="1500290" y="3646823"/>
            <a:ext cx="2454770" cy="1186377"/>
          </a:xfrm>
          <a:prstGeom prst="flowChartProcess">
            <a:avLst/>
          </a:prstGeom>
          <a:solidFill>
            <a:srgbClr val="FFFFCC"/>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a:r>
              <a:rPr lang="ja-JP" altLang="en-US" dirty="0">
                <a:latin typeface="メイリオ" panose="020B0604030504040204" pitchFamily="50" charset="-128"/>
                <a:ea typeface="メイリオ" panose="020B0604030504040204" pitchFamily="50" charset="-128"/>
              </a:rPr>
              <a:t>変数</a:t>
            </a:r>
            <a:r>
              <a:rPr lang="en-US" altLang="ja-JP" dirty="0">
                <a:latin typeface="メイリオ" panose="020B0604030504040204" pitchFamily="50" charset="-128"/>
                <a:ea typeface="メイリオ" panose="020B0604030504040204" pitchFamily="50" charset="-128"/>
              </a:rPr>
              <a:t>a</a:t>
            </a:r>
            <a:r>
              <a:rPr lang="ja-JP" altLang="en-US" dirty="0">
                <a:latin typeface="メイリオ" panose="020B0604030504040204" pitchFamily="50" charset="-128"/>
                <a:ea typeface="メイリオ" panose="020B0604030504040204" pitchFamily="50" charset="-128"/>
              </a:rPr>
              <a:t>と</a:t>
            </a:r>
            <a:r>
              <a:rPr lang="en-US" altLang="ja-JP" dirty="0">
                <a:latin typeface="メイリオ" panose="020B0604030504040204" pitchFamily="50" charset="-128"/>
                <a:ea typeface="メイリオ" panose="020B0604030504040204" pitchFamily="50" charset="-128"/>
              </a:rPr>
              <a:t>d[i]</a:t>
            </a:r>
            <a:r>
              <a:rPr lang="ja-JP" altLang="en-US" dirty="0">
                <a:latin typeface="メイリオ" panose="020B0604030504040204" pitchFamily="50" charset="-128"/>
                <a:ea typeface="メイリオ" panose="020B0604030504040204" pitchFamily="50" charset="-128"/>
              </a:rPr>
              <a:t>の内容が同じだったら、その時の</a:t>
            </a:r>
            <a:r>
              <a:rPr lang="en-US" altLang="ja-JP" dirty="0">
                <a:latin typeface="メイリオ" panose="020B0604030504040204" pitchFamily="50" charset="-128"/>
                <a:ea typeface="メイリオ" panose="020B0604030504040204" pitchFamily="50" charset="-128"/>
              </a:rPr>
              <a:t>i</a:t>
            </a:r>
            <a:r>
              <a:rPr lang="ja-JP" altLang="en-US" dirty="0">
                <a:latin typeface="メイリオ" panose="020B0604030504040204" pitchFamily="50" charset="-128"/>
                <a:ea typeface="メイリオ" panose="020B0604030504040204" pitchFamily="50" charset="-128"/>
              </a:rPr>
              <a:t>の値を変数</a:t>
            </a:r>
            <a:r>
              <a:rPr lang="en-US" altLang="ja-JP" dirty="0">
                <a:latin typeface="メイリオ" panose="020B0604030504040204" pitchFamily="50" charset="-128"/>
                <a:ea typeface="メイリオ" panose="020B0604030504040204" pitchFamily="50" charset="-128"/>
              </a:rPr>
              <a:t>x</a:t>
            </a:r>
            <a:r>
              <a:rPr lang="ja-JP" altLang="en-US" dirty="0">
                <a:latin typeface="メイリオ" panose="020B0604030504040204" pitchFamily="50" charset="-128"/>
                <a:ea typeface="メイリオ" panose="020B0604030504040204" pitchFamily="50" charset="-128"/>
              </a:rPr>
              <a:t>に入れる</a:t>
            </a: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84" name="テキスト ボックス 83"/>
          <p:cNvSpPr txBox="1"/>
          <p:nvPr/>
        </p:nvSpPr>
        <p:spPr>
          <a:xfrm>
            <a:off x="717297" y="1723389"/>
            <a:ext cx="2819400"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a</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入力</a:t>
            </a:r>
            <a:r>
              <a:rPr lang="en-US" altLang="ja-JP" dirty="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grpSp>
        <p:nvGrpSpPr>
          <p:cNvPr id="91" name="グループ化 90"/>
          <p:cNvGrpSpPr/>
          <p:nvPr/>
        </p:nvGrpSpPr>
        <p:grpSpPr>
          <a:xfrm>
            <a:off x="4701485" y="955250"/>
            <a:ext cx="1143000" cy="1019070"/>
            <a:chOff x="1143000" y="3857730"/>
            <a:chExt cx="1143000" cy="1019070"/>
          </a:xfrm>
        </p:grpSpPr>
        <p:sp>
          <p:nvSpPr>
            <p:cNvPr id="92" name="メモ 91"/>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3" name="テキスト ボックス 92"/>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cxnSp>
        <p:nvCxnSpPr>
          <p:cNvPr id="31" name="直線矢印コネクタ 30"/>
          <p:cNvCxnSpPr>
            <a:stCxn id="93" idx="1"/>
          </p:cNvCxnSpPr>
          <p:nvPr/>
        </p:nvCxnSpPr>
        <p:spPr bwMode="auto">
          <a:xfrm flipH="1">
            <a:off x="3674367" y="1464785"/>
            <a:ext cx="1027118" cy="379255"/>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テキスト ボックス 2">
            <a:extLst>
              <a:ext uri="{FF2B5EF4-FFF2-40B4-BE49-F238E27FC236}">
                <a16:creationId xmlns:a16="http://schemas.microsoft.com/office/drawing/2014/main" id="{353A0804-5702-DA89-6D71-E545D67E3CCF}"/>
              </a:ext>
            </a:extLst>
          </p:cNvPr>
          <p:cNvSpPr txBox="1"/>
          <p:nvPr/>
        </p:nvSpPr>
        <p:spPr>
          <a:xfrm>
            <a:off x="702566" y="1236978"/>
            <a:ext cx="2819400"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(d)</a:t>
            </a:r>
            <a:endParaRPr kumimoji="1" lang="ja-JP" altLang="en-US" dirty="0">
              <a:latin typeface="メイリオ" panose="020B0604030504040204" pitchFamily="50" charset="-128"/>
              <a:ea typeface="メイリオ" panose="020B0604030504040204" pitchFamily="50" charset="-128"/>
            </a:endParaRPr>
          </a:p>
        </p:txBody>
      </p:sp>
      <p:cxnSp>
        <p:nvCxnSpPr>
          <p:cNvPr id="5" name="直線矢印コネクタ 4">
            <a:extLst>
              <a:ext uri="{FF2B5EF4-FFF2-40B4-BE49-F238E27FC236}">
                <a16:creationId xmlns:a16="http://schemas.microsoft.com/office/drawing/2014/main" id="{34464783-82B2-61AC-3579-62705FDED268}"/>
              </a:ext>
            </a:extLst>
          </p:cNvPr>
          <p:cNvCxnSpPr/>
          <p:nvPr/>
        </p:nvCxnSpPr>
        <p:spPr bwMode="auto">
          <a:xfrm flipH="1">
            <a:off x="3554883" y="2801082"/>
            <a:ext cx="1146602" cy="326816"/>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 name="グループ化 6">
            <a:extLst>
              <a:ext uri="{FF2B5EF4-FFF2-40B4-BE49-F238E27FC236}">
                <a16:creationId xmlns:a16="http://schemas.microsoft.com/office/drawing/2014/main" id="{2A7E88ED-3C15-ACF6-EF53-E25BC20B1098}"/>
              </a:ext>
            </a:extLst>
          </p:cNvPr>
          <p:cNvGrpSpPr/>
          <p:nvPr/>
        </p:nvGrpSpPr>
        <p:grpSpPr>
          <a:xfrm>
            <a:off x="4677635" y="2300603"/>
            <a:ext cx="1143000" cy="1019070"/>
            <a:chOff x="1143000" y="3857730"/>
            <a:chExt cx="1143000" cy="1019070"/>
          </a:xfrm>
        </p:grpSpPr>
        <p:sp>
          <p:nvSpPr>
            <p:cNvPr id="8" name="メモ 91">
              <a:extLst>
                <a:ext uri="{FF2B5EF4-FFF2-40B4-BE49-F238E27FC236}">
                  <a16:creationId xmlns:a16="http://schemas.microsoft.com/office/drawing/2014/main" id="{46A844E6-D0AF-43E4-BC03-1F04174220BA}"/>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4C9D6455-9D64-F70C-4696-9238D92A0F83}"/>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07</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10" name="テキスト ボックス 9">
            <a:extLst>
              <a:ext uri="{FF2B5EF4-FFF2-40B4-BE49-F238E27FC236}">
                <a16:creationId xmlns:a16="http://schemas.microsoft.com/office/drawing/2014/main" id="{0F3A80B0-66DD-78E9-632D-95E850EF1A7C}"/>
              </a:ext>
            </a:extLst>
          </p:cNvPr>
          <p:cNvSpPr txBox="1"/>
          <p:nvPr/>
        </p:nvSpPr>
        <p:spPr>
          <a:xfrm>
            <a:off x="5820635" y="2418645"/>
            <a:ext cx="3429000" cy="830997"/>
          </a:xfrm>
          <a:prstGeom prst="rect">
            <a:avLst/>
          </a:prstGeom>
          <a:noFill/>
          <a:ln>
            <a:noFill/>
          </a:ln>
        </p:spPr>
        <p:txBody>
          <a:bodyPr wrap="square" rtlCol="0">
            <a:spAutoFit/>
          </a:bodyPr>
          <a:lstStyle/>
          <a:p>
            <a:pPr algn="l"/>
            <a:r>
              <a:rPr kumimoji="1" lang="ja-JP" altLang="en-US" sz="2400" dirty="0">
                <a:solidFill>
                  <a:srgbClr val="002060"/>
                </a:solidFill>
                <a:latin typeface="メイリオ" panose="020B0604030504040204" pitchFamily="50" charset="-128"/>
                <a:ea typeface="メイリオ" panose="020B0604030504040204" pitchFamily="50" charset="-128"/>
              </a:rPr>
              <a:t>課題</a:t>
            </a:r>
            <a:r>
              <a:rPr kumimoji="1" lang="en-US" altLang="ja-JP" sz="2400" dirty="0">
                <a:solidFill>
                  <a:srgbClr val="002060"/>
                </a:solidFill>
                <a:latin typeface="メイリオ" panose="020B0604030504040204" pitchFamily="50" charset="-128"/>
                <a:ea typeface="メイリオ" panose="020B0604030504040204" pitchFamily="50" charset="-128"/>
              </a:rPr>
              <a:t>14</a:t>
            </a:r>
            <a:r>
              <a:rPr kumimoji="1" lang="ja-JP" altLang="en-US" sz="2400" dirty="0">
                <a:latin typeface="メイリオ" panose="020B0604030504040204" pitchFamily="50" charset="-128"/>
                <a:ea typeface="メイリオ" panose="020B0604030504040204" pitchFamily="50" charset="-128"/>
              </a:rPr>
              <a:t>で示した</a:t>
            </a:r>
            <a:br>
              <a:rPr kumimoji="1" lang="en-US" altLang="ja-JP" sz="2400" dirty="0">
                <a:latin typeface="メイリオ" panose="020B0604030504040204" pitchFamily="50" charset="-128"/>
                <a:ea typeface="メイリオ" panose="020B0604030504040204" pitchFamily="50" charset="-128"/>
              </a:rPr>
            </a:br>
            <a:r>
              <a:rPr kumimoji="1" lang="ja-JP" altLang="en-US" sz="2400" dirty="0">
                <a:latin typeface="メイリオ" panose="020B0604030504040204" pitchFamily="50" charset="-128"/>
                <a:ea typeface="メイリオ" panose="020B0604030504040204" pitchFamily="50" charset="-128"/>
              </a:rPr>
              <a:t>基本的な形です。</a:t>
            </a:r>
          </a:p>
        </p:txBody>
      </p:sp>
      <p:cxnSp>
        <p:nvCxnSpPr>
          <p:cNvPr id="4" name="直線矢印コネクタ 3">
            <a:extLst>
              <a:ext uri="{FF2B5EF4-FFF2-40B4-BE49-F238E27FC236}">
                <a16:creationId xmlns:a16="http://schemas.microsoft.com/office/drawing/2014/main" id="{7A33D7B3-BB2D-738E-D821-A0EBAC69BE59}"/>
              </a:ext>
            </a:extLst>
          </p:cNvPr>
          <p:cNvCxnSpPr/>
          <p:nvPr/>
        </p:nvCxnSpPr>
        <p:spPr bwMode="auto">
          <a:xfrm flipH="1">
            <a:off x="3654506" y="1897931"/>
            <a:ext cx="2564563" cy="517012"/>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テキスト ボックス 10">
            <a:extLst>
              <a:ext uri="{FF2B5EF4-FFF2-40B4-BE49-F238E27FC236}">
                <a16:creationId xmlns:a16="http://schemas.microsoft.com/office/drawing/2014/main" id="{FB444220-5EF1-8D2A-ADB2-1104228FC8A7}"/>
              </a:ext>
            </a:extLst>
          </p:cNvPr>
          <p:cNvSpPr txBox="1"/>
          <p:nvPr/>
        </p:nvSpPr>
        <p:spPr>
          <a:xfrm>
            <a:off x="6219069" y="778129"/>
            <a:ext cx="2696331" cy="1569660"/>
          </a:xfrm>
          <a:prstGeom prst="rect">
            <a:avLst/>
          </a:prstGeom>
          <a:noFill/>
          <a:ln>
            <a:noFill/>
          </a:ln>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見つからなかった時のために</a:t>
            </a:r>
            <a:r>
              <a:rPr kumimoji="1" lang="en-US" altLang="ja-JP" sz="2400" dirty="0">
                <a:latin typeface="メイリオ" panose="020B0604030504040204" pitchFamily="50" charset="-128"/>
                <a:ea typeface="メイリオ" panose="020B0604030504040204" pitchFamily="50" charset="-128"/>
              </a:rPr>
              <a:t>x</a:t>
            </a:r>
            <a:r>
              <a:rPr kumimoji="1" lang="ja-JP" altLang="en-US" sz="2400" dirty="0">
                <a:latin typeface="メイリオ" panose="020B0604030504040204" pitchFamily="50" charset="-128"/>
                <a:ea typeface="メイリオ" panose="020B0604030504040204" pitchFamily="50" charset="-128"/>
              </a:rPr>
              <a:t>にあらかじめ</a:t>
            </a:r>
            <a:r>
              <a:rPr kumimoji="1" lang="en-US" altLang="ja-JP" sz="2400" dirty="0">
                <a:latin typeface="メイリオ" panose="020B0604030504040204" pitchFamily="50" charset="-128"/>
                <a:ea typeface="メイリオ" panose="020B0604030504040204" pitchFamily="50" charset="-128"/>
              </a:rPr>
              <a:t>999</a:t>
            </a:r>
            <a:r>
              <a:rPr kumimoji="1" lang="ja-JP" altLang="en-US" sz="2400" dirty="0">
                <a:latin typeface="メイリオ" panose="020B0604030504040204" pitchFamily="50" charset="-128"/>
                <a:ea typeface="メイリオ" panose="020B0604030504040204" pitchFamily="50" charset="-128"/>
              </a:rPr>
              <a:t>を入れときます。</a:t>
            </a:r>
          </a:p>
        </p:txBody>
      </p:sp>
    </p:spTree>
    <p:extLst>
      <p:ext uri="{BB962C8B-B14F-4D97-AF65-F5344CB8AC3E}">
        <p14:creationId xmlns:p14="http://schemas.microsoft.com/office/powerpoint/2010/main" val="34276185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D6FF471B-7F44-1663-D3CC-0406E149D6CE}"/>
              </a:ext>
            </a:extLst>
          </p:cNvPr>
          <p:cNvPicPr>
            <a:picLocks noChangeAspect="1"/>
          </p:cNvPicPr>
          <p:nvPr/>
        </p:nvPicPr>
        <p:blipFill>
          <a:blip r:embed="rId2"/>
          <a:stretch>
            <a:fillRect/>
          </a:stretch>
        </p:blipFill>
        <p:spPr>
          <a:xfrm>
            <a:off x="614135" y="1062954"/>
            <a:ext cx="3502182" cy="23660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図 3">
            <a:extLst>
              <a:ext uri="{FF2B5EF4-FFF2-40B4-BE49-F238E27FC236}">
                <a16:creationId xmlns:a16="http://schemas.microsoft.com/office/drawing/2014/main" id="{0F2C9422-F2D5-F9E9-65AF-DB30C324B57B}"/>
              </a:ext>
            </a:extLst>
          </p:cNvPr>
          <p:cNvPicPr>
            <a:picLocks noChangeAspect="1"/>
          </p:cNvPicPr>
          <p:nvPr/>
        </p:nvPicPr>
        <p:blipFill>
          <a:blip r:embed="rId3"/>
          <a:stretch>
            <a:fillRect/>
          </a:stretch>
        </p:blipFill>
        <p:spPr>
          <a:xfrm>
            <a:off x="483328" y="3569065"/>
            <a:ext cx="3502182" cy="1311030"/>
          </a:xfrm>
          <a:prstGeom prst="rect">
            <a:avLst/>
          </a:prstGeom>
        </p:spPr>
      </p:pic>
      <p:sp>
        <p:nvSpPr>
          <p:cNvPr id="6" name="四角形: 角を丸くする 5">
            <a:extLst>
              <a:ext uri="{FF2B5EF4-FFF2-40B4-BE49-F238E27FC236}">
                <a16:creationId xmlns:a16="http://schemas.microsoft.com/office/drawing/2014/main" id="{65F2F878-270C-CAD4-5181-B436C6CB3E78}"/>
              </a:ext>
            </a:extLst>
          </p:cNvPr>
          <p:cNvSpPr/>
          <p:nvPr/>
        </p:nvSpPr>
        <p:spPr bwMode="auto">
          <a:xfrm>
            <a:off x="1184475" y="1133019"/>
            <a:ext cx="2701728" cy="711217"/>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開発した</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30920F3F-6BA7-751F-FE5E-3010B6550FC1}"/>
              </a:ext>
            </a:extLst>
          </p:cNvPr>
          <p:cNvSpPr txBox="1"/>
          <p:nvPr/>
        </p:nvSpPr>
        <p:spPr>
          <a:xfrm>
            <a:off x="890926" y="2108247"/>
            <a:ext cx="2701728" cy="923330"/>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[41, 23, 8, 15, 33]</a:t>
            </a:r>
          </a:p>
          <a:p>
            <a:pPr algn="l"/>
            <a:r>
              <a:rPr kumimoji="1" lang="en-US" altLang="ja-JP" dirty="0">
                <a:latin typeface="メイリオ" panose="020B0604030504040204" pitchFamily="50" charset="-128"/>
                <a:ea typeface="メイリオ" panose="020B0604030504040204" pitchFamily="50" charset="-128"/>
              </a:rPr>
              <a:t>8</a:t>
            </a:r>
            <a:endParaRPr kumimoji="1" lang="ja-JP" altLang="en-US" dirty="0">
              <a:latin typeface="メイリオ" panose="020B0604030504040204" pitchFamily="50" charset="-128"/>
              <a:ea typeface="メイリオ" panose="020B0604030504040204" pitchFamily="50" charset="-128"/>
            </a:endParaRPr>
          </a:p>
          <a:p>
            <a:pPr algn="l"/>
            <a:endParaRPr kumimoji="1" lang="ja-JP" altLang="en-US"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730BAE10-F1AA-904D-3111-D9963A0D3522}"/>
              </a:ext>
            </a:extLst>
          </p:cNvPr>
          <p:cNvSpPr txBox="1"/>
          <p:nvPr/>
        </p:nvSpPr>
        <p:spPr>
          <a:xfrm>
            <a:off x="890926" y="3654889"/>
            <a:ext cx="2701728" cy="923330"/>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[41, 23, 78, 15, 33]</a:t>
            </a:r>
          </a:p>
          <a:p>
            <a:pPr algn="l"/>
            <a:r>
              <a:rPr kumimoji="1" lang="en-US" altLang="ja-JP" dirty="0">
                <a:latin typeface="メイリオ" panose="020B0604030504040204" pitchFamily="50" charset="-128"/>
                <a:ea typeface="メイリオ" panose="020B0604030504040204" pitchFamily="50" charset="-128"/>
              </a:rPr>
              <a:t>15</a:t>
            </a:r>
            <a:endParaRPr kumimoji="1" lang="ja-JP" altLang="en-US" dirty="0">
              <a:latin typeface="メイリオ" panose="020B0604030504040204" pitchFamily="50" charset="-128"/>
              <a:ea typeface="メイリオ" panose="020B0604030504040204" pitchFamily="50" charset="-128"/>
            </a:endParaRPr>
          </a:p>
          <a:p>
            <a:pPr algn="l"/>
            <a:endParaRPr kumimoji="1" lang="ja-JP" altLang="en-US" dirty="0">
              <a:latin typeface="メイリオ" panose="020B0604030504040204" pitchFamily="50" charset="-128"/>
              <a:ea typeface="メイリオ" panose="020B0604030504040204" pitchFamily="50" charset="-128"/>
            </a:endParaRPr>
          </a:p>
        </p:txBody>
      </p:sp>
      <p:sp>
        <p:nvSpPr>
          <p:cNvPr id="7170" name="スライド番号プレースホルダー 3"/>
          <p:cNvSpPr>
            <a:spLocks noGrp="1"/>
          </p:cNvSpPr>
          <p:nvPr>
            <p:ph type="sldNum" sz="quarter" idx="12"/>
          </p:nvPr>
        </p:nvSpPr>
        <p:spPr>
          <a:xfrm>
            <a:off x="6747183" y="6238875"/>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31</a:t>
            </a:fld>
            <a:endParaRPr kumimoji="0" lang="en-US" altLang="ja-JP" sz="2800" dirty="0">
              <a:solidFill>
                <a:srgbClr val="000000"/>
              </a:solidFill>
            </a:endParaRPr>
          </a:p>
        </p:txBody>
      </p:sp>
      <p:sp>
        <p:nvSpPr>
          <p:cNvPr id="7171" name="Text Box 3"/>
          <p:cNvSpPr txBox="1">
            <a:spLocks noChangeArrowheads="1"/>
          </p:cNvSpPr>
          <p:nvPr/>
        </p:nvSpPr>
        <p:spPr bwMode="auto">
          <a:xfrm>
            <a:off x="2203922" y="313916"/>
            <a:ext cx="76200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600" dirty="0">
                <a:solidFill>
                  <a:srgbClr val="FF0000"/>
                </a:solidFill>
                <a:latin typeface="メイリオ" panose="020B0604030504040204" pitchFamily="50" charset="-128"/>
                <a:ea typeface="メイリオ" panose="020B0604030504040204" pitchFamily="50" charset="-128"/>
              </a:rPr>
              <a:t>開発</a:t>
            </a:r>
            <a:r>
              <a:rPr lang="en-US" altLang="ja-JP" sz="2600" dirty="0">
                <a:solidFill>
                  <a:srgbClr val="FF0000"/>
                </a:solidFill>
                <a:latin typeface="メイリオ" panose="020B0604030504040204" pitchFamily="50" charset="-128"/>
                <a:ea typeface="メイリオ" panose="020B0604030504040204" pitchFamily="50" charset="-128"/>
              </a:rPr>
              <a:t>6: </a:t>
            </a:r>
            <a:r>
              <a:rPr lang="ja-JP" altLang="en-US" sz="2600" dirty="0">
                <a:latin typeface="メイリオ" panose="020B0604030504040204" pitchFamily="50" charset="-128"/>
                <a:ea typeface="メイリオ" panose="020B0604030504040204" pitchFamily="50" charset="-128"/>
              </a:rPr>
              <a:t>リストの中の一番小さい数を見つける</a:t>
            </a:r>
            <a:endParaRPr lang="ja-JP" altLang="en-US" sz="2600" dirty="0"/>
          </a:p>
        </p:txBody>
      </p:sp>
      <p:sp>
        <p:nvSpPr>
          <p:cNvPr id="23" name="下矢印 22"/>
          <p:cNvSpPr/>
          <p:nvPr/>
        </p:nvSpPr>
        <p:spPr bwMode="auto">
          <a:xfrm>
            <a:off x="5562600" y="6346099"/>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2" name="テキスト ボックス 1">
            <a:extLst>
              <a:ext uri="{FF2B5EF4-FFF2-40B4-BE49-F238E27FC236}">
                <a16:creationId xmlns:a16="http://schemas.microsoft.com/office/drawing/2014/main" id="{653C21B1-444B-A7DD-40DE-5AD402BF59FC}"/>
              </a:ext>
            </a:extLst>
          </p:cNvPr>
          <p:cNvSpPr txBox="1"/>
          <p:nvPr/>
        </p:nvSpPr>
        <p:spPr>
          <a:xfrm>
            <a:off x="293060" y="264901"/>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16</a:t>
            </a:r>
            <a:endParaRPr kumimoji="1" lang="ja-JP" altLang="en-US" sz="2800" dirty="0">
              <a:solidFill>
                <a:schemeClr val="accent2"/>
              </a:solidFill>
            </a:endParaRPr>
          </a:p>
        </p:txBody>
      </p:sp>
      <p:sp>
        <p:nvSpPr>
          <p:cNvPr id="9" name="テキスト ボックス 8">
            <a:extLst>
              <a:ext uri="{FF2B5EF4-FFF2-40B4-BE49-F238E27FC236}">
                <a16:creationId xmlns:a16="http://schemas.microsoft.com/office/drawing/2014/main" id="{3FFE1894-49C9-586A-0A69-479C4D746B3D}"/>
              </a:ext>
            </a:extLst>
          </p:cNvPr>
          <p:cNvSpPr txBox="1"/>
          <p:nvPr/>
        </p:nvSpPr>
        <p:spPr>
          <a:xfrm>
            <a:off x="4931195" y="824403"/>
            <a:ext cx="3808621" cy="1477328"/>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d = [41, 23, 8, 15, 33]</a:t>
            </a:r>
          </a:p>
          <a:p>
            <a:pPr algn="l"/>
            <a:r>
              <a:rPr lang="en-US" altLang="ja-JP" sz="2200" dirty="0">
                <a:latin typeface="メイリオ" panose="020B0604030504040204" pitchFamily="50" charset="-128"/>
                <a:ea typeface="メイリオ" panose="020B0604030504040204" pitchFamily="50" charset="-128"/>
              </a:rPr>
              <a:t>print(d)</a:t>
            </a:r>
          </a:p>
          <a:p>
            <a:pPr algn="l"/>
            <a:r>
              <a:rPr lang="ja-JP" altLang="en-US" sz="2200" dirty="0">
                <a:latin typeface="メイリオ" panose="020B0604030504040204" pitchFamily="50" charset="-128"/>
                <a:ea typeface="メイリオ" panose="020B0604030504040204" pitchFamily="50" charset="-128"/>
              </a:rPr>
              <a:t>あらかじめ</a:t>
            </a:r>
            <a:r>
              <a:rPr lang="en-US" altLang="ja-JP" sz="2200" dirty="0">
                <a:latin typeface="メイリオ" panose="020B0604030504040204" pitchFamily="50" charset="-128"/>
                <a:ea typeface="メイリオ" panose="020B0604030504040204" pitchFamily="50" charset="-128"/>
              </a:rPr>
              <a:t>d</a:t>
            </a:r>
            <a:r>
              <a:rPr lang="ja-JP" altLang="en-US" sz="2200" dirty="0">
                <a:latin typeface="メイリオ" panose="020B0604030504040204" pitchFamily="50" charset="-128"/>
                <a:ea typeface="メイリオ" panose="020B0604030504040204" pitchFamily="50" charset="-128"/>
              </a:rPr>
              <a:t>に</a:t>
            </a:r>
            <a:r>
              <a:rPr lang="en-US" altLang="ja-JP" sz="2200" dirty="0">
                <a:latin typeface="メイリオ" panose="020B0604030504040204" pitchFamily="50" charset="-128"/>
                <a:ea typeface="メイリオ" panose="020B0604030504040204" pitchFamily="50" charset="-128"/>
              </a:rPr>
              <a:t>5</a:t>
            </a:r>
            <a:r>
              <a:rPr lang="ja-JP" altLang="en-US" sz="2200" dirty="0">
                <a:latin typeface="メイリオ" panose="020B0604030504040204" pitchFamily="50" charset="-128"/>
                <a:ea typeface="メイリオ" panose="020B0604030504040204" pitchFamily="50" charset="-128"/>
              </a:rPr>
              <a:t>つの数をいれておき、表示します</a:t>
            </a:r>
            <a:r>
              <a:rPr lang="ja-JP" altLang="en-US" sz="2400" dirty="0">
                <a:latin typeface="メイリオ" panose="020B0604030504040204" pitchFamily="50" charset="-128"/>
                <a:ea typeface="メイリオ" panose="020B0604030504040204" pitchFamily="50" charset="-128"/>
              </a:rPr>
              <a:t>。</a:t>
            </a:r>
          </a:p>
        </p:txBody>
      </p:sp>
      <p:cxnSp>
        <p:nvCxnSpPr>
          <p:cNvPr id="10" name="コネクタ: カギ線 9">
            <a:extLst>
              <a:ext uri="{FF2B5EF4-FFF2-40B4-BE49-F238E27FC236}">
                <a16:creationId xmlns:a16="http://schemas.microsoft.com/office/drawing/2014/main" id="{8CA750D4-8B6D-04B3-DE1C-FF95C823E41A}"/>
              </a:ext>
            </a:extLst>
          </p:cNvPr>
          <p:cNvCxnSpPr/>
          <p:nvPr/>
        </p:nvCxnSpPr>
        <p:spPr bwMode="auto">
          <a:xfrm rot="10800000" flipV="1">
            <a:off x="3505198" y="1143568"/>
            <a:ext cx="1355674" cy="1088388"/>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矢印コネクタ 11">
            <a:extLst>
              <a:ext uri="{FF2B5EF4-FFF2-40B4-BE49-F238E27FC236}">
                <a16:creationId xmlns:a16="http://schemas.microsoft.com/office/drawing/2014/main" id="{047AC31D-5664-F199-E537-2876D200F377}"/>
              </a:ext>
            </a:extLst>
          </p:cNvPr>
          <p:cNvCxnSpPr/>
          <p:nvPr/>
        </p:nvCxnSpPr>
        <p:spPr bwMode="auto">
          <a:xfrm flipH="1">
            <a:off x="1554217" y="2438400"/>
            <a:ext cx="3306655" cy="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テキスト ボックス 12">
            <a:extLst>
              <a:ext uri="{FF2B5EF4-FFF2-40B4-BE49-F238E27FC236}">
                <a16:creationId xmlns:a16="http://schemas.microsoft.com/office/drawing/2014/main" id="{F5603B98-3AA7-12B5-60E4-0AECFA39B230}"/>
              </a:ext>
            </a:extLst>
          </p:cNvPr>
          <p:cNvSpPr txBox="1"/>
          <p:nvPr/>
        </p:nvSpPr>
        <p:spPr>
          <a:xfrm>
            <a:off x="4931195" y="2231956"/>
            <a:ext cx="3808621" cy="769441"/>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一番小さい数を</a:t>
            </a:r>
            <a:r>
              <a:rPr lang="en-US" altLang="ja-JP" sz="2200" dirty="0">
                <a:latin typeface="メイリオ" panose="020B0604030504040204" pitchFamily="50" charset="-128"/>
                <a:ea typeface="メイリオ" panose="020B0604030504040204" pitchFamily="50" charset="-128"/>
              </a:rPr>
              <a:t>x</a:t>
            </a:r>
            <a:r>
              <a:rPr lang="ja-JP" altLang="en-US" sz="2200" dirty="0">
                <a:latin typeface="メイリオ" panose="020B0604030504040204" pitchFamily="50" charset="-128"/>
                <a:ea typeface="メイリオ" panose="020B0604030504040204" pitchFamily="50" charset="-128"/>
              </a:rPr>
              <a:t>に入れておいて表示しています。</a:t>
            </a:r>
            <a:endParaRPr lang="ja-JP" altLang="en-US" sz="2400" dirty="0">
              <a:latin typeface="メイリオ" panose="020B0604030504040204" pitchFamily="50" charset="-128"/>
              <a:ea typeface="メイリオ" panose="020B0604030504040204" pitchFamily="50" charset="-128"/>
            </a:endParaRPr>
          </a:p>
        </p:txBody>
      </p:sp>
      <p:cxnSp>
        <p:nvCxnSpPr>
          <p:cNvPr id="17" name="直線矢印コネクタ 16">
            <a:extLst>
              <a:ext uri="{FF2B5EF4-FFF2-40B4-BE49-F238E27FC236}">
                <a16:creationId xmlns:a16="http://schemas.microsoft.com/office/drawing/2014/main" id="{4369FB3A-68D5-8FE2-7C65-4BFA63243CE4}"/>
              </a:ext>
            </a:extLst>
          </p:cNvPr>
          <p:cNvCxnSpPr/>
          <p:nvPr/>
        </p:nvCxnSpPr>
        <p:spPr bwMode="auto">
          <a:xfrm flipH="1">
            <a:off x="3577963" y="3733800"/>
            <a:ext cx="1353232" cy="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テキスト ボックス 27">
            <a:extLst>
              <a:ext uri="{FF2B5EF4-FFF2-40B4-BE49-F238E27FC236}">
                <a16:creationId xmlns:a16="http://schemas.microsoft.com/office/drawing/2014/main" id="{D05213B2-7B6C-D4DD-A814-FCE3AC2A074E}"/>
              </a:ext>
            </a:extLst>
          </p:cNvPr>
          <p:cNvSpPr txBox="1"/>
          <p:nvPr/>
        </p:nvSpPr>
        <p:spPr>
          <a:xfrm>
            <a:off x="5072162" y="3566255"/>
            <a:ext cx="3808621" cy="1477328"/>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プログラムを変更して</a:t>
            </a:r>
            <a:endParaRPr lang="en-US" altLang="ja-JP" sz="2200" dirty="0">
              <a:latin typeface="メイリオ" panose="020B0604030504040204" pitchFamily="50" charset="-128"/>
              <a:ea typeface="メイリオ" panose="020B0604030504040204" pitchFamily="50" charset="-128"/>
            </a:endParaRPr>
          </a:p>
          <a:p>
            <a:pPr algn="l"/>
            <a:r>
              <a:rPr lang="en-US" altLang="ja-JP" sz="2200" dirty="0">
                <a:latin typeface="メイリオ" panose="020B0604030504040204" pitchFamily="50" charset="-128"/>
                <a:ea typeface="メイリオ" panose="020B0604030504040204" pitchFamily="50" charset="-128"/>
              </a:rPr>
              <a:t>d = [41, 23, 78, 15, 33]</a:t>
            </a:r>
          </a:p>
          <a:p>
            <a:pPr algn="l"/>
            <a:r>
              <a:rPr lang="ja-JP" altLang="en-US" sz="2200" dirty="0">
                <a:latin typeface="メイリオ" panose="020B0604030504040204" pitchFamily="50" charset="-128"/>
                <a:ea typeface="メイリオ" panose="020B0604030504040204" pitchFamily="50" charset="-128"/>
              </a:rPr>
              <a:t>にしているので、一番小さい</a:t>
            </a:r>
            <a:r>
              <a:rPr lang="en-US" altLang="ja-JP" sz="2200" dirty="0">
                <a:latin typeface="メイリオ" panose="020B0604030504040204" pitchFamily="50" charset="-128"/>
                <a:ea typeface="メイリオ" panose="020B0604030504040204" pitchFamily="50" charset="-128"/>
              </a:rPr>
              <a:t>15</a:t>
            </a:r>
            <a:r>
              <a:rPr lang="ja-JP" altLang="en-US" sz="2200" dirty="0">
                <a:latin typeface="メイリオ" panose="020B0604030504040204" pitchFamily="50" charset="-128"/>
                <a:ea typeface="メイリオ" panose="020B0604030504040204" pitchFamily="50" charset="-128"/>
              </a:rPr>
              <a:t>を表示しています。</a:t>
            </a:r>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980319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32</a:t>
            </a:fld>
            <a:endParaRPr kumimoji="0" lang="en-US" altLang="ja-JP" sz="2800" dirty="0">
              <a:solidFill>
                <a:srgbClr val="000000"/>
              </a:solidFill>
            </a:endParaRPr>
          </a:p>
        </p:txBody>
      </p:sp>
      <p:sp>
        <p:nvSpPr>
          <p:cNvPr id="7171" name="Text Box 3"/>
          <p:cNvSpPr txBox="1">
            <a:spLocks noChangeArrowheads="1"/>
          </p:cNvSpPr>
          <p:nvPr/>
        </p:nvSpPr>
        <p:spPr bwMode="auto">
          <a:xfrm>
            <a:off x="304800" y="391180"/>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6: </a:t>
            </a:r>
            <a:r>
              <a:rPr lang="ja-JP" altLang="en-US" sz="2800" dirty="0">
                <a:latin typeface="メイリオ" panose="020B0604030504040204" pitchFamily="50" charset="-128"/>
                <a:ea typeface="メイリオ" panose="020B0604030504040204" pitchFamily="50" charset="-128"/>
              </a:rPr>
              <a:t>リストの中の一番小さい数を見つける</a:t>
            </a:r>
            <a:endParaRPr lang="ja-JP" altLang="en-US" sz="2800" dirty="0"/>
          </a:p>
        </p:txBody>
      </p:sp>
      <p:sp>
        <p:nvSpPr>
          <p:cNvPr id="38" name="テキスト ボックス 37"/>
          <p:cNvSpPr txBox="1"/>
          <p:nvPr/>
        </p:nvSpPr>
        <p:spPr>
          <a:xfrm>
            <a:off x="463482" y="979719"/>
            <a:ext cx="7689918" cy="461665"/>
          </a:xfrm>
          <a:prstGeom prst="rect">
            <a:avLst/>
          </a:prstGeom>
          <a:noFill/>
        </p:spPr>
        <p:txBody>
          <a:bodyPr wrap="square" rtlCol="0">
            <a:spAutoFit/>
          </a:bodyPr>
          <a:lstStyle/>
          <a:p>
            <a:pPr algn="l"/>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以下のようにして数を探します。</a:t>
            </a:r>
          </a:p>
        </p:txBody>
      </p:sp>
      <p:sp>
        <p:nvSpPr>
          <p:cNvPr id="39" name="下矢印 38"/>
          <p:cNvSpPr/>
          <p:nvPr/>
        </p:nvSpPr>
        <p:spPr bwMode="auto">
          <a:xfrm>
            <a:off x="4645252" y="6223297"/>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grpSp>
        <p:nvGrpSpPr>
          <p:cNvPr id="5" name="グループ化 4">
            <a:extLst>
              <a:ext uri="{FF2B5EF4-FFF2-40B4-BE49-F238E27FC236}">
                <a16:creationId xmlns:a16="http://schemas.microsoft.com/office/drawing/2014/main" id="{966BE2F7-E2BA-E7BE-73D5-4D24EFD667AA}"/>
              </a:ext>
            </a:extLst>
          </p:cNvPr>
          <p:cNvGrpSpPr/>
          <p:nvPr/>
        </p:nvGrpSpPr>
        <p:grpSpPr>
          <a:xfrm>
            <a:off x="723940" y="1915676"/>
            <a:ext cx="4952922" cy="1500418"/>
            <a:chOff x="723940" y="2540079"/>
            <a:chExt cx="4952922" cy="1500418"/>
          </a:xfrm>
        </p:grpSpPr>
        <p:grpSp>
          <p:nvGrpSpPr>
            <p:cNvPr id="6" name="グループ化 5">
              <a:extLst>
                <a:ext uri="{FF2B5EF4-FFF2-40B4-BE49-F238E27FC236}">
                  <a16:creationId xmlns:a16="http://schemas.microsoft.com/office/drawing/2014/main" id="{72512451-7121-F5A2-F316-18EA14CCF4DB}"/>
                </a:ext>
              </a:extLst>
            </p:cNvPr>
            <p:cNvGrpSpPr/>
            <p:nvPr/>
          </p:nvGrpSpPr>
          <p:grpSpPr>
            <a:xfrm>
              <a:off x="723940" y="2540079"/>
              <a:ext cx="1158538" cy="1500418"/>
              <a:chOff x="838200" y="1641500"/>
              <a:chExt cx="1158538" cy="1500418"/>
            </a:xfrm>
          </p:grpSpPr>
          <p:grpSp>
            <p:nvGrpSpPr>
              <p:cNvPr id="7172" name="グループ化 7171">
                <a:extLst>
                  <a:ext uri="{FF2B5EF4-FFF2-40B4-BE49-F238E27FC236}">
                    <a16:creationId xmlns:a16="http://schemas.microsoft.com/office/drawing/2014/main" id="{5884D08E-E5EA-14EF-4A51-A44F9CEBC35D}"/>
                  </a:ext>
                </a:extLst>
              </p:cNvPr>
              <p:cNvGrpSpPr/>
              <p:nvPr/>
            </p:nvGrpSpPr>
            <p:grpSpPr>
              <a:xfrm>
                <a:off x="838200" y="2139598"/>
                <a:ext cx="1158538" cy="1002320"/>
                <a:chOff x="838200" y="2139598"/>
                <a:chExt cx="1158538" cy="1002320"/>
              </a:xfrm>
            </p:grpSpPr>
            <p:pic>
              <p:nvPicPr>
                <p:cNvPr id="7174" name="図 7173" descr="ふた開き段ボール箱の正面からのイラスト">
                  <a:extLst>
                    <a:ext uri="{FF2B5EF4-FFF2-40B4-BE49-F238E27FC236}">
                      <a16:creationId xmlns:a16="http://schemas.microsoft.com/office/drawing/2014/main" id="{2497E832-1468-BE59-5AEA-37AF810913A9}"/>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7175" name="テキスト ボックス 7174">
                  <a:extLst>
                    <a:ext uri="{FF2B5EF4-FFF2-40B4-BE49-F238E27FC236}">
                      <a16:creationId xmlns:a16="http://schemas.microsoft.com/office/drawing/2014/main" id="{DE549970-CEC5-2BC3-9FD1-6A82C93250D4}"/>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p:txBody>
            </p:sp>
          </p:grpSp>
          <p:sp>
            <p:nvSpPr>
              <p:cNvPr id="7173" name="テキスト ボックス 7172">
                <a:extLst>
                  <a:ext uri="{FF2B5EF4-FFF2-40B4-BE49-F238E27FC236}">
                    <a16:creationId xmlns:a16="http://schemas.microsoft.com/office/drawing/2014/main" id="{4DCEFBE2-C034-820D-5A79-176A16A08ECE}"/>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41</a:t>
                </a:r>
                <a:endParaRPr kumimoji="1" lang="ja-JP" altLang="en-US" sz="3200" dirty="0">
                  <a:solidFill>
                    <a:srgbClr val="FF0000"/>
                  </a:solidFill>
                </a:endParaRPr>
              </a:p>
            </p:txBody>
          </p:sp>
        </p:grpSp>
        <p:grpSp>
          <p:nvGrpSpPr>
            <p:cNvPr id="8" name="グループ化 7">
              <a:extLst>
                <a:ext uri="{FF2B5EF4-FFF2-40B4-BE49-F238E27FC236}">
                  <a16:creationId xmlns:a16="http://schemas.microsoft.com/office/drawing/2014/main" id="{B4B53DC6-0FD5-9077-3117-102A656A7A04}"/>
                </a:ext>
              </a:extLst>
            </p:cNvPr>
            <p:cNvGrpSpPr/>
            <p:nvPr/>
          </p:nvGrpSpPr>
          <p:grpSpPr>
            <a:xfrm>
              <a:off x="1672536" y="2540079"/>
              <a:ext cx="1158538" cy="1500418"/>
              <a:chOff x="838200" y="1641500"/>
              <a:chExt cx="1158538" cy="1500418"/>
            </a:xfrm>
          </p:grpSpPr>
          <p:grpSp>
            <p:nvGrpSpPr>
              <p:cNvPr id="30" name="グループ化 29">
                <a:extLst>
                  <a:ext uri="{FF2B5EF4-FFF2-40B4-BE49-F238E27FC236}">
                    <a16:creationId xmlns:a16="http://schemas.microsoft.com/office/drawing/2014/main" id="{E8B88758-9A00-361B-9F15-EBDED485A46C}"/>
                  </a:ext>
                </a:extLst>
              </p:cNvPr>
              <p:cNvGrpSpPr/>
              <p:nvPr/>
            </p:nvGrpSpPr>
            <p:grpSpPr>
              <a:xfrm>
                <a:off x="838200" y="2139598"/>
                <a:ext cx="1158538" cy="1002320"/>
                <a:chOff x="838200" y="2139598"/>
                <a:chExt cx="1158538" cy="1002320"/>
              </a:xfrm>
            </p:grpSpPr>
            <p:pic>
              <p:nvPicPr>
                <p:cNvPr id="7168" name="図 7167" descr="ふた開き段ボール箱の正面からのイラスト">
                  <a:extLst>
                    <a:ext uri="{FF2B5EF4-FFF2-40B4-BE49-F238E27FC236}">
                      <a16:creationId xmlns:a16="http://schemas.microsoft.com/office/drawing/2014/main" id="{67221FF9-B10C-E1EF-2725-C35B1020F64A}"/>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7169" name="テキスト ボックス 7168">
                  <a:extLst>
                    <a:ext uri="{FF2B5EF4-FFF2-40B4-BE49-F238E27FC236}">
                      <a16:creationId xmlns:a16="http://schemas.microsoft.com/office/drawing/2014/main" id="{27CF624B-180B-86E0-6EA8-F988EA24E5EA}"/>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[1]</a:t>
                  </a:r>
                  <a:endParaRPr kumimoji="1" lang="ja-JP" altLang="en-US" sz="2800" dirty="0">
                    <a:latin typeface="メイリオ" panose="020B0604030504040204" pitchFamily="50" charset="-128"/>
                    <a:ea typeface="メイリオ" panose="020B0604030504040204" pitchFamily="50" charset="-128"/>
                  </a:endParaRPr>
                </a:p>
              </p:txBody>
            </p:sp>
          </p:grpSp>
          <p:sp>
            <p:nvSpPr>
              <p:cNvPr id="31" name="テキスト ボックス 30">
                <a:extLst>
                  <a:ext uri="{FF2B5EF4-FFF2-40B4-BE49-F238E27FC236}">
                    <a16:creationId xmlns:a16="http://schemas.microsoft.com/office/drawing/2014/main" id="{5DBFB519-1F28-20DA-04B0-684B989B1472}"/>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23</a:t>
                </a:r>
                <a:endParaRPr kumimoji="1" lang="ja-JP" altLang="en-US" sz="3200" dirty="0">
                  <a:solidFill>
                    <a:srgbClr val="FF0000"/>
                  </a:solidFill>
                </a:endParaRPr>
              </a:p>
            </p:txBody>
          </p:sp>
        </p:grpSp>
        <p:grpSp>
          <p:nvGrpSpPr>
            <p:cNvPr id="9" name="グループ化 8">
              <a:extLst>
                <a:ext uri="{FF2B5EF4-FFF2-40B4-BE49-F238E27FC236}">
                  <a16:creationId xmlns:a16="http://schemas.microsoft.com/office/drawing/2014/main" id="{963676DC-3BDC-87E6-315A-01205CC5C9FC}"/>
                </a:ext>
              </a:extLst>
            </p:cNvPr>
            <p:cNvGrpSpPr/>
            <p:nvPr/>
          </p:nvGrpSpPr>
          <p:grpSpPr>
            <a:xfrm>
              <a:off x="2621132" y="2540079"/>
              <a:ext cx="1158538" cy="1500418"/>
              <a:chOff x="838200" y="1641500"/>
              <a:chExt cx="1158538" cy="1500418"/>
            </a:xfrm>
          </p:grpSpPr>
          <p:grpSp>
            <p:nvGrpSpPr>
              <p:cNvPr id="20" name="グループ化 19">
                <a:extLst>
                  <a:ext uri="{FF2B5EF4-FFF2-40B4-BE49-F238E27FC236}">
                    <a16:creationId xmlns:a16="http://schemas.microsoft.com/office/drawing/2014/main" id="{3A165FA8-3C00-EE58-4BD0-570D7B8A2AEF}"/>
                  </a:ext>
                </a:extLst>
              </p:cNvPr>
              <p:cNvGrpSpPr/>
              <p:nvPr/>
            </p:nvGrpSpPr>
            <p:grpSpPr>
              <a:xfrm>
                <a:off x="838200" y="2139598"/>
                <a:ext cx="1158538" cy="1002320"/>
                <a:chOff x="838200" y="2139598"/>
                <a:chExt cx="1158538" cy="1002320"/>
              </a:xfrm>
            </p:grpSpPr>
            <p:pic>
              <p:nvPicPr>
                <p:cNvPr id="26" name="図 25" descr="ふた開き段ボール箱の正面からのイラスト">
                  <a:extLst>
                    <a:ext uri="{FF2B5EF4-FFF2-40B4-BE49-F238E27FC236}">
                      <a16:creationId xmlns:a16="http://schemas.microsoft.com/office/drawing/2014/main" id="{88097133-47EB-AABA-EDE6-11C8CEE032A0}"/>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29" name="テキスト ボックス 28">
                  <a:extLst>
                    <a:ext uri="{FF2B5EF4-FFF2-40B4-BE49-F238E27FC236}">
                      <a16:creationId xmlns:a16="http://schemas.microsoft.com/office/drawing/2014/main" id="{94399D37-1627-91F8-2DD6-C3AF0C89E8D5}"/>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[2]</a:t>
                  </a:r>
                  <a:endParaRPr kumimoji="1" lang="ja-JP" altLang="en-US" sz="2800" dirty="0">
                    <a:latin typeface="メイリオ" panose="020B0604030504040204" pitchFamily="50" charset="-128"/>
                    <a:ea typeface="メイリオ" panose="020B0604030504040204" pitchFamily="50" charset="-128"/>
                  </a:endParaRPr>
                </a:p>
              </p:txBody>
            </p:sp>
          </p:grpSp>
          <p:sp>
            <p:nvSpPr>
              <p:cNvPr id="21" name="テキスト ボックス 20">
                <a:extLst>
                  <a:ext uri="{FF2B5EF4-FFF2-40B4-BE49-F238E27FC236}">
                    <a16:creationId xmlns:a16="http://schemas.microsoft.com/office/drawing/2014/main" id="{B59E5A8F-ED5A-07A7-6F38-32F93E5A46CB}"/>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8</a:t>
                </a:r>
                <a:endParaRPr kumimoji="1" lang="ja-JP" altLang="en-US" sz="3200" dirty="0">
                  <a:solidFill>
                    <a:srgbClr val="FF0000"/>
                  </a:solidFill>
                </a:endParaRPr>
              </a:p>
            </p:txBody>
          </p:sp>
        </p:grpSp>
        <p:grpSp>
          <p:nvGrpSpPr>
            <p:cNvPr id="10" name="グループ化 9">
              <a:extLst>
                <a:ext uri="{FF2B5EF4-FFF2-40B4-BE49-F238E27FC236}">
                  <a16:creationId xmlns:a16="http://schemas.microsoft.com/office/drawing/2014/main" id="{C5863278-ED4E-40F9-05EF-63C98C2883A8}"/>
                </a:ext>
              </a:extLst>
            </p:cNvPr>
            <p:cNvGrpSpPr/>
            <p:nvPr/>
          </p:nvGrpSpPr>
          <p:grpSpPr>
            <a:xfrm>
              <a:off x="3569728" y="2540079"/>
              <a:ext cx="1158538" cy="1500418"/>
              <a:chOff x="838200" y="1641500"/>
              <a:chExt cx="1158538" cy="1500418"/>
            </a:xfrm>
          </p:grpSpPr>
          <p:grpSp>
            <p:nvGrpSpPr>
              <p:cNvPr id="16" name="グループ化 15">
                <a:extLst>
                  <a:ext uri="{FF2B5EF4-FFF2-40B4-BE49-F238E27FC236}">
                    <a16:creationId xmlns:a16="http://schemas.microsoft.com/office/drawing/2014/main" id="{FC40C310-CCE2-2004-10CF-99BB2EABC5E7}"/>
                  </a:ext>
                </a:extLst>
              </p:cNvPr>
              <p:cNvGrpSpPr/>
              <p:nvPr/>
            </p:nvGrpSpPr>
            <p:grpSpPr>
              <a:xfrm>
                <a:off x="838200" y="2139598"/>
                <a:ext cx="1158538" cy="1002320"/>
                <a:chOff x="838200" y="2139598"/>
                <a:chExt cx="1158538" cy="1002320"/>
              </a:xfrm>
            </p:grpSpPr>
            <p:pic>
              <p:nvPicPr>
                <p:cNvPr id="18" name="図 17" descr="ふた開き段ボール箱の正面からのイラスト">
                  <a:extLst>
                    <a:ext uri="{FF2B5EF4-FFF2-40B4-BE49-F238E27FC236}">
                      <a16:creationId xmlns:a16="http://schemas.microsoft.com/office/drawing/2014/main" id="{D0531248-790E-9E98-F16B-8D8311799DD1}"/>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9" name="テキスト ボックス 18">
                  <a:extLst>
                    <a:ext uri="{FF2B5EF4-FFF2-40B4-BE49-F238E27FC236}">
                      <a16:creationId xmlns:a16="http://schemas.microsoft.com/office/drawing/2014/main" id="{B4A562F4-9E99-B124-FE96-3EFA35CEAE68}"/>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[3]</a:t>
                  </a:r>
                  <a:endParaRPr kumimoji="1" lang="ja-JP" altLang="en-US" sz="2800" dirty="0">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7917691E-5F69-F169-6DFC-47E8FF82692E}"/>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15</a:t>
                </a:r>
                <a:endParaRPr kumimoji="1" lang="ja-JP" altLang="en-US" sz="3200" dirty="0">
                  <a:solidFill>
                    <a:srgbClr val="FF0000"/>
                  </a:solidFill>
                </a:endParaRPr>
              </a:p>
            </p:txBody>
          </p:sp>
        </p:grpSp>
        <p:grpSp>
          <p:nvGrpSpPr>
            <p:cNvPr id="11" name="グループ化 10">
              <a:extLst>
                <a:ext uri="{FF2B5EF4-FFF2-40B4-BE49-F238E27FC236}">
                  <a16:creationId xmlns:a16="http://schemas.microsoft.com/office/drawing/2014/main" id="{60A90715-14E9-CE8E-F6B4-9F344DD15EC3}"/>
                </a:ext>
              </a:extLst>
            </p:cNvPr>
            <p:cNvGrpSpPr/>
            <p:nvPr/>
          </p:nvGrpSpPr>
          <p:grpSpPr>
            <a:xfrm>
              <a:off x="4518324" y="2540079"/>
              <a:ext cx="1158538" cy="1500418"/>
              <a:chOff x="838200" y="1641500"/>
              <a:chExt cx="1158538" cy="1500418"/>
            </a:xfrm>
          </p:grpSpPr>
          <p:grpSp>
            <p:nvGrpSpPr>
              <p:cNvPr id="12" name="グループ化 11">
                <a:extLst>
                  <a:ext uri="{FF2B5EF4-FFF2-40B4-BE49-F238E27FC236}">
                    <a16:creationId xmlns:a16="http://schemas.microsoft.com/office/drawing/2014/main" id="{1FD6C1C3-4A25-1B1D-0C17-5D7BA0EB26A5}"/>
                  </a:ext>
                </a:extLst>
              </p:cNvPr>
              <p:cNvGrpSpPr/>
              <p:nvPr/>
            </p:nvGrpSpPr>
            <p:grpSpPr>
              <a:xfrm>
                <a:off x="838200" y="2139598"/>
                <a:ext cx="1158538" cy="1002320"/>
                <a:chOff x="838200" y="2139598"/>
                <a:chExt cx="1158538" cy="1002320"/>
              </a:xfrm>
            </p:grpSpPr>
            <p:pic>
              <p:nvPicPr>
                <p:cNvPr id="14" name="図 13" descr="ふた開き段ボール箱の正面からのイラスト">
                  <a:extLst>
                    <a:ext uri="{FF2B5EF4-FFF2-40B4-BE49-F238E27FC236}">
                      <a16:creationId xmlns:a16="http://schemas.microsoft.com/office/drawing/2014/main" id="{311C3D8E-9E3B-2A36-4EC8-B667933785B8}"/>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5" name="テキスト ボックス 14">
                  <a:extLst>
                    <a:ext uri="{FF2B5EF4-FFF2-40B4-BE49-F238E27FC236}">
                      <a16:creationId xmlns:a16="http://schemas.microsoft.com/office/drawing/2014/main" id="{BC32116F-0A8C-F62D-9BDB-CE16D6E9E466}"/>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[4]</a:t>
                  </a:r>
                  <a:endParaRPr kumimoji="1" lang="ja-JP" altLang="en-US" sz="2800" dirty="0">
                    <a:latin typeface="メイリオ" panose="020B0604030504040204" pitchFamily="50" charset="-128"/>
                    <a:ea typeface="メイリオ" panose="020B0604030504040204" pitchFamily="50" charset="-128"/>
                  </a:endParaRPr>
                </a:p>
              </p:txBody>
            </p:sp>
          </p:grpSp>
          <p:sp>
            <p:nvSpPr>
              <p:cNvPr id="13" name="テキスト ボックス 12">
                <a:extLst>
                  <a:ext uri="{FF2B5EF4-FFF2-40B4-BE49-F238E27FC236}">
                    <a16:creationId xmlns:a16="http://schemas.microsoft.com/office/drawing/2014/main" id="{27337370-B696-0753-8ABE-20251275A81E}"/>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33</a:t>
                </a:r>
                <a:endParaRPr kumimoji="1" lang="ja-JP" altLang="en-US" sz="3200" dirty="0">
                  <a:solidFill>
                    <a:srgbClr val="FF0000"/>
                  </a:solidFill>
                </a:endParaRPr>
              </a:p>
            </p:txBody>
          </p:sp>
        </p:grpSp>
      </p:grpSp>
      <p:sp>
        <p:nvSpPr>
          <p:cNvPr id="7176" name="テキスト ボックス 7175">
            <a:extLst>
              <a:ext uri="{FF2B5EF4-FFF2-40B4-BE49-F238E27FC236}">
                <a16:creationId xmlns:a16="http://schemas.microsoft.com/office/drawing/2014/main" id="{71D3561C-A9AD-F65E-3F47-4CCD982FA775}"/>
              </a:ext>
            </a:extLst>
          </p:cNvPr>
          <p:cNvSpPr txBox="1"/>
          <p:nvPr/>
        </p:nvSpPr>
        <p:spPr>
          <a:xfrm>
            <a:off x="914400" y="1468506"/>
            <a:ext cx="4572000" cy="461665"/>
          </a:xfrm>
          <a:prstGeom prst="rect">
            <a:avLst/>
          </a:prstGeom>
          <a:noFill/>
        </p:spPr>
        <p:txBody>
          <a:bodyPr wrap="square">
            <a:spAutoFit/>
          </a:bodyPr>
          <a:lstStyle/>
          <a:p>
            <a:r>
              <a:rPr lang="en-US" altLang="ja-JP" sz="2400" dirty="0">
                <a:latin typeface="メイリオ" panose="020B0604030504040204" pitchFamily="50" charset="-128"/>
                <a:ea typeface="メイリオ" panose="020B0604030504040204" pitchFamily="50" charset="-128"/>
              </a:rPr>
              <a:t>d = [41, 23, 8, 15, 33]</a:t>
            </a:r>
          </a:p>
        </p:txBody>
      </p:sp>
      <p:grpSp>
        <p:nvGrpSpPr>
          <p:cNvPr id="32" name="グループ化 31">
            <a:extLst>
              <a:ext uri="{FF2B5EF4-FFF2-40B4-BE49-F238E27FC236}">
                <a16:creationId xmlns:a16="http://schemas.microsoft.com/office/drawing/2014/main" id="{ECBCAC7C-2E59-BAF4-42D5-52A6215E6E2F}"/>
              </a:ext>
            </a:extLst>
          </p:cNvPr>
          <p:cNvGrpSpPr/>
          <p:nvPr/>
        </p:nvGrpSpPr>
        <p:grpSpPr>
          <a:xfrm>
            <a:off x="844828" y="4540771"/>
            <a:ext cx="1158538" cy="1002320"/>
            <a:chOff x="844828" y="4540771"/>
            <a:chExt cx="1158538" cy="1002320"/>
          </a:xfrm>
        </p:grpSpPr>
        <p:pic>
          <p:nvPicPr>
            <p:cNvPr id="7177" name="図 7176" descr="ふた開き段ボール箱の正面からのイラスト">
              <a:extLst>
                <a:ext uri="{FF2B5EF4-FFF2-40B4-BE49-F238E27FC236}">
                  <a16:creationId xmlns:a16="http://schemas.microsoft.com/office/drawing/2014/main" id="{D3187073-4CC4-8E86-110E-5E532E54A79A}"/>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44828" y="4540771"/>
              <a:ext cx="1158538" cy="1002320"/>
            </a:xfrm>
            <a:prstGeom prst="rect">
              <a:avLst/>
            </a:prstGeom>
            <a:noFill/>
            <a:ln>
              <a:noFill/>
            </a:ln>
            <a:extLst>
              <a:ext uri="{53640926-AAD7-44D8-BBD7-CCE9431645EC}">
                <a14:shadowObscured xmlns:a14="http://schemas.microsoft.com/office/drawing/2010/main"/>
              </a:ext>
            </a:extLst>
          </p:spPr>
        </p:pic>
        <p:sp>
          <p:nvSpPr>
            <p:cNvPr id="7178" name="テキスト ボックス 7177">
              <a:extLst>
                <a:ext uri="{FF2B5EF4-FFF2-40B4-BE49-F238E27FC236}">
                  <a16:creationId xmlns:a16="http://schemas.microsoft.com/office/drawing/2014/main" id="{949A805A-D050-E641-9AE3-F367198B1972}"/>
                </a:ext>
              </a:extLst>
            </p:cNvPr>
            <p:cNvSpPr txBox="1"/>
            <p:nvPr/>
          </p:nvSpPr>
          <p:spPr>
            <a:xfrm>
              <a:off x="914400" y="5019871"/>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x</a:t>
              </a:r>
              <a:endParaRPr kumimoji="1" lang="ja-JP" altLang="en-US" sz="2800" dirty="0">
                <a:latin typeface="メイリオ" panose="020B0604030504040204" pitchFamily="50" charset="-128"/>
                <a:ea typeface="メイリオ" panose="020B0604030504040204" pitchFamily="50" charset="-128"/>
              </a:endParaRPr>
            </a:p>
          </p:txBody>
        </p:sp>
      </p:grpSp>
      <p:cxnSp>
        <p:nvCxnSpPr>
          <p:cNvPr id="7181" name="直線矢印コネクタ 7180">
            <a:extLst>
              <a:ext uri="{FF2B5EF4-FFF2-40B4-BE49-F238E27FC236}">
                <a16:creationId xmlns:a16="http://schemas.microsoft.com/office/drawing/2014/main" id="{7B81CD4B-2383-9DF9-EFC9-BED2FCF6922B}"/>
              </a:ext>
            </a:extLst>
          </p:cNvPr>
          <p:cNvCxnSpPr>
            <a:cxnSpLocks/>
          </p:cNvCxnSpPr>
          <p:nvPr/>
        </p:nvCxnSpPr>
        <p:spPr bwMode="auto">
          <a:xfrm flipH="1" flipV="1">
            <a:off x="1424097" y="3429000"/>
            <a:ext cx="769" cy="667096"/>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4" name="直線矢印コネクタ 7183">
            <a:extLst>
              <a:ext uri="{FF2B5EF4-FFF2-40B4-BE49-F238E27FC236}">
                <a16:creationId xmlns:a16="http://schemas.microsoft.com/office/drawing/2014/main" id="{F584AEF9-0FDB-B6D6-BC64-774165DF66F5}"/>
              </a:ext>
            </a:extLst>
          </p:cNvPr>
          <p:cNvCxnSpPr>
            <a:cxnSpLocks/>
          </p:cNvCxnSpPr>
          <p:nvPr/>
        </p:nvCxnSpPr>
        <p:spPr bwMode="auto">
          <a:xfrm flipV="1">
            <a:off x="1424866" y="3509756"/>
            <a:ext cx="826938" cy="586340"/>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7" name="直線矢印コネクタ 7186">
            <a:extLst>
              <a:ext uri="{FF2B5EF4-FFF2-40B4-BE49-F238E27FC236}">
                <a16:creationId xmlns:a16="http://schemas.microsoft.com/office/drawing/2014/main" id="{D7AEFDF8-2807-9DBC-AA7A-DB941E92194F}"/>
              </a:ext>
            </a:extLst>
          </p:cNvPr>
          <p:cNvCxnSpPr>
            <a:cxnSpLocks/>
          </p:cNvCxnSpPr>
          <p:nvPr/>
        </p:nvCxnSpPr>
        <p:spPr bwMode="auto">
          <a:xfrm flipV="1">
            <a:off x="1424866" y="3509756"/>
            <a:ext cx="1765202" cy="586340"/>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90" name="直線矢印コネクタ 7189">
            <a:extLst>
              <a:ext uri="{FF2B5EF4-FFF2-40B4-BE49-F238E27FC236}">
                <a16:creationId xmlns:a16="http://schemas.microsoft.com/office/drawing/2014/main" id="{FBA57E5A-511E-E96A-4D82-2C07B8A27798}"/>
              </a:ext>
            </a:extLst>
          </p:cNvPr>
          <p:cNvCxnSpPr>
            <a:cxnSpLocks/>
          </p:cNvCxnSpPr>
          <p:nvPr/>
        </p:nvCxnSpPr>
        <p:spPr bwMode="auto">
          <a:xfrm flipV="1">
            <a:off x="1424866" y="3539125"/>
            <a:ext cx="2689934" cy="556971"/>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93" name="直線矢印コネクタ 7192">
            <a:extLst>
              <a:ext uri="{FF2B5EF4-FFF2-40B4-BE49-F238E27FC236}">
                <a16:creationId xmlns:a16="http://schemas.microsoft.com/office/drawing/2014/main" id="{27E9F6A6-24C5-0A61-448D-675906B9520E}"/>
              </a:ext>
            </a:extLst>
          </p:cNvPr>
          <p:cNvCxnSpPr>
            <a:cxnSpLocks/>
          </p:cNvCxnSpPr>
          <p:nvPr/>
        </p:nvCxnSpPr>
        <p:spPr bwMode="auto">
          <a:xfrm flipV="1">
            <a:off x="1424866" y="3625128"/>
            <a:ext cx="3672726" cy="470968"/>
          </a:xfrm>
          <a:prstGeom prst="straightConnector1">
            <a:avLst/>
          </a:prstGeom>
          <a:solidFill>
            <a:schemeClr val="accent1"/>
          </a:solidFill>
          <a:ln w="28575" cap="flat" cmpd="sng" algn="ctr">
            <a:solidFill>
              <a:srgbClr val="0070C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96" name="テキスト ボックス 7195">
            <a:extLst>
              <a:ext uri="{FF2B5EF4-FFF2-40B4-BE49-F238E27FC236}">
                <a16:creationId xmlns:a16="http://schemas.microsoft.com/office/drawing/2014/main" id="{BC699948-20DA-6A76-2FC4-219DF7A168CD}"/>
              </a:ext>
            </a:extLst>
          </p:cNvPr>
          <p:cNvSpPr txBox="1"/>
          <p:nvPr/>
        </p:nvSpPr>
        <p:spPr>
          <a:xfrm>
            <a:off x="476284" y="5618692"/>
            <a:ext cx="1895626" cy="1138773"/>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変数</a:t>
            </a:r>
            <a:r>
              <a:rPr lang="en-US" altLang="ja-JP" sz="2200" dirty="0">
                <a:latin typeface="メイリオ" panose="020B0604030504040204" pitchFamily="50" charset="-128"/>
                <a:ea typeface="メイリオ" panose="020B0604030504040204" pitchFamily="50" charset="-128"/>
              </a:rPr>
              <a:t>x</a:t>
            </a:r>
            <a:r>
              <a:rPr lang="ja-JP" altLang="en-US" sz="2200" dirty="0">
                <a:latin typeface="メイリオ" panose="020B0604030504040204" pitchFamily="50" charset="-128"/>
                <a:ea typeface="メイリオ" panose="020B0604030504040204" pitchFamily="50" charset="-128"/>
              </a:rPr>
              <a:t>に一番小さい数を入れます</a:t>
            </a:r>
            <a:endParaRPr lang="ja-JP" altLang="en-US" sz="2400" dirty="0">
              <a:latin typeface="メイリオ" panose="020B0604030504040204" pitchFamily="50" charset="-128"/>
              <a:ea typeface="メイリオ" panose="020B0604030504040204" pitchFamily="50" charset="-128"/>
            </a:endParaRPr>
          </a:p>
        </p:txBody>
      </p:sp>
      <p:sp>
        <p:nvSpPr>
          <p:cNvPr id="7197" name="テキスト ボックス 7196">
            <a:extLst>
              <a:ext uri="{FF2B5EF4-FFF2-40B4-BE49-F238E27FC236}">
                <a16:creationId xmlns:a16="http://schemas.microsoft.com/office/drawing/2014/main" id="{D46C0E2D-A988-9BCB-3714-110F7FDB6212}"/>
              </a:ext>
            </a:extLst>
          </p:cNvPr>
          <p:cNvSpPr txBox="1"/>
          <p:nvPr/>
        </p:nvSpPr>
        <p:spPr>
          <a:xfrm>
            <a:off x="2355320" y="4206545"/>
            <a:ext cx="4578880" cy="830997"/>
          </a:xfrm>
          <a:prstGeom prst="rect">
            <a:avLst/>
          </a:prstGeom>
          <a:noFill/>
        </p:spPr>
        <p:txBody>
          <a:bodyPr wrap="square">
            <a:spAutoFit/>
          </a:bodyPr>
          <a:lstStyle/>
          <a:p>
            <a:pPr algn="l"/>
            <a:r>
              <a:rPr lang="en-US" altLang="ja-JP" sz="2400" dirty="0" err="1">
                <a:latin typeface="メイリオ" panose="020B0604030504040204" pitchFamily="50" charset="-128"/>
                <a:ea typeface="メイリオ" panose="020B0604030504040204" pitchFamily="50" charset="-128"/>
              </a:rPr>
              <a:t>i</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を</a:t>
            </a:r>
            <a:r>
              <a:rPr lang="en-US" altLang="ja-JP" sz="2400" dirty="0">
                <a:latin typeface="メイリオ" panose="020B0604030504040204" pitchFamily="50" charset="-128"/>
                <a:ea typeface="メイリオ" panose="020B0604030504040204" pitchFamily="50" charset="-128"/>
              </a:rPr>
              <a:t>[0,1,2,3,4]</a:t>
            </a:r>
            <a:r>
              <a:rPr lang="ja-JP" altLang="en-US" sz="2400" dirty="0">
                <a:latin typeface="メイリオ" panose="020B0604030504040204" pitchFamily="50" charset="-128"/>
                <a:ea typeface="メイリオ" panose="020B0604030504040204" pitchFamily="50" charset="-128"/>
              </a:rPr>
              <a:t>で繰り返しながら、</a:t>
            </a:r>
            <a:r>
              <a:rPr lang="en-US" altLang="ja-JP" sz="2400" dirty="0">
                <a:latin typeface="メイリオ" panose="020B0604030504040204" pitchFamily="50" charset="-128"/>
                <a:ea typeface="メイリオ" panose="020B0604030504040204" pitchFamily="50" charset="-128"/>
              </a:rPr>
              <a:t>x</a:t>
            </a:r>
            <a:r>
              <a:rPr lang="ja-JP" altLang="en-US" sz="2400" dirty="0">
                <a:latin typeface="メイリオ" panose="020B0604030504040204" pitchFamily="50" charset="-128"/>
                <a:ea typeface="メイリオ" panose="020B0604030504040204" pitchFamily="50" charset="-128"/>
              </a:rPr>
              <a:t>と</a:t>
            </a:r>
            <a:r>
              <a:rPr lang="en-US" altLang="ja-JP" sz="2400" dirty="0">
                <a:latin typeface="メイリオ" panose="020B0604030504040204" pitchFamily="50" charset="-128"/>
                <a:ea typeface="メイリオ" panose="020B0604030504040204" pitchFamily="50" charset="-128"/>
              </a:rPr>
              <a:t>d[</a:t>
            </a:r>
            <a:r>
              <a:rPr lang="en-US" altLang="ja-JP" sz="2400" dirty="0" err="1">
                <a:latin typeface="メイリオ" panose="020B0604030504040204" pitchFamily="50" charset="-128"/>
                <a:ea typeface="メイリオ" panose="020B0604030504040204" pitchFamily="50" charset="-128"/>
              </a:rPr>
              <a:t>i</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を比較します。</a:t>
            </a:r>
            <a:endParaRPr lang="en-US" altLang="ja-JP" sz="2400" dirty="0">
              <a:latin typeface="メイリオ" panose="020B0604030504040204" pitchFamily="50" charset="-128"/>
              <a:ea typeface="メイリオ" panose="020B0604030504040204" pitchFamily="50" charset="-128"/>
            </a:endParaRPr>
          </a:p>
        </p:txBody>
      </p:sp>
      <p:sp>
        <p:nvSpPr>
          <p:cNvPr id="7199" name="テキスト ボックス 7198">
            <a:extLst>
              <a:ext uri="{FF2B5EF4-FFF2-40B4-BE49-F238E27FC236}">
                <a16:creationId xmlns:a16="http://schemas.microsoft.com/office/drawing/2014/main" id="{DECCD5A3-994E-8997-A159-ED7EC4F3C7DF}"/>
              </a:ext>
            </a:extLst>
          </p:cNvPr>
          <p:cNvSpPr txBox="1"/>
          <p:nvPr/>
        </p:nvSpPr>
        <p:spPr>
          <a:xfrm>
            <a:off x="4114800" y="5127592"/>
            <a:ext cx="4038600" cy="830997"/>
          </a:xfrm>
          <a:prstGeom prst="rect">
            <a:avLst/>
          </a:prstGeom>
          <a:noFill/>
        </p:spPr>
        <p:txBody>
          <a:bodyPr wrap="square">
            <a:spAutoFit/>
          </a:bodyPr>
          <a:lstStyle/>
          <a:p>
            <a:pPr algn="l"/>
            <a:r>
              <a:rPr lang="en-US" altLang="ja-JP" sz="2400" dirty="0">
                <a:solidFill>
                  <a:srgbClr val="002060"/>
                </a:solidFill>
                <a:latin typeface="メイリオ" panose="020B0604030504040204" pitchFamily="50" charset="-128"/>
                <a:ea typeface="メイリオ" panose="020B0604030504040204" pitchFamily="50" charset="-128"/>
              </a:rPr>
              <a:t>d[</a:t>
            </a:r>
            <a:r>
              <a:rPr lang="en-US" altLang="ja-JP" sz="2400" dirty="0" err="1">
                <a:solidFill>
                  <a:srgbClr val="002060"/>
                </a:solidFill>
                <a:latin typeface="メイリオ" panose="020B0604030504040204" pitchFamily="50" charset="-128"/>
                <a:ea typeface="メイリオ" panose="020B0604030504040204" pitchFamily="50" charset="-128"/>
              </a:rPr>
              <a:t>i</a:t>
            </a:r>
            <a:r>
              <a:rPr lang="en-US" altLang="ja-JP" sz="2400" dirty="0">
                <a:solidFill>
                  <a:srgbClr val="002060"/>
                </a:solidFill>
                <a:latin typeface="メイリオ" panose="020B0604030504040204" pitchFamily="50" charset="-128"/>
                <a:ea typeface="メイリオ" panose="020B0604030504040204" pitchFamily="50" charset="-128"/>
              </a:rPr>
              <a:t>]</a:t>
            </a:r>
            <a:r>
              <a:rPr lang="ja-JP" altLang="en-US" sz="2400" dirty="0">
                <a:solidFill>
                  <a:srgbClr val="002060"/>
                </a:solidFill>
                <a:latin typeface="メイリオ" panose="020B0604030504040204" pitchFamily="50" charset="-128"/>
                <a:ea typeface="メイリオ" panose="020B0604030504040204" pitchFamily="50" charset="-128"/>
              </a:rPr>
              <a:t>が</a:t>
            </a:r>
            <a:r>
              <a:rPr lang="en-US" altLang="ja-JP" sz="2400" dirty="0">
                <a:solidFill>
                  <a:srgbClr val="002060"/>
                </a:solidFill>
                <a:latin typeface="メイリオ" panose="020B0604030504040204" pitchFamily="50" charset="-128"/>
                <a:ea typeface="メイリオ" panose="020B0604030504040204" pitchFamily="50" charset="-128"/>
              </a:rPr>
              <a:t>x</a:t>
            </a:r>
            <a:r>
              <a:rPr lang="ja-JP" altLang="en-US" sz="2400" dirty="0">
                <a:solidFill>
                  <a:srgbClr val="002060"/>
                </a:solidFill>
                <a:latin typeface="メイリオ" panose="020B0604030504040204" pitchFamily="50" charset="-128"/>
                <a:ea typeface="メイリオ" panose="020B0604030504040204" pitchFamily="50" charset="-128"/>
              </a:rPr>
              <a:t>より小さい場合</a:t>
            </a:r>
            <a:endParaRPr lang="en-US" altLang="ja-JP" sz="2400" dirty="0">
              <a:solidFill>
                <a:srgbClr val="002060"/>
              </a:solidFill>
              <a:latin typeface="メイリオ" panose="020B0604030504040204" pitchFamily="50" charset="-128"/>
              <a:ea typeface="メイリオ" panose="020B0604030504040204" pitchFamily="50" charset="-128"/>
            </a:endParaRPr>
          </a:p>
          <a:p>
            <a:pPr algn="l"/>
            <a:r>
              <a:rPr lang="en-US" altLang="ja-JP" sz="2400" dirty="0">
                <a:solidFill>
                  <a:srgbClr val="002060"/>
                </a:solidFill>
                <a:latin typeface="メイリオ" panose="020B0604030504040204" pitchFamily="50" charset="-128"/>
                <a:ea typeface="メイリオ" panose="020B0604030504040204" pitchFamily="50" charset="-128"/>
              </a:rPr>
              <a:t>X</a:t>
            </a:r>
            <a:r>
              <a:rPr lang="ja-JP" altLang="en-US" sz="2400" dirty="0">
                <a:solidFill>
                  <a:srgbClr val="002060"/>
                </a:solidFill>
                <a:latin typeface="メイリオ" panose="020B0604030504040204" pitchFamily="50" charset="-128"/>
                <a:ea typeface="メイリオ" panose="020B0604030504040204" pitchFamily="50" charset="-128"/>
              </a:rPr>
              <a:t>の内容を</a:t>
            </a:r>
            <a:r>
              <a:rPr lang="en-US" altLang="ja-JP" sz="2400" dirty="0">
                <a:solidFill>
                  <a:srgbClr val="002060"/>
                </a:solidFill>
                <a:latin typeface="メイリオ" panose="020B0604030504040204" pitchFamily="50" charset="-128"/>
                <a:ea typeface="メイリオ" panose="020B0604030504040204" pitchFamily="50" charset="-128"/>
              </a:rPr>
              <a:t>d[</a:t>
            </a:r>
            <a:r>
              <a:rPr lang="en-US" altLang="ja-JP" sz="2400" dirty="0" err="1">
                <a:solidFill>
                  <a:srgbClr val="002060"/>
                </a:solidFill>
                <a:latin typeface="メイリオ" panose="020B0604030504040204" pitchFamily="50" charset="-128"/>
                <a:ea typeface="メイリオ" panose="020B0604030504040204" pitchFamily="50" charset="-128"/>
              </a:rPr>
              <a:t>i</a:t>
            </a:r>
            <a:r>
              <a:rPr lang="en-US" altLang="ja-JP" sz="2400" dirty="0">
                <a:solidFill>
                  <a:srgbClr val="002060"/>
                </a:solidFill>
                <a:latin typeface="メイリオ" panose="020B0604030504040204" pitchFamily="50" charset="-128"/>
                <a:ea typeface="メイリオ" panose="020B0604030504040204" pitchFamily="50" charset="-128"/>
              </a:rPr>
              <a:t>]</a:t>
            </a:r>
            <a:r>
              <a:rPr lang="ja-JP" altLang="en-US" sz="2400" dirty="0">
                <a:solidFill>
                  <a:srgbClr val="002060"/>
                </a:solidFill>
                <a:latin typeface="メイリオ" panose="020B0604030504040204" pitchFamily="50" charset="-128"/>
                <a:ea typeface="メイリオ" panose="020B0604030504040204" pitchFamily="50" charset="-128"/>
              </a:rPr>
              <a:t>に変えます。</a:t>
            </a:r>
            <a:endParaRPr lang="en-US" altLang="ja-JP" sz="2400" dirty="0">
              <a:solidFill>
                <a:srgbClr val="002060"/>
              </a:solidFill>
              <a:latin typeface="メイリオ" panose="020B0604030504040204" pitchFamily="50" charset="-128"/>
              <a:ea typeface="メイリオ" panose="020B0604030504040204" pitchFamily="50" charset="-128"/>
            </a:endParaRPr>
          </a:p>
        </p:txBody>
      </p:sp>
      <p:sp>
        <p:nvSpPr>
          <p:cNvPr id="2" name="矢印: 折線 1">
            <a:extLst>
              <a:ext uri="{FF2B5EF4-FFF2-40B4-BE49-F238E27FC236}">
                <a16:creationId xmlns:a16="http://schemas.microsoft.com/office/drawing/2014/main" id="{98B6B195-7E5A-5AD7-6D09-CAB864B2EEAE}"/>
              </a:ext>
            </a:extLst>
          </p:cNvPr>
          <p:cNvSpPr/>
          <p:nvPr/>
        </p:nvSpPr>
        <p:spPr bwMode="auto">
          <a:xfrm rot="10800000">
            <a:off x="2590800" y="5144987"/>
            <a:ext cx="1219200" cy="667096"/>
          </a:xfrm>
          <a:prstGeom prst="bentArrow">
            <a:avLst>
              <a:gd name="adj1" fmla="val 25000"/>
              <a:gd name="adj2" fmla="val 25000"/>
              <a:gd name="adj3" fmla="val 25000"/>
              <a:gd name="adj4" fmla="val 4375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9324610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720962" y="616033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33</a:t>
            </a:fld>
            <a:endParaRPr kumimoji="0" lang="en-US" altLang="ja-JP" sz="2800" dirty="0">
              <a:solidFill>
                <a:srgbClr val="000000"/>
              </a:solidFill>
            </a:endParaRPr>
          </a:p>
        </p:txBody>
      </p:sp>
      <p:sp>
        <p:nvSpPr>
          <p:cNvPr id="7171" name="Text Box 3"/>
          <p:cNvSpPr txBox="1">
            <a:spLocks noChangeArrowheads="1"/>
          </p:cNvSpPr>
          <p:nvPr/>
        </p:nvSpPr>
        <p:spPr bwMode="auto">
          <a:xfrm>
            <a:off x="278872" y="297006"/>
            <a:ext cx="891824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a:solidFill>
                  <a:srgbClr val="FF0000"/>
                </a:solidFill>
                <a:latin typeface="メイリオ" panose="020B0604030504040204" pitchFamily="50" charset="-128"/>
                <a:ea typeface="メイリオ" panose="020B0604030504040204" pitchFamily="50" charset="-128"/>
              </a:rPr>
              <a:t>開発</a:t>
            </a:r>
            <a:r>
              <a:rPr lang="en-US" altLang="ja-JP" sz="2400" dirty="0">
                <a:solidFill>
                  <a:srgbClr val="FF0000"/>
                </a:solidFill>
                <a:latin typeface="メイリオ" panose="020B0604030504040204" pitchFamily="50" charset="-128"/>
                <a:ea typeface="メイリオ" panose="020B0604030504040204" pitchFamily="50" charset="-128"/>
              </a:rPr>
              <a:t>6: </a:t>
            </a:r>
            <a:r>
              <a:rPr lang="ja-JP" altLang="en-US" sz="2400" dirty="0">
                <a:latin typeface="メイリオ" panose="020B0604030504040204" pitchFamily="50" charset="-128"/>
                <a:ea typeface="メイリオ" panose="020B0604030504040204" pitchFamily="50" charset="-128"/>
              </a:rPr>
              <a:t>リストの中の一番小さい数を見つける</a:t>
            </a:r>
            <a:endParaRPr lang="ja-JP" altLang="en-US" sz="2400" dirty="0"/>
          </a:p>
        </p:txBody>
      </p:sp>
      <p:sp>
        <p:nvSpPr>
          <p:cNvPr id="65" name="テキスト ボックス 64"/>
          <p:cNvSpPr txBox="1"/>
          <p:nvPr/>
        </p:nvSpPr>
        <p:spPr>
          <a:xfrm>
            <a:off x="4773334" y="2689834"/>
            <a:ext cx="4064506" cy="2246769"/>
          </a:xfrm>
          <a:prstGeom prst="rect">
            <a:avLst/>
          </a:prstGeom>
          <a:solidFill>
            <a:srgbClr val="FFFFCC"/>
          </a:solidFill>
          <a:ln>
            <a:solidFill>
              <a:schemeClr val="tx1"/>
            </a:solid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この部分を考えて、プログラムを完成されてください。</a:t>
            </a: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grpSp>
        <p:nvGrpSpPr>
          <p:cNvPr id="60" name="グループ化 59"/>
          <p:cNvGrpSpPr/>
          <p:nvPr/>
        </p:nvGrpSpPr>
        <p:grpSpPr>
          <a:xfrm>
            <a:off x="684440" y="2717581"/>
            <a:ext cx="3510742" cy="2671374"/>
            <a:chOff x="2784366" y="1677618"/>
            <a:chExt cx="2029296" cy="1641862"/>
          </a:xfrm>
        </p:grpSpPr>
        <p:sp>
          <p:nvSpPr>
            <p:cNvPr id="61" name="テキスト ボックス 60"/>
            <p:cNvSpPr txBox="1"/>
            <p:nvPr/>
          </p:nvSpPr>
          <p:spPr>
            <a:xfrm>
              <a:off x="2784366" y="1677618"/>
              <a:ext cx="1627377" cy="1513309"/>
            </a:xfrm>
            <a:prstGeom prst="rect">
              <a:avLst/>
            </a:prstGeom>
            <a:noFill/>
            <a:ln w="57150">
              <a:solidFill>
                <a:srgbClr val="FF0000"/>
              </a:solidFill>
            </a:ln>
          </p:spPr>
          <p:txBody>
            <a:bodyPr wrap="square" rtlCol="0">
              <a:spAutoFit/>
            </a:bodyPr>
            <a:lstStyle/>
            <a:p>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[0,1,2,3,4]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7" name="テキスト ボックス 66"/>
            <p:cNvSpPr txBox="1"/>
            <p:nvPr/>
          </p:nvSpPr>
          <p:spPr>
            <a:xfrm>
              <a:off x="3077991" y="2068379"/>
              <a:ext cx="1482130" cy="983650"/>
            </a:xfrm>
            <a:prstGeom prst="rect">
              <a:avLst/>
            </a:prstGeom>
            <a:solidFill>
              <a:schemeClr val="bg1"/>
            </a:solidFill>
            <a:ln w="57150">
              <a:solidFill>
                <a:srgbClr val="FF0000"/>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8" name="正方形/長方形 67"/>
            <p:cNvSpPr/>
            <p:nvPr/>
          </p:nvSpPr>
          <p:spPr>
            <a:xfrm>
              <a:off x="4420258" y="2056853"/>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1" name="テキスト ボックス 70"/>
          <p:cNvSpPr txBox="1"/>
          <p:nvPr/>
        </p:nvSpPr>
        <p:spPr>
          <a:xfrm>
            <a:off x="684440" y="5405899"/>
            <a:ext cx="2819400"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x</a:t>
            </a:r>
            <a:r>
              <a:rPr lang="ja-JP" altLang="en-US" dirty="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72" name="テキスト ボックス 71"/>
          <p:cNvSpPr txBox="1"/>
          <p:nvPr/>
        </p:nvSpPr>
        <p:spPr>
          <a:xfrm>
            <a:off x="684440" y="2123371"/>
            <a:ext cx="2819400"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x = d[0]</a:t>
            </a:r>
            <a:endParaRPr kumimoji="1" lang="ja-JP" altLang="en-US" dirty="0">
              <a:latin typeface="メイリオ" panose="020B0604030504040204" pitchFamily="50" charset="-128"/>
              <a:ea typeface="メイリオ" panose="020B0604030504040204" pitchFamily="50" charset="-128"/>
            </a:endParaRPr>
          </a:p>
        </p:txBody>
      </p:sp>
      <p:sp>
        <p:nvSpPr>
          <p:cNvPr id="44" name="フローチャート: 処理 43"/>
          <p:cNvSpPr/>
          <p:nvPr/>
        </p:nvSpPr>
        <p:spPr bwMode="auto">
          <a:xfrm>
            <a:off x="1557050" y="3574430"/>
            <a:ext cx="2454770" cy="1186377"/>
          </a:xfrm>
          <a:prstGeom prst="flowChartProcess">
            <a:avLst/>
          </a:prstGeom>
          <a:solidFill>
            <a:srgbClr val="FFFFCC"/>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a:r>
              <a:rPr lang="ja-JP" altLang="en-US" dirty="0">
                <a:latin typeface="メイリオ" panose="020B0604030504040204" pitchFamily="50" charset="-128"/>
                <a:ea typeface="メイリオ" panose="020B0604030504040204" pitchFamily="50" charset="-128"/>
              </a:rPr>
              <a:t>変数</a:t>
            </a:r>
            <a:r>
              <a:rPr lang="en-US" altLang="ja-JP" dirty="0">
                <a:latin typeface="メイリオ" panose="020B0604030504040204" pitchFamily="50" charset="-128"/>
                <a:ea typeface="メイリオ" panose="020B0604030504040204" pitchFamily="50" charset="-128"/>
              </a:rPr>
              <a:t>x</a:t>
            </a:r>
            <a:r>
              <a:rPr lang="ja-JP" altLang="en-US" dirty="0">
                <a:latin typeface="メイリオ" panose="020B0604030504040204" pitchFamily="50" charset="-128"/>
                <a:ea typeface="メイリオ" panose="020B0604030504040204" pitchFamily="50" charset="-128"/>
              </a:rPr>
              <a:t>と</a:t>
            </a:r>
            <a:r>
              <a:rPr lang="en-US" altLang="ja-JP" dirty="0">
                <a:latin typeface="メイリオ" panose="020B0604030504040204" pitchFamily="50" charset="-128"/>
                <a:ea typeface="メイリオ" panose="020B0604030504040204" pitchFamily="50" charset="-128"/>
              </a:rPr>
              <a:t>d[i]</a:t>
            </a:r>
            <a:r>
              <a:rPr lang="ja-JP" altLang="en-US" dirty="0">
                <a:latin typeface="メイリオ" panose="020B0604030504040204" pitchFamily="50" charset="-128"/>
                <a:ea typeface="メイリオ" panose="020B0604030504040204" pitchFamily="50" charset="-128"/>
              </a:rPr>
              <a:t>の内容を比較して、</a:t>
            </a:r>
            <a:r>
              <a:rPr lang="en-US" altLang="ja-JP" dirty="0">
                <a:latin typeface="メイリオ" panose="020B0604030504040204" pitchFamily="50" charset="-128"/>
                <a:ea typeface="メイリオ" panose="020B0604030504040204" pitchFamily="50" charset="-128"/>
              </a:rPr>
              <a:t>d[i]</a:t>
            </a:r>
            <a:r>
              <a:rPr lang="ja-JP" altLang="en-US" dirty="0">
                <a:latin typeface="メイリオ" panose="020B0604030504040204" pitchFamily="50" charset="-128"/>
                <a:ea typeface="メイリオ" panose="020B0604030504040204" pitchFamily="50" charset="-128"/>
              </a:rPr>
              <a:t>が小さければ、その時の値を変数</a:t>
            </a:r>
            <a:r>
              <a:rPr lang="en-US" altLang="ja-JP" dirty="0">
                <a:latin typeface="メイリオ" panose="020B0604030504040204" pitchFamily="50" charset="-128"/>
                <a:ea typeface="メイリオ" panose="020B0604030504040204" pitchFamily="50" charset="-128"/>
              </a:rPr>
              <a:t>x</a:t>
            </a:r>
            <a:r>
              <a:rPr lang="ja-JP" altLang="en-US" dirty="0">
                <a:latin typeface="メイリオ" panose="020B0604030504040204" pitchFamily="50" charset="-128"/>
                <a:ea typeface="メイリオ" panose="020B0604030504040204" pitchFamily="50" charset="-128"/>
              </a:rPr>
              <a:t>に入れる</a:t>
            </a: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grpSp>
        <p:nvGrpSpPr>
          <p:cNvPr id="15" name="グループ化 14"/>
          <p:cNvGrpSpPr/>
          <p:nvPr/>
        </p:nvGrpSpPr>
        <p:grpSpPr>
          <a:xfrm>
            <a:off x="6155082" y="3586915"/>
            <a:ext cx="1143000" cy="1019070"/>
            <a:chOff x="6689564" y="3158186"/>
            <a:chExt cx="1143000" cy="1019070"/>
          </a:xfrm>
        </p:grpSpPr>
        <p:sp>
          <p:nvSpPr>
            <p:cNvPr id="84" name="メモ 83"/>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5" name="テキスト ボックス 84"/>
            <p:cNvSpPr txBox="1"/>
            <p:nvPr/>
          </p:nvSpPr>
          <p:spPr>
            <a:xfrm>
              <a:off x="6689564" y="3190667"/>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89" name="グループ化 88"/>
          <p:cNvGrpSpPr/>
          <p:nvPr/>
        </p:nvGrpSpPr>
        <p:grpSpPr>
          <a:xfrm>
            <a:off x="4882693" y="3574430"/>
            <a:ext cx="1143000" cy="1019070"/>
            <a:chOff x="6689564" y="3158186"/>
            <a:chExt cx="1143000" cy="1019070"/>
          </a:xfrm>
        </p:grpSpPr>
        <p:sp>
          <p:nvSpPr>
            <p:cNvPr id="90" name="メモ 89"/>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1" name="テキスト ボックス 90"/>
            <p:cNvSpPr txBox="1"/>
            <p:nvPr/>
          </p:nvSpPr>
          <p:spPr>
            <a:xfrm>
              <a:off x="6689564" y="3190667"/>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04</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cxnSp>
        <p:nvCxnSpPr>
          <p:cNvPr id="9" name="直線矢印コネクタ 8"/>
          <p:cNvCxnSpPr>
            <a:stCxn id="65" idx="1"/>
          </p:cNvCxnSpPr>
          <p:nvPr/>
        </p:nvCxnSpPr>
        <p:spPr bwMode="auto">
          <a:xfrm flipH="1">
            <a:off x="4121179" y="3813219"/>
            <a:ext cx="652155" cy="196910"/>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テキスト ボックス 29"/>
          <p:cNvSpPr txBox="1"/>
          <p:nvPr/>
        </p:nvSpPr>
        <p:spPr>
          <a:xfrm>
            <a:off x="4168700" y="1196487"/>
            <a:ext cx="4403134" cy="707886"/>
          </a:xfrm>
          <a:prstGeom prst="rect">
            <a:avLst/>
          </a:prstGeom>
          <a:noFill/>
        </p:spPr>
        <p:txBody>
          <a:bodyPr wrap="square" rtlCol="0">
            <a:spAutoFit/>
          </a:bodyPr>
          <a:lstStyle/>
          <a:p>
            <a:pPr algn="l"/>
            <a:r>
              <a:rPr lang="ja-JP" altLang="en-US" sz="2000" dirty="0">
                <a:solidFill>
                  <a:srgbClr val="FF0000"/>
                </a:solidFill>
                <a:latin typeface="メイリオ" panose="020B0604030504040204" pitchFamily="50" charset="-128"/>
                <a:ea typeface="メイリオ" panose="020B0604030504040204" pitchFamily="50" charset="-128"/>
              </a:rPr>
              <a:t>ポイント</a:t>
            </a:r>
            <a:r>
              <a:rPr lang="en-US" altLang="ja-JP" sz="2000" dirty="0">
                <a:solidFill>
                  <a:srgbClr val="FF0000"/>
                </a:solidFill>
                <a:latin typeface="メイリオ" panose="020B0604030504040204" pitchFamily="50" charset="-128"/>
                <a:ea typeface="メイリオ" panose="020B0604030504040204" pitchFamily="50" charset="-128"/>
              </a:rPr>
              <a:t>:</a:t>
            </a:r>
          </a:p>
          <a:p>
            <a:pPr algn="l"/>
            <a:r>
              <a:rPr lang="ja-JP" altLang="en-US" sz="2000" dirty="0">
                <a:latin typeface="メイリオ" panose="020B0604030504040204" pitchFamily="50" charset="-128"/>
                <a:ea typeface="メイリオ" panose="020B0604030504040204" pitchFamily="50" charset="-128"/>
              </a:rPr>
              <a:t>変数</a:t>
            </a:r>
            <a:r>
              <a:rPr lang="en-US" altLang="ja-JP" sz="2000" dirty="0">
                <a:latin typeface="メイリオ" panose="020B0604030504040204" pitchFamily="50" charset="-128"/>
                <a:ea typeface="メイリオ" panose="020B0604030504040204" pitchFamily="50" charset="-128"/>
              </a:rPr>
              <a:t>x</a:t>
            </a:r>
            <a:r>
              <a:rPr lang="ja-JP" altLang="en-US" sz="2000" dirty="0">
                <a:latin typeface="メイリオ" panose="020B0604030504040204" pitchFamily="50" charset="-128"/>
                <a:ea typeface="メイリオ" panose="020B0604030504040204" pitchFamily="50" charset="-128"/>
              </a:rPr>
              <a:t>に</a:t>
            </a:r>
            <a:r>
              <a:rPr lang="en-US" altLang="ja-JP" sz="2000" dirty="0">
                <a:latin typeface="メイリオ" panose="020B0604030504040204" pitchFamily="50" charset="-128"/>
                <a:ea typeface="メイリオ" panose="020B0604030504040204" pitchFamily="50" charset="-128"/>
              </a:rPr>
              <a:t>d[0]</a:t>
            </a:r>
            <a:r>
              <a:rPr lang="ja-JP" altLang="en-US" sz="2000" dirty="0">
                <a:latin typeface="メイリオ" panose="020B0604030504040204" pitchFamily="50" charset="-128"/>
                <a:ea typeface="メイリオ" panose="020B0604030504040204" pitchFamily="50" charset="-128"/>
              </a:rPr>
              <a:t>の値を入れています。</a:t>
            </a:r>
            <a:endParaRPr kumimoji="1" lang="ja-JP" altLang="en-US" sz="2000"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D18D5AAD-8985-80F2-C146-9794EB7F21FF}"/>
              </a:ext>
            </a:extLst>
          </p:cNvPr>
          <p:cNvSpPr txBox="1"/>
          <p:nvPr/>
        </p:nvSpPr>
        <p:spPr>
          <a:xfrm>
            <a:off x="671118" y="1125328"/>
            <a:ext cx="2819400" cy="369332"/>
          </a:xfrm>
          <a:prstGeom prst="rect">
            <a:avLst/>
          </a:prstGeom>
          <a:solidFill>
            <a:schemeClr val="bg1"/>
          </a:solidFill>
          <a:ln w="12700">
            <a:solidFill>
              <a:schemeClr val="tx1"/>
            </a:solidFill>
            <a:prstDash val="dash"/>
          </a:ln>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d[]</a:t>
            </a:r>
            <a:r>
              <a:rPr kumimoji="1" lang="ja-JP" altLang="en-US" dirty="0">
                <a:latin typeface="メイリオ" panose="020B0604030504040204" pitchFamily="50" charset="-128"/>
                <a:ea typeface="メイリオ" panose="020B0604030504040204" pitchFamily="50" charset="-128"/>
              </a:rPr>
              <a:t>に</a:t>
            </a:r>
            <a:r>
              <a:rPr kumimoji="1" lang="en-US" altLang="ja-JP" dirty="0">
                <a:latin typeface="メイリオ" panose="020B0604030504040204" pitchFamily="50" charset="-128"/>
                <a:ea typeface="メイリオ" panose="020B0604030504040204" pitchFamily="50" charset="-128"/>
              </a:rPr>
              <a:t>5</a:t>
            </a:r>
            <a:r>
              <a:rPr kumimoji="1" lang="ja-JP" altLang="en-US" dirty="0">
                <a:latin typeface="メイリオ" panose="020B0604030504040204" pitchFamily="50" charset="-128"/>
                <a:ea typeface="メイリオ" panose="020B0604030504040204" pitchFamily="50" charset="-128"/>
              </a:rPr>
              <a:t>個の数をいれとく</a:t>
            </a:r>
          </a:p>
        </p:txBody>
      </p:sp>
      <p:sp>
        <p:nvSpPr>
          <p:cNvPr id="4" name="テキスト ボックス 3">
            <a:extLst>
              <a:ext uri="{FF2B5EF4-FFF2-40B4-BE49-F238E27FC236}">
                <a16:creationId xmlns:a16="http://schemas.microsoft.com/office/drawing/2014/main" id="{005F735F-516E-8148-CE59-4CED6D8D3B9F}"/>
              </a:ext>
            </a:extLst>
          </p:cNvPr>
          <p:cNvSpPr txBox="1"/>
          <p:nvPr/>
        </p:nvSpPr>
        <p:spPr>
          <a:xfrm>
            <a:off x="671118" y="1592211"/>
            <a:ext cx="2819400"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(d)</a:t>
            </a:r>
            <a:endParaRPr kumimoji="1" lang="ja-JP" altLang="en-US" dirty="0">
              <a:latin typeface="メイリオ" panose="020B0604030504040204" pitchFamily="50" charset="-128"/>
              <a:ea typeface="メイリオ" panose="020B0604030504040204" pitchFamily="50" charset="-128"/>
            </a:endParaRPr>
          </a:p>
        </p:txBody>
      </p:sp>
      <p:cxnSp>
        <p:nvCxnSpPr>
          <p:cNvPr id="5" name="コネクタ: カギ線 4">
            <a:extLst>
              <a:ext uri="{FF2B5EF4-FFF2-40B4-BE49-F238E27FC236}">
                <a16:creationId xmlns:a16="http://schemas.microsoft.com/office/drawing/2014/main" id="{C872CB3A-4998-1AC5-501B-2F91B4B10CA4}"/>
              </a:ext>
            </a:extLst>
          </p:cNvPr>
          <p:cNvCxnSpPr/>
          <p:nvPr/>
        </p:nvCxnSpPr>
        <p:spPr bwMode="auto">
          <a:xfrm rot="10800000" flipV="1">
            <a:off x="3146806" y="1394455"/>
            <a:ext cx="1048377" cy="946526"/>
          </a:xfrm>
          <a:prstGeom prst="bentConnector3">
            <a:avLst>
              <a:gd name="adj1" fmla="val 34698"/>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9618062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34</a:t>
            </a:fld>
            <a:endParaRPr kumimoji="0" lang="en-US" altLang="ja-JP" sz="2800" dirty="0">
              <a:solidFill>
                <a:srgbClr val="000000"/>
              </a:solidFill>
            </a:endParaRPr>
          </a:p>
        </p:txBody>
      </p:sp>
      <p:sp>
        <p:nvSpPr>
          <p:cNvPr id="7171" name="Text Box 3"/>
          <p:cNvSpPr txBox="1">
            <a:spLocks noChangeArrowheads="1"/>
          </p:cNvSpPr>
          <p:nvPr/>
        </p:nvSpPr>
        <p:spPr bwMode="auto">
          <a:xfrm>
            <a:off x="1981200" y="301360"/>
            <a:ext cx="76200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600" dirty="0">
                <a:solidFill>
                  <a:srgbClr val="FF0000"/>
                </a:solidFill>
                <a:latin typeface="メイリオ" panose="020B0604030504040204" pitchFamily="50" charset="-128"/>
                <a:ea typeface="メイリオ" panose="020B0604030504040204" pitchFamily="50" charset="-128"/>
              </a:rPr>
              <a:t>開発</a:t>
            </a:r>
            <a:r>
              <a:rPr lang="en-US" altLang="ja-JP" sz="2600" dirty="0">
                <a:solidFill>
                  <a:srgbClr val="FF0000"/>
                </a:solidFill>
                <a:latin typeface="メイリオ" panose="020B0604030504040204" pitchFamily="50" charset="-128"/>
                <a:ea typeface="メイリオ" panose="020B0604030504040204" pitchFamily="50" charset="-128"/>
              </a:rPr>
              <a:t>7</a:t>
            </a:r>
            <a:r>
              <a:rPr lang="en-US" altLang="ja-JP" sz="2600" dirty="0">
                <a:latin typeface="メイリオ" panose="020B0604030504040204" pitchFamily="50" charset="-128"/>
                <a:ea typeface="メイリオ" panose="020B0604030504040204" pitchFamily="50" charset="-128"/>
              </a:rPr>
              <a:t>: </a:t>
            </a:r>
            <a:r>
              <a:rPr lang="ja-JP" altLang="en-US" sz="2600" dirty="0">
                <a:latin typeface="メイリオ" panose="020B0604030504040204" pitchFamily="50" charset="-128"/>
                <a:ea typeface="メイリオ" panose="020B0604030504040204" pitchFamily="50" charset="-128"/>
              </a:rPr>
              <a:t>一番小さい数を配列の先頭に入れ替える</a:t>
            </a:r>
            <a:endParaRPr lang="ja-JP" altLang="en-US" sz="2600" dirty="0"/>
          </a:p>
        </p:txBody>
      </p:sp>
      <p:sp>
        <p:nvSpPr>
          <p:cNvPr id="24" name="下矢印 23"/>
          <p:cNvSpPr/>
          <p:nvPr/>
        </p:nvSpPr>
        <p:spPr bwMode="auto">
          <a:xfrm>
            <a:off x="4939665" y="600710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2" name="テキスト ボックス 1">
            <a:extLst>
              <a:ext uri="{FF2B5EF4-FFF2-40B4-BE49-F238E27FC236}">
                <a16:creationId xmlns:a16="http://schemas.microsoft.com/office/drawing/2014/main" id="{2883D41C-661F-8E2D-5E75-C618D7F6D773}"/>
              </a:ext>
            </a:extLst>
          </p:cNvPr>
          <p:cNvSpPr txBox="1"/>
          <p:nvPr/>
        </p:nvSpPr>
        <p:spPr>
          <a:xfrm>
            <a:off x="165645" y="285162"/>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17</a:t>
            </a:r>
            <a:endParaRPr kumimoji="1" lang="ja-JP" altLang="en-US" sz="2800" dirty="0">
              <a:solidFill>
                <a:schemeClr val="accent2"/>
              </a:solidFill>
            </a:endParaRPr>
          </a:p>
        </p:txBody>
      </p:sp>
      <p:sp>
        <p:nvSpPr>
          <p:cNvPr id="5" name="テキスト ボックス 4">
            <a:extLst>
              <a:ext uri="{FF2B5EF4-FFF2-40B4-BE49-F238E27FC236}">
                <a16:creationId xmlns:a16="http://schemas.microsoft.com/office/drawing/2014/main" id="{7BE651B2-3AA9-ABA3-09A3-A895C5973A55}"/>
              </a:ext>
            </a:extLst>
          </p:cNvPr>
          <p:cNvSpPr txBox="1"/>
          <p:nvPr/>
        </p:nvSpPr>
        <p:spPr>
          <a:xfrm>
            <a:off x="409773" y="3591141"/>
            <a:ext cx="3808621" cy="769441"/>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d = [41, 23, 8, 15, 33]</a:t>
            </a:r>
          </a:p>
          <a:p>
            <a:pPr algn="l"/>
            <a:r>
              <a:rPr lang="ja-JP" altLang="en-US" sz="2200" dirty="0">
                <a:latin typeface="メイリオ" panose="020B0604030504040204" pitchFamily="50" charset="-128"/>
                <a:ea typeface="メイリオ" panose="020B0604030504040204" pitchFamily="50" charset="-128"/>
              </a:rPr>
              <a:t>数がバラバラに入っている</a:t>
            </a:r>
            <a:endParaRPr lang="ja-JP" altLang="en-US" sz="2400" dirty="0">
              <a:latin typeface="メイリオ" panose="020B0604030504040204" pitchFamily="50" charset="-128"/>
              <a:ea typeface="メイリオ" panose="020B0604030504040204" pitchFamily="50" charset="-128"/>
            </a:endParaRPr>
          </a:p>
        </p:txBody>
      </p:sp>
      <p:pic>
        <p:nvPicPr>
          <p:cNvPr id="7" name="Picture 2" descr="標準男性ピクトグラム 1.0">
            <a:extLst>
              <a:ext uri="{FF2B5EF4-FFF2-40B4-BE49-F238E27FC236}">
                <a16:creationId xmlns:a16="http://schemas.microsoft.com/office/drawing/2014/main" id="{DEC36FEB-EE89-06EB-E364-3D06DE7B1A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6033" y="1365382"/>
            <a:ext cx="1776816" cy="17768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標準男性ピクトグラム 1.0">
            <a:extLst>
              <a:ext uri="{FF2B5EF4-FFF2-40B4-BE49-F238E27FC236}">
                <a16:creationId xmlns:a16="http://schemas.microsoft.com/office/drawing/2014/main" id="{D4D4FB14-9BA6-18C0-CFAC-17055CD9FF2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62352" y="1541998"/>
            <a:ext cx="16002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標準男性ピクトグラム 1.0">
            <a:extLst>
              <a:ext uri="{FF2B5EF4-FFF2-40B4-BE49-F238E27FC236}">
                <a16:creationId xmlns:a16="http://schemas.microsoft.com/office/drawing/2014/main" id="{9A75236E-A235-44ED-16C8-3BB520B440B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14084" y="1140226"/>
            <a:ext cx="2001972" cy="200197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標準男性ピクトグラム 1.0">
            <a:extLst>
              <a:ext uri="{FF2B5EF4-FFF2-40B4-BE49-F238E27FC236}">
                <a16:creationId xmlns:a16="http://schemas.microsoft.com/office/drawing/2014/main" id="{69F1EB36-A359-C7D7-4BB0-93E558F8DC26}"/>
              </a:ext>
            </a:extLst>
          </p:cNvPr>
          <p:cNvPicPr>
            <a:picLocks noChangeAspect="1" noChangeArrowheads="1"/>
          </p:cNvPicPr>
          <p:nvPr/>
        </p:nvPicPr>
        <p:blipFill>
          <a:blip r:embed="rId2"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453972" y="1789970"/>
            <a:ext cx="1352228" cy="135222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標準男性ピクトグラム 1.0">
            <a:extLst>
              <a:ext uri="{FF2B5EF4-FFF2-40B4-BE49-F238E27FC236}">
                <a16:creationId xmlns:a16="http://schemas.microsoft.com/office/drawing/2014/main" id="{0C0F9A37-8EA4-D470-474A-EF461C3B9C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917" y="853078"/>
            <a:ext cx="2289120" cy="228912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標準男性ピクトグラム 1.0">
            <a:extLst>
              <a:ext uri="{FF2B5EF4-FFF2-40B4-BE49-F238E27FC236}">
                <a16:creationId xmlns:a16="http://schemas.microsoft.com/office/drawing/2014/main" id="{87B01AFD-0995-09A8-326A-8172BEFEC60E}"/>
              </a:ext>
            </a:extLst>
          </p:cNvPr>
          <p:cNvPicPr>
            <a:picLocks noChangeAspect="1" noChangeArrowheads="1"/>
          </p:cNvPicPr>
          <p:nvPr/>
        </p:nvPicPr>
        <p:blipFill>
          <a:blip r:embed="rId2" cstate="print">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4627524" y="1758290"/>
            <a:ext cx="1352228" cy="135222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標準男性ピクトグラム 1.0">
            <a:extLst>
              <a:ext uri="{FF2B5EF4-FFF2-40B4-BE49-F238E27FC236}">
                <a16:creationId xmlns:a16="http://schemas.microsoft.com/office/drawing/2014/main" id="{E2923D4F-4885-8387-966C-2B5B1C4977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9100" y="910737"/>
            <a:ext cx="2289120" cy="2289120"/>
          </a:xfrm>
          <a:prstGeom prst="rect">
            <a:avLst/>
          </a:prstGeom>
          <a:noFill/>
          <a:extLst>
            <a:ext uri="{909E8E84-426E-40DD-AFC4-6F175D3DCCD1}">
              <a14:hiddenFill xmlns:a14="http://schemas.microsoft.com/office/drawing/2010/main">
                <a:solidFill>
                  <a:srgbClr val="FFFFFF"/>
                </a:solidFill>
              </a14:hiddenFill>
            </a:ext>
          </a:extLst>
        </p:spPr>
      </p:pic>
      <p:sp>
        <p:nvSpPr>
          <p:cNvPr id="21" name="矢印: 右 20">
            <a:extLst>
              <a:ext uri="{FF2B5EF4-FFF2-40B4-BE49-F238E27FC236}">
                <a16:creationId xmlns:a16="http://schemas.microsoft.com/office/drawing/2014/main" id="{EC407F26-8D92-9E0B-BF2F-FE221D42A102}"/>
              </a:ext>
            </a:extLst>
          </p:cNvPr>
          <p:cNvSpPr/>
          <p:nvPr/>
        </p:nvSpPr>
        <p:spPr bwMode="auto">
          <a:xfrm>
            <a:off x="3947900" y="2206762"/>
            <a:ext cx="876232" cy="37338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25" name="Picture 2" descr="標準男性ピクトグラム 1.0">
            <a:extLst>
              <a:ext uri="{FF2B5EF4-FFF2-40B4-BE49-F238E27FC236}">
                <a16:creationId xmlns:a16="http://schemas.microsoft.com/office/drawing/2014/main" id="{6199C5A2-4375-92F7-76CC-632D104C5C1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31909" y="1333702"/>
            <a:ext cx="1776816" cy="177681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標準男性ピクトグラム 1.0">
            <a:extLst>
              <a:ext uri="{FF2B5EF4-FFF2-40B4-BE49-F238E27FC236}">
                <a16:creationId xmlns:a16="http://schemas.microsoft.com/office/drawing/2014/main" id="{DBB52D69-3F73-21D2-2A31-695F3B27D0F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70803" y="1510318"/>
            <a:ext cx="16002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標準男性ピクトグラム 1.0">
            <a:extLst>
              <a:ext uri="{FF2B5EF4-FFF2-40B4-BE49-F238E27FC236}">
                <a16:creationId xmlns:a16="http://schemas.microsoft.com/office/drawing/2014/main" id="{2C48C532-5E99-47FF-2547-5AD8B4F43E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37134" y="1108546"/>
            <a:ext cx="2001972" cy="2001972"/>
          </a:xfrm>
          <a:prstGeom prst="rect">
            <a:avLst/>
          </a:prstGeom>
          <a:noFill/>
          <a:extLst>
            <a:ext uri="{909E8E84-426E-40DD-AFC4-6F175D3DCCD1}">
              <a14:hiddenFill xmlns:a14="http://schemas.microsoft.com/office/drawing/2010/main">
                <a:solidFill>
                  <a:srgbClr val="FFFFFF"/>
                </a:solidFill>
              </a14:hiddenFill>
            </a:ext>
          </a:extLst>
        </p:spPr>
      </p:pic>
      <p:sp>
        <p:nvSpPr>
          <p:cNvPr id="29" name="テキスト ボックス 28">
            <a:extLst>
              <a:ext uri="{FF2B5EF4-FFF2-40B4-BE49-F238E27FC236}">
                <a16:creationId xmlns:a16="http://schemas.microsoft.com/office/drawing/2014/main" id="{9C2F7397-8EFD-E589-D027-CE9F1E86428A}"/>
              </a:ext>
            </a:extLst>
          </p:cNvPr>
          <p:cNvSpPr txBox="1"/>
          <p:nvPr/>
        </p:nvSpPr>
        <p:spPr>
          <a:xfrm>
            <a:off x="5015526" y="3591141"/>
            <a:ext cx="3808621" cy="1446550"/>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d = [8, 41, 23, 15, 33]</a:t>
            </a:r>
          </a:p>
          <a:p>
            <a:pPr algn="l"/>
            <a:r>
              <a:rPr lang="ja-JP" altLang="en-US" sz="2200" dirty="0">
                <a:latin typeface="メイリオ" panose="020B0604030504040204" pitchFamily="50" charset="-128"/>
                <a:ea typeface="メイリオ" panose="020B0604030504040204" pitchFamily="50" charset="-128"/>
              </a:rPr>
              <a:t>配列の先頭に一番小さい数が移動しているが、他の数はすべて残っている</a:t>
            </a:r>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001948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A64CF6BC-3296-EBCA-325C-2E5DAB7E549D}"/>
              </a:ext>
            </a:extLst>
          </p:cNvPr>
          <p:cNvPicPr>
            <a:picLocks noChangeAspect="1"/>
          </p:cNvPicPr>
          <p:nvPr/>
        </p:nvPicPr>
        <p:blipFill>
          <a:blip r:embed="rId2"/>
          <a:stretch>
            <a:fillRect/>
          </a:stretch>
        </p:blipFill>
        <p:spPr>
          <a:xfrm>
            <a:off x="450013" y="1184104"/>
            <a:ext cx="3502182" cy="23660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図 3">
            <a:extLst>
              <a:ext uri="{FF2B5EF4-FFF2-40B4-BE49-F238E27FC236}">
                <a16:creationId xmlns:a16="http://schemas.microsoft.com/office/drawing/2014/main" id="{1EB4554D-D3F3-3E5B-8072-5A1E93E92B3A}"/>
              </a:ext>
            </a:extLst>
          </p:cNvPr>
          <p:cNvPicPr>
            <a:picLocks noChangeAspect="1"/>
          </p:cNvPicPr>
          <p:nvPr/>
        </p:nvPicPr>
        <p:blipFill>
          <a:blip r:embed="rId3"/>
          <a:stretch>
            <a:fillRect/>
          </a:stretch>
        </p:blipFill>
        <p:spPr>
          <a:xfrm>
            <a:off x="319206" y="3690215"/>
            <a:ext cx="3502182" cy="1311030"/>
          </a:xfrm>
          <a:prstGeom prst="rect">
            <a:avLst/>
          </a:prstGeom>
        </p:spPr>
      </p:pic>
      <p:sp>
        <p:nvSpPr>
          <p:cNvPr id="7" name="四角形: 角を丸くする 6">
            <a:extLst>
              <a:ext uri="{FF2B5EF4-FFF2-40B4-BE49-F238E27FC236}">
                <a16:creationId xmlns:a16="http://schemas.microsoft.com/office/drawing/2014/main" id="{5CD55E1C-3FD9-7123-C927-4B0D1A3AFD9F}"/>
              </a:ext>
            </a:extLst>
          </p:cNvPr>
          <p:cNvSpPr/>
          <p:nvPr/>
        </p:nvSpPr>
        <p:spPr bwMode="auto">
          <a:xfrm>
            <a:off x="1020353" y="1254169"/>
            <a:ext cx="2701728" cy="711217"/>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開発した</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63AEAA97-68FB-BA8E-2ECE-1C1635E80F5A}"/>
              </a:ext>
            </a:extLst>
          </p:cNvPr>
          <p:cNvSpPr txBox="1"/>
          <p:nvPr/>
        </p:nvSpPr>
        <p:spPr>
          <a:xfrm>
            <a:off x="726804" y="2229397"/>
            <a:ext cx="2701728" cy="646331"/>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[23, 41, 8, 15, 33] </a:t>
            </a:r>
          </a:p>
          <a:p>
            <a:pPr algn="l"/>
            <a:r>
              <a:rPr lang="en-US" altLang="ja-JP" sz="1800" dirty="0">
                <a:latin typeface="メイリオ" panose="020B0604030504040204" pitchFamily="50" charset="-128"/>
                <a:ea typeface="メイリオ" panose="020B0604030504040204" pitchFamily="50" charset="-128"/>
              </a:rPr>
              <a:t>[8, 41, 23, 15, 33]</a:t>
            </a:r>
          </a:p>
        </p:txBody>
      </p:sp>
      <p:sp>
        <p:nvSpPr>
          <p:cNvPr id="10" name="テキスト ボックス 9">
            <a:extLst>
              <a:ext uri="{FF2B5EF4-FFF2-40B4-BE49-F238E27FC236}">
                <a16:creationId xmlns:a16="http://schemas.microsoft.com/office/drawing/2014/main" id="{4DA53646-EA53-22AF-0442-004C9D0080B0}"/>
              </a:ext>
            </a:extLst>
          </p:cNvPr>
          <p:cNvSpPr txBox="1"/>
          <p:nvPr/>
        </p:nvSpPr>
        <p:spPr>
          <a:xfrm>
            <a:off x="726804" y="3776039"/>
            <a:ext cx="2701728" cy="646331"/>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[41, 23, 58, 15, 33]</a:t>
            </a:r>
          </a:p>
          <a:p>
            <a:pPr algn="l"/>
            <a:r>
              <a:rPr lang="en-US" altLang="ja-JP" sz="1800" dirty="0">
                <a:latin typeface="メイリオ" panose="020B0604030504040204" pitchFamily="50" charset="-128"/>
                <a:ea typeface="メイリオ" panose="020B0604030504040204" pitchFamily="50" charset="-128"/>
              </a:rPr>
              <a:t>[15, 41, 58, 23, 33]</a:t>
            </a:r>
            <a:endParaRPr kumimoji="1" lang="ja-JP" altLang="en-US" dirty="0">
              <a:latin typeface="メイリオ" panose="020B0604030504040204" pitchFamily="50" charset="-128"/>
              <a:ea typeface="メイリオ" panose="020B0604030504040204" pitchFamily="50" charset="-128"/>
            </a:endParaRPr>
          </a:p>
        </p:txBody>
      </p:sp>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35</a:t>
            </a:fld>
            <a:endParaRPr kumimoji="0" lang="en-US" altLang="ja-JP" sz="2800" dirty="0">
              <a:solidFill>
                <a:srgbClr val="000000"/>
              </a:solidFill>
            </a:endParaRPr>
          </a:p>
        </p:txBody>
      </p:sp>
      <p:sp>
        <p:nvSpPr>
          <p:cNvPr id="7171" name="Text Box 3"/>
          <p:cNvSpPr txBox="1">
            <a:spLocks noChangeArrowheads="1"/>
          </p:cNvSpPr>
          <p:nvPr/>
        </p:nvSpPr>
        <p:spPr bwMode="auto">
          <a:xfrm>
            <a:off x="1981200" y="301360"/>
            <a:ext cx="76200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600" dirty="0">
                <a:solidFill>
                  <a:srgbClr val="FF0000"/>
                </a:solidFill>
                <a:latin typeface="メイリオ" panose="020B0604030504040204" pitchFamily="50" charset="-128"/>
                <a:ea typeface="メイリオ" panose="020B0604030504040204" pitchFamily="50" charset="-128"/>
              </a:rPr>
              <a:t>開発</a:t>
            </a:r>
            <a:r>
              <a:rPr lang="en-US" altLang="ja-JP" sz="2600" dirty="0">
                <a:solidFill>
                  <a:srgbClr val="FF0000"/>
                </a:solidFill>
                <a:latin typeface="メイリオ" panose="020B0604030504040204" pitchFamily="50" charset="-128"/>
                <a:ea typeface="メイリオ" panose="020B0604030504040204" pitchFamily="50" charset="-128"/>
              </a:rPr>
              <a:t>7</a:t>
            </a:r>
            <a:r>
              <a:rPr lang="en-US" altLang="ja-JP" sz="2600" dirty="0">
                <a:latin typeface="メイリオ" panose="020B0604030504040204" pitchFamily="50" charset="-128"/>
                <a:ea typeface="メイリオ" panose="020B0604030504040204" pitchFamily="50" charset="-128"/>
              </a:rPr>
              <a:t>: </a:t>
            </a:r>
            <a:r>
              <a:rPr lang="ja-JP" altLang="en-US" sz="2600" dirty="0">
                <a:latin typeface="メイリオ" panose="020B0604030504040204" pitchFamily="50" charset="-128"/>
                <a:ea typeface="メイリオ" panose="020B0604030504040204" pitchFamily="50" charset="-128"/>
              </a:rPr>
              <a:t>一番小さい数を配列の先頭に入れ替える</a:t>
            </a:r>
            <a:endParaRPr lang="ja-JP" altLang="en-US" sz="2600" dirty="0"/>
          </a:p>
        </p:txBody>
      </p:sp>
      <p:sp>
        <p:nvSpPr>
          <p:cNvPr id="24" name="下矢印 23"/>
          <p:cNvSpPr/>
          <p:nvPr/>
        </p:nvSpPr>
        <p:spPr bwMode="auto">
          <a:xfrm>
            <a:off x="4939665" y="600710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2" name="テキスト ボックス 1">
            <a:extLst>
              <a:ext uri="{FF2B5EF4-FFF2-40B4-BE49-F238E27FC236}">
                <a16:creationId xmlns:a16="http://schemas.microsoft.com/office/drawing/2014/main" id="{2883D41C-661F-8E2D-5E75-C618D7F6D773}"/>
              </a:ext>
            </a:extLst>
          </p:cNvPr>
          <p:cNvSpPr txBox="1"/>
          <p:nvPr/>
        </p:nvSpPr>
        <p:spPr>
          <a:xfrm>
            <a:off x="147245" y="30136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17</a:t>
            </a:r>
            <a:endParaRPr kumimoji="1" lang="ja-JP" altLang="en-US" sz="2800" dirty="0">
              <a:solidFill>
                <a:schemeClr val="accent2"/>
              </a:solidFill>
            </a:endParaRPr>
          </a:p>
        </p:txBody>
      </p:sp>
      <p:sp>
        <p:nvSpPr>
          <p:cNvPr id="5" name="テキスト ボックス 4">
            <a:extLst>
              <a:ext uri="{FF2B5EF4-FFF2-40B4-BE49-F238E27FC236}">
                <a16:creationId xmlns:a16="http://schemas.microsoft.com/office/drawing/2014/main" id="{7BE651B2-3AA9-ABA3-09A3-A895C5973A55}"/>
              </a:ext>
            </a:extLst>
          </p:cNvPr>
          <p:cNvSpPr txBox="1"/>
          <p:nvPr/>
        </p:nvSpPr>
        <p:spPr>
          <a:xfrm>
            <a:off x="4931195" y="824403"/>
            <a:ext cx="3808621" cy="1477328"/>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d = [41, 23, 8, 15, 33]</a:t>
            </a:r>
          </a:p>
          <a:p>
            <a:pPr algn="l"/>
            <a:r>
              <a:rPr lang="en-US" altLang="ja-JP" sz="2200" dirty="0">
                <a:latin typeface="メイリオ" panose="020B0604030504040204" pitchFamily="50" charset="-128"/>
                <a:ea typeface="メイリオ" panose="020B0604030504040204" pitchFamily="50" charset="-128"/>
              </a:rPr>
              <a:t>print(d)</a:t>
            </a:r>
          </a:p>
          <a:p>
            <a:pPr algn="l"/>
            <a:r>
              <a:rPr lang="ja-JP" altLang="en-US" sz="2200" dirty="0">
                <a:latin typeface="メイリオ" panose="020B0604030504040204" pitchFamily="50" charset="-128"/>
                <a:ea typeface="メイリオ" panose="020B0604030504040204" pitchFamily="50" charset="-128"/>
              </a:rPr>
              <a:t>あらかじめ</a:t>
            </a:r>
            <a:r>
              <a:rPr lang="en-US" altLang="ja-JP" sz="2200" dirty="0">
                <a:latin typeface="メイリオ" panose="020B0604030504040204" pitchFamily="50" charset="-128"/>
                <a:ea typeface="メイリオ" panose="020B0604030504040204" pitchFamily="50" charset="-128"/>
              </a:rPr>
              <a:t>d</a:t>
            </a:r>
            <a:r>
              <a:rPr lang="ja-JP" altLang="en-US" sz="2200" dirty="0">
                <a:latin typeface="メイリオ" panose="020B0604030504040204" pitchFamily="50" charset="-128"/>
                <a:ea typeface="メイリオ" panose="020B0604030504040204" pitchFamily="50" charset="-128"/>
              </a:rPr>
              <a:t>に</a:t>
            </a:r>
            <a:r>
              <a:rPr lang="en-US" altLang="ja-JP" sz="2200" dirty="0">
                <a:latin typeface="メイリオ" panose="020B0604030504040204" pitchFamily="50" charset="-128"/>
                <a:ea typeface="メイリオ" panose="020B0604030504040204" pitchFamily="50" charset="-128"/>
              </a:rPr>
              <a:t>5</a:t>
            </a:r>
            <a:r>
              <a:rPr lang="ja-JP" altLang="en-US" sz="2200" dirty="0">
                <a:latin typeface="メイリオ" panose="020B0604030504040204" pitchFamily="50" charset="-128"/>
                <a:ea typeface="メイリオ" panose="020B0604030504040204" pitchFamily="50" charset="-128"/>
              </a:rPr>
              <a:t>つの数をいれておき、表示します</a:t>
            </a:r>
            <a:r>
              <a:rPr lang="ja-JP" altLang="en-US" sz="2400" dirty="0">
                <a:latin typeface="メイリオ" panose="020B0604030504040204" pitchFamily="50" charset="-128"/>
                <a:ea typeface="メイリオ" panose="020B0604030504040204" pitchFamily="50" charset="-128"/>
              </a:rPr>
              <a:t>。</a:t>
            </a:r>
          </a:p>
        </p:txBody>
      </p:sp>
      <p:cxnSp>
        <p:nvCxnSpPr>
          <p:cNvPr id="6" name="コネクタ: カギ線 5">
            <a:extLst>
              <a:ext uri="{FF2B5EF4-FFF2-40B4-BE49-F238E27FC236}">
                <a16:creationId xmlns:a16="http://schemas.microsoft.com/office/drawing/2014/main" id="{E8A030D4-C25F-C0B2-CD1D-1B298F617BE8}"/>
              </a:ext>
            </a:extLst>
          </p:cNvPr>
          <p:cNvCxnSpPr/>
          <p:nvPr/>
        </p:nvCxnSpPr>
        <p:spPr bwMode="auto">
          <a:xfrm rot="10800000" flipV="1">
            <a:off x="3012527" y="1226563"/>
            <a:ext cx="1790154" cy="1140564"/>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テキスト ボックス 10">
            <a:extLst>
              <a:ext uri="{FF2B5EF4-FFF2-40B4-BE49-F238E27FC236}">
                <a16:creationId xmlns:a16="http://schemas.microsoft.com/office/drawing/2014/main" id="{B1CF19E3-9788-260A-BD4E-6CDA0451A7AF}"/>
              </a:ext>
            </a:extLst>
          </p:cNvPr>
          <p:cNvSpPr txBox="1"/>
          <p:nvPr/>
        </p:nvSpPr>
        <p:spPr>
          <a:xfrm>
            <a:off x="4931195" y="2301561"/>
            <a:ext cx="3808621" cy="1446550"/>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処理後に</a:t>
            </a:r>
            <a:r>
              <a:rPr lang="en-US" altLang="ja-JP" sz="2200" dirty="0">
                <a:latin typeface="メイリオ" panose="020B0604030504040204" pitchFamily="50" charset="-128"/>
                <a:ea typeface="メイリオ" panose="020B0604030504040204" pitchFamily="50" charset="-128"/>
              </a:rPr>
              <a:t>print(d)</a:t>
            </a:r>
            <a:r>
              <a:rPr lang="ja-JP" altLang="en-US" sz="2200" dirty="0">
                <a:latin typeface="メイリオ" panose="020B0604030504040204" pitchFamily="50" charset="-128"/>
                <a:ea typeface="メイリオ" panose="020B0604030504040204" pitchFamily="50" charset="-128"/>
              </a:rPr>
              <a:t>で表示。一番小さい</a:t>
            </a:r>
            <a:r>
              <a:rPr lang="en-US" altLang="ja-JP" sz="2200" dirty="0">
                <a:latin typeface="メイリオ" panose="020B0604030504040204" pitchFamily="50" charset="-128"/>
                <a:ea typeface="メイリオ" panose="020B0604030504040204" pitchFamily="50" charset="-128"/>
              </a:rPr>
              <a:t>8</a:t>
            </a:r>
            <a:r>
              <a:rPr lang="ja-JP" altLang="en-US" sz="2200" dirty="0">
                <a:latin typeface="メイリオ" panose="020B0604030504040204" pitchFamily="50" charset="-128"/>
                <a:ea typeface="メイリオ" panose="020B0604030504040204" pitchFamily="50" charset="-128"/>
              </a:rPr>
              <a:t>が</a:t>
            </a:r>
            <a:r>
              <a:rPr lang="en-US" altLang="ja-JP" sz="2200" dirty="0">
                <a:latin typeface="メイリオ" panose="020B0604030504040204" pitchFamily="50" charset="-128"/>
                <a:ea typeface="メイリオ" panose="020B0604030504040204" pitchFamily="50" charset="-128"/>
              </a:rPr>
              <a:t>d[0]</a:t>
            </a:r>
            <a:r>
              <a:rPr lang="ja-JP" altLang="en-US" sz="2200" dirty="0">
                <a:latin typeface="メイリオ" panose="020B0604030504040204" pitchFamily="50" charset="-128"/>
                <a:ea typeface="メイリオ" panose="020B0604030504040204" pitchFamily="50" charset="-128"/>
              </a:rPr>
              <a:t>に入っているが、すべての数は残っている。</a:t>
            </a:r>
            <a:endParaRPr lang="ja-JP" altLang="en-US" sz="24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83CCA85A-9EF1-3C21-AED8-D7DCB1D6C0B5}"/>
              </a:ext>
            </a:extLst>
          </p:cNvPr>
          <p:cNvSpPr txBox="1"/>
          <p:nvPr/>
        </p:nvSpPr>
        <p:spPr>
          <a:xfrm>
            <a:off x="5042319" y="4291647"/>
            <a:ext cx="3808621" cy="1477328"/>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プログラムを変更して</a:t>
            </a:r>
            <a:endParaRPr lang="en-US" altLang="ja-JP" sz="2200" dirty="0">
              <a:latin typeface="メイリオ" panose="020B0604030504040204" pitchFamily="50" charset="-128"/>
              <a:ea typeface="メイリオ" panose="020B0604030504040204" pitchFamily="50" charset="-128"/>
            </a:endParaRPr>
          </a:p>
          <a:p>
            <a:pPr algn="l"/>
            <a:r>
              <a:rPr lang="en-US" altLang="ja-JP" sz="2200" dirty="0">
                <a:latin typeface="メイリオ" panose="020B0604030504040204" pitchFamily="50" charset="-128"/>
                <a:ea typeface="メイリオ" panose="020B0604030504040204" pitchFamily="50" charset="-128"/>
              </a:rPr>
              <a:t>d = [41, 23, 58, 15, 33]</a:t>
            </a:r>
          </a:p>
          <a:p>
            <a:pPr algn="l"/>
            <a:r>
              <a:rPr lang="ja-JP" altLang="en-US" sz="2200" dirty="0">
                <a:latin typeface="メイリオ" panose="020B0604030504040204" pitchFamily="50" charset="-128"/>
                <a:ea typeface="メイリオ" panose="020B0604030504040204" pitchFamily="50" charset="-128"/>
              </a:rPr>
              <a:t>にしているので、一番小さい</a:t>
            </a:r>
            <a:r>
              <a:rPr lang="en-US" altLang="ja-JP" sz="2200" dirty="0">
                <a:latin typeface="メイリオ" panose="020B0604030504040204" pitchFamily="50" charset="-128"/>
                <a:ea typeface="メイリオ" panose="020B0604030504040204" pitchFamily="50" charset="-128"/>
              </a:rPr>
              <a:t>15</a:t>
            </a:r>
            <a:r>
              <a:rPr lang="ja-JP" altLang="en-US" sz="2200" dirty="0">
                <a:latin typeface="メイリオ" panose="020B0604030504040204" pitchFamily="50" charset="-128"/>
                <a:ea typeface="メイリオ" panose="020B0604030504040204" pitchFamily="50" charset="-128"/>
              </a:rPr>
              <a:t>を</a:t>
            </a:r>
            <a:r>
              <a:rPr lang="en-US" altLang="ja-JP" sz="2200" dirty="0">
                <a:latin typeface="メイリオ" panose="020B0604030504040204" pitchFamily="50" charset="-128"/>
                <a:ea typeface="メイリオ" panose="020B0604030504040204" pitchFamily="50" charset="-128"/>
              </a:rPr>
              <a:t>d[0]</a:t>
            </a:r>
            <a:r>
              <a:rPr lang="ja-JP" altLang="en-US" sz="2200" dirty="0">
                <a:latin typeface="メイリオ" panose="020B0604030504040204" pitchFamily="50" charset="-128"/>
                <a:ea typeface="メイリオ" panose="020B0604030504040204" pitchFamily="50" charset="-128"/>
              </a:rPr>
              <a:t>に入れている</a:t>
            </a:r>
            <a:endParaRPr lang="ja-JP" altLang="en-US" sz="2400" dirty="0">
              <a:latin typeface="メイリオ" panose="020B0604030504040204" pitchFamily="50" charset="-128"/>
              <a:ea typeface="メイリオ" panose="020B0604030504040204" pitchFamily="50" charset="-128"/>
            </a:endParaRPr>
          </a:p>
        </p:txBody>
      </p:sp>
      <p:cxnSp>
        <p:nvCxnSpPr>
          <p:cNvPr id="14" name="コネクタ: カギ線 13">
            <a:extLst>
              <a:ext uri="{FF2B5EF4-FFF2-40B4-BE49-F238E27FC236}">
                <a16:creationId xmlns:a16="http://schemas.microsoft.com/office/drawing/2014/main" id="{EDC9BCB2-EE64-A1CC-C9E4-E47C0ED198CF}"/>
              </a:ext>
            </a:extLst>
          </p:cNvPr>
          <p:cNvCxnSpPr/>
          <p:nvPr/>
        </p:nvCxnSpPr>
        <p:spPr bwMode="auto">
          <a:xfrm rot="10800000">
            <a:off x="3200400" y="4263106"/>
            <a:ext cx="1660476" cy="145847"/>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直線矢印コネクタ 15">
            <a:extLst>
              <a:ext uri="{FF2B5EF4-FFF2-40B4-BE49-F238E27FC236}">
                <a16:creationId xmlns:a16="http://schemas.microsoft.com/office/drawing/2014/main" id="{1BAA061E-4A49-2F25-89FA-09D69D49A578}"/>
              </a:ext>
            </a:extLst>
          </p:cNvPr>
          <p:cNvCxnSpPr/>
          <p:nvPr/>
        </p:nvCxnSpPr>
        <p:spPr bwMode="auto">
          <a:xfrm flipH="1">
            <a:off x="3031560" y="2594895"/>
            <a:ext cx="1771121" cy="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484276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36</a:t>
            </a:fld>
            <a:endParaRPr kumimoji="0" lang="en-US" altLang="ja-JP" sz="2800" dirty="0">
              <a:solidFill>
                <a:srgbClr val="000000"/>
              </a:solidFill>
            </a:endParaRPr>
          </a:p>
        </p:txBody>
      </p:sp>
      <p:sp>
        <p:nvSpPr>
          <p:cNvPr id="7171" name="Text Box 3"/>
          <p:cNvSpPr txBox="1">
            <a:spLocks noChangeArrowheads="1"/>
          </p:cNvSpPr>
          <p:nvPr/>
        </p:nvSpPr>
        <p:spPr bwMode="auto">
          <a:xfrm>
            <a:off x="304800" y="391180"/>
            <a:ext cx="86868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a:spcBef>
                <a:spcPct val="50000"/>
              </a:spcBef>
              <a:buNone/>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17</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一番小さい数を配列の先頭に入れ替える</a:t>
            </a:r>
            <a:endParaRPr lang="ja-JP" altLang="en-US" sz="2800" dirty="0"/>
          </a:p>
          <a:p>
            <a:pPr algn="l" eaLnBrk="1" hangingPunct="1">
              <a:spcBef>
                <a:spcPct val="50000"/>
              </a:spcBef>
              <a:buFontTx/>
              <a:buNone/>
            </a:pPr>
            <a:endParaRPr lang="ja-JP" altLang="en-US" sz="2800" dirty="0"/>
          </a:p>
        </p:txBody>
      </p:sp>
      <p:sp>
        <p:nvSpPr>
          <p:cNvPr id="38" name="テキスト ボックス 37"/>
          <p:cNvSpPr txBox="1"/>
          <p:nvPr/>
        </p:nvSpPr>
        <p:spPr>
          <a:xfrm>
            <a:off x="463482" y="979719"/>
            <a:ext cx="7689918" cy="461665"/>
          </a:xfrm>
          <a:prstGeom prst="rect">
            <a:avLst/>
          </a:prstGeom>
          <a:noFill/>
        </p:spPr>
        <p:txBody>
          <a:bodyPr wrap="square" rtlCol="0">
            <a:spAutoFit/>
          </a:bodyPr>
          <a:lstStyle/>
          <a:p>
            <a:pPr algn="l"/>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以下のようにして数を入れ替えています。</a:t>
            </a:r>
          </a:p>
        </p:txBody>
      </p:sp>
      <p:sp>
        <p:nvSpPr>
          <p:cNvPr id="39" name="下矢印 38"/>
          <p:cNvSpPr/>
          <p:nvPr/>
        </p:nvSpPr>
        <p:spPr bwMode="auto">
          <a:xfrm>
            <a:off x="4645252" y="6223297"/>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7173" name="テキスト ボックス 7172">
            <a:extLst>
              <a:ext uri="{FF2B5EF4-FFF2-40B4-BE49-F238E27FC236}">
                <a16:creationId xmlns:a16="http://schemas.microsoft.com/office/drawing/2014/main" id="{4DCEFBE2-C034-820D-5A79-176A16A08ECE}"/>
              </a:ext>
            </a:extLst>
          </p:cNvPr>
          <p:cNvSpPr txBox="1"/>
          <p:nvPr/>
        </p:nvSpPr>
        <p:spPr>
          <a:xfrm>
            <a:off x="782411" y="1915676"/>
            <a:ext cx="1020931" cy="584775"/>
          </a:xfrm>
          <a:prstGeom prst="rect">
            <a:avLst/>
          </a:prstGeom>
          <a:noFill/>
        </p:spPr>
        <p:txBody>
          <a:bodyPr wrap="square" rtlCol="0">
            <a:spAutoFit/>
          </a:bodyPr>
          <a:lstStyle/>
          <a:p>
            <a:r>
              <a:rPr lang="en-US" altLang="ja-JP" sz="3200" dirty="0">
                <a:solidFill>
                  <a:srgbClr val="FF0000"/>
                </a:solidFill>
              </a:rPr>
              <a:t>41</a:t>
            </a:r>
            <a:endParaRPr kumimoji="1" lang="ja-JP" altLang="en-US" sz="3200" dirty="0">
              <a:solidFill>
                <a:srgbClr val="FF0000"/>
              </a:solidFill>
            </a:endParaRPr>
          </a:p>
        </p:txBody>
      </p:sp>
      <p:grpSp>
        <p:nvGrpSpPr>
          <p:cNvPr id="8" name="グループ化 7">
            <a:extLst>
              <a:ext uri="{FF2B5EF4-FFF2-40B4-BE49-F238E27FC236}">
                <a16:creationId xmlns:a16="http://schemas.microsoft.com/office/drawing/2014/main" id="{B4B53DC6-0FD5-9077-3117-102A656A7A04}"/>
              </a:ext>
            </a:extLst>
          </p:cNvPr>
          <p:cNvGrpSpPr/>
          <p:nvPr/>
        </p:nvGrpSpPr>
        <p:grpSpPr>
          <a:xfrm>
            <a:off x="1672536" y="1915676"/>
            <a:ext cx="1158538" cy="1500418"/>
            <a:chOff x="838200" y="1641500"/>
            <a:chExt cx="1158538" cy="1500418"/>
          </a:xfrm>
        </p:grpSpPr>
        <p:grpSp>
          <p:nvGrpSpPr>
            <p:cNvPr id="30" name="グループ化 29">
              <a:extLst>
                <a:ext uri="{FF2B5EF4-FFF2-40B4-BE49-F238E27FC236}">
                  <a16:creationId xmlns:a16="http://schemas.microsoft.com/office/drawing/2014/main" id="{E8B88758-9A00-361B-9F15-EBDED485A46C}"/>
                </a:ext>
              </a:extLst>
            </p:cNvPr>
            <p:cNvGrpSpPr/>
            <p:nvPr/>
          </p:nvGrpSpPr>
          <p:grpSpPr>
            <a:xfrm>
              <a:off x="838200" y="2139598"/>
              <a:ext cx="1158538" cy="1002320"/>
              <a:chOff x="838200" y="2139598"/>
              <a:chExt cx="1158538" cy="1002320"/>
            </a:xfrm>
          </p:grpSpPr>
          <p:pic>
            <p:nvPicPr>
              <p:cNvPr id="7168" name="図 7167" descr="ふた開き段ボール箱の正面からのイラスト">
                <a:extLst>
                  <a:ext uri="{FF2B5EF4-FFF2-40B4-BE49-F238E27FC236}">
                    <a16:creationId xmlns:a16="http://schemas.microsoft.com/office/drawing/2014/main" id="{67221FF9-B10C-E1EF-2725-C35B1020F64A}"/>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7169" name="テキスト ボックス 7168">
                <a:extLst>
                  <a:ext uri="{FF2B5EF4-FFF2-40B4-BE49-F238E27FC236}">
                    <a16:creationId xmlns:a16="http://schemas.microsoft.com/office/drawing/2014/main" id="{27CF624B-180B-86E0-6EA8-F988EA24E5EA}"/>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[1]</a:t>
                </a:r>
                <a:endParaRPr kumimoji="1" lang="ja-JP" altLang="en-US" sz="2800" dirty="0">
                  <a:latin typeface="メイリオ" panose="020B0604030504040204" pitchFamily="50" charset="-128"/>
                  <a:ea typeface="メイリオ" panose="020B0604030504040204" pitchFamily="50" charset="-128"/>
                </a:endParaRPr>
              </a:p>
            </p:txBody>
          </p:sp>
        </p:grpSp>
        <p:sp>
          <p:nvSpPr>
            <p:cNvPr id="31" name="テキスト ボックス 30">
              <a:extLst>
                <a:ext uri="{FF2B5EF4-FFF2-40B4-BE49-F238E27FC236}">
                  <a16:creationId xmlns:a16="http://schemas.microsoft.com/office/drawing/2014/main" id="{5DBFB519-1F28-20DA-04B0-684B989B1472}"/>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23</a:t>
              </a:r>
              <a:endParaRPr kumimoji="1" lang="ja-JP" altLang="en-US" sz="3200" dirty="0">
                <a:solidFill>
                  <a:srgbClr val="FF0000"/>
                </a:solidFill>
              </a:endParaRPr>
            </a:p>
          </p:txBody>
        </p:sp>
      </p:grpSp>
      <p:grpSp>
        <p:nvGrpSpPr>
          <p:cNvPr id="9" name="グループ化 8">
            <a:extLst>
              <a:ext uri="{FF2B5EF4-FFF2-40B4-BE49-F238E27FC236}">
                <a16:creationId xmlns:a16="http://schemas.microsoft.com/office/drawing/2014/main" id="{963676DC-3BDC-87E6-315A-01205CC5C9FC}"/>
              </a:ext>
            </a:extLst>
          </p:cNvPr>
          <p:cNvGrpSpPr/>
          <p:nvPr/>
        </p:nvGrpSpPr>
        <p:grpSpPr>
          <a:xfrm>
            <a:off x="2621132" y="1915676"/>
            <a:ext cx="1158538" cy="1500418"/>
            <a:chOff x="838200" y="1641500"/>
            <a:chExt cx="1158538" cy="1500418"/>
          </a:xfrm>
        </p:grpSpPr>
        <p:grpSp>
          <p:nvGrpSpPr>
            <p:cNvPr id="20" name="グループ化 19">
              <a:extLst>
                <a:ext uri="{FF2B5EF4-FFF2-40B4-BE49-F238E27FC236}">
                  <a16:creationId xmlns:a16="http://schemas.microsoft.com/office/drawing/2014/main" id="{3A165FA8-3C00-EE58-4BD0-570D7B8A2AEF}"/>
                </a:ext>
              </a:extLst>
            </p:cNvPr>
            <p:cNvGrpSpPr/>
            <p:nvPr/>
          </p:nvGrpSpPr>
          <p:grpSpPr>
            <a:xfrm>
              <a:off x="838200" y="2139598"/>
              <a:ext cx="1158538" cy="1002320"/>
              <a:chOff x="838200" y="2139598"/>
              <a:chExt cx="1158538" cy="1002320"/>
            </a:xfrm>
          </p:grpSpPr>
          <p:pic>
            <p:nvPicPr>
              <p:cNvPr id="26" name="図 25" descr="ふた開き段ボール箱の正面からのイラスト">
                <a:extLst>
                  <a:ext uri="{FF2B5EF4-FFF2-40B4-BE49-F238E27FC236}">
                    <a16:creationId xmlns:a16="http://schemas.microsoft.com/office/drawing/2014/main" id="{88097133-47EB-AABA-EDE6-11C8CEE032A0}"/>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29" name="テキスト ボックス 28">
                <a:extLst>
                  <a:ext uri="{FF2B5EF4-FFF2-40B4-BE49-F238E27FC236}">
                    <a16:creationId xmlns:a16="http://schemas.microsoft.com/office/drawing/2014/main" id="{94399D37-1627-91F8-2DD6-C3AF0C89E8D5}"/>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[2]</a:t>
                </a:r>
                <a:endParaRPr kumimoji="1" lang="ja-JP" altLang="en-US" sz="2800" dirty="0">
                  <a:latin typeface="メイリオ" panose="020B0604030504040204" pitchFamily="50" charset="-128"/>
                  <a:ea typeface="メイリオ" panose="020B0604030504040204" pitchFamily="50" charset="-128"/>
                </a:endParaRPr>
              </a:p>
            </p:txBody>
          </p:sp>
        </p:grpSp>
        <p:sp>
          <p:nvSpPr>
            <p:cNvPr id="21" name="テキスト ボックス 20">
              <a:extLst>
                <a:ext uri="{FF2B5EF4-FFF2-40B4-BE49-F238E27FC236}">
                  <a16:creationId xmlns:a16="http://schemas.microsoft.com/office/drawing/2014/main" id="{B59E5A8F-ED5A-07A7-6F38-32F93E5A46CB}"/>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8</a:t>
              </a:r>
              <a:endParaRPr kumimoji="1" lang="ja-JP" altLang="en-US" sz="3200" dirty="0">
                <a:solidFill>
                  <a:srgbClr val="FF0000"/>
                </a:solidFill>
              </a:endParaRPr>
            </a:p>
          </p:txBody>
        </p:sp>
      </p:grpSp>
      <p:grpSp>
        <p:nvGrpSpPr>
          <p:cNvPr id="10" name="グループ化 9">
            <a:extLst>
              <a:ext uri="{FF2B5EF4-FFF2-40B4-BE49-F238E27FC236}">
                <a16:creationId xmlns:a16="http://schemas.microsoft.com/office/drawing/2014/main" id="{C5863278-ED4E-40F9-05EF-63C98C2883A8}"/>
              </a:ext>
            </a:extLst>
          </p:cNvPr>
          <p:cNvGrpSpPr/>
          <p:nvPr/>
        </p:nvGrpSpPr>
        <p:grpSpPr>
          <a:xfrm>
            <a:off x="3569728" y="1915676"/>
            <a:ext cx="1158538" cy="1500418"/>
            <a:chOff x="838200" y="1641500"/>
            <a:chExt cx="1158538" cy="1500418"/>
          </a:xfrm>
        </p:grpSpPr>
        <p:grpSp>
          <p:nvGrpSpPr>
            <p:cNvPr id="16" name="グループ化 15">
              <a:extLst>
                <a:ext uri="{FF2B5EF4-FFF2-40B4-BE49-F238E27FC236}">
                  <a16:creationId xmlns:a16="http://schemas.microsoft.com/office/drawing/2014/main" id="{FC40C310-CCE2-2004-10CF-99BB2EABC5E7}"/>
                </a:ext>
              </a:extLst>
            </p:cNvPr>
            <p:cNvGrpSpPr/>
            <p:nvPr/>
          </p:nvGrpSpPr>
          <p:grpSpPr>
            <a:xfrm>
              <a:off x="838200" y="2139598"/>
              <a:ext cx="1158538" cy="1002320"/>
              <a:chOff x="838200" y="2139598"/>
              <a:chExt cx="1158538" cy="1002320"/>
            </a:xfrm>
          </p:grpSpPr>
          <p:pic>
            <p:nvPicPr>
              <p:cNvPr id="18" name="図 17" descr="ふた開き段ボール箱の正面からのイラスト">
                <a:extLst>
                  <a:ext uri="{FF2B5EF4-FFF2-40B4-BE49-F238E27FC236}">
                    <a16:creationId xmlns:a16="http://schemas.microsoft.com/office/drawing/2014/main" id="{D0531248-790E-9E98-F16B-8D8311799DD1}"/>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9" name="テキスト ボックス 18">
                <a:extLst>
                  <a:ext uri="{FF2B5EF4-FFF2-40B4-BE49-F238E27FC236}">
                    <a16:creationId xmlns:a16="http://schemas.microsoft.com/office/drawing/2014/main" id="{B4A562F4-9E99-B124-FE96-3EFA35CEAE68}"/>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[3]</a:t>
                </a:r>
                <a:endParaRPr kumimoji="1" lang="ja-JP" altLang="en-US" sz="2800" dirty="0">
                  <a:latin typeface="メイリオ" panose="020B0604030504040204" pitchFamily="50" charset="-128"/>
                  <a:ea typeface="メイリオ" panose="020B0604030504040204" pitchFamily="50" charset="-128"/>
                </a:endParaRPr>
              </a:p>
            </p:txBody>
          </p:sp>
        </p:grpSp>
        <p:sp>
          <p:nvSpPr>
            <p:cNvPr id="17" name="テキスト ボックス 16">
              <a:extLst>
                <a:ext uri="{FF2B5EF4-FFF2-40B4-BE49-F238E27FC236}">
                  <a16:creationId xmlns:a16="http://schemas.microsoft.com/office/drawing/2014/main" id="{7917691E-5F69-F169-6DFC-47E8FF82692E}"/>
                </a:ext>
              </a:extLst>
            </p:cNvPr>
            <p:cNvSpPr txBox="1"/>
            <p:nvPr/>
          </p:nvSpPr>
          <p:spPr>
            <a:xfrm>
              <a:off x="896671" y="1641500"/>
              <a:ext cx="1020931" cy="584775"/>
            </a:xfrm>
            <a:prstGeom prst="rect">
              <a:avLst/>
            </a:prstGeom>
            <a:noFill/>
          </p:spPr>
          <p:txBody>
            <a:bodyPr wrap="square" rtlCol="0">
              <a:spAutoFit/>
            </a:bodyPr>
            <a:lstStyle/>
            <a:p>
              <a:r>
                <a:rPr kumimoji="1" lang="en-US" altLang="ja-JP" sz="3200" dirty="0">
                  <a:solidFill>
                    <a:srgbClr val="FF0000"/>
                  </a:solidFill>
                </a:rPr>
                <a:t>15</a:t>
              </a:r>
              <a:endParaRPr kumimoji="1" lang="ja-JP" altLang="en-US" sz="3200" dirty="0">
                <a:solidFill>
                  <a:srgbClr val="FF0000"/>
                </a:solidFill>
              </a:endParaRPr>
            </a:p>
          </p:txBody>
        </p:sp>
      </p:grpSp>
      <p:grpSp>
        <p:nvGrpSpPr>
          <p:cNvPr id="11" name="グループ化 10">
            <a:extLst>
              <a:ext uri="{FF2B5EF4-FFF2-40B4-BE49-F238E27FC236}">
                <a16:creationId xmlns:a16="http://schemas.microsoft.com/office/drawing/2014/main" id="{60A90715-14E9-CE8E-F6B4-9F344DD15EC3}"/>
              </a:ext>
            </a:extLst>
          </p:cNvPr>
          <p:cNvGrpSpPr/>
          <p:nvPr/>
        </p:nvGrpSpPr>
        <p:grpSpPr>
          <a:xfrm>
            <a:off x="4518324" y="1915676"/>
            <a:ext cx="1158538" cy="1500418"/>
            <a:chOff x="838200" y="1641500"/>
            <a:chExt cx="1158538" cy="1500418"/>
          </a:xfrm>
        </p:grpSpPr>
        <p:grpSp>
          <p:nvGrpSpPr>
            <p:cNvPr id="12" name="グループ化 11">
              <a:extLst>
                <a:ext uri="{FF2B5EF4-FFF2-40B4-BE49-F238E27FC236}">
                  <a16:creationId xmlns:a16="http://schemas.microsoft.com/office/drawing/2014/main" id="{1FD6C1C3-4A25-1B1D-0C17-5D7BA0EB26A5}"/>
                </a:ext>
              </a:extLst>
            </p:cNvPr>
            <p:cNvGrpSpPr/>
            <p:nvPr/>
          </p:nvGrpSpPr>
          <p:grpSpPr>
            <a:xfrm>
              <a:off x="838200" y="2139598"/>
              <a:ext cx="1158538" cy="1002320"/>
              <a:chOff x="838200" y="2139598"/>
              <a:chExt cx="1158538" cy="1002320"/>
            </a:xfrm>
          </p:grpSpPr>
          <p:pic>
            <p:nvPicPr>
              <p:cNvPr id="14" name="図 13" descr="ふた開き段ボール箱の正面からのイラスト">
                <a:extLst>
                  <a:ext uri="{FF2B5EF4-FFF2-40B4-BE49-F238E27FC236}">
                    <a16:creationId xmlns:a16="http://schemas.microsoft.com/office/drawing/2014/main" id="{311C3D8E-9E3B-2A36-4EC8-B667933785B8}"/>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15" name="テキスト ボックス 14">
                <a:extLst>
                  <a:ext uri="{FF2B5EF4-FFF2-40B4-BE49-F238E27FC236}">
                    <a16:creationId xmlns:a16="http://schemas.microsoft.com/office/drawing/2014/main" id="{BC32116F-0A8C-F62D-9BDB-CE16D6E9E466}"/>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[4]</a:t>
                </a:r>
                <a:endParaRPr kumimoji="1" lang="ja-JP" altLang="en-US" sz="2800" dirty="0">
                  <a:latin typeface="メイリオ" panose="020B0604030504040204" pitchFamily="50" charset="-128"/>
                  <a:ea typeface="メイリオ" panose="020B0604030504040204" pitchFamily="50" charset="-128"/>
                </a:endParaRPr>
              </a:p>
            </p:txBody>
          </p:sp>
        </p:grpSp>
        <p:sp>
          <p:nvSpPr>
            <p:cNvPr id="13" name="テキスト ボックス 12">
              <a:extLst>
                <a:ext uri="{FF2B5EF4-FFF2-40B4-BE49-F238E27FC236}">
                  <a16:creationId xmlns:a16="http://schemas.microsoft.com/office/drawing/2014/main" id="{27337370-B696-0753-8ABE-20251275A81E}"/>
                </a:ext>
              </a:extLst>
            </p:cNvPr>
            <p:cNvSpPr txBox="1"/>
            <p:nvPr/>
          </p:nvSpPr>
          <p:spPr>
            <a:xfrm>
              <a:off x="896671" y="1641500"/>
              <a:ext cx="1020931" cy="584775"/>
            </a:xfrm>
            <a:prstGeom prst="rect">
              <a:avLst/>
            </a:prstGeom>
            <a:noFill/>
          </p:spPr>
          <p:txBody>
            <a:bodyPr wrap="square" rtlCol="0">
              <a:spAutoFit/>
            </a:bodyPr>
            <a:lstStyle/>
            <a:p>
              <a:r>
                <a:rPr lang="en-US" altLang="ja-JP" sz="3200" dirty="0">
                  <a:solidFill>
                    <a:srgbClr val="FF0000"/>
                  </a:solidFill>
                </a:rPr>
                <a:t>33</a:t>
              </a:r>
              <a:endParaRPr kumimoji="1" lang="ja-JP" altLang="en-US" sz="3200" dirty="0">
                <a:solidFill>
                  <a:srgbClr val="FF0000"/>
                </a:solidFill>
              </a:endParaRPr>
            </a:p>
          </p:txBody>
        </p:sp>
      </p:grpSp>
      <p:sp>
        <p:nvSpPr>
          <p:cNvPr id="7176" name="テキスト ボックス 7175">
            <a:extLst>
              <a:ext uri="{FF2B5EF4-FFF2-40B4-BE49-F238E27FC236}">
                <a16:creationId xmlns:a16="http://schemas.microsoft.com/office/drawing/2014/main" id="{71D3561C-A9AD-F65E-3F47-4CCD982FA775}"/>
              </a:ext>
            </a:extLst>
          </p:cNvPr>
          <p:cNvSpPr txBox="1"/>
          <p:nvPr/>
        </p:nvSpPr>
        <p:spPr>
          <a:xfrm>
            <a:off x="914400" y="1468506"/>
            <a:ext cx="4572000" cy="461665"/>
          </a:xfrm>
          <a:prstGeom prst="rect">
            <a:avLst/>
          </a:prstGeom>
          <a:noFill/>
        </p:spPr>
        <p:txBody>
          <a:bodyPr wrap="square">
            <a:spAutoFit/>
          </a:bodyPr>
          <a:lstStyle/>
          <a:p>
            <a:r>
              <a:rPr lang="en-US" altLang="ja-JP" sz="2400" dirty="0">
                <a:latin typeface="メイリオ" panose="020B0604030504040204" pitchFamily="50" charset="-128"/>
                <a:ea typeface="メイリオ" panose="020B0604030504040204" pitchFamily="50" charset="-128"/>
              </a:rPr>
              <a:t>d = [41, 23, 8, 15, 33]</a:t>
            </a:r>
          </a:p>
        </p:txBody>
      </p:sp>
      <p:sp>
        <p:nvSpPr>
          <p:cNvPr id="7197" name="テキスト ボックス 7196">
            <a:extLst>
              <a:ext uri="{FF2B5EF4-FFF2-40B4-BE49-F238E27FC236}">
                <a16:creationId xmlns:a16="http://schemas.microsoft.com/office/drawing/2014/main" id="{D46C0E2D-A988-9BCB-3714-110F7FDB6212}"/>
              </a:ext>
            </a:extLst>
          </p:cNvPr>
          <p:cNvSpPr txBox="1"/>
          <p:nvPr/>
        </p:nvSpPr>
        <p:spPr>
          <a:xfrm>
            <a:off x="2297687" y="3984440"/>
            <a:ext cx="4578880" cy="830997"/>
          </a:xfrm>
          <a:prstGeom prst="rect">
            <a:avLst/>
          </a:prstGeom>
          <a:noFill/>
        </p:spPr>
        <p:txBody>
          <a:bodyPr wrap="square">
            <a:spAutoFit/>
          </a:bodyPr>
          <a:lstStyle/>
          <a:p>
            <a:pPr algn="l"/>
            <a:r>
              <a:rPr lang="en-US" altLang="ja-JP" sz="2400" dirty="0" err="1">
                <a:latin typeface="メイリオ" panose="020B0604030504040204" pitchFamily="50" charset="-128"/>
                <a:ea typeface="メイリオ" panose="020B0604030504040204" pitchFamily="50" charset="-128"/>
              </a:rPr>
              <a:t>i</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を</a:t>
            </a:r>
            <a:r>
              <a:rPr lang="en-US" altLang="ja-JP" sz="2400" dirty="0">
                <a:latin typeface="メイリオ" panose="020B0604030504040204" pitchFamily="50" charset="-128"/>
                <a:ea typeface="メイリオ" panose="020B0604030504040204" pitchFamily="50" charset="-128"/>
              </a:rPr>
              <a:t>[0,1,2,3,4]</a:t>
            </a:r>
            <a:r>
              <a:rPr lang="ja-JP" altLang="en-US" sz="2400" dirty="0">
                <a:latin typeface="メイリオ" panose="020B0604030504040204" pitchFamily="50" charset="-128"/>
                <a:ea typeface="メイリオ" panose="020B0604030504040204" pitchFamily="50" charset="-128"/>
              </a:rPr>
              <a:t>で繰り返しながら、</a:t>
            </a:r>
            <a:r>
              <a:rPr lang="en-US" altLang="ja-JP" sz="2400" dirty="0">
                <a:latin typeface="メイリオ" panose="020B0604030504040204" pitchFamily="50" charset="-128"/>
                <a:ea typeface="メイリオ" panose="020B0604030504040204" pitchFamily="50" charset="-128"/>
              </a:rPr>
              <a:t>d[0]</a:t>
            </a:r>
            <a:r>
              <a:rPr lang="ja-JP" altLang="en-US" sz="2400" dirty="0">
                <a:latin typeface="メイリオ" panose="020B0604030504040204" pitchFamily="50" charset="-128"/>
                <a:ea typeface="メイリオ" panose="020B0604030504040204" pitchFamily="50" charset="-128"/>
              </a:rPr>
              <a:t>と</a:t>
            </a:r>
            <a:r>
              <a:rPr lang="en-US" altLang="ja-JP" sz="2400" dirty="0">
                <a:latin typeface="メイリオ" panose="020B0604030504040204" pitchFamily="50" charset="-128"/>
                <a:ea typeface="メイリオ" panose="020B0604030504040204" pitchFamily="50" charset="-128"/>
              </a:rPr>
              <a:t>d[</a:t>
            </a:r>
            <a:r>
              <a:rPr lang="en-US" altLang="ja-JP" sz="2400" dirty="0" err="1">
                <a:latin typeface="メイリオ" panose="020B0604030504040204" pitchFamily="50" charset="-128"/>
                <a:ea typeface="メイリオ" panose="020B0604030504040204" pitchFamily="50" charset="-128"/>
              </a:rPr>
              <a:t>i</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を比較します。</a:t>
            </a:r>
            <a:endParaRPr lang="en-US" altLang="ja-JP" sz="2400" dirty="0">
              <a:latin typeface="メイリオ" panose="020B0604030504040204" pitchFamily="50" charset="-128"/>
              <a:ea typeface="メイリオ" panose="020B0604030504040204" pitchFamily="50" charset="-128"/>
            </a:endParaRPr>
          </a:p>
        </p:txBody>
      </p:sp>
      <p:sp>
        <p:nvSpPr>
          <p:cNvPr id="7199" name="テキスト ボックス 7198">
            <a:extLst>
              <a:ext uri="{FF2B5EF4-FFF2-40B4-BE49-F238E27FC236}">
                <a16:creationId xmlns:a16="http://schemas.microsoft.com/office/drawing/2014/main" id="{DECCD5A3-994E-8997-A159-ED7EC4F3C7DF}"/>
              </a:ext>
            </a:extLst>
          </p:cNvPr>
          <p:cNvSpPr txBox="1"/>
          <p:nvPr/>
        </p:nvSpPr>
        <p:spPr>
          <a:xfrm>
            <a:off x="3779670" y="4983301"/>
            <a:ext cx="4578880" cy="830997"/>
          </a:xfrm>
          <a:prstGeom prst="rect">
            <a:avLst/>
          </a:prstGeom>
          <a:noFill/>
        </p:spPr>
        <p:txBody>
          <a:bodyPr wrap="square">
            <a:spAutoFit/>
          </a:bodyPr>
          <a:lstStyle/>
          <a:p>
            <a:pPr algn="l"/>
            <a:r>
              <a:rPr lang="en-US" altLang="ja-JP" sz="2400" dirty="0">
                <a:solidFill>
                  <a:srgbClr val="002060"/>
                </a:solidFill>
                <a:latin typeface="メイリオ" panose="020B0604030504040204" pitchFamily="50" charset="-128"/>
                <a:ea typeface="メイリオ" panose="020B0604030504040204" pitchFamily="50" charset="-128"/>
              </a:rPr>
              <a:t>d[</a:t>
            </a:r>
            <a:r>
              <a:rPr lang="en-US" altLang="ja-JP" sz="2400" dirty="0" err="1">
                <a:solidFill>
                  <a:srgbClr val="002060"/>
                </a:solidFill>
                <a:latin typeface="メイリオ" panose="020B0604030504040204" pitchFamily="50" charset="-128"/>
                <a:ea typeface="メイリオ" panose="020B0604030504040204" pitchFamily="50" charset="-128"/>
              </a:rPr>
              <a:t>i</a:t>
            </a:r>
            <a:r>
              <a:rPr lang="en-US" altLang="ja-JP" sz="2400" dirty="0">
                <a:solidFill>
                  <a:srgbClr val="002060"/>
                </a:solidFill>
                <a:latin typeface="メイリオ" panose="020B0604030504040204" pitchFamily="50" charset="-128"/>
                <a:ea typeface="メイリオ" panose="020B0604030504040204" pitchFamily="50" charset="-128"/>
              </a:rPr>
              <a:t>]</a:t>
            </a:r>
            <a:r>
              <a:rPr lang="ja-JP" altLang="en-US" sz="2400" dirty="0">
                <a:solidFill>
                  <a:srgbClr val="002060"/>
                </a:solidFill>
                <a:latin typeface="メイリオ" panose="020B0604030504040204" pitchFamily="50" charset="-128"/>
                <a:ea typeface="メイリオ" panose="020B0604030504040204" pitchFamily="50" charset="-128"/>
              </a:rPr>
              <a:t>が</a:t>
            </a:r>
            <a:r>
              <a:rPr lang="en-US" altLang="ja-JP" sz="2400" dirty="0">
                <a:solidFill>
                  <a:srgbClr val="002060"/>
                </a:solidFill>
                <a:latin typeface="メイリオ" panose="020B0604030504040204" pitchFamily="50" charset="-128"/>
                <a:ea typeface="メイリオ" panose="020B0604030504040204" pitchFamily="50" charset="-128"/>
              </a:rPr>
              <a:t>d[0]</a:t>
            </a:r>
            <a:r>
              <a:rPr lang="ja-JP" altLang="en-US" sz="2400" dirty="0">
                <a:solidFill>
                  <a:srgbClr val="002060"/>
                </a:solidFill>
                <a:latin typeface="メイリオ" panose="020B0604030504040204" pitchFamily="50" charset="-128"/>
                <a:ea typeface="メイリオ" panose="020B0604030504040204" pitchFamily="50" charset="-128"/>
              </a:rPr>
              <a:t>より小さい場合</a:t>
            </a:r>
            <a:endParaRPr lang="en-US" altLang="ja-JP" sz="2400" dirty="0">
              <a:solidFill>
                <a:srgbClr val="002060"/>
              </a:solidFill>
              <a:latin typeface="メイリオ" panose="020B0604030504040204" pitchFamily="50" charset="-128"/>
              <a:ea typeface="メイリオ" panose="020B0604030504040204" pitchFamily="50" charset="-128"/>
            </a:endParaRPr>
          </a:p>
          <a:p>
            <a:pPr algn="l"/>
            <a:r>
              <a:rPr lang="en-US" altLang="ja-JP" sz="2400" dirty="0">
                <a:solidFill>
                  <a:srgbClr val="002060"/>
                </a:solidFill>
                <a:latin typeface="メイリオ" panose="020B0604030504040204" pitchFamily="50" charset="-128"/>
                <a:ea typeface="メイリオ" panose="020B0604030504040204" pitchFamily="50" charset="-128"/>
              </a:rPr>
              <a:t>d[</a:t>
            </a:r>
            <a:r>
              <a:rPr lang="en-US" altLang="ja-JP" sz="2400" dirty="0" err="1">
                <a:solidFill>
                  <a:srgbClr val="002060"/>
                </a:solidFill>
                <a:latin typeface="メイリオ" panose="020B0604030504040204" pitchFamily="50" charset="-128"/>
                <a:ea typeface="メイリオ" panose="020B0604030504040204" pitchFamily="50" charset="-128"/>
              </a:rPr>
              <a:t>i</a:t>
            </a:r>
            <a:r>
              <a:rPr lang="en-US" altLang="ja-JP" sz="2400" dirty="0">
                <a:solidFill>
                  <a:srgbClr val="002060"/>
                </a:solidFill>
                <a:latin typeface="メイリオ" panose="020B0604030504040204" pitchFamily="50" charset="-128"/>
                <a:ea typeface="メイリオ" panose="020B0604030504040204" pitchFamily="50" charset="-128"/>
              </a:rPr>
              <a:t>]</a:t>
            </a:r>
            <a:r>
              <a:rPr lang="ja-JP" altLang="en-US" sz="2400" dirty="0">
                <a:solidFill>
                  <a:srgbClr val="002060"/>
                </a:solidFill>
                <a:latin typeface="メイリオ" panose="020B0604030504040204" pitchFamily="50" charset="-128"/>
                <a:ea typeface="メイリオ" panose="020B0604030504040204" pitchFamily="50" charset="-128"/>
              </a:rPr>
              <a:t>と</a:t>
            </a:r>
            <a:r>
              <a:rPr lang="en-US" altLang="ja-JP" sz="2400" dirty="0">
                <a:solidFill>
                  <a:srgbClr val="002060"/>
                </a:solidFill>
                <a:latin typeface="メイリオ" panose="020B0604030504040204" pitchFamily="50" charset="-128"/>
                <a:ea typeface="メイリオ" panose="020B0604030504040204" pitchFamily="50" charset="-128"/>
              </a:rPr>
              <a:t>d[0]</a:t>
            </a:r>
            <a:r>
              <a:rPr lang="ja-JP" altLang="en-US" sz="2400" dirty="0">
                <a:solidFill>
                  <a:srgbClr val="002060"/>
                </a:solidFill>
                <a:latin typeface="メイリオ" panose="020B0604030504040204" pitchFamily="50" charset="-128"/>
                <a:ea typeface="メイリオ" panose="020B0604030504040204" pitchFamily="50" charset="-128"/>
              </a:rPr>
              <a:t>の内容を入れ替える。</a:t>
            </a:r>
            <a:endParaRPr lang="en-US" altLang="ja-JP" sz="2400" dirty="0">
              <a:solidFill>
                <a:srgbClr val="002060"/>
              </a:solidFill>
              <a:latin typeface="メイリオ" panose="020B0604030504040204" pitchFamily="50" charset="-128"/>
              <a:ea typeface="メイリオ" panose="020B0604030504040204" pitchFamily="50" charset="-128"/>
            </a:endParaRPr>
          </a:p>
        </p:txBody>
      </p:sp>
      <p:sp>
        <p:nvSpPr>
          <p:cNvPr id="3" name="矢印: 上カーブ 2">
            <a:extLst>
              <a:ext uri="{FF2B5EF4-FFF2-40B4-BE49-F238E27FC236}">
                <a16:creationId xmlns:a16="http://schemas.microsoft.com/office/drawing/2014/main" id="{AE16052D-B3F9-3B54-F94C-A0EECE1027DB}"/>
              </a:ext>
            </a:extLst>
          </p:cNvPr>
          <p:cNvSpPr/>
          <p:nvPr/>
        </p:nvSpPr>
        <p:spPr bwMode="auto">
          <a:xfrm>
            <a:off x="1401581" y="3209359"/>
            <a:ext cx="762000" cy="381000"/>
          </a:xfrm>
          <a:prstGeom prst="curved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grpSp>
        <p:nvGrpSpPr>
          <p:cNvPr id="7172" name="グループ化 7171">
            <a:extLst>
              <a:ext uri="{FF2B5EF4-FFF2-40B4-BE49-F238E27FC236}">
                <a16:creationId xmlns:a16="http://schemas.microsoft.com/office/drawing/2014/main" id="{5884D08E-E5EA-14EF-4A51-A44F9CEBC35D}"/>
              </a:ext>
            </a:extLst>
          </p:cNvPr>
          <p:cNvGrpSpPr/>
          <p:nvPr/>
        </p:nvGrpSpPr>
        <p:grpSpPr>
          <a:xfrm>
            <a:off x="723940" y="2413774"/>
            <a:ext cx="1158538" cy="1002320"/>
            <a:chOff x="838200" y="2139598"/>
            <a:chExt cx="1158538" cy="1002320"/>
          </a:xfrm>
        </p:grpSpPr>
        <p:pic>
          <p:nvPicPr>
            <p:cNvPr id="7174" name="図 7173" descr="ふた開き段ボール箱の正面からのイラスト">
              <a:extLst>
                <a:ext uri="{FF2B5EF4-FFF2-40B4-BE49-F238E27FC236}">
                  <a16:creationId xmlns:a16="http://schemas.microsoft.com/office/drawing/2014/main" id="{2497E832-1468-BE59-5AEA-37AF810913A9}"/>
                </a:ext>
              </a:extLst>
            </p:cNvPr>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838200" y="2139598"/>
              <a:ext cx="1158538" cy="1002320"/>
            </a:xfrm>
            <a:prstGeom prst="rect">
              <a:avLst/>
            </a:prstGeom>
            <a:noFill/>
            <a:ln>
              <a:noFill/>
            </a:ln>
            <a:extLst>
              <a:ext uri="{53640926-AAD7-44D8-BBD7-CCE9431645EC}">
                <a14:shadowObscured xmlns:a14="http://schemas.microsoft.com/office/drawing/2010/main"/>
              </a:ext>
            </a:extLst>
          </p:spPr>
        </p:pic>
        <p:sp>
          <p:nvSpPr>
            <p:cNvPr id="7175" name="テキスト ボックス 7174">
              <a:extLst>
                <a:ext uri="{FF2B5EF4-FFF2-40B4-BE49-F238E27FC236}">
                  <a16:creationId xmlns:a16="http://schemas.microsoft.com/office/drawing/2014/main" id="{DE549970-CEC5-2BC3-9FD1-6A82C93250D4}"/>
                </a:ext>
              </a:extLst>
            </p:cNvPr>
            <p:cNvSpPr txBox="1"/>
            <p:nvPr/>
          </p:nvSpPr>
          <p:spPr>
            <a:xfrm>
              <a:off x="907003" y="2586228"/>
              <a:ext cx="1020931" cy="523220"/>
            </a:xfrm>
            <a:prstGeom prst="rect">
              <a:avLst/>
            </a:prstGeom>
            <a:noFill/>
          </p:spPr>
          <p:txBody>
            <a:bodyPr wrap="square" rtlCol="0">
              <a:spAutoFit/>
            </a:bodyPr>
            <a:lstStyle/>
            <a:p>
              <a:r>
                <a:rPr lang="en-US" altLang="ja-JP" sz="2800" dirty="0">
                  <a:latin typeface="メイリオ" panose="020B0604030504040204" pitchFamily="50" charset="-128"/>
                  <a:ea typeface="メイリオ" panose="020B0604030504040204" pitchFamily="50" charset="-128"/>
                </a:rPr>
                <a:t>d</a:t>
              </a:r>
              <a:r>
                <a:rPr kumimoji="1" lang="en-US" altLang="ja-JP" sz="2800" dirty="0">
                  <a:latin typeface="メイリオ" panose="020B0604030504040204" pitchFamily="50" charset="-128"/>
                  <a:ea typeface="メイリオ" panose="020B0604030504040204" pitchFamily="50" charset="-128"/>
                </a:rPr>
                <a:t>[0]</a:t>
              </a:r>
              <a:endParaRPr kumimoji="1" lang="ja-JP" altLang="en-US" sz="2800" dirty="0">
                <a:latin typeface="メイリオ" panose="020B0604030504040204" pitchFamily="50" charset="-128"/>
                <a:ea typeface="メイリオ" panose="020B0604030504040204" pitchFamily="50" charset="-128"/>
              </a:endParaRPr>
            </a:p>
          </p:txBody>
        </p:sp>
      </p:grpSp>
      <p:sp>
        <p:nvSpPr>
          <p:cNvPr id="4" name="矢印: 上カーブ 3">
            <a:extLst>
              <a:ext uri="{FF2B5EF4-FFF2-40B4-BE49-F238E27FC236}">
                <a16:creationId xmlns:a16="http://schemas.microsoft.com/office/drawing/2014/main" id="{04BCE385-5B29-155D-4403-C59B04968538}"/>
              </a:ext>
            </a:extLst>
          </p:cNvPr>
          <p:cNvSpPr/>
          <p:nvPr/>
        </p:nvSpPr>
        <p:spPr bwMode="auto">
          <a:xfrm>
            <a:off x="1441320" y="3362577"/>
            <a:ext cx="1682879" cy="335227"/>
          </a:xfrm>
          <a:prstGeom prst="curved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矢印: 上カーブ 6">
            <a:extLst>
              <a:ext uri="{FF2B5EF4-FFF2-40B4-BE49-F238E27FC236}">
                <a16:creationId xmlns:a16="http://schemas.microsoft.com/office/drawing/2014/main" id="{9C028D28-BF73-5B6C-9BD0-16AD18A14623}"/>
              </a:ext>
            </a:extLst>
          </p:cNvPr>
          <p:cNvSpPr/>
          <p:nvPr/>
        </p:nvSpPr>
        <p:spPr bwMode="auto">
          <a:xfrm>
            <a:off x="1441320" y="3376838"/>
            <a:ext cx="2673480" cy="355741"/>
          </a:xfrm>
          <a:prstGeom prst="curved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矢印: 上カーブ 21">
            <a:extLst>
              <a:ext uri="{FF2B5EF4-FFF2-40B4-BE49-F238E27FC236}">
                <a16:creationId xmlns:a16="http://schemas.microsoft.com/office/drawing/2014/main" id="{B3D7E3D4-3F05-EE43-A3EF-1BABAED30E5D}"/>
              </a:ext>
            </a:extLst>
          </p:cNvPr>
          <p:cNvSpPr/>
          <p:nvPr/>
        </p:nvSpPr>
        <p:spPr bwMode="auto">
          <a:xfrm>
            <a:off x="1415198" y="3341981"/>
            <a:ext cx="3766402" cy="434066"/>
          </a:xfrm>
          <a:prstGeom prst="curved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矢印: U ターン 22">
            <a:extLst>
              <a:ext uri="{FF2B5EF4-FFF2-40B4-BE49-F238E27FC236}">
                <a16:creationId xmlns:a16="http://schemas.microsoft.com/office/drawing/2014/main" id="{69C77F5C-EF9B-9FBB-564E-EC3F77813674}"/>
              </a:ext>
            </a:extLst>
          </p:cNvPr>
          <p:cNvSpPr/>
          <p:nvPr/>
        </p:nvSpPr>
        <p:spPr bwMode="auto">
          <a:xfrm rot="10800000">
            <a:off x="1022446" y="4844516"/>
            <a:ext cx="2547281" cy="1169551"/>
          </a:xfrm>
          <a:prstGeom prst="uturnArrow">
            <a:avLst>
              <a:gd name="adj1" fmla="val 25000"/>
              <a:gd name="adj2" fmla="val 25000"/>
              <a:gd name="adj3" fmla="val 29115"/>
              <a:gd name="adj4" fmla="val 43750"/>
              <a:gd name="adj5" fmla="val 10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2860435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720962" y="616033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37</a:t>
            </a:fld>
            <a:endParaRPr kumimoji="0" lang="en-US" altLang="ja-JP" sz="2800" dirty="0">
              <a:solidFill>
                <a:srgbClr val="000000"/>
              </a:solidFill>
            </a:endParaRPr>
          </a:p>
        </p:txBody>
      </p:sp>
      <p:sp>
        <p:nvSpPr>
          <p:cNvPr id="7171" name="Text Box 3"/>
          <p:cNvSpPr txBox="1">
            <a:spLocks noChangeArrowheads="1"/>
          </p:cNvSpPr>
          <p:nvPr/>
        </p:nvSpPr>
        <p:spPr bwMode="auto">
          <a:xfrm>
            <a:off x="278872" y="297006"/>
            <a:ext cx="891824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a:spcBef>
                <a:spcPct val="50000"/>
              </a:spcBef>
              <a:buNone/>
            </a:pPr>
            <a:r>
              <a:rPr lang="ja-JP" altLang="en-US" sz="2400" dirty="0">
                <a:solidFill>
                  <a:srgbClr val="FF0000"/>
                </a:solidFill>
                <a:latin typeface="メイリオ" panose="020B0604030504040204" pitchFamily="50" charset="-128"/>
                <a:ea typeface="メイリオ" panose="020B0604030504040204" pitchFamily="50" charset="-128"/>
              </a:rPr>
              <a:t>開発</a:t>
            </a:r>
            <a:r>
              <a:rPr lang="en-US" altLang="ja-JP" sz="2400" dirty="0">
                <a:solidFill>
                  <a:srgbClr val="FF0000"/>
                </a:solidFill>
                <a:latin typeface="メイリオ" panose="020B0604030504040204" pitchFamily="50" charset="-128"/>
                <a:ea typeface="メイリオ" panose="020B0604030504040204" pitchFamily="50" charset="-128"/>
              </a:rPr>
              <a:t>7</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一番小さい数を配列の先頭に入れ替える</a:t>
            </a:r>
            <a:endParaRPr lang="ja-JP" altLang="en-US" sz="2400" dirty="0"/>
          </a:p>
        </p:txBody>
      </p:sp>
      <p:sp>
        <p:nvSpPr>
          <p:cNvPr id="65" name="テキスト ボックス 64"/>
          <p:cNvSpPr txBox="1"/>
          <p:nvPr/>
        </p:nvSpPr>
        <p:spPr>
          <a:xfrm>
            <a:off x="4731938" y="2176381"/>
            <a:ext cx="4064506" cy="2246769"/>
          </a:xfrm>
          <a:prstGeom prst="rect">
            <a:avLst/>
          </a:prstGeom>
          <a:solidFill>
            <a:srgbClr val="FFFFCC"/>
          </a:solidFill>
          <a:ln>
            <a:solidFill>
              <a:schemeClr val="tx1"/>
            </a:solidFill>
          </a:ln>
        </p:spPr>
        <p:txBody>
          <a:bodyPr wrap="square" rtlCol="0">
            <a:spAutoFit/>
          </a:bodyPr>
          <a:lstStyle/>
          <a:p>
            <a:pPr algn="l"/>
            <a:r>
              <a:rPr lang="ja-JP" altLang="en-US" sz="2000" dirty="0">
                <a:latin typeface="メイリオ" panose="020B0604030504040204" pitchFamily="50" charset="-128"/>
                <a:ea typeface="メイリオ" panose="020B0604030504040204" pitchFamily="50" charset="-128"/>
              </a:rPr>
              <a:t>この部分を考えて、プログラムを完成されてください。</a:t>
            </a: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grpSp>
        <p:nvGrpSpPr>
          <p:cNvPr id="60" name="グループ化 59"/>
          <p:cNvGrpSpPr/>
          <p:nvPr/>
        </p:nvGrpSpPr>
        <p:grpSpPr>
          <a:xfrm>
            <a:off x="643044" y="2204128"/>
            <a:ext cx="3510742" cy="2671374"/>
            <a:chOff x="2784366" y="1677618"/>
            <a:chExt cx="2029296" cy="1641862"/>
          </a:xfrm>
        </p:grpSpPr>
        <p:sp>
          <p:nvSpPr>
            <p:cNvPr id="61" name="テキスト ボックス 60"/>
            <p:cNvSpPr txBox="1"/>
            <p:nvPr/>
          </p:nvSpPr>
          <p:spPr>
            <a:xfrm>
              <a:off x="2784366" y="1677618"/>
              <a:ext cx="1627377" cy="1513309"/>
            </a:xfrm>
            <a:prstGeom prst="rect">
              <a:avLst/>
            </a:prstGeom>
            <a:noFill/>
            <a:ln w="57150">
              <a:solidFill>
                <a:srgbClr val="FF0000"/>
              </a:solidFill>
            </a:ln>
          </p:spPr>
          <p:txBody>
            <a:bodyPr wrap="square" rtlCol="0">
              <a:spAutoFit/>
            </a:bodyPr>
            <a:lstStyle/>
            <a:p>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[0,1,2,3,4]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7" name="テキスト ボックス 66"/>
            <p:cNvSpPr txBox="1"/>
            <p:nvPr/>
          </p:nvSpPr>
          <p:spPr>
            <a:xfrm>
              <a:off x="3077991" y="2068379"/>
              <a:ext cx="1482130" cy="983650"/>
            </a:xfrm>
            <a:prstGeom prst="rect">
              <a:avLst/>
            </a:prstGeom>
            <a:solidFill>
              <a:schemeClr val="bg1"/>
            </a:solidFill>
            <a:ln w="57150">
              <a:solidFill>
                <a:srgbClr val="FF0000"/>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8" name="正方形/長方形 67"/>
            <p:cNvSpPr/>
            <p:nvPr/>
          </p:nvSpPr>
          <p:spPr>
            <a:xfrm>
              <a:off x="4420258" y="2056853"/>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15" name="グループ化 14"/>
          <p:cNvGrpSpPr/>
          <p:nvPr/>
        </p:nvGrpSpPr>
        <p:grpSpPr>
          <a:xfrm>
            <a:off x="6113686" y="3073462"/>
            <a:ext cx="1143000" cy="1019070"/>
            <a:chOff x="6689564" y="3158186"/>
            <a:chExt cx="1143000" cy="1019070"/>
          </a:xfrm>
        </p:grpSpPr>
        <p:sp>
          <p:nvSpPr>
            <p:cNvPr id="84" name="メモ 83"/>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85" name="テキスト ボックス 84"/>
            <p:cNvSpPr txBox="1"/>
            <p:nvPr/>
          </p:nvSpPr>
          <p:spPr>
            <a:xfrm>
              <a:off x="6689564" y="3190667"/>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89" name="グループ化 88"/>
          <p:cNvGrpSpPr/>
          <p:nvPr/>
        </p:nvGrpSpPr>
        <p:grpSpPr>
          <a:xfrm>
            <a:off x="4841297" y="3060977"/>
            <a:ext cx="1143000" cy="1019070"/>
            <a:chOff x="6689564" y="3158186"/>
            <a:chExt cx="1143000" cy="1019070"/>
          </a:xfrm>
        </p:grpSpPr>
        <p:sp>
          <p:nvSpPr>
            <p:cNvPr id="90" name="メモ 89"/>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91" name="テキスト ボックス 90"/>
            <p:cNvSpPr txBox="1"/>
            <p:nvPr/>
          </p:nvSpPr>
          <p:spPr>
            <a:xfrm>
              <a:off x="6689564" y="3190667"/>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04</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cxnSp>
        <p:nvCxnSpPr>
          <p:cNvPr id="9" name="直線矢印コネクタ 8"/>
          <p:cNvCxnSpPr>
            <a:stCxn id="65" idx="1"/>
          </p:cNvCxnSpPr>
          <p:nvPr/>
        </p:nvCxnSpPr>
        <p:spPr bwMode="auto">
          <a:xfrm flipH="1">
            <a:off x="4079783" y="3299766"/>
            <a:ext cx="652155" cy="196910"/>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テキスト ボックス 2">
            <a:extLst>
              <a:ext uri="{FF2B5EF4-FFF2-40B4-BE49-F238E27FC236}">
                <a16:creationId xmlns:a16="http://schemas.microsoft.com/office/drawing/2014/main" id="{D18D5AAD-8985-80F2-C146-9794EB7F21FF}"/>
              </a:ext>
            </a:extLst>
          </p:cNvPr>
          <p:cNvSpPr txBox="1"/>
          <p:nvPr/>
        </p:nvSpPr>
        <p:spPr>
          <a:xfrm>
            <a:off x="671118" y="1125328"/>
            <a:ext cx="2819400" cy="369332"/>
          </a:xfrm>
          <a:prstGeom prst="rect">
            <a:avLst/>
          </a:prstGeom>
          <a:solidFill>
            <a:schemeClr val="bg1"/>
          </a:solidFill>
          <a:ln w="12700">
            <a:solidFill>
              <a:schemeClr val="tx1"/>
            </a:solidFill>
            <a:prstDash val="dash"/>
          </a:ln>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d[]</a:t>
            </a:r>
            <a:r>
              <a:rPr kumimoji="1" lang="ja-JP" altLang="en-US" dirty="0">
                <a:latin typeface="メイリオ" panose="020B0604030504040204" pitchFamily="50" charset="-128"/>
                <a:ea typeface="メイリオ" panose="020B0604030504040204" pitchFamily="50" charset="-128"/>
              </a:rPr>
              <a:t>に</a:t>
            </a:r>
            <a:r>
              <a:rPr kumimoji="1" lang="en-US" altLang="ja-JP" dirty="0">
                <a:latin typeface="メイリオ" panose="020B0604030504040204" pitchFamily="50" charset="-128"/>
                <a:ea typeface="メイリオ" panose="020B0604030504040204" pitchFamily="50" charset="-128"/>
              </a:rPr>
              <a:t>5</a:t>
            </a:r>
            <a:r>
              <a:rPr kumimoji="1" lang="ja-JP" altLang="en-US" dirty="0">
                <a:latin typeface="メイリオ" panose="020B0604030504040204" pitchFamily="50" charset="-128"/>
                <a:ea typeface="メイリオ" panose="020B0604030504040204" pitchFamily="50" charset="-128"/>
              </a:rPr>
              <a:t>個の数をいれとく</a:t>
            </a:r>
          </a:p>
        </p:txBody>
      </p:sp>
      <p:sp>
        <p:nvSpPr>
          <p:cNvPr id="4" name="テキスト ボックス 3">
            <a:extLst>
              <a:ext uri="{FF2B5EF4-FFF2-40B4-BE49-F238E27FC236}">
                <a16:creationId xmlns:a16="http://schemas.microsoft.com/office/drawing/2014/main" id="{005F735F-516E-8148-CE59-4CED6D8D3B9F}"/>
              </a:ext>
            </a:extLst>
          </p:cNvPr>
          <p:cNvSpPr txBox="1"/>
          <p:nvPr/>
        </p:nvSpPr>
        <p:spPr>
          <a:xfrm>
            <a:off x="671118" y="1592211"/>
            <a:ext cx="2819400"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(d)</a:t>
            </a:r>
            <a:endParaRPr kumimoji="1" lang="ja-JP" altLang="en-US" dirty="0">
              <a:latin typeface="メイリオ" panose="020B0604030504040204" pitchFamily="50" charset="-128"/>
              <a:ea typeface="メイリオ" panose="020B0604030504040204" pitchFamily="50" charset="-128"/>
            </a:endParaRPr>
          </a:p>
        </p:txBody>
      </p:sp>
      <p:sp>
        <p:nvSpPr>
          <p:cNvPr id="2" name="フローチャート: 処理 1">
            <a:extLst>
              <a:ext uri="{FF2B5EF4-FFF2-40B4-BE49-F238E27FC236}">
                <a16:creationId xmlns:a16="http://schemas.microsoft.com/office/drawing/2014/main" id="{681D48F9-42DC-7D2E-5A25-33CA6426DED5}"/>
              </a:ext>
            </a:extLst>
          </p:cNvPr>
          <p:cNvSpPr/>
          <p:nvPr/>
        </p:nvSpPr>
        <p:spPr bwMode="auto">
          <a:xfrm>
            <a:off x="1286449" y="3076628"/>
            <a:ext cx="2717780" cy="1186377"/>
          </a:xfrm>
          <a:prstGeom prst="flowChartProcess">
            <a:avLst/>
          </a:prstGeom>
          <a:solidFill>
            <a:srgbClr val="FFFFCC"/>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a:r>
              <a:rPr lang="ja-JP" altLang="en-US" dirty="0">
                <a:latin typeface="メイリオ" panose="020B0604030504040204" pitchFamily="50" charset="-128"/>
                <a:ea typeface="メイリオ" panose="020B0604030504040204" pitchFamily="50" charset="-128"/>
              </a:rPr>
              <a:t>変数</a:t>
            </a:r>
            <a:r>
              <a:rPr lang="en-US" altLang="ja-JP" dirty="0">
                <a:latin typeface="メイリオ" panose="020B0604030504040204" pitchFamily="50" charset="-128"/>
                <a:ea typeface="メイリオ" panose="020B0604030504040204" pitchFamily="50" charset="-128"/>
              </a:rPr>
              <a:t>d[0]</a:t>
            </a:r>
            <a:r>
              <a:rPr lang="ja-JP" altLang="en-US" dirty="0">
                <a:latin typeface="メイリオ" panose="020B0604030504040204" pitchFamily="50" charset="-128"/>
                <a:ea typeface="メイリオ" panose="020B0604030504040204" pitchFamily="50" charset="-128"/>
              </a:rPr>
              <a:t>と</a:t>
            </a:r>
            <a:r>
              <a:rPr lang="en-US" altLang="ja-JP" dirty="0">
                <a:latin typeface="メイリオ" panose="020B0604030504040204" pitchFamily="50" charset="-128"/>
                <a:ea typeface="メイリオ" panose="020B0604030504040204" pitchFamily="50" charset="-128"/>
              </a:rPr>
              <a:t>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の内容を比較して、</a:t>
            </a:r>
            <a:r>
              <a:rPr lang="en-US" altLang="ja-JP" dirty="0">
                <a:latin typeface="メイリオ" panose="020B0604030504040204" pitchFamily="50" charset="-128"/>
                <a:ea typeface="メイリオ" panose="020B0604030504040204" pitchFamily="50" charset="-128"/>
              </a:rPr>
              <a:t>D[</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が小さければ、</a:t>
            </a:r>
            <a:r>
              <a:rPr lang="en-US" altLang="ja-JP" dirty="0">
                <a:latin typeface="メイリオ" panose="020B0604030504040204" pitchFamily="50" charset="-128"/>
                <a:ea typeface="メイリオ" panose="020B0604030504040204" pitchFamily="50" charset="-128"/>
              </a:rPr>
              <a:t>d[0]</a:t>
            </a:r>
            <a:r>
              <a:rPr lang="ja-JP" altLang="en-US" dirty="0">
                <a:latin typeface="メイリオ" panose="020B0604030504040204" pitchFamily="50" charset="-128"/>
                <a:ea typeface="メイリオ" panose="020B0604030504040204" pitchFamily="50" charset="-128"/>
              </a:rPr>
              <a:t>と</a:t>
            </a:r>
            <a:r>
              <a:rPr lang="en-US" altLang="ja-JP" dirty="0">
                <a:latin typeface="メイリオ" panose="020B0604030504040204" pitchFamily="50" charset="-128"/>
                <a:ea typeface="メイリオ" panose="020B0604030504040204" pitchFamily="50" charset="-128"/>
              </a:rPr>
              <a:t>d[i]</a:t>
            </a:r>
            <a:r>
              <a:rPr lang="ja-JP" altLang="en-US" dirty="0">
                <a:latin typeface="メイリオ" panose="020B0604030504040204" pitchFamily="50" charset="-128"/>
                <a:ea typeface="メイリオ" panose="020B0604030504040204" pitchFamily="50" charset="-128"/>
              </a:rPr>
              <a:t>を入れ替える</a:t>
            </a: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E24659AB-0C2C-F8CC-FD9C-538989FFE5E0}"/>
              </a:ext>
            </a:extLst>
          </p:cNvPr>
          <p:cNvSpPr txBox="1"/>
          <p:nvPr/>
        </p:nvSpPr>
        <p:spPr>
          <a:xfrm>
            <a:off x="610980" y="4933382"/>
            <a:ext cx="2819400"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(d)</a:t>
            </a:r>
            <a:endParaRPr kumimoji="1" lang="ja-JP" altLang="en-US" dirty="0">
              <a:latin typeface="メイリオ" panose="020B0604030504040204" pitchFamily="50" charset="-128"/>
              <a:ea typeface="メイリオ" panose="020B0604030504040204" pitchFamily="50" charset="-128"/>
            </a:endParaRPr>
          </a:p>
        </p:txBody>
      </p:sp>
      <p:grpSp>
        <p:nvGrpSpPr>
          <p:cNvPr id="7" name="グループ化 6">
            <a:extLst>
              <a:ext uri="{FF2B5EF4-FFF2-40B4-BE49-F238E27FC236}">
                <a16:creationId xmlns:a16="http://schemas.microsoft.com/office/drawing/2014/main" id="{54ACBCD5-5DE7-AF93-2F62-4267C8F69989}"/>
              </a:ext>
            </a:extLst>
          </p:cNvPr>
          <p:cNvGrpSpPr/>
          <p:nvPr/>
        </p:nvGrpSpPr>
        <p:grpSpPr>
          <a:xfrm>
            <a:off x="7376498" y="3098923"/>
            <a:ext cx="1143000" cy="1019070"/>
            <a:chOff x="6689564" y="3158186"/>
            <a:chExt cx="1143000" cy="1019070"/>
          </a:xfrm>
        </p:grpSpPr>
        <p:sp>
          <p:nvSpPr>
            <p:cNvPr id="8" name="メモ 83">
              <a:extLst>
                <a:ext uri="{FF2B5EF4-FFF2-40B4-BE49-F238E27FC236}">
                  <a16:creationId xmlns:a16="http://schemas.microsoft.com/office/drawing/2014/main" id="{77999E6C-B657-9D03-6688-FC50246C2397}"/>
                </a:ext>
              </a:extLst>
            </p:cNvPr>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C3E2AE7A-1A21-A02E-A4E7-8DBE0A784ECA}"/>
                </a:ext>
              </a:extLst>
            </p:cNvPr>
            <p:cNvSpPr txBox="1"/>
            <p:nvPr/>
          </p:nvSpPr>
          <p:spPr>
            <a:xfrm>
              <a:off x="6689564" y="3190667"/>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lang="en-US" altLang="ja-JP" sz="2800" dirty="0">
                  <a:solidFill>
                    <a:srgbClr val="FF0000"/>
                  </a:solidFill>
                  <a:latin typeface="メイリオ" panose="020B0604030504040204" pitchFamily="50" charset="-128"/>
                  <a:ea typeface="メイリオ" panose="020B0604030504040204" pitchFamily="50" charset="-128"/>
                </a:rPr>
                <a:t>10</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11" name="テキスト ボックス 10">
            <a:extLst>
              <a:ext uri="{FF2B5EF4-FFF2-40B4-BE49-F238E27FC236}">
                <a16:creationId xmlns:a16="http://schemas.microsoft.com/office/drawing/2014/main" id="{CFABD2C1-999C-20D1-A9B3-51D927B952C5}"/>
              </a:ext>
            </a:extLst>
          </p:cNvPr>
          <p:cNvSpPr txBox="1"/>
          <p:nvPr/>
        </p:nvSpPr>
        <p:spPr>
          <a:xfrm>
            <a:off x="6035162" y="4767240"/>
            <a:ext cx="2819400" cy="1631216"/>
          </a:xfrm>
          <a:prstGeom prst="rect">
            <a:avLst/>
          </a:prstGeom>
          <a:noFill/>
        </p:spPr>
        <p:txBody>
          <a:bodyPr wrap="square" rtlCol="0">
            <a:spAutoFit/>
          </a:bodyPr>
          <a:lstStyle/>
          <a:p>
            <a:pPr algn="l"/>
            <a:r>
              <a:rPr lang="ja-JP" altLang="en-US" sz="2000" dirty="0">
                <a:solidFill>
                  <a:srgbClr val="FF0000"/>
                </a:solidFill>
                <a:latin typeface="メイリオ" panose="020B0604030504040204" pitchFamily="50" charset="-128"/>
                <a:ea typeface="メイリオ" panose="020B0604030504040204" pitchFamily="50" charset="-128"/>
              </a:rPr>
              <a:t>ポイント</a:t>
            </a:r>
            <a:r>
              <a:rPr lang="en-US" altLang="ja-JP" sz="2000" dirty="0">
                <a:solidFill>
                  <a:srgbClr val="FF0000"/>
                </a:solidFill>
                <a:latin typeface="メイリオ" panose="020B0604030504040204" pitchFamily="50" charset="-128"/>
                <a:ea typeface="メイリオ" panose="020B0604030504040204" pitchFamily="50" charset="-128"/>
              </a:rPr>
              <a:t>:</a:t>
            </a:r>
          </a:p>
          <a:p>
            <a:pPr algn="l"/>
            <a:r>
              <a:rPr lang="ja-JP" altLang="en-US" sz="2000" dirty="0">
                <a:latin typeface="メイリオ" panose="020B0604030504040204" pitchFamily="50" charset="-128"/>
                <a:ea typeface="メイリオ" panose="020B0604030504040204" pitchFamily="50" charset="-128"/>
              </a:rPr>
              <a:t>二つの変数の内容を入れ替える時に注意が必要です。部品</a:t>
            </a:r>
            <a:r>
              <a:rPr lang="en-US" altLang="ja-JP" sz="2000" dirty="0">
                <a:latin typeface="メイリオ" panose="020B0604030504040204" pitchFamily="50" charset="-128"/>
                <a:ea typeface="メイリオ" panose="020B0604030504040204" pitchFamily="50" charset="-128"/>
              </a:rPr>
              <a:t>10</a:t>
            </a:r>
            <a:r>
              <a:rPr lang="ja-JP" altLang="en-US" sz="2000" dirty="0">
                <a:latin typeface="メイリオ" panose="020B0604030504040204" pitchFamily="50" charset="-128"/>
                <a:ea typeface="メイリオ" panose="020B0604030504040204" pitchFamily="50" charset="-128"/>
              </a:rPr>
              <a:t>を参照してください。</a:t>
            </a:r>
            <a:endParaRPr kumimoji="1"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7864969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38</a:t>
            </a:fld>
            <a:endParaRPr kumimoji="0" lang="en-US" altLang="ja-JP" sz="2800" dirty="0">
              <a:solidFill>
                <a:srgbClr val="000000"/>
              </a:solidFill>
            </a:endParaRPr>
          </a:p>
        </p:txBody>
      </p:sp>
      <p:sp>
        <p:nvSpPr>
          <p:cNvPr id="7171" name="Text Box 3"/>
          <p:cNvSpPr txBox="1">
            <a:spLocks noChangeArrowheads="1"/>
          </p:cNvSpPr>
          <p:nvPr/>
        </p:nvSpPr>
        <p:spPr bwMode="auto">
          <a:xfrm>
            <a:off x="2438400" y="302628"/>
            <a:ext cx="6553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8</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二重繰り返しで九九に挑戦</a:t>
            </a:r>
            <a:endParaRPr lang="en-US" altLang="ja-JP" sz="2800" dirty="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304800" y="1060520"/>
            <a:ext cx="8382000" cy="830997"/>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a:latin typeface="メイリオ" panose="020B0604030504040204" pitchFamily="50" charset="-128"/>
                <a:ea typeface="メイリオ" panose="020B0604030504040204" pitchFamily="50" charset="-128"/>
              </a:rPr>
              <a:t>二重繰り返しを使って、九九</a:t>
            </a:r>
            <a:r>
              <a:rPr lang="en-US" altLang="ja-JP" sz="2400" dirty="0">
                <a:latin typeface="メイリオ" panose="020B0604030504040204" pitchFamily="50" charset="-128"/>
                <a:ea typeface="メイリオ" panose="020B0604030504040204" pitchFamily="50" charset="-128"/>
              </a:rPr>
              <a:t>(1</a:t>
            </a:r>
            <a:r>
              <a:rPr lang="ja-JP" altLang="en-US" sz="2400" dirty="0">
                <a:latin typeface="メイリオ" panose="020B0604030504040204" pitchFamily="50" charset="-128"/>
                <a:ea typeface="メイリオ" panose="020B0604030504040204" pitchFamily="50" charset="-128"/>
              </a:rPr>
              <a:t>から５の段まで</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を表示するプログラムを作ってみましょう</a:t>
            </a:r>
          </a:p>
        </p:txBody>
      </p:sp>
      <p:sp>
        <p:nvSpPr>
          <p:cNvPr id="4" name="テキスト ボックス 3"/>
          <p:cNvSpPr txBox="1"/>
          <p:nvPr/>
        </p:nvSpPr>
        <p:spPr>
          <a:xfrm>
            <a:off x="4876800" y="3674154"/>
            <a:ext cx="3352800" cy="1846659"/>
          </a:xfrm>
          <a:prstGeom prst="rect">
            <a:avLst/>
          </a:prstGeom>
          <a:noFill/>
          <a:ln>
            <a:solidFill>
              <a:schemeClr val="tx1"/>
            </a:solidFill>
            <a:prstDash val="dash"/>
          </a:ln>
        </p:spPr>
        <p:txBody>
          <a:bodyPr wrap="square" rtlCol="0">
            <a:spAutoFit/>
          </a:bodyPr>
          <a:lstStyle/>
          <a:p>
            <a:r>
              <a:rPr kumimoji="1" lang="en-US" altLang="ja-JP" dirty="0"/>
              <a:t>1 x 1, 1 x 2, 1 x 3, 1 x 4, 1 x 5 </a:t>
            </a:r>
          </a:p>
          <a:p>
            <a:r>
              <a:rPr lang="en-US" altLang="ja-JP" dirty="0"/>
              <a:t>2 x 1, 2 x 2, 2 x 3, 2 x 4, 2 x 5 </a:t>
            </a:r>
          </a:p>
          <a:p>
            <a:r>
              <a:rPr lang="en-US" altLang="ja-JP" dirty="0"/>
              <a:t>3 x 1, 3 x 2, 3 x 3, 3 x 4, 3 x 5 </a:t>
            </a:r>
          </a:p>
          <a:p>
            <a:r>
              <a:rPr lang="en-US" altLang="ja-JP" dirty="0"/>
              <a:t>4 x 1, 4 x 2, 4x 3, 4 x 4, 4 x 5</a:t>
            </a:r>
          </a:p>
          <a:p>
            <a:r>
              <a:rPr lang="en-US" altLang="ja-JP" dirty="0"/>
              <a:t>5 x 1, 5 x 2, 5 x 3, 5 x 5, 3 x 5</a:t>
            </a:r>
          </a:p>
          <a:p>
            <a:r>
              <a:rPr kumimoji="1" lang="ja-JP" altLang="en-US" sz="2400" dirty="0">
                <a:latin typeface="メイリオ" panose="020B0604030504040204" pitchFamily="50" charset="-128"/>
                <a:ea typeface="メイリオ" panose="020B0604030504040204" pitchFamily="50" charset="-128"/>
              </a:rPr>
              <a:t>の内容を表示</a:t>
            </a:r>
            <a:r>
              <a:rPr kumimoji="1" lang="en-US" altLang="ja-JP" sz="2400" dirty="0">
                <a:latin typeface="メイリオ" panose="020B0604030504040204" pitchFamily="50" charset="-128"/>
                <a:ea typeface="メイリオ" panose="020B0604030504040204" pitchFamily="50" charset="-128"/>
              </a:rPr>
              <a:t> </a:t>
            </a:r>
            <a:endParaRPr kumimoji="1" lang="ja-JP" altLang="en-US" sz="2400" dirty="0">
              <a:latin typeface="メイリオ" panose="020B0604030504040204" pitchFamily="50" charset="-128"/>
              <a:ea typeface="メイリオ" panose="020B0604030504040204" pitchFamily="50" charset="-128"/>
            </a:endParaRPr>
          </a:p>
        </p:txBody>
      </p:sp>
      <p:sp>
        <p:nvSpPr>
          <p:cNvPr id="11" name="下矢印 10"/>
          <p:cNvSpPr/>
          <p:nvPr/>
        </p:nvSpPr>
        <p:spPr bwMode="auto">
          <a:xfrm>
            <a:off x="5181600" y="6079122"/>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3" name="テキスト ボックス 2">
            <a:extLst>
              <a:ext uri="{FF2B5EF4-FFF2-40B4-BE49-F238E27FC236}">
                <a16:creationId xmlns:a16="http://schemas.microsoft.com/office/drawing/2014/main" id="{ECD85CA2-6994-20E8-3DB7-DD91FCF64133}"/>
              </a:ext>
            </a:extLst>
          </p:cNvPr>
          <p:cNvSpPr txBox="1"/>
          <p:nvPr/>
        </p:nvSpPr>
        <p:spPr>
          <a:xfrm>
            <a:off x="320842" y="220246"/>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18</a:t>
            </a:r>
            <a:endParaRPr kumimoji="1" lang="ja-JP" altLang="en-US" sz="2800" dirty="0">
              <a:solidFill>
                <a:schemeClr val="accent2"/>
              </a:solidFill>
            </a:endParaRPr>
          </a:p>
        </p:txBody>
      </p:sp>
      <p:graphicFrame>
        <p:nvGraphicFramePr>
          <p:cNvPr id="5" name="表 11">
            <a:extLst>
              <a:ext uri="{FF2B5EF4-FFF2-40B4-BE49-F238E27FC236}">
                <a16:creationId xmlns:a16="http://schemas.microsoft.com/office/drawing/2014/main" id="{1B6306A2-E131-841E-0891-0F271FDEEC47}"/>
              </a:ext>
            </a:extLst>
          </p:cNvPr>
          <p:cNvGraphicFramePr>
            <a:graphicFrameLocks noGrp="1"/>
          </p:cNvGraphicFramePr>
          <p:nvPr>
            <p:extLst>
              <p:ext uri="{D42A27DB-BD31-4B8C-83A1-F6EECF244321}">
                <p14:modId xmlns:p14="http://schemas.microsoft.com/office/powerpoint/2010/main" val="1635386324"/>
              </p:ext>
            </p:extLst>
          </p:nvPr>
        </p:nvGraphicFramePr>
        <p:xfrm>
          <a:off x="457200" y="2126189"/>
          <a:ext cx="4114800" cy="421894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3343021483"/>
                    </a:ext>
                  </a:extLst>
                </a:gridCol>
                <a:gridCol w="3352800">
                  <a:extLst>
                    <a:ext uri="{9D8B030D-6E8A-4147-A177-3AD203B41FA5}">
                      <a16:colId xmlns:a16="http://schemas.microsoft.com/office/drawing/2014/main" val="1678233615"/>
                    </a:ext>
                  </a:extLst>
                </a:gridCol>
              </a:tblGrid>
              <a:tr h="370840">
                <a:tc>
                  <a:txBody>
                    <a:bodyPr/>
                    <a:lstStyle/>
                    <a:p>
                      <a:pPr>
                        <a:lnSpc>
                          <a:spcPts val="2500"/>
                        </a:lnSpc>
                      </a:pPr>
                      <a:endParaRPr kumimoji="1" lang="en-US" altLang="ja-JP" sz="2200" b="0" dirty="0">
                        <a:solidFill>
                          <a:schemeClr val="tx1"/>
                        </a:solidFill>
                      </a:endParaRPr>
                    </a:p>
                    <a:p>
                      <a:pPr>
                        <a:lnSpc>
                          <a:spcPts val="2500"/>
                        </a:lnSpc>
                      </a:pPr>
                      <a:endParaRPr kumimoji="1" lang="en-US" altLang="ja-JP" sz="2200" b="0" dirty="0">
                        <a:solidFill>
                          <a:schemeClr val="tx1"/>
                        </a:solidFill>
                      </a:endParaRPr>
                    </a:p>
                    <a:p>
                      <a:pPr>
                        <a:lnSpc>
                          <a:spcPts val="2500"/>
                        </a:lnSpc>
                      </a:pPr>
                      <a:endParaRPr kumimoji="1" lang="ja-JP" altLang="en-US" sz="2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ts val="2500"/>
                        </a:lnSpc>
                      </a:pPr>
                      <a:endParaRPr kumimoji="1" lang="fi-FI" altLang="ja-JP" sz="2200" b="0" dirty="0">
                        <a:solidFill>
                          <a:srgbClr val="0070C0"/>
                        </a:solidFill>
                      </a:endParaRPr>
                    </a:p>
                    <a:p>
                      <a:pPr>
                        <a:lnSpc>
                          <a:spcPts val="2500"/>
                        </a:lnSpc>
                      </a:pPr>
                      <a:r>
                        <a:rPr kumimoji="1" lang="fi-FI" altLang="ja-JP" sz="2200" b="0" dirty="0">
                          <a:solidFill>
                            <a:srgbClr val="0070C0"/>
                          </a:solidFill>
                        </a:rPr>
                        <a:t>[1, 2, 3, 4, 5]</a:t>
                      </a:r>
                    </a:p>
                    <a:p>
                      <a:pPr>
                        <a:lnSpc>
                          <a:spcPts val="2500"/>
                        </a:lnSpc>
                      </a:pPr>
                      <a:r>
                        <a:rPr kumimoji="1" lang="fi-FI" altLang="ja-JP" sz="2200" b="0" dirty="0">
                          <a:solidFill>
                            <a:srgbClr val="0070C0"/>
                          </a:solidFill>
                        </a:rPr>
                        <a:t>1</a:t>
                      </a:r>
                    </a:p>
                    <a:p>
                      <a:pPr>
                        <a:lnSpc>
                          <a:spcPts val="2500"/>
                        </a:lnSpc>
                      </a:pPr>
                      <a:r>
                        <a:rPr kumimoji="1" lang="fi-FI" altLang="ja-JP" sz="2200" b="0" dirty="0">
                          <a:solidFill>
                            <a:srgbClr val="0070C0"/>
                          </a:solidFill>
                        </a:rPr>
                        <a:t>2</a:t>
                      </a:r>
                    </a:p>
                    <a:p>
                      <a:pPr>
                        <a:lnSpc>
                          <a:spcPts val="2500"/>
                        </a:lnSpc>
                      </a:pPr>
                      <a:r>
                        <a:rPr kumimoji="1" lang="fi-FI" altLang="ja-JP" sz="2200" b="0" dirty="0">
                          <a:solidFill>
                            <a:srgbClr val="0070C0"/>
                          </a:solidFill>
                        </a:rPr>
                        <a:t>3</a:t>
                      </a:r>
                    </a:p>
                    <a:p>
                      <a:pPr>
                        <a:lnSpc>
                          <a:spcPts val="2500"/>
                        </a:lnSpc>
                      </a:pPr>
                      <a:r>
                        <a:rPr kumimoji="1" lang="fi-FI" altLang="ja-JP" sz="2200" b="0" dirty="0">
                          <a:solidFill>
                            <a:srgbClr val="0070C0"/>
                          </a:solidFill>
                        </a:rPr>
                        <a:t>4</a:t>
                      </a:r>
                    </a:p>
                    <a:p>
                      <a:pPr>
                        <a:lnSpc>
                          <a:spcPts val="2500"/>
                        </a:lnSpc>
                      </a:pPr>
                      <a:r>
                        <a:rPr kumimoji="1" lang="fi-FI" altLang="ja-JP" sz="2200" b="0" dirty="0">
                          <a:solidFill>
                            <a:srgbClr val="0070C0"/>
                          </a:solidFill>
                        </a:rPr>
                        <a:t>5</a:t>
                      </a:r>
                    </a:p>
                    <a:p>
                      <a:pPr>
                        <a:lnSpc>
                          <a:spcPts val="2500"/>
                        </a:lnSpc>
                      </a:pPr>
                      <a:r>
                        <a:rPr kumimoji="1" lang="ja-JP" altLang="en-US" sz="2200" b="0" dirty="0">
                          <a:solidFill>
                            <a:srgbClr val="0070C0"/>
                          </a:solidFill>
                        </a:rPr>
                        <a:t>　　</a:t>
                      </a:r>
                      <a:r>
                        <a:rPr kumimoji="1" lang="ja-JP" altLang="en-US" sz="2200" b="0" dirty="0">
                          <a:solidFill>
                            <a:schemeClr val="tx1"/>
                          </a:solidFill>
                        </a:rPr>
                        <a:t>～</a:t>
                      </a:r>
                      <a:endParaRPr kumimoji="1" lang="fi-FI" altLang="ja-JP" sz="2200" b="0" dirty="0">
                        <a:solidFill>
                          <a:schemeClr val="tx1"/>
                        </a:solidFill>
                      </a:endParaRPr>
                    </a:p>
                    <a:p>
                      <a:pPr>
                        <a:lnSpc>
                          <a:spcPts val="2500"/>
                        </a:lnSpc>
                      </a:pPr>
                      <a:r>
                        <a:rPr kumimoji="1" lang="fi-FI" altLang="ja-JP" sz="2200" b="0" dirty="0">
                          <a:solidFill>
                            <a:srgbClr val="0070C0"/>
                          </a:solidFill>
                        </a:rPr>
                        <a:t>5</a:t>
                      </a:r>
                    </a:p>
                    <a:p>
                      <a:pPr>
                        <a:lnSpc>
                          <a:spcPts val="2500"/>
                        </a:lnSpc>
                      </a:pPr>
                      <a:r>
                        <a:rPr kumimoji="1" lang="fi-FI" altLang="ja-JP" sz="2200" b="0" dirty="0">
                          <a:solidFill>
                            <a:srgbClr val="0070C0"/>
                          </a:solidFill>
                        </a:rPr>
                        <a:t>10</a:t>
                      </a:r>
                    </a:p>
                    <a:p>
                      <a:pPr>
                        <a:lnSpc>
                          <a:spcPts val="2500"/>
                        </a:lnSpc>
                      </a:pPr>
                      <a:r>
                        <a:rPr kumimoji="1" lang="fi-FI" altLang="ja-JP" sz="2200" b="0" dirty="0">
                          <a:solidFill>
                            <a:srgbClr val="0070C0"/>
                          </a:solidFill>
                        </a:rPr>
                        <a:t>15</a:t>
                      </a:r>
                    </a:p>
                    <a:p>
                      <a:pPr>
                        <a:lnSpc>
                          <a:spcPts val="2500"/>
                        </a:lnSpc>
                      </a:pPr>
                      <a:r>
                        <a:rPr kumimoji="1" lang="fi-FI" altLang="ja-JP" sz="2200" b="0" dirty="0">
                          <a:solidFill>
                            <a:srgbClr val="0070C0"/>
                          </a:solidFill>
                        </a:rPr>
                        <a:t>20</a:t>
                      </a:r>
                    </a:p>
                    <a:p>
                      <a:pPr>
                        <a:lnSpc>
                          <a:spcPts val="2500"/>
                        </a:lnSpc>
                      </a:pPr>
                      <a:r>
                        <a:rPr kumimoji="1" lang="fi-FI" altLang="ja-JP" sz="2200" b="0" dirty="0">
                          <a:solidFill>
                            <a:srgbClr val="0070C0"/>
                          </a:solidFill>
                        </a:rPr>
                        <a:t>25</a:t>
                      </a:r>
                      <a:endParaRPr kumimoji="1" lang="ja-JP" altLang="en-US" sz="2200" b="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9420685"/>
                  </a:ext>
                </a:extLst>
              </a:tr>
            </a:tbl>
          </a:graphicData>
        </a:graphic>
      </p:graphicFrame>
      <p:sp>
        <p:nvSpPr>
          <p:cNvPr id="6" name="テキスト ボックス 5">
            <a:extLst>
              <a:ext uri="{FF2B5EF4-FFF2-40B4-BE49-F238E27FC236}">
                <a16:creationId xmlns:a16="http://schemas.microsoft.com/office/drawing/2014/main" id="{E9015CC1-94BC-A26D-F3C1-536FE99A74BA}"/>
              </a:ext>
            </a:extLst>
          </p:cNvPr>
          <p:cNvSpPr txBox="1"/>
          <p:nvPr/>
        </p:nvSpPr>
        <p:spPr>
          <a:xfrm>
            <a:off x="5181600" y="1969598"/>
            <a:ext cx="3808621" cy="769441"/>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d = [1, 2, 3, 4, 5]</a:t>
            </a:r>
          </a:p>
          <a:p>
            <a:pPr algn="l"/>
            <a:r>
              <a:rPr lang="en-US" altLang="ja-JP" sz="2200" dirty="0">
                <a:latin typeface="メイリオ" panose="020B0604030504040204" pitchFamily="50" charset="-128"/>
                <a:ea typeface="メイリオ" panose="020B0604030504040204" pitchFamily="50" charset="-128"/>
              </a:rPr>
              <a:t>print(d)</a:t>
            </a:r>
          </a:p>
        </p:txBody>
      </p:sp>
      <p:cxnSp>
        <p:nvCxnSpPr>
          <p:cNvPr id="9" name="コネクタ: カギ線 8">
            <a:extLst>
              <a:ext uri="{FF2B5EF4-FFF2-40B4-BE49-F238E27FC236}">
                <a16:creationId xmlns:a16="http://schemas.microsoft.com/office/drawing/2014/main" id="{66BB443A-77BC-38F9-D5E6-640F6B1D87ED}"/>
              </a:ext>
            </a:extLst>
          </p:cNvPr>
          <p:cNvCxnSpPr>
            <a:cxnSpLocks/>
          </p:cNvCxnSpPr>
          <p:nvPr/>
        </p:nvCxnSpPr>
        <p:spPr bwMode="auto">
          <a:xfrm rot="10800000" flipV="1">
            <a:off x="3200401" y="2288762"/>
            <a:ext cx="1910877" cy="419499"/>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右中かっこ 11">
            <a:extLst>
              <a:ext uri="{FF2B5EF4-FFF2-40B4-BE49-F238E27FC236}">
                <a16:creationId xmlns:a16="http://schemas.microsoft.com/office/drawing/2014/main" id="{CA005BAB-B8B1-7964-FBF5-6A8FE878078C}"/>
              </a:ext>
            </a:extLst>
          </p:cNvPr>
          <p:cNvSpPr/>
          <p:nvPr/>
        </p:nvSpPr>
        <p:spPr bwMode="auto">
          <a:xfrm>
            <a:off x="3657600" y="2971801"/>
            <a:ext cx="1143000" cy="3107322"/>
          </a:xfrm>
          <a:prstGeom prst="rightBrace">
            <a:avLst>
              <a:gd name="adj1" fmla="val 8333"/>
              <a:gd name="adj2" fmla="val 4951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8630180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39</a:t>
            </a:fld>
            <a:endParaRPr kumimoji="0" lang="en-US" altLang="ja-JP" sz="2800" dirty="0">
              <a:solidFill>
                <a:srgbClr val="000000"/>
              </a:solidFill>
            </a:endParaRPr>
          </a:p>
        </p:txBody>
      </p:sp>
      <p:sp>
        <p:nvSpPr>
          <p:cNvPr id="11" name="Text Box 3"/>
          <p:cNvSpPr txBox="1">
            <a:spLocks noChangeArrowheads="1"/>
          </p:cNvSpPr>
          <p:nvPr/>
        </p:nvSpPr>
        <p:spPr bwMode="auto">
          <a:xfrm>
            <a:off x="304799" y="312453"/>
            <a:ext cx="640465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8</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二重繰り返しで九九に挑戦</a:t>
            </a:r>
            <a:endParaRPr lang="en-US" altLang="ja-JP" sz="2800" dirty="0">
              <a:latin typeface="メイリオ" panose="020B0604030504040204" pitchFamily="50" charset="-128"/>
              <a:ea typeface="メイリオ" panose="020B0604030504040204" pitchFamily="50" charset="-128"/>
            </a:endParaRPr>
          </a:p>
        </p:txBody>
      </p:sp>
      <p:grpSp>
        <p:nvGrpSpPr>
          <p:cNvPr id="13" name="グループ化 12"/>
          <p:cNvGrpSpPr/>
          <p:nvPr/>
        </p:nvGrpSpPr>
        <p:grpSpPr>
          <a:xfrm>
            <a:off x="421105" y="2020779"/>
            <a:ext cx="3896867" cy="3367569"/>
            <a:chOff x="2784366" y="1677618"/>
            <a:chExt cx="1805989" cy="1319329"/>
          </a:xfrm>
        </p:grpSpPr>
        <p:sp>
          <p:nvSpPr>
            <p:cNvPr id="14" name="テキスト ボックス 13"/>
            <p:cNvSpPr txBox="1"/>
            <p:nvPr/>
          </p:nvSpPr>
          <p:spPr>
            <a:xfrm>
              <a:off x="2784366" y="1677618"/>
              <a:ext cx="1388296" cy="1278139"/>
            </a:xfrm>
            <a:prstGeom prst="rect">
              <a:avLst/>
            </a:prstGeom>
            <a:noFill/>
            <a:ln w="57150">
              <a:solidFill>
                <a:srgbClr val="FF0000"/>
              </a:solidFill>
            </a:ln>
          </p:spPr>
          <p:txBody>
            <a:bodyPr wrap="square" rtlCol="0">
              <a:spAutoFit/>
            </a:bodyPr>
            <a:lstStyle/>
            <a:p>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[0,1,2,3,4]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2923973" y="1894214"/>
              <a:ext cx="1352379" cy="975651"/>
            </a:xfrm>
            <a:prstGeom prst="rect">
              <a:avLst/>
            </a:prstGeom>
            <a:solidFill>
              <a:schemeClr val="bg1"/>
            </a:solidFill>
            <a:ln w="57150">
              <a:solidFill>
                <a:srgbClr val="FF0000"/>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6" name="正方形/長方形 15"/>
            <p:cNvSpPr/>
            <p:nvPr/>
          </p:nvSpPr>
          <p:spPr>
            <a:xfrm>
              <a:off x="4196951" y="1734320"/>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17" name="グループ化 16"/>
          <p:cNvGrpSpPr/>
          <p:nvPr/>
        </p:nvGrpSpPr>
        <p:grpSpPr>
          <a:xfrm>
            <a:off x="1033504" y="2808287"/>
            <a:ext cx="3631667" cy="2513632"/>
            <a:chOff x="2784366" y="1677618"/>
            <a:chExt cx="1893956" cy="1615828"/>
          </a:xfrm>
        </p:grpSpPr>
        <p:sp>
          <p:nvSpPr>
            <p:cNvPr id="18" name="テキスト ボックス 17"/>
            <p:cNvSpPr txBox="1"/>
            <p:nvPr/>
          </p:nvSpPr>
          <p:spPr>
            <a:xfrm>
              <a:off x="2784366" y="1677618"/>
              <a:ext cx="1482130" cy="1325573"/>
            </a:xfrm>
            <a:prstGeom prst="rect">
              <a:avLst/>
            </a:prstGeom>
            <a:noFill/>
            <a:ln w="57150">
              <a:solidFill>
                <a:srgbClr val="FF0000"/>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j = [0,1,2,3,4]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kumimoji="1"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3040262" y="2198572"/>
              <a:ext cx="1482130" cy="738664"/>
            </a:xfrm>
            <a:prstGeom prst="rect">
              <a:avLst/>
            </a:prstGeom>
            <a:solidFill>
              <a:schemeClr val="bg1"/>
            </a:solidFill>
            <a:ln w="57150">
              <a:solidFill>
                <a:srgbClr val="FF0000"/>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0" name="正方形/長方形 19"/>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1" name="テキスト ボックス 20"/>
          <p:cNvSpPr txBox="1"/>
          <p:nvPr/>
        </p:nvSpPr>
        <p:spPr>
          <a:xfrm>
            <a:off x="1799082" y="4008577"/>
            <a:ext cx="2530991"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(d</a:t>
            </a:r>
            <a:r>
              <a:rPr kumimoji="1" lang="en-US" altLang="ja-JP" dirty="0">
                <a:latin typeface="メイリオ" panose="020B0604030504040204" pitchFamily="50" charset="-128"/>
                <a:ea typeface="メイリオ" panose="020B0604030504040204" pitchFamily="50" charset="-128"/>
              </a:rPr>
              <a:t>[</a:t>
            </a:r>
            <a:r>
              <a:rPr kumimoji="1" lang="en-US" altLang="ja-JP" dirty="0" err="1">
                <a:latin typeface="メイリオ" panose="020B0604030504040204" pitchFamily="50" charset="-128"/>
                <a:ea typeface="メイリオ" panose="020B0604030504040204" pitchFamily="50" charset="-128"/>
              </a:rPr>
              <a:t>i</a:t>
            </a:r>
            <a:r>
              <a:rPr kumimoji="1" lang="en-US" altLang="ja-JP" dirty="0">
                <a:latin typeface="メイリオ" panose="020B0604030504040204" pitchFamily="50" charset="-128"/>
                <a:ea typeface="メイリオ" panose="020B0604030504040204" pitchFamily="50" charset="-128"/>
              </a:rPr>
              <a:t>] * d[j])</a:t>
            </a:r>
            <a:endParaRPr kumimoji="1" lang="ja-JP" altLang="en-US" dirty="0">
              <a:latin typeface="メイリオ" panose="020B0604030504040204" pitchFamily="50" charset="-128"/>
              <a:ea typeface="メイリオ" panose="020B0604030504040204" pitchFamily="50" charset="-128"/>
            </a:endParaRPr>
          </a:p>
        </p:txBody>
      </p:sp>
      <p:grpSp>
        <p:nvGrpSpPr>
          <p:cNvPr id="22" name="グループ化 21"/>
          <p:cNvGrpSpPr/>
          <p:nvPr/>
        </p:nvGrpSpPr>
        <p:grpSpPr>
          <a:xfrm>
            <a:off x="2749985" y="5465764"/>
            <a:ext cx="1143000" cy="1019070"/>
            <a:chOff x="1196047" y="3857730"/>
            <a:chExt cx="1143000" cy="1019070"/>
          </a:xfrm>
        </p:grpSpPr>
        <p:sp>
          <p:nvSpPr>
            <p:cNvPr id="23" name="メモ 2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p:cNvSpPr txBox="1"/>
            <p:nvPr/>
          </p:nvSpPr>
          <p:spPr>
            <a:xfrm>
              <a:off x="1196047" y="3922693"/>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lang="en-US" altLang="ja-JP" sz="2800" dirty="0">
                  <a:solidFill>
                    <a:srgbClr val="FF0000"/>
                  </a:solidFill>
                  <a:latin typeface="メイリオ" panose="020B0604030504040204" pitchFamily="50" charset="-128"/>
                  <a:ea typeface="メイリオ" panose="020B0604030504040204" pitchFamily="50" charset="-128"/>
                </a:rPr>
                <a:t>11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6" name="四角形吹き出し 25"/>
          <p:cNvSpPr/>
          <p:nvPr/>
        </p:nvSpPr>
        <p:spPr bwMode="auto">
          <a:xfrm>
            <a:off x="5024043" y="5268505"/>
            <a:ext cx="3698851" cy="751295"/>
          </a:xfrm>
          <a:prstGeom prst="wedgeRectCallout">
            <a:avLst>
              <a:gd name="adj1" fmla="val 13180"/>
              <a:gd name="adj2" fmla="val -105888"/>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ja-JP" altLang="en-US" sz="2000" dirty="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a:solidFill>
                  <a:srgbClr val="FF0000"/>
                </a:solidFill>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プログラム</a:t>
            </a: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a:t>
            </a:r>
            <a:r>
              <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行は空けない</a:t>
            </a: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a:t>
            </a: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02FBEF45-6FBE-096F-0429-D28B6C072572}"/>
              </a:ext>
            </a:extLst>
          </p:cNvPr>
          <p:cNvSpPr txBox="1"/>
          <p:nvPr/>
        </p:nvSpPr>
        <p:spPr>
          <a:xfrm>
            <a:off x="498897" y="1073734"/>
            <a:ext cx="2819400" cy="369332"/>
          </a:xfrm>
          <a:prstGeom prst="rect">
            <a:avLst/>
          </a:prstGeom>
          <a:solidFill>
            <a:schemeClr val="bg1"/>
          </a:solidFill>
          <a:ln w="12700">
            <a:solidFill>
              <a:schemeClr val="tx1"/>
            </a:solidFill>
            <a:prstDash val="dash"/>
          </a:ln>
        </p:spPr>
        <p:txBody>
          <a:bodyPr wrap="square" rtlCol="0">
            <a:spAutoFit/>
          </a:bodyPr>
          <a:lstStyle/>
          <a:p>
            <a:r>
              <a:rPr lang="en-US" altLang="ja-JP" dirty="0">
                <a:latin typeface="メイリオ" panose="020B0604030504040204" pitchFamily="50" charset="-128"/>
                <a:ea typeface="メイリオ" panose="020B0604030504040204" pitchFamily="50" charset="-128"/>
              </a:rPr>
              <a:t>d = [1,2,3,4,5]</a:t>
            </a:r>
            <a:endParaRPr kumimoji="1" lang="ja-JP" altLang="en-US"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43D561A6-7C75-AEA7-34B9-EBFB027A6882}"/>
              </a:ext>
            </a:extLst>
          </p:cNvPr>
          <p:cNvSpPr txBox="1"/>
          <p:nvPr/>
        </p:nvSpPr>
        <p:spPr>
          <a:xfrm>
            <a:off x="508646" y="1578309"/>
            <a:ext cx="2819400"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(d)</a:t>
            </a:r>
            <a:endParaRPr kumimoji="1" lang="ja-JP" altLang="en-US" dirty="0">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8C0F94CB-F889-3C5D-A5D2-0EB6097F7247}"/>
              </a:ext>
            </a:extLst>
          </p:cNvPr>
          <p:cNvSpPr txBox="1"/>
          <p:nvPr/>
        </p:nvSpPr>
        <p:spPr>
          <a:xfrm>
            <a:off x="4787642" y="963073"/>
            <a:ext cx="3707048" cy="3416320"/>
          </a:xfrm>
          <a:prstGeom prst="rect">
            <a:avLst/>
          </a:prstGeom>
          <a:noFill/>
          <a:ln>
            <a:solidFill>
              <a:schemeClr val="tx1"/>
            </a:solidFill>
          </a:ln>
        </p:spPr>
        <p:txBody>
          <a:bodyPr wrap="square" rtlCol="0">
            <a:spAutoFit/>
          </a:bodyPr>
          <a:lstStyle/>
          <a:p>
            <a:pPr algn="l"/>
            <a:r>
              <a:rPr lang="en-US" altLang="ja-JP" sz="2800" dirty="0"/>
              <a:t>d = [1, 2, 3, 4, 5]</a:t>
            </a:r>
          </a:p>
          <a:p>
            <a:pPr algn="l"/>
            <a:r>
              <a:rPr lang="en-US" altLang="ja-JP" sz="2800" dirty="0"/>
              <a:t>print(d)</a:t>
            </a:r>
          </a:p>
          <a:p>
            <a:pPr algn="l"/>
            <a:endParaRPr lang="en-US" altLang="ja-JP" sz="2800" dirty="0"/>
          </a:p>
          <a:p>
            <a:pPr algn="l"/>
            <a:r>
              <a:rPr lang="en-US" altLang="ja-JP" sz="2800" dirty="0"/>
              <a:t>for </a:t>
            </a:r>
            <a:r>
              <a:rPr lang="en-US" altLang="ja-JP" sz="2800" dirty="0" err="1"/>
              <a:t>i</a:t>
            </a:r>
            <a:r>
              <a:rPr lang="en-US" altLang="ja-JP" sz="2800" dirty="0"/>
              <a:t> in range(5):</a:t>
            </a:r>
          </a:p>
          <a:p>
            <a:pPr algn="l"/>
            <a:endParaRPr lang="en-US" altLang="ja-JP" sz="1000" dirty="0"/>
          </a:p>
          <a:p>
            <a:pPr algn="l"/>
            <a:r>
              <a:rPr lang="en-US" altLang="ja-JP" sz="2800" dirty="0"/>
              <a:t>    for j in range(5):</a:t>
            </a:r>
          </a:p>
          <a:p>
            <a:pPr algn="l"/>
            <a:endParaRPr lang="en-US" altLang="ja-JP" sz="2800" dirty="0"/>
          </a:p>
          <a:p>
            <a:pPr algn="l"/>
            <a:endParaRPr lang="en-US" altLang="ja-JP" sz="1000" dirty="0"/>
          </a:p>
          <a:p>
            <a:pPr algn="l"/>
            <a:r>
              <a:rPr lang="en-US" altLang="ja-JP" sz="2800" dirty="0"/>
              <a:t>        print(d[</a:t>
            </a:r>
            <a:r>
              <a:rPr lang="en-US" altLang="ja-JP" sz="2800" dirty="0" err="1"/>
              <a:t>i</a:t>
            </a:r>
            <a:r>
              <a:rPr lang="en-US" altLang="ja-JP" sz="2800" dirty="0"/>
              <a:t>] * d[j])</a:t>
            </a:r>
          </a:p>
        </p:txBody>
      </p:sp>
      <p:grpSp>
        <p:nvGrpSpPr>
          <p:cNvPr id="5" name="グループ化 4">
            <a:extLst>
              <a:ext uri="{FF2B5EF4-FFF2-40B4-BE49-F238E27FC236}">
                <a16:creationId xmlns:a16="http://schemas.microsoft.com/office/drawing/2014/main" id="{8A4F6054-1737-983A-40C8-D7FE1F97BB41}"/>
              </a:ext>
            </a:extLst>
          </p:cNvPr>
          <p:cNvGrpSpPr/>
          <p:nvPr/>
        </p:nvGrpSpPr>
        <p:grpSpPr>
          <a:xfrm>
            <a:off x="1329813" y="5465764"/>
            <a:ext cx="1143000" cy="1019070"/>
            <a:chOff x="1196047" y="3857730"/>
            <a:chExt cx="1143000" cy="1019070"/>
          </a:xfrm>
        </p:grpSpPr>
        <p:sp>
          <p:nvSpPr>
            <p:cNvPr id="9" name="メモ 22">
              <a:extLst>
                <a:ext uri="{FF2B5EF4-FFF2-40B4-BE49-F238E27FC236}">
                  <a16:creationId xmlns:a16="http://schemas.microsoft.com/office/drawing/2014/main" id="{EB2CE882-617D-EE15-8DCA-F8E6E40665FA}"/>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0" name="テキスト ボックス 9">
              <a:extLst>
                <a:ext uri="{FF2B5EF4-FFF2-40B4-BE49-F238E27FC236}">
                  <a16:creationId xmlns:a16="http://schemas.microsoft.com/office/drawing/2014/main" id="{E06C9C4D-3554-51ED-0B3E-D53319D276ED}"/>
                </a:ext>
              </a:extLst>
            </p:cNvPr>
            <p:cNvSpPr txBox="1"/>
            <p:nvPr/>
          </p:nvSpPr>
          <p:spPr>
            <a:xfrm>
              <a:off x="1196047" y="3922693"/>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lang="en-US" altLang="ja-JP" sz="2800" dirty="0">
                  <a:solidFill>
                    <a:srgbClr val="FF0000"/>
                  </a:solidFill>
                  <a:latin typeface="メイリオ" panose="020B0604030504040204" pitchFamily="50" charset="-128"/>
                  <a:ea typeface="メイリオ" panose="020B0604030504040204" pitchFamily="50" charset="-128"/>
                </a:rPr>
                <a:t>11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3573036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8"/>
          <p:cNvSpPr>
            <a:spLocks noGrp="1"/>
          </p:cNvSpPr>
          <p:nvPr>
            <p:ph type="sldNum" sz="quarter" idx="12"/>
          </p:nvPr>
        </p:nvSpPr>
        <p:spPr/>
        <p:txBody>
          <a:bodyPr/>
          <a:lstStyle/>
          <a:p>
            <a:fld id="{57479B73-A815-4F21-92C6-61809DE83314}" type="slidenum">
              <a:rPr lang="en-US" altLang="ja-JP" sz="2800" smtClean="0"/>
              <a:pPr/>
              <a:t>4</a:t>
            </a:fld>
            <a:endParaRPr lang="en-US" altLang="ja-JP" sz="2800" dirty="0"/>
          </a:p>
        </p:txBody>
      </p:sp>
      <p:grpSp>
        <p:nvGrpSpPr>
          <p:cNvPr id="8" name="グループ化 7"/>
          <p:cNvGrpSpPr/>
          <p:nvPr/>
        </p:nvGrpSpPr>
        <p:grpSpPr>
          <a:xfrm>
            <a:off x="4958117" y="2174744"/>
            <a:ext cx="1471326" cy="1148842"/>
            <a:chOff x="1272222" y="2781617"/>
            <a:chExt cx="1666875" cy="1290320"/>
          </a:xfrm>
        </p:grpSpPr>
        <p:pic>
          <p:nvPicPr>
            <p:cNvPr id="10" name="図 9"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11"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8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12" name="グループ化 11"/>
          <p:cNvGrpSpPr/>
          <p:nvPr/>
        </p:nvGrpSpPr>
        <p:grpSpPr>
          <a:xfrm>
            <a:off x="6555303" y="2174743"/>
            <a:ext cx="1450043" cy="1173175"/>
            <a:chOff x="2909252" y="2786062"/>
            <a:chExt cx="1666875" cy="1290320"/>
          </a:xfrm>
        </p:grpSpPr>
        <p:pic>
          <p:nvPicPr>
            <p:cNvPr id="13" name="図 12"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14"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8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pic>
        <p:nvPicPr>
          <p:cNvPr id="3" name="図 2"/>
          <p:cNvPicPr>
            <a:picLocks noChangeAspect="1"/>
          </p:cNvPicPr>
          <p:nvPr/>
        </p:nvPicPr>
        <p:blipFill>
          <a:blip r:embed="rId3"/>
          <a:stretch>
            <a:fillRect/>
          </a:stretch>
        </p:blipFill>
        <p:spPr>
          <a:xfrm>
            <a:off x="5524083" y="904958"/>
            <a:ext cx="2066925" cy="847725"/>
          </a:xfrm>
          <a:prstGeom prst="rect">
            <a:avLst/>
          </a:prstGeom>
        </p:spPr>
      </p:pic>
      <p:sp>
        <p:nvSpPr>
          <p:cNvPr id="15" name="右矢印 14"/>
          <p:cNvSpPr/>
          <p:nvPr/>
        </p:nvSpPr>
        <p:spPr bwMode="auto">
          <a:xfrm rot="3618168">
            <a:off x="6788185" y="1920439"/>
            <a:ext cx="743363" cy="344562"/>
          </a:xfrm>
          <a:prstGeom prst="rightArrow">
            <a:avLst>
              <a:gd name="adj1" fmla="val 35461"/>
              <a:gd name="adj2" fmla="val 5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右矢印 15"/>
          <p:cNvSpPr/>
          <p:nvPr/>
        </p:nvSpPr>
        <p:spPr bwMode="auto">
          <a:xfrm rot="7343944">
            <a:off x="5503058" y="1937833"/>
            <a:ext cx="743363" cy="344562"/>
          </a:xfrm>
          <a:prstGeom prst="rightArrow">
            <a:avLst>
              <a:gd name="adj1" fmla="val 35461"/>
              <a:gd name="adj2" fmla="val 5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テキスト ボックス 4"/>
          <p:cNvSpPr txBox="1"/>
          <p:nvPr/>
        </p:nvSpPr>
        <p:spPr>
          <a:xfrm>
            <a:off x="5915056" y="1737019"/>
            <a:ext cx="1185863" cy="523220"/>
          </a:xfrm>
          <a:prstGeom prst="rect">
            <a:avLst/>
          </a:prstGeom>
          <a:noFill/>
        </p:spPr>
        <p:txBody>
          <a:bodyPr wrap="square" rtlCol="0">
            <a:spAutoFit/>
          </a:bodyPr>
          <a:lstStyle/>
          <a:p>
            <a:r>
              <a:rPr kumimoji="1" lang="ja-JP" altLang="en-US" sz="2800" dirty="0">
                <a:solidFill>
                  <a:srgbClr val="002060"/>
                </a:solidFill>
                <a:latin typeface="メイリオ" panose="020B0604030504040204" pitchFamily="50" charset="-128"/>
                <a:ea typeface="メイリオ" panose="020B0604030504040204" pitchFamily="50" charset="-128"/>
              </a:rPr>
              <a:t>数値</a:t>
            </a:r>
          </a:p>
        </p:txBody>
      </p:sp>
      <p:grpSp>
        <p:nvGrpSpPr>
          <p:cNvPr id="58" name="グループ化 57"/>
          <p:cNvGrpSpPr/>
          <p:nvPr/>
        </p:nvGrpSpPr>
        <p:grpSpPr>
          <a:xfrm>
            <a:off x="5122280" y="3581162"/>
            <a:ext cx="1143000" cy="1019070"/>
            <a:chOff x="1143000" y="3857730"/>
            <a:chExt cx="1143000" cy="1019070"/>
          </a:xfrm>
        </p:grpSpPr>
        <p:sp>
          <p:nvSpPr>
            <p:cNvPr id="59" name="メモ 58"/>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60" name="テキスト ボックス 59"/>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63" name="角丸四角形 62"/>
          <p:cNvSpPr/>
          <p:nvPr/>
        </p:nvSpPr>
        <p:spPr bwMode="auto">
          <a:xfrm>
            <a:off x="300038" y="769283"/>
            <a:ext cx="3967162" cy="5229002"/>
          </a:xfrm>
          <a:prstGeom prst="roundRect">
            <a:avLst>
              <a:gd name="adj" fmla="val 8618"/>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64" name="テキスト ボックス 63"/>
          <p:cNvSpPr txBox="1"/>
          <p:nvPr/>
        </p:nvSpPr>
        <p:spPr>
          <a:xfrm>
            <a:off x="381000" y="3930294"/>
            <a:ext cx="3962400" cy="1785104"/>
          </a:xfrm>
          <a:prstGeom prst="rect">
            <a:avLst/>
          </a:prstGeom>
          <a:noFill/>
          <a:ln>
            <a:noFill/>
          </a:ln>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足し算、引き算、掛け算、割り算は</a:t>
            </a:r>
            <a:r>
              <a:rPr lang="ja-JP" altLang="en-US" sz="2200" dirty="0">
                <a:solidFill>
                  <a:srgbClr val="002060"/>
                </a:solidFill>
                <a:latin typeface="メイリオ" panose="020B0604030504040204" pitchFamily="50" charset="-128"/>
                <a:ea typeface="メイリオ" panose="020B0604030504040204" pitchFamily="50" charset="-128"/>
              </a:rPr>
              <a:t>課題</a:t>
            </a:r>
            <a:r>
              <a:rPr lang="en-US" altLang="ja-JP" sz="2200" dirty="0">
                <a:solidFill>
                  <a:srgbClr val="002060"/>
                </a:solidFill>
                <a:latin typeface="メイリオ" panose="020B0604030504040204" pitchFamily="50" charset="-128"/>
                <a:ea typeface="メイリオ" panose="020B0604030504040204" pitchFamily="50" charset="-128"/>
              </a:rPr>
              <a:t>3</a:t>
            </a:r>
            <a:r>
              <a:rPr kumimoji="1" lang="ja-JP" altLang="en-US" sz="2200" dirty="0">
                <a:latin typeface="メイリオ" panose="020B0604030504040204" pitchFamily="50" charset="-128"/>
                <a:ea typeface="メイリオ" panose="020B0604030504040204" pitchFamily="50" charset="-128"/>
              </a:rPr>
              <a:t>でやっています。</a:t>
            </a:r>
            <a:endParaRPr kumimoji="1" lang="en-US" altLang="ja-JP" sz="2200" dirty="0">
              <a:latin typeface="メイリオ" panose="020B0604030504040204" pitchFamily="50" charset="-128"/>
              <a:ea typeface="メイリオ" panose="020B0604030504040204" pitchFamily="50" charset="-128"/>
            </a:endParaRPr>
          </a:p>
          <a:p>
            <a:pPr algn="l"/>
            <a:r>
              <a:rPr kumimoji="1" lang="ja-JP" altLang="en-US" sz="2200" dirty="0">
                <a:solidFill>
                  <a:srgbClr val="002060"/>
                </a:solidFill>
                <a:latin typeface="メイリオ" panose="020B0604030504040204" pitchFamily="50" charset="-128"/>
                <a:ea typeface="メイリオ" panose="020B0604030504040204" pitchFamily="50" charset="-128"/>
              </a:rPr>
              <a:t>課題</a:t>
            </a:r>
            <a:r>
              <a:rPr kumimoji="1" lang="en-US" altLang="ja-JP" sz="2200" dirty="0">
                <a:solidFill>
                  <a:srgbClr val="002060"/>
                </a:solidFill>
                <a:latin typeface="メイリオ" panose="020B0604030504040204" pitchFamily="50" charset="-128"/>
                <a:ea typeface="メイリオ" panose="020B0604030504040204" pitchFamily="50" charset="-128"/>
              </a:rPr>
              <a:t>3</a:t>
            </a:r>
            <a:r>
              <a:rPr lang="ja-JP" altLang="en-US" sz="2200" dirty="0">
                <a:latin typeface="メイリオ" panose="020B0604030504040204" pitchFamily="50" charset="-128"/>
                <a:ea typeface="メイリオ" panose="020B0604030504040204" pitchFamily="50" charset="-128"/>
              </a:rPr>
              <a:t>ではプログラムの中で数値を設定しいていますが、これを入力します。</a:t>
            </a:r>
            <a:endParaRPr kumimoji="1" lang="ja-JP" altLang="en-US" sz="2400" dirty="0">
              <a:latin typeface="メイリオ" panose="020B0604030504040204" pitchFamily="50" charset="-128"/>
              <a:ea typeface="メイリオ" panose="020B0604030504040204" pitchFamily="50" charset="-128"/>
            </a:endParaRPr>
          </a:p>
        </p:txBody>
      </p:sp>
      <p:sp>
        <p:nvSpPr>
          <p:cNvPr id="65" name="角丸四角形 64"/>
          <p:cNvSpPr/>
          <p:nvPr/>
        </p:nvSpPr>
        <p:spPr bwMode="auto">
          <a:xfrm>
            <a:off x="4626768" y="769283"/>
            <a:ext cx="3967162" cy="5952192"/>
          </a:xfrm>
          <a:prstGeom prst="roundRect">
            <a:avLst>
              <a:gd name="adj" fmla="val 8618"/>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66" name="テキスト ボックス 65"/>
          <p:cNvSpPr txBox="1"/>
          <p:nvPr/>
        </p:nvSpPr>
        <p:spPr>
          <a:xfrm>
            <a:off x="4800585" y="4689974"/>
            <a:ext cx="3779138" cy="1815882"/>
          </a:xfrm>
          <a:prstGeom prst="rect">
            <a:avLst/>
          </a:prstGeom>
          <a:noFill/>
          <a:ln>
            <a:noFill/>
          </a:ln>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変数</a:t>
            </a:r>
            <a:r>
              <a:rPr kumimoji="1" lang="en-US" altLang="ja-JP" sz="2200" dirty="0">
                <a:latin typeface="メイリオ" panose="020B0604030504040204" pitchFamily="50" charset="-128"/>
                <a:ea typeface="メイリオ" panose="020B0604030504040204" pitchFamily="50" charset="-128"/>
              </a:rPr>
              <a:t>A</a:t>
            </a:r>
            <a:r>
              <a:rPr kumimoji="1" lang="ja-JP" altLang="en-US" sz="2200" dirty="0">
                <a:latin typeface="メイリオ" panose="020B0604030504040204" pitchFamily="50" charset="-128"/>
                <a:ea typeface="メイリオ" panose="020B0604030504040204" pitchFamily="50" charset="-128"/>
              </a:rPr>
              <a:t>と変数</a:t>
            </a:r>
            <a:r>
              <a:rPr kumimoji="1" lang="en-US" altLang="ja-JP" sz="2200" dirty="0">
                <a:latin typeface="メイリオ" panose="020B0604030504040204" pitchFamily="50" charset="-128"/>
                <a:ea typeface="メイリオ" panose="020B0604030504040204" pitchFamily="50" charset="-128"/>
              </a:rPr>
              <a:t>B</a:t>
            </a:r>
            <a:r>
              <a:rPr kumimoji="1" lang="ja-JP" altLang="en-US" sz="2200" dirty="0">
                <a:latin typeface="メイリオ" panose="020B0604030504040204" pitchFamily="50" charset="-128"/>
                <a:ea typeface="メイリオ" panose="020B0604030504040204" pitchFamily="50" charset="-128"/>
              </a:rPr>
              <a:t>に入力する方法は、</a:t>
            </a:r>
            <a:r>
              <a:rPr kumimoji="1" lang="ja-JP" altLang="en-US" sz="2200" dirty="0">
                <a:solidFill>
                  <a:srgbClr val="FF0000"/>
                </a:solidFill>
                <a:latin typeface="メイリオ" panose="020B0604030504040204" pitchFamily="50" charset="-128"/>
                <a:ea typeface="メイリオ" panose="020B0604030504040204" pitchFamily="50" charset="-128"/>
              </a:rPr>
              <a:t>部品カード</a:t>
            </a:r>
            <a:r>
              <a:rPr kumimoji="1" lang="en-US" altLang="ja-JP" sz="2200" dirty="0">
                <a:solidFill>
                  <a:srgbClr val="FF0000"/>
                </a:solidFill>
                <a:latin typeface="メイリオ" panose="020B0604030504040204" pitchFamily="50" charset="-128"/>
                <a:ea typeface="メイリオ" panose="020B0604030504040204" pitchFamily="50" charset="-128"/>
              </a:rPr>
              <a:t>03</a:t>
            </a:r>
            <a:r>
              <a:rPr kumimoji="1" lang="ja-JP" altLang="en-US" sz="2200" dirty="0">
                <a:latin typeface="メイリオ" panose="020B0604030504040204" pitchFamily="50" charset="-128"/>
                <a:ea typeface="メイリオ" panose="020B0604030504040204" pitchFamily="50" charset="-128"/>
              </a:rPr>
              <a:t>を見てください。</a:t>
            </a:r>
            <a:endParaRPr kumimoji="1" lang="en-US" altLang="ja-JP" sz="2200" dirty="0">
              <a:latin typeface="メイリオ" panose="020B0604030504040204" pitchFamily="50" charset="-128"/>
              <a:ea typeface="メイリオ" panose="020B0604030504040204" pitchFamily="50" charset="-128"/>
            </a:endParaRPr>
          </a:p>
          <a:p>
            <a:pPr algn="l"/>
            <a:r>
              <a:rPr kumimoji="1" lang="ja-JP" altLang="en-US" sz="2200" dirty="0">
                <a:latin typeface="メイリオ" panose="020B0604030504040204" pitchFamily="50" charset="-128"/>
                <a:ea typeface="メイリオ" panose="020B0604030504040204" pitchFamily="50" charset="-128"/>
              </a:rPr>
              <a:t>また</a:t>
            </a:r>
            <a:r>
              <a:rPr kumimoji="1" lang="ja-JP" altLang="en-US" sz="2200" dirty="0">
                <a:solidFill>
                  <a:srgbClr val="002060"/>
                </a:solidFill>
                <a:latin typeface="メイリオ" panose="020B0604030504040204" pitchFamily="50" charset="-128"/>
                <a:ea typeface="メイリオ" panose="020B0604030504040204" pitchFamily="50" charset="-128"/>
              </a:rPr>
              <a:t>課題</a:t>
            </a:r>
            <a:r>
              <a:rPr kumimoji="1" lang="en-US" altLang="ja-JP" sz="2200" dirty="0">
                <a:solidFill>
                  <a:srgbClr val="002060"/>
                </a:solidFill>
                <a:latin typeface="メイリオ" panose="020B0604030504040204" pitchFamily="50" charset="-128"/>
                <a:ea typeface="メイリオ" panose="020B0604030504040204" pitchFamily="50" charset="-128"/>
              </a:rPr>
              <a:t>4</a:t>
            </a:r>
            <a:r>
              <a:rPr kumimoji="1" lang="ja-JP" altLang="en-US" sz="2200" dirty="0">
                <a:latin typeface="メイリオ" panose="020B0604030504040204" pitchFamily="50" charset="-128"/>
                <a:ea typeface="メイリオ" panose="020B0604030504040204" pitchFamily="50" charset="-128"/>
              </a:rPr>
              <a:t>も数値の入力を</a:t>
            </a:r>
          </a:p>
          <a:p>
            <a:pPr algn="l"/>
            <a:r>
              <a:rPr lang="ja-JP" altLang="en-US" sz="2200" dirty="0">
                <a:latin typeface="メイリオ" panose="020B0604030504040204" pitchFamily="50" charset="-128"/>
                <a:ea typeface="メイリオ" panose="020B0604030504040204" pitchFamily="50" charset="-128"/>
              </a:rPr>
              <a:t>行っています。</a:t>
            </a:r>
            <a:endParaRPr kumimoji="1" lang="ja-JP" altLang="en-US" sz="2400" dirty="0">
              <a:latin typeface="メイリオ" panose="020B0604030504040204" pitchFamily="50" charset="-128"/>
              <a:ea typeface="メイリオ" panose="020B0604030504040204" pitchFamily="50" charset="-128"/>
            </a:endParaRPr>
          </a:p>
        </p:txBody>
      </p:sp>
      <p:sp>
        <p:nvSpPr>
          <p:cNvPr id="2" name="Text Box 2">
            <a:extLst>
              <a:ext uri="{FF2B5EF4-FFF2-40B4-BE49-F238E27FC236}">
                <a16:creationId xmlns:a16="http://schemas.microsoft.com/office/drawing/2014/main" id="{347DD7A4-2936-CE76-1B9E-4050D8BC443E}"/>
              </a:ext>
            </a:extLst>
          </p:cNvPr>
          <p:cNvSpPr txBox="1">
            <a:spLocks noChangeArrowheads="1"/>
          </p:cNvSpPr>
          <p:nvPr/>
        </p:nvSpPr>
        <p:spPr bwMode="auto">
          <a:xfrm>
            <a:off x="505863" y="181768"/>
            <a:ext cx="798246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1</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入力した</a:t>
            </a:r>
            <a:r>
              <a:rPr lang="en-US" altLang="ja-JP" sz="2800" dirty="0">
                <a:latin typeface="メイリオ" panose="020B0604030504040204" pitchFamily="50" charset="-128"/>
                <a:ea typeface="メイリオ" panose="020B0604030504040204" pitchFamily="50" charset="-128"/>
              </a:rPr>
              <a:t>2</a:t>
            </a:r>
            <a:r>
              <a:rPr lang="ja-JP" altLang="en-US" sz="2800" dirty="0">
                <a:latin typeface="メイリオ" panose="020B0604030504040204" pitchFamily="50" charset="-128"/>
                <a:ea typeface="メイリオ" panose="020B0604030504040204" pitchFamily="50" charset="-128"/>
              </a:rPr>
              <a:t>個の数で四則演算</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その</a:t>
            </a:r>
            <a:r>
              <a:rPr lang="en-US" altLang="ja-JP" sz="2800" dirty="0">
                <a:latin typeface="メイリオ" panose="020B0604030504040204" pitchFamily="50" charset="-128"/>
                <a:ea typeface="メイリオ" panose="020B0604030504040204" pitchFamily="50" charset="-128"/>
              </a:rPr>
              <a:t>1)</a:t>
            </a:r>
          </a:p>
        </p:txBody>
      </p:sp>
      <p:sp>
        <p:nvSpPr>
          <p:cNvPr id="7" name="テキスト ボックス 6">
            <a:extLst>
              <a:ext uri="{FF2B5EF4-FFF2-40B4-BE49-F238E27FC236}">
                <a16:creationId xmlns:a16="http://schemas.microsoft.com/office/drawing/2014/main" id="{5FD04558-E469-7E10-86B1-88E2DC8F2BD1}"/>
              </a:ext>
            </a:extLst>
          </p:cNvPr>
          <p:cNvSpPr txBox="1"/>
          <p:nvPr/>
        </p:nvSpPr>
        <p:spPr>
          <a:xfrm>
            <a:off x="1059933" y="969752"/>
            <a:ext cx="2023981" cy="2677656"/>
          </a:xfrm>
          <a:prstGeom prst="rect">
            <a:avLst/>
          </a:prstGeom>
          <a:noFill/>
        </p:spPr>
        <p:txBody>
          <a:bodyPr wrap="square">
            <a:spAutoFit/>
          </a:bodyPr>
          <a:lstStyle/>
          <a:p>
            <a:pPr algn="l"/>
            <a:r>
              <a:rPr lang="en-US" altLang="ja-JP" sz="2800" dirty="0"/>
              <a:t>a = 6</a:t>
            </a:r>
          </a:p>
          <a:p>
            <a:pPr algn="l"/>
            <a:r>
              <a:rPr lang="en-US" altLang="ja-JP" sz="2800" dirty="0"/>
              <a:t>b = 2</a:t>
            </a:r>
          </a:p>
          <a:p>
            <a:pPr algn="l"/>
            <a:r>
              <a:rPr lang="en-US" altLang="ja-JP" sz="2800" dirty="0"/>
              <a:t>print(a + b)</a:t>
            </a:r>
          </a:p>
          <a:p>
            <a:pPr algn="l"/>
            <a:r>
              <a:rPr lang="en-US" altLang="ja-JP" sz="2800" dirty="0"/>
              <a:t>print(a - b)</a:t>
            </a:r>
          </a:p>
          <a:p>
            <a:pPr algn="l"/>
            <a:r>
              <a:rPr lang="en-US" altLang="ja-JP" sz="2800" dirty="0"/>
              <a:t>print(a * b)</a:t>
            </a:r>
          </a:p>
          <a:p>
            <a:pPr algn="l"/>
            <a:r>
              <a:rPr lang="en-US" altLang="ja-JP" sz="2800" dirty="0"/>
              <a:t>print(a / b)</a:t>
            </a:r>
            <a:endParaRPr lang="ja-JP" altLang="en-US" sz="2800" dirty="0"/>
          </a:p>
        </p:txBody>
      </p:sp>
    </p:spTree>
    <p:extLst>
      <p:ext uri="{BB962C8B-B14F-4D97-AF65-F5344CB8AC3E}">
        <p14:creationId xmlns:p14="http://schemas.microsoft.com/office/powerpoint/2010/main" val="34772700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469622" y="4535439"/>
            <a:ext cx="2133600" cy="2102315"/>
          </a:xfrm>
          <a:prstGeom prst="rect">
            <a:avLst/>
          </a:prstGeom>
        </p:spPr>
      </p:pic>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40</a:t>
            </a:fld>
            <a:endParaRPr kumimoji="0" lang="en-US" altLang="ja-JP" sz="2800" dirty="0">
              <a:solidFill>
                <a:srgbClr val="000000"/>
              </a:solidFill>
            </a:endParaRPr>
          </a:p>
        </p:txBody>
      </p:sp>
      <p:sp>
        <p:nvSpPr>
          <p:cNvPr id="7171" name="Text Box 3"/>
          <p:cNvSpPr txBox="1">
            <a:spLocks noChangeArrowheads="1"/>
          </p:cNvSpPr>
          <p:nvPr/>
        </p:nvSpPr>
        <p:spPr bwMode="auto">
          <a:xfrm>
            <a:off x="2282147" y="265849"/>
            <a:ext cx="640465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latin typeface="メイリオ" panose="020B0604030504040204" pitchFamily="50" charset="-128"/>
                <a:ea typeface="メイリオ" panose="020B0604030504040204" pitchFamily="50" charset="-128"/>
              </a:rPr>
              <a:t>打ち込み</a:t>
            </a:r>
            <a:r>
              <a:rPr lang="en-US" altLang="ja-JP" sz="2800" dirty="0">
                <a:latin typeface="メイリオ" panose="020B0604030504040204" pitchFamily="50" charset="-128"/>
                <a:ea typeface="メイリオ" panose="020B0604030504040204" pitchFamily="50" charset="-128"/>
              </a:rPr>
              <a:t>7:</a:t>
            </a:r>
            <a:r>
              <a:rPr lang="ja-JP" altLang="en-US" sz="2800" dirty="0">
                <a:latin typeface="メイリオ" panose="020B0604030504040204" pitchFamily="50" charset="-128"/>
                <a:ea typeface="メイリオ" panose="020B0604030504040204" pitchFamily="50" charset="-128"/>
              </a:rPr>
              <a:t>複雑な二重繰り返しに挑戦</a:t>
            </a:r>
            <a:endParaRPr lang="en-US" altLang="ja-JP" sz="2800" dirty="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304799" y="845520"/>
            <a:ext cx="4038601" cy="3816429"/>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200" dirty="0">
                <a:solidFill>
                  <a:srgbClr val="FF0000"/>
                </a:solidFill>
                <a:latin typeface="メイリオ" panose="020B0604030504040204" pitchFamily="50" charset="-128"/>
                <a:ea typeface="メイリオ" panose="020B0604030504040204" pitchFamily="50" charset="-128"/>
              </a:rPr>
              <a:t>二重繰り返しですが、内側の繰り返しの始まりの数を変えます。</a:t>
            </a:r>
            <a:br>
              <a:rPr lang="ja-JP" altLang="en-US" sz="2200" dirty="0">
                <a:solidFill>
                  <a:srgbClr val="FF0000"/>
                </a:solidFill>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予めリスト</a:t>
            </a:r>
            <a:r>
              <a:rPr lang="en-US" altLang="ja-JP" sz="2200" dirty="0">
                <a:latin typeface="メイリオ" panose="020B0604030504040204" pitchFamily="50" charset="-128"/>
                <a:ea typeface="メイリオ" panose="020B0604030504040204" pitchFamily="50" charset="-128"/>
              </a:rPr>
              <a:t>d[0]</a:t>
            </a:r>
            <a:r>
              <a:rPr lang="ja-JP" altLang="en-US" sz="2200" dirty="0">
                <a:latin typeface="メイリオ" panose="020B0604030504040204" pitchFamily="50" charset="-128"/>
                <a:ea typeface="メイリオ" panose="020B0604030504040204" pitchFamily="50" charset="-128"/>
              </a:rPr>
              <a:t>から</a:t>
            </a:r>
            <a:r>
              <a:rPr lang="en-US" altLang="ja-JP" sz="2200" dirty="0">
                <a:latin typeface="メイリオ" panose="020B0604030504040204" pitchFamily="50" charset="-128"/>
                <a:ea typeface="メイリオ" panose="020B0604030504040204" pitchFamily="50" charset="-128"/>
              </a:rPr>
              <a:t>d[4]</a:t>
            </a:r>
            <a:r>
              <a:rPr lang="ja-JP" altLang="en-US" sz="2200" dirty="0">
                <a:latin typeface="メイリオ" panose="020B0604030504040204" pitchFamily="50" charset="-128"/>
                <a:ea typeface="メイリオ" panose="020B0604030504040204" pitchFamily="50" charset="-128"/>
              </a:rPr>
              <a:t>まで数を入れておきます。</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・初めに</a:t>
            </a:r>
            <a:r>
              <a:rPr lang="en-US" altLang="ja-JP" sz="2200" dirty="0">
                <a:latin typeface="メイリオ" panose="020B0604030504040204" pitchFamily="50" charset="-128"/>
                <a:ea typeface="メイリオ" panose="020B0604030504040204" pitchFamily="50" charset="-128"/>
              </a:rPr>
              <a:t>d[0]</a:t>
            </a:r>
            <a:r>
              <a:rPr lang="ja-JP" altLang="en-US" sz="2200" dirty="0">
                <a:latin typeface="メイリオ" panose="020B0604030504040204" pitchFamily="50" charset="-128"/>
                <a:ea typeface="メイリオ" panose="020B0604030504040204" pitchFamily="50" charset="-128"/>
              </a:rPr>
              <a:t>から</a:t>
            </a:r>
            <a:r>
              <a:rPr lang="en-US" altLang="ja-JP" sz="2200" dirty="0">
                <a:latin typeface="メイリオ" panose="020B0604030504040204" pitchFamily="50" charset="-128"/>
                <a:ea typeface="メイリオ" panose="020B0604030504040204" pitchFamily="50" charset="-128"/>
              </a:rPr>
              <a:t>D[4]</a:t>
            </a:r>
            <a:r>
              <a:rPr lang="ja-JP" altLang="en-US" sz="2200" dirty="0">
                <a:latin typeface="メイリオ" panose="020B0604030504040204" pitchFamily="50" charset="-128"/>
                <a:ea typeface="メイリオ" panose="020B0604030504040204" pitchFamily="50" charset="-128"/>
              </a:rPr>
              <a:t>までの数を表示</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・次に</a:t>
            </a:r>
            <a:r>
              <a:rPr lang="en-US" altLang="ja-JP" sz="2200" dirty="0">
                <a:latin typeface="メイリオ" panose="020B0604030504040204" pitchFamily="50" charset="-128"/>
                <a:ea typeface="メイリオ" panose="020B0604030504040204" pitchFamily="50" charset="-128"/>
              </a:rPr>
              <a:t>d[1]</a:t>
            </a:r>
            <a:r>
              <a:rPr lang="ja-JP" altLang="en-US" sz="2200" dirty="0">
                <a:latin typeface="メイリオ" panose="020B0604030504040204" pitchFamily="50" charset="-128"/>
                <a:ea typeface="メイリオ" panose="020B0604030504040204" pitchFamily="50" charset="-128"/>
              </a:rPr>
              <a:t>から</a:t>
            </a:r>
            <a:r>
              <a:rPr lang="en-US" altLang="ja-JP" sz="2200" dirty="0">
                <a:latin typeface="メイリオ" panose="020B0604030504040204" pitchFamily="50" charset="-128"/>
                <a:ea typeface="メイリオ" panose="020B0604030504040204" pitchFamily="50" charset="-128"/>
              </a:rPr>
              <a:t>d[4]</a:t>
            </a:r>
            <a:r>
              <a:rPr lang="ja-JP" altLang="en-US" sz="2200" dirty="0">
                <a:latin typeface="メイリオ" panose="020B0604030504040204" pitchFamily="50" charset="-128"/>
                <a:ea typeface="メイリオ" panose="020B0604030504040204" pitchFamily="50" charset="-128"/>
              </a:rPr>
              <a:t>までの数を表示</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・最期に</a:t>
            </a:r>
            <a:r>
              <a:rPr lang="en-US" altLang="ja-JP" sz="2200" dirty="0">
                <a:latin typeface="メイリオ" panose="020B0604030504040204" pitchFamily="50" charset="-128"/>
                <a:ea typeface="メイリオ" panose="020B0604030504040204" pitchFamily="50" charset="-128"/>
              </a:rPr>
              <a:t>d[4]</a:t>
            </a:r>
            <a:r>
              <a:rPr lang="ja-JP" altLang="en-US" sz="2200" dirty="0">
                <a:latin typeface="メイリオ" panose="020B0604030504040204" pitchFamily="50" charset="-128"/>
                <a:ea typeface="メイリオ" panose="020B0604030504040204" pitchFamily="50" charset="-128"/>
              </a:rPr>
              <a:t>の数を表示する。</a:t>
            </a:r>
          </a:p>
        </p:txBody>
      </p:sp>
      <p:sp>
        <p:nvSpPr>
          <p:cNvPr id="17" name="下矢印 16"/>
          <p:cNvSpPr/>
          <p:nvPr/>
        </p:nvSpPr>
        <p:spPr bwMode="auto">
          <a:xfrm>
            <a:off x="2590606" y="6161504"/>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4" name="テキスト ボックス 3">
            <a:extLst>
              <a:ext uri="{FF2B5EF4-FFF2-40B4-BE49-F238E27FC236}">
                <a16:creationId xmlns:a16="http://schemas.microsoft.com/office/drawing/2014/main" id="{DC032760-6B73-EB7E-6A60-9FA215BBEF70}"/>
              </a:ext>
            </a:extLst>
          </p:cNvPr>
          <p:cNvSpPr txBox="1"/>
          <p:nvPr/>
        </p:nvSpPr>
        <p:spPr>
          <a:xfrm>
            <a:off x="320842" y="220246"/>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19</a:t>
            </a:r>
            <a:endParaRPr kumimoji="1" lang="ja-JP" altLang="en-US" sz="2800" dirty="0">
              <a:solidFill>
                <a:schemeClr val="accent2"/>
              </a:solidFill>
            </a:endParaRPr>
          </a:p>
        </p:txBody>
      </p:sp>
      <p:sp>
        <p:nvSpPr>
          <p:cNvPr id="6" name="右中かっこ 5">
            <a:extLst>
              <a:ext uri="{FF2B5EF4-FFF2-40B4-BE49-F238E27FC236}">
                <a16:creationId xmlns:a16="http://schemas.microsoft.com/office/drawing/2014/main" id="{87355F2D-3010-F57F-B6DA-0DEAC21D13C5}"/>
              </a:ext>
            </a:extLst>
          </p:cNvPr>
          <p:cNvSpPr/>
          <p:nvPr/>
        </p:nvSpPr>
        <p:spPr bwMode="auto">
          <a:xfrm>
            <a:off x="5638800" y="1524001"/>
            <a:ext cx="228600" cy="1447800"/>
          </a:xfrm>
          <a:prstGeom prst="rightBrac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右中かっこ 11">
            <a:extLst>
              <a:ext uri="{FF2B5EF4-FFF2-40B4-BE49-F238E27FC236}">
                <a16:creationId xmlns:a16="http://schemas.microsoft.com/office/drawing/2014/main" id="{B120322A-AC3A-36F9-95E4-5216412BCEDC}"/>
              </a:ext>
            </a:extLst>
          </p:cNvPr>
          <p:cNvSpPr/>
          <p:nvPr/>
        </p:nvSpPr>
        <p:spPr bwMode="auto">
          <a:xfrm>
            <a:off x="5638800" y="3069255"/>
            <a:ext cx="228600" cy="1121745"/>
          </a:xfrm>
          <a:prstGeom prst="rightBrac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右中かっこ 15">
            <a:extLst>
              <a:ext uri="{FF2B5EF4-FFF2-40B4-BE49-F238E27FC236}">
                <a16:creationId xmlns:a16="http://schemas.microsoft.com/office/drawing/2014/main" id="{118F8968-685E-B89E-7BBD-AF73DADC2883}"/>
              </a:ext>
            </a:extLst>
          </p:cNvPr>
          <p:cNvSpPr/>
          <p:nvPr/>
        </p:nvSpPr>
        <p:spPr bwMode="auto">
          <a:xfrm>
            <a:off x="5638800" y="4430609"/>
            <a:ext cx="228600" cy="750991"/>
          </a:xfrm>
          <a:prstGeom prst="rightBrac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右中かっこ 17">
            <a:extLst>
              <a:ext uri="{FF2B5EF4-FFF2-40B4-BE49-F238E27FC236}">
                <a16:creationId xmlns:a16="http://schemas.microsoft.com/office/drawing/2014/main" id="{3CF79DC1-50F8-6811-09C0-09768B75A868}"/>
              </a:ext>
            </a:extLst>
          </p:cNvPr>
          <p:cNvSpPr/>
          <p:nvPr/>
        </p:nvSpPr>
        <p:spPr bwMode="auto">
          <a:xfrm>
            <a:off x="5638800" y="5271327"/>
            <a:ext cx="228600" cy="519873"/>
          </a:xfrm>
          <a:prstGeom prst="rightBrac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右中かっこ 18">
            <a:extLst>
              <a:ext uri="{FF2B5EF4-FFF2-40B4-BE49-F238E27FC236}">
                <a16:creationId xmlns:a16="http://schemas.microsoft.com/office/drawing/2014/main" id="{C41E7763-2E8A-8A1D-976B-34721A330F92}"/>
              </a:ext>
            </a:extLst>
          </p:cNvPr>
          <p:cNvSpPr/>
          <p:nvPr/>
        </p:nvSpPr>
        <p:spPr bwMode="auto">
          <a:xfrm>
            <a:off x="5638800" y="5915214"/>
            <a:ext cx="228600" cy="238780"/>
          </a:xfrm>
          <a:prstGeom prst="rightBrac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7B817922-8DE7-B224-97B5-A38F3ADD446A}"/>
              </a:ext>
            </a:extLst>
          </p:cNvPr>
          <p:cNvSpPr txBox="1"/>
          <p:nvPr/>
        </p:nvSpPr>
        <p:spPr>
          <a:xfrm>
            <a:off x="6019801" y="1828647"/>
            <a:ext cx="2667000" cy="1015663"/>
          </a:xfrm>
          <a:prstGeom prst="rect">
            <a:avLst/>
          </a:prstGeom>
          <a:noFill/>
        </p:spPr>
        <p:txBody>
          <a:bodyPr wrap="square">
            <a:spAutoFit/>
          </a:bodyPr>
          <a:lstStyle/>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0</a:t>
            </a:r>
            <a:r>
              <a:rPr lang="ja-JP" altLang="en-US" sz="2000" dirty="0">
                <a:latin typeface="メイリオ" panose="020B0604030504040204" pitchFamily="50" charset="-128"/>
                <a:ea typeface="メイリオ" panose="020B0604030504040204" pitchFamily="50" charset="-128"/>
              </a:rPr>
              <a:t>の時</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j = [0,1,2,3,4]</a:t>
            </a:r>
            <a:r>
              <a:rPr lang="ja-JP" altLang="en-US" sz="2000" dirty="0">
                <a:latin typeface="メイリオ" panose="020B0604030504040204" pitchFamily="50" charset="-128"/>
                <a:ea typeface="メイリオ" panose="020B0604030504040204" pitchFamily="50" charset="-128"/>
              </a:rPr>
              <a:t>で</a:t>
            </a:r>
          </a:p>
          <a:p>
            <a:pPr algn="l"/>
            <a:r>
              <a:rPr lang="ja-JP" altLang="en-US" sz="2000" dirty="0">
                <a:latin typeface="メイリオ" panose="020B0604030504040204" pitchFamily="50" charset="-128"/>
                <a:ea typeface="メイリオ" panose="020B0604030504040204" pitchFamily="50" charset="-128"/>
              </a:rPr>
              <a:t>繰り返し</a:t>
            </a:r>
            <a:endParaRPr lang="en-US" altLang="ja-JP" sz="2000" dirty="0">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CA5A26E3-69ED-102A-179B-C10EC2FDDFD6}"/>
              </a:ext>
            </a:extLst>
          </p:cNvPr>
          <p:cNvSpPr txBox="1"/>
          <p:nvPr/>
        </p:nvSpPr>
        <p:spPr>
          <a:xfrm>
            <a:off x="6019800" y="3069255"/>
            <a:ext cx="2667000" cy="1015663"/>
          </a:xfrm>
          <a:prstGeom prst="rect">
            <a:avLst/>
          </a:prstGeom>
          <a:noFill/>
        </p:spPr>
        <p:txBody>
          <a:bodyPr wrap="square">
            <a:spAutoFit/>
          </a:bodyPr>
          <a:lstStyle/>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1</a:t>
            </a:r>
            <a:r>
              <a:rPr lang="ja-JP" altLang="en-US" sz="2000" dirty="0">
                <a:latin typeface="メイリオ" panose="020B0604030504040204" pitchFamily="50" charset="-128"/>
                <a:ea typeface="メイリオ" panose="020B0604030504040204" pitchFamily="50" charset="-128"/>
              </a:rPr>
              <a:t>の時</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j = [1,2,3,4]</a:t>
            </a:r>
            <a:r>
              <a:rPr lang="ja-JP" altLang="en-US" sz="2000" dirty="0">
                <a:latin typeface="メイリオ" panose="020B0604030504040204" pitchFamily="50" charset="-128"/>
                <a:ea typeface="メイリオ" panose="020B0604030504040204" pitchFamily="50" charset="-128"/>
              </a:rPr>
              <a:t>で</a:t>
            </a:r>
          </a:p>
          <a:p>
            <a:pPr algn="l"/>
            <a:r>
              <a:rPr lang="ja-JP" altLang="en-US" sz="2000" dirty="0">
                <a:latin typeface="メイリオ" panose="020B0604030504040204" pitchFamily="50" charset="-128"/>
                <a:ea typeface="メイリオ" panose="020B0604030504040204" pitchFamily="50" charset="-128"/>
              </a:rPr>
              <a:t>繰り返し</a:t>
            </a:r>
            <a:endParaRPr lang="en-US" altLang="ja-JP" sz="2000" dirty="0">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DB810810-8AEB-1ADE-E1E7-423DD2EE6025}"/>
              </a:ext>
            </a:extLst>
          </p:cNvPr>
          <p:cNvSpPr txBox="1"/>
          <p:nvPr/>
        </p:nvSpPr>
        <p:spPr>
          <a:xfrm>
            <a:off x="6007378" y="4265747"/>
            <a:ext cx="2667000" cy="1015663"/>
          </a:xfrm>
          <a:prstGeom prst="rect">
            <a:avLst/>
          </a:prstGeom>
          <a:noFill/>
        </p:spPr>
        <p:txBody>
          <a:bodyPr wrap="square">
            <a:spAutoFit/>
          </a:bodyPr>
          <a:lstStyle/>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2</a:t>
            </a:r>
            <a:r>
              <a:rPr lang="ja-JP" altLang="en-US" sz="2000" dirty="0">
                <a:latin typeface="メイリオ" panose="020B0604030504040204" pitchFamily="50" charset="-128"/>
                <a:ea typeface="メイリオ" panose="020B0604030504040204" pitchFamily="50" charset="-128"/>
              </a:rPr>
              <a:t>の時</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j = [2,3,4]</a:t>
            </a:r>
            <a:r>
              <a:rPr lang="ja-JP" altLang="en-US" sz="2000" dirty="0">
                <a:latin typeface="メイリオ" panose="020B0604030504040204" pitchFamily="50" charset="-128"/>
                <a:ea typeface="メイリオ" panose="020B0604030504040204" pitchFamily="50" charset="-128"/>
              </a:rPr>
              <a:t>で</a:t>
            </a:r>
          </a:p>
          <a:p>
            <a:pPr algn="l"/>
            <a:r>
              <a:rPr lang="ja-JP" altLang="en-US" sz="2000" dirty="0">
                <a:latin typeface="メイリオ" panose="020B0604030504040204" pitchFamily="50" charset="-128"/>
                <a:ea typeface="メイリオ" panose="020B0604030504040204" pitchFamily="50" charset="-128"/>
              </a:rPr>
              <a:t>繰り返し</a:t>
            </a:r>
            <a:endParaRPr lang="en-US" altLang="ja-JP" sz="2000" dirty="0">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20646CD5-0137-CB3D-A66B-78CE05A1CCE0}"/>
              </a:ext>
            </a:extLst>
          </p:cNvPr>
          <p:cNvSpPr txBox="1"/>
          <p:nvPr/>
        </p:nvSpPr>
        <p:spPr>
          <a:xfrm>
            <a:off x="6032417" y="5196955"/>
            <a:ext cx="2667000" cy="1015663"/>
          </a:xfrm>
          <a:prstGeom prst="rect">
            <a:avLst/>
          </a:prstGeom>
          <a:noFill/>
        </p:spPr>
        <p:txBody>
          <a:bodyPr wrap="square">
            <a:spAutoFit/>
          </a:bodyPr>
          <a:lstStyle/>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3</a:t>
            </a:r>
            <a:r>
              <a:rPr lang="ja-JP" altLang="en-US" sz="2000" dirty="0">
                <a:latin typeface="メイリオ" panose="020B0604030504040204" pitchFamily="50" charset="-128"/>
                <a:ea typeface="メイリオ" panose="020B0604030504040204" pitchFamily="50" charset="-128"/>
              </a:rPr>
              <a:t>の時</a:t>
            </a:r>
            <a:br>
              <a:rPr lang="ja-JP" altLang="en-US"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j = [3,4]</a:t>
            </a:r>
            <a:r>
              <a:rPr lang="ja-JP" altLang="en-US" sz="2000" dirty="0">
                <a:latin typeface="メイリオ" panose="020B0604030504040204" pitchFamily="50" charset="-128"/>
                <a:ea typeface="メイリオ" panose="020B0604030504040204" pitchFamily="50" charset="-128"/>
              </a:rPr>
              <a:t>で繰り返し</a:t>
            </a:r>
            <a:endParaRPr lang="en-US" altLang="ja-JP" sz="2000" dirty="0">
              <a:latin typeface="メイリオ" panose="020B0604030504040204" pitchFamily="50" charset="-128"/>
              <a:ea typeface="メイリオ" panose="020B0604030504040204" pitchFamily="50" charset="-128"/>
            </a:endParaRPr>
          </a:p>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4</a:t>
            </a:r>
            <a:r>
              <a:rPr lang="ja-JP" altLang="en-US" sz="2000" dirty="0">
                <a:latin typeface="メイリオ" panose="020B0604030504040204" pitchFamily="50" charset="-128"/>
                <a:ea typeface="メイリオ" panose="020B0604030504040204" pitchFamily="50" charset="-128"/>
              </a:rPr>
              <a:t>の時</a:t>
            </a:r>
            <a:endParaRPr lang="en-US" altLang="ja-JP" sz="2000" dirty="0">
              <a:latin typeface="メイリオ" panose="020B0604030504040204" pitchFamily="50" charset="-128"/>
              <a:ea typeface="メイリオ" panose="020B0604030504040204" pitchFamily="50" charset="-128"/>
            </a:endParaRPr>
          </a:p>
        </p:txBody>
      </p:sp>
      <p:graphicFrame>
        <p:nvGraphicFramePr>
          <p:cNvPr id="2" name="表 11">
            <a:extLst>
              <a:ext uri="{FF2B5EF4-FFF2-40B4-BE49-F238E27FC236}">
                <a16:creationId xmlns:a16="http://schemas.microsoft.com/office/drawing/2014/main" id="{DB450416-22DB-10B7-89D5-2ED45F0563FC}"/>
              </a:ext>
            </a:extLst>
          </p:cNvPr>
          <p:cNvGraphicFramePr>
            <a:graphicFrameLocks noGrp="1"/>
          </p:cNvGraphicFramePr>
          <p:nvPr>
            <p:extLst>
              <p:ext uri="{D42A27DB-BD31-4B8C-83A1-F6EECF244321}">
                <p14:modId xmlns:p14="http://schemas.microsoft.com/office/powerpoint/2010/main" val="1577151019"/>
              </p:ext>
            </p:extLst>
          </p:nvPr>
        </p:nvGraphicFramePr>
        <p:xfrm>
          <a:off x="4889610" y="743466"/>
          <a:ext cx="3797190" cy="5488940"/>
        </p:xfrm>
        <a:graphic>
          <a:graphicData uri="http://schemas.openxmlformats.org/drawingml/2006/table">
            <a:tbl>
              <a:tblPr firstRow="1" bandRow="1">
                <a:tableStyleId>{5C22544A-7EE6-4342-B048-85BDC9FD1C3A}</a:tableStyleId>
              </a:tblPr>
              <a:tblGrid>
                <a:gridCol w="3797190">
                  <a:extLst>
                    <a:ext uri="{9D8B030D-6E8A-4147-A177-3AD203B41FA5}">
                      <a16:colId xmlns:a16="http://schemas.microsoft.com/office/drawing/2014/main" val="1678233615"/>
                    </a:ext>
                  </a:extLst>
                </a:gridCol>
              </a:tblGrid>
              <a:tr h="370840">
                <a:tc>
                  <a:txBody>
                    <a:bodyPr/>
                    <a:lstStyle/>
                    <a:p>
                      <a:pPr>
                        <a:lnSpc>
                          <a:spcPts val="2500"/>
                        </a:lnSpc>
                      </a:pPr>
                      <a:endParaRPr kumimoji="1" lang="fi-FI" altLang="ja-JP" sz="2200" b="0" dirty="0">
                        <a:solidFill>
                          <a:srgbClr val="0070C0"/>
                        </a:solidFill>
                      </a:endParaRPr>
                    </a:p>
                    <a:p>
                      <a:pPr>
                        <a:lnSpc>
                          <a:spcPts val="2500"/>
                        </a:lnSpc>
                      </a:pPr>
                      <a:r>
                        <a:rPr kumimoji="1" lang="fi-FI" altLang="ja-JP" sz="2200" b="0" dirty="0">
                          <a:solidFill>
                            <a:srgbClr val="0070C0"/>
                          </a:solidFill>
                        </a:rPr>
                        <a:t>[41, 23, 8, 15, 33]</a:t>
                      </a:r>
                    </a:p>
                    <a:p>
                      <a:pPr>
                        <a:lnSpc>
                          <a:spcPts val="2500"/>
                        </a:lnSpc>
                      </a:pPr>
                      <a:r>
                        <a:rPr kumimoji="1" lang="fi-FI" altLang="ja-JP" sz="2200" b="0" dirty="0">
                          <a:solidFill>
                            <a:srgbClr val="0070C0"/>
                          </a:solidFill>
                        </a:rPr>
                        <a:t>41</a:t>
                      </a:r>
                    </a:p>
                    <a:p>
                      <a:pPr>
                        <a:lnSpc>
                          <a:spcPts val="2500"/>
                        </a:lnSpc>
                      </a:pPr>
                      <a:r>
                        <a:rPr kumimoji="1" lang="fi-FI" altLang="ja-JP" sz="2200" b="0" dirty="0">
                          <a:solidFill>
                            <a:srgbClr val="0070C0"/>
                          </a:solidFill>
                        </a:rPr>
                        <a:t>23</a:t>
                      </a:r>
                    </a:p>
                    <a:p>
                      <a:pPr>
                        <a:lnSpc>
                          <a:spcPts val="2500"/>
                        </a:lnSpc>
                      </a:pPr>
                      <a:r>
                        <a:rPr kumimoji="1" lang="fi-FI" altLang="ja-JP" sz="2200" b="0" dirty="0">
                          <a:solidFill>
                            <a:srgbClr val="0070C0"/>
                          </a:solidFill>
                        </a:rPr>
                        <a:t>8</a:t>
                      </a:r>
                    </a:p>
                    <a:p>
                      <a:pPr>
                        <a:lnSpc>
                          <a:spcPts val="2500"/>
                        </a:lnSpc>
                      </a:pPr>
                      <a:r>
                        <a:rPr kumimoji="1" lang="fi-FI" altLang="ja-JP" sz="2200" b="0" dirty="0">
                          <a:solidFill>
                            <a:srgbClr val="0070C0"/>
                          </a:solidFill>
                        </a:rPr>
                        <a:t>15</a:t>
                      </a:r>
                    </a:p>
                    <a:p>
                      <a:pPr>
                        <a:lnSpc>
                          <a:spcPts val="2500"/>
                        </a:lnSpc>
                      </a:pPr>
                      <a:r>
                        <a:rPr kumimoji="1" lang="fi-FI" altLang="ja-JP" sz="2200" b="0" dirty="0">
                          <a:solidFill>
                            <a:srgbClr val="0070C0"/>
                          </a:solidFill>
                        </a:rPr>
                        <a:t>33</a:t>
                      </a:r>
                    </a:p>
                    <a:p>
                      <a:pPr>
                        <a:lnSpc>
                          <a:spcPts val="2500"/>
                        </a:lnSpc>
                      </a:pPr>
                      <a:r>
                        <a:rPr kumimoji="1" lang="fi-FI" altLang="ja-JP" sz="2200" b="0" dirty="0">
                          <a:solidFill>
                            <a:srgbClr val="0070C0"/>
                          </a:solidFill>
                        </a:rPr>
                        <a:t>23</a:t>
                      </a:r>
                    </a:p>
                    <a:p>
                      <a:pPr>
                        <a:lnSpc>
                          <a:spcPts val="2500"/>
                        </a:lnSpc>
                      </a:pPr>
                      <a:r>
                        <a:rPr kumimoji="1" lang="fi-FI" altLang="ja-JP" sz="2200" b="0" dirty="0">
                          <a:solidFill>
                            <a:srgbClr val="0070C0"/>
                          </a:solidFill>
                        </a:rPr>
                        <a:t>8</a:t>
                      </a:r>
                    </a:p>
                    <a:p>
                      <a:pPr>
                        <a:lnSpc>
                          <a:spcPts val="2500"/>
                        </a:lnSpc>
                      </a:pPr>
                      <a:r>
                        <a:rPr kumimoji="1" lang="fi-FI" altLang="ja-JP" sz="2200" b="0" dirty="0">
                          <a:solidFill>
                            <a:srgbClr val="0070C0"/>
                          </a:solidFill>
                        </a:rPr>
                        <a:t>15</a:t>
                      </a:r>
                    </a:p>
                    <a:p>
                      <a:pPr>
                        <a:lnSpc>
                          <a:spcPts val="2500"/>
                        </a:lnSpc>
                      </a:pPr>
                      <a:r>
                        <a:rPr kumimoji="1" lang="fi-FI" altLang="ja-JP" sz="2200" b="0" dirty="0">
                          <a:solidFill>
                            <a:srgbClr val="0070C0"/>
                          </a:solidFill>
                        </a:rPr>
                        <a:t>33</a:t>
                      </a:r>
                    </a:p>
                    <a:p>
                      <a:pPr>
                        <a:lnSpc>
                          <a:spcPts val="2500"/>
                        </a:lnSpc>
                      </a:pPr>
                      <a:r>
                        <a:rPr kumimoji="1" lang="fi-FI" altLang="ja-JP" sz="2200" b="0" dirty="0">
                          <a:solidFill>
                            <a:srgbClr val="0070C0"/>
                          </a:solidFill>
                        </a:rPr>
                        <a:t>8</a:t>
                      </a:r>
                    </a:p>
                    <a:p>
                      <a:pPr>
                        <a:lnSpc>
                          <a:spcPts val="2500"/>
                        </a:lnSpc>
                      </a:pPr>
                      <a:r>
                        <a:rPr kumimoji="1" lang="fi-FI" altLang="ja-JP" sz="2200" b="0" dirty="0">
                          <a:solidFill>
                            <a:srgbClr val="0070C0"/>
                          </a:solidFill>
                        </a:rPr>
                        <a:t>15</a:t>
                      </a:r>
                    </a:p>
                    <a:p>
                      <a:pPr>
                        <a:lnSpc>
                          <a:spcPts val="2500"/>
                        </a:lnSpc>
                      </a:pPr>
                      <a:r>
                        <a:rPr kumimoji="1" lang="fi-FI" altLang="ja-JP" sz="2200" b="0" dirty="0">
                          <a:solidFill>
                            <a:srgbClr val="0070C0"/>
                          </a:solidFill>
                        </a:rPr>
                        <a:t>33</a:t>
                      </a:r>
                    </a:p>
                    <a:p>
                      <a:pPr>
                        <a:lnSpc>
                          <a:spcPts val="2500"/>
                        </a:lnSpc>
                      </a:pPr>
                      <a:r>
                        <a:rPr kumimoji="1" lang="fi-FI" altLang="ja-JP" sz="2200" b="0" dirty="0">
                          <a:solidFill>
                            <a:srgbClr val="0070C0"/>
                          </a:solidFill>
                        </a:rPr>
                        <a:t>15</a:t>
                      </a:r>
                    </a:p>
                    <a:p>
                      <a:pPr>
                        <a:lnSpc>
                          <a:spcPts val="2500"/>
                        </a:lnSpc>
                      </a:pPr>
                      <a:r>
                        <a:rPr kumimoji="1" lang="fi-FI" altLang="ja-JP" sz="2200" b="0" dirty="0">
                          <a:solidFill>
                            <a:srgbClr val="0070C0"/>
                          </a:solidFill>
                        </a:rPr>
                        <a:t>33</a:t>
                      </a:r>
                    </a:p>
                    <a:p>
                      <a:pPr>
                        <a:lnSpc>
                          <a:spcPts val="2500"/>
                        </a:lnSpc>
                      </a:pPr>
                      <a:r>
                        <a:rPr kumimoji="1" lang="fi-FI" altLang="ja-JP" sz="2200" b="0" dirty="0">
                          <a:solidFill>
                            <a:srgbClr val="0070C0"/>
                          </a:solidFill>
                        </a:rPr>
                        <a:t>33</a:t>
                      </a:r>
                      <a:endParaRPr kumimoji="1" lang="ja-JP" altLang="en-US" sz="2200" b="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9420685"/>
                  </a:ext>
                </a:extLst>
              </a:tr>
            </a:tbl>
          </a:graphicData>
        </a:graphic>
      </p:graphicFrame>
    </p:spTree>
    <p:extLst>
      <p:ext uri="{BB962C8B-B14F-4D97-AF65-F5344CB8AC3E}">
        <p14:creationId xmlns:p14="http://schemas.microsoft.com/office/powerpoint/2010/main" val="12708337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553200" y="6245225"/>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41</a:t>
            </a:fld>
            <a:endParaRPr kumimoji="0" lang="en-US" altLang="ja-JP" sz="2800" dirty="0">
              <a:solidFill>
                <a:srgbClr val="000000"/>
              </a:solidFill>
            </a:endParaRPr>
          </a:p>
        </p:txBody>
      </p:sp>
      <p:sp>
        <p:nvSpPr>
          <p:cNvPr id="11" name="Text Box 3"/>
          <p:cNvSpPr txBox="1">
            <a:spLocks noChangeArrowheads="1"/>
          </p:cNvSpPr>
          <p:nvPr/>
        </p:nvSpPr>
        <p:spPr bwMode="auto">
          <a:xfrm>
            <a:off x="304800" y="312453"/>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latin typeface="メイリオ" panose="020B0604030504040204" pitchFamily="50" charset="-128"/>
                <a:ea typeface="メイリオ" panose="020B0604030504040204" pitchFamily="50" charset="-128"/>
              </a:rPr>
              <a:t>打ち込み</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複雑な二重繰り返しに挑戦</a:t>
            </a:r>
            <a:endParaRPr lang="en-US" altLang="ja-JP" sz="2800" dirty="0">
              <a:latin typeface="メイリオ" panose="020B0604030504040204" pitchFamily="50" charset="-128"/>
              <a:ea typeface="メイリオ" panose="020B0604030504040204" pitchFamily="50" charset="-128"/>
            </a:endParaRPr>
          </a:p>
        </p:txBody>
      </p:sp>
      <p:grpSp>
        <p:nvGrpSpPr>
          <p:cNvPr id="22" name="グループ化 21"/>
          <p:cNvGrpSpPr/>
          <p:nvPr/>
        </p:nvGrpSpPr>
        <p:grpSpPr>
          <a:xfrm>
            <a:off x="5055475" y="5489095"/>
            <a:ext cx="1143000" cy="1019070"/>
            <a:chOff x="1143000" y="3857730"/>
            <a:chExt cx="1143000" cy="1019070"/>
          </a:xfrm>
        </p:grpSpPr>
        <p:sp>
          <p:nvSpPr>
            <p:cNvPr id="23" name="メモ 2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lang="en-US" altLang="ja-JP" sz="2800" dirty="0">
                  <a:solidFill>
                    <a:srgbClr val="FF0000"/>
                  </a:solidFill>
                  <a:latin typeface="メイリオ" panose="020B0604030504040204" pitchFamily="50" charset="-128"/>
                  <a:ea typeface="メイリオ" panose="020B0604030504040204" pitchFamily="50" charset="-128"/>
                </a:rPr>
                <a:t>12</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5" name="グループ化 4"/>
          <p:cNvGrpSpPr/>
          <p:nvPr/>
        </p:nvGrpSpPr>
        <p:grpSpPr>
          <a:xfrm>
            <a:off x="427915" y="917244"/>
            <a:ext cx="3810000" cy="4398050"/>
            <a:chOff x="457200" y="402550"/>
            <a:chExt cx="4267202" cy="4398050"/>
          </a:xfrm>
        </p:grpSpPr>
        <p:grpSp>
          <p:nvGrpSpPr>
            <p:cNvPr id="13" name="グループ化 12"/>
            <p:cNvGrpSpPr/>
            <p:nvPr/>
          </p:nvGrpSpPr>
          <p:grpSpPr>
            <a:xfrm>
              <a:off x="457200" y="1447800"/>
              <a:ext cx="4068195" cy="3352800"/>
              <a:chOff x="2784366" y="1677618"/>
              <a:chExt cx="1885390" cy="1313543"/>
            </a:xfrm>
          </p:grpSpPr>
          <p:sp>
            <p:nvSpPr>
              <p:cNvPr id="14" name="テキスト ボックス 13"/>
              <p:cNvSpPr txBox="1"/>
              <p:nvPr/>
            </p:nvSpPr>
            <p:spPr>
              <a:xfrm>
                <a:off x="2784366" y="1677618"/>
                <a:ext cx="1482130" cy="1278139"/>
              </a:xfrm>
              <a:prstGeom prst="rect">
                <a:avLst/>
              </a:prstGeom>
              <a:noFill/>
              <a:ln w="12700">
                <a:solidFill>
                  <a:schemeClr val="tx1"/>
                </a:solidFill>
              </a:ln>
            </p:spPr>
            <p:txBody>
              <a:bodyPr wrap="square" rtlCol="0">
                <a:spAutoFit/>
              </a:bodyPr>
              <a:lstStyle/>
              <a:p>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[0,1,2,3,4]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2923973" y="1894214"/>
                <a:ext cx="1352379" cy="975651"/>
              </a:xfrm>
              <a:prstGeom prst="rect">
                <a:avLst/>
              </a:prstGeom>
              <a:solidFill>
                <a:schemeClr val="bg1"/>
              </a:solidFill>
              <a:ln w="12700">
                <a:solidFill>
                  <a:schemeClr val="tx1"/>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6" name="正方形/長方形 15"/>
              <p:cNvSpPr/>
              <p:nvPr/>
            </p:nvSpPr>
            <p:spPr>
              <a:xfrm>
                <a:off x="4276352" y="1728534"/>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17" name="グループ化 16"/>
            <p:cNvGrpSpPr/>
            <p:nvPr/>
          </p:nvGrpSpPr>
          <p:grpSpPr>
            <a:xfrm>
              <a:off x="1192727" y="2199272"/>
              <a:ext cx="3531675" cy="2513632"/>
              <a:chOff x="2784367" y="1677618"/>
              <a:chExt cx="1841809" cy="1615828"/>
            </a:xfrm>
          </p:grpSpPr>
          <p:sp>
            <p:nvSpPr>
              <p:cNvPr id="18" name="テキスト ボックス 17"/>
              <p:cNvSpPr txBox="1"/>
              <p:nvPr/>
            </p:nvSpPr>
            <p:spPr>
              <a:xfrm>
                <a:off x="2784367" y="1677618"/>
                <a:ext cx="1418532" cy="1325573"/>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j = [</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kumimoji="1"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0" name="正方形/長方形 19"/>
              <p:cNvSpPr/>
              <p:nvPr/>
            </p:nvSpPr>
            <p:spPr>
              <a:xfrm>
                <a:off x="4232772"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1" name="テキスト ボックス 20"/>
            <p:cNvSpPr txBox="1"/>
            <p:nvPr/>
          </p:nvSpPr>
          <p:spPr>
            <a:xfrm>
              <a:off x="1858955" y="3240577"/>
              <a:ext cx="2266523" cy="646331"/>
            </a:xfrm>
            <a:prstGeom prst="rect">
              <a:avLst/>
            </a:prstGeom>
            <a:solidFill>
              <a:schemeClr val="bg1"/>
            </a:solidFill>
            <a:ln w="12700">
              <a:solidFill>
                <a:schemeClr val="tx1"/>
              </a:solidFill>
              <a:prstDash val="solid"/>
            </a:ln>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d[j]</a:t>
              </a:r>
              <a:r>
                <a:rPr kumimoji="1" lang="ja-JP" altLang="en-US" dirty="0">
                  <a:latin typeface="メイリオ" panose="020B0604030504040204" pitchFamily="50" charset="-128"/>
                  <a:ea typeface="メイリオ" panose="020B0604030504040204" pitchFamily="50" charset="-128"/>
                </a:rPr>
                <a:t>を表示</a:t>
              </a:r>
            </a:p>
            <a:p>
              <a:endParaRPr kumimoji="1" lang="ja-JP" altLang="en-US" dirty="0">
                <a:latin typeface="メイリオ" panose="020B0604030504040204" pitchFamily="50" charset="-128"/>
                <a:ea typeface="メイリオ" panose="020B0604030504040204" pitchFamily="50" charset="-128"/>
              </a:endParaRPr>
            </a:p>
          </p:txBody>
        </p:sp>
        <p:sp>
          <p:nvSpPr>
            <p:cNvPr id="25" name="テキスト ボックス 24"/>
            <p:cNvSpPr txBox="1"/>
            <p:nvPr/>
          </p:nvSpPr>
          <p:spPr>
            <a:xfrm>
              <a:off x="479845" y="402550"/>
              <a:ext cx="3199342" cy="369332"/>
            </a:xfrm>
            <a:prstGeom prst="rect">
              <a:avLst/>
            </a:prstGeom>
            <a:solidFill>
              <a:schemeClr val="bg1"/>
            </a:solidFill>
            <a:ln w="12700">
              <a:solidFill>
                <a:schemeClr val="tx1"/>
              </a:solidFill>
              <a:prstDash val="dash"/>
            </a:ln>
          </p:spPr>
          <p:txBody>
            <a:bodyPr wrap="square" rtlCol="0">
              <a:spAutoFit/>
            </a:bodyPr>
            <a:lstStyle/>
            <a:p>
              <a:r>
                <a:rPr kumimoji="1" lang="en-US" altLang="ja-JP" dirty="0">
                  <a:latin typeface="メイリオ" panose="020B0604030504040204" pitchFamily="50" charset="-128"/>
                  <a:ea typeface="メイリオ" panose="020B0604030504040204" pitchFamily="50" charset="-128"/>
                </a:rPr>
                <a:t>d[]</a:t>
              </a:r>
              <a:r>
                <a:rPr kumimoji="1" lang="ja-JP" altLang="en-US" dirty="0">
                  <a:latin typeface="メイリオ" panose="020B0604030504040204" pitchFamily="50" charset="-128"/>
                  <a:ea typeface="メイリオ" panose="020B0604030504040204" pitchFamily="50" charset="-128"/>
                </a:rPr>
                <a:t>に</a:t>
              </a:r>
              <a:r>
                <a:rPr kumimoji="1" lang="en-US" altLang="ja-JP" dirty="0">
                  <a:latin typeface="メイリオ" panose="020B0604030504040204" pitchFamily="50" charset="-128"/>
                  <a:ea typeface="メイリオ" panose="020B0604030504040204" pitchFamily="50" charset="-128"/>
                </a:rPr>
                <a:t>5</a:t>
              </a:r>
              <a:r>
                <a:rPr kumimoji="1" lang="ja-JP" altLang="en-US" dirty="0">
                  <a:latin typeface="メイリオ" panose="020B0604030504040204" pitchFamily="50" charset="-128"/>
                  <a:ea typeface="メイリオ" panose="020B0604030504040204" pitchFamily="50" charset="-128"/>
                </a:rPr>
                <a:t>個の数をいれとく</a:t>
              </a:r>
            </a:p>
          </p:txBody>
        </p:sp>
      </p:grpSp>
      <p:sp>
        <p:nvSpPr>
          <p:cNvPr id="27" name="四角形吹き出し 26"/>
          <p:cNvSpPr/>
          <p:nvPr/>
        </p:nvSpPr>
        <p:spPr bwMode="auto">
          <a:xfrm>
            <a:off x="6239754" y="4961146"/>
            <a:ext cx="2615942" cy="685800"/>
          </a:xfrm>
          <a:prstGeom prst="wedgeRectCallout">
            <a:avLst>
              <a:gd name="adj1" fmla="val 12212"/>
              <a:gd name="adj2" fmla="val -108021"/>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a:solidFill>
                  <a:srgbClr val="FF0000"/>
                </a:solidFill>
                <a:latin typeface="メイリオ" panose="020B0604030504040204" pitchFamily="50" charset="-128"/>
                <a:ea typeface="メイリオ" panose="020B0604030504040204" pitchFamily="50" charset="-128"/>
              </a:rPr>
              <a:t>そのまま打ち込む</a:t>
            </a:r>
            <a:endParaRPr lang="en-US" altLang="ja-JP" sz="2000" dirty="0">
              <a:solidFill>
                <a:srgbClr val="FF0000"/>
              </a:solidFill>
              <a:latin typeface="メイリオ" panose="020B0604030504040204" pitchFamily="50" charset="-128"/>
              <a:ea typeface="メイリオ"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a:t>
            </a:r>
            <a:r>
              <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行は空けない</a:t>
            </a:r>
            <a:r>
              <a:rPr kumimoji="1" lang="en-US" altLang="ja-JP"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rPr>
              <a:t>)</a:t>
            </a: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0BB9BE0A-78FE-7E9A-2D49-7BF13C74DB5C}"/>
              </a:ext>
            </a:extLst>
          </p:cNvPr>
          <p:cNvSpPr txBox="1"/>
          <p:nvPr/>
        </p:nvSpPr>
        <p:spPr>
          <a:xfrm>
            <a:off x="426285" y="1432759"/>
            <a:ext cx="2819400" cy="369332"/>
          </a:xfrm>
          <a:prstGeom prst="rect">
            <a:avLst/>
          </a:prstGeom>
          <a:solidFill>
            <a:schemeClr val="bg1"/>
          </a:solidFill>
          <a:ln w="12700">
            <a:solidFill>
              <a:schemeClr val="tx1"/>
            </a:solidFill>
            <a:prstDash val="solid"/>
          </a:ln>
        </p:spPr>
        <p:txBody>
          <a:bodyPr wrap="square" rtlCol="0">
            <a:spAutoFit/>
          </a:bodyPr>
          <a:lstStyle/>
          <a:p>
            <a:r>
              <a:rPr lang="ja-JP" altLang="en-US" dirty="0">
                <a:latin typeface="メイリオ" panose="020B0604030504040204" pitchFamily="50" charset="-128"/>
                <a:ea typeface="メイリオ" panose="020B0604030504040204" pitchFamily="50" charset="-128"/>
              </a:rPr>
              <a:t>表示する</a:t>
            </a:r>
            <a:r>
              <a:rPr lang="en-US" altLang="ja-JP" dirty="0">
                <a:latin typeface="メイリオ" panose="020B0604030504040204" pitchFamily="50" charset="-128"/>
                <a:ea typeface="メイリオ" panose="020B0604030504040204" pitchFamily="50" charset="-128"/>
              </a:rPr>
              <a:t>(d)</a:t>
            </a:r>
            <a:endParaRPr kumimoji="1" lang="ja-JP" altLang="en-US"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74DBA3C5-222A-7064-89F8-3439F0E0632A}"/>
              </a:ext>
            </a:extLst>
          </p:cNvPr>
          <p:cNvSpPr txBox="1"/>
          <p:nvPr/>
        </p:nvSpPr>
        <p:spPr>
          <a:xfrm>
            <a:off x="4290380" y="949588"/>
            <a:ext cx="4178593" cy="3108543"/>
          </a:xfrm>
          <a:prstGeom prst="rect">
            <a:avLst/>
          </a:prstGeom>
          <a:noFill/>
          <a:ln>
            <a:solidFill>
              <a:schemeClr val="tx1"/>
            </a:solidFill>
          </a:ln>
        </p:spPr>
        <p:txBody>
          <a:bodyPr wrap="square" rtlCol="0">
            <a:spAutoFit/>
          </a:bodyPr>
          <a:lstStyle/>
          <a:p>
            <a:pPr algn="l"/>
            <a:r>
              <a:rPr lang="en-US" altLang="ja-JP" sz="2800" dirty="0"/>
              <a:t>d = [41, 23, 8, 15, 33]</a:t>
            </a:r>
          </a:p>
          <a:p>
            <a:pPr algn="l"/>
            <a:r>
              <a:rPr lang="en-US" altLang="ja-JP" sz="2800" dirty="0"/>
              <a:t>print(d)</a:t>
            </a:r>
          </a:p>
          <a:p>
            <a:pPr algn="l"/>
            <a:r>
              <a:rPr lang="en-US" altLang="ja-JP" sz="2800" dirty="0"/>
              <a:t>for </a:t>
            </a:r>
            <a:r>
              <a:rPr lang="en-US" altLang="ja-JP" sz="2800" dirty="0" err="1"/>
              <a:t>i</a:t>
            </a:r>
            <a:r>
              <a:rPr lang="en-US" altLang="ja-JP" sz="2800" dirty="0"/>
              <a:t> in range(5):</a:t>
            </a:r>
          </a:p>
          <a:p>
            <a:pPr algn="l"/>
            <a:r>
              <a:rPr lang="en-US" altLang="ja-JP" sz="2800" dirty="0"/>
              <a:t>   </a:t>
            </a:r>
            <a:endParaRPr lang="ja-JP" altLang="en-US" sz="2800" dirty="0"/>
          </a:p>
          <a:p>
            <a:pPr algn="l"/>
            <a:r>
              <a:rPr lang="ja-JP" altLang="en-US" sz="2800" dirty="0"/>
              <a:t>    </a:t>
            </a:r>
            <a:r>
              <a:rPr lang="en-US" altLang="ja-JP" sz="2800" dirty="0"/>
              <a:t>for j in range(i,5):</a:t>
            </a:r>
          </a:p>
          <a:p>
            <a:pPr algn="l"/>
            <a:endParaRPr lang="en-US" altLang="ja-JP" sz="2800" dirty="0"/>
          </a:p>
          <a:p>
            <a:pPr algn="l"/>
            <a:r>
              <a:rPr lang="en-US" altLang="ja-JP" sz="2800" dirty="0"/>
              <a:t>        print(d[j])</a:t>
            </a:r>
          </a:p>
        </p:txBody>
      </p:sp>
      <p:grpSp>
        <p:nvGrpSpPr>
          <p:cNvPr id="9" name="グループ化 8">
            <a:extLst>
              <a:ext uri="{FF2B5EF4-FFF2-40B4-BE49-F238E27FC236}">
                <a16:creationId xmlns:a16="http://schemas.microsoft.com/office/drawing/2014/main" id="{E24821E5-DC52-A89C-DFE2-C016EDC30A8C}"/>
              </a:ext>
            </a:extLst>
          </p:cNvPr>
          <p:cNvGrpSpPr/>
          <p:nvPr/>
        </p:nvGrpSpPr>
        <p:grpSpPr>
          <a:xfrm>
            <a:off x="4023596" y="5489094"/>
            <a:ext cx="1143000" cy="1019070"/>
            <a:chOff x="1143000" y="3857730"/>
            <a:chExt cx="1143000" cy="1019070"/>
          </a:xfrm>
        </p:grpSpPr>
        <p:sp>
          <p:nvSpPr>
            <p:cNvPr id="10" name="メモ 22">
              <a:extLst>
                <a:ext uri="{FF2B5EF4-FFF2-40B4-BE49-F238E27FC236}">
                  <a16:creationId xmlns:a16="http://schemas.microsoft.com/office/drawing/2014/main" id="{90B8F8B3-E9F4-3DD4-FCEA-C366783A372F}"/>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a:extLst>
                <a:ext uri="{FF2B5EF4-FFF2-40B4-BE49-F238E27FC236}">
                  <a16:creationId xmlns:a16="http://schemas.microsoft.com/office/drawing/2014/main" id="{FCB6E864-51F6-F630-3554-DC4AB228BBF5}"/>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08</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7168" name="テキスト ボックス 7167">
            <a:extLst>
              <a:ext uri="{FF2B5EF4-FFF2-40B4-BE49-F238E27FC236}">
                <a16:creationId xmlns:a16="http://schemas.microsoft.com/office/drawing/2014/main" id="{153B95D9-D6D2-3B33-4205-024B69DE6142}"/>
              </a:ext>
            </a:extLst>
          </p:cNvPr>
          <p:cNvSpPr txBox="1"/>
          <p:nvPr/>
        </p:nvSpPr>
        <p:spPr>
          <a:xfrm>
            <a:off x="399424" y="5486822"/>
            <a:ext cx="3808621" cy="1107996"/>
          </a:xfrm>
          <a:prstGeom prst="rect">
            <a:avLst/>
          </a:prstGeom>
          <a:noFill/>
        </p:spPr>
        <p:txBody>
          <a:bodyPr wrap="square">
            <a:spAutoFit/>
          </a:bodyPr>
          <a:lstStyle/>
          <a:p>
            <a:pPr algn="l"/>
            <a:r>
              <a:rPr lang="ja-JP" altLang="en-US" sz="2200" dirty="0">
                <a:latin typeface="メイリオ" panose="020B0604030504040204" pitchFamily="50" charset="-128"/>
                <a:ea typeface="メイリオ" panose="020B0604030504040204" pitchFamily="50" charset="-128"/>
              </a:rPr>
              <a:t>部品</a:t>
            </a:r>
            <a:r>
              <a:rPr lang="en-US" altLang="ja-JP" sz="2200" dirty="0">
                <a:latin typeface="メイリオ" panose="020B0604030504040204" pitchFamily="50" charset="-128"/>
                <a:ea typeface="メイリオ" panose="020B0604030504040204" pitchFamily="50" charset="-128"/>
              </a:rPr>
              <a:t>08</a:t>
            </a:r>
            <a:r>
              <a:rPr lang="ja-JP" altLang="en-US" sz="2200" dirty="0">
                <a:latin typeface="メイリオ" panose="020B0604030504040204" pitchFamily="50" charset="-128"/>
                <a:ea typeface="メイリオ" panose="020B0604030504040204" pitchFamily="50" charset="-128"/>
              </a:rPr>
              <a:t>で</a:t>
            </a:r>
            <a:r>
              <a:rPr lang="en-US" altLang="ja-JP" sz="2200" dirty="0">
                <a:latin typeface="メイリオ" panose="020B0604030504040204" pitchFamily="50" charset="-128"/>
                <a:ea typeface="メイリオ" panose="020B0604030504040204" pitchFamily="50" charset="-128"/>
              </a:rPr>
              <a:t>range()</a:t>
            </a:r>
            <a:r>
              <a:rPr lang="ja-JP" altLang="en-US" sz="2200" dirty="0">
                <a:latin typeface="メイリオ" panose="020B0604030504040204" pitchFamily="50" charset="-128"/>
                <a:ea typeface="メイリオ" panose="020B0604030504040204" pitchFamily="50" charset="-128"/>
              </a:rPr>
              <a:t>の使い方を確認。</a:t>
            </a:r>
            <a:r>
              <a:rPr lang="en-US" altLang="ja-JP" sz="2200" dirty="0" err="1">
                <a:latin typeface="メイリオ" panose="020B0604030504040204" pitchFamily="50" charset="-128"/>
                <a:ea typeface="メイリオ" panose="020B0604030504040204" pitchFamily="50" charset="-128"/>
              </a:rPr>
              <a:t>i</a:t>
            </a:r>
            <a:r>
              <a:rPr lang="ja-JP" altLang="en-US" sz="2200" dirty="0">
                <a:latin typeface="メイリオ" panose="020B0604030504040204" pitchFamily="50" charset="-128"/>
                <a:ea typeface="メイリオ" panose="020B0604030504040204" pitchFamily="50" charset="-128"/>
              </a:rPr>
              <a:t>と</a:t>
            </a:r>
            <a:r>
              <a:rPr lang="en-US" altLang="ja-JP" sz="2200" dirty="0">
                <a:latin typeface="メイリオ" panose="020B0604030504040204" pitchFamily="50" charset="-128"/>
                <a:ea typeface="メイリオ" panose="020B0604030504040204" pitchFamily="50" charset="-128"/>
              </a:rPr>
              <a:t>j</a:t>
            </a:r>
            <a:r>
              <a:rPr lang="ja-JP" altLang="en-US" sz="2200" dirty="0">
                <a:latin typeface="メイリオ" panose="020B0604030504040204" pitchFamily="50" charset="-128"/>
                <a:ea typeface="メイリオ" panose="020B0604030504040204" pitchFamily="50" charset="-128"/>
              </a:rPr>
              <a:t>の内容については前のスライド見る</a:t>
            </a:r>
            <a:endParaRPr lang="en-US" altLang="ja-JP" sz="2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571245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6934B196-A6DB-0562-0AF9-6FE060E89FE8}"/>
              </a:ext>
            </a:extLst>
          </p:cNvPr>
          <p:cNvPicPr>
            <a:picLocks noChangeAspect="1"/>
          </p:cNvPicPr>
          <p:nvPr/>
        </p:nvPicPr>
        <p:blipFill>
          <a:blip r:embed="rId2"/>
          <a:stretch>
            <a:fillRect/>
          </a:stretch>
        </p:blipFill>
        <p:spPr>
          <a:xfrm>
            <a:off x="1380271" y="3318031"/>
            <a:ext cx="3502182" cy="23660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四角形: 角を丸くする 4">
            <a:extLst>
              <a:ext uri="{FF2B5EF4-FFF2-40B4-BE49-F238E27FC236}">
                <a16:creationId xmlns:a16="http://schemas.microsoft.com/office/drawing/2014/main" id="{A836A529-DAE0-D0AB-2AB6-68AA841D6DF5}"/>
              </a:ext>
            </a:extLst>
          </p:cNvPr>
          <p:cNvSpPr/>
          <p:nvPr/>
        </p:nvSpPr>
        <p:spPr bwMode="auto">
          <a:xfrm>
            <a:off x="1950611" y="3388096"/>
            <a:ext cx="2701728" cy="711217"/>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開発した</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5F4F5270-EC9A-3686-C359-E8F4EBAF4C56}"/>
              </a:ext>
            </a:extLst>
          </p:cNvPr>
          <p:cNvSpPr txBox="1"/>
          <p:nvPr/>
        </p:nvSpPr>
        <p:spPr>
          <a:xfrm>
            <a:off x="1657062" y="4363324"/>
            <a:ext cx="2701728" cy="646331"/>
          </a:xfrm>
          <a:prstGeom prst="rect">
            <a:avLst/>
          </a:prstGeom>
          <a:noFill/>
        </p:spPr>
        <p:txBody>
          <a:bodyPr wrap="square" rtlCol="0">
            <a:spAutoFit/>
          </a:bodyPr>
          <a:lstStyle/>
          <a:p>
            <a:pPr algn="l"/>
            <a:r>
              <a:rPr lang="en-US" altLang="ja-JP" sz="1800" dirty="0">
                <a:latin typeface="メイリオ" panose="020B0604030504040204" pitchFamily="50" charset="-128"/>
                <a:ea typeface="メイリオ" panose="020B0604030504040204" pitchFamily="50" charset="-128"/>
              </a:rPr>
              <a:t>[23, 41, 8, 15, 33] </a:t>
            </a:r>
          </a:p>
          <a:p>
            <a:pPr algn="l"/>
            <a:r>
              <a:rPr lang="en-US" altLang="ja-JP" sz="1800" dirty="0">
                <a:latin typeface="メイリオ" panose="020B0604030504040204" pitchFamily="50" charset="-128"/>
                <a:ea typeface="メイリオ" panose="020B0604030504040204" pitchFamily="50" charset="-128"/>
              </a:rPr>
              <a:t>[8, 15, 23, 33, 41]</a:t>
            </a:r>
          </a:p>
        </p:txBody>
      </p:sp>
      <p:sp>
        <p:nvSpPr>
          <p:cNvPr id="7170" name="スライド番号プレースホルダー 3"/>
          <p:cNvSpPr>
            <a:spLocks noGrp="1"/>
          </p:cNvSpPr>
          <p:nvPr>
            <p:ph type="sldNum" sz="quarter" idx="12"/>
          </p:nvPr>
        </p:nvSpPr>
        <p:spPr>
          <a:xfrm>
            <a:off x="6360453" y="5804110"/>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42</a:t>
            </a:fld>
            <a:endParaRPr kumimoji="0" lang="en-US" altLang="ja-JP" sz="2800" dirty="0">
              <a:solidFill>
                <a:srgbClr val="000000"/>
              </a:solidFill>
            </a:endParaRPr>
          </a:p>
        </p:txBody>
      </p:sp>
      <p:sp>
        <p:nvSpPr>
          <p:cNvPr id="7171" name="Text Box 3"/>
          <p:cNvSpPr txBox="1">
            <a:spLocks noChangeArrowheads="1"/>
          </p:cNvSpPr>
          <p:nvPr/>
        </p:nvSpPr>
        <p:spPr bwMode="auto">
          <a:xfrm>
            <a:off x="2464844" y="239774"/>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8</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最後のチャレンジ</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数の並び替え</a:t>
            </a:r>
            <a:endParaRPr lang="en-US" altLang="ja-JP" sz="2800" dirty="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388714" y="865567"/>
            <a:ext cx="7917086" cy="707886"/>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000" dirty="0">
                <a:latin typeface="メイリオ" panose="020B0604030504040204" pitchFamily="50" charset="-128"/>
                <a:ea typeface="メイリオ" panose="020B0604030504040204" pitchFamily="50" charset="-128"/>
              </a:rPr>
              <a:t>予めリスト</a:t>
            </a:r>
            <a:r>
              <a:rPr lang="en-US" altLang="ja-JP" sz="2000" dirty="0">
                <a:latin typeface="メイリオ" panose="020B0604030504040204" pitchFamily="50" charset="-128"/>
                <a:ea typeface="メイリオ" panose="020B0604030504040204" pitchFamily="50" charset="-128"/>
              </a:rPr>
              <a:t>d[1]</a:t>
            </a:r>
            <a:r>
              <a:rPr lang="ja-JP" altLang="en-US" sz="2000" dirty="0">
                <a:latin typeface="メイリオ" panose="020B0604030504040204" pitchFamily="50" charset="-128"/>
                <a:ea typeface="メイリオ" panose="020B0604030504040204" pitchFamily="50" charset="-128"/>
              </a:rPr>
              <a:t>から</a:t>
            </a:r>
            <a:r>
              <a:rPr lang="en-US" altLang="ja-JP" sz="2000" dirty="0">
                <a:latin typeface="メイリオ" panose="020B0604030504040204" pitchFamily="50" charset="-128"/>
                <a:ea typeface="メイリオ" panose="020B0604030504040204" pitchFamily="50" charset="-128"/>
              </a:rPr>
              <a:t>d[4]</a:t>
            </a:r>
            <a:r>
              <a:rPr lang="ja-JP" altLang="en-US" sz="2000" dirty="0">
                <a:latin typeface="メイリオ" panose="020B0604030504040204" pitchFamily="50" charset="-128"/>
                <a:ea typeface="メイリオ" panose="020B0604030504040204" pitchFamily="50" charset="-128"/>
              </a:rPr>
              <a:t>まで数を入れておきます。この中の数を小さい順番に並び替えてください。</a:t>
            </a:r>
            <a:endParaRPr lang="en-US" altLang="ja-JP" sz="2000" dirty="0">
              <a:latin typeface="メイリオ" panose="020B0604030504040204" pitchFamily="50" charset="-128"/>
              <a:ea typeface="メイリオ" panose="020B0604030504040204" pitchFamily="50" charset="-128"/>
            </a:endParaRPr>
          </a:p>
        </p:txBody>
      </p:sp>
      <p:sp>
        <p:nvSpPr>
          <p:cNvPr id="9" name="スライド番号プレースホルダー 3"/>
          <p:cNvSpPr txBox="1">
            <a:spLocks/>
          </p:cNvSpPr>
          <p:nvPr/>
        </p:nvSpPr>
        <p:spPr bwMode="auto">
          <a:xfrm>
            <a:off x="6360453" y="580411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ja-JP"/>
            </a:defPPr>
            <a:lvl1pPr algn="r" rtl="0" fontAlgn="base">
              <a:spcBef>
                <a:spcPct val="20000"/>
              </a:spcBef>
              <a:spcAft>
                <a:spcPct val="0"/>
              </a:spcAft>
              <a:buChar char="•"/>
              <a:defRPr kumimoji="1" sz="3200" kern="1200">
                <a:solidFill>
                  <a:schemeClr val="tx1"/>
                </a:solidFill>
                <a:latin typeface="Arial" panose="020B0604020202020204" pitchFamily="34" charset="0"/>
                <a:ea typeface="ＭＳ Ｐゴシック" panose="020B0600070205080204" pitchFamily="50" charset="-128"/>
                <a:cs typeface="+mn-cs"/>
              </a:defRPr>
            </a:lvl1pPr>
            <a:lvl2pPr marL="742950" indent="-285750" algn="ctr" rtl="0" fontAlgn="base">
              <a:spcBef>
                <a:spcPct val="20000"/>
              </a:spcBef>
              <a:spcAft>
                <a:spcPct val="0"/>
              </a:spcAft>
              <a:buChar char="–"/>
              <a:defRPr kumimoji="1" sz="2800" kern="1200">
                <a:solidFill>
                  <a:schemeClr val="tx1"/>
                </a:solidFill>
                <a:latin typeface="Arial" panose="020B0604020202020204" pitchFamily="34" charset="0"/>
                <a:ea typeface="ＭＳ Ｐゴシック" panose="020B0600070205080204" pitchFamily="50" charset="-128"/>
                <a:cs typeface="+mn-cs"/>
              </a:defRPr>
            </a:lvl2pPr>
            <a:lvl3pPr marL="1143000" indent="-228600" algn="ctr" rtl="0" fontAlgn="base">
              <a:spcBef>
                <a:spcPct val="20000"/>
              </a:spcBef>
              <a:spcAft>
                <a:spcPct val="0"/>
              </a:spcAft>
              <a:buChar char="•"/>
              <a:defRPr kumimoji="1" sz="2400" kern="1200">
                <a:solidFill>
                  <a:schemeClr val="tx1"/>
                </a:solidFill>
                <a:latin typeface="Arial" panose="020B0604020202020204" pitchFamily="34" charset="0"/>
                <a:ea typeface="ＭＳ Ｐゴシック" panose="020B0600070205080204" pitchFamily="50" charset="-128"/>
                <a:cs typeface="+mn-cs"/>
              </a:defRPr>
            </a:lvl3pPr>
            <a:lvl4pPr marL="16002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4pPr>
            <a:lvl5pPr marL="20574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5pPr>
            <a:lvl6pPr marL="25146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6pPr>
            <a:lvl7pPr marL="29718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7pPr>
            <a:lvl8pPr marL="34290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8pPr>
            <a:lvl9pPr marL="38862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42</a:t>
            </a:fld>
            <a:endParaRPr kumimoji="0" lang="en-US" altLang="ja-JP" sz="2800" dirty="0">
              <a:solidFill>
                <a:srgbClr val="000000"/>
              </a:solidFill>
            </a:endParaRPr>
          </a:p>
        </p:txBody>
      </p:sp>
      <p:sp>
        <p:nvSpPr>
          <p:cNvPr id="34" name="下矢印 33"/>
          <p:cNvSpPr/>
          <p:nvPr/>
        </p:nvSpPr>
        <p:spPr bwMode="auto">
          <a:xfrm>
            <a:off x="5089240" y="6068714"/>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grpSp>
        <p:nvGrpSpPr>
          <p:cNvPr id="2" name="グループ化 1">
            <a:extLst>
              <a:ext uri="{FF2B5EF4-FFF2-40B4-BE49-F238E27FC236}">
                <a16:creationId xmlns:a16="http://schemas.microsoft.com/office/drawing/2014/main" id="{56F74A76-2C86-2A86-DC90-AFBFAE8CC653}"/>
              </a:ext>
            </a:extLst>
          </p:cNvPr>
          <p:cNvGrpSpPr/>
          <p:nvPr/>
        </p:nvGrpSpPr>
        <p:grpSpPr>
          <a:xfrm>
            <a:off x="233791" y="1489483"/>
            <a:ext cx="6726264" cy="1627378"/>
            <a:chOff x="-20664" y="592381"/>
            <a:chExt cx="9545664" cy="2309514"/>
          </a:xfrm>
        </p:grpSpPr>
        <p:pic>
          <p:nvPicPr>
            <p:cNvPr id="8" name="Picture 2" descr="標準男性ピクトグラム 1.0">
              <a:extLst>
                <a:ext uri="{FF2B5EF4-FFF2-40B4-BE49-F238E27FC236}">
                  <a16:creationId xmlns:a16="http://schemas.microsoft.com/office/drawing/2014/main" id="{22DC992F-0298-EE1D-4519-C8BDCE73092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664" y="1040510"/>
              <a:ext cx="1776816" cy="177681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標準男性ピクトグラム 1.0">
              <a:extLst>
                <a:ext uri="{FF2B5EF4-FFF2-40B4-BE49-F238E27FC236}">
                  <a16:creationId xmlns:a16="http://schemas.microsoft.com/office/drawing/2014/main" id="{4BBEF745-A6B3-5F34-FE6E-E331EF3EB76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1608" y="1217126"/>
              <a:ext cx="16002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標準男性ピクトグラム 1.0">
              <a:extLst>
                <a:ext uri="{FF2B5EF4-FFF2-40B4-BE49-F238E27FC236}">
                  <a16:creationId xmlns:a16="http://schemas.microsoft.com/office/drawing/2014/main" id="{B4D4819E-526E-F32C-985B-F7D204B6210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93706" y="879529"/>
              <a:ext cx="2001972" cy="200197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標準男性ピクトグラム 1.0">
              <a:extLst>
                <a:ext uri="{FF2B5EF4-FFF2-40B4-BE49-F238E27FC236}">
                  <a16:creationId xmlns:a16="http://schemas.microsoft.com/office/drawing/2014/main" id="{D8F281E5-F844-C8E2-1D98-5872524DD55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94692" y="1465098"/>
              <a:ext cx="1352228" cy="135222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標準男性ピクトグラム 1.0">
              <a:extLst>
                <a:ext uri="{FF2B5EF4-FFF2-40B4-BE49-F238E27FC236}">
                  <a16:creationId xmlns:a16="http://schemas.microsoft.com/office/drawing/2014/main" id="{111057D0-B534-BB4E-9D96-50F226243F5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78424" y="612775"/>
              <a:ext cx="2289120" cy="228912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標準男性ピクトグラム 1.0">
              <a:extLst>
                <a:ext uri="{FF2B5EF4-FFF2-40B4-BE49-F238E27FC236}">
                  <a16:creationId xmlns:a16="http://schemas.microsoft.com/office/drawing/2014/main" id="{39B3C030-E5B0-D6A5-3A50-1071E56257F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8536" y="1077472"/>
              <a:ext cx="1776816" cy="177681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標準男性ピクトグラム 1.0">
              <a:extLst>
                <a:ext uri="{FF2B5EF4-FFF2-40B4-BE49-F238E27FC236}">
                  <a16:creationId xmlns:a16="http://schemas.microsoft.com/office/drawing/2014/main" id="{6D93A732-28A4-612A-9387-EF44E31D705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88548" y="1281301"/>
              <a:ext cx="16002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標準男性ピクトグラム 1.0">
              <a:extLst>
                <a:ext uri="{FF2B5EF4-FFF2-40B4-BE49-F238E27FC236}">
                  <a16:creationId xmlns:a16="http://schemas.microsoft.com/office/drawing/2014/main" id="{0545D562-2C18-7083-FE63-3370C26E7AC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76544" y="857116"/>
              <a:ext cx="2001972" cy="200197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標準男性ピクトグラム 1.0">
              <a:extLst>
                <a:ext uri="{FF2B5EF4-FFF2-40B4-BE49-F238E27FC236}">
                  <a16:creationId xmlns:a16="http://schemas.microsoft.com/office/drawing/2014/main" id="{CCB43766-03EE-664E-CAF0-9CCF84B69AB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77184" y="1469462"/>
              <a:ext cx="1352228" cy="135222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標準男性ピクトグラム 1.0">
              <a:extLst>
                <a:ext uri="{FF2B5EF4-FFF2-40B4-BE49-F238E27FC236}">
                  <a16:creationId xmlns:a16="http://schemas.microsoft.com/office/drawing/2014/main" id="{907C4C86-28A6-5A81-1731-6BB94F5B045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5880" y="592381"/>
              <a:ext cx="2289120" cy="2289120"/>
            </a:xfrm>
            <a:prstGeom prst="rect">
              <a:avLst/>
            </a:prstGeom>
            <a:noFill/>
            <a:extLst>
              <a:ext uri="{909E8E84-426E-40DD-AFC4-6F175D3DCCD1}">
                <a14:hiddenFill xmlns:a14="http://schemas.microsoft.com/office/drawing/2010/main">
                  <a:solidFill>
                    <a:srgbClr val="FFFFFF"/>
                  </a:solidFill>
                </a14:hiddenFill>
              </a:ext>
            </a:extLst>
          </p:spPr>
        </p:pic>
        <p:sp>
          <p:nvSpPr>
            <p:cNvPr id="19" name="矢印: 右 18">
              <a:extLst>
                <a:ext uri="{FF2B5EF4-FFF2-40B4-BE49-F238E27FC236}">
                  <a16:creationId xmlns:a16="http://schemas.microsoft.com/office/drawing/2014/main" id="{B8FF03ED-A53B-754B-E6BC-4BA21EC0BBA3}"/>
                </a:ext>
              </a:extLst>
            </p:cNvPr>
            <p:cNvSpPr/>
            <p:nvPr/>
          </p:nvSpPr>
          <p:spPr bwMode="auto">
            <a:xfrm>
              <a:off x="4316056" y="2141212"/>
              <a:ext cx="876232" cy="37338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grpSp>
      <p:sp>
        <p:nvSpPr>
          <p:cNvPr id="21" name="テキスト ボックス 20">
            <a:extLst>
              <a:ext uri="{FF2B5EF4-FFF2-40B4-BE49-F238E27FC236}">
                <a16:creationId xmlns:a16="http://schemas.microsoft.com/office/drawing/2014/main" id="{2F40025D-A27E-252B-B683-B1B4DDFA77DC}"/>
              </a:ext>
            </a:extLst>
          </p:cNvPr>
          <p:cNvSpPr txBox="1"/>
          <p:nvPr/>
        </p:nvSpPr>
        <p:spPr>
          <a:xfrm>
            <a:off x="320842" y="220246"/>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lang="en-US" altLang="ja-JP" sz="2800" dirty="0">
                <a:solidFill>
                  <a:schemeClr val="accent2"/>
                </a:solidFill>
              </a:rPr>
              <a:t>20</a:t>
            </a:r>
            <a:endParaRPr kumimoji="1" lang="ja-JP" altLang="en-US" sz="2800" dirty="0">
              <a:solidFill>
                <a:schemeClr val="accent2"/>
              </a:solidFill>
            </a:endParaRPr>
          </a:p>
        </p:txBody>
      </p:sp>
      <p:graphicFrame>
        <p:nvGraphicFramePr>
          <p:cNvPr id="22" name="表 11">
            <a:extLst>
              <a:ext uri="{FF2B5EF4-FFF2-40B4-BE49-F238E27FC236}">
                <a16:creationId xmlns:a16="http://schemas.microsoft.com/office/drawing/2014/main" id="{CF50C55D-5702-17E8-3486-6FCBBA1ECFFE}"/>
              </a:ext>
            </a:extLst>
          </p:cNvPr>
          <p:cNvGraphicFramePr>
            <a:graphicFrameLocks noGrp="1"/>
          </p:cNvGraphicFramePr>
          <p:nvPr>
            <p:extLst>
              <p:ext uri="{D42A27DB-BD31-4B8C-83A1-F6EECF244321}">
                <p14:modId xmlns:p14="http://schemas.microsoft.com/office/powerpoint/2010/main" val="4218458614"/>
              </p:ext>
            </p:extLst>
          </p:nvPr>
        </p:nvGraphicFramePr>
        <p:xfrm>
          <a:off x="6518068" y="2078373"/>
          <a:ext cx="2979526" cy="726440"/>
        </p:xfrm>
        <a:graphic>
          <a:graphicData uri="http://schemas.openxmlformats.org/drawingml/2006/table">
            <a:tbl>
              <a:tblPr firstRow="1" bandRow="1">
                <a:tableStyleId>{5C22544A-7EE6-4342-B048-85BDC9FD1C3A}</a:tableStyleId>
              </a:tblPr>
              <a:tblGrid>
                <a:gridCol w="2979526">
                  <a:extLst>
                    <a:ext uri="{9D8B030D-6E8A-4147-A177-3AD203B41FA5}">
                      <a16:colId xmlns:a16="http://schemas.microsoft.com/office/drawing/2014/main" val="1678233615"/>
                    </a:ext>
                  </a:extLst>
                </a:gridCol>
              </a:tblGrid>
              <a:tr h="370840">
                <a:tc>
                  <a:txBody>
                    <a:bodyPr/>
                    <a:lstStyle/>
                    <a:p>
                      <a:pPr>
                        <a:lnSpc>
                          <a:spcPts val="2500"/>
                        </a:lnSpc>
                      </a:pPr>
                      <a:r>
                        <a:rPr kumimoji="1" lang="fi-FI" altLang="ja-JP" sz="2200" b="0" dirty="0">
                          <a:solidFill>
                            <a:srgbClr val="0070C0"/>
                          </a:solidFill>
                        </a:rPr>
                        <a:t>[41, 23, 8, 15, 33]</a:t>
                      </a:r>
                    </a:p>
                    <a:p>
                      <a:pPr>
                        <a:lnSpc>
                          <a:spcPts val="2500"/>
                        </a:lnSpc>
                      </a:pPr>
                      <a:r>
                        <a:rPr kumimoji="1" lang="fi-FI" altLang="ja-JP" sz="2200" b="0" dirty="0">
                          <a:solidFill>
                            <a:srgbClr val="0070C0"/>
                          </a:solidFill>
                        </a:rPr>
                        <a:t>[8, 15, 23, 33, 41]</a:t>
                      </a:r>
                      <a:endParaRPr kumimoji="1" lang="ja-JP" altLang="en-US" sz="2200" b="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9420685"/>
                  </a:ext>
                </a:extLst>
              </a:tr>
            </a:tbl>
          </a:graphicData>
        </a:graphic>
      </p:graphicFrame>
      <p:sp>
        <p:nvSpPr>
          <p:cNvPr id="23" name="テキスト ボックス 22">
            <a:extLst>
              <a:ext uri="{FF2B5EF4-FFF2-40B4-BE49-F238E27FC236}">
                <a16:creationId xmlns:a16="http://schemas.microsoft.com/office/drawing/2014/main" id="{AD91A651-D41A-E636-0BDA-55D608C25F34}"/>
              </a:ext>
            </a:extLst>
          </p:cNvPr>
          <p:cNvSpPr txBox="1"/>
          <p:nvPr/>
        </p:nvSpPr>
        <p:spPr>
          <a:xfrm>
            <a:off x="5666907" y="3257763"/>
            <a:ext cx="3477094" cy="1138773"/>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d = [41, 23, 8, 15, 33]</a:t>
            </a:r>
          </a:p>
          <a:p>
            <a:pPr algn="l"/>
            <a:r>
              <a:rPr lang="en-US" altLang="ja-JP" sz="2200" dirty="0">
                <a:latin typeface="メイリオ" panose="020B0604030504040204" pitchFamily="50" charset="-128"/>
                <a:ea typeface="メイリオ" panose="020B0604030504040204" pitchFamily="50" charset="-128"/>
              </a:rPr>
              <a:t>print(d)</a:t>
            </a:r>
          </a:p>
          <a:p>
            <a:pPr algn="l"/>
            <a:r>
              <a:rPr lang="ja-JP" altLang="en-US" sz="2200" dirty="0">
                <a:latin typeface="メイリオ" panose="020B0604030504040204" pitchFamily="50" charset="-128"/>
                <a:ea typeface="メイリオ" panose="020B0604030504040204" pitchFamily="50" charset="-128"/>
              </a:rPr>
              <a:t>初めの</a:t>
            </a:r>
            <a:r>
              <a:rPr lang="en-US" altLang="ja-JP" sz="2200" dirty="0">
                <a:latin typeface="メイリオ" panose="020B0604030504040204" pitchFamily="50" charset="-128"/>
                <a:ea typeface="メイリオ" panose="020B0604030504040204" pitchFamily="50" charset="-128"/>
              </a:rPr>
              <a:t>d</a:t>
            </a:r>
            <a:r>
              <a:rPr lang="ja-JP" altLang="en-US" sz="2200" dirty="0">
                <a:latin typeface="メイリオ" panose="020B0604030504040204" pitchFamily="50" charset="-128"/>
                <a:ea typeface="メイリオ" panose="020B0604030504040204" pitchFamily="50" charset="-128"/>
              </a:rPr>
              <a:t>の内容</a:t>
            </a:r>
            <a:endParaRPr lang="ja-JP" altLang="en-US" sz="2400" dirty="0">
              <a:latin typeface="メイリオ" panose="020B0604030504040204" pitchFamily="50" charset="-128"/>
              <a:ea typeface="メイリオ" panose="020B0604030504040204" pitchFamily="50" charset="-128"/>
            </a:endParaRPr>
          </a:p>
        </p:txBody>
      </p:sp>
      <p:cxnSp>
        <p:nvCxnSpPr>
          <p:cNvPr id="24" name="コネクタ: カギ線 23">
            <a:extLst>
              <a:ext uri="{FF2B5EF4-FFF2-40B4-BE49-F238E27FC236}">
                <a16:creationId xmlns:a16="http://schemas.microsoft.com/office/drawing/2014/main" id="{9689C625-2572-E863-200D-4476537ABC95}"/>
              </a:ext>
            </a:extLst>
          </p:cNvPr>
          <p:cNvCxnSpPr/>
          <p:nvPr/>
        </p:nvCxnSpPr>
        <p:spPr bwMode="auto">
          <a:xfrm rot="10800000" flipV="1">
            <a:off x="4150376" y="3498649"/>
            <a:ext cx="1437412" cy="996352"/>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テキスト ボックス 27">
            <a:extLst>
              <a:ext uri="{FF2B5EF4-FFF2-40B4-BE49-F238E27FC236}">
                <a16:creationId xmlns:a16="http://schemas.microsoft.com/office/drawing/2014/main" id="{90A02ED1-D9BA-BFAA-763E-562985F83364}"/>
              </a:ext>
            </a:extLst>
          </p:cNvPr>
          <p:cNvSpPr txBox="1"/>
          <p:nvPr/>
        </p:nvSpPr>
        <p:spPr>
          <a:xfrm>
            <a:off x="5587788" y="4565030"/>
            <a:ext cx="3477094" cy="1107996"/>
          </a:xfrm>
          <a:prstGeom prst="rect">
            <a:avLst/>
          </a:prstGeom>
          <a:noFill/>
        </p:spPr>
        <p:txBody>
          <a:bodyPr wrap="square">
            <a:spAutoFit/>
          </a:bodyPr>
          <a:lstStyle/>
          <a:p>
            <a:pPr algn="l"/>
            <a:r>
              <a:rPr lang="en-US" altLang="ja-JP" sz="2200" dirty="0">
                <a:latin typeface="メイリオ" panose="020B0604030504040204" pitchFamily="50" charset="-128"/>
                <a:ea typeface="メイリオ" panose="020B0604030504040204" pitchFamily="50" charset="-128"/>
              </a:rPr>
              <a:t>print(d)</a:t>
            </a:r>
          </a:p>
          <a:p>
            <a:pPr algn="l"/>
            <a:r>
              <a:rPr lang="ja-JP" altLang="en-US" sz="2200" dirty="0">
                <a:latin typeface="メイリオ" panose="020B0604030504040204" pitchFamily="50" charset="-128"/>
                <a:ea typeface="メイリオ" panose="020B0604030504040204" pitchFamily="50" charset="-128"/>
              </a:rPr>
              <a:t>並べ方が終わった後の</a:t>
            </a:r>
            <a:br>
              <a:rPr lang="ja-JP" altLang="en-US" sz="2200" dirty="0">
                <a:latin typeface="メイリオ" panose="020B0604030504040204" pitchFamily="50" charset="-128"/>
                <a:ea typeface="メイリオ" panose="020B0604030504040204" pitchFamily="50" charset="-128"/>
              </a:rPr>
            </a:br>
            <a:r>
              <a:rPr lang="en-US" altLang="ja-JP" sz="2200" dirty="0">
                <a:latin typeface="メイリオ" panose="020B0604030504040204" pitchFamily="50" charset="-128"/>
                <a:ea typeface="メイリオ" panose="020B0604030504040204" pitchFamily="50" charset="-128"/>
              </a:rPr>
              <a:t>d</a:t>
            </a:r>
            <a:r>
              <a:rPr lang="ja-JP" altLang="en-US" sz="2200" dirty="0">
                <a:latin typeface="メイリオ" panose="020B0604030504040204" pitchFamily="50" charset="-128"/>
                <a:ea typeface="メイリオ" panose="020B0604030504040204" pitchFamily="50" charset="-128"/>
              </a:rPr>
              <a:t>の内容</a:t>
            </a:r>
            <a:endParaRPr lang="ja-JP" altLang="en-US" sz="2400" dirty="0">
              <a:latin typeface="メイリオ" panose="020B0604030504040204" pitchFamily="50" charset="-128"/>
              <a:ea typeface="メイリオ" panose="020B0604030504040204" pitchFamily="50" charset="-128"/>
            </a:endParaRPr>
          </a:p>
        </p:txBody>
      </p:sp>
      <p:cxnSp>
        <p:nvCxnSpPr>
          <p:cNvPr id="29" name="コネクタ: カギ線 28">
            <a:extLst>
              <a:ext uri="{FF2B5EF4-FFF2-40B4-BE49-F238E27FC236}">
                <a16:creationId xmlns:a16="http://schemas.microsoft.com/office/drawing/2014/main" id="{17021368-584B-68C1-E9FA-0C30AA84418F}"/>
              </a:ext>
            </a:extLst>
          </p:cNvPr>
          <p:cNvCxnSpPr/>
          <p:nvPr/>
        </p:nvCxnSpPr>
        <p:spPr bwMode="auto">
          <a:xfrm rot="10800000">
            <a:off x="4150377" y="4805240"/>
            <a:ext cx="1437413" cy="632834"/>
          </a:xfrm>
          <a:prstGeom prst="bentConnector3">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2000047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760348" y="624639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43</a:t>
            </a:fld>
            <a:endParaRPr kumimoji="0" lang="en-US" altLang="ja-JP" sz="2800" dirty="0">
              <a:solidFill>
                <a:srgbClr val="000000"/>
              </a:solidFill>
            </a:endParaRPr>
          </a:p>
        </p:txBody>
      </p:sp>
      <p:sp>
        <p:nvSpPr>
          <p:cNvPr id="7171" name="Text Box 3"/>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8</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最後のチャレンジ</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数の並び替え</a:t>
            </a:r>
          </a:p>
        </p:txBody>
      </p:sp>
      <p:sp>
        <p:nvSpPr>
          <p:cNvPr id="114" name="テキスト ボックス 113"/>
          <p:cNvSpPr txBox="1"/>
          <p:nvPr/>
        </p:nvSpPr>
        <p:spPr>
          <a:xfrm>
            <a:off x="304800" y="836041"/>
            <a:ext cx="8839200" cy="1200329"/>
          </a:xfrm>
          <a:prstGeom prst="rect">
            <a:avLst/>
          </a:prstGeom>
          <a:noFill/>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考え方</a:t>
            </a:r>
            <a:r>
              <a:rPr lang="en-US" altLang="ja-JP" sz="2200" dirty="0">
                <a:latin typeface="メイリオ" panose="020B0604030504040204" pitchFamily="50" charset="-128"/>
                <a:ea typeface="メイリオ" panose="020B0604030504040204" pitchFamily="50" charset="-128"/>
              </a:rPr>
              <a:t>: </a:t>
            </a:r>
            <a:r>
              <a:rPr lang="ja-JP" altLang="en-US" sz="2200" dirty="0">
                <a:latin typeface="メイリオ" panose="020B0604030504040204" pitchFamily="50" charset="-128"/>
                <a:ea typeface="メイリオ" panose="020B0604030504040204" pitchFamily="50" charset="-128"/>
              </a:rPr>
              <a:t>「課題</a:t>
            </a:r>
            <a:r>
              <a:rPr lang="en-US" altLang="ja-JP" sz="2200" dirty="0">
                <a:latin typeface="メイリオ" panose="020B0604030504040204" pitchFamily="50" charset="-128"/>
                <a:ea typeface="メイリオ" panose="020B0604030504040204" pitchFamily="50" charset="-128"/>
              </a:rPr>
              <a:t>19:</a:t>
            </a:r>
            <a:r>
              <a:rPr lang="ja-JP" altLang="en-US" sz="2400" dirty="0">
                <a:latin typeface="メイリオ" panose="020B0604030504040204" pitchFamily="50" charset="-128"/>
                <a:ea typeface="メイリオ" panose="020B0604030504040204" pitchFamily="50" charset="-128"/>
              </a:rPr>
              <a:t>複雑な二重繰り返しに挑戦」</a:t>
            </a:r>
          </a:p>
          <a:p>
            <a:pPr algn="l"/>
            <a:r>
              <a:rPr kumimoji="1" lang="ja-JP" altLang="en-US" sz="2400" dirty="0">
                <a:latin typeface="メイリオ" panose="020B0604030504040204" pitchFamily="50" charset="-128"/>
                <a:ea typeface="メイリオ" panose="020B0604030504040204" pitchFamily="50" charset="-128"/>
              </a:rPr>
              <a:t>	と「課題</a:t>
            </a:r>
            <a:r>
              <a:rPr kumimoji="1" lang="en-US" altLang="ja-JP" sz="2400" dirty="0">
                <a:latin typeface="メイリオ" panose="020B0604030504040204" pitchFamily="50" charset="-128"/>
                <a:ea typeface="メイリオ" panose="020B0604030504040204" pitchFamily="50" charset="-128"/>
              </a:rPr>
              <a:t>17:</a:t>
            </a:r>
            <a:r>
              <a:rPr lang="ja-JP" altLang="en-US" sz="2400" dirty="0">
                <a:latin typeface="メイリオ" panose="020B0604030504040204" pitchFamily="50" charset="-128"/>
                <a:ea typeface="メイリオ" panose="020B0604030504040204" pitchFamily="50" charset="-128"/>
              </a:rPr>
              <a:t>一番小さい数を配列の先頭に入れ替える」</a:t>
            </a:r>
          </a:p>
          <a:p>
            <a:pPr algn="l"/>
            <a:r>
              <a:rPr lang="ja-JP" altLang="en-US" sz="2400" dirty="0">
                <a:latin typeface="メイリオ" panose="020B0604030504040204" pitchFamily="50" charset="-128"/>
                <a:ea typeface="メイリオ" panose="020B0604030504040204" pitchFamily="50" charset="-128"/>
              </a:rPr>
              <a:t>	を組み合わせてプログラムを作ります。</a:t>
            </a:r>
            <a:endParaRPr lang="en-US" altLang="ja-JP" sz="24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27DBBD51-092F-8F8B-D737-2B1A984ED2D9}"/>
              </a:ext>
            </a:extLst>
          </p:cNvPr>
          <p:cNvSpPr txBox="1"/>
          <p:nvPr/>
        </p:nvSpPr>
        <p:spPr>
          <a:xfrm>
            <a:off x="609600" y="2025476"/>
            <a:ext cx="3581400" cy="745717"/>
          </a:xfrm>
          <a:prstGeom prst="rect">
            <a:avLst/>
          </a:prstGeom>
          <a:noFill/>
        </p:spPr>
        <p:txBody>
          <a:bodyPr wrap="square">
            <a:spAutoFit/>
          </a:bodyPr>
          <a:lstStyle/>
          <a:p>
            <a:pPr algn="l">
              <a:lnSpc>
                <a:spcPts val="2500"/>
              </a:lnSpc>
            </a:pPr>
            <a:r>
              <a:rPr kumimoji="1" lang="en-US" altLang="ja-JP" sz="2400" b="0" dirty="0">
                <a:solidFill>
                  <a:srgbClr val="0070C0"/>
                </a:solidFill>
                <a:latin typeface="メイリオ" panose="020B0604030504040204" pitchFamily="50" charset="-128"/>
                <a:ea typeface="メイリオ" panose="020B0604030504040204" pitchFamily="50" charset="-128"/>
              </a:rPr>
              <a:t>[</a:t>
            </a:r>
            <a:r>
              <a:rPr kumimoji="1" lang="en-US" altLang="ja-JP" sz="2400" b="0" dirty="0">
                <a:solidFill>
                  <a:srgbClr val="FF0000"/>
                </a:solidFill>
                <a:latin typeface="メイリオ" panose="020B0604030504040204" pitchFamily="50" charset="-128"/>
                <a:ea typeface="メイリオ" panose="020B0604030504040204" pitchFamily="50" charset="-128"/>
              </a:rPr>
              <a:t>41, 23, 58, 15, 33</a:t>
            </a:r>
            <a:r>
              <a:rPr kumimoji="1" lang="en-US" altLang="ja-JP" sz="2400" b="0" dirty="0">
                <a:solidFill>
                  <a:srgbClr val="0070C0"/>
                </a:solidFill>
                <a:latin typeface="メイリオ" panose="020B0604030504040204" pitchFamily="50" charset="-128"/>
                <a:ea typeface="メイリオ" panose="020B0604030504040204" pitchFamily="50" charset="-128"/>
              </a:rPr>
              <a:t>]</a:t>
            </a:r>
          </a:p>
          <a:p>
            <a:pPr algn="l">
              <a:lnSpc>
                <a:spcPts val="2500"/>
              </a:lnSpc>
            </a:pPr>
            <a:r>
              <a:rPr kumimoji="1" lang="en-US" altLang="ja-JP" sz="2400" b="0" dirty="0">
                <a:solidFill>
                  <a:srgbClr val="0070C0"/>
                </a:solidFill>
                <a:latin typeface="メイリオ" panose="020B0604030504040204" pitchFamily="50" charset="-128"/>
                <a:ea typeface="メイリオ" panose="020B0604030504040204" pitchFamily="50" charset="-128"/>
              </a:rPr>
              <a:t>[15</a:t>
            </a:r>
            <a:r>
              <a:rPr kumimoji="1" lang="en-US" altLang="ja-JP" sz="2400" b="0" dirty="0">
                <a:latin typeface="メイリオ" panose="020B0604030504040204" pitchFamily="50" charset="-128"/>
                <a:ea typeface="メイリオ" panose="020B0604030504040204" pitchFamily="50" charset="-128"/>
              </a:rPr>
              <a:t>, 41, 58, 23, 33</a:t>
            </a:r>
            <a:r>
              <a:rPr kumimoji="1" lang="en-US" altLang="ja-JP" sz="2400" b="0" dirty="0">
                <a:solidFill>
                  <a:srgbClr val="0070C0"/>
                </a:solidFill>
                <a:latin typeface="メイリオ" panose="020B0604030504040204" pitchFamily="50" charset="-128"/>
                <a:ea typeface="メイリオ" panose="020B0604030504040204" pitchFamily="50" charset="-128"/>
              </a:rPr>
              <a:t>]</a:t>
            </a:r>
            <a:endParaRPr kumimoji="1" lang="ja-JP" altLang="en-US" sz="2400" b="0" dirty="0">
              <a:solidFill>
                <a:srgbClr val="0070C0"/>
              </a:solidFill>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D06F4298-0F9B-8FB8-BAB7-B30B3C236F2A}"/>
              </a:ext>
            </a:extLst>
          </p:cNvPr>
          <p:cNvSpPr txBox="1"/>
          <p:nvPr/>
        </p:nvSpPr>
        <p:spPr>
          <a:xfrm>
            <a:off x="3810000" y="2044391"/>
            <a:ext cx="4572000" cy="1015663"/>
          </a:xfrm>
          <a:prstGeom prst="rect">
            <a:avLst/>
          </a:prstGeom>
          <a:noFill/>
        </p:spPr>
        <p:txBody>
          <a:bodyPr wrap="square" rtlCol="0">
            <a:spAutoFit/>
          </a:bodyPr>
          <a:lstStyle/>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0</a:t>
            </a:r>
            <a:r>
              <a:rPr lang="ja-JP" altLang="en-US" sz="2000" dirty="0">
                <a:latin typeface="メイリオ" panose="020B0604030504040204" pitchFamily="50" charset="-128"/>
                <a:ea typeface="メイリオ" panose="020B0604030504040204" pitchFamily="50" charset="-128"/>
              </a:rPr>
              <a:t>の時</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課題</a:t>
            </a:r>
            <a:r>
              <a:rPr lang="en-US" altLang="ja-JP" sz="2000" dirty="0">
                <a:latin typeface="メイリオ" panose="020B0604030504040204" pitchFamily="50" charset="-128"/>
                <a:ea typeface="メイリオ" panose="020B0604030504040204" pitchFamily="50" charset="-128"/>
              </a:rPr>
              <a:t>17</a:t>
            </a:r>
            <a:r>
              <a:rPr lang="ja-JP" altLang="en-US" sz="2000" dirty="0">
                <a:latin typeface="メイリオ" panose="020B0604030504040204" pitchFamily="50" charset="-128"/>
                <a:ea typeface="メイリオ" panose="020B0604030504040204" pitchFamily="50" charset="-128"/>
              </a:rPr>
              <a:t>と同じ</a:t>
            </a:r>
            <a:r>
              <a:rPr lang="en-US" altLang="ja-JP" sz="2000" dirty="0">
                <a:latin typeface="メイリオ" panose="020B0604030504040204" pitchFamily="50" charset="-128"/>
                <a:ea typeface="メイリオ" panose="020B0604030504040204" pitchFamily="50" charset="-128"/>
              </a:rPr>
              <a:t>)</a:t>
            </a:r>
            <a:br>
              <a:rPr lang="en-US" altLang="ja-JP"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 d[0]</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d[4]</a:t>
            </a:r>
            <a:r>
              <a:rPr lang="ja-JP" altLang="en-US" sz="2000" dirty="0">
                <a:latin typeface="メイリオ" panose="020B0604030504040204" pitchFamily="50" charset="-128"/>
                <a:ea typeface="メイリオ" panose="020B0604030504040204" pitchFamily="50" charset="-128"/>
              </a:rPr>
              <a:t>の中で一番小さいものを</a:t>
            </a:r>
            <a:r>
              <a:rPr lang="en-US" altLang="ja-JP" sz="2000" dirty="0">
                <a:latin typeface="メイリオ" panose="020B0604030504040204" pitchFamily="50" charset="-128"/>
                <a:ea typeface="メイリオ" panose="020B0604030504040204" pitchFamily="50" charset="-128"/>
              </a:rPr>
              <a:t>d[0]</a:t>
            </a:r>
            <a:r>
              <a:rPr lang="ja-JP" altLang="en-US" sz="2000" dirty="0">
                <a:latin typeface="メイリオ" panose="020B0604030504040204" pitchFamily="50" charset="-128"/>
                <a:ea typeface="メイリオ" panose="020B0604030504040204" pitchFamily="50" charset="-128"/>
              </a:rPr>
              <a:t>に入れ替える</a:t>
            </a:r>
            <a:endParaRPr lang="en-US" altLang="ja-JP" sz="2000"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31FA8CB4-379B-D8F6-739E-B4C1C9B5EB1F}"/>
              </a:ext>
            </a:extLst>
          </p:cNvPr>
          <p:cNvSpPr txBox="1"/>
          <p:nvPr/>
        </p:nvSpPr>
        <p:spPr>
          <a:xfrm>
            <a:off x="609600" y="3041139"/>
            <a:ext cx="3581400" cy="745717"/>
          </a:xfrm>
          <a:prstGeom prst="rect">
            <a:avLst/>
          </a:prstGeom>
          <a:noFill/>
        </p:spPr>
        <p:txBody>
          <a:bodyPr wrap="square">
            <a:spAutoFit/>
          </a:bodyPr>
          <a:lstStyle/>
          <a:p>
            <a:pPr algn="l">
              <a:lnSpc>
                <a:spcPts val="2500"/>
              </a:lnSpc>
            </a:pPr>
            <a:r>
              <a:rPr kumimoji="1" lang="en-US" altLang="ja-JP" sz="2400" b="0" dirty="0">
                <a:solidFill>
                  <a:srgbClr val="0070C0"/>
                </a:solidFill>
                <a:latin typeface="メイリオ" panose="020B0604030504040204" pitchFamily="50" charset="-128"/>
                <a:ea typeface="メイリオ" panose="020B0604030504040204" pitchFamily="50" charset="-128"/>
              </a:rPr>
              <a:t>[15</a:t>
            </a:r>
            <a:r>
              <a:rPr kumimoji="1" lang="en-US" altLang="ja-JP" sz="2400" b="0" dirty="0">
                <a:latin typeface="メイリオ" panose="020B0604030504040204" pitchFamily="50" charset="-128"/>
                <a:ea typeface="メイリオ" panose="020B0604030504040204" pitchFamily="50" charset="-128"/>
              </a:rPr>
              <a:t>, </a:t>
            </a:r>
            <a:r>
              <a:rPr kumimoji="1" lang="en-US" altLang="ja-JP" sz="2400" b="0" dirty="0">
                <a:solidFill>
                  <a:srgbClr val="FF0000"/>
                </a:solidFill>
                <a:latin typeface="メイリオ" panose="020B0604030504040204" pitchFamily="50" charset="-128"/>
                <a:ea typeface="メイリオ" panose="020B0604030504040204" pitchFamily="50" charset="-128"/>
              </a:rPr>
              <a:t>41, 58, 23, 33</a:t>
            </a:r>
            <a:r>
              <a:rPr kumimoji="1" lang="en-US" altLang="ja-JP" sz="2400" b="0" dirty="0">
                <a:solidFill>
                  <a:srgbClr val="0070C0"/>
                </a:solidFill>
                <a:latin typeface="メイリオ" panose="020B0604030504040204" pitchFamily="50" charset="-128"/>
                <a:ea typeface="メイリオ" panose="020B0604030504040204" pitchFamily="50" charset="-128"/>
              </a:rPr>
              <a:t>]</a:t>
            </a:r>
          </a:p>
          <a:p>
            <a:pPr algn="l">
              <a:lnSpc>
                <a:spcPts val="2500"/>
              </a:lnSpc>
            </a:pPr>
            <a:r>
              <a:rPr kumimoji="1" lang="en-US" altLang="ja-JP" sz="2400" b="0" dirty="0">
                <a:solidFill>
                  <a:srgbClr val="0070C0"/>
                </a:solidFill>
                <a:latin typeface="メイリオ" panose="020B0604030504040204" pitchFamily="50" charset="-128"/>
                <a:ea typeface="メイリオ" panose="020B0604030504040204" pitchFamily="50" charset="-128"/>
              </a:rPr>
              <a:t>[15</a:t>
            </a:r>
            <a:r>
              <a:rPr kumimoji="1" lang="en-US" altLang="ja-JP" sz="2400" b="0" dirty="0">
                <a:latin typeface="メイリオ" panose="020B0604030504040204" pitchFamily="50" charset="-128"/>
                <a:ea typeface="メイリオ" panose="020B0604030504040204" pitchFamily="50" charset="-128"/>
              </a:rPr>
              <a:t>, </a:t>
            </a:r>
            <a:r>
              <a:rPr lang="en-US" altLang="ja-JP" sz="2400" dirty="0">
                <a:solidFill>
                  <a:srgbClr val="0070C0"/>
                </a:solidFill>
                <a:latin typeface="メイリオ" panose="020B0604030504040204" pitchFamily="50" charset="-128"/>
                <a:ea typeface="メイリオ" panose="020B0604030504040204" pitchFamily="50" charset="-128"/>
              </a:rPr>
              <a:t>23</a:t>
            </a:r>
            <a:r>
              <a:rPr kumimoji="1" lang="en-US" altLang="ja-JP" sz="2400" b="0" dirty="0">
                <a:latin typeface="メイリオ" panose="020B0604030504040204" pitchFamily="50" charset="-128"/>
                <a:ea typeface="メイリオ" panose="020B0604030504040204" pitchFamily="50" charset="-128"/>
              </a:rPr>
              <a:t>, 58, </a:t>
            </a:r>
            <a:r>
              <a:rPr lang="en-US" altLang="ja-JP" sz="2400" dirty="0">
                <a:latin typeface="メイリオ" panose="020B0604030504040204" pitchFamily="50" charset="-128"/>
                <a:ea typeface="メイリオ" panose="020B0604030504040204" pitchFamily="50" charset="-128"/>
              </a:rPr>
              <a:t>41</a:t>
            </a:r>
            <a:r>
              <a:rPr kumimoji="1" lang="en-US" altLang="ja-JP" sz="2400" b="0" dirty="0">
                <a:latin typeface="メイリオ" panose="020B0604030504040204" pitchFamily="50" charset="-128"/>
                <a:ea typeface="メイリオ" panose="020B0604030504040204" pitchFamily="50" charset="-128"/>
              </a:rPr>
              <a:t>, 33</a:t>
            </a:r>
            <a:r>
              <a:rPr kumimoji="1" lang="en-US" altLang="ja-JP" sz="2400" b="0" dirty="0">
                <a:solidFill>
                  <a:srgbClr val="0070C0"/>
                </a:solidFill>
                <a:latin typeface="メイリオ" panose="020B0604030504040204" pitchFamily="50" charset="-128"/>
                <a:ea typeface="メイリオ" panose="020B0604030504040204" pitchFamily="50" charset="-128"/>
              </a:rPr>
              <a:t>]</a:t>
            </a:r>
            <a:endParaRPr kumimoji="1" lang="ja-JP" altLang="en-US" sz="2400" b="0" dirty="0">
              <a:solidFill>
                <a:srgbClr val="0070C0"/>
              </a:solidFill>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B4B30D6E-1636-BEEB-C4C5-642E90071E22}"/>
              </a:ext>
            </a:extLst>
          </p:cNvPr>
          <p:cNvSpPr txBox="1"/>
          <p:nvPr/>
        </p:nvSpPr>
        <p:spPr>
          <a:xfrm>
            <a:off x="3810000" y="3060054"/>
            <a:ext cx="4572000" cy="1015663"/>
          </a:xfrm>
          <a:prstGeom prst="rect">
            <a:avLst/>
          </a:prstGeom>
          <a:noFill/>
        </p:spPr>
        <p:txBody>
          <a:bodyPr wrap="square" rtlCol="0">
            <a:spAutoFit/>
          </a:bodyPr>
          <a:lstStyle/>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1</a:t>
            </a:r>
            <a:r>
              <a:rPr lang="ja-JP" altLang="en-US" sz="2000" dirty="0">
                <a:latin typeface="メイリオ" panose="020B0604030504040204" pitchFamily="50" charset="-128"/>
                <a:ea typeface="メイリオ" panose="020B0604030504040204" pitchFamily="50" charset="-128"/>
              </a:rPr>
              <a:t>の時</a:t>
            </a:r>
            <a:br>
              <a:rPr lang="en-US" altLang="ja-JP"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 d[1]</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d[4]</a:t>
            </a:r>
            <a:r>
              <a:rPr lang="ja-JP" altLang="en-US" sz="2000" dirty="0">
                <a:latin typeface="メイリオ" panose="020B0604030504040204" pitchFamily="50" charset="-128"/>
                <a:ea typeface="メイリオ" panose="020B0604030504040204" pitchFamily="50" charset="-128"/>
              </a:rPr>
              <a:t>の中で一番小さいものを</a:t>
            </a:r>
            <a:r>
              <a:rPr lang="en-US" altLang="ja-JP" sz="2000" dirty="0">
                <a:latin typeface="メイリオ" panose="020B0604030504040204" pitchFamily="50" charset="-128"/>
                <a:ea typeface="メイリオ" panose="020B0604030504040204" pitchFamily="50" charset="-128"/>
              </a:rPr>
              <a:t>d[1]</a:t>
            </a:r>
            <a:r>
              <a:rPr lang="ja-JP" altLang="en-US" sz="2000" dirty="0">
                <a:latin typeface="メイリオ" panose="020B0604030504040204" pitchFamily="50" charset="-128"/>
                <a:ea typeface="メイリオ" panose="020B0604030504040204" pitchFamily="50" charset="-128"/>
              </a:rPr>
              <a:t>に入れ替える</a:t>
            </a:r>
            <a:endParaRPr lang="en-US" altLang="ja-JP" sz="20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9CC6762-FA14-0410-EA5D-E9C718F960CF}"/>
              </a:ext>
            </a:extLst>
          </p:cNvPr>
          <p:cNvSpPr txBox="1"/>
          <p:nvPr/>
        </p:nvSpPr>
        <p:spPr>
          <a:xfrm>
            <a:off x="605589" y="4100921"/>
            <a:ext cx="3581400" cy="745717"/>
          </a:xfrm>
          <a:prstGeom prst="rect">
            <a:avLst/>
          </a:prstGeom>
          <a:noFill/>
        </p:spPr>
        <p:txBody>
          <a:bodyPr wrap="square">
            <a:spAutoFit/>
          </a:bodyPr>
          <a:lstStyle/>
          <a:p>
            <a:pPr algn="l">
              <a:lnSpc>
                <a:spcPts val="2500"/>
              </a:lnSpc>
            </a:pPr>
            <a:r>
              <a:rPr kumimoji="1" lang="en-US" altLang="ja-JP" sz="2400" b="0" dirty="0">
                <a:solidFill>
                  <a:srgbClr val="0070C0"/>
                </a:solidFill>
                <a:latin typeface="メイリオ" panose="020B0604030504040204" pitchFamily="50" charset="-128"/>
                <a:ea typeface="メイリオ" panose="020B0604030504040204" pitchFamily="50" charset="-128"/>
              </a:rPr>
              <a:t>[15</a:t>
            </a:r>
            <a:r>
              <a:rPr kumimoji="1" lang="en-US" altLang="ja-JP" sz="2400" b="0" dirty="0">
                <a:latin typeface="メイリオ" panose="020B0604030504040204" pitchFamily="50" charset="-128"/>
                <a:ea typeface="メイリオ" panose="020B0604030504040204" pitchFamily="50" charset="-128"/>
              </a:rPr>
              <a:t>, </a:t>
            </a:r>
            <a:r>
              <a:rPr lang="en-US" altLang="ja-JP" sz="2400" dirty="0">
                <a:solidFill>
                  <a:srgbClr val="0070C0"/>
                </a:solidFill>
                <a:latin typeface="メイリオ" panose="020B0604030504040204" pitchFamily="50" charset="-128"/>
                <a:ea typeface="メイリオ" panose="020B0604030504040204" pitchFamily="50" charset="-128"/>
              </a:rPr>
              <a:t>23</a:t>
            </a:r>
            <a:r>
              <a:rPr kumimoji="1" lang="en-US" altLang="ja-JP" sz="2400" b="0" dirty="0">
                <a:latin typeface="メイリオ" panose="020B0604030504040204" pitchFamily="50" charset="-128"/>
                <a:ea typeface="メイリオ" panose="020B0604030504040204" pitchFamily="50" charset="-128"/>
              </a:rPr>
              <a:t>, </a:t>
            </a:r>
            <a:r>
              <a:rPr kumimoji="1" lang="en-US" altLang="ja-JP" sz="2400" b="0" dirty="0">
                <a:solidFill>
                  <a:srgbClr val="FF0000"/>
                </a:solidFill>
                <a:latin typeface="メイリオ" panose="020B0604030504040204" pitchFamily="50" charset="-128"/>
                <a:ea typeface="メイリオ" panose="020B0604030504040204" pitchFamily="50" charset="-128"/>
              </a:rPr>
              <a:t>58, </a:t>
            </a:r>
            <a:r>
              <a:rPr lang="en-US" altLang="ja-JP" sz="2400" dirty="0">
                <a:solidFill>
                  <a:srgbClr val="FF0000"/>
                </a:solidFill>
                <a:latin typeface="メイリオ" panose="020B0604030504040204" pitchFamily="50" charset="-128"/>
                <a:ea typeface="メイリオ" panose="020B0604030504040204" pitchFamily="50" charset="-128"/>
              </a:rPr>
              <a:t>41</a:t>
            </a:r>
            <a:r>
              <a:rPr kumimoji="1" lang="en-US" altLang="ja-JP" sz="2400" b="0" dirty="0">
                <a:solidFill>
                  <a:srgbClr val="FF0000"/>
                </a:solidFill>
                <a:latin typeface="メイリオ" panose="020B0604030504040204" pitchFamily="50" charset="-128"/>
                <a:ea typeface="メイリオ" panose="020B0604030504040204" pitchFamily="50" charset="-128"/>
              </a:rPr>
              <a:t>, 33</a:t>
            </a:r>
            <a:r>
              <a:rPr kumimoji="1" lang="en-US" altLang="ja-JP" sz="2400" b="0" dirty="0">
                <a:solidFill>
                  <a:srgbClr val="0070C0"/>
                </a:solidFill>
                <a:latin typeface="メイリオ" panose="020B0604030504040204" pitchFamily="50" charset="-128"/>
                <a:ea typeface="メイリオ" panose="020B0604030504040204" pitchFamily="50" charset="-128"/>
              </a:rPr>
              <a:t>]</a:t>
            </a:r>
          </a:p>
          <a:p>
            <a:pPr algn="l">
              <a:lnSpc>
                <a:spcPts val="2500"/>
              </a:lnSpc>
            </a:pPr>
            <a:r>
              <a:rPr kumimoji="1" lang="en-US" altLang="ja-JP" sz="2400" b="0" dirty="0">
                <a:solidFill>
                  <a:srgbClr val="0070C0"/>
                </a:solidFill>
                <a:latin typeface="メイリオ" panose="020B0604030504040204" pitchFamily="50" charset="-128"/>
                <a:ea typeface="メイリオ" panose="020B0604030504040204" pitchFamily="50" charset="-128"/>
              </a:rPr>
              <a:t>[15</a:t>
            </a:r>
            <a:r>
              <a:rPr kumimoji="1" lang="en-US" altLang="ja-JP" sz="2400" b="0" dirty="0">
                <a:latin typeface="メイリオ" panose="020B0604030504040204" pitchFamily="50" charset="-128"/>
                <a:ea typeface="メイリオ" panose="020B0604030504040204" pitchFamily="50" charset="-128"/>
              </a:rPr>
              <a:t>, </a:t>
            </a:r>
            <a:r>
              <a:rPr lang="en-US" altLang="ja-JP" sz="2400" dirty="0">
                <a:solidFill>
                  <a:srgbClr val="0070C0"/>
                </a:solidFill>
                <a:latin typeface="メイリオ" panose="020B0604030504040204" pitchFamily="50" charset="-128"/>
                <a:ea typeface="メイリオ" panose="020B0604030504040204" pitchFamily="50" charset="-128"/>
              </a:rPr>
              <a:t>23</a:t>
            </a:r>
            <a:r>
              <a:rPr kumimoji="1" lang="en-US" altLang="ja-JP" sz="2400" b="0" dirty="0">
                <a:latin typeface="メイリオ" panose="020B0604030504040204" pitchFamily="50" charset="-128"/>
                <a:ea typeface="メイリオ" panose="020B0604030504040204" pitchFamily="50" charset="-128"/>
              </a:rPr>
              <a:t>, </a:t>
            </a:r>
            <a:r>
              <a:rPr kumimoji="1" lang="en-US" altLang="ja-JP" sz="2400" b="0" dirty="0">
                <a:solidFill>
                  <a:srgbClr val="0070C0"/>
                </a:solidFill>
                <a:latin typeface="メイリオ" panose="020B0604030504040204" pitchFamily="50" charset="-128"/>
                <a:ea typeface="メイリオ" panose="020B0604030504040204" pitchFamily="50" charset="-128"/>
              </a:rPr>
              <a:t>33</a:t>
            </a:r>
            <a:r>
              <a:rPr kumimoji="1" lang="en-US" altLang="ja-JP" sz="2400" b="0" dirty="0">
                <a:latin typeface="メイリオ" panose="020B0604030504040204" pitchFamily="50" charset="-128"/>
                <a:ea typeface="メイリオ" panose="020B0604030504040204" pitchFamily="50" charset="-128"/>
              </a:rPr>
              <a:t>, </a:t>
            </a:r>
            <a:r>
              <a:rPr lang="en-US" altLang="ja-JP" sz="2400" dirty="0">
                <a:latin typeface="メイリオ" panose="020B0604030504040204" pitchFamily="50" charset="-128"/>
                <a:ea typeface="メイリオ" panose="020B0604030504040204" pitchFamily="50" charset="-128"/>
              </a:rPr>
              <a:t>58</a:t>
            </a:r>
            <a:r>
              <a:rPr kumimoji="1" lang="en-US" altLang="ja-JP" sz="2400" b="0" dirty="0">
                <a:latin typeface="メイリオ" panose="020B0604030504040204" pitchFamily="50" charset="-128"/>
                <a:ea typeface="メイリオ" panose="020B0604030504040204" pitchFamily="50" charset="-128"/>
              </a:rPr>
              <a:t>, 41</a:t>
            </a:r>
            <a:r>
              <a:rPr kumimoji="1" lang="en-US" altLang="ja-JP" sz="2400" b="0" dirty="0">
                <a:solidFill>
                  <a:srgbClr val="0070C0"/>
                </a:solidFill>
                <a:latin typeface="メイリオ" panose="020B0604030504040204" pitchFamily="50" charset="-128"/>
                <a:ea typeface="メイリオ" panose="020B0604030504040204" pitchFamily="50" charset="-128"/>
              </a:rPr>
              <a:t>]</a:t>
            </a:r>
            <a:endParaRPr kumimoji="1" lang="ja-JP" altLang="en-US" sz="2400" b="0" dirty="0">
              <a:solidFill>
                <a:srgbClr val="0070C0"/>
              </a:solidFill>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1BAE9D43-22C0-2B5A-3794-473C507B59E2}"/>
              </a:ext>
            </a:extLst>
          </p:cNvPr>
          <p:cNvSpPr txBox="1"/>
          <p:nvPr/>
        </p:nvSpPr>
        <p:spPr>
          <a:xfrm>
            <a:off x="3805989" y="4119836"/>
            <a:ext cx="4572000" cy="1015663"/>
          </a:xfrm>
          <a:prstGeom prst="rect">
            <a:avLst/>
          </a:prstGeom>
          <a:noFill/>
        </p:spPr>
        <p:txBody>
          <a:bodyPr wrap="square" rtlCol="0">
            <a:spAutoFit/>
          </a:bodyPr>
          <a:lstStyle/>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2</a:t>
            </a:r>
            <a:r>
              <a:rPr lang="ja-JP" altLang="en-US" sz="2000" dirty="0">
                <a:latin typeface="メイリオ" panose="020B0604030504040204" pitchFamily="50" charset="-128"/>
                <a:ea typeface="メイリオ" panose="020B0604030504040204" pitchFamily="50" charset="-128"/>
              </a:rPr>
              <a:t>の時</a:t>
            </a:r>
            <a:br>
              <a:rPr lang="en-US" altLang="ja-JP"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 d[2]</a:t>
            </a:r>
            <a:r>
              <a:rPr lang="ja-JP" altLang="en-US" sz="2000" dirty="0">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d[4]</a:t>
            </a:r>
            <a:r>
              <a:rPr lang="ja-JP" altLang="en-US" sz="2000" dirty="0">
                <a:latin typeface="メイリオ" panose="020B0604030504040204" pitchFamily="50" charset="-128"/>
                <a:ea typeface="メイリオ" panose="020B0604030504040204" pitchFamily="50" charset="-128"/>
              </a:rPr>
              <a:t>の中で一番小さいものを</a:t>
            </a:r>
            <a:r>
              <a:rPr lang="en-US" altLang="ja-JP" sz="2000" dirty="0">
                <a:latin typeface="メイリオ" panose="020B0604030504040204" pitchFamily="50" charset="-128"/>
                <a:ea typeface="メイリオ" panose="020B0604030504040204" pitchFamily="50" charset="-128"/>
              </a:rPr>
              <a:t>d[1]</a:t>
            </a:r>
            <a:r>
              <a:rPr lang="ja-JP" altLang="en-US" sz="2000" dirty="0">
                <a:latin typeface="メイリオ" panose="020B0604030504040204" pitchFamily="50" charset="-128"/>
                <a:ea typeface="メイリオ" panose="020B0604030504040204" pitchFamily="50" charset="-128"/>
              </a:rPr>
              <a:t>に入れ替える</a:t>
            </a:r>
            <a:endParaRPr lang="en-US" altLang="ja-JP" sz="2000" dirty="0">
              <a:latin typeface="メイリオ" panose="020B0604030504040204" pitchFamily="50" charset="-128"/>
              <a:ea typeface="メイリオ" panose="020B0604030504040204" pitchFamily="50" charset="-128"/>
            </a:endParaRPr>
          </a:p>
        </p:txBody>
      </p:sp>
      <p:sp>
        <p:nvSpPr>
          <p:cNvPr id="12" name="矢印: 下 11">
            <a:extLst>
              <a:ext uri="{FF2B5EF4-FFF2-40B4-BE49-F238E27FC236}">
                <a16:creationId xmlns:a16="http://schemas.microsoft.com/office/drawing/2014/main" id="{74903755-1555-1E5A-C260-AE80AB90AE4C}"/>
              </a:ext>
            </a:extLst>
          </p:cNvPr>
          <p:cNvSpPr/>
          <p:nvPr/>
        </p:nvSpPr>
        <p:spPr bwMode="auto">
          <a:xfrm>
            <a:off x="1905000" y="2712017"/>
            <a:ext cx="228600" cy="269946"/>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矢印: 下 12">
            <a:extLst>
              <a:ext uri="{FF2B5EF4-FFF2-40B4-BE49-F238E27FC236}">
                <a16:creationId xmlns:a16="http://schemas.microsoft.com/office/drawing/2014/main" id="{F8EE18F9-9FCA-4BB6-55B5-4BD838BA6B74}"/>
              </a:ext>
            </a:extLst>
          </p:cNvPr>
          <p:cNvSpPr/>
          <p:nvPr/>
        </p:nvSpPr>
        <p:spPr bwMode="auto">
          <a:xfrm>
            <a:off x="1981200" y="3774962"/>
            <a:ext cx="228600" cy="269946"/>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4" name="矢印: 下 13">
            <a:extLst>
              <a:ext uri="{FF2B5EF4-FFF2-40B4-BE49-F238E27FC236}">
                <a16:creationId xmlns:a16="http://schemas.microsoft.com/office/drawing/2014/main" id="{7B6398D8-463A-39AF-CB5D-D10FD9221ABD}"/>
              </a:ext>
            </a:extLst>
          </p:cNvPr>
          <p:cNvSpPr/>
          <p:nvPr/>
        </p:nvSpPr>
        <p:spPr bwMode="auto">
          <a:xfrm>
            <a:off x="2019300" y="5040656"/>
            <a:ext cx="228600" cy="269946"/>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テキスト ボックス 14">
            <a:extLst>
              <a:ext uri="{FF2B5EF4-FFF2-40B4-BE49-F238E27FC236}">
                <a16:creationId xmlns:a16="http://schemas.microsoft.com/office/drawing/2014/main" id="{26BEDDDB-82C5-F3DC-BBB4-ADC135F77BA9}"/>
              </a:ext>
            </a:extLst>
          </p:cNvPr>
          <p:cNvSpPr txBox="1"/>
          <p:nvPr/>
        </p:nvSpPr>
        <p:spPr>
          <a:xfrm>
            <a:off x="2383653" y="5493423"/>
            <a:ext cx="4572000" cy="400110"/>
          </a:xfrm>
          <a:prstGeom prst="rect">
            <a:avLst/>
          </a:prstGeom>
          <a:noFill/>
        </p:spPr>
        <p:txBody>
          <a:bodyPr wrap="square" rtlCol="0">
            <a:spAutoFit/>
          </a:bodyPr>
          <a:lstStyle/>
          <a:p>
            <a:pPr algn="l"/>
            <a:r>
              <a:rPr lang="en-US" altLang="ja-JP" sz="2000" dirty="0" err="1">
                <a:latin typeface="メイリオ" panose="020B0604030504040204" pitchFamily="50" charset="-128"/>
                <a:ea typeface="メイリオ" panose="020B0604030504040204" pitchFamily="50" charset="-128"/>
              </a:rPr>
              <a:t>i</a:t>
            </a:r>
            <a:r>
              <a:rPr lang="en-US" altLang="ja-JP" sz="2000" dirty="0">
                <a:latin typeface="メイリオ" panose="020B0604030504040204" pitchFamily="50" charset="-128"/>
                <a:ea typeface="メイリオ" panose="020B0604030504040204" pitchFamily="50" charset="-128"/>
              </a:rPr>
              <a:t> = 4</a:t>
            </a:r>
            <a:r>
              <a:rPr lang="ja-JP" altLang="en-US" sz="2000" dirty="0">
                <a:latin typeface="メイリオ" panose="020B0604030504040204" pitchFamily="50" charset="-128"/>
                <a:ea typeface="メイリオ" panose="020B0604030504040204" pitchFamily="50" charset="-128"/>
              </a:rPr>
              <a:t>の時まで続ける</a:t>
            </a:r>
            <a:endParaRPr lang="en-US" altLang="ja-JP"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6466201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44</a:t>
            </a:fld>
            <a:endParaRPr kumimoji="0" lang="en-US" altLang="ja-JP" sz="2800" dirty="0">
              <a:solidFill>
                <a:srgbClr val="000000"/>
              </a:solidFill>
            </a:endParaRPr>
          </a:p>
        </p:txBody>
      </p:sp>
      <p:grpSp>
        <p:nvGrpSpPr>
          <p:cNvPr id="13" name="グループ化 12"/>
          <p:cNvGrpSpPr/>
          <p:nvPr/>
        </p:nvGrpSpPr>
        <p:grpSpPr>
          <a:xfrm>
            <a:off x="1609739" y="1547026"/>
            <a:ext cx="3896867" cy="3367569"/>
            <a:chOff x="2784366" y="1677618"/>
            <a:chExt cx="1805989" cy="1319329"/>
          </a:xfrm>
        </p:grpSpPr>
        <p:sp>
          <p:nvSpPr>
            <p:cNvPr id="14" name="テキスト ボックス 13"/>
            <p:cNvSpPr txBox="1"/>
            <p:nvPr/>
          </p:nvSpPr>
          <p:spPr>
            <a:xfrm>
              <a:off x="2784366" y="1677618"/>
              <a:ext cx="1388296" cy="1278139"/>
            </a:xfrm>
            <a:prstGeom prst="rect">
              <a:avLst/>
            </a:prstGeom>
            <a:noFill/>
            <a:ln w="57150">
              <a:solidFill>
                <a:srgbClr val="FF0000"/>
              </a:solidFill>
            </a:ln>
          </p:spPr>
          <p:txBody>
            <a:bodyPr wrap="square" rtlCol="0">
              <a:spAutoFit/>
            </a:bodyPr>
            <a:lstStyle/>
            <a:p>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 = [0,1,2,3,4]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2923973" y="1894214"/>
              <a:ext cx="1352379" cy="975651"/>
            </a:xfrm>
            <a:prstGeom prst="rect">
              <a:avLst/>
            </a:prstGeom>
            <a:solidFill>
              <a:schemeClr val="bg1"/>
            </a:solidFill>
            <a:ln w="57150">
              <a:solidFill>
                <a:srgbClr val="FF0000"/>
              </a:solidFill>
            </a:ln>
          </p:spPr>
          <p:txBody>
            <a:bodyPr wrap="square" rtlCol="0">
              <a:spAutoFit/>
            </a:bodyPr>
            <a:lstStyle/>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6" name="正方形/長方形 15"/>
            <p:cNvSpPr/>
            <p:nvPr/>
          </p:nvSpPr>
          <p:spPr>
            <a:xfrm>
              <a:off x="4196951" y="1734320"/>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17" name="グループ化 16"/>
          <p:cNvGrpSpPr/>
          <p:nvPr/>
        </p:nvGrpSpPr>
        <p:grpSpPr>
          <a:xfrm>
            <a:off x="3352003" y="2295826"/>
            <a:ext cx="3631667" cy="2513632"/>
            <a:chOff x="2784366" y="1677618"/>
            <a:chExt cx="1893956" cy="1615828"/>
          </a:xfrm>
        </p:grpSpPr>
        <p:sp>
          <p:nvSpPr>
            <p:cNvPr id="18" name="テキスト ボックス 17"/>
            <p:cNvSpPr txBox="1"/>
            <p:nvPr/>
          </p:nvSpPr>
          <p:spPr>
            <a:xfrm>
              <a:off x="2784366" y="1677618"/>
              <a:ext cx="1482130" cy="1325573"/>
            </a:xfrm>
            <a:prstGeom prst="rect">
              <a:avLst/>
            </a:prstGeom>
            <a:noFill/>
            <a:ln w="57150">
              <a:solidFill>
                <a:srgbClr val="FF0000"/>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j = [</a:t>
              </a:r>
              <a:r>
                <a:rPr lang="en-US" altLang="ja-JP" dirty="0" err="1">
                  <a:latin typeface="メイリオ" panose="020B0604030504040204" pitchFamily="50" charset="-128"/>
                  <a:ea typeface="メイリオ" panose="020B0604030504040204" pitchFamily="50" charset="-128"/>
                </a:rPr>
                <a:t>i</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,4]</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繰り返す</a:t>
              </a:r>
            </a:p>
            <a:p>
              <a:endParaRPr kumimoji="1" lang="ja-JP" altLang="en-US" dirty="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3040262" y="2198572"/>
              <a:ext cx="1482130" cy="738664"/>
            </a:xfrm>
            <a:prstGeom prst="rect">
              <a:avLst/>
            </a:prstGeom>
            <a:solidFill>
              <a:schemeClr val="bg1"/>
            </a:solidFill>
            <a:ln w="57150">
              <a:solidFill>
                <a:srgbClr val="FF0000"/>
              </a:solidFill>
            </a:ln>
          </p:spPr>
          <p:txBody>
            <a:bodyPr wrap="square" rtlCol="0">
              <a:spAutoFit/>
            </a:bodyPr>
            <a:lstStyle/>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0" name="正方形/長方形 19"/>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22" name="グループ化 21"/>
          <p:cNvGrpSpPr/>
          <p:nvPr/>
        </p:nvGrpSpPr>
        <p:grpSpPr>
          <a:xfrm>
            <a:off x="466739" y="5146788"/>
            <a:ext cx="1143000" cy="1019070"/>
            <a:chOff x="1196047" y="3857730"/>
            <a:chExt cx="1143000" cy="1019070"/>
          </a:xfrm>
        </p:grpSpPr>
        <p:sp>
          <p:nvSpPr>
            <p:cNvPr id="23" name="メモ 2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p:cNvSpPr txBox="1"/>
            <p:nvPr/>
          </p:nvSpPr>
          <p:spPr>
            <a:xfrm>
              <a:off x="1196047" y="3922693"/>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lang="en-US" altLang="ja-JP" sz="2800" dirty="0">
                  <a:solidFill>
                    <a:srgbClr val="FF0000"/>
                  </a:solidFill>
                  <a:latin typeface="メイリオ" panose="020B0604030504040204" pitchFamily="50" charset="-128"/>
                  <a:ea typeface="メイリオ" panose="020B0604030504040204" pitchFamily="50" charset="-128"/>
                </a:rPr>
                <a:t>12</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 name="左矢印 1"/>
          <p:cNvSpPr/>
          <p:nvPr/>
        </p:nvSpPr>
        <p:spPr bwMode="auto">
          <a:xfrm>
            <a:off x="2196423" y="2998902"/>
            <a:ext cx="765989" cy="762000"/>
          </a:xfrm>
          <a:prstGeom prst="lef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Text Box 3"/>
          <p:cNvSpPr txBox="1">
            <a:spLocks noChangeArrowheads="1"/>
          </p:cNvSpPr>
          <p:nvPr/>
        </p:nvSpPr>
        <p:spPr bwMode="auto">
          <a:xfrm>
            <a:off x="278872" y="297006"/>
            <a:ext cx="891824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dirty="0">
                <a:solidFill>
                  <a:srgbClr val="FF0000"/>
                </a:solidFill>
                <a:latin typeface="メイリオ" panose="020B0604030504040204" pitchFamily="50" charset="-128"/>
                <a:ea typeface="メイリオ" panose="020B0604030504040204" pitchFamily="50" charset="-128"/>
              </a:rPr>
              <a:t>非常に重要</a:t>
            </a:r>
            <a:endParaRPr lang="ja-JP" altLang="en-US" dirty="0">
              <a:solidFill>
                <a:srgbClr val="FF0000"/>
              </a:solidFill>
            </a:endParaRPr>
          </a:p>
        </p:txBody>
      </p:sp>
      <p:sp>
        <p:nvSpPr>
          <p:cNvPr id="28" name="角丸四角形 27"/>
          <p:cNvSpPr/>
          <p:nvPr/>
        </p:nvSpPr>
        <p:spPr bwMode="auto">
          <a:xfrm>
            <a:off x="2834157" y="350682"/>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29" name="テキスト ボックス 28"/>
          <p:cNvSpPr txBox="1"/>
          <p:nvPr/>
        </p:nvSpPr>
        <p:spPr>
          <a:xfrm>
            <a:off x="1609739" y="5146788"/>
            <a:ext cx="7077061" cy="1138773"/>
          </a:xfrm>
          <a:prstGeom prst="rect">
            <a:avLst/>
          </a:prstGeom>
          <a:noFill/>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今まで使っていた、変数</a:t>
            </a:r>
            <a:r>
              <a:rPr lang="en-US" altLang="ja-JP" sz="2200" dirty="0">
                <a:latin typeface="メイリオ" panose="020B0604030504040204" pitchFamily="50" charset="-128"/>
                <a:ea typeface="メイリオ" panose="020B0604030504040204" pitchFamily="50" charset="-128"/>
              </a:rPr>
              <a:t>i</a:t>
            </a:r>
            <a:r>
              <a:rPr lang="ja-JP" altLang="en-US" sz="2200" dirty="0">
                <a:latin typeface="メイリオ" panose="020B0604030504040204" pitchFamily="50" charset="-128"/>
                <a:ea typeface="メイリオ" panose="020B0604030504040204" pitchFamily="50" charset="-128"/>
              </a:rPr>
              <a:t>を使った繰り返しの中に、さらに繰り返しが入る形式</a:t>
            </a:r>
          </a:p>
          <a:p>
            <a:pPr algn="l"/>
            <a:r>
              <a:rPr kumimoji="1" lang="ja-JP" altLang="en-US" sz="2200" dirty="0">
                <a:latin typeface="メイリオ" panose="020B0604030504040204" pitchFamily="50" charset="-128"/>
                <a:ea typeface="メイリオ" panose="020B0604030504040204" pitchFamily="50" charset="-128"/>
              </a:rPr>
              <a:t>課題</a:t>
            </a:r>
            <a:r>
              <a:rPr kumimoji="1" lang="en-US" altLang="ja-JP" sz="2200" dirty="0">
                <a:latin typeface="メイリオ" panose="020B0604030504040204" pitchFamily="50" charset="-128"/>
                <a:ea typeface="メイリオ" panose="020B0604030504040204" pitchFamily="50" charset="-128"/>
              </a:rPr>
              <a:t>20</a:t>
            </a:r>
            <a:r>
              <a:rPr kumimoji="1" lang="ja-JP" altLang="en-US" sz="2200" dirty="0">
                <a:latin typeface="メイリオ" panose="020B0604030504040204" pitchFamily="50" charset="-128"/>
                <a:ea typeface="メイリオ" panose="020B0604030504040204" pitchFamily="50" charset="-128"/>
              </a:rPr>
              <a:t>の並び替え</a:t>
            </a:r>
            <a:r>
              <a:rPr lang="ja-JP" altLang="en-US" sz="2200" dirty="0">
                <a:latin typeface="メイリオ" panose="020B0604030504040204" pitchFamily="50" charset="-128"/>
                <a:ea typeface="メイリオ" panose="020B0604030504040204" pitchFamily="50" charset="-128"/>
              </a:rPr>
              <a:t>は</a:t>
            </a:r>
            <a:r>
              <a:rPr kumimoji="1" lang="ja-JP" altLang="en-US" sz="2200" dirty="0">
                <a:latin typeface="メイリオ" panose="020B0604030504040204" pitchFamily="50" charset="-128"/>
                <a:ea typeface="メイリオ" panose="020B0604030504040204" pitchFamily="50" charset="-128"/>
              </a:rPr>
              <a:t>、これが基本的な構造になります</a:t>
            </a:r>
            <a:r>
              <a:rPr kumimoji="1" lang="ja-JP" altLang="en-US" sz="2400" dirty="0">
                <a:latin typeface="メイリオ" panose="020B0604030504040204" pitchFamily="50" charset="-128"/>
                <a:ea typeface="メイリオ" panose="020B0604030504040204" pitchFamily="50" charset="-128"/>
              </a:rPr>
              <a:t>。</a:t>
            </a:r>
          </a:p>
        </p:txBody>
      </p:sp>
      <p:sp>
        <p:nvSpPr>
          <p:cNvPr id="21" name="フローチャート: 処理 20">
            <a:extLst>
              <a:ext uri="{FF2B5EF4-FFF2-40B4-BE49-F238E27FC236}">
                <a16:creationId xmlns:a16="http://schemas.microsoft.com/office/drawing/2014/main" id="{A9CEA441-23A4-F527-3A6F-9B7987A2765A}"/>
              </a:ext>
            </a:extLst>
          </p:cNvPr>
          <p:cNvSpPr/>
          <p:nvPr/>
        </p:nvSpPr>
        <p:spPr bwMode="auto">
          <a:xfrm>
            <a:off x="4337069" y="3319809"/>
            <a:ext cx="1709288" cy="731804"/>
          </a:xfrm>
          <a:prstGeom prst="flowChartProcess">
            <a:avLst/>
          </a:prstGeom>
          <a:solidFill>
            <a:srgbClr val="FFFFCC"/>
          </a:solid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a:r>
              <a:rPr lang="ja-JP" altLang="en-US" dirty="0">
                <a:latin typeface="メイリオ" panose="020B0604030504040204" pitchFamily="50" charset="-128"/>
                <a:ea typeface="メイリオ" panose="020B0604030504040204" pitchFamily="50" charset="-128"/>
              </a:rPr>
              <a:t>小さい数を</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入れ替える</a:t>
            </a: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1C3FD0B4-5202-880C-AF62-13CC1AA065BC}"/>
              </a:ext>
            </a:extLst>
          </p:cNvPr>
          <p:cNvSpPr txBox="1"/>
          <p:nvPr/>
        </p:nvSpPr>
        <p:spPr>
          <a:xfrm>
            <a:off x="676412" y="920624"/>
            <a:ext cx="2995591" cy="523220"/>
          </a:xfrm>
          <a:prstGeom prst="rect">
            <a:avLst/>
          </a:prstGeom>
          <a:noFill/>
        </p:spPr>
        <p:txBody>
          <a:bodyPr wrap="square" rtlCol="0">
            <a:spAutoFit/>
          </a:bodyPr>
          <a:lstStyle/>
          <a:p>
            <a:pPr algn="l"/>
            <a:r>
              <a:rPr lang="ja-JP" altLang="en-US" sz="2800" dirty="0">
                <a:latin typeface="メイリオ" panose="020B0604030504040204" pitchFamily="50" charset="-128"/>
                <a:ea typeface="メイリオ" panose="020B0604030504040204" pitchFamily="50" charset="-128"/>
              </a:rPr>
              <a:t>基本的な構造</a:t>
            </a:r>
            <a:endParaRPr lang="en-US" altLang="ja-JP" sz="2800" dirty="0">
              <a:latin typeface="メイリオ" panose="020B0604030504040204" pitchFamily="50" charset="-128"/>
              <a:ea typeface="メイリオ" panose="020B0604030504040204" pitchFamily="50" charset="-128"/>
            </a:endParaRPr>
          </a:p>
        </p:txBody>
      </p:sp>
      <p:sp>
        <p:nvSpPr>
          <p:cNvPr id="26" name="テキスト ボックス 25">
            <a:extLst>
              <a:ext uri="{FF2B5EF4-FFF2-40B4-BE49-F238E27FC236}">
                <a16:creationId xmlns:a16="http://schemas.microsoft.com/office/drawing/2014/main" id="{B6F96394-3CC7-7448-B39C-A0E5213D9311}"/>
              </a:ext>
            </a:extLst>
          </p:cNvPr>
          <p:cNvSpPr txBox="1"/>
          <p:nvPr/>
        </p:nvSpPr>
        <p:spPr>
          <a:xfrm>
            <a:off x="6387738" y="3303176"/>
            <a:ext cx="2637285" cy="954107"/>
          </a:xfrm>
          <a:prstGeom prst="rect">
            <a:avLst/>
          </a:prstGeom>
          <a:noFill/>
        </p:spPr>
        <p:txBody>
          <a:bodyPr wrap="square" rtlCol="0">
            <a:spAutoFit/>
          </a:bodyPr>
          <a:lstStyle/>
          <a:p>
            <a:pPr algn="l"/>
            <a:r>
              <a:rPr kumimoji="1" lang="ja-JP" altLang="en-US" sz="2800" dirty="0">
                <a:latin typeface="メイリオ" panose="020B0604030504040204" pitchFamily="50" charset="-128"/>
                <a:ea typeface="メイリオ" panose="020B0604030504040204" pitchFamily="50" charset="-128"/>
              </a:rPr>
              <a:t>課題</a:t>
            </a:r>
            <a:r>
              <a:rPr kumimoji="1" lang="en-US" altLang="ja-JP" sz="2800" dirty="0">
                <a:latin typeface="メイリオ" panose="020B0604030504040204" pitchFamily="50" charset="-128"/>
                <a:ea typeface="メイリオ" panose="020B0604030504040204" pitchFamily="50" charset="-128"/>
              </a:rPr>
              <a:t>17</a:t>
            </a:r>
            <a:r>
              <a:rPr kumimoji="1" lang="ja-JP" altLang="en-US" sz="2800" dirty="0">
                <a:latin typeface="メイリオ" panose="020B0604030504040204" pitchFamily="50" charset="-128"/>
                <a:ea typeface="メイリオ" panose="020B0604030504040204" pitchFamily="50" charset="-128"/>
              </a:rPr>
              <a:t>を</a:t>
            </a:r>
            <a:br>
              <a:rPr kumimoji="1" lang="ja-JP" altLang="en-US" sz="2800" dirty="0">
                <a:latin typeface="メイリオ" panose="020B0604030504040204" pitchFamily="50" charset="-128"/>
                <a:ea typeface="メイリオ" panose="020B0604030504040204" pitchFamily="50" charset="-128"/>
              </a:rPr>
            </a:br>
            <a:r>
              <a:rPr kumimoji="1" lang="ja-JP" altLang="en-US" sz="2800" dirty="0">
                <a:latin typeface="メイリオ" panose="020B0604030504040204" pitchFamily="50" charset="-128"/>
                <a:ea typeface="メイリオ" panose="020B0604030504040204" pitchFamily="50" charset="-128"/>
              </a:rPr>
              <a:t>参考に</a:t>
            </a:r>
            <a:endParaRPr lang="en-US" altLang="ja-JP"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655711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68" name="グループ化 7167">
            <a:extLst>
              <a:ext uri="{FF2B5EF4-FFF2-40B4-BE49-F238E27FC236}">
                <a16:creationId xmlns:a16="http://schemas.microsoft.com/office/drawing/2014/main" id="{F86B9E1A-0A35-1948-34E2-6D4A2635FD26}"/>
              </a:ext>
            </a:extLst>
          </p:cNvPr>
          <p:cNvGrpSpPr/>
          <p:nvPr/>
        </p:nvGrpSpPr>
        <p:grpSpPr>
          <a:xfrm>
            <a:off x="1632530" y="4671645"/>
            <a:ext cx="990600" cy="906287"/>
            <a:chOff x="1265136" y="3857730"/>
            <a:chExt cx="990600" cy="1036958"/>
          </a:xfrm>
        </p:grpSpPr>
        <p:sp>
          <p:nvSpPr>
            <p:cNvPr id="7169" name="メモ 15">
              <a:extLst>
                <a:ext uri="{FF2B5EF4-FFF2-40B4-BE49-F238E27FC236}">
                  <a16:creationId xmlns:a16="http://schemas.microsoft.com/office/drawing/2014/main" id="{7F43E3ED-40A5-80EF-FC82-3853051C52E7}"/>
                </a:ext>
              </a:extLst>
            </p:cNvPr>
            <p:cNvSpPr/>
            <p:nvPr/>
          </p:nvSpPr>
          <p:spPr bwMode="auto">
            <a:xfrm>
              <a:off x="1295400" y="3857730"/>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172" name="テキスト ボックス 7171">
              <a:extLst>
                <a:ext uri="{FF2B5EF4-FFF2-40B4-BE49-F238E27FC236}">
                  <a16:creationId xmlns:a16="http://schemas.microsoft.com/office/drawing/2014/main" id="{29E21AD9-8866-AE5B-5E00-27746EDB52C7}"/>
                </a:ext>
              </a:extLst>
            </p:cNvPr>
            <p:cNvSpPr txBox="1"/>
            <p:nvPr/>
          </p:nvSpPr>
          <p:spPr>
            <a:xfrm>
              <a:off x="1265136" y="3943875"/>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08</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grpSp>
        <p:nvGrpSpPr>
          <p:cNvPr id="25" name="グループ化 24">
            <a:extLst>
              <a:ext uri="{FF2B5EF4-FFF2-40B4-BE49-F238E27FC236}">
                <a16:creationId xmlns:a16="http://schemas.microsoft.com/office/drawing/2014/main" id="{5E544EF6-8945-036E-1212-6BDE58FED42E}"/>
              </a:ext>
            </a:extLst>
          </p:cNvPr>
          <p:cNvGrpSpPr/>
          <p:nvPr/>
        </p:nvGrpSpPr>
        <p:grpSpPr>
          <a:xfrm>
            <a:off x="3242510" y="4512826"/>
            <a:ext cx="990600" cy="890653"/>
            <a:chOff x="1295400" y="3857730"/>
            <a:chExt cx="990600" cy="1019070"/>
          </a:xfrm>
        </p:grpSpPr>
        <p:sp>
          <p:nvSpPr>
            <p:cNvPr id="26" name="メモ 15">
              <a:extLst>
                <a:ext uri="{FF2B5EF4-FFF2-40B4-BE49-F238E27FC236}">
                  <a16:creationId xmlns:a16="http://schemas.microsoft.com/office/drawing/2014/main" id="{48A3A545-A421-CE78-47EA-6D9E8341B33A}"/>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テキスト ボックス 26">
              <a:extLst>
                <a:ext uri="{FF2B5EF4-FFF2-40B4-BE49-F238E27FC236}">
                  <a16:creationId xmlns:a16="http://schemas.microsoft.com/office/drawing/2014/main" id="{F2F65B1A-15B2-53F8-11BA-157DEAEC3A95}"/>
                </a:ext>
              </a:extLst>
            </p:cNvPr>
            <p:cNvSpPr txBox="1"/>
            <p:nvPr/>
          </p:nvSpPr>
          <p:spPr>
            <a:xfrm>
              <a:off x="1295400" y="3890211"/>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06</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7171" name="Text Box 3"/>
          <p:cNvSpPr txBox="1">
            <a:spLocks noChangeArrowheads="1"/>
          </p:cNvSpPr>
          <p:nvPr/>
        </p:nvSpPr>
        <p:spPr bwMode="auto">
          <a:xfrm>
            <a:off x="2743200" y="300581"/>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発展課題</a:t>
            </a:r>
            <a:r>
              <a:rPr lang="en-US" altLang="ja-JP" sz="2800" dirty="0">
                <a:solidFill>
                  <a:srgbClr val="FF0000"/>
                </a:solidFill>
                <a:latin typeface="メイリオ" panose="020B0604030504040204" pitchFamily="50" charset="-128"/>
                <a:ea typeface="メイリオ" panose="020B0604030504040204" pitchFamily="50" charset="-128"/>
              </a:rPr>
              <a:t>1: </a:t>
            </a:r>
            <a:r>
              <a:rPr lang="en-US" altLang="ja-JP" sz="2800" dirty="0" err="1">
                <a:latin typeface="メイリオ" panose="020B0604030504040204" pitchFamily="50" charset="-128"/>
                <a:ea typeface="メイリオ" panose="020B0604030504040204" pitchFamily="50" charset="-128"/>
              </a:rPr>
              <a:t>FizzBuss</a:t>
            </a:r>
            <a:endParaRPr lang="en-US" altLang="ja-JP" sz="2800" dirty="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320842" y="1066800"/>
            <a:ext cx="3962401" cy="2708434"/>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en-US" altLang="ja-JP" sz="2000" dirty="0">
                <a:latin typeface="メイリオ" panose="020B0604030504040204" pitchFamily="50" charset="-128"/>
                <a:ea typeface="メイリオ" panose="020B0604030504040204" pitchFamily="50" charset="-128"/>
              </a:rPr>
              <a:t>Fizz Buzz</a:t>
            </a:r>
            <a:r>
              <a:rPr lang="ja-JP" altLang="en-US" sz="2000" dirty="0">
                <a:latin typeface="メイリオ" panose="020B0604030504040204" pitchFamily="50" charset="-128"/>
                <a:ea typeface="メイリオ" panose="020B0604030504040204" pitchFamily="50" charset="-128"/>
              </a:rPr>
              <a:t>という遊びのプログラムを作ってみましょう。</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例えば、</a:t>
            </a: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1</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から</a:t>
            </a: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30</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までの数を表示しますが。</a:t>
            </a:r>
          </a:p>
          <a:p>
            <a:pPr algn="l" eaLnBrk="1" hangingPunct="1">
              <a:spcBef>
                <a:spcPct val="50000"/>
              </a:spcBef>
              <a:buFontTx/>
              <a:buNone/>
            </a:pP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3</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の倍数の時は</a:t>
            </a: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”Fizz”</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と表示。</a:t>
            </a:r>
            <a:br>
              <a:rPr lang="ja-JP" altLang="en-US" sz="2000" dirty="0">
                <a:solidFill>
                  <a:schemeClr val="accent6">
                    <a:lumMod val="50000"/>
                  </a:schemeClr>
                </a:solidFill>
                <a:latin typeface="メイリオ" panose="020B0604030504040204" pitchFamily="50" charset="-128"/>
                <a:ea typeface="メイリオ" panose="020B0604030504040204" pitchFamily="50" charset="-128"/>
              </a:rPr>
            </a:b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5</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の場合の時は</a:t>
            </a: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”Buzz”</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と表示。</a:t>
            </a:r>
            <a:br>
              <a:rPr lang="ja-JP" altLang="en-US" sz="2000" dirty="0">
                <a:solidFill>
                  <a:schemeClr val="accent6">
                    <a:lumMod val="50000"/>
                  </a:schemeClr>
                </a:solidFill>
                <a:latin typeface="メイリオ" panose="020B0604030504040204" pitchFamily="50" charset="-128"/>
                <a:ea typeface="メイリオ" panose="020B0604030504040204" pitchFamily="50" charset="-128"/>
              </a:rPr>
            </a:b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3</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と</a:t>
            </a: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5</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の倍数の時は、</a:t>
            </a:r>
            <a:r>
              <a:rPr lang="en-US" altLang="ja-JP" sz="2000" dirty="0">
                <a:solidFill>
                  <a:schemeClr val="accent6">
                    <a:lumMod val="50000"/>
                  </a:schemeClr>
                </a:solidFill>
                <a:latin typeface="メイリオ" panose="020B0604030504040204" pitchFamily="50" charset="-128"/>
                <a:ea typeface="メイリオ" panose="020B0604030504040204" pitchFamily="50" charset="-128"/>
              </a:rPr>
              <a:t>”Fizz Buzz”</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と表示。</a:t>
            </a:r>
            <a:br>
              <a:rPr lang="ja-JP" altLang="en-US" sz="2000" dirty="0">
                <a:solidFill>
                  <a:schemeClr val="accent6">
                    <a:lumMod val="50000"/>
                  </a:schemeClr>
                </a:solidFill>
                <a:latin typeface="メイリオ" panose="020B0604030504040204" pitchFamily="50" charset="-128"/>
                <a:ea typeface="メイリオ" panose="020B0604030504040204" pitchFamily="50" charset="-128"/>
              </a:rPr>
            </a:b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それ以外は数字を言います。</a:t>
            </a:r>
          </a:p>
        </p:txBody>
      </p:sp>
      <p:sp>
        <p:nvSpPr>
          <p:cNvPr id="9" name="スライド番号プレースホルダー 3"/>
          <p:cNvSpPr txBox="1">
            <a:spLocks/>
          </p:cNvSpPr>
          <p:nvPr/>
        </p:nvSpPr>
        <p:spPr bwMode="auto">
          <a:xfrm>
            <a:off x="6761627" y="638175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ja-JP"/>
            </a:defPPr>
            <a:lvl1pPr algn="r" rtl="0" fontAlgn="base">
              <a:spcBef>
                <a:spcPct val="20000"/>
              </a:spcBef>
              <a:spcAft>
                <a:spcPct val="0"/>
              </a:spcAft>
              <a:buChar char="•"/>
              <a:defRPr kumimoji="1" sz="3200" kern="1200">
                <a:solidFill>
                  <a:schemeClr val="tx1"/>
                </a:solidFill>
                <a:latin typeface="Arial" panose="020B0604020202020204" pitchFamily="34" charset="0"/>
                <a:ea typeface="ＭＳ Ｐゴシック" panose="020B0600070205080204" pitchFamily="50" charset="-128"/>
                <a:cs typeface="+mn-cs"/>
              </a:defRPr>
            </a:lvl1pPr>
            <a:lvl2pPr marL="742950" indent="-285750" algn="ctr" rtl="0" fontAlgn="base">
              <a:spcBef>
                <a:spcPct val="20000"/>
              </a:spcBef>
              <a:spcAft>
                <a:spcPct val="0"/>
              </a:spcAft>
              <a:buChar char="–"/>
              <a:defRPr kumimoji="1" sz="2800" kern="1200">
                <a:solidFill>
                  <a:schemeClr val="tx1"/>
                </a:solidFill>
                <a:latin typeface="Arial" panose="020B0604020202020204" pitchFamily="34" charset="0"/>
                <a:ea typeface="ＭＳ Ｐゴシック" panose="020B0600070205080204" pitchFamily="50" charset="-128"/>
                <a:cs typeface="+mn-cs"/>
              </a:defRPr>
            </a:lvl2pPr>
            <a:lvl3pPr marL="1143000" indent="-228600" algn="ctr" rtl="0" fontAlgn="base">
              <a:spcBef>
                <a:spcPct val="20000"/>
              </a:spcBef>
              <a:spcAft>
                <a:spcPct val="0"/>
              </a:spcAft>
              <a:buChar char="•"/>
              <a:defRPr kumimoji="1" sz="2400" kern="1200">
                <a:solidFill>
                  <a:schemeClr val="tx1"/>
                </a:solidFill>
                <a:latin typeface="Arial" panose="020B0604020202020204" pitchFamily="34" charset="0"/>
                <a:ea typeface="ＭＳ Ｐゴシック" panose="020B0600070205080204" pitchFamily="50" charset="-128"/>
                <a:cs typeface="+mn-cs"/>
              </a:defRPr>
            </a:lvl3pPr>
            <a:lvl4pPr marL="16002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4pPr>
            <a:lvl5pPr marL="20574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5pPr>
            <a:lvl6pPr marL="25146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6pPr>
            <a:lvl7pPr marL="29718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7pPr>
            <a:lvl8pPr marL="34290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8pPr>
            <a:lvl9pPr marL="38862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45</a:t>
            </a:fld>
            <a:endParaRPr kumimoji="0" lang="en-US" altLang="ja-JP" sz="2800" dirty="0">
              <a:solidFill>
                <a:srgbClr val="000000"/>
              </a:solidFill>
            </a:endParaRPr>
          </a:p>
        </p:txBody>
      </p:sp>
      <p:sp>
        <p:nvSpPr>
          <p:cNvPr id="2" name="テキスト ボックス 1">
            <a:extLst>
              <a:ext uri="{FF2B5EF4-FFF2-40B4-BE49-F238E27FC236}">
                <a16:creationId xmlns:a16="http://schemas.microsoft.com/office/drawing/2014/main" id="{AB7D8D71-D96E-42C6-1668-C2DE4ADFCF5E}"/>
              </a:ext>
            </a:extLst>
          </p:cNvPr>
          <p:cNvSpPr txBox="1"/>
          <p:nvPr/>
        </p:nvSpPr>
        <p:spPr>
          <a:xfrm>
            <a:off x="320842" y="220246"/>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lang="en-US" altLang="ja-JP" sz="2800" dirty="0">
                <a:solidFill>
                  <a:schemeClr val="accent2"/>
                </a:solidFill>
              </a:rPr>
              <a:t>21</a:t>
            </a:r>
            <a:endParaRPr kumimoji="1" lang="ja-JP" altLang="en-US" sz="2800" dirty="0">
              <a:solidFill>
                <a:schemeClr val="accent2"/>
              </a:solidFill>
            </a:endParaRPr>
          </a:p>
        </p:txBody>
      </p:sp>
      <p:sp>
        <p:nvSpPr>
          <p:cNvPr id="4" name="テキスト ボックス 3">
            <a:extLst>
              <a:ext uri="{FF2B5EF4-FFF2-40B4-BE49-F238E27FC236}">
                <a16:creationId xmlns:a16="http://schemas.microsoft.com/office/drawing/2014/main" id="{A0407ED8-B8FE-08D7-B671-AC0168D30C97}"/>
              </a:ext>
            </a:extLst>
          </p:cNvPr>
          <p:cNvSpPr txBox="1"/>
          <p:nvPr/>
        </p:nvSpPr>
        <p:spPr>
          <a:xfrm>
            <a:off x="4648322" y="1030438"/>
            <a:ext cx="1596189" cy="4708981"/>
          </a:xfrm>
          <a:prstGeom prst="rect">
            <a:avLst/>
          </a:prstGeom>
          <a:noFill/>
          <a:ln>
            <a:solidFill>
              <a:schemeClr val="tx1"/>
            </a:solidFill>
          </a:ln>
        </p:spPr>
        <p:txBody>
          <a:bodyPr wrap="square">
            <a:spAutoFit/>
          </a:bodyPr>
          <a:lstStyle/>
          <a:p>
            <a:pPr algn="l"/>
            <a:r>
              <a:rPr lang="en-US" altLang="ja-JP" sz="2000" dirty="0">
                <a:latin typeface="メイリオ" panose="020B0604030504040204" pitchFamily="50" charset="-128"/>
                <a:ea typeface="メイリオ" panose="020B0604030504040204" pitchFamily="50" charset="-128"/>
              </a:rPr>
              <a:t>1</a:t>
            </a:r>
          </a:p>
          <a:p>
            <a:pPr algn="l"/>
            <a:r>
              <a:rPr lang="en-US" altLang="ja-JP" sz="2000" dirty="0">
                <a:latin typeface="メイリオ" panose="020B0604030504040204" pitchFamily="50" charset="-128"/>
                <a:ea typeface="メイリオ" panose="020B0604030504040204" pitchFamily="50" charset="-128"/>
              </a:rPr>
              <a:t>2</a:t>
            </a:r>
          </a:p>
          <a:p>
            <a:pPr algn="l"/>
            <a:r>
              <a:rPr lang="en-US" altLang="ja-JP" sz="2000" dirty="0">
                <a:latin typeface="メイリオ" panose="020B0604030504040204" pitchFamily="50" charset="-128"/>
                <a:ea typeface="メイリオ" panose="020B0604030504040204" pitchFamily="50" charset="-128"/>
              </a:rPr>
              <a:t>Fizz</a:t>
            </a:r>
          </a:p>
          <a:p>
            <a:pPr algn="l"/>
            <a:r>
              <a:rPr lang="en-US" altLang="ja-JP" sz="2000" dirty="0">
                <a:latin typeface="メイリオ" panose="020B0604030504040204" pitchFamily="50" charset="-128"/>
                <a:ea typeface="メイリオ" panose="020B0604030504040204" pitchFamily="50" charset="-128"/>
              </a:rPr>
              <a:t>4</a:t>
            </a:r>
          </a:p>
          <a:p>
            <a:pPr algn="l"/>
            <a:r>
              <a:rPr lang="en-US" altLang="ja-JP" sz="2000" dirty="0">
                <a:latin typeface="メイリオ" panose="020B0604030504040204" pitchFamily="50" charset="-128"/>
                <a:ea typeface="メイリオ" panose="020B0604030504040204" pitchFamily="50" charset="-128"/>
              </a:rPr>
              <a:t>Buzz</a:t>
            </a:r>
          </a:p>
          <a:p>
            <a:pPr algn="l"/>
            <a:r>
              <a:rPr lang="en-US" altLang="ja-JP" sz="2000" dirty="0">
                <a:latin typeface="メイリオ" panose="020B0604030504040204" pitchFamily="50" charset="-128"/>
                <a:ea typeface="メイリオ" panose="020B0604030504040204" pitchFamily="50" charset="-128"/>
              </a:rPr>
              <a:t>Fizz</a:t>
            </a:r>
          </a:p>
          <a:p>
            <a:pPr algn="l"/>
            <a:r>
              <a:rPr lang="en-US" altLang="ja-JP" sz="2000" dirty="0">
                <a:latin typeface="メイリオ" panose="020B0604030504040204" pitchFamily="50" charset="-128"/>
                <a:ea typeface="メイリオ" panose="020B0604030504040204" pitchFamily="50" charset="-128"/>
              </a:rPr>
              <a:t>7</a:t>
            </a:r>
          </a:p>
          <a:p>
            <a:pPr algn="l"/>
            <a:r>
              <a:rPr lang="en-US" altLang="ja-JP" sz="2000" dirty="0">
                <a:latin typeface="メイリオ" panose="020B0604030504040204" pitchFamily="50" charset="-128"/>
                <a:ea typeface="メイリオ" panose="020B0604030504040204" pitchFamily="50" charset="-128"/>
              </a:rPr>
              <a:t>8</a:t>
            </a:r>
          </a:p>
          <a:p>
            <a:pPr algn="l"/>
            <a:r>
              <a:rPr lang="en-US" altLang="ja-JP" sz="2000" dirty="0">
                <a:latin typeface="メイリオ" panose="020B0604030504040204" pitchFamily="50" charset="-128"/>
                <a:ea typeface="メイリオ" panose="020B0604030504040204" pitchFamily="50" charset="-128"/>
              </a:rPr>
              <a:t>Fizz</a:t>
            </a:r>
          </a:p>
          <a:p>
            <a:pPr algn="l"/>
            <a:r>
              <a:rPr lang="en-US" altLang="ja-JP" sz="2000" dirty="0">
                <a:latin typeface="メイリオ" panose="020B0604030504040204" pitchFamily="50" charset="-128"/>
                <a:ea typeface="メイリオ" panose="020B0604030504040204" pitchFamily="50" charset="-128"/>
              </a:rPr>
              <a:t>Buzz</a:t>
            </a:r>
          </a:p>
          <a:p>
            <a:pPr algn="l"/>
            <a:r>
              <a:rPr lang="en-US" altLang="ja-JP" sz="2000" dirty="0">
                <a:latin typeface="メイリオ" panose="020B0604030504040204" pitchFamily="50" charset="-128"/>
                <a:ea typeface="メイリオ" panose="020B0604030504040204" pitchFamily="50" charset="-128"/>
              </a:rPr>
              <a:t>11</a:t>
            </a:r>
          </a:p>
          <a:p>
            <a:pPr algn="l"/>
            <a:r>
              <a:rPr lang="en-US" altLang="ja-JP" sz="2000" dirty="0">
                <a:latin typeface="メイリオ" panose="020B0604030504040204" pitchFamily="50" charset="-128"/>
                <a:ea typeface="メイリオ" panose="020B0604030504040204" pitchFamily="50" charset="-128"/>
              </a:rPr>
              <a:t>Fizz</a:t>
            </a:r>
          </a:p>
          <a:p>
            <a:pPr algn="l"/>
            <a:r>
              <a:rPr lang="en-US" altLang="ja-JP" sz="2000" dirty="0">
                <a:latin typeface="メイリオ" panose="020B0604030504040204" pitchFamily="50" charset="-128"/>
                <a:ea typeface="メイリオ" panose="020B0604030504040204" pitchFamily="50" charset="-128"/>
              </a:rPr>
              <a:t>13</a:t>
            </a:r>
          </a:p>
          <a:p>
            <a:pPr algn="l"/>
            <a:r>
              <a:rPr lang="en-US" altLang="ja-JP" sz="2000" dirty="0">
                <a:latin typeface="メイリオ" panose="020B0604030504040204" pitchFamily="50" charset="-128"/>
                <a:ea typeface="メイリオ" panose="020B0604030504040204" pitchFamily="50" charset="-128"/>
              </a:rPr>
              <a:t>14</a:t>
            </a:r>
          </a:p>
          <a:p>
            <a:pPr algn="l"/>
            <a:r>
              <a:rPr lang="en-US" altLang="ja-JP" sz="2000" dirty="0" err="1">
                <a:latin typeface="メイリオ" panose="020B0604030504040204" pitchFamily="50" charset="-128"/>
                <a:ea typeface="メイリオ" panose="020B0604030504040204" pitchFamily="50" charset="-128"/>
              </a:rPr>
              <a:t>FizzBuzz</a:t>
            </a:r>
            <a:endParaRPr lang="en-US" altLang="ja-JP" sz="20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A92E5089-5BE3-A0BA-0AC4-2D76E93B326D}"/>
              </a:ext>
            </a:extLst>
          </p:cNvPr>
          <p:cNvSpPr txBox="1"/>
          <p:nvPr/>
        </p:nvSpPr>
        <p:spPr>
          <a:xfrm>
            <a:off x="7030332" y="1661117"/>
            <a:ext cx="1596189" cy="4708981"/>
          </a:xfrm>
          <a:prstGeom prst="rect">
            <a:avLst/>
          </a:prstGeom>
          <a:noFill/>
          <a:ln>
            <a:solidFill>
              <a:schemeClr val="tx1"/>
            </a:solidFill>
          </a:ln>
        </p:spPr>
        <p:txBody>
          <a:bodyPr wrap="square">
            <a:spAutoFit/>
          </a:bodyPr>
          <a:lstStyle/>
          <a:p>
            <a:pPr algn="l"/>
            <a:r>
              <a:rPr lang="en-US" altLang="ja-JP" sz="2000" dirty="0">
                <a:latin typeface="メイリオ" panose="020B0604030504040204" pitchFamily="50" charset="-128"/>
                <a:ea typeface="メイリオ" panose="020B0604030504040204" pitchFamily="50" charset="-128"/>
              </a:rPr>
              <a:t>16</a:t>
            </a:r>
          </a:p>
          <a:p>
            <a:pPr algn="l"/>
            <a:r>
              <a:rPr lang="en-US" altLang="ja-JP" sz="2000" dirty="0">
                <a:latin typeface="メイリオ" panose="020B0604030504040204" pitchFamily="50" charset="-128"/>
                <a:ea typeface="メイリオ" panose="020B0604030504040204" pitchFamily="50" charset="-128"/>
              </a:rPr>
              <a:t>17</a:t>
            </a:r>
          </a:p>
          <a:p>
            <a:pPr algn="l"/>
            <a:r>
              <a:rPr lang="en-US" altLang="ja-JP" sz="2000" dirty="0">
                <a:latin typeface="メイリオ" panose="020B0604030504040204" pitchFamily="50" charset="-128"/>
                <a:ea typeface="メイリオ" panose="020B0604030504040204" pitchFamily="50" charset="-128"/>
              </a:rPr>
              <a:t>Fizz</a:t>
            </a:r>
          </a:p>
          <a:p>
            <a:pPr algn="l"/>
            <a:r>
              <a:rPr lang="en-US" altLang="ja-JP" sz="2000" dirty="0">
                <a:latin typeface="メイリオ" panose="020B0604030504040204" pitchFamily="50" charset="-128"/>
                <a:ea typeface="メイリオ" panose="020B0604030504040204" pitchFamily="50" charset="-128"/>
              </a:rPr>
              <a:t>19</a:t>
            </a:r>
          </a:p>
          <a:p>
            <a:pPr algn="l"/>
            <a:r>
              <a:rPr lang="en-US" altLang="ja-JP" sz="2000" dirty="0">
                <a:latin typeface="メイリオ" panose="020B0604030504040204" pitchFamily="50" charset="-128"/>
                <a:ea typeface="メイリオ" panose="020B0604030504040204" pitchFamily="50" charset="-128"/>
              </a:rPr>
              <a:t>Buzz</a:t>
            </a:r>
          </a:p>
          <a:p>
            <a:pPr algn="l"/>
            <a:r>
              <a:rPr lang="en-US" altLang="ja-JP" sz="2000" dirty="0">
                <a:latin typeface="メイリオ" panose="020B0604030504040204" pitchFamily="50" charset="-128"/>
                <a:ea typeface="メイリオ" panose="020B0604030504040204" pitchFamily="50" charset="-128"/>
              </a:rPr>
              <a:t>Fizz</a:t>
            </a:r>
          </a:p>
          <a:p>
            <a:pPr algn="l"/>
            <a:r>
              <a:rPr lang="en-US" altLang="ja-JP" sz="2000" dirty="0">
                <a:latin typeface="メイリオ" panose="020B0604030504040204" pitchFamily="50" charset="-128"/>
                <a:ea typeface="メイリオ" panose="020B0604030504040204" pitchFamily="50" charset="-128"/>
              </a:rPr>
              <a:t>22</a:t>
            </a:r>
          </a:p>
          <a:p>
            <a:pPr algn="l"/>
            <a:r>
              <a:rPr lang="en-US" altLang="ja-JP" sz="2000" dirty="0">
                <a:latin typeface="メイリオ" panose="020B0604030504040204" pitchFamily="50" charset="-128"/>
                <a:ea typeface="メイリオ" panose="020B0604030504040204" pitchFamily="50" charset="-128"/>
              </a:rPr>
              <a:t>23</a:t>
            </a:r>
          </a:p>
          <a:p>
            <a:pPr algn="l"/>
            <a:r>
              <a:rPr lang="en-US" altLang="ja-JP" sz="2000" dirty="0">
                <a:latin typeface="メイリオ" panose="020B0604030504040204" pitchFamily="50" charset="-128"/>
                <a:ea typeface="メイリオ" panose="020B0604030504040204" pitchFamily="50" charset="-128"/>
              </a:rPr>
              <a:t>Fizz</a:t>
            </a:r>
          </a:p>
          <a:p>
            <a:pPr algn="l"/>
            <a:r>
              <a:rPr lang="en-US" altLang="ja-JP" sz="2000" dirty="0">
                <a:latin typeface="メイリオ" panose="020B0604030504040204" pitchFamily="50" charset="-128"/>
                <a:ea typeface="メイリオ" panose="020B0604030504040204" pitchFamily="50" charset="-128"/>
              </a:rPr>
              <a:t>Buzz</a:t>
            </a:r>
          </a:p>
          <a:p>
            <a:pPr algn="l"/>
            <a:r>
              <a:rPr lang="en-US" altLang="ja-JP" sz="2000" dirty="0">
                <a:latin typeface="メイリオ" panose="020B0604030504040204" pitchFamily="50" charset="-128"/>
                <a:ea typeface="メイリオ" panose="020B0604030504040204" pitchFamily="50" charset="-128"/>
              </a:rPr>
              <a:t>26</a:t>
            </a:r>
          </a:p>
          <a:p>
            <a:pPr algn="l"/>
            <a:r>
              <a:rPr lang="en-US" altLang="ja-JP" sz="2000" dirty="0">
                <a:latin typeface="メイリオ" panose="020B0604030504040204" pitchFamily="50" charset="-128"/>
                <a:ea typeface="メイリオ" panose="020B0604030504040204" pitchFamily="50" charset="-128"/>
              </a:rPr>
              <a:t>Fizz</a:t>
            </a:r>
          </a:p>
          <a:p>
            <a:pPr algn="l"/>
            <a:r>
              <a:rPr lang="en-US" altLang="ja-JP" sz="2000" dirty="0">
                <a:latin typeface="メイリオ" panose="020B0604030504040204" pitchFamily="50" charset="-128"/>
                <a:ea typeface="メイリオ" panose="020B0604030504040204" pitchFamily="50" charset="-128"/>
              </a:rPr>
              <a:t>28</a:t>
            </a:r>
          </a:p>
          <a:p>
            <a:pPr algn="l"/>
            <a:r>
              <a:rPr lang="en-US" altLang="ja-JP" sz="2000" dirty="0">
                <a:latin typeface="メイリオ" panose="020B0604030504040204" pitchFamily="50" charset="-128"/>
                <a:ea typeface="メイリオ" panose="020B0604030504040204" pitchFamily="50" charset="-128"/>
              </a:rPr>
              <a:t>29</a:t>
            </a:r>
          </a:p>
          <a:p>
            <a:pPr algn="l"/>
            <a:r>
              <a:rPr lang="en-US" altLang="ja-JP" sz="2000" dirty="0" err="1">
                <a:latin typeface="メイリオ" panose="020B0604030504040204" pitchFamily="50" charset="-128"/>
                <a:ea typeface="メイリオ" panose="020B0604030504040204" pitchFamily="50" charset="-128"/>
              </a:rPr>
              <a:t>FizzBuzz</a:t>
            </a:r>
            <a:endParaRPr lang="en-US" altLang="ja-JP" sz="2000" dirty="0">
              <a:latin typeface="メイリオ" panose="020B0604030504040204" pitchFamily="50" charset="-128"/>
              <a:ea typeface="メイリオ" panose="020B0604030504040204" pitchFamily="50" charset="-128"/>
            </a:endParaRPr>
          </a:p>
        </p:txBody>
      </p:sp>
      <p:cxnSp>
        <p:nvCxnSpPr>
          <p:cNvPr id="11" name="コネクタ: カギ線 10">
            <a:extLst>
              <a:ext uri="{FF2B5EF4-FFF2-40B4-BE49-F238E27FC236}">
                <a16:creationId xmlns:a16="http://schemas.microsoft.com/office/drawing/2014/main" id="{8DF6D545-665C-BBE9-B839-E77879417AEF}"/>
              </a:ext>
            </a:extLst>
          </p:cNvPr>
          <p:cNvCxnSpPr/>
          <p:nvPr/>
        </p:nvCxnSpPr>
        <p:spPr bwMode="auto">
          <a:xfrm rot="5400000" flipH="1" flipV="1">
            <a:off x="4928046" y="3286273"/>
            <a:ext cx="4078303" cy="827990"/>
          </a:xfrm>
          <a:prstGeom prst="bentConnector3">
            <a:avLst>
              <a:gd name="adj1" fmla="val 111363"/>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直線コネクタ 20">
            <a:extLst>
              <a:ext uri="{FF2B5EF4-FFF2-40B4-BE49-F238E27FC236}">
                <a16:creationId xmlns:a16="http://schemas.microsoft.com/office/drawing/2014/main" id="{E64C671F-A4B0-E5B0-1163-3123880C4EAC}"/>
              </a:ext>
            </a:extLst>
          </p:cNvPr>
          <p:cNvCxnSpPr/>
          <p:nvPr/>
        </p:nvCxnSpPr>
        <p:spPr bwMode="auto">
          <a:xfrm>
            <a:off x="6244511" y="5739419"/>
            <a:ext cx="308689"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2" name="グループ化 21">
            <a:extLst>
              <a:ext uri="{FF2B5EF4-FFF2-40B4-BE49-F238E27FC236}">
                <a16:creationId xmlns:a16="http://schemas.microsoft.com/office/drawing/2014/main" id="{2E9CDD89-EA1F-2068-C753-DFF4AE3CDF97}"/>
              </a:ext>
            </a:extLst>
          </p:cNvPr>
          <p:cNvGrpSpPr/>
          <p:nvPr/>
        </p:nvGrpSpPr>
        <p:grpSpPr>
          <a:xfrm>
            <a:off x="2627451" y="4293791"/>
            <a:ext cx="990600" cy="906287"/>
            <a:chOff x="1265136" y="3857730"/>
            <a:chExt cx="990600" cy="1036958"/>
          </a:xfrm>
        </p:grpSpPr>
        <p:sp>
          <p:nvSpPr>
            <p:cNvPr id="23" name="メモ 15">
              <a:extLst>
                <a:ext uri="{FF2B5EF4-FFF2-40B4-BE49-F238E27FC236}">
                  <a16:creationId xmlns:a16="http://schemas.microsoft.com/office/drawing/2014/main" id="{AB022F57-2799-4875-D6FF-C782305E7D11}"/>
                </a:ext>
              </a:extLst>
            </p:cNvPr>
            <p:cNvSpPr/>
            <p:nvPr/>
          </p:nvSpPr>
          <p:spPr bwMode="auto">
            <a:xfrm>
              <a:off x="1295400" y="3857730"/>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a:extLst>
                <a:ext uri="{FF2B5EF4-FFF2-40B4-BE49-F238E27FC236}">
                  <a16:creationId xmlns:a16="http://schemas.microsoft.com/office/drawing/2014/main" id="{C4F87626-A4DD-7FB8-65A4-9C9FAF7376B0}"/>
                </a:ext>
              </a:extLst>
            </p:cNvPr>
            <p:cNvSpPr txBox="1"/>
            <p:nvPr/>
          </p:nvSpPr>
          <p:spPr>
            <a:xfrm>
              <a:off x="1265136" y="3943875"/>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05</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grpSp>
        <p:nvGrpSpPr>
          <p:cNvPr id="28" name="グループ化 27">
            <a:extLst>
              <a:ext uri="{FF2B5EF4-FFF2-40B4-BE49-F238E27FC236}">
                <a16:creationId xmlns:a16="http://schemas.microsoft.com/office/drawing/2014/main" id="{B9B588D9-A246-C7F5-356D-DD36E840BEF3}"/>
              </a:ext>
            </a:extLst>
          </p:cNvPr>
          <p:cNvGrpSpPr/>
          <p:nvPr/>
        </p:nvGrpSpPr>
        <p:grpSpPr>
          <a:xfrm>
            <a:off x="1514034" y="4004685"/>
            <a:ext cx="990600" cy="906287"/>
            <a:chOff x="1265136" y="3857730"/>
            <a:chExt cx="990600" cy="1036958"/>
          </a:xfrm>
        </p:grpSpPr>
        <p:sp>
          <p:nvSpPr>
            <p:cNvPr id="29" name="メモ 15">
              <a:extLst>
                <a:ext uri="{FF2B5EF4-FFF2-40B4-BE49-F238E27FC236}">
                  <a16:creationId xmlns:a16="http://schemas.microsoft.com/office/drawing/2014/main" id="{4ADF73EB-36E7-A167-5D8D-623C75190B0A}"/>
                </a:ext>
              </a:extLst>
            </p:cNvPr>
            <p:cNvSpPr/>
            <p:nvPr/>
          </p:nvSpPr>
          <p:spPr bwMode="auto">
            <a:xfrm>
              <a:off x="1295400" y="3857730"/>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0" name="テキスト ボックス 29">
              <a:extLst>
                <a:ext uri="{FF2B5EF4-FFF2-40B4-BE49-F238E27FC236}">
                  <a16:creationId xmlns:a16="http://schemas.microsoft.com/office/drawing/2014/main" id="{42656F35-64BD-D251-06CF-4A977A589261}"/>
                </a:ext>
              </a:extLst>
            </p:cNvPr>
            <p:cNvSpPr txBox="1"/>
            <p:nvPr/>
          </p:nvSpPr>
          <p:spPr>
            <a:xfrm>
              <a:off x="1265136" y="3943875"/>
              <a:ext cx="990600" cy="950813"/>
            </a:xfrm>
            <a:prstGeom prst="rect">
              <a:avLst/>
            </a:prstGeom>
            <a:noFill/>
          </p:spPr>
          <p:txBody>
            <a:bodyPr wrap="square" rtlCol="0">
              <a:spAutoFit/>
            </a:bodyPr>
            <a:lstStyle/>
            <a:p>
              <a:r>
                <a:rPr kumimoji="1" lang="ja-JP" altLang="en-US" sz="2400" dirty="0">
                  <a:solidFill>
                    <a:srgbClr val="FF0000"/>
                  </a:solidFill>
                  <a:latin typeface="メイリオ" panose="020B0604030504040204" pitchFamily="50" charset="-128"/>
                  <a:ea typeface="メイリオ" panose="020B0604030504040204" pitchFamily="50" charset="-128"/>
                </a:rPr>
                <a:t>部品</a:t>
              </a:r>
              <a:br>
                <a:rPr kumimoji="1" lang="ja-JP" altLang="en-US" sz="2400" dirty="0">
                  <a:solidFill>
                    <a:srgbClr val="FF0000"/>
                  </a:solidFill>
                  <a:latin typeface="メイリオ" panose="020B0604030504040204" pitchFamily="50" charset="-128"/>
                  <a:ea typeface="メイリオ" panose="020B0604030504040204" pitchFamily="50" charset="-128"/>
                </a:rPr>
              </a:br>
              <a:r>
                <a:rPr kumimoji="1" lang="en-US" altLang="ja-JP" sz="2400" dirty="0">
                  <a:solidFill>
                    <a:srgbClr val="FF0000"/>
                  </a:solidFill>
                  <a:latin typeface="メイリオ" panose="020B0604030504040204" pitchFamily="50" charset="-128"/>
                  <a:ea typeface="メイリオ" panose="020B0604030504040204" pitchFamily="50" charset="-128"/>
                </a:rPr>
                <a:t>07</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31" name="テキスト ボックス 30">
            <a:extLst>
              <a:ext uri="{FF2B5EF4-FFF2-40B4-BE49-F238E27FC236}">
                <a16:creationId xmlns:a16="http://schemas.microsoft.com/office/drawing/2014/main" id="{0568AA72-6DAB-7A55-4A92-726417EDDBBE}"/>
              </a:ext>
            </a:extLst>
          </p:cNvPr>
          <p:cNvSpPr txBox="1"/>
          <p:nvPr/>
        </p:nvSpPr>
        <p:spPr>
          <a:xfrm>
            <a:off x="97178" y="4047731"/>
            <a:ext cx="1294720" cy="523220"/>
          </a:xfrm>
          <a:prstGeom prst="rect">
            <a:avLst/>
          </a:prstGeom>
          <a:noFill/>
          <a:ln w="28575">
            <a:solidFill>
              <a:srgbClr val="FF0000"/>
            </a:solidFill>
          </a:ln>
        </p:spPr>
        <p:txBody>
          <a:bodyPr wrap="square" rtlCol="0">
            <a:spAutoFit/>
          </a:bodyPr>
          <a:lstStyle/>
          <a:p>
            <a:r>
              <a:rPr kumimoji="1" lang="ja-JP" altLang="en-US" sz="2800" dirty="0">
                <a:solidFill>
                  <a:srgbClr val="FF0000"/>
                </a:solidFill>
              </a:rPr>
              <a:t>ヒント</a:t>
            </a:r>
          </a:p>
        </p:txBody>
      </p:sp>
      <p:sp>
        <p:nvSpPr>
          <p:cNvPr id="7173" name="テキスト ボックス 7172">
            <a:extLst>
              <a:ext uri="{FF2B5EF4-FFF2-40B4-BE49-F238E27FC236}">
                <a16:creationId xmlns:a16="http://schemas.microsoft.com/office/drawing/2014/main" id="{9F65F897-9849-C88D-EAA8-DD7497F9A118}"/>
              </a:ext>
            </a:extLst>
          </p:cNvPr>
          <p:cNvSpPr txBox="1"/>
          <p:nvPr/>
        </p:nvSpPr>
        <p:spPr>
          <a:xfrm>
            <a:off x="704881" y="5703001"/>
            <a:ext cx="3354985" cy="954107"/>
          </a:xfrm>
          <a:prstGeom prst="rect">
            <a:avLst/>
          </a:prstGeom>
          <a:noFill/>
        </p:spPr>
        <p:txBody>
          <a:bodyPr wrap="square" rtlCol="0">
            <a:spAutoFit/>
          </a:bodyPr>
          <a:lstStyle/>
          <a:p>
            <a:pPr algn="l"/>
            <a:r>
              <a:rPr lang="en-US" altLang="ja-JP" sz="2800" dirty="0" err="1">
                <a:latin typeface="メイリオ" panose="020B0604030504040204" pitchFamily="50" charset="-128"/>
                <a:ea typeface="メイリオ" panose="020B0604030504040204" pitchFamily="50" charset="-128"/>
              </a:rPr>
              <a:t>i</a:t>
            </a:r>
            <a:r>
              <a:rPr lang="en-US" altLang="ja-JP" sz="2800" dirty="0">
                <a:latin typeface="メイリオ" panose="020B0604030504040204" pitchFamily="50" charset="-128"/>
                <a:ea typeface="メイリオ" panose="020B0604030504040204" pitchFamily="50" charset="-128"/>
              </a:rPr>
              <a:t> % 3</a:t>
            </a:r>
            <a:br>
              <a:rPr lang="en-US" altLang="ja-JP"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余りを計算します。</a:t>
            </a:r>
            <a:endParaRPr lang="en-US" altLang="ja-JP"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1556190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360453" y="5804110"/>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46</a:t>
            </a:fld>
            <a:endParaRPr kumimoji="0" lang="en-US" altLang="ja-JP" sz="2800" dirty="0">
              <a:solidFill>
                <a:srgbClr val="000000"/>
              </a:solidFill>
            </a:endParaRPr>
          </a:p>
        </p:txBody>
      </p:sp>
      <p:sp>
        <p:nvSpPr>
          <p:cNvPr id="7171" name="Text Box 3"/>
          <p:cNvSpPr txBox="1">
            <a:spLocks noChangeArrowheads="1"/>
          </p:cNvSpPr>
          <p:nvPr/>
        </p:nvSpPr>
        <p:spPr bwMode="auto">
          <a:xfrm>
            <a:off x="2667000" y="422603"/>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発展課題</a:t>
            </a:r>
            <a:r>
              <a:rPr lang="en-US" altLang="ja-JP" sz="2800" dirty="0">
                <a:solidFill>
                  <a:srgbClr val="FF0000"/>
                </a:solidFill>
                <a:latin typeface="メイリオ" panose="020B0604030504040204" pitchFamily="50" charset="-128"/>
                <a:ea typeface="メイリオ" panose="020B0604030504040204" pitchFamily="50" charset="-128"/>
              </a:rPr>
              <a:t>2</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バブルソート</a:t>
            </a:r>
            <a:endParaRPr lang="en-US" altLang="ja-JP" sz="2800" dirty="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457200" y="1066800"/>
            <a:ext cx="6629400" cy="3231654"/>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a:latin typeface="メイリオ" panose="020B0604030504040204" pitchFamily="50" charset="-128"/>
                <a:ea typeface="メイリオ" panose="020B0604030504040204" pitchFamily="50" charset="-128"/>
              </a:rPr>
              <a:t>今回作成したプログラムは</a:t>
            </a: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選択ソート</a:t>
            </a:r>
            <a:r>
              <a:rPr lang="ja-JP" altLang="en-US" sz="2400" dirty="0">
                <a:latin typeface="メイリオ" panose="020B0604030504040204" pitchFamily="50" charset="-128"/>
                <a:ea typeface="メイリオ" panose="020B0604030504040204" pitchFamily="50" charset="-128"/>
              </a:rPr>
              <a:t>という方法を使ったもので、データを並び替える方法はいろいろあります。</a:t>
            </a:r>
          </a:p>
          <a:p>
            <a:pPr algn="l" eaLnBrk="1" hangingPunct="1">
              <a:spcBef>
                <a:spcPct val="50000"/>
              </a:spcBef>
              <a:buFontTx/>
              <a:buNone/>
            </a:pPr>
            <a:r>
              <a:rPr lang="ja-JP" altLang="en-US" sz="2400" dirty="0">
                <a:latin typeface="メイリオ" panose="020B0604030504040204" pitchFamily="50" charset="-128"/>
                <a:ea typeface="メイリオ" panose="020B0604030504040204" pitchFamily="50" charset="-128"/>
              </a:rPr>
              <a:t>次の並び替え方法の考え方やプログラムを</a:t>
            </a:r>
            <a:r>
              <a:rPr lang="en-US" altLang="ja-JP" sz="2400" dirty="0">
                <a:latin typeface="メイリオ" panose="020B0604030504040204" pitchFamily="50" charset="-128"/>
                <a:ea typeface="メイリオ" panose="020B0604030504040204" pitchFamily="50" charset="-128"/>
              </a:rPr>
              <a:t>Web</a:t>
            </a:r>
            <a:r>
              <a:rPr lang="ja-JP" altLang="en-US" sz="2400" dirty="0">
                <a:latin typeface="メイリオ" panose="020B0604030504040204" pitchFamily="50" charset="-128"/>
                <a:ea typeface="メイリオ" panose="020B0604030504040204" pitchFamily="50" charset="-128"/>
              </a:rPr>
              <a:t>で調べて作成してください。</a:t>
            </a:r>
          </a:p>
          <a:p>
            <a:pPr algn="l" eaLnBrk="1" hangingPunct="1">
              <a:spcBef>
                <a:spcPct val="50000"/>
              </a:spcBef>
              <a:buFontTx/>
              <a:buNone/>
            </a:pPr>
            <a:endParaRPr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a:p>
            <a:pPr algn="l" eaLnBrk="1" hangingPunct="1">
              <a:spcBef>
                <a:spcPct val="50000"/>
              </a:spcBef>
              <a:buFontTx/>
              <a:buNone/>
            </a:pP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バブルソート</a:t>
            </a:r>
          </a:p>
        </p:txBody>
      </p:sp>
      <p:sp>
        <p:nvSpPr>
          <p:cNvPr id="9" name="スライド番号プレースホルダー 3"/>
          <p:cNvSpPr txBox="1">
            <a:spLocks/>
          </p:cNvSpPr>
          <p:nvPr/>
        </p:nvSpPr>
        <p:spPr bwMode="auto">
          <a:xfrm>
            <a:off x="6360453" y="580411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ja-JP"/>
            </a:defPPr>
            <a:lvl1pPr algn="r" rtl="0" fontAlgn="base">
              <a:spcBef>
                <a:spcPct val="20000"/>
              </a:spcBef>
              <a:spcAft>
                <a:spcPct val="0"/>
              </a:spcAft>
              <a:buChar char="•"/>
              <a:defRPr kumimoji="1" sz="3200" kern="1200">
                <a:solidFill>
                  <a:schemeClr val="tx1"/>
                </a:solidFill>
                <a:latin typeface="Arial" panose="020B0604020202020204" pitchFamily="34" charset="0"/>
                <a:ea typeface="ＭＳ Ｐゴシック" panose="020B0600070205080204" pitchFamily="50" charset="-128"/>
                <a:cs typeface="+mn-cs"/>
              </a:defRPr>
            </a:lvl1pPr>
            <a:lvl2pPr marL="742950" indent="-285750" algn="ctr" rtl="0" fontAlgn="base">
              <a:spcBef>
                <a:spcPct val="20000"/>
              </a:spcBef>
              <a:spcAft>
                <a:spcPct val="0"/>
              </a:spcAft>
              <a:buChar char="–"/>
              <a:defRPr kumimoji="1" sz="2800" kern="1200">
                <a:solidFill>
                  <a:schemeClr val="tx1"/>
                </a:solidFill>
                <a:latin typeface="Arial" panose="020B0604020202020204" pitchFamily="34" charset="0"/>
                <a:ea typeface="ＭＳ Ｐゴシック" panose="020B0600070205080204" pitchFamily="50" charset="-128"/>
                <a:cs typeface="+mn-cs"/>
              </a:defRPr>
            </a:lvl2pPr>
            <a:lvl3pPr marL="1143000" indent="-228600" algn="ctr" rtl="0" fontAlgn="base">
              <a:spcBef>
                <a:spcPct val="20000"/>
              </a:spcBef>
              <a:spcAft>
                <a:spcPct val="0"/>
              </a:spcAft>
              <a:buChar char="•"/>
              <a:defRPr kumimoji="1" sz="2400" kern="1200">
                <a:solidFill>
                  <a:schemeClr val="tx1"/>
                </a:solidFill>
                <a:latin typeface="Arial" panose="020B0604020202020204" pitchFamily="34" charset="0"/>
                <a:ea typeface="ＭＳ Ｐゴシック" panose="020B0600070205080204" pitchFamily="50" charset="-128"/>
                <a:cs typeface="+mn-cs"/>
              </a:defRPr>
            </a:lvl3pPr>
            <a:lvl4pPr marL="16002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4pPr>
            <a:lvl5pPr marL="20574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5pPr>
            <a:lvl6pPr marL="25146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6pPr>
            <a:lvl7pPr marL="29718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7pPr>
            <a:lvl8pPr marL="34290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8pPr>
            <a:lvl9pPr marL="38862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46</a:t>
            </a:fld>
            <a:endParaRPr kumimoji="0" lang="en-US" altLang="ja-JP" sz="2800" dirty="0">
              <a:solidFill>
                <a:srgbClr val="000000"/>
              </a:solidFill>
            </a:endParaRPr>
          </a:p>
        </p:txBody>
      </p:sp>
      <p:sp>
        <p:nvSpPr>
          <p:cNvPr id="2" name="テキスト ボックス 1">
            <a:extLst>
              <a:ext uri="{FF2B5EF4-FFF2-40B4-BE49-F238E27FC236}">
                <a16:creationId xmlns:a16="http://schemas.microsoft.com/office/drawing/2014/main" id="{D48BFE77-CE8D-92FF-446C-AD2D92DF9599}"/>
              </a:ext>
            </a:extLst>
          </p:cNvPr>
          <p:cNvSpPr txBox="1"/>
          <p:nvPr/>
        </p:nvSpPr>
        <p:spPr>
          <a:xfrm>
            <a:off x="609600" y="266162"/>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lang="en-US" altLang="ja-JP" sz="2800" dirty="0">
                <a:solidFill>
                  <a:schemeClr val="accent2"/>
                </a:solidFill>
              </a:rPr>
              <a:t>22</a:t>
            </a:r>
            <a:endParaRPr kumimoji="1" lang="ja-JP" altLang="en-US" sz="2800" dirty="0">
              <a:solidFill>
                <a:schemeClr val="accent2"/>
              </a:solidFill>
            </a:endParaRPr>
          </a:p>
        </p:txBody>
      </p:sp>
    </p:spTree>
    <p:extLst>
      <p:ext uri="{BB962C8B-B14F-4D97-AF65-F5344CB8AC3E}">
        <p14:creationId xmlns:p14="http://schemas.microsoft.com/office/powerpoint/2010/main" val="1639208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858000" y="6335028"/>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5</a:t>
            </a:fld>
            <a:endParaRPr kumimoji="0" lang="en-US" altLang="ja-JP" sz="2800" dirty="0">
              <a:solidFill>
                <a:srgbClr val="000000"/>
              </a:solidFill>
            </a:endParaRPr>
          </a:p>
        </p:txBody>
      </p:sp>
      <p:sp>
        <p:nvSpPr>
          <p:cNvPr id="7171" name="Text Box 3"/>
          <p:cNvSpPr txBox="1">
            <a:spLocks noChangeArrowheads="1"/>
          </p:cNvSpPr>
          <p:nvPr/>
        </p:nvSpPr>
        <p:spPr bwMode="auto">
          <a:xfrm>
            <a:off x="2286000" y="264917"/>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3</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合格判断</a:t>
            </a:r>
            <a:endParaRPr lang="ja-JP" altLang="en-US" sz="1800" dirty="0">
              <a:solidFill>
                <a:srgbClr val="000000"/>
              </a:solidFill>
            </a:endParaRPr>
          </a:p>
        </p:txBody>
      </p:sp>
      <p:sp>
        <p:nvSpPr>
          <p:cNvPr id="9" name="テキスト ボックス 8"/>
          <p:cNvSpPr txBox="1"/>
          <p:nvPr/>
        </p:nvSpPr>
        <p:spPr>
          <a:xfrm>
            <a:off x="4419600" y="4607750"/>
            <a:ext cx="4114800" cy="1015663"/>
          </a:xfrm>
          <a:prstGeom prst="rect">
            <a:avLst/>
          </a:prstGeom>
          <a:solidFill>
            <a:srgbClr val="FFFFCC"/>
          </a:solidFill>
          <a:ln>
            <a:solidFill>
              <a:schemeClr val="tx1"/>
            </a:solidFill>
          </a:ln>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変数</a:t>
            </a:r>
            <a:r>
              <a:rPr kumimoji="1" lang="en-US" altLang="ja-JP" sz="2000" dirty="0">
                <a:latin typeface="メイリオ" panose="020B0604030504040204" pitchFamily="50" charset="-128"/>
                <a:ea typeface="メイリオ" panose="020B0604030504040204" pitchFamily="50" charset="-128"/>
              </a:rPr>
              <a:t>a</a:t>
            </a:r>
            <a:r>
              <a:rPr kumimoji="1" lang="ja-JP" altLang="en-US" sz="2000" dirty="0">
                <a:latin typeface="メイリオ" panose="020B0604030504040204" pitchFamily="50" charset="-128"/>
                <a:ea typeface="メイリオ" panose="020B0604030504040204" pitchFamily="50" charset="-128"/>
              </a:rPr>
              <a:t>に数値を入力して、</a:t>
            </a:r>
            <a:r>
              <a:rPr kumimoji="1" lang="en-US" altLang="ja-JP" sz="2000" dirty="0">
                <a:latin typeface="メイリオ" panose="020B0604030504040204" pitchFamily="50" charset="-128"/>
                <a:ea typeface="メイリオ" panose="020B0604030504040204" pitchFamily="50" charset="-128"/>
              </a:rPr>
              <a:t>70</a:t>
            </a:r>
            <a:r>
              <a:rPr kumimoji="1" lang="ja-JP" altLang="en-US" sz="2000" dirty="0">
                <a:latin typeface="メイリオ" panose="020B0604030504040204" pitchFamily="50" charset="-128"/>
                <a:ea typeface="メイリオ" panose="020B0604030504040204" pitchFamily="50" charset="-128"/>
              </a:rPr>
              <a:t>より大きければ</a:t>
            </a:r>
            <a:r>
              <a:rPr kumimoji="1" lang="en-US" altLang="ja-JP" sz="2000" dirty="0">
                <a:latin typeface="メイリオ" panose="020B0604030504040204" pitchFamily="50" charset="-128"/>
                <a:ea typeface="メイリオ" panose="020B0604030504040204" pitchFamily="50" charset="-128"/>
              </a:rPr>
              <a:t>(70</a:t>
            </a:r>
            <a:r>
              <a:rPr kumimoji="1" lang="ja-JP" altLang="en-US" sz="2000" dirty="0">
                <a:latin typeface="メイリオ" panose="020B0604030504040204" pitchFamily="50" charset="-128"/>
                <a:ea typeface="メイリオ" panose="020B0604030504040204" pitchFamily="50" charset="-128"/>
              </a:rPr>
              <a:t>は入らない</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a:t>
            </a:r>
            <a:r>
              <a:rPr kumimoji="1" lang="en-US" altLang="ja-JP" sz="2000" dirty="0" err="1">
                <a:solidFill>
                  <a:srgbClr val="FF0000"/>
                </a:solidFill>
                <a:latin typeface="メイリオ" panose="020B0604030504040204" pitchFamily="50" charset="-128"/>
                <a:ea typeface="メイリオ" panose="020B0604030504040204" pitchFamily="50" charset="-128"/>
              </a:rPr>
              <a:t>Goukaku</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合格</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と表示する。</a:t>
            </a:r>
          </a:p>
        </p:txBody>
      </p:sp>
      <p:sp>
        <p:nvSpPr>
          <p:cNvPr id="17" name="四角形吹き出し 16"/>
          <p:cNvSpPr/>
          <p:nvPr/>
        </p:nvSpPr>
        <p:spPr bwMode="auto">
          <a:xfrm>
            <a:off x="914400" y="4110473"/>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a:solidFill>
                  <a:srgbClr val="FF0000"/>
                </a:solidFill>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p:txBody>
      </p:sp>
      <p:sp>
        <p:nvSpPr>
          <p:cNvPr id="10" name="下矢印 9"/>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2" name="テキスト ボックス 1">
            <a:extLst>
              <a:ext uri="{FF2B5EF4-FFF2-40B4-BE49-F238E27FC236}">
                <a16:creationId xmlns:a16="http://schemas.microsoft.com/office/drawing/2014/main" id="{D32CCAC7-D0EF-C99A-47AD-3E4F7F113D6A}"/>
              </a:ext>
            </a:extLst>
          </p:cNvPr>
          <p:cNvSpPr txBox="1"/>
          <p:nvPr/>
        </p:nvSpPr>
        <p:spPr>
          <a:xfrm>
            <a:off x="214996" y="23916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6</a:t>
            </a:r>
            <a:endParaRPr kumimoji="1" lang="ja-JP" altLang="en-US" sz="2800" dirty="0">
              <a:solidFill>
                <a:schemeClr val="accent2"/>
              </a:solidFill>
            </a:endParaRPr>
          </a:p>
        </p:txBody>
      </p:sp>
      <p:sp>
        <p:nvSpPr>
          <p:cNvPr id="4" name="テキスト ボックス 3">
            <a:extLst>
              <a:ext uri="{FF2B5EF4-FFF2-40B4-BE49-F238E27FC236}">
                <a16:creationId xmlns:a16="http://schemas.microsoft.com/office/drawing/2014/main" id="{86FF386C-0B04-F75A-6D8F-294354D8A147}"/>
              </a:ext>
            </a:extLst>
          </p:cNvPr>
          <p:cNvSpPr txBox="1"/>
          <p:nvPr/>
        </p:nvSpPr>
        <p:spPr>
          <a:xfrm>
            <a:off x="457200" y="1561436"/>
            <a:ext cx="3429000" cy="2092881"/>
          </a:xfrm>
          <a:prstGeom prst="rect">
            <a:avLst/>
          </a:prstGeom>
          <a:noFill/>
          <a:ln>
            <a:solidFill>
              <a:schemeClr val="tx1"/>
            </a:solidFill>
          </a:ln>
        </p:spPr>
        <p:txBody>
          <a:bodyPr wrap="square" rtlCol="0">
            <a:spAutoFit/>
          </a:bodyPr>
          <a:lstStyle/>
          <a:p>
            <a:pPr algn="l"/>
            <a:r>
              <a:rPr kumimoji="1" lang="en-US" altLang="ja-JP" sz="2800" dirty="0"/>
              <a:t>print("</a:t>
            </a:r>
            <a:r>
              <a:rPr kumimoji="1" lang="en-US" altLang="ja-JP" sz="2800" dirty="0" err="1"/>
              <a:t>Tokuten</a:t>
            </a:r>
            <a:r>
              <a:rPr kumimoji="1" lang="en-US" altLang="ja-JP" sz="2800" dirty="0"/>
              <a:t>?")</a:t>
            </a:r>
          </a:p>
          <a:p>
            <a:pPr algn="l"/>
            <a:r>
              <a:rPr kumimoji="1" lang="en-US" altLang="ja-JP" sz="2800" dirty="0"/>
              <a:t>a = int(input())</a:t>
            </a:r>
          </a:p>
          <a:p>
            <a:pPr algn="l"/>
            <a:r>
              <a:rPr kumimoji="1" lang="en-US" altLang="ja-JP" sz="2800" dirty="0"/>
              <a:t>if a &gt; 70:</a:t>
            </a:r>
          </a:p>
          <a:p>
            <a:pPr algn="l"/>
            <a:r>
              <a:rPr kumimoji="1" lang="en-US" altLang="ja-JP" sz="2800" dirty="0"/>
              <a:t>    print("</a:t>
            </a:r>
            <a:r>
              <a:rPr kumimoji="1" lang="en-US" altLang="ja-JP" sz="2800" dirty="0" err="1"/>
              <a:t>Goukaku</a:t>
            </a:r>
            <a:r>
              <a:rPr kumimoji="1" lang="en-US" altLang="ja-JP" sz="2800" dirty="0"/>
              <a:t>")</a:t>
            </a:r>
          </a:p>
          <a:p>
            <a:pPr algn="l"/>
            <a:endParaRPr kumimoji="1" lang="ja-JP" altLang="en-US" dirty="0"/>
          </a:p>
        </p:txBody>
      </p:sp>
      <p:grpSp>
        <p:nvGrpSpPr>
          <p:cNvPr id="5" name="グループ化 4">
            <a:extLst>
              <a:ext uri="{FF2B5EF4-FFF2-40B4-BE49-F238E27FC236}">
                <a16:creationId xmlns:a16="http://schemas.microsoft.com/office/drawing/2014/main" id="{B7A77773-CCB3-77D1-AD78-3E3B8BDE1C79}"/>
              </a:ext>
            </a:extLst>
          </p:cNvPr>
          <p:cNvGrpSpPr/>
          <p:nvPr/>
        </p:nvGrpSpPr>
        <p:grpSpPr>
          <a:xfrm>
            <a:off x="454534" y="5219948"/>
            <a:ext cx="1143000" cy="1019070"/>
            <a:chOff x="1143000" y="3857730"/>
            <a:chExt cx="1143000" cy="1019070"/>
          </a:xfrm>
        </p:grpSpPr>
        <p:sp>
          <p:nvSpPr>
            <p:cNvPr id="6" name="メモ 10">
              <a:extLst>
                <a:ext uri="{FF2B5EF4-FFF2-40B4-BE49-F238E27FC236}">
                  <a16:creationId xmlns:a16="http://schemas.microsoft.com/office/drawing/2014/main" id="{60A5A0FB-7CE5-32DD-3F8D-2B4726339F70}"/>
                </a:ext>
              </a:extLst>
            </p:cNvPr>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テキスト ボックス 6">
              <a:extLst>
                <a:ext uri="{FF2B5EF4-FFF2-40B4-BE49-F238E27FC236}">
                  <a16:creationId xmlns:a16="http://schemas.microsoft.com/office/drawing/2014/main" id="{39BAA9B2-A388-247A-1EA8-68EB0AB60407}"/>
                </a:ext>
              </a:extLst>
            </p:cNvPr>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04</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8" name="テキスト ボックス 7">
            <a:extLst>
              <a:ext uri="{FF2B5EF4-FFF2-40B4-BE49-F238E27FC236}">
                <a16:creationId xmlns:a16="http://schemas.microsoft.com/office/drawing/2014/main" id="{D58E1BD2-C376-A2AE-5445-041506E02AB4}"/>
              </a:ext>
            </a:extLst>
          </p:cNvPr>
          <p:cNvSpPr txBox="1"/>
          <p:nvPr/>
        </p:nvSpPr>
        <p:spPr>
          <a:xfrm>
            <a:off x="1626437" y="5252429"/>
            <a:ext cx="2335963" cy="769441"/>
          </a:xfrm>
          <a:prstGeom prst="rect">
            <a:avLst/>
          </a:prstGeom>
          <a:noFill/>
          <a:ln>
            <a:noFill/>
          </a:ln>
        </p:spPr>
        <p:txBody>
          <a:bodyPr wrap="square" rtlCol="0">
            <a:spAutoFit/>
          </a:bodyPr>
          <a:lstStyle/>
          <a:p>
            <a:pPr algn="l"/>
            <a:r>
              <a:rPr kumimoji="1" lang="ja-JP" altLang="en-US" sz="2200" dirty="0">
                <a:solidFill>
                  <a:srgbClr val="FF0000"/>
                </a:solidFill>
                <a:latin typeface="メイリオ" panose="020B0604030504040204" pitchFamily="50" charset="-128"/>
                <a:ea typeface="メイリオ" panose="020B0604030504040204" pitchFamily="50" charset="-128"/>
              </a:rPr>
              <a:t>部品カード</a:t>
            </a:r>
            <a:r>
              <a:rPr kumimoji="1" lang="en-US" altLang="ja-JP" sz="2200" dirty="0">
                <a:solidFill>
                  <a:srgbClr val="FF0000"/>
                </a:solidFill>
                <a:latin typeface="メイリオ" panose="020B0604030504040204" pitchFamily="50" charset="-128"/>
                <a:ea typeface="メイリオ" panose="020B0604030504040204" pitchFamily="50" charset="-128"/>
              </a:rPr>
              <a:t>04</a:t>
            </a:r>
            <a:r>
              <a:rPr kumimoji="1" lang="ja-JP" altLang="en-US" sz="2200" dirty="0">
                <a:latin typeface="メイリオ" panose="020B0604030504040204" pitchFamily="50" charset="-128"/>
                <a:ea typeface="メイリオ" panose="020B0604030504040204" pitchFamily="50" charset="-128"/>
              </a:rPr>
              <a:t>も見てください。</a:t>
            </a:r>
            <a:endParaRPr kumimoji="1" lang="ja-JP" altLang="en-US" sz="2400" dirty="0">
              <a:latin typeface="メイリオ" panose="020B0604030504040204" pitchFamily="50" charset="-128"/>
              <a:ea typeface="メイリオ" panose="020B0604030504040204" pitchFamily="50" charset="-128"/>
            </a:endParaRPr>
          </a:p>
        </p:txBody>
      </p:sp>
      <p:pic>
        <p:nvPicPr>
          <p:cNvPr id="12" name="図 11">
            <a:extLst>
              <a:ext uri="{FF2B5EF4-FFF2-40B4-BE49-F238E27FC236}">
                <a16:creationId xmlns:a16="http://schemas.microsoft.com/office/drawing/2014/main" id="{8CCDB7B8-41E3-2E0E-8172-A0F8271C263D}"/>
              </a:ext>
            </a:extLst>
          </p:cNvPr>
          <p:cNvPicPr>
            <a:picLocks noChangeAspect="1"/>
          </p:cNvPicPr>
          <p:nvPr/>
        </p:nvPicPr>
        <p:blipFill>
          <a:blip r:embed="rId2"/>
          <a:stretch>
            <a:fillRect/>
          </a:stretch>
        </p:blipFill>
        <p:spPr>
          <a:xfrm>
            <a:off x="4220483" y="1105385"/>
            <a:ext cx="3955908" cy="2092881"/>
          </a:xfrm>
          <a:prstGeom prst="rect">
            <a:avLst/>
          </a:prstGeom>
        </p:spPr>
      </p:pic>
      <p:sp>
        <p:nvSpPr>
          <p:cNvPr id="13" name="四角形: 角を丸くする 12">
            <a:extLst>
              <a:ext uri="{FF2B5EF4-FFF2-40B4-BE49-F238E27FC236}">
                <a16:creationId xmlns:a16="http://schemas.microsoft.com/office/drawing/2014/main" id="{AA33C0A0-FB32-2A1A-A7AA-AB2743143523}"/>
              </a:ext>
            </a:extLst>
          </p:cNvPr>
          <p:cNvSpPr/>
          <p:nvPr/>
        </p:nvSpPr>
        <p:spPr bwMode="auto">
          <a:xfrm>
            <a:off x="4673600" y="2607876"/>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pic>
        <p:nvPicPr>
          <p:cNvPr id="15" name="図 14">
            <a:extLst>
              <a:ext uri="{FF2B5EF4-FFF2-40B4-BE49-F238E27FC236}">
                <a16:creationId xmlns:a16="http://schemas.microsoft.com/office/drawing/2014/main" id="{A546B3EC-7C63-4A26-06B6-4B231BC07CB2}"/>
              </a:ext>
            </a:extLst>
          </p:cNvPr>
          <p:cNvPicPr>
            <a:picLocks noChangeAspect="1"/>
          </p:cNvPicPr>
          <p:nvPr/>
        </p:nvPicPr>
        <p:blipFill>
          <a:blip r:embed="rId3"/>
          <a:stretch>
            <a:fillRect/>
          </a:stretch>
        </p:blipFill>
        <p:spPr>
          <a:xfrm>
            <a:off x="4220482" y="3491631"/>
            <a:ext cx="3784593" cy="685799"/>
          </a:xfrm>
          <a:prstGeom prst="rect">
            <a:avLst/>
          </a:prstGeom>
        </p:spPr>
      </p:pic>
      <p:sp>
        <p:nvSpPr>
          <p:cNvPr id="16" name="四角形: 角を丸くする 15">
            <a:extLst>
              <a:ext uri="{FF2B5EF4-FFF2-40B4-BE49-F238E27FC236}">
                <a16:creationId xmlns:a16="http://schemas.microsoft.com/office/drawing/2014/main" id="{292C7EFE-6656-1B63-7F98-E9084F3FE59A}"/>
              </a:ext>
            </a:extLst>
          </p:cNvPr>
          <p:cNvSpPr/>
          <p:nvPr/>
        </p:nvSpPr>
        <p:spPr bwMode="auto">
          <a:xfrm>
            <a:off x="4673600" y="3793813"/>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542814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6</a:t>
            </a:fld>
            <a:endParaRPr kumimoji="0" lang="en-US" altLang="ja-JP" sz="2800" dirty="0">
              <a:solidFill>
                <a:srgbClr val="000000"/>
              </a:solidFill>
            </a:endParaRPr>
          </a:p>
        </p:txBody>
      </p:sp>
      <p:sp>
        <p:nvSpPr>
          <p:cNvPr id="7171" name="Text Box 3"/>
          <p:cNvSpPr txBox="1">
            <a:spLocks noChangeArrowheads="1"/>
          </p:cNvSpPr>
          <p:nvPr/>
        </p:nvSpPr>
        <p:spPr bwMode="auto">
          <a:xfrm>
            <a:off x="457200" y="318905"/>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3</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合格判断</a:t>
            </a:r>
            <a:endParaRPr lang="ja-JP" altLang="en-US" sz="1800" dirty="0">
              <a:solidFill>
                <a:srgbClr val="000000"/>
              </a:solidFill>
            </a:endParaRPr>
          </a:p>
        </p:txBody>
      </p:sp>
      <p:sp>
        <p:nvSpPr>
          <p:cNvPr id="17" name="テキスト ボックス 16"/>
          <p:cNvSpPr txBox="1"/>
          <p:nvPr/>
        </p:nvSpPr>
        <p:spPr>
          <a:xfrm>
            <a:off x="4449388" y="2840662"/>
            <a:ext cx="2103812" cy="1015663"/>
          </a:xfrm>
          <a:prstGeom prst="rect">
            <a:avLst/>
          </a:prstGeom>
          <a:noFill/>
          <a:ln w="12700">
            <a:solidFill>
              <a:schemeClr val="tx1"/>
            </a:solidFill>
          </a:ln>
        </p:spPr>
        <p:txBody>
          <a:bodyPr wrap="square" rtlCol="0">
            <a:spAutoFit/>
          </a:bodyPr>
          <a:lstStyle/>
          <a:p>
            <a:pPr algn="l"/>
            <a:r>
              <a:rPr kumimoji="1" lang="en-US" altLang="ja-JP" sz="2000" dirty="0">
                <a:latin typeface="メイリオ" panose="020B0604030504040204" pitchFamily="50" charset="-128"/>
                <a:ea typeface="メイリオ" panose="020B0604030504040204" pitchFamily="50" charset="-128"/>
              </a:rPr>
              <a:t>? A &gt; 70:</a:t>
            </a:r>
          </a:p>
          <a:p>
            <a:pPr algn="l"/>
            <a:br>
              <a:rPr lang="ja-JP" altLang="en-US" sz="2000" dirty="0">
                <a:latin typeface="メイリオ" panose="020B0604030504040204" pitchFamily="50" charset="-128"/>
                <a:ea typeface="メイリオ" panose="020B0604030504040204" pitchFamily="50" charset="-128"/>
              </a:rPr>
            </a:br>
            <a:endParaRPr kumimoji="1" lang="ja-JP" altLang="en-US" sz="2000"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5215608" y="3206952"/>
            <a:ext cx="3209615" cy="400110"/>
          </a:xfrm>
          <a:prstGeom prst="rect">
            <a:avLst/>
          </a:prstGeom>
          <a:solidFill>
            <a:schemeClr val="bg1"/>
          </a:solidFill>
          <a:ln w="12700">
            <a:solidFill>
              <a:schemeClr val="tx1"/>
            </a:solidFill>
          </a:ln>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〇</a:t>
            </a: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表示する</a:t>
            </a:r>
            <a:r>
              <a:rPr lang="en-US" altLang="ja-JP" sz="2000" dirty="0">
                <a:latin typeface="メイリオ" panose="020B0604030504040204" pitchFamily="50" charset="-128"/>
                <a:ea typeface="メイリオ" panose="020B0604030504040204" pitchFamily="50" charset="-128"/>
              </a:rPr>
              <a:t>(</a:t>
            </a:r>
            <a:r>
              <a:rPr lang="en-US" altLang="ja-JP" sz="2000" dirty="0" err="1">
                <a:latin typeface="メイリオ" panose="020B0604030504040204" pitchFamily="50" charset="-128"/>
                <a:ea typeface="メイリオ" panose="020B0604030504040204" pitchFamily="50" charset="-128"/>
              </a:rPr>
              <a:t>Goukaku</a:t>
            </a:r>
            <a:r>
              <a:rPr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4446118" y="2046499"/>
            <a:ext cx="2103812" cy="400110"/>
          </a:xfrm>
          <a:prstGeom prst="rect">
            <a:avLst/>
          </a:prstGeom>
          <a:noFill/>
          <a:ln w="12700">
            <a:solidFill>
              <a:schemeClr val="tx1"/>
            </a:solidFill>
          </a:ln>
        </p:spPr>
        <p:txBody>
          <a:bodyPr wrap="square" rtlCol="0">
            <a:spAutoFit/>
          </a:bodyPr>
          <a:lstStyle/>
          <a:p>
            <a:pPr algn="ctr"/>
            <a:r>
              <a:rPr lang="en-US" altLang="ja-JP" sz="2000" dirty="0">
                <a:latin typeface="メイリオ" panose="020B0604030504040204" pitchFamily="50" charset="-128"/>
                <a:ea typeface="メイリオ" panose="020B0604030504040204" pitchFamily="50" charset="-128"/>
              </a:rPr>
              <a:t>A</a:t>
            </a:r>
            <a:r>
              <a:rPr kumimoji="1" lang="en-US" altLang="ja-JP" sz="2000" dirty="0">
                <a:latin typeface="メイリオ" panose="020B0604030504040204" pitchFamily="50" charset="-128"/>
                <a:ea typeface="メイリオ" panose="020B0604030504040204" pitchFamily="50" charset="-128"/>
              </a:rPr>
              <a:t> = (</a:t>
            </a:r>
            <a:r>
              <a:rPr kumimoji="1" lang="ja-JP" altLang="en-US" sz="2000" dirty="0">
                <a:latin typeface="メイリオ" panose="020B0604030504040204" pitchFamily="50" charset="-128"/>
                <a:ea typeface="メイリオ" panose="020B0604030504040204" pitchFamily="50" charset="-128"/>
              </a:rPr>
              <a:t>数値入力</a:t>
            </a:r>
            <a:r>
              <a:rPr kumimoji="1"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86310F7A-B076-B3CF-2EC0-127778726B76}"/>
              </a:ext>
            </a:extLst>
          </p:cNvPr>
          <p:cNvSpPr txBox="1"/>
          <p:nvPr/>
        </p:nvSpPr>
        <p:spPr>
          <a:xfrm>
            <a:off x="673490" y="1068907"/>
            <a:ext cx="3429000" cy="2954655"/>
          </a:xfrm>
          <a:prstGeom prst="rect">
            <a:avLst/>
          </a:prstGeom>
          <a:noFill/>
          <a:ln>
            <a:solidFill>
              <a:schemeClr val="tx1"/>
            </a:solidFill>
          </a:ln>
        </p:spPr>
        <p:txBody>
          <a:bodyPr wrap="square" rtlCol="0">
            <a:spAutoFit/>
          </a:bodyPr>
          <a:lstStyle/>
          <a:p>
            <a:pPr algn="l"/>
            <a:r>
              <a:rPr kumimoji="1" lang="en-US" altLang="ja-JP" sz="2800" dirty="0"/>
              <a:t>print("</a:t>
            </a:r>
            <a:r>
              <a:rPr kumimoji="1" lang="en-US" altLang="ja-JP" sz="2800" dirty="0" err="1"/>
              <a:t>Tokuten</a:t>
            </a:r>
            <a:r>
              <a:rPr kumimoji="1" lang="en-US" altLang="ja-JP" sz="2800" dirty="0"/>
              <a:t>?")</a:t>
            </a:r>
          </a:p>
          <a:p>
            <a:pPr algn="l"/>
            <a:endParaRPr kumimoji="1" lang="en-US" altLang="ja-JP" sz="2800" dirty="0"/>
          </a:p>
          <a:p>
            <a:pPr algn="l"/>
            <a:r>
              <a:rPr kumimoji="1" lang="en-US" altLang="ja-JP" sz="2800" dirty="0"/>
              <a:t>a = int(input())</a:t>
            </a:r>
          </a:p>
          <a:p>
            <a:pPr algn="l"/>
            <a:endParaRPr kumimoji="1" lang="en-US" altLang="ja-JP" sz="2800" dirty="0"/>
          </a:p>
          <a:p>
            <a:pPr algn="l"/>
            <a:r>
              <a:rPr kumimoji="1" lang="en-US" altLang="ja-JP" sz="2800" dirty="0"/>
              <a:t>if a &gt; 70:</a:t>
            </a:r>
          </a:p>
          <a:p>
            <a:pPr algn="l"/>
            <a:r>
              <a:rPr kumimoji="1" lang="en-US" altLang="ja-JP" sz="2800" dirty="0"/>
              <a:t>    print("</a:t>
            </a:r>
            <a:r>
              <a:rPr kumimoji="1" lang="en-US" altLang="ja-JP" sz="2800" dirty="0" err="1"/>
              <a:t>Goukaku</a:t>
            </a:r>
            <a:r>
              <a:rPr kumimoji="1" lang="en-US" altLang="ja-JP" sz="2800" dirty="0"/>
              <a:t>")</a:t>
            </a:r>
          </a:p>
          <a:p>
            <a:pPr algn="l"/>
            <a:endParaRPr kumimoji="1" lang="ja-JP" altLang="en-US" dirty="0"/>
          </a:p>
        </p:txBody>
      </p:sp>
      <p:sp>
        <p:nvSpPr>
          <p:cNvPr id="5" name="テキスト ボックス 4">
            <a:extLst>
              <a:ext uri="{FF2B5EF4-FFF2-40B4-BE49-F238E27FC236}">
                <a16:creationId xmlns:a16="http://schemas.microsoft.com/office/drawing/2014/main" id="{4FA230EC-C980-AA2C-9E26-BD936562CE04}"/>
              </a:ext>
            </a:extLst>
          </p:cNvPr>
          <p:cNvSpPr txBox="1"/>
          <p:nvPr/>
        </p:nvSpPr>
        <p:spPr>
          <a:xfrm>
            <a:off x="4446117" y="1214894"/>
            <a:ext cx="2465439" cy="400110"/>
          </a:xfrm>
          <a:prstGeom prst="rect">
            <a:avLst/>
          </a:prstGeom>
          <a:noFill/>
          <a:ln w="12700">
            <a:solidFill>
              <a:schemeClr val="tx1"/>
            </a:solidFill>
          </a:ln>
        </p:spPr>
        <p:txBody>
          <a:bodyPr wrap="square" rtlCol="0">
            <a:spAutoFit/>
          </a:bodyPr>
          <a:lstStyle/>
          <a:p>
            <a:pPr algn="ctr"/>
            <a:r>
              <a:rPr lang="ja-JP" altLang="en-US" sz="2000" dirty="0">
                <a:latin typeface="メイリオ" panose="020B0604030504040204" pitchFamily="50" charset="-128"/>
                <a:ea typeface="メイリオ" panose="020B0604030504040204" pitchFamily="50" charset="-128"/>
              </a:rPr>
              <a:t>表示する</a:t>
            </a:r>
            <a:r>
              <a:rPr lang="en-US" altLang="ja-JP" sz="2000" dirty="0">
                <a:latin typeface="メイリオ" panose="020B0604030504040204" pitchFamily="50" charset="-128"/>
                <a:ea typeface="メイリオ" panose="020B0604030504040204" pitchFamily="50" charset="-128"/>
              </a:rPr>
              <a:t>(</a:t>
            </a:r>
            <a:r>
              <a:rPr lang="en-US" altLang="ja-JP" sz="2000" dirty="0" err="1">
                <a:latin typeface="メイリオ" panose="020B0604030504040204" pitchFamily="50" charset="-128"/>
                <a:ea typeface="メイリオ" panose="020B0604030504040204" pitchFamily="50" charset="-128"/>
              </a:rPr>
              <a:t>Tokuten</a:t>
            </a:r>
            <a:r>
              <a:rPr lang="en-US" altLang="ja-JP" sz="2000" dirty="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23F30CD4-72A9-86C8-3199-899A2FA45C4F}"/>
              </a:ext>
            </a:extLst>
          </p:cNvPr>
          <p:cNvSpPr txBox="1"/>
          <p:nvPr/>
        </p:nvSpPr>
        <p:spPr>
          <a:xfrm>
            <a:off x="4446117" y="357183"/>
            <a:ext cx="3859683" cy="769441"/>
          </a:xfrm>
          <a:prstGeom prst="rect">
            <a:avLst/>
          </a:prstGeom>
          <a:noFill/>
          <a:ln>
            <a:noFill/>
          </a:ln>
        </p:spPr>
        <p:txBody>
          <a:bodyPr wrap="square" rtlCol="0">
            <a:spAutoFit/>
          </a:bodyPr>
          <a:lstStyle/>
          <a:p>
            <a:pPr algn="l"/>
            <a:r>
              <a:rPr lang="ja-JP" altLang="en-US" sz="2200" dirty="0">
                <a:solidFill>
                  <a:srgbClr val="002060"/>
                </a:solidFill>
                <a:latin typeface="メイリオ" panose="020B0604030504040204" pitchFamily="50" charset="-128"/>
                <a:ea typeface="メイリオ" panose="020B0604030504040204" pitchFamily="50" charset="-128"/>
              </a:rPr>
              <a:t>この教材で使っている</a:t>
            </a:r>
            <a:br>
              <a:rPr lang="en-US" altLang="ja-JP" sz="2200" dirty="0">
                <a:solidFill>
                  <a:srgbClr val="002060"/>
                </a:solidFill>
                <a:latin typeface="メイリオ" panose="020B0604030504040204" pitchFamily="50" charset="-128"/>
                <a:ea typeface="メイリオ" panose="020B0604030504040204" pitchFamily="50" charset="-128"/>
              </a:rPr>
            </a:br>
            <a:r>
              <a:rPr lang="ja-JP" altLang="en-US" sz="2200" dirty="0">
                <a:solidFill>
                  <a:srgbClr val="002060"/>
                </a:solidFill>
                <a:latin typeface="メイリオ" panose="020B0604030504040204" pitchFamily="50" charset="-128"/>
                <a:ea typeface="メイリオ" panose="020B0604030504040204" pitchFamily="50" charset="-128"/>
              </a:rPr>
              <a:t>プログラムの図式</a:t>
            </a:r>
            <a:endParaRPr kumimoji="1" lang="ja-JP" altLang="en-US" sz="2400" dirty="0">
              <a:solidFill>
                <a:srgbClr val="002060"/>
              </a:solidFill>
              <a:latin typeface="メイリオ" panose="020B0604030504040204" pitchFamily="50" charset="-128"/>
              <a:ea typeface="メイリオ" panose="020B0604030504040204" pitchFamily="50" charset="-128"/>
            </a:endParaRPr>
          </a:p>
        </p:txBody>
      </p:sp>
      <p:sp>
        <p:nvSpPr>
          <p:cNvPr id="7" name="角丸四角形 12">
            <a:extLst>
              <a:ext uri="{FF2B5EF4-FFF2-40B4-BE49-F238E27FC236}">
                <a16:creationId xmlns:a16="http://schemas.microsoft.com/office/drawing/2014/main" id="{B4C545BF-4706-F470-EB4C-D56083E45B94}"/>
              </a:ext>
            </a:extLst>
          </p:cNvPr>
          <p:cNvSpPr/>
          <p:nvPr/>
        </p:nvSpPr>
        <p:spPr bwMode="auto">
          <a:xfrm>
            <a:off x="6955017" y="4353192"/>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テキスト ボックス 7">
            <a:extLst>
              <a:ext uri="{FF2B5EF4-FFF2-40B4-BE49-F238E27FC236}">
                <a16:creationId xmlns:a16="http://schemas.microsoft.com/office/drawing/2014/main" id="{C8AD1923-27D2-24C5-69F5-55363280D95F}"/>
              </a:ext>
            </a:extLst>
          </p:cNvPr>
          <p:cNvSpPr txBox="1"/>
          <p:nvPr/>
        </p:nvSpPr>
        <p:spPr>
          <a:xfrm>
            <a:off x="1600200" y="4250344"/>
            <a:ext cx="4271680" cy="1477328"/>
          </a:xfrm>
          <a:prstGeom prst="rect">
            <a:avLst/>
          </a:prstGeom>
          <a:noFill/>
          <a:ln>
            <a:noFill/>
          </a:ln>
        </p:spPr>
        <p:txBody>
          <a:bodyPr wrap="square" rtlCol="0">
            <a:spAutoFit/>
          </a:bodyPr>
          <a:lstStyle/>
          <a:p>
            <a:pPr algn="l"/>
            <a:r>
              <a:rPr kumimoji="1" lang="en-US" altLang="ja-JP" sz="3600" dirty="0"/>
              <a:t>if a &gt; 70:</a:t>
            </a:r>
          </a:p>
          <a:p>
            <a:pPr algn="l"/>
            <a:r>
              <a:rPr kumimoji="1" lang="en-US" altLang="ja-JP" sz="3600" dirty="0">
                <a:solidFill>
                  <a:srgbClr val="FF0000"/>
                </a:solidFill>
              </a:rPr>
              <a:t>----</a:t>
            </a:r>
            <a:r>
              <a:rPr kumimoji="1" lang="en-US" altLang="ja-JP" sz="3600" dirty="0"/>
              <a:t>print("</a:t>
            </a:r>
            <a:r>
              <a:rPr kumimoji="1" lang="en-US" altLang="ja-JP" sz="3600" dirty="0" err="1"/>
              <a:t>Goukaku</a:t>
            </a:r>
            <a:r>
              <a:rPr kumimoji="1" lang="en-US" altLang="ja-JP" sz="3600" dirty="0"/>
              <a:t>")</a:t>
            </a:r>
          </a:p>
          <a:p>
            <a:pPr algn="l"/>
            <a:endParaRPr kumimoji="1" lang="ja-JP" altLang="en-US" dirty="0"/>
          </a:p>
        </p:txBody>
      </p:sp>
      <p:sp>
        <p:nvSpPr>
          <p:cNvPr id="9" name="テキスト ボックス 8">
            <a:extLst>
              <a:ext uri="{FF2B5EF4-FFF2-40B4-BE49-F238E27FC236}">
                <a16:creationId xmlns:a16="http://schemas.microsoft.com/office/drawing/2014/main" id="{8A547D86-67B0-A76A-7AE3-DD2F1CC352AE}"/>
              </a:ext>
            </a:extLst>
          </p:cNvPr>
          <p:cNvSpPr txBox="1"/>
          <p:nvPr/>
        </p:nvSpPr>
        <p:spPr>
          <a:xfrm>
            <a:off x="297790" y="4296080"/>
            <a:ext cx="1274765" cy="523220"/>
          </a:xfrm>
          <a:prstGeom prst="rect">
            <a:avLst/>
          </a:prstGeom>
          <a:noFill/>
          <a:ln w="28575">
            <a:solidFill>
              <a:srgbClr val="FF0000"/>
            </a:solidFill>
          </a:ln>
        </p:spPr>
        <p:txBody>
          <a:bodyPr wrap="square" rtlCol="0">
            <a:spAutoFit/>
          </a:bodyPr>
          <a:lstStyle/>
          <a:p>
            <a:r>
              <a:rPr lang="ja-JP" altLang="en-US" sz="2800" dirty="0">
                <a:solidFill>
                  <a:srgbClr val="FF0000"/>
                </a:solidFill>
              </a:rPr>
              <a:t>重要</a:t>
            </a:r>
            <a:endParaRPr kumimoji="1" lang="ja-JP" altLang="en-US" sz="2800" dirty="0">
              <a:solidFill>
                <a:srgbClr val="FF0000"/>
              </a:solidFill>
            </a:endParaRPr>
          </a:p>
        </p:txBody>
      </p:sp>
      <p:cxnSp>
        <p:nvCxnSpPr>
          <p:cNvPr id="14" name="直線矢印コネクタ 13">
            <a:extLst>
              <a:ext uri="{FF2B5EF4-FFF2-40B4-BE49-F238E27FC236}">
                <a16:creationId xmlns:a16="http://schemas.microsoft.com/office/drawing/2014/main" id="{FF1EBCC2-1A98-3F8F-1CF0-A6004374203F}"/>
              </a:ext>
            </a:extLst>
          </p:cNvPr>
          <p:cNvCxnSpPr/>
          <p:nvPr/>
        </p:nvCxnSpPr>
        <p:spPr bwMode="auto">
          <a:xfrm flipV="1">
            <a:off x="2010522" y="5257800"/>
            <a:ext cx="0" cy="469872"/>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テキスト ボックス 14">
            <a:extLst>
              <a:ext uri="{FF2B5EF4-FFF2-40B4-BE49-F238E27FC236}">
                <a16:creationId xmlns:a16="http://schemas.microsoft.com/office/drawing/2014/main" id="{2A460575-EBBE-F950-F61C-94BC3DE14FD9}"/>
              </a:ext>
            </a:extLst>
          </p:cNvPr>
          <p:cNvSpPr txBox="1"/>
          <p:nvPr/>
        </p:nvSpPr>
        <p:spPr>
          <a:xfrm>
            <a:off x="2135797" y="5448273"/>
            <a:ext cx="5865201" cy="1200329"/>
          </a:xfrm>
          <a:prstGeom prst="rect">
            <a:avLst/>
          </a:prstGeom>
          <a:noFill/>
          <a:ln>
            <a:noFill/>
          </a:ln>
        </p:spPr>
        <p:txBody>
          <a:bodyPr wrap="square" rtlCol="0">
            <a:spAutoFit/>
          </a:bodyPr>
          <a:lstStyle/>
          <a:p>
            <a:pPr algn="l"/>
            <a:r>
              <a:rPr kumimoji="1" lang="en-US" altLang="ja-JP" sz="2400" dirty="0">
                <a:latin typeface="メイリオ" panose="020B0604030504040204" pitchFamily="50" charset="-128"/>
                <a:ea typeface="メイリオ" panose="020B0604030504040204" pitchFamily="50" charset="-128"/>
              </a:rPr>
              <a:t>Python</a:t>
            </a:r>
            <a:r>
              <a:rPr kumimoji="1" lang="ja-JP" altLang="en-US" sz="2400" dirty="0">
                <a:latin typeface="メイリオ" panose="020B0604030504040204" pitchFamily="50" charset="-128"/>
                <a:ea typeface="メイリオ" panose="020B0604030504040204" pitchFamily="50" charset="-128"/>
              </a:rPr>
              <a:t>のルールで</a:t>
            </a:r>
            <a:r>
              <a:rPr kumimoji="1" lang="en-US" altLang="ja-JP" sz="2400" dirty="0">
                <a:latin typeface="メイリオ" panose="020B0604030504040204" pitchFamily="50" charset="-128"/>
                <a:ea typeface="メイリオ" panose="020B0604030504040204" pitchFamily="50" charset="-128"/>
              </a:rPr>
              <a:t>if</a:t>
            </a:r>
            <a:r>
              <a:rPr kumimoji="1" lang="ja-JP" altLang="en-US" sz="2400" dirty="0">
                <a:latin typeface="メイリオ" panose="020B0604030504040204" pitchFamily="50" charset="-128"/>
                <a:ea typeface="メイリオ" panose="020B0604030504040204" pitchFamily="50" charset="-128"/>
              </a:rPr>
              <a:t>命令の中身の命令は、字下げ</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通常は半角の空白</a:t>
            </a:r>
            <a:r>
              <a:rPr kumimoji="1" lang="en-US" altLang="ja-JP" sz="2400" dirty="0">
                <a:latin typeface="メイリオ" panose="020B0604030504040204" pitchFamily="50" charset="-128"/>
                <a:ea typeface="メイリオ" panose="020B0604030504040204" pitchFamily="50" charset="-128"/>
              </a:rPr>
              <a:t>4</a:t>
            </a:r>
            <a:r>
              <a:rPr kumimoji="1" lang="ja-JP" altLang="en-US" sz="2400" dirty="0">
                <a:latin typeface="メイリオ" panose="020B0604030504040204" pitchFamily="50" charset="-128"/>
                <a:ea typeface="メイリオ" panose="020B0604030504040204" pitchFamily="50" charset="-128"/>
              </a:rPr>
              <a:t>文字</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する。</a:t>
            </a:r>
            <a:br>
              <a:rPr kumimoji="1" lang="en-US" altLang="ja-JP" sz="2400" dirty="0">
                <a:latin typeface="メイリオ" panose="020B0604030504040204" pitchFamily="50" charset="-128"/>
                <a:ea typeface="メイリオ" panose="020B0604030504040204" pitchFamily="50" charset="-128"/>
              </a:rPr>
            </a:br>
            <a:r>
              <a:rPr kumimoji="1" lang="en-US" altLang="ja-JP" sz="2400" dirty="0">
                <a:latin typeface="メイリオ" panose="020B0604030504040204" pitchFamily="50" charset="-128"/>
                <a:ea typeface="メイリオ" panose="020B0604030504040204" pitchFamily="50" charset="-128"/>
              </a:rPr>
              <a:t>Tab</a:t>
            </a:r>
            <a:r>
              <a:rPr kumimoji="1" lang="ja-JP" altLang="en-US" sz="2400" dirty="0">
                <a:latin typeface="メイリオ" panose="020B0604030504040204" pitchFamily="50" charset="-128"/>
                <a:ea typeface="メイリオ" panose="020B0604030504040204" pitchFamily="50" charset="-128"/>
              </a:rPr>
              <a:t>キーでも</a:t>
            </a:r>
            <a:r>
              <a:rPr kumimoji="1" lang="en-US" altLang="ja-JP" sz="2400" dirty="0">
                <a:latin typeface="メイリオ" panose="020B0604030504040204" pitchFamily="50" charset="-128"/>
                <a:ea typeface="メイリオ" panose="020B0604030504040204" pitchFamily="50" charset="-128"/>
              </a:rPr>
              <a:t>OK</a:t>
            </a:r>
            <a:endParaRPr kumimoji="1" lang="ja-JP" altLang="en-US" sz="2400" dirty="0">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3D8F49EC-E51C-A203-F7D7-0628E3A4E8A3}"/>
              </a:ext>
            </a:extLst>
          </p:cNvPr>
          <p:cNvSpPr txBox="1"/>
          <p:nvPr/>
        </p:nvSpPr>
        <p:spPr>
          <a:xfrm>
            <a:off x="828319" y="6022211"/>
            <a:ext cx="1039680" cy="523220"/>
          </a:xfrm>
          <a:prstGeom prst="rect">
            <a:avLst/>
          </a:prstGeom>
          <a:noFill/>
          <a:ln w="28575">
            <a:solidFill>
              <a:schemeClr val="tx1"/>
            </a:solidFill>
          </a:ln>
        </p:spPr>
        <p:txBody>
          <a:bodyPr wrap="square" rtlCol="0">
            <a:spAutoFit/>
          </a:bodyPr>
          <a:lstStyle/>
          <a:p>
            <a:r>
              <a:rPr kumimoji="1" lang="en-US" altLang="ja-JP" sz="2800" dirty="0"/>
              <a:t>Tab</a:t>
            </a:r>
            <a:endParaRPr kumimoji="1" lang="ja-JP" altLang="en-US" sz="2800" dirty="0"/>
          </a:p>
        </p:txBody>
      </p:sp>
    </p:spTree>
    <p:extLst>
      <p:ext uri="{BB962C8B-B14F-4D97-AF65-F5344CB8AC3E}">
        <p14:creationId xmlns:p14="http://schemas.microsoft.com/office/powerpoint/2010/main" val="431307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2E9D5E1B-715A-DC04-D933-819036A43F2F}"/>
              </a:ext>
            </a:extLst>
          </p:cNvPr>
          <p:cNvPicPr>
            <a:picLocks noChangeAspect="1"/>
          </p:cNvPicPr>
          <p:nvPr/>
        </p:nvPicPr>
        <p:blipFill>
          <a:blip r:embed="rId2"/>
          <a:stretch>
            <a:fillRect/>
          </a:stretch>
        </p:blipFill>
        <p:spPr>
          <a:xfrm>
            <a:off x="4640344" y="3631352"/>
            <a:ext cx="3005750" cy="9541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170" name="スライド番号プレースホルダー 3"/>
          <p:cNvSpPr>
            <a:spLocks noGrp="1"/>
          </p:cNvSpPr>
          <p:nvPr>
            <p:ph type="sldNum" sz="quarter" idx="12"/>
          </p:nvPr>
        </p:nvSpPr>
        <p:spPr>
          <a:xfrm>
            <a:off x="6536961" y="6120886"/>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7</a:t>
            </a:fld>
            <a:endParaRPr kumimoji="0" lang="en-US" altLang="ja-JP" sz="2800" dirty="0">
              <a:solidFill>
                <a:srgbClr val="000000"/>
              </a:solidFill>
            </a:endParaRPr>
          </a:p>
        </p:txBody>
      </p:sp>
      <p:sp>
        <p:nvSpPr>
          <p:cNvPr id="7171" name="Text Box 3"/>
          <p:cNvSpPr txBox="1">
            <a:spLocks noChangeArrowheads="1"/>
          </p:cNvSpPr>
          <p:nvPr/>
        </p:nvSpPr>
        <p:spPr bwMode="auto">
          <a:xfrm>
            <a:off x="2895600" y="281339"/>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開発</a:t>
            </a:r>
            <a:r>
              <a:rPr lang="en-US" altLang="ja-JP" sz="2800" dirty="0">
                <a:solidFill>
                  <a:srgbClr val="FF0000"/>
                </a:solidFill>
                <a:latin typeface="メイリオ" panose="020B0604030504040204" pitchFamily="50" charset="-128"/>
                <a:ea typeface="メイリオ" panose="020B0604030504040204" pitchFamily="50" charset="-128"/>
              </a:rPr>
              <a:t>2</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合格不合格判断</a:t>
            </a:r>
            <a:endParaRPr lang="ja-JP" altLang="en-US" sz="1800" dirty="0">
              <a:solidFill>
                <a:srgbClr val="000000"/>
              </a:solidFill>
            </a:endParaRPr>
          </a:p>
        </p:txBody>
      </p:sp>
      <p:sp>
        <p:nvSpPr>
          <p:cNvPr id="9" name="テキスト ボックス 8"/>
          <p:cNvSpPr txBox="1"/>
          <p:nvPr/>
        </p:nvSpPr>
        <p:spPr>
          <a:xfrm>
            <a:off x="288614" y="1320036"/>
            <a:ext cx="3902386" cy="2462213"/>
          </a:xfrm>
          <a:prstGeom prst="rect">
            <a:avLst/>
          </a:prstGeom>
          <a:solidFill>
            <a:srgbClr val="FFFFCC"/>
          </a:solidFill>
          <a:ln>
            <a:solidFill>
              <a:schemeClr val="tx1"/>
            </a:solidFill>
          </a:ln>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変数</a:t>
            </a:r>
            <a:r>
              <a:rPr lang="en-US" altLang="ja-JP" sz="2200" dirty="0">
                <a:latin typeface="メイリオ" panose="020B0604030504040204" pitchFamily="50" charset="-128"/>
                <a:ea typeface="メイリオ" panose="020B0604030504040204" pitchFamily="50" charset="-128"/>
              </a:rPr>
              <a:t>a</a:t>
            </a:r>
            <a:r>
              <a:rPr kumimoji="1" lang="ja-JP" altLang="en-US" sz="2200" dirty="0">
                <a:latin typeface="メイリオ" panose="020B0604030504040204" pitchFamily="50" charset="-128"/>
                <a:ea typeface="メイリオ" panose="020B0604030504040204" pitchFamily="50" charset="-128"/>
              </a:rPr>
              <a:t>に数を入力して、</a:t>
            </a:r>
          </a:p>
          <a:p>
            <a:pPr algn="l"/>
            <a:r>
              <a:rPr lang="ja-JP" altLang="en-US" sz="2200" b="1" dirty="0">
                <a:solidFill>
                  <a:schemeClr val="accent6">
                    <a:lumMod val="50000"/>
                  </a:schemeClr>
                </a:solidFill>
                <a:latin typeface="メイリオ" panose="020B0604030504040204" pitchFamily="50" charset="-128"/>
                <a:ea typeface="メイリオ" panose="020B0604030504040204" pitchFamily="50" charset="-128"/>
              </a:rPr>
              <a:t>もし</a:t>
            </a:r>
            <a:r>
              <a:rPr lang="ja-JP" altLang="en-US" sz="2200" dirty="0">
                <a:solidFill>
                  <a:schemeClr val="accent6">
                    <a:lumMod val="50000"/>
                  </a:schemeClr>
                </a:solidFill>
                <a:latin typeface="メイリオ" panose="020B0604030504040204" pitchFamily="50" charset="-128"/>
                <a:ea typeface="メイリオ" panose="020B0604030504040204" pitchFamily="50" charset="-128"/>
              </a:rPr>
              <a:t>、</a:t>
            </a:r>
            <a:r>
              <a:rPr kumimoji="1" lang="en-US" altLang="ja-JP" sz="2200" dirty="0">
                <a:latin typeface="メイリオ" panose="020B0604030504040204" pitchFamily="50" charset="-128"/>
                <a:ea typeface="メイリオ" panose="020B0604030504040204" pitchFamily="50" charset="-128"/>
              </a:rPr>
              <a:t>70</a:t>
            </a:r>
            <a:r>
              <a:rPr kumimoji="1" lang="ja-JP" altLang="en-US" sz="2200" dirty="0">
                <a:latin typeface="メイリオ" panose="020B0604030504040204" pitchFamily="50" charset="-128"/>
                <a:ea typeface="メイリオ" panose="020B0604030504040204" pitchFamily="50" charset="-128"/>
              </a:rPr>
              <a:t>より大きい</a:t>
            </a:r>
            <a:r>
              <a:rPr kumimoji="1" lang="ja-JP" altLang="en-US" sz="2200" b="1" dirty="0">
                <a:solidFill>
                  <a:schemeClr val="accent6">
                    <a:lumMod val="75000"/>
                  </a:schemeClr>
                </a:solidFill>
                <a:latin typeface="メイリオ" panose="020B0604030504040204" pitchFamily="50" charset="-128"/>
                <a:ea typeface="メイリオ" panose="020B0604030504040204" pitchFamily="50" charset="-128"/>
              </a:rPr>
              <a:t>なら</a:t>
            </a:r>
            <a:br>
              <a:rPr kumimoji="1" lang="ja-JP" altLang="en-US" sz="2200" b="1" dirty="0">
                <a:solidFill>
                  <a:schemeClr val="accent6">
                    <a:lumMod val="75000"/>
                  </a:schemeClr>
                </a:solidFill>
                <a:latin typeface="メイリオ" panose="020B0604030504040204" pitchFamily="50" charset="-128"/>
                <a:ea typeface="メイリオ" panose="020B0604030504040204" pitchFamily="50" charset="-128"/>
              </a:rPr>
            </a:br>
            <a:r>
              <a:rPr kumimoji="1" lang="en-US" altLang="ja-JP" sz="2200" dirty="0">
                <a:latin typeface="メイリオ" panose="020B0604030504040204" pitchFamily="50" charset="-128"/>
                <a:ea typeface="メイリオ" panose="020B0604030504040204" pitchFamily="50" charset="-128"/>
              </a:rPr>
              <a:t>(70</a:t>
            </a:r>
            <a:r>
              <a:rPr kumimoji="1" lang="ja-JP" altLang="en-US" sz="2200" dirty="0">
                <a:latin typeface="メイリオ" panose="020B0604030504040204" pitchFamily="50" charset="-128"/>
                <a:ea typeface="メイリオ" panose="020B0604030504040204" pitchFamily="50" charset="-128"/>
              </a:rPr>
              <a:t>は入らない</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a:t>
            </a:r>
            <a:br>
              <a:rPr kumimoji="1" lang="ja-JP" altLang="en-US" sz="2200" dirty="0">
                <a:latin typeface="メイリオ" panose="020B0604030504040204" pitchFamily="50" charset="-128"/>
                <a:ea typeface="メイリオ" panose="020B0604030504040204" pitchFamily="50" charset="-128"/>
              </a:rPr>
            </a:br>
            <a:r>
              <a:rPr kumimoji="1" lang="en-US" altLang="ja-JP" sz="2200" dirty="0" err="1">
                <a:solidFill>
                  <a:srgbClr val="FF0000"/>
                </a:solidFill>
                <a:latin typeface="メイリオ" panose="020B0604030504040204" pitchFamily="50" charset="-128"/>
                <a:ea typeface="メイリオ" panose="020B0604030504040204" pitchFamily="50" charset="-128"/>
              </a:rPr>
              <a:t>Goukaku</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合格</a:t>
            </a:r>
            <a:r>
              <a:rPr kumimoji="1" lang="en-US" altLang="ja-JP" sz="2200" dirty="0">
                <a:latin typeface="メイリオ" panose="020B0604030504040204" pitchFamily="50" charset="-128"/>
                <a:ea typeface="メイリオ" panose="020B0604030504040204" pitchFamily="50" charset="-128"/>
              </a:rPr>
              <a:t>)</a:t>
            </a:r>
            <a:r>
              <a:rPr kumimoji="1" lang="ja-JP" altLang="en-US" sz="2200" dirty="0">
                <a:latin typeface="メイリオ" panose="020B0604030504040204" pitchFamily="50" charset="-128"/>
                <a:ea typeface="メイリオ" panose="020B0604030504040204" pitchFamily="50" charset="-128"/>
              </a:rPr>
              <a:t>と</a:t>
            </a:r>
            <a:r>
              <a:rPr lang="ja-JP" altLang="en-US" sz="2200" dirty="0">
                <a:latin typeface="メイリオ" panose="020B0604030504040204" pitchFamily="50" charset="-128"/>
                <a:ea typeface="メイリオ" panose="020B0604030504040204" pitchFamily="50" charset="-128"/>
              </a:rPr>
              <a:t>表示します。</a:t>
            </a:r>
            <a:br>
              <a:rPr lang="ja-JP" altLang="en-US"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そう</a:t>
            </a:r>
            <a:r>
              <a:rPr lang="ja-JP" altLang="en-US" sz="2200" b="1" dirty="0">
                <a:solidFill>
                  <a:schemeClr val="accent6">
                    <a:lumMod val="75000"/>
                  </a:schemeClr>
                </a:solidFill>
                <a:latin typeface="メイリオ" panose="020B0604030504040204" pitchFamily="50" charset="-128"/>
                <a:ea typeface="メイリオ" panose="020B0604030504040204" pitchFamily="50" charset="-128"/>
              </a:rPr>
              <a:t>でなければ、</a:t>
            </a:r>
            <a:br>
              <a:rPr lang="ja-JP" altLang="en-US" sz="2200" b="1" dirty="0">
                <a:solidFill>
                  <a:schemeClr val="accent6">
                    <a:lumMod val="75000"/>
                  </a:schemeClr>
                </a:solidFill>
                <a:latin typeface="メイリオ" panose="020B0604030504040204" pitchFamily="50" charset="-128"/>
                <a:ea typeface="メイリオ" panose="020B0604030504040204" pitchFamily="50" charset="-128"/>
              </a:rPr>
            </a:br>
            <a:r>
              <a:rPr lang="en-US" altLang="ja-JP" sz="2200" dirty="0" err="1">
                <a:solidFill>
                  <a:srgbClr val="FF0000"/>
                </a:solidFill>
                <a:latin typeface="メイリオ" panose="020B0604030504040204" pitchFamily="50" charset="-128"/>
                <a:ea typeface="メイリオ" panose="020B0604030504040204" pitchFamily="50" charset="-128"/>
              </a:rPr>
              <a:t>Fugougaku</a:t>
            </a:r>
            <a:r>
              <a:rPr lang="en-US" altLang="ja-JP" sz="2200" dirty="0">
                <a:latin typeface="メイリオ" panose="020B0604030504040204" pitchFamily="50" charset="-128"/>
                <a:ea typeface="メイリオ" panose="020B0604030504040204" pitchFamily="50" charset="-128"/>
              </a:rPr>
              <a:t>(</a:t>
            </a:r>
            <a:r>
              <a:rPr lang="ja-JP" altLang="en-US" sz="2200" dirty="0">
                <a:latin typeface="メイリオ" panose="020B0604030504040204" pitchFamily="50" charset="-128"/>
                <a:ea typeface="メイリオ" panose="020B0604030504040204" pitchFamily="50" charset="-128"/>
              </a:rPr>
              <a:t>不合格</a:t>
            </a:r>
            <a:r>
              <a:rPr lang="en-US" altLang="ja-JP" sz="2200" dirty="0">
                <a:latin typeface="メイリオ" panose="020B0604030504040204" pitchFamily="50" charset="-128"/>
                <a:ea typeface="メイリオ" panose="020B0604030504040204" pitchFamily="50" charset="-128"/>
              </a:rPr>
              <a:t>)</a:t>
            </a:r>
            <a:r>
              <a:rPr lang="ja-JP" altLang="en-US" sz="2200" dirty="0">
                <a:latin typeface="メイリオ" panose="020B0604030504040204" pitchFamily="50" charset="-128"/>
                <a:ea typeface="メイリオ" panose="020B0604030504040204" pitchFamily="50" charset="-128"/>
              </a:rPr>
              <a:t>と表示します。</a:t>
            </a:r>
            <a:endParaRPr kumimoji="1" lang="ja-JP" altLang="en-US" sz="22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533400" y="5127598"/>
            <a:ext cx="7315200" cy="1200329"/>
          </a:xfrm>
          <a:prstGeom prst="rect">
            <a:avLst/>
          </a:prstGeom>
          <a:noFill/>
          <a:ln>
            <a:noFill/>
          </a:ln>
        </p:spPr>
        <p:txBody>
          <a:bodyPr wrap="square" rtlCol="0">
            <a:spAutoFit/>
          </a:bodyPr>
          <a:lstStyle/>
          <a:p>
            <a:pPr algn="l"/>
            <a:r>
              <a:rPr kumimoji="1" lang="ja-JP" altLang="en-US" sz="2400" dirty="0">
                <a:latin typeface="メイリオ" panose="020B0604030504040204" pitchFamily="50" charset="-128"/>
                <a:ea typeface="メイリオ" panose="020B0604030504040204" pitchFamily="50" charset="-128"/>
              </a:rPr>
              <a:t>ヒント</a:t>
            </a:r>
            <a:r>
              <a:rPr kumimoji="1" lang="en-US" altLang="ja-JP" sz="2400" dirty="0">
                <a:latin typeface="メイリオ" panose="020B0604030504040204" pitchFamily="50" charset="-128"/>
                <a:ea typeface="メイリオ" panose="020B0604030504040204" pitchFamily="50" charset="-128"/>
              </a:rPr>
              <a:t>: </a:t>
            </a:r>
            <a:r>
              <a:rPr lang="ja-JP" altLang="en-US" sz="2400" dirty="0">
                <a:solidFill>
                  <a:srgbClr val="FF0000"/>
                </a:solidFill>
                <a:latin typeface="メイリオ" panose="020B0604030504040204" pitchFamily="50" charset="-128"/>
                <a:ea typeface="メイリオ" panose="020B0604030504040204" pitchFamily="50" charset="-128"/>
              </a:rPr>
              <a:t>部品</a:t>
            </a:r>
            <a:r>
              <a:rPr lang="en-US" altLang="ja-JP" sz="2400" dirty="0">
                <a:solidFill>
                  <a:srgbClr val="FF0000"/>
                </a:solidFill>
                <a:latin typeface="メイリオ" panose="020B0604030504040204" pitchFamily="50" charset="-128"/>
                <a:ea typeface="メイリオ" panose="020B0604030504040204" pitchFamily="50" charset="-128"/>
              </a:rPr>
              <a:t>05</a:t>
            </a:r>
            <a:r>
              <a:rPr lang="ja-JP" altLang="en-US" sz="2400" dirty="0">
                <a:latin typeface="メイリオ" panose="020B0604030504040204" pitchFamily="50" charset="-128"/>
                <a:ea typeface="メイリオ" panose="020B0604030504040204" pitchFamily="50" charset="-128"/>
              </a:rPr>
              <a:t>を</a:t>
            </a:r>
            <a:r>
              <a:rPr lang="ja-JP" altLang="en-US" sz="2400" u="sng" dirty="0">
                <a:latin typeface="メイリオ" panose="020B0604030504040204" pitchFamily="50" charset="-128"/>
                <a:ea typeface="メイリオ" panose="020B0604030504040204" pitchFamily="50" charset="-128"/>
              </a:rPr>
              <a:t>参考</a:t>
            </a:r>
            <a:r>
              <a:rPr lang="ja-JP" altLang="en-US" sz="2400" dirty="0">
                <a:latin typeface="メイリオ" panose="020B0604030504040204" pitchFamily="50" charset="-128"/>
                <a:ea typeface="メイリオ" panose="020B0604030504040204" pitchFamily="50" charset="-128"/>
              </a:rPr>
              <a:t>にして作ってみてください。</a:t>
            </a:r>
            <a:endParaRPr lang="en-US" altLang="ja-JP" sz="2400" dirty="0">
              <a:latin typeface="メイリオ" panose="020B0604030504040204" pitchFamily="50" charset="-128"/>
              <a:ea typeface="メイリオ" panose="020B0604030504040204" pitchFamily="50" charset="-128"/>
            </a:endParaRPr>
          </a:p>
          <a:p>
            <a:pPr algn="l"/>
            <a:r>
              <a:rPr kumimoji="1" lang="ja-JP" altLang="en-US" sz="2400" dirty="0">
                <a:latin typeface="メイリオ" panose="020B0604030504040204" pitchFamily="50" charset="-128"/>
                <a:ea typeface="メイリオ" panose="020B0604030504040204" pitchFamily="50" charset="-128"/>
              </a:rPr>
              <a:t>部品の内容そのままで使えるわけではありません。</a:t>
            </a:r>
            <a:endParaRPr kumimoji="1" lang="en-US" altLang="ja-JP" sz="2400" dirty="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課題</a:t>
            </a:r>
            <a:r>
              <a:rPr lang="en-US" altLang="ja-JP" sz="2400" dirty="0">
                <a:latin typeface="メイリオ" panose="020B0604030504040204" pitchFamily="50" charset="-128"/>
                <a:ea typeface="メイリオ" panose="020B0604030504040204" pitchFamily="50" charset="-128"/>
              </a:rPr>
              <a:t>6</a:t>
            </a:r>
            <a:r>
              <a:rPr lang="ja-JP" altLang="en-US" sz="2400" dirty="0">
                <a:latin typeface="メイリオ" panose="020B0604030504040204" pitchFamily="50" charset="-128"/>
                <a:ea typeface="メイリオ" panose="020B0604030504040204" pitchFamily="50" charset="-128"/>
              </a:rPr>
              <a:t>のプログラムを元にして作ると簡単です。</a:t>
            </a:r>
            <a:endParaRPr kumimoji="1" lang="ja-JP" altLang="en-US" sz="2400" dirty="0">
              <a:latin typeface="メイリオ" panose="020B0604030504040204" pitchFamily="50" charset="-128"/>
              <a:ea typeface="メイリオ" panose="020B0604030504040204" pitchFamily="50" charset="-128"/>
            </a:endParaRPr>
          </a:p>
        </p:txBody>
      </p:sp>
      <p:grpSp>
        <p:nvGrpSpPr>
          <p:cNvPr id="14" name="グループ化 13"/>
          <p:cNvGrpSpPr/>
          <p:nvPr/>
        </p:nvGrpSpPr>
        <p:grpSpPr>
          <a:xfrm>
            <a:off x="533400" y="3810000"/>
            <a:ext cx="1143000" cy="1019070"/>
            <a:chOff x="1143000" y="3857730"/>
            <a:chExt cx="1143000" cy="1019070"/>
          </a:xfrm>
        </p:grpSpPr>
        <p:sp>
          <p:nvSpPr>
            <p:cNvPr id="15" name="メモ 14"/>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05</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13" name="角丸四角形 12"/>
          <p:cNvSpPr/>
          <p:nvPr/>
        </p:nvSpPr>
        <p:spPr bwMode="auto">
          <a:xfrm>
            <a:off x="2496637" y="4553097"/>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a:ln>
                <a:noFill/>
              </a:ln>
              <a:solidFill>
                <a:schemeClr val="tx1"/>
              </a:solidFill>
              <a:effectLst/>
              <a:latin typeface="Arial" panose="020B0604020202020204" pitchFamily="34" charset="0"/>
              <a:ea typeface="ＭＳ Ｐゴシック" panose="020B0600070205080204" pitchFamily="50" charset="-128"/>
            </a:endParaRPr>
          </a:p>
        </p:txBody>
      </p:sp>
      <p:sp>
        <p:nvSpPr>
          <p:cNvPr id="3" name="テキスト ボックス 2">
            <a:extLst>
              <a:ext uri="{FF2B5EF4-FFF2-40B4-BE49-F238E27FC236}">
                <a16:creationId xmlns:a16="http://schemas.microsoft.com/office/drawing/2014/main" id="{FD2D53EA-06D0-5D6D-D79C-917F98FD7D73}"/>
              </a:ext>
            </a:extLst>
          </p:cNvPr>
          <p:cNvSpPr txBox="1"/>
          <p:nvPr/>
        </p:nvSpPr>
        <p:spPr>
          <a:xfrm>
            <a:off x="214996" y="239160"/>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lang="en-US" altLang="ja-JP" sz="2800" dirty="0">
                <a:solidFill>
                  <a:schemeClr val="accent2"/>
                </a:solidFill>
              </a:rPr>
              <a:t>7</a:t>
            </a:r>
            <a:endParaRPr kumimoji="1" lang="ja-JP" altLang="en-US" sz="2800" dirty="0">
              <a:solidFill>
                <a:schemeClr val="accent2"/>
              </a:solidFill>
            </a:endParaRPr>
          </a:p>
        </p:txBody>
      </p:sp>
      <p:pic>
        <p:nvPicPr>
          <p:cNvPr id="7" name="図 6">
            <a:extLst>
              <a:ext uri="{FF2B5EF4-FFF2-40B4-BE49-F238E27FC236}">
                <a16:creationId xmlns:a16="http://schemas.microsoft.com/office/drawing/2014/main" id="{7F6A9292-E511-1FE6-E360-355654920353}"/>
              </a:ext>
            </a:extLst>
          </p:cNvPr>
          <p:cNvPicPr>
            <a:picLocks noChangeAspect="1"/>
          </p:cNvPicPr>
          <p:nvPr/>
        </p:nvPicPr>
        <p:blipFill>
          <a:blip r:embed="rId3"/>
          <a:stretch>
            <a:fillRect/>
          </a:stretch>
        </p:blipFill>
        <p:spPr>
          <a:xfrm>
            <a:off x="4655244" y="804558"/>
            <a:ext cx="2990850" cy="230832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四角形: 角を丸くする 7">
            <a:extLst>
              <a:ext uri="{FF2B5EF4-FFF2-40B4-BE49-F238E27FC236}">
                <a16:creationId xmlns:a16="http://schemas.microsoft.com/office/drawing/2014/main" id="{0BE0C834-4FD7-B2C5-6F16-79A8EC66EE43}"/>
              </a:ext>
            </a:extLst>
          </p:cNvPr>
          <p:cNvSpPr/>
          <p:nvPr/>
        </p:nvSpPr>
        <p:spPr bwMode="auto">
          <a:xfrm>
            <a:off x="5107421" y="1060467"/>
            <a:ext cx="2521740" cy="737379"/>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開発した</a:t>
            </a:r>
            <a:br>
              <a:rPr lang="en-US" altLang="ja-JP" sz="2200" dirty="0">
                <a:latin typeface="メイリオ" panose="020B0604030504040204" pitchFamily="50" charset="-128"/>
                <a:ea typeface="メイリオ" panose="020B0604030504040204" pitchFamily="50" charset="-128"/>
              </a:rPr>
            </a:br>
            <a:r>
              <a:rPr lang="ja-JP" altLang="en-US" sz="2200" dirty="0">
                <a:latin typeface="メイリオ" panose="020B0604030504040204" pitchFamily="50" charset="-128"/>
                <a:ea typeface="メイリオ" panose="020B0604030504040204" pitchFamily="50" charset="-128"/>
              </a:rPr>
              <a:t>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2866D2BC-06C1-2260-0795-CCDE22413E37}"/>
              </a:ext>
            </a:extLst>
          </p:cNvPr>
          <p:cNvSpPr txBox="1"/>
          <p:nvPr/>
        </p:nvSpPr>
        <p:spPr>
          <a:xfrm>
            <a:off x="4655244" y="2214627"/>
            <a:ext cx="3421956" cy="2308324"/>
          </a:xfrm>
          <a:prstGeom prst="rect">
            <a:avLst/>
          </a:prstGeom>
          <a:noFill/>
        </p:spPr>
        <p:txBody>
          <a:bodyPr wrap="square">
            <a:spAutoFit/>
          </a:bodyPr>
          <a:lstStyle/>
          <a:p>
            <a:pPr algn="l"/>
            <a:r>
              <a:rPr kumimoji="1" lang="en-US" altLang="ja-JP" sz="1800" b="0" dirty="0" err="1">
                <a:solidFill>
                  <a:srgbClr val="0070C0"/>
                </a:solidFill>
              </a:rPr>
              <a:t>Tokuten</a:t>
            </a:r>
            <a:endParaRPr kumimoji="1" lang="en-US" altLang="ja-JP" sz="1800" b="0" dirty="0">
              <a:solidFill>
                <a:srgbClr val="0070C0"/>
              </a:solidFill>
            </a:endParaRPr>
          </a:p>
          <a:p>
            <a:pPr algn="l"/>
            <a:r>
              <a:rPr kumimoji="1" lang="en-US" altLang="ja-JP" sz="1800" b="0" dirty="0">
                <a:solidFill>
                  <a:schemeClr val="tx1"/>
                </a:solidFill>
              </a:rPr>
              <a:t>100</a:t>
            </a:r>
          </a:p>
          <a:p>
            <a:pPr algn="l"/>
            <a:r>
              <a:rPr kumimoji="1" lang="en-US" altLang="ja-JP" sz="1800" b="0" dirty="0" err="1">
                <a:solidFill>
                  <a:srgbClr val="0070C0"/>
                </a:solidFill>
              </a:rPr>
              <a:t>Goukaku</a:t>
            </a:r>
            <a:endParaRPr kumimoji="1" lang="en-US" altLang="ja-JP" sz="1800" b="0" dirty="0">
              <a:solidFill>
                <a:srgbClr val="0070C0"/>
              </a:solidFill>
            </a:endParaRPr>
          </a:p>
          <a:p>
            <a:pPr algn="l"/>
            <a:endParaRPr kumimoji="1" lang="en-US" altLang="ja-JP" sz="1800" b="0" dirty="0">
              <a:solidFill>
                <a:schemeClr val="tx1"/>
              </a:solidFill>
            </a:endParaRPr>
          </a:p>
          <a:p>
            <a:pPr algn="l"/>
            <a:endParaRPr kumimoji="1" lang="ja-JP" altLang="en-US" sz="1800" b="0" dirty="0">
              <a:solidFill>
                <a:srgbClr val="0070C0"/>
              </a:solidFill>
            </a:endParaRPr>
          </a:p>
          <a:p>
            <a:pPr algn="l"/>
            <a:r>
              <a:rPr kumimoji="1" lang="en-US" altLang="ja-JP" sz="1800" b="0" dirty="0" err="1">
                <a:solidFill>
                  <a:srgbClr val="0070C0"/>
                </a:solidFill>
              </a:rPr>
              <a:t>Tokuten</a:t>
            </a:r>
            <a:endParaRPr kumimoji="1" lang="en-US" altLang="ja-JP" sz="1800" b="0" dirty="0">
              <a:solidFill>
                <a:srgbClr val="0070C0"/>
              </a:solidFill>
            </a:endParaRPr>
          </a:p>
          <a:p>
            <a:pPr algn="l"/>
            <a:r>
              <a:rPr kumimoji="1" lang="en-US" altLang="ja-JP" sz="1800" b="0" dirty="0">
                <a:solidFill>
                  <a:schemeClr val="tx1"/>
                </a:solidFill>
              </a:rPr>
              <a:t>50</a:t>
            </a:r>
          </a:p>
          <a:p>
            <a:pPr algn="l"/>
            <a:r>
              <a:rPr kumimoji="1" lang="en-US" altLang="ja-JP" sz="1800" b="0" dirty="0" err="1">
                <a:solidFill>
                  <a:srgbClr val="0070C0"/>
                </a:solidFill>
              </a:rPr>
              <a:t>Fugoukku</a:t>
            </a:r>
            <a:endParaRPr lang="ja-JP" altLang="en-US" dirty="0"/>
          </a:p>
        </p:txBody>
      </p:sp>
    </p:spTree>
    <p:extLst>
      <p:ext uri="{BB962C8B-B14F-4D97-AF65-F5344CB8AC3E}">
        <p14:creationId xmlns:p14="http://schemas.microsoft.com/office/powerpoint/2010/main" val="437591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536961" y="6120886"/>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8</a:t>
            </a:fld>
            <a:endParaRPr kumimoji="0" lang="en-US" altLang="ja-JP" sz="2800" dirty="0">
              <a:solidFill>
                <a:srgbClr val="000000"/>
              </a:solidFill>
            </a:endParaRPr>
          </a:p>
        </p:txBody>
      </p:sp>
      <p:sp>
        <p:nvSpPr>
          <p:cNvPr id="7171" name="Text Box 3"/>
          <p:cNvSpPr txBox="1">
            <a:spLocks noChangeArrowheads="1"/>
          </p:cNvSpPr>
          <p:nvPr/>
        </p:nvSpPr>
        <p:spPr bwMode="auto">
          <a:xfrm>
            <a:off x="2781300" y="234551"/>
            <a:ext cx="3581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zh-TW" altLang="en-US" sz="2800" dirty="0">
                <a:solidFill>
                  <a:srgbClr val="FF0000"/>
                </a:solidFill>
                <a:latin typeface="メイリオ" panose="020B0604030504040204" pitchFamily="50" charset="-128"/>
                <a:ea typeface="メイリオ" panose="020B0604030504040204" pitchFamily="50" charset="-128"/>
              </a:rPr>
              <a:t>開発</a:t>
            </a:r>
            <a:r>
              <a:rPr lang="en-US" altLang="zh-TW" sz="2800" dirty="0">
                <a:solidFill>
                  <a:srgbClr val="FF0000"/>
                </a:solidFill>
                <a:latin typeface="メイリオ" panose="020B0604030504040204" pitchFamily="50" charset="-128"/>
                <a:ea typeface="メイリオ" panose="020B0604030504040204" pitchFamily="50" charset="-128"/>
              </a:rPr>
              <a:t>3</a:t>
            </a:r>
            <a:r>
              <a:rPr lang="en-US" altLang="zh-TW" sz="2800" dirty="0">
                <a:latin typeface="メイリオ" panose="020B0604030504040204" pitchFamily="50" charset="-128"/>
                <a:ea typeface="メイリオ" panose="020B0604030504040204" pitchFamily="50" charset="-128"/>
              </a:rPr>
              <a:t>: </a:t>
            </a:r>
            <a:r>
              <a:rPr lang="zh-TW" altLang="en-US" sz="2800" dirty="0">
                <a:latin typeface="メイリオ" panose="020B0604030504040204" pitchFamily="50" charset="-128"/>
                <a:ea typeface="メイリオ" panose="020B0604030504040204" pitchFamily="50" charset="-128"/>
              </a:rPr>
              <a:t>成績</a:t>
            </a:r>
            <a:r>
              <a:rPr lang="en-US" altLang="zh-TW" sz="2800" dirty="0">
                <a:latin typeface="メイリオ" panose="020B0604030504040204" pitchFamily="50" charset="-128"/>
                <a:ea typeface="メイリオ" panose="020B0604030504040204" pitchFamily="50" charset="-128"/>
              </a:rPr>
              <a:t>A</a:t>
            </a:r>
            <a:r>
              <a:rPr lang="zh-TW" altLang="en-US" sz="2800" dirty="0">
                <a:latin typeface="メイリオ" panose="020B0604030504040204" pitchFamily="50" charset="-128"/>
                <a:ea typeface="メイリオ" panose="020B0604030504040204" pitchFamily="50" charset="-128"/>
              </a:rPr>
              <a:t>～</a:t>
            </a:r>
            <a:r>
              <a:rPr lang="en-US" altLang="zh-TW" sz="2800" dirty="0">
                <a:latin typeface="メイリオ" panose="020B0604030504040204" pitchFamily="50" charset="-128"/>
                <a:ea typeface="メイリオ" panose="020B0604030504040204" pitchFamily="50" charset="-128"/>
              </a:rPr>
              <a:t>C</a:t>
            </a:r>
            <a:endParaRPr lang="ja-JP" altLang="en-US" sz="1800" dirty="0">
              <a:solidFill>
                <a:srgbClr val="000000"/>
              </a:solidFill>
            </a:endParaRPr>
          </a:p>
        </p:txBody>
      </p:sp>
      <p:sp>
        <p:nvSpPr>
          <p:cNvPr id="9" name="テキスト ボックス 8"/>
          <p:cNvSpPr txBox="1"/>
          <p:nvPr/>
        </p:nvSpPr>
        <p:spPr>
          <a:xfrm>
            <a:off x="273573" y="1143000"/>
            <a:ext cx="4298427" cy="2554545"/>
          </a:xfrm>
          <a:prstGeom prst="rect">
            <a:avLst/>
          </a:prstGeom>
          <a:solidFill>
            <a:srgbClr val="FFFFCC"/>
          </a:solidFill>
          <a:ln>
            <a:solidFill>
              <a:schemeClr val="tx1"/>
            </a:solidFill>
          </a:ln>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変数</a:t>
            </a:r>
            <a:r>
              <a:rPr kumimoji="1" lang="en-US" altLang="ja-JP" sz="2000" dirty="0">
                <a:latin typeface="メイリオ" panose="020B0604030504040204" pitchFamily="50" charset="-128"/>
                <a:ea typeface="メイリオ" panose="020B0604030504040204" pitchFamily="50" charset="-128"/>
              </a:rPr>
              <a:t>A</a:t>
            </a:r>
            <a:r>
              <a:rPr kumimoji="1" lang="ja-JP" altLang="en-US" sz="2000" dirty="0">
                <a:latin typeface="メイリオ" panose="020B0604030504040204" pitchFamily="50" charset="-128"/>
                <a:ea typeface="メイリオ" panose="020B0604030504040204" pitchFamily="50" charset="-128"/>
              </a:rPr>
              <a:t>に数を入力して、</a:t>
            </a:r>
            <a:r>
              <a:rPr lang="ja-JP" altLang="en-US" sz="2000" b="1" dirty="0">
                <a:solidFill>
                  <a:schemeClr val="accent6">
                    <a:lumMod val="50000"/>
                  </a:schemeClr>
                </a:solidFill>
                <a:latin typeface="メイリオ" panose="020B0604030504040204" pitchFamily="50" charset="-128"/>
                <a:ea typeface="メイリオ" panose="020B0604030504040204" pitchFamily="50" charset="-128"/>
              </a:rPr>
              <a:t>もし</a:t>
            </a:r>
            <a:r>
              <a:rPr lang="ja-JP" altLang="en-US" sz="2000" dirty="0">
                <a:solidFill>
                  <a:schemeClr val="accent6">
                    <a:lumMod val="50000"/>
                  </a:schemeClr>
                </a:solidFill>
                <a:latin typeface="メイリオ" panose="020B0604030504040204" pitchFamily="50" charset="-128"/>
                <a:ea typeface="メイリオ" panose="020B0604030504040204" pitchFamily="50" charset="-128"/>
              </a:rPr>
              <a:t>、</a:t>
            </a:r>
            <a:endParaRPr lang="en-US" altLang="ja-JP" sz="2000" dirty="0">
              <a:solidFill>
                <a:schemeClr val="accent6">
                  <a:lumMod val="50000"/>
                </a:schemeClr>
              </a:solidFill>
              <a:latin typeface="メイリオ" panose="020B0604030504040204" pitchFamily="50" charset="-128"/>
              <a:ea typeface="メイリオ" panose="020B0604030504040204" pitchFamily="50" charset="-128"/>
            </a:endParaRPr>
          </a:p>
          <a:p>
            <a:pPr algn="l"/>
            <a:r>
              <a:rPr kumimoji="1" lang="en-US" altLang="ja-JP" sz="2000" dirty="0">
                <a:latin typeface="メイリオ" panose="020B0604030504040204" pitchFamily="50" charset="-128"/>
                <a:ea typeface="メイリオ" panose="020B0604030504040204" pitchFamily="50" charset="-128"/>
              </a:rPr>
              <a:t>70</a:t>
            </a:r>
            <a:r>
              <a:rPr kumimoji="1" lang="ja-JP" altLang="en-US" sz="2000" dirty="0">
                <a:latin typeface="メイリオ" panose="020B0604030504040204" pitchFamily="50" charset="-128"/>
                <a:ea typeface="メイリオ" panose="020B0604030504040204" pitchFamily="50" charset="-128"/>
              </a:rPr>
              <a:t>より大きい</a:t>
            </a:r>
            <a:r>
              <a:rPr kumimoji="1" lang="ja-JP" altLang="en-US" sz="2000" b="1" dirty="0">
                <a:solidFill>
                  <a:schemeClr val="accent6">
                    <a:lumMod val="75000"/>
                  </a:schemeClr>
                </a:solidFill>
                <a:latin typeface="メイリオ" panose="020B0604030504040204" pitchFamily="50" charset="-128"/>
                <a:ea typeface="メイリオ" panose="020B0604030504040204" pitchFamily="50" charset="-128"/>
              </a:rPr>
              <a:t>なら</a:t>
            </a:r>
            <a:r>
              <a:rPr kumimoji="1" lang="en-US" altLang="ja-JP" sz="2000" dirty="0">
                <a:latin typeface="メイリオ" panose="020B0604030504040204" pitchFamily="50" charset="-128"/>
                <a:ea typeface="メイリオ" panose="020B0604030504040204" pitchFamily="50" charset="-128"/>
              </a:rPr>
              <a:t>(70</a:t>
            </a:r>
            <a:r>
              <a:rPr kumimoji="1" lang="ja-JP" altLang="en-US" sz="2000" dirty="0">
                <a:latin typeface="メイリオ" panose="020B0604030504040204" pitchFamily="50" charset="-128"/>
                <a:ea typeface="メイリオ" panose="020B0604030504040204" pitchFamily="50" charset="-128"/>
              </a:rPr>
              <a:t>は入らない</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err="1">
                <a:latin typeface="メイリオ" panose="020B0604030504040204" pitchFamily="50" charset="-128"/>
                <a:ea typeface="メイリオ" panose="020B0604030504040204" pitchFamily="50" charset="-128"/>
              </a:rPr>
              <a:t>、</a:t>
            </a:r>
            <a:r>
              <a:rPr lang="en-US" altLang="ja-JP" sz="2000" dirty="0" err="1">
                <a:solidFill>
                  <a:srgbClr val="FF0000"/>
                </a:solidFill>
                <a:latin typeface="メイリオ" panose="020B0604030504040204" pitchFamily="50" charset="-128"/>
                <a:ea typeface="メイリオ" panose="020B0604030504040204" pitchFamily="50" charset="-128"/>
              </a:rPr>
              <a:t>Seiseki</a:t>
            </a:r>
            <a:r>
              <a:rPr lang="en-US" altLang="ja-JP" sz="2000" dirty="0">
                <a:solidFill>
                  <a:srgbClr val="FF0000"/>
                </a:solidFill>
                <a:latin typeface="メイリオ" panose="020B0604030504040204" pitchFamily="50" charset="-128"/>
                <a:ea typeface="メイリオ" panose="020B0604030504040204" pitchFamily="50" charset="-128"/>
              </a:rPr>
              <a:t> A</a:t>
            </a:r>
            <a:r>
              <a:rPr kumimoji="1" lang="en-US" altLang="ja-JP" sz="2000" dirty="0">
                <a:latin typeface="メイリオ" panose="020B0604030504040204" pitchFamily="50" charset="-128"/>
                <a:ea typeface="メイリオ" panose="020B0604030504040204" pitchFamily="50" charset="-128"/>
              </a:rPr>
              <a:t>(</a:t>
            </a:r>
            <a:r>
              <a:rPr kumimoji="1" lang="ja-JP" altLang="en-US" sz="2000" dirty="0">
                <a:latin typeface="メイリオ" panose="020B0604030504040204" pitchFamily="50" charset="-128"/>
                <a:ea typeface="メイリオ" panose="020B0604030504040204" pitchFamily="50" charset="-128"/>
              </a:rPr>
              <a:t>成績</a:t>
            </a:r>
            <a:r>
              <a:rPr kumimoji="1" lang="en-US" altLang="ja-JP" sz="2000" dirty="0">
                <a:latin typeface="メイリオ" panose="020B0604030504040204" pitchFamily="50" charset="-128"/>
                <a:ea typeface="メイリオ" panose="020B0604030504040204" pitchFamily="50" charset="-128"/>
              </a:rPr>
              <a:t>A),</a:t>
            </a:r>
          </a:p>
          <a:p>
            <a:pPr algn="l"/>
            <a:r>
              <a:rPr lang="en-US" altLang="ja-JP" sz="2000" dirty="0">
                <a:latin typeface="メイリオ" panose="020B0604030504040204" pitchFamily="50" charset="-128"/>
                <a:ea typeface="メイリオ" panose="020B0604030504040204" pitchFamily="50" charset="-128"/>
              </a:rPr>
              <a:t>50</a:t>
            </a:r>
            <a:r>
              <a:rPr lang="ja-JP" altLang="en-US" sz="2000" dirty="0">
                <a:latin typeface="メイリオ" panose="020B0604030504040204" pitchFamily="50" charset="-128"/>
                <a:ea typeface="メイリオ" panose="020B0604030504040204" pitchFamily="50" charset="-128"/>
              </a:rPr>
              <a:t>より大きい</a:t>
            </a:r>
            <a:r>
              <a:rPr lang="ja-JP" altLang="en-US" sz="2000" b="1" dirty="0">
                <a:solidFill>
                  <a:schemeClr val="accent6">
                    <a:lumMod val="75000"/>
                  </a:schemeClr>
                </a:solidFill>
                <a:latin typeface="メイリオ" panose="020B0604030504040204" pitchFamily="50" charset="-128"/>
                <a:ea typeface="メイリオ" panose="020B0604030504040204" pitchFamily="50" charset="-128"/>
              </a:rPr>
              <a:t>なら</a:t>
            </a:r>
            <a:r>
              <a:rPr lang="en-US" altLang="ja-JP" sz="2000" dirty="0">
                <a:latin typeface="メイリオ" panose="020B0604030504040204" pitchFamily="50" charset="-128"/>
                <a:ea typeface="メイリオ" panose="020B0604030504040204" pitchFamily="50" charset="-128"/>
              </a:rPr>
              <a:t>(50</a:t>
            </a:r>
            <a:r>
              <a:rPr lang="ja-JP" altLang="en-US" sz="2000" dirty="0">
                <a:latin typeface="メイリオ" panose="020B0604030504040204" pitchFamily="50" charset="-128"/>
                <a:ea typeface="メイリオ" panose="020B0604030504040204" pitchFamily="50" charset="-128"/>
              </a:rPr>
              <a:t>は入らない</a:t>
            </a:r>
            <a:r>
              <a:rPr lang="en-US" altLang="ja-JP" sz="2000" dirty="0">
                <a:latin typeface="メイリオ" panose="020B0604030504040204" pitchFamily="50" charset="-128"/>
                <a:ea typeface="メイリオ" panose="020B0604030504040204" pitchFamily="50" charset="-128"/>
              </a:rPr>
              <a:t>)</a:t>
            </a:r>
            <a:r>
              <a:rPr lang="ja-JP" altLang="en-US" sz="2000" dirty="0" err="1">
                <a:latin typeface="メイリオ" panose="020B0604030504040204" pitchFamily="50" charset="-128"/>
                <a:ea typeface="メイリオ" panose="020B0604030504040204" pitchFamily="50" charset="-128"/>
              </a:rPr>
              <a:t>、</a:t>
            </a:r>
            <a:r>
              <a:rPr lang="en-US" altLang="ja-JP" sz="2000" dirty="0" err="1">
                <a:solidFill>
                  <a:srgbClr val="FF0000"/>
                </a:solidFill>
                <a:latin typeface="メイリオ" panose="020B0604030504040204" pitchFamily="50" charset="-128"/>
                <a:ea typeface="メイリオ" panose="020B0604030504040204" pitchFamily="50" charset="-128"/>
              </a:rPr>
              <a:t>Seiseki</a:t>
            </a:r>
            <a:r>
              <a:rPr lang="en-US" altLang="ja-JP" sz="2000" dirty="0">
                <a:solidFill>
                  <a:srgbClr val="FF0000"/>
                </a:solidFill>
                <a:latin typeface="メイリオ" panose="020B0604030504040204" pitchFamily="50" charset="-128"/>
                <a:ea typeface="メイリオ" panose="020B0604030504040204" pitchFamily="50" charset="-128"/>
              </a:rPr>
              <a:t> B</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成績</a:t>
            </a:r>
            <a:r>
              <a:rPr lang="en-US" altLang="ja-JP" sz="2000" dirty="0">
                <a:latin typeface="メイリオ" panose="020B0604030504040204" pitchFamily="50" charset="-128"/>
                <a:ea typeface="メイリオ" panose="020B0604030504040204" pitchFamily="50" charset="-128"/>
              </a:rPr>
              <a:t>B),</a:t>
            </a:r>
          </a:p>
          <a:p>
            <a:pPr algn="l"/>
            <a:r>
              <a:rPr lang="ja-JP" altLang="en-US" sz="2000" dirty="0">
                <a:latin typeface="メイリオ" panose="020B0604030504040204" pitchFamily="50" charset="-128"/>
                <a:ea typeface="メイリオ" panose="020B0604030504040204" pitchFamily="50" charset="-128"/>
              </a:rPr>
              <a:t>それ以外</a:t>
            </a:r>
            <a:r>
              <a:rPr lang="en-US" altLang="ja-JP" sz="2000" dirty="0">
                <a:latin typeface="メイリオ" panose="020B0604030504040204" pitchFamily="50" charset="-128"/>
                <a:ea typeface="メイリオ" panose="020B0604030504040204" pitchFamily="50" charset="-128"/>
              </a:rPr>
              <a:t>(50</a:t>
            </a:r>
            <a:r>
              <a:rPr lang="ja-JP" altLang="en-US" sz="2000" dirty="0">
                <a:latin typeface="メイリオ" panose="020B0604030504040204" pitchFamily="50" charset="-128"/>
                <a:ea typeface="メイリオ" panose="020B0604030504040204" pitchFamily="50" charset="-128"/>
              </a:rPr>
              <a:t>以下だったら</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a:t>
            </a:r>
            <a:br>
              <a:rPr lang="en-US" altLang="ja-JP" sz="2000" dirty="0">
                <a:latin typeface="メイリオ" panose="020B0604030504040204" pitchFamily="50" charset="-128"/>
                <a:ea typeface="メイリオ" panose="020B0604030504040204" pitchFamily="50" charset="-128"/>
              </a:rPr>
            </a:br>
            <a:r>
              <a:rPr lang="en-US" altLang="ja-JP" sz="2000" dirty="0">
                <a:solidFill>
                  <a:srgbClr val="FF0000"/>
                </a:solidFill>
                <a:latin typeface="メイリオ" panose="020B0604030504040204" pitchFamily="50" charset="-128"/>
                <a:ea typeface="メイリオ" panose="020B0604030504040204" pitchFamily="50" charset="-128"/>
              </a:rPr>
              <a:t> </a:t>
            </a:r>
            <a:r>
              <a:rPr lang="en-US" altLang="ja-JP" sz="2000" dirty="0" err="1">
                <a:solidFill>
                  <a:srgbClr val="FF0000"/>
                </a:solidFill>
                <a:latin typeface="メイリオ" panose="020B0604030504040204" pitchFamily="50" charset="-128"/>
                <a:ea typeface="メイリオ" panose="020B0604030504040204" pitchFamily="50" charset="-128"/>
              </a:rPr>
              <a:t>Seiseki</a:t>
            </a:r>
            <a:r>
              <a:rPr lang="en-US" altLang="ja-JP" sz="2000" dirty="0">
                <a:solidFill>
                  <a:srgbClr val="FF0000"/>
                </a:solidFill>
                <a:latin typeface="メイリオ" panose="020B0604030504040204" pitchFamily="50" charset="-128"/>
                <a:ea typeface="メイリオ" panose="020B0604030504040204" pitchFamily="50" charset="-128"/>
              </a:rPr>
              <a:t> C</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成績</a:t>
            </a:r>
            <a:r>
              <a:rPr lang="en-US" altLang="ja-JP" sz="2000" dirty="0">
                <a:latin typeface="メイリオ" panose="020B0604030504040204" pitchFamily="50" charset="-128"/>
                <a:ea typeface="メイリオ" panose="020B0604030504040204" pitchFamily="50" charset="-128"/>
              </a:rPr>
              <a:t>C),</a:t>
            </a:r>
            <a:br>
              <a:rPr lang="en-US" altLang="ja-JP"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と表示します。</a:t>
            </a:r>
            <a:endParaRPr kumimoji="1" lang="ja-JP" altLang="en-US" sz="2000" dirty="0">
              <a:latin typeface="メイリオ" panose="020B0604030504040204" pitchFamily="50" charset="-128"/>
              <a:ea typeface="メイリオ" panose="020B0604030504040204" pitchFamily="50" charset="-128"/>
            </a:endParaRPr>
          </a:p>
        </p:txBody>
      </p:sp>
      <p:grpSp>
        <p:nvGrpSpPr>
          <p:cNvPr id="13" name="グループ化 12"/>
          <p:cNvGrpSpPr/>
          <p:nvPr/>
        </p:nvGrpSpPr>
        <p:grpSpPr>
          <a:xfrm>
            <a:off x="273573" y="5140016"/>
            <a:ext cx="1143000" cy="1019070"/>
            <a:chOff x="1143000" y="3857730"/>
            <a:chExt cx="1143000" cy="1019070"/>
          </a:xfrm>
        </p:grpSpPr>
        <p:sp>
          <p:nvSpPr>
            <p:cNvPr id="17" name="メモ 16"/>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テキスト ボックス 17"/>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06</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19" name="テキスト ボックス 18"/>
          <p:cNvSpPr txBox="1"/>
          <p:nvPr/>
        </p:nvSpPr>
        <p:spPr>
          <a:xfrm>
            <a:off x="1535393" y="5554633"/>
            <a:ext cx="7010400" cy="954107"/>
          </a:xfrm>
          <a:prstGeom prst="rect">
            <a:avLst/>
          </a:prstGeom>
          <a:noFill/>
          <a:ln>
            <a:noFill/>
          </a:ln>
        </p:spPr>
        <p:txBody>
          <a:bodyPr wrap="square" rtlCol="0">
            <a:spAutoFit/>
          </a:bodyPr>
          <a:lstStyle/>
          <a:p>
            <a:pPr algn="l"/>
            <a:r>
              <a:rPr kumimoji="1" lang="ja-JP" altLang="en-US" sz="2800" dirty="0">
                <a:latin typeface="メイリオ" panose="020B0604030504040204" pitchFamily="50" charset="-128"/>
                <a:ea typeface="メイリオ" panose="020B0604030504040204" pitchFamily="50" charset="-128"/>
              </a:rPr>
              <a:t>ヒント</a:t>
            </a:r>
            <a:r>
              <a:rPr kumimoji="1" lang="en-US" altLang="ja-JP" sz="2800" dirty="0">
                <a:latin typeface="メイリオ" panose="020B0604030504040204" pitchFamily="50" charset="-128"/>
                <a:ea typeface="メイリオ" panose="020B0604030504040204" pitchFamily="50" charset="-128"/>
              </a:rPr>
              <a:t>: </a:t>
            </a:r>
            <a:r>
              <a:rPr kumimoji="1" lang="ja-JP" altLang="en-US" sz="2800" dirty="0">
                <a:latin typeface="メイリオ" panose="020B0604030504040204" pitchFamily="50" charset="-128"/>
                <a:ea typeface="メイリオ" panose="020B0604030504040204" pitchFamily="50" charset="-128"/>
              </a:rPr>
              <a:t>課題</a:t>
            </a:r>
            <a:r>
              <a:rPr kumimoji="1" lang="en-US" altLang="ja-JP" sz="2800" dirty="0">
                <a:latin typeface="メイリオ" panose="020B0604030504040204" pitchFamily="50" charset="-128"/>
                <a:ea typeface="メイリオ" panose="020B0604030504040204" pitchFamily="50" charset="-128"/>
              </a:rPr>
              <a:t>7</a:t>
            </a:r>
            <a:r>
              <a:rPr kumimoji="1" lang="ja-JP" altLang="en-US" sz="2800" dirty="0">
                <a:latin typeface="メイリオ" panose="020B0604030504040204" pitchFamily="50" charset="-128"/>
                <a:ea typeface="メイリオ" panose="020B0604030504040204" pitchFamily="50" charset="-128"/>
              </a:rPr>
              <a:t>を流用して作る。</a:t>
            </a:r>
            <a:br>
              <a:rPr kumimoji="1" lang="en-US" altLang="ja-JP" sz="2800" dirty="0">
                <a:latin typeface="メイリオ" panose="020B0604030504040204" pitchFamily="50" charset="-128"/>
                <a:ea typeface="メイリオ" panose="020B0604030504040204" pitchFamily="50" charset="-128"/>
              </a:rPr>
            </a:br>
            <a:r>
              <a:rPr lang="ja-JP" altLang="en-US" sz="2800" dirty="0">
                <a:solidFill>
                  <a:srgbClr val="FF0000"/>
                </a:solidFill>
                <a:latin typeface="メイリオ" panose="020B0604030504040204" pitchFamily="50" charset="-128"/>
                <a:ea typeface="メイリオ" panose="020B0604030504040204" pitchFamily="50" charset="-128"/>
              </a:rPr>
              <a:t>部品</a:t>
            </a:r>
            <a:r>
              <a:rPr lang="en-US" altLang="ja-JP" sz="2800" dirty="0">
                <a:solidFill>
                  <a:srgbClr val="FF0000"/>
                </a:solidFill>
                <a:latin typeface="メイリオ" panose="020B0604030504040204" pitchFamily="50" charset="-128"/>
                <a:ea typeface="メイリオ" panose="020B0604030504040204" pitchFamily="50" charset="-128"/>
              </a:rPr>
              <a:t>06</a:t>
            </a:r>
            <a:r>
              <a:rPr lang="ja-JP" altLang="en-US" sz="2800" dirty="0">
                <a:latin typeface="メイリオ" panose="020B0604030504040204" pitchFamily="50" charset="-128"/>
                <a:ea typeface="メイリオ" panose="020B0604030504040204" pitchFamily="50" charset="-128"/>
              </a:rPr>
              <a:t>を</a:t>
            </a:r>
            <a:r>
              <a:rPr lang="ja-JP" altLang="en-US" sz="2800" u="sng" dirty="0">
                <a:latin typeface="メイリオ" panose="020B0604030504040204" pitchFamily="50" charset="-128"/>
                <a:ea typeface="メイリオ" panose="020B0604030504040204" pitchFamily="50" charset="-128"/>
              </a:rPr>
              <a:t>参考</a:t>
            </a:r>
            <a:r>
              <a:rPr lang="ja-JP" altLang="en-US" sz="2800" dirty="0">
                <a:latin typeface="メイリオ" panose="020B0604030504040204" pitchFamily="50" charset="-128"/>
                <a:ea typeface="メイリオ" panose="020B0604030504040204" pitchFamily="50" charset="-128"/>
              </a:rPr>
              <a:t>にして作ってみてください。</a:t>
            </a:r>
            <a:endParaRPr kumimoji="1" lang="ja-JP" altLang="en-US" sz="2800" dirty="0">
              <a:latin typeface="メイリオ" panose="020B0604030504040204" pitchFamily="50" charset="-128"/>
              <a:ea typeface="メイリオ" panose="020B0604030504040204" pitchFamily="50" charset="-128"/>
            </a:endParaRPr>
          </a:p>
        </p:txBody>
      </p:sp>
      <p:sp>
        <p:nvSpPr>
          <p:cNvPr id="2" name="テキスト ボックス 1">
            <a:extLst>
              <a:ext uri="{FF2B5EF4-FFF2-40B4-BE49-F238E27FC236}">
                <a16:creationId xmlns:a16="http://schemas.microsoft.com/office/drawing/2014/main" id="{A64BD29F-5DCC-EA1C-F343-9096784BE543}"/>
              </a:ext>
            </a:extLst>
          </p:cNvPr>
          <p:cNvSpPr txBox="1"/>
          <p:nvPr/>
        </p:nvSpPr>
        <p:spPr>
          <a:xfrm>
            <a:off x="214996" y="208164"/>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kumimoji="1" lang="en-US" altLang="ja-JP" sz="2800" dirty="0">
                <a:solidFill>
                  <a:schemeClr val="accent2"/>
                </a:solidFill>
              </a:rPr>
              <a:t>8</a:t>
            </a:r>
            <a:endParaRPr kumimoji="1" lang="ja-JP" altLang="en-US" sz="2800" dirty="0">
              <a:solidFill>
                <a:schemeClr val="accent2"/>
              </a:solidFill>
            </a:endParaRPr>
          </a:p>
        </p:txBody>
      </p:sp>
      <p:pic>
        <p:nvPicPr>
          <p:cNvPr id="7" name="図 6">
            <a:extLst>
              <a:ext uri="{FF2B5EF4-FFF2-40B4-BE49-F238E27FC236}">
                <a16:creationId xmlns:a16="http://schemas.microsoft.com/office/drawing/2014/main" id="{6FB57F01-A707-C072-AA11-3ABDE1970E4B}"/>
              </a:ext>
            </a:extLst>
          </p:cNvPr>
          <p:cNvPicPr>
            <a:picLocks noChangeAspect="1"/>
          </p:cNvPicPr>
          <p:nvPr/>
        </p:nvPicPr>
        <p:blipFill>
          <a:blip r:embed="rId2"/>
          <a:stretch>
            <a:fillRect/>
          </a:stretch>
        </p:blipFill>
        <p:spPr>
          <a:xfrm>
            <a:off x="4763366" y="1047494"/>
            <a:ext cx="4092677" cy="2330198"/>
          </a:xfrm>
          <a:prstGeom prst="rect">
            <a:avLst/>
          </a:prstGeom>
        </p:spPr>
      </p:pic>
      <p:sp>
        <p:nvSpPr>
          <p:cNvPr id="8" name="四角形: 角を丸くする 7">
            <a:extLst>
              <a:ext uri="{FF2B5EF4-FFF2-40B4-BE49-F238E27FC236}">
                <a16:creationId xmlns:a16="http://schemas.microsoft.com/office/drawing/2014/main" id="{B611C5BD-41DA-0B3A-AD1A-73C91F16723D}"/>
              </a:ext>
            </a:extLst>
          </p:cNvPr>
          <p:cNvSpPr/>
          <p:nvPr/>
        </p:nvSpPr>
        <p:spPr bwMode="auto">
          <a:xfrm>
            <a:off x="5382934" y="1584631"/>
            <a:ext cx="3287627" cy="52322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200" dirty="0">
                <a:latin typeface="メイリオ" panose="020B0604030504040204" pitchFamily="50" charset="-128"/>
                <a:ea typeface="メイリオ" panose="020B0604030504040204" pitchFamily="50" charset="-128"/>
              </a:rPr>
              <a:t>開発したプログラム</a:t>
            </a:r>
            <a:endParaRPr kumimoji="1" lang="ja-JP" altLang="en-US" sz="22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13A7EE7C-5571-D155-AEE6-86BF57CA8CF4}"/>
              </a:ext>
            </a:extLst>
          </p:cNvPr>
          <p:cNvSpPr txBox="1"/>
          <p:nvPr/>
        </p:nvSpPr>
        <p:spPr>
          <a:xfrm>
            <a:off x="5040593" y="2611546"/>
            <a:ext cx="3421956" cy="646331"/>
          </a:xfrm>
          <a:prstGeom prst="rect">
            <a:avLst/>
          </a:prstGeom>
          <a:solidFill>
            <a:srgbClr val="FFFFFF"/>
          </a:solidFill>
        </p:spPr>
        <p:txBody>
          <a:bodyPr wrap="square">
            <a:spAutoFit/>
          </a:bodyPr>
          <a:lstStyle/>
          <a:p>
            <a:pPr algn="l"/>
            <a:r>
              <a:rPr kumimoji="1" lang="en-US" altLang="ja-JP" sz="1800" b="0" dirty="0">
                <a:solidFill>
                  <a:schemeClr val="tx1"/>
                </a:solidFill>
              </a:rPr>
              <a:t>100</a:t>
            </a:r>
          </a:p>
          <a:p>
            <a:pPr algn="l"/>
            <a:r>
              <a:rPr kumimoji="1" lang="en-US" altLang="ja-JP" sz="1800" b="0" dirty="0" err="1">
                <a:solidFill>
                  <a:srgbClr val="0070C0"/>
                </a:solidFill>
              </a:rPr>
              <a:t>Seiseki</a:t>
            </a:r>
            <a:r>
              <a:rPr kumimoji="1" lang="en-US" altLang="ja-JP" sz="1800" b="0" dirty="0">
                <a:solidFill>
                  <a:srgbClr val="0070C0"/>
                </a:solidFill>
              </a:rPr>
              <a:t> A</a:t>
            </a:r>
          </a:p>
        </p:txBody>
      </p:sp>
      <p:pic>
        <p:nvPicPr>
          <p:cNvPr id="12" name="図 11">
            <a:extLst>
              <a:ext uri="{FF2B5EF4-FFF2-40B4-BE49-F238E27FC236}">
                <a16:creationId xmlns:a16="http://schemas.microsoft.com/office/drawing/2014/main" id="{DC648204-E1CD-EF4D-D82F-BE250CCA9114}"/>
              </a:ext>
            </a:extLst>
          </p:cNvPr>
          <p:cNvPicPr>
            <a:picLocks noChangeAspect="1"/>
          </p:cNvPicPr>
          <p:nvPr/>
        </p:nvPicPr>
        <p:blipFill>
          <a:blip r:embed="rId3"/>
          <a:stretch>
            <a:fillRect/>
          </a:stretch>
        </p:blipFill>
        <p:spPr>
          <a:xfrm>
            <a:off x="4831986" y="3602989"/>
            <a:ext cx="3838575" cy="7239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図 13">
            <a:extLst>
              <a:ext uri="{FF2B5EF4-FFF2-40B4-BE49-F238E27FC236}">
                <a16:creationId xmlns:a16="http://schemas.microsoft.com/office/drawing/2014/main" id="{EBF23C5C-1288-63EA-B7D2-BDFD2D757438}"/>
              </a:ext>
            </a:extLst>
          </p:cNvPr>
          <p:cNvPicPr>
            <a:picLocks noChangeAspect="1"/>
          </p:cNvPicPr>
          <p:nvPr/>
        </p:nvPicPr>
        <p:blipFill>
          <a:blip r:embed="rId3"/>
          <a:stretch>
            <a:fillRect/>
          </a:stretch>
        </p:blipFill>
        <p:spPr>
          <a:xfrm>
            <a:off x="4831986" y="4689924"/>
            <a:ext cx="3838575" cy="7239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四角形: 角を丸くする 14">
            <a:extLst>
              <a:ext uri="{FF2B5EF4-FFF2-40B4-BE49-F238E27FC236}">
                <a16:creationId xmlns:a16="http://schemas.microsoft.com/office/drawing/2014/main" id="{FBA0D5D7-F962-7B59-AE4B-D7635E44A1D4}"/>
              </a:ext>
            </a:extLst>
          </p:cNvPr>
          <p:cNvSpPr/>
          <p:nvPr/>
        </p:nvSpPr>
        <p:spPr bwMode="auto">
          <a:xfrm>
            <a:off x="5040593" y="2661532"/>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a:extLst>
              <a:ext uri="{FF2B5EF4-FFF2-40B4-BE49-F238E27FC236}">
                <a16:creationId xmlns:a16="http://schemas.microsoft.com/office/drawing/2014/main" id="{7647AAE8-BEA6-3232-B0F5-6270E5F9F6E6}"/>
              </a:ext>
            </a:extLst>
          </p:cNvPr>
          <p:cNvSpPr txBox="1"/>
          <p:nvPr/>
        </p:nvSpPr>
        <p:spPr>
          <a:xfrm>
            <a:off x="5040593" y="3625369"/>
            <a:ext cx="3421956" cy="646331"/>
          </a:xfrm>
          <a:prstGeom prst="rect">
            <a:avLst/>
          </a:prstGeom>
          <a:solidFill>
            <a:srgbClr val="FFFFFF"/>
          </a:solidFill>
        </p:spPr>
        <p:txBody>
          <a:bodyPr wrap="square">
            <a:spAutoFit/>
          </a:bodyPr>
          <a:lstStyle/>
          <a:p>
            <a:pPr algn="l"/>
            <a:r>
              <a:rPr lang="en-US" altLang="ja-JP" dirty="0"/>
              <a:t>60</a:t>
            </a:r>
            <a:endParaRPr kumimoji="1" lang="en-US" altLang="ja-JP" sz="1800" b="0" dirty="0">
              <a:solidFill>
                <a:schemeClr val="tx1"/>
              </a:solidFill>
            </a:endParaRPr>
          </a:p>
          <a:p>
            <a:pPr algn="l"/>
            <a:r>
              <a:rPr kumimoji="1" lang="en-US" altLang="ja-JP" sz="1800" b="0" dirty="0" err="1">
                <a:solidFill>
                  <a:srgbClr val="0070C0"/>
                </a:solidFill>
              </a:rPr>
              <a:t>Seiseki</a:t>
            </a:r>
            <a:r>
              <a:rPr kumimoji="1" lang="en-US" altLang="ja-JP" sz="1800" b="0" dirty="0">
                <a:solidFill>
                  <a:srgbClr val="0070C0"/>
                </a:solidFill>
              </a:rPr>
              <a:t> B</a:t>
            </a:r>
          </a:p>
        </p:txBody>
      </p:sp>
      <p:sp>
        <p:nvSpPr>
          <p:cNvPr id="20" name="四角形: 角を丸くする 19">
            <a:extLst>
              <a:ext uri="{FF2B5EF4-FFF2-40B4-BE49-F238E27FC236}">
                <a16:creationId xmlns:a16="http://schemas.microsoft.com/office/drawing/2014/main" id="{30234DBF-4478-EFC5-AD67-CC454FD43A92}"/>
              </a:ext>
            </a:extLst>
          </p:cNvPr>
          <p:cNvSpPr/>
          <p:nvPr/>
        </p:nvSpPr>
        <p:spPr bwMode="auto">
          <a:xfrm>
            <a:off x="5040593" y="3675355"/>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テキスト ボックス 20">
            <a:extLst>
              <a:ext uri="{FF2B5EF4-FFF2-40B4-BE49-F238E27FC236}">
                <a16:creationId xmlns:a16="http://schemas.microsoft.com/office/drawing/2014/main" id="{4D8072E5-AD80-8C82-4FE9-5F1C35F67FA5}"/>
              </a:ext>
            </a:extLst>
          </p:cNvPr>
          <p:cNvSpPr txBox="1"/>
          <p:nvPr/>
        </p:nvSpPr>
        <p:spPr>
          <a:xfrm>
            <a:off x="4984386" y="4733697"/>
            <a:ext cx="3421956" cy="646331"/>
          </a:xfrm>
          <a:prstGeom prst="rect">
            <a:avLst/>
          </a:prstGeom>
          <a:solidFill>
            <a:srgbClr val="FFFFFF"/>
          </a:solidFill>
        </p:spPr>
        <p:txBody>
          <a:bodyPr wrap="square">
            <a:spAutoFit/>
          </a:bodyPr>
          <a:lstStyle/>
          <a:p>
            <a:pPr algn="l"/>
            <a:r>
              <a:rPr lang="en-US" altLang="ja-JP" dirty="0"/>
              <a:t>40</a:t>
            </a:r>
            <a:endParaRPr kumimoji="1" lang="en-US" altLang="ja-JP" sz="1800" b="0" dirty="0">
              <a:solidFill>
                <a:schemeClr val="tx1"/>
              </a:solidFill>
            </a:endParaRPr>
          </a:p>
          <a:p>
            <a:pPr algn="l"/>
            <a:r>
              <a:rPr kumimoji="1" lang="en-US" altLang="ja-JP" sz="1800" b="0" dirty="0" err="1">
                <a:solidFill>
                  <a:srgbClr val="0070C0"/>
                </a:solidFill>
              </a:rPr>
              <a:t>Seiseki</a:t>
            </a:r>
            <a:r>
              <a:rPr kumimoji="1" lang="en-US" altLang="ja-JP" sz="1800" b="0" dirty="0">
                <a:solidFill>
                  <a:srgbClr val="0070C0"/>
                </a:solidFill>
              </a:rPr>
              <a:t> C</a:t>
            </a:r>
          </a:p>
        </p:txBody>
      </p:sp>
      <p:sp>
        <p:nvSpPr>
          <p:cNvPr id="22" name="四角形: 角を丸くする 21">
            <a:extLst>
              <a:ext uri="{FF2B5EF4-FFF2-40B4-BE49-F238E27FC236}">
                <a16:creationId xmlns:a16="http://schemas.microsoft.com/office/drawing/2014/main" id="{8336026E-FF1E-6E04-40A3-AB9FF64C7768}"/>
              </a:ext>
            </a:extLst>
          </p:cNvPr>
          <p:cNvSpPr/>
          <p:nvPr/>
        </p:nvSpPr>
        <p:spPr bwMode="auto">
          <a:xfrm>
            <a:off x="4984386" y="4783683"/>
            <a:ext cx="1905000" cy="21839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196510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9</a:t>
            </a:fld>
            <a:endParaRPr kumimoji="0" lang="en-US" altLang="ja-JP" sz="2800" dirty="0">
              <a:solidFill>
                <a:srgbClr val="000000"/>
              </a:solidFill>
            </a:endParaRPr>
          </a:p>
        </p:txBody>
      </p:sp>
      <p:sp>
        <p:nvSpPr>
          <p:cNvPr id="7171" name="Text Box 3"/>
          <p:cNvSpPr txBox="1">
            <a:spLocks noChangeArrowheads="1"/>
          </p:cNvSpPr>
          <p:nvPr/>
        </p:nvSpPr>
        <p:spPr bwMode="auto">
          <a:xfrm>
            <a:off x="2381146" y="329500"/>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solidFill>
                  <a:srgbClr val="FF0000"/>
                </a:solidFill>
                <a:latin typeface="メイリオ" panose="020B0604030504040204" pitchFamily="50" charset="-128"/>
                <a:ea typeface="メイリオ" panose="020B0604030504040204" pitchFamily="50" charset="-128"/>
              </a:rPr>
              <a:t>打ち込み</a:t>
            </a:r>
            <a:r>
              <a:rPr lang="en-US" altLang="ja-JP" sz="2800" dirty="0">
                <a:solidFill>
                  <a:srgbClr val="FF0000"/>
                </a:solidFill>
                <a:latin typeface="メイリオ" panose="020B0604030504040204" pitchFamily="50" charset="-128"/>
                <a:ea typeface="メイリオ" panose="020B0604030504040204" pitchFamily="50" charset="-128"/>
              </a:rPr>
              <a:t>4</a:t>
            </a:r>
            <a:r>
              <a:rPr lang="en-US" altLang="ja-JP" sz="2800" dirty="0">
                <a:latin typeface="メイリオ" panose="020B0604030504040204" pitchFamily="50" charset="-128"/>
                <a:ea typeface="メイリオ" panose="020B0604030504040204" pitchFamily="50" charset="-128"/>
              </a:rPr>
              <a:t>: 0</a:t>
            </a:r>
            <a:r>
              <a:rPr lang="ja-JP" altLang="en-US" sz="2800" dirty="0">
                <a:latin typeface="メイリオ" panose="020B0604030504040204" pitchFamily="50" charset="-128"/>
                <a:ea typeface="メイリオ" panose="020B0604030504040204" pitchFamily="50" charset="-128"/>
              </a:rPr>
              <a:t>から</a:t>
            </a:r>
            <a:r>
              <a:rPr lang="en-US" altLang="ja-JP" sz="2800" dirty="0">
                <a:latin typeface="メイリオ" panose="020B0604030504040204" pitchFamily="50" charset="-128"/>
                <a:ea typeface="メイリオ" panose="020B0604030504040204" pitchFamily="50" charset="-128"/>
              </a:rPr>
              <a:t>10</a:t>
            </a:r>
            <a:r>
              <a:rPr lang="ja-JP" altLang="en-US" sz="2800" dirty="0">
                <a:latin typeface="メイリオ" panose="020B0604030504040204" pitchFamily="50" charset="-128"/>
                <a:ea typeface="メイリオ" panose="020B0604030504040204" pitchFamily="50" charset="-128"/>
              </a:rPr>
              <a:t>までの数を表示</a:t>
            </a:r>
            <a:endParaRPr lang="ja-JP" altLang="en-US" sz="1800" dirty="0">
              <a:solidFill>
                <a:srgbClr val="000000"/>
              </a:solidFill>
            </a:endParaRPr>
          </a:p>
        </p:txBody>
      </p:sp>
      <p:sp>
        <p:nvSpPr>
          <p:cNvPr id="9" name="テキスト ボックス 8"/>
          <p:cNvSpPr txBox="1"/>
          <p:nvPr/>
        </p:nvSpPr>
        <p:spPr>
          <a:xfrm>
            <a:off x="5029200" y="4842229"/>
            <a:ext cx="2800454" cy="707886"/>
          </a:xfrm>
          <a:prstGeom prst="rect">
            <a:avLst/>
          </a:prstGeom>
          <a:solidFill>
            <a:srgbClr val="FFFFCC"/>
          </a:solidFill>
          <a:ln>
            <a:solidFill>
              <a:schemeClr val="tx1"/>
            </a:solidFill>
          </a:ln>
        </p:spPr>
        <p:txBody>
          <a:bodyPr wrap="square" rtlCol="0">
            <a:spAutoFit/>
          </a:bodyPr>
          <a:lstStyle/>
          <a:p>
            <a:pPr algn="l"/>
            <a:r>
              <a:rPr kumimoji="1" lang="ja-JP" altLang="en-US" sz="2000" dirty="0">
                <a:latin typeface="メイリオ" panose="020B0604030504040204" pitchFamily="50" charset="-128"/>
                <a:ea typeface="メイリオ" panose="020B0604030504040204" pitchFamily="50" charset="-128"/>
              </a:rPr>
              <a:t>０</a:t>
            </a:r>
            <a:r>
              <a:rPr kumimoji="1" lang="en-US" altLang="ja-JP" sz="2000" dirty="0">
                <a:latin typeface="メイリオ" panose="020B0604030504040204" pitchFamily="50" charset="-128"/>
                <a:ea typeface="メイリオ" panose="020B0604030504040204" pitchFamily="50" charset="-128"/>
              </a:rPr>
              <a:t>,1,2,3,</a:t>
            </a:r>
            <a:r>
              <a:rPr kumimoji="1" lang="ja-JP" altLang="en-US" sz="2000" dirty="0">
                <a:latin typeface="メイリオ" panose="020B0604030504040204" pitchFamily="50" charset="-128"/>
                <a:ea typeface="メイリオ" panose="020B0604030504040204" pitchFamily="50" charset="-128"/>
              </a:rPr>
              <a:t>・・・</a:t>
            </a:r>
            <a:r>
              <a:rPr kumimoji="1" lang="en-US" altLang="ja-JP" sz="2000" dirty="0">
                <a:latin typeface="メイリオ" panose="020B0604030504040204" pitchFamily="50" charset="-128"/>
                <a:ea typeface="メイリオ" panose="020B0604030504040204" pitchFamily="50" charset="-128"/>
              </a:rPr>
              <a:t>,10</a:t>
            </a:r>
            <a:br>
              <a:rPr kumimoji="1" lang="ja-JP" altLang="en-US" sz="2000" dirty="0">
                <a:latin typeface="メイリオ" panose="020B0604030504040204" pitchFamily="50" charset="-128"/>
                <a:ea typeface="メイリオ" panose="020B0604030504040204" pitchFamily="50" charset="-128"/>
              </a:rPr>
            </a:br>
            <a:r>
              <a:rPr kumimoji="1" lang="ja-JP" altLang="en-US" sz="2000" dirty="0">
                <a:latin typeface="メイリオ" panose="020B0604030504040204" pitchFamily="50" charset="-128"/>
                <a:ea typeface="メイリオ" panose="020B0604030504040204" pitchFamily="50" charset="-128"/>
              </a:rPr>
              <a:t>までの数を</a:t>
            </a:r>
            <a:r>
              <a:rPr lang="ja-JP" altLang="en-US" sz="2000" dirty="0">
                <a:latin typeface="メイリオ" panose="020B0604030504040204" pitchFamily="50" charset="-128"/>
                <a:ea typeface="メイリオ" panose="020B0604030504040204" pitchFamily="50" charset="-128"/>
              </a:rPr>
              <a:t>表示します</a:t>
            </a:r>
            <a:r>
              <a:rPr kumimoji="1" lang="ja-JP" altLang="en-US" sz="2000" dirty="0">
                <a:latin typeface="メイリオ" panose="020B0604030504040204" pitchFamily="50" charset="-128"/>
                <a:ea typeface="メイリオ" panose="020B0604030504040204" pitchFamily="50" charset="-128"/>
              </a:rPr>
              <a:t>。</a:t>
            </a:r>
          </a:p>
        </p:txBody>
      </p:sp>
      <p:grpSp>
        <p:nvGrpSpPr>
          <p:cNvPr id="10" name="グループ化 9"/>
          <p:cNvGrpSpPr/>
          <p:nvPr/>
        </p:nvGrpSpPr>
        <p:grpSpPr>
          <a:xfrm>
            <a:off x="685800" y="5139400"/>
            <a:ext cx="1143000" cy="1019070"/>
            <a:chOff x="1143000" y="3857730"/>
            <a:chExt cx="1143000" cy="1019070"/>
          </a:xfrm>
        </p:grpSpPr>
        <p:sp>
          <p:nvSpPr>
            <p:cNvPr id="11" name="メモ 10"/>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p:cNvSpPr txBox="1"/>
            <p:nvPr/>
          </p:nvSpPr>
          <p:spPr>
            <a:xfrm>
              <a:off x="1143000" y="3890211"/>
              <a:ext cx="1143000" cy="954107"/>
            </a:xfrm>
            <a:prstGeom prst="rect">
              <a:avLst/>
            </a:prstGeom>
            <a:noFill/>
          </p:spPr>
          <p:txBody>
            <a:bodyPr wrap="square" rtlCol="0">
              <a:spAutoFit/>
            </a:bodyPr>
            <a:lstStyle/>
            <a:p>
              <a:r>
                <a:rPr kumimoji="1" lang="ja-JP" altLang="en-US" sz="2800" dirty="0">
                  <a:solidFill>
                    <a:srgbClr val="FF0000"/>
                  </a:solidFill>
                  <a:latin typeface="メイリオ" panose="020B0604030504040204" pitchFamily="50" charset="-128"/>
                  <a:ea typeface="メイリオ" panose="020B0604030504040204" pitchFamily="50" charset="-128"/>
                </a:rPr>
                <a:t>部品</a:t>
              </a:r>
              <a:br>
                <a:rPr kumimoji="1" lang="ja-JP" altLang="en-US" sz="2800" dirty="0">
                  <a:solidFill>
                    <a:srgbClr val="FF0000"/>
                  </a:solidFill>
                  <a:latin typeface="メイリオ" panose="020B0604030504040204" pitchFamily="50" charset="-128"/>
                  <a:ea typeface="メイリオ" panose="020B0604030504040204" pitchFamily="50" charset="-128"/>
                </a:rPr>
              </a:br>
              <a:r>
                <a:rPr kumimoji="1" lang="en-US" altLang="ja-JP" sz="2800" dirty="0">
                  <a:solidFill>
                    <a:srgbClr val="FF0000"/>
                  </a:solidFill>
                  <a:latin typeface="メイリオ" panose="020B0604030504040204" pitchFamily="50" charset="-128"/>
                  <a:ea typeface="メイリオ" panose="020B0604030504040204" pitchFamily="50" charset="-128"/>
                </a:rPr>
                <a:t>07</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 name="楕円 1"/>
          <p:cNvSpPr/>
          <p:nvPr/>
        </p:nvSpPr>
        <p:spPr bwMode="auto">
          <a:xfrm>
            <a:off x="1594834" y="2204745"/>
            <a:ext cx="1752600" cy="3810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panose="020B0604020202020204" pitchFamily="34" charset="0"/>
              <a:ea typeface="ＭＳ Ｐゴシック" panose="020B0600070205080204" pitchFamily="50" charset="-128"/>
            </a:endParaRPr>
          </a:p>
        </p:txBody>
      </p:sp>
      <p:sp>
        <p:nvSpPr>
          <p:cNvPr id="3" name="線吹き出し 1 (枠付き) 2"/>
          <p:cNvSpPr/>
          <p:nvPr/>
        </p:nvSpPr>
        <p:spPr bwMode="auto">
          <a:xfrm>
            <a:off x="1684200" y="976534"/>
            <a:ext cx="2704174" cy="655104"/>
          </a:xfrm>
          <a:prstGeom prst="borderCallout1">
            <a:avLst>
              <a:gd name="adj1" fmla="val 92917"/>
              <a:gd name="adj2" fmla="val 47428"/>
              <a:gd name="adj3" fmla="val 190653"/>
              <a:gd name="adj4" fmla="val 30667"/>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Range()</a:t>
            </a:r>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で</a:t>
            </a:r>
            <a:r>
              <a:rPr kumimoji="1" lang="en-US" altLang="ja-JP"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1</a:t>
            </a:r>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０までを指定する</a:t>
            </a:r>
            <a:r>
              <a:rPr kumimoji="1" lang="en-US" altLang="ja-JP"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(11</a:t>
            </a:r>
            <a:r>
              <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未満</a:t>
            </a:r>
            <a:r>
              <a:rPr kumimoji="1" lang="en-US" altLang="ja-JP"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a:t>
            </a:r>
            <a:endParaRPr kumimoji="1" lang="ja-JP" altLang="en-US" sz="20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p:txBody>
      </p:sp>
      <p:sp>
        <p:nvSpPr>
          <p:cNvPr id="16" name="四角形吹き出し 15"/>
          <p:cNvSpPr/>
          <p:nvPr/>
        </p:nvSpPr>
        <p:spPr bwMode="auto">
          <a:xfrm>
            <a:off x="1257299" y="3809912"/>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a:solidFill>
                  <a:srgbClr val="FF0000"/>
                </a:solidFill>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a:ln>
                <a:noFill/>
              </a:ln>
              <a:solidFill>
                <a:srgbClr val="FF0000"/>
              </a:solidFill>
              <a:effectLst/>
              <a:latin typeface="メイリオ" panose="020B0604030504040204" pitchFamily="50" charset="-128"/>
              <a:ea typeface="メイリオ" panose="020B0604030504040204" pitchFamily="50" charset="-128"/>
            </a:endParaRPr>
          </a:p>
        </p:txBody>
      </p:sp>
      <p:sp>
        <p:nvSpPr>
          <p:cNvPr id="15" name="下矢印 14"/>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7" name="テキスト ボックス 6">
            <a:extLst>
              <a:ext uri="{FF2B5EF4-FFF2-40B4-BE49-F238E27FC236}">
                <a16:creationId xmlns:a16="http://schemas.microsoft.com/office/drawing/2014/main" id="{C7757AC1-FBBA-F1AE-993A-7682ABAEA700}"/>
              </a:ext>
            </a:extLst>
          </p:cNvPr>
          <p:cNvSpPr txBox="1"/>
          <p:nvPr/>
        </p:nvSpPr>
        <p:spPr>
          <a:xfrm>
            <a:off x="340322" y="281447"/>
            <a:ext cx="1833955" cy="523220"/>
          </a:xfrm>
          <a:prstGeom prst="rect">
            <a:avLst/>
          </a:prstGeom>
          <a:noFill/>
          <a:ln w="28575">
            <a:solidFill>
              <a:srgbClr val="3E3E9F"/>
            </a:solidFill>
          </a:ln>
        </p:spPr>
        <p:txBody>
          <a:bodyPr wrap="square" rtlCol="0">
            <a:spAutoFit/>
          </a:bodyPr>
          <a:lstStyle/>
          <a:p>
            <a:r>
              <a:rPr kumimoji="1" lang="ja-JP" altLang="en-US" sz="2800" dirty="0">
                <a:solidFill>
                  <a:schemeClr val="accent2"/>
                </a:solidFill>
              </a:rPr>
              <a:t>課題</a:t>
            </a:r>
            <a:r>
              <a:rPr lang="en-US" altLang="ja-JP" sz="2800" dirty="0">
                <a:solidFill>
                  <a:schemeClr val="accent2"/>
                </a:solidFill>
              </a:rPr>
              <a:t>9</a:t>
            </a:r>
            <a:endParaRPr kumimoji="1" lang="ja-JP" altLang="en-US" sz="2800" dirty="0">
              <a:solidFill>
                <a:schemeClr val="accent2"/>
              </a:solidFill>
            </a:endParaRPr>
          </a:p>
        </p:txBody>
      </p:sp>
      <p:sp>
        <p:nvSpPr>
          <p:cNvPr id="8" name="テキスト ボックス 7">
            <a:extLst>
              <a:ext uri="{FF2B5EF4-FFF2-40B4-BE49-F238E27FC236}">
                <a16:creationId xmlns:a16="http://schemas.microsoft.com/office/drawing/2014/main" id="{42F36D14-88EA-96B7-2326-DC33DB055504}"/>
              </a:ext>
            </a:extLst>
          </p:cNvPr>
          <p:cNvSpPr txBox="1"/>
          <p:nvPr/>
        </p:nvSpPr>
        <p:spPr>
          <a:xfrm>
            <a:off x="487997" y="2102435"/>
            <a:ext cx="3429000" cy="954107"/>
          </a:xfrm>
          <a:prstGeom prst="rect">
            <a:avLst/>
          </a:prstGeom>
          <a:noFill/>
          <a:ln>
            <a:solidFill>
              <a:schemeClr val="tx1"/>
            </a:solidFill>
          </a:ln>
        </p:spPr>
        <p:txBody>
          <a:bodyPr wrap="square" rtlCol="0">
            <a:spAutoFit/>
          </a:bodyPr>
          <a:lstStyle/>
          <a:p>
            <a:pPr algn="l"/>
            <a:r>
              <a:rPr kumimoji="1" lang="en-US" altLang="ja-JP" sz="2800" dirty="0"/>
              <a:t>for </a:t>
            </a:r>
            <a:r>
              <a:rPr kumimoji="1" lang="en-US" altLang="ja-JP" sz="2800" dirty="0" err="1"/>
              <a:t>i</a:t>
            </a:r>
            <a:r>
              <a:rPr kumimoji="1" lang="en-US" altLang="ja-JP" sz="2800" dirty="0"/>
              <a:t> in range(11):</a:t>
            </a:r>
          </a:p>
          <a:p>
            <a:pPr algn="l"/>
            <a:r>
              <a:rPr kumimoji="1" lang="en-US" altLang="ja-JP" sz="2800" dirty="0"/>
              <a:t>    print(</a:t>
            </a:r>
            <a:r>
              <a:rPr kumimoji="1" lang="en-US" altLang="ja-JP" sz="2800" dirty="0" err="1"/>
              <a:t>i</a:t>
            </a:r>
            <a:r>
              <a:rPr kumimoji="1" lang="en-US" altLang="ja-JP" sz="2800" dirty="0"/>
              <a:t>)</a:t>
            </a:r>
            <a:endParaRPr kumimoji="1" lang="ja-JP" altLang="en-US" dirty="0"/>
          </a:p>
        </p:txBody>
      </p:sp>
      <p:pic>
        <p:nvPicPr>
          <p:cNvPr id="14" name="図 13">
            <a:extLst>
              <a:ext uri="{FF2B5EF4-FFF2-40B4-BE49-F238E27FC236}">
                <a16:creationId xmlns:a16="http://schemas.microsoft.com/office/drawing/2014/main" id="{B40CDF8E-F39C-57AA-0C95-85C22CEC3F26}"/>
              </a:ext>
            </a:extLst>
          </p:cNvPr>
          <p:cNvPicPr>
            <a:picLocks noChangeAspect="1"/>
          </p:cNvPicPr>
          <p:nvPr/>
        </p:nvPicPr>
        <p:blipFill>
          <a:blip r:embed="rId2"/>
          <a:stretch>
            <a:fillRect/>
          </a:stretch>
        </p:blipFill>
        <p:spPr>
          <a:xfrm>
            <a:off x="4912113" y="1304086"/>
            <a:ext cx="3502095" cy="31916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24802639"/>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15513</TotalTime>
  <Words>4723</Words>
  <Application>Microsoft Office PowerPoint</Application>
  <PresentationFormat>画面に合わせる (4:3)</PresentationFormat>
  <Paragraphs>895</Paragraphs>
  <Slides>46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46</vt:i4>
      </vt:variant>
    </vt:vector>
  </HeadingPairs>
  <TitlesOfParts>
    <vt:vector size="51" baseType="lpstr">
      <vt:lpstr>MS UI Gothic</vt:lpstr>
      <vt:lpstr>メイリオ</vt:lpstr>
      <vt:lpstr>游明朝</vt:lpstr>
      <vt:lpstr>Arial</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プログラムの図式</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打ち込み6: コインガチャを作る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Ota Go</cp:lastModifiedBy>
  <cp:revision>590</cp:revision>
  <cp:lastPrinted>2021-10-09T04:54:31Z</cp:lastPrinted>
  <dcterms:created xsi:type="dcterms:W3CDTF">2014-03-24T13:08:44Z</dcterms:created>
  <dcterms:modified xsi:type="dcterms:W3CDTF">2023-07-22T21:13:46Z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