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23" r:id="rId3"/>
    <p:sldId id="351" r:id="rId4"/>
    <p:sldId id="331" r:id="rId5"/>
    <p:sldId id="332" r:id="rId6"/>
    <p:sldId id="362" r:id="rId7"/>
    <p:sldId id="359" r:id="rId8"/>
    <p:sldId id="357" r:id="rId9"/>
    <p:sldId id="368" r:id="rId10"/>
    <p:sldId id="372" r:id="rId11"/>
  </p:sldIdLst>
  <p:sldSz cx="9144000" cy="6858000" type="screen4x3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Sheet5!$E$7</c:f>
              <c:strCache>
                <c:ptCount val="1"/>
                <c:pt idx="0">
                  <c:v>ディズニーシー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Sheet5!$F$6:$G$6</c:f>
              <c:strCache>
                <c:ptCount val="2"/>
                <c:pt idx="0">
                  <c:v>男子</c:v>
                </c:pt>
                <c:pt idx="1">
                  <c:v>女子</c:v>
                </c:pt>
              </c:strCache>
            </c:strRef>
          </c:cat>
          <c:val>
            <c:numRef>
              <c:f>Sheet5!$F$7:$G$7</c:f>
              <c:numCache>
                <c:formatCode>General</c:formatCode>
                <c:ptCount val="2"/>
                <c:pt idx="0">
                  <c:v>32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8-4788-B6B8-9CAE2763B83F}"/>
            </c:ext>
          </c:extLst>
        </c:ser>
        <c:ser>
          <c:idx val="1"/>
          <c:order val="1"/>
          <c:tx>
            <c:strRef>
              <c:f>Sheet5!$E$8</c:f>
              <c:strCache>
                <c:ptCount val="1"/>
                <c:pt idx="0">
                  <c:v>ディズニーランド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Sheet5!$F$6:$G$6</c:f>
              <c:strCache>
                <c:ptCount val="2"/>
                <c:pt idx="0">
                  <c:v>男子</c:v>
                </c:pt>
                <c:pt idx="1">
                  <c:v>女子</c:v>
                </c:pt>
              </c:strCache>
            </c:strRef>
          </c:cat>
          <c:val>
            <c:numRef>
              <c:f>Sheet5!$F$8:$G$8</c:f>
              <c:numCache>
                <c:formatCode>General</c:formatCode>
                <c:ptCount val="2"/>
                <c:pt idx="0">
                  <c:v>14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F8-4788-B6B8-9CAE2763B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797593199"/>
        <c:axId val="797591951"/>
      </c:barChart>
      <c:catAx>
        <c:axId val="7975931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797591951"/>
        <c:crosses val="autoZero"/>
        <c:auto val="1"/>
        <c:lblAlgn val="ctr"/>
        <c:lblOffset val="100"/>
        <c:noMultiLvlLbl val="0"/>
      </c:catAx>
      <c:valAx>
        <c:axId val="7975919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797593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ja-JP"/>
              <a:t>ゲームのプレイ時間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0420719847358194"/>
          <c:y val="0.17685185185185184"/>
          <c:w val="0.87385782036360748"/>
          <c:h val="0.7137503645377660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Sheet3!$A$8:$A$9</c:f>
              <c:strCache>
                <c:ptCount val="2"/>
                <c:pt idx="0">
                  <c:v>女子</c:v>
                </c:pt>
                <c:pt idx="1">
                  <c:v>男子</c:v>
                </c:pt>
              </c:strCache>
            </c:strRef>
          </c:cat>
          <c:val>
            <c:numRef>
              <c:f>Sheet3!$B$8:$B$9</c:f>
              <c:numCache>
                <c:formatCode>General</c:formatCode>
                <c:ptCount val="2"/>
                <c:pt idx="0">
                  <c:v>21.7</c:v>
                </c:pt>
                <c:pt idx="1">
                  <c:v>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2B-4DAF-9DFA-EEB5C5978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6527376"/>
        <c:axId val="1045644720"/>
      </c:barChart>
      <c:catAx>
        <c:axId val="95652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1045644720"/>
        <c:crosses val="autoZero"/>
        <c:auto val="1"/>
        <c:lblAlgn val="ctr"/>
        <c:lblOffset val="100"/>
        <c:noMultiLvlLbl val="0"/>
      </c:catAx>
      <c:valAx>
        <c:axId val="1045644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95652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DBCE9A-26CC-4D07-A209-6BB131C1C5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C06A1-2E29-468E-944F-C6BB687568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642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7B7AF-DAA1-4AED-9B3F-FDF7A5F20F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830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A63BE-EF9C-481B-A0CF-F9F6D35C32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911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9F440-CD72-4B90-8F0F-DCDDDDF73D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000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470D5-5D0E-48EB-8541-AB3085A309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4884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16AB5-DC4E-4EDB-8B44-EC4FA1C870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735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62C6E-9574-45E1-93AA-31E0239150A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844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BC237-DBDE-420D-AECA-8364B4EDD3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717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95991-7668-49DD-A5BE-AB06A8396E7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978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AC9A7-40DF-4E74-940E-F7C797B4EE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14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6ABAE-DBEC-4A08-A006-BFF2E9BC99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642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281DAC3-8FD3-480A-9019-E5AF7701C6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39CB-676B-48A6-83BC-5EE1101D4E24}" type="slidenum">
              <a:rPr lang="en-US" altLang="ja-JP"/>
              <a:pPr/>
              <a:t>1</a:t>
            </a:fld>
            <a:endParaRPr lang="en-US" altLang="ja-JP"/>
          </a:p>
        </p:txBody>
      </p:sp>
      <p:pic>
        <p:nvPicPr>
          <p:cNvPr id="5155" name="Picture 35" descr="A12A_教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76" y="2872293"/>
            <a:ext cx="1636124" cy="337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95325" y="1120199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××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高校の生徒ってどうよ調査の分析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154" name="Picture 34" descr="A12A_生徒_教師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311" y="3160136"/>
            <a:ext cx="1797545" cy="308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20465" y="1898296"/>
            <a:ext cx="2540000" cy="828675"/>
          </a:xfrm>
          <a:prstGeom prst="wedgeRectCallout">
            <a:avLst>
              <a:gd name="adj1" fmla="val -31750"/>
              <a:gd name="adj2" fmla="val 789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アンケート調査なんて小学校からやっているから平気、平気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</a:p>
        </p:txBody>
      </p:sp>
      <p:sp>
        <p:nvSpPr>
          <p:cNvPr id="5157" name="AutoShape 37"/>
          <p:cNvSpPr>
            <a:spLocks noChangeArrowheads="1"/>
          </p:cNvSpPr>
          <p:nvPr/>
        </p:nvSpPr>
        <p:spPr bwMode="auto">
          <a:xfrm>
            <a:off x="6588125" y="2872293"/>
            <a:ext cx="1989138" cy="1119188"/>
          </a:xfrm>
          <a:prstGeom prst="wedgeRectCallout">
            <a:avLst>
              <a:gd name="adj1" fmla="val -83597"/>
              <a:gd name="adj2" fmla="val -50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この授業では、少しは高校生らしいアンケート調査をやってみましょう。</a:t>
            </a:r>
          </a:p>
        </p:txBody>
      </p:sp>
      <p:pic>
        <p:nvPicPr>
          <p:cNvPr id="11" name="図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121499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740490" y="6168928"/>
            <a:ext cx="12525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AD074915-67D5-F3C6-09E4-092DA17DC104}"/>
              </a:ext>
            </a:extLst>
          </p:cNvPr>
          <p:cNvSpPr txBox="1">
            <a:spLocks noChangeArrowheads="1"/>
          </p:cNvSpPr>
          <p:nvPr/>
        </p:nvSpPr>
        <p:spPr>
          <a:xfrm>
            <a:off x="261523" y="483709"/>
            <a:ext cx="4592053" cy="61277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en-US" altLang="ja-JP" sz="2800" dirty="0">
                <a:ea typeface="メイリオ" panose="020B0604030504040204" pitchFamily="50" charset="-128"/>
              </a:rPr>
              <a:t>(2022</a:t>
            </a:r>
            <a:r>
              <a:rPr lang="ja-JP" altLang="en-US" sz="2800" dirty="0">
                <a:ea typeface="メイリオ" panose="020B0604030504040204" pitchFamily="50" charset="-128"/>
              </a:rPr>
              <a:t>年度版</a:t>
            </a:r>
            <a:r>
              <a:rPr lang="en-US" altLang="ja-JP" sz="2800" dirty="0">
                <a:ea typeface="メイリオ" panose="020B0604030504040204" pitchFamily="50" charset="-128"/>
              </a:rPr>
              <a:t> </a:t>
            </a:r>
            <a:r>
              <a:rPr lang="ja-JP" altLang="en-US" sz="2800" dirty="0">
                <a:ea typeface="メイリオ" panose="020B0604030504040204" pitchFamily="50" charset="-128"/>
              </a:rPr>
              <a:t>教員</a:t>
            </a:r>
            <a:r>
              <a:rPr lang="en-US" altLang="ja-JP" sz="2800" dirty="0"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ea typeface="メイリオ" panose="020B0604030504040204" pitchFamily="50" charset="-128"/>
              </a:rPr>
              <a:t>生徒用</a:t>
            </a:r>
            <a:r>
              <a:rPr lang="en-US" altLang="ja-JP" sz="2800" dirty="0">
                <a:ea typeface="メイリオ" panose="020B0604030504040204" pitchFamily="50" charset="-128"/>
              </a:rPr>
              <a:t>)</a:t>
            </a:r>
            <a:endParaRPr lang="ja-JP" altLang="en-US" sz="2800" dirty="0">
              <a:ea typeface="メイリオ" panose="020B0604030504040204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66720" y="1116512"/>
            <a:ext cx="685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種類の分析方法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2)</a:t>
            </a:r>
          </a:p>
        </p:txBody>
      </p:sp>
      <p:graphicFrame>
        <p:nvGraphicFramePr>
          <p:cNvPr id="10" name="グラフ 9"/>
          <p:cNvGraphicFramePr>
            <a:graphicFrameLocks/>
          </p:cNvGraphicFramePr>
          <p:nvPr/>
        </p:nvGraphicFramePr>
        <p:xfrm>
          <a:off x="783772" y="2657658"/>
          <a:ext cx="3193466" cy="270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466720" y="1622396"/>
            <a:ext cx="282892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グループの平均の違い</a:t>
            </a:r>
            <a:br>
              <a:rPr lang="en-US" altLang="ja-JP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量的データの違い</a:t>
            </a:r>
            <a:r>
              <a:rPr lang="en-US" altLang="ja-JP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84222" y="3096049"/>
            <a:ext cx="346696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練習のデータは</a:t>
            </a:r>
          </a:p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電車通学と</a:t>
            </a:r>
          </a:p>
          <a:p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コンビニや一か月のコンビニや外食</a:t>
            </a:r>
            <a:endParaRPr lang="en-US" altLang="ja-JP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を使用する</a:t>
            </a:r>
          </a:p>
        </p:txBody>
      </p:sp>
      <p:sp>
        <p:nvSpPr>
          <p:cNvPr id="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47247" y="5612535"/>
            <a:ext cx="2057400" cy="273844"/>
          </a:xfrm>
        </p:spPr>
        <p:txBody>
          <a:bodyPr/>
          <a:lstStyle/>
          <a:p>
            <a:fld id="{2D1039CB-676B-48A6-83BC-5EE1101D4E24}" type="slidenum">
              <a:rPr lang="en-US" altLang="ja-JP" sz="2400"/>
              <a:pPr/>
              <a:t>10</a:t>
            </a:fld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120499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高校の生徒ってどうよ調査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35280" y="990600"/>
            <a:ext cx="865881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質問紙調査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(Web)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を行い、生徒のようすを明らかにします。</a:t>
            </a: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問題のタイプは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種類</a:t>
            </a:r>
          </a:p>
          <a:p>
            <a:pPr algn="l"/>
            <a:endParaRPr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タイプ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一つの属性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区分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で答えるもの</a:t>
            </a: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例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女子の髪形はショートとロングのどちらが好き</a:t>
            </a: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電車通学している。いない</a:t>
            </a:r>
          </a:p>
          <a:p>
            <a:pPr algn="l"/>
            <a:endParaRPr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タイプ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2: 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数値で回答するもの</a:t>
            </a: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例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スマホの一日の使用時間</a:t>
            </a:r>
          </a:p>
          <a:p>
            <a:pPr algn="l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日の睡眠時間</a:t>
            </a:r>
          </a:p>
          <a:p>
            <a:pPr algn="l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06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生浜高校の生徒ってどう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よ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82" y="1578790"/>
            <a:ext cx="7847594" cy="237576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04800" y="941795"/>
            <a:ext cx="6989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800" dirty="0"/>
              <a:t>データサンプル　</a:t>
            </a:r>
          </a:p>
        </p:txBody>
      </p:sp>
    </p:spTree>
    <p:extLst>
      <p:ext uri="{BB962C8B-B14F-4D97-AF65-F5344CB8AC3E}">
        <p14:creationId xmlns:p14="http://schemas.microsoft.com/office/powerpoint/2010/main" val="2075481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118970"/>
            <a:ext cx="2133600" cy="476250"/>
          </a:xfr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B267FD7-3D1D-44A9-AB12-D43BA9B6A665}" type="slidenum">
              <a:rPr lang="en-US" altLang="ja-JP" sz="14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" y="165309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>
                <a:solidFill>
                  <a:srgbClr val="FF0000"/>
                </a:solidFill>
                <a:ea typeface="メイリオ" panose="020B0604030504040204" pitchFamily="50" charset="-128"/>
              </a:rPr>
              <a:t>統計・調査もとにした研究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3840" y="1556871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35480" y="1556871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調査項目の設定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27120" y="1556871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実施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18760" y="1556871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調査結果の分析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54240" y="1556871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判断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" name="直線矢印コネクタ 4"/>
          <p:cNvCxnSpPr>
            <a:stCxn id="3" idx="3"/>
            <a:endCxn id="7" idx="1"/>
          </p:cNvCxnSpPr>
          <p:nvPr/>
        </p:nvCxnSpPr>
        <p:spPr bwMode="auto">
          <a:xfrm>
            <a:off x="1569720" y="1910814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直線矢印コネクタ 14"/>
          <p:cNvCxnSpPr/>
          <p:nvPr/>
        </p:nvCxnSpPr>
        <p:spPr bwMode="auto">
          <a:xfrm>
            <a:off x="3261360" y="1910814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直線矢印コネクタ 15"/>
          <p:cNvCxnSpPr/>
          <p:nvPr/>
        </p:nvCxnSpPr>
        <p:spPr bwMode="auto">
          <a:xfrm>
            <a:off x="4953000" y="1910814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線矢印コネクタ 16"/>
          <p:cNvCxnSpPr/>
          <p:nvPr/>
        </p:nvCxnSpPr>
        <p:spPr bwMode="auto">
          <a:xfrm>
            <a:off x="6888480" y="1910814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テキスト ボックス 13"/>
          <p:cNvSpPr txBox="1"/>
          <p:nvPr/>
        </p:nvSpPr>
        <p:spPr>
          <a:xfrm>
            <a:off x="243840" y="9982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〇研究目的の調査を実施する場合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3840" y="3276992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35480" y="3276992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統計資料の調査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27120" y="3276992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統計データの入手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18760" y="3276992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254240" y="3276992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判断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3" name="直線矢印コネクタ 22"/>
          <p:cNvCxnSpPr>
            <a:stCxn id="18" idx="3"/>
            <a:endCxn id="19" idx="1"/>
          </p:cNvCxnSpPr>
          <p:nvPr/>
        </p:nvCxnSpPr>
        <p:spPr bwMode="auto">
          <a:xfrm>
            <a:off x="1569720" y="3630935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線矢印コネクタ 23"/>
          <p:cNvCxnSpPr/>
          <p:nvPr/>
        </p:nvCxnSpPr>
        <p:spPr bwMode="auto">
          <a:xfrm>
            <a:off x="3261360" y="3630935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直線矢印コネクタ 24"/>
          <p:cNvCxnSpPr/>
          <p:nvPr/>
        </p:nvCxnSpPr>
        <p:spPr bwMode="auto">
          <a:xfrm>
            <a:off x="4953000" y="3630935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直線矢印コネクタ 25"/>
          <p:cNvCxnSpPr/>
          <p:nvPr/>
        </p:nvCxnSpPr>
        <p:spPr bwMode="auto">
          <a:xfrm>
            <a:off x="6888480" y="3630935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テキスト ボックス 26"/>
          <p:cNvSpPr txBox="1"/>
          <p:nvPr/>
        </p:nvSpPr>
        <p:spPr>
          <a:xfrm>
            <a:off x="243840" y="26187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〇研究目的の統計資料を収集する場合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65760" y="4338821"/>
            <a:ext cx="845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今回の市東の生徒ってどうよ調査は、練習で</a:t>
            </a:r>
          </a:p>
          <a:p>
            <a:pPr algn="l"/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上記の二つのことをする前に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endParaRPr kumimoji="1"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・調査でのデータとはどのようなものか</a:t>
            </a:r>
            <a:b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・データをどのように分析するか</a:t>
            </a:r>
          </a:p>
          <a:p>
            <a:pPr algn="l"/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を理解する。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2AE8CC6-473A-933F-2EFF-63A2F2686D51}"/>
              </a:ext>
            </a:extLst>
          </p:cNvPr>
          <p:cNvSpPr/>
          <p:nvPr/>
        </p:nvSpPr>
        <p:spPr bwMode="auto">
          <a:xfrm>
            <a:off x="7148763" y="155679"/>
            <a:ext cx="1780674" cy="49606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追加説明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4649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52926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今回の授業のアウトプット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800" y="1103094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96440" y="1103094"/>
            <a:ext cx="132588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調査項目の設定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88080" y="1103094"/>
            <a:ext cx="1325880" cy="707886"/>
          </a:xfrm>
          <a:prstGeom prst="rect">
            <a:avLst/>
          </a:prstGeom>
          <a:solidFill>
            <a:srgbClr val="FFFF00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実施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720" y="1103094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調査結果の分析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15200" y="1103094"/>
            <a:ext cx="1569720" cy="7078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判断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0" name="直線矢印コネクタ 9"/>
          <p:cNvCxnSpPr>
            <a:stCxn id="5" idx="3"/>
            <a:endCxn id="6" idx="1"/>
          </p:cNvCxnSpPr>
          <p:nvPr/>
        </p:nvCxnSpPr>
        <p:spPr bwMode="auto">
          <a:xfrm>
            <a:off x="1630680" y="1457037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線矢印コネクタ 10"/>
          <p:cNvCxnSpPr/>
          <p:nvPr/>
        </p:nvCxnSpPr>
        <p:spPr bwMode="auto">
          <a:xfrm>
            <a:off x="3322320" y="1457037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線矢印コネクタ 11"/>
          <p:cNvCxnSpPr/>
          <p:nvPr/>
        </p:nvCxnSpPr>
        <p:spPr bwMode="auto">
          <a:xfrm>
            <a:off x="5013960" y="1457037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6949440" y="1457037"/>
            <a:ext cx="3657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テキスト ボックス 13"/>
          <p:cNvSpPr txBox="1"/>
          <p:nvPr/>
        </p:nvSpPr>
        <p:spPr>
          <a:xfrm>
            <a:off x="3688080" y="2086054"/>
            <a:ext cx="1325880" cy="707886"/>
          </a:xfrm>
          <a:prstGeom prst="rect">
            <a:avLst/>
          </a:prstGeom>
          <a:solidFill>
            <a:srgbClr val="FFFF00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8600" y="3420243"/>
            <a:ext cx="845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今あるデータを使ってできる研究の目的を考えて、その報告書としてパワポを作成する。</a:t>
            </a:r>
          </a:p>
          <a:p>
            <a:pPr algn="l"/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研究の目的例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</a:p>
          <a:p>
            <a:pPr algn="l"/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・市東生のライフスタイル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価値観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・市東生の部活参加による違い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・市東生のネットの利用について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B75AA0-C7B8-DAD6-E6B7-F19384E3BAB5}"/>
              </a:ext>
            </a:extLst>
          </p:cNvPr>
          <p:cNvSpPr/>
          <p:nvPr/>
        </p:nvSpPr>
        <p:spPr bwMode="auto">
          <a:xfrm>
            <a:off x="7132320" y="185978"/>
            <a:ext cx="1780674" cy="49606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追加説明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658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371600" y="1085850"/>
            <a:ext cx="685800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今回の授業のパワポ構成</a:t>
            </a:r>
            <a:endParaRPr lang="en-US" altLang="ja-JP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71600" y="1684570"/>
            <a:ext cx="994410" cy="55399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0330" y="1684570"/>
            <a:ext cx="994410" cy="553998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</a:t>
            </a:r>
            <a:b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09060" y="1723221"/>
            <a:ext cx="1177290" cy="55399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調査結果の分析</a:t>
            </a:r>
            <a:r>
              <a:rPr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29400" y="1727581"/>
            <a:ext cx="1177290" cy="55399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</a:t>
            </a:r>
            <a:b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考察</a:t>
            </a:r>
          </a:p>
        </p:txBody>
      </p:sp>
      <p:cxnSp>
        <p:nvCxnSpPr>
          <p:cNvPr id="10" name="直線矢印コネクタ 9"/>
          <p:cNvCxnSpPr>
            <a:stCxn id="5" idx="3"/>
            <a:endCxn id="6" idx="1"/>
          </p:cNvCxnSpPr>
          <p:nvPr/>
        </p:nvCxnSpPr>
        <p:spPr bwMode="auto">
          <a:xfrm>
            <a:off x="2366010" y="1961569"/>
            <a:ext cx="2743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線矢印コネクタ 10"/>
          <p:cNvCxnSpPr/>
          <p:nvPr/>
        </p:nvCxnSpPr>
        <p:spPr bwMode="auto">
          <a:xfrm>
            <a:off x="3634740" y="1950028"/>
            <a:ext cx="2743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線矢印コネクタ 11"/>
          <p:cNvCxnSpPr/>
          <p:nvPr/>
        </p:nvCxnSpPr>
        <p:spPr bwMode="auto">
          <a:xfrm>
            <a:off x="5086350" y="1934096"/>
            <a:ext cx="2743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6355080" y="1950028"/>
            <a:ext cx="2743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テキスト ボックス 15"/>
          <p:cNvSpPr txBox="1"/>
          <p:nvPr/>
        </p:nvSpPr>
        <p:spPr>
          <a:xfrm>
            <a:off x="5360670" y="1723221"/>
            <a:ext cx="994410" cy="55399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調査結果の分析</a:t>
            </a:r>
            <a:r>
              <a:rPr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8626" y="2347864"/>
            <a:ext cx="727437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今あるデータをいろいろいじって、どんな研究目的が、でっち上げられるか考えてみよう。</a:t>
            </a:r>
            <a:endParaRPr lang="en-US" altLang="ja-JP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1343024" y="3409553"/>
            <a:ext cx="1539785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表紙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研究のタイトル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983229" y="3413156"/>
            <a:ext cx="1531620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3158761" y="3852749"/>
            <a:ext cx="1539785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5086350" y="3394613"/>
            <a:ext cx="1520190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考察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1533" y="3040361"/>
            <a:ext cx="258318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スライドは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ページ以上</a:t>
            </a:r>
            <a:endParaRPr lang="ja-JP" altLang="en-US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334294" y="4327198"/>
            <a:ext cx="1539785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546565" y="4812983"/>
            <a:ext cx="1539785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4590778" y="5093395"/>
            <a:ext cx="1539785" cy="8115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n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47247" y="5612535"/>
            <a:ext cx="2057400" cy="273844"/>
          </a:xfrm>
        </p:spPr>
        <p:txBody>
          <a:bodyPr/>
          <a:lstStyle/>
          <a:p>
            <a:fld id="{2D1039CB-676B-48A6-83BC-5EE1101D4E24}" type="slidenum">
              <a:rPr lang="en-US" altLang="ja-JP" sz="2400"/>
              <a:pPr/>
              <a:t>6</a:t>
            </a:fld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828511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今回の授業のパワポ構成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7700" y="1119385"/>
            <a:ext cx="845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去年やった人や、今年表現メディア、情報デザインとっていて、ピポットテーブル使えるひと。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647700" y="2352455"/>
            <a:ext cx="1844040" cy="10820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表紙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研究の目的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796540" y="2352455"/>
            <a:ext cx="1844040" cy="10820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647700" y="3737450"/>
            <a:ext cx="1844040" cy="10820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796540" y="3725860"/>
            <a:ext cx="1844040" cy="10820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考察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76800" y="2352455"/>
            <a:ext cx="398875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全体で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4~6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個のグラフを入れる。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35208" y="5099265"/>
            <a:ext cx="7489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出来る人は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検定や相関係数を使って説明すること。補足資料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統計処理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相関係数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母集団平均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t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検定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カイ二乗検定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参照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503006D-03C4-01B2-735D-72A3FA94DAE7}"/>
              </a:ext>
            </a:extLst>
          </p:cNvPr>
          <p:cNvSpPr/>
          <p:nvPr/>
        </p:nvSpPr>
        <p:spPr bwMode="auto">
          <a:xfrm>
            <a:off x="7132320" y="185978"/>
            <a:ext cx="1780674" cy="49606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追加説明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9528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365760" y="928498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研究の目的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自分で、分析の観点が思いつかない人は次のような見方でまとめてみよう。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03960" y="1836439"/>
            <a:ext cx="452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kumimoji="1"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362264"/>
              </p:ext>
            </p:extLst>
          </p:nvPr>
        </p:nvGraphicFramePr>
        <p:xfrm>
          <a:off x="494479" y="2205771"/>
          <a:ext cx="7937328" cy="260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37328">
                  <a:extLst>
                    <a:ext uri="{9D8B030D-6E8A-4147-A177-3AD203B41FA5}">
                      <a16:colId xmlns:a16="http://schemas.microsoft.com/office/drawing/2014/main" val="33868552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男⼥の違い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4847840"/>
                  </a:ext>
                </a:extLst>
              </a:tr>
              <a:tr h="522224"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電車通学の有無の違い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5785034"/>
                  </a:ext>
                </a:extLst>
              </a:tr>
              <a:tr h="522224"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人生の満足度の違い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881672"/>
                  </a:ext>
                </a:extLst>
              </a:tr>
              <a:tr h="5222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平日に少しでも勉強する人としない人の違い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348427"/>
                  </a:ext>
                </a:extLst>
              </a:tr>
              <a:tr h="522224"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携帯の使い方の違い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70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43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66720" y="1116512"/>
            <a:ext cx="685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種類の分析方法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1)</a:t>
            </a:r>
          </a:p>
        </p:txBody>
      </p:sp>
      <p:graphicFrame>
        <p:nvGraphicFramePr>
          <p:cNvPr id="9" name="グラフ 8"/>
          <p:cNvGraphicFramePr>
            <a:graphicFrameLocks/>
          </p:cNvGraphicFramePr>
          <p:nvPr/>
        </p:nvGraphicFramePr>
        <p:xfrm>
          <a:off x="890169" y="2916842"/>
          <a:ext cx="3650405" cy="2608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1258530" y="1716594"/>
            <a:ext cx="25638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複数の属性を組み合わせて人数を調べる</a:t>
            </a:r>
            <a:r>
              <a:rPr lang="en-US" altLang="ja-JP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クロス集計</a:t>
            </a:r>
            <a:r>
              <a:rPr lang="en-US" altLang="ja-JP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84297" y="2755341"/>
            <a:ext cx="34669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練習のデータは</a:t>
            </a:r>
          </a:p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性別と</a:t>
            </a:r>
          </a:p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女子の髪形</a:t>
            </a:r>
          </a:p>
          <a:p>
            <a:pPr algn="l"/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を使用します</a:t>
            </a:r>
          </a:p>
        </p:txBody>
      </p:sp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47247" y="5612535"/>
            <a:ext cx="2057400" cy="273844"/>
          </a:xfrm>
        </p:spPr>
        <p:txBody>
          <a:bodyPr/>
          <a:lstStyle/>
          <a:p>
            <a:fld id="{2D1039CB-676B-48A6-83BC-5EE1101D4E24}" type="slidenum">
              <a:rPr lang="en-US" altLang="ja-JP" sz="2400"/>
              <a:pPr/>
              <a:t>9</a:t>
            </a:fld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236084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6155</TotalTime>
  <Words>650</Words>
  <Application>Microsoft Office PowerPoint</Application>
  <PresentationFormat>画面に合わせる (4:3)</PresentationFormat>
  <Paragraphs>115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統計・調査もとにした研究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140</cp:revision>
  <cp:lastPrinted>1601-01-01T00:00:00Z</cp:lastPrinted>
  <dcterms:created xsi:type="dcterms:W3CDTF">2014-03-24T13:08:44Z</dcterms:created>
  <dcterms:modified xsi:type="dcterms:W3CDTF">2022-07-25T21:52:48Z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