
<file path=[Content_Types].xml><?xml version="1.0" encoding="utf-8"?>
<Types xmlns="http://schemas.openxmlformats.org/package/2006/content-types">
  <Default Extension="jpeg" ContentType="image/jpe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8" r:id="rId2"/>
    <p:sldId id="259" r:id="rId3"/>
    <p:sldId id="260" r:id="rId4"/>
    <p:sldId id="261" r:id="rId5"/>
    <p:sldId id="262" r:id="rId6"/>
  </p:sldIdLst>
  <p:sldSz cx="12192000" cy="6858000"/>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55" d="100"/>
          <a:sy n="55" d="100"/>
        </p:scale>
        <p:origin x="1104" y="7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3.xml"/><Relationship Id="rId1" Type="http://schemas.microsoft.com/office/2011/relationships/chartStyle" Target="style3.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title>
      <c:overlay val="0"/>
      <c:spPr>
        <a:noFill/>
        <a:ln>
          <a:noFill/>
        </a:ln>
        <a:effectLst/>
      </c:spPr>
      <c:txPr>
        <a:bodyPr rot="0" spcFirstLastPara="1" vertOverflow="ellipsis" vert="horz" wrap="square" anchor="ctr" anchorCtr="1"/>
        <a:lstStyle/>
        <a:p>
          <a:pPr>
            <a:defRPr sz="2160" b="0" i="0" u="none" strike="noStrike" kern="1200" spc="0" baseline="0">
              <a:solidFill>
                <a:schemeClr val="tx1">
                  <a:lumMod val="65000"/>
                  <a:lumOff val="35000"/>
                </a:schemeClr>
              </a:solidFill>
              <a:latin typeface="+mn-lt"/>
              <a:ea typeface="+mn-ea"/>
              <a:cs typeface="+mn-cs"/>
            </a:defRPr>
          </a:pPr>
          <a:endParaRPr lang="ja-JP"/>
        </a:p>
      </c:txPr>
    </c:title>
    <c:autoTitleDeleted val="0"/>
    <c:plotArea>
      <c:layout/>
      <c:barChart>
        <c:barDir val="col"/>
        <c:grouping val="clustered"/>
        <c:varyColors val="0"/>
        <c:ser>
          <c:idx val="0"/>
          <c:order val="0"/>
          <c:tx>
            <c:strRef>
              <c:f>Sheet1!$F$2</c:f>
              <c:strCache>
                <c:ptCount val="1"/>
                <c:pt idx="0">
                  <c:v>平均(分)</c:v>
                </c:pt>
              </c:strCache>
            </c:strRef>
          </c:tx>
          <c:spPr>
            <a:solidFill>
              <a:schemeClr val="accent1"/>
            </a:solidFill>
            <a:ln>
              <a:noFill/>
            </a:ln>
            <a:effectLst/>
          </c:spPr>
          <c:invertIfNegative val="0"/>
          <c:cat>
            <c:strRef>
              <c:f>Sheet1!$E$3:$E$4</c:f>
              <c:strCache>
                <c:ptCount val="2"/>
                <c:pt idx="0">
                  <c:v>女子</c:v>
                </c:pt>
                <c:pt idx="1">
                  <c:v>男子</c:v>
                </c:pt>
              </c:strCache>
            </c:strRef>
          </c:cat>
          <c:val>
            <c:numRef>
              <c:f>Sheet1!$F$3:$F$4</c:f>
              <c:numCache>
                <c:formatCode>0.0</c:formatCode>
                <c:ptCount val="2"/>
                <c:pt idx="0" formatCode="General">
                  <c:v>365.5</c:v>
                </c:pt>
                <c:pt idx="1">
                  <c:v>276.66666666666669</c:v>
                </c:pt>
              </c:numCache>
            </c:numRef>
          </c:val>
          <c:extLst>
            <c:ext xmlns:c16="http://schemas.microsoft.com/office/drawing/2014/chart" uri="{C3380CC4-5D6E-409C-BE32-E72D297353CC}">
              <c16:uniqueId val="{00000000-F7B8-4027-9B00-33029FAE0878}"/>
            </c:ext>
          </c:extLst>
        </c:ser>
        <c:dLbls>
          <c:showLegendKey val="0"/>
          <c:showVal val="0"/>
          <c:showCatName val="0"/>
          <c:showSerName val="0"/>
          <c:showPercent val="0"/>
          <c:showBubbleSize val="0"/>
        </c:dLbls>
        <c:gapWidth val="219"/>
        <c:overlap val="-27"/>
        <c:axId val="590203904"/>
        <c:axId val="590198080"/>
      </c:barChart>
      <c:catAx>
        <c:axId val="59020390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800" b="0" i="0" u="none" strike="noStrike" kern="1200" baseline="0">
                <a:solidFill>
                  <a:schemeClr val="tx1">
                    <a:lumMod val="65000"/>
                    <a:lumOff val="35000"/>
                  </a:schemeClr>
                </a:solidFill>
                <a:latin typeface="+mn-lt"/>
                <a:ea typeface="+mn-ea"/>
                <a:cs typeface="+mn-cs"/>
              </a:defRPr>
            </a:pPr>
            <a:endParaRPr lang="ja-JP"/>
          </a:p>
        </c:txPr>
        <c:crossAx val="590198080"/>
        <c:crosses val="autoZero"/>
        <c:auto val="1"/>
        <c:lblAlgn val="ctr"/>
        <c:lblOffset val="100"/>
        <c:noMultiLvlLbl val="0"/>
      </c:catAx>
      <c:valAx>
        <c:axId val="590198080"/>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800" b="0" i="0" u="none" strike="noStrike" kern="1200" baseline="0">
                <a:solidFill>
                  <a:schemeClr val="tx1">
                    <a:lumMod val="65000"/>
                    <a:lumOff val="35000"/>
                  </a:schemeClr>
                </a:solidFill>
                <a:latin typeface="+mn-lt"/>
                <a:ea typeface="+mn-ea"/>
                <a:cs typeface="+mn-cs"/>
              </a:defRPr>
            </a:pPr>
            <a:endParaRPr lang="ja-JP"/>
          </a:p>
        </c:txPr>
        <c:crossAx val="590203904"/>
        <c:crosses val="autoZero"/>
        <c:crossBetween val="between"/>
      </c:valAx>
      <c:spPr>
        <a:noFill/>
        <a:ln>
          <a:noFill/>
        </a:ln>
        <a:effectLst/>
      </c:spPr>
    </c:plotArea>
    <c:plotVisOnly val="1"/>
    <c:dispBlanksAs val="gap"/>
    <c:showDLblsOverMax val="0"/>
  </c:chart>
  <c:spPr>
    <a:noFill/>
    <a:ln>
      <a:solidFill>
        <a:schemeClr val="tx1"/>
      </a:solidFill>
    </a:ln>
    <a:effectLst/>
  </c:spPr>
  <c:txPr>
    <a:bodyPr/>
    <a:lstStyle/>
    <a:p>
      <a:pPr>
        <a:defRPr sz="1800"/>
      </a:pPr>
      <a:endParaRPr lang="ja-JP"/>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160" b="0" i="0" u="none" strike="noStrike" kern="1200" spc="0" baseline="0">
                <a:solidFill>
                  <a:schemeClr val="tx1">
                    <a:lumMod val="65000"/>
                    <a:lumOff val="35000"/>
                  </a:schemeClr>
                </a:solidFill>
                <a:latin typeface="+mn-lt"/>
                <a:ea typeface="+mn-ea"/>
                <a:cs typeface="+mn-cs"/>
              </a:defRPr>
            </a:pPr>
            <a:r>
              <a:rPr lang="ja-JP"/>
              <a:t>平均（分）</a:t>
            </a:r>
          </a:p>
        </c:rich>
      </c:tx>
      <c:overlay val="0"/>
      <c:spPr>
        <a:noFill/>
        <a:ln>
          <a:noFill/>
        </a:ln>
        <a:effectLst/>
      </c:spPr>
      <c:txPr>
        <a:bodyPr rot="0" spcFirstLastPara="1" vertOverflow="ellipsis" vert="horz" wrap="square" anchor="ctr" anchorCtr="1"/>
        <a:lstStyle/>
        <a:p>
          <a:pPr>
            <a:defRPr sz="2160" b="0" i="0" u="none" strike="noStrike" kern="1200" spc="0" baseline="0">
              <a:solidFill>
                <a:schemeClr val="tx1">
                  <a:lumMod val="65000"/>
                  <a:lumOff val="35000"/>
                </a:schemeClr>
              </a:solidFill>
              <a:latin typeface="+mn-lt"/>
              <a:ea typeface="+mn-ea"/>
              <a:cs typeface="+mn-cs"/>
            </a:defRPr>
          </a:pPr>
          <a:endParaRPr lang="ja-JP"/>
        </a:p>
      </c:txPr>
    </c:title>
    <c:autoTitleDeleted val="0"/>
    <c:plotArea>
      <c:layout/>
      <c:barChart>
        <c:barDir val="col"/>
        <c:grouping val="clustered"/>
        <c:varyColors val="0"/>
        <c:ser>
          <c:idx val="0"/>
          <c:order val="0"/>
          <c:spPr>
            <a:solidFill>
              <a:schemeClr val="accent1"/>
            </a:solidFill>
            <a:ln>
              <a:noFill/>
            </a:ln>
            <a:effectLst/>
          </c:spPr>
          <c:invertIfNegative val="0"/>
          <c:cat>
            <c:strRef>
              <c:f>調査データ!$E$4:$E$5</c:f>
              <c:strCache>
                <c:ptCount val="2"/>
                <c:pt idx="0">
                  <c:v>女子</c:v>
                </c:pt>
                <c:pt idx="1">
                  <c:v>男子</c:v>
                </c:pt>
              </c:strCache>
            </c:strRef>
          </c:cat>
          <c:val>
            <c:numRef>
              <c:f>調査データ!$F$4:$F$5</c:f>
              <c:numCache>
                <c:formatCode>0</c:formatCode>
                <c:ptCount val="2"/>
                <c:pt idx="0">
                  <c:v>106.51851851851852</c:v>
                </c:pt>
                <c:pt idx="1">
                  <c:v>46.956521739130437</c:v>
                </c:pt>
              </c:numCache>
            </c:numRef>
          </c:val>
          <c:extLst>
            <c:ext xmlns:c16="http://schemas.microsoft.com/office/drawing/2014/chart" uri="{C3380CC4-5D6E-409C-BE32-E72D297353CC}">
              <c16:uniqueId val="{00000000-B763-4C99-98C0-96309A4E7C28}"/>
            </c:ext>
          </c:extLst>
        </c:ser>
        <c:dLbls>
          <c:showLegendKey val="0"/>
          <c:showVal val="0"/>
          <c:showCatName val="0"/>
          <c:showSerName val="0"/>
          <c:showPercent val="0"/>
          <c:showBubbleSize val="0"/>
        </c:dLbls>
        <c:gapWidth val="219"/>
        <c:overlap val="-27"/>
        <c:axId val="528793135"/>
        <c:axId val="528786063"/>
      </c:barChart>
      <c:catAx>
        <c:axId val="528793135"/>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800" b="0" i="0" u="none" strike="noStrike" kern="1200" baseline="0">
                <a:solidFill>
                  <a:schemeClr val="tx1">
                    <a:lumMod val="65000"/>
                    <a:lumOff val="35000"/>
                  </a:schemeClr>
                </a:solidFill>
                <a:latin typeface="+mn-lt"/>
                <a:ea typeface="+mn-ea"/>
                <a:cs typeface="+mn-cs"/>
              </a:defRPr>
            </a:pPr>
            <a:endParaRPr lang="ja-JP"/>
          </a:p>
        </c:txPr>
        <c:crossAx val="528786063"/>
        <c:crosses val="autoZero"/>
        <c:auto val="1"/>
        <c:lblAlgn val="ctr"/>
        <c:lblOffset val="100"/>
        <c:noMultiLvlLbl val="0"/>
      </c:catAx>
      <c:valAx>
        <c:axId val="528786063"/>
        <c:scaling>
          <c:orientation val="minMax"/>
        </c:scaling>
        <c:delete val="0"/>
        <c:axPos val="l"/>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1800" b="0" i="0" u="none" strike="noStrike" kern="1200" baseline="0">
                <a:solidFill>
                  <a:schemeClr val="tx1">
                    <a:lumMod val="65000"/>
                    <a:lumOff val="35000"/>
                  </a:schemeClr>
                </a:solidFill>
                <a:latin typeface="+mn-lt"/>
                <a:ea typeface="+mn-ea"/>
                <a:cs typeface="+mn-cs"/>
              </a:defRPr>
            </a:pPr>
            <a:endParaRPr lang="ja-JP"/>
          </a:p>
        </c:txPr>
        <c:crossAx val="528793135"/>
        <c:crosses val="autoZero"/>
        <c:crossBetween val="between"/>
      </c:valAx>
      <c:spPr>
        <a:noFill/>
        <a:ln>
          <a:noFill/>
        </a:ln>
        <a:effectLst/>
      </c:spPr>
    </c:plotArea>
    <c:plotVisOnly val="1"/>
    <c:dispBlanksAs val="gap"/>
    <c:showDLblsOverMax val="0"/>
  </c:chart>
  <c:spPr>
    <a:noFill/>
    <a:ln>
      <a:solidFill>
        <a:schemeClr val="tx1"/>
      </a:solidFill>
    </a:ln>
    <a:effectLst/>
  </c:spPr>
  <c:txPr>
    <a:bodyPr/>
    <a:lstStyle/>
    <a:p>
      <a:pPr>
        <a:defRPr sz="1800"/>
      </a:pPr>
      <a:endParaRPr lang="ja-JP"/>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160" b="0" i="0" u="none" strike="noStrike" kern="1200" spc="0" baseline="0">
                <a:solidFill>
                  <a:schemeClr val="tx1">
                    <a:lumMod val="65000"/>
                    <a:lumOff val="35000"/>
                  </a:schemeClr>
                </a:solidFill>
                <a:latin typeface="+mn-lt"/>
                <a:ea typeface="+mn-ea"/>
                <a:cs typeface="+mn-cs"/>
              </a:defRPr>
            </a:pPr>
            <a:r>
              <a:rPr lang="ja-JP"/>
              <a:t>平均</a:t>
            </a:r>
            <a:r>
              <a:rPr lang="en-US"/>
              <a:t>(</a:t>
            </a:r>
            <a:r>
              <a:rPr lang="ja-JP"/>
              <a:t>分</a:t>
            </a:r>
            <a:r>
              <a:rPr lang="en-US"/>
              <a:t>)</a:t>
            </a:r>
            <a:endParaRPr lang="ja-JP"/>
          </a:p>
        </c:rich>
      </c:tx>
      <c:overlay val="0"/>
      <c:spPr>
        <a:noFill/>
        <a:ln>
          <a:noFill/>
        </a:ln>
        <a:effectLst/>
      </c:spPr>
      <c:txPr>
        <a:bodyPr rot="0" spcFirstLastPara="1" vertOverflow="ellipsis" vert="horz" wrap="square" anchor="ctr" anchorCtr="1"/>
        <a:lstStyle/>
        <a:p>
          <a:pPr>
            <a:defRPr sz="2160" b="0" i="0" u="none" strike="noStrike" kern="1200" spc="0" baseline="0">
              <a:solidFill>
                <a:schemeClr val="tx1">
                  <a:lumMod val="65000"/>
                  <a:lumOff val="35000"/>
                </a:schemeClr>
              </a:solidFill>
              <a:latin typeface="+mn-lt"/>
              <a:ea typeface="+mn-ea"/>
              <a:cs typeface="+mn-cs"/>
            </a:defRPr>
          </a:pPr>
          <a:endParaRPr lang="ja-JP"/>
        </a:p>
      </c:txPr>
    </c:title>
    <c:autoTitleDeleted val="0"/>
    <c:plotArea>
      <c:layout/>
      <c:barChart>
        <c:barDir val="col"/>
        <c:grouping val="stacked"/>
        <c:varyColors val="0"/>
        <c:ser>
          <c:idx val="0"/>
          <c:order val="0"/>
          <c:spPr>
            <a:solidFill>
              <a:schemeClr val="accent1"/>
            </a:solidFill>
            <a:ln>
              <a:noFill/>
            </a:ln>
            <a:effectLst/>
          </c:spPr>
          <c:invertIfNegative val="0"/>
          <c:cat>
            <c:strRef>
              <c:f>Sheet1!$F$4:$F$5</c:f>
              <c:strCache>
                <c:ptCount val="2"/>
                <c:pt idx="0">
                  <c:v>女子</c:v>
                </c:pt>
                <c:pt idx="1">
                  <c:v>男子</c:v>
                </c:pt>
              </c:strCache>
            </c:strRef>
          </c:cat>
          <c:val>
            <c:numRef>
              <c:f>Sheet1!$G$4:$G$5</c:f>
              <c:numCache>
                <c:formatCode>General</c:formatCode>
                <c:ptCount val="2"/>
                <c:pt idx="0">
                  <c:v>83.5</c:v>
                </c:pt>
                <c:pt idx="1">
                  <c:v>193.125</c:v>
                </c:pt>
              </c:numCache>
            </c:numRef>
          </c:val>
          <c:extLst>
            <c:ext xmlns:c16="http://schemas.microsoft.com/office/drawing/2014/chart" uri="{C3380CC4-5D6E-409C-BE32-E72D297353CC}">
              <c16:uniqueId val="{00000000-D336-4070-8AE6-CBAD52E1DE77}"/>
            </c:ext>
          </c:extLst>
        </c:ser>
        <c:dLbls>
          <c:showLegendKey val="0"/>
          <c:showVal val="0"/>
          <c:showCatName val="0"/>
          <c:showSerName val="0"/>
          <c:showPercent val="0"/>
          <c:showBubbleSize val="0"/>
        </c:dLbls>
        <c:gapWidth val="150"/>
        <c:overlap val="100"/>
        <c:axId val="2081446367"/>
        <c:axId val="2081448863"/>
      </c:barChart>
      <c:catAx>
        <c:axId val="2081446367"/>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800" b="0" i="0" u="none" strike="noStrike" kern="1200" baseline="0">
                <a:solidFill>
                  <a:schemeClr val="tx1">
                    <a:lumMod val="65000"/>
                    <a:lumOff val="35000"/>
                  </a:schemeClr>
                </a:solidFill>
                <a:latin typeface="+mn-lt"/>
                <a:ea typeface="+mn-ea"/>
                <a:cs typeface="+mn-cs"/>
              </a:defRPr>
            </a:pPr>
            <a:endParaRPr lang="ja-JP"/>
          </a:p>
        </c:txPr>
        <c:crossAx val="2081448863"/>
        <c:crosses val="autoZero"/>
        <c:auto val="1"/>
        <c:lblAlgn val="ctr"/>
        <c:lblOffset val="100"/>
        <c:noMultiLvlLbl val="0"/>
      </c:catAx>
      <c:valAx>
        <c:axId val="2081448863"/>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800" b="0" i="0" u="none" strike="noStrike" kern="1200" baseline="0">
                <a:solidFill>
                  <a:schemeClr val="tx1">
                    <a:lumMod val="65000"/>
                    <a:lumOff val="35000"/>
                  </a:schemeClr>
                </a:solidFill>
                <a:latin typeface="+mn-lt"/>
                <a:ea typeface="+mn-ea"/>
                <a:cs typeface="+mn-cs"/>
              </a:defRPr>
            </a:pPr>
            <a:endParaRPr lang="ja-JP"/>
          </a:p>
        </c:txPr>
        <c:crossAx val="2081446367"/>
        <c:crosses val="autoZero"/>
        <c:crossBetween val="between"/>
      </c:valAx>
      <c:spPr>
        <a:noFill/>
        <a:ln>
          <a:noFill/>
        </a:ln>
        <a:effectLst/>
      </c:spPr>
    </c:plotArea>
    <c:plotVisOnly val="1"/>
    <c:dispBlanksAs val="gap"/>
    <c:showDLblsOverMax val="0"/>
  </c:chart>
  <c:spPr>
    <a:noFill/>
    <a:ln>
      <a:solidFill>
        <a:schemeClr val="tx1"/>
      </a:solidFill>
    </a:ln>
    <a:effectLst/>
  </c:spPr>
  <c:txPr>
    <a:bodyPr/>
    <a:lstStyle/>
    <a:p>
      <a:pPr>
        <a:defRPr sz="1800"/>
      </a:pPr>
      <a:endParaRPr lang="ja-JP"/>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1524000" y="1122363"/>
            <a:ext cx="9144000" cy="2387600"/>
          </a:xfrm>
        </p:spPr>
        <p:txBody>
          <a:bodyPr anchor="b"/>
          <a:lstStyle>
            <a:lvl1pPr algn="ctr">
              <a:defRPr sz="6000"/>
            </a:lvl1pPr>
          </a:lstStyle>
          <a:p>
            <a:r>
              <a:rPr kumimoji="1" lang="ja-JP" altLang="en-US"/>
              <a:t>マスター タイトルの書式設定</a:t>
            </a:r>
          </a:p>
        </p:txBody>
      </p:sp>
      <p:sp>
        <p:nvSpPr>
          <p:cNvPr id="3" name="サブタイトル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a:t>マスター サブタイトルの書式設定</a:t>
            </a:r>
          </a:p>
        </p:txBody>
      </p:sp>
      <p:sp>
        <p:nvSpPr>
          <p:cNvPr id="4" name="日付プレースホルダー 3"/>
          <p:cNvSpPr>
            <a:spLocks noGrp="1"/>
          </p:cNvSpPr>
          <p:nvPr>
            <p:ph type="dt" sz="half" idx="10"/>
          </p:nvPr>
        </p:nvSpPr>
        <p:spPr/>
        <p:txBody>
          <a:bodyPr/>
          <a:lstStyle/>
          <a:p>
            <a:fld id="{3C8D2146-C60A-48AC-911C-5964AA7B99BF}" type="datetimeFigureOut">
              <a:rPr kumimoji="1" lang="ja-JP" altLang="en-US" smtClean="0"/>
              <a:t>2022/7/15</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04CFB879-7BAA-4376-9869-30480DA022A7}" type="slidenum">
              <a:rPr kumimoji="1" lang="ja-JP" altLang="en-US" smtClean="0"/>
              <a:t>‹#›</a:t>
            </a:fld>
            <a:endParaRPr kumimoji="1" lang="ja-JP" altLang="en-US"/>
          </a:p>
        </p:txBody>
      </p:sp>
    </p:spTree>
    <p:extLst>
      <p:ext uri="{BB962C8B-B14F-4D97-AF65-F5344CB8AC3E}">
        <p14:creationId xmlns:p14="http://schemas.microsoft.com/office/powerpoint/2010/main" val="327393032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3C8D2146-C60A-48AC-911C-5964AA7B99BF}" type="datetimeFigureOut">
              <a:rPr kumimoji="1" lang="ja-JP" altLang="en-US" smtClean="0"/>
              <a:t>2022/7/15</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04CFB879-7BAA-4376-9869-30480DA022A7}" type="slidenum">
              <a:rPr kumimoji="1" lang="ja-JP" altLang="en-US" smtClean="0"/>
              <a:t>‹#›</a:t>
            </a:fld>
            <a:endParaRPr kumimoji="1" lang="ja-JP" altLang="en-US"/>
          </a:p>
        </p:txBody>
      </p:sp>
    </p:spTree>
    <p:extLst>
      <p:ext uri="{BB962C8B-B14F-4D97-AF65-F5344CB8AC3E}">
        <p14:creationId xmlns:p14="http://schemas.microsoft.com/office/powerpoint/2010/main" val="26297171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8724900" y="365125"/>
            <a:ext cx="2628900" cy="5811838"/>
          </a:xfrm>
        </p:spPr>
        <p:txBody>
          <a:bodyPr vert="eaVert"/>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a:xfrm>
            <a:off x="838200" y="365125"/>
            <a:ext cx="7734300" cy="5811838"/>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3C8D2146-C60A-48AC-911C-5964AA7B99BF}" type="datetimeFigureOut">
              <a:rPr kumimoji="1" lang="ja-JP" altLang="en-US" smtClean="0"/>
              <a:t>2022/7/15</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04CFB879-7BAA-4376-9869-30480DA022A7}" type="slidenum">
              <a:rPr kumimoji="1" lang="ja-JP" altLang="en-US" smtClean="0"/>
              <a:t>‹#›</a:t>
            </a:fld>
            <a:endParaRPr kumimoji="1" lang="ja-JP" altLang="en-US"/>
          </a:p>
        </p:txBody>
      </p:sp>
    </p:spTree>
    <p:extLst>
      <p:ext uri="{BB962C8B-B14F-4D97-AF65-F5344CB8AC3E}">
        <p14:creationId xmlns:p14="http://schemas.microsoft.com/office/powerpoint/2010/main" val="148245790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3C8D2146-C60A-48AC-911C-5964AA7B99BF}" type="datetimeFigureOut">
              <a:rPr kumimoji="1" lang="ja-JP" altLang="en-US" smtClean="0"/>
              <a:t>2022/7/15</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04CFB879-7BAA-4376-9869-30480DA022A7}" type="slidenum">
              <a:rPr kumimoji="1" lang="ja-JP" altLang="en-US" smtClean="0"/>
              <a:t>‹#›</a:t>
            </a:fld>
            <a:endParaRPr kumimoji="1" lang="ja-JP" altLang="en-US"/>
          </a:p>
        </p:txBody>
      </p:sp>
    </p:spTree>
    <p:extLst>
      <p:ext uri="{BB962C8B-B14F-4D97-AF65-F5344CB8AC3E}">
        <p14:creationId xmlns:p14="http://schemas.microsoft.com/office/powerpoint/2010/main" val="131810022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831850" y="1709738"/>
            <a:ext cx="10515600" cy="2852737"/>
          </a:xfrm>
        </p:spPr>
        <p:txBody>
          <a:bodyPr anchor="b"/>
          <a:lstStyle>
            <a:lvl1pPr>
              <a:defRPr sz="6000"/>
            </a:lvl1pPr>
          </a:lstStyle>
          <a:p>
            <a:r>
              <a:rPr kumimoji="1" lang="ja-JP" altLang="en-US"/>
              <a:t>マスター タイトルの書式設定</a:t>
            </a:r>
          </a:p>
        </p:txBody>
      </p:sp>
      <p:sp>
        <p:nvSpPr>
          <p:cNvPr id="3" name="テキスト プレースホルダー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kumimoji="1" lang="ja-JP" altLang="en-US"/>
              <a:t>マスター テキストの書式設定</a:t>
            </a:r>
          </a:p>
        </p:txBody>
      </p:sp>
      <p:sp>
        <p:nvSpPr>
          <p:cNvPr id="4" name="日付プレースホルダー 3"/>
          <p:cNvSpPr>
            <a:spLocks noGrp="1"/>
          </p:cNvSpPr>
          <p:nvPr>
            <p:ph type="dt" sz="half" idx="10"/>
          </p:nvPr>
        </p:nvSpPr>
        <p:spPr/>
        <p:txBody>
          <a:bodyPr/>
          <a:lstStyle/>
          <a:p>
            <a:fld id="{3C8D2146-C60A-48AC-911C-5964AA7B99BF}" type="datetimeFigureOut">
              <a:rPr kumimoji="1" lang="ja-JP" altLang="en-US" smtClean="0"/>
              <a:t>2022/7/15</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04CFB879-7BAA-4376-9869-30480DA022A7}" type="slidenum">
              <a:rPr kumimoji="1" lang="ja-JP" altLang="en-US" smtClean="0"/>
              <a:t>‹#›</a:t>
            </a:fld>
            <a:endParaRPr kumimoji="1" lang="ja-JP" altLang="en-US"/>
          </a:p>
        </p:txBody>
      </p:sp>
    </p:spTree>
    <p:extLst>
      <p:ext uri="{BB962C8B-B14F-4D97-AF65-F5344CB8AC3E}">
        <p14:creationId xmlns:p14="http://schemas.microsoft.com/office/powerpoint/2010/main" val="337890495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sz="half" idx="1"/>
          </p:nvPr>
        </p:nvSpPr>
        <p:spPr>
          <a:xfrm>
            <a:off x="838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p:cNvSpPr>
            <a:spLocks noGrp="1"/>
          </p:cNvSpPr>
          <p:nvPr>
            <p:ph sz="half" idx="2"/>
          </p:nvPr>
        </p:nvSpPr>
        <p:spPr>
          <a:xfrm>
            <a:off x="6172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p:cNvSpPr>
            <a:spLocks noGrp="1"/>
          </p:cNvSpPr>
          <p:nvPr>
            <p:ph type="dt" sz="half" idx="10"/>
          </p:nvPr>
        </p:nvSpPr>
        <p:spPr/>
        <p:txBody>
          <a:bodyPr/>
          <a:lstStyle/>
          <a:p>
            <a:fld id="{3C8D2146-C60A-48AC-911C-5964AA7B99BF}" type="datetimeFigureOut">
              <a:rPr kumimoji="1" lang="ja-JP" altLang="en-US" smtClean="0"/>
              <a:t>2022/7/15</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04CFB879-7BAA-4376-9869-30480DA022A7}" type="slidenum">
              <a:rPr kumimoji="1" lang="ja-JP" altLang="en-US" smtClean="0"/>
              <a:t>‹#›</a:t>
            </a:fld>
            <a:endParaRPr kumimoji="1" lang="ja-JP" altLang="en-US"/>
          </a:p>
        </p:txBody>
      </p:sp>
    </p:spTree>
    <p:extLst>
      <p:ext uri="{BB962C8B-B14F-4D97-AF65-F5344CB8AC3E}">
        <p14:creationId xmlns:p14="http://schemas.microsoft.com/office/powerpoint/2010/main" val="245845036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839788" y="365125"/>
            <a:ext cx="10515600" cy="1325563"/>
          </a:xfrm>
        </p:spPr>
        <p:txBody>
          <a:bodyPr/>
          <a:lstStyle/>
          <a:p>
            <a:r>
              <a:rPr kumimoji="1" lang="ja-JP" altLang="en-US"/>
              <a:t>マスター タイトルの書式設定</a:t>
            </a:r>
          </a:p>
        </p:txBody>
      </p:sp>
      <p:sp>
        <p:nvSpPr>
          <p:cNvPr id="3" name="テキスト プレースホルダー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p:cNvSpPr>
            <a:spLocks noGrp="1"/>
          </p:cNvSpPr>
          <p:nvPr>
            <p:ph sz="half" idx="2"/>
          </p:nvPr>
        </p:nvSpPr>
        <p:spPr>
          <a:xfrm>
            <a:off x="839788" y="2505075"/>
            <a:ext cx="5157787"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p:cNvSpPr>
            <a:spLocks noGrp="1"/>
          </p:cNvSpPr>
          <p:nvPr>
            <p:ph sz="quarter" idx="4"/>
          </p:nvPr>
        </p:nvSpPr>
        <p:spPr>
          <a:xfrm>
            <a:off x="6172200" y="2505075"/>
            <a:ext cx="5183188"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p:cNvSpPr>
            <a:spLocks noGrp="1"/>
          </p:cNvSpPr>
          <p:nvPr>
            <p:ph type="dt" sz="half" idx="10"/>
          </p:nvPr>
        </p:nvSpPr>
        <p:spPr/>
        <p:txBody>
          <a:bodyPr/>
          <a:lstStyle/>
          <a:p>
            <a:fld id="{3C8D2146-C60A-48AC-911C-5964AA7B99BF}" type="datetimeFigureOut">
              <a:rPr kumimoji="1" lang="ja-JP" altLang="en-US" smtClean="0"/>
              <a:t>2022/7/15</a:t>
            </a:fld>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04CFB879-7BAA-4376-9869-30480DA022A7}" type="slidenum">
              <a:rPr kumimoji="1" lang="ja-JP" altLang="en-US" smtClean="0"/>
              <a:t>‹#›</a:t>
            </a:fld>
            <a:endParaRPr kumimoji="1" lang="ja-JP" altLang="en-US"/>
          </a:p>
        </p:txBody>
      </p:sp>
    </p:spTree>
    <p:extLst>
      <p:ext uri="{BB962C8B-B14F-4D97-AF65-F5344CB8AC3E}">
        <p14:creationId xmlns:p14="http://schemas.microsoft.com/office/powerpoint/2010/main" val="51630331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日付プレースホルダー 2"/>
          <p:cNvSpPr>
            <a:spLocks noGrp="1"/>
          </p:cNvSpPr>
          <p:nvPr>
            <p:ph type="dt" sz="half" idx="10"/>
          </p:nvPr>
        </p:nvSpPr>
        <p:spPr/>
        <p:txBody>
          <a:bodyPr/>
          <a:lstStyle/>
          <a:p>
            <a:fld id="{3C8D2146-C60A-48AC-911C-5964AA7B99BF}" type="datetimeFigureOut">
              <a:rPr kumimoji="1" lang="ja-JP" altLang="en-US" smtClean="0"/>
              <a:t>2022/7/15</a:t>
            </a:fld>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04CFB879-7BAA-4376-9869-30480DA022A7}" type="slidenum">
              <a:rPr kumimoji="1" lang="ja-JP" altLang="en-US" smtClean="0"/>
              <a:t>‹#›</a:t>
            </a:fld>
            <a:endParaRPr kumimoji="1" lang="ja-JP" altLang="en-US"/>
          </a:p>
        </p:txBody>
      </p:sp>
    </p:spTree>
    <p:extLst>
      <p:ext uri="{BB962C8B-B14F-4D97-AF65-F5344CB8AC3E}">
        <p14:creationId xmlns:p14="http://schemas.microsoft.com/office/powerpoint/2010/main" val="423601184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3C8D2146-C60A-48AC-911C-5964AA7B99BF}" type="datetimeFigureOut">
              <a:rPr kumimoji="1" lang="ja-JP" altLang="en-US" smtClean="0"/>
              <a:t>2022/7/15</a:t>
            </a:fld>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04CFB879-7BAA-4376-9869-30480DA022A7}" type="slidenum">
              <a:rPr kumimoji="1" lang="ja-JP" altLang="en-US" smtClean="0"/>
              <a:t>‹#›</a:t>
            </a:fld>
            <a:endParaRPr kumimoji="1" lang="ja-JP" altLang="en-US"/>
          </a:p>
        </p:txBody>
      </p:sp>
    </p:spTree>
    <p:extLst>
      <p:ext uri="{BB962C8B-B14F-4D97-AF65-F5344CB8AC3E}">
        <p14:creationId xmlns:p14="http://schemas.microsoft.com/office/powerpoint/2010/main" val="207201375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コンテンツ プレースホルダー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fld id="{3C8D2146-C60A-48AC-911C-5964AA7B99BF}" type="datetimeFigureOut">
              <a:rPr kumimoji="1" lang="ja-JP" altLang="en-US" smtClean="0"/>
              <a:t>2022/7/15</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04CFB879-7BAA-4376-9869-30480DA022A7}" type="slidenum">
              <a:rPr kumimoji="1" lang="ja-JP" altLang="en-US" smtClean="0"/>
              <a:t>‹#›</a:t>
            </a:fld>
            <a:endParaRPr kumimoji="1" lang="ja-JP" altLang="en-US"/>
          </a:p>
        </p:txBody>
      </p:sp>
    </p:spTree>
    <p:extLst>
      <p:ext uri="{BB962C8B-B14F-4D97-AF65-F5344CB8AC3E}">
        <p14:creationId xmlns:p14="http://schemas.microsoft.com/office/powerpoint/2010/main" val="336076758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図プレースホルダー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fld id="{3C8D2146-C60A-48AC-911C-5964AA7B99BF}" type="datetimeFigureOut">
              <a:rPr kumimoji="1" lang="ja-JP" altLang="en-US" smtClean="0"/>
              <a:t>2022/7/15</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04CFB879-7BAA-4376-9869-30480DA022A7}" type="slidenum">
              <a:rPr kumimoji="1" lang="ja-JP" altLang="en-US" smtClean="0"/>
              <a:t>‹#›</a:t>
            </a:fld>
            <a:endParaRPr kumimoji="1" lang="ja-JP" altLang="en-US"/>
          </a:p>
        </p:txBody>
      </p:sp>
    </p:spTree>
    <p:extLst>
      <p:ext uri="{BB962C8B-B14F-4D97-AF65-F5344CB8AC3E}">
        <p14:creationId xmlns:p14="http://schemas.microsoft.com/office/powerpoint/2010/main" val="361288023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C8D2146-C60A-48AC-911C-5964AA7B99BF}" type="datetimeFigureOut">
              <a:rPr kumimoji="1" lang="ja-JP" altLang="en-US" smtClean="0"/>
              <a:t>2022/7/15</a:t>
            </a:fld>
            <a:endParaRPr kumimoji="1" lang="ja-JP" altLang="en-US"/>
          </a:p>
        </p:txBody>
      </p:sp>
      <p:sp>
        <p:nvSpPr>
          <p:cNvPr id="5" name="フッター プレースホルダー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4CFB879-7BAA-4376-9869-30480DA022A7}" type="slidenum">
              <a:rPr kumimoji="1" lang="ja-JP" altLang="en-US" smtClean="0"/>
              <a:t>‹#›</a:t>
            </a:fld>
            <a:endParaRPr kumimoji="1" lang="ja-JP" altLang="en-US"/>
          </a:p>
        </p:txBody>
      </p:sp>
    </p:spTree>
    <p:extLst>
      <p:ext uri="{BB962C8B-B14F-4D97-AF65-F5344CB8AC3E}">
        <p14:creationId xmlns:p14="http://schemas.microsoft.com/office/powerpoint/2010/main" val="271657284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1524000" y="546265"/>
            <a:ext cx="9144000" cy="1194612"/>
          </a:xfrm>
        </p:spPr>
        <p:txBody>
          <a:bodyPr>
            <a:normAutofit/>
          </a:bodyPr>
          <a:lstStyle/>
          <a:p>
            <a:r>
              <a:rPr kumimoji="1" lang="en-US" altLang="ja-JP" sz="5400" dirty="0"/>
              <a:t>xx</a:t>
            </a:r>
            <a:r>
              <a:rPr kumimoji="1" lang="ja-JP" altLang="en-US" sz="5400" dirty="0"/>
              <a:t>高校スマホアンケート</a:t>
            </a:r>
            <a:r>
              <a:rPr kumimoji="1" lang="en-US" altLang="ja-JP" sz="5400" dirty="0"/>
              <a:t>	</a:t>
            </a:r>
            <a:endParaRPr kumimoji="1" lang="ja-JP" altLang="en-US" sz="5400" dirty="0"/>
          </a:p>
        </p:txBody>
      </p:sp>
      <p:sp>
        <p:nvSpPr>
          <p:cNvPr id="3" name="サブタイトル 2"/>
          <p:cNvSpPr>
            <a:spLocks noGrp="1"/>
          </p:cNvSpPr>
          <p:nvPr>
            <p:ph type="subTitle" idx="1"/>
          </p:nvPr>
        </p:nvSpPr>
        <p:spPr>
          <a:xfrm>
            <a:off x="1524000" y="2185059"/>
            <a:ext cx="9144000" cy="3431969"/>
          </a:xfrm>
        </p:spPr>
        <p:txBody>
          <a:bodyPr>
            <a:normAutofit fontScale="85000" lnSpcReduction="20000"/>
          </a:bodyPr>
          <a:lstStyle/>
          <a:p>
            <a:pPr algn="l"/>
            <a:r>
              <a:rPr kumimoji="1" lang="ja-JP" altLang="en-US" sz="3800" dirty="0">
                <a:solidFill>
                  <a:srgbClr val="FF0000"/>
                </a:solidFill>
              </a:rPr>
              <a:t>目的</a:t>
            </a:r>
            <a:endParaRPr lang="en-US" altLang="ja-JP" sz="3800" dirty="0">
              <a:solidFill>
                <a:srgbClr val="FF0000"/>
              </a:solidFill>
            </a:endParaRPr>
          </a:p>
          <a:p>
            <a:pPr algn="l"/>
            <a:r>
              <a:rPr lang="ja-JP" altLang="en-US" sz="3800" dirty="0"/>
              <a:t>高校生のスマホの使い方の調査</a:t>
            </a:r>
            <a:endParaRPr lang="en-US" altLang="ja-JP" sz="3800" dirty="0"/>
          </a:p>
          <a:p>
            <a:pPr algn="l"/>
            <a:endParaRPr kumimoji="1" lang="en-US" altLang="ja-JP" sz="3800" dirty="0"/>
          </a:p>
          <a:p>
            <a:pPr algn="l"/>
            <a:r>
              <a:rPr kumimoji="1" lang="ja-JP" altLang="en-US" sz="3800" dirty="0">
                <a:solidFill>
                  <a:srgbClr val="FF0000"/>
                </a:solidFill>
              </a:rPr>
              <a:t>内容</a:t>
            </a:r>
            <a:endParaRPr kumimoji="1" lang="en-US" altLang="ja-JP" sz="3800" dirty="0">
              <a:solidFill>
                <a:srgbClr val="FF0000"/>
              </a:solidFill>
            </a:endParaRPr>
          </a:p>
          <a:p>
            <a:pPr algn="l"/>
            <a:r>
              <a:rPr kumimoji="1" lang="ja-JP" altLang="en-US" sz="3800" dirty="0"/>
              <a:t>スマホの使用時間</a:t>
            </a:r>
            <a:endParaRPr kumimoji="1" lang="en-US" altLang="ja-JP" sz="3800" dirty="0"/>
          </a:p>
          <a:p>
            <a:pPr algn="l"/>
            <a:r>
              <a:rPr kumimoji="1" lang="en-US" altLang="ja-JP" sz="3800" dirty="0"/>
              <a:t>SNS</a:t>
            </a:r>
            <a:r>
              <a:rPr kumimoji="1" lang="ja-JP" altLang="en-US" sz="3800" dirty="0"/>
              <a:t>の使用時間</a:t>
            </a:r>
            <a:endParaRPr kumimoji="1" lang="en-US" altLang="ja-JP" sz="3800" dirty="0"/>
          </a:p>
          <a:p>
            <a:pPr algn="l"/>
            <a:r>
              <a:rPr kumimoji="1" lang="ja-JP" altLang="en-US" sz="3800" dirty="0"/>
              <a:t>ゲームのプレイ時間</a:t>
            </a:r>
            <a:endParaRPr kumimoji="1" lang="en-US" altLang="ja-JP" sz="3800" dirty="0"/>
          </a:p>
        </p:txBody>
      </p:sp>
    </p:spTree>
    <p:extLst>
      <p:ext uri="{BB962C8B-B14F-4D97-AF65-F5344CB8AC3E}">
        <p14:creationId xmlns:p14="http://schemas.microsoft.com/office/powerpoint/2010/main" val="161173108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kumimoji="1" lang="ja-JP" altLang="en-US" dirty="0">
                <a:solidFill>
                  <a:srgbClr val="FF0000"/>
                </a:solidFill>
              </a:rPr>
              <a:t>スマホ使用時間</a:t>
            </a:r>
          </a:p>
        </p:txBody>
      </p:sp>
      <p:sp>
        <p:nvSpPr>
          <p:cNvPr id="4" name="テキスト プレースホルダー 3"/>
          <p:cNvSpPr>
            <a:spLocks noGrp="1"/>
          </p:cNvSpPr>
          <p:nvPr>
            <p:ph type="body" sz="half" idx="2"/>
          </p:nvPr>
        </p:nvSpPr>
        <p:spPr/>
        <p:txBody>
          <a:bodyPr/>
          <a:lstStyle/>
          <a:p>
            <a:endParaRPr lang="en-US" altLang="ja-JP" dirty="0"/>
          </a:p>
          <a:p>
            <a:r>
              <a:rPr kumimoji="1" lang="ja-JP" altLang="en-US" sz="2400" dirty="0"/>
              <a:t>・女子のほうが平均約９０分多く使用している。</a:t>
            </a:r>
            <a:endParaRPr kumimoji="1" lang="en-US" altLang="ja-JP" sz="2400" dirty="0"/>
          </a:p>
          <a:p>
            <a:endParaRPr lang="en-US" altLang="ja-JP" sz="2400" dirty="0"/>
          </a:p>
          <a:p>
            <a:r>
              <a:rPr kumimoji="1" lang="ja-JP" altLang="en-US" sz="2400" dirty="0"/>
              <a:t>・男女共に平均４時間以上はスマホを使用している。</a:t>
            </a:r>
            <a:endParaRPr kumimoji="1" lang="en-US" altLang="ja-JP" sz="2400" dirty="0"/>
          </a:p>
        </p:txBody>
      </p:sp>
      <p:graphicFrame>
        <p:nvGraphicFramePr>
          <p:cNvPr id="7" name="コンテンツ プレースホルダー 6"/>
          <p:cNvGraphicFramePr>
            <a:graphicFrameLocks noGrp="1"/>
          </p:cNvGraphicFramePr>
          <p:nvPr>
            <p:ph idx="1"/>
            <p:extLst>
              <p:ext uri="{D42A27DB-BD31-4B8C-83A1-F6EECF244321}">
                <p14:modId xmlns:p14="http://schemas.microsoft.com/office/powerpoint/2010/main" val="1862256341"/>
              </p:ext>
            </p:extLst>
          </p:nvPr>
        </p:nvGraphicFramePr>
        <p:xfrm>
          <a:off x="5183188" y="987425"/>
          <a:ext cx="6172200" cy="4873625"/>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74059319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kumimoji="1" lang="en-US" altLang="ja-JP" dirty="0">
                <a:solidFill>
                  <a:srgbClr val="FF0000"/>
                </a:solidFill>
              </a:rPr>
              <a:t>SNS</a:t>
            </a:r>
            <a:r>
              <a:rPr kumimoji="1" lang="ja-JP" altLang="en-US" dirty="0">
                <a:solidFill>
                  <a:srgbClr val="FF0000"/>
                </a:solidFill>
              </a:rPr>
              <a:t>の使用時間</a:t>
            </a:r>
          </a:p>
        </p:txBody>
      </p:sp>
      <p:sp>
        <p:nvSpPr>
          <p:cNvPr id="4" name="テキスト プレースホルダー 3"/>
          <p:cNvSpPr>
            <a:spLocks noGrp="1"/>
          </p:cNvSpPr>
          <p:nvPr>
            <p:ph type="body" sz="half" idx="2"/>
          </p:nvPr>
        </p:nvSpPr>
        <p:spPr>
          <a:xfrm>
            <a:off x="356260" y="2057400"/>
            <a:ext cx="4415765" cy="4628408"/>
          </a:xfrm>
        </p:spPr>
        <p:txBody>
          <a:bodyPr>
            <a:normAutofit/>
          </a:bodyPr>
          <a:lstStyle/>
          <a:p>
            <a:endParaRPr lang="en-US" altLang="ja-JP" dirty="0"/>
          </a:p>
          <a:p>
            <a:r>
              <a:rPr kumimoji="1" lang="ja-JP" altLang="en-US" sz="2400" dirty="0"/>
              <a:t>・女子の平均使用時間は男子の２倍以上になっている。</a:t>
            </a:r>
            <a:endParaRPr kumimoji="1" lang="en-US" altLang="ja-JP" sz="2400" dirty="0"/>
          </a:p>
          <a:p>
            <a:endParaRPr lang="en-US" altLang="ja-JP" sz="2400" dirty="0"/>
          </a:p>
          <a:p>
            <a:r>
              <a:rPr kumimoji="1" lang="ja-JP" altLang="en-US" sz="2400" dirty="0"/>
              <a:t>・女子はスマホ使用時間の　約</a:t>
            </a:r>
            <a:r>
              <a:rPr kumimoji="1" lang="en-US" altLang="ja-JP" sz="2400" dirty="0"/>
              <a:t>1/3</a:t>
            </a:r>
            <a:r>
              <a:rPr lang="ja-JP" altLang="en-US" sz="2400" dirty="0"/>
              <a:t>の時間使用している。</a:t>
            </a:r>
            <a:endParaRPr lang="en-US" altLang="ja-JP" sz="2400" dirty="0"/>
          </a:p>
          <a:p>
            <a:endParaRPr kumimoji="1" lang="en-US" altLang="ja-JP" sz="2400" dirty="0"/>
          </a:p>
          <a:p>
            <a:r>
              <a:rPr lang="ja-JP" altLang="en-US" sz="2400" dirty="0"/>
              <a:t>・男子はスマホ使用時間の　約</a:t>
            </a:r>
            <a:r>
              <a:rPr lang="en-US" altLang="ja-JP" sz="2400" dirty="0"/>
              <a:t>1/6</a:t>
            </a:r>
            <a:r>
              <a:rPr lang="ja-JP" altLang="en-US" sz="2400" dirty="0"/>
              <a:t>の時間使用している。</a:t>
            </a:r>
            <a:endParaRPr kumimoji="1" lang="ja-JP" altLang="en-US" sz="2400" dirty="0"/>
          </a:p>
        </p:txBody>
      </p:sp>
      <p:graphicFrame>
        <p:nvGraphicFramePr>
          <p:cNvPr id="5" name="コンテンツ プレースホルダー 4"/>
          <p:cNvGraphicFramePr>
            <a:graphicFrameLocks noGrp="1"/>
          </p:cNvGraphicFramePr>
          <p:nvPr>
            <p:ph idx="1"/>
            <p:extLst>
              <p:ext uri="{D42A27DB-BD31-4B8C-83A1-F6EECF244321}">
                <p14:modId xmlns:p14="http://schemas.microsoft.com/office/powerpoint/2010/main" val="1820889519"/>
              </p:ext>
            </p:extLst>
          </p:nvPr>
        </p:nvGraphicFramePr>
        <p:xfrm>
          <a:off x="5183188" y="987425"/>
          <a:ext cx="6172200" cy="4873625"/>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206279096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kumimoji="1" lang="ja-JP" altLang="en-US" dirty="0">
                <a:solidFill>
                  <a:srgbClr val="FF0000"/>
                </a:solidFill>
              </a:rPr>
              <a:t>ゲームプレイ時間</a:t>
            </a:r>
          </a:p>
        </p:txBody>
      </p:sp>
      <p:sp>
        <p:nvSpPr>
          <p:cNvPr id="4" name="テキスト プレースホルダー 3"/>
          <p:cNvSpPr>
            <a:spLocks noGrp="1"/>
          </p:cNvSpPr>
          <p:nvPr>
            <p:ph type="body" sz="half" idx="2"/>
          </p:nvPr>
        </p:nvSpPr>
        <p:spPr>
          <a:xfrm>
            <a:off x="593766" y="2057400"/>
            <a:ext cx="4178260" cy="3811588"/>
          </a:xfrm>
        </p:spPr>
        <p:txBody>
          <a:bodyPr/>
          <a:lstStyle/>
          <a:p>
            <a:endParaRPr kumimoji="1" lang="en-US" altLang="ja-JP" dirty="0"/>
          </a:p>
          <a:p>
            <a:r>
              <a:rPr kumimoji="1" lang="ja-JP" altLang="en-US" sz="2400" dirty="0"/>
              <a:t>・男子のほうが平均</a:t>
            </a:r>
            <a:r>
              <a:rPr kumimoji="1" lang="en-US" altLang="ja-JP" sz="2400" dirty="0"/>
              <a:t>100</a:t>
            </a:r>
            <a:r>
              <a:rPr kumimoji="1" lang="ja-JP" altLang="en-US" sz="2400" dirty="0"/>
              <a:t>分以上プレイしている。</a:t>
            </a:r>
            <a:endParaRPr kumimoji="1" lang="en-US" altLang="ja-JP" sz="2400" dirty="0"/>
          </a:p>
          <a:p>
            <a:endParaRPr lang="en-US" altLang="ja-JP" sz="2400" dirty="0"/>
          </a:p>
          <a:p>
            <a:r>
              <a:rPr kumimoji="1" lang="ja-JP" altLang="en-US" sz="2400" dirty="0"/>
              <a:t>・スマホ使用時間、</a:t>
            </a:r>
            <a:r>
              <a:rPr kumimoji="1" lang="en-US" altLang="ja-JP" sz="2400" dirty="0"/>
              <a:t>SNS</a:t>
            </a:r>
            <a:r>
              <a:rPr kumimoji="1" lang="ja-JP" altLang="en-US" sz="2400" dirty="0"/>
              <a:t>使用時間では女子のほうが圧倒的に割合が多かったが、ゲームプレイ時間になると男子が　圧倒するようになった。</a:t>
            </a:r>
          </a:p>
        </p:txBody>
      </p:sp>
      <p:graphicFrame>
        <p:nvGraphicFramePr>
          <p:cNvPr id="5" name="図プレースホルダー 4"/>
          <p:cNvGraphicFramePr>
            <a:graphicFrameLocks noGrp="1"/>
          </p:cNvGraphicFramePr>
          <p:nvPr>
            <p:ph idx="1"/>
            <p:extLst>
              <p:ext uri="{D42A27DB-BD31-4B8C-83A1-F6EECF244321}">
                <p14:modId xmlns:p14="http://schemas.microsoft.com/office/powerpoint/2010/main" val="1226121139"/>
              </p:ext>
            </p:extLst>
          </p:nvPr>
        </p:nvGraphicFramePr>
        <p:xfrm>
          <a:off x="5183188" y="987425"/>
          <a:ext cx="6172200" cy="4873625"/>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203709546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サブタイトル 2"/>
          <p:cNvSpPr>
            <a:spLocks noGrp="1"/>
          </p:cNvSpPr>
          <p:nvPr>
            <p:ph type="subTitle" idx="1"/>
          </p:nvPr>
        </p:nvSpPr>
        <p:spPr>
          <a:xfrm>
            <a:off x="665018" y="142505"/>
            <a:ext cx="10002982" cy="6531428"/>
          </a:xfrm>
        </p:spPr>
        <p:txBody>
          <a:bodyPr>
            <a:normAutofit/>
          </a:bodyPr>
          <a:lstStyle/>
          <a:p>
            <a:pPr algn="l"/>
            <a:r>
              <a:rPr kumimoji="1" lang="ja-JP" altLang="en-US" sz="3200" dirty="0">
                <a:solidFill>
                  <a:srgbClr val="FF0000"/>
                </a:solidFill>
              </a:rPr>
              <a:t>考察</a:t>
            </a:r>
            <a:endParaRPr kumimoji="1" lang="en-US" altLang="ja-JP" sz="3200" dirty="0">
              <a:solidFill>
                <a:srgbClr val="FF0000"/>
              </a:solidFill>
            </a:endParaRPr>
          </a:p>
          <a:p>
            <a:pPr algn="l"/>
            <a:r>
              <a:rPr kumimoji="1" lang="ja-JP" altLang="en-US" sz="1600" dirty="0"/>
              <a:t>　</a:t>
            </a:r>
            <a:r>
              <a:rPr kumimoji="1" lang="ja-JP" altLang="en-US" dirty="0"/>
              <a:t>スマホの使用時間、</a:t>
            </a:r>
            <a:r>
              <a:rPr kumimoji="1" lang="en-US" altLang="ja-JP" dirty="0"/>
              <a:t>SNS</a:t>
            </a:r>
            <a:r>
              <a:rPr kumimoji="1" lang="ja-JP" altLang="en-US" dirty="0"/>
              <a:t>の使用時間共に、女子のほうが使用時間が多かったが、ゲームプレイ時間になると男子のほうが割合が増えたことから男女ではスマホの使い方に違いがあることがわかった。</a:t>
            </a:r>
            <a:endParaRPr kumimoji="1" lang="en-US" altLang="ja-JP" dirty="0"/>
          </a:p>
          <a:p>
            <a:pPr algn="l"/>
            <a:endParaRPr kumimoji="1" lang="en-US" altLang="ja-JP" dirty="0"/>
          </a:p>
          <a:p>
            <a:pPr algn="l"/>
            <a:r>
              <a:rPr lang="ja-JP" altLang="en-US" dirty="0"/>
              <a:t>　やはり</a:t>
            </a:r>
            <a:r>
              <a:rPr lang="en-US" altLang="ja-JP" dirty="0"/>
              <a:t>Instagram</a:t>
            </a:r>
            <a:r>
              <a:rPr lang="ja-JP" altLang="en-US" dirty="0"/>
              <a:t>や</a:t>
            </a:r>
            <a:r>
              <a:rPr lang="en-US" altLang="ja-JP" dirty="0"/>
              <a:t>Twitter</a:t>
            </a:r>
            <a:r>
              <a:rPr lang="ja-JP" altLang="en-US" dirty="0"/>
              <a:t>などのアプリで</a:t>
            </a:r>
            <a:r>
              <a:rPr lang="en-US" altLang="ja-JP" dirty="0"/>
              <a:t>SNS</a:t>
            </a:r>
            <a:r>
              <a:rPr lang="ja-JP" altLang="en-US" dirty="0"/>
              <a:t>使用率が全体的に高くなっていると思われる。</a:t>
            </a:r>
            <a:endParaRPr lang="en-US" altLang="ja-JP" dirty="0"/>
          </a:p>
          <a:p>
            <a:pPr algn="l"/>
            <a:endParaRPr lang="en-US" altLang="ja-JP" dirty="0"/>
          </a:p>
          <a:p>
            <a:pPr algn="l"/>
            <a:r>
              <a:rPr lang="ja-JP" altLang="en-US" dirty="0"/>
              <a:t>　ゲームは、最近はスマホでも</a:t>
            </a:r>
            <a:r>
              <a:rPr lang="en-US" altLang="ja-JP" dirty="0"/>
              <a:t>FPS(</a:t>
            </a:r>
            <a:r>
              <a:rPr lang="ja-JP" altLang="en-US" dirty="0"/>
              <a:t>主にシューティング</a:t>
            </a:r>
            <a:r>
              <a:rPr lang="en-US" altLang="ja-JP" dirty="0"/>
              <a:t>)</a:t>
            </a:r>
            <a:r>
              <a:rPr lang="ja-JP" altLang="en-US" dirty="0"/>
              <a:t>ゲームが流行っているので男子の割合が高くなり、一回のプレイ時間も長くなっているため全体的にプレイ時間が伸びていると思われる。</a:t>
            </a:r>
            <a:endParaRPr lang="en-US" altLang="ja-JP" dirty="0"/>
          </a:p>
          <a:p>
            <a:pPr algn="l"/>
            <a:endParaRPr lang="en-US" altLang="ja-JP" dirty="0"/>
          </a:p>
          <a:p>
            <a:pPr algn="l"/>
            <a:r>
              <a:rPr lang="ja-JP" altLang="en-US" dirty="0"/>
              <a:t>　スマホの使用時間自体が女子のほうが割合が高いのは、</a:t>
            </a:r>
            <a:r>
              <a:rPr lang="en-US" altLang="ja-JP" dirty="0"/>
              <a:t>SNS</a:t>
            </a:r>
            <a:r>
              <a:rPr lang="ja-JP" altLang="en-US" dirty="0"/>
              <a:t>で友達などと連絡を取る回数が多いのと、ゲームのプレイ時間は男子より少ないので、スマホを使用していて疲れるまでの時間が長いという点だと思われる。</a:t>
            </a:r>
            <a:endParaRPr lang="en-US" altLang="ja-JP" dirty="0"/>
          </a:p>
        </p:txBody>
      </p:sp>
    </p:spTree>
    <p:extLst>
      <p:ext uri="{BB962C8B-B14F-4D97-AF65-F5344CB8AC3E}">
        <p14:creationId xmlns:p14="http://schemas.microsoft.com/office/powerpoint/2010/main" val="290771140"/>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137</TotalTime>
  <Words>341</Words>
  <Application>Microsoft Office PowerPoint</Application>
  <PresentationFormat>ワイド画面</PresentationFormat>
  <Paragraphs>36</Paragraphs>
  <Slides>5</Slides>
  <Notes>0</Notes>
  <HiddenSlides>0</HiddenSlides>
  <MMClips>0</MMClips>
  <ScaleCrop>false</ScaleCrop>
  <HeadingPairs>
    <vt:vector size="6" baseType="variant">
      <vt:variant>
        <vt:lpstr>使用されているフォント</vt:lpstr>
      </vt:variant>
      <vt:variant>
        <vt:i4>3</vt:i4>
      </vt:variant>
      <vt:variant>
        <vt:lpstr>テーマ</vt:lpstr>
      </vt:variant>
      <vt:variant>
        <vt:i4>1</vt:i4>
      </vt:variant>
      <vt:variant>
        <vt:lpstr>スライド タイトル</vt:lpstr>
      </vt:variant>
      <vt:variant>
        <vt:i4>5</vt:i4>
      </vt:variant>
    </vt:vector>
  </HeadingPairs>
  <TitlesOfParts>
    <vt:vector size="9" baseType="lpstr">
      <vt:lpstr>游ゴシック</vt:lpstr>
      <vt:lpstr>游ゴシック Light</vt:lpstr>
      <vt:lpstr>Arial</vt:lpstr>
      <vt:lpstr>Office テーマ</vt:lpstr>
      <vt:lpstr>xx高校スマホアンケート </vt:lpstr>
      <vt:lpstr>スマホ使用時間</vt:lpstr>
      <vt:lpstr>SNSの使用時間</vt:lpstr>
      <vt:lpstr>ゲームプレイ時間</vt:lpstr>
      <vt:lpstr>PowerPoint プレゼンテーション</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生浜高校アンケート </dc:title>
  <dc:creator>千葉県教育委員会</dc:creator>
  <cp:lastModifiedBy>Go Ota</cp:lastModifiedBy>
  <cp:revision>18</cp:revision>
  <dcterms:created xsi:type="dcterms:W3CDTF">2020-01-14T01:57:27Z</dcterms:created>
  <dcterms:modified xsi:type="dcterms:W3CDTF">2022-07-15T04:42:50Z</dcterms:modified>
</cp:coreProperties>
</file>