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2.xml" ContentType="application/vnd.openxmlformats-officedocument.themeOverr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3.xml" ContentType="application/vnd.openxmlformats-officedocument.themeOverr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4.xml" ContentType="application/vnd.openxmlformats-officedocument.themeOverr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5.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323" r:id="rId3"/>
    <p:sldId id="351" r:id="rId4"/>
    <p:sldId id="331" r:id="rId5"/>
    <p:sldId id="332" r:id="rId6"/>
    <p:sldId id="362" r:id="rId7"/>
    <p:sldId id="359" r:id="rId8"/>
    <p:sldId id="357" r:id="rId9"/>
    <p:sldId id="337" r:id="rId10"/>
    <p:sldId id="343" r:id="rId11"/>
    <p:sldId id="355" r:id="rId12"/>
    <p:sldId id="340" r:id="rId13"/>
    <p:sldId id="341" r:id="rId14"/>
    <p:sldId id="342" r:id="rId15"/>
    <p:sldId id="344" r:id="rId16"/>
    <p:sldId id="345" r:id="rId17"/>
    <p:sldId id="353" r:id="rId18"/>
    <p:sldId id="354" r:id="rId19"/>
    <p:sldId id="346" r:id="rId20"/>
    <p:sldId id="347" r:id="rId21"/>
    <p:sldId id="358" r:id="rId22"/>
    <p:sldId id="348" r:id="rId23"/>
    <p:sldId id="349" r:id="rId24"/>
    <p:sldId id="350" r:id="rId25"/>
    <p:sldId id="361" r:id="rId26"/>
    <p:sldId id="360" r:id="rId27"/>
  </p:sldIdLst>
  <p:sldSz cx="9144000" cy="6858000" type="screen4x3"/>
  <p:notesSz cx="6858000" cy="9144000"/>
  <p:defaultTextStyle>
    <a:defPPr>
      <a:defRPr lang="ja-JP"/>
    </a:defPPr>
    <a:lvl1pPr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DDDDDD"/>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60" d="100"/>
          <a:sy n="60" d="100"/>
        </p:scale>
        <p:origin x="1476"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920" b="0" i="0" u="none" strike="noStrike" kern="1200" spc="0" baseline="0">
                <a:solidFill>
                  <a:schemeClr val="tx1"/>
                </a:solidFill>
                <a:latin typeface="メイリオ" panose="020B0604030504040204" pitchFamily="50" charset="-128"/>
                <a:ea typeface="メイリオ" panose="020B0604030504040204" pitchFamily="50" charset="-128"/>
                <a:cs typeface="+mn-cs"/>
              </a:defRPr>
            </a:pPr>
            <a:r>
              <a:rPr lang="ja-JP"/>
              <a:t>ゲームのプレイ時間</a:t>
            </a:r>
          </a:p>
        </c:rich>
      </c:tx>
      <c:overlay val="0"/>
      <c:spPr>
        <a:noFill/>
        <a:ln>
          <a:noFill/>
        </a:ln>
        <a:effectLst/>
      </c:spPr>
      <c:txPr>
        <a:bodyPr rot="0" spcFirstLastPara="1" vertOverflow="ellipsis" vert="horz" wrap="square" anchor="ctr" anchorCtr="1"/>
        <a:lstStyle/>
        <a:p>
          <a:pPr>
            <a:defRPr sz="1920" b="0" i="0" u="none" strike="noStrike" kern="1200" spc="0" baseline="0">
              <a:solidFill>
                <a:schemeClr val="tx1"/>
              </a:solidFill>
              <a:latin typeface="メイリオ" panose="020B0604030504040204" pitchFamily="50" charset="-128"/>
              <a:ea typeface="メイリオ" panose="020B0604030504040204" pitchFamily="50" charset="-128"/>
              <a:cs typeface="+mn-cs"/>
            </a:defRPr>
          </a:pPr>
          <a:endParaRPr lang="ja-JP"/>
        </a:p>
      </c:txPr>
    </c:title>
    <c:autoTitleDeleted val="0"/>
    <c:plotArea>
      <c:layout>
        <c:manualLayout>
          <c:layoutTarget val="inner"/>
          <c:xMode val="edge"/>
          <c:yMode val="edge"/>
          <c:x val="0.10420719847358194"/>
          <c:y val="0.17685185185185184"/>
          <c:w val="0.87385782036360748"/>
          <c:h val="0.71375036453776608"/>
        </c:manualLayout>
      </c:layout>
      <c:barChart>
        <c:barDir val="col"/>
        <c:grouping val="clustered"/>
        <c:varyColors val="0"/>
        <c:ser>
          <c:idx val="0"/>
          <c:order val="0"/>
          <c:spPr>
            <a:solidFill>
              <a:schemeClr val="accent1"/>
            </a:solidFill>
            <a:ln>
              <a:noFill/>
            </a:ln>
            <a:effectLst/>
          </c:spPr>
          <c:invertIfNegative val="0"/>
          <c:cat>
            <c:strRef>
              <c:f>Sheet3!$A$8:$A$9</c:f>
              <c:strCache>
                <c:ptCount val="2"/>
                <c:pt idx="0">
                  <c:v>女子</c:v>
                </c:pt>
                <c:pt idx="1">
                  <c:v>男子</c:v>
                </c:pt>
              </c:strCache>
            </c:strRef>
          </c:cat>
          <c:val>
            <c:numRef>
              <c:f>Sheet3!$B$8:$B$9</c:f>
              <c:numCache>
                <c:formatCode>General</c:formatCode>
                <c:ptCount val="2"/>
                <c:pt idx="0">
                  <c:v>21.7</c:v>
                </c:pt>
                <c:pt idx="1">
                  <c:v>119</c:v>
                </c:pt>
              </c:numCache>
            </c:numRef>
          </c:val>
          <c:extLst>
            <c:ext xmlns:c16="http://schemas.microsoft.com/office/drawing/2014/chart" uri="{C3380CC4-5D6E-409C-BE32-E72D297353CC}">
              <c16:uniqueId val="{00000000-732B-4DAF-9DFA-EEB5C59785B1}"/>
            </c:ext>
          </c:extLst>
        </c:ser>
        <c:dLbls>
          <c:showLegendKey val="0"/>
          <c:showVal val="0"/>
          <c:showCatName val="0"/>
          <c:showSerName val="0"/>
          <c:showPercent val="0"/>
          <c:showBubbleSize val="0"/>
        </c:dLbls>
        <c:gapWidth val="219"/>
        <c:overlap val="-27"/>
        <c:axId val="956527376"/>
        <c:axId val="1045644720"/>
      </c:barChart>
      <c:catAx>
        <c:axId val="9565273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メイリオ" panose="020B0604030504040204" pitchFamily="50" charset="-128"/>
                <a:ea typeface="メイリオ" panose="020B0604030504040204" pitchFamily="50" charset="-128"/>
                <a:cs typeface="+mn-cs"/>
              </a:defRPr>
            </a:pPr>
            <a:endParaRPr lang="ja-JP"/>
          </a:p>
        </c:txPr>
        <c:crossAx val="1045644720"/>
        <c:crosses val="autoZero"/>
        <c:auto val="1"/>
        <c:lblAlgn val="ctr"/>
        <c:lblOffset val="100"/>
        <c:noMultiLvlLbl val="0"/>
      </c:catAx>
      <c:valAx>
        <c:axId val="10456447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メイリオ" panose="020B0604030504040204" pitchFamily="50" charset="-128"/>
                <a:ea typeface="メイリオ" panose="020B0604030504040204" pitchFamily="50" charset="-128"/>
                <a:cs typeface="+mn-cs"/>
              </a:defRPr>
            </a:pPr>
            <a:endParaRPr lang="ja-JP"/>
          </a:p>
        </c:txPr>
        <c:crossAx val="956527376"/>
        <c:crosses val="autoZero"/>
        <c:crossBetween val="between"/>
      </c:valAx>
      <c:spPr>
        <a:noFill/>
        <a:ln>
          <a:noFill/>
        </a:ln>
        <a:effectLst/>
      </c:spPr>
    </c:plotArea>
    <c:plotVisOnly val="1"/>
    <c:dispBlanksAs val="gap"/>
    <c:showDLblsOverMax val="0"/>
  </c:chart>
  <c:spPr>
    <a:noFill/>
    <a:ln>
      <a:noFill/>
    </a:ln>
    <a:effectLst/>
  </c:spPr>
  <c:txPr>
    <a:bodyPr/>
    <a:lstStyle/>
    <a:p>
      <a:pPr>
        <a:defRPr sz="1600">
          <a:solidFill>
            <a:schemeClr val="tx1"/>
          </a:solidFill>
          <a:latin typeface="メイリオ" panose="020B0604030504040204" pitchFamily="50" charset="-128"/>
          <a:ea typeface="メイリオ" panose="020B0604030504040204" pitchFamily="50" charset="-128"/>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Sheet5!$E$7</c:f>
              <c:strCache>
                <c:ptCount val="1"/>
                <c:pt idx="0">
                  <c:v>女子</c:v>
                </c:pt>
              </c:strCache>
            </c:strRef>
          </c:tx>
          <c:spPr>
            <a:solidFill>
              <a:schemeClr val="accent1"/>
            </a:solidFill>
            <a:ln>
              <a:noFill/>
            </a:ln>
            <a:effectLst/>
          </c:spPr>
          <c:invertIfNegative val="0"/>
          <c:cat>
            <c:strRef>
              <c:f>Sheet5!$F$6:$G$6</c:f>
              <c:strCache>
                <c:ptCount val="2"/>
                <c:pt idx="0">
                  <c:v>ディズニーシー</c:v>
                </c:pt>
                <c:pt idx="1">
                  <c:v>ディズニーランド</c:v>
                </c:pt>
              </c:strCache>
            </c:strRef>
          </c:cat>
          <c:val>
            <c:numRef>
              <c:f>Sheet5!$F$7:$G$7</c:f>
              <c:numCache>
                <c:formatCode>General</c:formatCode>
                <c:ptCount val="2"/>
                <c:pt idx="0">
                  <c:v>17</c:v>
                </c:pt>
                <c:pt idx="1">
                  <c:v>12</c:v>
                </c:pt>
              </c:numCache>
            </c:numRef>
          </c:val>
          <c:extLst>
            <c:ext xmlns:c16="http://schemas.microsoft.com/office/drawing/2014/chart" uri="{C3380CC4-5D6E-409C-BE32-E72D297353CC}">
              <c16:uniqueId val="{00000000-48F8-4788-B6B8-9CAE2763B83F}"/>
            </c:ext>
          </c:extLst>
        </c:ser>
        <c:ser>
          <c:idx val="1"/>
          <c:order val="1"/>
          <c:tx>
            <c:strRef>
              <c:f>Sheet5!$E$8</c:f>
              <c:strCache>
                <c:ptCount val="1"/>
                <c:pt idx="0">
                  <c:v>男子</c:v>
                </c:pt>
              </c:strCache>
            </c:strRef>
          </c:tx>
          <c:spPr>
            <a:solidFill>
              <a:schemeClr val="accent2"/>
            </a:solidFill>
            <a:ln>
              <a:noFill/>
            </a:ln>
            <a:effectLst/>
          </c:spPr>
          <c:invertIfNegative val="0"/>
          <c:cat>
            <c:strRef>
              <c:f>Sheet5!$F$6:$G$6</c:f>
              <c:strCache>
                <c:ptCount val="2"/>
                <c:pt idx="0">
                  <c:v>ディズニーシー</c:v>
                </c:pt>
                <c:pt idx="1">
                  <c:v>ディズニーランド</c:v>
                </c:pt>
              </c:strCache>
            </c:strRef>
          </c:cat>
          <c:val>
            <c:numRef>
              <c:f>Sheet5!$F$8:$G$8</c:f>
              <c:numCache>
                <c:formatCode>General</c:formatCode>
                <c:ptCount val="2"/>
                <c:pt idx="0">
                  <c:v>14</c:v>
                </c:pt>
                <c:pt idx="1">
                  <c:v>12</c:v>
                </c:pt>
              </c:numCache>
            </c:numRef>
          </c:val>
          <c:extLst>
            <c:ext xmlns:c16="http://schemas.microsoft.com/office/drawing/2014/chart" uri="{C3380CC4-5D6E-409C-BE32-E72D297353CC}">
              <c16:uniqueId val="{00000001-48F8-4788-B6B8-9CAE2763B83F}"/>
            </c:ext>
          </c:extLst>
        </c:ser>
        <c:dLbls>
          <c:showLegendKey val="0"/>
          <c:showVal val="0"/>
          <c:showCatName val="0"/>
          <c:showSerName val="0"/>
          <c:showPercent val="0"/>
          <c:showBubbleSize val="0"/>
        </c:dLbls>
        <c:gapWidth val="219"/>
        <c:overlap val="-27"/>
        <c:axId val="797593199"/>
        <c:axId val="797591951"/>
      </c:barChart>
      <c:catAx>
        <c:axId val="79759319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797591951"/>
        <c:crosses val="autoZero"/>
        <c:auto val="1"/>
        <c:lblAlgn val="ctr"/>
        <c:lblOffset val="100"/>
        <c:noMultiLvlLbl val="0"/>
      </c:catAx>
      <c:valAx>
        <c:axId val="79759195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79759319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legend>
    <c:plotVisOnly val="1"/>
    <c:dispBlanksAs val="gap"/>
    <c:showDLblsOverMax val="0"/>
  </c:chart>
  <c:spPr>
    <a:noFill/>
    <a:ln>
      <a:noFill/>
    </a:ln>
    <a:effectLst/>
  </c:spPr>
  <c:txPr>
    <a:bodyPr/>
    <a:lstStyle/>
    <a:p>
      <a:pPr>
        <a:defRPr sz="1400">
          <a:latin typeface="メイリオ" panose="020B0604030504040204" pitchFamily="50" charset="-128"/>
          <a:ea typeface="メイリオ" panose="020B0604030504040204" pitchFamily="50" charset="-128"/>
        </a:defRPr>
      </a:pPr>
      <a:endParaRPr lang="ja-JP"/>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Sheet2!$B$1</c:f>
              <c:strCache>
                <c:ptCount val="1"/>
                <c:pt idx="0">
                  <c:v>勉強時間(分)</c:v>
                </c:pt>
              </c:strCache>
            </c:strRef>
          </c:tx>
          <c:spPr>
            <a:ln w="19050" cap="rnd">
              <a:noFill/>
              <a:round/>
            </a:ln>
            <a:effectLst/>
          </c:spPr>
          <c:marker>
            <c:symbol val="circle"/>
            <c:size val="5"/>
            <c:spPr>
              <a:solidFill>
                <a:schemeClr val="tx1"/>
              </a:solidFill>
              <a:ln w="9525">
                <a:solidFill>
                  <a:schemeClr val="accent1"/>
                </a:solidFill>
              </a:ln>
              <a:effectLst/>
            </c:spPr>
          </c:marker>
          <c:xVal>
            <c:numRef>
              <c:f>Sheet2!$A$2:$A$55</c:f>
              <c:numCache>
                <c:formatCode>General</c:formatCode>
                <c:ptCount val="54"/>
                <c:pt idx="0">
                  <c:v>300</c:v>
                </c:pt>
                <c:pt idx="1">
                  <c:v>0</c:v>
                </c:pt>
                <c:pt idx="2">
                  <c:v>120</c:v>
                </c:pt>
                <c:pt idx="3">
                  <c:v>120</c:v>
                </c:pt>
                <c:pt idx="4">
                  <c:v>60</c:v>
                </c:pt>
                <c:pt idx="5">
                  <c:v>120</c:v>
                </c:pt>
                <c:pt idx="6">
                  <c:v>60</c:v>
                </c:pt>
                <c:pt idx="7">
                  <c:v>120</c:v>
                </c:pt>
                <c:pt idx="8">
                  <c:v>120</c:v>
                </c:pt>
                <c:pt idx="9">
                  <c:v>180</c:v>
                </c:pt>
                <c:pt idx="10">
                  <c:v>180</c:v>
                </c:pt>
                <c:pt idx="11">
                  <c:v>400</c:v>
                </c:pt>
                <c:pt idx="12">
                  <c:v>120</c:v>
                </c:pt>
                <c:pt idx="13">
                  <c:v>60</c:v>
                </c:pt>
                <c:pt idx="14">
                  <c:v>100</c:v>
                </c:pt>
                <c:pt idx="15">
                  <c:v>120</c:v>
                </c:pt>
                <c:pt idx="16">
                  <c:v>180</c:v>
                </c:pt>
                <c:pt idx="17">
                  <c:v>120</c:v>
                </c:pt>
                <c:pt idx="18">
                  <c:v>180</c:v>
                </c:pt>
                <c:pt idx="19">
                  <c:v>240</c:v>
                </c:pt>
                <c:pt idx="20">
                  <c:v>180</c:v>
                </c:pt>
                <c:pt idx="21">
                  <c:v>60</c:v>
                </c:pt>
                <c:pt idx="22">
                  <c:v>210</c:v>
                </c:pt>
                <c:pt idx="23">
                  <c:v>210</c:v>
                </c:pt>
                <c:pt idx="24">
                  <c:v>240</c:v>
                </c:pt>
                <c:pt idx="25">
                  <c:v>180</c:v>
                </c:pt>
                <c:pt idx="26">
                  <c:v>80</c:v>
                </c:pt>
                <c:pt idx="27">
                  <c:v>180</c:v>
                </c:pt>
                <c:pt idx="28">
                  <c:v>80</c:v>
                </c:pt>
                <c:pt idx="29">
                  <c:v>360</c:v>
                </c:pt>
                <c:pt idx="30">
                  <c:v>360</c:v>
                </c:pt>
                <c:pt idx="31">
                  <c:v>0</c:v>
                </c:pt>
                <c:pt idx="32">
                  <c:v>1</c:v>
                </c:pt>
                <c:pt idx="33">
                  <c:v>120</c:v>
                </c:pt>
                <c:pt idx="34">
                  <c:v>420</c:v>
                </c:pt>
                <c:pt idx="35">
                  <c:v>600</c:v>
                </c:pt>
                <c:pt idx="36">
                  <c:v>300</c:v>
                </c:pt>
                <c:pt idx="37">
                  <c:v>254</c:v>
                </c:pt>
                <c:pt idx="38">
                  <c:v>40</c:v>
                </c:pt>
                <c:pt idx="39">
                  <c:v>240</c:v>
                </c:pt>
                <c:pt idx="40">
                  <c:v>300</c:v>
                </c:pt>
                <c:pt idx="41">
                  <c:v>300</c:v>
                </c:pt>
                <c:pt idx="42">
                  <c:v>240</c:v>
                </c:pt>
                <c:pt idx="43">
                  <c:v>120</c:v>
                </c:pt>
                <c:pt idx="44">
                  <c:v>60</c:v>
                </c:pt>
                <c:pt idx="46">
                  <c:v>240</c:v>
                </c:pt>
                <c:pt idx="47">
                  <c:v>90</c:v>
                </c:pt>
                <c:pt idx="48">
                  <c:v>180</c:v>
                </c:pt>
                <c:pt idx="49">
                  <c:v>420</c:v>
                </c:pt>
                <c:pt idx="50">
                  <c:v>180</c:v>
                </c:pt>
                <c:pt idx="51">
                  <c:v>270</c:v>
                </c:pt>
                <c:pt idx="52">
                  <c:v>150</c:v>
                </c:pt>
                <c:pt idx="53">
                  <c:v>60</c:v>
                </c:pt>
              </c:numCache>
            </c:numRef>
          </c:xVal>
          <c:yVal>
            <c:numRef>
              <c:f>Sheet2!$B$2:$B$55</c:f>
              <c:numCache>
                <c:formatCode>General</c:formatCode>
                <c:ptCount val="54"/>
                <c:pt idx="0">
                  <c:v>15</c:v>
                </c:pt>
                <c:pt idx="1">
                  <c:v>0</c:v>
                </c:pt>
                <c:pt idx="2">
                  <c:v>0</c:v>
                </c:pt>
                <c:pt idx="3">
                  <c:v>0</c:v>
                </c:pt>
                <c:pt idx="5">
                  <c:v>60</c:v>
                </c:pt>
                <c:pt idx="6">
                  <c:v>0</c:v>
                </c:pt>
                <c:pt idx="7">
                  <c:v>0</c:v>
                </c:pt>
                <c:pt idx="8">
                  <c:v>0</c:v>
                </c:pt>
                <c:pt idx="9">
                  <c:v>5</c:v>
                </c:pt>
                <c:pt idx="10">
                  <c:v>0</c:v>
                </c:pt>
                <c:pt idx="11">
                  <c:v>0</c:v>
                </c:pt>
                <c:pt idx="12">
                  <c:v>30</c:v>
                </c:pt>
                <c:pt idx="13">
                  <c:v>0</c:v>
                </c:pt>
                <c:pt idx="14">
                  <c:v>0</c:v>
                </c:pt>
                <c:pt idx="15">
                  <c:v>0</c:v>
                </c:pt>
                <c:pt idx="16">
                  <c:v>60</c:v>
                </c:pt>
                <c:pt idx="17">
                  <c:v>15</c:v>
                </c:pt>
                <c:pt idx="18">
                  <c:v>15</c:v>
                </c:pt>
                <c:pt idx="19">
                  <c:v>0</c:v>
                </c:pt>
                <c:pt idx="20">
                  <c:v>0</c:v>
                </c:pt>
                <c:pt idx="21">
                  <c:v>60</c:v>
                </c:pt>
                <c:pt idx="22">
                  <c:v>0</c:v>
                </c:pt>
                <c:pt idx="23">
                  <c:v>0</c:v>
                </c:pt>
                <c:pt idx="24">
                  <c:v>60</c:v>
                </c:pt>
                <c:pt idx="25">
                  <c:v>0</c:v>
                </c:pt>
                <c:pt idx="26">
                  <c:v>0</c:v>
                </c:pt>
                <c:pt idx="27">
                  <c:v>0</c:v>
                </c:pt>
                <c:pt idx="28">
                  <c:v>0</c:v>
                </c:pt>
                <c:pt idx="29">
                  <c:v>0</c:v>
                </c:pt>
                <c:pt idx="30">
                  <c:v>0</c:v>
                </c:pt>
                <c:pt idx="31">
                  <c:v>0</c:v>
                </c:pt>
                <c:pt idx="32">
                  <c:v>0</c:v>
                </c:pt>
                <c:pt idx="33">
                  <c:v>0</c:v>
                </c:pt>
                <c:pt idx="34">
                  <c:v>10</c:v>
                </c:pt>
                <c:pt idx="35">
                  <c:v>90</c:v>
                </c:pt>
                <c:pt idx="36">
                  <c:v>60</c:v>
                </c:pt>
                <c:pt idx="37">
                  <c:v>90</c:v>
                </c:pt>
                <c:pt idx="38">
                  <c:v>0</c:v>
                </c:pt>
                <c:pt idx="39">
                  <c:v>0</c:v>
                </c:pt>
                <c:pt idx="40">
                  <c:v>120</c:v>
                </c:pt>
                <c:pt idx="41">
                  <c:v>90</c:v>
                </c:pt>
                <c:pt idx="42">
                  <c:v>0</c:v>
                </c:pt>
                <c:pt idx="43">
                  <c:v>60</c:v>
                </c:pt>
                <c:pt idx="44">
                  <c:v>0</c:v>
                </c:pt>
                <c:pt idx="45">
                  <c:v>0</c:v>
                </c:pt>
                <c:pt idx="46">
                  <c:v>0</c:v>
                </c:pt>
                <c:pt idx="47">
                  <c:v>120</c:v>
                </c:pt>
                <c:pt idx="48">
                  <c:v>10</c:v>
                </c:pt>
                <c:pt idx="49">
                  <c:v>0</c:v>
                </c:pt>
                <c:pt idx="50">
                  <c:v>0</c:v>
                </c:pt>
                <c:pt idx="51">
                  <c:v>0</c:v>
                </c:pt>
                <c:pt idx="52">
                  <c:v>0</c:v>
                </c:pt>
                <c:pt idx="53">
                  <c:v>0</c:v>
                </c:pt>
              </c:numCache>
            </c:numRef>
          </c:yVal>
          <c:smooth val="0"/>
          <c:extLst>
            <c:ext xmlns:c16="http://schemas.microsoft.com/office/drawing/2014/chart" uri="{C3380CC4-5D6E-409C-BE32-E72D297353CC}">
              <c16:uniqueId val="{00000000-9C4D-42CA-A85F-E38F9E599DD6}"/>
            </c:ext>
          </c:extLst>
        </c:ser>
        <c:dLbls>
          <c:showLegendKey val="0"/>
          <c:showVal val="0"/>
          <c:showCatName val="0"/>
          <c:showSerName val="0"/>
          <c:showPercent val="0"/>
          <c:showBubbleSize val="0"/>
        </c:dLbls>
        <c:axId val="804588575"/>
        <c:axId val="804583583"/>
      </c:scatterChart>
      <c:valAx>
        <c:axId val="804588575"/>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r>
                  <a:rPr lang="ja-JP"/>
                  <a:t>スマホの使用時間</a:t>
                </a:r>
                <a:r>
                  <a:rPr lang="en-US"/>
                  <a:t>(</a:t>
                </a:r>
                <a:r>
                  <a:rPr lang="ja-JP"/>
                  <a:t>分</a:t>
                </a:r>
                <a:r>
                  <a:rPr lang="en-US"/>
                  <a:t>)</a:t>
                </a:r>
                <a:endParaRPr lang="ja-JP"/>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804583583"/>
        <c:crosses val="autoZero"/>
        <c:crossBetween val="midCat"/>
      </c:valAx>
      <c:valAx>
        <c:axId val="80458358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r>
                  <a:rPr lang="ja-JP"/>
                  <a:t>勉強時間</a:t>
                </a:r>
                <a:r>
                  <a:rPr lang="en-US"/>
                  <a:t>(</a:t>
                </a:r>
                <a:r>
                  <a:rPr lang="ja-JP"/>
                  <a:t>分</a:t>
                </a:r>
                <a:r>
                  <a:rPr lang="en-US"/>
                  <a:t>)</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804588575"/>
        <c:crosses val="autoZero"/>
        <c:crossBetween val="midCat"/>
      </c:valAx>
      <c:spPr>
        <a:noFill/>
        <a:ln>
          <a:noFill/>
        </a:ln>
        <a:effectLst/>
      </c:spPr>
    </c:plotArea>
    <c:plotVisOnly val="1"/>
    <c:dispBlanksAs val="gap"/>
    <c:showDLblsOverMax val="0"/>
  </c:chart>
  <c:spPr>
    <a:noFill/>
    <a:ln>
      <a:noFill/>
    </a:ln>
    <a:effectLst/>
  </c:spPr>
  <c:txPr>
    <a:bodyPr/>
    <a:lstStyle/>
    <a:p>
      <a:pPr>
        <a:defRPr sz="1200">
          <a:latin typeface="メイリオ" panose="020B0604030504040204" pitchFamily="50" charset="-128"/>
          <a:ea typeface="メイリオ" panose="020B0604030504040204" pitchFamily="50" charset="-128"/>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60" b="0" i="0" u="none" strike="noStrike" kern="1200" spc="0" baseline="0">
                <a:solidFill>
                  <a:schemeClr val="tx1"/>
                </a:solidFill>
                <a:latin typeface="メイリオ" panose="020B0604030504040204" pitchFamily="50" charset="-128"/>
                <a:ea typeface="メイリオ" panose="020B0604030504040204" pitchFamily="50" charset="-128"/>
                <a:cs typeface="+mn-cs"/>
              </a:defRPr>
            </a:pPr>
            <a:r>
              <a:rPr lang="ja-JP"/>
              <a:t>ゲームのプレイ時間</a:t>
            </a:r>
          </a:p>
        </c:rich>
      </c:tx>
      <c:overlay val="0"/>
      <c:spPr>
        <a:noFill/>
        <a:ln>
          <a:noFill/>
        </a:ln>
        <a:effectLst/>
      </c:spPr>
      <c:txPr>
        <a:bodyPr rot="0" spcFirstLastPara="1" vertOverflow="ellipsis" vert="horz" wrap="square" anchor="ctr" anchorCtr="1"/>
        <a:lstStyle/>
        <a:p>
          <a:pPr>
            <a:defRPr sz="2160" b="0" i="0" u="none" strike="noStrike" kern="1200" spc="0" baseline="0">
              <a:solidFill>
                <a:schemeClr val="tx1"/>
              </a:solidFill>
              <a:latin typeface="メイリオ" panose="020B0604030504040204" pitchFamily="50" charset="-128"/>
              <a:ea typeface="メイリオ" panose="020B0604030504040204" pitchFamily="50" charset="-128"/>
              <a:cs typeface="+mn-cs"/>
            </a:defRPr>
          </a:pPr>
          <a:endParaRPr lang="ja-JP"/>
        </a:p>
      </c:txPr>
    </c:title>
    <c:autoTitleDeleted val="0"/>
    <c:plotArea>
      <c:layout>
        <c:manualLayout>
          <c:layoutTarget val="inner"/>
          <c:xMode val="edge"/>
          <c:yMode val="edge"/>
          <c:x val="0.10420719847358194"/>
          <c:y val="0.17685185185185184"/>
          <c:w val="0.87385782036360748"/>
          <c:h val="0.71375036453776608"/>
        </c:manualLayout>
      </c:layout>
      <c:barChart>
        <c:barDir val="col"/>
        <c:grouping val="clustered"/>
        <c:varyColors val="0"/>
        <c:ser>
          <c:idx val="0"/>
          <c:order val="0"/>
          <c:spPr>
            <a:solidFill>
              <a:schemeClr val="accent1"/>
            </a:solidFill>
            <a:ln>
              <a:noFill/>
            </a:ln>
            <a:effectLst/>
          </c:spPr>
          <c:invertIfNegative val="0"/>
          <c:cat>
            <c:strRef>
              <c:f>Sheet3!$A$8:$A$9</c:f>
              <c:strCache>
                <c:ptCount val="2"/>
                <c:pt idx="0">
                  <c:v>女子</c:v>
                </c:pt>
                <c:pt idx="1">
                  <c:v>男子</c:v>
                </c:pt>
              </c:strCache>
            </c:strRef>
          </c:cat>
          <c:val>
            <c:numRef>
              <c:f>Sheet3!$B$8:$B$9</c:f>
              <c:numCache>
                <c:formatCode>General</c:formatCode>
                <c:ptCount val="2"/>
                <c:pt idx="0">
                  <c:v>21.7</c:v>
                </c:pt>
                <c:pt idx="1">
                  <c:v>119</c:v>
                </c:pt>
              </c:numCache>
            </c:numRef>
          </c:val>
          <c:extLst>
            <c:ext xmlns:c16="http://schemas.microsoft.com/office/drawing/2014/chart" uri="{C3380CC4-5D6E-409C-BE32-E72D297353CC}">
              <c16:uniqueId val="{00000000-732B-4DAF-9DFA-EEB5C59785B1}"/>
            </c:ext>
          </c:extLst>
        </c:ser>
        <c:dLbls>
          <c:showLegendKey val="0"/>
          <c:showVal val="0"/>
          <c:showCatName val="0"/>
          <c:showSerName val="0"/>
          <c:showPercent val="0"/>
          <c:showBubbleSize val="0"/>
        </c:dLbls>
        <c:gapWidth val="219"/>
        <c:overlap val="-27"/>
        <c:axId val="956527376"/>
        <c:axId val="1045644720"/>
      </c:barChart>
      <c:catAx>
        <c:axId val="9565273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メイリオ" panose="020B0604030504040204" pitchFamily="50" charset="-128"/>
                <a:ea typeface="メイリオ" panose="020B0604030504040204" pitchFamily="50" charset="-128"/>
                <a:cs typeface="+mn-cs"/>
              </a:defRPr>
            </a:pPr>
            <a:endParaRPr lang="ja-JP"/>
          </a:p>
        </c:txPr>
        <c:crossAx val="1045644720"/>
        <c:crosses val="autoZero"/>
        <c:auto val="1"/>
        <c:lblAlgn val="ctr"/>
        <c:lblOffset val="100"/>
        <c:noMultiLvlLbl val="0"/>
      </c:catAx>
      <c:valAx>
        <c:axId val="10456447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solidFill>
                <a:latin typeface="メイリオ" panose="020B0604030504040204" pitchFamily="50" charset="-128"/>
                <a:ea typeface="メイリオ" panose="020B0604030504040204" pitchFamily="50" charset="-128"/>
                <a:cs typeface="+mn-cs"/>
              </a:defRPr>
            </a:pPr>
            <a:endParaRPr lang="ja-JP"/>
          </a:p>
        </c:txPr>
        <c:crossAx val="956527376"/>
        <c:crosses val="autoZero"/>
        <c:crossBetween val="between"/>
      </c:valAx>
      <c:spPr>
        <a:noFill/>
        <a:ln>
          <a:noFill/>
        </a:ln>
        <a:effectLst/>
      </c:spPr>
    </c:plotArea>
    <c:plotVisOnly val="1"/>
    <c:dispBlanksAs val="gap"/>
    <c:showDLblsOverMax val="0"/>
  </c:chart>
  <c:spPr>
    <a:noFill/>
    <a:ln>
      <a:noFill/>
    </a:ln>
    <a:effectLst/>
  </c:spPr>
  <c:txPr>
    <a:bodyPr/>
    <a:lstStyle/>
    <a:p>
      <a:pPr>
        <a:defRPr sz="1800">
          <a:solidFill>
            <a:schemeClr val="tx1"/>
          </a:solidFill>
          <a:latin typeface="メイリオ" panose="020B0604030504040204" pitchFamily="50" charset="-128"/>
          <a:ea typeface="メイリオ" panose="020B0604030504040204" pitchFamily="50" charset="-128"/>
        </a:defRPr>
      </a:pPr>
      <a:endParaRPr lang="ja-JP"/>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percentStacked"/>
        <c:varyColors val="0"/>
        <c:ser>
          <c:idx val="0"/>
          <c:order val="0"/>
          <c:tx>
            <c:strRef>
              <c:f>Sheet5!$F$6</c:f>
              <c:strCache>
                <c:ptCount val="1"/>
                <c:pt idx="0">
                  <c:v>ディズニーシー</c:v>
                </c:pt>
              </c:strCache>
            </c:strRef>
          </c:tx>
          <c:spPr>
            <a:solidFill>
              <a:schemeClr val="accent1"/>
            </a:solidFill>
            <a:ln>
              <a:noFill/>
            </a:ln>
            <a:effectLst/>
          </c:spPr>
          <c:invertIfNegative val="0"/>
          <c:cat>
            <c:strRef>
              <c:f>Sheet5!$E$7:$E$8</c:f>
              <c:strCache>
                <c:ptCount val="2"/>
                <c:pt idx="0">
                  <c:v>女子</c:v>
                </c:pt>
                <c:pt idx="1">
                  <c:v>男子</c:v>
                </c:pt>
              </c:strCache>
            </c:strRef>
          </c:cat>
          <c:val>
            <c:numRef>
              <c:f>Sheet5!$F$7:$F$8</c:f>
              <c:numCache>
                <c:formatCode>General</c:formatCode>
                <c:ptCount val="2"/>
                <c:pt idx="0">
                  <c:v>17</c:v>
                </c:pt>
                <c:pt idx="1">
                  <c:v>14</c:v>
                </c:pt>
              </c:numCache>
            </c:numRef>
          </c:val>
          <c:extLst>
            <c:ext xmlns:c16="http://schemas.microsoft.com/office/drawing/2014/chart" uri="{C3380CC4-5D6E-409C-BE32-E72D297353CC}">
              <c16:uniqueId val="{00000000-99FB-4524-B45F-83EB6F495308}"/>
            </c:ext>
          </c:extLst>
        </c:ser>
        <c:ser>
          <c:idx val="1"/>
          <c:order val="1"/>
          <c:tx>
            <c:strRef>
              <c:f>Sheet5!$G$6</c:f>
              <c:strCache>
                <c:ptCount val="1"/>
                <c:pt idx="0">
                  <c:v>ディズニーランド</c:v>
                </c:pt>
              </c:strCache>
            </c:strRef>
          </c:tx>
          <c:spPr>
            <a:solidFill>
              <a:schemeClr val="accent2"/>
            </a:solidFill>
            <a:ln>
              <a:noFill/>
            </a:ln>
            <a:effectLst/>
          </c:spPr>
          <c:invertIfNegative val="0"/>
          <c:cat>
            <c:strRef>
              <c:f>Sheet5!$E$7:$E$8</c:f>
              <c:strCache>
                <c:ptCount val="2"/>
                <c:pt idx="0">
                  <c:v>女子</c:v>
                </c:pt>
                <c:pt idx="1">
                  <c:v>男子</c:v>
                </c:pt>
              </c:strCache>
            </c:strRef>
          </c:cat>
          <c:val>
            <c:numRef>
              <c:f>Sheet5!$G$7:$G$8</c:f>
              <c:numCache>
                <c:formatCode>General</c:formatCode>
                <c:ptCount val="2"/>
                <c:pt idx="0">
                  <c:v>12</c:v>
                </c:pt>
                <c:pt idx="1">
                  <c:v>12</c:v>
                </c:pt>
              </c:numCache>
            </c:numRef>
          </c:val>
          <c:extLst>
            <c:ext xmlns:c16="http://schemas.microsoft.com/office/drawing/2014/chart" uri="{C3380CC4-5D6E-409C-BE32-E72D297353CC}">
              <c16:uniqueId val="{00000001-99FB-4524-B45F-83EB6F495308}"/>
            </c:ext>
          </c:extLst>
        </c:ser>
        <c:dLbls>
          <c:showLegendKey val="0"/>
          <c:showVal val="0"/>
          <c:showCatName val="0"/>
          <c:showSerName val="0"/>
          <c:showPercent val="0"/>
          <c:showBubbleSize val="0"/>
        </c:dLbls>
        <c:gapWidth val="150"/>
        <c:overlap val="100"/>
        <c:axId val="804582751"/>
        <c:axId val="804584415"/>
      </c:barChart>
      <c:catAx>
        <c:axId val="80458275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804584415"/>
        <c:crosses val="autoZero"/>
        <c:auto val="1"/>
        <c:lblAlgn val="ctr"/>
        <c:lblOffset val="100"/>
        <c:noMultiLvlLbl val="0"/>
      </c:catAx>
      <c:valAx>
        <c:axId val="804584415"/>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80458275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legend>
    <c:plotVisOnly val="1"/>
    <c:dispBlanksAs val="gap"/>
    <c:showDLblsOverMax val="0"/>
  </c:chart>
  <c:spPr>
    <a:noFill/>
    <a:ln>
      <a:noFill/>
    </a:ln>
    <a:effectLst/>
  </c:spPr>
  <c:txPr>
    <a:bodyPr/>
    <a:lstStyle/>
    <a:p>
      <a:pPr>
        <a:defRPr sz="1600">
          <a:latin typeface="メイリオ" panose="020B0604030504040204" pitchFamily="50" charset="-128"/>
          <a:ea typeface="メイリオ" panose="020B0604030504040204" pitchFamily="50" charset="-128"/>
        </a:defRPr>
      </a:pPr>
      <a:endParaRPr lang="ja-JP"/>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Sheet2!$B$1</c:f>
              <c:strCache>
                <c:ptCount val="1"/>
                <c:pt idx="0">
                  <c:v>勉強時間(分)</c:v>
                </c:pt>
              </c:strCache>
            </c:strRef>
          </c:tx>
          <c:spPr>
            <a:ln w="19050" cap="rnd">
              <a:noFill/>
              <a:round/>
            </a:ln>
            <a:effectLst/>
          </c:spPr>
          <c:marker>
            <c:symbol val="circle"/>
            <c:size val="5"/>
            <c:spPr>
              <a:solidFill>
                <a:schemeClr val="tx1"/>
              </a:solidFill>
              <a:ln w="9525">
                <a:solidFill>
                  <a:schemeClr val="accent1"/>
                </a:solidFill>
              </a:ln>
              <a:effectLst/>
            </c:spPr>
          </c:marker>
          <c:xVal>
            <c:numRef>
              <c:f>Sheet2!$A$2:$A$55</c:f>
              <c:numCache>
                <c:formatCode>General</c:formatCode>
                <c:ptCount val="54"/>
                <c:pt idx="0">
                  <c:v>300</c:v>
                </c:pt>
                <c:pt idx="1">
                  <c:v>0</c:v>
                </c:pt>
                <c:pt idx="2">
                  <c:v>120</c:v>
                </c:pt>
                <c:pt idx="3">
                  <c:v>120</c:v>
                </c:pt>
                <c:pt idx="4">
                  <c:v>60</c:v>
                </c:pt>
                <c:pt idx="5">
                  <c:v>120</c:v>
                </c:pt>
                <c:pt idx="6">
                  <c:v>60</c:v>
                </c:pt>
                <c:pt idx="7">
                  <c:v>120</c:v>
                </c:pt>
                <c:pt idx="8">
                  <c:v>120</c:v>
                </c:pt>
                <c:pt idx="9">
                  <c:v>180</c:v>
                </c:pt>
                <c:pt idx="10">
                  <c:v>180</c:v>
                </c:pt>
                <c:pt idx="11">
                  <c:v>400</c:v>
                </c:pt>
                <c:pt idx="12">
                  <c:v>120</c:v>
                </c:pt>
                <c:pt idx="13">
                  <c:v>60</c:v>
                </c:pt>
                <c:pt idx="14">
                  <c:v>100</c:v>
                </c:pt>
                <c:pt idx="15">
                  <c:v>120</c:v>
                </c:pt>
                <c:pt idx="16">
                  <c:v>180</c:v>
                </c:pt>
                <c:pt idx="17">
                  <c:v>120</c:v>
                </c:pt>
                <c:pt idx="18">
                  <c:v>180</c:v>
                </c:pt>
                <c:pt idx="19">
                  <c:v>240</c:v>
                </c:pt>
                <c:pt idx="20">
                  <c:v>180</c:v>
                </c:pt>
                <c:pt idx="21">
                  <c:v>60</c:v>
                </c:pt>
                <c:pt idx="22">
                  <c:v>210</c:v>
                </c:pt>
                <c:pt idx="23">
                  <c:v>210</c:v>
                </c:pt>
                <c:pt idx="24">
                  <c:v>240</c:v>
                </c:pt>
                <c:pt idx="25">
                  <c:v>180</c:v>
                </c:pt>
                <c:pt idx="26">
                  <c:v>80</c:v>
                </c:pt>
                <c:pt idx="27">
                  <c:v>180</c:v>
                </c:pt>
                <c:pt idx="28">
                  <c:v>80</c:v>
                </c:pt>
                <c:pt idx="29">
                  <c:v>360</c:v>
                </c:pt>
                <c:pt idx="30">
                  <c:v>360</c:v>
                </c:pt>
                <c:pt idx="31">
                  <c:v>0</c:v>
                </c:pt>
                <c:pt idx="32">
                  <c:v>1</c:v>
                </c:pt>
                <c:pt idx="33">
                  <c:v>120</c:v>
                </c:pt>
                <c:pt idx="34">
                  <c:v>420</c:v>
                </c:pt>
                <c:pt idx="35">
                  <c:v>600</c:v>
                </c:pt>
                <c:pt idx="36">
                  <c:v>300</c:v>
                </c:pt>
                <c:pt idx="37">
                  <c:v>254</c:v>
                </c:pt>
                <c:pt idx="38">
                  <c:v>40</c:v>
                </c:pt>
                <c:pt idx="39">
                  <c:v>240</c:v>
                </c:pt>
                <c:pt idx="40">
                  <c:v>300</c:v>
                </c:pt>
                <c:pt idx="41">
                  <c:v>300</c:v>
                </c:pt>
                <c:pt idx="42">
                  <c:v>240</c:v>
                </c:pt>
                <c:pt idx="43">
                  <c:v>120</c:v>
                </c:pt>
                <c:pt idx="44">
                  <c:v>60</c:v>
                </c:pt>
                <c:pt idx="46">
                  <c:v>240</c:v>
                </c:pt>
                <c:pt idx="47">
                  <c:v>90</c:v>
                </c:pt>
                <c:pt idx="48">
                  <c:v>180</c:v>
                </c:pt>
                <c:pt idx="49">
                  <c:v>420</c:v>
                </c:pt>
                <c:pt idx="50">
                  <c:v>180</c:v>
                </c:pt>
                <c:pt idx="51">
                  <c:v>270</c:v>
                </c:pt>
                <c:pt idx="52">
                  <c:v>150</c:v>
                </c:pt>
                <c:pt idx="53">
                  <c:v>60</c:v>
                </c:pt>
              </c:numCache>
            </c:numRef>
          </c:xVal>
          <c:yVal>
            <c:numRef>
              <c:f>Sheet2!$B$2:$B$55</c:f>
              <c:numCache>
                <c:formatCode>General</c:formatCode>
                <c:ptCount val="54"/>
                <c:pt idx="0">
                  <c:v>15</c:v>
                </c:pt>
                <c:pt idx="1">
                  <c:v>0</c:v>
                </c:pt>
                <c:pt idx="2">
                  <c:v>0</c:v>
                </c:pt>
                <c:pt idx="3">
                  <c:v>0</c:v>
                </c:pt>
                <c:pt idx="5">
                  <c:v>60</c:v>
                </c:pt>
                <c:pt idx="6">
                  <c:v>0</c:v>
                </c:pt>
                <c:pt idx="7">
                  <c:v>0</c:v>
                </c:pt>
                <c:pt idx="8">
                  <c:v>0</c:v>
                </c:pt>
                <c:pt idx="9">
                  <c:v>5</c:v>
                </c:pt>
                <c:pt idx="10">
                  <c:v>0</c:v>
                </c:pt>
                <c:pt idx="11">
                  <c:v>0</c:v>
                </c:pt>
                <c:pt idx="12">
                  <c:v>30</c:v>
                </c:pt>
                <c:pt idx="13">
                  <c:v>0</c:v>
                </c:pt>
                <c:pt idx="14">
                  <c:v>0</c:v>
                </c:pt>
                <c:pt idx="15">
                  <c:v>0</c:v>
                </c:pt>
                <c:pt idx="16">
                  <c:v>60</c:v>
                </c:pt>
                <c:pt idx="17">
                  <c:v>15</c:v>
                </c:pt>
                <c:pt idx="18">
                  <c:v>15</c:v>
                </c:pt>
                <c:pt idx="19">
                  <c:v>0</c:v>
                </c:pt>
                <c:pt idx="20">
                  <c:v>0</c:v>
                </c:pt>
                <c:pt idx="21">
                  <c:v>60</c:v>
                </c:pt>
                <c:pt idx="22">
                  <c:v>0</c:v>
                </c:pt>
                <c:pt idx="23">
                  <c:v>0</c:v>
                </c:pt>
                <c:pt idx="24">
                  <c:v>60</c:v>
                </c:pt>
                <c:pt idx="25">
                  <c:v>0</c:v>
                </c:pt>
                <c:pt idx="26">
                  <c:v>0</c:v>
                </c:pt>
                <c:pt idx="27">
                  <c:v>0</c:v>
                </c:pt>
                <c:pt idx="28">
                  <c:v>0</c:v>
                </c:pt>
                <c:pt idx="29">
                  <c:v>0</c:v>
                </c:pt>
                <c:pt idx="30">
                  <c:v>0</c:v>
                </c:pt>
                <c:pt idx="31">
                  <c:v>0</c:v>
                </c:pt>
                <c:pt idx="32">
                  <c:v>0</c:v>
                </c:pt>
                <c:pt idx="33">
                  <c:v>0</c:v>
                </c:pt>
                <c:pt idx="34">
                  <c:v>10</c:v>
                </c:pt>
                <c:pt idx="35">
                  <c:v>90</c:v>
                </c:pt>
                <c:pt idx="36">
                  <c:v>60</c:v>
                </c:pt>
                <c:pt idx="37">
                  <c:v>90</c:v>
                </c:pt>
                <c:pt idx="38">
                  <c:v>0</c:v>
                </c:pt>
                <c:pt idx="39">
                  <c:v>0</c:v>
                </c:pt>
                <c:pt idx="40">
                  <c:v>120</c:v>
                </c:pt>
                <c:pt idx="41">
                  <c:v>90</c:v>
                </c:pt>
                <c:pt idx="42">
                  <c:v>0</c:v>
                </c:pt>
                <c:pt idx="43">
                  <c:v>60</c:v>
                </c:pt>
                <c:pt idx="44">
                  <c:v>0</c:v>
                </c:pt>
                <c:pt idx="45">
                  <c:v>0</c:v>
                </c:pt>
                <c:pt idx="46">
                  <c:v>0</c:v>
                </c:pt>
                <c:pt idx="47">
                  <c:v>120</c:v>
                </c:pt>
                <c:pt idx="48">
                  <c:v>10</c:v>
                </c:pt>
                <c:pt idx="49">
                  <c:v>0</c:v>
                </c:pt>
                <c:pt idx="50">
                  <c:v>0</c:v>
                </c:pt>
                <c:pt idx="51">
                  <c:v>0</c:v>
                </c:pt>
                <c:pt idx="52">
                  <c:v>0</c:v>
                </c:pt>
                <c:pt idx="53">
                  <c:v>0</c:v>
                </c:pt>
              </c:numCache>
            </c:numRef>
          </c:yVal>
          <c:smooth val="0"/>
          <c:extLst>
            <c:ext xmlns:c16="http://schemas.microsoft.com/office/drawing/2014/chart" uri="{C3380CC4-5D6E-409C-BE32-E72D297353CC}">
              <c16:uniqueId val="{00000000-BD2D-484C-BA15-7004A59BAFFC}"/>
            </c:ext>
          </c:extLst>
        </c:ser>
        <c:dLbls>
          <c:showLegendKey val="0"/>
          <c:showVal val="0"/>
          <c:showCatName val="0"/>
          <c:showSerName val="0"/>
          <c:showPercent val="0"/>
          <c:showBubbleSize val="0"/>
        </c:dLbls>
        <c:axId val="804588575"/>
        <c:axId val="804583583"/>
      </c:scatterChart>
      <c:valAx>
        <c:axId val="804588575"/>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r>
                  <a:rPr lang="ja-JP"/>
                  <a:t>スマホの使用時間</a:t>
                </a:r>
                <a:r>
                  <a:rPr lang="en-US"/>
                  <a:t>(</a:t>
                </a:r>
                <a:r>
                  <a:rPr lang="ja-JP"/>
                  <a:t>分</a:t>
                </a:r>
                <a:r>
                  <a:rPr lang="en-US"/>
                  <a:t>)</a:t>
                </a:r>
                <a:endParaRPr lang="ja-JP"/>
              </a:p>
            </c:rich>
          </c:tx>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804583583"/>
        <c:crosses val="autoZero"/>
        <c:crossBetween val="midCat"/>
      </c:valAx>
      <c:valAx>
        <c:axId val="80458358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r>
                  <a:rPr lang="ja-JP"/>
                  <a:t>勉強時間</a:t>
                </a:r>
                <a:r>
                  <a:rPr lang="en-US"/>
                  <a:t>(</a:t>
                </a:r>
                <a:r>
                  <a:rPr lang="ja-JP"/>
                  <a:t>分</a:t>
                </a:r>
                <a:r>
                  <a:rPr lang="en-US"/>
                  <a:t>)</a:t>
                </a:r>
              </a:p>
            </c:rich>
          </c:tx>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804588575"/>
        <c:crosses val="autoZero"/>
        <c:crossBetween val="midCat"/>
      </c:valAx>
      <c:spPr>
        <a:noFill/>
        <a:ln>
          <a:noFill/>
        </a:ln>
        <a:effectLst/>
      </c:spPr>
    </c:plotArea>
    <c:plotVisOnly val="1"/>
    <c:dispBlanksAs val="gap"/>
    <c:showDLblsOverMax val="0"/>
  </c:chart>
  <c:spPr>
    <a:noFill/>
    <a:ln>
      <a:noFill/>
    </a:ln>
    <a:effectLst/>
  </c:spPr>
  <c:txPr>
    <a:bodyPr/>
    <a:lstStyle/>
    <a:p>
      <a:pPr>
        <a:defRPr sz="1800">
          <a:latin typeface="メイリオ" panose="020B0604030504040204" pitchFamily="50" charset="-128"/>
          <a:ea typeface="メイリオ" panose="020B0604030504040204" pitchFamily="50" charset="-128"/>
        </a:defRPr>
      </a:pPr>
      <a:endParaRPr lang="ja-JP"/>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0"/>
          <c:order val="0"/>
          <c:tx>
            <c:strRef>
              <c:f>Sheet3!$B$1</c:f>
              <c:strCache>
                <c:ptCount val="1"/>
                <c:pt idx="0">
                  <c:v>LINE利用時間(分)</c:v>
                </c:pt>
              </c:strCache>
            </c:strRef>
          </c:tx>
          <c:spPr>
            <a:ln w="19050" cap="rnd">
              <a:noFill/>
              <a:round/>
            </a:ln>
            <a:effectLst/>
          </c:spPr>
          <c:marker>
            <c:symbol val="circle"/>
            <c:size val="5"/>
            <c:spPr>
              <a:solidFill>
                <a:schemeClr val="tx1"/>
              </a:solidFill>
              <a:ln w="9525">
                <a:solidFill>
                  <a:schemeClr val="tx1"/>
                </a:solidFill>
              </a:ln>
              <a:effectLst/>
            </c:spPr>
          </c:marker>
          <c:xVal>
            <c:numRef>
              <c:f>Sheet3!$A$2:$A$40</c:f>
              <c:numCache>
                <c:formatCode>General</c:formatCode>
                <c:ptCount val="39"/>
                <c:pt idx="0">
                  <c:v>40</c:v>
                </c:pt>
                <c:pt idx="1">
                  <c:v>60</c:v>
                </c:pt>
                <c:pt idx="2">
                  <c:v>60</c:v>
                </c:pt>
                <c:pt idx="3">
                  <c:v>60</c:v>
                </c:pt>
                <c:pt idx="4">
                  <c:v>60</c:v>
                </c:pt>
                <c:pt idx="5">
                  <c:v>80</c:v>
                </c:pt>
                <c:pt idx="6">
                  <c:v>80</c:v>
                </c:pt>
                <c:pt idx="7">
                  <c:v>100</c:v>
                </c:pt>
                <c:pt idx="8">
                  <c:v>120</c:v>
                </c:pt>
                <c:pt idx="9">
                  <c:v>120</c:v>
                </c:pt>
                <c:pt idx="10">
                  <c:v>120</c:v>
                </c:pt>
                <c:pt idx="11">
                  <c:v>120</c:v>
                </c:pt>
                <c:pt idx="12">
                  <c:v>120</c:v>
                </c:pt>
                <c:pt idx="13">
                  <c:v>120</c:v>
                </c:pt>
                <c:pt idx="14">
                  <c:v>120</c:v>
                </c:pt>
                <c:pt idx="15">
                  <c:v>120</c:v>
                </c:pt>
                <c:pt idx="16">
                  <c:v>120</c:v>
                </c:pt>
                <c:pt idx="17">
                  <c:v>180</c:v>
                </c:pt>
                <c:pt idx="18">
                  <c:v>180</c:v>
                </c:pt>
                <c:pt idx="19">
                  <c:v>180</c:v>
                </c:pt>
                <c:pt idx="20">
                  <c:v>180</c:v>
                </c:pt>
                <c:pt idx="21">
                  <c:v>180</c:v>
                </c:pt>
                <c:pt idx="22">
                  <c:v>180</c:v>
                </c:pt>
                <c:pt idx="23">
                  <c:v>180</c:v>
                </c:pt>
                <c:pt idx="24">
                  <c:v>210</c:v>
                </c:pt>
                <c:pt idx="25">
                  <c:v>210</c:v>
                </c:pt>
                <c:pt idx="26">
                  <c:v>240</c:v>
                </c:pt>
                <c:pt idx="27">
                  <c:v>240</c:v>
                </c:pt>
                <c:pt idx="28">
                  <c:v>240</c:v>
                </c:pt>
                <c:pt idx="29">
                  <c:v>240</c:v>
                </c:pt>
                <c:pt idx="30">
                  <c:v>254</c:v>
                </c:pt>
                <c:pt idx="31">
                  <c:v>300</c:v>
                </c:pt>
                <c:pt idx="32">
                  <c:v>300</c:v>
                </c:pt>
                <c:pt idx="33">
                  <c:v>300</c:v>
                </c:pt>
                <c:pt idx="34">
                  <c:v>300</c:v>
                </c:pt>
                <c:pt idx="35">
                  <c:v>360</c:v>
                </c:pt>
                <c:pt idx="36">
                  <c:v>360</c:v>
                </c:pt>
                <c:pt idx="37">
                  <c:v>400</c:v>
                </c:pt>
                <c:pt idx="38">
                  <c:v>420</c:v>
                </c:pt>
              </c:numCache>
            </c:numRef>
          </c:xVal>
          <c:yVal>
            <c:numRef>
              <c:f>Sheet3!$B$2:$B$40</c:f>
              <c:numCache>
                <c:formatCode>General</c:formatCode>
                <c:ptCount val="39"/>
                <c:pt idx="0">
                  <c:v>10</c:v>
                </c:pt>
                <c:pt idx="1">
                  <c:v>30</c:v>
                </c:pt>
                <c:pt idx="2">
                  <c:v>20</c:v>
                </c:pt>
                <c:pt idx="3">
                  <c:v>5</c:v>
                </c:pt>
                <c:pt idx="4">
                  <c:v>10</c:v>
                </c:pt>
                <c:pt idx="5">
                  <c:v>10</c:v>
                </c:pt>
                <c:pt idx="6">
                  <c:v>10</c:v>
                </c:pt>
                <c:pt idx="7">
                  <c:v>30</c:v>
                </c:pt>
                <c:pt idx="8">
                  <c:v>45</c:v>
                </c:pt>
                <c:pt idx="9">
                  <c:v>10</c:v>
                </c:pt>
                <c:pt idx="10">
                  <c:v>30</c:v>
                </c:pt>
                <c:pt idx="11">
                  <c:v>30</c:v>
                </c:pt>
                <c:pt idx="12">
                  <c:v>10</c:v>
                </c:pt>
                <c:pt idx="13">
                  <c:v>30</c:v>
                </c:pt>
                <c:pt idx="14">
                  <c:v>10</c:v>
                </c:pt>
                <c:pt idx="15">
                  <c:v>10</c:v>
                </c:pt>
                <c:pt idx="16">
                  <c:v>45</c:v>
                </c:pt>
                <c:pt idx="17">
                  <c:v>120</c:v>
                </c:pt>
                <c:pt idx="18">
                  <c:v>5</c:v>
                </c:pt>
                <c:pt idx="19">
                  <c:v>60</c:v>
                </c:pt>
                <c:pt idx="20">
                  <c:v>30</c:v>
                </c:pt>
                <c:pt idx="21">
                  <c:v>15</c:v>
                </c:pt>
                <c:pt idx="22">
                  <c:v>5</c:v>
                </c:pt>
                <c:pt idx="23">
                  <c:v>15</c:v>
                </c:pt>
                <c:pt idx="24">
                  <c:v>30</c:v>
                </c:pt>
                <c:pt idx="25">
                  <c:v>30</c:v>
                </c:pt>
                <c:pt idx="26">
                  <c:v>120</c:v>
                </c:pt>
                <c:pt idx="27">
                  <c:v>30</c:v>
                </c:pt>
                <c:pt idx="28">
                  <c:v>20</c:v>
                </c:pt>
                <c:pt idx="29">
                  <c:v>120</c:v>
                </c:pt>
                <c:pt idx="30">
                  <c:v>51</c:v>
                </c:pt>
                <c:pt idx="31">
                  <c:v>30</c:v>
                </c:pt>
                <c:pt idx="32">
                  <c:v>30</c:v>
                </c:pt>
                <c:pt idx="33">
                  <c:v>30</c:v>
                </c:pt>
                <c:pt idx="34">
                  <c:v>49</c:v>
                </c:pt>
                <c:pt idx="35">
                  <c:v>30</c:v>
                </c:pt>
                <c:pt idx="36">
                  <c:v>120</c:v>
                </c:pt>
                <c:pt idx="37">
                  <c:v>15</c:v>
                </c:pt>
                <c:pt idx="38">
                  <c:v>0</c:v>
                </c:pt>
              </c:numCache>
            </c:numRef>
          </c:yVal>
          <c:smooth val="0"/>
          <c:extLst>
            <c:ext xmlns:c16="http://schemas.microsoft.com/office/drawing/2014/chart" uri="{C3380CC4-5D6E-409C-BE32-E72D297353CC}">
              <c16:uniqueId val="{00000000-5335-4CDD-A571-5E13C78F1E45}"/>
            </c:ext>
          </c:extLst>
        </c:ser>
        <c:dLbls>
          <c:showLegendKey val="0"/>
          <c:showVal val="0"/>
          <c:showCatName val="0"/>
          <c:showSerName val="0"/>
          <c:showPercent val="0"/>
          <c:showBubbleSize val="0"/>
        </c:dLbls>
        <c:axId val="516959567"/>
        <c:axId val="516957487"/>
      </c:scatterChart>
      <c:valAx>
        <c:axId val="516959567"/>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メイリオ" panose="020B0604030504040204" pitchFamily="50" charset="-128"/>
                <a:ea typeface="メイリオ" panose="020B0604030504040204" pitchFamily="50" charset="-128"/>
                <a:cs typeface="+mn-cs"/>
              </a:defRPr>
            </a:pPr>
            <a:endParaRPr lang="ja-JP"/>
          </a:p>
        </c:txPr>
        <c:crossAx val="516957487"/>
        <c:crosses val="autoZero"/>
        <c:crossBetween val="midCat"/>
      </c:valAx>
      <c:valAx>
        <c:axId val="51695748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メイリオ" panose="020B0604030504040204" pitchFamily="50" charset="-128"/>
                <a:ea typeface="メイリオ" panose="020B0604030504040204" pitchFamily="50" charset="-128"/>
                <a:cs typeface="+mn-cs"/>
              </a:defRPr>
            </a:pPr>
            <a:endParaRPr lang="ja-JP"/>
          </a:p>
        </c:txPr>
        <c:crossAx val="516959567"/>
        <c:crosses val="autoZero"/>
        <c:crossBetween val="midCat"/>
      </c:valAx>
      <c:spPr>
        <a:noFill/>
        <a:ln>
          <a:noFill/>
        </a:ln>
        <a:effectLst/>
      </c:spPr>
    </c:plotArea>
    <c:plotVisOnly val="1"/>
    <c:dispBlanksAs val="gap"/>
    <c:showDLblsOverMax val="0"/>
  </c:chart>
  <c:spPr>
    <a:noFill/>
    <a:ln>
      <a:noFill/>
    </a:ln>
    <a:effectLst/>
  </c:spPr>
  <c:txPr>
    <a:bodyPr/>
    <a:lstStyle/>
    <a:p>
      <a:pPr>
        <a:defRPr sz="1400">
          <a:solidFill>
            <a:schemeClr val="tx1"/>
          </a:solidFill>
          <a:latin typeface="メイリオ" panose="020B0604030504040204" pitchFamily="50" charset="-128"/>
          <a:ea typeface="メイリオ" panose="020B0604030504040204" pitchFamily="50" charset="-128"/>
        </a:defRPr>
      </a:pPr>
      <a:endParaRPr lang="ja-JP"/>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0"/>
          <c:order val="0"/>
          <c:tx>
            <c:strRef>
              <c:f>Sheet3!$E$1</c:f>
              <c:strCache>
                <c:ptCount val="1"/>
                <c:pt idx="0">
                  <c:v>LINE利用時間(分)</c:v>
                </c:pt>
              </c:strCache>
            </c:strRef>
          </c:tx>
          <c:spPr>
            <a:ln w="19050" cap="rnd">
              <a:noFill/>
              <a:round/>
            </a:ln>
            <a:effectLst/>
          </c:spPr>
          <c:marker>
            <c:symbol val="circle"/>
            <c:size val="5"/>
            <c:spPr>
              <a:solidFill>
                <a:schemeClr val="tx1"/>
              </a:solidFill>
              <a:ln w="9525">
                <a:solidFill>
                  <a:schemeClr val="accent1"/>
                </a:solidFill>
              </a:ln>
              <a:effectLst/>
            </c:spPr>
          </c:marker>
          <c:xVal>
            <c:numRef>
              <c:f>Sheet3!$D$2:$D$40</c:f>
              <c:numCache>
                <c:formatCode>General</c:formatCode>
                <c:ptCount val="39"/>
                <c:pt idx="0">
                  <c:v>28</c:v>
                </c:pt>
                <c:pt idx="1">
                  <c:v>195</c:v>
                </c:pt>
                <c:pt idx="2">
                  <c:v>274</c:v>
                </c:pt>
                <c:pt idx="3">
                  <c:v>214</c:v>
                </c:pt>
                <c:pt idx="4">
                  <c:v>23</c:v>
                </c:pt>
                <c:pt idx="5">
                  <c:v>188</c:v>
                </c:pt>
                <c:pt idx="6">
                  <c:v>185</c:v>
                </c:pt>
                <c:pt idx="7">
                  <c:v>416</c:v>
                </c:pt>
                <c:pt idx="8">
                  <c:v>29</c:v>
                </c:pt>
                <c:pt idx="9">
                  <c:v>387</c:v>
                </c:pt>
                <c:pt idx="10">
                  <c:v>98</c:v>
                </c:pt>
                <c:pt idx="11">
                  <c:v>364</c:v>
                </c:pt>
                <c:pt idx="12">
                  <c:v>411</c:v>
                </c:pt>
                <c:pt idx="13">
                  <c:v>75</c:v>
                </c:pt>
                <c:pt idx="14">
                  <c:v>158</c:v>
                </c:pt>
                <c:pt idx="15">
                  <c:v>253</c:v>
                </c:pt>
                <c:pt idx="16">
                  <c:v>337</c:v>
                </c:pt>
                <c:pt idx="17">
                  <c:v>270</c:v>
                </c:pt>
                <c:pt idx="18">
                  <c:v>127</c:v>
                </c:pt>
                <c:pt idx="19">
                  <c:v>273</c:v>
                </c:pt>
                <c:pt idx="20">
                  <c:v>134</c:v>
                </c:pt>
                <c:pt idx="21">
                  <c:v>44</c:v>
                </c:pt>
                <c:pt idx="22">
                  <c:v>157</c:v>
                </c:pt>
                <c:pt idx="23">
                  <c:v>320</c:v>
                </c:pt>
                <c:pt idx="24">
                  <c:v>394</c:v>
                </c:pt>
                <c:pt idx="25">
                  <c:v>1</c:v>
                </c:pt>
                <c:pt idx="26">
                  <c:v>326</c:v>
                </c:pt>
                <c:pt idx="27">
                  <c:v>300</c:v>
                </c:pt>
                <c:pt idx="28">
                  <c:v>128</c:v>
                </c:pt>
                <c:pt idx="29">
                  <c:v>279</c:v>
                </c:pt>
                <c:pt idx="30">
                  <c:v>163</c:v>
                </c:pt>
                <c:pt idx="31">
                  <c:v>193</c:v>
                </c:pt>
                <c:pt idx="32">
                  <c:v>142</c:v>
                </c:pt>
                <c:pt idx="33">
                  <c:v>244</c:v>
                </c:pt>
                <c:pt idx="34">
                  <c:v>395</c:v>
                </c:pt>
                <c:pt idx="35">
                  <c:v>230</c:v>
                </c:pt>
                <c:pt idx="36">
                  <c:v>155</c:v>
                </c:pt>
                <c:pt idx="37">
                  <c:v>99</c:v>
                </c:pt>
                <c:pt idx="38">
                  <c:v>354</c:v>
                </c:pt>
              </c:numCache>
            </c:numRef>
          </c:xVal>
          <c:yVal>
            <c:numRef>
              <c:f>Sheet3!$E$2:$E$40</c:f>
              <c:numCache>
                <c:formatCode>General</c:formatCode>
                <c:ptCount val="39"/>
                <c:pt idx="0">
                  <c:v>9</c:v>
                </c:pt>
                <c:pt idx="1">
                  <c:v>65</c:v>
                </c:pt>
                <c:pt idx="2">
                  <c:v>91</c:v>
                </c:pt>
                <c:pt idx="3">
                  <c:v>71</c:v>
                </c:pt>
                <c:pt idx="4">
                  <c:v>7</c:v>
                </c:pt>
                <c:pt idx="5">
                  <c:v>62</c:v>
                </c:pt>
                <c:pt idx="6">
                  <c:v>61</c:v>
                </c:pt>
                <c:pt idx="7">
                  <c:v>138</c:v>
                </c:pt>
                <c:pt idx="8">
                  <c:v>9</c:v>
                </c:pt>
                <c:pt idx="9">
                  <c:v>129</c:v>
                </c:pt>
                <c:pt idx="10">
                  <c:v>32</c:v>
                </c:pt>
                <c:pt idx="11">
                  <c:v>121</c:v>
                </c:pt>
                <c:pt idx="12">
                  <c:v>137</c:v>
                </c:pt>
                <c:pt idx="13">
                  <c:v>25</c:v>
                </c:pt>
                <c:pt idx="14">
                  <c:v>52</c:v>
                </c:pt>
                <c:pt idx="15">
                  <c:v>84</c:v>
                </c:pt>
                <c:pt idx="16">
                  <c:v>112</c:v>
                </c:pt>
                <c:pt idx="17">
                  <c:v>90</c:v>
                </c:pt>
                <c:pt idx="18">
                  <c:v>42</c:v>
                </c:pt>
                <c:pt idx="19">
                  <c:v>91</c:v>
                </c:pt>
                <c:pt idx="20">
                  <c:v>44</c:v>
                </c:pt>
                <c:pt idx="21">
                  <c:v>14</c:v>
                </c:pt>
                <c:pt idx="22">
                  <c:v>52</c:v>
                </c:pt>
                <c:pt idx="23">
                  <c:v>106</c:v>
                </c:pt>
                <c:pt idx="24">
                  <c:v>131</c:v>
                </c:pt>
                <c:pt idx="25">
                  <c:v>0</c:v>
                </c:pt>
                <c:pt idx="26">
                  <c:v>108</c:v>
                </c:pt>
                <c:pt idx="27">
                  <c:v>100</c:v>
                </c:pt>
                <c:pt idx="28">
                  <c:v>42</c:v>
                </c:pt>
                <c:pt idx="29">
                  <c:v>93</c:v>
                </c:pt>
                <c:pt idx="30">
                  <c:v>54</c:v>
                </c:pt>
                <c:pt idx="31">
                  <c:v>64</c:v>
                </c:pt>
                <c:pt idx="32">
                  <c:v>47</c:v>
                </c:pt>
                <c:pt idx="33">
                  <c:v>81</c:v>
                </c:pt>
                <c:pt idx="34">
                  <c:v>131</c:v>
                </c:pt>
                <c:pt idx="35">
                  <c:v>76</c:v>
                </c:pt>
                <c:pt idx="36">
                  <c:v>51</c:v>
                </c:pt>
                <c:pt idx="37">
                  <c:v>33</c:v>
                </c:pt>
                <c:pt idx="38">
                  <c:v>118</c:v>
                </c:pt>
              </c:numCache>
            </c:numRef>
          </c:yVal>
          <c:smooth val="0"/>
          <c:extLst>
            <c:ext xmlns:c16="http://schemas.microsoft.com/office/drawing/2014/chart" uri="{C3380CC4-5D6E-409C-BE32-E72D297353CC}">
              <c16:uniqueId val="{00000000-721A-4B68-8111-59E3EBD1E8C6}"/>
            </c:ext>
          </c:extLst>
        </c:ser>
        <c:dLbls>
          <c:showLegendKey val="0"/>
          <c:showVal val="0"/>
          <c:showCatName val="0"/>
          <c:showSerName val="0"/>
          <c:showPercent val="0"/>
          <c:showBubbleSize val="0"/>
        </c:dLbls>
        <c:axId val="1542371264"/>
        <c:axId val="1542373760"/>
      </c:scatterChart>
      <c:valAx>
        <c:axId val="154237126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542373760"/>
        <c:crosses val="autoZero"/>
        <c:crossBetween val="midCat"/>
      </c:valAx>
      <c:valAx>
        <c:axId val="15423737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542371264"/>
        <c:crosses val="autoZero"/>
        <c:crossBetween val="midCat"/>
      </c:valAx>
      <c:spPr>
        <a:noFill/>
        <a:ln>
          <a:noFill/>
        </a:ln>
        <a:effectLst/>
      </c:spPr>
    </c:plotArea>
    <c:plotVisOnly val="1"/>
    <c:dispBlanksAs val="gap"/>
    <c:showDLblsOverMax val="0"/>
  </c:chart>
  <c:spPr>
    <a:noFill/>
    <a:ln>
      <a:noFill/>
    </a:ln>
    <a:effectLst/>
  </c:spPr>
  <c:txPr>
    <a:bodyPr/>
    <a:lstStyle/>
    <a:p>
      <a:pPr>
        <a:defRPr sz="1400">
          <a:latin typeface="メイリオ" panose="020B0604030504040204" pitchFamily="50" charset="-128"/>
          <a:ea typeface="メイリオ" panose="020B0604030504040204" pitchFamily="50" charset="-128"/>
        </a:defRPr>
      </a:pPr>
      <a:endParaRPr lang="ja-JP"/>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0"/>
          <c:order val="0"/>
          <c:tx>
            <c:strRef>
              <c:f>Sheet3!$H$1</c:f>
              <c:strCache>
                <c:ptCount val="1"/>
                <c:pt idx="0">
                  <c:v>LINE利用時間(分)</c:v>
                </c:pt>
              </c:strCache>
            </c:strRef>
          </c:tx>
          <c:spPr>
            <a:ln w="19050" cap="rnd">
              <a:noFill/>
              <a:round/>
            </a:ln>
            <a:effectLst/>
          </c:spPr>
          <c:marker>
            <c:symbol val="circle"/>
            <c:size val="5"/>
            <c:spPr>
              <a:solidFill>
                <a:schemeClr val="tx1"/>
              </a:solidFill>
              <a:ln w="9525">
                <a:solidFill>
                  <a:schemeClr val="accent1"/>
                </a:solidFill>
              </a:ln>
              <a:effectLst/>
            </c:spPr>
          </c:marker>
          <c:xVal>
            <c:numRef>
              <c:f>Sheet3!$G$2:$G$40</c:f>
              <c:numCache>
                <c:formatCode>General</c:formatCode>
                <c:ptCount val="39"/>
                <c:pt idx="0">
                  <c:v>207</c:v>
                </c:pt>
                <c:pt idx="1">
                  <c:v>266</c:v>
                </c:pt>
                <c:pt idx="2">
                  <c:v>146</c:v>
                </c:pt>
                <c:pt idx="3">
                  <c:v>259</c:v>
                </c:pt>
                <c:pt idx="4">
                  <c:v>103</c:v>
                </c:pt>
                <c:pt idx="5">
                  <c:v>376</c:v>
                </c:pt>
                <c:pt idx="6">
                  <c:v>169</c:v>
                </c:pt>
                <c:pt idx="7">
                  <c:v>168</c:v>
                </c:pt>
                <c:pt idx="8">
                  <c:v>253</c:v>
                </c:pt>
                <c:pt idx="9">
                  <c:v>210</c:v>
                </c:pt>
                <c:pt idx="10">
                  <c:v>269</c:v>
                </c:pt>
                <c:pt idx="11">
                  <c:v>308</c:v>
                </c:pt>
                <c:pt idx="12">
                  <c:v>170</c:v>
                </c:pt>
                <c:pt idx="13">
                  <c:v>216</c:v>
                </c:pt>
                <c:pt idx="14">
                  <c:v>113</c:v>
                </c:pt>
                <c:pt idx="15">
                  <c:v>200</c:v>
                </c:pt>
                <c:pt idx="16">
                  <c:v>201</c:v>
                </c:pt>
                <c:pt idx="17">
                  <c:v>155</c:v>
                </c:pt>
                <c:pt idx="18">
                  <c:v>237</c:v>
                </c:pt>
                <c:pt idx="19">
                  <c:v>291</c:v>
                </c:pt>
                <c:pt idx="20">
                  <c:v>175</c:v>
                </c:pt>
                <c:pt idx="21">
                  <c:v>217</c:v>
                </c:pt>
                <c:pt idx="22">
                  <c:v>202</c:v>
                </c:pt>
                <c:pt idx="23">
                  <c:v>196</c:v>
                </c:pt>
                <c:pt idx="24">
                  <c:v>225</c:v>
                </c:pt>
                <c:pt idx="25">
                  <c:v>303</c:v>
                </c:pt>
                <c:pt idx="26">
                  <c:v>107</c:v>
                </c:pt>
                <c:pt idx="27">
                  <c:v>292</c:v>
                </c:pt>
                <c:pt idx="28">
                  <c:v>175</c:v>
                </c:pt>
                <c:pt idx="29">
                  <c:v>65</c:v>
                </c:pt>
                <c:pt idx="30">
                  <c:v>332</c:v>
                </c:pt>
                <c:pt idx="31">
                  <c:v>225</c:v>
                </c:pt>
                <c:pt idx="32">
                  <c:v>186</c:v>
                </c:pt>
                <c:pt idx="33">
                  <c:v>230</c:v>
                </c:pt>
                <c:pt idx="34">
                  <c:v>204</c:v>
                </c:pt>
                <c:pt idx="35">
                  <c:v>107</c:v>
                </c:pt>
                <c:pt idx="36">
                  <c:v>216</c:v>
                </c:pt>
                <c:pt idx="37">
                  <c:v>208</c:v>
                </c:pt>
                <c:pt idx="38">
                  <c:v>205</c:v>
                </c:pt>
              </c:numCache>
            </c:numRef>
          </c:xVal>
          <c:yVal>
            <c:numRef>
              <c:f>Sheet3!$H$2:$H$40</c:f>
              <c:numCache>
                <c:formatCode>General</c:formatCode>
                <c:ptCount val="39"/>
                <c:pt idx="0">
                  <c:v>25</c:v>
                </c:pt>
                <c:pt idx="1">
                  <c:v>49</c:v>
                </c:pt>
                <c:pt idx="2">
                  <c:v>66</c:v>
                </c:pt>
                <c:pt idx="3">
                  <c:v>61</c:v>
                </c:pt>
                <c:pt idx="4">
                  <c:v>100</c:v>
                </c:pt>
                <c:pt idx="5">
                  <c:v>42</c:v>
                </c:pt>
                <c:pt idx="6">
                  <c:v>75</c:v>
                </c:pt>
                <c:pt idx="7">
                  <c:v>48</c:v>
                </c:pt>
                <c:pt idx="8">
                  <c:v>56</c:v>
                </c:pt>
                <c:pt idx="9">
                  <c:v>71</c:v>
                </c:pt>
                <c:pt idx="10">
                  <c:v>91</c:v>
                </c:pt>
                <c:pt idx="11">
                  <c:v>77</c:v>
                </c:pt>
                <c:pt idx="12">
                  <c:v>22</c:v>
                </c:pt>
                <c:pt idx="13">
                  <c:v>79</c:v>
                </c:pt>
                <c:pt idx="14">
                  <c:v>58</c:v>
                </c:pt>
                <c:pt idx="15">
                  <c:v>75</c:v>
                </c:pt>
                <c:pt idx="16">
                  <c:v>64</c:v>
                </c:pt>
                <c:pt idx="17">
                  <c:v>40</c:v>
                </c:pt>
                <c:pt idx="18">
                  <c:v>82</c:v>
                </c:pt>
                <c:pt idx="19">
                  <c:v>72</c:v>
                </c:pt>
                <c:pt idx="20">
                  <c:v>87</c:v>
                </c:pt>
                <c:pt idx="21">
                  <c:v>50</c:v>
                </c:pt>
                <c:pt idx="22">
                  <c:v>83</c:v>
                </c:pt>
                <c:pt idx="23">
                  <c:v>53</c:v>
                </c:pt>
                <c:pt idx="24">
                  <c:v>87</c:v>
                </c:pt>
                <c:pt idx="25">
                  <c:v>62</c:v>
                </c:pt>
                <c:pt idx="26">
                  <c:v>57</c:v>
                </c:pt>
                <c:pt idx="27">
                  <c:v>103</c:v>
                </c:pt>
                <c:pt idx="28">
                  <c:v>84</c:v>
                </c:pt>
                <c:pt idx="29">
                  <c:v>53</c:v>
                </c:pt>
                <c:pt idx="30">
                  <c:v>46</c:v>
                </c:pt>
                <c:pt idx="31">
                  <c:v>114</c:v>
                </c:pt>
                <c:pt idx="32">
                  <c:v>33</c:v>
                </c:pt>
                <c:pt idx="33">
                  <c:v>78</c:v>
                </c:pt>
                <c:pt idx="34">
                  <c:v>80</c:v>
                </c:pt>
                <c:pt idx="35">
                  <c:v>76</c:v>
                </c:pt>
                <c:pt idx="36">
                  <c:v>69</c:v>
                </c:pt>
                <c:pt idx="37">
                  <c:v>77</c:v>
                </c:pt>
                <c:pt idx="38">
                  <c:v>92</c:v>
                </c:pt>
              </c:numCache>
            </c:numRef>
          </c:yVal>
          <c:smooth val="0"/>
          <c:extLst>
            <c:ext xmlns:c16="http://schemas.microsoft.com/office/drawing/2014/chart" uri="{C3380CC4-5D6E-409C-BE32-E72D297353CC}">
              <c16:uniqueId val="{00000000-6455-47C2-A359-516C3E6CEB36}"/>
            </c:ext>
          </c:extLst>
        </c:ser>
        <c:dLbls>
          <c:showLegendKey val="0"/>
          <c:showVal val="0"/>
          <c:showCatName val="0"/>
          <c:showSerName val="0"/>
          <c:showPercent val="0"/>
          <c:showBubbleSize val="0"/>
        </c:dLbls>
        <c:axId val="1686620144"/>
        <c:axId val="1686622224"/>
      </c:scatterChart>
      <c:valAx>
        <c:axId val="168662014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686622224"/>
        <c:crosses val="autoZero"/>
        <c:crossBetween val="midCat"/>
      </c:valAx>
      <c:valAx>
        <c:axId val="16866222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686620144"/>
        <c:crosses val="autoZero"/>
        <c:crossBetween val="midCat"/>
      </c:valAx>
      <c:spPr>
        <a:noFill/>
        <a:ln>
          <a:noFill/>
        </a:ln>
        <a:effectLst/>
      </c:spPr>
    </c:plotArea>
    <c:plotVisOnly val="1"/>
    <c:dispBlanksAs val="gap"/>
    <c:showDLblsOverMax val="0"/>
  </c:chart>
  <c:spPr>
    <a:noFill/>
    <a:ln>
      <a:noFill/>
    </a:ln>
    <a:effectLst/>
  </c:spPr>
  <c:txPr>
    <a:bodyPr/>
    <a:lstStyle/>
    <a:p>
      <a:pPr>
        <a:defRPr sz="1400">
          <a:latin typeface="メイリオ" panose="020B0604030504040204" pitchFamily="50" charset="-128"/>
          <a:ea typeface="メイリオ" panose="020B0604030504040204" pitchFamily="50" charset="-128"/>
        </a:defRPr>
      </a:pPr>
      <a:endParaRPr lang="ja-JP"/>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en-US" altLang="ja-JP"/>
          </a:p>
        </p:txBody>
      </p:sp>
      <p:sp>
        <p:nvSpPr>
          <p:cNvPr id="1331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ja-JP"/>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331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en-US" altLang="ja-JP"/>
          </a:p>
        </p:txBody>
      </p:sp>
      <p:sp>
        <p:nvSpPr>
          <p:cNvPr id="1331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78DBCE9A-26CC-4D07-A209-6BB131C1C5BE}"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3CBC06A1-2E29-468E-944F-C6BB68756824}" type="slidenum">
              <a:rPr lang="en-US" altLang="ja-JP"/>
              <a:pPr/>
              <a:t>‹#›</a:t>
            </a:fld>
            <a:endParaRPr lang="en-US" altLang="ja-JP"/>
          </a:p>
        </p:txBody>
      </p:sp>
    </p:spTree>
    <p:extLst>
      <p:ext uri="{BB962C8B-B14F-4D97-AF65-F5344CB8AC3E}">
        <p14:creationId xmlns:p14="http://schemas.microsoft.com/office/powerpoint/2010/main" val="2626423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74B7B7AF-DAA1-4AED-9B3F-FDF7A5F20F34}" type="slidenum">
              <a:rPr lang="en-US" altLang="ja-JP"/>
              <a:pPr/>
              <a:t>‹#›</a:t>
            </a:fld>
            <a:endParaRPr lang="en-US" altLang="ja-JP"/>
          </a:p>
        </p:txBody>
      </p:sp>
    </p:spTree>
    <p:extLst>
      <p:ext uri="{BB962C8B-B14F-4D97-AF65-F5344CB8AC3E}">
        <p14:creationId xmlns:p14="http://schemas.microsoft.com/office/powerpoint/2010/main" val="2008300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FBBA63BE-EF9C-481B-A0CF-F9F6D35C322A}" type="slidenum">
              <a:rPr lang="en-US" altLang="ja-JP"/>
              <a:pPr/>
              <a:t>‹#›</a:t>
            </a:fld>
            <a:endParaRPr lang="en-US" altLang="ja-JP"/>
          </a:p>
        </p:txBody>
      </p:sp>
    </p:spTree>
    <p:extLst>
      <p:ext uri="{BB962C8B-B14F-4D97-AF65-F5344CB8AC3E}">
        <p14:creationId xmlns:p14="http://schemas.microsoft.com/office/powerpoint/2010/main" val="2739110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44F9F440-CD72-4B90-8F0F-DCDDDDF73D90}" type="slidenum">
              <a:rPr lang="en-US" altLang="ja-JP"/>
              <a:pPr/>
              <a:t>‹#›</a:t>
            </a:fld>
            <a:endParaRPr lang="en-US" altLang="ja-JP"/>
          </a:p>
        </p:txBody>
      </p:sp>
    </p:spTree>
    <p:extLst>
      <p:ext uri="{BB962C8B-B14F-4D97-AF65-F5344CB8AC3E}">
        <p14:creationId xmlns:p14="http://schemas.microsoft.com/office/powerpoint/2010/main" val="3050003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a:t>マスター タイトルの書式設定</a:t>
            </a:r>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8D6470D5-5D0E-48EB-8541-AB3085A30992}" type="slidenum">
              <a:rPr lang="en-US" altLang="ja-JP"/>
              <a:pPr/>
              <a:t>‹#›</a:t>
            </a:fld>
            <a:endParaRPr lang="en-US" altLang="ja-JP"/>
          </a:p>
        </p:txBody>
      </p:sp>
    </p:spTree>
    <p:extLst>
      <p:ext uri="{BB962C8B-B14F-4D97-AF65-F5344CB8AC3E}">
        <p14:creationId xmlns:p14="http://schemas.microsoft.com/office/powerpoint/2010/main" val="14848841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EA816AB5-DC4E-4EDB-8B44-EC4FA1C870FD}" type="slidenum">
              <a:rPr lang="en-US" altLang="ja-JP"/>
              <a:pPr/>
              <a:t>‹#›</a:t>
            </a:fld>
            <a:endParaRPr lang="en-US" altLang="ja-JP"/>
          </a:p>
        </p:txBody>
      </p:sp>
    </p:spTree>
    <p:extLst>
      <p:ext uri="{BB962C8B-B14F-4D97-AF65-F5344CB8AC3E}">
        <p14:creationId xmlns:p14="http://schemas.microsoft.com/office/powerpoint/2010/main" val="1047356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r>
              <a:rPr lang="en-US" altLang="ja-JP"/>
              <a:t>©Go Ota, 2014</a:t>
            </a:r>
          </a:p>
        </p:txBody>
      </p:sp>
      <p:sp>
        <p:nvSpPr>
          <p:cNvPr id="9" name="スライド番号プレースホルダー 8"/>
          <p:cNvSpPr>
            <a:spLocks noGrp="1"/>
          </p:cNvSpPr>
          <p:nvPr>
            <p:ph type="sldNum" sz="quarter" idx="12"/>
          </p:nvPr>
        </p:nvSpPr>
        <p:spPr/>
        <p:txBody>
          <a:bodyPr/>
          <a:lstStyle>
            <a:lvl1pPr>
              <a:defRPr/>
            </a:lvl1pPr>
          </a:lstStyle>
          <a:p>
            <a:fld id="{18F62C6E-9574-45E1-93AA-31E0239150AC}" type="slidenum">
              <a:rPr lang="en-US" altLang="ja-JP"/>
              <a:pPr/>
              <a:t>‹#›</a:t>
            </a:fld>
            <a:endParaRPr lang="en-US" altLang="ja-JP"/>
          </a:p>
        </p:txBody>
      </p:sp>
    </p:spTree>
    <p:extLst>
      <p:ext uri="{BB962C8B-B14F-4D97-AF65-F5344CB8AC3E}">
        <p14:creationId xmlns:p14="http://schemas.microsoft.com/office/powerpoint/2010/main" val="2708441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r>
              <a:rPr lang="en-US" altLang="ja-JP"/>
              <a:t>©Go Ota, 2014</a:t>
            </a:r>
          </a:p>
        </p:txBody>
      </p:sp>
      <p:sp>
        <p:nvSpPr>
          <p:cNvPr id="5" name="スライド番号プレースホルダー 4"/>
          <p:cNvSpPr>
            <a:spLocks noGrp="1"/>
          </p:cNvSpPr>
          <p:nvPr>
            <p:ph type="sldNum" sz="quarter" idx="12"/>
          </p:nvPr>
        </p:nvSpPr>
        <p:spPr/>
        <p:txBody>
          <a:bodyPr/>
          <a:lstStyle>
            <a:lvl1pPr>
              <a:defRPr/>
            </a:lvl1pPr>
          </a:lstStyle>
          <a:p>
            <a:fld id="{028BC237-DBDE-420D-AECA-8364B4EDD3AF}" type="slidenum">
              <a:rPr lang="en-US" altLang="ja-JP"/>
              <a:pPr/>
              <a:t>‹#›</a:t>
            </a:fld>
            <a:endParaRPr lang="en-US" altLang="ja-JP"/>
          </a:p>
        </p:txBody>
      </p:sp>
    </p:spTree>
    <p:extLst>
      <p:ext uri="{BB962C8B-B14F-4D97-AF65-F5344CB8AC3E}">
        <p14:creationId xmlns:p14="http://schemas.microsoft.com/office/powerpoint/2010/main" val="41371786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r>
              <a:rPr lang="en-US" altLang="ja-JP"/>
              <a:t>©Go Ota, 2014</a:t>
            </a:r>
          </a:p>
        </p:txBody>
      </p:sp>
      <p:sp>
        <p:nvSpPr>
          <p:cNvPr id="4" name="スライド番号プレースホルダー 3"/>
          <p:cNvSpPr>
            <a:spLocks noGrp="1"/>
          </p:cNvSpPr>
          <p:nvPr>
            <p:ph type="sldNum" sz="quarter" idx="12"/>
          </p:nvPr>
        </p:nvSpPr>
        <p:spPr/>
        <p:txBody>
          <a:bodyPr/>
          <a:lstStyle>
            <a:lvl1pPr>
              <a:defRPr/>
            </a:lvl1pPr>
          </a:lstStyle>
          <a:p>
            <a:fld id="{D3595991-7668-49DD-A5BE-AB06A8396E7C}" type="slidenum">
              <a:rPr lang="en-US" altLang="ja-JP"/>
              <a:pPr/>
              <a:t>‹#›</a:t>
            </a:fld>
            <a:endParaRPr lang="en-US" altLang="ja-JP"/>
          </a:p>
        </p:txBody>
      </p:sp>
    </p:spTree>
    <p:extLst>
      <p:ext uri="{BB962C8B-B14F-4D97-AF65-F5344CB8AC3E}">
        <p14:creationId xmlns:p14="http://schemas.microsoft.com/office/powerpoint/2010/main" val="839785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CFBAC9A7-40DF-4E74-940E-F7C797B4EED2}" type="slidenum">
              <a:rPr lang="en-US" altLang="ja-JP"/>
              <a:pPr/>
              <a:t>‹#›</a:t>
            </a:fld>
            <a:endParaRPr lang="en-US" altLang="ja-JP"/>
          </a:p>
        </p:txBody>
      </p:sp>
    </p:spTree>
    <p:extLst>
      <p:ext uri="{BB962C8B-B14F-4D97-AF65-F5344CB8AC3E}">
        <p14:creationId xmlns:p14="http://schemas.microsoft.com/office/powerpoint/2010/main" val="191141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EB66ABAE-DBEC-4A08-A006-BFF2E9BC9990}" type="slidenum">
              <a:rPr lang="en-US" altLang="ja-JP"/>
              <a:pPr/>
              <a:t>‹#›</a:t>
            </a:fld>
            <a:endParaRPr lang="en-US" altLang="ja-JP"/>
          </a:p>
        </p:txBody>
      </p:sp>
    </p:spTree>
    <p:extLst>
      <p:ext uri="{BB962C8B-B14F-4D97-AF65-F5344CB8AC3E}">
        <p14:creationId xmlns:p14="http://schemas.microsoft.com/office/powerpoint/2010/main" val="2046424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kumimoji="0" sz="1400"/>
            </a:lvl1pPr>
          </a:lstStyle>
          <a:p>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0" sz="1400"/>
            </a:lvl1pPr>
          </a:lstStyle>
          <a:p>
            <a:r>
              <a:rPr lang="en-US" altLang="ja-JP"/>
              <a:t>©Go Ota, 2014</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0" sz="1400"/>
            </a:lvl1pPr>
          </a:lstStyle>
          <a:p>
            <a:fld id="{A281DAC3-8FD3-480A-9019-E5AF7701C6E1}"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 Id="rId5" Type="http://schemas.openxmlformats.org/officeDocument/2006/relationships/chart" Target="../charts/chart3.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7.xml"/><Relationship Id="rId4" Type="http://schemas.openxmlformats.org/officeDocument/2006/relationships/chart" Target="../charts/char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3"/>
          <p:cNvSpPr>
            <a:spLocks noGrp="1"/>
          </p:cNvSpPr>
          <p:nvPr>
            <p:ph type="sldNum" sz="quarter" idx="12"/>
          </p:nvPr>
        </p:nvSpPr>
        <p:spPr/>
        <p:txBody>
          <a:bodyPr/>
          <a:lstStyle/>
          <a:p>
            <a:fld id="{2D1039CB-676B-48A6-83BC-5EE1101D4E24}" type="slidenum">
              <a:rPr lang="en-US" altLang="ja-JP"/>
              <a:pPr/>
              <a:t>1</a:t>
            </a:fld>
            <a:endParaRPr lang="en-US" altLang="ja-JP"/>
          </a:p>
        </p:txBody>
      </p:sp>
      <p:pic>
        <p:nvPicPr>
          <p:cNvPr id="5155" name="Picture 35" descr="A12A_教師"/>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3576" y="2872293"/>
            <a:ext cx="1636124" cy="3372932"/>
          </a:xfrm>
          <a:prstGeom prst="rect">
            <a:avLst/>
          </a:prstGeom>
          <a:noFill/>
          <a:extLst>
            <a:ext uri="{909E8E84-426E-40DD-AFC4-6F175D3DCCD1}">
              <a14:hiddenFill xmlns:a14="http://schemas.microsoft.com/office/drawing/2010/main">
                <a:solidFill>
                  <a:srgbClr val="FFFFFF"/>
                </a:solidFill>
              </a14:hiddenFill>
            </a:ext>
          </a:extLst>
        </p:spPr>
      </p:pic>
      <p:sp>
        <p:nvSpPr>
          <p:cNvPr id="5124" name="Text Box 4"/>
          <p:cNvSpPr txBox="1">
            <a:spLocks noChangeArrowheads="1"/>
          </p:cNvSpPr>
          <p:nvPr/>
        </p:nvSpPr>
        <p:spPr bwMode="auto">
          <a:xfrm>
            <a:off x="695325" y="1120199"/>
            <a:ext cx="76962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3200" dirty="0">
                <a:latin typeface="メイリオ" panose="020B0604030504040204" pitchFamily="50" charset="-128"/>
                <a:ea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rPr>
              <a:t>高校の生徒ってどうよ調査の分析</a:t>
            </a:r>
            <a:endParaRPr lang="en-US" altLang="ja-JP" sz="3200" dirty="0">
              <a:latin typeface="メイリオ" panose="020B0604030504040204" pitchFamily="50" charset="-128"/>
              <a:ea typeface="メイリオ" panose="020B0604030504040204" pitchFamily="50" charset="-128"/>
            </a:endParaRPr>
          </a:p>
        </p:txBody>
      </p:sp>
      <p:pic>
        <p:nvPicPr>
          <p:cNvPr id="5154" name="Picture 34" descr="A12A_生徒_教師"/>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87311" y="3160136"/>
            <a:ext cx="1797545" cy="3085089"/>
          </a:xfrm>
          <a:prstGeom prst="rect">
            <a:avLst/>
          </a:prstGeom>
          <a:noFill/>
          <a:extLst>
            <a:ext uri="{909E8E84-426E-40DD-AFC4-6F175D3DCCD1}">
              <a14:hiddenFill xmlns:a14="http://schemas.microsoft.com/office/drawing/2010/main">
                <a:solidFill>
                  <a:srgbClr val="FFFFFF"/>
                </a:solidFill>
              </a14:hiddenFill>
            </a:ext>
          </a:extLst>
        </p:spPr>
      </p:pic>
      <p:sp>
        <p:nvSpPr>
          <p:cNvPr id="5156" name="AutoShape 36"/>
          <p:cNvSpPr>
            <a:spLocks noChangeArrowheads="1"/>
          </p:cNvSpPr>
          <p:nvPr/>
        </p:nvSpPr>
        <p:spPr bwMode="auto">
          <a:xfrm>
            <a:off x="3720465" y="1898296"/>
            <a:ext cx="2540000" cy="828675"/>
          </a:xfrm>
          <a:prstGeom prst="wedgeRectCallout">
            <a:avLst>
              <a:gd name="adj1" fmla="val -31750"/>
              <a:gd name="adj2" fmla="val 78926"/>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lang="ja-JP" altLang="en-US" sz="1600">
                <a:latin typeface="メイリオ" panose="020B0604030504040204" pitchFamily="50" charset="-128"/>
                <a:ea typeface="メイリオ" panose="020B0604030504040204" pitchFamily="50" charset="-128"/>
              </a:rPr>
              <a:t>アンケート調査なんて小学校からやっているから平気、平気</a:t>
            </a:r>
            <a:r>
              <a:rPr lang="en-US" altLang="ja-JP" sz="1600">
                <a:latin typeface="メイリオ" panose="020B0604030504040204" pitchFamily="50" charset="-128"/>
                <a:ea typeface="メイリオ" panose="020B0604030504040204" pitchFamily="50" charset="-128"/>
              </a:rPr>
              <a:t>!</a:t>
            </a:r>
          </a:p>
        </p:txBody>
      </p:sp>
      <p:sp>
        <p:nvSpPr>
          <p:cNvPr id="5157" name="AutoShape 37"/>
          <p:cNvSpPr>
            <a:spLocks noChangeArrowheads="1"/>
          </p:cNvSpPr>
          <p:nvPr/>
        </p:nvSpPr>
        <p:spPr bwMode="auto">
          <a:xfrm>
            <a:off x="6588125" y="2872293"/>
            <a:ext cx="1989138" cy="1119188"/>
          </a:xfrm>
          <a:prstGeom prst="wedgeRectCallout">
            <a:avLst>
              <a:gd name="adj1" fmla="val -83597"/>
              <a:gd name="adj2" fmla="val -50569"/>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lang="ja-JP" altLang="en-US" sz="1600">
                <a:latin typeface="メイリオ" panose="020B0604030504040204" pitchFamily="50" charset="-128"/>
                <a:ea typeface="メイリオ" panose="020B0604030504040204" pitchFamily="50" charset="-128"/>
              </a:rPr>
              <a:t>この授業では、少しは高校生らしいアンケート調査をやってみましょう。</a:t>
            </a:r>
          </a:p>
        </p:txBody>
      </p:sp>
      <p:pic>
        <p:nvPicPr>
          <p:cNvPr id="11" name="図 10"/>
          <p:cNvPicPr/>
          <p:nvPr/>
        </p:nvPicPr>
        <p:blipFill>
          <a:blip r:embed="rId4">
            <a:extLst>
              <a:ext uri="{28A0092B-C50C-407E-A947-70E740481C1C}">
                <a14:useLocalDpi xmlns:a14="http://schemas.microsoft.com/office/drawing/2010/main" val="0"/>
              </a:ext>
            </a:extLst>
          </a:blip>
          <a:srcRect/>
          <a:stretch>
            <a:fillRect/>
          </a:stretch>
        </p:blipFill>
        <p:spPr bwMode="auto">
          <a:xfrm>
            <a:off x="357188" y="6121499"/>
            <a:ext cx="1383302" cy="510979"/>
          </a:xfrm>
          <a:prstGeom prst="rect">
            <a:avLst/>
          </a:prstGeom>
          <a:noFill/>
          <a:ln>
            <a:noFill/>
          </a:ln>
        </p:spPr>
      </p:pic>
      <p:sp>
        <p:nvSpPr>
          <p:cNvPr id="12" name="Rectangle 3"/>
          <p:cNvSpPr txBox="1">
            <a:spLocks noChangeArrowheads="1"/>
          </p:cNvSpPr>
          <p:nvPr/>
        </p:nvSpPr>
        <p:spPr bwMode="auto">
          <a:xfrm>
            <a:off x="1740490" y="6168928"/>
            <a:ext cx="1252537"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ja-JP"/>
            </a:defPPr>
            <a:lvl1pPr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lgn="l">
              <a:lnSpc>
                <a:spcPct val="120000"/>
              </a:lnSpc>
            </a:pPr>
            <a:r>
              <a:rPr lang="en-US" altLang="ja-JP" sz="2000" dirty="0" err="1">
                <a:latin typeface="メイリオ" panose="020B0604030504040204" pitchFamily="50" charset="-128"/>
                <a:ea typeface="メイリオ" panose="020B0604030504040204" pitchFamily="50" charset="-128"/>
              </a:rPr>
              <a:t>Go.Ota</a:t>
            </a:r>
            <a:r>
              <a:rPr lang="ja-JP" altLang="en-US" dirty="0">
                <a:latin typeface="メイリオ" panose="020B0604030504040204" pitchFamily="50" charset="-128"/>
                <a:ea typeface="メイリオ" panose="020B0604030504040204" pitchFamily="50" charset="-128"/>
              </a:rPr>
              <a:t> </a:t>
            </a:r>
            <a:endParaRPr lang="en-US" altLang="ja-JP" dirty="0">
              <a:latin typeface="メイリオ" panose="020B0604030504040204" pitchFamily="50" charset="-128"/>
              <a:ea typeface="メイリオ" panose="020B0604030504040204" pitchFamily="50" charset="-128"/>
            </a:endParaRPr>
          </a:p>
        </p:txBody>
      </p:sp>
      <p:sp>
        <p:nvSpPr>
          <p:cNvPr id="13" name="Rectangle 2">
            <a:extLst>
              <a:ext uri="{FF2B5EF4-FFF2-40B4-BE49-F238E27FC236}">
                <a16:creationId xmlns:a16="http://schemas.microsoft.com/office/drawing/2014/main" id="{AD074915-67D5-F3C6-09E4-092DA17DC104}"/>
              </a:ext>
            </a:extLst>
          </p:cNvPr>
          <p:cNvSpPr txBox="1">
            <a:spLocks noChangeArrowheads="1"/>
          </p:cNvSpPr>
          <p:nvPr/>
        </p:nvSpPr>
        <p:spPr>
          <a:xfrm>
            <a:off x="261523" y="483709"/>
            <a:ext cx="4592053" cy="612775"/>
          </a:xfrm>
          <a:prstGeom prst="rect">
            <a:avLst/>
          </a:prstGeom>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en-US" altLang="ja-JP" sz="2800" dirty="0">
                <a:ea typeface="メイリオ" panose="020B0604030504040204" pitchFamily="50" charset="-128"/>
              </a:rPr>
              <a:t>(2022</a:t>
            </a:r>
            <a:r>
              <a:rPr lang="ja-JP" altLang="en-US" sz="2800" dirty="0">
                <a:ea typeface="メイリオ" panose="020B0604030504040204" pitchFamily="50" charset="-128"/>
              </a:rPr>
              <a:t>年度版</a:t>
            </a:r>
            <a:r>
              <a:rPr lang="en-US" altLang="ja-JP" sz="2800" dirty="0">
                <a:ea typeface="メイリオ" panose="020B0604030504040204" pitchFamily="50" charset="-128"/>
              </a:rPr>
              <a:t> </a:t>
            </a:r>
            <a:r>
              <a:rPr lang="ja-JP" altLang="en-US" sz="2800" dirty="0">
                <a:ea typeface="メイリオ" panose="020B0604030504040204" pitchFamily="50" charset="-128"/>
              </a:rPr>
              <a:t>教員</a:t>
            </a:r>
            <a:r>
              <a:rPr lang="en-US" altLang="ja-JP" sz="2800" dirty="0">
                <a:ea typeface="メイリオ" panose="020B0604030504040204" pitchFamily="50" charset="-128"/>
              </a:rPr>
              <a:t>/</a:t>
            </a:r>
            <a:r>
              <a:rPr lang="ja-JP" altLang="en-US" sz="2800" dirty="0">
                <a:ea typeface="メイリオ" panose="020B0604030504040204" pitchFamily="50" charset="-128"/>
              </a:rPr>
              <a:t>生徒用</a:t>
            </a:r>
            <a:r>
              <a:rPr lang="en-US" altLang="ja-JP" sz="2800" dirty="0">
                <a:ea typeface="メイリオ" panose="020B0604030504040204" pitchFamily="50" charset="-128"/>
              </a:rPr>
              <a:t>)</a:t>
            </a:r>
            <a:endParaRPr lang="ja-JP" altLang="en-US" sz="2800" dirty="0">
              <a:ea typeface="メイリオ" panose="020B0604030504040204"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381000" y="290513"/>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Excel</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の基本操作</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p:cNvSpPr txBox="1"/>
          <p:nvPr/>
        </p:nvSpPr>
        <p:spPr>
          <a:xfrm>
            <a:off x="533400" y="825381"/>
            <a:ext cx="7924800" cy="83099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よく使う関数</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こけだけは覚えよう</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b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関数</a:t>
            </a:r>
            <a:r>
              <a:rPr kumimoji="1" lang="en-US" altLang="ja-JP"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で使う</a:t>
            </a:r>
          </a:p>
        </p:txBody>
      </p:sp>
      <p:graphicFrame>
        <p:nvGraphicFramePr>
          <p:cNvPr id="2" name="表 1"/>
          <p:cNvGraphicFramePr>
            <a:graphicFrameLocks noGrp="1"/>
          </p:cNvGraphicFramePr>
          <p:nvPr/>
        </p:nvGraphicFramePr>
        <p:xfrm>
          <a:off x="381000" y="1905000"/>
          <a:ext cx="8229600" cy="360680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4208441629"/>
                    </a:ext>
                  </a:extLst>
                </a:gridCol>
                <a:gridCol w="2819400">
                  <a:extLst>
                    <a:ext uri="{9D8B030D-6E8A-4147-A177-3AD203B41FA5}">
                      <a16:colId xmlns:a16="http://schemas.microsoft.com/office/drawing/2014/main" val="946486024"/>
                    </a:ext>
                  </a:extLst>
                </a:gridCol>
                <a:gridCol w="3657600">
                  <a:extLst>
                    <a:ext uri="{9D8B030D-6E8A-4147-A177-3AD203B41FA5}">
                      <a16:colId xmlns:a16="http://schemas.microsoft.com/office/drawing/2014/main" val="1632035282"/>
                    </a:ext>
                  </a:extLst>
                </a:gridCol>
              </a:tblGrid>
              <a:tr h="370840">
                <a:tc>
                  <a:txBody>
                    <a:bodyPr/>
                    <a:lstStyle/>
                    <a:p>
                      <a:r>
                        <a:rPr kumimoji="1" lang="en-US" altLang="ja-JP" b="0" dirty="0">
                          <a:solidFill>
                            <a:schemeClr val="tx1"/>
                          </a:solidFill>
                          <a:latin typeface="メイリオ" panose="020B0604030504040204" pitchFamily="50" charset="-128"/>
                          <a:ea typeface="メイリオ" panose="020B0604030504040204" pitchFamily="50" charset="-128"/>
                        </a:rPr>
                        <a:t>=SUM()</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a:solidFill>
                            <a:schemeClr val="tx1"/>
                          </a:solidFill>
                          <a:latin typeface="メイリオ" panose="020B0604030504040204" pitchFamily="50" charset="-128"/>
                          <a:ea typeface="メイリオ" panose="020B0604030504040204" pitchFamily="50" charset="-128"/>
                        </a:rPr>
                        <a:t>合計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b="0" dirty="0">
                          <a:solidFill>
                            <a:schemeClr val="tx1"/>
                          </a:solidFill>
                          <a:latin typeface="メイリオ" panose="020B0604030504040204" pitchFamily="50" charset="-128"/>
                          <a:ea typeface="メイリオ" panose="020B0604030504040204" pitchFamily="50" charset="-128"/>
                        </a:rPr>
                        <a:t>=SUM(</a:t>
                      </a:r>
                      <a:r>
                        <a:rPr kumimoji="1" lang="ja-JP" altLang="en-US" b="0" dirty="0">
                          <a:solidFill>
                            <a:schemeClr val="tx1"/>
                          </a:solidFill>
                          <a:latin typeface="メイリオ" panose="020B0604030504040204" pitchFamily="50" charset="-128"/>
                          <a:ea typeface="メイリオ" panose="020B0604030504040204" pitchFamily="50" charset="-128"/>
                        </a:rPr>
                        <a:t>領域</a:t>
                      </a:r>
                      <a:r>
                        <a:rPr kumimoji="1" lang="en-US" altLang="ja-JP" b="0" dirty="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78013443"/>
                  </a:ext>
                </a:extLst>
              </a:tr>
              <a:tr h="370840">
                <a:tc>
                  <a:txBody>
                    <a:bodyPr/>
                    <a:lstStyle/>
                    <a:p>
                      <a:r>
                        <a:rPr kumimoji="1" lang="en-US" altLang="ja-JP" b="0" dirty="0">
                          <a:solidFill>
                            <a:schemeClr val="tx1"/>
                          </a:solidFill>
                          <a:latin typeface="メイリオ" panose="020B0604030504040204" pitchFamily="50" charset="-128"/>
                          <a:ea typeface="メイリオ" panose="020B0604030504040204" pitchFamily="50" charset="-128"/>
                        </a:rPr>
                        <a:t>=AVERAGE()</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a:solidFill>
                            <a:schemeClr val="tx1"/>
                          </a:solidFill>
                          <a:latin typeface="メイリオ" panose="020B0604030504040204" pitchFamily="50" charset="-128"/>
                          <a:ea typeface="メイリオ" panose="020B0604030504040204" pitchFamily="50" charset="-128"/>
                        </a:rPr>
                        <a:t>平均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dirty="0">
                          <a:solidFill>
                            <a:schemeClr val="tx1"/>
                          </a:solidFill>
                          <a:latin typeface="メイリオ" panose="020B0604030504040204" pitchFamily="50" charset="-128"/>
                          <a:ea typeface="メイリオ" panose="020B0604030504040204" pitchFamily="50" charset="-128"/>
                        </a:rPr>
                        <a:t>=AVERAGE(</a:t>
                      </a:r>
                      <a:r>
                        <a:rPr kumimoji="1" lang="ja-JP" altLang="en-US" b="0" dirty="0">
                          <a:solidFill>
                            <a:schemeClr val="tx1"/>
                          </a:solidFill>
                          <a:latin typeface="メイリオ" panose="020B0604030504040204" pitchFamily="50" charset="-128"/>
                          <a:ea typeface="メイリオ" panose="020B0604030504040204" pitchFamily="50" charset="-128"/>
                        </a:rPr>
                        <a:t>領域</a:t>
                      </a:r>
                      <a:r>
                        <a:rPr kumimoji="1" lang="en-US" altLang="ja-JP" b="0" dirty="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25003192"/>
                  </a:ext>
                </a:extLst>
              </a:tr>
              <a:tr h="370840">
                <a:tc>
                  <a:txBody>
                    <a:bodyPr/>
                    <a:lstStyle/>
                    <a:p>
                      <a:r>
                        <a:rPr kumimoji="1" lang="en-US" altLang="ja-JP" b="0" dirty="0">
                          <a:solidFill>
                            <a:schemeClr val="tx1"/>
                          </a:solidFill>
                          <a:latin typeface="メイリオ" panose="020B0604030504040204" pitchFamily="50" charset="-128"/>
                          <a:ea typeface="メイリオ" panose="020B0604030504040204" pitchFamily="50" charset="-128"/>
                        </a:rPr>
                        <a:t>=STDEV.P()</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a:solidFill>
                            <a:schemeClr val="tx1"/>
                          </a:solidFill>
                          <a:latin typeface="メイリオ" panose="020B0604030504040204" pitchFamily="50" charset="-128"/>
                          <a:ea typeface="メイリオ" panose="020B0604030504040204" pitchFamily="50" charset="-128"/>
                        </a:rPr>
                        <a:t>標準偏差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dirty="0">
                          <a:solidFill>
                            <a:schemeClr val="tx1"/>
                          </a:solidFill>
                          <a:latin typeface="メイリオ" panose="020B0604030504040204" pitchFamily="50" charset="-128"/>
                          <a:ea typeface="メイリオ" panose="020B0604030504040204" pitchFamily="50" charset="-128"/>
                        </a:rPr>
                        <a:t>=STDEV.P (</a:t>
                      </a:r>
                      <a:r>
                        <a:rPr kumimoji="1" lang="ja-JP" altLang="en-US" b="0" dirty="0">
                          <a:solidFill>
                            <a:schemeClr val="tx1"/>
                          </a:solidFill>
                          <a:latin typeface="メイリオ" panose="020B0604030504040204" pitchFamily="50" charset="-128"/>
                          <a:ea typeface="メイリオ" panose="020B0604030504040204" pitchFamily="50" charset="-128"/>
                        </a:rPr>
                        <a:t>領域</a:t>
                      </a:r>
                      <a:r>
                        <a:rPr kumimoji="1" lang="en-US" altLang="ja-JP" b="0" dirty="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74376895"/>
                  </a:ext>
                </a:extLst>
              </a:tr>
              <a:tr h="370840">
                <a:tc>
                  <a:txBody>
                    <a:bodyPr/>
                    <a:lstStyle/>
                    <a:p>
                      <a:r>
                        <a:rPr kumimoji="1" lang="en-US" altLang="ja-JP" b="0" dirty="0">
                          <a:solidFill>
                            <a:schemeClr val="tx1"/>
                          </a:solidFill>
                          <a:latin typeface="メイリオ" panose="020B0604030504040204" pitchFamily="50" charset="-128"/>
                          <a:ea typeface="メイリオ" panose="020B0604030504040204" pitchFamily="50" charset="-128"/>
                        </a:rPr>
                        <a:t>=MAX()</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a:solidFill>
                            <a:schemeClr val="tx1"/>
                          </a:solidFill>
                          <a:latin typeface="メイリオ" panose="020B0604030504040204" pitchFamily="50" charset="-128"/>
                          <a:ea typeface="メイリオ" panose="020B0604030504040204" pitchFamily="50" charset="-128"/>
                        </a:rPr>
                        <a:t>最大値</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dirty="0">
                          <a:solidFill>
                            <a:schemeClr val="tx1"/>
                          </a:solidFill>
                          <a:latin typeface="メイリオ" panose="020B0604030504040204" pitchFamily="50" charset="-128"/>
                          <a:ea typeface="メイリオ" panose="020B0604030504040204" pitchFamily="50" charset="-128"/>
                        </a:rPr>
                        <a:t>=MAX(</a:t>
                      </a:r>
                      <a:r>
                        <a:rPr kumimoji="1" lang="ja-JP" altLang="en-US" b="0" dirty="0">
                          <a:solidFill>
                            <a:schemeClr val="tx1"/>
                          </a:solidFill>
                          <a:latin typeface="メイリオ" panose="020B0604030504040204" pitchFamily="50" charset="-128"/>
                          <a:ea typeface="メイリオ" panose="020B0604030504040204" pitchFamily="50" charset="-128"/>
                        </a:rPr>
                        <a:t>領域</a:t>
                      </a:r>
                      <a:r>
                        <a:rPr kumimoji="1" lang="en-US" altLang="ja-JP" b="0" dirty="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15168405"/>
                  </a:ext>
                </a:extLst>
              </a:tr>
              <a:tr h="370840">
                <a:tc>
                  <a:txBody>
                    <a:bodyPr/>
                    <a:lstStyle/>
                    <a:p>
                      <a:r>
                        <a:rPr kumimoji="1" lang="en-US" altLang="ja-JP" b="0" dirty="0">
                          <a:solidFill>
                            <a:schemeClr val="tx1"/>
                          </a:solidFill>
                          <a:latin typeface="メイリオ" panose="020B0604030504040204" pitchFamily="50" charset="-128"/>
                          <a:ea typeface="メイリオ" panose="020B0604030504040204" pitchFamily="50" charset="-128"/>
                        </a:rPr>
                        <a:t>=MIN()</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a:solidFill>
                            <a:schemeClr val="tx1"/>
                          </a:solidFill>
                          <a:latin typeface="メイリオ" panose="020B0604030504040204" pitchFamily="50" charset="-128"/>
                          <a:ea typeface="メイリオ" panose="020B0604030504040204" pitchFamily="50" charset="-128"/>
                        </a:rPr>
                        <a:t>最小値</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dirty="0">
                          <a:solidFill>
                            <a:schemeClr val="tx1"/>
                          </a:solidFill>
                          <a:latin typeface="メイリオ" panose="020B0604030504040204" pitchFamily="50" charset="-128"/>
                          <a:ea typeface="メイリオ" panose="020B0604030504040204" pitchFamily="50" charset="-128"/>
                        </a:rPr>
                        <a:t>=MIN(</a:t>
                      </a:r>
                      <a:r>
                        <a:rPr kumimoji="1" lang="ja-JP" altLang="en-US" b="0" dirty="0">
                          <a:solidFill>
                            <a:schemeClr val="tx1"/>
                          </a:solidFill>
                          <a:latin typeface="メイリオ" panose="020B0604030504040204" pitchFamily="50" charset="-128"/>
                          <a:ea typeface="メイリオ" panose="020B0604030504040204" pitchFamily="50" charset="-128"/>
                        </a:rPr>
                        <a:t>領域</a:t>
                      </a:r>
                      <a:r>
                        <a:rPr kumimoji="1" lang="en-US" altLang="ja-JP" b="0" dirty="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62957461"/>
                  </a:ext>
                </a:extLst>
              </a:tr>
              <a:tr h="370840">
                <a:tc>
                  <a:txBody>
                    <a:bodyPr/>
                    <a:lstStyle/>
                    <a:p>
                      <a:r>
                        <a:rPr kumimoji="1" lang="en-US" altLang="ja-JP" b="0" dirty="0">
                          <a:solidFill>
                            <a:schemeClr val="tx1"/>
                          </a:solidFill>
                          <a:latin typeface="メイリオ" panose="020B0604030504040204" pitchFamily="50" charset="-128"/>
                          <a:ea typeface="メイリオ" panose="020B0604030504040204" pitchFamily="50" charset="-128"/>
                        </a:rPr>
                        <a:t>=COUNT()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a:solidFill>
                            <a:schemeClr val="tx1"/>
                          </a:solidFill>
                          <a:latin typeface="メイリオ" panose="020B0604030504040204" pitchFamily="50" charset="-128"/>
                          <a:ea typeface="メイリオ" panose="020B0604030504040204" pitchFamily="50" charset="-128"/>
                        </a:rPr>
                        <a:t>数値の数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dirty="0">
                          <a:solidFill>
                            <a:schemeClr val="tx1"/>
                          </a:solidFill>
                          <a:latin typeface="メイリオ" panose="020B0604030504040204" pitchFamily="50" charset="-128"/>
                          <a:ea typeface="メイリオ" panose="020B0604030504040204" pitchFamily="50" charset="-128"/>
                        </a:rPr>
                        <a:t>=COUNT(</a:t>
                      </a:r>
                      <a:r>
                        <a:rPr kumimoji="1" lang="ja-JP" altLang="en-US" b="0" dirty="0">
                          <a:solidFill>
                            <a:schemeClr val="tx1"/>
                          </a:solidFill>
                          <a:latin typeface="メイリオ" panose="020B0604030504040204" pitchFamily="50" charset="-128"/>
                          <a:ea typeface="メイリオ" panose="020B0604030504040204" pitchFamily="50" charset="-128"/>
                        </a:rPr>
                        <a:t>領域</a:t>
                      </a:r>
                      <a:r>
                        <a:rPr kumimoji="1" lang="en-US" altLang="ja-JP" b="0" dirty="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25195000"/>
                  </a:ext>
                </a:extLst>
              </a:tr>
              <a:tr h="370840">
                <a:tc>
                  <a:txBody>
                    <a:bodyPr/>
                    <a:lstStyle/>
                    <a:p>
                      <a:r>
                        <a:rPr kumimoji="1" lang="en-US" altLang="ja-JP" b="0" dirty="0">
                          <a:solidFill>
                            <a:schemeClr val="tx1"/>
                          </a:solidFill>
                          <a:latin typeface="メイリオ" panose="020B0604030504040204" pitchFamily="50" charset="-128"/>
                          <a:ea typeface="メイリオ" panose="020B0604030504040204" pitchFamily="50" charset="-128"/>
                        </a:rPr>
                        <a:t>=COUNTA()</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a:solidFill>
                            <a:schemeClr val="tx1"/>
                          </a:solidFill>
                          <a:latin typeface="メイリオ" panose="020B0604030504040204" pitchFamily="50" charset="-128"/>
                          <a:ea typeface="メイリオ" panose="020B0604030504040204" pitchFamily="50" charset="-128"/>
                        </a:rPr>
                        <a:t>数値・文字の数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dirty="0">
                          <a:solidFill>
                            <a:schemeClr val="tx1"/>
                          </a:solidFill>
                          <a:latin typeface="メイリオ" panose="020B0604030504040204" pitchFamily="50" charset="-128"/>
                          <a:ea typeface="メイリオ" panose="020B0604030504040204" pitchFamily="50" charset="-128"/>
                        </a:rPr>
                        <a:t>=COUNTA(</a:t>
                      </a:r>
                      <a:r>
                        <a:rPr kumimoji="1" lang="ja-JP" altLang="en-US" b="0" dirty="0">
                          <a:solidFill>
                            <a:schemeClr val="tx1"/>
                          </a:solidFill>
                          <a:latin typeface="メイリオ" panose="020B0604030504040204" pitchFamily="50" charset="-128"/>
                          <a:ea typeface="メイリオ" panose="020B0604030504040204" pitchFamily="50" charset="-128"/>
                        </a:rPr>
                        <a:t>領域</a:t>
                      </a:r>
                      <a:r>
                        <a:rPr kumimoji="1" lang="en-US" altLang="ja-JP" b="0" dirty="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39968853"/>
                  </a:ext>
                </a:extLst>
              </a:tr>
              <a:tr h="370840">
                <a:tc>
                  <a:txBody>
                    <a:bodyPr/>
                    <a:lstStyle/>
                    <a:p>
                      <a:r>
                        <a:rPr kumimoji="1" lang="en-US" altLang="ja-JP" b="0" dirty="0">
                          <a:solidFill>
                            <a:schemeClr val="tx1"/>
                          </a:solidFill>
                          <a:latin typeface="メイリオ" panose="020B0604030504040204" pitchFamily="50" charset="-128"/>
                          <a:ea typeface="メイリオ" panose="020B0604030504040204" pitchFamily="50" charset="-128"/>
                        </a:rPr>
                        <a:t>=INT()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a:solidFill>
                            <a:schemeClr val="tx1"/>
                          </a:solidFill>
                          <a:latin typeface="メイリオ" panose="020B0604030504040204" pitchFamily="50" charset="-128"/>
                          <a:ea typeface="メイリオ" panose="020B0604030504040204" pitchFamily="50" charset="-128"/>
                        </a:rPr>
                        <a:t>整数部のみ</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dirty="0">
                          <a:solidFill>
                            <a:schemeClr val="tx1"/>
                          </a:solidFill>
                          <a:latin typeface="メイリオ" panose="020B0604030504040204" pitchFamily="50" charset="-128"/>
                          <a:ea typeface="メイリオ" panose="020B0604030504040204" pitchFamily="50" charset="-128"/>
                        </a:rPr>
                        <a:t>=INT(</a:t>
                      </a:r>
                      <a:r>
                        <a:rPr kumimoji="1" lang="ja-JP" altLang="en-US" b="0" dirty="0">
                          <a:solidFill>
                            <a:schemeClr val="tx1"/>
                          </a:solidFill>
                          <a:latin typeface="メイリオ" panose="020B0604030504040204" pitchFamily="50" charset="-128"/>
                          <a:ea typeface="メイリオ" panose="020B0604030504040204" pitchFamily="50" charset="-128"/>
                        </a:rPr>
                        <a:t>セル</a:t>
                      </a:r>
                      <a:r>
                        <a:rPr kumimoji="1" lang="en-US" altLang="ja-JP" b="0" dirty="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24694551"/>
                  </a:ext>
                </a:extLst>
              </a:tr>
              <a:tr h="370840">
                <a:tc>
                  <a:txBody>
                    <a:bodyPr/>
                    <a:lstStyle/>
                    <a:p>
                      <a:r>
                        <a:rPr kumimoji="1" lang="en-US" altLang="ja-JP" b="0" dirty="0">
                          <a:solidFill>
                            <a:schemeClr val="tx1"/>
                          </a:solidFill>
                          <a:latin typeface="メイリオ" panose="020B0604030504040204" pitchFamily="50" charset="-128"/>
                          <a:ea typeface="メイリオ" panose="020B0604030504040204" pitchFamily="50" charset="-128"/>
                        </a:rPr>
                        <a:t>=IF()</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a:solidFill>
                            <a:schemeClr val="tx1"/>
                          </a:solidFill>
                          <a:latin typeface="メイリオ" panose="020B0604030504040204" pitchFamily="50" charset="-128"/>
                          <a:ea typeface="メイリオ" panose="020B0604030504040204" pitchFamily="50" charset="-128"/>
                        </a:rPr>
                        <a:t>条件での内容変更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b="0" dirty="0">
                          <a:solidFill>
                            <a:schemeClr val="tx1"/>
                          </a:solidFill>
                          <a:latin typeface="メイリオ" panose="020B0604030504040204" pitchFamily="50" charset="-128"/>
                          <a:ea typeface="メイリオ" panose="020B0604030504040204" pitchFamily="50" charset="-128"/>
                        </a:rPr>
                        <a:t>=IF(</a:t>
                      </a:r>
                      <a:r>
                        <a:rPr kumimoji="1" lang="ja-JP" altLang="en-US" b="0" dirty="0">
                          <a:solidFill>
                            <a:schemeClr val="tx1"/>
                          </a:solidFill>
                          <a:latin typeface="メイリオ" panose="020B0604030504040204" pitchFamily="50" charset="-128"/>
                          <a:ea typeface="メイリオ" panose="020B0604030504040204" pitchFamily="50" charset="-128"/>
                        </a:rPr>
                        <a:t>条件、正の場合の値、誤の場合の値</a:t>
                      </a:r>
                      <a:r>
                        <a:rPr kumimoji="1" lang="en-US" altLang="ja-JP" b="0" dirty="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39552824"/>
                  </a:ext>
                </a:extLst>
              </a:tr>
            </a:tbl>
          </a:graphicData>
        </a:graphic>
      </p:graphicFrame>
    </p:spTree>
    <p:extLst>
      <p:ext uri="{BB962C8B-B14F-4D97-AF65-F5344CB8AC3E}">
        <p14:creationId xmlns:p14="http://schemas.microsoft.com/office/powerpoint/2010/main" val="8891654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a:latin typeface="メイリオ" panose="020B0604030504040204" pitchFamily="50" charset="-128"/>
                <a:ea typeface="メイリオ" panose="020B0604030504040204" pitchFamily="50" charset="-128"/>
              </a:rPr>
              <a:t>3</a:t>
            </a:r>
            <a:r>
              <a:rPr lang="ja-JP" altLang="en-US" sz="2800" dirty="0">
                <a:latin typeface="メイリオ" panose="020B0604030504040204" pitchFamily="50" charset="-128"/>
                <a:ea typeface="メイリオ" panose="020B0604030504040204" pitchFamily="50" charset="-128"/>
              </a:rPr>
              <a:t>種類の分析方法</a:t>
            </a:r>
            <a:endParaRPr lang="en-US" altLang="ja-JP" sz="2800" dirty="0">
              <a:latin typeface="メイリオ" panose="020B0604030504040204" pitchFamily="50" charset="-128"/>
              <a:ea typeface="メイリオ" panose="020B0604030504040204" pitchFamily="50" charset="-128"/>
            </a:endParaRPr>
          </a:p>
        </p:txBody>
      </p:sp>
      <p:graphicFrame>
        <p:nvGraphicFramePr>
          <p:cNvPr id="10" name="グラフ 9"/>
          <p:cNvGraphicFramePr>
            <a:graphicFrameLocks/>
          </p:cNvGraphicFramePr>
          <p:nvPr>
            <p:extLst>
              <p:ext uri="{D42A27DB-BD31-4B8C-83A1-F6EECF244321}">
                <p14:modId xmlns:p14="http://schemas.microsoft.com/office/powerpoint/2010/main" val="277914350"/>
              </p:ext>
            </p:extLst>
          </p:nvPr>
        </p:nvGraphicFramePr>
        <p:xfrm>
          <a:off x="2002079" y="1290200"/>
          <a:ext cx="3001546" cy="2893515"/>
        </p:xfrm>
        <a:graphic>
          <a:graphicData uri="http://schemas.openxmlformats.org/drawingml/2006/chart">
            <c:chart xmlns:c="http://schemas.openxmlformats.org/drawingml/2006/chart" xmlns:r="http://schemas.openxmlformats.org/officeDocument/2006/relationships" r:id="rId2"/>
          </a:graphicData>
        </a:graphic>
      </p:graphicFrame>
      <p:sp>
        <p:nvSpPr>
          <p:cNvPr id="4" name="テキスト ボックス 3"/>
          <p:cNvSpPr txBox="1"/>
          <p:nvPr/>
        </p:nvSpPr>
        <p:spPr>
          <a:xfrm>
            <a:off x="196312" y="905620"/>
            <a:ext cx="5154978" cy="400110"/>
          </a:xfrm>
          <a:prstGeom prst="rect">
            <a:avLst/>
          </a:prstGeom>
          <a:noFill/>
        </p:spPr>
        <p:txBody>
          <a:bodyPr wrap="square" rtlCol="0">
            <a:spAutoFit/>
          </a:bodyPr>
          <a:lstStyle/>
          <a:p>
            <a:pPr algn="l"/>
            <a:r>
              <a:rPr kumimoji="1" lang="ja-JP" altLang="en-US" sz="2000" dirty="0">
                <a:latin typeface="メイリオ" panose="020B0604030504040204" pitchFamily="50" charset="-128"/>
                <a:ea typeface="メイリオ" panose="020B0604030504040204" pitchFamily="50" charset="-128"/>
              </a:rPr>
              <a:t>グループの平均の違い</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solidFill>
                  <a:srgbClr val="FF0000"/>
                </a:solidFill>
                <a:latin typeface="メイリオ" panose="020B0604030504040204" pitchFamily="50" charset="-128"/>
                <a:ea typeface="メイリオ" panose="020B0604030504040204" pitchFamily="50" charset="-128"/>
              </a:rPr>
              <a:t>量的データの違い</a:t>
            </a:r>
            <a:r>
              <a:rPr kumimoji="1" lang="en-US" altLang="ja-JP" sz="2000" dirty="0">
                <a:latin typeface="メイリオ" panose="020B0604030504040204" pitchFamily="50" charset="-128"/>
                <a:ea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endParaRPr>
          </a:p>
        </p:txBody>
      </p:sp>
      <p:graphicFrame>
        <p:nvGraphicFramePr>
          <p:cNvPr id="9" name="グラフ 8"/>
          <p:cNvGraphicFramePr>
            <a:graphicFrameLocks/>
          </p:cNvGraphicFramePr>
          <p:nvPr>
            <p:extLst>
              <p:ext uri="{D42A27DB-BD31-4B8C-83A1-F6EECF244321}">
                <p14:modId xmlns:p14="http://schemas.microsoft.com/office/powerpoint/2010/main" val="3590476818"/>
              </p:ext>
            </p:extLst>
          </p:nvPr>
        </p:nvGraphicFramePr>
        <p:xfrm>
          <a:off x="5351290" y="1813270"/>
          <a:ext cx="3674778" cy="2652858"/>
        </p:xfrm>
        <a:graphic>
          <a:graphicData uri="http://schemas.openxmlformats.org/drawingml/2006/chart">
            <c:chart xmlns:c="http://schemas.openxmlformats.org/drawingml/2006/chart" xmlns:r="http://schemas.openxmlformats.org/officeDocument/2006/relationships" r:id="rId3"/>
          </a:graphicData>
        </a:graphic>
      </p:graphicFrame>
      <p:pic>
        <p:nvPicPr>
          <p:cNvPr id="12" name="図 11"/>
          <p:cNvPicPr>
            <a:picLocks noChangeAspect="1"/>
          </p:cNvPicPr>
          <p:nvPr/>
        </p:nvPicPr>
        <p:blipFill>
          <a:blip r:embed="rId4"/>
          <a:stretch>
            <a:fillRect/>
          </a:stretch>
        </p:blipFill>
        <p:spPr>
          <a:xfrm>
            <a:off x="5408908" y="1023799"/>
            <a:ext cx="3092095" cy="789471"/>
          </a:xfrm>
          <a:prstGeom prst="rect">
            <a:avLst/>
          </a:prstGeom>
        </p:spPr>
      </p:pic>
      <p:sp>
        <p:nvSpPr>
          <p:cNvPr id="13" name="テキスト ボックス 12"/>
          <p:cNvSpPr txBox="1"/>
          <p:nvPr/>
        </p:nvSpPr>
        <p:spPr>
          <a:xfrm>
            <a:off x="5003626" y="124295"/>
            <a:ext cx="3418409" cy="707886"/>
          </a:xfrm>
          <a:prstGeom prst="rect">
            <a:avLst/>
          </a:prstGeom>
          <a:noFill/>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複数の属性を組み合わせて人数を調べる</a:t>
            </a:r>
            <a:r>
              <a:rPr lang="en-US" altLang="ja-JP" sz="2000" dirty="0">
                <a:latin typeface="メイリオ" panose="020B0604030504040204" pitchFamily="50" charset="-128"/>
                <a:ea typeface="メイリオ" panose="020B0604030504040204" pitchFamily="50" charset="-128"/>
              </a:rPr>
              <a:t>(</a:t>
            </a:r>
            <a:r>
              <a:rPr lang="ja-JP" altLang="en-US" sz="2000" dirty="0">
                <a:solidFill>
                  <a:srgbClr val="FF0000"/>
                </a:solidFill>
                <a:latin typeface="メイリオ" panose="020B0604030504040204" pitchFamily="50" charset="-128"/>
                <a:ea typeface="メイリオ" panose="020B0604030504040204" pitchFamily="50" charset="-128"/>
              </a:rPr>
              <a:t>クロス集計</a:t>
            </a:r>
            <a:r>
              <a:rPr lang="en-US" altLang="ja-JP" sz="2000" dirty="0">
                <a:latin typeface="メイリオ" panose="020B0604030504040204" pitchFamily="50" charset="-128"/>
                <a:ea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endParaRPr>
          </a:p>
        </p:txBody>
      </p:sp>
      <p:graphicFrame>
        <p:nvGraphicFramePr>
          <p:cNvPr id="14" name="グラフ 13"/>
          <p:cNvGraphicFramePr>
            <a:graphicFrameLocks/>
          </p:cNvGraphicFramePr>
          <p:nvPr>
            <p:extLst>
              <p:ext uri="{D42A27DB-BD31-4B8C-83A1-F6EECF244321}">
                <p14:modId xmlns:p14="http://schemas.microsoft.com/office/powerpoint/2010/main" val="536101416"/>
              </p:ext>
            </p:extLst>
          </p:nvPr>
        </p:nvGraphicFramePr>
        <p:xfrm>
          <a:off x="675928" y="4183715"/>
          <a:ext cx="3850921" cy="2738411"/>
        </p:xfrm>
        <a:graphic>
          <a:graphicData uri="http://schemas.openxmlformats.org/drawingml/2006/chart">
            <c:chart xmlns:c="http://schemas.openxmlformats.org/drawingml/2006/chart" xmlns:r="http://schemas.openxmlformats.org/officeDocument/2006/relationships" r:id="rId5"/>
          </a:graphicData>
        </a:graphic>
      </p:graphicFrame>
      <p:sp>
        <p:nvSpPr>
          <p:cNvPr id="17" name="テキスト ボックス 16"/>
          <p:cNvSpPr txBox="1"/>
          <p:nvPr/>
        </p:nvSpPr>
        <p:spPr>
          <a:xfrm>
            <a:off x="4635375" y="5093274"/>
            <a:ext cx="3865628" cy="707886"/>
          </a:xfrm>
          <a:prstGeom prst="rect">
            <a:avLst/>
          </a:prstGeom>
          <a:noFill/>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二つの数値の関係を見る</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相関</a:t>
            </a:r>
            <a:r>
              <a:rPr lang="en-US" altLang="ja-JP" sz="2000" dirty="0">
                <a:latin typeface="メイリオ" panose="020B0604030504040204" pitchFamily="50" charset="-128"/>
                <a:ea typeface="メイリオ" panose="020B0604030504040204" pitchFamily="50" charset="-128"/>
              </a:rPr>
              <a:t>) </a:t>
            </a:r>
            <a:r>
              <a:rPr lang="ja-JP" altLang="en-US" sz="2000" dirty="0">
                <a:solidFill>
                  <a:srgbClr val="FF0000"/>
                </a:solidFill>
                <a:latin typeface="メイリオ" panose="020B0604030504040204" pitchFamily="50" charset="-128"/>
                <a:ea typeface="メイリオ" panose="020B0604030504040204" pitchFamily="50" charset="-128"/>
              </a:rPr>
              <a:t>散布図を作成する</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5869211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グループ間の数値の違い</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データの分析の考え方</a:t>
            </a:r>
            <a:r>
              <a:rPr lang="en-US" altLang="ja-JP" sz="2800" dirty="0">
                <a:latin typeface="メイリオ" panose="020B0604030504040204" pitchFamily="50" charset="-128"/>
                <a:ea typeface="メイリオ" panose="020B0604030504040204" pitchFamily="50" charset="-128"/>
              </a:rPr>
              <a:t>1</a:t>
            </a:r>
          </a:p>
        </p:txBody>
      </p:sp>
      <p:sp>
        <p:nvSpPr>
          <p:cNvPr id="15" name="テキスト ボックス 14"/>
          <p:cNvSpPr txBox="1"/>
          <p:nvPr/>
        </p:nvSpPr>
        <p:spPr>
          <a:xfrm>
            <a:off x="518160" y="5178625"/>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304800" y="990615"/>
            <a:ext cx="8122920" cy="461665"/>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グループ間の数値の違いを比較する</a:t>
            </a:r>
            <a:r>
              <a:rPr lang="en-US" altLang="ja-JP" sz="2400" dirty="0">
                <a:latin typeface="メイリオ" panose="020B0604030504040204" pitchFamily="50" charset="-128"/>
                <a:ea typeface="メイリオ" panose="020B0604030504040204" pitchFamily="50" charset="-128"/>
              </a:rPr>
              <a:t>: </a:t>
            </a:r>
            <a:r>
              <a:rPr lang="ja-JP" altLang="en-US" sz="2400" dirty="0">
                <a:solidFill>
                  <a:srgbClr val="FF0000"/>
                </a:solidFill>
                <a:latin typeface="メイリオ" panose="020B0604030504040204" pitchFamily="50" charset="-128"/>
                <a:ea typeface="メイリオ" panose="020B0604030504040204" pitchFamily="50" charset="-128"/>
              </a:rPr>
              <a:t>平均等を比較する</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304800" y="1565255"/>
            <a:ext cx="6979920" cy="461665"/>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表</a:t>
            </a: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一日のゲームのプレイ時間の男女の比較</a:t>
            </a:r>
            <a:endParaRPr kumimoji="1" lang="ja-JP" altLang="en-US" sz="2400" dirty="0">
              <a:latin typeface="メイリオ" panose="020B0604030504040204" pitchFamily="50" charset="-128"/>
              <a:ea typeface="メイリオ" panose="020B0604030504040204" pitchFamily="50" charset="-128"/>
            </a:endParaRPr>
          </a:p>
        </p:txBody>
      </p:sp>
      <p:graphicFrame>
        <p:nvGraphicFramePr>
          <p:cNvPr id="3" name="表 2"/>
          <p:cNvGraphicFramePr>
            <a:graphicFrameLocks noGrp="1"/>
          </p:cNvGraphicFramePr>
          <p:nvPr/>
        </p:nvGraphicFramePr>
        <p:xfrm>
          <a:off x="518160" y="2139896"/>
          <a:ext cx="2971800" cy="1261572"/>
        </p:xfrm>
        <a:graphic>
          <a:graphicData uri="http://schemas.openxmlformats.org/drawingml/2006/table">
            <a:tbl>
              <a:tblPr>
                <a:tableStyleId>{5C22544A-7EE6-4342-B048-85BDC9FD1C3A}</a:tableStyleId>
              </a:tblPr>
              <a:tblGrid>
                <a:gridCol w="1409700">
                  <a:extLst>
                    <a:ext uri="{9D8B030D-6E8A-4147-A177-3AD203B41FA5}">
                      <a16:colId xmlns:a16="http://schemas.microsoft.com/office/drawing/2014/main" val="2552529348"/>
                    </a:ext>
                  </a:extLst>
                </a:gridCol>
                <a:gridCol w="1562100">
                  <a:extLst>
                    <a:ext uri="{9D8B030D-6E8A-4147-A177-3AD203B41FA5}">
                      <a16:colId xmlns:a16="http://schemas.microsoft.com/office/drawing/2014/main" val="1586005249"/>
                    </a:ext>
                  </a:extLst>
                </a:gridCol>
              </a:tblGrid>
              <a:tr h="420524">
                <a:tc>
                  <a:txBody>
                    <a:bodyPr/>
                    <a:lstStyle/>
                    <a:p>
                      <a:pPr algn="ctr" fontAlgn="b"/>
                      <a:endParaRPr lang="ja-JP" altLang="en-US" sz="2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ja-JP" altLang="en-US" sz="2400" b="0" i="0" u="none" strike="noStrike" dirty="0">
                          <a:solidFill>
                            <a:srgbClr val="000000"/>
                          </a:solidFill>
                          <a:effectLst/>
                          <a:latin typeface="メイリオ" panose="020B0604030504040204" pitchFamily="50" charset="-128"/>
                          <a:ea typeface="メイリオ" panose="020B0604030504040204" pitchFamily="50" charset="-128"/>
                        </a:rPr>
                        <a:t>平均</a:t>
                      </a:r>
                      <a:endParaRPr lang="en-US" altLang="ja-JP" sz="2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349601"/>
                  </a:ext>
                </a:extLst>
              </a:tr>
              <a:tr h="420524">
                <a:tc>
                  <a:txBody>
                    <a:bodyPr/>
                    <a:lstStyle/>
                    <a:p>
                      <a:pPr algn="ctr" fontAlgn="b"/>
                      <a:r>
                        <a:rPr lang="ja-JP" altLang="en-US" sz="2400" u="none" strike="noStrike" dirty="0">
                          <a:effectLst/>
                          <a:latin typeface="メイリオ" panose="020B0604030504040204" pitchFamily="50" charset="-128"/>
                          <a:ea typeface="メイリオ" panose="020B0604030504040204" pitchFamily="50" charset="-128"/>
                        </a:rPr>
                        <a:t>女子</a:t>
                      </a:r>
                      <a:endParaRPr lang="ja-JP" altLang="en-US" sz="2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altLang="ja-JP" sz="2400" u="none" strike="noStrike" dirty="0">
                          <a:effectLst/>
                          <a:latin typeface="メイリオ" panose="020B0604030504040204" pitchFamily="50" charset="-128"/>
                          <a:ea typeface="メイリオ" panose="020B0604030504040204" pitchFamily="50" charset="-128"/>
                        </a:rPr>
                        <a:t>22</a:t>
                      </a:r>
                      <a:r>
                        <a:rPr lang="ja-JP" altLang="en-US" sz="2400" u="none" strike="noStrike" dirty="0">
                          <a:effectLst/>
                          <a:latin typeface="メイリオ" panose="020B0604030504040204" pitchFamily="50" charset="-128"/>
                          <a:ea typeface="メイリオ" panose="020B0604030504040204" pitchFamily="50" charset="-128"/>
                        </a:rPr>
                        <a:t>分</a:t>
                      </a:r>
                      <a:endParaRPr lang="en-US" altLang="ja-JP" sz="2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95093838"/>
                  </a:ext>
                </a:extLst>
              </a:tr>
              <a:tr h="420524">
                <a:tc>
                  <a:txBody>
                    <a:bodyPr/>
                    <a:lstStyle/>
                    <a:p>
                      <a:pPr algn="ctr" fontAlgn="b"/>
                      <a:r>
                        <a:rPr lang="ja-JP" altLang="en-US" sz="2400" u="none" strike="noStrike">
                          <a:effectLst/>
                          <a:latin typeface="メイリオ" panose="020B0604030504040204" pitchFamily="50" charset="-128"/>
                          <a:ea typeface="メイリオ" panose="020B0604030504040204" pitchFamily="50" charset="-128"/>
                        </a:rPr>
                        <a:t>男子</a:t>
                      </a:r>
                      <a:endParaRPr lang="ja-JP" altLang="en-US" sz="24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altLang="ja-JP" sz="2400" u="none" strike="noStrike" dirty="0">
                          <a:effectLst/>
                          <a:latin typeface="メイリオ" panose="020B0604030504040204" pitchFamily="50" charset="-128"/>
                          <a:ea typeface="メイリオ" panose="020B0604030504040204" pitchFamily="50" charset="-128"/>
                        </a:rPr>
                        <a:t>119</a:t>
                      </a:r>
                      <a:r>
                        <a:rPr lang="ja-JP" altLang="en-US" sz="2400" u="none" strike="noStrike" dirty="0">
                          <a:effectLst/>
                          <a:latin typeface="メイリオ" panose="020B0604030504040204" pitchFamily="50" charset="-128"/>
                          <a:ea typeface="メイリオ" panose="020B0604030504040204" pitchFamily="50" charset="-128"/>
                        </a:rPr>
                        <a:t>分</a:t>
                      </a:r>
                      <a:endParaRPr lang="en-US" altLang="ja-JP" sz="2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47682038"/>
                  </a:ext>
                </a:extLst>
              </a:tr>
            </a:tbl>
          </a:graphicData>
        </a:graphic>
      </p:graphicFrame>
      <p:graphicFrame>
        <p:nvGraphicFramePr>
          <p:cNvPr id="10" name="グラフ 9"/>
          <p:cNvGraphicFramePr>
            <a:graphicFrameLocks/>
          </p:cNvGraphicFramePr>
          <p:nvPr/>
        </p:nvGraphicFramePr>
        <p:xfrm>
          <a:off x="3947636" y="2139895"/>
          <a:ext cx="4236244" cy="402336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227472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13</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グループごとの平均を求める</a:t>
            </a:r>
            <a:r>
              <a:rPr lang="en-US" altLang="ja-JP" sz="2800" dirty="0">
                <a:latin typeface="メイリオ" panose="020B0604030504040204" pitchFamily="50" charset="-128"/>
                <a:ea typeface="メイリオ" panose="020B0604030504040204" pitchFamily="50" charset="-128"/>
              </a:rPr>
              <a:t>(1)</a:t>
            </a:r>
          </a:p>
        </p:txBody>
      </p:sp>
      <p:sp>
        <p:nvSpPr>
          <p:cNvPr id="15" name="テキスト ボックス 14"/>
          <p:cNvSpPr txBox="1"/>
          <p:nvPr/>
        </p:nvSpPr>
        <p:spPr>
          <a:xfrm>
            <a:off x="518160" y="5224345"/>
            <a:ext cx="7330440" cy="523220"/>
          </a:xfrm>
          <a:prstGeom prst="rect">
            <a:avLst/>
          </a:prstGeom>
          <a:noFill/>
        </p:spPr>
        <p:txBody>
          <a:bodyPr wrap="square" rtlCol="0">
            <a:spAutoFit/>
          </a:bodyPr>
          <a:lstStyle/>
          <a:p>
            <a:pPr algn="l"/>
            <a:r>
              <a:rPr lang="ja-JP" altLang="en-US" sz="2800" dirty="0">
                <a:latin typeface="メイリオ" panose="020B0604030504040204" pitchFamily="50" charset="-128"/>
                <a:ea typeface="メイリオ" panose="020B0604030504040204" pitchFamily="50" charset="-128"/>
              </a:rPr>
              <a:t>グループが固まるように並べ方する</a:t>
            </a:r>
            <a:endParaRPr kumimoji="1" lang="ja-JP" altLang="en-US" sz="2800" dirty="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518160" y="894793"/>
            <a:ext cx="7885747" cy="3896684"/>
          </a:xfrm>
          <a:prstGeom prst="rect">
            <a:avLst/>
          </a:prstGeom>
        </p:spPr>
      </p:pic>
      <p:sp>
        <p:nvSpPr>
          <p:cNvPr id="4" name="楕円 3"/>
          <p:cNvSpPr/>
          <p:nvPr/>
        </p:nvSpPr>
        <p:spPr bwMode="auto">
          <a:xfrm>
            <a:off x="3718560" y="1325880"/>
            <a:ext cx="640080" cy="655320"/>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 name="正方形/長方形 6">
            <a:extLst>
              <a:ext uri="{FF2B5EF4-FFF2-40B4-BE49-F238E27FC236}">
                <a16:creationId xmlns:a16="http://schemas.microsoft.com/office/drawing/2014/main" id="{60BF0886-5DB9-3FFD-75DC-7BF5B3D1ABBE}"/>
              </a:ext>
            </a:extLst>
          </p:cNvPr>
          <p:cNvSpPr/>
          <p:nvPr/>
        </p:nvSpPr>
        <p:spPr bwMode="auto">
          <a:xfrm>
            <a:off x="6906126" y="182299"/>
            <a:ext cx="1780674" cy="496060"/>
          </a:xfrm>
          <a:prstGeom prst="rect">
            <a:avLst/>
          </a:prstGeom>
          <a:solidFill>
            <a:schemeClr val="bg1"/>
          </a:solidFill>
          <a:ln w="28575" cap="flat" cmpd="sng" algn="ctr">
            <a:solidFill>
              <a:schemeClr val="accent6">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2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Win</a:t>
            </a:r>
            <a:endParaRPr kumimoji="1" lang="ja-JP" altLang="en-US" sz="2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9069272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14</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グループごとの平均を求める</a:t>
            </a:r>
            <a:r>
              <a:rPr lang="en-US" altLang="ja-JP" sz="2800" dirty="0">
                <a:latin typeface="メイリオ" panose="020B0604030504040204" pitchFamily="50" charset="-128"/>
                <a:ea typeface="メイリオ" panose="020B0604030504040204" pitchFamily="50" charset="-128"/>
              </a:rPr>
              <a:t>(2)</a:t>
            </a:r>
          </a:p>
        </p:txBody>
      </p:sp>
      <p:sp>
        <p:nvSpPr>
          <p:cNvPr id="15" name="テキスト ボックス 14"/>
          <p:cNvSpPr txBox="1"/>
          <p:nvPr/>
        </p:nvSpPr>
        <p:spPr>
          <a:xfrm>
            <a:off x="518160" y="5224345"/>
            <a:ext cx="7330440" cy="523220"/>
          </a:xfrm>
          <a:prstGeom prst="rect">
            <a:avLst/>
          </a:prstGeom>
          <a:noFill/>
        </p:spPr>
        <p:txBody>
          <a:bodyPr wrap="square" rtlCol="0">
            <a:spAutoFit/>
          </a:bodyPr>
          <a:lstStyle/>
          <a:p>
            <a:pPr algn="l"/>
            <a:r>
              <a:rPr kumimoji="1" lang="ja-JP" altLang="en-US" sz="2800" dirty="0">
                <a:latin typeface="メイリオ" panose="020B0604030504040204" pitchFamily="50" charset="-128"/>
                <a:ea typeface="メイリオ" panose="020B0604030504040204" pitchFamily="50" charset="-128"/>
              </a:rPr>
              <a:t>各グループごとの平均を求める</a:t>
            </a:r>
          </a:p>
        </p:txBody>
      </p:sp>
      <p:pic>
        <p:nvPicPr>
          <p:cNvPr id="2" name="図 1"/>
          <p:cNvPicPr>
            <a:picLocks noChangeAspect="1"/>
          </p:cNvPicPr>
          <p:nvPr/>
        </p:nvPicPr>
        <p:blipFill>
          <a:blip r:embed="rId2"/>
          <a:stretch>
            <a:fillRect/>
          </a:stretch>
        </p:blipFill>
        <p:spPr>
          <a:xfrm>
            <a:off x="1169446" y="1203960"/>
            <a:ext cx="4384582" cy="3312795"/>
          </a:xfrm>
          <a:prstGeom prst="rect">
            <a:avLst/>
          </a:prstGeom>
        </p:spPr>
      </p:pic>
    </p:spTree>
    <p:extLst>
      <p:ext uri="{BB962C8B-B14F-4D97-AF65-F5344CB8AC3E}">
        <p14:creationId xmlns:p14="http://schemas.microsoft.com/office/powerpoint/2010/main" val="34457020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15</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クロス集計</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データの分析の考え方</a:t>
            </a:r>
            <a:r>
              <a:rPr lang="en-US" altLang="ja-JP" sz="2800" dirty="0">
                <a:latin typeface="メイリオ" panose="020B0604030504040204" pitchFamily="50" charset="-128"/>
                <a:ea typeface="メイリオ" panose="020B0604030504040204" pitchFamily="50" charset="-128"/>
              </a:rPr>
              <a:t>2</a:t>
            </a:r>
          </a:p>
        </p:txBody>
      </p:sp>
      <p:sp>
        <p:nvSpPr>
          <p:cNvPr id="15" name="テキスト ボックス 14"/>
          <p:cNvSpPr txBox="1"/>
          <p:nvPr/>
        </p:nvSpPr>
        <p:spPr>
          <a:xfrm>
            <a:off x="518160" y="5224345"/>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304800" y="1128147"/>
            <a:ext cx="7757160" cy="461665"/>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複数の属性を組み合わせて人数を調べる</a:t>
            </a:r>
            <a:r>
              <a:rPr lang="en-US" altLang="ja-JP" sz="2400" dirty="0">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クロス集計</a:t>
            </a:r>
            <a:r>
              <a:rPr lang="en-US" altLang="ja-JP" sz="2400" dirty="0">
                <a:latin typeface="メイリオ" panose="020B0604030504040204" pitchFamily="50" charset="-128"/>
                <a:ea typeface="メイリオ" panose="020B0604030504040204" pitchFamily="50" charset="-128"/>
              </a:rPr>
              <a:t>)</a:t>
            </a:r>
            <a:endParaRPr kumimoji="1" lang="ja-JP" altLang="en-US" sz="2400" dirty="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2"/>
          <a:stretch>
            <a:fillRect/>
          </a:stretch>
        </p:blipFill>
        <p:spPr>
          <a:xfrm>
            <a:off x="518161" y="1589812"/>
            <a:ext cx="5227320" cy="1334635"/>
          </a:xfrm>
          <a:prstGeom prst="rect">
            <a:avLst/>
          </a:prstGeom>
        </p:spPr>
      </p:pic>
      <p:graphicFrame>
        <p:nvGraphicFramePr>
          <p:cNvPr id="9" name="グラフ 8"/>
          <p:cNvGraphicFramePr>
            <a:graphicFrameLocks/>
          </p:cNvGraphicFramePr>
          <p:nvPr>
            <p:extLst>
              <p:ext uri="{D42A27DB-BD31-4B8C-83A1-F6EECF244321}">
                <p14:modId xmlns:p14="http://schemas.microsoft.com/office/powerpoint/2010/main" val="3691617489"/>
              </p:ext>
            </p:extLst>
          </p:nvPr>
        </p:nvGraphicFramePr>
        <p:xfrm>
          <a:off x="1588168" y="3386112"/>
          <a:ext cx="4419600" cy="280044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219342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16</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クロス集計の仕方</a:t>
            </a:r>
            <a:endParaRPr lang="en-US" altLang="ja-JP" sz="28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883920" y="4782385"/>
            <a:ext cx="7330440" cy="954107"/>
          </a:xfrm>
          <a:prstGeom prst="rect">
            <a:avLst/>
          </a:prstGeom>
          <a:noFill/>
        </p:spPr>
        <p:txBody>
          <a:bodyPr wrap="square" rtlCol="0">
            <a:spAutoFit/>
          </a:bodyPr>
          <a:lstStyle/>
          <a:p>
            <a:pPr algn="l"/>
            <a:r>
              <a:rPr kumimoji="1" lang="ja-JP" altLang="en-US" sz="2800" dirty="0">
                <a:latin typeface="メイリオ" panose="020B0604030504040204" pitchFamily="50" charset="-128"/>
                <a:ea typeface="メイリオ" panose="020B0604030504040204" pitchFamily="50" charset="-128"/>
              </a:rPr>
              <a:t>二つのキーを使って並び替えすると、それぞれのグループが固まってカウントしやすい</a:t>
            </a:r>
          </a:p>
        </p:txBody>
      </p:sp>
      <p:pic>
        <p:nvPicPr>
          <p:cNvPr id="3" name="図 2"/>
          <p:cNvPicPr>
            <a:picLocks noChangeAspect="1"/>
          </p:cNvPicPr>
          <p:nvPr/>
        </p:nvPicPr>
        <p:blipFill>
          <a:blip r:embed="rId2"/>
          <a:stretch>
            <a:fillRect/>
          </a:stretch>
        </p:blipFill>
        <p:spPr>
          <a:xfrm>
            <a:off x="703898" y="1142369"/>
            <a:ext cx="8135302" cy="3303676"/>
          </a:xfrm>
          <a:prstGeom prst="rect">
            <a:avLst/>
          </a:prstGeom>
        </p:spPr>
      </p:pic>
      <p:sp>
        <p:nvSpPr>
          <p:cNvPr id="6" name="正方形/長方形 5">
            <a:extLst>
              <a:ext uri="{FF2B5EF4-FFF2-40B4-BE49-F238E27FC236}">
                <a16:creationId xmlns:a16="http://schemas.microsoft.com/office/drawing/2014/main" id="{49AC4F5F-9789-4CDA-A9FD-A94D4A113B7B}"/>
              </a:ext>
            </a:extLst>
          </p:cNvPr>
          <p:cNvSpPr/>
          <p:nvPr/>
        </p:nvSpPr>
        <p:spPr bwMode="auto">
          <a:xfrm>
            <a:off x="6906126" y="252100"/>
            <a:ext cx="1780674" cy="496060"/>
          </a:xfrm>
          <a:prstGeom prst="rect">
            <a:avLst/>
          </a:prstGeom>
          <a:solidFill>
            <a:schemeClr val="bg1"/>
          </a:solidFill>
          <a:ln w="28575" cap="flat" cmpd="sng" algn="ctr">
            <a:solidFill>
              <a:schemeClr val="accent6">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2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Win</a:t>
            </a:r>
            <a:endParaRPr kumimoji="1" lang="ja-JP" altLang="en-US" sz="2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2179141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17</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相関</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データの分析の考え方</a:t>
            </a:r>
            <a:r>
              <a:rPr lang="en-US" altLang="ja-JP" sz="2800" dirty="0">
                <a:latin typeface="メイリオ" panose="020B0604030504040204" pitchFamily="50" charset="-128"/>
                <a:ea typeface="メイリオ" panose="020B0604030504040204" pitchFamily="50" charset="-128"/>
              </a:rPr>
              <a:t>3</a:t>
            </a:r>
          </a:p>
        </p:txBody>
      </p:sp>
      <p:sp>
        <p:nvSpPr>
          <p:cNvPr id="15" name="テキスト ボックス 14"/>
          <p:cNvSpPr txBox="1"/>
          <p:nvPr/>
        </p:nvSpPr>
        <p:spPr>
          <a:xfrm>
            <a:off x="518160" y="5224345"/>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304800" y="1094847"/>
            <a:ext cx="7963138" cy="461665"/>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二つの数値の関係を見る</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相関</a:t>
            </a:r>
            <a:r>
              <a:rPr lang="en-US" altLang="ja-JP" sz="2400" dirty="0">
                <a:latin typeface="メイリオ" panose="020B0604030504040204" pitchFamily="50" charset="-128"/>
                <a:ea typeface="メイリオ" panose="020B0604030504040204" pitchFamily="50" charset="-128"/>
              </a:rPr>
              <a:t>) </a:t>
            </a:r>
            <a:r>
              <a:rPr lang="ja-JP" altLang="en-US" sz="2400" dirty="0">
                <a:solidFill>
                  <a:srgbClr val="FF0000"/>
                </a:solidFill>
                <a:latin typeface="メイリオ" panose="020B0604030504040204" pitchFamily="50" charset="-128"/>
                <a:ea typeface="メイリオ" panose="020B0604030504040204" pitchFamily="50" charset="-128"/>
              </a:rPr>
              <a:t>散布図を作成する</a:t>
            </a:r>
            <a:r>
              <a:rPr lang="ja-JP" altLang="en-US" sz="2400" dirty="0" err="1">
                <a:solidFill>
                  <a:srgbClr val="FF0000"/>
                </a:solidFill>
                <a:latin typeface="メイリオ" panose="020B0604030504040204" pitchFamily="50" charset="-128"/>
                <a:ea typeface="メイリオ" panose="020B0604030504040204" pitchFamily="50" charset="-128"/>
              </a:rPr>
              <a:t>そ</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pic>
        <p:nvPicPr>
          <p:cNvPr id="4" name="図 3"/>
          <p:cNvPicPr>
            <a:picLocks noChangeAspect="1"/>
          </p:cNvPicPr>
          <p:nvPr/>
        </p:nvPicPr>
        <p:blipFill>
          <a:blip r:embed="rId2"/>
          <a:stretch>
            <a:fillRect/>
          </a:stretch>
        </p:blipFill>
        <p:spPr>
          <a:xfrm>
            <a:off x="518160" y="1722457"/>
            <a:ext cx="2027873" cy="4688724"/>
          </a:xfrm>
          <a:prstGeom prst="rect">
            <a:avLst/>
          </a:prstGeom>
        </p:spPr>
      </p:pic>
      <p:graphicFrame>
        <p:nvGraphicFramePr>
          <p:cNvPr id="8" name="グラフ 7"/>
          <p:cNvGraphicFramePr>
            <a:graphicFrameLocks/>
          </p:cNvGraphicFramePr>
          <p:nvPr/>
        </p:nvGraphicFramePr>
        <p:xfrm>
          <a:off x="2843926" y="2364666"/>
          <a:ext cx="5424012" cy="4356809"/>
        </p:xfrm>
        <a:graphic>
          <a:graphicData uri="http://schemas.openxmlformats.org/drawingml/2006/chart">
            <c:chart xmlns:c="http://schemas.openxmlformats.org/drawingml/2006/chart" xmlns:r="http://schemas.openxmlformats.org/officeDocument/2006/relationships" r:id="rId3"/>
          </a:graphicData>
        </a:graphic>
      </p:graphicFrame>
      <p:sp>
        <p:nvSpPr>
          <p:cNvPr id="9" name="正方形/長方形 8">
            <a:extLst>
              <a:ext uri="{FF2B5EF4-FFF2-40B4-BE49-F238E27FC236}">
                <a16:creationId xmlns:a16="http://schemas.microsoft.com/office/drawing/2014/main" id="{D6F08D02-4391-03AF-5109-66689F9D2B89}"/>
              </a:ext>
            </a:extLst>
          </p:cNvPr>
          <p:cNvSpPr/>
          <p:nvPr/>
        </p:nvSpPr>
        <p:spPr bwMode="auto">
          <a:xfrm>
            <a:off x="7132320" y="185978"/>
            <a:ext cx="1780674" cy="496060"/>
          </a:xfrm>
          <a:prstGeom prst="rect">
            <a:avLst/>
          </a:prstGeom>
          <a:solidFill>
            <a:schemeClr val="bg1"/>
          </a:solid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800" dirty="0">
                <a:latin typeface="メイリオ" panose="020B0604030504040204" pitchFamily="50" charset="-128"/>
                <a:ea typeface="メイリオ" panose="020B0604030504040204" pitchFamily="50" charset="-128"/>
              </a:rPr>
              <a:t>追加説明</a:t>
            </a:r>
            <a:endParaRPr kumimoji="1" lang="ja-JP" altLang="en-US" sz="2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5369896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18</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相関</a:t>
            </a:r>
            <a:endParaRPr lang="en-US" altLang="ja-JP" sz="28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518160" y="5224345"/>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aphicFrame>
        <p:nvGraphicFramePr>
          <p:cNvPr id="5" name="グラフ 4"/>
          <p:cNvGraphicFramePr>
            <a:graphicFrameLocks/>
          </p:cNvGraphicFramePr>
          <p:nvPr/>
        </p:nvGraphicFramePr>
        <p:xfrm>
          <a:off x="3200400" y="1344428"/>
          <a:ext cx="2796540" cy="2801212"/>
        </p:xfrm>
        <a:graphic>
          <a:graphicData uri="http://schemas.openxmlformats.org/drawingml/2006/chart">
            <c:chart xmlns:c="http://schemas.openxmlformats.org/drawingml/2006/chart" xmlns:r="http://schemas.openxmlformats.org/officeDocument/2006/relationships" r:id="rId2"/>
          </a:graphicData>
        </a:graphic>
      </p:graphicFrame>
      <p:sp>
        <p:nvSpPr>
          <p:cNvPr id="2" name="テキスト ボックス 1"/>
          <p:cNvSpPr txBox="1"/>
          <p:nvPr/>
        </p:nvSpPr>
        <p:spPr>
          <a:xfrm>
            <a:off x="716280" y="4231161"/>
            <a:ext cx="2484120" cy="1107996"/>
          </a:xfrm>
          <a:prstGeom prst="rect">
            <a:avLst/>
          </a:prstGeom>
          <a:noFill/>
        </p:spPr>
        <p:txBody>
          <a:bodyPr wrap="square" rtlCol="0">
            <a:spAutoFit/>
          </a:bodyPr>
          <a:lstStyle/>
          <a:p>
            <a:pPr algn="l"/>
            <a:r>
              <a:rPr kumimoji="1" lang="ja-JP" altLang="en-US" sz="2200" dirty="0">
                <a:latin typeface="メイリオ" panose="020B0604030504040204" pitchFamily="50" charset="-128"/>
                <a:ea typeface="メイリオ" panose="020B0604030504040204" pitchFamily="50" charset="-128"/>
              </a:rPr>
              <a:t>相関が完全にある</a:t>
            </a:r>
          </a:p>
          <a:p>
            <a:pPr algn="l"/>
            <a:r>
              <a:rPr lang="en-US" altLang="ja-JP" sz="2200" dirty="0">
                <a:latin typeface="メイリオ" panose="020B0604030504040204" pitchFamily="50" charset="-128"/>
                <a:ea typeface="メイリオ" panose="020B0604030504040204" pitchFamily="50" charset="-128"/>
              </a:rPr>
              <a:t>y = ax</a:t>
            </a:r>
          </a:p>
          <a:p>
            <a:pPr algn="l"/>
            <a:endParaRPr kumimoji="1" lang="ja-JP" altLang="en-US" sz="2200" dirty="0">
              <a:solidFill>
                <a:srgbClr val="FF0000"/>
              </a:solidFill>
              <a:latin typeface="メイリオ" panose="020B0604030504040204" pitchFamily="50" charset="-128"/>
              <a:ea typeface="メイリオ" panose="020B0604030504040204" pitchFamily="50" charset="-128"/>
            </a:endParaRPr>
          </a:p>
        </p:txBody>
      </p:sp>
      <p:graphicFrame>
        <p:nvGraphicFramePr>
          <p:cNvPr id="7" name="グラフ 6"/>
          <p:cNvGraphicFramePr>
            <a:graphicFrameLocks/>
          </p:cNvGraphicFramePr>
          <p:nvPr/>
        </p:nvGraphicFramePr>
        <p:xfrm>
          <a:off x="304800" y="1344428"/>
          <a:ext cx="2895600" cy="280121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グラフ 9"/>
          <p:cNvGraphicFramePr>
            <a:graphicFrameLocks/>
          </p:cNvGraphicFramePr>
          <p:nvPr/>
        </p:nvGraphicFramePr>
        <p:xfrm>
          <a:off x="5996940" y="1409159"/>
          <a:ext cx="297942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12" name="テキスト ボックス 11"/>
          <p:cNvSpPr txBox="1"/>
          <p:nvPr/>
        </p:nvSpPr>
        <p:spPr>
          <a:xfrm>
            <a:off x="6659880" y="4231161"/>
            <a:ext cx="2484120" cy="1107996"/>
          </a:xfrm>
          <a:prstGeom prst="rect">
            <a:avLst/>
          </a:prstGeom>
          <a:noFill/>
        </p:spPr>
        <p:txBody>
          <a:bodyPr wrap="square" rtlCol="0">
            <a:spAutoFit/>
          </a:bodyPr>
          <a:lstStyle/>
          <a:p>
            <a:pPr algn="l"/>
            <a:r>
              <a:rPr kumimoji="1" lang="ja-JP" altLang="en-US" sz="2200" dirty="0">
                <a:latin typeface="メイリオ" panose="020B0604030504040204" pitchFamily="50" charset="-128"/>
                <a:ea typeface="メイリオ" panose="020B0604030504040204" pitchFamily="50" charset="-128"/>
              </a:rPr>
              <a:t>相関が</a:t>
            </a:r>
            <a:r>
              <a:rPr lang="ja-JP" altLang="en-US" sz="2200" dirty="0">
                <a:latin typeface="メイリオ" panose="020B0604030504040204" pitchFamily="50" charset="-128"/>
                <a:ea typeface="メイリオ" panose="020B0604030504040204" pitchFamily="50" charset="-128"/>
              </a:rPr>
              <a:t>ない</a:t>
            </a:r>
            <a:br>
              <a:rPr lang="ja-JP" altLang="en-US" sz="2200" dirty="0">
                <a:latin typeface="メイリオ" panose="020B0604030504040204" pitchFamily="50" charset="-128"/>
                <a:ea typeface="メイリオ" panose="020B0604030504040204" pitchFamily="50" charset="-128"/>
              </a:rPr>
            </a:br>
            <a:r>
              <a:rPr lang="ja-JP" altLang="en-US" sz="2200" dirty="0">
                <a:latin typeface="メイリオ" panose="020B0604030504040204" pitchFamily="50" charset="-128"/>
                <a:ea typeface="メイリオ" panose="020B0604030504040204" pitchFamily="50" charset="-128"/>
              </a:rPr>
              <a:t>バラバラ</a:t>
            </a:r>
          </a:p>
          <a:p>
            <a:pPr algn="l"/>
            <a:endParaRPr kumimoji="1" lang="ja-JP" altLang="en-US" sz="2200" dirty="0">
              <a:solidFill>
                <a:srgbClr val="FF0000"/>
              </a:solidFill>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3398520" y="4231161"/>
            <a:ext cx="2590800" cy="769441"/>
          </a:xfrm>
          <a:prstGeom prst="rect">
            <a:avLst/>
          </a:prstGeom>
          <a:noFill/>
        </p:spPr>
        <p:txBody>
          <a:bodyPr wrap="square" rtlCol="0">
            <a:spAutoFit/>
          </a:bodyPr>
          <a:lstStyle/>
          <a:p>
            <a:pPr algn="l"/>
            <a:r>
              <a:rPr lang="ja-JP" altLang="en-US" sz="2200" dirty="0">
                <a:latin typeface="メイリオ" panose="020B0604030504040204" pitchFamily="50" charset="-128"/>
                <a:ea typeface="メイリオ" panose="020B0604030504040204" pitchFamily="50" charset="-128"/>
              </a:rPr>
              <a:t>相関の強さ</a:t>
            </a:r>
          </a:p>
          <a:p>
            <a:pPr algn="l"/>
            <a:endParaRPr lang="ja-JP" altLang="en-US" sz="2200" dirty="0">
              <a:latin typeface="メイリオ" panose="020B0604030504040204" pitchFamily="50" charset="-128"/>
              <a:ea typeface="メイリオ" panose="020B0604030504040204" pitchFamily="50" charset="-128"/>
            </a:endParaRPr>
          </a:p>
        </p:txBody>
      </p:sp>
      <p:sp>
        <p:nvSpPr>
          <p:cNvPr id="11" name="正方形/長方形 10">
            <a:extLst>
              <a:ext uri="{FF2B5EF4-FFF2-40B4-BE49-F238E27FC236}">
                <a16:creationId xmlns:a16="http://schemas.microsoft.com/office/drawing/2014/main" id="{DBF5794D-BE63-A98C-B150-4B0AB3B2022B}"/>
              </a:ext>
            </a:extLst>
          </p:cNvPr>
          <p:cNvSpPr/>
          <p:nvPr/>
        </p:nvSpPr>
        <p:spPr bwMode="auto">
          <a:xfrm>
            <a:off x="7132320" y="185978"/>
            <a:ext cx="1780674" cy="496060"/>
          </a:xfrm>
          <a:prstGeom prst="rect">
            <a:avLst/>
          </a:prstGeom>
          <a:solidFill>
            <a:schemeClr val="bg1"/>
          </a:solid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800" dirty="0">
                <a:latin typeface="メイリオ" panose="020B0604030504040204" pitchFamily="50" charset="-128"/>
                <a:ea typeface="メイリオ" panose="020B0604030504040204" pitchFamily="50" charset="-128"/>
              </a:rPr>
              <a:t>追加説明</a:t>
            </a:r>
            <a:endParaRPr kumimoji="1" lang="ja-JP" altLang="en-US" sz="2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5047304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19</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a:latin typeface="メイリオ" panose="020B0604030504040204" pitchFamily="50" charset="-128"/>
                <a:ea typeface="メイリオ" panose="020B0604030504040204" pitchFamily="50" charset="-128"/>
              </a:rPr>
              <a:t>Excel</a:t>
            </a:r>
            <a:r>
              <a:rPr lang="ja-JP" altLang="en-US" sz="2800" dirty="0">
                <a:latin typeface="メイリオ" panose="020B0604030504040204" pitchFamily="50" charset="-128"/>
                <a:ea typeface="メイリオ" panose="020B0604030504040204" pitchFamily="50" charset="-128"/>
              </a:rPr>
              <a:t>チャレンジしたい人</a:t>
            </a:r>
            <a:r>
              <a:rPr lang="en-US" altLang="ja-JP" sz="2800" dirty="0">
                <a:latin typeface="メイリオ" panose="020B0604030504040204" pitchFamily="50" charset="-128"/>
                <a:ea typeface="メイリオ" panose="020B0604030504040204" pitchFamily="50" charset="-128"/>
              </a:rPr>
              <a:t>(1)</a:t>
            </a:r>
          </a:p>
        </p:txBody>
      </p:sp>
      <p:sp>
        <p:nvSpPr>
          <p:cNvPr id="15" name="テキスト ボックス 14"/>
          <p:cNvSpPr txBox="1"/>
          <p:nvPr/>
        </p:nvSpPr>
        <p:spPr>
          <a:xfrm>
            <a:off x="381000" y="1216225"/>
            <a:ext cx="8473440" cy="4832092"/>
          </a:xfrm>
          <a:prstGeom prst="rect">
            <a:avLst/>
          </a:prstGeom>
          <a:noFill/>
        </p:spPr>
        <p:txBody>
          <a:bodyPr wrap="square" rtlCol="0">
            <a:spAutoFit/>
          </a:bodyPr>
          <a:lstStyle/>
          <a:p>
            <a:pPr algn="l"/>
            <a:r>
              <a:rPr lang="en-US" altLang="ja-JP" sz="2800" dirty="0">
                <a:latin typeface="メイリオ" panose="020B0604030504040204" pitchFamily="50" charset="-128"/>
                <a:ea typeface="メイリオ" panose="020B0604030504040204" pitchFamily="50" charset="-128"/>
              </a:rPr>
              <a:t>= AVERAGEIF</a:t>
            </a:r>
            <a:r>
              <a:rPr lang="ja-JP" altLang="en-US" sz="2800" dirty="0">
                <a:latin typeface="メイリオ" panose="020B0604030504040204" pitchFamily="50" charset="-128"/>
                <a:ea typeface="メイリオ" panose="020B0604030504040204" pitchFamily="50" charset="-128"/>
              </a:rPr>
              <a:t>（範囲</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検索条件</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平均対象範囲）</a:t>
            </a:r>
            <a:endParaRPr lang="en-US" altLang="ja-JP" sz="2800" dirty="0">
              <a:latin typeface="メイリオ" panose="020B0604030504040204" pitchFamily="50" charset="-128"/>
              <a:ea typeface="メイリオ" panose="020B0604030504040204" pitchFamily="50" charset="-128"/>
            </a:endParaRPr>
          </a:p>
          <a:p>
            <a:pPr algn="l"/>
            <a:r>
              <a:rPr lang="ja-JP" altLang="en-US" sz="2800" dirty="0">
                <a:latin typeface="メイリオ" panose="020B0604030504040204" pitchFamily="50" charset="-128"/>
                <a:ea typeface="メイリオ" panose="020B0604030504040204" pitchFamily="50" charset="-128"/>
              </a:rPr>
              <a:t>を使うと、並び替えせずに各位グループの平均を計算することができます。</a:t>
            </a:r>
            <a:endParaRPr lang="en-US" altLang="ja-JP" sz="2800" dirty="0">
              <a:latin typeface="メイリオ" panose="020B0604030504040204" pitchFamily="50" charset="-128"/>
              <a:ea typeface="メイリオ" panose="020B0604030504040204" pitchFamily="50" charset="-128"/>
            </a:endParaRPr>
          </a:p>
          <a:p>
            <a:pPr algn="l"/>
            <a:endParaRPr lang="en-US" altLang="ja-JP" sz="2800" dirty="0">
              <a:latin typeface="メイリオ" panose="020B0604030504040204" pitchFamily="50" charset="-128"/>
              <a:ea typeface="メイリオ" panose="020B0604030504040204" pitchFamily="50" charset="-128"/>
            </a:endParaRPr>
          </a:p>
          <a:p>
            <a:pPr algn="l"/>
            <a:r>
              <a:rPr lang="en-US" altLang="ja-JP" sz="2800" dirty="0">
                <a:latin typeface="メイリオ" panose="020B0604030504040204" pitchFamily="50" charset="-128"/>
                <a:ea typeface="メイリオ" panose="020B0604030504040204" pitchFamily="50" charset="-128"/>
              </a:rPr>
              <a:t>=COUNTIFS</a:t>
            </a:r>
            <a:r>
              <a:rPr lang="ja-JP" altLang="en-US" sz="2800" dirty="0">
                <a:latin typeface="メイリオ" panose="020B0604030504040204" pitchFamily="50" charset="-128"/>
                <a:ea typeface="メイリオ" panose="020B0604030504040204" pitchFamily="50" charset="-128"/>
              </a:rPr>
              <a:t>（範囲</a:t>
            </a:r>
            <a:r>
              <a:rPr lang="en-US" altLang="ja-JP" sz="2800" dirty="0">
                <a:latin typeface="メイリオ" panose="020B0604030504040204" pitchFamily="50" charset="-128"/>
                <a:ea typeface="メイリオ" panose="020B0604030504040204" pitchFamily="50" charset="-128"/>
              </a:rPr>
              <a:t>1, </a:t>
            </a:r>
            <a:r>
              <a:rPr lang="ja-JP" altLang="en-US" sz="2800" dirty="0">
                <a:latin typeface="メイリオ" panose="020B0604030504040204" pitchFamily="50" charset="-128"/>
                <a:ea typeface="メイリオ" panose="020B0604030504040204" pitchFamily="50" charset="-128"/>
              </a:rPr>
              <a:t>検索条件</a:t>
            </a:r>
            <a:r>
              <a:rPr lang="en-US" altLang="ja-JP" sz="2800" dirty="0">
                <a:latin typeface="メイリオ" panose="020B0604030504040204" pitchFamily="50" charset="-128"/>
                <a:ea typeface="メイリオ" panose="020B0604030504040204" pitchFamily="50" charset="-128"/>
              </a:rPr>
              <a:t>1, </a:t>
            </a:r>
            <a:r>
              <a:rPr lang="ja-JP" altLang="en-US" sz="2800" dirty="0">
                <a:latin typeface="メイリオ" panose="020B0604030504040204" pitchFamily="50" charset="-128"/>
                <a:ea typeface="メイリオ" panose="020B0604030504040204" pitchFamily="50" charset="-128"/>
              </a:rPr>
              <a:t>範囲</a:t>
            </a:r>
            <a:r>
              <a:rPr lang="en-US" altLang="ja-JP" sz="2800" dirty="0">
                <a:latin typeface="メイリオ" panose="020B0604030504040204" pitchFamily="50" charset="-128"/>
                <a:ea typeface="メイリオ" panose="020B0604030504040204" pitchFamily="50" charset="-128"/>
              </a:rPr>
              <a:t>2, </a:t>
            </a:r>
            <a:r>
              <a:rPr lang="ja-JP" altLang="en-US" sz="2800" dirty="0">
                <a:latin typeface="メイリオ" panose="020B0604030504040204" pitchFamily="50" charset="-128"/>
                <a:ea typeface="メイリオ" panose="020B0604030504040204" pitchFamily="50" charset="-128"/>
              </a:rPr>
              <a:t>検索条件</a:t>
            </a:r>
            <a:r>
              <a:rPr lang="en-US" altLang="ja-JP" sz="2800" dirty="0">
                <a:latin typeface="メイリオ" panose="020B0604030504040204" pitchFamily="50" charset="-128"/>
                <a:ea typeface="メイリオ" panose="020B0604030504040204" pitchFamily="50" charset="-128"/>
              </a:rPr>
              <a:t>2, ...</a:t>
            </a:r>
            <a:r>
              <a:rPr lang="ja-JP" altLang="en-US" sz="2800" dirty="0">
                <a:latin typeface="メイリオ" panose="020B0604030504040204" pitchFamily="50" charset="-128"/>
                <a:ea typeface="メイリオ" panose="020B0604030504040204" pitchFamily="50" charset="-128"/>
              </a:rPr>
              <a:t>）</a:t>
            </a:r>
            <a:br>
              <a:rPr lang="ja-JP" altLang="en-US" sz="2800" dirty="0">
                <a:latin typeface="メイリオ" panose="020B0604030504040204" pitchFamily="50" charset="-128"/>
                <a:ea typeface="メイリオ" panose="020B0604030504040204" pitchFamily="50" charset="-128"/>
              </a:rPr>
            </a:br>
            <a:r>
              <a:rPr lang="ja-JP" altLang="en-US" sz="2800" dirty="0">
                <a:latin typeface="メイリオ" panose="020B0604030504040204" pitchFamily="50" charset="-128"/>
                <a:ea typeface="メイリオ" panose="020B0604030504040204" pitchFamily="50" charset="-128"/>
              </a:rPr>
              <a:t>を使用すると、並び替えせずに、クロス集計の各人数を計算することができます。</a:t>
            </a:r>
          </a:p>
          <a:p>
            <a:pPr algn="l"/>
            <a:endParaRPr kumimoji="1" lang="ja-JP" altLang="en-US" sz="2800" dirty="0">
              <a:latin typeface="メイリオ" panose="020B0604030504040204" pitchFamily="50" charset="-128"/>
              <a:ea typeface="メイリオ" panose="020B0604030504040204" pitchFamily="50" charset="-128"/>
            </a:endParaRPr>
          </a:p>
          <a:p>
            <a:pPr algn="l"/>
            <a:r>
              <a:rPr lang="ja-JP" altLang="en-US" sz="2800" dirty="0">
                <a:latin typeface="メイリオ" panose="020B0604030504040204" pitchFamily="50" charset="-128"/>
                <a:ea typeface="メイリオ" panose="020B0604030504040204" pitchFamily="50" charset="-128"/>
              </a:rPr>
              <a:t>インターネット等で調べてみよう。</a:t>
            </a:r>
            <a:endParaRPr lang="en-US" altLang="ja-JP" sz="2800" dirty="0">
              <a:latin typeface="メイリオ" panose="020B0604030504040204" pitchFamily="50" charset="-128"/>
              <a:ea typeface="メイリオ" panose="020B0604030504040204" pitchFamily="50" charset="-128"/>
            </a:endParaRPr>
          </a:p>
          <a:p>
            <a:pPr algn="l"/>
            <a:r>
              <a:rPr kumimoji="1" lang="ja-JP" altLang="en-US" sz="2800" dirty="0">
                <a:latin typeface="メイリオ" panose="020B0604030504040204" pitchFamily="50" charset="-128"/>
                <a:ea typeface="メイリオ" panose="020B0604030504040204" pitchFamily="50" charset="-128"/>
              </a:rPr>
              <a:t>課題</a:t>
            </a:r>
            <a:r>
              <a:rPr kumimoji="1" lang="en-US" altLang="ja-JP" sz="2800" dirty="0">
                <a:latin typeface="メイリオ" panose="020B0604030504040204" pitchFamily="50" charset="-128"/>
                <a:ea typeface="メイリオ" panose="020B0604030504040204" pitchFamily="50" charset="-128"/>
              </a:rPr>
              <a:t>7</a:t>
            </a:r>
            <a:r>
              <a:rPr kumimoji="1" lang="ja-JP" altLang="en-US" sz="2800" dirty="0">
                <a:latin typeface="メイリオ" panose="020B0604030504040204" pitchFamily="50" charset="-128"/>
                <a:ea typeface="メイリオ" panose="020B0604030504040204" pitchFamily="50" charset="-128"/>
              </a:rPr>
              <a:t>でやっています。</a:t>
            </a:r>
          </a:p>
        </p:txBody>
      </p:sp>
    </p:spTree>
    <p:extLst>
      <p:ext uri="{BB962C8B-B14F-4D97-AF65-F5344CB8AC3E}">
        <p14:creationId xmlns:p14="http://schemas.microsoft.com/office/powerpoint/2010/main" val="32265504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2</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a:latin typeface="メイリオ" panose="020B0604030504040204" pitchFamily="50" charset="-128"/>
                <a:ea typeface="メイリオ" panose="020B0604030504040204" pitchFamily="50" charset="-128"/>
              </a:rPr>
              <a:t>XX</a:t>
            </a:r>
            <a:r>
              <a:rPr lang="ja-JP" altLang="en-US" sz="2800" dirty="0">
                <a:latin typeface="メイリオ" panose="020B0604030504040204" pitchFamily="50" charset="-128"/>
                <a:ea typeface="メイリオ" panose="020B0604030504040204" pitchFamily="50" charset="-128"/>
              </a:rPr>
              <a:t>高校の生徒ってどうよ調査</a:t>
            </a:r>
            <a:endParaRPr lang="en-US" altLang="ja-JP" sz="2800" dirty="0">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335280" y="990600"/>
            <a:ext cx="8658818" cy="4955203"/>
          </a:xfrm>
          <a:prstGeom prst="rect">
            <a:avLst/>
          </a:prstGeom>
          <a:noFill/>
        </p:spPr>
        <p:txBody>
          <a:bodyPr wrap="square" rtlCol="0">
            <a:spAutoFit/>
          </a:bodyPr>
          <a:lstStyle/>
          <a:p>
            <a:pPr algn="l"/>
            <a:r>
              <a:rPr lang="ja-JP" altLang="en-US" sz="2800" dirty="0">
                <a:latin typeface="メイリオ" panose="020B0604030504040204" pitchFamily="50" charset="-128"/>
                <a:ea typeface="メイリオ" panose="020B0604030504040204" pitchFamily="50" charset="-128"/>
              </a:rPr>
              <a:t>　</a:t>
            </a:r>
            <a:r>
              <a:rPr lang="ja-JP" altLang="en-US" sz="2600" dirty="0">
                <a:latin typeface="メイリオ" panose="020B0604030504040204" pitchFamily="50" charset="-128"/>
                <a:ea typeface="メイリオ" panose="020B0604030504040204" pitchFamily="50" charset="-128"/>
              </a:rPr>
              <a:t>質問紙調査</a:t>
            </a:r>
            <a:r>
              <a:rPr lang="en-US" altLang="ja-JP" sz="2600" dirty="0">
                <a:latin typeface="メイリオ" panose="020B0604030504040204" pitchFamily="50" charset="-128"/>
                <a:ea typeface="メイリオ" panose="020B0604030504040204" pitchFamily="50" charset="-128"/>
              </a:rPr>
              <a:t>(Web)</a:t>
            </a:r>
            <a:r>
              <a:rPr lang="ja-JP" altLang="en-US" sz="2600" dirty="0">
                <a:latin typeface="メイリオ" panose="020B0604030504040204" pitchFamily="50" charset="-128"/>
                <a:ea typeface="メイリオ" panose="020B0604030504040204" pitchFamily="50" charset="-128"/>
              </a:rPr>
              <a:t>を行い、生徒のようすを明らかにします。</a:t>
            </a:r>
          </a:p>
          <a:p>
            <a:pPr algn="l"/>
            <a:r>
              <a:rPr lang="ja-JP" altLang="en-US" sz="2600" dirty="0">
                <a:latin typeface="メイリオ" panose="020B0604030504040204" pitchFamily="50" charset="-128"/>
                <a:ea typeface="メイリオ" panose="020B0604030504040204" pitchFamily="50" charset="-128"/>
              </a:rPr>
              <a:t>　問題のタイプは</a:t>
            </a:r>
            <a:r>
              <a:rPr lang="en-US" altLang="ja-JP" sz="2600" dirty="0">
                <a:latin typeface="メイリオ" panose="020B0604030504040204" pitchFamily="50" charset="-128"/>
                <a:ea typeface="メイリオ" panose="020B0604030504040204" pitchFamily="50" charset="-128"/>
              </a:rPr>
              <a:t>2</a:t>
            </a:r>
            <a:r>
              <a:rPr lang="ja-JP" altLang="en-US" sz="2600" dirty="0">
                <a:latin typeface="メイリオ" panose="020B0604030504040204" pitchFamily="50" charset="-128"/>
                <a:ea typeface="メイリオ" panose="020B0604030504040204" pitchFamily="50" charset="-128"/>
              </a:rPr>
              <a:t>種類</a:t>
            </a:r>
          </a:p>
          <a:p>
            <a:pPr algn="l"/>
            <a:endParaRPr lang="ja-JP" altLang="en-US" sz="2600" dirty="0">
              <a:latin typeface="メイリオ" panose="020B0604030504040204" pitchFamily="50" charset="-128"/>
              <a:ea typeface="メイリオ" panose="020B0604030504040204" pitchFamily="50" charset="-128"/>
            </a:endParaRPr>
          </a:p>
          <a:p>
            <a:pPr algn="l"/>
            <a:r>
              <a:rPr lang="ja-JP" altLang="en-US" sz="2600" dirty="0">
                <a:latin typeface="メイリオ" panose="020B0604030504040204" pitchFamily="50" charset="-128"/>
                <a:ea typeface="メイリオ" panose="020B0604030504040204" pitchFamily="50" charset="-128"/>
              </a:rPr>
              <a:t>タイプ</a:t>
            </a:r>
            <a:r>
              <a:rPr lang="en-US" altLang="ja-JP" sz="2600" dirty="0">
                <a:latin typeface="メイリオ" panose="020B0604030504040204" pitchFamily="50" charset="-128"/>
                <a:ea typeface="メイリオ" panose="020B0604030504040204" pitchFamily="50" charset="-128"/>
              </a:rPr>
              <a:t>1: </a:t>
            </a:r>
            <a:r>
              <a:rPr lang="ja-JP" altLang="en-US" sz="2600" dirty="0">
                <a:latin typeface="メイリオ" panose="020B0604030504040204" pitchFamily="50" charset="-128"/>
                <a:ea typeface="メイリオ" panose="020B0604030504040204" pitchFamily="50" charset="-128"/>
              </a:rPr>
              <a:t>一つの属性</a:t>
            </a:r>
            <a:r>
              <a:rPr lang="en-US" altLang="ja-JP" sz="2600" dirty="0">
                <a:latin typeface="メイリオ" panose="020B0604030504040204" pitchFamily="50" charset="-128"/>
                <a:ea typeface="メイリオ" panose="020B0604030504040204" pitchFamily="50" charset="-128"/>
              </a:rPr>
              <a:t>(2</a:t>
            </a:r>
            <a:r>
              <a:rPr lang="ja-JP" altLang="en-US" sz="2600" dirty="0">
                <a:latin typeface="メイリオ" panose="020B0604030504040204" pitchFamily="50" charset="-128"/>
                <a:ea typeface="メイリオ" panose="020B0604030504040204" pitchFamily="50" charset="-128"/>
              </a:rPr>
              <a:t>区分</a:t>
            </a:r>
            <a:r>
              <a:rPr lang="en-US" altLang="ja-JP" sz="2600" dirty="0">
                <a:latin typeface="メイリオ" panose="020B0604030504040204" pitchFamily="50" charset="-128"/>
                <a:ea typeface="メイリオ" panose="020B0604030504040204" pitchFamily="50" charset="-128"/>
              </a:rPr>
              <a:t>)</a:t>
            </a:r>
            <a:r>
              <a:rPr lang="ja-JP" altLang="en-US" sz="2600" dirty="0">
                <a:latin typeface="メイリオ" panose="020B0604030504040204" pitchFamily="50" charset="-128"/>
                <a:ea typeface="メイリオ" panose="020B0604030504040204" pitchFamily="50" charset="-128"/>
              </a:rPr>
              <a:t>で答えるもの</a:t>
            </a:r>
          </a:p>
          <a:p>
            <a:pPr algn="l"/>
            <a:r>
              <a:rPr lang="ja-JP" altLang="en-US" sz="2600" dirty="0">
                <a:latin typeface="メイリオ" panose="020B0604030504040204" pitchFamily="50" charset="-128"/>
                <a:ea typeface="メイリオ" panose="020B0604030504040204" pitchFamily="50" charset="-128"/>
              </a:rPr>
              <a:t>　例</a:t>
            </a:r>
            <a:r>
              <a:rPr lang="en-US" altLang="ja-JP" sz="2600" dirty="0">
                <a:latin typeface="メイリオ" panose="020B0604030504040204" pitchFamily="50" charset="-128"/>
                <a:ea typeface="メイリオ" panose="020B0604030504040204" pitchFamily="50" charset="-128"/>
              </a:rPr>
              <a:t>: </a:t>
            </a:r>
            <a:r>
              <a:rPr lang="ja-JP" altLang="en-US" sz="2600" dirty="0">
                <a:latin typeface="メイリオ" panose="020B0604030504040204" pitchFamily="50" charset="-128"/>
                <a:ea typeface="メイリオ" panose="020B0604030504040204" pitchFamily="50" charset="-128"/>
              </a:rPr>
              <a:t>女子の髪形はショートとロングのどちらが好き</a:t>
            </a:r>
          </a:p>
          <a:p>
            <a:pPr algn="l"/>
            <a:r>
              <a:rPr lang="ja-JP" altLang="en-US" sz="2600" dirty="0">
                <a:latin typeface="メイリオ" panose="020B0604030504040204" pitchFamily="50" charset="-128"/>
                <a:ea typeface="メイリオ" panose="020B0604030504040204" pitchFamily="50" charset="-128"/>
              </a:rPr>
              <a:t>　　　電車通学している。いない</a:t>
            </a:r>
          </a:p>
          <a:p>
            <a:pPr algn="l"/>
            <a:endParaRPr lang="ja-JP" altLang="en-US" sz="2600" dirty="0">
              <a:latin typeface="メイリオ" panose="020B0604030504040204" pitchFamily="50" charset="-128"/>
              <a:ea typeface="メイリオ" panose="020B0604030504040204" pitchFamily="50" charset="-128"/>
            </a:endParaRPr>
          </a:p>
          <a:p>
            <a:pPr algn="l"/>
            <a:r>
              <a:rPr lang="ja-JP" altLang="en-US" sz="2600" dirty="0">
                <a:latin typeface="メイリオ" panose="020B0604030504040204" pitchFamily="50" charset="-128"/>
                <a:ea typeface="メイリオ" panose="020B0604030504040204" pitchFamily="50" charset="-128"/>
              </a:rPr>
              <a:t>タイプ</a:t>
            </a:r>
            <a:r>
              <a:rPr lang="en-US" altLang="ja-JP" sz="2600" dirty="0">
                <a:latin typeface="メイリオ" panose="020B0604030504040204" pitchFamily="50" charset="-128"/>
                <a:ea typeface="メイリオ" panose="020B0604030504040204" pitchFamily="50" charset="-128"/>
              </a:rPr>
              <a:t>2: </a:t>
            </a:r>
            <a:r>
              <a:rPr lang="ja-JP" altLang="en-US" sz="2600" dirty="0">
                <a:latin typeface="メイリオ" panose="020B0604030504040204" pitchFamily="50" charset="-128"/>
                <a:ea typeface="メイリオ" panose="020B0604030504040204" pitchFamily="50" charset="-128"/>
              </a:rPr>
              <a:t>数値で回答するもの</a:t>
            </a:r>
          </a:p>
          <a:p>
            <a:pPr algn="l"/>
            <a:r>
              <a:rPr lang="ja-JP" altLang="en-US" sz="2600" dirty="0">
                <a:latin typeface="メイリオ" panose="020B0604030504040204" pitchFamily="50" charset="-128"/>
                <a:ea typeface="メイリオ" panose="020B0604030504040204" pitchFamily="50" charset="-128"/>
              </a:rPr>
              <a:t>　例</a:t>
            </a:r>
            <a:r>
              <a:rPr lang="en-US" altLang="ja-JP" sz="2600" dirty="0">
                <a:latin typeface="メイリオ" panose="020B0604030504040204" pitchFamily="50" charset="-128"/>
                <a:ea typeface="メイリオ" panose="020B0604030504040204" pitchFamily="50" charset="-128"/>
              </a:rPr>
              <a:t>: </a:t>
            </a:r>
            <a:r>
              <a:rPr lang="ja-JP" altLang="en-US" sz="2600" dirty="0">
                <a:latin typeface="メイリオ" panose="020B0604030504040204" pitchFamily="50" charset="-128"/>
                <a:ea typeface="メイリオ" panose="020B0604030504040204" pitchFamily="50" charset="-128"/>
              </a:rPr>
              <a:t>スマホの一日の使用時間</a:t>
            </a:r>
          </a:p>
          <a:p>
            <a:pPr algn="l"/>
            <a:r>
              <a:rPr lang="ja-JP" altLang="en-US" sz="2600" dirty="0">
                <a:latin typeface="メイリオ" panose="020B0604030504040204" pitchFamily="50" charset="-128"/>
                <a:ea typeface="メイリオ" panose="020B0604030504040204" pitchFamily="50" charset="-128"/>
              </a:rPr>
              <a:t>　　　</a:t>
            </a:r>
            <a:r>
              <a:rPr lang="en-US" altLang="ja-JP" sz="2600" dirty="0">
                <a:latin typeface="メイリオ" panose="020B0604030504040204" pitchFamily="50" charset="-128"/>
                <a:ea typeface="メイリオ" panose="020B0604030504040204" pitchFamily="50" charset="-128"/>
              </a:rPr>
              <a:t>1</a:t>
            </a:r>
            <a:r>
              <a:rPr lang="ja-JP" altLang="en-US" sz="2600" dirty="0">
                <a:latin typeface="メイリオ" panose="020B0604030504040204" pitchFamily="50" charset="-128"/>
                <a:ea typeface="メイリオ" panose="020B0604030504040204" pitchFamily="50" charset="-128"/>
              </a:rPr>
              <a:t>日の睡眠時間</a:t>
            </a:r>
          </a:p>
          <a:p>
            <a:pPr algn="l"/>
            <a:endParaRPr kumimoji="1" lang="ja-JP" altLang="en-US"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1150632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20</a:t>
            </a:fld>
            <a:endParaRPr lang="en-US" altLang="ja-JP"/>
          </a:p>
        </p:txBody>
      </p:sp>
      <p:sp>
        <p:nvSpPr>
          <p:cNvPr id="46082" name="Text Box 2"/>
          <p:cNvSpPr txBox="1">
            <a:spLocks noChangeArrowheads="1"/>
          </p:cNvSpPr>
          <p:nvPr/>
        </p:nvSpPr>
        <p:spPr bwMode="auto">
          <a:xfrm>
            <a:off x="304800" y="304800"/>
            <a:ext cx="91440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a:latin typeface="メイリオ" panose="020B0604030504040204" pitchFamily="50" charset="-128"/>
                <a:ea typeface="メイリオ" panose="020B0604030504040204" pitchFamily="50" charset="-128"/>
              </a:rPr>
              <a:t>Excel</a:t>
            </a:r>
            <a:r>
              <a:rPr lang="ja-JP" altLang="en-US" sz="2800" dirty="0">
                <a:latin typeface="メイリオ" panose="020B0604030504040204" pitchFamily="50" charset="-128"/>
                <a:ea typeface="メイリオ" panose="020B0604030504040204" pitchFamily="50" charset="-128"/>
              </a:rPr>
              <a:t>チャレンジしたい人</a:t>
            </a:r>
            <a:r>
              <a:rPr lang="en-US" altLang="ja-JP" sz="2800" dirty="0">
                <a:latin typeface="メイリオ" panose="020B0604030504040204" pitchFamily="50" charset="-128"/>
                <a:ea typeface="メイリオ" panose="020B0604030504040204" pitchFamily="50" charset="-128"/>
              </a:rPr>
              <a:t>(2)</a:t>
            </a:r>
            <a:endParaRPr lang="ja-JP" altLang="en-US" sz="2800" dirty="0">
              <a:latin typeface="メイリオ" panose="020B0604030504040204" pitchFamily="50" charset="-128"/>
              <a:ea typeface="メイリオ" panose="020B0604030504040204" pitchFamily="50" charset="-128"/>
            </a:endParaRPr>
          </a:p>
          <a:p>
            <a:pPr algn="l">
              <a:spcBef>
                <a:spcPct val="50000"/>
              </a:spcBef>
            </a:pPr>
            <a:r>
              <a:rPr lang="ja-JP" altLang="en-US" sz="2800" dirty="0">
                <a:latin typeface="メイリオ" panose="020B0604030504040204" pitchFamily="50" charset="-128"/>
                <a:ea typeface="メイリオ" panose="020B0604030504040204" pitchFamily="50" charset="-128"/>
              </a:rPr>
              <a:t>　かなり高度ですが、非常に便利です。</a:t>
            </a:r>
            <a:endParaRPr lang="en-US" altLang="ja-JP" sz="2800" dirty="0">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670560" y="5299770"/>
            <a:ext cx="8473440" cy="1384995"/>
          </a:xfrm>
          <a:prstGeom prst="rect">
            <a:avLst/>
          </a:prstGeom>
          <a:noFill/>
        </p:spPr>
        <p:txBody>
          <a:bodyPr wrap="square" rtlCol="0">
            <a:spAutoFit/>
          </a:bodyPr>
          <a:lstStyle/>
          <a:p>
            <a:pPr algn="l"/>
            <a:r>
              <a:rPr kumimoji="1" lang="ja-JP" altLang="en-US" sz="2800" dirty="0">
                <a:latin typeface="メイリオ" panose="020B0604030504040204" pitchFamily="50" charset="-128"/>
                <a:ea typeface="メイリオ" panose="020B0604030504040204" pitchFamily="50" charset="-128"/>
              </a:rPr>
              <a:t>ピボットテーブルを使えと、元データのグループごとの平均やクロス集計が楽にできます。</a:t>
            </a:r>
          </a:p>
          <a:p>
            <a:pPr algn="l"/>
            <a:r>
              <a:rPr lang="ja-JP" altLang="en-US" sz="2800" dirty="0">
                <a:latin typeface="メイリオ" panose="020B0604030504040204" pitchFamily="50" charset="-128"/>
                <a:ea typeface="メイリオ" panose="020B0604030504040204" pitchFamily="50" charset="-128"/>
              </a:rPr>
              <a:t>インターネット等で調べてみよう。</a:t>
            </a:r>
            <a:endParaRPr kumimoji="1" lang="ja-JP" altLang="en-US" sz="2800" dirty="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935355" y="1474351"/>
            <a:ext cx="6115050" cy="3609975"/>
          </a:xfrm>
          <a:prstGeom prst="rect">
            <a:avLst/>
          </a:prstGeom>
        </p:spPr>
      </p:pic>
      <p:sp>
        <p:nvSpPr>
          <p:cNvPr id="6" name="正方形/長方形 5">
            <a:extLst>
              <a:ext uri="{FF2B5EF4-FFF2-40B4-BE49-F238E27FC236}">
                <a16:creationId xmlns:a16="http://schemas.microsoft.com/office/drawing/2014/main" id="{C40D3B5A-E9A0-C1FB-583C-D2A63337AF7D}"/>
              </a:ext>
            </a:extLst>
          </p:cNvPr>
          <p:cNvSpPr/>
          <p:nvPr/>
        </p:nvSpPr>
        <p:spPr bwMode="auto">
          <a:xfrm>
            <a:off x="7090610" y="264862"/>
            <a:ext cx="1780674" cy="496060"/>
          </a:xfrm>
          <a:prstGeom prst="rect">
            <a:avLst/>
          </a:prstGeom>
          <a:solidFill>
            <a:schemeClr val="bg1"/>
          </a:solid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800" dirty="0">
                <a:latin typeface="メイリオ" panose="020B0604030504040204" pitchFamily="50" charset="-128"/>
                <a:ea typeface="メイリオ" panose="020B0604030504040204" pitchFamily="50" charset="-128"/>
              </a:rPr>
              <a:t>追加説明</a:t>
            </a:r>
            <a:endParaRPr kumimoji="1" lang="ja-JP" altLang="en-US" sz="2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4709850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ボックス 13"/>
          <p:cNvSpPr txBox="1"/>
          <p:nvPr/>
        </p:nvSpPr>
        <p:spPr>
          <a:xfrm>
            <a:off x="365759" y="651499"/>
            <a:ext cx="8458200" cy="523220"/>
          </a:xfrm>
          <a:prstGeom prst="rect">
            <a:avLst/>
          </a:prstGeom>
          <a:noFill/>
        </p:spPr>
        <p:txBody>
          <a:bodyPr wrap="square" rtlCol="0">
            <a:spAutoFit/>
          </a:bodyPr>
          <a:lstStyle/>
          <a:p>
            <a:pPr algn="l"/>
            <a:r>
              <a:rPr kumimoji="1" lang="en-US" altLang="ja-JP" sz="2800" dirty="0">
                <a:latin typeface="メイリオ" panose="020B0604030504040204" pitchFamily="50" charset="-128"/>
                <a:ea typeface="メイリオ" panose="020B0604030504040204" pitchFamily="50" charset="-128"/>
              </a:rPr>
              <a:t>if</a:t>
            </a:r>
            <a:r>
              <a:rPr kumimoji="1" lang="ja-JP" altLang="en-US" sz="2800" dirty="0">
                <a:latin typeface="メイリオ" panose="020B0604030504040204" pitchFamily="50" charset="-128"/>
                <a:ea typeface="メイリオ" panose="020B0604030504040204" pitchFamily="50" charset="-128"/>
              </a:rPr>
              <a:t>文を使って、数値からグループを作る</a:t>
            </a:r>
          </a:p>
        </p:txBody>
      </p:sp>
      <p:sp>
        <p:nvSpPr>
          <p:cNvPr id="2" name="テキスト ボックス 1"/>
          <p:cNvSpPr txBox="1"/>
          <p:nvPr/>
        </p:nvSpPr>
        <p:spPr>
          <a:xfrm>
            <a:off x="1203960" y="1836439"/>
            <a:ext cx="4526280" cy="369332"/>
          </a:xfrm>
          <a:prstGeom prst="rect">
            <a:avLst/>
          </a:prstGeom>
          <a:noFill/>
        </p:spPr>
        <p:txBody>
          <a:bodyPr wrap="square" rtlCol="0">
            <a:spAutoFit/>
          </a:bodyPr>
          <a:lstStyle/>
          <a:p>
            <a:pPr algn="l"/>
            <a:endParaRPr kumimoji="1" lang="ja-JP" altLang="en-US" dirty="0"/>
          </a:p>
        </p:txBody>
      </p:sp>
      <p:graphicFrame>
        <p:nvGraphicFramePr>
          <p:cNvPr id="3" name="表 2"/>
          <p:cNvGraphicFramePr>
            <a:graphicFrameLocks noGrp="1"/>
          </p:cNvGraphicFramePr>
          <p:nvPr/>
        </p:nvGraphicFramePr>
        <p:xfrm>
          <a:off x="365759" y="1483675"/>
          <a:ext cx="3354738" cy="2533650"/>
        </p:xfrm>
        <a:graphic>
          <a:graphicData uri="http://schemas.openxmlformats.org/drawingml/2006/table">
            <a:tbl>
              <a:tblPr>
                <a:tableStyleId>{5C22544A-7EE6-4342-B048-85BDC9FD1C3A}</a:tableStyleId>
              </a:tblPr>
              <a:tblGrid>
                <a:gridCol w="1803413">
                  <a:extLst>
                    <a:ext uri="{9D8B030D-6E8A-4147-A177-3AD203B41FA5}">
                      <a16:colId xmlns:a16="http://schemas.microsoft.com/office/drawing/2014/main" val="3604704557"/>
                    </a:ext>
                  </a:extLst>
                </a:gridCol>
                <a:gridCol w="1551325">
                  <a:extLst>
                    <a:ext uri="{9D8B030D-6E8A-4147-A177-3AD203B41FA5}">
                      <a16:colId xmlns:a16="http://schemas.microsoft.com/office/drawing/2014/main" val="3728545777"/>
                    </a:ext>
                  </a:extLst>
                </a:gridCol>
              </a:tblGrid>
              <a:tr h="247650">
                <a:tc>
                  <a:txBody>
                    <a:bodyPr/>
                    <a:lstStyle/>
                    <a:p>
                      <a:pPr algn="l" fontAlgn="b"/>
                      <a:r>
                        <a:rPr lang="ja-JP" altLang="en-US" sz="1600" u="none" strike="noStrike" dirty="0">
                          <a:effectLst/>
                          <a:latin typeface="メイリオ" panose="020B0604030504040204" pitchFamily="50" charset="-128"/>
                          <a:ea typeface="メイリオ" panose="020B0604030504040204" pitchFamily="50" charset="-128"/>
                        </a:rPr>
                        <a:t>人生を</a:t>
                      </a:r>
                      <a:r>
                        <a:rPr lang="en-US" altLang="ja-JP" sz="1600" u="none" strike="noStrike" dirty="0">
                          <a:effectLst/>
                          <a:latin typeface="メイリオ" panose="020B0604030504040204" pitchFamily="50" charset="-128"/>
                          <a:ea typeface="メイリオ" panose="020B0604030504040204" pitchFamily="50" charset="-128"/>
                        </a:rPr>
                        <a:t>100</a:t>
                      </a:r>
                      <a:r>
                        <a:rPr lang="ja-JP" altLang="en-US" sz="1600" u="none" strike="noStrike" dirty="0">
                          <a:effectLst/>
                          <a:latin typeface="メイリオ" panose="020B0604030504040204" pitchFamily="50" charset="-128"/>
                          <a:ea typeface="メイリオ" panose="020B0604030504040204" pitchFamily="50" charset="-128"/>
                        </a:rPr>
                        <a:t>点満点</a:t>
                      </a:r>
                      <a:endParaRPr lang="ja-JP" altLang="en-US"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ja-JP" altLang="en-US" sz="1600" u="none" strike="noStrike" dirty="0">
                          <a:effectLst/>
                          <a:latin typeface="メイリオ" panose="020B0604030504040204" pitchFamily="50" charset="-128"/>
                          <a:ea typeface="メイリオ" panose="020B0604030504040204" pitchFamily="50" charset="-128"/>
                        </a:rPr>
                        <a:t>満足度高い</a:t>
                      </a:r>
                      <a:r>
                        <a:rPr lang="en-US" altLang="ja-JP" sz="1600" u="none" strike="noStrike" dirty="0">
                          <a:effectLst/>
                          <a:latin typeface="メイリオ" panose="020B0604030504040204" pitchFamily="50" charset="-128"/>
                          <a:ea typeface="メイリオ" panose="020B0604030504040204" pitchFamily="50" charset="-128"/>
                        </a:rPr>
                        <a:t>/</a:t>
                      </a:r>
                      <a:r>
                        <a:rPr lang="ja-JP" altLang="en-US" sz="1600" u="none" strike="noStrike" dirty="0">
                          <a:effectLst/>
                          <a:latin typeface="メイリオ" panose="020B0604030504040204" pitchFamily="50" charset="-128"/>
                          <a:ea typeface="メイリオ" panose="020B0604030504040204" pitchFamily="50" charset="-128"/>
                        </a:rPr>
                        <a:t>低い</a:t>
                      </a:r>
                      <a:endParaRPr lang="ja-JP" altLang="en-US"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66459729"/>
                  </a:ext>
                </a:extLst>
              </a:tr>
              <a:tr h="247650">
                <a:tc>
                  <a:txBody>
                    <a:bodyPr/>
                    <a:lstStyle/>
                    <a:p>
                      <a:pPr algn="ctr" fontAlgn="b"/>
                      <a:r>
                        <a:rPr lang="en-US" altLang="ja-JP" sz="1600" u="none" strike="noStrike" dirty="0">
                          <a:effectLst/>
                          <a:latin typeface="メイリオ" panose="020B0604030504040204" pitchFamily="50" charset="-128"/>
                          <a:ea typeface="メイリオ" panose="020B0604030504040204" pitchFamily="50" charset="-128"/>
                        </a:rPr>
                        <a:t>20</a:t>
                      </a:r>
                      <a:endParaRPr lang="en-US" altLang="ja-JP"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ja-JP" altLang="en-US" sz="1600" u="none" strike="noStrike">
                          <a:effectLst/>
                          <a:latin typeface="メイリオ" panose="020B0604030504040204" pitchFamily="50" charset="-128"/>
                          <a:ea typeface="メイリオ" panose="020B0604030504040204" pitchFamily="50" charset="-128"/>
                        </a:rPr>
                        <a:t>低い</a:t>
                      </a:r>
                      <a:endParaRPr lang="ja-JP" altLang="en-US" sz="16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36586097"/>
                  </a:ext>
                </a:extLst>
              </a:tr>
              <a:tr h="247650">
                <a:tc>
                  <a:txBody>
                    <a:bodyPr/>
                    <a:lstStyle/>
                    <a:p>
                      <a:pPr algn="ctr" fontAlgn="b"/>
                      <a:r>
                        <a:rPr lang="en-US" altLang="ja-JP" sz="1600" u="none" strike="noStrike" dirty="0">
                          <a:effectLst/>
                          <a:latin typeface="メイリオ" panose="020B0604030504040204" pitchFamily="50" charset="-128"/>
                          <a:ea typeface="メイリオ" panose="020B0604030504040204" pitchFamily="50" charset="-128"/>
                        </a:rPr>
                        <a:t>5</a:t>
                      </a:r>
                      <a:endParaRPr lang="en-US" altLang="ja-JP"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ja-JP" altLang="en-US" sz="1600" u="none" strike="noStrike">
                          <a:effectLst/>
                          <a:latin typeface="メイリオ" panose="020B0604030504040204" pitchFamily="50" charset="-128"/>
                          <a:ea typeface="メイリオ" panose="020B0604030504040204" pitchFamily="50" charset="-128"/>
                        </a:rPr>
                        <a:t>低い</a:t>
                      </a:r>
                      <a:endParaRPr lang="ja-JP" altLang="en-US" sz="16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6009867"/>
                  </a:ext>
                </a:extLst>
              </a:tr>
              <a:tr h="247650">
                <a:tc>
                  <a:txBody>
                    <a:bodyPr/>
                    <a:lstStyle/>
                    <a:p>
                      <a:pPr algn="ctr" fontAlgn="b"/>
                      <a:r>
                        <a:rPr lang="en-US" altLang="ja-JP" sz="1600" u="none" strike="noStrike" dirty="0">
                          <a:effectLst/>
                          <a:latin typeface="メイリオ" panose="020B0604030504040204" pitchFamily="50" charset="-128"/>
                          <a:ea typeface="メイリオ" panose="020B0604030504040204" pitchFamily="50" charset="-128"/>
                        </a:rPr>
                        <a:t>10</a:t>
                      </a:r>
                      <a:endParaRPr lang="en-US" altLang="ja-JP"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ja-JP" altLang="en-US" sz="1600" u="none" strike="noStrike" dirty="0">
                          <a:effectLst/>
                          <a:latin typeface="メイリオ" panose="020B0604030504040204" pitchFamily="50" charset="-128"/>
                          <a:ea typeface="メイリオ" panose="020B0604030504040204" pitchFamily="50" charset="-128"/>
                        </a:rPr>
                        <a:t>低い</a:t>
                      </a:r>
                      <a:endParaRPr lang="ja-JP" altLang="en-US"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77518307"/>
                  </a:ext>
                </a:extLst>
              </a:tr>
              <a:tr h="42069">
                <a:tc>
                  <a:txBody>
                    <a:bodyPr/>
                    <a:lstStyle/>
                    <a:p>
                      <a:pPr algn="ctr" fontAlgn="b"/>
                      <a:r>
                        <a:rPr lang="en-US" altLang="ja-JP" sz="1600" u="none" strike="noStrike" dirty="0">
                          <a:effectLst/>
                          <a:latin typeface="メイリオ" panose="020B0604030504040204" pitchFamily="50" charset="-128"/>
                          <a:ea typeface="メイリオ" panose="020B0604030504040204" pitchFamily="50" charset="-128"/>
                        </a:rPr>
                        <a:t>45</a:t>
                      </a:r>
                      <a:endParaRPr lang="en-US" altLang="ja-JP"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ja-JP" altLang="en-US" sz="1600" u="none" strike="noStrike" dirty="0">
                          <a:effectLst/>
                          <a:latin typeface="メイリオ" panose="020B0604030504040204" pitchFamily="50" charset="-128"/>
                          <a:ea typeface="メイリオ" panose="020B0604030504040204" pitchFamily="50" charset="-128"/>
                        </a:rPr>
                        <a:t>低い</a:t>
                      </a:r>
                      <a:endParaRPr lang="ja-JP" altLang="en-US"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32924692"/>
                  </a:ext>
                </a:extLst>
              </a:tr>
              <a:tr h="247650">
                <a:tc>
                  <a:txBody>
                    <a:bodyPr/>
                    <a:lstStyle/>
                    <a:p>
                      <a:pPr algn="ctr" fontAlgn="b"/>
                      <a:r>
                        <a:rPr lang="en-US" altLang="ja-JP" sz="1600" u="none" strike="noStrike" dirty="0">
                          <a:effectLst/>
                          <a:latin typeface="メイリオ" panose="020B0604030504040204" pitchFamily="50" charset="-128"/>
                          <a:ea typeface="メイリオ" panose="020B0604030504040204" pitchFamily="50" charset="-128"/>
                        </a:rPr>
                        <a:t>63</a:t>
                      </a:r>
                      <a:endParaRPr lang="en-US" altLang="ja-JP"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ja-JP" altLang="en-US" sz="1600" u="none" strike="noStrike" dirty="0">
                          <a:effectLst/>
                          <a:latin typeface="メイリオ" panose="020B0604030504040204" pitchFamily="50" charset="-128"/>
                          <a:ea typeface="メイリオ" panose="020B0604030504040204" pitchFamily="50" charset="-128"/>
                        </a:rPr>
                        <a:t>高い</a:t>
                      </a:r>
                      <a:endParaRPr lang="ja-JP" altLang="en-US"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91409086"/>
                  </a:ext>
                </a:extLst>
              </a:tr>
              <a:tr h="0">
                <a:tc>
                  <a:txBody>
                    <a:bodyPr/>
                    <a:lstStyle/>
                    <a:p>
                      <a:pPr algn="ctr" fontAlgn="b"/>
                      <a:r>
                        <a:rPr lang="en-US" altLang="ja-JP" sz="1600" u="none" strike="noStrike">
                          <a:effectLst/>
                          <a:latin typeface="メイリオ" panose="020B0604030504040204" pitchFamily="50" charset="-128"/>
                          <a:ea typeface="メイリオ" panose="020B0604030504040204" pitchFamily="50" charset="-128"/>
                        </a:rPr>
                        <a:t>20</a:t>
                      </a:r>
                      <a:endParaRPr lang="en-US" altLang="ja-JP" sz="16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ja-JP" altLang="en-US" sz="1600" u="none" strike="noStrike" dirty="0">
                          <a:effectLst/>
                          <a:latin typeface="メイリオ" panose="020B0604030504040204" pitchFamily="50" charset="-128"/>
                          <a:ea typeface="メイリオ" panose="020B0604030504040204" pitchFamily="50" charset="-128"/>
                        </a:rPr>
                        <a:t>低い</a:t>
                      </a:r>
                      <a:endParaRPr lang="ja-JP" altLang="en-US"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94234944"/>
                  </a:ext>
                </a:extLst>
              </a:tr>
              <a:tr h="247650">
                <a:tc>
                  <a:txBody>
                    <a:bodyPr/>
                    <a:lstStyle/>
                    <a:p>
                      <a:pPr algn="ctr" fontAlgn="b"/>
                      <a:r>
                        <a:rPr lang="en-US" altLang="ja-JP" sz="1600" u="none" strike="noStrike">
                          <a:effectLst/>
                          <a:latin typeface="メイリオ" panose="020B0604030504040204" pitchFamily="50" charset="-128"/>
                          <a:ea typeface="メイリオ" panose="020B0604030504040204" pitchFamily="50" charset="-128"/>
                        </a:rPr>
                        <a:t>75</a:t>
                      </a:r>
                      <a:endParaRPr lang="en-US" altLang="ja-JP" sz="16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ja-JP" altLang="en-US" sz="1600" u="none" strike="noStrike" dirty="0">
                          <a:effectLst/>
                          <a:latin typeface="メイリオ" panose="020B0604030504040204" pitchFamily="50" charset="-128"/>
                          <a:ea typeface="メイリオ" panose="020B0604030504040204" pitchFamily="50" charset="-128"/>
                        </a:rPr>
                        <a:t>高い</a:t>
                      </a:r>
                      <a:endParaRPr lang="ja-JP" altLang="en-US"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10830138"/>
                  </a:ext>
                </a:extLst>
              </a:tr>
              <a:tr h="247650">
                <a:tc>
                  <a:txBody>
                    <a:bodyPr/>
                    <a:lstStyle/>
                    <a:p>
                      <a:pPr algn="ctr" fontAlgn="b"/>
                      <a:r>
                        <a:rPr lang="en-US" altLang="ja-JP" sz="1600" u="none" strike="noStrike">
                          <a:effectLst/>
                          <a:latin typeface="メイリオ" panose="020B0604030504040204" pitchFamily="50" charset="-128"/>
                          <a:ea typeface="メイリオ" panose="020B0604030504040204" pitchFamily="50" charset="-128"/>
                        </a:rPr>
                        <a:t>90</a:t>
                      </a:r>
                      <a:endParaRPr lang="en-US" altLang="ja-JP" sz="16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ja-JP" altLang="en-US" sz="1600" u="none" strike="noStrike" dirty="0">
                          <a:effectLst/>
                          <a:latin typeface="メイリオ" panose="020B0604030504040204" pitchFamily="50" charset="-128"/>
                          <a:ea typeface="メイリオ" panose="020B0604030504040204" pitchFamily="50" charset="-128"/>
                        </a:rPr>
                        <a:t>高い</a:t>
                      </a:r>
                      <a:endParaRPr lang="ja-JP" altLang="en-US"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432422"/>
                  </a:ext>
                </a:extLst>
              </a:tr>
              <a:tr h="247650">
                <a:tc>
                  <a:txBody>
                    <a:bodyPr/>
                    <a:lstStyle/>
                    <a:p>
                      <a:pPr algn="ctr" fontAlgn="b"/>
                      <a:r>
                        <a:rPr lang="en-US" altLang="ja-JP" sz="1600" u="none" strike="noStrike">
                          <a:effectLst/>
                          <a:latin typeface="メイリオ" panose="020B0604030504040204" pitchFamily="50" charset="-128"/>
                          <a:ea typeface="メイリオ" panose="020B0604030504040204" pitchFamily="50" charset="-128"/>
                        </a:rPr>
                        <a:t>100</a:t>
                      </a:r>
                      <a:endParaRPr lang="en-US" altLang="ja-JP" sz="16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ja-JP" altLang="en-US" sz="1600" u="none" strike="noStrike" dirty="0">
                          <a:effectLst/>
                          <a:latin typeface="メイリオ" panose="020B0604030504040204" pitchFamily="50" charset="-128"/>
                          <a:ea typeface="メイリオ" panose="020B0604030504040204" pitchFamily="50" charset="-128"/>
                        </a:rPr>
                        <a:t>高い</a:t>
                      </a:r>
                      <a:endParaRPr lang="ja-JP" altLang="en-US"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42796013"/>
                  </a:ext>
                </a:extLst>
              </a:tr>
            </a:tbl>
          </a:graphicData>
        </a:graphic>
      </p:graphicFrame>
      <p:sp>
        <p:nvSpPr>
          <p:cNvPr id="5" name="テキスト ボックス 4"/>
          <p:cNvSpPr txBox="1"/>
          <p:nvPr/>
        </p:nvSpPr>
        <p:spPr>
          <a:xfrm>
            <a:off x="3844483" y="1776812"/>
            <a:ext cx="5103463" cy="1292662"/>
          </a:xfrm>
          <a:prstGeom prst="rect">
            <a:avLst/>
          </a:prstGeom>
          <a:noFill/>
        </p:spPr>
        <p:txBody>
          <a:bodyPr wrap="square" rtlCol="0">
            <a:spAutoFit/>
          </a:bodyPr>
          <a:lstStyle/>
          <a:p>
            <a:r>
              <a:rPr lang="en-US" altLang="ja-JP" sz="2600" dirty="0">
                <a:latin typeface="メイリオ" panose="020B0604030504040204" pitchFamily="50" charset="-128"/>
                <a:ea typeface="メイリオ" panose="020B0604030504040204" pitchFamily="50" charset="-128"/>
              </a:rPr>
              <a:t>=IF(A10&lt;50,“</a:t>
            </a:r>
            <a:r>
              <a:rPr lang="ja-JP" altLang="en-US" sz="2600" dirty="0">
                <a:solidFill>
                  <a:srgbClr val="FF0000"/>
                </a:solidFill>
                <a:latin typeface="メイリオ" panose="020B0604030504040204" pitchFamily="50" charset="-128"/>
                <a:ea typeface="メイリオ" panose="020B0604030504040204" pitchFamily="50" charset="-128"/>
              </a:rPr>
              <a:t>低い</a:t>
            </a:r>
            <a:r>
              <a:rPr lang="en-US" altLang="ja-JP" sz="2600" dirty="0">
                <a:latin typeface="メイリオ" panose="020B0604030504040204" pitchFamily="50" charset="-128"/>
                <a:ea typeface="メイリオ" panose="020B0604030504040204" pitchFamily="50" charset="-128"/>
              </a:rPr>
              <a:t>”, “</a:t>
            </a:r>
            <a:r>
              <a:rPr lang="ja-JP" altLang="en-US" sz="2600" dirty="0">
                <a:solidFill>
                  <a:srgbClr val="FF0000"/>
                </a:solidFill>
                <a:latin typeface="メイリオ" panose="020B0604030504040204" pitchFamily="50" charset="-128"/>
                <a:ea typeface="メイリオ" panose="020B0604030504040204" pitchFamily="50" charset="-128"/>
              </a:rPr>
              <a:t>高い</a:t>
            </a:r>
            <a:r>
              <a:rPr lang="en-US" altLang="ja-JP" sz="2600" dirty="0">
                <a:latin typeface="メイリオ" panose="020B0604030504040204" pitchFamily="50" charset="-128"/>
                <a:ea typeface="メイリオ" panose="020B0604030504040204" pitchFamily="50" charset="-128"/>
              </a:rPr>
              <a:t>”)</a:t>
            </a:r>
            <a:endParaRPr lang="ja-JP" altLang="en-US" sz="2600" dirty="0">
              <a:latin typeface="メイリオ" panose="020B0604030504040204" pitchFamily="50" charset="-128"/>
              <a:ea typeface="メイリオ" panose="020B0604030504040204" pitchFamily="50" charset="-128"/>
            </a:endParaRPr>
          </a:p>
          <a:p>
            <a:pPr algn="l"/>
            <a:r>
              <a:rPr kumimoji="1" lang="en-US" altLang="ja-JP" sz="2600" dirty="0">
                <a:latin typeface="メイリオ" panose="020B0604030504040204" pitchFamily="50" charset="-128"/>
                <a:ea typeface="メイリオ" panose="020B0604030504040204" pitchFamily="50" charset="-128"/>
              </a:rPr>
              <a:t>50</a:t>
            </a:r>
            <a:r>
              <a:rPr kumimoji="1" lang="ja-JP" altLang="en-US" sz="2600" dirty="0">
                <a:latin typeface="メイリオ" panose="020B0604030504040204" pitchFamily="50" charset="-128"/>
                <a:ea typeface="メイリオ" panose="020B0604030504040204" pitchFamily="50" charset="-128"/>
              </a:rPr>
              <a:t>点未満を</a:t>
            </a:r>
            <a:r>
              <a:rPr kumimoji="1" lang="ja-JP" altLang="en-US" sz="2600" dirty="0">
                <a:solidFill>
                  <a:srgbClr val="FF0000"/>
                </a:solidFill>
                <a:latin typeface="メイリオ" panose="020B0604030504040204" pitchFamily="50" charset="-128"/>
                <a:ea typeface="メイリオ" panose="020B0604030504040204" pitchFamily="50" charset="-128"/>
              </a:rPr>
              <a:t>低い</a:t>
            </a:r>
            <a:r>
              <a:rPr kumimoji="1" lang="ja-JP" altLang="en-US" sz="2600" dirty="0">
                <a:latin typeface="メイリオ" panose="020B0604030504040204" pitchFamily="50" charset="-128"/>
                <a:ea typeface="メイリオ" panose="020B0604030504040204" pitchFamily="50" charset="-128"/>
              </a:rPr>
              <a:t>、</a:t>
            </a:r>
            <a:r>
              <a:rPr kumimoji="1" lang="en-US" altLang="ja-JP" sz="2600" dirty="0">
                <a:latin typeface="メイリオ" panose="020B0604030504040204" pitchFamily="50" charset="-128"/>
                <a:ea typeface="メイリオ" panose="020B0604030504040204" pitchFamily="50" charset="-128"/>
              </a:rPr>
              <a:t>50</a:t>
            </a:r>
            <a:r>
              <a:rPr kumimoji="1" lang="ja-JP" altLang="en-US" sz="2600" dirty="0">
                <a:latin typeface="メイリオ" panose="020B0604030504040204" pitchFamily="50" charset="-128"/>
                <a:ea typeface="メイリオ" panose="020B0604030504040204" pitchFamily="50" charset="-128"/>
              </a:rPr>
              <a:t>点以上を</a:t>
            </a:r>
          </a:p>
          <a:p>
            <a:pPr algn="l"/>
            <a:r>
              <a:rPr kumimoji="1" lang="ja-JP" altLang="en-US" sz="2600" dirty="0">
                <a:solidFill>
                  <a:srgbClr val="FF0000"/>
                </a:solidFill>
                <a:latin typeface="メイリオ" panose="020B0604030504040204" pitchFamily="50" charset="-128"/>
                <a:ea typeface="メイリオ" panose="020B0604030504040204" pitchFamily="50" charset="-128"/>
              </a:rPr>
              <a:t>高い</a:t>
            </a:r>
            <a:r>
              <a:rPr kumimoji="1" lang="ja-JP" altLang="en-US" sz="2600" dirty="0">
                <a:latin typeface="メイリオ" panose="020B0604030504040204" pitchFamily="50" charset="-128"/>
                <a:ea typeface="メイリオ" panose="020B0604030504040204" pitchFamily="50" charset="-128"/>
              </a:rPr>
              <a:t>にグループ分け</a:t>
            </a:r>
          </a:p>
        </p:txBody>
      </p:sp>
      <p:graphicFrame>
        <p:nvGraphicFramePr>
          <p:cNvPr id="6" name="表 5"/>
          <p:cNvGraphicFramePr>
            <a:graphicFrameLocks noGrp="1"/>
          </p:cNvGraphicFramePr>
          <p:nvPr/>
        </p:nvGraphicFramePr>
        <p:xfrm>
          <a:off x="365759" y="4342419"/>
          <a:ext cx="3354738" cy="1816119"/>
        </p:xfrm>
        <a:graphic>
          <a:graphicData uri="http://schemas.openxmlformats.org/drawingml/2006/table">
            <a:tbl>
              <a:tblPr>
                <a:tableStyleId>{5C22544A-7EE6-4342-B048-85BDC9FD1C3A}</a:tableStyleId>
              </a:tblPr>
              <a:tblGrid>
                <a:gridCol w="1351910">
                  <a:extLst>
                    <a:ext uri="{9D8B030D-6E8A-4147-A177-3AD203B41FA5}">
                      <a16:colId xmlns:a16="http://schemas.microsoft.com/office/drawing/2014/main" val="1316720394"/>
                    </a:ext>
                  </a:extLst>
                </a:gridCol>
                <a:gridCol w="2002828">
                  <a:extLst>
                    <a:ext uri="{9D8B030D-6E8A-4147-A177-3AD203B41FA5}">
                      <a16:colId xmlns:a16="http://schemas.microsoft.com/office/drawing/2014/main" val="178369713"/>
                    </a:ext>
                  </a:extLst>
                </a:gridCol>
              </a:tblGrid>
              <a:tr h="183086">
                <a:tc>
                  <a:txBody>
                    <a:bodyPr/>
                    <a:lstStyle/>
                    <a:p>
                      <a:pPr algn="l" fontAlgn="b"/>
                      <a:r>
                        <a:rPr lang="ja-JP" altLang="en-US" sz="1600" u="none" strike="noStrike" dirty="0">
                          <a:effectLst/>
                          <a:latin typeface="メイリオ" panose="020B0604030504040204" pitchFamily="50" charset="-128"/>
                          <a:ea typeface="メイリオ" panose="020B0604030504040204" pitchFamily="50" charset="-128"/>
                        </a:rPr>
                        <a:t>勉強時間</a:t>
                      </a:r>
                      <a:r>
                        <a:rPr lang="en-US" altLang="ja-JP" sz="1600" u="none" strike="noStrike" dirty="0">
                          <a:effectLst/>
                          <a:latin typeface="メイリオ" panose="020B0604030504040204" pitchFamily="50" charset="-128"/>
                          <a:ea typeface="メイリオ" panose="020B0604030504040204" pitchFamily="50" charset="-128"/>
                        </a:rPr>
                        <a:t>(</a:t>
                      </a:r>
                      <a:r>
                        <a:rPr lang="ja-JP" altLang="en-US" sz="1600" u="none" strike="noStrike" dirty="0">
                          <a:effectLst/>
                          <a:latin typeface="メイリオ" panose="020B0604030504040204" pitchFamily="50" charset="-128"/>
                          <a:ea typeface="メイリオ" panose="020B0604030504040204" pitchFamily="50" charset="-128"/>
                        </a:rPr>
                        <a:t>分</a:t>
                      </a:r>
                      <a:r>
                        <a:rPr lang="en-US" altLang="ja-JP" sz="1600" u="none" strike="noStrike" dirty="0">
                          <a:effectLst/>
                          <a:latin typeface="メイリオ" panose="020B0604030504040204" pitchFamily="50" charset="-128"/>
                          <a:ea typeface="メイリオ" panose="020B0604030504040204" pitchFamily="50" charset="-128"/>
                        </a:rPr>
                        <a:t>)</a:t>
                      </a:r>
                      <a:endParaRPr lang="en-US" altLang="ja-JP"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600" u="none" strike="noStrike">
                          <a:effectLst/>
                          <a:latin typeface="メイリオ" panose="020B0604030504040204" pitchFamily="50" charset="-128"/>
                          <a:ea typeface="メイリオ" panose="020B0604030504040204" pitchFamily="50" charset="-128"/>
                        </a:rPr>
                        <a:t>勉強のグループ</a:t>
                      </a:r>
                      <a:endParaRPr lang="ja-JP" altLang="en-US" sz="16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214841"/>
                  </a:ext>
                </a:extLst>
              </a:tr>
              <a:tr h="260459">
                <a:tc>
                  <a:txBody>
                    <a:bodyPr/>
                    <a:lstStyle/>
                    <a:p>
                      <a:pPr algn="ctr" fontAlgn="b"/>
                      <a:r>
                        <a:rPr lang="en-US" altLang="ja-JP" sz="1600" u="none" strike="noStrike" dirty="0">
                          <a:effectLst/>
                          <a:latin typeface="メイリオ" panose="020B0604030504040204" pitchFamily="50" charset="-128"/>
                          <a:ea typeface="メイリオ" panose="020B0604030504040204" pitchFamily="50" charset="-128"/>
                        </a:rPr>
                        <a:t>80</a:t>
                      </a:r>
                      <a:endParaRPr lang="en-US" altLang="ja-JP"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ja-JP" altLang="en-US" sz="1600" u="none" strike="noStrike">
                          <a:effectLst/>
                          <a:latin typeface="メイリオ" panose="020B0604030504040204" pitchFamily="50" charset="-128"/>
                          <a:ea typeface="メイリオ" panose="020B0604030504040204" pitchFamily="50" charset="-128"/>
                        </a:rPr>
                        <a:t>する</a:t>
                      </a:r>
                      <a:endParaRPr lang="ja-JP" altLang="en-US" sz="16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14246557"/>
                  </a:ext>
                </a:extLst>
              </a:tr>
              <a:tr h="260459">
                <a:tc>
                  <a:txBody>
                    <a:bodyPr/>
                    <a:lstStyle/>
                    <a:p>
                      <a:pPr algn="ctr" fontAlgn="b"/>
                      <a:r>
                        <a:rPr lang="en-US" altLang="ja-JP" sz="1600" u="none" strike="noStrike" dirty="0">
                          <a:effectLst/>
                          <a:latin typeface="メイリオ" panose="020B0604030504040204" pitchFamily="50" charset="-128"/>
                          <a:ea typeface="メイリオ" panose="020B0604030504040204" pitchFamily="50" charset="-128"/>
                        </a:rPr>
                        <a:t>0</a:t>
                      </a:r>
                      <a:endParaRPr lang="en-US" altLang="ja-JP"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ja-JP" altLang="en-US" sz="1600" u="none" strike="noStrike" dirty="0">
                          <a:effectLst/>
                          <a:latin typeface="メイリオ" panose="020B0604030504040204" pitchFamily="50" charset="-128"/>
                          <a:ea typeface="メイリオ" panose="020B0604030504040204" pitchFamily="50" charset="-128"/>
                        </a:rPr>
                        <a:t>しない</a:t>
                      </a:r>
                      <a:endParaRPr lang="ja-JP" altLang="en-US"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870941"/>
                  </a:ext>
                </a:extLst>
              </a:tr>
              <a:tr h="260459">
                <a:tc>
                  <a:txBody>
                    <a:bodyPr/>
                    <a:lstStyle/>
                    <a:p>
                      <a:pPr algn="ctr" fontAlgn="b"/>
                      <a:r>
                        <a:rPr lang="en-US" altLang="ja-JP" sz="1600" u="none" strike="noStrike">
                          <a:effectLst/>
                          <a:latin typeface="メイリオ" panose="020B0604030504040204" pitchFamily="50" charset="-128"/>
                          <a:ea typeface="メイリオ" panose="020B0604030504040204" pitchFamily="50" charset="-128"/>
                        </a:rPr>
                        <a:t>0</a:t>
                      </a:r>
                      <a:endParaRPr lang="en-US" altLang="ja-JP" sz="16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ja-JP" altLang="en-US" sz="1600" u="none" strike="noStrike" dirty="0">
                          <a:effectLst/>
                          <a:latin typeface="メイリオ" panose="020B0604030504040204" pitchFamily="50" charset="-128"/>
                          <a:ea typeface="メイリオ" panose="020B0604030504040204" pitchFamily="50" charset="-128"/>
                        </a:rPr>
                        <a:t>しない</a:t>
                      </a:r>
                      <a:endParaRPr lang="ja-JP" altLang="en-US"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00985583"/>
                  </a:ext>
                </a:extLst>
              </a:tr>
              <a:tr h="260459">
                <a:tc>
                  <a:txBody>
                    <a:bodyPr/>
                    <a:lstStyle/>
                    <a:p>
                      <a:pPr algn="ctr" fontAlgn="b"/>
                      <a:r>
                        <a:rPr lang="en-US" altLang="ja-JP" sz="1600" u="none" strike="noStrike">
                          <a:effectLst/>
                          <a:latin typeface="メイリオ" panose="020B0604030504040204" pitchFamily="50" charset="-128"/>
                          <a:ea typeface="メイリオ" panose="020B0604030504040204" pitchFamily="50" charset="-128"/>
                        </a:rPr>
                        <a:t>20</a:t>
                      </a:r>
                      <a:endParaRPr lang="en-US" altLang="ja-JP" sz="16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ja-JP" altLang="en-US" sz="1600" u="none" strike="noStrike" dirty="0">
                          <a:effectLst/>
                          <a:latin typeface="メイリオ" panose="020B0604030504040204" pitchFamily="50" charset="-128"/>
                          <a:ea typeface="メイリオ" panose="020B0604030504040204" pitchFamily="50" charset="-128"/>
                        </a:rPr>
                        <a:t>する</a:t>
                      </a:r>
                      <a:endParaRPr lang="ja-JP" altLang="en-US"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43410655"/>
                  </a:ext>
                </a:extLst>
              </a:tr>
              <a:tr h="260459">
                <a:tc>
                  <a:txBody>
                    <a:bodyPr/>
                    <a:lstStyle/>
                    <a:p>
                      <a:pPr algn="ctr" fontAlgn="b"/>
                      <a:r>
                        <a:rPr lang="en-US" altLang="ja-JP" sz="1600" u="none" strike="noStrike">
                          <a:effectLst/>
                          <a:latin typeface="メイリオ" panose="020B0604030504040204" pitchFamily="50" charset="-128"/>
                          <a:ea typeface="メイリオ" panose="020B0604030504040204" pitchFamily="50" charset="-128"/>
                        </a:rPr>
                        <a:t>180</a:t>
                      </a:r>
                      <a:endParaRPr lang="en-US" altLang="ja-JP" sz="16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ja-JP" altLang="en-US" sz="1600" u="none" strike="noStrike" dirty="0">
                          <a:effectLst/>
                          <a:latin typeface="メイリオ" panose="020B0604030504040204" pitchFamily="50" charset="-128"/>
                          <a:ea typeface="メイリオ" panose="020B0604030504040204" pitchFamily="50" charset="-128"/>
                        </a:rPr>
                        <a:t>する</a:t>
                      </a:r>
                      <a:endParaRPr lang="ja-JP" altLang="en-US"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81330296"/>
                  </a:ext>
                </a:extLst>
              </a:tr>
              <a:tr h="260459">
                <a:tc>
                  <a:txBody>
                    <a:bodyPr/>
                    <a:lstStyle/>
                    <a:p>
                      <a:pPr algn="ctr" fontAlgn="b"/>
                      <a:r>
                        <a:rPr lang="en-US" altLang="ja-JP" sz="1600" u="none" strike="noStrike">
                          <a:effectLst/>
                          <a:latin typeface="メイリオ" panose="020B0604030504040204" pitchFamily="50" charset="-128"/>
                          <a:ea typeface="メイリオ" panose="020B0604030504040204" pitchFamily="50" charset="-128"/>
                        </a:rPr>
                        <a:t>0</a:t>
                      </a:r>
                      <a:endParaRPr lang="en-US" altLang="ja-JP" sz="16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ja-JP" altLang="en-US" sz="1600" u="none" strike="noStrike" dirty="0">
                          <a:effectLst/>
                          <a:latin typeface="メイリオ" panose="020B0604030504040204" pitchFamily="50" charset="-128"/>
                          <a:ea typeface="メイリオ" panose="020B0604030504040204" pitchFamily="50" charset="-128"/>
                        </a:rPr>
                        <a:t>しない</a:t>
                      </a:r>
                      <a:endParaRPr lang="ja-JP" altLang="en-US"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79344410"/>
                  </a:ext>
                </a:extLst>
              </a:tr>
            </a:tbl>
          </a:graphicData>
        </a:graphic>
      </p:graphicFrame>
      <p:sp>
        <p:nvSpPr>
          <p:cNvPr id="9" name="テキスト ボックス 8"/>
          <p:cNvSpPr txBox="1"/>
          <p:nvPr/>
        </p:nvSpPr>
        <p:spPr>
          <a:xfrm>
            <a:off x="3844483" y="4342419"/>
            <a:ext cx="5103463" cy="1292662"/>
          </a:xfrm>
          <a:prstGeom prst="rect">
            <a:avLst/>
          </a:prstGeom>
          <a:noFill/>
        </p:spPr>
        <p:txBody>
          <a:bodyPr wrap="square" rtlCol="0">
            <a:spAutoFit/>
          </a:bodyPr>
          <a:lstStyle/>
          <a:p>
            <a:pPr algn="l"/>
            <a:r>
              <a:rPr lang="en-US" altLang="ja-JP" sz="2600" dirty="0">
                <a:latin typeface="メイリオ" panose="020B0604030504040204" pitchFamily="50" charset="-128"/>
                <a:ea typeface="メイリオ" panose="020B0604030504040204" pitchFamily="50" charset="-128"/>
              </a:rPr>
              <a:t>=IF(A10&gt;0,“</a:t>
            </a:r>
            <a:r>
              <a:rPr lang="ja-JP" altLang="en-US" sz="2600" dirty="0">
                <a:latin typeface="メイリオ" panose="020B0604030504040204" pitchFamily="50" charset="-128"/>
                <a:ea typeface="メイリオ" panose="020B0604030504040204" pitchFamily="50" charset="-128"/>
              </a:rPr>
              <a:t>する</a:t>
            </a:r>
            <a:r>
              <a:rPr lang="en-US" altLang="ja-JP" sz="2600" dirty="0">
                <a:latin typeface="メイリオ" panose="020B0604030504040204" pitchFamily="50" charset="-128"/>
                <a:ea typeface="メイリオ" panose="020B0604030504040204" pitchFamily="50" charset="-128"/>
              </a:rPr>
              <a:t>”, “</a:t>
            </a:r>
            <a:r>
              <a:rPr lang="ja-JP" altLang="en-US" sz="2600" dirty="0">
                <a:latin typeface="メイリオ" panose="020B0604030504040204" pitchFamily="50" charset="-128"/>
                <a:ea typeface="メイリオ" panose="020B0604030504040204" pitchFamily="50" charset="-128"/>
              </a:rPr>
              <a:t>しない</a:t>
            </a:r>
            <a:r>
              <a:rPr lang="en-US" altLang="ja-JP" sz="2600" dirty="0">
                <a:latin typeface="メイリオ" panose="020B0604030504040204" pitchFamily="50" charset="-128"/>
                <a:ea typeface="メイリオ" panose="020B0604030504040204" pitchFamily="50" charset="-128"/>
              </a:rPr>
              <a:t>”)</a:t>
            </a:r>
            <a:endParaRPr lang="ja-JP" altLang="en-US" sz="2600" dirty="0">
              <a:latin typeface="メイリオ" panose="020B0604030504040204" pitchFamily="50" charset="-128"/>
              <a:ea typeface="メイリオ" panose="020B0604030504040204" pitchFamily="50" charset="-128"/>
            </a:endParaRPr>
          </a:p>
          <a:p>
            <a:pPr algn="l"/>
            <a:r>
              <a:rPr kumimoji="1" lang="en-US" altLang="ja-JP" sz="2600" dirty="0">
                <a:latin typeface="メイリオ" panose="020B0604030504040204" pitchFamily="50" charset="-128"/>
                <a:ea typeface="メイリオ" panose="020B0604030504040204" pitchFamily="50" charset="-128"/>
              </a:rPr>
              <a:t>0</a:t>
            </a:r>
            <a:r>
              <a:rPr kumimoji="1" lang="ja-JP" altLang="en-US" sz="2600" dirty="0">
                <a:latin typeface="メイリオ" panose="020B0604030504040204" pitchFamily="50" charset="-128"/>
                <a:ea typeface="メイリオ" panose="020B0604030504040204" pitchFamily="50" charset="-128"/>
              </a:rPr>
              <a:t>を</a:t>
            </a:r>
            <a:r>
              <a:rPr kumimoji="1" lang="ja-JP" altLang="en-US" sz="2600" dirty="0">
                <a:solidFill>
                  <a:srgbClr val="FF0000"/>
                </a:solidFill>
                <a:latin typeface="メイリオ" panose="020B0604030504040204" pitchFamily="50" charset="-128"/>
                <a:ea typeface="メイリオ" panose="020B0604030504040204" pitchFamily="50" charset="-128"/>
              </a:rPr>
              <a:t>しない</a:t>
            </a:r>
            <a:r>
              <a:rPr kumimoji="1" lang="ja-JP" altLang="en-US" sz="2600" dirty="0">
                <a:latin typeface="メイリオ" panose="020B0604030504040204" pitchFamily="50" charset="-128"/>
                <a:ea typeface="メイリオ" panose="020B0604030504040204" pitchFamily="50" charset="-128"/>
              </a:rPr>
              <a:t>、</a:t>
            </a:r>
            <a:r>
              <a:rPr kumimoji="1" lang="en-US" altLang="ja-JP" sz="2600" dirty="0">
                <a:latin typeface="メイリオ" panose="020B0604030504040204" pitchFamily="50" charset="-128"/>
                <a:ea typeface="メイリオ" panose="020B0604030504040204" pitchFamily="50" charset="-128"/>
              </a:rPr>
              <a:t>0</a:t>
            </a:r>
            <a:r>
              <a:rPr kumimoji="1" lang="ja-JP" altLang="en-US" sz="2600" dirty="0">
                <a:latin typeface="メイリオ" panose="020B0604030504040204" pitchFamily="50" charset="-128"/>
                <a:ea typeface="メイリオ" panose="020B0604030504040204" pitchFamily="50" charset="-128"/>
              </a:rPr>
              <a:t>より大きければ</a:t>
            </a:r>
          </a:p>
          <a:p>
            <a:pPr algn="l"/>
            <a:r>
              <a:rPr kumimoji="1" lang="ja-JP" altLang="en-US" sz="2600" dirty="0">
                <a:solidFill>
                  <a:srgbClr val="FF0000"/>
                </a:solidFill>
                <a:latin typeface="メイリオ" panose="020B0604030504040204" pitchFamily="50" charset="-128"/>
                <a:ea typeface="メイリオ" panose="020B0604030504040204" pitchFamily="50" charset="-128"/>
              </a:rPr>
              <a:t>する</a:t>
            </a:r>
            <a:r>
              <a:rPr kumimoji="1" lang="ja-JP" altLang="en-US" sz="2600" dirty="0">
                <a:latin typeface="メイリオ" panose="020B0604030504040204" pitchFamily="50" charset="-128"/>
                <a:ea typeface="メイリオ" panose="020B0604030504040204" pitchFamily="50" charset="-128"/>
              </a:rPr>
              <a:t>にグループ分け</a:t>
            </a:r>
          </a:p>
        </p:txBody>
      </p:sp>
    </p:spTree>
    <p:extLst>
      <p:ext uri="{BB962C8B-B14F-4D97-AF65-F5344CB8AC3E}">
        <p14:creationId xmlns:p14="http://schemas.microsoft.com/office/powerpoint/2010/main" val="25035184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22</a:t>
            </a:fld>
            <a:endParaRPr lang="en-US" altLang="ja-JP"/>
          </a:p>
        </p:txBody>
      </p:sp>
      <p:sp>
        <p:nvSpPr>
          <p:cNvPr id="46082" name="Text Box 2"/>
          <p:cNvSpPr txBox="1">
            <a:spLocks noChangeArrowheads="1"/>
          </p:cNvSpPr>
          <p:nvPr/>
        </p:nvSpPr>
        <p:spPr bwMode="auto">
          <a:xfrm>
            <a:off x="335280" y="44196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プレゼンを意識したパワポ</a:t>
            </a:r>
            <a:endParaRPr lang="en-US" altLang="ja-JP" sz="2800" dirty="0">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335280" y="1184970"/>
            <a:ext cx="8473440" cy="4832092"/>
          </a:xfrm>
          <a:prstGeom prst="rect">
            <a:avLst/>
          </a:prstGeom>
          <a:noFill/>
        </p:spPr>
        <p:txBody>
          <a:bodyPr wrap="square" rtlCol="0">
            <a:spAutoFit/>
          </a:bodyPr>
          <a:lstStyle/>
          <a:p>
            <a:pPr algn="l"/>
            <a:r>
              <a:rPr kumimoji="1" lang="ja-JP" altLang="en-US" sz="2800" dirty="0">
                <a:latin typeface="メイリオ" panose="020B0604030504040204" pitchFamily="50" charset="-128"/>
                <a:ea typeface="メイリオ" panose="020B0604030504040204" pitchFamily="50" charset="-128"/>
              </a:rPr>
              <a:t>チラシは人の興味を引くことを目的としているので、</a:t>
            </a:r>
          </a:p>
          <a:p>
            <a:pPr algn="l"/>
            <a:r>
              <a:rPr lang="ja-JP" altLang="en-US" sz="2800" dirty="0">
                <a:latin typeface="メイリオ" panose="020B0604030504040204" pitchFamily="50" charset="-128"/>
                <a:ea typeface="メイリオ" panose="020B0604030504040204" pitchFamily="50" charset="-128"/>
              </a:rPr>
              <a:t>見栄えや読んでわかることに注意して作ります。</a:t>
            </a:r>
          </a:p>
          <a:p>
            <a:pPr algn="l"/>
            <a:endParaRPr lang="ja-JP" altLang="en-US" sz="2800" dirty="0">
              <a:latin typeface="メイリオ" panose="020B0604030504040204" pitchFamily="50" charset="-128"/>
              <a:ea typeface="メイリオ" panose="020B0604030504040204" pitchFamily="50" charset="-128"/>
            </a:endParaRPr>
          </a:p>
          <a:p>
            <a:pPr algn="l"/>
            <a:r>
              <a:rPr lang="ja-JP" altLang="en-US" sz="2800" dirty="0">
                <a:latin typeface="メイリオ" panose="020B0604030504040204" pitchFamily="50" charset="-128"/>
                <a:ea typeface="メイリオ" panose="020B0604030504040204" pitchFamily="50" charset="-128"/>
              </a:rPr>
              <a:t>プレゼン用パワポ</a:t>
            </a:r>
          </a:p>
          <a:p>
            <a:pPr algn="l"/>
            <a:r>
              <a:rPr lang="ja-JP" altLang="en-US" sz="2800" dirty="0">
                <a:latin typeface="メイリオ" panose="020B0604030504040204" pitchFamily="50" charset="-128"/>
                <a:ea typeface="メイリオ" panose="020B0604030504040204" pitchFamily="50" charset="-128"/>
              </a:rPr>
              <a:t>・発表する内容を的確に伝えることが目的です。</a:t>
            </a:r>
          </a:p>
          <a:p>
            <a:pPr algn="l"/>
            <a:r>
              <a:rPr lang="ja-JP" altLang="en-US" sz="2800" dirty="0">
                <a:latin typeface="メイリオ" panose="020B0604030504040204" pitchFamily="50" charset="-128"/>
                <a:ea typeface="メイリオ" panose="020B0604030504040204" pitchFamily="50" charset="-128"/>
              </a:rPr>
              <a:t>・話すことの補助的</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補完的な位置づけです。</a:t>
            </a:r>
          </a:p>
          <a:p>
            <a:pPr algn="l"/>
            <a:r>
              <a:rPr lang="ja-JP" altLang="en-US" sz="2800" dirty="0">
                <a:latin typeface="メイリオ" panose="020B0604030504040204" pitchFamily="50" charset="-128"/>
                <a:ea typeface="メイリオ" panose="020B0604030504040204" pitchFamily="50" charset="-128"/>
              </a:rPr>
              <a:t>・チラシのように、あまりごてごてしない。</a:t>
            </a:r>
          </a:p>
          <a:p>
            <a:pPr algn="l"/>
            <a:r>
              <a:rPr lang="ja-JP" altLang="en-US" sz="2800" dirty="0">
                <a:latin typeface="メイリオ" panose="020B0604030504040204" pitchFamily="50" charset="-128"/>
                <a:ea typeface="メイリオ" panose="020B0604030504040204" pitchFamily="50" charset="-128"/>
              </a:rPr>
              <a:t>・見やすく・理解しやすいこと。</a:t>
            </a:r>
          </a:p>
          <a:p>
            <a:pPr algn="l"/>
            <a:endParaRPr lang="ja-JP" altLang="en-US" sz="2800" dirty="0">
              <a:latin typeface="メイリオ" panose="020B0604030504040204" pitchFamily="50" charset="-128"/>
              <a:ea typeface="メイリオ" panose="020B0604030504040204" pitchFamily="50" charset="-128"/>
            </a:endParaRPr>
          </a:p>
          <a:p>
            <a:pPr algn="l"/>
            <a:r>
              <a:rPr lang="ja-JP" altLang="en-US" sz="2800" b="1" dirty="0">
                <a:solidFill>
                  <a:srgbClr val="FF0000"/>
                </a:solidFill>
                <a:latin typeface="メイリオ" panose="020B0604030504040204" pitchFamily="50" charset="-128"/>
                <a:ea typeface="メイリオ" panose="020B0604030504040204" pitchFamily="50" charset="-128"/>
              </a:rPr>
              <a:t>□　背景は</a:t>
            </a:r>
            <a:r>
              <a:rPr lang="ja-JP" altLang="en-US" sz="2800" b="1" dirty="0" err="1">
                <a:solidFill>
                  <a:srgbClr val="FF0000"/>
                </a:solidFill>
                <a:latin typeface="メイリオ" panose="020B0604030504040204" pitchFamily="50" charset="-128"/>
                <a:ea typeface="メイリオ" panose="020B0604030504040204" pitchFamily="50" charset="-128"/>
              </a:rPr>
              <a:t>無し</a:t>
            </a:r>
            <a:endParaRPr lang="ja-JP" altLang="en-US" sz="2800" b="1" dirty="0">
              <a:solidFill>
                <a:srgbClr val="FF0000"/>
              </a:solidFill>
              <a:latin typeface="メイリオ" panose="020B0604030504040204" pitchFamily="50" charset="-128"/>
              <a:ea typeface="メイリオ" panose="020B0604030504040204" pitchFamily="50" charset="-128"/>
            </a:endParaRPr>
          </a:p>
          <a:p>
            <a:pPr algn="l"/>
            <a:r>
              <a:rPr lang="ja-JP" altLang="en-US" sz="2800" b="1" dirty="0">
                <a:solidFill>
                  <a:srgbClr val="FF0000"/>
                </a:solidFill>
                <a:latin typeface="メイリオ" panose="020B0604030504040204" pitchFamily="50" charset="-128"/>
                <a:ea typeface="メイリオ" panose="020B0604030504040204" pitchFamily="50" charset="-128"/>
              </a:rPr>
              <a:t>□　アニメーションは使用しない。</a:t>
            </a:r>
            <a:endParaRPr kumimoji="1" lang="ja-JP" altLang="en-US" sz="2800" b="1"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6873531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23</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プレゼン用のパワポの形式</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評価ポイント</a:t>
            </a:r>
            <a:r>
              <a:rPr lang="en-US" altLang="ja-JP" sz="2800" dirty="0">
                <a:latin typeface="メイリオ" panose="020B0604030504040204" pitchFamily="50" charset="-128"/>
                <a:ea typeface="メイリオ" panose="020B0604030504040204" pitchFamily="50" charset="-128"/>
              </a:rPr>
              <a:t>)</a:t>
            </a:r>
          </a:p>
        </p:txBody>
      </p:sp>
      <p:sp>
        <p:nvSpPr>
          <p:cNvPr id="15" name="テキスト ボックス 14"/>
          <p:cNvSpPr txBox="1"/>
          <p:nvPr/>
        </p:nvSpPr>
        <p:spPr>
          <a:xfrm>
            <a:off x="304800" y="828020"/>
            <a:ext cx="8473440" cy="5509200"/>
          </a:xfrm>
          <a:prstGeom prst="rect">
            <a:avLst/>
          </a:prstGeom>
          <a:noFill/>
        </p:spPr>
        <p:txBody>
          <a:bodyPr wrap="square" rtlCol="0">
            <a:spAutoFit/>
          </a:bodyPr>
          <a:lstStyle/>
          <a:p>
            <a:pPr marL="457200" indent="-457200" algn="l">
              <a:buFont typeface="Wingdings" panose="05000000000000000000" pitchFamily="2" charset="2"/>
              <a:buChar char="p"/>
            </a:pPr>
            <a:r>
              <a:rPr lang="ja-JP" altLang="en-US" sz="3200" dirty="0">
                <a:latin typeface="メイリオ" panose="020B0604030504040204" pitchFamily="50" charset="-128"/>
                <a:ea typeface="メイリオ" panose="020B0604030504040204" pitchFamily="50" charset="-128"/>
              </a:rPr>
              <a:t>情報の凝縮</a:t>
            </a:r>
            <a:r>
              <a:rPr lang="en-US" altLang="ja-JP" sz="3200" dirty="0">
                <a:latin typeface="メイリオ" panose="020B0604030504040204" pitchFamily="50" charset="-128"/>
                <a:ea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rPr>
              <a:t>単純化</a:t>
            </a:r>
            <a:br>
              <a:rPr lang="en-US" altLang="ja-JP" sz="3200" dirty="0">
                <a:latin typeface="メイリオ" panose="020B0604030504040204" pitchFamily="50" charset="-128"/>
                <a:ea typeface="メイリオ" panose="020B0604030504040204" pitchFamily="50" charset="-128"/>
              </a:rPr>
            </a:br>
            <a:r>
              <a:rPr lang="ja-JP" altLang="en-US" sz="3200" dirty="0">
                <a:latin typeface="メイリオ" panose="020B0604030504040204" pitchFamily="50" charset="-128"/>
                <a:ea typeface="メイリオ" panose="020B0604030504040204" pitchFamily="50" charset="-128"/>
              </a:rPr>
              <a:t>必要なことだけ書く</a:t>
            </a:r>
            <a:br>
              <a:rPr lang="en-US" altLang="ja-JP" sz="3200" dirty="0">
                <a:latin typeface="メイリオ" panose="020B0604030504040204" pitchFamily="50" charset="-128"/>
                <a:ea typeface="メイリオ" panose="020B0604030504040204" pitchFamily="50" charset="-128"/>
              </a:rPr>
            </a:br>
            <a:r>
              <a:rPr lang="ja-JP" altLang="en-US" sz="3200" dirty="0">
                <a:latin typeface="メイリオ" panose="020B0604030504040204" pitchFamily="50" charset="-128"/>
                <a:ea typeface="メイリオ" panose="020B0604030504040204" pitchFamily="50" charset="-128"/>
              </a:rPr>
              <a:t>例えばタイトルがカッコよくでるアニメーションなどはムダ</a:t>
            </a:r>
            <a:br>
              <a:rPr lang="en-US" altLang="ja-JP" sz="3200" dirty="0">
                <a:latin typeface="メイリオ" panose="020B0604030504040204" pitchFamily="50" charset="-128"/>
                <a:ea typeface="メイリオ" panose="020B0604030504040204" pitchFamily="50" charset="-128"/>
              </a:rPr>
            </a:br>
            <a:r>
              <a:rPr lang="ja-JP" altLang="en-US" sz="3200" dirty="0">
                <a:solidFill>
                  <a:srgbClr val="FF0000"/>
                </a:solidFill>
                <a:latin typeface="メイリオ" panose="020B0604030504040204" pitchFamily="50" charset="-128"/>
                <a:ea typeface="メイリオ" panose="020B0604030504040204" pitchFamily="50" charset="-128"/>
              </a:rPr>
              <a:t>サンプルで示したものは文書として長い</a:t>
            </a:r>
          </a:p>
          <a:p>
            <a:pPr marL="457200" indent="-457200" algn="l">
              <a:buFont typeface="Wingdings" panose="05000000000000000000" pitchFamily="2" charset="2"/>
              <a:buChar char="p"/>
            </a:pPr>
            <a:r>
              <a:rPr lang="ja-JP" altLang="en-US" sz="3200" dirty="0">
                <a:latin typeface="メイリオ" panose="020B0604030504040204" pitchFamily="50" charset="-128"/>
                <a:ea typeface="メイリオ" panose="020B0604030504040204" pitchFamily="50" charset="-128"/>
              </a:rPr>
              <a:t>フォントは、メイリオ又は游ゴシックで</a:t>
            </a:r>
            <a:br>
              <a:rPr lang="en-US" altLang="ja-JP" sz="3200" dirty="0">
                <a:latin typeface="メイリオ" panose="020B0604030504040204" pitchFamily="50" charset="-128"/>
                <a:ea typeface="メイリオ" panose="020B0604030504040204" pitchFamily="50" charset="-128"/>
              </a:rPr>
            </a:br>
            <a:r>
              <a:rPr lang="ja-JP" altLang="en-US" sz="3200" dirty="0">
                <a:latin typeface="メイリオ" panose="020B0604030504040204" pitchFamily="50" charset="-128"/>
                <a:ea typeface="メイリオ" panose="020B0604030504040204" pitchFamily="50" charset="-128"/>
              </a:rPr>
              <a:t>最低</a:t>
            </a:r>
            <a:r>
              <a:rPr lang="en-US" altLang="ja-JP" sz="3200" dirty="0">
                <a:latin typeface="メイリオ" panose="020B0604030504040204" pitchFamily="50" charset="-128"/>
                <a:ea typeface="メイリオ" panose="020B0604030504040204" pitchFamily="50" charset="-128"/>
              </a:rPr>
              <a:t>18pt</a:t>
            </a:r>
            <a:r>
              <a:rPr lang="ja-JP" altLang="en-US" sz="3200" dirty="0">
                <a:latin typeface="メイリオ" panose="020B0604030504040204" pitchFamily="50" charset="-128"/>
                <a:ea typeface="メイリオ" panose="020B0604030504040204" pitchFamily="50" charset="-128"/>
              </a:rPr>
              <a:t>以上　</a:t>
            </a:r>
            <a:r>
              <a:rPr lang="en-US" altLang="ja-JP" sz="3200" dirty="0">
                <a:latin typeface="メイリオ" panose="020B0604030504040204" pitchFamily="50" charset="-128"/>
                <a:ea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rPr>
              <a:t>できたら</a:t>
            </a:r>
            <a:r>
              <a:rPr lang="en-US" altLang="ja-JP" sz="3200" dirty="0">
                <a:latin typeface="メイリオ" panose="020B0604030504040204" pitchFamily="50" charset="-128"/>
                <a:ea typeface="メイリオ" panose="020B0604030504040204" pitchFamily="50" charset="-128"/>
              </a:rPr>
              <a:t>20</a:t>
            </a:r>
            <a:r>
              <a:rPr lang="ja-JP" altLang="en-US" sz="3200" dirty="0">
                <a:latin typeface="メイリオ" panose="020B0604030504040204" pitchFamily="50" charset="-128"/>
                <a:ea typeface="メイリオ" panose="020B0604030504040204" pitchFamily="50" charset="-128"/>
              </a:rPr>
              <a:t>～</a:t>
            </a:r>
            <a:r>
              <a:rPr lang="en-US" altLang="ja-JP" sz="3200" dirty="0">
                <a:latin typeface="メイリオ" panose="020B0604030504040204" pitchFamily="50" charset="-128"/>
                <a:ea typeface="メイリオ" panose="020B0604030504040204" pitchFamily="50" charset="-128"/>
              </a:rPr>
              <a:t>28p)</a:t>
            </a:r>
            <a:br>
              <a:rPr lang="en-US" altLang="ja-JP" sz="3200" dirty="0">
                <a:latin typeface="メイリオ" panose="020B0604030504040204" pitchFamily="50" charset="-128"/>
                <a:ea typeface="メイリオ" panose="020B0604030504040204" pitchFamily="50" charset="-128"/>
              </a:rPr>
            </a:br>
            <a:r>
              <a:rPr lang="ja-JP" altLang="en-US" sz="3200" dirty="0">
                <a:latin typeface="メイリオ" panose="020B0604030504040204" pitchFamily="50" charset="-128"/>
                <a:ea typeface="メイリオ" panose="020B0604030504040204" pitchFamily="50" charset="-128"/>
              </a:rPr>
              <a:t>フォントサイズの意味の統一</a:t>
            </a:r>
            <a:endParaRPr lang="en-US" altLang="ja-JP" sz="3200" dirty="0">
              <a:latin typeface="メイリオ" panose="020B0604030504040204" pitchFamily="50" charset="-128"/>
              <a:ea typeface="メイリオ" panose="020B0604030504040204" pitchFamily="50" charset="-128"/>
            </a:endParaRPr>
          </a:p>
          <a:p>
            <a:pPr marL="457200" indent="-457200" algn="l">
              <a:buFont typeface="Wingdings" panose="05000000000000000000" pitchFamily="2" charset="2"/>
              <a:buChar char="p"/>
            </a:pPr>
            <a:r>
              <a:rPr lang="ja-JP" altLang="en-US" sz="3200" dirty="0">
                <a:latin typeface="メイリオ" panose="020B0604030504040204" pitchFamily="50" charset="-128"/>
                <a:ea typeface="メイリオ" panose="020B0604030504040204" pitchFamily="50" charset="-128"/>
              </a:rPr>
              <a:t>そろえたレイアウト</a:t>
            </a:r>
          </a:p>
          <a:p>
            <a:pPr algn="l"/>
            <a:r>
              <a:rPr lang="ja-JP" altLang="en-US" sz="3200" dirty="0">
                <a:latin typeface="メイリオ" panose="020B0604030504040204" pitchFamily="50" charset="-128"/>
                <a:ea typeface="メイリオ" panose="020B0604030504040204" pitchFamily="50" charset="-128"/>
              </a:rPr>
              <a:t>　特に各スライドタイトル</a:t>
            </a:r>
          </a:p>
          <a:p>
            <a:pPr marL="457200" indent="-457200" algn="l">
              <a:buFont typeface="Wingdings" panose="05000000000000000000" pitchFamily="2" charset="2"/>
              <a:buChar char="p"/>
            </a:pPr>
            <a:r>
              <a:rPr lang="ja-JP" altLang="en-US" sz="3200" dirty="0">
                <a:latin typeface="メイリオ" panose="020B0604030504040204" pitchFamily="50" charset="-128"/>
                <a:ea typeface="メイリオ" panose="020B0604030504040204" pitchFamily="50" charset="-128"/>
              </a:rPr>
              <a:t>色は少なく</a:t>
            </a:r>
            <a:r>
              <a:rPr lang="en-US" altLang="ja-JP" sz="3200" dirty="0">
                <a:latin typeface="メイリオ" panose="020B0604030504040204" pitchFamily="50" charset="-128"/>
                <a:ea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rPr>
              <a:t>色の意味の統一</a:t>
            </a:r>
            <a:endParaRPr kumimoji="1" lang="ja-JP" altLang="en-US" sz="3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4793441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24</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プレゼン用のパワポの内容</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評価ポイント</a:t>
            </a:r>
            <a:r>
              <a:rPr lang="en-US" altLang="ja-JP" sz="2800" dirty="0">
                <a:latin typeface="メイリオ" panose="020B0604030504040204" pitchFamily="50" charset="-128"/>
                <a:ea typeface="メイリオ" panose="020B0604030504040204" pitchFamily="50" charset="-128"/>
              </a:rPr>
              <a:t>)</a:t>
            </a:r>
          </a:p>
        </p:txBody>
      </p:sp>
      <p:sp>
        <p:nvSpPr>
          <p:cNvPr id="15" name="テキスト ボックス 14"/>
          <p:cNvSpPr txBox="1"/>
          <p:nvPr/>
        </p:nvSpPr>
        <p:spPr>
          <a:xfrm>
            <a:off x="304800" y="1028243"/>
            <a:ext cx="8473440" cy="4524315"/>
          </a:xfrm>
          <a:prstGeom prst="rect">
            <a:avLst/>
          </a:prstGeom>
          <a:noFill/>
        </p:spPr>
        <p:txBody>
          <a:bodyPr wrap="square" rtlCol="0">
            <a:spAutoFit/>
          </a:bodyPr>
          <a:lstStyle/>
          <a:p>
            <a:pPr marL="457200" indent="-457200" algn="l">
              <a:buFont typeface="Wingdings" panose="05000000000000000000" pitchFamily="2" charset="2"/>
              <a:buChar char="p"/>
            </a:pPr>
            <a:r>
              <a:rPr lang="ja-JP" altLang="en-US" sz="3200" dirty="0">
                <a:latin typeface="メイリオ" panose="020B0604030504040204" pitchFamily="50" charset="-128"/>
                <a:ea typeface="メイリオ" panose="020B0604030504040204" pitchFamily="50" charset="-128"/>
              </a:rPr>
              <a:t>結果と考察が明確に書かれているもの</a:t>
            </a:r>
            <a:br>
              <a:rPr lang="en-US" altLang="ja-JP" sz="3200" dirty="0">
                <a:latin typeface="メイリオ" panose="020B0604030504040204" pitchFamily="50" charset="-128"/>
                <a:ea typeface="メイリオ" panose="020B0604030504040204" pitchFamily="50" charset="-128"/>
              </a:rPr>
            </a:br>
            <a:br>
              <a:rPr lang="ja-JP" altLang="en-US" sz="3200" dirty="0">
                <a:latin typeface="メイリオ" panose="020B0604030504040204" pitchFamily="50" charset="-128"/>
                <a:ea typeface="メイリオ" panose="020B0604030504040204" pitchFamily="50" charset="-128"/>
              </a:rPr>
            </a:br>
            <a:r>
              <a:rPr lang="ja-JP" altLang="en-US" sz="3200" dirty="0">
                <a:latin typeface="メイリオ" panose="020B0604030504040204" pitchFamily="50" charset="-128"/>
                <a:ea typeface="メイリオ" panose="020B0604030504040204" pitchFamily="50" charset="-128"/>
              </a:rPr>
              <a:t>結果</a:t>
            </a:r>
            <a:r>
              <a:rPr lang="en-US" altLang="ja-JP" sz="3200" dirty="0">
                <a:latin typeface="メイリオ" panose="020B0604030504040204" pitchFamily="50" charset="-128"/>
                <a:ea typeface="メイリオ" panose="020B0604030504040204" pitchFamily="50" charset="-128"/>
              </a:rPr>
              <a:t>: </a:t>
            </a:r>
            <a:r>
              <a:rPr lang="ja-JP" altLang="en-US" sz="3200" dirty="0">
                <a:latin typeface="メイリオ" panose="020B0604030504040204" pitchFamily="50" charset="-128"/>
                <a:ea typeface="メイリオ" panose="020B0604030504040204" pitchFamily="50" charset="-128"/>
              </a:rPr>
              <a:t>データおよびデータをもとにして作成してグラフから客観的に誰でも納得できる事実</a:t>
            </a:r>
            <a:br>
              <a:rPr lang="ja-JP" altLang="en-US" sz="3200" dirty="0">
                <a:latin typeface="メイリオ" panose="020B0604030504040204" pitchFamily="50" charset="-128"/>
                <a:ea typeface="メイリオ" panose="020B0604030504040204" pitchFamily="50" charset="-128"/>
              </a:rPr>
            </a:br>
            <a:br>
              <a:rPr lang="ja-JP" altLang="en-US" sz="3200" dirty="0">
                <a:latin typeface="メイリオ" panose="020B0604030504040204" pitchFamily="50" charset="-128"/>
                <a:ea typeface="メイリオ" panose="020B0604030504040204" pitchFamily="50" charset="-128"/>
              </a:rPr>
            </a:br>
            <a:r>
              <a:rPr lang="ja-JP" altLang="en-US" sz="3200" dirty="0">
                <a:latin typeface="メイリオ" panose="020B0604030504040204" pitchFamily="50" charset="-128"/>
                <a:ea typeface="メイリオ" panose="020B0604030504040204" pitchFamily="50" charset="-128"/>
              </a:rPr>
              <a:t>考察</a:t>
            </a:r>
            <a:r>
              <a:rPr lang="en-US" altLang="ja-JP" sz="3200" dirty="0">
                <a:latin typeface="メイリオ" panose="020B0604030504040204" pitchFamily="50" charset="-128"/>
                <a:ea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rPr>
              <a:t>結果の背景、結果を生じる理由などの自分の考えなどで、結果から無理なく推測できるもの。</a:t>
            </a:r>
          </a:p>
        </p:txBody>
      </p:sp>
    </p:spTree>
    <p:extLst>
      <p:ext uri="{BB962C8B-B14F-4D97-AF65-F5344CB8AC3E}">
        <p14:creationId xmlns:p14="http://schemas.microsoft.com/office/powerpoint/2010/main" val="10166871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25</a:t>
            </a:fld>
            <a:endParaRPr lang="en-US" altLang="ja-JP"/>
          </a:p>
        </p:txBody>
      </p:sp>
      <p:sp>
        <p:nvSpPr>
          <p:cNvPr id="46082" name="Text Box 2"/>
          <p:cNvSpPr txBox="1">
            <a:spLocks noChangeArrowheads="1"/>
          </p:cNvSpPr>
          <p:nvPr/>
        </p:nvSpPr>
        <p:spPr bwMode="auto">
          <a:xfrm>
            <a:off x="304800" y="304800"/>
            <a:ext cx="402656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評価</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採点</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方法</a:t>
            </a:r>
            <a:endParaRPr lang="en-US" altLang="ja-JP" sz="2800" dirty="0">
              <a:latin typeface="メイリオ" panose="020B0604030504040204" pitchFamily="50" charset="-128"/>
              <a:ea typeface="メイリオ" panose="020B0604030504040204" pitchFamily="50" charset="-128"/>
            </a:endParaRPr>
          </a:p>
        </p:txBody>
      </p:sp>
      <p:sp>
        <p:nvSpPr>
          <p:cNvPr id="5" name="正方形/長方形 4">
            <a:extLst>
              <a:ext uri="{FF2B5EF4-FFF2-40B4-BE49-F238E27FC236}">
                <a16:creationId xmlns:a16="http://schemas.microsoft.com/office/drawing/2014/main" id="{8BF6BCAA-0403-2105-8AA3-6DA7D3DD566E}"/>
              </a:ext>
            </a:extLst>
          </p:cNvPr>
          <p:cNvSpPr/>
          <p:nvPr/>
        </p:nvSpPr>
        <p:spPr bwMode="auto">
          <a:xfrm>
            <a:off x="7058526" y="348002"/>
            <a:ext cx="1780674" cy="496060"/>
          </a:xfrm>
          <a:prstGeom prst="rect">
            <a:avLst/>
          </a:prstGeom>
          <a:solidFill>
            <a:schemeClr val="bg1"/>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800" dirty="0">
                <a:latin typeface="メイリオ" panose="020B0604030504040204" pitchFamily="50" charset="-128"/>
                <a:ea typeface="メイリオ" panose="020B0604030504040204" pitchFamily="50" charset="-128"/>
              </a:rPr>
              <a:t>評価説明</a:t>
            </a:r>
            <a:endParaRPr kumimoji="1" lang="ja-JP" altLang="en-US" sz="2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graphicFrame>
        <p:nvGraphicFramePr>
          <p:cNvPr id="2" name="表 2">
            <a:extLst>
              <a:ext uri="{FF2B5EF4-FFF2-40B4-BE49-F238E27FC236}">
                <a16:creationId xmlns:a16="http://schemas.microsoft.com/office/drawing/2014/main" id="{76D5F237-F2D2-2E6C-BFA1-1E0192AB0533}"/>
              </a:ext>
            </a:extLst>
          </p:cNvPr>
          <p:cNvGraphicFramePr>
            <a:graphicFrameLocks noGrp="1"/>
          </p:cNvGraphicFramePr>
          <p:nvPr>
            <p:extLst>
              <p:ext uri="{D42A27DB-BD31-4B8C-83A1-F6EECF244321}">
                <p14:modId xmlns:p14="http://schemas.microsoft.com/office/powerpoint/2010/main" val="87019430"/>
              </p:ext>
            </p:extLst>
          </p:nvPr>
        </p:nvGraphicFramePr>
        <p:xfrm>
          <a:off x="761999" y="1350083"/>
          <a:ext cx="7828548" cy="3017520"/>
        </p:xfrm>
        <a:graphic>
          <a:graphicData uri="http://schemas.openxmlformats.org/drawingml/2006/table">
            <a:tbl>
              <a:tblPr firstRow="1" bandRow="1">
                <a:tableStyleId>{5C22544A-7EE6-4342-B048-85BDC9FD1C3A}</a:tableStyleId>
              </a:tblPr>
              <a:tblGrid>
                <a:gridCol w="5015269">
                  <a:extLst>
                    <a:ext uri="{9D8B030D-6E8A-4147-A177-3AD203B41FA5}">
                      <a16:colId xmlns:a16="http://schemas.microsoft.com/office/drawing/2014/main" val="1176046055"/>
                    </a:ext>
                  </a:extLst>
                </a:gridCol>
                <a:gridCol w="2813279">
                  <a:extLst>
                    <a:ext uri="{9D8B030D-6E8A-4147-A177-3AD203B41FA5}">
                      <a16:colId xmlns:a16="http://schemas.microsoft.com/office/drawing/2014/main" val="4255679598"/>
                    </a:ext>
                  </a:extLst>
                </a:gridCol>
              </a:tblGrid>
              <a:tr h="370840">
                <a:tc>
                  <a:txBody>
                    <a:bodyPr/>
                    <a:lstStyle/>
                    <a:p>
                      <a:r>
                        <a:rPr kumimoji="1" lang="ja-JP" altLang="en-US" sz="2400" b="0" dirty="0">
                          <a:solidFill>
                            <a:schemeClr val="tx1"/>
                          </a:solidFill>
                          <a:latin typeface="メイリオ" panose="020B0604030504040204" pitchFamily="50" charset="-128"/>
                          <a:ea typeface="メイリオ" panose="020B0604030504040204" pitchFamily="50" charset="-128"/>
                        </a:rPr>
                        <a:t>評価</a:t>
                      </a:r>
                      <a:r>
                        <a:rPr kumimoji="1" lang="en-US" altLang="ja-JP" sz="2400" b="0" dirty="0">
                          <a:solidFill>
                            <a:schemeClr val="tx1"/>
                          </a:solidFill>
                          <a:latin typeface="メイリオ" panose="020B0604030504040204" pitchFamily="50" charset="-128"/>
                          <a:ea typeface="メイリオ" panose="020B0604030504040204" pitchFamily="50" charset="-128"/>
                        </a:rPr>
                        <a:t>(</a:t>
                      </a:r>
                      <a:r>
                        <a:rPr kumimoji="1" lang="ja-JP" altLang="en-US" sz="2400" b="0" dirty="0">
                          <a:solidFill>
                            <a:schemeClr val="tx1"/>
                          </a:solidFill>
                          <a:latin typeface="メイリオ" panose="020B0604030504040204" pitchFamily="50" charset="-128"/>
                          <a:ea typeface="メイリオ" panose="020B0604030504040204" pitchFamily="50" charset="-128"/>
                        </a:rPr>
                        <a:t>採点</a:t>
                      </a:r>
                      <a:r>
                        <a:rPr kumimoji="1" lang="en-US" altLang="ja-JP" sz="2400" b="0" dirty="0">
                          <a:solidFill>
                            <a:schemeClr val="tx1"/>
                          </a:solidFill>
                          <a:latin typeface="メイリオ" panose="020B0604030504040204" pitchFamily="50" charset="-128"/>
                          <a:ea typeface="メイリオ" panose="020B0604030504040204" pitchFamily="50" charset="-128"/>
                        </a:rPr>
                        <a:t>)</a:t>
                      </a:r>
                      <a:r>
                        <a:rPr kumimoji="1" lang="ja-JP" altLang="en-US" sz="2400" b="0" dirty="0">
                          <a:solidFill>
                            <a:schemeClr val="tx1"/>
                          </a:solidFill>
                          <a:latin typeface="メイリオ" panose="020B0604030504040204" pitchFamily="50" charset="-128"/>
                          <a:ea typeface="メイリオ" panose="020B0604030504040204" pitchFamily="50" charset="-128"/>
                        </a:rPr>
                        <a:t>項目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ja-JP" altLang="en-US" sz="2400" b="0" dirty="0">
                          <a:solidFill>
                            <a:schemeClr val="tx1"/>
                          </a:solidFill>
                          <a:latin typeface="メイリオ" panose="020B0604030504040204" pitchFamily="50" charset="-128"/>
                          <a:ea typeface="メイリオ" panose="020B0604030504040204" pitchFamily="50" charset="-128"/>
                        </a:rPr>
                        <a:t>配点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164166471"/>
                  </a:ext>
                </a:extLst>
              </a:tr>
              <a:tr h="370840">
                <a:tc>
                  <a:txBody>
                    <a:bodyPr/>
                    <a:lstStyle/>
                    <a:p>
                      <a:r>
                        <a:rPr kumimoji="1" lang="ja-JP" altLang="en-US" sz="2400" b="0" dirty="0">
                          <a:latin typeface="メイリオ" panose="020B0604030504040204" pitchFamily="50" charset="-128"/>
                          <a:ea typeface="メイリオ" panose="020B0604030504040204" pitchFamily="50" charset="-128"/>
                        </a:rPr>
                        <a:t>４つのグラフとその結果が作成してある。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b="0" dirty="0">
                          <a:latin typeface="メイリオ" panose="020B0604030504040204" pitchFamily="50" charset="-128"/>
                          <a:ea typeface="メイリオ" panose="020B0604030504040204" pitchFamily="50" charset="-128"/>
                        </a:rPr>
                        <a:t>各グラフごとに</a:t>
                      </a:r>
                      <a:r>
                        <a:rPr kumimoji="1" lang="en-US" altLang="ja-JP" sz="2400" b="0" dirty="0">
                          <a:latin typeface="メイリオ" panose="020B0604030504040204" pitchFamily="50" charset="-128"/>
                          <a:ea typeface="メイリオ" panose="020B0604030504040204" pitchFamily="50" charset="-128"/>
                        </a:rPr>
                        <a:t>0,1,2</a:t>
                      </a:r>
                      <a:r>
                        <a:rPr kumimoji="1" lang="ja-JP" altLang="en-US" sz="2400" b="0" dirty="0">
                          <a:latin typeface="メイリオ" panose="020B0604030504040204" pitchFamily="50" charset="-128"/>
                          <a:ea typeface="メイリオ" panose="020B0604030504040204" pitchFamily="50" charset="-128"/>
                        </a:rPr>
                        <a:t>点</a:t>
                      </a:r>
                      <a:r>
                        <a:rPr kumimoji="1" lang="en-US" altLang="ja-JP" sz="2400" b="0" dirty="0">
                          <a:latin typeface="メイリオ" panose="020B0604030504040204" pitchFamily="50" charset="-128"/>
                          <a:ea typeface="メイリオ" panose="020B0604030504040204" pitchFamily="50" charset="-128"/>
                        </a:rPr>
                        <a:t>: </a:t>
                      </a:r>
                      <a:r>
                        <a:rPr kumimoji="1" lang="ja-JP" altLang="en-US" sz="2400" b="0" dirty="0">
                          <a:latin typeface="メイリオ" panose="020B0604030504040204" pitchFamily="50" charset="-128"/>
                          <a:ea typeface="メイリオ" panose="020B0604030504040204" pitchFamily="50" charset="-128"/>
                        </a:rPr>
                        <a:t>合計 </a:t>
                      </a:r>
                      <a:r>
                        <a:rPr kumimoji="1" lang="en-US" altLang="ja-JP" sz="2400" b="0" dirty="0">
                          <a:latin typeface="メイリオ" panose="020B0604030504040204" pitchFamily="50" charset="-128"/>
                          <a:ea typeface="メイリオ" panose="020B0604030504040204" pitchFamily="50" charset="-128"/>
                        </a:rPr>
                        <a:t>8</a:t>
                      </a:r>
                      <a:r>
                        <a:rPr kumimoji="1" lang="ja-JP" altLang="en-US" sz="2400" b="0" dirty="0">
                          <a:latin typeface="メイリオ" panose="020B0604030504040204" pitchFamily="50" charset="-128"/>
                          <a:ea typeface="メイリオ" panose="020B0604030504040204" pitchFamily="50" charset="-128"/>
                        </a:rPr>
                        <a:t>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6137629"/>
                  </a:ext>
                </a:extLst>
              </a:tr>
              <a:tr h="370840">
                <a:tc>
                  <a:txBody>
                    <a:bodyPr/>
                    <a:lstStyle/>
                    <a:p>
                      <a:r>
                        <a:rPr kumimoji="1" lang="ja-JP" altLang="en-US" sz="2400" b="0" dirty="0">
                          <a:latin typeface="メイリオ" panose="020B0604030504040204" pitchFamily="50" charset="-128"/>
                          <a:ea typeface="メイリオ" panose="020B0604030504040204" pitchFamily="50" charset="-128"/>
                        </a:rPr>
                        <a:t>考察が明確に記述されている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2400" b="0" dirty="0">
                          <a:latin typeface="メイリオ" panose="020B0604030504040204" pitchFamily="50" charset="-128"/>
                          <a:ea typeface="メイリオ" panose="020B0604030504040204" pitchFamily="50" charset="-128"/>
                        </a:rPr>
                        <a:t>0, 1</a:t>
                      </a:r>
                      <a:r>
                        <a:rPr kumimoji="1" lang="ja-JP" altLang="en-US" sz="2400" b="0" dirty="0">
                          <a:latin typeface="メイリオ" panose="020B0604030504040204" pitchFamily="50" charset="-128"/>
                          <a:ea typeface="メイリオ" panose="020B0604030504040204" pitchFamily="50" charset="-128"/>
                        </a:rPr>
                        <a:t>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40599676"/>
                  </a:ext>
                </a:extLst>
              </a:tr>
              <a:tr h="370840">
                <a:tc>
                  <a:txBody>
                    <a:bodyPr/>
                    <a:lstStyle/>
                    <a:p>
                      <a:r>
                        <a:rPr kumimoji="1" lang="ja-JP" altLang="en-US" sz="2400" b="0" dirty="0">
                          <a:latin typeface="メイリオ" panose="020B0604030504040204" pitchFamily="50" charset="-128"/>
                          <a:ea typeface="メイリオ" panose="020B0604030504040204" pitchFamily="50" charset="-128"/>
                        </a:rPr>
                        <a:t>各グラフが一つのテーマに沿って作成されている。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b="0" dirty="0">
                          <a:latin typeface="メイリオ" panose="020B0604030504040204" pitchFamily="50" charset="-128"/>
                          <a:ea typeface="メイリオ" panose="020B0604030504040204" pitchFamily="50" charset="-128"/>
                        </a:rPr>
                        <a:t>0, 1</a:t>
                      </a:r>
                      <a:r>
                        <a:rPr kumimoji="1" lang="ja-JP" altLang="en-US" sz="2400" b="0" dirty="0">
                          <a:latin typeface="メイリオ" panose="020B0604030504040204" pitchFamily="50" charset="-128"/>
                          <a:ea typeface="メイリオ" panose="020B0604030504040204" pitchFamily="50" charset="-128"/>
                        </a:rPr>
                        <a:t>点</a:t>
                      </a:r>
                    </a:p>
                    <a:p>
                      <a:endParaRPr kumimoji="1" lang="ja-JP" altLang="en-US" sz="2400" b="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86528581"/>
                  </a:ext>
                </a:extLst>
              </a:tr>
              <a:tr h="370840">
                <a:tc>
                  <a:txBody>
                    <a:bodyPr/>
                    <a:lstStyle/>
                    <a:p>
                      <a:pPr algn="r"/>
                      <a:r>
                        <a:rPr kumimoji="1" lang="en-US" altLang="ja-JP" sz="2400" b="0" dirty="0">
                          <a:latin typeface="メイリオ" panose="020B0604030504040204" pitchFamily="50" charset="-128"/>
                          <a:ea typeface="メイリオ" panose="020B0604030504040204" pitchFamily="50" charset="-128"/>
                        </a:rPr>
                        <a:t>(</a:t>
                      </a:r>
                      <a:r>
                        <a:rPr kumimoji="1" lang="ja-JP" altLang="en-US" sz="2400" b="0" dirty="0">
                          <a:latin typeface="メイリオ" panose="020B0604030504040204" pitchFamily="50" charset="-128"/>
                          <a:ea typeface="メイリオ" panose="020B0604030504040204" pitchFamily="50" charset="-128"/>
                        </a:rPr>
                        <a:t>合計</a:t>
                      </a:r>
                      <a:r>
                        <a:rPr kumimoji="1" lang="en-US" altLang="ja-JP" sz="2400" b="0" dirty="0">
                          <a:latin typeface="メイリオ" panose="020B0604030504040204" pitchFamily="50" charset="-128"/>
                          <a:ea typeface="メイリオ" panose="020B0604030504040204" pitchFamily="50" charset="-128"/>
                        </a:rPr>
                        <a:t>)</a:t>
                      </a:r>
                      <a:endParaRPr kumimoji="1" lang="ja-JP" altLang="en-US" sz="2400" b="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2400" b="0" dirty="0">
                          <a:latin typeface="メイリオ" panose="020B0604030504040204" pitchFamily="50" charset="-128"/>
                          <a:ea typeface="メイリオ" panose="020B0604030504040204" pitchFamily="50" charset="-128"/>
                        </a:rPr>
                        <a:t>10</a:t>
                      </a:r>
                      <a:r>
                        <a:rPr kumimoji="1" lang="ja-JP" altLang="en-US" sz="2400" b="0" dirty="0">
                          <a:latin typeface="メイリオ" panose="020B0604030504040204" pitchFamily="50" charset="-128"/>
                          <a:ea typeface="メイリオ" panose="020B0604030504040204" pitchFamily="50" charset="-128"/>
                        </a:rPr>
                        <a:t>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65258654"/>
                  </a:ext>
                </a:extLst>
              </a:tr>
            </a:tbl>
          </a:graphicData>
        </a:graphic>
      </p:graphicFrame>
    </p:spTree>
    <p:extLst>
      <p:ext uri="{BB962C8B-B14F-4D97-AF65-F5344CB8AC3E}">
        <p14:creationId xmlns:p14="http://schemas.microsoft.com/office/powerpoint/2010/main" val="38165671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右矢印 19"/>
          <p:cNvSpPr/>
          <p:nvPr/>
        </p:nvSpPr>
        <p:spPr>
          <a:xfrm rot="10800000">
            <a:off x="4002226" y="1453341"/>
            <a:ext cx="1600384" cy="4311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メイリオ" panose="020B0604030504040204" pitchFamily="50" charset="-128"/>
              <a:ea typeface="メイリオ" panose="020B0604030504040204" pitchFamily="50" charset="-128"/>
            </a:endParaRPr>
          </a:p>
        </p:txBody>
      </p:sp>
      <p:sp>
        <p:nvSpPr>
          <p:cNvPr id="3" name="サブタイトル 2"/>
          <p:cNvSpPr>
            <a:spLocks noGrp="1"/>
          </p:cNvSpPr>
          <p:nvPr>
            <p:ph type="subTitle" idx="1"/>
          </p:nvPr>
        </p:nvSpPr>
        <p:spPr>
          <a:xfrm>
            <a:off x="307984" y="334527"/>
            <a:ext cx="8266390" cy="1053089"/>
          </a:xfrm>
        </p:spPr>
        <p:txBody>
          <a:bodyPr/>
          <a:lstStyle/>
          <a:p>
            <a:pPr algn="l"/>
            <a:r>
              <a:rPr lang="ja-JP" altLang="en-US" sz="3200" dirty="0">
                <a:latin typeface="メイリオ" panose="020B0604030504040204" pitchFamily="50" charset="-128"/>
                <a:ea typeface="メイリオ" panose="020B0604030504040204" pitchFamily="50" charset="-128"/>
              </a:rPr>
              <a:t>おまけ</a:t>
            </a:r>
            <a:r>
              <a:rPr lang="en-US" altLang="ja-JP" sz="3200" dirty="0">
                <a:latin typeface="メイリオ" panose="020B0604030504040204" pitchFamily="50" charset="-128"/>
                <a:ea typeface="メイリオ" panose="020B0604030504040204" pitchFamily="50" charset="-128"/>
              </a:rPr>
              <a:t>: </a:t>
            </a:r>
            <a:r>
              <a:rPr lang="ja-JP" altLang="en-US" sz="3200" dirty="0">
                <a:latin typeface="メイリオ" panose="020B0604030504040204" pitchFamily="50" charset="-128"/>
                <a:ea typeface="メイリオ" panose="020B0604030504040204" pitchFamily="50" charset="-128"/>
              </a:rPr>
              <a:t>考察を考える時に因果関係の考え方。</a:t>
            </a:r>
            <a:r>
              <a:rPr lang="ja-JP" altLang="en-US" dirty="0">
                <a:latin typeface="メイリオ" panose="020B0604030504040204" pitchFamily="50" charset="-128"/>
                <a:ea typeface="メイリオ" panose="020B0604030504040204" pitchFamily="50" charset="-128"/>
              </a:rPr>
              <a:t>　</a:t>
            </a:r>
            <a:endParaRPr kumimoji="1" lang="ja-JP" altLang="en-US" dirty="0">
              <a:latin typeface="メイリオ" panose="020B0604030504040204" pitchFamily="50" charset="-128"/>
              <a:ea typeface="メイリオ" panose="020B0604030504040204" pitchFamily="50" charset="-128"/>
            </a:endParaRPr>
          </a:p>
        </p:txBody>
      </p:sp>
      <p:sp>
        <p:nvSpPr>
          <p:cNvPr id="2" name="楕円 1"/>
          <p:cNvSpPr/>
          <p:nvPr/>
        </p:nvSpPr>
        <p:spPr>
          <a:xfrm>
            <a:off x="555607" y="4943296"/>
            <a:ext cx="2237570" cy="100435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latin typeface="メイリオ" panose="020B0604030504040204" pitchFamily="50" charset="-128"/>
                <a:ea typeface="メイリオ" panose="020B0604030504040204" pitchFamily="50" charset="-128"/>
              </a:rPr>
              <a:t>バイトしていない</a:t>
            </a: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sp>
        <p:nvSpPr>
          <p:cNvPr id="5" name="楕円 4"/>
          <p:cNvSpPr/>
          <p:nvPr/>
        </p:nvSpPr>
        <p:spPr>
          <a:xfrm>
            <a:off x="5797800" y="1065391"/>
            <a:ext cx="2488262" cy="71577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メイリオ" panose="020B0604030504040204" pitchFamily="50" charset="-128"/>
                <a:ea typeface="メイリオ" panose="020B0604030504040204" pitchFamily="50" charset="-128"/>
              </a:rPr>
              <a:t>ゲーム好き</a:t>
            </a:r>
          </a:p>
        </p:txBody>
      </p:sp>
      <p:sp>
        <p:nvSpPr>
          <p:cNvPr id="7" name="右矢印 6"/>
          <p:cNvSpPr/>
          <p:nvPr/>
        </p:nvSpPr>
        <p:spPr>
          <a:xfrm>
            <a:off x="4002226" y="1137916"/>
            <a:ext cx="1600384" cy="4311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4368836" y="986290"/>
            <a:ext cx="1015169" cy="461665"/>
          </a:xfrm>
          <a:prstGeom prst="rect">
            <a:avLst/>
          </a:prstGeom>
          <a:noFill/>
        </p:spPr>
        <p:txBody>
          <a:bodyPr wrap="square" rtlCol="0">
            <a:spAutoFit/>
          </a:bodyPr>
          <a:lstStyle/>
          <a:p>
            <a:r>
              <a:rPr kumimoji="1" lang="en-US" altLang="ja-JP" sz="2400" dirty="0">
                <a:latin typeface="メイリオ" panose="020B0604030504040204" pitchFamily="50" charset="-128"/>
                <a:ea typeface="メイリオ" panose="020B0604030504040204" pitchFamily="50" charset="-128"/>
              </a:rPr>
              <a:t>?</a:t>
            </a:r>
            <a:endParaRPr kumimoji="1" lang="ja-JP" altLang="en-US" sz="2400" dirty="0">
              <a:latin typeface="メイリオ" panose="020B0604030504040204" pitchFamily="50" charset="-128"/>
              <a:ea typeface="メイリオ" panose="020B0604030504040204" pitchFamily="50" charset="-128"/>
            </a:endParaRPr>
          </a:p>
        </p:txBody>
      </p:sp>
      <p:sp>
        <p:nvSpPr>
          <p:cNvPr id="9" name="楕円 8"/>
          <p:cNvSpPr/>
          <p:nvPr/>
        </p:nvSpPr>
        <p:spPr>
          <a:xfrm>
            <a:off x="1018684" y="2730575"/>
            <a:ext cx="2181877" cy="79939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latin typeface="メイリオ" panose="020B0604030504040204" pitchFamily="50" charset="-128"/>
                <a:ea typeface="メイリオ" panose="020B0604030504040204" pitchFamily="50" charset="-128"/>
              </a:rPr>
              <a:t>他の要因</a:t>
            </a: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sp>
        <p:nvSpPr>
          <p:cNvPr id="12" name="右矢印 11"/>
          <p:cNvSpPr/>
          <p:nvPr/>
        </p:nvSpPr>
        <p:spPr>
          <a:xfrm>
            <a:off x="3332988" y="2914719"/>
            <a:ext cx="1600384" cy="4311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メイリオ" panose="020B0604030504040204" pitchFamily="50" charset="-128"/>
              <a:ea typeface="メイリオ" panose="020B0604030504040204" pitchFamily="50" charset="-128"/>
            </a:endParaRPr>
          </a:p>
        </p:txBody>
      </p:sp>
      <p:sp>
        <p:nvSpPr>
          <p:cNvPr id="13" name="右矢印 12"/>
          <p:cNvSpPr/>
          <p:nvPr/>
        </p:nvSpPr>
        <p:spPr>
          <a:xfrm rot="1303951">
            <a:off x="3353745" y="3206258"/>
            <a:ext cx="1600384" cy="4311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メイリオ" panose="020B0604030504040204" pitchFamily="50" charset="-128"/>
              <a:ea typeface="メイリオ" panose="020B0604030504040204" pitchFamily="50" charset="-128"/>
            </a:endParaRPr>
          </a:p>
        </p:txBody>
      </p:sp>
      <p:sp>
        <p:nvSpPr>
          <p:cNvPr id="16" name="右矢印 15"/>
          <p:cNvSpPr/>
          <p:nvPr/>
        </p:nvSpPr>
        <p:spPr>
          <a:xfrm>
            <a:off x="3101634" y="5258493"/>
            <a:ext cx="462709" cy="2769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メイリオ" panose="020B0604030504040204" pitchFamily="50" charset="-128"/>
              <a:ea typeface="メイリオ" panose="020B0604030504040204" pitchFamily="50" charset="-128"/>
            </a:endParaRPr>
          </a:p>
        </p:txBody>
      </p:sp>
      <p:sp>
        <p:nvSpPr>
          <p:cNvPr id="17" name="楕円 16"/>
          <p:cNvSpPr/>
          <p:nvPr/>
        </p:nvSpPr>
        <p:spPr>
          <a:xfrm>
            <a:off x="3650663" y="5032245"/>
            <a:ext cx="2060816" cy="72943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a:solidFill>
                  <a:schemeClr val="tx1"/>
                </a:solidFill>
                <a:latin typeface="メイリオ" panose="020B0604030504040204" pitchFamily="50" charset="-128"/>
                <a:ea typeface="メイリオ" panose="020B0604030504040204" pitchFamily="50" charset="-128"/>
              </a:rPr>
              <a:t>他の状況</a:t>
            </a: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sp>
        <p:nvSpPr>
          <p:cNvPr id="18" name="右矢印 17"/>
          <p:cNvSpPr/>
          <p:nvPr/>
        </p:nvSpPr>
        <p:spPr>
          <a:xfrm>
            <a:off x="5797800" y="5206445"/>
            <a:ext cx="462709" cy="2769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メイリオ" panose="020B0604030504040204" pitchFamily="50" charset="-128"/>
              <a:ea typeface="メイリオ" panose="020B0604030504040204" pitchFamily="50" charset="-128"/>
            </a:endParaRPr>
          </a:p>
        </p:txBody>
      </p:sp>
      <p:sp>
        <p:nvSpPr>
          <p:cNvPr id="22" name="楕円 21"/>
          <p:cNvSpPr/>
          <p:nvPr/>
        </p:nvSpPr>
        <p:spPr>
          <a:xfrm>
            <a:off x="5029422" y="2518285"/>
            <a:ext cx="2980797" cy="81659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メイリオ" panose="020B0604030504040204" pitchFamily="50" charset="-128"/>
                <a:ea typeface="メイリオ" panose="020B0604030504040204" pitchFamily="50" charset="-128"/>
              </a:rPr>
              <a:t>ゲーム好き</a:t>
            </a:r>
          </a:p>
        </p:txBody>
      </p:sp>
      <p:sp>
        <p:nvSpPr>
          <p:cNvPr id="23" name="楕円 22"/>
          <p:cNvSpPr/>
          <p:nvPr/>
        </p:nvSpPr>
        <p:spPr>
          <a:xfrm>
            <a:off x="4977069" y="3427410"/>
            <a:ext cx="3092406" cy="100435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latin typeface="メイリオ" panose="020B0604030504040204" pitchFamily="50" charset="-128"/>
                <a:ea typeface="メイリオ" panose="020B0604030504040204" pitchFamily="50" charset="-128"/>
              </a:rPr>
              <a:t>バイトしていない</a:t>
            </a: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sp>
        <p:nvSpPr>
          <p:cNvPr id="24" name="楕円 23"/>
          <p:cNvSpPr/>
          <p:nvPr/>
        </p:nvSpPr>
        <p:spPr>
          <a:xfrm>
            <a:off x="1264229" y="3661421"/>
            <a:ext cx="2181877" cy="79939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latin typeface="メイリオ" panose="020B0604030504040204" pitchFamily="50" charset="-128"/>
                <a:ea typeface="メイリオ" panose="020B0604030504040204" pitchFamily="50" charset="-128"/>
              </a:rPr>
              <a:t>例えば、お金持ち</a:t>
            </a: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sp>
        <p:nvSpPr>
          <p:cNvPr id="25" name="楕円 24"/>
          <p:cNvSpPr/>
          <p:nvPr/>
        </p:nvSpPr>
        <p:spPr>
          <a:xfrm>
            <a:off x="6328394" y="4987023"/>
            <a:ext cx="2488262" cy="71577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メイリオ" panose="020B0604030504040204" pitchFamily="50" charset="-128"/>
                <a:ea typeface="メイリオ" panose="020B0604030504040204" pitchFamily="50" charset="-128"/>
              </a:rPr>
              <a:t>ゲーム好き</a:t>
            </a:r>
          </a:p>
        </p:txBody>
      </p:sp>
      <p:sp>
        <p:nvSpPr>
          <p:cNvPr id="26" name="楕円 25"/>
          <p:cNvSpPr/>
          <p:nvPr/>
        </p:nvSpPr>
        <p:spPr>
          <a:xfrm>
            <a:off x="608902" y="1094830"/>
            <a:ext cx="3092406" cy="100435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latin typeface="メイリオ" panose="020B0604030504040204" pitchFamily="50" charset="-128"/>
                <a:ea typeface="メイリオ" panose="020B0604030504040204" pitchFamily="50" charset="-128"/>
              </a:rPr>
              <a:t>バイトしていない</a:t>
            </a: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406762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3</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生浜高校の生徒ってどう</a:t>
            </a:r>
            <a:r>
              <a:rPr lang="ja-JP" altLang="en-US" sz="2800" dirty="0" err="1">
                <a:latin typeface="メイリオ" panose="020B0604030504040204" pitchFamily="50" charset="-128"/>
                <a:ea typeface="メイリオ" panose="020B0604030504040204" pitchFamily="50" charset="-128"/>
              </a:rPr>
              <a:t>よ</a:t>
            </a:r>
            <a:r>
              <a:rPr lang="ja-JP" altLang="en-US" sz="2800" dirty="0">
                <a:latin typeface="メイリオ" panose="020B0604030504040204" pitchFamily="50" charset="-128"/>
                <a:ea typeface="メイリオ" panose="020B0604030504040204" pitchFamily="50" charset="-128"/>
              </a:rPr>
              <a:t>調査結果</a:t>
            </a:r>
            <a:endParaRPr lang="en-US" altLang="ja-JP" sz="2800" dirty="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2"/>
          <a:stretch>
            <a:fillRect/>
          </a:stretch>
        </p:blipFill>
        <p:spPr>
          <a:xfrm>
            <a:off x="423782" y="1578790"/>
            <a:ext cx="7847594" cy="2375761"/>
          </a:xfrm>
          <a:prstGeom prst="rect">
            <a:avLst/>
          </a:prstGeom>
        </p:spPr>
      </p:pic>
      <p:sp>
        <p:nvSpPr>
          <p:cNvPr id="4" name="テキスト ボックス 3"/>
          <p:cNvSpPr txBox="1"/>
          <p:nvPr/>
        </p:nvSpPr>
        <p:spPr>
          <a:xfrm>
            <a:off x="304800" y="941795"/>
            <a:ext cx="6989736" cy="523220"/>
          </a:xfrm>
          <a:prstGeom prst="rect">
            <a:avLst/>
          </a:prstGeom>
          <a:noFill/>
        </p:spPr>
        <p:txBody>
          <a:bodyPr wrap="square" rtlCol="0">
            <a:spAutoFit/>
          </a:bodyPr>
          <a:lstStyle/>
          <a:p>
            <a:pPr algn="l"/>
            <a:r>
              <a:rPr kumimoji="1" lang="ja-JP" altLang="en-US" sz="2800" dirty="0"/>
              <a:t>データサンプル　</a:t>
            </a:r>
          </a:p>
        </p:txBody>
      </p:sp>
    </p:spTree>
    <p:extLst>
      <p:ext uri="{BB962C8B-B14F-4D97-AF65-F5344CB8AC3E}">
        <p14:creationId xmlns:p14="http://schemas.microsoft.com/office/powerpoint/2010/main" val="20754813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xfrm>
            <a:off x="6553200" y="6118970"/>
            <a:ext cx="2133600" cy="476250"/>
          </a:xfrm>
          <a:noFill/>
        </p:spPr>
        <p:txBody>
          <a:bodyPr/>
          <a:lstStyle>
            <a:lvl1pPr algn="l" eaLnBrk="0" hangingPunct="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lgn="l" eaLnBrk="0" hangingPunct="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lgn="l" eaLnBrk="0" hangingPunct="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lgn="l" eaLnBrk="0" hangingPunct="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lgn="l" eaLnBrk="0" hangingPunct="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0"/>
              </a:spcBef>
              <a:buFontTx/>
              <a:buNone/>
            </a:pPr>
            <a:fld id="{7B267FD7-3D1D-44A9-AB12-D43BA9B6A665}" type="slidenum">
              <a:rPr lang="en-US" altLang="ja-JP" sz="1400">
                <a:solidFill>
                  <a:srgbClr val="000000"/>
                </a:solidFill>
              </a:rPr>
              <a:pPr algn="r" eaLnBrk="1" hangingPunct="1">
                <a:spcBef>
                  <a:spcPct val="0"/>
                </a:spcBef>
                <a:buFontTx/>
                <a:buNone/>
              </a:pPr>
              <a:t>4</a:t>
            </a:fld>
            <a:endParaRPr lang="en-US" altLang="ja-JP" sz="1400">
              <a:solidFill>
                <a:srgbClr val="000000"/>
              </a:solidFill>
            </a:endParaRPr>
          </a:p>
        </p:txBody>
      </p:sp>
      <p:sp>
        <p:nvSpPr>
          <p:cNvPr id="4099" name="Rectangle 2"/>
          <p:cNvSpPr>
            <a:spLocks noGrp="1" noChangeArrowheads="1"/>
          </p:cNvSpPr>
          <p:nvPr>
            <p:ph type="ctrTitle"/>
          </p:nvPr>
        </p:nvSpPr>
        <p:spPr>
          <a:xfrm>
            <a:off x="243840" y="165309"/>
            <a:ext cx="7772400" cy="612775"/>
          </a:xfrm>
        </p:spPr>
        <p:txBody>
          <a:bodyPr/>
          <a:lstStyle/>
          <a:p>
            <a:pPr algn="l" eaLnBrk="1" hangingPunct="1"/>
            <a:r>
              <a:rPr lang="ja-JP" altLang="en-US" sz="2800" dirty="0">
                <a:solidFill>
                  <a:srgbClr val="FF0000"/>
                </a:solidFill>
                <a:ea typeface="メイリオ" panose="020B0604030504040204" pitchFamily="50" charset="-128"/>
              </a:rPr>
              <a:t>統計・調査もとにした研究</a:t>
            </a:r>
          </a:p>
        </p:txBody>
      </p:sp>
      <p:sp>
        <p:nvSpPr>
          <p:cNvPr id="3" name="テキスト ボックス 2"/>
          <p:cNvSpPr txBox="1"/>
          <p:nvPr/>
        </p:nvSpPr>
        <p:spPr>
          <a:xfrm>
            <a:off x="243840" y="1556871"/>
            <a:ext cx="1325880" cy="707886"/>
          </a:xfrm>
          <a:prstGeom prst="rect">
            <a:avLst/>
          </a:prstGeom>
          <a:no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研究の</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目的</a:t>
            </a:r>
            <a:endParaRPr kumimoji="1" lang="ja-JP" altLang="en-US" sz="2000"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1935480" y="1556871"/>
            <a:ext cx="1325880" cy="707886"/>
          </a:xfrm>
          <a:prstGeom prst="rect">
            <a:avLst/>
          </a:prstGeom>
          <a:no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調査項目の設定</a:t>
            </a:r>
            <a:endParaRPr kumimoji="1" lang="ja-JP" altLang="en-US" sz="2000" dirty="0">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3627120" y="1556871"/>
            <a:ext cx="1325880" cy="707886"/>
          </a:xfrm>
          <a:prstGeom prst="rect">
            <a:avLst/>
          </a:prstGeom>
          <a:no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調査の</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実施</a:t>
            </a:r>
            <a:endParaRPr kumimoji="1" lang="ja-JP" altLang="en-US" sz="2000" dirty="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5318760" y="1556871"/>
            <a:ext cx="1569720" cy="707886"/>
          </a:xfrm>
          <a:prstGeom prst="rect">
            <a:avLst/>
          </a:prstGeom>
          <a:no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調査結果の分析</a:t>
            </a:r>
            <a:endParaRPr kumimoji="1" lang="ja-JP" altLang="en-US" sz="2000" dirty="0">
              <a:latin typeface="メイリオ" panose="020B0604030504040204" pitchFamily="50" charset="-128"/>
              <a:ea typeface="メイリオ" panose="020B0604030504040204" pitchFamily="50" charset="-128"/>
            </a:endParaRPr>
          </a:p>
        </p:txBody>
      </p:sp>
      <p:sp>
        <p:nvSpPr>
          <p:cNvPr id="10" name="テキスト ボックス 9"/>
          <p:cNvSpPr txBox="1"/>
          <p:nvPr/>
        </p:nvSpPr>
        <p:spPr>
          <a:xfrm>
            <a:off x="7254240" y="1556871"/>
            <a:ext cx="1569720" cy="707886"/>
          </a:xfrm>
          <a:prstGeom prst="rect">
            <a:avLst/>
          </a:prstGeom>
          <a:no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研究の</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判断</a:t>
            </a:r>
            <a:endParaRPr kumimoji="1" lang="ja-JP" altLang="en-US" sz="2000" dirty="0">
              <a:latin typeface="メイリオ" panose="020B0604030504040204" pitchFamily="50" charset="-128"/>
              <a:ea typeface="メイリオ" panose="020B0604030504040204" pitchFamily="50" charset="-128"/>
            </a:endParaRPr>
          </a:p>
        </p:txBody>
      </p:sp>
      <p:cxnSp>
        <p:nvCxnSpPr>
          <p:cNvPr id="5" name="直線矢印コネクタ 4"/>
          <p:cNvCxnSpPr>
            <a:stCxn id="3" idx="3"/>
            <a:endCxn id="7" idx="1"/>
          </p:cNvCxnSpPr>
          <p:nvPr/>
        </p:nvCxnSpPr>
        <p:spPr bwMode="auto">
          <a:xfrm>
            <a:off x="1569720" y="1910814"/>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直線矢印コネクタ 14"/>
          <p:cNvCxnSpPr/>
          <p:nvPr/>
        </p:nvCxnSpPr>
        <p:spPr bwMode="auto">
          <a:xfrm>
            <a:off x="3261360" y="1910814"/>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直線矢印コネクタ 15"/>
          <p:cNvCxnSpPr/>
          <p:nvPr/>
        </p:nvCxnSpPr>
        <p:spPr bwMode="auto">
          <a:xfrm>
            <a:off x="4953000" y="1910814"/>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直線矢印コネクタ 16"/>
          <p:cNvCxnSpPr/>
          <p:nvPr/>
        </p:nvCxnSpPr>
        <p:spPr bwMode="auto">
          <a:xfrm>
            <a:off x="6888480" y="1910814"/>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テキスト ボックス 13"/>
          <p:cNvSpPr txBox="1"/>
          <p:nvPr/>
        </p:nvSpPr>
        <p:spPr>
          <a:xfrm>
            <a:off x="243840" y="998200"/>
            <a:ext cx="8458200" cy="523220"/>
          </a:xfrm>
          <a:prstGeom prst="rect">
            <a:avLst/>
          </a:prstGeom>
          <a:noFill/>
        </p:spPr>
        <p:txBody>
          <a:bodyPr wrap="square" rtlCol="0">
            <a:spAutoFit/>
          </a:bodyPr>
          <a:lstStyle/>
          <a:p>
            <a:pPr algn="l"/>
            <a:r>
              <a:rPr lang="ja-JP" altLang="en-US" sz="2800" dirty="0">
                <a:latin typeface="メイリオ" panose="020B0604030504040204" pitchFamily="50" charset="-128"/>
                <a:ea typeface="メイリオ" panose="020B0604030504040204" pitchFamily="50" charset="-128"/>
              </a:rPr>
              <a:t>〇研究目的の調査を実施する場合</a:t>
            </a:r>
            <a:endParaRPr kumimoji="1" lang="ja-JP" altLang="en-US" sz="2800" dirty="0">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243840" y="3276992"/>
            <a:ext cx="1325880" cy="707886"/>
          </a:xfrm>
          <a:prstGeom prst="rect">
            <a:avLst/>
          </a:prstGeom>
          <a:no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研究の</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目的</a:t>
            </a:r>
            <a:endParaRPr kumimoji="1" lang="ja-JP" altLang="en-US" sz="20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1935480" y="3276992"/>
            <a:ext cx="1325880" cy="707886"/>
          </a:xfrm>
          <a:prstGeom prst="rect">
            <a:avLst/>
          </a:prstGeom>
          <a:no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統計資料の調査</a:t>
            </a:r>
            <a:endParaRPr kumimoji="1" lang="ja-JP" altLang="en-US" sz="2000" dirty="0">
              <a:latin typeface="メイリオ" panose="020B0604030504040204" pitchFamily="50" charset="-128"/>
              <a:ea typeface="メイリオ" panose="020B0604030504040204" pitchFamily="50" charset="-128"/>
            </a:endParaRPr>
          </a:p>
        </p:txBody>
      </p:sp>
      <p:sp>
        <p:nvSpPr>
          <p:cNvPr id="20" name="テキスト ボックス 19"/>
          <p:cNvSpPr txBox="1"/>
          <p:nvPr/>
        </p:nvSpPr>
        <p:spPr>
          <a:xfrm>
            <a:off x="3627120" y="3276992"/>
            <a:ext cx="1325880" cy="707886"/>
          </a:xfrm>
          <a:prstGeom prst="rect">
            <a:avLst/>
          </a:prstGeom>
          <a:no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統計データの入手</a:t>
            </a:r>
            <a:endParaRPr kumimoji="1" lang="ja-JP" altLang="en-US" sz="2000" dirty="0">
              <a:latin typeface="メイリオ" panose="020B0604030504040204" pitchFamily="50" charset="-128"/>
              <a:ea typeface="メイリオ" panose="020B0604030504040204" pitchFamily="50" charset="-128"/>
            </a:endParaRPr>
          </a:p>
        </p:txBody>
      </p:sp>
      <p:sp>
        <p:nvSpPr>
          <p:cNvPr id="21" name="テキスト ボックス 20"/>
          <p:cNvSpPr txBox="1"/>
          <p:nvPr/>
        </p:nvSpPr>
        <p:spPr>
          <a:xfrm>
            <a:off x="5318760" y="3276992"/>
            <a:ext cx="1569720" cy="707886"/>
          </a:xfrm>
          <a:prstGeom prst="rect">
            <a:avLst/>
          </a:prstGeom>
          <a:no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データの</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分析</a:t>
            </a:r>
            <a:endParaRPr kumimoji="1" lang="ja-JP" altLang="en-US" sz="2000" dirty="0">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7254240" y="3276992"/>
            <a:ext cx="1569720" cy="707886"/>
          </a:xfrm>
          <a:prstGeom prst="rect">
            <a:avLst/>
          </a:prstGeom>
          <a:no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研究の</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判断</a:t>
            </a:r>
            <a:endParaRPr kumimoji="1" lang="ja-JP" altLang="en-US" sz="2000" dirty="0">
              <a:latin typeface="メイリオ" panose="020B0604030504040204" pitchFamily="50" charset="-128"/>
              <a:ea typeface="メイリオ" panose="020B0604030504040204" pitchFamily="50" charset="-128"/>
            </a:endParaRPr>
          </a:p>
        </p:txBody>
      </p:sp>
      <p:cxnSp>
        <p:nvCxnSpPr>
          <p:cNvPr id="23" name="直線矢印コネクタ 22"/>
          <p:cNvCxnSpPr>
            <a:stCxn id="18" idx="3"/>
            <a:endCxn id="19" idx="1"/>
          </p:cNvCxnSpPr>
          <p:nvPr/>
        </p:nvCxnSpPr>
        <p:spPr bwMode="auto">
          <a:xfrm>
            <a:off x="1569720" y="3630935"/>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直線矢印コネクタ 23"/>
          <p:cNvCxnSpPr/>
          <p:nvPr/>
        </p:nvCxnSpPr>
        <p:spPr bwMode="auto">
          <a:xfrm>
            <a:off x="3261360" y="3630935"/>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直線矢印コネクタ 24"/>
          <p:cNvCxnSpPr/>
          <p:nvPr/>
        </p:nvCxnSpPr>
        <p:spPr bwMode="auto">
          <a:xfrm>
            <a:off x="4953000" y="3630935"/>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直線矢印コネクタ 25"/>
          <p:cNvCxnSpPr/>
          <p:nvPr/>
        </p:nvCxnSpPr>
        <p:spPr bwMode="auto">
          <a:xfrm>
            <a:off x="6888480" y="3630935"/>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テキスト ボックス 26"/>
          <p:cNvSpPr txBox="1"/>
          <p:nvPr/>
        </p:nvSpPr>
        <p:spPr>
          <a:xfrm>
            <a:off x="243840" y="2618700"/>
            <a:ext cx="8458200" cy="523220"/>
          </a:xfrm>
          <a:prstGeom prst="rect">
            <a:avLst/>
          </a:prstGeom>
          <a:noFill/>
        </p:spPr>
        <p:txBody>
          <a:bodyPr wrap="square" rtlCol="0">
            <a:spAutoFit/>
          </a:bodyPr>
          <a:lstStyle/>
          <a:p>
            <a:pPr algn="l"/>
            <a:r>
              <a:rPr lang="ja-JP" altLang="en-US" sz="2800" dirty="0">
                <a:latin typeface="メイリオ" panose="020B0604030504040204" pitchFamily="50" charset="-128"/>
                <a:ea typeface="メイリオ" panose="020B0604030504040204" pitchFamily="50" charset="-128"/>
              </a:rPr>
              <a:t>〇研究目的の統計資料を収集する場合</a:t>
            </a:r>
            <a:endParaRPr kumimoji="1" lang="ja-JP" altLang="en-US" sz="2800" dirty="0">
              <a:latin typeface="メイリオ" panose="020B0604030504040204" pitchFamily="50" charset="-128"/>
              <a:ea typeface="メイリオ" panose="020B0604030504040204" pitchFamily="50" charset="-128"/>
            </a:endParaRPr>
          </a:p>
        </p:txBody>
      </p:sp>
      <p:sp>
        <p:nvSpPr>
          <p:cNvPr id="28" name="テキスト ボックス 27"/>
          <p:cNvSpPr txBox="1"/>
          <p:nvPr/>
        </p:nvSpPr>
        <p:spPr>
          <a:xfrm>
            <a:off x="365760" y="4338821"/>
            <a:ext cx="8458200" cy="2246769"/>
          </a:xfrm>
          <a:prstGeom prst="rect">
            <a:avLst/>
          </a:prstGeom>
          <a:noFill/>
        </p:spPr>
        <p:txBody>
          <a:bodyPr wrap="square" rtlCol="0">
            <a:spAutoFit/>
          </a:bodyPr>
          <a:lstStyle/>
          <a:p>
            <a:pPr algn="l"/>
            <a:r>
              <a:rPr lang="ja-JP" altLang="en-US" sz="2800" dirty="0">
                <a:latin typeface="メイリオ" panose="020B0604030504040204" pitchFamily="50" charset="-128"/>
                <a:ea typeface="メイリオ" panose="020B0604030504040204" pitchFamily="50" charset="-128"/>
              </a:rPr>
              <a:t>今回の市東の生徒ってどうよ調査は、練習で</a:t>
            </a:r>
          </a:p>
          <a:p>
            <a:pPr algn="l"/>
            <a:r>
              <a:rPr kumimoji="1" lang="ja-JP" altLang="en-US" sz="2800" dirty="0">
                <a:latin typeface="メイリオ" panose="020B0604030504040204" pitchFamily="50" charset="-128"/>
                <a:ea typeface="メイリオ" panose="020B0604030504040204" pitchFamily="50" charset="-128"/>
              </a:rPr>
              <a:t>上記の二つのことをする前に</a:t>
            </a:r>
            <a:r>
              <a:rPr kumimoji="1" lang="en-US" altLang="ja-JP" sz="2800" dirty="0">
                <a:latin typeface="メイリオ" panose="020B0604030504040204" pitchFamily="50" charset="-128"/>
                <a:ea typeface="メイリオ" panose="020B0604030504040204" pitchFamily="50" charset="-128"/>
              </a:rPr>
              <a:t>:</a:t>
            </a:r>
            <a:endParaRPr kumimoji="1" lang="ja-JP" altLang="en-US" sz="2800" dirty="0">
              <a:solidFill>
                <a:srgbClr val="FF0000"/>
              </a:solidFill>
              <a:latin typeface="メイリオ" panose="020B0604030504040204" pitchFamily="50" charset="-128"/>
              <a:ea typeface="メイリオ" panose="020B0604030504040204" pitchFamily="50" charset="-128"/>
            </a:endParaRPr>
          </a:p>
          <a:p>
            <a:pPr algn="l"/>
            <a:r>
              <a:rPr lang="ja-JP" altLang="en-US" sz="2800" dirty="0">
                <a:solidFill>
                  <a:srgbClr val="FF0000"/>
                </a:solidFill>
                <a:latin typeface="メイリオ" panose="020B0604030504040204" pitchFamily="50" charset="-128"/>
                <a:ea typeface="メイリオ" panose="020B0604030504040204" pitchFamily="50" charset="-128"/>
              </a:rPr>
              <a:t>・調査でのデータとはどのようなものか</a:t>
            </a:r>
            <a:br>
              <a:rPr lang="ja-JP" altLang="en-US" sz="2800" dirty="0">
                <a:solidFill>
                  <a:srgbClr val="FF0000"/>
                </a:solidFill>
                <a:latin typeface="メイリオ" panose="020B0604030504040204" pitchFamily="50" charset="-128"/>
                <a:ea typeface="メイリオ" panose="020B0604030504040204" pitchFamily="50" charset="-128"/>
              </a:rPr>
            </a:br>
            <a:r>
              <a:rPr lang="ja-JP" altLang="en-US" sz="2800" dirty="0">
                <a:solidFill>
                  <a:srgbClr val="FF0000"/>
                </a:solidFill>
                <a:latin typeface="メイリオ" panose="020B0604030504040204" pitchFamily="50" charset="-128"/>
                <a:ea typeface="メイリオ" panose="020B0604030504040204" pitchFamily="50" charset="-128"/>
              </a:rPr>
              <a:t>・データをどのように分析するか</a:t>
            </a:r>
          </a:p>
          <a:p>
            <a:pPr algn="l"/>
            <a:r>
              <a:rPr kumimoji="1" lang="ja-JP" altLang="en-US" sz="2800" dirty="0">
                <a:latin typeface="メイリオ" panose="020B0604030504040204" pitchFamily="50" charset="-128"/>
                <a:ea typeface="メイリオ" panose="020B0604030504040204" pitchFamily="50" charset="-128"/>
              </a:rPr>
              <a:t>を理解する。</a:t>
            </a:r>
          </a:p>
        </p:txBody>
      </p:sp>
      <p:sp>
        <p:nvSpPr>
          <p:cNvPr id="2" name="正方形/長方形 1">
            <a:extLst>
              <a:ext uri="{FF2B5EF4-FFF2-40B4-BE49-F238E27FC236}">
                <a16:creationId xmlns:a16="http://schemas.microsoft.com/office/drawing/2014/main" id="{E2AE8CC6-473A-933F-2EFF-63A2F2686D51}"/>
              </a:ext>
            </a:extLst>
          </p:cNvPr>
          <p:cNvSpPr/>
          <p:nvPr/>
        </p:nvSpPr>
        <p:spPr bwMode="auto">
          <a:xfrm>
            <a:off x="7148763" y="155679"/>
            <a:ext cx="1780674" cy="496060"/>
          </a:xfrm>
          <a:prstGeom prst="rect">
            <a:avLst/>
          </a:prstGeom>
          <a:solidFill>
            <a:schemeClr val="bg1"/>
          </a:solid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800" dirty="0">
                <a:latin typeface="メイリオ" panose="020B0604030504040204" pitchFamily="50" charset="-128"/>
                <a:ea typeface="メイリオ" panose="020B0604030504040204" pitchFamily="50" charset="-128"/>
              </a:rPr>
              <a:t>追加説明</a:t>
            </a:r>
            <a:endParaRPr kumimoji="1" lang="ja-JP" altLang="en-US" sz="2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8246490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5</a:t>
            </a:fld>
            <a:endParaRPr lang="en-US" altLang="ja-JP"/>
          </a:p>
        </p:txBody>
      </p:sp>
      <p:sp>
        <p:nvSpPr>
          <p:cNvPr id="46082" name="Text Box 2"/>
          <p:cNvSpPr txBox="1">
            <a:spLocks noChangeArrowheads="1"/>
          </p:cNvSpPr>
          <p:nvPr/>
        </p:nvSpPr>
        <p:spPr bwMode="auto">
          <a:xfrm>
            <a:off x="304800" y="352926"/>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今回の授業のアウトプット</a:t>
            </a:r>
            <a:endParaRPr lang="en-US" altLang="ja-JP" sz="2800" dirty="0">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304800" y="1103094"/>
            <a:ext cx="1325880" cy="707886"/>
          </a:xfrm>
          <a:prstGeom prst="rect">
            <a:avLst/>
          </a:prstGeom>
          <a:no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研究の</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目的</a:t>
            </a:r>
            <a:endParaRPr kumimoji="1" lang="ja-JP" altLang="en-US" sz="20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1996440" y="1103094"/>
            <a:ext cx="1325880" cy="707886"/>
          </a:xfrm>
          <a:prstGeom prst="rect">
            <a:avLst/>
          </a:prstGeom>
          <a:no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調査項目の設定</a:t>
            </a:r>
            <a:endParaRPr kumimoji="1" lang="ja-JP" altLang="en-US" sz="2000"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3688080" y="1103094"/>
            <a:ext cx="1325880" cy="707886"/>
          </a:xfrm>
          <a:prstGeom prst="rect">
            <a:avLst/>
          </a:prstGeom>
          <a:solidFill>
            <a:srgbClr val="FFFF00"/>
          </a:solid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調査の</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実施</a:t>
            </a:r>
            <a:endParaRPr kumimoji="1" lang="ja-JP" altLang="en-US" sz="2000" dirty="0">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5379720" y="1103094"/>
            <a:ext cx="1569720" cy="707886"/>
          </a:xfrm>
          <a:prstGeom prst="rect">
            <a:avLst/>
          </a:prstGeom>
          <a:no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調査結果の分析</a:t>
            </a:r>
            <a:endParaRPr kumimoji="1" lang="ja-JP" altLang="en-US" sz="2000" dirty="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7315200" y="1103094"/>
            <a:ext cx="1569720" cy="707886"/>
          </a:xfrm>
          <a:prstGeom prst="rect">
            <a:avLst/>
          </a:prstGeom>
          <a:no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研究の</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判断</a:t>
            </a:r>
            <a:endParaRPr kumimoji="1" lang="ja-JP" altLang="en-US" sz="2000" dirty="0">
              <a:latin typeface="メイリオ" panose="020B0604030504040204" pitchFamily="50" charset="-128"/>
              <a:ea typeface="メイリオ" panose="020B0604030504040204" pitchFamily="50" charset="-128"/>
            </a:endParaRPr>
          </a:p>
        </p:txBody>
      </p:sp>
      <p:cxnSp>
        <p:nvCxnSpPr>
          <p:cNvPr id="10" name="直線矢印コネクタ 9"/>
          <p:cNvCxnSpPr>
            <a:stCxn id="5" idx="3"/>
            <a:endCxn id="6" idx="1"/>
          </p:cNvCxnSpPr>
          <p:nvPr/>
        </p:nvCxnSpPr>
        <p:spPr bwMode="auto">
          <a:xfrm>
            <a:off x="1630680" y="1457037"/>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直線矢印コネクタ 10"/>
          <p:cNvCxnSpPr/>
          <p:nvPr/>
        </p:nvCxnSpPr>
        <p:spPr bwMode="auto">
          <a:xfrm>
            <a:off x="3322320" y="1457037"/>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直線矢印コネクタ 11"/>
          <p:cNvCxnSpPr/>
          <p:nvPr/>
        </p:nvCxnSpPr>
        <p:spPr bwMode="auto">
          <a:xfrm>
            <a:off x="5013960" y="1457037"/>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直線矢印コネクタ 12"/>
          <p:cNvCxnSpPr/>
          <p:nvPr/>
        </p:nvCxnSpPr>
        <p:spPr bwMode="auto">
          <a:xfrm>
            <a:off x="6949440" y="1457037"/>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テキスト ボックス 13"/>
          <p:cNvSpPr txBox="1"/>
          <p:nvPr/>
        </p:nvSpPr>
        <p:spPr>
          <a:xfrm>
            <a:off x="3688080" y="2086054"/>
            <a:ext cx="1325880" cy="707886"/>
          </a:xfrm>
          <a:prstGeom prst="rect">
            <a:avLst/>
          </a:prstGeom>
          <a:solidFill>
            <a:srgbClr val="FFFF00"/>
          </a:solid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調査の</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データ</a:t>
            </a:r>
            <a:endParaRPr kumimoji="1" lang="ja-JP" altLang="en-US" sz="20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228600" y="3420243"/>
            <a:ext cx="8458200" cy="3970318"/>
          </a:xfrm>
          <a:prstGeom prst="rect">
            <a:avLst/>
          </a:prstGeom>
          <a:noFill/>
        </p:spPr>
        <p:txBody>
          <a:bodyPr wrap="square" rtlCol="0">
            <a:spAutoFit/>
          </a:bodyPr>
          <a:lstStyle/>
          <a:p>
            <a:pPr algn="l"/>
            <a:r>
              <a:rPr lang="ja-JP" altLang="en-US" sz="2800" dirty="0">
                <a:latin typeface="メイリオ" panose="020B0604030504040204" pitchFamily="50" charset="-128"/>
                <a:ea typeface="メイリオ" panose="020B0604030504040204" pitchFamily="50" charset="-128"/>
              </a:rPr>
              <a:t>今あるデータを使ってできる研究の目的を考えて、その報告書としてパワポを作成する。</a:t>
            </a:r>
          </a:p>
          <a:p>
            <a:pPr algn="l"/>
            <a:r>
              <a:rPr kumimoji="1" lang="ja-JP" altLang="en-US" sz="2800" dirty="0">
                <a:latin typeface="メイリオ" panose="020B0604030504040204" pitchFamily="50" charset="-128"/>
                <a:ea typeface="メイリオ" panose="020B0604030504040204" pitchFamily="50" charset="-128"/>
              </a:rPr>
              <a:t>研究の目的例</a:t>
            </a:r>
            <a:r>
              <a:rPr kumimoji="1" lang="en-US" altLang="ja-JP" sz="2800" dirty="0">
                <a:latin typeface="メイリオ" panose="020B0604030504040204" pitchFamily="50" charset="-128"/>
                <a:ea typeface="メイリオ" panose="020B0604030504040204" pitchFamily="50" charset="-128"/>
              </a:rPr>
              <a:t>:</a:t>
            </a:r>
          </a:p>
          <a:p>
            <a:pPr algn="l"/>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・市東生のライフスタイル</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価値観</a:t>
            </a:r>
          </a:p>
          <a:p>
            <a:pPr algn="l"/>
            <a:r>
              <a:rPr lang="ja-JP" altLang="en-US" sz="2800" dirty="0">
                <a:latin typeface="メイリオ" panose="020B0604030504040204" pitchFamily="50" charset="-128"/>
                <a:ea typeface="メイリオ" panose="020B0604030504040204" pitchFamily="50" charset="-128"/>
              </a:rPr>
              <a:t> ・市東生の部活参加による違い</a:t>
            </a:r>
          </a:p>
          <a:p>
            <a:pPr algn="l"/>
            <a:r>
              <a:rPr lang="ja-JP" altLang="en-US" sz="2800" dirty="0">
                <a:latin typeface="メイリオ" panose="020B0604030504040204" pitchFamily="50" charset="-128"/>
                <a:ea typeface="メイリオ" panose="020B0604030504040204" pitchFamily="50" charset="-128"/>
              </a:rPr>
              <a:t> ・市東生のネットの利用について</a:t>
            </a:r>
          </a:p>
          <a:p>
            <a:pPr algn="l"/>
            <a:r>
              <a:rPr lang="ja-JP" altLang="en-US" sz="2800" dirty="0">
                <a:latin typeface="メイリオ" panose="020B0604030504040204" pitchFamily="50" charset="-128"/>
                <a:ea typeface="メイリオ" panose="020B0604030504040204" pitchFamily="50" charset="-128"/>
              </a:rPr>
              <a:t>　</a:t>
            </a:r>
            <a:r>
              <a:rPr lang="en-US" altLang="ja-JP" sz="2800" dirty="0">
                <a:latin typeface="メイリオ" panose="020B0604030504040204" pitchFamily="50" charset="-128"/>
                <a:ea typeface="メイリオ" panose="020B0604030504040204" pitchFamily="50" charset="-128"/>
              </a:rPr>
              <a:t>……</a:t>
            </a:r>
            <a:endParaRPr lang="ja-JP" altLang="en-US" sz="2800" dirty="0">
              <a:latin typeface="メイリオ" panose="020B0604030504040204" pitchFamily="50" charset="-128"/>
              <a:ea typeface="メイリオ" panose="020B0604030504040204" pitchFamily="50" charset="-128"/>
            </a:endParaRPr>
          </a:p>
          <a:p>
            <a:pPr algn="l"/>
            <a:endParaRPr kumimoji="1" lang="ja-JP" altLang="en-US" sz="2800" dirty="0">
              <a:latin typeface="メイリオ" panose="020B0604030504040204" pitchFamily="50" charset="-128"/>
              <a:ea typeface="メイリオ" panose="020B0604030504040204" pitchFamily="50" charset="-128"/>
            </a:endParaRPr>
          </a:p>
          <a:p>
            <a:pPr algn="l"/>
            <a:endParaRPr kumimoji="1" lang="ja-JP" altLang="en-US" sz="2800" dirty="0">
              <a:latin typeface="メイリオ" panose="020B0604030504040204" pitchFamily="50" charset="-128"/>
              <a:ea typeface="メイリオ" panose="020B0604030504040204" pitchFamily="50" charset="-128"/>
            </a:endParaRPr>
          </a:p>
        </p:txBody>
      </p:sp>
      <p:sp>
        <p:nvSpPr>
          <p:cNvPr id="16" name="正方形/長方形 15">
            <a:extLst>
              <a:ext uri="{FF2B5EF4-FFF2-40B4-BE49-F238E27FC236}">
                <a16:creationId xmlns:a16="http://schemas.microsoft.com/office/drawing/2014/main" id="{3BB75AA0-C7B8-DAD6-E6B7-F19384E3BAB5}"/>
              </a:ext>
            </a:extLst>
          </p:cNvPr>
          <p:cNvSpPr/>
          <p:nvPr/>
        </p:nvSpPr>
        <p:spPr bwMode="auto">
          <a:xfrm>
            <a:off x="7132320" y="185978"/>
            <a:ext cx="1780674" cy="496060"/>
          </a:xfrm>
          <a:prstGeom prst="rect">
            <a:avLst/>
          </a:prstGeom>
          <a:solidFill>
            <a:schemeClr val="bg1"/>
          </a:solid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800" dirty="0">
                <a:latin typeface="メイリオ" panose="020B0604030504040204" pitchFamily="50" charset="-128"/>
                <a:ea typeface="メイリオ" panose="020B0604030504040204" pitchFamily="50" charset="-128"/>
              </a:rPr>
              <a:t>追加説明</a:t>
            </a:r>
            <a:endParaRPr kumimoji="1" lang="ja-JP" altLang="en-US" sz="2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986583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1371600" y="1085850"/>
            <a:ext cx="6858000"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100" dirty="0">
                <a:latin typeface="メイリオ" panose="020B0604030504040204" pitchFamily="50" charset="-128"/>
                <a:ea typeface="メイリオ" panose="020B0604030504040204" pitchFamily="50" charset="-128"/>
              </a:rPr>
              <a:t>今回の授業のパワポ構成</a:t>
            </a:r>
            <a:endParaRPr lang="en-US" altLang="ja-JP" sz="2100" dirty="0">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1371600" y="1684570"/>
            <a:ext cx="994410" cy="553998"/>
          </a:xfrm>
          <a:prstGeom prst="rect">
            <a:avLst/>
          </a:prstGeom>
          <a:noFill/>
          <a:ln w="31750">
            <a:solidFill>
              <a:schemeClr val="tx1"/>
            </a:solidFill>
          </a:ln>
        </p:spPr>
        <p:txBody>
          <a:bodyPr wrap="square" rtlCol="0">
            <a:spAutoFit/>
          </a:bodyPr>
          <a:lstStyle/>
          <a:p>
            <a:r>
              <a:rPr lang="ja-JP" altLang="en-US" sz="1500" dirty="0">
                <a:latin typeface="メイリオ" panose="020B0604030504040204" pitchFamily="50" charset="-128"/>
                <a:ea typeface="メイリオ" panose="020B0604030504040204" pitchFamily="50" charset="-128"/>
              </a:rPr>
              <a:t>研究の</a:t>
            </a:r>
            <a:br>
              <a:rPr lang="ja-JP" altLang="en-US" sz="1500" dirty="0">
                <a:latin typeface="メイリオ" panose="020B0604030504040204" pitchFamily="50" charset="-128"/>
                <a:ea typeface="メイリオ" panose="020B0604030504040204" pitchFamily="50" charset="-128"/>
              </a:rPr>
            </a:br>
            <a:r>
              <a:rPr lang="ja-JP" altLang="en-US" sz="1500" dirty="0">
                <a:latin typeface="メイリオ" panose="020B0604030504040204" pitchFamily="50" charset="-128"/>
                <a:ea typeface="メイリオ" panose="020B0604030504040204" pitchFamily="50" charset="-128"/>
              </a:rPr>
              <a:t>目的</a:t>
            </a:r>
          </a:p>
        </p:txBody>
      </p:sp>
      <p:sp>
        <p:nvSpPr>
          <p:cNvPr id="6" name="テキスト ボックス 5"/>
          <p:cNvSpPr txBox="1"/>
          <p:nvPr/>
        </p:nvSpPr>
        <p:spPr>
          <a:xfrm>
            <a:off x="2640330" y="1684570"/>
            <a:ext cx="994410" cy="553998"/>
          </a:xfrm>
          <a:prstGeom prst="rect">
            <a:avLst/>
          </a:prstGeom>
          <a:solidFill>
            <a:schemeClr val="bg1">
              <a:lumMod val="65000"/>
            </a:schemeClr>
          </a:solidFill>
          <a:ln w="31750">
            <a:solidFill>
              <a:schemeClr val="tx1"/>
            </a:solidFill>
          </a:ln>
        </p:spPr>
        <p:txBody>
          <a:bodyPr wrap="square" rtlCol="0">
            <a:spAutoFit/>
          </a:bodyPr>
          <a:lstStyle/>
          <a:p>
            <a:r>
              <a:rPr lang="ja-JP" altLang="en-US" sz="1500" dirty="0">
                <a:latin typeface="メイリオ" panose="020B0604030504040204" pitchFamily="50" charset="-128"/>
                <a:ea typeface="メイリオ" panose="020B0604030504040204" pitchFamily="50" charset="-128"/>
              </a:rPr>
              <a:t>調査</a:t>
            </a:r>
            <a:br>
              <a:rPr lang="ja-JP" altLang="en-US" sz="1500" dirty="0">
                <a:latin typeface="メイリオ" panose="020B0604030504040204" pitchFamily="50" charset="-128"/>
                <a:ea typeface="メイリオ" panose="020B0604030504040204" pitchFamily="50" charset="-128"/>
              </a:rPr>
            </a:br>
            <a:r>
              <a:rPr lang="ja-JP" altLang="en-US" sz="1500" dirty="0">
                <a:latin typeface="メイリオ" panose="020B0604030504040204" pitchFamily="50" charset="-128"/>
                <a:ea typeface="メイリオ" panose="020B0604030504040204" pitchFamily="50" charset="-128"/>
              </a:rPr>
              <a:t>方法</a:t>
            </a:r>
          </a:p>
        </p:txBody>
      </p:sp>
      <p:sp>
        <p:nvSpPr>
          <p:cNvPr id="8" name="テキスト ボックス 7"/>
          <p:cNvSpPr txBox="1"/>
          <p:nvPr/>
        </p:nvSpPr>
        <p:spPr>
          <a:xfrm>
            <a:off x="3909060" y="1723221"/>
            <a:ext cx="1177290" cy="553998"/>
          </a:xfrm>
          <a:prstGeom prst="rect">
            <a:avLst/>
          </a:prstGeom>
          <a:noFill/>
          <a:ln w="31750">
            <a:solidFill>
              <a:schemeClr val="tx1"/>
            </a:solidFill>
          </a:ln>
        </p:spPr>
        <p:txBody>
          <a:bodyPr wrap="square" rtlCol="0">
            <a:spAutoFit/>
          </a:bodyPr>
          <a:lstStyle/>
          <a:p>
            <a:r>
              <a:rPr lang="ja-JP" altLang="en-US" sz="1500" dirty="0">
                <a:latin typeface="メイリオ" panose="020B0604030504040204" pitchFamily="50" charset="-128"/>
                <a:ea typeface="メイリオ" panose="020B0604030504040204" pitchFamily="50" charset="-128"/>
              </a:rPr>
              <a:t>調査結果の分析</a:t>
            </a:r>
            <a:r>
              <a:rPr lang="en-US" altLang="ja-JP" sz="1500" dirty="0">
                <a:latin typeface="メイリオ" panose="020B0604030504040204" pitchFamily="50" charset="-128"/>
                <a:ea typeface="メイリオ" panose="020B0604030504040204" pitchFamily="50" charset="-128"/>
              </a:rPr>
              <a:t>1</a:t>
            </a:r>
            <a:endParaRPr lang="ja-JP" altLang="en-US" sz="1500" dirty="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6629400" y="1727581"/>
            <a:ext cx="1177290" cy="553998"/>
          </a:xfrm>
          <a:prstGeom prst="rect">
            <a:avLst/>
          </a:prstGeom>
          <a:noFill/>
          <a:ln w="31750">
            <a:solidFill>
              <a:schemeClr val="tx1"/>
            </a:solidFill>
          </a:ln>
        </p:spPr>
        <p:txBody>
          <a:bodyPr wrap="square" rtlCol="0">
            <a:spAutoFit/>
          </a:bodyPr>
          <a:lstStyle/>
          <a:p>
            <a:r>
              <a:rPr lang="ja-JP" altLang="en-US" sz="1500" dirty="0">
                <a:latin typeface="メイリオ" panose="020B0604030504040204" pitchFamily="50" charset="-128"/>
                <a:ea typeface="メイリオ" panose="020B0604030504040204" pitchFamily="50" charset="-128"/>
              </a:rPr>
              <a:t>研究の</a:t>
            </a:r>
            <a:br>
              <a:rPr lang="ja-JP" altLang="en-US" sz="1500" dirty="0">
                <a:latin typeface="メイリオ" panose="020B0604030504040204" pitchFamily="50" charset="-128"/>
                <a:ea typeface="メイリオ" panose="020B0604030504040204" pitchFamily="50" charset="-128"/>
              </a:rPr>
            </a:br>
            <a:r>
              <a:rPr lang="ja-JP" altLang="en-US" sz="1500" dirty="0">
                <a:latin typeface="メイリオ" panose="020B0604030504040204" pitchFamily="50" charset="-128"/>
                <a:ea typeface="メイリオ" panose="020B0604030504040204" pitchFamily="50" charset="-128"/>
              </a:rPr>
              <a:t>考察</a:t>
            </a:r>
          </a:p>
        </p:txBody>
      </p:sp>
      <p:cxnSp>
        <p:nvCxnSpPr>
          <p:cNvPr id="10" name="直線矢印コネクタ 9"/>
          <p:cNvCxnSpPr>
            <a:stCxn id="5" idx="3"/>
            <a:endCxn id="6" idx="1"/>
          </p:cNvCxnSpPr>
          <p:nvPr/>
        </p:nvCxnSpPr>
        <p:spPr bwMode="auto">
          <a:xfrm>
            <a:off x="2366010" y="1961569"/>
            <a:ext cx="27432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直線矢印コネクタ 10"/>
          <p:cNvCxnSpPr/>
          <p:nvPr/>
        </p:nvCxnSpPr>
        <p:spPr bwMode="auto">
          <a:xfrm>
            <a:off x="3634740" y="1950028"/>
            <a:ext cx="27432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直線矢印コネクタ 11"/>
          <p:cNvCxnSpPr/>
          <p:nvPr/>
        </p:nvCxnSpPr>
        <p:spPr bwMode="auto">
          <a:xfrm>
            <a:off x="5086350" y="1934096"/>
            <a:ext cx="27432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直線矢印コネクタ 12"/>
          <p:cNvCxnSpPr/>
          <p:nvPr/>
        </p:nvCxnSpPr>
        <p:spPr bwMode="auto">
          <a:xfrm>
            <a:off x="6355080" y="1950028"/>
            <a:ext cx="27432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テキスト ボックス 15"/>
          <p:cNvSpPr txBox="1"/>
          <p:nvPr/>
        </p:nvSpPr>
        <p:spPr>
          <a:xfrm>
            <a:off x="5360670" y="1723221"/>
            <a:ext cx="994410" cy="553998"/>
          </a:xfrm>
          <a:prstGeom prst="rect">
            <a:avLst/>
          </a:prstGeom>
          <a:noFill/>
          <a:ln w="31750">
            <a:solidFill>
              <a:schemeClr val="tx1"/>
            </a:solidFill>
          </a:ln>
        </p:spPr>
        <p:txBody>
          <a:bodyPr wrap="square" rtlCol="0">
            <a:spAutoFit/>
          </a:bodyPr>
          <a:lstStyle/>
          <a:p>
            <a:r>
              <a:rPr lang="ja-JP" altLang="en-US" sz="1500" dirty="0">
                <a:latin typeface="メイリオ" panose="020B0604030504040204" pitchFamily="50" charset="-128"/>
                <a:ea typeface="メイリオ" panose="020B0604030504040204" pitchFamily="50" charset="-128"/>
              </a:rPr>
              <a:t>調査結果の分析</a:t>
            </a:r>
            <a:r>
              <a:rPr lang="en-US" altLang="ja-JP" sz="1500" dirty="0">
                <a:latin typeface="メイリオ" panose="020B0604030504040204" pitchFamily="50" charset="-128"/>
                <a:ea typeface="メイリオ" panose="020B0604030504040204" pitchFamily="50" charset="-128"/>
              </a:rPr>
              <a:t>2</a:t>
            </a:r>
            <a:endParaRPr lang="ja-JP" altLang="en-US" sz="1500" dirty="0">
              <a:latin typeface="メイリオ" panose="020B0604030504040204" pitchFamily="50" charset="-128"/>
              <a:ea typeface="メイリオ" panose="020B0604030504040204" pitchFamily="50" charset="-128"/>
            </a:endParaRPr>
          </a:p>
        </p:txBody>
      </p:sp>
      <p:sp>
        <p:nvSpPr>
          <p:cNvPr id="17" name="テキスト ボックス 16"/>
          <p:cNvSpPr txBox="1"/>
          <p:nvPr/>
        </p:nvSpPr>
        <p:spPr>
          <a:xfrm>
            <a:off x="428626" y="2347864"/>
            <a:ext cx="7274378" cy="1061829"/>
          </a:xfrm>
          <a:prstGeom prst="rect">
            <a:avLst/>
          </a:prstGeom>
          <a:noFill/>
        </p:spPr>
        <p:txBody>
          <a:bodyPr wrap="square" rtlCol="0">
            <a:spAutoFit/>
          </a:bodyPr>
          <a:lstStyle/>
          <a:p>
            <a:pPr algn="l"/>
            <a:r>
              <a:rPr lang="ja-JP" altLang="en-US" sz="2100" dirty="0">
                <a:latin typeface="メイリオ" panose="020B0604030504040204" pitchFamily="50" charset="-128"/>
                <a:ea typeface="メイリオ" panose="020B0604030504040204" pitchFamily="50" charset="-128"/>
              </a:rPr>
              <a:t>今あるデータをいろいろいじって、どんな研究目的が、でっち上げられるか考えてみよう。</a:t>
            </a:r>
            <a:endParaRPr lang="en-US" altLang="ja-JP" sz="2100" dirty="0">
              <a:latin typeface="メイリオ" panose="020B0604030504040204" pitchFamily="50" charset="-128"/>
              <a:ea typeface="メイリオ" panose="020B0604030504040204" pitchFamily="50" charset="-128"/>
            </a:endParaRPr>
          </a:p>
          <a:p>
            <a:pPr algn="l"/>
            <a:endParaRPr lang="ja-JP" altLang="en-US" sz="2100" dirty="0">
              <a:latin typeface="メイリオ" panose="020B0604030504040204" pitchFamily="50" charset="-128"/>
              <a:ea typeface="メイリオ" panose="020B0604030504040204" pitchFamily="50" charset="-128"/>
            </a:endParaRPr>
          </a:p>
        </p:txBody>
      </p:sp>
      <p:sp>
        <p:nvSpPr>
          <p:cNvPr id="2" name="正方形/長方形 1"/>
          <p:cNvSpPr/>
          <p:nvPr/>
        </p:nvSpPr>
        <p:spPr bwMode="auto">
          <a:xfrm>
            <a:off x="1343024" y="3409553"/>
            <a:ext cx="1539785" cy="81153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rtlCol="0" anchor="t" anchorCtr="0" compatLnSpc="1">
            <a:prstTxWarp prst="textNoShape">
              <a:avLst/>
            </a:prstTxWarp>
          </a:bodyPr>
          <a:lstStyle/>
          <a:p>
            <a:endParaRPr lang="ja-JP" altLang="en-US" dirty="0"/>
          </a:p>
          <a:p>
            <a:r>
              <a:rPr lang="ja-JP" altLang="en-US" dirty="0">
                <a:latin typeface="メイリオ" panose="020B0604030504040204" pitchFamily="50" charset="-128"/>
                <a:ea typeface="メイリオ" panose="020B0604030504040204" pitchFamily="50" charset="-128"/>
              </a:rPr>
              <a:t>表紙</a:t>
            </a:r>
            <a:br>
              <a:rPr lang="ja-JP" altLang="en-US" dirty="0">
                <a:latin typeface="メイリオ" panose="020B0604030504040204" pitchFamily="50" charset="-128"/>
                <a:ea typeface="メイリオ" panose="020B0604030504040204" pitchFamily="50" charset="-128"/>
              </a:rPr>
            </a:b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研究のタイトル</a:t>
            </a:r>
            <a:r>
              <a:rPr lang="en-US" altLang="ja-JP" dirty="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p:txBody>
      </p:sp>
      <p:sp>
        <p:nvSpPr>
          <p:cNvPr id="15" name="正方形/長方形 14"/>
          <p:cNvSpPr/>
          <p:nvPr/>
        </p:nvSpPr>
        <p:spPr bwMode="auto">
          <a:xfrm>
            <a:off x="2983229" y="3413156"/>
            <a:ext cx="1531620" cy="81153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rtlCol="0" anchor="t" anchorCtr="0" compatLnSpc="1">
            <a:prstTxWarp prst="textNoShape">
              <a:avLst/>
            </a:prstTxWarp>
          </a:bodyPr>
          <a:lstStyle/>
          <a:p>
            <a:endParaRPr lang="ja-JP" altLang="en-US" dirty="0"/>
          </a:p>
          <a:p>
            <a:r>
              <a:rPr lang="ja-JP" altLang="en-US" dirty="0">
                <a:latin typeface="メイリオ" panose="020B0604030504040204" pitchFamily="50" charset="-128"/>
                <a:ea typeface="メイリオ" panose="020B0604030504040204" pitchFamily="50" charset="-128"/>
              </a:rPr>
              <a:t>分析結果</a:t>
            </a:r>
            <a:r>
              <a:rPr lang="en-US" altLang="ja-JP" dirty="0">
                <a:latin typeface="メイリオ" panose="020B0604030504040204" pitchFamily="50" charset="-128"/>
                <a:ea typeface="メイリオ" panose="020B0604030504040204" pitchFamily="50" charset="-128"/>
              </a:rPr>
              <a:t>1</a:t>
            </a:r>
            <a:endParaRPr lang="ja-JP" altLang="en-US" dirty="0">
              <a:latin typeface="メイリオ" panose="020B0604030504040204" pitchFamily="50" charset="-128"/>
              <a:ea typeface="メイリオ" panose="020B0604030504040204" pitchFamily="50" charset="-128"/>
            </a:endParaRPr>
          </a:p>
        </p:txBody>
      </p:sp>
      <p:sp>
        <p:nvSpPr>
          <p:cNvPr id="18" name="正方形/長方形 17"/>
          <p:cNvSpPr/>
          <p:nvPr/>
        </p:nvSpPr>
        <p:spPr bwMode="auto">
          <a:xfrm>
            <a:off x="3158761" y="3852749"/>
            <a:ext cx="1539785" cy="81153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rtlCol="0" anchor="t" anchorCtr="0" compatLnSpc="1">
            <a:prstTxWarp prst="textNoShape">
              <a:avLst/>
            </a:prstTxWarp>
          </a:bodyPr>
          <a:lstStyle/>
          <a:p>
            <a:endParaRPr lang="ja-JP" altLang="en-US" dirty="0"/>
          </a:p>
          <a:p>
            <a:r>
              <a:rPr lang="ja-JP" altLang="en-US" dirty="0">
                <a:latin typeface="メイリオ" panose="020B0604030504040204" pitchFamily="50" charset="-128"/>
                <a:ea typeface="メイリオ" panose="020B0604030504040204" pitchFamily="50" charset="-128"/>
              </a:rPr>
              <a:t>分析結果</a:t>
            </a:r>
            <a:r>
              <a:rPr lang="en-US" altLang="ja-JP" dirty="0">
                <a:latin typeface="メイリオ" panose="020B0604030504040204" pitchFamily="50" charset="-128"/>
                <a:ea typeface="メイリオ" panose="020B0604030504040204" pitchFamily="50" charset="-128"/>
              </a:rPr>
              <a:t>2</a:t>
            </a:r>
            <a:endParaRPr lang="ja-JP" altLang="en-US" dirty="0">
              <a:latin typeface="メイリオ" panose="020B0604030504040204" pitchFamily="50" charset="-128"/>
              <a:ea typeface="メイリオ" panose="020B0604030504040204" pitchFamily="50" charset="-128"/>
            </a:endParaRPr>
          </a:p>
        </p:txBody>
      </p:sp>
      <p:sp>
        <p:nvSpPr>
          <p:cNvPr id="19" name="正方形/長方形 18"/>
          <p:cNvSpPr/>
          <p:nvPr/>
        </p:nvSpPr>
        <p:spPr bwMode="auto">
          <a:xfrm>
            <a:off x="5086350" y="3394613"/>
            <a:ext cx="1520190" cy="81153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rtlCol="0" anchor="t" anchorCtr="0" compatLnSpc="1">
            <a:prstTxWarp prst="textNoShape">
              <a:avLst/>
            </a:prstTxWarp>
          </a:bodyPr>
          <a:lstStyle/>
          <a:p>
            <a:endParaRPr lang="ja-JP" altLang="en-US" dirty="0"/>
          </a:p>
          <a:p>
            <a:r>
              <a:rPr lang="ja-JP" altLang="en-US" dirty="0">
                <a:latin typeface="メイリオ" panose="020B0604030504040204" pitchFamily="50" charset="-128"/>
                <a:ea typeface="メイリオ" panose="020B0604030504040204" pitchFamily="50" charset="-128"/>
              </a:rPr>
              <a:t>考察</a:t>
            </a:r>
          </a:p>
        </p:txBody>
      </p:sp>
      <p:sp>
        <p:nvSpPr>
          <p:cNvPr id="20" name="テキスト ボックス 19"/>
          <p:cNvSpPr txBox="1"/>
          <p:nvPr/>
        </p:nvSpPr>
        <p:spPr>
          <a:xfrm>
            <a:off x="831533" y="3040361"/>
            <a:ext cx="2583180" cy="692497"/>
          </a:xfrm>
          <a:prstGeom prst="rect">
            <a:avLst/>
          </a:prstGeom>
          <a:noFill/>
        </p:spPr>
        <p:txBody>
          <a:bodyPr wrap="square" rtlCol="0">
            <a:spAutoFit/>
          </a:bodyPr>
          <a:lstStyle/>
          <a:p>
            <a:pPr algn="l"/>
            <a:r>
              <a:rPr lang="ja-JP" altLang="en-US" dirty="0">
                <a:latin typeface="メイリオ" panose="020B0604030504040204" pitchFamily="50" charset="-128"/>
                <a:ea typeface="メイリオ" panose="020B0604030504040204" pitchFamily="50" charset="-128"/>
              </a:rPr>
              <a:t>スライドは</a:t>
            </a:r>
            <a:r>
              <a:rPr lang="en-US" altLang="ja-JP" dirty="0">
                <a:latin typeface="メイリオ" panose="020B0604030504040204" pitchFamily="50" charset="-128"/>
                <a:ea typeface="メイリオ" panose="020B0604030504040204" pitchFamily="50" charset="-128"/>
              </a:rPr>
              <a:t>6</a:t>
            </a:r>
            <a:r>
              <a:rPr lang="ja-JP" altLang="en-US" dirty="0">
                <a:latin typeface="メイリオ" panose="020B0604030504040204" pitchFamily="50" charset="-128"/>
                <a:ea typeface="メイリオ" panose="020B0604030504040204" pitchFamily="50" charset="-128"/>
              </a:rPr>
              <a:t>ページ以上</a:t>
            </a:r>
            <a:endParaRPr lang="ja-JP" altLang="en-US" sz="2100" dirty="0">
              <a:latin typeface="メイリオ" panose="020B0604030504040204" pitchFamily="50" charset="-128"/>
              <a:ea typeface="メイリオ" panose="020B0604030504040204" pitchFamily="50" charset="-128"/>
            </a:endParaRPr>
          </a:p>
        </p:txBody>
      </p:sp>
      <p:sp>
        <p:nvSpPr>
          <p:cNvPr id="21" name="正方形/長方形 20"/>
          <p:cNvSpPr/>
          <p:nvPr/>
        </p:nvSpPr>
        <p:spPr bwMode="auto">
          <a:xfrm>
            <a:off x="3334294" y="4327198"/>
            <a:ext cx="1539785" cy="81153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rtlCol="0" anchor="t" anchorCtr="0" compatLnSpc="1">
            <a:prstTxWarp prst="textNoShape">
              <a:avLst/>
            </a:prstTxWarp>
          </a:bodyPr>
          <a:lstStyle/>
          <a:p>
            <a:endParaRPr lang="ja-JP" altLang="en-US" dirty="0"/>
          </a:p>
          <a:p>
            <a:r>
              <a:rPr lang="ja-JP" altLang="en-US" dirty="0">
                <a:latin typeface="メイリオ" panose="020B0604030504040204" pitchFamily="50" charset="-128"/>
                <a:ea typeface="メイリオ" panose="020B0604030504040204" pitchFamily="50" charset="-128"/>
              </a:rPr>
              <a:t>分析結果</a:t>
            </a:r>
            <a:r>
              <a:rPr lang="en-US" altLang="ja-JP" dirty="0">
                <a:latin typeface="メイリオ" panose="020B0604030504040204" pitchFamily="50" charset="-128"/>
                <a:ea typeface="メイリオ" panose="020B0604030504040204" pitchFamily="50" charset="-128"/>
              </a:rPr>
              <a:t>3</a:t>
            </a:r>
            <a:endParaRPr lang="ja-JP" altLang="en-US" dirty="0">
              <a:latin typeface="メイリオ" panose="020B0604030504040204" pitchFamily="50" charset="-128"/>
              <a:ea typeface="メイリオ" panose="020B0604030504040204" pitchFamily="50" charset="-128"/>
            </a:endParaRPr>
          </a:p>
        </p:txBody>
      </p:sp>
      <p:sp>
        <p:nvSpPr>
          <p:cNvPr id="22" name="正方形/長方形 21"/>
          <p:cNvSpPr/>
          <p:nvPr/>
        </p:nvSpPr>
        <p:spPr bwMode="auto">
          <a:xfrm>
            <a:off x="3546565" y="4812983"/>
            <a:ext cx="1539785" cy="81153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rtlCol="0" anchor="t" anchorCtr="0" compatLnSpc="1">
            <a:prstTxWarp prst="textNoShape">
              <a:avLst/>
            </a:prstTxWarp>
          </a:bodyPr>
          <a:lstStyle/>
          <a:p>
            <a:endParaRPr lang="ja-JP" altLang="en-US" dirty="0"/>
          </a:p>
          <a:p>
            <a:r>
              <a:rPr lang="ja-JP" altLang="en-US" dirty="0">
                <a:latin typeface="メイリオ" panose="020B0604030504040204" pitchFamily="50" charset="-128"/>
                <a:ea typeface="メイリオ" panose="020B0604030504040204" pitchFamily="50" charset="-128"/>
              </a:rPr>
              <a:t>分析結果</a:t>
            </a:r>
            <a:r>
              <a:rPr lang="en-US" altLang="ja-JP" dirty="0">
                <a:latin typeface="メイリオ" panose="020B0604030504040204" pitchFamily="50" charset="-128"/>
                <a:ea typeface="メイリオ" panose="020B0604030504040204" pitchFamily="50" charset="-128"/>
              </a:rPr>
              <a:t>4</a:t>
            </a:r>
            <a:endParaRPr lang="ja-JP" altLang="en-US" dirty="0">
              <a:latin typeface="メイリオ" panose="020B0604030504040204" pitchFamily="50" charset="-128"/>
              <a:ea typeface="メイリオ" panose="020B0604030504040204" pitchFamily="50" charset="-128"/>
            </a:endParaRPr>
          </a:p>
        </p:txBody>
      </p:sp>
      <p:sp>
        <p:nvSpPr>
          <p:cNvPr id="23" name="正方形/長方形 22"/>
          <p:cNvSpPr/>
          <p:nvPr/>
        </p:nvSpPr>
        <p:spPr bwMode="auto">
          <a:xfrm>
            <a:off x="4590778" y="5093395"/>
            <a:ext cx="1539785" cy="81153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rtlCol="0" anchor="t" anchorCtr="0" compatLnSpc="1">
            <a:prstTxWarp prst="textNoShape">
              <a:avLst/>
            </a:prstTxWarp>
          </a:bodyPr>
          <a:lstStyle/>
          <a:p>
            <a:endParaRPr lang="ja-JP" altLang="en-US" dirty="0"/>
          </a:p>
          <a:p>
            <a:r>
              <a:rPr lang="ja-JP" altLang="en-US" dirty="0">
                <a:latin typeface="メイリオ" panose="020B0604030504040204" pitchFamily="50" charset="-128"/>
                <a:ea typeface="メイリオ" panose="020B0604030504040204" pitchFamily="50" charset="-128"/>
              </a:rPr>
              <a:t>分析結果</a:t>
            </a:r>
            <a:r>
              <a:rPr lang="en-US" altLang="ja-JP" dirty="0">
                <a:latin typeface="メイリオ" panose="020B0604030504040204" pitchFamily="50" charset="-128"/>
                <a:ea typeface="メイリオ" panose="020B0604030504040204" pitchFamily="50" charset="-128"/>
              </a:rPr>
              <a:t>n</a:t>
            </a:r>
            <a:endParaRPr lang="ja-JP" altLang="en-US" dirty="0">
              <a:latin typeface="メイリオ" panose="020B0604030504040204" pitchFamily="50" charset="-128"/>
              <a:ea typeface="メイリオ" panose="020B0604030504040204" pitchFamily="50" charset="-128"/>
            </a:endParaRPr>
          </a:p>
        </p:txBody>
      </p:sp>
      <p:sp>
        <p:nvSpPr>
          <p:cNvPr id="24" name="スライド番号プレースホルダー 3"/>
          <p:cNvSpPr>
            <a:spLocks noGrp="1"/>
          </p:cNvSpPr>
          <p:nvPr>
            <p:ph type="sldNum" sz="quarter" idx="12"/>
          </p:nvPr>
        </p:nvSpPr>
        <p:spPr>
          <a:xfrm>
            <a:off x="6547247" y="5612535"/>
            <a:ext cx="2057400" cy="273844"/>
          </a:xfrm>
        </p:spPr>
        <p:txBody>
          <a:bodyPr/>
          <a:lstStyle/>
          <a:p>
            <a:fld id="{2D1039CB-676B-48A6-83BC-5EE1101D4E24}" type="slidenum">
              <a:rPr lang="en-US" altLang="ja-JP" sz="2400"/>
              <a:pPr/>
              <a:t>6</a:t>
            </a:fld>
            <a:endParaRPr lang="en-US" altLang="ja-JP" sz="2400" dirty="0"/>
          </a:p>
        </p:txBody>
      </p:sp>
    </p:spTree>
    <p:extLst>
      <p:ext uri="{BB962C8B-B14F-4D97-AF65-F5344CB8AC3E}">
        <p14:creationId xmlns:p14="http://schemas.microsoft.com/office/powerpoint/2010/main" val="35567899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7</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今回の授業のパワポ構成</a:t>
            </a:r>
            <a:endParaRPr lang="en-US" altLang="ja-JP" sz="2800" dirty="0">
              <a:latin typeface="メイリオ" panose="020B0604030504040204" pitchFamily="50" charset="-128"/>
              <a:ea typeface="メイリオ" panose="020B0604030504040204" pitchFamily="50" charset="-128"/>
            </a:endParaRPr>
          </a:p>
        </p:txBody>
      </p:sp>
      <p:sp>
        <p:nvSpPr>
          <p:cNvPr id="17" name="テキスト ボックス 16"/>
          <p:cNvSpPr txBox="1"/>
          <p:nvPr/>
        </p:nvSpPr>
        <p:spPr>
          <a:xfrm>
            <a:off x="647700" y="1119385"/>
            <a:ext cx="8458200" cy="1384995"/>
          </a:xfrm>
          <a:prstGeom prst="rect">
            <a:avLst/>
          </a:prstGeom>
          <a:noFill/>
        </p:spPr>
        <p:txBody>
          <a:bodyPr wrap="square" rtlCol="0">
            <a:spAutoFit/>
          </a:bodyPr>
          <a:lstStyle/>
          <a:p>
            <a:pPr algn="l"/>
            <a:r>
              <a:rPr lang="ja-JP" altLang="en-US" sz="2800" dirty="0">
                <a:latin typeface="メイリオ" panose="020B0604030504040204" pitchFamily="50" charset="-128"/>
                <a:ea typeface="メイリオ" panose="020B0604030504040204" pitchFamily="50" charset="-128"/>
              </a:rPr>
              <a:t>去年やった人や、今年表現メディア、情報デザインとっていて、ピポットテーブル使えるひと。</a:t>
            </a:r>
            <a:endParaRPr lang="en-US" altLang="ja-JP" sz="2800" dirty="0">
              <a:latin typeface="メイリオ" panose="020B0604030504040204" pitchFamily="50" charset="-128"/>
              <a:ea typeface="メイリオ" panose="020B0604030504040204" pitchFamily="50" charset="-128"/>
            </a:endParaRPr>
          </a:p>
          <a:p>
            <a:pPr algn="l"/>
            <a:endParaRPr kumimoji="1" lang="ja-JP" altLang="en-US" sz="2800" dirty="0">
              <a:latin typeface="メイリオ" panose="020B0604030504040204" pitchFamily="50" charset="-128"/>
              <a:ea typeface="メイリオ" panose="020B0604030504040204" pitchFamily="50" charset="-128"/>
            </a:endParaRPr>
          </a:p>
        </p:txBody>
      </p:sp>
      <p:sp>
        <p:nvSpPr>
          <p:cNvPr id="2" name="正方形/長方形 1"/>
          <p:cNvSpPr/>
          <p:nvPr/>
        </p:nvSpPr>
        <p:spPr bwMode="auto">
          <a:xfrm>
            <a:off x="647700" y="2352455"/>
            <a:ext cx="1844040" cy="108204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lang="ja-JP" altLang="en-US" dirty="0"/>
          </a:p>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latin typeface="メイリオ" panose="020B0604030504040204" pitchFamily="50" charset="-128"/>
                <a:ea typeface="メイリオ" panose="020B0604030504040204" pitchFamily="50" charset="-128"/>
              </a:rPr>
              <a:t>表紙</a:t>
            </a:r>
            <a:br>
              <a:rPr lang="ja-JP" altLang="en-US" dirty="0">
                <a:latin typeface="メイリオ" panose="020B0604030504040204" pitchFamily="50" charset="-128"/>
                <a:ea typeface="メイリオ" panose="020B0604030504040204" pitchFamily="50" charset="-128"/>
              </a:rPr>
            </a:b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研究の目的</a:t>
            </a:r>
            <a:r>
              <a:rPr lang="en-US" altLang="ja-JP" dirty="0">
                <a:latin typeface="メイリオ" panose="020B0604030504040204" pitchFamily="50" charset="-128"/>
                <a:ea typeface="メイリオ" panose="020B0604030504040204" pitchFamily="50" charset="-128"/>
              </a:rPr>
              <a:t>)</a:t>
            </a:r>
            <a:endParaRPr kumimoji="1" lang="ja-JP" altLang="en-US"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15" name="正方形/長方形 14"/>
          <p:cNvSpPr/>
          <p:nvPr/>
        </p:nvSpPr>
        <p:spPr bwMode="auto">
          <a:xfrm>
            <a:off x="2796540" y="2352455"/>
            <a:ext cx="1844040" cy="108204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lang="ja-JP" altLang="en-US" dirty="0"/>
          </a:p>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latin typeface="メイリオ" panose="020B0604030504040204" pitchFamily="50" charset="-128"/>
                <a:ea typeface="メイリオ" panose="020B0604030504040204" pitchFamily="50" charset="-128"/>
              </a:rPr>
              <a:t>分析結果</a:t>
            </a:r>
            <a:r>
              <a:rPr lang="en-US" altLang="ja-JP" dirty="0">
                <a:latin typeface="メイリオ" panose="020B0604030504040204" pitchFamily="50" charset="-128"/>
                <a:ea typeface="メイリオ" panose="020B0604030504040204" pitchFamily="50" charset="-128"/>
              </a:rPr>
              <a:t>1</a:t>
            </a:r>
            <a:endParaRPr kumimoji="1" lang="ja-JP" altLang="en-US"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18" name="正方形/長方形 17"/>
          <p:cNvSpPr/>
          <p:nvPr/>
        </p:nvSpPr>
        <p:spPr bwMode="auto">
          <a:xfrm>
            <a:off x="647700" y="3737450"/>
            <a:ext cx="1844040" cy="108204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lang="ja-JP" altLang="en-US" dirty="0"/>
          </a:p>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latin typeface="メイリオ" panose="020B0604030504040204" pitchFamily="50" charset="-128"/>
                <a:ea typeface="メイリオ" panose="020B0604030504040204" pitchFamily="50" charset="-128"/>
              </a:rPr>
              <a:t>分析結果</a:t>
            </a:r>
            <a:r>
              <a:rPr lang="en-US" altLang="ja-JP" dirty="0">
                <a:latin typeface="メイリオ" panose="020B0604030504040204" pitchFamily="50" charset="-128"/>
                <a:ea typeface="メイリオ" panose="020B0604030504040204" pitchFamily="50" charset="-128"/>
              </a:rPr>
              <a:t>2</a:t>
            </a:r>
            <a:endParaRPr kumimoji="1" lang="ja-JP" altLang="en-US"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19" name="正方形/長方形 18"/>
          <p:cNvSpPr/>
          <p:nvPr/>
        </p:nvSpPr>
        <p:spPr bwMode="auto">
          <a:xfrm>
            <a:off x="2796540" y="3725860"/>
            <a:ext cx="1844040" cy="108204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lang="ja-JP" altLang="en-US" dirty="0"/>
          </a:p>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latin typeface="メイリオ" panose="020B0604030504040204" pitchFamily="50" charset="-128"/>
                <a:ea typeface="メイリオ" panose="020B0604030504040204" pitchFamily="50" charset="-128"/>
              </a:rPr>
              <a:t>考察</a:t>
            </a:r>
            <a:endParaRPr kumimoji="1" lang="ja-JP" altLang="en-US"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20" name="テキスト ボックス 19"/>
          <p:cNvSpPr txBox="1"/>
          <p:nvPr/>
        </p:nvSpPr>
        <p:spPr>
          <a:xfrm>
            <a:off x="4876800" y="2352455"/>
            <a:ext cx="3988758" cy="2000548"/>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スライドは</a:t>
            </a:r>
            <a:r>
              <a:rPr lang="en-US" altLang="ja-JP" sz="2400" dirty="0">
                <a:latin typeface="メイリオ" panose="020B0604030504040204" pitchFamily="50" charset="-128"/>
                <a:ea typeface="メイリオ" panose="020B0604030504040204" pitchFamily="50" charset="-128"/>
              </a:rPr>
              <a:t>5</a:t>
            </a:r>
            <a:r>
              <a:rPr lang="ja-JP" altLang="en-US" sz="2400" dirty="0">
                <a:latin typeface="メイリオ" panose="020B0604030504040204" pitchFamily="50" charset="-128"/>
                <a:ea typeface="メイリオ" panose="020B0604030504040204" pitchFamily="50" charset="-128"/>
              </a:rPr>
              <a:t>～</a:t>
            </a:r>
            <a:r>
              <a:rPr lang="en-US" altLang="ja-JP" sz="2400" dirty="0">
                <a:latin typeface="メイリオ" panose="020B0604030504040204" pitchFamily="50" charset="-128"/>
                <a:ea typeface="メイリオ" panose="020B0604030504040204" pitchFamily="50" charset="-128"/>
              </a:rPr>
              <a:t>7</a:t>
            </a:r>
            <a:r>
              <a:rPr lang="ja-JP" altLang="en-US" sz="2400" dirty="0">
                <a:latin typeface="メイリオ" panose="020B0604030504040204" pitchFamily="50" charset="-128"/>
                <a:ea typeface="メイリオ" panose="020B0604030504040204" pitchFamily="50" charset="-128"/>
              </a:rPr>
              <a:t>ページ</a:t>
            </a:r>
            <a:endParaRPr lang="en-US" altLang="ja-JP" sz="2400" dirty="0">
              <a:latin typeface="メイリオ" panose="020B0604030504040204" pitchFamily="50" charset="-128"/>
              <a:ea typeface="メイリオ" panose="020B0604030504040204" pitchFamily="50" charset="-128"/>
            </a:endParaRPr>
          </a:p>
          <a:p>
            <a:pPr algn="l"/>
            <a:endParaRPr lang="en-US" altLang="ja-JP" sz="2400" dirty="0">
              <a:latin typeface="メイリオ" panose="020B0604030504040204" pitchFamily="50" charset="-128"/>
              <a:ea typeface="メイリオ" panose="020B0604030504040204" pitchFamily="50" charset="-128"/>
            </a:endParaRPr>
          </a:p>
          <a:p>
            <a:pPr algn="l"/>
            <a:r>
              <a:rPr lang="ja-JP" altLang="en-US" sz="2400" dirty="0">
                <a:latin typeface="メイリオ" panose="020B0604030504040204" pitchFamily="50" charset="-128"/>
                <a:ea typeface="メイリオ" panose="020B0604030504040204" pitchFamily="50" charset="-128"/>
              </a:rPr>
              <a:t>全体で</a:t>
            </a:r>
            <a:r>
              <a:rPr lang="en-US" altLang="ja-JP" sz="2400" dirty="0">
                <a:latin typeface="メイリオ" panose="020B0604030504040204" pitchFamily="50" charset="-128"/>
                <a:ea typeface="メイリオ" panose="020B0604030504040204" pitchFamily="50" charset="-128"/>
              </a:rPr>
              <a:t>4~6</a:t>
            </a:r>
            <a:r>
              <a:rPr lang="ja-JP" altLang="en-US" sz="2400" dirty="0">
                <a:latin typeface="メイリオ" panose="020B0604030504040204" pitchFamily="50" charset="-128"/>
                <a:ea typeface="メイリオ" panose="020B0604030504040204" pitchFamily="50" charset="-128"/>
              </a:rPr>
              <a:t>個のグラフを入れる。</a:t>
            </a:r>
            <a:endParaRPr lang="en-US" altLang="ja-JP" sz="2400" dirty="0">
              <a:latin typeface="メイリオ" panose="020B0604030504040204" pitchFamily="50" charset="-128"/>
              <a:ea typeface="メイリオ" panose="020B0604030504040204" pitchFamily="50" charset="-128"/>
            </a:endParaRPr>
          </a:p>
          <a:p>
            <a:pPr algn="l"/>
            <a:endParaRPr kumimoji="1" lang="ja-JP" altLang="en-US" sz="2800" dirty="0">
              <a:latin typeface="メイリオ" panose="020B0604030504040204" pitchFamily="50" charset="-128"/>
              <a:ea typeface="メイリオ" panose="020B0604030504040204" pitchFamily="50" charset="-128"/>
            </a:endParaRPr>
          </a:p>
        </p:txBody>
      </p:sp>
      <p:sp>
        <p:nvSpPr>
          <p:cNvPr id="21" name="テキスト ボックス 20"/>
          <p:cNvSpPr txBox="1"/>
          <p:nvPr/>
        </p:nvSpPr>
        <p:spPr>
          <a:xfrm>
            <a:off x="635208" y="5099265"/>
            <a:ext cx="7489461" cy="1200329"/>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出来る人は</a:t>
            </a:r>
            <a:r>
              <a:rPr lang="en-US" altLang="ja-JP" sz="2400" dirty="0">
                <a:latin typeface="メイリオ" panose="020B0604030504040204" pitchFamily="50" charset="-128"/>
                <a:ea typeface="メイリオ" panose="020B0604030504040204" pitchFamily="50" charset="-128"/>
              </a:rPr>
              <a:t>T</a:t>
            </a:r>
            <a:r>
              <a:rPr lang="ja-JP" altLang="en-US" sz="2400" dirty="0">
                <a:latin typeface="メイリオ" panose="020B0604030504040204" pitchFamily="50" charset="-128"/>
                <a:ea typeface="メイリオ" panose="020B0604030504040204" pitchFamily="50" charset="-128"/>
              </a:rPr>
              <a:t>検定や相関係数を使って説明すること。補足資料</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統計処理</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相関係数</a:t>
            </a: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母集団平均</a:t>
            </a:r>
            <a:r>
              <a:rPr lang="en-US" altLang="ja-JP" sz="2400" dirty="0">
                <a:latin typeface="メイリオ" panose="020B0604030504040204" pitchFamily="50" charset="-128"/>
                <a:ea typeface="メイリオ" panose="020B0604030504040204" pitchFamily="50" charset="-128"/>
              </a:rPr>
              <a:t>, t</a:t>
            </a:r>
            <a:r>
              <a:rPr lang="ja-JP" altLang="en-US" sz="2400" dirty="0">
                <a:latin typeface="メイリオ" panose="020B0604030504040204" pitchFamily="50" charset="-128"/>
                <a:ea typeface="メイリオ" panose="020B0604030504040204" pitchFamily="50" charset="-128"/>
              </a:rPr>
              <a:t>検定</a:t>
            </a: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カイ二乗検定</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参照</a:t>
            </a:r>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1395280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ボックス 13"/>
          <p:cNvSpPr txBox="1"/>
          <p:nvPr/>
        </p:nvSpPr>
        <p:spPr>
          <a:xfrm>
            <a:off x="365760" y="928498"/>
            <a:ext cx="8458200" cy="954107"/>
          </a:xfrm>
          <a:prstGeom prst="rect">
            <a:avLst/>
          </a:prstGeom>
          <a:noFill/>
        </p:spPr>
        <p:txBody>
          <a:bodyPr wrap="square" rtlCol="0">
            <a:spAutoFit/>
          </a:bodyPr>
          <a:lstStyle/>
          <a:p>
            <a:pPr algn="l"/>
            <a:r>
              <a:rPr lang="ja-JP" altLang="en-US" sz="2800" dirty="0">
                <a:latin typeface="メイリオ" panose="020B0604030504040204" pitchFamily="50" charset="-128"/>
                <a:ea typeface="メイリオ" panose="020B0604030504040204" pitchFamily="50" charset="-128"/>
              </a:rPr>
              <a:t>研究の目的</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自分で、分析の観点が思いつかない人は次のような見方でまとめてみよう。</a:t>
            </a:r>
            <a:endParaRPr kumimoji="1" lang="ja-JP" altLang="en-US" sz="2800" dirty="0">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1203960" y="1836439"/>
            <a:ext cx="4526280" cy="369332"/>
          </a:xfrm>
          <a:prstGeom prst="rect">
            <a:avLst/>
          </a:prstGeom>
          <a:noFill/>
        </p:spPr>
        <p:txBody>
          <a:bodyPr wrap="square" rtlCol="0">
            <a:spAutoFit/>
          </a:bodyPr>
          <a:lstStyle/>
          <a:p>
            <a:pPr algn="l"/>
            <a:endParaRPr kumimoji="1" lang="ja-JP" altLang="en-US" dirty="0"/>
          </a:p>
        </p:txBody>
      </p:sp>
      <p:graphicFrame>
        <p:nvGraphicFramePr>
          <p:cNvPr id="6" name="表 5"/>
          <p:cNvGraphicFramePr>
            <a:graphicFrameLocks noGrp="1"/>
          </p:cNvGraphicFramePr>
          <p:nvPr>
            <p:extLst>
              <p:ext uri="{D42A27DB-BD31-4B8C-83A1-F6EECF244321}">
                <p14:modId xmlns:p14="http://schemas.microsoft.com/office/powerpoint/2010/main" val="3055362264"/>
              </p:ext>
            </p:extLst>
          </p:nvPr>
        </p:nvGraphicFramePr>
        <p:xfrm>
          <a:off x="494479" y="2205771"/>
          <a:ext cx="7937328" cy="2607056"/>
        </p:xfrm>
        <a:graphic>
          <a:graphicData uri="http://schemas.openxmlformats.org/drawingml/2006/table">
            <a:tbl>
              <a:tblPr firstRow="1" bandRow="1">
                <a:tableStyleId>{5C22544A-7EE6-4342-B048-85BDC9FD1C3A}</a:tableStyleId>
              </a:tblPr>
              <a:tblGrid>
                <a:gridCol w="7937328">
                  <a:extLst>
                    <a:ext uri="{9D8B030D-6E8A-4147-A177-3AD203B41FA5}">
                      <a16:colId xmlns:a16="http://schemas.microsoft.com/office/drawing/2014/main" val="3386855265"/>
                    </a:ext>
                  </a:extLst>
                </a:gridCol>
              </a:tblGrid>
              <a:tr h="0">
                <a:tc>
                  <a:txBody>
                    <a:bodyPr/>
                    <a:lstStyle/>
                    <a:p>
                      <a:r>
                        <a:rPr kumimoji="1" lang="ja-JP" altLang="en-US" sz="2800" b="0" dirty="0">
                          <a:solidFill>
                            <a:schemeClr val="tx1"/>
                          </a:solidFill>
                          <a:latin typeface="メイリオ" panose="020B0604030504040204" pitchFamily="50" charset="-128"/>
                          <a:ea typeface="メイリオ" panose="020B0604030504040204" pitchFamily="50" charset="-128"/>
                        </a:rPr>
                        <a:t>男⼥の違い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74847840"/>
                  </a:ext>
                </a:extLst>
              </a:tr>
              <a:tr h="522224">
                <a:tc>
                  <a:txBody>
                    <a:bodyPr/>
                    <a:lstStyle/>
                    <a:p>
                      <a:r>
                        <a:rPr kumimoji="1" lang="ja-JP" altLang="en-US" sz="2800" b="0" dirty="0">
                          <a:solidFill>
                            <a:schemeClr val="tx1"/>
                          </a:solidFill>
                          <a:latin typeface="メイリオ" panose="020B0604030504040204" pitchFamily="50" charset="-128"/>
                          <a:ea typeface="メイリオ" panose="020B0604030504040204" pitchFamily="50" charset="-128"/>
                        </a:rPr>
                        <a:t>電車通学の有無の違い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75785034"/>
                  </a:ext>
                </a:extLst>
              </a:tr>
              <a:tr h="522224">
                <a:tc>
                  <a:txBody>
                    <a:bodyPr/>
                    <a:lstStyle/>
                    <a:p>
                      <a:r>
                        <a:rPr kumimoji="1" lang="ja-JP" altLang="en-US" sz="2800" b="0" dirty="0">
                          <a:solidFill>
                            <a:schemeClr val="tx1"/>
                          </a:solidFill>
                          <a:latin typeface="メイリオ" panose="020B0604030504040204" pitchFamily="50" charset="-128"/>
                          <a:ea typeface="メイリオ" panose="020B0604030504040204" pitchFamily="50" charset="-128"/>
                        </a:rPr>
                        <a:t>人生の満足度の違い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7881672"/>
                  </a:ext>
                </a:extLst>
              </a:tr>
              <a:tr h="5222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b="0" dirty="0">
                          <a:solidFill>
                            <a:schemeClr val="tx1"/>
                          </a:solidFill>
                          <a:latin typeface="メイリオ" panose="020B0604030504040204" pitchFamily="50" charset="-128"/>
                          <a:ea typeface="メイリオ" panose="020B0604030504040204" pitchFamily="50" charset="-128"/>
                        </a:rPr>
                        <a:t>平日に少しでも勉強する人としない人の違い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90348427"/>
                  </a:ext>
                </a:extLst>
              </a:tr>
              <a:tr h="522224">
                <a:tc>
                  <a:txBody>
                    <a:bodyPr/>
                    <a:lstStyle/>
                    <a:p>
                      <a:r>
                        <a:rPr kumimoji="1" lang="ja-JP" altLang="en-US" sz="2800" b="0" dirty="0">
                          <a:solidFill>
                            <a:schemeClr val="tx1"/>
                          </a:solidFill>
                          <a:latin typeface="メイリオ" panose="020B0604030504040204" pitchFamily="50" charset="-128"/>
                          <a:ea typeface="メイリオ" panose="020B0604030504040204" pitchFamily="50" charset="-128"/>
                        </a:rPr>
                        <a:t>携帯の使い方の違い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44470770"/>
                  </a:ext>
                </a:extLst>
              </a:tr>
            </a:tbl>
          </a:graphicData>
        </a:graphic>
      </p:graphicFrame>
    </p:spTree>
    <p:extLst>
      <p:ext uri="{BB962C8B-B14F-4D97-AF65-F5344CB8AC3E}">
        <p14:creationId xmlns:p14="http://schemas.microsoft.com/office/powerpoint/2010/main" val="36964341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9</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solidFill>
                  <a:srgbClr val="FF0000"/>
                </a:solidFill>
                <a:latin typeface="メイリオ" panose="020B0604030504040204" pitchFamily="50" charset="-128"/>
                <a:ea typeface="メイリオ" panose="020B0604030504040204" pitchFamily="50" charset="-128"/>
              </a:rPr>
              <a:t>データの分析</a:t>
            </a:r>
            <a:endParaRPr lang="en-US" altLang="ja-JP" sz="2800" dirty="0">
              <a:solidFill>
                <a:srgbClr val="FF0000"/>
              </a:solidFill>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49723" y="5529243"/>
            <a:ext cx="5615553" cy="954107"/>
          </a:xfrm>
          <a:prstGeom prst="rect">
            <a:avLst/>
          </a:prstGeom>
          <a:noFill/>
        </p:spPr>
        <p:txBody>
          <a:bodyPr wrap="square" rtlCol="0">
            <a:spAutoFit/>
          </a:bodyPr>
          <a:lstStyle/>
          <a:p>
            <a:pPr algn="l"/>
            <a:r>
              <a:rPr kumimoji="1" lang="ja-JP" altLang="en-US" sz="2800" dirty="0">
                <a:solidFill>
                  <a:srgbClr val="FF0000"/>
                </a:solidFill>
                <a:latin typeface="メイリオ" panose="020B0604030504040204" pitchFamily="50" charset="-128"/>
                <a:ea typeface="メイリオ" panose="020B0604030504040204" pitchFamily="50" charset="-128"/>
              </a:rPr>
              <a:t>別シートを作り、必要なデータだけコピーしておくと分析しやすい</a:t>
            </a:r>
          </a:p>
        </p:txBody>
      </p:sp>
      <p:pic>
        <p:nvPicPr>
          <p:cNvPr id="3" name="図 2"/>
          <p:cNvPicPr>
            <a:picLocks noChangeAspect="1"/>
          </p:cNvPicPr>
          <p:nvPr/>
        </p:nvPicPr>
        <p:blipFill>
          <a:blip r:embed="rId2"/>
          <a:stretch>
            <a:fillRect/>
          </a:stretch>
        </p:blipFill>
        <p:spPr>
          <a:xfrm>
            <a:off x="304800" y="959257"/>
            <a:ext cx="5105400" cy="4133850"/>
          </a:xfrm>
          <a:prstGeom prst="rect">
            <a:avLst/>
          </a:prstGeom>
        </p:spPr>
      </p:pic>
      <p:pic>
        <p:nvPicPr>
          <p:cNvPr id="2" name="図 1"/>
          <p:cNvPicPr>
            <a:picLocks noChangeAspect="1"/>
          </p:cNvPicPr>
          <p:nvPr/>
        </p:nvPicPr>
        <p:blipFill>
          <a:blip r:embed="rId3"/>
          <a:stretch>
            <a:fillRect/>
          </a:stretch>
        </p:blipFill>
        <p:spPr>
          <a:xfrm>
            <a:off x="6137651" y="183235"/>
            <a:ext cx="2324100" cy="2647950"/>
          </a:xfrm>
          <a:prstGeom prst="rect">
            <a:avLst/>
          </a:prstGeom>
        </p:spPr>
      </p:pic>
      <p:cxnSp>
        <p:nvCxnSpPr>
          <p:cNvPr id="5" name="直線矢印コネクタ 4"/>
          <p:cNvCxnSpPr/>
          <p:nvPr/>
        </p:nvCxnSpPr>
        <p:spPr bwMode="auto">
          <a:xfrm flipV="1">
            <a:off x="2371241" y="1673817"/>
            <a:ext cx="3549112" cy="3388917"/>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6" name="図 5"/>
          <p:cNvPicPr>
            <a:picLocks noChangeAspect="1"/>
          </p:cNvPicPr>
          <p:nvPr/>
        </p:nvPicPr>
        <p:blipFill>
          <a:blip r:embed="rId4"/>
          <a:stretch>
            <a:fillRect/>
          </a:stretch>
        </p:blipFill>
        <p:spPr>
          <a:xfrm>
            <a:off x="5962650" y="3368275"/>
            <a:ext cx="2724150" cy="3048000"/>
          </a:xfrm>
          <a:prstGeom prst="rect">
            <a:avLst/>
          </a:prstGeom>
        </p:spPr>
      </p:pic>
      <p:cxnSp>
        <p:nvCxnSpPr>
          <p:cNvPr id="10" name="直線矢印コネクタ 9"/>
          <p:cNvCxnSpPr/>
          <p:nvPr/>
        </p:nvCxnSpPr>
        <p:spPr bwMode="auto">
          <a:xfrm flipH="1">
            <a:off x="7051729" y="2831186"/>
            <a:ext cx="128992" cy="537089"/>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楕円 8"/>
          <p:cNvSpPr/>
          <p:nvPr/>
        </p:nvSpPr>
        <p:spPr bwMode="auto">
          <a:xfrm>
            <a:off x="5920353" y="5529243"/>
            <a:ext cx="632847" cy="715982"/>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1" name="正方形/長方形 10">
            <a:extLst>
              <a:ext uri="{FF2B5EF4-FFF2-40B4-BE49-F238E27FC236}">
                <a16:creationId xmlns:a16="http://schemas.microsoft.com/office/drawing/2014/main" id="{80072045-3F58-02DD-02DE-4AB89B94EC67}"/>
              </a:ext>
            </a:extLst>
          </p:cNvPr>
          <p:cNvSpPr/>
          <p:nvPr/>
        </p:nvSpPr>
        <p:spPr bwMode="auto">
          <a:xfrm>
            <a:off x="3993252" y="183235"/>
            <a:ext cx="1780674" cy="496060"/>
          </a:xfrm>
          <a:prstGeom prst="rect">
            <a:avLst/>
          </a:prstGeom>
          <a:solidFill>
            <a:schemeClr val="bg1"/>
          </a:solidFill>
          <a:ln w="28575" cap="flat" cmpd="sng" algn="ctr">
            <a:solidFill>
              <a:schemeClr val="accent6">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2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Win</a:t>
            </a:r>
            <a:endParaRPr kumimoji="1" lang="ja-JP" altLang="en-US" sz="2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830920760"/>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6153</TotalTime>
  <Words>1539</Words>
  <Application>Microsoft Office PowerPoint</Application>
  <PresentationFormat>画面に合わせる (4:3)</PresentationFormat>
  <Paragraphs>278</Paragraphs>
  <Slides>26</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26</vt:i4>
      </vt:variant>
    </vt:vector>
  </HeadingPairs>
  <TitlesOfParts>
    <vt:vector size="30" baseType="lpstr">
      <vt:lpstr>メイリオ</vt:lpstr>
      <vt:lpstr>Arial</vt:lpstr>
      <vt:lpstr>Wingdings</vt:lpstr>
      <vt:lpstr>標準デザイン</vt:lpstr>
      <vt:lpstr>PowerPoint プレゼンテーション</vt:lpstr>
      <vt:lpstr>PowerPoint プレゼンテーション</vt:lpstr>
      <vt:lpstr>PowerPoint プレゼンテーション</vt:lpstr>
      <vt:lpstr>統計・調査もとにした研究</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Go Ota</cp:lastModifiedBy>
  <cp:revision>139</cp:revision>
  <cp:lastPrinted>1601-01-01T00:00:00Z</cp:lastPrinted>
  <dcterms:created xsi:type="dcterms:W3CDTF">2014-03-24T13:08:44Z</dcterms:created>
  <dcterms:modified xsi:type="dcterms:W3CDTF">2022-07-16T05:26:20Z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