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53" r:id="rId2"/>
    <p:sldId id="370" r:id="rId3"/>
    <p:sldId id="371" r:id="rId4"/>
    <p:sldId id="373" r:id="rId5"/>
    <p:sldId id="374" r:id="rId6"/>
    <p:sldId id="372" r:id="rId7"/>
    <p:sldId id="377" r:id="rId8"/>
    <p:sldId id="375" r:id="rId9"/>
    <p:sldId id="376" r:id="rId10"/>
    <p:sldId id="361" r:id="rId11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1F356"/>
    <a:srgbClr val="FF99CC"/>
    <a:srgbClr val="008000"/>
    <a:srgbClr val="FF7C80"/>
    <a:srgbClr val="DDDDD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1" autoAdjust="0"/>
    <p:restoredTop sz="94660"/>
  </p:normalViewPr>
  <p:slideViewPr>
    <p:cSldViewPr>
      <p:cViewPr varScale="1">
        <p:scale>
          <a:sx n="60" d="100"/>
          <a:sy n="60" d="100"/>
        </p:scale>
        <p:origin x="150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slideshare.net/yutamorishige50/ss-4132144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ica.go.jp/hiroba/teacher/material/sdgs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32991"/>
            <a:ext cx="6062663" cy="3034936"/>
          </a:xfrm>
          <a:prstGeom prst="rect">
            <a:avLst/>
          </a:prstGeom>
        </p:spPr>
      </p:pic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40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40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29650" cy="612775"/>
          </a:xfrm>
        </p:spPr>
        <p:txBody>
          <a:bodyPr/>
          <a:lstStyle/>
          <a:p>
            <a:pPr algn="l" eaLnBrk="1" hangingPunct="1"/>
            <a:r>
              <a:rPr lang="ja-JP" altLang="en-US" sz="2800" dirty="0">
                <a:ea typeface="メイリオ" panose="020B0604030504040204" pitchFamily="50" charset="-128"/>
              </a:rPr>
              <a:t>情報　プレゼン資料作成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32661" y="985232"/>
            <a:ext cx="86391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ナマケモノにもできる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Picture 3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351" y="2387600"/>
            <a:ext cx="111442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34"/>
          <p:cNvSpPr>
            <a:spLocks noChangeArrowheads="1"/>
          </p:cNvSpPr>
          <p:nvPr/>
        </p:nvSpPr>
        <p:spPr bwMode="auto">
          <a:xfrm>
            <a:off x="5182891" y="3271573"/>
            <a:ext cx="3855365" cy="3211777"/>
          </a:xfrm>
          <a:prstGeom prst="wedgeRectCallout">
            <a:avLst>
              <a:gd name="adj1" fmla="val -73574"/>
              <a:gd name="adj2" fmla="val -463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情報科は美術や図画工作の時間ではありません。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見た目の美しいパワポより、いかに情報を正しく・効率的に伝えることが重要です。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今回は、パワポを作る時基本的な手法を確認しましょう。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565700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9A6A-4A03-472C-9A19-0DAB97A53450}" type="slidenum">
              <a:rPr lang="en-US" altLang="ja-JP"/>
              <a:pPr/>
              <a:t>10</a:t>
            </a:fld>
            <a:endParaRPr lang="en-US" altLang="ja-JP"/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40265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評価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採点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方法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BF6BCAA-0403-2105-8AA3-6DA7D3DD566E}"/>
              </a:ext>
            </a:extLst>
          </p:cNvPr>
          <p:cNvSpPr/>
          <p:nvPr/>
        </p:nvSpPr>
        <p:spPr bwMode="auto">
          <a:xfrm>
            <a:off x="7058526" y="348002"/>
            <a:ext cx="1780674" cy="49606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評価説明</a:t>
            </a: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76D5F237-F2D2-2E6C-BFA1-1E0192AB05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808297"/>
              </p:ext>
            </p:extLst>
          </p:nvPr>
        </p:nvGraphicFramePr>
        <p:xfrm>
          <a:off x="304800" y="1350083"/>
          <a:ext cx="8285747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8168">
                  <a:extLst>
                    <a:ext uri="{9D8B030D-6E8A-4147-A177-3AD203B41FA5}">
                      <a16:colId xmlns:a16="http://schemas.microsoft.com/office/drawing/2014/main" val="1176046055"/>
                    </a:ext>
                  </a:extLst>
                </a:gridCol>
                <a:gridCol w="2977579">
                  <a:extLst>
                    <a:ext uri="{9D8B030D-6E8A-4147-A177-3AD203B41FA5}">
                      <a16:colId xmlns:a16="http://schemas.microsoft.com/office/drawing/2014/main" val="42556795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評価</a:t>
                      </a: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採点</a:t>
                      </a: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配点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4166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SDGs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って何</a:t>
                      </a: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?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  <a:endParaRPr kumimoji="1" lang="ja-JP" altLang="en-US" sz="24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0.5, 1</a:t>
                      </a:r>
                      <a:r>
                        <a:rPr kumimoji="1" lang="ja-JP" altLang="en-US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137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ナマケモノにもできる</a:t>
                      </a:r>
                      <a:r>
                        <a:rPr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SDGs</a:t>
                      </a:r>
                      <a:r>
                        <a:rPr lang="ja-JP" altLang="en-US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各</a:t>
                      </a:r>
                      <a:r>
                        <a:rPr kumimoji="1" lang="en-US" altLang="ja-JP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0.5, 1</a:t>
                      </a:r>
                      <a:r>
                        <a:rPr kumimoji="1" lang="ja-JP" altLang="en-US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点 合計</a:t>
                      </a:r>
                      <a:r>
                        <a:rPr kumimoji="1" lang="en-US" altLang="ja-JP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599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まとめスライド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0,1,2</a:t>
                      </a:r>
                      <a:r>
                        <a:rPr kumimoji="1" lang="ja-JP" altLang="en-US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点</a:t>
                      </a:r>
                      <a:r>
                        <a:rPr kumimoji="1" lang="en-US" altLang="ja-JP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endParaRPr kumimoji="1" lang="ja-JP" altLang="en-US" sz="24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6528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合計</a:t>
                      </a:r>
                      <a:r>
                        <a:rPr kumimoji="1" lang="en-US" altLang="ja-JP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4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5258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567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9C0B-74FE-4BC8-AC05-DDD4368206E1}" type="slidenum">
              <a:rPr lang="en-US" altLang="ja-JP" sz="400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2</a:t>
            </a:fld>
            <a:endParaRPr lang="en-US" altLang="ja-JP" sz="4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7200" y="304800"/>
            <a:ext cx="4953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作業の流れ</a:t>
            </a:r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2526380" y="180554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lang="ja-JP" altLang="en-US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521368" y="1324367"/>
            <a:ext cx="442595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について理解する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521368" y="2110348"/>
            <a:ext cx="442595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のパワポの作成</a:t>
            </a:r>
          </a:p>
        </p:txBody>
      </p:sp>
      <p:pic>
        <p:nvPicPr>
          <p:cNvPr id="25627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863796"/>
            <a:ext cx="1752600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28" name="AutoShape 28"/>
          <p:cNvSpPr>
            <a:spLocks noChangeArrowheads="1"/>
          </p:cNvSpPr>
          <p:nvPr/>
        </p:nvSpPr>
        <p:spPr bwMode="auto">
          <a:xfrm>
            <a:off x="2057400" y="4114800"/>
            <a:ext cx="4114800" cy="2514600"/>
          </a:xfrm>
          <a:prstGeom prst="wedgeRectCallout">
            <a:avLst>
              <a:gd name="adj1" fmla="val 63105"/>
              <a:gd name="adj2" fmla="val -5844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今回の授業では、世界的に話題になっている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の対応に関するプレゼン用パワポを作っていきます。</a:t>
            </a:r>
          </a:p>
        </p:txBody>
      </p:sp>
    </p:spTree>
    <p:extLst>
      <p:ext uri="{BB962C8B-B14F-4D97-AF65-F5344CB8AC3E}">
        <p14:creationId xmlns:p14="http://schemas.microsoft.com/office/powerpoint/2010/main" val="3099917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0CEC-2114-4E58-9573-FA8E6C9CEB6F}" type="slidenum">
              <a:rPr lang="en-US" altLang="ja-JP" sz="4000"/>
              <a:pPr/>
              <a:t>3</a:t>
            </a:fld>
            <a:endParaRPr lang="en-US" altLang="ja-JP" sz="4000" dirty="0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-150606" y="224779"/>
            <a:ext cx="7623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「見やすいプレゼン資料の作り方」の確認</a:t>
            </a:r>
          </a:p>
        </p:txBody>
      </p:sp>
      <p:pic>
        <p:nvPicPr>
          <p:cNvPr id="38937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800475"/>
            <a:ext cx="1308100" cy="234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38" name="AutoShape 26"/>
          <p:cNvSpPr>
            <a:spLocks noChangeArrowheads="1"/>
          </p:cNvSpPr>
          <p:nvPr/>
        </p:nvSpPr>
        <p:spPr bwMode="auto">
          <a:xfrm>
            <a:off x="5486400" y="1671075"/>
            <a:ext cx="3443832" cy="1855788"/>
          </a:xfrm>
          <a:prstGeom prst="wedgeRectCallout">
            <a:avLst>
              <a:gd name="adj1" fmla="val 15444"/>
              <a:gd name="adj2" fmla="val 663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今回はこの資料をもとに、プレゼン資料の作り方の基礎を学習していきましょう。資料を読みながら、作成のポイントをまとめていきます。</a:t>
            </a:r>
          </a:p>
        </p:txBody>
      </p:sp>
      <p:pic>
        <p:nvPicPr>
          <p:cNvPr id="38939" name="Picture 27" descr="A33_ppt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683775"/>
            <a:ext cx="4275217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642938" y="1671075"/>
            <a:ext cx="4260222" cy="30781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885469"/>
            <a:ext cx="8021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>
                <a:hlinkClick r:id="rId4"/>
              </a:rPr>
              <a:t>https://www.slideshare.net/yutamorishige50/ss-41321443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05441"/>
              </p:ext>
            </p:extLst>
          </p:nvPr>
        </p:nvGraphicFramePr>
        <p:xfrm>
          <a:off x="691855" y="5479216"/>
          <a:ext cx="6096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1658">
                  <a:extLst>
                    <a:ext uri="{9D8B030D-6E8A-4147-A177-3AD203B41FA5}">
                      <a16:colId xmlns:a16="http://schemas.microsoft.com/office/drawing/2014/main" val="1950596089"/>
                    </a:ext>
                  </a:extLst>
                </a:gridCol>
                <a:gridCol w="1364342">
                  <a:extLst>
                    <a:ext uri="{9D8B030D-6E8A-4147-A177-3AD203B41FA5}">
                      <a16:colId xmlns:a16="http://schemas.microsoft.com/office/drawing/2014/main" val="33003059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見やすい プレゼン 資料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検索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949490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B50D1B-799F-E3B7-55BD-0EB001F1A2B2}"/>
              </a:ext>
            </a:extLst>
          </p:cNvPr>
          <p:cNvSpPr/>
          <p:nvPr/>
        </p:nvSpPr>
        <p:spPr bwMode="auto">
          <a:xfrm>
            <a:off x="7132320" y="185978"/>
            <a:ext cx="1780674" cy="49606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追加説明</a:t>
            </a: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1262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800"/>
            <a:ext cx="7623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のプレゼンの授業の成果物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119865"/>
              </p:ext>
            </p:extLst>
          </p:nvPr>
        </p:nvGraphicFramePr>
        <p:xfrm>
          <a:off x="995067" y="4114800"/>
          <a:ext cx="6629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7713">
                  <a:extLst>
                    <a:ext uri="{9D8B030D-6E8A-4147-A177-3AD203B41FA5}">
                      <a16:colId xmlns:a16="http://schemas.microsoft.com/office/drawing/2014/main" val="3222886843"/>
                    </a:ext>
                  </a:extLst>
                </a:gridCol>
                <a:gridCol w="2071687">
                  <a:extLst>
                    <a:ext uri="{9D8B030D-6E8A-4147-A177-3AD203B41FA5}">
                      <a16:colId xmlns:a16="http://schemas.microsoft.com/office/drawing/2014/main" val="32137214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スライド内容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923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トップページ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548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SDGs</a:t>
                      </a:r>
                      <a:r>
                        <a:rPr kumimoji="1" lang="ja-JP" altLang="en-US" sz="2400" b="0" dirty="0" err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って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何</a:t>
                      </a: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?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105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ナマケモノにもできる</a:t>
                      </a:r>
                      <a:r>
                        <a:rPr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SDGs</a:t>
                      </a:r>
                      <a:endParaRPr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720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まとめ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734459"/>
                  </a:ext>
                </a:extLst>
              </a:tr>
            </a:tbl>
          </a:graphicData>
        </a:graphic>
      </p:graphicFrame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27" y="1065552"/>
            <a:ext cx="3709987" cy="281171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953000" y="1371600"/>
            <a:ext cx="377539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SDGbase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のファイルを元にして</a:t>
            </a:r>
          </a:p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作成する</a:t>
            </a:r>
          </a:p>
        </p:txBody>
      </p:sp>
      <p:sp>
        <p:nvSpPr>
          <p:cNvPr id="7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4</a:t>
            </a:fld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485575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基本的なスライドの構成</a:t>
            </a:r>
          </a:p>
        </p:txBody>
      </p:sp>
      <p:sp>
        <p:nvSpPr>
          <p:cNvPr id="3" name="正方形/長方形 2"/>
          <p:cNvSpPr/>
          <p:nvPr/>
        </p:nvSpPr>
        <p:spPr bwMode="auto">
          <a:xfrm>
            <a:off x="533400" y="1143000"/>
            <a:ext cx="3543300" cy="2438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76300" y="1371600"/>
            <a:ext cx="32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発表タイトル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概要又は目次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発表者情報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90051" y="3711714"/>
            <a:ext cx="3029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トップページ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目次ページ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今回は作成しなくてもいい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4724400" y="2861846"/>
            <a:ext cx="3543300" cy="2438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41190" y="2926884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スライドタイトル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826634" y="543056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各スライド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95848" y="3392032"/>
            <a:ext cx="3200400" cy="163121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必要ならサブタイトル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 algn="l"/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説明文・図表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861720" y="5830432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各スライドの見出しなどは同じ位置</a:t>
            </a:r>
          </a:p>
        </p:txBody>
      </p:sp>
      <p:sp>
        <p:nvSpPr>
          <p:cNvPr id="12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5</a:t>
            </a:fld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233338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800"/>
            <a:ext cx="7623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スライド作成のポイント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一般的な内容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1000" y="12192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・文章は短く、シンプルに</a:t>
            </a:r>
          </a:p>
          <a:p>
            <a:pPr algn="l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・フォントの基本は、</a:t>
            </a:r>
            <a:b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メイリオ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20pt(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最低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以上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・単語の途中で改行しない</a:t>
            </a:r>
          </a:p>
          <a:p>
            <a:pPr algn="l"/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・配置はとにかく、そろえる</a:t>
            </a:r>
            <a:b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各スライドの見出しなどは同じ位置</a:t>
            </a:r>
          </a:p>
          <a:p>
            <a:pPr algn="l"/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・要素はまとめる</a:t>
            </a:r>
          </a:p>
          <a:p>
            <a:pPr algn="l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・色数は少なく、色の使い方を統一する。</a:t>
            </a:r>
          </a:p>
          <a:p>
            <a:pPr algn="l"/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アニメーションは使わない</a:t>
            </a:r>
            <a:endParaRPr kumimoji="1" lang="en-US" altLang="ja-JP" sz="32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6</a:t>
            </a:fld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2622316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800"/>
            <a:ext cx="8382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スライド作成のポイント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ナマケモノの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SGDs)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1000" y="10668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endParaRPr kumimoji="1" lang="en-US" altLang="ja-JP" sz="32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7</a:t>
            </a:fld>
            <a:endParaRPr lang="en-US" altLang="ja-JP" sz="40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C26789B-9CF7-A71B-DC08-0E8A965BC26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7" y="1758036"/>
            <a:ext cx="1670964" cy="1670964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E60BEE5-3A38-5F95-C40B-DAF4665036C9}"/>
              </a:ext>
            </a:extLst>
          </p:cNvPr>
          <p:cNvSpPr/>
          <p:nvPr/>
        </p:nvSpPr>
        <p:spPr bwMode="auto">
          <a:xfrm>
            <a:off x="2590800" y="1371600"/>
            <a:ext cx="2901038" cy="22805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E14E5A1-1AC1-705C-578F-6DA29ED53A0D}"/>
              </a:ext>
            </a:extLst>
          </p:cNvPr>
          <p:cNvSpPr txBox="1"/>
          <p:nvPr/>
        </p:nvSpPr>
        <p:spPr>
          <a:xfrm>
            <a:off x="2614863" y="1576318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貧困をなくそう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8F611C1-FFD4-CF79-67A1-7906E87ADA59}"/>
              </a:ext>
            </a:extLst>
          </p:cNvPr>
          <p:cNvSpPr txBox="1"/>
          <p:nvPr/>
        </p:nvSpPr>
        <p:spPr>
          <a:xfrm>
            <a:off x="5943600" y="4355403"/>
            <a:ext cx="3200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</a:p>
          <a:p>
            <a:pPr algn="l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SGDs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の大きな目標に対して、個人でできることを調べる、考える。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87D3F43-14B9-758E-C347-EB8E9DD8282E}"/>
              </a:ext>
            </a:extLst>
          </p:cNvPr>
          <p:cNvSpPr/>
          <p:nvPr/>
        </p:nvSpPr>
        <p:spPr bwMode="auto">
          <a:xfrm>
            <a:off x="2590800" y="4141400"/>
            <a:ext cx="2901038" cy="22805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59B0BBE-28DC-7401-AA5E-9D6A9AA5DF3B}"/>
              </a:ext>
            </a:extLst>
          </p:cNvPr>
          <p:cNvSpPr txBox="1"/>
          <p:nvPr/>
        </p:nvSpPr>
        <p:spPr>
          <a:xfrm>
            <a:off x="2614863" y="4346118"/>
            <a:ext cx="2876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フェアトレード商品を購入する。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9507362-09C5-DFC5-E7C8-285FA669D5AE}"/>
              </a:ext>
            </a:extLst>
          </p:cNvPr>
          <p:cNvSpPr txBox="1"/>
          <p:nvPr/>
        </p:nvSpPr>
        <p:spPr>
          <a:xfrm>
            <a:off x="5943600" y="1717459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endParaRPr kumimoji="1" lang="ja-JP" altLang="en-US" sz="4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大きな話ではない。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0097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716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「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って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?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」のスライドの作成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4800" y="1066800"/>
            <a:ext cx="8686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次の情報を参考に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について理解し、その概要を説明するスライドを作成する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1: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持続可能な開発目標（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）を学べる教材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(JICA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地球ひろば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https://www.jica.go.jp/hiroba/teacher/material/sdgs.html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2: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身近」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などで検索するといろいろな例があります。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4" name="表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518520"/>
              </p:ext>
            </p:extLst>
          </p:nvPr>
        </p:nvGraphicFramePr>
        <p:xfrm>
          <a:off x="875654" y="3498235"/>
          <a:ext cx="6096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1658">
                  <a:extLst>
                    <a:ext uri="{9D8B030D-6E8A-4147-A177-3AD203B41FA5}">
                      <a16:colId xmlns:a16="http://schemas.microsoft.com/office/drawing/2014/main" val="1950596089"/>
                    </a:ext>
                  </a:extLst>
                </a:gridCol>
                <a:gridCol w="1364342">
                  <a:extLst>
                    <a:ext uri="{9D8B030D-6E8A-4147-A177-3AD203B41FA5}">
                      <a16:colId xmlns:a16="http://schemas.microsoft.com/office/drawing/2014/main" val="33003059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SDGs 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教材 </a:t>
                      </a: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JICA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検索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949490"/>
                  </a:ext>
                </a:extLst>
              </a:tr>
            </a:tbl>
          </a:graphicData>
        </a:graphic>
      </p:graphicFrame>
      <p:sp>
        <p:nvSpPr>
          <p:cNvPr id="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8</a:t>
            </a:fld>
            <a:endParaRPr lang="en-US" altLang="ja-JP" sz="4000" dirty="0"/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8E4C7BE-EAD7-61F4-44BD-1342C8B0F4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732968"/>
              </p:ext>
            </p:extLst>
          </p:nvPr>
        </p:nvGraphicFramePr>
        <p:xfrm>
          <a:off x="871643" y="5282486"/>
          <a:ext cx="6096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1658">
                  <a:extLst>
                    <a:ext uri="{9D8B030D-6E8A-4147-A177-3AD203B41FA5}">
                      <a16:colId xmlns:a16="http://schemas.microsoft.com/office/drawing/2014/main" val="1950596089"/>
                    </a:ext>
                  </a:extLst>
                </a:gridCol>
                <a:gridCol w="1364342">
                  <a:extLst>
                    <a:ext uri="{9D8B030D-6E8A-4147-A177-3AD203B41FA5}">
                      <a16:colId xmlns:a16="http://schemas.microsoft.com/office/drawing/2014/main" val="33003059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SDGs 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身近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検索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949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311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716"/>
            <a:ext cx="8991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「ナマケモノにもできる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」のスライドの作成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4800" y="1066800"/>
            <a:ext cx="8686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「持続可能な社会のために　ナマケモノにもできるアクション・ガイド」を参考に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作成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持続可能な開発目標（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）を学べる教材の中にリンク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あります。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89276"/>
            <a:ext cx="4658656" cy="3553473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5216207" y="3352800"/>
            <a:ext cx="377539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SDG_base.pptx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の中に作成サンプルが</a:t>
            </a:r>
          </a:p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入っています。</a:t>
            </a:r>
          </a:p>
        </p:txBody>
      </p:sp>
      <p:sp>
        <p:nvSpPr>
          <p:cNvPr id="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9</a:t>
            </a:fld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190730808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9572</TotalTime>
  <Words>573</Words>
  <Application>Microsoft Office PowerPoint</Application>
  <PresentationFormat>画面に合わせる (4:3)</PresentationFormat>
  <Paragraphs>96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3" baseType="lpstr">
      <vt:lpstr>メイリオ</vt:lpstr>
      <vt:lpstr>Arial</vt:lpstr>
      <vt:lpstr>標準デザイン</vt:lpstr>
      <vt:lpstr>情報　プレゼン資料作成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355</cp:revision>
  <cp:lastPrinted>2021-12-12T21:13:20Z</cp:lastPrinted>
  <dcterms:created xsi:type="dcterms:W3CDTF">2014-03-24T13:08:44Z</dcterms:created>
  <dcterms:modified xsi:type="dcterms:W3CDTF">2022-07-17T05:27:26Z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