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68" r:id="rId3"/>
    <p:sldId id="309" r:id="rId4"/>
    <p:sldId id="311" r:id="rId5"/>
    <p:sldId id="314" r:id="rId6"/>
    <p:sldId id="310" r:id="rId7"/>
    <p:sldId id="313" r:id="rId8"/>
    <p:sldId id="294" r:id="rId9"/>
    <p:sldId id="296" r:id="rId10"/>
    <p:sldId id="315" r:id="rId11"/>
    <p:sldId id="316" r:id="rId12"/>
    <p:sldId id="26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FF00"/>
    <a:srgbClr val="0000FF"/>
    <a:srgbClr val="00FF00"/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7" autoAdjust="0"/>
    <p:restoredTop sz="94660"/>
  </p:normalViewPr>
  <p:slideViewPr>
    <p:cSldViewPr snapToGrid="0">
      <p:cViewPr varScale="1">
        <p:scale>
          <a:sx n="64" d="100"/>
          <a:sy n="64" d="100"/>
        </p:scale>
        <p:origin x="52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2020/8/23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3"/><Relationship Id="rId7" Type="http://schemas.openxmlformats.org/officeDocument/2006/relationships/image" Target="../media/image1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Relationship Id="rId9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6.png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33.mp3"/><Relationship Id="rId13" Type="http://schemas.openxmlformats.org/officeDocument/2006/relationships/image" Target="../media/image27.png"/><Relationship Id="rId3" Type="http://schemas.microsoft.com/office/2007/relationships/media" Target="../media/media31.mp3"/><Relationship Id="rId7" Type="http://schemas.microsoft.com/office/2007/relationships/media" Target="../media/media33.mp3"/><Relationship Id="rId12" Type="http://schemas.openxmlformats.org/officeDocument/2006/relationships/image" Target="../media/image2.png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6" Type="http://schemas.openxmlformats.org/officeDocument/2006/relationships/audio" Target="../media/media32.mp3"/><Relationship Id="rId11" Type="http://schemas.openxmlformats.org/officeDocument/2006/relationships/image" Target="../media/image24.png"/><Relationship Id="rId5" Type="http://schemas.microsoft.com/office/2007/relationships/media" Target="../media/media32.mp3"/><Relationship Id="rId10" Type="http://schemas.openxmlformats.org/officeDocument/2006/relationships/image" Target="../media/image25.png"/><Relationship Id="rId4" Type="http://schemas.openxmlformats.org/officeDocument/2006/relationships/audio" Target="../media/media31.mp3"/><Relationship Id="rId9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4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audio" Target="../media/media5.mp3"/><Relationship Id="rId5" Type="http://schemas.microsoft.com/office/2007/relationships/media" Target="../media/media5.mp3"/><Relationship Id="rId10" Type="http://schemas.openxmlformats.org/officeDocument/2006/relationships/image" Target="../media/image2.png"/><Relationship Id="rId4" Type="http://schemas.openxmlformats.org/officeDocument/2006/relationships/audio" Target="../media/media4.mp3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9.mp3"/><Relationship Id="rId13" Type="http://schemas.openxmlformats.org/officeDocument/2006/relationships/image" Target="../media/image5.png"/><Relationship Id="rId18" Type="http://schemas.openxmlformats.org/officeDocument/2006/relationships/image" Target="../media/image2.png"/><Relationship Id="rId3" Type="http://schemas.microsoft.com/office/2007/relationships/media" Target="../media/media7.mp4"/><Relationship Id="rId7" Type="http://schemas.microsoft.com/office/2007/relationships/media" Target="../media/media9.mp3"/><Relationship Id="rId12" Type="http://schemas.openxmlformats.org/officeDocument/2006/relationships/image" Target="../media/image4.png"/><Relationship Id="rId17" Type="http://schemas.openxmlformats.org/officeDocument/2006/relationships/image" Target="../media/image9.png"/><Relationship Id="rId2" Type="http://schemas.openxmlformats.org/officeDocument/2006/relationships/video" Target="../media/media6.mp4"/><Relationship Id="rId16" Type="http://schemas.openxmlformats.org/officeDocument/2006/relationships/image" Target="../media/image8.png"/><Relationship Id="rId1" Type="http://schemas.microsoft.com/office/2007/relationships/media" Target="../media/media6.mp4"/><Relationship Id="rId6" Type="http://schemas.openxmlformats.org/officeDocument/2006/relationships/audio" Target="../media/media8.mp3"/><Relationship Id="rId11" Type="http://schemas.openxmlformats.org/officeDocument/2006/relationships/slideLayout" Target="../slideLayouts/slideLayout1.xml"/><Relationship Id="rId5" Type="http://schemas.microsoft.com/office/2007/relationships/media" Target="../media/media8.mp3"/><Relationship Id="rId15" Type="http://schemas.openxmlformats.org/officeDocument/2006/relationships/image" Target="../media/image7.png"/><Relationship Id="rId10" Type="http://schemas.openxmlformats.org/officeDocument/2006/relationships/audio" Target="../media/media10.mp3"/><Relationship Id="rId4" Type="http://schemas.openxmlformats.org/officeDocument/2006/relationships/video" Target="../media/media7.mp4"/><Relationship Id="rId9" Type="http://schemas.microsoft.com/office/2007/relationships/media" Target="../media/media10.mp3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2.png"/><Relationship Id="rId3" Type="http://schemas.microsoft.com/office/2007/relationships/media" Target="../media/media12.mp3"/><Relationship Id="rId7" Type="http://schemas.openxmlformats.org/officeDocument/2006/relationships/slideLayout" Target="../slideLayouts/slideLayout1.xml"/><Relationship Id="rId12" Type="http://schemas.openxmlformats.org/officeDocument/2006/relationships/image" Target="../media/image14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audio" Target="../media/media13.mp3"/><Relationship Id="rId11" Type="http://schemas.openxmlformats.org/officeDocument/2006/relationships/image" Target="../media/image13.png"/><Relationship Id="rId5" Type="http://schemas.microsoft.com/office/2007/relationships/media" Target="../media/media13.mp3"/><Relationship Id="rId10" Type="http://schemas.openxmlformats.org/officeDocument/2006/relationships/image" Target="../media/image12.png"/><Relationship Id="rId4" Type="http://schemas.openxmlformats.org/officeDocument/2006/relationships/audio" Target="../media/media12.mp3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video" Target="../media/media17.mp4"/><Relationship Id="rId13" Type="http://schemas.openxmlformats.org/officeDocument/2006/relationships/image" Target="../media/image2.png"/><Relationship Id="rId3" Type="http://schemas.microsoft.com/office/2007/relationships/media" Target="../media/media15.mp3"/><Relationship Id="rId7" Type="http://schemas.microsoft.com/office/2007/relationships/media" Target="../media/media17.mp4"/><Relationship Id="rId12" Type="http://schemas.openxmlformats.org/officeDocument/2006/relationships/image" Target="../media/image10.png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6" Type="http://schemas.openxmlformats.org/officeDocument/2006/relationships/audio" Target="../media/media16.mp3"/><Relationship Id="rId11" Type="http://schemas.openxmlformats.org/officeDocument/2006/relationships/slideLayout" Target="../slideLayouts/slideLayout1.xml"/><Relationship Id="rId5" Type="http://schemas.microsoft.com/office/2007/relationships/media" Target="../media/media16.mp3"/><Relationship Id="rId15" Type="http://schemas.openxmlformats.org/officeDocument/2006/relationships/image" Target="../media/image16.png"/><Relationship Id="rId10" Type="http://schemas.openxmlformats.org/officeDocument/2006/relationships/video" Target="../media/media18.mp4"/><Relationship Id="rId4" Type="http://schemas.openxmlformats.org/officeDocument/2006/relationships/audio" Target="../media/media15.mp3"/><Relationship Id="rId9" Type="http://schemas.microsoft.com/office/2007/relationships/media" Target="../media/media18.mp4"/><Relationship Id="rId1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media" Target="../media/media20.mp3"/><Relationship Id="rId7" Type="http://schemas.openxmlformats.org/officeDocument/2006/relationships/image" Target="../media/image14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.png"/><Relationship Id="rId4" Type="http://schemas.openxmlformats.org/officeDocument/2006/relationships/audio" Target="../media/media20.mp3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p3"/><Relationship Id="rId1" Type="http://schemas.microsoft.com/office/2007/relationships/media" Target="../media/media21.mp3"/><Relationship Id="rId6" Type="http://schemas.openxmlformats.org/officeDocument/2006/relationships/image" Target="../media/image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25.mp3"/><Relationship Id="rId13" Type="http://schemas.openxmlformats.org/officeDocument/2006/relationships/image" Target="../media/image21.png"/><Relationship Id="rId3" Type="http://schemas.microsoft.com/office/2007/relationships/media" Target="../media/media23.mp4"/><Relationship Id="rId7" Type="http://schemas.microsoft.com/office/2007/relationships/media" Target="../media/media25.mp3"/><Relationship Id="rId12" Type="http://schemas.openxmlformats.org/officeDocument/2006/relationships/image" Target="../media/image2.png"/><Relationship Id="rId2" Type="http://schemas.openxmlformats.org/officeDocument/2006/relationships/audio" Target="../media/media22.mp3"/><Relationship Id="rId1" Type="http://schemas.microsoft.com/office/2007/relationships/media" Target="../media/media22.mp3"/><Relationship Id="rId6" Type="http://schemas.openxmlformats.org/officeDocument/2006/relationships/audio" Target="../media/media24.mp3"/><Relationship Id="rId11" Type="http://schemas.openxmlformats.org/officeDocument/2006/relationships/slideLayout" Target="../slideLayouts/slideLayout1.xml"/><Relationship Id="rId5" Type="http://schemas.microsoft.com/office/2007/relationships/media" Target="../media/media24.mp3"/><Relationship Id="rId10" Type="http://schemas.openxmlformats.org/officeDocument/2006/relationships/audio" Target="../media/media26.mp3"/><Relationship Id="rId4" Type="http://schemas.openxmlformats.org/officeDocument/2006/relationships/video" Target="../media/media23.mp4"/><Relationship Id="rId9" Type="http://schemas.microsoft.com/office/2007/relationships/media" Target="../media/media26.mp3"/><Relationship Id="rId1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media" Target="../media/media28.mp3"/><Relationship Id="rId7" Type="http://schemas.openxmlformats.org/officeDocument/2006/relationships/image" Target="../media/image24.png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6" Type="http://schemas.openxmlformats.org/officeDocument/2006/relationships/image" Target="../media/image23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8.mp3"/><Relationship Id="rId9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情報科学編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デジタル情報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グラフィク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7" name="Picture 18" descr="A06_Denno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184" y="1776094"/>
            <a:ext cx="3446927" cy="416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817185" y="2058845"/>
            <a:ext cx="240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写真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575957" y="2156346"/>
            <a:ext cx="38472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イラスト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5366115" y="3960945"/>
            <a:ext cx="25012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動画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Sunset_Our_Memor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66115" y="5790691"/>
            <a:ext cx="609600" cy="609600"/>
          </a:xfrm>
          <a:prstGeom prst="rect">
            <a:avLst/>
          </a:prstGeom>
        </p:spPr>
      </p:pic>
      <p:pic>
        <p:nvPicPr>
          <p:cNvPr id="14" name="図 1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81" y="3538693"/>
            <a:ext cx="3036823" cy="3002907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019608" y="2759917"/>
            <a:ext cx="75997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グラフィック</a:t>
            </a:r>
            <a:endParaRPr kumimoji="1" lang="ja-JP" altLang="en-US" sz="8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speech_A130_0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901578" y="57844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500"/>
                            </p:stCondLst>
                            <p:childTnLst>
                              <p:par>
                                <p:cTn id="3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49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4446"/>
                            </p:stCondLst>
                            <p:childTnLst>
                              <p:par>
                                <p:cTn id="3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ニャ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946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  <p:bldP spid="11" grpId="0"/>
      <p:bldP spid="12" grpId="0"/>
      <p:bldP spid="15" grpId="0" animBg="1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静止画が動いて見えるしくみ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8545" y="1072292"/>
            <a:ext cx="2095390" cy="204319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8993" y="1281218"/>
            <a:ext cx="1371600" cy="1819275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2683240" y="1139681"/>
            <a:ext cx="2023672" cy="2068643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8872" y="1504831"/>
            <a:ext cx="864966" cy="1178111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8545" y="3471777"/>
            <a:ext cx="2095390" cy="2043191"/>
          </a:xfrm>
          <a:prstGeom prst="rect">
            <a:avLst/>
          </a:prstGeom>
        </p:spPr>
      </p:pic>
      <p:sp>
        <p:nvSpPr>
          <p:cNvPr id="27" name="角丸四角形 26"/>
          <p:cNvSpPr/>
          <p:nvPr/>
        </p:nvSpPr>
        <p:spPr>
          <a:xfrm>
            <a:off x="2683240" y="3539166"/>
            <a:ext cx="2023672" cy="2068643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下矢印 4"/>
          <p:cNvSpPr/>
          <p:nvPr/>
        </p:nvSpPr>
        <p:spPr>
          <a:xfrm>
            <a:off x="4706912" y="3233776"/>
            <a:ext cx="779488" cy="33084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2" name="図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43477" y="3564618"/>
            <a:ext cx="1476148" cy="1950350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922" b="95686" l="0" r="99482">
                        <a14:foregroundMark x1="68912" y1="31373" x2="68912" y2="31373"/>
                        <a14:foregroundMark x1="73057" y1="29804" x2="73057" y2="29804"/>
                        <a14:foregroundMark x1="62176" y1="29804" x2="62176" y2="29804"/>
                        <a14:foregroundMark x1="63212" y1="27451" x2="63212" y2="27451"/>
                        <a14:foregroundMark x1="66839" y1="21569" x2="66839" y2="21569"/>
                        <a14:foregroundMark x1="66321" y1="18431" x2="66321" y2="18431"/>
                        <a14:foregroundMark x1="64249" y1="22353" x2="64249" y2="22353"/>
                        <a14:foregroundMark x1="63212" y1="29020" x2="63212" y2="29020"/>
                        <a14:foregroundMark x1="63212" y1="32941" x2="63212" y2="32941"/>
                        <a14:foregroundMark x1="63212" y1="32941" x2="63212" y2="32941"/>
                        <a14:foregroundMark x1="61140" y1="29804" x2="61140" y2="29804"/>
                        <a14:foregroundMark x1="61140" y1="23922" x2="61140" y2="23922"/>
                        <a14:foregroundMark x1="65285" y1="20000" x2="65285" y2="20000"/>
                        <a14:foregroundMark x1="64249" y1="18431" x2="64249" y2="18431"/>
                        <a14:foregroundMark x1="70984" y1="33725" x2="70984" y2="33725"/>
                        <a14:foregroundMark x1="74093" y1="24706" x2="74093" y2="24706"/>
                        <a14:foregroundMark x1="74093" y1="23137" x2="74093" y2="23137"/>
                        <a14:foregroundMark x1="74093" y1="20784" x2="74093" y2="20784"/>
                        <a14:foregroundMark x1="72021" y1="18431" x2="72021" y2="18431"/>
                        <a14:foregroundMark x1="63212" y1="32157" x2="63212" y2="3215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503287" y="3674285"/>
            <a:ext cx="1142281" cy="1509230"/>
          </a:xfrm>
          <a:prstGeom prst="rect">
            <a:avLst/>
          </a:prstGeom>
        </p:spPr>
      </p:pic>
      <p:pic>
        <p:nvPicPr>
          <p:cNvPr id="7" name="speech_A130_2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659306" y="57689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416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8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325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フレームと</a:t>
            </a:r>
            <a:r>
              <a:rPr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fps</a:t>
            </a:r>
            <a:endParaRPr lang="ja-JP" altLang="en-US" sz="36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0" name="角丸四角形 29"/>
          <p:cNvSpPr/>
          <p:nvPr/>
        </p:nvSpPr>
        <p:spPr>
          <a:xfrm>
            <a:off x="555178" y="1528998"/>
            <a:ext cx="1675141" cy="1679755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2" name="角丸四角形 31"/>
          <p:cNvSpPr/>
          <p:nvPr/>
        </p:nvSpPr>
        <p:spPr>
          <a:xfrm>
            <a:off x="2682527" y="1528998"/>
            <a:ext cx="1675141" cy="1679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3" name="図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42764" y="1594976"/>
            <a:ext cx="1151141" cy="1520936"/>
          </a:xfrm>
          <a:prstGeom prst="rect">
            <a:avLst/>
          </a:prstGeom>
        </p:spPr>
      </p:pic>
      <p:sp>
        <p:nvSpPr>
          <p:cNvPr id="36" name="角丸四角形 35"/>
          <p:cNvSpPr/>
          <p:nvPr/>
        </p:nvSpPr>
        <p:spPr>
          <a:xfrm>
            <a:off x="6756959" y="1514007"/>
            <a:ext cx="1675141" cy="1679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右矢印 6"/>
          <p:cNvSpPr/>
          <p:nvPr/>
        </p:nvSpPr>
        <p:spPr>
          <a:xfrm>
            <a:off x="2361628" y="2128603"/>
            <a:ext cx="189590" cy="3447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右矢印 37"/>
          <p:cNvSpPr/>
          <p:nvPr/>
        </p:nvSpPr>
        <p:spPr>
          <a:xfrm>
            <a:off x="4431483" y="2128603"/>
            <a:ext cx="189590" cy="3447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右矢印 38"/>
          <p:cNvSpPr/>
          <p:nvPr/>
        </p:nvSpPr>
        <p:spPr>
          <a:xfrm>
            <a:off x="6474376" y="2128603"/>
            <a:ext cx="189590" cy="3447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右矢印 39"/>
          <p:cNvSpPr/>
          <p:nvPr/>
        </p:nvSpPr>
        <p:spPr>
          <a:xfrm>
            <a:off x="8535934" y="2128603"/>
            <a:ext cx="189590" cy="3447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9" name="図 2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6018" y="1579985"/>
            <a:ext cx="1135373" cy="1505946"/>
          </a:xfrm>
          <a:prstGeom prst="rect">
            <a:avLst/>
          </a:prstGeom>
        </p:spPr>
      </p:pic>
      <p:grpSp>
        <p:nvGrpSpPr>
          <p:cNvPr id="9" name="グループ化 8"/>
          <p:cNvGrpSpPr/>
          <p:nvPr/>
        </p:nvGrpSpPr>
        <p:grpSpPr>
          <a:xfrm>
            <a:off x="555178" y="3428999"/>
            <a:ext cx="7980756" cy="486156"/>
            <a:chOff x="555178" y="3428999"/>
            <a:chExt cx="7980756" cy="486156"/>
          </a:xfrm>
        </p:grpSpPr>
        <p:sp>
          <p:nvSpPr>
            <p:cNvPr id="8" name="テキスト ボックス 7"/>
            <p:cNvSpPr txBox="1"/>
            <p:nvPr/>
          </p:nvSpPr>
          <p:spPr>
            <a:xfrm>
              <a:off x="555178" y="3429000"/>
              <a:ext cx="1677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フレーム</a:t>
              </a: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2694302" y="3453490"/>
              <a:ext cx="1677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フレーム</a:t>
              </a:r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4709137" y="3437661"/>
              <a:ext cx="1677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フレーム</a:t>
              </a:r>
            </a:p>
          </p:txBody>
        </p:sp>
        <p:sp>
          <p:nvSpPr>
            <p:cNvPr id="43" name="テキスト ボックス 42"/>
            <p:cNvSpPr txBox="1"/>
            <p:nvPr/>
          </p:nvSpPr>
          <p:spPr>
            <a:xfrm>
              <a:off x="6858335" y="3428999"/>
              <a:ext cx="16775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フレーム</a:t>
              </a:r>
            </a:p>
          </p:txBody>
        </p:sp>
      </p:grpSp>
      <p:sp>
        <p:nvSpPr>
          <p:cNvPr id="44" name="テキスト ボックス 43"/>
          <p:cNvSpPr txBox="1"/>
          <p:nvPr/>
        </p:nvSpPr>
        <p:spPr>
          <a:xfrm>
            <a:off x="520777" y="4338766"/>
            <a:ext cx="7184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秒間にうつすフレーム数　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= </a:t>
            </a:r>
            <a:r>
              <a:rPr kumimoji="1"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フレームレート</a:t>
            </a:r>
            <a:endParaRPr kumimoji="1"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512966" y="4966310"/>
            <a:ext cx="81322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フレームレートの単位 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= fps (Frame Per Second)</a:t>
            </a:r>
            <a:endParaRPr kumimoji="1" lang="en-US" altLang="ja-JP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映画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は普通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24fps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speech_A130_2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543466" y="5590106"/>
            <a:ext cx="609600" cy="609600"/>
          </a:xfrm>
          <a:prstGeom prst="rect">
            <a:avLst/>
          </a:prstGeom>
        </p:spPr>
      </p:pic>
      <p:pic>
        <p:nvPicPr>
          <p:cNvPr id="11" name="speech_A130_2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359166" y="5571277"/>
            <a:ext cx="609600" cy="609600"/>
          </a:xfrm>
          <a:prstGeom prst="rect">
            <a:avLst/>
          </a:prstGeom>
        </p:spPr>
      </p:pic>
      <p:pic>
        <p:nvPicPr>
          <p:cNvPr id="12" name="speech_A130_26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174866" y="5542209"/>
            <a:ext cx="609600" cy="609600"/>
          </a:xfrm>
          <a:prstGeom prst="rect">
            <a:avLst/>
          </a:prstGeom>
        </p:spPr>
      </p:pic>
      <p:pic>
        <p:nvPicPr>
          <p:cNvPr id="13" name="speech_A130_27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990566" y="5492507"/>
            <a:ext cx="609600" cy="60960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822378" y="1588880"/>
            <a:ext cx="1469870" cy="1527032"/>
          </a:xfrm>
          <a:prstGeom prst="rect">
            <a:avLst/>
          </a:prstGeom>
        </p:spPr>
      </p:pic>
      <p:sp>
        <p:nvSpPr>
          <p:cNvPr id="35" name="角丸四角形 34"/>
          <p:cNvSpPr/>
          <p:nvPr/>
        </p:nvSpPr>
        <p:spPr>
          <a:xfrm>
            <a:off x="4716065" y="1514007"/>
            <a:ext cx="1675141" cy="1679755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7" name="図 4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71094" y="1614196"/>
            <a:ext cx="1135373" cy="150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795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2000">
        <p14:prism isInverted="1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1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814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314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96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277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777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731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091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91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418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775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31" grpId="0" animBg="1"/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12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静止画の形式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2828" y="1139681"/>
            <a:ext cx="4242949" cy="3513222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292828" y="1139681"/>
            <a:ext cx="4242949" cy="35132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80344" y="1139681"/>
            <a:ext cx="4279605" cy="3513222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4680344" y="1139681"/>
            <a:ext cx="4242949" cy="35132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2690" y="4936651"/>
            <a:ext cx="4603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ビットマップ形式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ラスター形式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写真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油絵や水彩画のようなイラスト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634682" y="4936651"/>
            <a:ext cx="46032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ベクタ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ー形式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ベクトル形式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きちっとしたイラスト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線画のようなイラスト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6" name="speech_A130_0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430597" y="408502"/>
            <a:ext cx="609600" cy="609600"/>
          </a:xfrm>
          <a:prstGeom prst="rect">
            <a:avLst/>
          </a:prstGeom>
        </p:spPr>
      </p:pic>
      <p:pic>
        <p:nvPicPr>
          <p:cNvPr id="18" name="speech_A130_04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323321" y="388207"/>
            <a:ext cx="609600" cy="609600"/>
          </a:xfrm>
          <a:prstGeom prst="rect">
            <a:avLst/>
          </a:prstGeom>
        </p:spPr>
      </p:pic>
      <p:pic>
        <p:nvPicPr>
          <p:cNvPr id="2" name="speech_A130_02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715913" y="3586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430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282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47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975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" grpId="0" animBg="1"/>
      <p:bldP spid="1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データの内容の違い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92828" y="1139681"/>
            <a:ext cx="4242949" cy="3513222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292828" y="1139681"/>
            <a:ext cx="4242949" cy="35132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680344" y="1139681"/>
            <a:ext cx="4279605" cy="3513222"/>
          </a:xfrm>
          <a:prstGeom prst="rect">
            <a:avLst/>
          </a:prstGeom>
        </p:spPr>
      </p:pic>
      <p:sp>
        <p:nvSpPr>
          <p:cNvPr id="20" name="正方形/長方形 19"/>
          <p:cNvSpPr/>
          <p:nvPr/>
        </p:nvSpPr>
        <p:spPr>
          <a:xfrm>
            <a:off x="4680344" y="1139681"/>
            <a:ext cx="4242949" cy="35132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2690" y="4936651"/>
            <a:ext cx="44230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ビットマップ形式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いろいろな色の点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の集まりで画像を記録・表示する。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634682" y="4936651"/>
            <a:ext cx="43252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ベクタ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ー形式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直線や曲線、円などの図形の集まりで画像を記録・表示する。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</p:txBody>
      </p:sp>
      <p:pic>
        <p:nvPicPr>
          <p:cNvPr id="4" name="m130_0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43145" y="1782021"/>
            <a:ext cx="3692632" cy="2228541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97426" y="1782021"/>
            <a:ext cx="3838351" cy="2228541"/>
          </a:xfrm>
          <a:prstGeom prst="rect">
            <a:avLst/>
          </a:prstGeom>
        </p:spPr>
      </p:pic>
      <p:pic>
        <p:nvPicPr>
          <p:cNvPr id="8" name="m130_02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5060945" y="1808783"/>
            <a:ext cx="3917332" cy="2201779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046074" y="1782021"/>
            <a:ext cx="3877219" cy="2207669"/>
          </a:xfrm>
          <a:prstGeom prst="rect">
            <a:avLst/>
          </a:prstGeom>
        </p:spPr>
      </p:pic>
      <p:pic>
        <p:nvPicPr>
          <p:cNvPr id="10" name="speech_A130_05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060945" y="266628"/>
            <a:ext cx="609600" cy="609600"/>
          </a:xfrm>
          <a:prstGeom prst="rect">
            <a:avLst/>
          </a:prstGeom>
        </p:spPr>
      </p:pic>
      <p:pic>
        <p:nvPicPr>
          <p:cNvPr id="13" name="speech_A130_06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004560" y="320087"/>
            <a:ext cx="609600" cy="609600"/>
          </a:xfrm>
          <a:prstGeom prst="rect">
            <a:avLst/>
          </a:prstGeom>
        </p:spPr>
      </p:pic>
      <p:pic>
        <p:nvPicPr>
          <p:cNvPr id="14" name="speech_A130_070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6842640" y="3200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20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86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366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6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56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556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880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359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3859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83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221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721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504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7767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39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 showWhenStopped="0">
                <p:cTn id="40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31" grpId="0" animBg="1"/>
      <p:bldP spid="1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図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78582" y="4584828"/>
            <a:ext cx="1276659" cy="1919452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7475355" y="4370193"/>
            <a:ext cx="1489012" cy="2220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20804" y="4563211"/>
            <a:ext cx="5210175" cy="1943100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0804" y="1413168"/>
            <a:ext cx="5238750" cy="2124075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データの中身を見てみよう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818624" y="3975509"/>
            <a:ext cx="4325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ベクタ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ー形式</a:t>
            </a:r>
          </a:p>
        </p:txBody>
      </p:sp>
      <p:grpSp>
        <p:nvGrpSpPr>
          <p:cNvPr id="15" name="グループ化 14"/>
          <p:cNvGrpSpPr/>
          <p:nvPr/>
        </p:nvGrpSpPr>
        <p:grpSpPr>
          <a:xfrm>
            <a:off x="179279" y="3975509"/>
            <a:ext cx="3406636" cy="2530802"/>
            <a:chOff x="4680344" y="1139681"/>
            <a:chExt cx="4290136" cy="3156089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4687444" y="1159976"/>
              <a:ext cx="4283036" cy="3135794"/>
            </a:xfrm>
            <a:prstGeom prst="rect">
              <a:avLst/>
            </a:prstGeom>
          </p:spPr>
        </p:pic>
        <p:sp>
          <p:nvSpPr>
            <p:cNvPr id="23" name="正方形/長方形 22"/>
            <p:cNvSpPr/>
            <p:nvPr/>
          </p:nvSpPr>
          <p:spPr>
            <a:xfrm>
              <a:off x="4680344" y="1139681"/>
              <a:ext cx="4242949" cy="3156089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16" name="グループ化 15"/>
          <p:cNvGrpSpPr/>
          <p:nvPr/>
        </p:nvGrpSpPr>
        <p:grpSpPr>
          <a:xfrm>
            <a:off x="170421" y="973853"/>
            <a:ext cx="3424352" cy="2547181"/>
            <a:chOff x="283061" y="3942515"/>
            <a:chExt cx="3424352" cy="2547181"/>
          </a:xfrm>
        </p:grpSpPr>
        <p:pic>
          <p:nvPicPr>
            <p:cNvPr id="24" name="図 2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283061" y="3942515"/>
              <a:ext cx="3424352" cy="2530802"/>
            </a:xfrm>
            <a:prstGeom prst="rect">
              <a:avLst/>
            </a:prstGeom>
          </p:spPr>
        </p:pic>
        <p:sp>
          <p:nvSpPr>
            <p:cNvPr id="25" name="正方形/長方形 24"/>
            <p:cNvSpPr/>
            <p:nvPr/>
          </p:nvSpPr>
          <p:spPr>
            <a:xfrm>
              <a:off x="283061" y="3942515"/>
              <a:ext cx="3424352" cy="254718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1" name="テキスト ボックス 10"/>
          <p:cNvSpPr txBox="1"/>
          <p:nvPr/>
        </p:nvSpPr>
        <p:spPr>
          <a:xfrm>
            <a:off x="3720804" y="876228"/>
            <a:ext cx="4423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ビットマップ形式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9" name="speech_A130_10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627547" y="347452"/>
            <a:ext cx="609600" cy="609600"/>
          </a:xfrm>
          <a:prstGeom prst="rect">
            <a:avLst/>
          </a:prstGeom>
        </p:spPr>
      </p:pic>
      <p:pic>
        <p:nvPicPr>
          <p:cNvPr id="28" name="speech_A130_1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460644" y="364907"/>
            <a:ext cx="609600" cy="609600"/>
          </a:xfrm>
          <a:prstGeom prst="rect">
            <a:avLst/>
          </a:prstGeom>
        </p:spPr>
      </p:pic>
      <p:pic>
        <p:nvPicPr>
          <p:cNvPr id="30" name="speech_A130_12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441967" y="338240"/>
            <a:ext cx="609600" cy="609600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22822" y="1347050"/>
            <a:ext cx="3283402" cy="493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4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63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236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360"/>
                            </p:stCondLst>
                            <p:childTnLst>
                              <p:par>
                                <p:cTn id="2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33333E-6 L -0.27621 -0.2740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19" y="-1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36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86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8594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454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図 3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578582" y="4584828"/>
            <a:ext cx="1276659" cy="1919452"/>
          </a:xfrm>
          <a:prstGeom prst="rect">
            <a:avLst/>
          </a:prstGeom>
        </p:spPr>
      </p:pic>
      <p:sp>
        <p:nvSpPr>
          <p:cNvPr id="33" name="正方形/長方形 32"/>
          <p:cNvSpPr/>
          <p:nvPr/>
        </p:nvSpPr>
        <p:spPr>
          <a:xfrm>
            <a:off x="7475355" y="4370193"/>
            <a:ext cx="1489012" cy="2220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作ってみよう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925112" y="4390392"/>
            <a:ext cx="38226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ベクタ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ー形式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個々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の図形の中の位置を移動させることで描く。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図形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単位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に塗りつぶす。</a:t>
            </a: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91637" y="4390392"/>
            <a:ext cx="40177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ビットマップ形式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クレヨンや筆で描くように点を作って描く。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塗りつぶし等は、境界色まで塗りつぶす。</a:t>
            </a:r>
          </a:p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写真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として作成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speech_A130_1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213684" y="266628"/>
            <a:ext cx="609600" cy="609600"/>
          </a:xfrm>
          <a:prstGeom prst="rect">
            <a:avLst/>
          </a:prstGeom>
        </p:spPr>
      </p:pic>
      <p:pic>
        <p:nvPicPr>
          <p:cNvPr id="6" name="speech_A130_15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226836" y="314901"/>
            <a:ext cx="609600" cy="609600"/>
          </a:xfrm>
          <a:prstGeom prst="rect">
            <a:avLst/>
          </a:prstGeom>
        </p:spPr>
      </p:pic>
      <p:pic>
        <p:nvPicPr>
          <p:cNvPr id="7" name="speech_A130_16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047980" y="266628"/>
            <a:ext cx="609600" cy="609600"/>
          </a:xfrm>
          <a:prstGeom prst="rect">
            <a:avLst/>
          </a:prstGeom>
        </p:spPr>
      </p:pic>
      <p:pic>
        <p:nvPicPr>
          <p:cNvPr id="2" name="AGDRec_20200823_1BitMap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33997" y="1100241"/>
            <a:ext cx="3957201" cy="2993935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409879" y="1100241"/>
            <a:ext cx="4017742" cy="30017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AGDRec_20200823_Vecter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730018" y="1118937"/>
            <a:ext cx="3969597" cy="3003313"/>
          </a:xfrm>
          <a:prstGeom prst="rect">
            <a:avLst/>
          </a:prstGeom>
        </p:spPr>
      </p:pic>
      <p:sp>
        <p:nvSpPr>
          <p:cNvPr id="27" name="正方形/長方形 26"/>
          <p:cNvSpPr/>
          <p:nvPr/>
        </p:nvSpPr>
        <p:spPr>
          <a:xfrm>
            <a:off x="4730018" y="1092397"/>
            <a:ext cx="4017742" cy="300177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455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246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746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1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836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9676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176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321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40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2328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video>
              <p:cMediaNode vol="80000">
                <p:cTn id="33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31" grpId="0" animBg="1"/>
      <p:bldP spid="22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7444" y="1159976"/>
            <a:ext cx="4283036" cy="3135794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拡大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正方形/長方形 19"/>
          <p:cNvSpPr/>
          <p:nvPr/>
        </p:nvSpPr>
        <p:spPr>
          <a:xfrm>
            <a:off x="4680344" y="1139681"/>
            <a:ext cx="4242949" cy="315608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2690" y="4805444"/>
            <a:ext cx="4423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ビットマップ形式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639184" y="4805444"/>
            <a:ext cx="4325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ベクタ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ー形式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2828" y="1159976"/>
            <a:ext cx="4242949" cy="3135794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292828" y="1139681"/>
            <a:ext cx="4242949" cy="315608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112690" y="5315118"/>
            <a:ext cx="4423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拡大する、個々のドットが大きくなり、ギザギサが目立つ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4590273" y="5296371"/>
            <a:ext cx="44230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拡大しても、計算して図形を描画するので、なめらか</a:t>
            </a:r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20880" y="1800089"/>
            <a:ext cx="3754288" cy="2146269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9811" y="1761444"/>
            <a:ext cx="3732789" cy="2203614"/>
          </a:xfrm>
          <a:prstGeom prst="rect">
            <a:avLst/>
          </a:prstGeom>
        </p:spPr>
      </p:pic>
      <p:pic>
        <p:nvPicPr>
          <p:cNvPr id="15" name="speech_A130_09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693224" y="259442"/>
            <a:ext cx="609600" cy="609600"/>
          </a:xfrm>
          <a:prstGeom prst="rect">
            <a:avLst/>
          </a:prstGeom>
        </p:spPr>
      </p:pic>
      <p:pic>
        <p:nvPicPr>
          <p:cNvPr id="16" name="speech_A130_08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06376" y="186638"/>
            <a:ext cx="609600" cy="86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737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8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384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384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884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987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763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31" grpId="0" animBg="1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466" y="1144086"/>
            <a:ext cx="4227934" cy="3167507"/>
          </a:xfrm>
          <a:prstGeom prst="rect">
            <a:avLst/>
          </a:prstGeom>
        </p:spPr>
      </p:pic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データの大きさと表現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2688" y="4594941"/>
            <a:ext cx="44230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ビットマップ形式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ファイルの大きさ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=41kB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ただし、細かい色の表現ができる。 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593522" y="4594941"/>
            <a:ext cx="4325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ベクタ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ー形式</a:t>
            </a:r>
          </a:p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ファイルの大きさ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=10kB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758" y="1139681"/>
            <a:ext cx="4242949" cy="3171913"/>
          </a:xfrm>
          <a:prstGeom prst="rect">
            <a:avLst/>
          </a:prstGeom>
        </p:spPr>
      </p:pic>
      <p:sp>
        <p:nvSpPr>
          <p:cNvPr id="5" name="正方形/長方形 4"/>
          <p:cNvSpPr/>
          <p:nvPr/>
        </p:nvSpPr>
        <p:spPr>
          <a:xfrm>
            <a:off x="202758" y="1102393"/>
            <a:ext cx="4242949" cy="3209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正方形/長方形 20"/>
          <p:cNvSpPr/>
          <p:nvPr/>
        </p:nvSpPr>
        <p:spPr>
          <a:xfrm>
            <a:off x="4634682" y="1102393"/>
            <a:ext cx="4242949" cy="32092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speech_A130_1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995112" y="3250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12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74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5245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動画の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しくみ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speech_A130_1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581993" y="266628"/>
            <a:ext cx="609600" cy="609600"/>
          </a:xfrm>
          <a:prstGeom prst="rect">
            <a:avLst/>
          </a:prstGeom>
        </p:spPr>
      </p:pic>
      <p:pic>
        <p:nvPicPr>
          <p:cNvPr id="9" name="AGDRec_20200823_130946Anime1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33998" y="1420196"/>
            <a:ext cx="3866682" cy="3177880"/>
          </a:xfrm>
          <a:prstGeom prst="rect">
            <a:avLst/>
          </a:prstGeom>
        </p:spPr>
      </p:pic>
      <p:pic>
        <p:nvPicPr>
          <p:cNvPr id="14" name="speech_A130_18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575624" y="334656"/>
            <a:ext cx="609600" cy="609600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416401" y="1736109"/>
            <a:ext cx="4331359" cy="3385781"/>
          </a:xfrm>
          <a:prstGeom prst="rect">
            <a:avLst/>
          </a:prstGeom>
        </p:spPr>
      </p:pic>
      <p:pic>
        <p:nvPicPr>
          <p:cNvPr id="19" name="speech_A130_19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6309360" y="351688"/>
            <a:ext cx="609600" cy="609600"/>
          </a:xfrm>
          <a:prstGeom prst="rect">
            <a:avLst/>
          </a:prstGeom>
        </p:spPr>
      </p:pic>
      <p:grpSp>
        <p:nvGrpSpPr>
          <p:cNvPr id="21" name="グループ化 20"/>
          <p:cNvGrpSpPr/>
          <p:nvPr/>
        </p:nvGrpSpPr>
        <p:grpSpPr>
          <a:xfrm>
            <a:off x="5352358" y="1756726"/>
            <a:ext cx="3000932" cy="3180563"/>
            <a:chOff x="5352358" y="1756726"/>
            <a:chExt cx="3000932" cy="3180563"/>
          </a:xfrm>
        </p:grpSpPr>
        <p:sp>
          <p:nvSpPr>
            <p:cNvPr id="20" name="曲折矢印 19"/>
            <p:cNvSpPr/>
            <p:nvPr/>
          </p:nvSpPr>
          <p:spPr>
            <a:xfrm rot="5400000">
              <a:off x="7699283" y="1875458"/>
              <a:ext cx="629587" cy="678427"/>
            </a:xfrm>
            <a:prstGeom prst="ben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曲折矢印 25"/>
            <p:cNvSpPr/>
            <p:nvPr/>
          </p:nvSpPr>
          <p:spPr>
            <a:xfrm rot="10800000">
              <a:off x="7645170" y="4258862"/>
              <a:ext cx="629587" cy="678427"/>
            </a:xfrm>
            <a:prstGeom prst="ben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曲折矢印 26"/>
            <p:cNvSpPr/>
            <p:nvPr/>
          </p:nvSpPr>
          <p:spPr>
            <a:xfrm rot="16200000">
              <a:off x="5376778" y="4205879"/>
              <a:ext cx="629587" cy="678427"/>
            </a:xfrm>
            <a:prstGeom prst="ben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曲折矢印 27"/>
            <p:cNvSpPr/>
            <p:nvPr/>
          </p:nvSpPr>
          <p:spPr>
            <a:xfrm>
              <a:off x="5469646" y="1756726"/>
              <a:ext cx="710198" cy="587590"/>
            </a:xfrm>
            <a:prstGeom prst="bentArrow">
              <a:avLst>
                <a:gd name="adj1" fmla="val 25000"/>
                <a:gd name="adj2" fmla="val 34012"/>
                <a:gd name="adj3" fmla="val 25000"/>
                <a:gd name="adj4" fmla="val 4375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2" name="speech_A130_200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3863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96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76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66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731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231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78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11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11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723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246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video>
              <p:cMediaNode vol="80000">
                <p:cTn id="3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126516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400" dirty="0" smtClean="0"/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静止画が動いて見えるしくみ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28545" y="1072292"/>
            <a:ext cx="2095390" cy="204319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993" y="1281218"/>
            <a:ext cx="1371600" cy="1819275"/>
          </a:xfrm>
          <a:prstGeom prst="rect">
            <a:avLst/>
          </a:prstGeom>
        </p:spPr>
      </p:pic>
      <p:sp>
        <p:nvSpPr>
          <p:cNvPr id="4" name="角丸四角形 3"/>
          <p:cNvSpPr/>
          <p:nvPr/>
        </p:nvSpPr>
        <p:spPr>
          <a:xfrm>
            <a:off x="2683240" y="1139681"/>
            <a:ext cx="2023672" cy="2068643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4" name="図 23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8872" y="1504831"/>
            <a:ext cx="864966" cy="1178111"/>
          </a:xfrm>
          <a:prstGeom prst="rect">
            <a:avLst/>
          </a:prstGeom>
        </p:spPr>
      </p:pic>
      <p:grpSp>
        <p:nvGrpSpPr>
          <p:cNvPr id="23" name="グループ化 22"/>
          <p:cNvGrpSpPr/>
          <p:nvPr/>
        </p:nvGrpSpPr>
        <p:grpSpPr>
          <a:xfrm>
            <a:off x="2683240" y="3233776"/>
            <a:ext cx="4700598" cy="2374033"/>
            <a:chOff x="2683240" y="3233776"/>
            <a:chExt cx="4700598" cy="2374033"/>
          </a:xfrm>
        </p:grpSpPr>
        <p:pic>
          <p:nvPicPr>
            <p:cNvPr id="25" name="図 2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128545" y="3471777"/>
              <a:ext cx="2095390" cy="2043191"/>
            </a:xfrm>
            <a:prstGeom prst="rect">
              <a:avLst/>
            </a:prstGeom>
          </p:spPr>
        </p:pic>
        <p:sp>
          <p:nvSpPr>
            <p:cNvPr id="27" name="角丸四角形 26"/>
            <p:cNvSpPr/>
            <p:nvPr/>
          </p:nvSpPr>
          <p:spPr>
            <a:xfrm>
              <a:off x="2683240" y="3539166"/>
              <a:ext cx="2023672" cy="2068643"/>
            </a:xfrm>
            <a:prstGeom prst="round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8" name="図 27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18872" y="3904316"/>
              <a:ext cx="864966" cy="1178111"/>
            </a:xfrm>
            <a:prstGeom prst="rect">
              <a:avLst/>
            </a:prstGeom>
          </p:spPr>
        </p:pic>
        <p:sp>
          <p:nvSpPr>
            <p:cNvPr id="5" name="下矢印 4"/>
            <p:cNvSpPr/>
            <p:nvPr/>
          </p:nvSpPr>
          <p:spPr>
            <a:xfrm>
              <a:off x="4706912" y="3233776"/>
              <a:ext cx="779488" cy="33084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943477" y="3564618"/>
              <a:ext cx="1476148" cy="1950350"/>
            </a:xfrm>
            <a:prstGeom prst="rect">
              <a:avLst/>
            </a:prstGeom>
          </p:spPr>
        </p:pic>
      </p:grpSp>
      <p:sp>
        <p:nvSpPr>
          <p:cNvPr id="29" name="テキスト ボックス 28"/>
          <p:cNvSpPr txBox="1"/>
          <p:nvPr/>
        </p:nvSpPr>
        <p:spPr>
          <a:xfrm>
            <a:off x="7372346" y="4283197"/>
            <a:ext cx="17375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残像</a:t>
            </a:r>
            <a:endParaRPr kumimoji="1" lang="ja-JP" altLang="en-US" sz="36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4" name="speech_A130_2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518872" y="334951"/>
            <a:ext cx="609600" cy="609600"/>
          </a:xfrm>
          <a:prstGeom prst="rect">
            <a:avLst/>
          </a:prstGeom>
        </p:spPr>
      </p:pic>
      <p:pic>
        <p:nvPicPr>
          <p:cNvPr id="35" name="speech_A130_22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269977" y="3250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74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8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98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598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98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598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7941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3539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31" grpId="0" animBg="1"/>
      <p:bldP spid="29" grpId="0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5783</TotalTime>
  <Words>283</Words>
  <Application>Microsoft Office PowerPoint</Application>
  <PresentationFormat>画面に合わせる (4:3)</PresentationFormat>
  <Paragraphs>68</Paragraphs>
  <Slides>12</Slides>
  <Notes>0</Notes>
  <HiddenSlides>0</HiddenSlides>
  <MMClips>33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20" baseType="lpstr"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静止画の形式</vt:lpstr>
      <vt:lpstr>データの内容の違い</vt:lpstr>
      <vt:lpstr>データの中身を見てみよう</vt:lpstr>
      <vt:lpstr>作ってみよう</vt:lpstr>
      <vt:lpstr>拡大</vt:lpstr>
      <vt:lpstr>データの大きさと表現</vt:lpstr>
      <vt:lpstr>動画のしくみ</vt:lpstr>
      <vt:lpstr>静止画が動いて見えるしくみ</vt:lpstr>
      <vt:lpstr>静止画が動いて見えるしくみ</vt:lpstr>
      <vt:lpstr>フレームとfps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279</cp:revision>
  <dcterms:created xsi:type="dcterms:W3CDTF">2020-03-25T21:52:07Z</dcterms:created>
  <dcterms:modified xsi:type="dcterms:W3CDTF">2020-08-23T06:43:04Z</dcterms:modified>
</cp:coreProperties>
</file>