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318" r:id="rId3"/>
    <p:sldId id="319" r:id="rId4"/>
    <p:sldId id="320" r:id="rId5"/>
    <p:sldId id="268" r:id="rId6"/>
    <p:sldId id="321" r:id="rId7"/>
    <p:sldId id="317" r:id="rId8"/>
    <p:sldId id="309" r:id="rId9"/>
    <p:sldId id="322" r:id="rId10"/>
    <p:sldId id="324" r:id="rId11"/>
    <p:sldId id="326" r:id="rId12"/>
    <p:sldId id="327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00FF"/>
    <a:srgbClr val="00FF00"/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7" autoAdjust="0"/>
    <p:restoredTop sz="94660"/>
  </p:normalViewPr>
  <p:slideViewPr>
    <p:cSldViewPr snapToGrid="0">
      <p:cViewPr>
        <p:scale>
          <a:sx n="60" d="100"/>
          <a:sy n="60" d="100"/>
        </p:scale>
        <p:origin x="64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2020/8/24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image" Target="../media/image1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media" Target="../media/media23.mp3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3.mp3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5.mp3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5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29.mp3"/><Relationship Id="rId13" Type="http://schemas.openxmlformats.org/officeDocument/2006/relationships/image" Target="../media/image2.png"/><Relationship Id="rId3" Type="http://schemas.microsoft.com/office/2007/relationships/media" Target="../media/media27.mp3"/><Relationship Id="rId7" Type="http://schemas.microsoft.com/office/2007/relationships/media" Target="../media/media29.mp3"/><Relationship Id="rId12" Type="http://schemas.openxmlformats.org/officeDocument/2006/relationships/image" Target="../media/image21.png"/><Relationship Id="rId2" Type="http://schemas.openxmlformats.org/officeDocument/2006/relationships/audio" Target="../media/media26.mp3"/><Relationship Id="rId1" Type="http://schemas.microsoft.com/office/2007/relationships/media" Target="../media/media26.mp3"/><Relationship Id="rId6" Type="http://schemas.openxmlformats.org/officeDocument/2006/relationships/audio" Target="../media/media28.mp3"/><Relationship Id="rId11" Type="http://schemas.openxmlformats.org/officeDocument/2006/relationships/image" Target="../media/image20.png"/><Relationship Id="rId5" Type="http://schemas.microsoft.com/office/2007/relationships/media" Target="../media/media28.mp3"/><Relationship Id="rId10" Type="http://schemas.openxmlformats.org/officeDocument/2006/relationships/image" Target="../media/image19.png"/><Relationship Id="rId4" Type="http://schemas.openxmlformats.org/officeDocument/2006/relationships/audio" Target="../media/media27.mp3"/><Relationship Id="rId9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11" Type="http://schemas.openxmlformats.org/officeDocument/2006/relationships/image" Target="../media/image2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5.mp3"/><Relationship Id="rId7" Type="http://schemas.openxmlformats.org/officeDocument/2006/relationships/image" Target="../media/image5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audio" Target="../media/media5.mp3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microsoft.com/office/2007/relationships/media" Target="../media/media7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9.png"/><Relationship Id="rId17" Type="http://schemas.openxmlformats.org/officeDocument/2006/relationships/image" Target="../media/image11.png"/><Relationship Id="rId2" Type="http://schemas.openxmlformats.org/officeDocument/2006/relationships/audio" Target="../media/media6.mp3"/><Relationship Id="rId16" Type="http://schemas.openxmlformats.org/officeDocument/2006/relationships/image" Target="../media/image2.png"/><Relationship Id="rId1" Type="http://schemas.microsoft.com/office/2007/relationships/media" Target="../media/media6.mp3"/><Relationship Id="rId6" Type="http://schemas.openxmlformats.org/officeDocument/2006/relationships/audio" Target="../media/media8.mp3"/><Relationship Id="rId11" Type="http://schemas.openxmlformats.org/officeDocument/2006/relationships/image" Target="../media/image8.png"/><Relationship Id="rId5" Type="http://schemas.microsoft.com/office/2007/relationships/media" Target="../media/media8.mp3"/><Relationship Id="rId15" Type="http://schemas.openxmlformats.org/officeDocument/2006/relationships/image" Target="../media/image13.png"/><Relationship Id="rId10" Type="http://schemas.openxmlformats.org/officeDocument/2006/relationships/image" Target="../media/image7.png"/><Relationship Id="rId4" Type="http://schemas.openxmlformats.org/officeDocument/2006/relationships/audio" Target="../media/media7.mp3"/><Relationship Id="rId9" Type="http://schemas.openxmlformats.org/officeDocument/2006/relationships/image" Target="../media/image6.png"/><Relationship Id="rId1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microsoft.com/office/2007/relationships/media" Target="../media/media10.mp3"/><Relationship Id="rId7" Type="http://schemas.openxmlformats.org/officeDocument/2006/relationships/slideLayout" Target="../slideLayouts/slideLayout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audio" Target="../media/media11.mp3"/><Relationship Id="rId11" Type="http://schemas.openxmlformats.org/officeDocument/2006/relationships/image" Target="../media/image2.png"/><Relationship Id="rId5" Type="http://schemas.microsoft.com/office/2007/relationships/media" Target="../media/media11.mp3"/><Relationship Id="rId10" Type="http://schemas.openxmlformats.org/officeDocument/2006/relationships/image" Target="../media/image3.emf"/><Relationship Id="rId4" Type="http://schemas.openxmlformats.org/officeDocument/2006/relationships/audio" Target="../media/media10.mp3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microsoft.com/office/2007/relationships/media" Target="../media/media13.mp3"/><Relationship Id="rId7" Type="http://schemas.openxmlformats.org/officeDocument/2006/relationships/slideLayout" Target="../slideLayouts/slideLayout1.xml"/><Relationship Id="rId2" Type="http://schemas.openxmlformats.org/officeDocument/2006/relationships/video" Target="../media/media12.mp4"/><Relationship Id="rId1" Type="http://schemas.microsoft.com/office/2007/relationships/media" Target="../media/media12.mp4"/><Relationship Id="rId6" Type="http://schemas.openxmlformats.org/officeDocument/2006/relationships/audio" Target="../media/media14.mp3"/><Relationship Id="rId5" Type="http://schemas.microsoft.com/office/2007/relationships/media" Target="../media/media14.mp3"/><Relationship Id="rId10" Type="http://schemas.openxmlformats.org/officeDocument/2006/relationships/image" Target="../media/image2.png"/><Relationship Id="rId4" Type="http://schemas.openxmlformats.org/officeDocument/2006/relationships/audio" Target="../media/media13.mp3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media" Target="../media/media16.mp3"/><Relationship Id="rId7" Type="http://schemas.openxmlformats.org/officeDocument/2006/relationships/image" Target="../media/image13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audio" Target="../media/media16.mp3"/><Relationship Id="rId9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8.mp3"/><Relationship Id="rId7" Type="http://schemas.openxmlformats.org/officeDocument/2006/relationships/image" Target="../media/image6.png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8.mp3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0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5" Type="http://schemas.microsoft.com/office/2007/relationships/media" Target="../media/media21.mp3"/><Relationship Id="rId4" Type="http://schemas.openxmlformats.org/officeDocument/2006/relationships/audio" Target="../media/media20.mp3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デジタル情報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音とデジタル化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5658111" y="1994136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音声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675548" y="3412507"/>
            <a:ext cx="26493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音楽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66115" y="5790691"/>
            <a:ext cx="609600" cy="609600"/>
          </a:xfrm>
          <a:prstGeom prst="rect">
            <a:avLst/>
          </a:prstGeom>
        </p:spPr>
      </p:pic>
      <p:pic>
        <p:nvPicPr>
          <p:cNvPr id="14" name="図 1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81" y="3538693"/>
            <a:ext cx="3036823" cy="300290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speech_A140_0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18293" y="563778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325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8753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ニャ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9253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/>
      <p:bldP spid="11" grpId="0"/>
      <p:bldP spid="1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9" name="表 58"/>
          <p:cNvGraphicFramePr>
            <a:graphicFrameLocks noGrp="1"/>
          </p:cNvGraphicFramePr>
          <p:nvPr>
            <p:extLst/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標本化・量子化・符号化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8" name="表 57"/>
          <p:cNvGraphicFramePr>
            <a:graphicFrameLocks noGrp="1"/>
          </p:cNvGraphicFramePr>
          <p:nvPr>
            <p:extLst/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60" name="テキスト ボックス 59"/>
          <p:cNvSpPr txBox="1"/>
          <p:nvPr/>
        </p:nvSpPr>
        <p:spPr>
          <a:xfrm>
            <a:off x="765854" y="4253389"/>
            <a:ext cx="77546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量子化</a:t>
            </a:r>
          </a:p>
          <a:p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標本化した個々の波の大きさを何段階で表すかを決めて、その大きさを整数で表します。</a:t>
            </a:r>
          </a:p>
          <a:p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この何段階で表すかを細かい段階にするほど、滑らかな波に近くなります。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4" name="表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306443"/>
              </p:ext>
            </p:extLst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57" name="フリーフォーム 56"/>
          <p:cNvSpPr/>
          <p:nvPr/>
        </p:nvSpPr>
        <p:spPr>
          <a:xfrm>
            <a:off x="1407767" y="1186751"/>
            <a:ext cx="3413760" cy="1914743"/>
          </a:xfrm>
          <a:custGeom>
            <a:avLst/>
            <a:gdLst>
              <a:gd name="connsiteX0" fmla="*/ 0 w 3413760"/>
              <a:gd name="connsiteY0" fmla="*/ 1076772 h 1914743"/>
              <a:gd name="connsiteX1" fmla="*/ 457200 w 3413760"/>
              <a:gd name="connsiteY1" fmla="*/ 1473012 h 1914743"/>
              <a:gd name="connsiteX2" fmla="*/ 883920 w 3413760"/>
              <a:gd name="connsiteY2" fmla="*/ 1823532 h 1914743"/>
              <a:gd name="connsiteX3" fmla="*/ 1234440 w 3413760"/>
              <a:gd name="connsiteY3" fmla="*/ 1854012 h 1914743"/>
              <a:gd name="connsiteX4" fmla="*/ 1676400 w 3413760"/>
              <a:gd name="connsiteY4" fmla="*/ 1092012 h 1914743"/>
              <a:gd name="connsiteX5" fmla="*/ 2118360 w 3413760"/>
              <a:gd name="connsiteY5" fmla="*/ 360492 h 1914743"/>
              <a:gd name="connsiteX6" fmla="*/ 2529840 w 3413760"/>
              <a:gd name="connsiteY6" fmla="*/ 9972 h 1914743"/>
              <a:gd name="connsiteX7" fmla="*/ 2956560 w 3413760"/>
              <a:gd name="connsiteY7" fmla="*/ 726252 h 1914743"/>
              <a:gd name="connsiteX8" fmla="*/ 3413760 w 3413760"/>
              <a:gd name="connsiteY8" fmla="*/ 1457772 h 19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3760" h="1914743">
                <a:moveTo>
                  <a:pt x="0" y="1076772"/>
                </a:moveTo>
                <a:cubicBezTo>
                  <a:pt x="154940" y="1211392"/>
                  <a:pt x="309880" y="1348552"/>
                  <a:pt x="457200" y="1473012"/>
                </a:cubicBezTo>
                <a:cubicBezTo>
                  <a:pt x="604520" y="1597472"/>
                  <a:pt x="754380" y="1760032"/>
                  <a:pt x="883920" y="1823532"/>
                </a:cubicBezTo>
                <a:cubicBezTo>
                  <a:pt x="1013460" y="1887032"/>
                  <a:pt x="1102360" y="1975932"/>
                  <a:pt x="1234440" y="1854012"/>
                </a:cubicBezTo>
                <a:cubicBezTo>
                  <a:pt x="1366520" y="1732092"/>
                  <a:pt x="1529080" y="1340932"/>
                  <a:pt x="1676400" y="1092012"/>
                </a:cubicBezTo>
                <a:cubicBezTo>
                  <a:pt x="1823720" y="843092"/>
                  <a:pt x="1976120" y="540832"/>
                  <a:pt x="2118360" y="360492"/>
                </a:cubicBezTo>
                <a:cubicBezTo>
                  <a:pt x="2260600" y="180152"/>
                  <a:pt x="2390140" y="-50988"/>
                  <a:pt x="2529840" y="9972"/>
                </a:cubicBezTo>
                <a:cubicBezTo>
                  <a:pt x="2669540" y="70932"/>
                  <a:pt x="2809240" y="484952"/>
                  <a:pt x="2956560" y="726252"/>
                </a:cubicBezTo>
                <a:cubicBezTo>
                  <a:pt x="3103880" y="967552"/>
                  <a:pt x="3258820" y="1212662"/>
                  <a:pt x="3413760" y="1457772"/>
                </a:cubicBezTo>
              </a:path>
            </a:pathLst>
          </a:custGeom>
          <a:noFill/>
          <a:ln w="539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41953"/>
              </p:ext>
            </p:extLst>
          </p:nvPr>
        </p:nvGraphicFramePr>
        <p:xfrm>
          <a:off x="1256129" y="3744094"/>
          <a:ext cx="371703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077850781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30892002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474454668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4344068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69643186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1707678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77251445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91664531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786224690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56857"/>
                  </a:ext>
                </a:extLst>
              </a:tr>
            </a:tbl>
          </a:graphicData>
        </a:graphic>
      </p:graphicFrame>
      <p:pic>
        <p:nvPicPr>
          <p:cNvPr id="6" name="speech_A140_1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95378" y="423593"/>
            <a:ext cx="609600" cy="609600"/>
          </a:xfrm>
          <a:prstGeom prst="rect">
            <a:avLst/>
          </a:prstGeom>
        </p:spPr>
      </p:pic>
      <p:pic>
        <p:nvPicPr>
          <p:cNvPr id="7" name="speech_A140_2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91426" y="4235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299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7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278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519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476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1" grpId="0" animBg="1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9" name="表 58"/>
          <p:cNvGraphicFramePr>
            <a:graphicFrameLocks noGrp="1"/>
          </p:cNvGraphicFramePr>
          <p:nvPr>
            <p:extLst/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標本化・量子化・符号化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8" name="表 57"/>
          <p:cNvGraphicFramePr>
            <a:graphicFrameLocks noGrp="1"/>
          </p:cNvGraphicFramePr>
          <p:nvPr>
            <p:extLst/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graphicFrame>
        <p:nvGraphicFramePr>
          <p:cNvPr id="14" name="表 13"/>
          <p:cNvGraphicFramePr>
            <a:graphicFrameLocks noGrp="1"/>
          </p:cNvGraphicFramePr>
          <p:nvPr>
            <p:extLst/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r>
                        <a:rPr kumimoji="1" lang="en-US" altLang="ja-JP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57" name="フリーフォーム 56"/>
          <p:cNvSpPr/>
          <p:nvPr/>
        </p:nvSpPr>
        <p:spPr>
          <a:xfrm>
            <a:off x="1407767" y="1186751"/>
            <a:ext cx="3413760" cy="1914743"/>
          </a:xfrm>
          <a:custGeom>
            <a:avLst/>
            <a:gdLst>
              <a:gd name="connsiteX0" fmla="*/ 0 w 3413760"/>
              <a:gd name="connsiteY0" fmla="*/ 1076772 h 1914743"/>
              <a:gd name="connsiteX1" fmla="*/ 457200 w 3413760"/>
              <a:gd name="connsiteY1" fmla="*/ 1473012 h 1914743"/>
              <a:gd name="connsiteX2" fmla="*/ 883920 w 3413760"/>
              <a:gd name="connsiteY2" fmla="*/ 1823532 h 1914743"/>
              <a:gd name="connsiteX3" fmla="*/ 1234440 w 3413760"/>
              <a:gd name="connsiteY3" fmla="*/ 1854012 h 1914743"/>
              <a:gd name="connsiteX4" fmla="*/ 1676400 w 3413760"/>
              <a:gd name="connsiteY4" fmla="*/ 1092012 h 1914743"/>
              <a:gd name="connsiteX5" fmla="*/ 2118360 w 3413760"/>
              <a:gd name="connsiteY5" fmla="*/ 360492 h 1914743"/>
              <a:gd name="connsiteX6" fmla="*/ 2529840 w 3413760"/>
              <a:gd name="connsiteY6" fmla="*/ 9972 h 1914743"/>
              <a:gd name="connsiteX7" fmla="*/ 2956560 w 3413760"/>
              <a:gd name="connsiteY7" fmla="*/ 726252 h 1914743"/>
              <a:gd name="connsiteX8" fmla="*/ 3413760 w 3413760"/>
              <a:gd name="connsiteY8" fmla="*/ 1457772 h 19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3760" h="1914743">
                <a:moveTo>
                  <a:pt x="0" y="1076772"/>
                </a:moveTo>
                <a:cubicBezTo>
                  <a:pt x="154940" y="1211392"/>
                  <a:pt x="309880" y="1348552"/>
                  <a:pt x="457200" y="1473012"/>
                </a:cubicBezTo>
                <a:cubicBezTo>
                  <a:pt x="604520" y="1597472"/>
                  <a:pt x="754380" y="1760032"/>
                  <a:pt x="883920" y="1823532"/>
                </a:cubicBezTo>
                <a:cubicBezTo>
                  <a:pt x="1013460" y="1887032"/>
                  <a:pt x="1102360" y="1975932"/>
                  <a:pt x="1234440" y="1854012"/>
                </a:cubicBezTo>
                <a:cubicBezTo>
                  <a:pt x="1366520" y="1732092"/>
                  <a:pt x="1529080" y="1340932"/>
                  <a:pt x="1676400" y="1092012"/>
                </a:cubicBezTo>
                <a:cubicBezTo>
                  <a:pt x="1823720" y="843092"/>
                  <a:pt x="1976120" y="540832"/>
                  <a:pt x="2118360" y="360492"/>
                </a:cubicBezTo>
                <a:cubicBezTo>
                  <a:pt x="2260600" y="180152"/>
                  <a:pt x="2390140" y="-50988"/>
                  <a:pt x="2529840" y="9972"/>
                </a:cubicBezTo>
                <a:cubicBezTo>
                  <a:pt x="2669540" y="70932"/>
                  <a:pt x="2809240" y="484952"/>
                  <a:pt x="2956560" y="726252"/>
                </a:cubicBezTo>
                <a:cubicBezTo>
                  <a:pt x="3103880" y="967552"/>
                  <a:pt x="3258820" y="1212662"/>
                  <a:pt x="3413760" y="1457772"/>
                </a:cubicBezTo>
              </a:path>
            </a:pathLst>
          </a:custGeom>
          <a:noFill/>
          <a:ln w="539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" name="表 1"/>
          <p:cNvGraphicFramePr>
            <a:graphicFrameLocks noGrp="1"/>
          </p:cNvGraphicFramePr>
          <p:nvPr/>
        </p:nvGraphicFramePr>
        <p:xfrm>
          <a:off x="1256129" y="3744094"/>
          <a:ext cx="3717036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077850781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30892002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474454668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4344068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69643186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1707678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77251445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91664531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786224690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56857"/>
                  </a:ext>
                </a:extLst>
              </a:tr>
            </a:tbl>
          </a:graphicData>
        </a:graphic>
      </p:graphicFrame>
      <p:sp>
        <p:nvSpPr>
          <p:cNvPr id="15" name="テキスト ボックス 14"/>
          <p:cNvSpPr txBox="1"/>
          <p:nvPr/>
        </p:nvSpPr>
        <p:spPr>
          <a:xfrm>
            <a:off x="5026243" y="1531834"/>
            <a:ext cx="36189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符号化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量子化した大きさ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進数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で表す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量子化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の段階が細かいほど、多くのビットが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必要。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178565" y="5034269"/>
            <a:ext cx="5427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上記の例 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0~7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の表現には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000~111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が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必要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330729"/>
              </p:ext>
            </p:extLst>
          </p:nvPr>
        </p:nvGraphicFramePr>
        <p:xfrm>
          <a:off x="433998" y="4473721"/>
          <a:ext cx="598855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395">
                  <a:extLst>
                    <a:ext uri="{9D8B030D-6E8A-4147-A177-3AD203B41FA5}">
                      <a16:colId xmlns:a16="http://schemas.microsoft.com/office/drawing/2014/main" val="1077850781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3130892002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3474454668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3143440689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3696431864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2517076786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772514459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291664531"/>
                    </a:ext>
                  </a:extLst>
                </a:gridCol>
                <a:gridCol w="665395">
                  <a:extLst>
                    <a:ext uri="{9D8B030D-6E8A-4147-A177-3AD203B41FA5}">
                      <a16:colId xmlns:a16="http://schemas.microsoft.com/office/drawing/2014/main" val="3786224690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110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</a:t>
                      </a:r>
                      <a:endParaRPr kumimoji="1" lang="ja-JP" altLang="en-US" sz="20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0656857"/>
                  </a:ext>
                </a:extLst>
              </a:tr>
            </a:tbl>
          </a:graphicData>
        </a:graphic>
      </p:graphicFrame>
      <p:pic>
        <p:nvPicPr>
          <p:cNvPr id="3" name="speech_A140_2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35739" y="5636988"/>
            <a:ext cx="609600" cy="609600"/>
          </a:xfrm>
          <a:prstGeom prst="rect">
            <a:avLst/>
          </a:prstGeom>
        </p:spPr>
      </p:pic>
      <p:pic>
        <p:nvPicPr>
          <p:cNvPr id="4" name="speech_A140_2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79964" y="56249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49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4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64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14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30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7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7181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" grpId="0" animBg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画像のデジタル化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705030" y="2992806"/>
            <a:ext cx="41642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量子化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各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RGB(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赤緑青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の濃淡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を、それぞれ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1,2,3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などの段階で表現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する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=256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階調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705030" y="1090108"/>
            <a:ext cx="41662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標本化</a:t>
            </a:r>
          </a:p>
          <a:p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画像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を一定の距離間隔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で区切って分割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し，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各点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ドット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各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RGB(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赤緑青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明るさ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（濃淡）を取り出す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ja-JP" altLang="en-US" sz="24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7279" y="1056607"/>
            <a:ext cx="4162425" cy="2762250"/>
          </a:xfrm>
          <a:prstGeom prst="rect">
            <a:avLst/>
          </a:prstGeom>
        </p:spPr>
      </p:pic>
      <p:grpSp>
        <p:nvGrpSpPr>
          <p:cNvPr id="6" name="グループ化 5"/>
          <p:cNvGrpSpPr/>
          <p:nvPr/>
        </p:nvGrpSpPr>
        <p:grpSpPr>
          <a:xfrm>
            <a:off x="224537" y="3036589"/>
            <a:ext cx="4184154" cy="3519273"/>
            <a:chOff x="520876" y="3021615"/>
            <a:chExt cx="4184154" cy="3519273"/>
          </a:xfrm>
        </p:grpSpPr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383636" y="3901722"/>
              <a:ext cx="1321394" cy="1321394"/>
            </a:xfrm>
            <a:prstGeom prst="rect">
              <a:avLst/>
            </a:prstGeom>
          </p:spPr>
        </p:pic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508239" y="5236726"/>
              <a:ext cx="1750793" cy="1304162"/>
            </a:xfrm>
            <a:prstGeom prst="rect">
              <a:avLst/>
            </a:prstGeom>
          </p:spPr>
        </p:pic>
        <p:sp>
          <p:nvSpPr>
            <p:cNvPr id="22" name="正方形/長方形 21"/>
            <p:cNvSpPr/>
            <p:nvPr/>
          </p:nvSpPr>
          <p:spPr>
            <a:xfrm>
              <a:off x="3465692" y="3021615"/>
              <a:ext cx="180975" cy="158769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3" name="直線矢印コネクタ 22"/>
            <p:cNvCxnSpPr/>
            <p:nvPr/>
          </p:nvCxnSpPr>
          <p:spPr>
            <a:xfrm>
              <a:off x="3631900" y="3232919"/>
              <a:ext cx="412433" cy="1148671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/>
            <p:cNvSpPr txBox="1"/>
            <p:nvPr/>
          </p:nvSpPr>
          <p:spPr>
            <a:xfrm>
              <a:off x="520876" y="4112293"/>
              <a:ext cx="29583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デジタルカメラで</a:t>
              </a:r>
            </a:p>
            <a:p>
              <a:pPr algn="l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画像をデジタル化</a:t>
              </a:r>
            </a:p>
          </p:txBody>
        </p:sp>
      </p:grpSp>
      <p:sp>
        <p:nvSpPr>
          <p:cNvPr id="25" name="テキスト ボックス 24"/>
          <p:cNvSpPr txBox="1"/>
          <p:nvPr/>
        </p:nvSpPr>
        <p:spPr>
          <a:xfrm>
            <a:off x="4705030" y="4711816"/>
            <a:ext cx="4164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符号化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量子化した大きさを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進数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で表す</a:t>
            </a:r>
          </a:p>
          <a:p>
            <a:pPr algn="l"/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speech_A140_2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983626" y="5756695"/>
            <a:ext cx="609600" cy="609600"/>
          </a:xfrm>
          <a:prstGeom prst="rect">
            <a:avLst/>
          </a:prstGeom>
        </p:spPr>
      </p:pic>
      <p:pic>
        <p:nvPicPr>
          <p:cNvPr id="8" name="speech_A140_23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036439" y="5756695"/>
            <a:ext cx="609600" cy="609600"/>
          </a:xfrm>
          <a:prstGeom prst="rect">
            <a:avLst/>
          </a:prstGeom>
        </p:spPr>
      </p:pic>
      <p:pic>
        <p:nvPicPr>
          <p:cNvPr id="13" name="speech_A140_25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889565" y="5764653"/>
            <a:ext cx="609600" cy="609600"/>
          </a:xfrm>
          <a:prstGeom prst="rect">
            <a:avLst/>
          </a:prstGeom>
        </p:spPr>
      </p:pic>
      <p:pic>
        <p:nvPicPr>
          <p:cNvPr id="26" name="speech_A140_26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36702" y="57566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6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0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75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075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7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837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337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6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1081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581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629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876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  <p:bldLst>
      <p:bldP spid="31" grpId="0" animBg="1"/>
      <p:bldP spid="18" grpId="0"/>
      <p:bldP spid="19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13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2667607" y="2641322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音が聞こえるって何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033" y="1071698"/>
            <a:ext cx="4218815" cy="4001798"/>
          </a:xfrm>
          <a:prstGeom prst="rect">
            <a:avLst/>
          </a:prstGeom>
          <a:effectLst>
            <a:softEdge rad="355600"/>
          </a:effectLst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96" y="899563"/>
            <a:ext cx="2724029" cy="2724029"/>
          </a:xfrm>
          <a:prstGeom prst="rect">
            <a:avLst/>
          </a:prstGeom>
        </p:spPr>
      </p:pic>
      <p:pic>
        <p:nvPicPr>
          <p:cNvPr id="1026" name="Picture 2" descr="スピーカーユニットのイラスト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6781" y="3789867"/>
            <a:ext cx="2901858" cy="29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グループ化 5"/>
          <p:cNvGrpSpPr/>
          <p:nvPr/>
        </p:nvGrpSpPr>
        <p:grpSpPr>
          <a:xfrm>
            <a:off x="3196453" y="2032182"/>
            <a:ext cx="2378012" cy="1591959"/>
            <a:chOff x="3196453" y="2032182"/>
            <a:chExt cx="2378012" cy="1591959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079303">
              <a:off x="3196453" y="2032182"/>
              <a:ext cx="2378012" cy="266659"/>
            </a:xfrm>
            <a:prstGeom prst="rect">
              <a:avLst/>
            </a:prstGeom>
          </p:spPr>
        </p:pic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218158">
              <a:off x="3302176" y="2428649"/>
              <a:ext cx="2125378" cy="375986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14262">
              <a:off x="3378795" y="2924885"/>
              <a:ext cx="1962465" cy="295424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1446851">
              <a:off x="3333833" y="3296843"/>
              <a:ext cx="2029569" cy="327298"/>
            </a:xfrm>
            <a:prstGeom prst="rect">
              <a:avLst/>
            </a:prstGeom>
          </p:spPr>
        </p:pic>
      </p:grpSp>
      <p:pic>
        <p:nvPicPr>
          <p:cNvPr id="9" name="speech_A140_0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229832" y="364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61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253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538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音が聞こえるって何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9033" y="1071698"/>
            <a:ext cx="4218815" cy="4001798"/>
          </a:xfrm>
          <a:prstGeom prst="rect">
            <a:avLst/>
          </a:prstGeom>
          <a:effectLst>
            <a:softEdge rad="355600"/>
          </a:effectLst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96" y="899563"/>
            <a:ext cx="2724029" cy="2724029"/>
          </a:xfrm>
          <a:prstGeom prst="rect">
            <a:avLst/>
          </a:prstGeom>
        </p:spPr>
      </p:pic>
      <p:pic>
        <p:nvPicPr>
          <p:cNvPr id="1026" name="Picture 2" descr="スピーカーユニットのイラスト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6781" y="3789867"/>
            <a:ext cx="2901858" cy="29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角丸四角形 5"/>
          <p:cNvSpPr/>
          <p:nvPr/>
        </p:nvSpPr>
        <p:spPr>
          <a:xfrm>
            <a:off x="646781" y="899563"/>
            <a:ext cx="3055789" cy="2724029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下矢印 6"/>
          <p:cNvSpPr/>
          <p:nvPr/>
        </p:nvSpPr>
        <p:spPr>
          <a:xfrm>
            <a:off x="1904852" y="3757242"/>
            <a:ext cx="539646" cy="36379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右矢印 8"/>
          <p:cNvSpPr/>
          <p:nvPr/>
        </p:nvSpPr>
        <p:spPr>
          <a:xfrm rot="19895680">
            <a:off x="3072713" y="3955079"/>
            <a:ext cx="2623279" cy="6145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4613" y="4383970"/>
            <a:ext cx="980841" cy="1657132"/>
          </a:xfrm>
          <a:prstGeom prst="rect">
            <a:avLst/>
          </a:prstGeom>
        </p:spPr>
      </p:pic>
      <p:pic>
        <p:nvPicPr>
          <p:cNvPr id="10" name="speech_A140_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379461" y="240118"/>
            <a:ext cx="609600" cy="609600"/>
          </a:xfrm>
          <a:prstGeom prst="rect">
            <a:avLst/>
          </a:prstGeom>
        </p:spPr>
      </p:pic>
      <p:pic>
        <p:nvPicPr>
          <p:cNvPr id="11" name="speech_A140_04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73640" y="24011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231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6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C -0.00017 0.00394 0.00035 0.00672 0.0007 0.00672 C 0.00139 0.00672 0.00139 0.00394 0.00157 0.00024 C 0.00174 -0.0037 0.00174 -0.00717 0.00105 -0.00717 C 0.0007 -0.00717 0.00035 -0.0037 0.00052 0.00024 C 0.0007 0.00394 0.00139 0.00672 0.00174 0.00672 C 0.00226 0.00695 0.00261 0.00417 0.00278 0.00047 C 0.00296 -0.00347 0.00261 -0.00694 0.00209 -0.00717 C 0.00174 -0.00717 0.00174 -0.0037 0.00191 0.00024 C 0.00174 0.00394 0.00226 0.00695 0.00296 0.00695 C 0.0033 0.00695 0.00365 0.00417 0.00382 0.00024 C 0.004 -0.00347 0.00365 -0.00694 0.0033 -0.00694 C 0.00261 -0.00694 0.00261 -0.00347 0.00278 0.00047 C 0.00296 0.00417 0.00365 0.00695 0.004 0.00695 C 0.00434 0.00695 0.00452 0.00417 0.00469 0.00024 C 0.00486 -0.00347 0.00469 -0.00694 0.00434 -0.00694 C 0.004 -0.00694 0.00365 -0.00347 0.00382 0.00047 C 0.004 0.00417 0.00452 0.00695 0.00486 0.00695 C 0.00556 0.00695 0.00556 0.00417 0.00573 0.00024 C 0.00591 -0.00347 0.00591 -0.00694 0.00521 -0.00694 C 0.00486 -0.00694 0.00486 -0.00347 0.00504 0.00047 C 0.00486 0.00417 0.00556 0.00695 0.00625 0.00695 C 0.0066 0.00695 0.00677 0.00417 0.00695 0.00024 C 0.00712 -0.00347 0.00695 -0.00694 0.0066 -0.00694 C 0.00591 -0.00694 0.00591 -0.00347 0.00608 0.00047 C 0.00625 0.00417 0.00677 0.00695 0.00712 0.00718 C 0.00747 0.00718 0.00782 0.0044 0.00799 0.00047 C 0.00816 -0.00347 0.00782 -0.00671 0.00747 -0.00671 C 0.00712 -0.00694 0.00695 -0.00347 0.00695 0.00024 C 0.00712 0.00463 0.00712 0.00718 0.00816 0.00718 C 0.00851 0.00718 0.00921 0.0044 0.00938 0.00047 C 0.00938 -0.00347 0.00886 -0.00671 0.00851 -0.00625 C 0.00816 -0.00625 0.00816 -0.00324 0.00799 0.00047 " pathEditMode="relative" rAng="16320000" ptsTypes="AAAAAAAAAAAAAAAAAAAAAAAAAAAAAAAAA">
                                      <p:cBhvr>
                                        <p:cTn id="1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963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139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1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2667607" y="2641322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音が聞こえるって何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696" y="899563"/>
            <a:ext cx="2724029" cy="2724029"/>
          </a:xfrm>
          <a:prstGeom prst="rect">
            <a:avLst/>
          </a:prstGeom>
        </p:spPr>
      </p:pic>
      <p:pic>
        <p:nvPicPr>
          <p:cNvPr id="1026" name="Picture 2" descr="スピーカーユニットのイラスト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6781" y="3789867"/>
            <a:ext cx="2901858" cy="290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グループ化 5"/>
          <p:cNvGrpSpPr/>
          <p:nvPr/>
        </p:nvGrpSpPr>
        <p:grpSpPr>
          <a:xfrm>
            <a:off x="3196453" y="2032182"/>
            <a:ext cx="2378012" cy="1591959"/>
            <a:chOff x="3196453" y="2032182"/>
            <a:chExt cx="2378012" cy="1591959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 rot="2079303">
              <a:off x="3196453" y="2032182"/>
              <a:ext cx="2378012" cy="266659"/>
            </a:xfrm>
            <a:prstGeom prst="rect">
              <a:avLst/>
            </a:prstGeom>
          </p:spPr>
        </p:pic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218158">
              <a:off x="3302176" y="2428649"/>
              <a:ext cx="2125378" cy="375986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514262">
              <a:off x="3378795" y="2924885"/>
              <a:ext cx="1962465" cy="295424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 rot="21446851">
              <a:off x="3333833" y="3296843"/>
              <a:ext cx="2029569" cy="327298"/>
            </a:xfrm>
            <a:prstGeom prst="rect">
              <a:avLst/>
            </a:prstGeom>
          </p:spPr>
        </p:pic>
      </p:grpSp>
      <p:pic>
        <p:nvPicPr>
          <p:cNvPr id="7" name="図 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482033" y="1267426"/>
            <a:ext cx="3486150" cy="3562350"/>
          </a:xfrm>
          <a:prstGeom prst="rect">
            <a:avLst/>
          </a:prstGeom>
          <a:effectLst>
            <a:softEdge rad="241300"/>
          </a:effectLst>
        </p:spPr>
      </p:pic>
      <p:sp>
        <p:nvSpPr>
          <p:cNvPr id="10" name="テキスト ボックス 9"/>
          <p:cNvSpPr txBox="1"/>
          <p:nvPr/>
        </p:nvSpPr>
        <p:spPr>
          <a:xfrm>
            <a:off x="7448155" y="3810744"/>
            <a:ext cx="19487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鼓膜</a:t>
            </a:r>
            <a:endParaRPr kumimoji="1" lang="ja-JP" altLang="en-US" sz="5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58507" y="2916326"/>
            <a:ext cx="2144134" cy="544166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408158">
            <a:off x="2859994" y="4182815"/>
            <a:ext cx="2761594" cy="700873"/>
          </a:xfrm>
          <a:prstGeom prst="rect">
            <a:avLst/>
          </a:prstGeom>
        </p:spPr>
      </p:pic>
      <p:pic>
        <p:nvPicPr>
          <p:cNvPr id="12" name="speech_A140_0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6301398" y="5467358"/>
            <a:ext cx="609600" cy="609600"/>
          </a:xfrm>
          <a:prstGeom prst="rect">
            <a:avLst/>
          </a:prstGeom>
        </p:spPr>
      </p:pic>
      <p:pic>
        <p:nvPicPr>
          <p:cNvPr id="13" name="speech_A140_06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225108" y="5472082"/>
            <a:ext cx="609600" cy="609600"/>
          </a:xfrm>
          <a:prstGeom prst="rect">
            <a:avLst/>
          </a:prstGeom>
        </p:spPr>
      </p:pic>
      <p:pic>
        <p:nvPicPr>
          <p:cNvPr id="14" name="speech_A140_07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8117716" y="5489449"/>
            <a:ext cx="609600" cy="609600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4613" y="4383970"/>
            <a:ext cx="980841" cy="165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238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202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702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63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6 C -0.00017 0.00394 0.00035 0.00672 0.0007 0.00672 C 0.00139 0.00672 0.00139 0.00394 0.00157 0.00024 C 0.00174 -0.0037 0.00174 -0.00717 0.00105 -0.00717 C 0.0007 -0.00717 0.00035 -0.0037 0.00052 0.00024 C 0.0007 0.00394 0.00139 0.00672 0.00174 0.00672 C 0.00226 0.00695 0.00261 0.00417 0.00278 0.00047 C 0.00296 -0.00347 0.00261 -0.00694 0.00209 -0.00717 C 0.00174 -0.00717 0.00174 -0.0037 0.00191 0.00024 C 0.00174 0.00394 0.00226 0.00695 0.00296 0.00695 C 0.0033 0.00695 0.00365 0.00417 0.00382 0.00024 C 0.004 -0.00347 0.00365 -0.00694 0.0033 -0.00694 C 0.00261 -0.00694 0.00261 -0.00347 0.00278 0.00047 C 0.00296 0.00417 0.00365 0.00695 0.004 0.00695 C 0.00434 0.00695 0.00452 0.00417 0.00469 0.00024 C 0.00486 -0.00347 0.00469 -0.00694 0.00434 -0.00694 C 0.004 -0.00694 0.00365 -0.00347 0.00382 0.00047 C 0.004 0.00417 0.00452 0.00695 0.00486 0.00695 C 0.00556 0.00695 0.00556 0.00417 0.00573 0.00024 C 0.00591 -0.00347 0.00591 -0.00694 0.00521 -0.00694 C 0.00486 -0.00694 0.00486 -0.00347 0.00504 0.00047 C 0.00486 0.00417 0.00556 0.00695 0.00625 0.00695 C 0.0066 0.00695 0.00677 0.00417 0.00695 0.00024 C 0.00712 -0.00347 0.00695 -0.00694 0.0066 -0.00694 C 0.00591 -0.00694 0.00591 -0.00347 0.00608 0.00047 C 0.00625 0.00417 0.00677 0.00695 0.00712 0.00718 C 0.00747 0.00718 0.00782 0.0044 0.00799 0.00047 C 0.00816 -0.00347 0.00782 -0.00671 0.00747 -0.00671 C 0.00712 -0.00694 0.00695 -0.00347 0.00695 0.00024 C 0.00712 0.00463 0.00712 0.00718 0.00816 0.00718 C 0.00851 0.00718 0.00921 0.0044 0.00938 0.00047 C 0.00938 -0.00347 0.00886 -0.00671 0.00851 -0.00625 C 0.00816 -0.00625 0.00816 -0.00324 0.00799 0.00047 " pathEditMode="relative" rAng="16320000" ptsTypes="AAAAAAAAAAAAAAAAAAAAAAAAAAAAAAAAA">
                                      <p:cBhvr>
                                        <p:cTn id="1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92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424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音を作ろう、加工しよう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AGDRec_DanceOrig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4108" y="1003405"/>
            <a:ext cx="6686550" cy="3771900"/>
          </a:xfrm>
          <a:prstGeom prst="rect">
            <a:avLst/>
          </a:prstGeom>
        </p:spPr>
      </p:pic>
      <p:pic>
        <p:nvPicPr>
          <p:cNvPr id="12" name="図 11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0997" y="4985267"/>
            <a:ext cx="1579963" cy="16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speech_A140_08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004560" y="136276"/>
            <a:ext cx="609600" cy="609600"/>
          </a:xfrm>
          <a:prstGeom prst="rect">
            <a:avLst/>
          </a:prstGeom>
        </p:spPr>
      </p:pic>
      <p:pic>
        <p:nvPicPr>
          <p:cNvPr id="6" name="speech_A140_09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8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784"/>
                            </p:stCondLst>
                            <p:childTnLst>
                              <p:par>
                                <p:cTn id="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ニャ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284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3484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02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724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音を作ろう、加工しよう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100997" y="4985267"/>
            <a:ext cx="1579963" cy="1662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AGDRec_DanceModify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4108" y="1003405"/>
            <a:ext cx="6686550" cy="3771900"/>
          </a:xfrm>
          <a:prstGeom prst="rect">
            <a:avLst/>
          </a:prstGeom>
        </p:spPr>
      </p:pic>
      <p:pic>
        <p:nvPicPr>
          <p:cNvPr id="4" name="speech_A140_1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6197" y="209628"/>
            <a:ext cx="609600" cy="609600"/>
          </a:xfrm>
          <a:prstGeom prst="rect">
            <a:avLst/>
          </a:prstGeom>
        </p:spPr>
      </p:pic>
      <p:pic>
        <p:nvPicPr>
          <p:cNvPr id="7" name="speech_A140_1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025858" y="2248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92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28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27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557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4016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音をデジタル化する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3139" y="907262"/>
            <a:ext cx="3120364" cy="2959852"/>
          </a:xfrm>
          <a:prstGeom prst="rect">
            <a:avLst/>
          </a:prstGeom>
          <a:effectLst>
            <a:softEdge rad="241300"/>
          </a:effectLst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8868" y="2024438"/>
            <a:ext cx="3716588" cy="725499"/>
          </a:xfrm>
          <a:prstGeom prst="rect">
            <a:avLst/>
          </a:prstGeom>
        </p:spPr>
      </p:pic>
      <p:grpSp>
        <p:nvGrpSpPr>
          <p:cNvPr id="2" name="グループ化 1"/>
          <p:cNvGrpSpPr/>
          <p:nvPr/>
        </p:nvGrpSpPr>
        <p:grpSpPr>
          <a:xfrm>
            <a:off x="1601509" y="4153086"/>
            <a:ext cx="5869274" cy="2466975"/>
            <a:chOff x="1601509" y="4153086"/>
            <a:chExt cx="5869274" cy="2466975"/>
          </a:xfrm>
        </p:grpSpPr>
        <p:pic>
          <p:nvPicPr>
            <p:cNvPr id="10" name="Picture 6" descr="レコードディスクのイラスト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1509" y="4153086"/>
              <a:ext cx="1608116" cy="1608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1674608" y="5826740"/>
              <a:ext cx="1535017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レコード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651383" y="4153086"/>
              <a:ext cx="2819400" cy="2466975"/>
            </a:xfrm>
            <a:prstGeom prst="rect">
              <a:avLst/>
            </a:prstGeom>
          </p:spPr>
        </p:pic>
        <p:sp>
          <p:nvSpPr>
            <p:cNvPr id="14" name="下矢印 4"/>
            <p:cNvSpPr/>
            <p:nvPr/>
          </p:nvSpPr>
          <p:spPr>
            <a:xfrm rot="16200000">
              <a:off x="3237709" y="4196453"/>
              <a:ext cx="625628" cy="1157524"/>
            </a:xfrm>
            <a:custGeom>
              <a:avLst/>
              <a:gdLst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156407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324842 w 625628"/>
                <a:gd name="connsiteY3" fmla="*/ 16042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628" h="1157524">
                  <a:moveTo>
                    <a:pt x="0" y="844710"/>
                  </a:moveTo>
                  <a:lnTo>
                    <a:pt x="156407" y="844710"/>
                  </a:lnTo>
                  <a:lnTo>
                    <a:pt x="284744" y="0"/>
                  </a:lnTo>
                  <a:lnTo>
                    <a:pt x="324842" y="16042"/>
                  </a:lnTo>
                  <a:lnTo>
                    <a:pt x="469221" y="844710"/>
                  </a:lnTo>
                  <a:lnTo>
                    <a:pt x="625628" y="844710"/>
                  </a:lnTo>
                  <a:lnTo>
                    <a:pt x="312814" y="1157524"/>
                  </a:lnTo>
                  <a:lnTo>
                    <a:pt x="0" y="84471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 rot="21536762">
              <a:off x="3204863" y="5255546"/>
              <a:ext cx="2203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拡大</a:t>
              </a:r>
              <a:endParaRPr kumimoji="1" lang="ja-JP" altLang="en-US" sz="4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3" name="speech_A140_1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309360" y="353843"/>
            <a:ext cx="609600" cy="609600"/>
          </a:xfrm>
          <a:prstGeom prst="rect">
            <a:avLst/>
          </a:prstGeom>
        </p:spPr>
      </p:pic>
      <p:pic>
        <p:nvPicPr>
          <p:cNvPr id="5" name="speech_A140_13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165983" y="37417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2947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75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96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665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デジタル化の考え方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879" y="876228"/>
            <a:ext cx="5354583" cy="2813154"/>
          </a:xfrm>
          <a:prstGeom prst="rect">
            <a:avLst/>
          </a:prstGeom>
        </p:spPr>
      </p:pic>
      <p:pic>
        <p:nvPicPr>
          <p:cNvPr id="21" name="Picture 2" descr="スピーカーユニットのイラスト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211184" y="4302157"/>
            <a:ext cx="2443417" cy="244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下矢印 11"/>
          <p:cNvSpPr/>
          <p:nvPr/>
        </p:nvSpPr>
        <p:spPr>
          <a:xfrm>
            <a:off x="3327816" y="3689382"/>
            <a:ext cx="584617" cy="7477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87185" y="3763548"/>
            <a:ext cx="41086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例えば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スピーカーを</a:t>
            </a: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動かす電気の強さ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8" name="直線コネクタ 17"/>
          <p:cNvCxnSpPr>
            <a:stCxn id="2" idx="1"/>
            <a:endCxn id="2" idx="3"/>
          </p:cNvCxnSpPr>
          <p:nvPr/>
        </p:nvCxnSpPr>
        <p:spPr>
          <a:xfrm>
            <a:off x="613879" y="2282805"/>
            <a:ext cx="53545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74" name="グループ化 4173"/>
          <p:cNvGrpSpPr/>
          <p:nvPr/>
        </p:nvGrpSpPr>
        <p:grpSpPr>
          <a:xfrm>
            <a:off x="869430" y="1180240"/>
            <a:ext cx="4942436" cy="1124728"/>
            <a:chOff x="869430" y="1180240"/>
            <a:chExt cx="4942436" cy="1124728"/>
          </a:xfrm>
        </p:grpSpPr>
        <p:cxnSp>
          <p:nvCxnSpPr>
            <p:cNvPr id="23" name="直線コネクタ 22"/>
            <p:cNvCxnSpPr/>
            <p:nvPr/>
          </p:nvCxnSpPr>
          <p:spPr>
            <a:xfrm flipV="1">
              <a:off x="869430" y="1499016"/>
              <a:ext cx="0" cy="78378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コネクタ 27"/>
            <p:cNvCxnSpPr/>
            <p:nvPr/>
          </p:nvCxnSpPr>
          <p:spPr>
            <a:xfrm flipV="1">
              <a:off x="988170" y="1499016"/>
              <a:ext cx="0" cy="78378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コネクタ 28"/>
            <p:cNvCxnSpPr/>
            <p:nvPr/>
          </p:nvCxnSpPr>
          <p:spPr>
            <a:xfrm flipH="1" flipV="1">
              <a:off x="1124262" y="1603948"/>
              <a:ext cx="2499" cy="67885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/>
            <p:cNvCxnSpPr/>
            <p:nvPr/>
          </p:nvCxnSpPr>
          <p:spPr>
            <a:xfrm flipH="1" flipV="1">
              <a:off x="1244184" y="1708879"/>
              <a:ext cx="1317" cy="573927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 flipH="1" flipV="1">
              <a:off x="1379814" y="1784555"/>
              <a:ext cx="3338" cy="498251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 flipV="1">
              <a:off x="1501892" y="1865671"/>
              <a:ext cx="2443" cy="417135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/>
            <p:cNvCxnSpPr/>
            <p:nvPr/>
          </p:nvCxnSpPr>
          <p:spPr>
            <a:xfrm flipH="1" flipV="1">
              <a:off x="1636723" y="1943376"/>
              <a:ext cx="3761" cy="33943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 flipH="1" flipV="1">
              <a:off x="1755058" y="1998406"/>
              <a:ext cx="4166" cy="284401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/>
            <p:cNvCxnSpPr/>
            <p:nvPr/>
          </p:nvCxnSpPr>
          <p:spPr>
            <a:xfrm flipV="1">
              <a:off x="1891869" y="1998406"/>
              <a:ext cx="3299" cy="2844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/>
            <p:cNvCxnSpPr/>
            <p:nvPr/>
          </p:nvCxnSpPr>
          <p:spPr>
            <a:xfrm flipV="1">
              <a:off x="2010609" y="1998406"/>
              <a:ext cx="2546" cy="2844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線コネクタ 48"/>
            <p:cNvCxnSpPr/>
            <p:nvPr/>
          </p:nvCxnSpPr>
          <p:spPr>
            <a:xfrm flipH="1" flipV="1">
              <a:off x="2145543" y="2050026"/>
              <a:ext cx="3658" cy="23278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線コネクタ 49"/>
            <p:cNvCxnSpPr/>
            <p:nvPr/>
          </p:nvCxnSpPr>
          <p:spPr>
            <a:xfrm flipV="1">
              <a:off x="2267941" y="2032924"/>
              <a:ext cx="3281" cy="24988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コネクタ 50"/>
            <p:cNvCxnSpPr/>
            <p:nvPr/>
          </p:nvCxnSpPr>
          <p:spPr>
            <a:xfrm flipH="1" flipV="1">
              <a:off x="2401443" y="2032924"/>
              <a:ext cx="4148" cy="24988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線コネクタ 51"/>
            <p:cNvCxnSpPr/>
            <p:nvPr/>
          </p:nvCxnSpPr>
          <p:spPr>
            <a:xfrm flipH="1" flipV="1">
              <a:off x="2520165" y="2032924"/>
              <a:ext cx="4166" cy="24988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線コネクタ 52"/>
            <p:cNvCxnSpPr/>
            <p:nvPr/>
          </p:nvCxnSpPr>
          <p:spPr>
            <a:xfrm flipH="1" flipV="1">
              <a:off x="2655476" y="1998406"/>
              <a:ext cx="7448" cy="28440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コネクタ 53"/>
            <p:cNvCxnSpPr/>
            <p:nvPr/>
          </p:nvCxnSpPr>
          <p:spPr>
            <a:xfrm flipH="1" flipV="1">
              <a:off x="2777497" y="1998406"/>
              <a:ext cx="4166" cy="284401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線コネクタ 78"/>
            <p:cNvCxnSpPr/>
            <p:nvPr/>
          </p:nvCxnSpPr>
          <p:spPr>
            <a:xfrm flipV="1">
              <a:off x="2896236" y="1943375"/>
              <a:ext cx="0" cy="33943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線コネクタ 79"/>
            <p:cNvCxnSpPr/>
            <p:nvPr/>
          </p:nvCxnSpPr>
          <p:spPr>
            <a:xfrm flipV="1">
              <a:off x="3014976" y="1943375"/>
              <a:ext cx="4495" cy="33943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コネクタ 80"/>
            <p:cNvCxnSpPr/>
            <p:nvPr/>
          </p:nvCxnSpPr>
          <p:spPr>
            <a:xfrm flipH="1" flipV="1">
              <a:off x="3138211" y="1906292"/>
              <a:ext cx="15358" cy="376514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線コネクタ 81"/>
            <p:cNvCxnSpPr/>
            <p:nvPr/>
          </p:nvCxnSpPr>
          <p:spPr>
            <a:xfrm flipV="1">
              <a:off x="3272308" y="1858740"/>
              <a:ext cx="4496" cy="42406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線コネクタ 82"/>
            <p:cNvCxnSpPr/>
            <p:nvPr/>
          </p:nvCxnSpPr>
          <p:spPr>
            <a:xfrm flipH="1" flipV="1">
              <a:off x="3406620" y="1784554"/>
              <a:ext cx="3338" cy="498252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線コネクタ 83"/>
            <p:cNvCxnSpPr/>
            <p:nvPr/>
          </p:nvCxnSpPr>
          <p:spPr>
            <a:xfrm flipH="1" flipV="1">
              <a:off x="3522289" y="1779739"/>
              <a:ext cx="6410" cy="503067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線コネクタ 84"/>
            <p:cNvCxnSpPr/>
            <p:nvPr/>
          </p:nvCxnSpPr>
          <p:spPr>
            <a:xfrm flipH="1" flipV="1">
              <a:off x="3661058" y="1708879"/>
              <a:ext cx="6233" cy="57392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線コネクタ 85"/>
            <p:cNvCxnSpPr/>
            <p:nvPr/>
          </p:nvCxnSpPr>
          <p:spPr>
            <a:xfrm flipH="1" flipV="1">
              <a:off x="3785519" y="1603948"/>
              <a:ext cx="511" cy="67885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線コネクタ 86"/>
            <p:cNvCxnSpPr/>
            <p:nvPr/>
          </p:nvCxnSpPr>
          <p:spPr>
            <a:xfrm flipH="1" flipV="1">
              <a:off x="3907194" y="1603948"/>
              <a:ext cx="11481" cy="678857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線コネクタ 87"/>
            <p:cNvCxnSpPr/>
            <p:nvPr/>
          </p:nvCxnSpPr>
          <p:spPr>
            <a:xfrm flipH="1" flipV="1">
              <a:off x="4023327" y="1499016"/>
              <a:ext cx="14088" cy="78378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線コネクタ 88"/>
            <p:cNvCxnSpPr/>
            <p:nvPr/>
          </p:nvCxnSpPr>
          <p:spPr>
            <a:xfrm flipH="1" flipV="1">
              <a:off x="4160649" y="1463126"/>
              <a:ext cx="15358" cy="81967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線コネクタ 89"/>
            <p:cNvCxnSpPr/>
            <p:nvPr/>
          </p:nvCxnSpPr>
          <p:spPr>
            <a:xfrm flipH="1" flipV="1">
              <a:off x="4281171" y="1414837"/>
              <a:ext cx="13576" cy="86797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線コネクタ 90"/>
            <p:cNvCxnSpPr/>
            <p:nvPr/>
          </p:nvCxnSpPr>
          <p:spPr>
            <a:xfrm flipV="1">
              <a:off x="4432397" y="1312374"/>
              <a:ext cx="1" cy="970433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線コネクタ 91"/>
            <p:cNvCxnSpPr/>
            <p:nvPr/>
          </p:nvCxnSpPr>
          <p:spPr>
            <a:xfrm flipV="1">
              <a:off x="4551137" y="1242542"/>
              <a:ext cx="842" cy="1040265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/>
            <p:cNvCxnSpPr/>
            <p:nvPr/>
          </p:nvCxnSpPr>
          <p:spPr>
            <a:xfrm flipH="1" flipV="1">
              <a:off x="4684722" y="1180240"/>
              <a:ext cx="5008" cy="110256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/>
            <p:cNvCxnSpPr/>
            <p:nvPr/>
          </p:nvCxnSpPr>
          <p:spPr>
            <a:xfrm flipH="1" flipV="1">
              <a:off x="4789886" y="1180240"/>
              <a:ext cx="18583" cy="1102567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コネクタ 173"/>
            <p:cNvCxnSpPr/>
            <p:nvPr/>
          </p:nvCxnSpPr>
          <p:spPr>
            <a:xfrm flipH="1" flipV="1">
              <a:off x="4884137" y="1180240"/>
              <a:ext cx="37936" cy="112472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線コネクタ 174"/>
            <p:cNvCxnSpPr/>
            <p:nvPr/>
          </p:nvCxnSpPr>
          <p:spPr>
            <a:xfrm flipH="1" flipV="1">
              <a:off x="5002876" y="1180240"/>
              <a:ext cx="37936" cy="112472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線コネクタ 175"/>
            <p:cNvCxnSpPr/>
            <p:nvPr/>
          </p:nvCxnSpPr>
          <p:spPr>
            <a:xfrm flipH="1" flipV="1">
              <a:off x="5117165" y="1242542"/>
              <a:ext cx="62240" cy="1062424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線コネクタ 176"/>
            <p:cNvCxnSpPr/>
            <p:nvPr/>
          </p:nvCxnSpPr>
          <p:spPr>
            <a:xfrm flipH="1" flipV="1">
              <a:off x="5240684" y="1310210"/>
              <a:ext cx="57460" cy="99475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線コネクタ 177"/>
            <p:cNvCxnSpPr/>
            <p:nvPr/>
          </p:nvCxnSpPr>
          <p:spPr>
            <a:xfrm flipH="1" flipV="1">
              <a:off x="5374782" y="1414837"/>
              <a:ext cx="61012" cy="89013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線コネクタ 178"/>
            <p:cNvCxnSpPr/>
            <p:nvPr/>
          </p:nvCxnSpPr>
          <p:spPr>
            <a:xfrm flipH="1" flipV="1">
              <a:off x="5498017" y="1499016"/>
              <a:ext cx="56518" cy="805952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線コネクタ 179"/>
            <p:cNvCxnSpPr/>
            <p:nvPr/>
          </p:nvCxnSpPr>
          <p:spPr>
            <a:xfrm flipH="1" flipV="1">
              <a:off x="5631171" y="1603948"/>
              <a:ext cx="61956" cy="701018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線コネクタ 180"/>
            <p:cNvCxnSpPr/>
            <p:nvPr/>
          </p:nvCxnSpPr>
          <p:spPr>
            <a:xfrm flipH="1" flipV="1">
              <a:off x="5749912" y="1708879"/>
              <a:ext cx="61954" cy="596089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175" name="speech_A140_1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180917" y="340794"/>
            <a:ext cx="609600" cy="609600"/>
          </a:xfrm>
          <a:prstGeom prst="rect">
            <a:avLst/>
          </a:prstGeom>
        </p:spPr>
      </p:pic>
      <p:pic>
        <p:nvPicPr>
          <p:cNvPr id="4176" name="speech_A140_1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02972" y="3685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7" fill="hold"/>
                                        <p:tgtEl>
                                          <p:spTgt spid="4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307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807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0"/>
                                        <p:tgtEl>
                                          <p:spTgt spid="4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420" fill="hold"/>
                                        <p:tgtEl>
                                          <p:spTgt spid="4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227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75"/>
                </p:tgtEl>
              </p:cMediaNode>
            </p:audio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7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9" name="表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281831"/>
              </p:ext>
            </p:extLst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6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標本化・量子化・符号化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8" name="表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201980"/>
              </p:ext>
            </p:extLst>
          </p:nvPr>
        </p:nvGraphicFramePr>
        <p:xfrm>
          <a:off x="830057" y="1139681"/>
          <a:ext cx="4130040" cy="256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004">
                  <a:extLst>
                    <a:ext uri="{9D8B030D-6E8A-4147-A177-3AD203B41FA5}">
                      <a16:colId xmlns:a16="http://schemas.microsoft.com/office/drawing/2014/main" val="143224997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947970340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81304672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1769700377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8160347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437233666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108827169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586841634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3546791495"/>
                    </a:ext>
                  </a:extLst>
                </a:gridCol>
                <a:gridCol w="413004">
                  <a:extLst>
                    <a:ext uri="{9D8B030D-6E8A-4147-A177-3AD203B41FA5}">
                      <a16:colId xmlns:a16="http://schemas.microsoft.com/office/drawing/2014/main" val="2853883793"/>
                    </a:ext>
                  </a:extLst>
                </a:gridCol>
              </a:tblGrid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50363069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09126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097172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0809448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421754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8073"/>
                  </a:ext>
                </a:extLst>
              </a:tr>
              <a:tr h="367081"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91086067"/>
                  </a:ext>
                </a:extLst>
              </a:tr>
            </a:tbl>
          </a:graphicData>
        </a:graphic>
      </p:graphicFrame>
      <p:sp>
        <p:nvSpPr>
          <p:cNvPr id="57" name="フリーフォーム 56"/>
          <p:cNvSpPr/>
          <p:nvPr/>
        </p:nvSpPr>
        <p:spPr>
          <a:xfrm>
            <a:off x="1407767" y="1186751"/>
            <a:ext cx="3413760" cy="1914743"/>
          </a:xfrm>
          <a:custGeom>
            <a:avLst/>
            <a:gdLst>
              <a:gd name="connsiteX0" fmla="*/ 0 w 3413760"/>
              <a:gd name="connsiteY0" fmla="*/ 1076772 h 1914743"/>
              <a:gd name="connsiteX1" fmla="*/ 457200 w 3413760"/>
              <a:gd name="connsiteY1" fmla="*/ 1473012 h 1914743"/>
              <a:gd name="connsiteX2" fmla="*/ 883920 w 3413760"/>
              <a:gd name="connsiteY2" fmla="*/ 1823532 h 1914743"/>
              <a:gd name="connsiteX3" fmla="*/ 1234440 w 3413760"/>
              <a:gd name="connsiteY3" fmla="*/ 1854012 h 1914743"/>
              <a:gd name="connsiteX4" fmla="*/ 1676400 w 3413760"/>
              <a:gd name="connsiteY4" fmla="*/ 1092012 h 1914743"/>
              <a:gd name="connsiteX5" fmla="*/ 2118360 w 3413760"/>
              <a:gd name="connsiteY5" fmla="*/ 360492 h 1914743"/>
              <a:gd name="connsiteX6" fmla="*/ 2529840 w 3413760"/>
              <a:gd name="connsiteY6" fmla="*/ 9972 h 1914743"/>
              <a:gd name="connsiteX7" fmla="*/ 2956560 w 3413760"/>
              <a:gd name="connsiteY7" fmla="*/ 726252 h 1914743"/>
              <a:gd name="connsiteX8" fmla="*/ 3413760 w 3413760"/>
              <a:gd name="connsiteY8" fmla="*/ 1457772 h 191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3760" h="1914743">
                <a:moveTo>
                  <a:pt x="0" y="1076772"/>
                </a:moveTo>
                <a:cubicBezTo>
                  <a:pt x="154940" y="1211392"/>
                  <a:pt x="309880" y="1348552"/>
                  <a:pt x="457200" y="1473012"/>
                </a:cubicBezTo>
                <a:cubicBezTo>
                  <a:pt x="604520" y="1597472"/>
                  <a:pt x="754380" y="1760032"/>
                  <a:pt x="883920" y="1823532"/>
                </a:cubicBezTo>
                <a:cubicBezTo>
                  <a:pt x="1013460" y="1887032"/>
                  <a:pt x="1102360" y="1975932"/>
                  <a:pt x="1234440" y="1854012"/>
                </a:cubicBezTo>
                <a:cubicBezTo>
                  <a:pt x="1366520" y="1732092"/>
                  <a:pt x="1529080" y="1340932"/>
                  <a:pt x="1676400" y="1092012"/>
                </a:cubicBezTo>
                <a:cubicBezTo>
                  <a:pt x="1823720" y="843092"/>
                  <a:pt x="1976120" y="540832"/>
                  <a:pt x="2118360" y="360492"/>
                </a:cubicBezTo>
                <a:cubicBezTo>
                  <a:pt x="2260600" y="180152"/>
                  <a:pt x="2390140" y="-50988"/>
                  <a:pt x="2529840" y="9972"/>
                </a:cubicBezTo>
                <a:cubicBezTo>
                  <a:pt x="2669540" y="70932"/>
                  <a:pt x="2809240" y="484952"/>
                  <a:pt x="2956560" y="726252"/>
                </a:cubicBezTo>
                <a:cubicBezTo>
                  <a:pt x="3103880" y="967552"/>
                  <a:pt x="3258820" y="1212662"/>
                  <a:pt x="3413760" y="1457772"/>
                </a:cubicBezTo>
              </a:path>
            </a:pathLst>
          </a:custGeom>
          <a:noFill/>
          <a:ln w="539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テキスト ボックス 59"/>
          <p:cNvSpPr txBox="1"/>
          <p:nvPr/>
        </p:nvSpPr>
        <p:spPr>
          <a:xfrm>
            <a:off x="747863" y="3985734"/>
            <a:ext cx="77546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標本化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サンプリング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元の波を短い時間に区切って、その短い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時間の波の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大きさ決めて、それらを集めて元に波に近い形を作る。</a:t>
            </a: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なめらかなアナログのデータの流れを、</a:t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カクカクしたデジタルのデータの流れに変える。</a:t>
            </a:r>
            <a:endParaRPr lang="ja-JP" altLang="en-US" sz="24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5420419" y="1211429"/>
            <a:ext cx="332734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秒間を何回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</a:t>
            </a:r>
            <a:b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分けて表す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か</a:t>
            </a:r>
          </a:p>
          <a:p>
            <a:pPr algn="l"/>
            <a:r>
              <a:rPr lang="ja-JP" altLang="en-US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= 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標本化周波数 </a:t>
            </a:r>
            <a:endParaRPr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l"/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この周波数が大きいほど滑らかな音になる。</a:t>
            </a:r>
          </a:p>
        </p:txBody>
      </p:sp>
      <p:pic>
        <p:nvPicPr>
          <p:cNvPr id="3" name="speech_A140_1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522794" y="379484"/>
            <a:ext cx="609600" cy="609600"/>
          </a:xfrm>
          <a:prstGeom prst="rect">
            <a:avLst/>
          </a:prstGeom>
        </p:spPr>
      </p:pic>
      <p:pic>
        <p:nvPicPr>
          <p:cNvPr id="4" name="speech_A140_17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1398" y="408243"/>
            <a:ext cx="609600" cy="609600"/>
          </a:xfrm>
          <a:prstGeom prst="rect">
            <a:avLst/>
          </a:prstGeom>
        </p:spPr>
      </p:pic>
      <p:pic>
        <p:nvPicPr>
          <p:cNvPr id="5" name="speech_A140_18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196226" y="3980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74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3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53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38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346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3846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11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26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1" grpId="0" animBg="1"/>
      <p:bldP spid="60" grpId="0"/>
      <p:bldP spid="61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6420</TotalTime>
  <Words>365</Words>
  <Application>Microsoft Office PowerPoint</Application>
  <PresentationFormat>画面に合わせる (4:3)</PresentationFormat>
  <Paragraphs>94</Paragraphs>
  <Slides>13</Slides>
  <Notes>0</Notes>
  <HiddenSlides>0</HiddenSlides>
  <MMClips>29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1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音が聞こえるって何?</vt:lpstr>
      <vt:lpstr>音が聞こえるって何?</vt:lpstr>
      <vt:lpstr>音が聞こえるって何?</vt:lpstr>
      <vt:lpstr>音を作ろう、加工しよう</vt:lpstr>
      <vt:lpstr>音を作ろう、加工しよう</vt:lpstr>
      <vt:lpstr>音をデジタル化する</vt:lpstr>
      <vt:lpstr>デジタル化の考え方</vt:lpstr>
      <vt:lpstr>標本化・量子化・符号化</vt:lpstr>
      <vt:lpstr>標本化・量子化・符号化</vt:lpstr>
      <vt:lpstr>標本化・量子化・符号化</vt:lpstr>
      <vt:lpstr>画像のデジタル化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313</cp:revision>
  <dcterms:created xsi:type="dcterms:W3CDTF">2020-03-25T21:52:07Z</dcterms:created>
  <dcterms:modified xsi:type="dcterms:W3CDTF">2020-08-24T02:06:32Z</dcterms:modified>
</cp:coreProperties>
</file>