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77" r:id="rId3"/>
    <p:sldId id="261" r:id="rId4"/>
    <p:sldId id="286" r:id="rId5"/>
    <p:sldId id="289" r:id="rId6"/>
    <p:sldId id="288" r:id="rId7"/>
    <p:sldId id="290" r:id="rId8"/>
    <p:sldId id="291" r:id="rId9"/>
    <p:sldId id="278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22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E69AD-D535-4442-959C-49FEFC282E87}" type="datetimeFigureOut">
              <a:rPr kumimoji="1" lang="ja-JP" altLang="en-US" smtClean="0"/>
              <a:t>2020/6/6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A1B3D-876D-4261-B402-ECCBBE1ED7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3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B4A-CA37-4132-B168-3288975EC851}" type="datetime1">
              <a:rPr kumimoji="1" lang="ja-JP" altLang="en-US" smtClean="0"/>
              <a:t>2020/6/6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06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165C-CCD2-4AB7-86D2-D32F00FCEBE9}" type="datetime1">
              <a:rPr kumimoji="1" lang="ja-JP" altLang="en-US" smtClean="0"/>
              <a:t>2020/6/6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04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0DBE-8064-4640-BA66-6164A751E770}" type="datetime1">
              <a:rPr kumimoji="1" lang="ja-JP" altLang="en-US" smtClean="0"/>
              <a:t>2020/6/6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80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56CC-3FB8-48AD-9D00-3EFD2E845DFA}" type="datetime1">
              <a:rPr kumimoji="1" lang="ja-JP" altLang="en-US" smtClean="0"/>
              <a:t>2020/6/6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8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BF1E-497E-46AE-9224-27F9086B88CA}" type="datetime1">
              <a:rPr kumimoji="1" lang="ja-JP" altLang="en-US" smtClean="0"/>
              <a:t>2020/6/6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8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A83C-20CE-4466-86BD-19F92A95811C}" type="datetime1">
              <a:rPr kumimoji="1" lang="ja-JP" altLang="en-US" smtClean="0"/>
              <a:t>2020/6/6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6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4E4D-3B04-4B73-9423-392FD7E7502E}" type="datetime1">
              <a:rPr kumimoji="1" lang="ja-JP" altLang="en-US" smtClean="0"/>
              <a:t>2020/6/6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DF83-A931-4B7C-9581-BF2AB541454A}" type="datetime1">
              <a:rPr kumimoji="1" lang="ja-JP" altLang="en-US" smtClean="0"/>
              <a:t>2020/6/6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06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70B95-5CD5-4B88-877B-8821C650E099}" type="datetime1">
              <a:rPr kumimoji="1" lang="ja-JP" altLang="en-US" smtClean="0"/>
              <a:t>2020/6/6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4367-1B72-4267-9048-56D510052357}" type="datetime1">
              <a:rPr kumimoji="1" lang="ja-JP" altLang="en-US" smtClean="0"/>
              <a:t>2020/6/6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98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F909-9D85-4CDF-9451-F4578A7007B7}" type="datetime1">
              <a:rPr kumimoji="1" lang="ja-JP" altLang="en-US" smtClean="0"/>
              <a:t>2020/6/6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5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B4BEF-3678-4C7F-BEDA-82034AE3E61B}" type="datetime1">
              <a:rPr kumimoji="1" lang="ja-JP" altLang="en-US" smtClean="0"/>
              <a:t>2020/6/6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77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3.jpeg"/><Relationship Id="rId18" Type="http://schemas.openxmlformats.org/officeDocument/2006/relationships/image" Target="../media/image8.pn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2.jpeg"/><Relationship Id="rId17" Type="http://schemas.openxmlformats.org/officeDocument/2006/relationships/image" Target="../media/image7.png"/><Relationship Id="rId2" Type="http://schemas.openxmlformats.org/officeDocument/2006/relationships/audio" Target="../media/media1.wav"/><Relationship Id="rId16" Type="http://schemas.openxmlformats.org/officeDocument/2006/relationships/image" Target="../media/image6.jpeg"/><Relationship Id="rId1" Type="http://schemas.microsoft.com/office/2007/relationships/media" Target="../media/media1.wav"/><Relationship Id="rId6" Type="http://schemas.openxmlformats.org/officeDocument/2006/relationships/audio" Target="../media/media3.mp3"/><Relationship Id="rId11" Type="http://schemas.openxmlformats.org/officeDocument/2006/relationships/image" Target="../media/image1.png"/><Relationship Id="rId5" Type="http://schemas.microsoft.com/office/2007/relationships/media" Target="../media/media3.mp3"/><Relationship Id="rId15" Type="http://schemas.openxmlformats.org/officeDocument/2006/relationships/image" Target="../media/image5.jpeg"/><Relationship Id="rId10" Type="http://schemas.openxmlformats.org/officeDocument/2006/relationships/audio" Target="../media/audio1.wav"/><Relationship Id="rId19" Type="http://schemas.openxmlformats.org/officeDocument/2006/relationships/image" Target="../media/image9.pn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4.jpeg"/><Relationship Id="rId18" Type="http://schemas.openxmlformats.org/officeDocument/2006/relationships/image" Target="../media/image1.png"/><Relationship Id="rId3" Type="http://schemas.microsoft.com/office/2007/relationships/media" Target="../media/media6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3.jpeg"/><Relationship Id="rId17" Type="http://schemas.openxmlformats.org/officeDocument/2006/relationships/image" Target="../media/image18.jpeg"/><Relationship Id="rId2" Type="http://schemas.openxmlformats.org/officeDocument/2006/relationships/audio" Target="../media/media5.mp3"/><Relationship Id="rId16" Type="http://schemas.openxmlformats.org/officeDocument/2006/relationships/image" Target="../media/image17.jpeg"/><Relationship Id="rId1" Type="http://schemas.microsoft.com/office/2007/relationships/media" Target="../media/media5.mp3"/><Relationship Id="rId6" Type="http://schemas.openxmlformats.org/officeDocument/2006/relationships/audio" Target="../media/media7.mp3"/><Relationship Id="rId11" Type="http://schemas.openxmlformats.org/officeDocument/2006/relationships/image" Target="../media/image12.jpeg"/><Relationship Id="rId5" Type="http://schemas.microsoft.com/office/2007/relationships/media" Target="../media/media7.mp3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audio" Target="../media/media6.mp3"/><Relationship Id="rId9" Type="http://schemas.microsoft.com/office/2007/relationships/hdphoto" Target="../media/hdphoto1.wdp"/><Relationship Id="rId1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9.mp3"/><Relationship Id="rId7" Type="http://schemas.microsoft.com/office/2007/relationships/hdphoto" Target="../media/hdphoto1.wdp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.png"/><Relationship Id="rId4" Type="http://schemas.openxmlformats.org/officeDocument/2006/relationships/audio" Target="../media/media9.mp3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3.mp3"/><Relationship Id="rId13" Type="http://schemas.openxmlformats.org/officeDocument/2006/relationships/image" Target="../media/image22.png"/><Relationship Id="rId18" Type="http://schemas.openxmlformats.org/officeDocument/2006/relationships/image" Target="../media/image26.png"/><Relationship Id="rId26" Type="http://schemas.openxmlformats.org/officeDocument/2006/relationships/image" Target="../media/image1.png"/><Relationship Id="rId3" Type="http://schemas.microsoft.com/office/2007/relationships/media" Target="../media/media11.mp3"/><Relationship Id="rId21" Type="http://schemas.openxmlformats.org/officeDocument/2006/relationships/image" Target="../media/image29.jpeg"/><Relationship Id="rId7" Type="http://schemas.microsoft.com/office/2007/relationships/media" Target="../media/media13.mp3"/><Relationship Id="rId12" Type="http://schemas.openxmlformats.org/officeDocument/2006/relationships/image" Target="../media/image21.emf"/><Relationship Id="rId17" Type="http://schemas.microsoft.com/office/2007/relationships/hdphoto" Target="../media/hdphoto3.wdp"/><Relationship Id="rId25" Type="http://schemas.openxmlformats.org/officeDocument/2006/relationships/image" Target="../media/image33.jpeg"/><Relationship Id="rId2" Type="http://schemas.openxmlformats.org/officeDocument/2006/relationships/audio" Target="../media/media10.mp3"/><Relationship Id="rId16" Type="http://schemas.openxmlformats.org/officeDocument/2006/relationships/image" Target="../media/image25.png"/><Relationship Id="rId20" Type="http://schemas.openxmlformats.org/officeDocument/2006/relationships/image" Target="../media/image28.jpeg"/><Relationship Id="rId1" Type="http://schemas.microsoft.com/office/2007/relationships/media" Target="../media/media10.mp3"/><Relationship Id="rId6" Type="http://schemas.openxmlformats.org/officeDocument/2006/relationships/audio" Target="../media/media12.mp3"/><Relationship Id="rId11" Type="http://schemas.openxmlformats.org/officeDocument/2006/relationships/image" Target="../media/image20.png"/><Relationship Id="rId24" Type="http://schemas.openxmlformats.org/officeDocument/2006/relationships/image" Target="../media/image32.png"/><Relationship Id="rId5" Type="http://schemas.microsoft.com/office/2007/relationships/media" Target="../media/media12.mp3"/><Relationship Id="rId15" Type="http://schemas.openxmlformats.org/officeDocument/2006/relationships/image" Target="../media/image24.png"/><Relationship Id="rId23" Type="http://schemas.openxmlformats.org/officeDocument/2006/relationships/image" Target="../media/image31.jpeg"/><Relationship Id="rId10" Type="http://schemas.openxmlformats.org/officeDocument/2006/relationships/audio" Target="../media/audio2.wav"/><Relationship Id="rId19" Type="http://schemas.openxmlformats.org/officeDocument/2006/relationships/image" Target="../media/image27.png"/><Relationship Id="rId4" Type="http://schemas.openxmlformats.org/officeDocument/2006/relationships/audio" Target="../media/media11.mp3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23.png"/><Relationship Id="rId22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12" Type="http://schemas.openxmlformats.org/officeDocument/2006/relationships/image" Target="../media/image29.jpeg"/><Relationship Id="rId17" Type="http://schemas.openxmlformats.org/officeDocument/2006/relationships/image" Target="../media/image32.png"/><Relationship Id="rId2" Type="http://schemas.openxmlformats.org/officeDocument/2006/relationships/audio" Target="../media/media14.mp3"/><Relationship Id="rId16" Type="http://schemas.openxmlformats.org/officeDocument/2006/relationships/image" Target="../media/image34.jpeg"/><Relationship Id="rId1" Type="http://schemas.microsoft.com/office/2007/relationships/media" Target="../media/media14.mp3"/><Relationship Id="rId6" Type="http://schemas.openxmlformats.org/officeDocument/2006/relationships/image" Target="../media/image23.png"/><Relationship Id="rId11" Type="http://schemas.openxmlformats.org/officeDocument/2006/relationships/image" Target="../media/image28.jpeg"/><Relationship Id="rId5" Type="http://schemas.openxmlformats.org/officeDocument/2006/relationships/image" Target="../media/image22.png"/><Relationship Id="rId15" Type="http://schemas.openxmlformats.org/officeDocument/2006/relationships/image" Target="../media/image27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microsoft.com/office/2007/relationships/hdphoto" Target="../media/hdphoto3.wdp"/><Relationship Id="rId14" Type="http://schemas.openxmlformats.org/officeDocument/2006/relationships/image" Target="../media/image2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12" Type="http://schemas.openxmlformats.org/officeDocument/2006/relationships/image" Target="../media/image29.jpeg"/><Relationship Id="rId17" Type="http://schemas.openxmlformats.org/officeDocument/2006/relationships/image" Target="../media/image32.png"/><Relationship Id="rId2" Type="http://schemas.openxmlformats.org/officeDocument/2006/relationships/audio" Target="../media/media15.mp3"/><Relationship Id="rId16" Type="http://schemas.openxmlformats.org/officeDocument/2006/relationships/image" Target="../media/image34.jpeg"/><Relationship Id="rId1" Type="http://schemas.microsoft.com/office/2007/relationships/media" Target="../media/media15.mp3"/><Relationship Id="rId6" Type="http://schemas.openxmlformats.org/officeDocument/2006/relationships/image" Target="../media/image23.png"/><Relationship Id="rId11" Type="http://schemas.openxmlformats.org/officeDocument/2006/relationships/image" Target="../media/image28.jpeg"/><Relationship Id="rId5" Type="http://schemas.openxmlformats.org/officeDocument/2006/relationships/image" Target="../media/image22.png"/><Relationship Id="rId15" Type="http://schemas.openxmlformats.org/officeDocument/2006/relationships/image" Target="../media/image27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microsoft.com/office/2007/relationships/hdphoto" Target="../media/hdphoto3.wdp"/><Relationship Id="rId14" Type="http://schemas.openxmlformats.org/officeDocument/2006/relationships/image" Target="../media/image2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12" Type="http://schemas.openxmlformats.org/officeDocument/2006/relationships/image" Target="../media/image29.jpeg"/><Relationship Id="rId17" Type="http://schemas.openxmlformats.org/officeDocument/2006/relationships/image" Target="../media/image32.png"/><Relationship Id="rId2" Type="http://schemas.openxmlformats.org/officeDocument/2006/relationships/audio" Target="../media/media16.mp3"/><Relationship Id="rId16" Type="http://schemas.openxmlformats.org/officeDocument/2006/relationships/image" Target="../media/image34.jpeg"/><Relationship Id="rId1" Type="http://schemas.microsoft.com/office/2007/relationships/media" Target="../media/media16.mp3"/><Relationship Id="rId6" Type="http://schemas.openxmlformats.org/officeDocument/2006/relationships/image" Target="../media/image23.png"/><Relationship Id="rId11" Type="http://schemas.openxmlformats.org/officeDocument/2006/relationships/image" Target="../media/image28.jpeg"/><Relationship Id="rId5" Type="http://schemas.openxmlformats.org/officeDocument/2006/relationships/image" Target="../media/image22.png"/><Relationship Id="rId15" Type="http://schemas.openxmlformats.org/officeDocument/2006/relationships/image" Target="../media/image27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microsoft.com/office/2007/relationships/hdphoto" Target="../media/hdphoto3.wdp"/><Relationship Id="rId14" Type="http://schemas.openxmlformats.org/officeDocument/2006/relationships/image" Target="../media/image21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12" Type="http://schemas.openxmlformats.org/officeDocument/2006/relationships/image" Target="../media/image29.jpeg"/><Relationship Id="rId17" Type="http://schemas.openxmlformats.org/officeDocument/2006/relationships/image" Target="../media/image32.png"/><Relationship Id="rId2" Type="http://schemas.openxmlformats.org/officeDocument/2006/relationships/audio" Target="../media/media17.mp3"/><Relationship Id="rId16" Type="http://schemas.openxmlformats.org/officeDocument/2006/relationships/image" Target="../media/image34.jpeg"/><Relationship Id="rId1" Type="http://schemas.microsoft.com/office/2007/relationships/media" Target="../media/media17.mp3"/><Relationship Id="rId6" Type="http://schemas.openxmlformats.org/officeDocument/2006/relationships/image" Target="../media/image23.png"/><Relationship Id="rId11" Type="http://schemas.openxmlformats.org/officeDocument/2006/relationships/image" Target="../media/image28.jpeg"/><Relationship Id="rId5" Type="http://schemas.openxmlformats.org/officeDocument/2006/relationships/image" Target="../media/image22.png"/><Relationship Id="rId15" Type="http://schemas.openxmlformats.org/officeDocument/2006/relationships/image" Target="../media/image27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microsoft.com/office/2007/relationships/hdphoto" Target="../media/hdphoto3.wdp"/><Relationship Id="rId1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3.jpeg"/><Relationship Id="rId18" Type="http://schemas.openxmlformats.org/officeDocument/2006/relationships/image" Target="../media/image35.jpeg"/><Relationship Id="rId3" Type="http://schemas.microsoft.com/office/2007/relationships/media" Target="../media/media19.mp3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audio" Target="../media/media18.mp3"/><Relationship Id="rId16" Type="http://schemas.openxmlformats.org/officeDocument/2006/relationships/image" Target="../media/image16.jpeg"/><Relationship Id="rId20" Type="http://schemas.openxmlformats.org/officeDocument/2006/relationships/image" Target="../media/image28.jpeg"/><Relationship Id="rId1" Type="http://schemas.microsoft.com/office/2007/relationships/media" Target="../media/media18.mp3"/><Relationship Id="rId6" Type="http://schemas.openxmlformats.org/officeDocument/2006/relationships/audio" Target="../media/media20.mp3"/><Relationship Id="rId11" Type="http://schemas.openxmlformats.org/officeDocument/2006/relationships/image" Target="../media/image11.jpeg"/><Relationship Id="rId5" Type="http://schemas.microsoft.com/office/2007/relationships/media" Target="../media/media20.mp3"/><Relationship Id="rId15" Type="http://schemas.openxmlformats.org/officeDocument/2006/relationships/image" Target="../media/image15.jpeg"/><Relationship Id="rId10" Type="http://schemas.openxmlformats.org/officeDocument/2006/relationships/image" Target="../media/image22.png"/><Relationship Id="rId19" Type="http://schemas.openxmlformats.org/officeDocument/2006/relationships/image" Target="../media/image20.png"/><Relationship Id="rId4" Type="http://schemas.openxmlformats.org/officeDocument/2006/relationships/audio" Target="../media/media19.mp3"/><Relationship Id="rId9" Type="http://schemas.microsoft.com/office/2007/relationships/hdphoto" Target="../media/hdphoto1.wdp"/><Relationship Id="rId1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99012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情報科学編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4029" y="967301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ea typeface="メイリオ" panose="020B0604030504040204" pitchFamily="50" charset="-128"/>
              </a:rPr>
              <a:t>ソフトウェア</a:t>
            </a: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748612" y="6423958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フローチャート: 和接合 14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Sunset_Our_Memori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215745" y="1247276"/>
            <a:ext cx="609600" cy="609600"/>
          </a:xfrm>
          <a:prstGeom prst="rect">
            <a:avLst/>
          </a:prstGeom>
        </p:spPr>
      </p:pic>
      <p:grpSp>
        <p:nvGrpSpPr>
          <p:cNvPr id="7" name="グループ化 6"/>
          <p:cNvGrpSpPr/>
          <p:nvPr/>
        </p:nvGrpSpPr>
        <p:grpSpPr>
          <a:xfrm>
            <a:off x="5115949" y="2241268"/>
            <a:ext cx="2106637" cy="2699509"/>
            <a:chOff x="1395121" y="2162367"/>
            <a:chExt cx="2106637" cy="2699509"/>
          </a:xfrm>
        </p:grpSpPr>
        <p:pic>
          <p:nvPicPr>
            <p:cNvPr id="1026" name="Picture 2" descr="昔の大きなコンピューターのイラスト | かわいいフリー素材集 いらすとや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7206" y="2985885"/>
              <a:ext cx="928028" cy="928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プログラムのコードが表示されたコンピューターのイラスト | かわいい ...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1915" y="2162367"/>
              <a:ext cx="822361" cy="729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デスクトップパソコンのイラスト | かわいいフリー素材集 いらすとや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2551" y="2196737"/>
              <a:ext cx="930752" cy="633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スマートフォン・スマホのイラスト | かわいいフリー素材集 いらすとや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5121" y="3843442"/>
              <a:ext cx="935741" cy="10184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携帯ゲーム機のイラスト | かわいいフリー素材集 いらすとや"/>
            <p:cNvPicPr>
              <a:picLocks noChangeAspect="1" noChangeArrowheads="1"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1138" y="3917158"/>
              <a:ext cx="890620" cy="8710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6" name="Picture 2" descr="グレーの自動車のイラスト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25" y="2098311"/>
            <a:ext cx="1905000" cy="1381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のこぎりのイラスト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460" y="2629972"/>
            <a:ext cx="1598055" cy="159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IP電話のイラスト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55" y="4183256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テキスト ボックス 34"/>
          <p:cNvSpPr txBox="1"/>
          <p:nvPr/>
        </p:nvSpPr>
        <p:spPr>
          <a:xfrm>
            <a:off x="3532524" y="5083626"/>
            <a:ext cx="5273488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プログラムを実行する機械</a:t>
            </a:r>
            <a:endParaRPr kumimoji="1" lang="ja-JP" altLang="en-US" sz="32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9" name="speech_S020_0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89119" y="5727274"/>
            <a:ext cx="609600" cy="609600"/>
          </a:xfrm>
          <a:prstGeom prst="rect">
            <a:avLst/>
          </a:prstGeom>
        </p:spPr>
      </p:pic>
      <p:pic>
        <p:nvPicPr>
          <p:cNvPr id="30" name="speech_S020_0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633801" y="5727274"/>
            <a:ext cx="609600" cy="609600"/>
          </a:xfrm>
          <a:prstGeom prst="rect">
            <a:avLst/>
          </a:prstGeom>
        </p:spPr>
      </p:pic>
      <p:pic>
        <p:nvPicPr>
          <p:cNvPr id="31" name="speech_S020_0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787154" y="56715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0945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945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445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758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1025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025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5856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881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10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68" y="244476"/>
            <a:ext cx="8636000" cy="64770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" y="5750560"/>
            <a:ext cx="1467245" cy="6057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848255" y="5750560"/>
            <a:ext cx="163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/>
              <a:t>Go.Ota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705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ハードウェアとソフトウェア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058" b="98944" l="10000" r="90000"/>
                    </a14:imgEffect>
                  </a14:imgLayer>
                </a14:imgProps>
              </a:ext>
            </a:extLst>
          </a:blip>
          <a:srcRect l="27142" t="-31" r="30001" b="31"/>
          <a:stretch/>
        </p:blipFill>
        <p:spPr>
          <a:xfrm>
            <a:off x="1335797" y="947684"/>
            <a:ext cx="2413493" cy="4221267"/>
          </a:xfrm>
          <a:prstGeom prst="rect">
            <a:avLst/>
          </a:prstGeom>
        </p:spPr>
      </p:pic>
      <p:grpSp>
        <p:nvGrpSpPr>
          <p:cNvPr id="3" name="グループ化 2"/>
          <p:cNvGrpSpPr/>
          <p:nvPr/>
        </p:nvGrpSpPr>
        <p:grpSpPr>
          <a:xfrm>
            <a:off x="5064633" y="1669767"/>
            <a:ext cx="2921127" cy="2813952"/>
            <a:chOff x="3909570" y="2560109"/>
            <a:chExt cx="3752290" cy="3614620"/>
          </a:xfrm>
        </p:grpSpPr>
        <p:pic>
          <p:nvPicPr>
            <p:cNvPr id="1026" name="Picture 2" descr="photo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0167" y="2560109"/>
              <a:ext cx="917104" cy="9171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photo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8646" y="2930274"/>
              <a:ext cx="997451" cy="997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photo"/>
            <p:cNvPicPr>
              <a:picLocks noChangeAspect="1" noChangeArrowheads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9570" y="3676870"/>
              <a:ext cx="1369076" cy="1369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photo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1222" y="4141071"/>
              <a:ext cx="904875" cy="904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photo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7472" y="2595700"/>
              <a:ext cx="909587" cy="909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photo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722" y="3927727"/>
              <a:ext cx="919337" cy="919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photo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3944" y="5103290"/>
              <a:ext cx="1071438" cy="1071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18" descr="Instagram（インスタグラム）の使い方 完全活用ガイド | アプリオ"/>
            <p:cNvPicPr>
              <a:picLocks noChangeAspect="1" noChangeArrowheads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21" t="10466" r="24269" b="9470"/>
            <a:stretch/>
          </p:blipFill>
          <p:spPr bwMode="auto">
            <a:xfrm>
              <a:off x="6606198" y="5094743"/>
              <a:ext cx="1055662" cy="10799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テキスト ボックス 1"/>
          <p:cNvSpPr txBox="1"/>
          <p:nvPr/>
        </p:nvSpPr>
        <p:spPr>
          <a:xfrm>
            <a:off x="1197069" y="5168951"/>
            <a:ext cx="32116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ハードウェア</a:t>
            </a:r>
          </a:p>
          <a:p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(Hardware)</a:t>
            </a:r>
          </a:p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実体のある機械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4612109" y="5121315"/>
            <a:ext cx="41356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ソフトウェア</a:t>
            </a:r>
          </a:p>
          <a:p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(Software)</a:t>
            </a:r>
          </a:p>
          <a:p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動作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の手順を示した情報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speech_S020_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597540" y="834881"/>
            <a:ext cx="609600" cy="609600"/>
          </a:xfrm>
          <a:prstGeom prst="rect">
            <a:avLst/>
          </a:prstGeom>
        </p:spPr>
      </p:pic>
      <p:pic>
        <p:nvPicPr>
          <p:cNvPr id="8" name="speech_S020_0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681749" y="783766"/>
            <a:ext cx="609600" cy="609600"/>
          </a:xfrm>
          <a:prstGeom prst="rect">
            <a:avLst/>
          </a:prstGeom>
        </p:spPr>
      </p:pic>
      <p:pic>
        <p:nvPicPr>
          <p:cNvPr id="9" name="speech_S020_06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750590" y="8348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96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2000">
        <p14:honeycomb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8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989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489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88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373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873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37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6639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1" grpId="0" animBg="1"/>
      <p:bldP spid="2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2800" dirty="0" smtClean="0">
                <a:ea typeface="メイリオ" panose="020B0604030504040204" pitchFamily="50" charset="-128"/>
              </a:rPr>
              <a:t>ソフトウェアの土台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(OS)</a:t>
            </a:r>
            <a:endParaRPr lang="ja-JP" altLang="en-US" sz="28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058" b="98944" l="10000" r="90000"/>
                    </a14:imgEffect>
                  </a14:imgLayer>
                </a14:imgProps>
              </a:ext>
            </a:extLst>
          </a:blip>
          <a:srcRect l="27142" t="-31" r="30001" b="31"/>
          <a:stretch/>
        </p:blipFill>
        <p:spPr>
          <a:xfrm>
            <a:off x="768986" y="1175794"/>
            <a:ext cx="1025834" cy="1794213"/>
          </a:xfrm>
          <a:prstGeom prst="rect">
            <a:avLst/>
          </a:prstGeom>
        </p:spPr>
      </p:pic>
      <p:sp>
        <p:nvSpPr>
          <p:cNvPr id="26" name="テキスト ボックス 25"/>
          <p:cNvSpPr txBox="1"/>
          <p:nvPr/>
        </p:nvSpPr>
        <p:spPr>
          <a:xfrm>
            <a:off x="2177075" y="1380402"/>
            <a:ext cx="63434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iOS(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アイ オーエス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  <a:p>
            <a:endParaRPr kumimoji="1"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Android OS(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アンドロイド オーエス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650" b="100000" l="2456" r="100000">
                        <a14:foregroundMark x1="82807" y1="16058" x2="82807" y2="16058"/>
                        <a14:foregroundMark x1="68772" y1="20438" x2="68772" y2="20438"/>
                        <a14:foregroundMark x1="65965" y1="20438" x2="65965" y2="20438"/>
                        <a14:foregroundMark x1="81404" y1="57664" x2="81404" y2="57664"/>
                        <a14:foregroundMark x1="74737" y1="16788" x2="74737" y2="16788"/>
                        <a14:foregroundMark x1="62807" y1="10584" x2="62807" y2="1058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4186" y="3087323"/>
            <a:ext cx="1782809" cy="1713999"/>
          </a:xfrm>
          <a:prstGeom prst="rect">
            <a:avLst/>
          </a:prstGeom>
        </p:spPr>
      </p:pic>
      <p:sp>
        <p:nvSpPr>
          <p:cNvPr id="29" name="テキスト ボックス 28"/>
          <p:cNvSpPr txBox="1"/>
          <p:nvPr/>
        </p:nvSpPr>
        <p:spPr>
          <a:xfrm>
            <a:off x="2190922" y="3174616"/>
            <a:ext cx="63434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Windows(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ウィンドウズ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  <a:p>
            <a:endParaRPr kumimoji="1" lang="en-US" altLang="ja-JP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8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macOS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マック オーエス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628026" y="4839166"/>
            <a:ext cx="63434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OS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オーエス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  <a:p>
            <a:pPr algn="ctr"/>
            <a:r>
              <a:rPr kumimoji="1" lang="en-US" altLang="ja-JP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perating </a:t>
            </a:r>
            <a:r>
              <a:rPr kumimoji="1" lang="en-US" altLang="ja-JP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ystem</a:t>
            </a:r>
          </a:p>
          <a:p>
            <a:pPr algn="ctr"/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オペレーティング システム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speech_S020_0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144126" y="1139681"/>
            <a:ext cx="609600" cy="609600"/>
          </a:xfrm>
          <a:prstGeom prst="rect">
            <a:avLst/>
          </a:prstGeom>
        </p:spPr>
      </p:pic>
      <p:pic>
        <p:nvPicPr>
          <p:cNvPr id="4" name="speech_S020_0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361896" y="11785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87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561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061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3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413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1" grpId="0" animBg="1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テキスト ボックス 85"/>
          <p:cNvSpPr txBox="1"/>
          <p:nvPr/>
        </p:nvSpPr>
        <p:spPr>
          <a:xfrm>
            <a:off x="2797559" y="916210"/>
            <a:ext cx="6047722" cy="2185214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アプリケーションプログラム</a:t>
            </a:r>
          </a:p>
          <a:p>
            <a:pPr algn="ctr"/>
            <a:endParaRPr kumimoji="1" lang="ja-JP" altLang="en-US" sz="2800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ja-JP" altLang="en-US" sz="2800" dirty="0" smtClean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ja-JP" altLang="en-US" sz="2800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ja-JP" altLang="en-US" sz="2400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534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8642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ソフトウェアの構成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xfrm>
            <a:off x="6328334" y="6405807"/>
            <a:ext cx="2057400" cy="365125"/>
          </a:xfrm>
        </p:spPr>
        <p:txBody>
          <a:bodyPr/>
          <a:lstStyle/>
          <a:p>
            <a:fld id="{50766791-9E44-4D5D-84D2-CA44E8ABFEBA}" type="slidenum">
              <a:rPr lang="en-US" altLang="ja-JP" smtClean="0"/>
              <a:pPr/>
              <a:t>4</a:t>
            </a:fld>
            <a:endParaRPr lang="en-US" altLang="ja-JP"/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57242" y="5061326"/>
            <a:ext cx="916626" cy="916626"/>
          </a:xfrm>
          <a:prstGeom prst="rect">
            <a:avLst/>
          </a:prstGeom>
        </p:spPr>
      </p:pic>
      <p:sp>
        <p:nvSpPr>
          <p:cNvPr id="18" name="Text Box 223"/>
          <p:cNvSpPr txBox="1">
            <a:spLocks noChangeArrowheads="1"/>
          </p:cNvSpPr>
          <p:nvPr/>
        </p:nvSpPr>
        <p:spPr bwMode="auto">
          <a:xfrm>
            <a:off x="239219" y="6126039"/>
            <a:ext cx="14185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入力装置</a:t>
            </a:r>
            <a:endParaRPr lang="ja-JP" altLang="en-US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59084" y="4978376"/>
            <a:ext cx="640685" cy="582406"/>
          </a:xfrm>
          <a:prstGeom prst="rect">
            <a:avLst/>
          </a:prstGeom>
        </p:spPr>
      </p:pic>
      <p:grpSp>
        <p:nvGrpSpPr>
          <p:cNvPr id="10" name="グループ化 9"/>
          <p:cNvGrpSpPr/>
          <p:nvPr/>
        </p:nvGrpSpPr>
        <p:grpSpPr>
          <a:xfrm>
            <a:off x="2100296" y="5061326"/>
            <a:ext cx="1204962" cy="915595"/>
            <a:chOff x="3699199" y="912608"/>
            <a:chExt cx="1456657" cy="1109582"/>
          </a:xfrm>
        </p:grpSpPr>
        <p:pic>
          <p:nvPicPr>
            <p:cNvPr id="23" name="図 22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3699199" y="912608"/>
              <a:ext cx="1449329" cy="1045508"/>
            </a:xfrm>
            <a:prstGeom prst="rect">
              <a:avLst/>
            </a:prstGeom>
            <a:effectLst>
              <a:softEdge rad="101600"/>
            </a:effectLst>
          </p:spPr>
        </p:pic>
        <p:pic>
          <p:nvPicPr>
            <p:cNvPr id="29" name="図 28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462955" y="1455005"/>
              <a:ext cx="692901" cy="567185"/>
            </a:xfrm>
            <a:prstGeom prst="rect">
              <a:avLst/>
            </a:prstGeom>
          </p:spPr>
        </p:pic>
      </p:grpSp>
      <p:sp>
        <p:nvSpPr>
          <p:cNvPr id="32" name="フローチャート: 和接合 3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9351" y="4978376"/>
            <a:ext cx="424276" cy="72577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98077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923592">
            <a:off x="346393" y="5593545"/>
            <a:ext cx="1184091" cy="594508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1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033" y="5031960"/>
            <a:ext cx="470313" cy="499571"/>
          </a:xfrm>
          <a:prstGeom prst="rect">
            <a:avLst/>
          </a:prstGeom>
        </p:spPr>
      </p:pic>
      <p:sp>
        <p:nvSpPr>
          <p:cNvPr id="35" name="角丸四角形 34"/>
          <p:cNvSpPr/>
          <p:nvPr/>
        </p:nvSpPr>
        <p:spPr>
          <a:xfrm>
            <a:off x="100522" y="4791723"/>
            <a:ext cx="1663727" cy="180881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6" name="図 45"/>
          <p:cNvPicPr>
            <a:picLocks noChangeAspect="1"/>
          </p:cNvPicPr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7249" y="5365438"/>
            <a:ext cx="881939" cy="754940"/>
          </a:xfrm>
          <a:prstGeom prst="rect">
            <a:avLst/>
          </a:prstGeom>
        </p:spPr>
      </p:pic>
      <p:pic>
        <p:nvPicPr>
          <p:cNvPr id="50" name="Picture 2" descr="ハードディスクのイラスト（コンピューター） | かわいいフリー素材集 ...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53" y="4947259"/>
            <a:ext cx="734619" cy="66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いろいろなディスクメディアのイラスト | かわいいフリー素材集 いらすとや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578" y="5513077"/>
            <a:ext cx="640188" cy="64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0" descr="13_04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6497248" y="5001972"/>
            <a:ext cx="429970" cy="51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Text Box 223"/>
          <p:cNvSpPr txBox="1">
            <a:spLocks noChangeArrowheads="1"/>
          </p:cNvSpPr>
          <p:nvPr/>
        </p:nvSpPr>
        <p:spPr bwMode="auto">
          <a:xfrm>
            <a:off x="2048652" y="6139375"/>
            <a:ext cx="14185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メモリ</a:t>
            </a:r>
            <a:endParaRPr lang="ja-JP" altLang="en-US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7" name="角丸四角形 56"/>
          <p:cNvSpPr/>
          <p:nvPr/>
        </p:nvSpPr>
        <p:spPr>
          <a:xfrm>
            <a:off x="1909955" y="4805059"/>
            <a:ext cx="1663727" cy="180881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Text Box 223"/>
          <p:cNvSpPr txBox="1">
            <a:spLocks noChangeArrowheads="1"/>
          </p:cNvSpPr>
          <p:nvPr/>
        </p:nvSpPr>
        <p:spPr bwMode="auto">
          <a:xfrm>
            <a:off x="3822389" y="6152999"/>
            <a:ext cx="14185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CPU</a:t>
            </a:r>
            <a:endParaRPr lang="ja-JP" altLang="en-US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角丸四角形 60"/>
          <p:cNvSpPr/>
          <p:nvPr/>
        </p:nvSpPr>
        <p:spPr>
          <a:xfrm>
            <a:off x="3683692" y="4818683"/>
            <a:ext cx="1663727" cy="180881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6" name="Text Box 223"/>
          <p:cNvSpPr txBox="1">
            <a:spLocks noChangeArrowheads="1"/>
          </p:cNvSpPr>
          <p:nvPr/>
        </p:nvSpPr>
        <p:spPr bwMode="auto">
          <a:xfrm>
            <a:off x="5588053" y="6147390"/>
            <a:ext cx="14185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補助記憶</a:t>
            </a:r>
            <a:endParaRPr lang="ja-JP" altLang="en-US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角丸四角形 67"/>
          <p:cNvSpPr/>
          <p:nvPr/>
        </p:nvSpPr>
        <p:spPr>
          <a:xfrm>
            <a:off x="5449356" y="4813074"/>
            <a:ext cx="1663727" cy="180881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3" name="Text Box 223"/>
          <p:cNvSpPr txBox="1">
            <a:spLocks noChangeArrowheads="1"/>
          </p:cNvSpPr>
          <p:nvPr/>
        </p:nvSpPr>
        <p:spPr bwMode="auto">
          <a:xfrm>
            <a:off x="7353717" y="6155405"/>
            <a:ext cx="14185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出力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装置</a:t>
            </a:r>
            <a:endParaRPr lang="ja-JP" altLang="en-US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角丸四角形 74"/>
          <p:cNvSpPr/>
          <p:nvPr/>
        </p:nvSpPr>
        <p:spPr>
          <a:xfrm>
            <a:off x="7215020" y="4821089"/>
            <a:ext cx="1663727" cy="1808816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9" name="テキスト ボックス 78"/>
          <p:cNvSpPr txBox="1"/>
          <p:nvPr/>
        </p:nvSpPr>
        <p:spPr>
          <a:xfrm>
            <a:off x="129980" y="4335038"/>
            <a:ext cx="3211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ハードウェア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158438" y="2234221"/>
            <a:ext cx="32116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ソフトウェア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" name="直線コネクタ 13"/>
          <p:cNvCxnSpPr/>
          <p:nvPr/>
        </p:nvCxnSpPr>
        <p:spPr>
          <a:xfrm>
            <a:off x="67056" y="4221604"/>
            <a:ext cx="8778225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グループ化 30"/>
          <p:cNvGrpSpPr/>
          <p:nvPr/>
        </p:nvGrpSpPr>
        <p:grpSpPr>
          <a:xfrm>
            <a:off x="2797559" y="3314768"/>
            <a:ext cx="6047722" cy="1312600"/>
            <a:chOff x="2797559" y="3314768"/>
            <a:chExt cx="6047722" cy="1312600"/>
          </a:xfrm>
        </p:grpSpPr>
        <p:sp>
          <p:nvSpPr>
            <p:cNvPr id="81" name="テキスト ボックス 80"/>
            <p:cNvSpPr txBox="1"/>
            <p:nvPr/>
          </p:nvSpPr>
          <p:spPr>
            <a:xfrm>
              <a:off x="2797559" y="3314768"/>
              <a:ext cx="6047722" cy="523220"/>
            </a:xfrm>
            <a:prstGeom prst="rect">
              <a:avLst/>
            </a:prstGeom>
            <a:noFill/>
            <a:ln w="28575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dirty="0" smtClean="0">
                  <a:solidFill>
                    <a:srgbClr val="00206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OS (</a:t>
              </a:r>
              <a:r>
                <a:rPr kumimoji="1" lang="ja-JP" altLang="en-US" sz="2800" dirty="0" smtClean="0">
                  <a:solidFill>
                    <a:srgbClr val="00206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オペレーティング システム</a:t>
              </a:r>
              <a:r>
                <a:rPr kumimoji="1" lang="en-US" altLang="ja-JP" sz="2800" dirty="0" smtClean="0">
                  <a:solidFill>
                    <a:srgbClr val="00206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800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7" name="上下矢印 16"/>
            <p:cNvSpPr/>
            <p:nvPr/>
          </p:nvSpPr>
          <p:spPr>
            <a:xfrm>
              <a:off x="4764505" y="3958134"/>
              <a:ext cx="1878261" cy="669234"/>
            </a:xfrm>
            <a:prstGeom prst="upDownArrow">
              <a:avLst>
                <a:gd name="adj1" fmla="val 51708"/>
                <a:gd name="adj2" fmla="val 2137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5" name="グループ化 24"/>
          <p:cNvGrpSpPr/>
          <p:nvPr/>
        </p:nvGrpSpPr>
        <p:grpSpPr>
          <a:xfrm>
            <a:off x="3000764" y="1456943"/>
            <a:ext cx="1711760" cy="1795981"/>
            <a:chOff x="3000764" y="1456943"/>
            <a:chExt cx="1711760" cy="1795981"/>
          </a:xfrm>
        </p:grpSpPr>
        <p:pic>
          <p:nvPicPr>
            <p:cNvPr id="2056" name="Picture 8" descr="マイクロソフトワードロゴのアイコン, マイクロソフト, 空色, ワード ..."/>
            <p:cNvPicPr>
              <a:picLocks noChangeAspect="1" noChangeArrowheads="1"/>
            </p:cNvPicPr>
            <p:nvPr/>
          </p:nvPicPr>
          <p:blipFill rotWithShape="1">
            <a:blip r:embed="rId23" cstate="print">
              <a:clrChange>
                <a:clrFrom>
                  <a:srgbClr val="F5F5F5"/>
                </a:clrFrom>
                <a:clrTo>
                  <a:srgbClr val="F5F5F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79" t="12205" r="11236" b="12005"/>
            <a:stretch/>
          </p:blipFill>
          <p:spPr bwMode="auto">
            <a:xfrm>
              <a:off x="3192743" y="1862706"/>
              <a:ext cx="1027064" cy="9892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テキスト ボックス 20"/>
            <p:cNvSpPr txBox="1"/>
            <p:nvPr/>
          </p:nvSpPr>
          <p:spPr>
            <a:xfrm>
              <a:off x="3000764" y="1456943"/>
              <a:ext cx="17117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文章作成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2" name="上下矢印 21"/>
            <p:cNvSpPr/>
            <p:nvPr/>
          </p:nvSpPr>
          <p:spPr>
            <a:xfrm>
              <a:off x="3573682" y="2851984"/>
              <a:ext cx="248707" cy="400940"/>
            </a:xfrm>
            <a:prstGeom prst="up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6" name="グループ化 25"/>
          <p:cNvGrpSpPr/>
          <p:nvPr/>
        </p:nvGrpSpPr>
        <p:grpSpPr>
          <a:xfrm>
            <a:off x="5099482" y="1485476"/>
            <a:ext cx="1711760" cy="1791828"/>
            <a:chOff x="5099482" y="1485476"/>
            <a:chExt cx="1711760" cy="1791828"/>
          </a:xfrm>
        </p:grpSpPr>
        <p:pic>
          <p:nvPicPr>
            <p:cNvPr id="2058" name="Picture 10" descr="Excelファイルのアイコンが変わった | 凄腕ITエージェントの実践型IT活用法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1060" y="1856820"/>
              <a:ext cx="1036868" cy="10368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2" name="テキスト ボックス 81"/>
            <p:cNvSpPr txBox="1"/>
            <p:nvPr/>
          </p:nvSpPr>
          <p:spPr>
            <a:xfrm>
              <a:off x="5099482" y="1485476"/>
              <a:ext cx="17117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表計算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84" name="上下矢印 83"/>
            <p:cNvSpPr/>
            <p:nvPr/>
          </p:nvSpPr>
          <p:spPr>
            <a:xfrm>
              <a:off x="5484720" y="2876364"/>
              <a:ext cx="248707" cy="400940"/>
            </a:xfrm>
            <a:prstGeom prst="up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27" name="グループ化 26"/>
          <p:cNvGrpSpPr/>
          <p:nvPr/>
        </p:nvGrpSpPr>
        <p:grpSpPr>
          <a:xfrm>
            <a:off x="6799952" y="1305212"/>
            <a:ext cx="1626813" cy="1951469"/>
            <a:chOff x="6799952" y="1305212"/>
            <a:chExt cx="1626813" cy="1951469"/>
          </a:xfrm>
        </p:grpSpPr>
        <p:pic>
          <p:nvPicPr>
            <p:cNvPr id="2060" name="Picture 12" descr="パワーポイント(Power Point)コース - 市民パソコン教室"/>
            <p:cNvPicPr>
              <a:picLocks noChangeAspect="1" noChangeArrowheads="1"/>
            </p:cNvPicPr>
            <p:nvPr/>
          </p:nvPicPr>
          <p:blipFill>
            <a:blip r:embed="rId25" cstate="print">
              <a:clrChange>
                <a:clrFrom>
                  <a:srgbClr val="EEEEEE"/>
                </a:clrFrom>
                <a:clrTo>
                  <a:srgbClr val="EEEEE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3371" y="1856820"/>
              <a:ext cx="1126602" cy="995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3" name="テキスト ボックス 82"/>
            <p:cNvSpPr txBox="1"/>
            <p:nvPr/>
          </p:nvSpPr>
          <p:spPr>
            <a:xfrm>
              <a:off x="6799952" y="1305212"/>
              <a:ext cx="162681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プレゼンテーション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85" name="上下矢印 84"/>
            <p:cNvSpPr/>
            <p:nvPr/>
          </p:nvSpPr>
          <p:spPr>
            <a:xfrm>
              <a:off x="7430719" y="2855741"/>
              <a:ext cx="248707" cy="400940"/>
            </a:xfrm>
            <a:prstGeom prst="up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33" name="speech_S020_0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4489882" y="158328"/>
            <a:ext cx="609600" cy="609600"/>
          </a:xfrm>
          <a:prstGeom prst="rect">
            <a:avLst/>
          </a:prstGeom>
        </p:spPr>
      </p:pic>
      <p:pic>
        <p:nvPicPr>
          <p:cNvPr id="36" name="speech_S020_1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5304273" y="206632"/>
            <a:ext cx="609600" cy="609600"/>
          </a:xfrm>
          <a:prstGeom prst="rect">
            <a:avLst/>
          </a:prstGeom>
        </p:spPr>
      </p:pic>
      <p:pic>
        <p:nvPicPr>
          <p:cNvPr id="87" name="speech_S020_11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6164699" y="221075"/>
            <a:ext cx="609600" cy="609600"/>
          </a:xfrm>
          <a:prstGeom prst="rect">
            <a:avLst/>
          </a:prstGeom>
        </p:spPr>
      </p:pic>
      <p:pic>
        <p:nvPicPr>
          <p:cNvPr id="88" name="speech_S020_12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6963371" y="2040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60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読み込み完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359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859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読み込み完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359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929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288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読み込み完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788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941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729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読み込み完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229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読み込み完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729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読み込み完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3165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3165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audio>
              <p:cMediaNode vol="8000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</p:childTnLst>
        </p:cTn>
      </p:par>
    </p:tnLst>
    <p:bldLst>
      <p:bldP spid="86" grpId="0" animBg="1"/>
      <p:bldP spid="32" grpId="0" animBg="1"/>
      <p:bldP spid="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正方形/長方形 55"/>
          <p:cNvSpPr/>
          <p:nvPr/>
        </p:nvSpPr>
        <p:spPr>
          <a:xfrm>
            <a:off x="2792044" y="1099117"/>
            <a:ext cx="2050711" cy="35654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角丸四角形 47"/>
          <p:cNvSpPr/>
          <p:nvPr/>
        </p:nvSpPr>
        <p:spPr>
          <a:xfrm>
            <a:off x="2997757" y="3199281"/>
            <a:ext cx="1700057" cy="1327015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は</a:t>
            </a:r>
            <a:endParaRPr kumimoji="1" lang="ja-JP" altLang="en-US" dirty="0"/>
          </a:p>
        </p:txBody>
      </p:sp>
      <p:sp>
        <p:nvSpPr>
          <p:cNvPr id="3" name="角丸四角形 2"/>
          <p:cNvSpPr/>
          <p:nvPr/>
        </p:nvSpPr>
        <p:spPr>
          <a:xfrm>
            <a:off x="3016226" y="1722275"/>
            <a:ext cx="1700057" cy="132701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正方形/長方形 54"/>
          <p:cNvSpPr/>
          <p:nvPr/>
        </p:nvSpPr>
        <p:spPr>
          <a:xfrm>
            <a:off x="5228117" y="1123079"/>
            <a:ext cx="2050711" cy="35654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角丸四角形 52"/>
          <p:cNvSpPr/>
          <p:nvPr/>
        </p:nvSpPr>
        <p:spPr>
          <a:xfrm>
            <a:off x="5395522" y="3190775"/>
            <a:ext cx="1700057" cy="1327015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は</a:t>
            </a:r>
            <a:endParaRPr kumimoji="1" lang="ja-JP" altLang="en-US" dirty="0"/>
          </a:p>
        </p:txBody>
      </p:sp>
      <p:sp>
        <p:nvSpPr>
          <p:cNvPr id="47" name="角丸四角形 46"/>
          <p:cNvSpPr/>
          <p:nvPr/>
        </p:nvSpPr>
        <p:spPr>
          <a:xfrm>
            <a:off x="5361410" y="1668892"/>
            <a:ext cx="1700057" cy="132701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534" name="Text Box 2"/>
          <p:cNvSpPr txBox="1">
            <a:spLocks noChangeArrowheads="1"/>
          </p:cNvSpPr>
          <p:nvPr/>
        </p:nvSpPr>
        <p:spPr bwMode="auto">
          <a:xfrm>
            <a:off x="202931" y="316495"/>
            <a:ext cx="8642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OS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の役割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ハードウェアの制御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xfrm>
            <a:off x="6517116" y="6384353"/>
            <a:ext cx="2057400" cy="365125"/>
          </a:xfrm>
        </p:spPr>
        <p:txBody>
          <a:bodyPr/>
          <a:lstStyle/>
          <a:p>
            <a:fld id="{50766791-9E44-4D5D-84D2-CA44E8ABFEBA}" type="slidenum">
              <a:rPr lang="en-US" altLang="ja-JP" smtClean="0"/>
              <a:pPr/>
              <a:t>5</a:t>
            </a:fld>
            <a:endParaRPr lang="en-US" altLang="ja-JP"/>
          </a:p>
        </p:txBody>
      </p:sp>
      <p:sp>
        <p:nvSpPr>
          <p:cNvPr id="32" name="フローチャート: 和接合 3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118984" y="916210"/>
            <a:ext cx="209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ソフトウェア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1989285" y="5280362"/>
            <a:ext cx="5446478" cy="1431728"/>
            <a:chOff x="100522" y="4753761"/>
            <a:chExt cx="7025384" cy="1846778"/>
          </a:xfrm>
        </p:grpSpPr>
        <p:sp>
          <p:nvSpPr>
            <p:cNvPr id="35" name="角丸四角形 34"/>
            <p:cNvSpPr/>
            <p:nvPr/>
          </p:nvSpPr>
          <p:spPr>
            <a:xfrm>
              <a:off x="100522" y="4791723"/>
              <a:ext cx="1663727" cy="1808816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5" name="グループ化 4"/>
            <p:cNvGrpSpPr/>
            <p:nvPr/>
          </p:nvGrpSpPr>
          <p:grpSpPr>
            <a:xfrm>
              <a:off x="252042" y="4753761"/>
              <a:ext cx="6873864" cy="1822440"/>
              <a:chOff x="239219" y="4805059"/>
              <a:chExt cx="6873864" cy="1822440"/>
            </a:xfrm>
          </p:grpSpPr>
          <p:pic>
            <p:nvPicPr>
              <p:cNvPr id="24" name="図 2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57242" y="5061326"/>
                <a:ext cx="916626" cy="916626"/>
              </a:xfrm>
              <a:prstGeom prst="rect">
                <a:avLst/>
              </a:prstGeom>
            </p:spPr>
          </p:pic>
          <p:sp>
            <p:nvSpPr>
              <p:cNvPr id="18" name="Text Box 223"/>
              <p:cNvSpPr txBox="1">
                <a:spLocks noChangeArrowheads="1"/>
              </p:cNvSpPr>
              <p:nvPr/>
            </p:nvSpPr>
            <p:spPr bwMode="auto">
              <a:xfrm>
                <a:off x="239219" y="6126039"/>
                <a:ext cx="1418561" cy="434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lang="ja-JP" altLang="en-US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入力装置</a:t>
                </a:r>
                <a:endPara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pic>
            <p:nvPicPr>
              <p:cNvPr id="23" name="図 2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00296" y="5061326"/>
                <a:ext cx="1198900" cy="862723"/>
              </a:xfrm>
              <a:prstGeom prst="rect">
                <a:avLst/>
              </a:prstGeom>
              <a:effectLst>
                <a:softEdge rad="101600"/>
              </a:effectLst>
            </p:spPr>
          </p:pic>
          <p:pic>
            <p:nvPicPr>
              <p:cNvPr id="29" name="図 2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32083" y="5508896"/>
                <a:ext cx="573175" cy="468025"/>
              </a:xfrm>
              <a:prstGeom prst="rect">
                <a:avLst/>
              </a:prstGeom>
            </p:spPr>
          </p:pic>
          <p:pic>
            <p:nvPicPr>
              <p:cNvPr id="4" name="図 3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9351" y="4978376"/>
                <a:ext cx="424276" cy="725770"/>
              </a:xfrm>
              <a:prstGeom prst="rect">
                <a:avLst/>
              </a:prstGeom>
            </p:spPr>
          </p:pic>
          <p:pic>
            <p:nvPicPr>
              <p:cNvPr id="11" name="図 10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98077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0923592">
                <a:off x="346393" y="5593545"/>
                <a:ext cx="1184091" cy="594508"/>
              </a:xfrm>
              <a:prstGeom prst="rect">
                <a:avLst/>
              </a:prstGeom>
            </p:spPr>
          </p:pic>
          <p:pic>
            <p:nvPicPr>
              <p:cNvPr id="34" name="図 33"/>
              <p:cNvPicPr>
                <a:picLocks noChangeAspect="1"/>
              </p:cNvPicPr>
              <p:nvPr/>
            </p:nvPicPr>
            <p:blipFill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42033" y="5031960"/>
                <a:ext cx="470313" cy="499571"/>
              </a:xfrm>
              <a:prstGeom prst="rect">
                <a:avLst/>
              </a:prstGeom>
            </p:spPr>
          </p:pic>
          <p:pic>
            <p:nvPicPr>
              <p:cNvPr id="50" name="Picture 2" descr="ハードディスクのイラスト（コンピューター） | かわいいフリー素材集 ...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8053" y="4947259"/>
                <a:ext cx="734619" cy="6689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" name="Picture 4" descr="いろいろなディスクメディアのイラスト | かわいいフリー素材集 いらすとや"/>
              <p:cNvPicPr>
                <a:picLocks noChangeAspect="1" noChangeArrowheads="1"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02578" y="5513077"/>
                <a:ext cx="640188" cy="6401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30" descr="13_04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6497248" y="5001972"/>
                <a:ext cx="429970" cy="517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2" name="Text Box 223"/>
              <p:cNvSpPr txBox="1">
                <a:spLocks noChangeArrowheads="1"/>
              </p:cNvSpPr>
              <p:nvPr/>
            </p:nvSpPr>
            <p:spPr bwMode="auto">
              <a:xfrm>
                <a:off x="2048652" y="6139375"/>
                <a:ext cx="1418561" cy="434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ja-JP" altLang="en-US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メモリ</a:t>
                </a:r>
                <a:endPara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57" name="角丸四角形 56"/>
              <p:cNvSpPr/>
              <p:nvPr/>
            </p:nvSpPr>
            <p:spPr>
              <a:xfrm>
                <a:off x="1909955" y="4805059"/>
                <a:ext cx="1663727" cy="1808816"/>
              </a:xfrm>
              <a:prstGeom prst="round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9" name="Text Box 223"/>
              <p:cNvSpPr txBox="1">
                <a:spLocks noChangeArrowheads="1"/>
              </p:cNvSpPr>
              <p:nvPr/>
            </p:nvSpPr>
            <p:spPr bwMode="auto">
              <a:xfrm>
                <a:off x="3822389" y="6153000"/>
                <a:ext cx="1418561" cy="434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en-US" altLang="ja-JP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CPU</a:t>
                </a:r>
                <a:endPara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61" name="角丸四角形 60"/>
              <p:cNvSpPr/>
              <p:nvPr/>
            </p:nvSpPr>
            <p:spPr>
              <a:xfrm>
                <a:off x="3683692" y="4818683"/>
                <a:ext cx="1663727" cy="1808816"/>
              </a:xfrm>
              <a:prstGeom prst="round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6" name="Text Box 223"/>
              <p:cNvSpPr txBox="1">
                <a:spLocks noChangeArrowheads="1"/>
              </p:cNvSpPr>
              <p:nvPr/>
            </p:nvSpPr>
            <p:spPr bwMode="auto">
              <a:xfrm>
                <a:off x="5588053" y="6147390"/>
                <a:ext cx="1418561" cy="434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lang="ja-JP" altLang="en-US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補助記憶</a:t>
                </a:r>
                <a:endPara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68" name="角丸四角形 67"/>
              <p:cNvSpPr/>
              <p:nvPr/>
            </p:nvSpPr>
            <p:spPr>
              <a:xfrm>
                <a:off x="5449356" y="4813074"/>
                <a:ext cx="1663727" cy="1808816"/>
              </a:xfrm>
              <a:prstGeom prst="round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6" name="グループ化 5"/>
          <p:cNvGrpSpPr/>
          <p:nvPr/>
        </p:nvGrpSpPr>
        <p:grpSpPr>
          <a:xfrm>
            <a:off x="7542295" y="5255172"/>
            <a:ext cx="1289816" cy="1402297"/>
            <a:chOff x="7244264" y="4489684"/>
            <a:chExt cx="1663727" cy="1808816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388328" y="4646971"/>
              <a:ext cx="640685" cy="582406"/>
            </a:xfrm>
            <a:prstGeom prst="rect">
              <a:avLst/>
            </a:prstGeom>
          </p:spPr>
        </p:pic>
        <p:pic>
          <p:nvPicPr>
            <p:cNvPr id="46" name="図 45"/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96493" y="5034033"/>
              <a:ext cx="881939" cy="754940"/>
            </a:xfrm>
            <a:prstGeom prst="rect">
              <a:avLst/>
            </a:prstGeom>
          </p:spPr>
        </p:pic>
        <p:sp>
          <p:nvSpPr>
            <p:cNvPr id="73" name="Text Box 223"/>
            <p:cNvSpPr txBox="1">
              <a:spLocks noChangeArrowheads="1"/>
            </p:cNvSpPr>
            <p:nvPr/>
          </p:nvSpPr>
          <p:spPr bwMode="auto">
            <a:xfrm>
              <a:off x="7382962" y="5824000"/>
              <a:ext cx="1418561" cy="434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出力</a:t>
              </a:r>
              <a:r>
                <a:rPr lang="ja-JP" altLang="en-US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装置</a:t>
              </a:r>
              <a:endParaRPr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75" name="角丸四角形 74"/>
            <p:cNvSpPr/>
            <p:nvPr/>
          </p:nvSpPr>
          <p:spPr>
            <a:xfrm>
              <a:off x="7244264" y="4489684"/>
              <a:ext cx="1663727" cy="1808816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9" name="テキスト ボックス 78"/>
          <p:cNvSpPr txBox="1"/>
          <p:nvPr/>
        </p:nvSpPr>
        <p:spPr>
          <a:xfrm>
            <a:off x="-39455" y="5290924"/>
            <a:ext cx="2022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ハードウェア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" name="直線コネクタ 13"/>
          <p:cNvCxnSpPr/>
          <p:nvPr/>
        </p:nvCxnSpPr>
        <p:spPr>
          <a:xfrm flipV="1">
            <a:off x="730821" y="4910336"/>
            <a:ext cx="8134291" cy="1690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6" name="Picture 8" descr="マイクロソフトワードロゴのアイコン, マイクロソフト, 空色, ワード ..."/>
          <p:cNvPicPr>
            <a:picLocks noChangeAspect="1" noChangeArrowheads="1"/>
          </p:cNvPicPr>
          <p:nvPr/>
        </p:nvPicPr>
        <p:blipFill rotWithShape="1">
          <a:blip r:embed="rId16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9" t="12205" r="11236" b="12005"/>
          <a:stretch/>
        </p:blipFill>
        <p:spPr bwMode="auto">
          <a:xfrm>
            <a:off x="3192743" y="1873251"/>
            <a:ext cx="714661" cy="68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テキスト ボックス 20"/>
          <p:cNvSpPr txBox="1"/>
          <p:nvPr/>
        </p:nvSpPr>
        <p:spPr>
          <a:xfrm>
            <a:off x="3004523" y="1260610"/>
            <a:ext cx="171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文章作成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2" name="上下矢印 21"/>
          <p:cNvSpPr/>
          <p:nvPr/>
        </p:nvSpPr>
        <p:spPr>
          <a:xfrm>
            <a:off x="3658697" y="4712489"/>
            <a:ext cx="248707" cy="40094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058" name="Picture 10" descr="Excelファイルのアイコンが変わった | 凄腕ITエージェントの実践型IT活用法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972" y="1856820"/>
            <a:ext cx="773542" cy="77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テキスト ボックス 81"/>
          <p:cNvSpPr txBox="1"/>
          <p:nvPr/>
        </p:nvSpPr>
        <p:spPr>
          <a:xfrm>
            <a:off x="5383819" y="1260610"/>
            <a:ext cx="171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表計算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上下矢印 83"/>
          <p:cNvSpPr/>
          <p:nvPr/>
        </p:nvSpPr>
        <p:spPr>
          <a:xfrm>
            <a:off x="5780248" y="4718316"/>
            <a:ext cx="248707" cy="40094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3183482" y="2587625"/>
            <a:ext cx="171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文章作成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5481354" y="2551726"/>
            <a:ext cx="171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表計算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テキスト ボックス 48"/>
          <p:cNvSpPr txBox="1"/>
          <p:nvPr/>
        </p:nvSpPr>
        <p:spPr>
          <a:xfrm>
            <a:off x="3048506" y="3431846"/>
            <a:ext cx="1711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ハードウェアを制御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5446271" y="3423340"/>
            <a:ext cx="1711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ハードウェアを制御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560746" y="2396129"/>
            <a:ext cx="2092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OS</a:t>
            </a:r>
            <a:r>
              <a:rPr kumimoji="1"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が</a:t>
            </a:r>
          </a:p>
          <a:p>
            <a:r>
              <a:rPr kumimoji="1"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無い場合</a:t>
            </a:r>
            <a:endParaRPr kumimoji="1" lang="ja-JP" altLang="en-US" sz="28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speech_S020_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685180" y="229305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26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5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7051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正方形/長方形 29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534" name="Text Box 2"/>
          <p:cNvSpPr txBox="1">
            <a:spLocks noChangeArrowheads="1"/>
          </p:cNvSpPr>
          <p:nvPr/>
        </p:nvSpPr>
        <p:spPr bwMode="auto">
          <a:xfrm>
            <a:off x="202931" y="316495"/>
            <a:ext cx="8642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OS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の役割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ハードウェアの制御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xfrm>
            <a:off x="6517116" y="6384353"/>
            <a:ext cx="2057400" cy="365125"/>
          </a:xfrm>
        </p:spPr>
        <p:txBody>
          <a:bodyPr/>
          <a:lstStyle/>
          <a:p>
            <a:fld id="{50766791-9E44-4D5D-84D2-CA44E8ABFEBA}" type="slidenum">
              <a:rPr lang="en-US" altLang="ja-JP" smtClean="0"/>
              <a:pPr/>
              <a:t>6</a:t>
            </a:fld>
            <a:endParaRPr lang="en-US" altLang="ja-JP"/>
          </a:p>
        </p:txBody>
      </p:sp>
      <p:sp>
        <p:nvSpPr>
          <p:cNvPr id="32" name="フローチャート: 和接合 3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118984" y="916210"/>
            <a:ext cx="209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ソフトウェア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1989285" y="5280362"/>
            <a:ext cx="5446478" cy="1431728"/>
            <a:chOff x="100522" y="4753761"/>
            <a:chExt cx="7025384" cy="1846778"/>
          </a:xfrm>
        </p:grpSpPr>
        <p:sp>
          <p:nvSpPr>
            <p:cNvPr id="35" name="角丸四角形 34"/>
            <p:cNvSpPr/>
            <p:nvPr/>
          </p:nvSpPr>
          <p:spPr>
            <a:xfrm>
              <a:off x="100522" y="4791723"/>
              <a:ext cx="1663727" cy="1808816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5" name="グループ化 4"/>
            <p:cNvGrpSpPr/>
            <p:nvPr/>
          </p:nvGrpSpPr>
          <p:grpSpPr>
            <a:xfrm>
              <a:off x="252042" y="4753761"/>
              <a:ext cx="6873864" cy="1822440"/>
              <a:chOff x="239219" y="4805059"/>
              <a:chExt cx="6873864" cy="1822440"/>
            </a:xfrm>
          </p:grpSpPr>
          <p:pic>
            <p:nvPicPr>
              <p:cNvPr id="24" name="図 2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57242" y="5061326"/>
                <a:ext cx="916626" cy="916626"/>
              </a:xfrm>
              <a:prstGeom prst="rect">
                <a:avLst/>
              </a:prstGeom>
            </p:spPr>
          </p:pic>
          <p:sp>
            <p:nvSpPr>
              <p:cNvPr id="18" name="Text Box 223"/>
              <p:cNvSpPr txBox="1">
                <a:spLocks noChangeArrowheads="1"/>
              </p:cNvSpPr>
              <p:nvPr/>
            </p:nvSpPr>
            <p:spPr bwMode="auto">
              <a:xfrm>
                <a:off x="239219" y="6126039"/>
                <a:ext cx="1418561" cy="434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lang="ja-JP" altLang="en-US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入力装置</a:t>
                </a:r>
                <a:endPara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pic>
            <p:nvPicPr>
              <p:cNvPr id="23" name="図 2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00296" y="5061326"/>
                <a:ext cx="1198900" cy="862723"/>
              </a:xfrm>
              <a:prstGeom prst="rect">
                <a:avLst/>
              </a:prstGeom>
              <a:effectLst>
                <a:softEdge rad="101600"/>
              </a:effectLst>
            </p:spPr>
          </p:pic>
          <p:pic>
            <p:nvPicPr>
              <p:cNvPr id="29" name="図 2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32083" y="5508896"/>
                <a:ext cx="573175" cy="468025"/>
              </a:xfrm>
              <a:prstGeom prst="rect">
                <a:avLst/>
              </a:prstGeom>
            </p:spPr>
          </p:pic>
          <p:pic>
            <p:nvPicPr>
              <p:cNvPr id="4" name="図 3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9351" y="4978376"/>
                <a:ext cx="424276" cy="725770"/>
              </a:xfrm>
              <a:prstGeom prst="rect">
                <a:avLst/>
              </a:prstGeom>
            </p:spPr>
          </p:pic>
          <p:pic>
            <p:nvPicPr>
              <p:cNvPr id="11" name="図 10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98077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0923592">
                <a:off x="346393" y="5593545"/>
                <a:ext cx="1184091" cy="594508"/>
              </a:xfrm>
              <a:prstGeom prst="rect">
                <a:avLst/>
              </a:prstGeom>
            </p:spPr>
          </p:pic>
          <p:pic>
            <p:nvPicPr>
              <p:cNvPr id="34" name="図 33"/>
              <p:cNvPicPr>
                <a:picLocks noChangeAspect="1"/>
              </p:cNvPicPr>
              <p:nvPr/>
            </p:nvPicPr>
            <p:blipFill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42033" y="5031960"/>
                <a:ext cx="470313" cy="499571"/>
              </a:xfrm>
              <a:prstGeom prst="rect">
                <a:avLst/>
              </a:prstGeom>
            </p:spPr>
          </p:pic>
          <p:pic>
            <p:nvPicPr>
              <p:cNvPr id="50" name="Picture 2" descr="ハードディスクのイラスト（コンピューター） | かわいいフリー素材集 ...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8053" y="4947259"/>
                <a:ext cx="734619" cy="6689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" name="Picture 4" descr="いろいろなディスクメディアのイラスト | かわいいフリー素材集 いらすとや"/>
              <p:cNvPicPr>
                <a:picLocks noChangeAspect="1" noChangeArrowheads="1"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02578" y="5513077"/>
                <a:ext cx="640188" cy="6401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30" descr="13_04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6497248" y="5001972"/>
                <a:ext cx="429970" cy="517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2" name="Text Box 223"/>
              <p:cNvSpPr txBox="1">
                <a:spLocks noChangeArrowheads="1"/>
              </p:cNvSpPr>
              <p:nvPr/>
            </p:nvSpPr>
            <p:spPr bwMode="auto">
              <a:xfrm>
                <a:off x="2048652" y="6139375"/>
                <a:ext cx="1418561" cy="434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ja-JP" altLang="en-US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メモリ</a:t>
                </a:r>
                <a:endPara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57" name="角丸四角形 56"/>
              <p:cNvSpPr/>
              <p:nvPr/>
            </p:nvSpPr>
            <p:spPr>
              <a:xfrm>
                <a:off x="1909955" y="4805059"/>
                <a:ext cx="1663727" cy="1808816"/>
              </a:xfrm>
              <a:prstGeom prst="round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9" name="Text Box 223"/>
              <p:cNvSpPr txBox="1">
                <a:spLocks noChangeArrowheads="1"/>
              </p:cNvSpPr>
              <p:nvPr/>
            </p:nvSpPr>
            <p:spPr bwMode="auto">
              <a:xfrm>
                <a:off x="3822389" y="6153000"/>
                <a:ext cx="1418561" cy="434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en-US" altLang="ja-JP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CPU</a:t>
                </a:r>
                <a:endPara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61" name="角丸四角形 60"/>
              <p:cNvSpPr/>
              <p:nvPr/>
            </p:nvSpPr>
            <p:spPr>
              <a:xfrm>
                <a:off x="3683692" y="4818683"/>
                <a:ext cx="1663727" cy="1808816"/>
              </a:xfrm>
              <a:prstGeom prst="round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6" name="Text Box 223"/>
              <p:cNvSpPr txBox="1">
                <a:spLocks noChangeArrowheads="1"/>
              </p:cNvSpPr>
              <p:nvPr/>
            </p:nvSpPr>
            <p:spPr bwMode="auto">
              <a:xfrm>
                <a:off x="5588053" y="6147390"/>
                <a:ext cx="1418561" cy="434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lang="ja-JP" altLang="en-US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補助記憶</a:t>
                </a:r>
                <a:endPara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68" name="角丸四角形 67"/>
              <p:cNvSpPr/>
              <p:nvPr/>
            </p:nvSpPr>
            <p:spPr>
              <a:xfrm>
                <a:off x="5449356" y="4813074"/>
                <a:ext cx="1663727" cy="1808816"/>
              </a:xfrm>
              <a:prstGeom prst="round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6" name="グループ化 5"/>
          <p:cNvGrpSpPr/>
          <p:nvPr/>
        </p:nvGrpSpPr>
        <p:grpSpPr>
          <a:xfrm>
            <a:off x="7542295" y="5255172"/>
            <a:ext cx="1289816" cy="1402297"/>
            <a:chOff x="7244264" y="4489684"/>
            <a:chExt cx="1663727" cy="1808816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388328" y="4646971"/>
              <a:ext cx="640685" cy="582406"/>
            </a:xfrm>
            <a:prstGeom prst="rect">
              <a:avLst/>
            </a:prstGeom>
          </p:spPr>
        </p:pic>
        <p:pic>
          <p:nvPicPr>
            <p:cNvPr id="46" name="図 45"/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96493" y="5034033"/>
              <a:ext cx="881939" cy="754940"/>
            </a:xfrm>
            <a:prstGeom prst="rect">
              <a:avLst/>
            </a:prstGeom>
          </p:spPr>
        </p:pic>
        <p:sp>
          <p:nvSpPr>
            <p:cNvPr id="73" name="Text Box 223"/>
            <p:cNvSpPr txBox="1">
              <a:spLocks noChangeArrowheads="1"/>
            </p:cNvSpPr>
            <p:nvPr/>
          </p:nvSpPr>
          <p:spPr bwMode="auto">
            <a:xfrm>
              <a:off x="7382962" y="5824000"/>
              <a:ext cx="1418561" cy="434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出力</a:t>
              </a:r>
              <a:r>
                <a:rPr lang="ja-JP" altLang="en-US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装置</a:t>
              </a:r>
              <a:endParaRPr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75" name="角丸四角形 74"/>
            <p:cNvSpPr/>
            <p:nvPr/>
          </p:nvSpPr>
          <p:spPr>
            <a:xfrm>
              <a:off x="7244264" y="4489684"/>
              <a:ext cx="1663727" cy="1808816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9" name="テキスト ボックス 78"/>
          <p:cNvSpPr txBox="1"/>
          <p:nvPr/>
        </p:nvSpPr>
        <p:spPr>
          <a:xfrm>
            <a:off x="-39455" y="5290924"/>
            <a:ext cx="2022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ハードウェア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" name="直線コネクタ 13"/>
          <p:cNvCxnSpPr/>
          <p:nvPr/>
        </p:nvCxnSpPr>
        <p:spPr>
          <a:xfrm flipV="1">
            <a:off x="730821" y="4910336"/>
            <a:ext cx="8134291" cy="1690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テキスト ボックス 80"/>
          <p:cNvSpPr txBox="1"/>
          <p:nvPr/>
        </p:nvSpPr>
        <p:spPr>
          <a:xfrm>
            <a:off x="2139481" y="3650576"/>
            <a:ext cx="6047722" cy="954107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OS (</a:t>
            </a:r>
            <a:r>
              <a:rPr kumimoji="1" lang="ja-JP" altLang="en-US" sz="28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オペレーティング システム</a:t>
            </a:r>
            <a:r>
              <a:rPr kumimoji="1" lang="en-US" altLang="ja-JP" sz="28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800" dirty="0" smtClean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ja-JP" altLang="en-US" sz="2800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上下矢印 16"/>
          <p:cNvSpPr/>
          <p:nvPr/>
        </p:nvSpPr>
        <p:spPr>
          <a:xfrm>
            <a:off x="4127570" y="4636168"/>
            <a:ext cx="1878261" cy="612918"/>
          </a:xfrm>
          <a:prstGeom prst="upDownArrow">
            <a:avLst>
              <a:gd name="adj1" fmla="val 51708"/>
              <a:gd name="adj2" fmla="val 213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正方形/長方形 57"/>
          <p:cNvSpPr/>
          <p:nvPr/>
        </p:nvSpPr>
        <p:spPr>
          <a:xfrm>
            <a:off x="2792044" y="1099118"/>
            <a:ext cx="2050711" cy="205902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角丸四角形 59"/>
          <p:cNvSpPr/>
          <p:nvPr/>
        </p:nvSpPr>
        <p:spPr>
          <a:xfrm>
            <a:off x="2622825" y="4068843"/>
            <a:ext cx="4907823" cy="457306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は</a:t>
            </a:r>
            <a:endParaRPr kumimoji="1" lang="ja-JP" altLang="en-US" dirty="0"/>
          </a:p>
        </p:txBody>
      </p:sp>
      <p:sp>
        <p:nvSpPr>
          <p:cNvPr id="62" name="角丸四角形 61"/>
          <p:cNvSpPr/>
          <p:nvPr/>
        </p:nvSpPr>
        <p:spPr>
          <a:xfrm>
            <a:off x="3016226" y="1722275"/>
            <a:ext cx="1700057" cy="132701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3" name="正方形/長方形 62"/>
          <p:cNvSpPr/>
          <p:nvPr/>
        </p:nvSpPr>
        <p:spPr>
          <a:xfrm>
            <a:off x="5228117" y="1123079"/>
            <a:ext cx="2050711" cy="20350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角丸四角形 64"/>
          <p:cNvSpPr/>
          <p:nvPr/>
        </p:nvSpPr>
        <p:spPr>
          <a:xfrm>
            <a:off x="5361410" y="1668892"/>
            <a:ext cx="1700057" cy="132701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7" name="Picture 8" descr="マイクロソフトワードロゴのアイコン, マイクロソフト, 空色, ワード ..."/>
          <p:cNvPicPr>
            <a:picLocks noChangeAspect="1" noChangeArrowheads="1"/>
          </p:cNvPicPr>
          <p:nvPr/>
        </p:nvPicPr>
        <p:blipFill rotWithShape="1">
          <a:blip r:embed="rId16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9" t="12205" r="11236" b="12005"/>
          <a:stretch/>
        </p:blipFill>
        <p:spPr bwMode="auto">
          <a:xfrm>
            <a:off x="3192743" y="1873251"/>
            <a:ext cx="714661" cy="68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" name="テキスト ボックス 68"/>
          <p:cNvSpPr txBox="1"/>
          <p:nvPr/>
        </p:nvSpPr>
        <p:spPr>
          <a:xfrm>
            <a:off x="3004523" y="1260610"/>
            <a:ext cx="171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文章作成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0" name="Picture 10" descr="Excelファイルのアイコンが変わった | 凄腕ITエージェントの実践型IT活用法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972" y="1856820"/>
            <a:ext cx="773542" cy="77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テキスト ボックス 70"/>
          <p:cNvSpPr txBox="1"/>
          <p:nvPr/>
        </p:nvSpPr>
        <p:spPr>
          <a:xfrm>
            <a:off x="5383819" y="1260610"/>
            <a:ext cx="171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表計算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テキスト ボックス 71"/>
          <p:cNvSpPr txBox="1"/>
          <p:nvPr/>
        </p:nvSpPr>
        <p:spPr>
          <a:xfrm>
            <a:off x="3183482" y="2587625"/>
            <a:ext cx="171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文章作成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テキスト ボックス 73"/>
          <p:cNvSpPr txBox="1"/>
          <p:nvPr/>
        </p:nvSpPr>
        <p:spPr>
          <a:xfrm>
            <a:off x="5481354" y="2551726"/>
            <a:ext cx="171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表計算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3726907" y="4146538"/>
            <a:ext cx="3153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ハードウェアを制御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8" name="テキスト ボックス 77"/>
          <p:cNvSpPr txBox="1"/>
          <p:nvPr/>
        </p:nvSpPr>
        <p:spPr>
          <a:xfrm>
            <a:off x="560746" y="2396129"/>
            <a:ext cx="2092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OS</a:t>
            </a:r>
            <a:r>
              <a:rPr kumimoji="1"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が</a:t>
            </a:r>
          </a:p>
          <a:p>
            <a:r>
              <a:rPr kumimoji="1" lang="ja-JP" altLang="en-US" sz="2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有</a:t>
            </a:r>
            <a:r>
              <a:rPr kumimoji="1"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る場合</a:t>
            </a:r>
            <a:endParaRPr kumimoji="1" lang="ja-JP" altLang="en-US" sz="28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9" name="上下矢印 88"/>
          <p:cNvSpPr/>
          <p:nvPr/>
        </p:nvSpPr>
        <p:spPr>
          <a:xfrm>
            <a:off x="3715583" y="3188376"/>
            <a:ext cx="248707" cy="40094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0" name="上下矢印 89"/>
          <p:cNvSpPr/>
          <p:nvPr/>
        </p:nvSpPr>
        <p:spPr>
          <a:xfrm>
            <a:off x="6079160" y="3213737"/>
            <a:ext cx="248707" cy="40094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speech_S020_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8007478" y="143964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839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9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695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正方形/長方形 55"/>
          <p:cNvSpPr/>
          <p:nvPr/>
        </p:nvSpPr>
        <p:spPr>
          <a:xfrm>
            <a:off x="2792044" y="1099117"/>
            <a:ext cx="2050711" cy="18804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5" name="正方形/長方形 54"/>
          <p:cNvSpPr/>
          <p:nvPr/>
        </p:nvSpPr>
        <p:spPr>
          <a:xfrm>
            <a:off x="5228117" y="1123079"/>
            <a:ext cx="2050711" cy="18661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正方形/長方形 29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534" name="Text Box 2"/>
          <p:cNvSpPr txBox="1">
            <a:spLocks noChangeArrowheads="1"/>
          </p:cNvSpPr>
          <p:nvPr/>
        </p:nvSpPr>
        <p:spPr bwMode="auto">
          <a:xfrm>
            <a:off x="202931" y="316495"/>
            <a:ext cx="8642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OS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の役割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リソース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資源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管理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xfrm>
            <a:off x="6517116" y="6384353"/>
            <a:ext cx="2057400" cy="365125"/>
          </a:xfrm>
        </p:spPr>
        <p:txBody>
          <a:bodyPr/>
          <a:lstStyle/>
          <a:p>
            <a:fld id="{50766791-9E44-4D5D-84D2-CA44E8ABFEBA}" type="slidenum">
              <a:rPr lang="en-US" altLang="ja-JP" smtClean="0"/>
              <a:pPr/>
              <a:t>7</a:t>
            </a:fld>
            <a:endParaRPr lang="en-US" altLang="ja-JP"/>
          </a:p>
        </p:txBody>
      </p:sp>
      <p:sp>
        <p:nvSpPr>
          <p:cNvPr id="32" name="フローチャート: 和接合 3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118984" y="916210"/>
            <a:ext cx="209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ソフトウェア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1989285" y="5280362"/>
            <a:ext cx="5446478" cy="1431728"/>
            <a:chOff x="100522" y="4753761"/>
            <a:chExt cx="7025384" cy="1846778"/>
          </a:xfrm>
        </p:grpSpPr>
        <p:sp>
          <p:nvSpPr>
            <p:cNvPr id="35" name="角丸四角形 34"/>
            <p:cNvSpPr/>
            <p:nvPr/>
          </p:nvSpPr>
          <p:spPr>
            <a:xfrm>
              <a:off x="100522" y="4791723"/>
              <a:ext cx="1663727" cy="1808816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5" name="グループ化 4"/>
            <p:cNvGrpSpPr/>
            <p:nvPr/>
          </p:nvGrpSpPr>
          <p:grpSpPr>
            <a:xfrm>
              <a:off x="252042" y="4753761"/>
              <a:ext cx="6873864" cy="1822440"/>
              <a:chOff x="239219" y="4805059"/>
              <a:chExt cx="6873864" cy="1822440"/>
            </a:xfrm>
          </p:grpSpPr>
          <p:pic>
            <p:nvPicPr>
              <p:cNvPr id="24" name="図 2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57242" y="5061326"/>
                <a:ext cx="916626" cy="916626"/>
              </a:xfrm>
              <a:prstGeom prst="rect">
                <a:avLst/>
              </a:prstGeom>
            </p:spPr>
          </p:pic>
          <p:sp>
            <p:nvSpPr>
              <p:cNvPr id="18" name="Text Box 223"/>
              <p:cNvSpPr txBox="1">
                <a:spLocks noChangeArrowheads="1"/>
              </p:cNvSpPr>
              <p:nvPr/>
            </p:nvSpPr>
            <p:spPr bwMode="auto">
              <a:xfrm>
                <a:off x="239219" y="6126039"/>
                <a:ext cx="1418561" cy="434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lang="ja-JP" altLang="en-US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入力装置</a:t>
                </a:r>
                <a:endPara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pic>
            <p:nvPicPr>
              <p:cNvPr id="23" name="図 2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00296" y="5061326"/>
                <a:ext cx="1198900" cy="862723"/>
              </a:xfrm>
              <a:prstGeom prst="rect">
                <a:avLst/>
              </a:prstGeom>
              <a:effectLst>
                <a:softEdge rad="101600"/>
              </a:effectLst>
            </p:spPr>
          </p:pic>
          <p:pic>
            <p:nvPicPr>
              <p:cNvPr id="29" name="図 2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32083" y="5508896"/>
                <a:ext cx="573175" cy="468025"/>
              </a:xfrm>
              <a:prstGeom prst="rect">
                <a:avLst/>
              </a:prstGeom>
            </p:spPr>
          </p:pic>
          <p:pic>
            <p:nvPicPr>
              <p:cNvPr id="4" name="図 3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9351" y="4978376"/>
                <a:ext cx="424276" cy="725770"/>
              </a:xfrm>
              <a:prstGeom prst="rect">
                <a:avLst/>
              </a:prstGeom>
            </p:spPr>
          </p:pic>
          <p:pic>
            <p:nvPicPr>
              <p:cNvPr id="11" name="図 10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98077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0923592">
                <a:off x="346393" y="5593545"/>
                <a:ext cx="1184091" cy="594508"/>
              </a:xfrm>
              <a:prstGeom prst="rect">
                <a:avLst/>
              </a:prstGeom>
            </p:spPr>
          </p:pic>
          <p:pic>
            <p:nvPicPr>
              <p:cNvPr id="34" name="図 33"/>
              <p:cNvPicPr>
                <a:picLocks noChangeAspect="1"/>
              </p:cNvPicPr>
              <p:nvPr/>
            </p:nvPicPr>
            <p:blipFill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42033" y="5031960"/>
                <a:ext cx="470313" cy="499571"/>
              </a:xfrm>
              <a:prstGeom prst="rect">
                <a:avLst/>
              </a:prstGeom>
            </p:spPr>
          </p:pic>
          <p:pic>
            <p:nvPicPr>
              <p:cNvPr id="50" name="Picture 2" descr="ハードディスクのイラスト（コンピューター） | かわいいフリー素材集 ...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8053" y="4947259"/>
                <a:ext cx="734619" cy="6689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" name="Picture 4" descr="いろいろなディスクメディアのイラスト | かわいいフリー素材集 いらすとや"/>
              <p:cNvPicPr>
                <a:picLocks noChangeAspect="1" noChangeArrowheads="1"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02578" y="5513077"/>
                <a:ext cx="640188" cy="6401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30" descr="13_04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6497248" y="5001972"/>
                <a:ext cx="429970" cy="517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2" name="Text Box 223"/>
              <p:cNvSpPr txBox="1">
                <a:spLocks noChangeArrowheads="1"/>
              </p:cNvSpPr>
              <p:nvPr/>
            </p:nvSpPr>
            <p:spPr bwMode="auto">
              <a:xfrm>
                <a:off x="2048652" y="6139375"/>
                <a:ext cx="1418561" cy="434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ja-JP" altLang="en-US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メモリ</a:t>
                </a:r>
                <a:endPara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57" name="角丸四角形 56"/>
              <p:cNvSpPr/>
              <p:nvPr/>
            </p:nvSpPr>
            <p:spPr>
              <a:xfrm>
                <a:off x="1909955" y="4805059"/>
                <a:ext cx="1663727" cy="1808816"/>
              </a:xfrm>
              <a:prstGeom prst="round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9" name="Text Box 223"/>
              <p:cNvSpPr txBox="1">
                <a:spLocks noChangeArrowheads="1"/>
              </p:cNvSpPr>
              <p:nvPr/>
            </p:nvSpPr>
            <p:spPr bwMode="auto">
              <a:xfrm>
                <a:off x="3822389" y="6153000"/>
                <a:ext cx="1418561" cy="434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en-US" altLang="ja-JP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CPU</a:t>
                </a:r>
                <a:endPara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61" name="角丸四角形 60"/>
              <p:cNvSpPr/>
              <p:nvPr/>
            </p:nvSpPr>
            <p:spPr>
              <a:xfrm>
                <a:off x="3683692" y="4818683"/>
                <a:ext cx="1663727" cy="1808816"/>
              </a:xfrm>
              <a:prstGeom prst="round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6" name="Text Box 223"/>
              <p:cNvSpPr txBox="1">
                <a:spLocks noChangeArrowheads="1"/>
              </p:cNvSpPr>
              <p:nvPr/>
            </p:nvSpPr>
            <p:spPr bwMode="auto">
              <a:xfrm>
                <a:off x="5588053" y="6147390"/>
                <a:ext cx="1418561" cy="434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lang="ja-JP" altLang="en-US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補助記憶</a:t>
                </a:r>
                <a:endPara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68" name="角丸四角形 67"/>
              <p:cNvSpPr/>
              <p:nvPr/>
            </p:nvSpPr>
            <p:spPr>
              <a:xfrm>
                <a:off x="5449356" y="4813074"/>
                <a:ext cx="1663727" cy="1808816"/>
              </a:xfrm>
              <a:prstGeom prst="round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6" name="グループ化 5"/>
          <p:cNvGrpSpPr/>
          <p:nvPr/>
        </p:nvGrpSpPr>
        <p:grpSpPr>
          <a:xfrm>
            <a:off x="7542295" y="5255172"/>
            <a:ext cx="1289816" cy="1402297"/>
            <a:chOff x="7244264" y="4489684"/>
            <a:chExt cx="1663727" cy="1808816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388328" y="4646971"/>
              <a:ext cx="640685" cy="582406"/>
            </a:xfrm>
            <a:prstGeom prst="rect">
              <a:avLst/>
            </a:prstGeom>
          </p:spPr>
        </p:pic>
        <p:pic>
          <p:nvPicPr>
            <p:cNvPr id="46" name="図 45"/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96493" y="5034033"/>
              <a:ext cx="881939" cy="754940"/>
            </a:xfrm>
            <a:prstGeom prst="rect">
              <a:avLst/>
            </a:prstGeom>
          </p:spPr>
        </p:pic>
        <p:sp>
          <p:nvSpPr>
            <p:cNvPr id="73" name="Text Box 223"/>
            <p:cNvSpPr txBox="1">
              <a:spLocks noChangeArrowheads="1"/>
            </p:cNvSpPr>
            <p:nvPr/>
          </p:nvSpPr>
          <p:spPr bwMode="auto">
            <a:xfrm>
              <a:off x="7382962" y="5824000"/>
              <a:ext cx="1418561" cy="434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出力</a:t>
              </a:r>
              <a:r>
                <a:rPr lang="ja-JP" altLang="en-US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装置</a:t>
              </a:r>
              <a:endParaRPr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75" name="角丸四角形 74"/>
            <p:cNvSpPr/>
            <p:nvPr/>
          </p:nvSpPr>
          <p:spPr>
            <a:xfrm>
              <a:off x="7244264" y="4489684"/>
              <a:ext cx="1663727" cy="1808816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9" name="テキスト ボックス 78"/>
          <p:cNvSpPr txBox="1"/>
          <p:nvPr/>
        </p:nvSpPr>
        <p:spPr>
          <a:xfrm>
            <a:off x="-39455" y="5290924"/>
            <a:ext cx="2022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ハードウェア</a:t>
            </a:r>
            <a:endParaRPr kumimoji="1" lang="en-US" altLang="ja-JP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リソース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" name="直線コネクタ 13"/>
          <p:cNvCxnSpPr/>
          <p:nvPr/>
        </p:nvCxnSpPr>
        <p:spPr>
          <a:xfrm flipV="1">
            <a:off x="730821" y="4910336"/>
            <a:ext cx="8134291" cy="1690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6" name="Picture 8" descr="マイクロソフトワードロゴのアイコン, マイクロソフト, 空色, ワード ..."/>
          <p:cNvPicPr>
            <a:picLocks noChangeAspect="1" noChangeArrowheads="1"/>
          </p:cNvPicPr>
          <p:nvPr/>
        </p:nvPicPr>
        <p:blipFill rotWithShape="1">
          <a:blip r:embed="rId16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9" t="12205" r="11236" b="12005"/>
          <a:stretch/>
        </p:blipFill>
        <p:spPr bwMode="auto">
          <a:xfrm>
            <a:off x="3192743" y="1873251"/>
            <a:ext cx="714661" cy="68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テキスト ボックス 20"/>
          <p:cNvSpPr txBox="1"/>
          <p:nvPr/>
        </p:nvSpPr>
        <p:spPr>
          <a:xfrm>
            <a:off x="3004523" y="1260610"/>
            <a:ext cx="171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文章作成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2" name="上下矢印 21"/>
          <p:cNvSpPr/>
          <p:nvPr/>
        </p:nvSpPr>
        <p:spPr>
          <a:xfrm rot="1555864">
            <a:off x="2937862" y="3054930"/>
            <a:ext cx="448650" cy="208537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058" name="Picture 10" descr="Excelファイルのアイコンが変わった | 凄腕ITエージェントの実践型IT活用法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972" y="1856820"/>
            <a:ext cx="773542" cy="77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テキスト ボックス 81"/>
          <p:cNvSpPr txBox="1"/>
          <p:nvPr/>
        </p:nvSpPr>
        <p:spPr>
          <a:xfrm>
            <a:off x="5383819" y="1260610"/>
            <a:ext cx="171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表計算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8" name="テキスト ボックス 57"/>
          <p:cNvSpPr txBox="1"/>
          <p:nvPr/>
        </p:nvSpPr>
        <p:spPr>
          <a:xfrm>
            <a:off x="560746" y="2396129"/>
            <a:ext cx="2092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OS</a:t>
            </a:r>
            <a:r>
              <a:rPr kumimoji="1"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が</a:t>
            </a:r>
          </a:p>
          <a:p>
            <a:r>
              <a:rPr kumimoji="1"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無い場合</a:t>
            </a:r>
            <a:endParaRPr kumimoji="1" lang="ja-JP" altLang="en-US" sz="28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0" name="上下矢印 59"/>
          <p:cNvSpPr/>
          <p:nvPr/>
        </p:nvSpPr>
        <p:spPr>
          <a:xfrm rot="3419267">
            <a:off x="4326380" y="2471911"/>
            <a:ext cx="448650" cy="3228186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5132283" y="3883007"/>
            <a:ext cx="392659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rgbClr val="7030A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どっちがキーボードの入力を使うの</a:t>
            </a:r>
            <a:r>
              <a:rPr kumimoji="1" lang="en-US" altLang="ja-JP" sz="2800" dirty="0" smtClean="0">
                <a:solidFill>
                  <a:srgbClr val="7030A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???</a:t>
            </a:r>
            <a:endParaRPr kumimoji="1" lang="ja-JP" altLang="en-US" sz="2800" dirty="0">
              <a:solidFill>
                <a:srgbClr val="7030A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speech_S020_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845878" y="26539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05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1026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正方形/長方形 29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534" name="Text Box 2"/>
          <p:cNvSpPr txBox="1">
            <a:spLocks noChangeArrowheads="1"/>
          </p:cNvSpPr>
          <p:nvPr/>
        </p:nvSpPr>
        <p:spPr bwMode="auto">
          <a:xfrm>
            <a:off x="202931" y="316495"/>
            <a:ext cx="8642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OS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の役割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リソース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資源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管理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xfrm>
            <a:off x="6517116" y="6384353"/>
            <a:ext cx="2057400" cy="365125"/>
          </a:xfrm>
        </p:spPr>
        <p:txBody>
          <a:bodyPr/>
          <a:lstStyle/>
          <a:p>
            <a:fld id="{50766791-9E44-4D5D-84D2-CA44E8ABFEBA}" type="slidenum">
              <a:rPr lang="en-US" altLang="ja-JP" smtClean="0"/>
              <a:pPr/>
              <a:t>8</a:t>
            </a:fld>
            <a:endParaRPr lang="en-US" altLang="ja-JP"/>
          </a:p>
        </p:txBody>
      </p:sp>
      <p:sp>
        <p:nvSpPr>
          <p:cNvPr id="32" name="フローチャート: 和接合 3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0" name="テキスト ボックス 79"/>
          <p:cNvSpPr txBox="1"/>
          <p:nvPr/>
        </p:nvSpPr>
        <p:spPr>
          <a:xfrm>
            <a:off x="118984" y="916210"/>
            <a:ext cx="209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ソフトウェア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1989285" y="5280362"/>
            <a:ext cx="5446478" cy="1431728"/>
            <a:chOff x="100522" y="4753761"/>
            <a:chExt cx="7025384" cy="1846778"/>
          </a:xfrm>
        </p:grpSpPr>
        <p:sp>
          <p:nvSpPr>
            <p:cNvPr id="35" name="角丸四角形 34"/>
            <p:cNvSpPr/>
            <p:nvPr/>
          </p:nvSpPr>
          <p:spPr>
            <a:xfrm>
              <a:off x="100522" y="4791723"/>
              <a:ext cx="1663727" cy="1808816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5" name="グループ化 4"/>
            <p:cNvGrpSpPr/>
            <p:nvPr/>
          </p:nvGrpSpPr>
          <p:grpSpPr>
            <a:xfrm>
              <a:off x="252042" y="4753761"/>
              <a:ext cx="6873864" cy="1822440"/>
              <a:chOff x="239219" y="4805059"/>
              <a:chExt cx="6873864" cy="1822440"/>
            </a:xfrm>
          </p:grpSpPr>
          <p:pic>
            <p:nvPicPr>
              <p:cNvPr id="24" name="図 2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57242" y="5061326"/>
                <a:ext cx="916626" cy="916626"/>
              </a:xfrm>
              <a:prstGeom prst="rect">
                <a:avLst/>
              </a:prstGeom>
            </p:spPr>
          </p:pic>
          <p:sp>
            <p:nvSpPr>
              <p:cNvPr id="18" name="Text Box 223"/>
              <p:cNvSpPr txBox="1">
                <a:spLocks noChangeArrowheads="1"/>
              </p:cNvSpPr>
              <p:nvPr/>
            </p:nvSpPr>
            <p:spPr bwMode="auto">
              <a:xfrm>
                <a:off x="239219" y="6126039"/>
                <a:ext cx="1418561" cy="434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lang="ja-JP" altLang="en-US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入力装置</a:t>
                </a:r>
                <a:endPara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pic>
            <p:nvPicPr>
              <p:cNvPr id="23" name="図 22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00296" y="5061326"/>
                <a:ext cx="1198900" cy="862723"/>
              </a:xfrm>
              <a:prstGeom prst="rect">
                <a:avLst/>
              </a:prstGeom>
              <a:effectLst>
                <a:softEdge rad="101600"/>
              </a:effectLst>
            </p:spPr>
          </p:pic>
          <p:pic>
            <p:nvPicPr>
              <p:cNvPr id="29" name="図 28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32083" y="5508896"/>
                <a:ext cx="573175" cy="468025"/>
              </a:xfrm>
              <a:prstGeom prst="rect">
                <a:avLst/>
              </a:prstGeom>
            </p:spPr>
          </p:pic>
          <p:pic>
            <p:nvPicPr>
              <p:cNvPr id="4" name="図 3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9351" y="4978376"/>
                <a:ext cx="424276" cy="725770"/>
              </a:xfrm>
              <a:prstGeom prst="rect">
                <a:avLst/>
              </a:prstGeom>
            </p:spPr>
          </p:pic>
          <p:pic>
            <p:nvPicPr>
              <p:cNvPr id="11" name="図 10"/>
              <p:cNvPicPr>
                <a:picLocks noChangeAspect="1"/>
              </p:cNvPicPr>
              <p:nvPr/>
            </p:nvPicPr>
            <p:blipFill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ackgroundRemoval t="0" b="98077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 rot="20923592">
                <a:off x="346393" y="5593545"/>
                <a:ext cx="1184091" cy="594508"/>
              </a:xfrm>
              <a:prstGeom prst="rect">
                <a:avLst/>
              </a:prstGeom>
            </p:spPr>
          </p:pic>
          <p:pic>
            <p:nvPicPr>
              <p:cNvPr id="34" name="図 33"/>
              <p:cNvPicPr>
                <a:picLocks noChangeAspect="1"/>
              </p:cNvPicPr>
              <p:nvPr/>
            </p:nvPicPr>
            <p:blipFill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42033" y="5031960"/>
                <a:ext cx="470313" cy="499571"/>
              </a:xfrm>
              <a:prstGeom prst="rect">
                <a:avLst/>
              </a:prstGeom>
            </p:spPr>
          </p:pic>
          <p:pic>
            <p:nvPicPr>
              <p:cNvPr id="50" name="Picture 2" descr="ハードディスクのイラスト（コンピューター） | かわいいフリー素材集 ...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88053" y="4947259"/>
                <a:ext cx="734619" cy="6689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" name="Picture 4" descr="いろいろなディスクメディアのイラスト | かわいいフリー素材集 いらすとや"/>
              <p:cNvPicPr>
                <a:picLocks noChangeAspect="1" noChangeArrowheads="1"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02578" y="5513077"/>
                <a:ext cx="640188" cy="6401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2" name="Picture 30" descr="13_04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6497248" y="5001972"/>
                <a:ext cx="429970" cy="5171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2" name="Text Box 223"/>
              <p:cNvSpPr txBox="1">
                <a:spLocks noChangeArrowheads="1"/>
              </p:cNvSpPr>
              <p:nvPr/>
            </p:nvSpPr>
            <p:spPr bwMode="auto">
              <a:xfrm>
                <a:off x="2048652" y="6139375"/>
                <a:ext cx="1418561" cy="434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ja-JP" altLang="en-US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メモリ</a:t>
                </a:r>
                <a:endPara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57" name="角丸四角形 56"/>
              <p:cNvSpPr/>
              <p:nvPr/>
            </p:nvSpPr>
            <p:spPr>
              <a:xfrm>
                <a:off x="1909955" y="4805059"/>
                <a:ext cx="1663727" cy="1808816"/>
              </a:xfrm>
              <a:prstGeom prst="round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9" name="Text Box 223"/>
              <p:cNvSpPr txBox="1">
                <a:spLocks noChangeArrowheads="1"/>
              </p:cNvSpPr>
              <p:nvPr/>
            </p:nvSpPr>
            <p:spPr bwMode="auto">
              <a:xfrm>
                <a:off x="3822389" y="6153000"/>
                <a:ext cx="1418561" cy="434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eaLnBrk="0" hangingPunct="0"/>
                <a:r>
                  <a:rPr lang="en-US" altLang="ja-JP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CPU</a:t>
                </a:r>
                <a:endPara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61" name="角丸四角形 60"/>
              <p:cNvSpPr/>
              <p:nvPr/>
            </p:nvSpPr>
            <p:spPr>
              <a:xfrm>
                <a:off x="3683692" y="4818683"/>
                <a:ext cx="1663727" cy="1808816"/>
              </a:xfrm>
              <a:prstGeom prst="round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6" name="Text Box 223"/>
              <p:cNvSpPr txBox="1">
                <a:spLocks noChangeArrowheads="1"/>
              </p:cNvSpPr>
              <p:nvPr/>
            </p:nvSpPr>
            <p:spPr bwMode="auto">
              <a:xfrm>
                <a:off x="5588053" y="6147390"/>
                <a:ext cx="1418561" cy="4341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lang="ja-JP" altLang="en-US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補助記憶</a:t>
                </a:r>
                <a:endPara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68" name="角丸四角形 67"/>
              <p:cNvSpPr/>
              <p:nvPr/>
            </p:nvSpPr>
            <p:spPr>
              <a:xfrm>
                <a:off x="5449356" y="4813074"/>
                <a:ext cx="1663727" cy="1808816"/>
              </a:xfrm>
              <a:prstGeom prst="round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grpSp>
        <p:nvGrpSpPr>
          <p:cNvPr id="6" name="グループ化 5"/>
          <p:cNvGrpSpPr/>
          <p:nvPr/>
        </p:nvGrpSpPr>
        <p:grpSpPr>
          <a:xfrm>
            <a:off x="7542295" y="5255172"/>
            <a:ext cx="1289816" cy="1402297"/>
            <a:chOff x="7244264" y="4489684"/>
            <a:chExt cx="1663727" cy="1808816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388328" y="4646971"/>
              <a:ext cx="640685" cy="582406"/>
            </a:xfrm>
            <a:prstGeom prst="rect">
              <a:avLst/>
            </a:prstGeom>
          </p:spPr>
        </p:pic>
        <p:pic>
          <p:nvPicPr>
            <p:cNvPr id="46" name="図 45"/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96493" y="5034033"/>
              <a:ext cx="881939" cy="754940"/>
            </a:xfrm>
            <a:prstGeom prst="rect">
              <a:avLst/>
            </a:prstGeom>
          </p:spPr>
        </p:pic>
        <p:sp>
          <p:nvSpPr>
            <p:cNvPr id="73" name="Text Box 223"/>
            <p:cNvSpPr txBox="1">
              <a:spLocks noChangeArrowheads="1"/>
            </p:cNvSpPr>
            <p:nvPr/>
          </p:nvSpPr>
          <p:spPr bwMode="auto">
            <a:xfrm>
              <a:off x="7382962" y="5824000"/>
              <a:ext cx="1418561" cy="4341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出力</a:t>
              </a:r>
              <a:r>
                <a:rPr lang="ja-JP" altLang="en-US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装置</a:t>
              </a:r>
              <a:endParaRPr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75" name="角丸四角形 74"/>
            <p:cNvSpPr/>
            <p:nvPr/>
          </p:nvSpPr>
          <p:spPr>
            <a:xfrm>
              <a:off x="7244264" y="4489684"/>
              <a:ext cx="1663727" cy="1808816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9" name="テキスト ボックス 78"/>
          <p:cNvSpPr txBox="1"/>
          <p:nvPr/>
        </p:nvSpPr>
        <p:spPr>
          <a:xfrm>
            <a:off x="-39455" y="5290924"/>
            <a:ext cx="20226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ハードウェア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" name="直線コネクタ 13"/>
          <p:cNvCxnSpPr/>
          <p:nvPr/>
        </p:nvCxnSpPr>
        <p:spPr>
          <a:xfrm flipV="1">
            <a:off x="730821" y="4910336"/>
            <a:ext cx="8134291" cy="1690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テキスト ボックス 80"/>
          <p:cNvSpPr txBox="1"/>
          <p:nvPr/>
        </p:nvSpPr>
        <p:spPr>
          <a:xfrm>
            <a:off x="2139481" y="3650576"/>
            <a:ext cx="6047722" cy="954107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OS (</a:t>
            </a:r>
            <a:r>
              <a:rPr kumimoji="1" lang="ja-JP" altLang="en-US" sz="28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オペレーティング システム</a:t>
            </a:r>
            <a:r>
              <a:rPr kumimoji="1" lang="en-US" altLang="ja-JP" sz="28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2800" dirty="0" smtClean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endParaRPr kumimoji="1" lang="ja-JP" altLang="en-US" sz="2800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上下矢印 16"/>
          <p:cNvSpPr/>
          <p:nvPr/>
        </p:nvSpPr>
        <p:spPr>
          <a:xfrm>
            <a:off x="2509361" y="4668306"/>
            <a:ext cx="564248" cy="612918"/>
          </a:xfrm>
          <a:prstGeom prst="upDownArrow">
            <a:avLst>
              <a:gd name="adj1" fmla="val 51708"/>
              <a:gd name="adj2" fmla="val 213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角丸四角形 59"/>
          <p:cNvSpPr/>
          <p:nvPr/>
        </p:nvSpPr>
        <p:spPr>
          <a:xfrm>
            <a:off x="2622825" y="4068843"/>
            <a:ext cx="4907823" cy="457306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 smtClean="0"/>
              <a:t>は</a:t>
            </a:r>
            <a:endParaRPr kumimoji="1" lang="ja-JP" altLang="en-US" dirty="0"/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3942355" y="4178471"/>
            <a:ext cx="3153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リソースの管理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8" name="テキスト ボックス 77"/>
          <p:cNvSpPr txBox="1"/>
          <p:nvPr/>
        </p:nvSpPr>
        <p:spPr>
          <a:xfrm>
            <a:off x="560746" y="2396129"/>
            <a:ext cx="2092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OS</a:t>
            </a:r>
            <a:r>
              <a:rPr kumimoji="1"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が</a:t>
            </a:r>
          </a:p>
          <a:p>
            <a:r>
              <a:rPr kumimoji="1" lang="ja-JP" altLang="en-US" sz="2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有</a:t>
            </a:r>
            <a:r>
              <a:rPr kumimoji="1"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る場合</a:t>
            </a:r>
            <a:endParaRPr kumimoji="1" lang="ja-JP" altLang="en-US" sz="28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9" name="上下矢印 88"/>
          <p:cNvSpPr/>
          <p:nvPr/>
        </p:nvSpPr>
        <p:spPr>
          <a:xfrm>
            <a:off x="3715583" y="3086937"/>
            <a:ext cx="323779" cy="62878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3" name="正方形/長方形 52"/>
          <p:cNvSpPr/>
          <p:nvPr/>
        </p:nvSpPr>
        <p:spPr>
          <a:xfrm>
            <a:off x="2792044" y="1212312"/>
            <a:ext cx="2050711" cy="18804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" name="正方形/長方形 53"/>
          <p:cNvSpPr/>
          <p:nvPr/>
        </p:nvSpPr>
        <p:spPr>
          <a:xfrm>
            <a:off x="5228117" y="1236274"/>
            <a:ext cx="2050711" cy="186614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5" name="Picture 8" descr="マイクロソフトワードロゴのアイコン, マイクロソフト, 空色, ワード ..."/>
          <p:cNvPicPr>
            <a:picLocks noChangeAspect="1" noChangeArrowheads="1"/>
          </p:cNvPicPr>
          <p:nvPr/>
        </p:nvPicPr>
        <p:blipFill rotWithShape="1">
          <a:blip r:embed="rId16" cstate="print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79" t="12205" r="11236" b="12005"/>
          <a:stretch/>
        </p:blipFill>
        <p:spPr bwMode="auto">
          <a:xfrm>
            <a:off x="3192743" y="1986446"/>
            <a:ext cx="714661" cy="68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テキスト ボックス 55"/>
          <p:cNvSpPr txBox="1"/>
          <p:nvPr/>
        </p:nvSpPr>
        <p:spPr>
          <a:xfrm>
            <a:off x="3004523" y="1373805"/>
            <a:ext cx="171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文章作成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4" name="Picture 10" descr="Excelファイルのアイコンが変わった | 凄腕ITエージェントの実践型IT活用法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972" y="1970015"/>
            <a:ext cx="773542" cy="773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テキスト ボックス 76"/>
          <p:cNvSpPr txBox="1"/>
          <p:nvPr/>
        </p:nvSpPr>
        <p:spPr>
          <a:xfrm>
            <a:off x="5383819" y="1373805"/>
            <a:ext cx="1711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表計算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上下矢印 81"/>
          <p:cNvSpPr/>
          <p:nvPr/>
        </p:nvSpPr>
        <p:spPr>
          <a:xfrm>
            <a:off x="6077809" y="3093682"/>
            <a:ext cx="323779" cy="62878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speech_S020_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8024787" y="18354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28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ripple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038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5293895" y="1193013"/>
            <a:ext cx="3453865" cy="531329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プログラム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の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起動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(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動かす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)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058" b="98944" l="10000" r="90000"/>
                    </a14:imgEffect>
                  </a14:imgLayer>
                </a14:imgProps>
              </a:ext>
            </a:extLst>
          </a:blip>
          <a:srcRect l="27142" t="-31" r="30001" b="31"/>
          <a:stretch/>
        </p:blipFill>
        <p:spPr>
          <a:xfrm>
            <a:off x="518319" y="1767650"/>
            <a:ext cx="904824" cy="15825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5740822" y="982820"/>
            <a:ext cx="2711116" cy="156966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補助記憶装置</a:t>
            </a:r>
          </a:p>
          <a:p>
            <a:endParaRPr kumimoji="1"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47904" y="1512137"/>
            <a:ext cx="1132205" cy="816743"/>
          </a:xfrm>
          <a:prstGeom prst="rect">
            <a:avLst/>
          </a:prstGeom>
          <a:effectLst>
            <a:softEdge rad="12700"/>
          </a:effectLst>
        </p:spPr>
      </p:pic>
      <p:grpSp>
        <p:nvGrpSpPr>
          <p:cNvPr id="26" name="グループ化 25"/>
          <p:cNvGrpSpPr/>
          <p:nvPr/>
        </p:nvGrpSpPr>
        <p:grpSpPr>
          <a:xfrm>
            <a:off x="5546839" y="3265695"/>
            <a:ext cx="2973706" cy="2923831"/>
            <a:chOff x="3909570" y="2560109"/>
            <a:chExt cx="3752290" cy="3614620"/>
          </a:xfrm>
        </p:grpSpPr>
        <p:pic>
          <p:nvPicPr>
            <p:cNvPr id="29" name="Picture 2" descr="photo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0167" y="2560109"/>
              <a:ext cx="917104" cy="9171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4" descr="photo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8646" y="2930274"/>
              <a:ext cx="997451" cy="997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6" descr="photo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9570" y="3676870"/>
              <a:ext cx="1369076" cy="1369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8" descr="photo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1222" y="4141071"/>
              <a:ext cx="904875" cy="904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10" descr="photo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7472" y="2595700"/>
              <a:ext cx="909587" cy="909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12" descr="photo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722" y="3927727"/>
              <a:ext cx="919337" cy="919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4" descr="photo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3944" y="5103290"/>
              <a:ext cx="1071438" cy="1071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18" descr="Instagram（インスタグラム）の使い方 完全活用ガイド | アプリオ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21" t="10466" r="24269" b="9470"/>
            <a:stretch/>
          </p:blipFill>
          <p:spPr bwMode="auto">
            <a:xfrm>
              <a:off x="6606198" y="5094743"/>
              <a:ext cx="1055662" cy="10799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図 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25420" y="5363567"/>
            <a:ext cx="919506" cy="897320"/>
          </a:xfrm>
          <a:prstGeom prst="rect">
            <a:avLst/>
          </a:prstGeom>
        </p:spPr>
      </p:pic>
      <p:sp>
        <p:nvSpPr>
          <p:cNvPr id="3" name="下矢印 2"/>
          <p:cNvSpPr/>
          <p:nvPr/>
        </p:nvSpPr>
        <p:spPr>
          <a:xfrm>
            <a:off x="2223795" y="5000787"/>
            <a:ext cx="398615" cy="2831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3017662" y="5625864"/>
            <a:ext cx="1118943" cy="461665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CPU</a:t>
            </a:r>
            <a:endParaRPr kumimoji="1" lang="ja-JP" altLang="en-US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8" name="Picture 2" descr="ハードディスクのイラスト（コンピューター） | かわいいフリー素材集 ...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5424" y="1512137"/>
            <a:ext cx="1011059" cy="920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正方形/長方形 8"/>
          <p:cNvSpPr/>
          <p:nvPr/>
        </p:nvSpPr>
        <p:spPr>
          <a:xfrm>
            <a:off x="1718965" y="1379621"/>
            <a:ext cx="2163224" cy="34757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2249531" y="838331"/>
            <a:ext cx="1118943" cy="461665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メモリ</a:t>
            </a:r>
            <a:endParaRPr kumimoji="1" lang="ja-JP" altLang="en-US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414006" y="6045118"/>
            <a:ext cx="1462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ファイル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6639249" y="2634751"/>
            <a:ext cx="782969" cy="7577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OS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左矢印 13"/>
          <p:cNvSpPr/>
          <p:nvPr/>
        </p:nvSpPr>
        <p:spPr>
          <a:xfrm>
            <a:off x="3994484" y="2888985"/>
            <a:ext cx="2523816" cy="2085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/>
        </p:nvSpPr>
        <p:spPr>
          <a:xfrm>
            <a:off x="1734400" y="3948437"/>
            <a:ext cx="2108908" cy="8868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OS</a:t>
            </a:r>
            <a:endParaRPr kumimoji="1" lang="ja-JP" altLang="en-US" sz="3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左矢印 15"/>
          <p:cNvSpPr/>
          <p:nvPr/>
        </p:nvSpPr>
        <p:spPr>
          <a:xfrm>
            <a:off x="3994483" y="3491010"/>
            <a:ext cx="1552355" cy="210437"/>
          </a:xfrm>
          <a:prstGeom prst="lef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正方形/長方形 37"/>
          <p:cNvSpPr/>
          <p:nvPr/>
        </p:nvSpPr>
        <p:spPr>
          <a:xfrm>
            <a:off x="1725383" y="3041481"/>
            <a:ext cx="2117925" cy="88686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LINE</a:t>
            </a:r>
            <a:endParaRPr kumimoji="1" lang="ja-JP" altLang="en-US" sz="3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8" name="speech_S020_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5364381" y="254646"/>
            <a:ext cx="609600" cy="609600"/>
          </a:xfrm>
          <a:prstGeom prst="rect">
            <a:avLst/>
          </a:prstGeom>
        </p:spPr>
      </p:pic>
      <p:pic>
        <p:nvPicPr>
          <p:cNvPr id="19" name="speech_S020_1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6301398" y="236603"/>
            <a:ext cx="609600" cy="609600"/>
          </a:xfrm>
          <a:prstGeom prst="rect">
            <a:avLst/>
          </a:prstGeom>
        </p:spPr>
      </p:pic>
      <p:pic>
        <p:nvPicPr>
          <p:cNvPr id="20" name="speech_S020_19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7266496" y="2188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3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38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838"/>
                            </p:stCondLst>
                            <p:childTnLst>
                              <p:par>
                                <p:cTn id="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838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6338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09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436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436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936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335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9289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31" grpId="0" animBg="1"/>
      <p:bldP spid="14" grpId="0" animBg="1"/>
      <p:bldP spid="15" grpId="0" animBg="1"/>
      <p:bldP spid="16" grpId="0" animBg="1"/>
      <p:bldP spid="3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4631</TotalTime>
  <Words>270</Words>
  <Application>Microsoft Office PowerPoint</Application>
  <PresentationFormat>画面に合わせる (4:3)</PresentationFormat>
  <Paragraphs>119</Paragraphs>
  <Slides>10</Slides>
  <Notes>0</Notes>
  <HiddenSlides>0</HiddenSlides>
  <MMClips>20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8" baseType="lpstr"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ハードウェアとソフトウェア</vt:lpstr>
      <vt:lpstr>ソフトウェアの土台(OS)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プログラムの起動(動かす)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gohome8</dc:creator>
  <cp:lastModifiedBy>gohome8</cp:lastModifiedBy>
  <cp:revision>199</cp:revision>
  <dcterms:created xsi:type="dcterms:W3CDTF">2020-03-25T21:52:07Z</dcterms:created>
  <dcterms:modified xsi:type="dcterms:W3CDTF">2020-06-06T13:04:37Z</dcterms:modified>
</cp:coreProperties>
</file>