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77" r:id="rId3"/>
    <p:sldId id="278" r:id="rId4"/>
    <p:sldId id="293" r:id="rId5"/>
    <p:sldId id="294" r:id="rId6"/>
    <p:sldId id="295" r:id="rId7"/>
    <p:sldId id="296" r:id="rId8"/>
    <p:sldId id="297" r:id="rId9"/>
    <p:sldId id="291" r:id="rId10"/>
    <p:sldId id="298" r:id="rId11"/>
    <p:sldId id="299" r:id="rId12"/>
    <p:sldId id="300" r:id="rId13"/>
    <p:sldId id="285" r:id="rId14"/>
    <p:sldId id="263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444" autoAdjust="0"/>
    <p:restoredTop sz="94660"/>
  </p:normalViewPr>
  <p:slideViewPr>
    <p:cSldViewPr snapToGrid="0">
      <p:cViewPr>
        <p:scale>
          <a:sx n="60" d="100"/>
          <a:sy n="60" d="100"/>
        </p:scale>
        <p:origin x="33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9E69AD-D535-4442-959C-49FEFC282E87}" type="datetimeFigureOut">
              <a:rPr kumimoji="1" lang="ja-JP" altLang="en-US" smtClean="0"/>
              <a:t>2020/4/19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8A1B3D-876D-4261-B402-ECCBBE1ED79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7633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75B4A-CA37-4132-B168-3288975EC851}" type="datetime1">
              <a:rPr kumimoji="1" lang="ja-JP" altLang="en-US" smtClean="0"/>
              <a:t>2020/4/19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5061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0165C-CCD2-4AB7-86D2-D32F00FCEBE9}" type="datetime1">
              <a:rPr kumimoji="1" lang="ja-JP" altLang="en-US" smtClean="0"/>
              <a:t>2020/4/19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60492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A0DBE-8064-4640-BA66-6164A751E770}" type="datetime1">
              <a:rPr kumimoji="1" lang="ja-JP" altLang="en-US" smtClean="0"/>
              <a:t>2020/4/19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79807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56CC-3FB8-48AD-9D00-3EFD2E845DFA}" type="datetime1">
              <a:rPr kumimoji="1" lang="ja-JP" altLang="en-US" smtClean="0"/>
              <a:t>2020/4/19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4889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BBF1E-497E-46AE-9224-27F9086B88CA}" type="datetime1">
              <a:rPr kumimoji="1" lang="ja-JP" altLang="en-US" smtClean="0"/>
              <a:t>2020/4/19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8984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8A83C-20CE-4466-86BD-19F92A95811C}" type="datetime1">
              <a:rPr kumimoji="1" lang="ja-JP" altLang="en-US" smtClean="0"/>
              <a:t>2020/4/19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0680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E4E4D-3B04-4B73-9423-392FD7E7502E}" type="datetime1">
              <a:rPr kumimoji="1" lang="ja-JP" altLang="en-US" smtClean="0"/>
              <a:t>2020/4/19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88235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9DF83-A931-4B7C-9581-BF2AB541454A}" type="datetime1">
              <a:rPr kumimoji="1" lang="ja-JP" altLang="en-US" smtClean="0"/>
              <a:t>2020/4/19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5062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70B95-5CD5-4B88-877B-8821C650E099}" type="datetime1">
              <a:rPr kumimoji="1" lang="ja-JP" altLang="en-US" smtClean="0"/>
              <a:t>2020/4/19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1382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04367-1B72-4267-9048-56D510052357}" type="datetime1">
              <a:rPr kumimoji="1" lang="ja-JP" altLang="en-US" smtClean="0"/>
              <a:t>2020/4/19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7980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DF909-9D85-4CDF-9451-F4578A7007B7}" type="datetime1">
              <a:rPr kumimoji="1" lang="ja-JP" altLang="en-US" smtClean="0"/>
              <a:t>2020/4/19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5557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B4BEF-3678-4C7F-BEDA-82034AE3E61B}" type="datetime1">
              <a:rPr kumimoji="1" lang="ja-JP" altLang="en-US" smtClean="0"/>
              <a:t>2020/4/19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9771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openxmlformats.org/officeDocument/2006/relationships/image" Target="../media/image6.png"/><Relationship Id="rId3" Type="http://schemas.microsoft.com/office/2007/relationships/media" Target="../media/media2.mp3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5.jpeg"/><Relationship Id="rId2" Type="http://schemas.openxmlformats.org/officeDocument/2006/relationships/audio" Target="../media/media1.wav"/><Relationship Id="rId16" Type="http://schemas.openxmlformats.org/officeDocument/2006/relationships/image" Target="../media/image8.png"/><Relationship Id="rId1" Type="http://schemas.microsoft.com/office/2007/relationships/media" Target="../media/media1.wav"/><Relationship Id="rId6" Type="http://schemas.openxmlformats.org/officeDocument/2006/relationships/audio" Target="../media/media3.mp3"/><Relationship Id="rId11" Type="http://schemas.openxmlformats.org/officeDocument/2006/relationships/image" Target="../media/image4.png"/><Relationship Id="rId5" Type="http://schemas.microsoft.com/office/2007/relationships/media" Target="../media/media3.mp3"/><Relationship Id="rId15" Type="http://schemas.microsoft.com/office/2007/relationships/hdphoto" Target="../media/hdphoto1.wdp"/><Relationship Id="rId10" Type="http://schemas.openxmlformats.org/officeDocument/2006/relationships/image" Target="../media/image3.png"/><Relationship Id="rId4" Type="http://schemas.openxmlformats.org/officeDocument/2006/relationships/audio" Target="../media/media2.mp3"/><Relationship Id="rId9" Type="http://schemas.openxmlformats.org/officeDocument/2006/relationships/image" Target="../media/image2.png"/><Relationship Id="rId1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microsoft.com/office/2007/relationships/media" Target="../media/media27.mp3"/><Relationship Id="rId7" Type="http://schemas.openxmlformats.org/officeDocument/2006/relationships/image" Target="../media/image26.png"/><Relationship Id="rId2" Type="http://schemas.openxmlformats.org/officeDocument/2006/relationships/audio" Target="../media/media26.mp3"/><Relationship Id="rId1" Type="http://schemas.microsoft.com/office/2007/relationships/media" Target="../media/media26.mp3"/><Relationship Id="rId6" Type="http://schemas.openxmlformats.org/officeDocument/2006/relationships/audio" Target="../media/audio4.wav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27.mp3"/><Relationship Id="rId9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media31.mp3"/><Relationship Id="rId13" Type="http://schemas.openxmlformats.org/officeDocument/2006/relationships/image" Target="../media/image3.png"/><Relationship Id="rId3" Type="http://schemas.microsoft.com/office/2007/relationships/media" Target="../media/media29.mp3"/><Relationship Id="rId7" Type="http://schemas.microsoft.com/office/2007/relationships/media" Target="../media/media31.mp3"/><Relationship Id="rId12" Type="http://schemas.openxmlformats.org/officeDocument/2006/relationships/image" Target="../media/image1.png"/><Relationship Id="rId2" Type="http://schemas.openxmlformats.org/officeDocument/2006/relationships/audio" Target="../media/media28.mp3"/><Relationship Id="rId1" Type="http://schemas.microsoft.com/office/2007/relationships/media" Target="../media/media28.mp3"/><Relationship Id="rId6" Type="http://schemas.openxmlformats.org/officeDocument/2006/relationships/audio" Target="../media/media30.mp3"/><Relationship Id="rId11" Type="http://schemas.openxmlformats.org/officeDocument/2006/relationships/image" Target="../media/image28.png"/><Relationship Id="rId5" Type="http://schemas.microsoft.com/office/2007/relationships/media" Target="../media/media30.mp3"/><Relationship Id="rId15" Type="http://schemas.openxmlformats.org/officeDocument/2006/relationships/image" Target="../media/image8.png"/><Relationship Id="rId10" Type="http://schemas.openxmlformats.org/officeDocument/2006/relationships/audio" Target="../media/audio4.wav"/><Relationship Id="rId4" Type="http://schemas.openxmlformats.org/officeDocument/2006/relationships/audio" Target="../media/media29.mp3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2.png"/><Relationship Id="rId2" Type="http://schemas.openxmlformats.org/officeDocument/2006/relationships/audio" Target="../media/media32.mp3"/><Relationship Id="rId1" Type="http://schemas.microsoft.com/office/2007/relationships/media" Target="../media/media32.mp3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microsoft.com/office/2007/relationships/media" Target="../media/media5.mp3"/><Relationship Id="rId7" Type="http://schemas.openxmlformats.org/officeDocument/2006/relationships/slideLayout" Target="../slideLayouts/slideLayout1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audio" Target="../media/media6.mp3"/><Relationship Id="rId5" Type="http://schemas.microsoft.com/office/2007/relationships/media" Target="../media/media6.mp3"/><Relationship Id="rId4" Type="http://schemas.openxmlformats.org/officeDocument/2006/relationships/audio" Target="../media/media5.mp3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media10.mp3"/><Relationship Id="rId13" Type="http://schemas.openxmlformats.org/officeDocument/2006/relationships/image" Target="../media/image3.png"/><Relationship Id="rId18" Type="http://schemas.openxmlformats.org/officeDocument/2006/relationships/image" Target="../media/image10.png"/><Relationship Id="rId3" Type="http://schemas.microsoft.com/office/2007/relationships/media" Target="../media/media8.mp3"/><Relationship Id="rId7" Type="http://schemas.microsoft.com/office/2007/relationships/media" Target="../media/media10.mp3"/><Relationship Id="rId12" Type="http://schemas.openxmlformats.org/officeDocument/2006/relationships/image" Target="../media/image2.png"/><Relationship Id="rId17" Type="http://schemas.openxmlformats.org/officeDocument/2006/relationships/image" Target="../media/image9.png"/><Relationship Id="rId2" Type="http://schemas.openxmlformats.org/officeDocument/2006/relationships/audio" Target="../media/media7.mp3"/><Relationship Id="rId16" Type="http://schemas.openxmlformats.org/officeDocument/2006/relationships/image" Target="../media/image6.png"/><Relationship Id="rId20" Type="http://schemas.openxmlformats.org/officeDocument/2006/relationships/image" Target="../media/image8.png"/><Relationship Id="rId1" Type="http://schemas.microsoft.com/office/2007/relationships/media" Target="../media/media7.mp3"/><Relationship Id="rId6" Type="http://schemas.openxmlformats.org/officeDocument/2006/relationships/audio" Target="../media/media9.mp3"/><Relationship Id="rId11" Type="http://schemas.openxmlformats.org/officeDocument/2006/relationships/image" Target="../media/image1.png"/><Relationship Id="rId5" Type="http://schemas.microsoft.com/office/2007/relationships/media" Target="../media/media9.mp3"/><Relationship Id="rId15" Type="http://schemas.openxmlformats.org/officeDocument/2006/relationships/image" Target="../media/image5.jpeg"/><Relationship Id="rId10" Type="http://schemas.openxmlformats.org/officeDocument/2006/relationships/audio" Target="../media/audio2.wav"/><Relationship Id="rId19" Type="http://schemas.openxmlformats.org/officeDocument/2006/relationships/image" Target="../media/image11.png"/><Relationship Id="rId4" Type="http://schemas.openxmlformats.org/officeDocument/2006/relationships/audio" Target="../media/media8.mp3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1.png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media15.mp3"/><Relationship Id="rId13" Type="http://schemas.openxmlformats.org/officeDocument/2006/relationships/slideLayout" Target="../slideLayouts/slideLayout1.xml"/><Relationship Id="rId18" Type="http://schemas.openxmlformats.org/officeDocument/2006/relationships/image" Target="../media/image16.png"/><Relationship Id="rId3" Type="http://schemas.microsoft.com/office/2007/relationships/media" Target="../media/media13.mp3"/><Relationship Id="rId21" Type="http://schemas.openxmlformats.org/officeDocument/2006/relationships/image" Target="../media/image11.png"/><Relationship Id="rId7" Type="http://schemas.microsoft.com/office/2007/relationships/media" Target="../media/media15.mp3"/><Relationship Id="rId12" Type="http://schemas.openxmlformats.org/officeDocument/2006/relationships/audio" Target="../media/media17.mp3"/><Relationship Id="rId17" Type="http://schemas.openxmlformats.org/officeDocument/2006/relationships/image" Target="../media/image15.png"/><Relationship Id="rId2" Type="http://schemas.openxmlformats.org/officeDocument/2006/relationships/audio" Target="../media/media12.mp3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microsoft.com/office/2007/relationships/media" Target="../media/media12.mp3"/><Relationship Id="rId6" Type="http://schemas.openxmlformats.org/officeDocument/2006/relationships/audio" Target="../media/media14.mp3"/><Relationship Id="rId11" Type="http://schemas.microsoft.com/office/2007/relationships/media" Target="../media/media17.mp3"/><Relationship Id="rId5" Type="http://schemas.microsoft.com/office/2007/relationships/media" Target="../media/media14.mp3"/><Relationship Id="rId15" Type="http://schemas.openxmlformats.org/officeDocument/2006/relationships/image" Target="../media/image13.png"/><Relationship Id="rId10" Type="http://schemas.openxmlformats.org/officeDocument/2006/relationships/audio" Target="../media/media16.mp3"/><Relationship Id="rId19" Type="http://schemas.openxmlformats.org/officeDocument/2006/relationships/image" Target="../media/image17.png"/><Relationship Id="rId4" Type="http://schemas.openxmlformats.org/officeDocument/2006/relationships/audio" Target="../media/media13.mp3"/><Relationship Id="rId9" Type="http://schemas.microsoft.com/office/2007/relationships/media" Target="../media/media16.mp3"/><Relationship Id="rId14" Type="http://schemas.openxmlformats.org/officeDocument/2006/relationships/audio" Target="../media/audio3.wav"/><Relationship Id="rId22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media" Target="../media/media19.mp3"/><Relationship Id="rId7" Type="http://schemas.openxmlformats.org/officeDocument/2006/relationships/image" Target="../media/image13.png"/><Relationship Id="rId2" Type="http://schemas.openxmlformats.org/officeDocument/2006/relationships/audio" Target="../media/media18.mp3"/><Relationship Id="rId1" Type="http://schemas.microsoft.com/office/2007/relationships/media" Target="../media/media18.mp3"/><Relationship Id="rId6" Type="http://schemas.openxmlformats.org/officeDocument/2006/relationships/audio" Target="../media/audio3.wav"/><Relationship Id="rId11" Type="http://schemas.openxmlformats.org/officeDocument/2006/relationships/image" Target="../media/image8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20.png"/><Relationship Id="rId4" Type="http://schemas.openxmlformats.org/officeDocument/2006/relationships/audio" Target="../media/media19.mp3"/><Relationship Id="rId9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microsoft.com/office/2007/relationships/media" Target="../media/media21.mp3"/><Relationship Id="rId7" Type="http://schemas.openxmlformats.org/officeDocument/2006/relationships/image" Target="../media/image17.png"/><Relationship Id="rId2" Type="http://schemas.openxmlformats.org/officeDocument/2006/relationships/audio" Target="../media/media20.mp3"/><Relationship Id="rId1" Type="http://schemas.microsoft.com/office/2007/relationships/media" Target="../media/media20.mp3"/><Relationship Id="rId6" Type="http://schemas.openxmlformats.org/officeDocument/2006/relationships/audio" Target="../media/audio3.wav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8.png"/><Relationship Id="rId4" Type="http://schemas.openxmlformats.org/officeDocument/2006/relationships/audio" Target="../media/media21.mp3"/><Relationship Id="rId9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microsoft.com/office/2007/relationships/media" Target="../media/media23.mp3"/><Relationship Id="rId7" Type="http://schemas.openxmlformats.org/officeDocument/2006/relationships/image" Target="../media/image21.png"/><Relationship Id="rId12" Type="http://schemas.openxmlformats.org/officeDocument/2006/relationships/image" Target="../media/image8.png"/><Relationship Id="rId2" Type="http://schemas.openxmlformats.org/officeDocument/2006/relationships/audio" Target="../media/media22.mp3"/><Relationship Id="rId1" Type="http://schemas.microsoft.com/office/2007/relationships/media" Target="../media/media22.mp3"/><Relationship Id="rId6" Type="http://schemas.openxmlformats.org/officeDocument/2006/relationships/audio" Target="../media/audio3.wav"/><Relationship Id="rId11" Type="http://schemas.openxmlformats.org/officeDocument/2006/relationships/image" Target="../media/image11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18.png"/><Relationship Id="rId4" Type="http://schemas.openxmlformats.org/officeDocument/2006/relationships/audio" Target="../media/media23.mp3"/><Relationship Id="rId9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11.png"/><Relationship Id="rId3" Type="http://schemas.microsoft.com/office/2007/relationships/media" Target="../media/media25.mp3"/><Relationship Id="rId7" Type="http://schemas.openxmlformats.org/officeDocument/2006/relationships/image" Target="../media/image1.png"/><Relationship Id="rId12" Type="http://schemas.openxmlformats.org/officeDocument/2006/relationships/image" Target="../media/image24.png"/><Relationship Id="rId2" Type="http://schemas.openxmlformats.org/officeDocument/2006/relationships/audio" Target="../media/media24.mp3"/><Relationship Id="rId1" Type="http://schemas.microsoft.com/office/2007/relationships/media" Target="../media/media24.mp3"/><Relationship Id="rId6" Type="http://schemas.openxmlformats.org/officeDocument/2006/relationships/audio" Target="../media/audio3.wav"/><Relationship Id="rId11" Type="http://schemas.openxmlformats.org/officeDocument/2006/relationships/image" Target="../media/image23.jpeg"/><Relationship Id="rId5" Type="http://schemas.openxmlformats.org/officeDocument/2006/relationships/slideLayout" Target="../slideLayouts/slideLayout1.xml"/><Relationship Id="rId15" Type="http://schemas.openxmlformats.org/officeDocument/2006/relationships/image" Target="../media/image8.png"/><Relationship Id="rId10" Type="http://schemas.openxmlformats.org/officeDocument/2006/relationships/image" Target="../media/image4.png"/><Relationship Id="rId4" Type="http://schemas.openxmlformats.org/officeDocument/2006/relationships/audio" Target="../media/media25.mp3"/><Relationship Id="rId9" Type="http://schemas.openxmlformats.org/officeDocument/2006/relationships/image" Target="../media/image3.png"/><Relationship Id="rId1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507076" y="335075"/>
            <a:ext cx="6394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高校 情報科 情報社会編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61570" y="805221"/>
            <a:ext cx="6683433" cy="584775"/>
          </a:xfrm>
          <a:prstGeom prst="rect">
            <a:avLst/>
          </a:prstGeom>
          <a:noFill/>
          <a:ln w="5715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sz="3200" dirty="0" smtClean="0">
                <a:ea typeface="メイリオ" panose="020B0604030504040204" pitchFamily="50" charset="-128"/>
              </a:rPr>
              <a:t>ネット社会の生き方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(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パスワード編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)</a:t>
            </a:r>
            <a:endParaRPr lang="ja-JP" altLang="en-US" sz="3200" dirty="0">
              <a:ea typeface="メイリオ" panose="020B0604030504040204" pitchFamily="50" charset="-128"/>
            </a:endParaRPr>
          </a:p>
        </p:txBody>
      </p:sp>
      <p:sp>
        <p:nvSpPr>
          <p:cNvPr id="13" name="スライド番号プレースホルダー 12"/>
          <p:cNvSpPr>
            <a:spLocks noGrp="1"/>
          </p:cNvSpPr>
          <p:nvPr>
            <p:ph type="sldNum" sz="quarter" idx="12"/>
          </p:nvPr>
        </p:nvSpPr>
        <p:spPr>
          <a:xfrm>
            <a:off x="6901578" y="6361603"/>
            <a:ext cx="2057400" cy="365125"/>
          </a:xfrm>
        </p:spPr>
        <p:txBody>
          <a:bodyPr/>
          <a:lstStyle/>
          <a:p>
            <a:fld id="{4181D2F1-6E19-42EE-8015-FC358F6C8FF4}" type="slidenum">
              <a:rPr kumimoji="1" lang="ja-JP" altLang="en-US" sz="180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fld>
            <a:endParaRPr kumimoji="1" lang="ja-JP" altLang="en-US" sz="1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5" name="フローチャート: 和接合 14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6" name="図 3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0282" y="1657829"/>
            <a:ext cx="1676084" cy="551343"/>
          </a:xfrm>
          <a:prstGeom prst="rect">
            <a:avLst/>
          </a:prstGeom>
        </p:spPr>
      </p:pic>
      <p:pic>
        <p:nvPicPr>
          <p:cNvPr id="37" name="図 36"/>
          <p:cNvPicPr>
            <a:picLocks noChangeAspect="1"/>
          </p:cNvPicPr>
          <p:nvPr/>
        </p:nvPicPr>
        <p:blipFill>
          <a:blip r:embed="rId9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68171" y="1675526"/>
            <a:ext cx="1102657" cy="533103"/>
          </a:xfrm>
          <a:prstGeom prst="rect">
            <a:avLst/>
          </a:prstGeom>
        </p:spPr>
      </p:pic>
      <p:pic>
        <p:nvPicPr>
          <p:cNvPr id="38" name="図 37"/>
          <p:cNvPicPr>
            <a:picLocks noChangeAspect="1"/>
          </p:cNvPicPr>
          <p:nvPr/>
        </p:nvPicPr>
        <p:blipFill>
          <a:blip r:embed="rId10">
            <a:clrChange>
              <a:clrFrom>
                <a:srgbClr val="F1F1F1"/>
              </a:clrFrom>
              <a:clrTo>
                <a:srgbClr val="F1F1F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91062" y="1646232"/>
            <a:ext cx="694904" cy="658053"/>
          </a:xfrm>
          <a:prstGeom prst="rect">
            <a:avLst/>
          </a:prstGeom>
        </p:spPr>
      </p:pic>
      <p:pic>
        <p:nvPicPr>
          <p:cNvPr id="41" name="Picture 4" descr="【女子向け】おすすめの人気iPhoneアプリ beautyplus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2912" y="1646232"/>
            <a:ext cx="628178" cy="628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6" descr="【女子向け】おすすめの人気iPhoneアプリ メルカリ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6336" y="1431654"/>
            <a:ext cx="1020846" cy="1020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8" descr="【女子向け】おすすめの人気iPhoneアプリ スナップチャット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4973" y="1675526"/>
            <a:ext cx="668444" cy="668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4" descr="スマートフォン・スマホのイラスト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869" y="2211526"/>
            <a:ext cx="843181" cy="914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テキスト ボックス 49"/>
          <p:cNvSpPr txBox="1"/>
          <p:nvPr/>
        </p:nvSpPr>
        <p:spPr>
          <a:xfrm>
            <a:off x="3314050" y="2471024"/>
            <a:ext cx="29736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ID</a:t>
            </a:r>
            <a:r>
              <a:rPr kumimoji="1" lang="ja-JP" altLang="en-US" sz="28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・パスワード</a:t>
            </a:r>
            <a:endParaRPr kumimoji="1" lang="ja-JP" altLang="en-US" sz="28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244532" y="3435497"/>
            <a:ext cx="8714446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>
                <a:solidFill>
                  <a:srgbClr val="00206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パスワードチェックリスト</a:t>
            </a:r>
          </a:p>
          <a:p>
            <a:pPr marL="342900" indent="-342900">
              <a:buFont typeface="Wingdings" panose="05000000000000000000" pitchFamily="2" charset="2"/>
              <a:buChar char="p"/>
            </a:pP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パスワードに自分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の名前、電話番号、誕生日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を使って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いる。</a:t>
            </a:r>
          </a:p>
          <a:p>
            <a:pPr marL="342900" indent="-342900">
              <a:buFont typeface="Wingdings" panose="05000000000000000000" pitchFamily="2" charset="2"/>
              <a:buChar char="p"/>
            </a:pP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パスワード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に「</a:t>
            </a:r>
            <a:r>
              <a:rPr kumimoji="1" lang="en-US" altLang="ja-JP" sz="2400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abcd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」などの単純な羅列を使っている。</a:t>
            </a:r>
          </a:p>
          <a:p>
            <a:pPr marL="342900" indent="-342900">
              <a:buFont typeface="Wingdings" panose="05000000000000000000" pitchFamily="2" charset="2"/>
              <a:buChar char="p"/>
            </a:pP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パスワード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に辞書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にある単語をそのまま使っている。</a:t>
            </a:r>
          </a:p>
          <a:p>
            <a:pPr marL="342900" indent="-342900">
              <a:buFont typeface="Wingdings" panose="05000000000000000000" pitchFamily="2" charset="2"/>
              <a:buChar char="p"/>
            </a:pP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さまざまなサービスで、同じパスワードを使用して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いる</a:t>
            </a:r>
          </a:p>
          <a:p>
            <a:pPr marL="342900" indent="-342900">
              <a:buFont typeface="Wingdings" panose="05000000000000000000" pitchFamily="2" charset="2"/>
              <a:buChar char="p"/>
            </a:pP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他人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に一度でもパスワードを教えたことがある。</a:t>
            </a:r>
          </a:p>
        </p:txBody>
      </p:sp>
      <p:pic>
        <p:nvPicPr>
          <p:cNvPr id="16" name="Eternal_Terro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2892459" y="5836612"/>
            <a:ext cx="609600" cy="609600"/>
          </a:xfrm>
          <a:prstGeom prst="rect">
            <a:avLst/>
          </a:prstGeom>
        </p:spPr>
      </p:pic>
      <p:pic>
        <p:nvPicPr>
          <p:cNvPr id="19" name="speech_A090_01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4330043" y="5872086"/>
            <a:ext cx="609600" cy="609600"/>
          </a:xfrm>
          <a:prstGeom prst="rect">
            <a:avLst/>
          </a:prstGeom>
        </p:spPr>
      </p:pic>
      <p:pic>
        <p:nvPicPr>
          <p:cNvPr id="20" name="speech_A090_02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5555944" y="58669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567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0223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5223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8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948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171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1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10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7" y="263453"/>
            <a:ext cx="7314573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強いパスワードを作る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42" name="フローチャート: 和接合 41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386104" y="866292"/>
            <a:ext cx="8630652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solidFill>
                  <a:srgbClr val="002060"/>
                </a:solidFill>
              </a:rPr>
              <a:t>強いパスワードとは何か</a:t>
            </a:r>
          </a:p>
          <a:p>
            <a:pPr marL="342900" indent="-342900">
              <a:buFont typeface="Wingdings" panose="05000000000000000000" pitchFamily="2" charset="2"/>
              <a:buChar char="p"/>
            </a:pPr>
            <a:r>
              <a:rPr kumimoji="1" lang="ja-JP" altLang="en-US" sz="2400" dirty="0"/>
              <a:t>最低でも</a:t>
            </a:r>
            <a:r>
              <a:rPr kumimoji="1" lang="en-US" altLang="ja-JP" sz="2400" dirty="0"/>
              <a:t>8</a:t>
            </a:r>
            <a:r>
              <a:rPr kumimoji="1" lang="ja-JP" altLang="en-US" sz="2400" dirty="0"/>
              <a:t>文字以上の文字数で構成されている。</a:t>
            </a:r>
          </a:p>
          <a:p>
            <a:pPr marL="342900" indent="-342900">
              <a:buFont typeface="Wingdings" panose="05000000000000000000" pitchFamily="2" charset="2"/>
              <a:buChar char="p"/>
            </a:pPr>
            <a:r>
              <a:rPr kumimoji="1" lang="ja-JP" altLang="en-US" sz="2400" dirty="0" smtClean="0"/>
              <a:t>数字</a:t>
            </a:r>
            <a:r>
              <a:rPr kumimoji="1" lang="ja-JP" altLang="en-US" sz="2400" dirty="0"/>
              <a:t>や、「</a:t>
            </a:r>
            <a:r>
              <a:rPr kumimoji="1" lang="en-US" altLang="ja-JP" sz="2400" dirty="0"/>
              <a:t>@</a:t>
            </a:r>
            <a:r>
              <a:rPr kumimoji="1" lang="ja-JP" altLang="en-US" sz="2400" dirty="0"/>
              <a:t>」、「</a:t>
            </a:r>
            <a:r>
              <a:rPr kumimoji="1" lang="en-US" altLang="ja-JP" sz="2400" dirty="0"/>
              <a:t>%</a:t>
            </a:r>
            <a:r>
              <a:rPr kumimoji="1" lang="ja-JP" altLang="en-US" sz="2400" dirty="0"/>
              <a:t>」、「</a:t>
            </a:r>
            <a:r>
              <a:rPr kumimoji="1" lang="en-US" altLang="ja-JP" sz="2400" dirty="0"/>
              <a:t>"</a:t>
            </a:r>
            <a:r>
              <a:rPr kumimoji="1" lang="ja-JP" altLang="en-US" sz="2400" dirty="0"/>
              <a:t>」などの記号も混ぜている。</a:t>
            </a:r>
          </a:p>
          <a:p>
            <a:pPr marL="342900" indent="-342900">
              <a:buFont typeface="Wingdings" panose="05000000000000000000" pitchFamily="2" charset="2"/>
              <a:buChar char="p"/>
            </a:pPr>
            <a:r>
              <a:rPr kumimoji="1" lang="ja-JP" altLang="en-US" sz="2400" dirty="0" smtClean="0"/>
              <a:t>アルファベット</a:t>
            </a:r>
            <a:r>
              <a:rPr kumimoji="1" lang="ja-JP" altLang="en-US" sz="2400" dirty="0"/>
              <a:t>に大文字と小文字の両方を入れている。</a:t>
            </a:r>
          </a:p>
          <a:p>
            <a:pPr marL="342900" indent="-342900">
              <a:buFont typeface="Wingdings" panose="05000000000000000000" pitchFamily="2" charset="2"/>
              <a:buChar char="p"/>
            </a:pPr>
            <a:r>
              <a:rPr kumimoji="1" lang="ja-JP" altLang="en-US" sz="2400" dirty="0" smtClean="0"/>
              <a:t>意味</a:t>
            </a:r>
            <a:r>
              <a:rPr kumimoji="1" lang="ja-JP" altLang="en-US" sz="2400" dirty="0"/>
              <a:t>のある言葉や数字が入っていない</a:t>
            </a:r>
            <a:r>
              <a:rPr kumimoji="1" lang="ja-JP" altLang="en-US" sz="2800" dirty="0"/>
              <a:t>。</a:t>
            </a:r>
          </a:p>
        </p:txBody>
      </p:sp>
      <p:graphicFrame>
        <p:nvGraphicFramePr>
          <p:cNvPr id="7" name="表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4125228"/>
              </p:ext>
            </p:extLst>
          </p:nvPr>
        </p:nvGraphicFramePr>
        <p:xfrm>
          <a:off x="433997" y="3180417"/>
          <a:ext cx="5566610" cy="5785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7200">
                  <a:extLst>
                    <a:ext uri="{9D8B030D-6E8A-4147-A177-3AD203B41FA5}">
                      <a16:colId xmlns:a16="http://schemas.microsoft.com/office/drawing/2014/main" val="3563367432"/>
                    </a:ext>
                  </a:extLst>
                </a:gridCol>
                <a:gridCol w="1299410">
                  <a:extLst>
                    <a:ext uri="{9D8B030D-6E8A-4147-A177-3AD203B41FA5}">
                      <a16:colId xmlns:a16="http://schemas.microsoft.com/office/drawing/2014/main" val="2423928519"/>
                    </a:ext>
                  </a:extLst>
                </a:gridCol>
              </a:tblGrid>
              <a:tr h="578524">
                <a:tc>
                  <a:txBody>
                    <a:bodyPr/>
                    <a:lstStyle/>
                    <a:p>
                      <a:r>
                        <a:rPr kumimoji="1" lang="en-US" altLang="ja-JP" sz="2800" dirty="0" err="1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Lastpass</a:t>
                      </a:r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 generator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検索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0858417"/>
                  </a:ext>
                </a:extLst>
              </a:tr>
            </a:tbl>
          </a:graphicData>
        </a:graphic>
      </p:graphicFrame>
      <p:grpSp>
        <p:nvGrpSpPr>
          <p:cNvPr id="13" name="グループ化 12"/>
          <p:cNvGrpSpPr/>
          <p:nvPr/>
        </p:nvGrpSpPr>
        <p:grpSpPr>
          <a:xfrm>
            <a:off x="386964" y="3934561"/>
            <a:ext cx="8313763" cy="2571750"/>
            <a:chOff x="433997" y="3934561"/>
            <a:chExt cx="8313763" cy="2571750"/>
          </a:xfrm>
        </p:grpSpPr>
        <p:pic>
          <p:nvPicPr>
            <p:cNvPr id="8" name="図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33997" y="3934561"/>
              <a:ext cx="3362325" cy="2571750"/>
            </a:xfrm>
            <a:prstGeom prst="rect">
              <a:avLst/>
            </a:prstGeom>
          </p:spPr>
        </p:pic>
        <p:sp>
          <p:nvSpPr>
            <p:cNvPr id="9" name="正方形/長方形 8"/>
            <p:cNvSpPr/>
            <p:nvPr/>
          </p:nvSpPr>
          <p:spPr>
            <a:xfrm>
              <a:off x="433997" y="3934561"/>
              <a:ext cx="3384024" cy="257175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10" name="図 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4359994" y="3934561"/>
              <a:ext cx="4387766" cy="1909225"/>
            </a:xfrm>
            <a:prstGeom prst="rect">
              <a:avLst/>
            </a:prstGeom>
          </p:spPr>
        </p:pic>
        <p:sp>
          <p:nvSpPr>
            <p:cNvPr id="29" name="正方形/長方形 28"/>
            <p:cNvSpPr/>
            <p:nvPr/>
          </p:nvSpPr>
          <p:spPr>
            <a:xfrm>
              <a:off x="4338294" y="3934561"/>
              <a:ext cx="4409465" cy="222560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右矢印 10"/>
            <p:cNvSpPr/>
            <p:nvPr/>
          </p:nvSpPr>
          <p:spPr>
            <a:xfrm>
              <a:off x="3481137" y="4267200"/>
              <a:ext cx="857157" cy="19250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楕円 11"/>
            <p:cNvSpPr/>
            <p:nvPr/>
          </p:nvSpPr>
          <p:spPr>
            <a:xfrm>
              <a:off x="4359994" y="5220436"/>
              <a:ext cx="1864343" cy="763269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pic>
        <p:nvPicPr>
          <p:cNvPr id="14" name="speech_A090_2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615253" y="2845837"/>
            <a:ext cx="609600" cy="609600"/>
          </a:xfrm>
          <a:prstGeom prst="rect">
            <a:avLst/>
          </a:prstGeom>
        </p:spPr>
      </p:pic>
      <p:pic>
        <p:nvPicPr>
          <p:cNvPr id="15" name="speech_A090_26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579617" y="28097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522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86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3986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9486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成功音(切りかえ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486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969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1677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4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714219" y="6369953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11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7" y="263453"/>
            <a:ext cx="7314573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強くて使いまわさないパスワード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42" name="フローチャート: 和接合 41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8" name="グループ化 7"/>
          <p:cNvGrpSpPr/>
          <p:nvPr/>
        </p:nvGrpSpPr>
        <p:grpSpPr>
          <a:xfrm>
            <a:off x="837205" y="1133593"/>
            <a:ext cx="7250993" cy="2631741"/>
            <a:chOff x="1118948" y="1074821"/>
            <a:chExt cx="7250993" cy="2631741"/>
          </a:xfrm>
        </p:grpSpPr>
        <p:pic>
          <p:nvPicPr>
            <p:cNvPr id="3" name="図 2"/>
            <p:cNvPicPr>
              <a:picLocks noChangeAspect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18948" y="1268162"/>
              <a:ext cx="2676525" cy="2438400"/>
            </a:xfrm>
            <a:prstGeom prst="rect">
              <a:avLst/>
            </a:prstGeom>
          </p:spPr>
        </p:pic>
        <p:sp>
          <p:nvSpPr>
            <p:cNvPr id="23" name="テキスト ボックス 22"/>
            <p:cNvSpPr txBox="1"/>
            <p:nvPr/>
          </p:nvSpPr>
          <p:spPr>
            <a:xfrm rot="20966836">
              <a:off x="3123925" y="2184204"/>
              <a:ext cx="2664542" cy="46166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kumimoji="1" lang="en-US" altLang="ja-JP" sz="24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YgD5R9Z^u*K0</a:t>
              </a:r>
              <a:endPara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29" name="テキスト ボックス 28"/>
            <p:cNvSpPr txBox="1"/>
            <p:nvPr/>
          </p:nvSpPr>
          <p:spPr>
            <a:xfrm rot="501885">
              <a:off x="5705399" y="2285729"/>
              <a:ext cx="2664542" cy="46166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kumimoji="1" lang="en-US" altLang="ja-JP" sz="2400" dirty="0" err="1">
                  <a:latin typeface="メイリオ" panose="020B0604030504040204" pitchFamily="50" charset="-128"/>
                  <a:ea typeface="メイリオ" panose="020B0604030504040204" pitchFamily="50" charset="-128"/>
                </a:rPr>
                <a:t>OsYYk</a:t>
              </a:r>
              <a:r>
                <a:rPr kumimoji="1" lang="en-US" altLang="ja-JP" sz="24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&amp;$</a:t>
              </a:r>
              <a:r>
                <a:rPr kumimoji="1" lang="en-US" altLang="ja-JP" sz="2400" dirty="0" err="1">
                  <a:latin typeface="メイリオ" panose="020B0604030504040204" pitchFamily="50" charset="-128"/>
                  <a:ea typeface="メイリオ" panose="020B0604030504040204" pitchFamily="50" charset="-128"/>
                </a:rPr>
                <a:t>rmQTd</a:t>
              </a:r>
              <a:endPara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30" name="テキスト ボックス 29"/>
            <p:cNvSpPr txBox="1"/>
            <p:nvPr/>
          </p:nvSpPr>
          <p:spPr>
            <a:xfrm rot="20966836">
              <a:off x="4838059" y="2858175"/>
              <a:ext cx="2905063" cy="46166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kumimoji="1" lang="en-US" altLang="ja-JP" sz="24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0IcwXjW*7%N#</a:t>
              </a:r>
              <a:endPara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31" name="テキスト ボックス 30"/>
            <p:cNvSpPr txBox="1"/>
            <p:nvPr/>
          </p:nvSpPr>
          <p:spPr>
            <a:xfrm rot="420337">
              <a:off x="3312688" y="2707917"/>
              <a:ext cx="2820287" cy="46166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kumimoji="1" lang="en-US" altLang="ja-JP" sz="24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egn9m#8Vsd@F</a:t>
              </a:r>
              <a:endPara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7" name="雲形吹き出し 6"/>
            <p:cNvSpPr/>
            <p:nvPr/>
          </p:nvSpPr>
          <p:spPr>
            <a:xfrm>
              <a:off x="3104183" y="1074821"/>
              <a:ext cx="5141459" cy="869294"/>
            </a:xfrm>
            <a:prstGeom prst="cloudCallout">
              <a:avLst>
                <a:gd name="adj1" fmla="val -49850"/>
                <a:gd name="adj2" fmla="val 38510"/>
              </a:avLst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2800" dirty="0" smtClean="0">
                  <a:solidFill>
                    <a:schemeClr val="tx1"/>
                  </a:solidFill>
                </a:rPr>
                <a:t>覚えられないよう</a:t>
              </a:r>
              <a:endParaRPr kumimoji="1" lang="ja-JP" altLang="en-US" sz="28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2" name="グループ化 31"/>
          <p:cNvGrpSpPr/>
          <p:nvPr/>
        </p:nvGrpSpPr>
        <p:grpSpPr>
          <a:xfrm>
            <a:off x="898358" y="1026695"/>
            <a:ext cx="8436689" cy="1072351"/>
            <a:chOff x="898358" y="1026695"/>
            <a:chExt cx="8436689" cy="1072351"/>
          </a:xfrm>
        </p:grpSpPr>
        <p:sp>
          <p:nvSpPr>
            <p:cNvPr id="33" name="テキスト ボックス 32"/>
            <p:cNvSpPr txBox="1"/>
            <p:nvPr/>
          </p:nvSpPr>
          <p:spPr>
            <a:xfrm>
              <a:off x="898358" y="1026695"/>
              <a:ext cx="322446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3200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コアパスワード</a:t>
              </a:r>
              <a:endParaRPr kumimoji="1" lang="ja-JP" altLang="en-US" sz="32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34" name="テキスト ボックス 33"/>
            <p:cNvSpPr txBox="1"/>
            <p:nvPr/>
          </p:nvSpPr>
          <p:spPr>
            <a:xfrm>
              <a:off x="898358" y="1575826"/>
              <a:ext cx="84366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コアパスワードに各サービスの意味を少し追加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35" name="テキスト ボックス 34"/>
          <p:cNvSpPr txBox="1"/>
          <p:nvPr/>
        </p:nvSpPr>
        <p:spPr>
          <a:xfrm>
            <a:off x="874724" y="2144407"/>
            <a:ext cx="752113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例</a:t>
            </a:r>
            <a:r>
              <a:rPr kumimoji="1"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:</a:t>
            </a:r>
          </a:p>
          <a:p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コアパスワード</a:t>
            </a:r>
            <a:r>
              <a:rPr kumimoji="1" lang="en-US" altLang="ja-JP" sz="3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: </a:t>
            </a:r>
            <a:r>
              <a:rPr kumimoji="1" lang="en-US" altLang="ja-JP" sz="3200" dirty="0" err="1">
                <a:solidFill>
                  <a:srgbClr val="00206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OsYYk</a:t>
            </a:r>
            <a:r>
              <a:rPr kumimoji="1" lang="en-US" altLang="ja-JP" sz="3200" dirty="0">
                <a:solidFill>
                  <a:srgbClr val="00206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&amp;$</a:t>
            </a:r>
            <a:r>
              <a:rPr kumimoji="1" lang="en-US" altLang="ja-JP" sz="3200" dirty="0" err="1">
                <a:solidFill>
                  <a:srgbClr val="00206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rmQTd</a:t>
            </a:r>
            <a:endParaRPr kumimoji="1" lang="ja-JP" altLang="en-US" sz="3200" dirty="0">
              <a:solidFill>
                <a:srgbClr val="00206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36" name="グループ化 35"/>
          <p:cNvGrpSpPr/>
          <p:nvPr/>
        </p:nvGrpSpPr>
        <p:grpSpPr>
          <a:xfrm>
            <a:off x="1672547" y="3641562"/>
            <a:ext cx="5810330" cy="2599691"/>
            <a:chOff x="1672547" y="3641562"/>
            <a:chExt cx="5810330" cy="2599691"/>
          </a:xfrm>
        </p:grpSpPr>
        <p:pic>
          <p:nvPicPr>
            <p:cNvPr id="37" name="図 36"/>
            <p:cNvPicPr>
              <a:picLocks noChangeAspect="1"/>
            </p:cNvPicPr>
            <p:nvPr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72547" y="3641562"/>
              <a:ext cx="1676084" cy="551343"/>
            </a:xfrm>
            <a:prstGeom prst="rect">
              <a:avLst/>
            </a:prstGeom>
          </p:spPr>
        </p:pic>
        <p:pic>
          <p:nvPicPr>
            <p:cNvPr id="38" name="図 37"/>
            <p:cNvPicPr>
              <a:picLocks noChangeAspect="1"/>
            </p:cNvPicPr>
            <p:nvPr/>
          </p:nvPicPr>
          <p:blipFill>
            <a:blip r:embed="rId13">
              <a:clrChange>
                <a:clrFrom>
                  <a:srgbClr val="F1F1F1"/>
                </a:clrFrom>
                <a:clrTo>
                  <a:srgbClr val="F1F1F1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16157" y="5418528"/>
              <a:ext cx="864066" cy="818244"/>
            </a:xfrm>
            <a:prstGeom prst="rect">
              <a:avLst/>
            </a:prstGeom>
          </p:spPr>
        </p:pic>
        <p:pic>
          <p:nvPicPr>
            <p:cNvPr id="39" name="Picture 6" descr="【女子向け】おすすめの人気iPhoneアプリ メルカリ"/>
            <p:cNvPicPr>
              <a:picLocks noChangeAspect="1" noChangeArrowheads="1"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78349" y="4311681"/>
              <a:ext cx="1106847" cy="11068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0" name="テキスト ボックス 39"/>
            <p:cNvSpPr txBox="1"/>
            <p:nvPr/>
          </p:nvSpPr>
          <p:spPr>
            <a:xfrm>
              <a:off x="3624016" y="3686708"/>
              <a:ext cx="3858861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3200" dirty="0" err="1" smtClean="0">
                  <a:solidFill>
                    <a:srgbClr val="00206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OsYYk&amp;</a:t>
              </a:r>
              <a:r>
                <a:rPr kumimoji="1" lang="en-US" altLang="ja-JP" sz="3200" dirty="0" err="1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In</a:t>
              </a:r>
              <a:r>
                <a:rPr kumimoji="1" lang="en-US" altLang="ja-JP" sz="3200" dirty="0" err="1" smtClean="0">
                  <a:solidFill>
                    <a:srgbClr val="00206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$rmQTd</a:t>
              </a:r>
              <a:endParaRPr kumimoji="1" lang="en-US" altLang="ja-JP" sz="3200" dirty="0" smtClean="0">
                <a:solidFill>
                  <a:srgbClr val="00206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endParaRPr kumimoji="1" lang="en-US" altLang="ja-JP" sz="3200" dirty="0">
                <a:solidFill>
                  <a:srgbClr val="00206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r>
                <a:rPr kumimoji="1" lang="en-US" altLang="ja-JP" sz="3200" dirty="0" err="1" smtClean="0">
                  <a:solidFill>
                    <a:srgbClr val="00206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OsYYk&amp;</a:t>
              </a:r>
              <a:r>
                <a:rPr kumimoji="1" lang="en-US" altLang="ja-JP" sz="3200" dirty="0" err="1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m</a:t>
              </a:r>
              <a:r>
                <a:rPr kumimoji="1" lang="en-US" altLang="ja-JP" sz="3200" dirty="0" err="1" smtClean="0">
                  <a:solidFill>
                    <a:srgbClr val="00206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$rmQTd</a:t>
              </a:r>
              <a:endParaRPr kumimoji="1" lang="en-US" altLang="ja-JP" sz="3200" dirty="0">
                <a:solidFill>
                  <a:srgbClr val="00206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endParaRPr kumimoji="1" lang="en-US" altLang="ja-JP" sz="3200" dirty="0" smtClean="0">
                <a:solidFill>
                  <a:srgbClr val="00206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r>
                <a:rPr kumimoji="1" lang="en-US" altLang="ja-JP" sz="3200" dirty="0" err="1" smtClean="0">
                  <a:solidFill>
                    <a:srgbClr val="00206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OsYYk&amp;</a:t>
              </a:r>
              <a:r>
                <a:rPr kumimoji="1" lang="en-US" altLang="ja-JP" sz="3200" dirty="0" err="1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LI</a:t>
              </a:r>
              <a:r>
                <a:rPr kumimoji="1" lang="en-US" altLang="ja-JP" sz="3200" dirty="0" err="1" smtClean="0">
                  <a:solidFill>
                    <a:srgbClr val="00206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$rmQTd</a:t>
              </a:r>
              <a:endParaRPr kumimoji="1" lang="en-US" altLang="ja-JP" sz="3200" dirty="0">
                <a:solidFill>
                  <a:srgbClr val="00206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pic>
        <p:nvPicPr>
          <p:cNvPr id="9" name="speech_A090_2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3110787" y="6164546"/>
            <a:ext cx="609600" cy="609600"/>
          </a:xfrm>
          <a:prstGeom prst="rect">
            <a:avLst/>
          </a:prstGeom>
        </p:spPr>
      </p:pic>
      <p:pic>
        <p:nvPicPr>
          <p:cNvPr id="10" name="speech_A090_28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025689" y="6096736"/>
            <a:ext cx="609600" cy="609600"/>
          </a:xfrm>
          <a:prstGeom prst="rect">
            <a:avLst/>
          </a:prstGeom>
        </p:spPr>
      </p:pic>
      <p:pic>
        <p:nvPicPr>
          <p:cNvPr id="11" name="speech_A090_29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940591" y="6093226"/>
            <a:ext cx="609600" cy="609600"/>
          </a:xfrm>
          <a:prstGeom prst="rect">
            <a:avLst/>
          </a:prstGeom>
        </p:spPr>
      </p:pic>
      <p:pic>
        <p:nvPicPr>
          <p:cNvPr id="12" name="speech_A090_30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5966927" y="60932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06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3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2837"/>
                            </p:stCondLst>
                            <p:childTnLst>
                              <p:par>
                                <p:cTn id="8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3837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337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347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8816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成功音(切りかえ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9316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350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2821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成功音(切りかえ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1128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1284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 showWhenStopped="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showWhenStopped="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42" grpId="0" animBg="1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714219" y="6369953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12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7" y="263453"/>
            <a:ext cx="7314573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パスワードの記録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42" name="フローチャート: 和接合 41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2" name="図 1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9656" y="2253997"/>
            <a:ext cx="3383986" cy="2738187"/>
          </a:xfrm>
          <a:prstGeom prst="rect">
            <a:avLst/>
          </a:prstGeom>
        </p:spPr>
      </p:pic>
      <p:pic>
        <p:nvPicPr>
          <p:cNvPr id="2050" name="Picture 2" descr="リストのイラスト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591" y="1261024"/>
            <a:ext cx="1737393" cy="1737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テキスト ボックス 25"/>
          <p:cNvSpPr txBox="1"/>
          <p:nvPr/>
        </p:nvSpPr>
        <p:spPr>
          <a:xfrm>
            <a:off x="642679" y="4992184"/>
            <a:ext cx="3768811" cy="461665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紙に書いて自宅の机の中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15" name="グループ化 14"/>
          <p:cNvGrpSpPr/>
          <p:nvPr/>
        </p:nvGrpSpPr>
        <p:grpSpPr>
          <a:xfrm>
            <a:off x="5202085" y="2119389"/>
            <a:ext cx="3318460" cy="2167976"/>
            <a:chOff x="4943224" y="1016444"/>
            <a:chExt cx="3886599" cy="2412556"/>
          </a:xfrm>
        </p:grpSpPr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943224" y="1365045"/>
              <a:ext cx="2593007" cy="2063955"/>
            </a:xfrm>
            <a:prstGeom prst="rect">
              <a:avLst/>
            </a:prstGeom>
          </p:spPr>
        </p:pic>
        <p:pic>
          <p:nvPicPr>
            <p:cNvPr id="14" name="図 1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239727" y="1016444"/>
              <a:ext cx="2590096" cy="1737764"/>
            </a:xfrm>
            <a:prstGeom prst="rect">
              <a:avLst/>
            </a:prstGeom>
          </p:spPr>
        </p:pic>
      </p:grpSp>
      <p:sp>
        <p:nvSpPr>
          <p:cNvPr id="32" name="テキスト ボックス 31"/>
          <p:cNvSpPr txBox="1"/>
          <p:nvPr/>
        </p:nvSpPr>
        <p:spPr>
          <a:xfrm>
            <a:off x="5003046" y="4939694"/>
            <a:ext cx="3768811" cy="83099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パスワードつけて、パソコンのファイルに保存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6" name="右カーブ矢印 15"/>
          <p:cNvSpPr/>
          <p:nvPr/>
        </p:nvSpPr>
        <p:spPr>
          <a:xfrm rot="19822427">
            <a:off x="1537578" y="2935145"/>
            <a:ext cx="497305" cy="88377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pic>
        <p:nvPicPr>
          <p:cNvPr id="19" name="speech_A090_3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699467" y="83488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608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34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334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4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13</a:t>
            </a:fld>
            <a:endParaRPr kumimoji="1"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423737" y="514428"/>
            <a:ext cx="6308558" cy="6127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200" dirty="0" smtClean="0">
                <a:ea typeface="メイリオ" panose="020B0604030504040204" pitchFamily="50" charset="-128"/>
              </a:rPr>
              <a:t>強いパスワードを使って、使いまわしをしないようにして、ネットで自分をちゃんと守りましょう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21" name="フローチャート: 和接合 2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0028" y="1968539"/>
            <a:ext cx="589597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621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14</a:t>
            </a:fld>
            <a:endParaRPr kumimoji="1"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798" y="322646"/>
            <a:ext cx="8636000" cy="6477000"/>
          </a:xfrm>
          <a:prstGeom prst="rect">
            <a:avLst/>
          </a:prstGeom>
        </p:spPr>
      </p:pic>
      <p:sp>
        <p:nvSpPr>
          <p:cNvPr id="8" name="フローチャート: 和接合 7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図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367" y="5750560"/>
            <a:ext cx="1467245" cy="60579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テキスト ボックス 5"/>
          <p:cNvSpPr txBox="1"/>
          <p:nvPr/>
        </p:nvSpPr>
        <p:spPr>
          <a:xfrm>
            <a:off x="1848255" y="5750560"/>
            <a:ext cx="16342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200" dirty="0" err="1"/>
              <a:t>Go.Ota</a:t>
            </a:r>
            <a:endParaRPr kumimoji="1" lang="ja-JP" altLang="en-US" sz="3200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795668" y="514428"/>
            <a:ext cx="70483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この動画では、</a:t>
            </a:r>
            <a:r>
              <a:rPr kumimoji="1"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政府</a:t>
            </a:r>
            <a: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の公開資料である、総務省の</a:t>
            </a:r>
          </a:p>
          <a:p>
            <a:r>
              <a:rPr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「</a:t>
            </a:r>
            <a:r>
              <a:rPr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インターネットトラブル</a:t>
            </a:r>
            <a:r>
              <a:rPr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事例集</a:t>
            </a:r>
            <a:r>
              <a:rPr lang="en-US" altLang="ja-JP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(2020</a:t>
            </a:r>
            <a:r>
              <a:rPr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年度版</a:t>
            </a:r>
            <a:r>
              <a:rPr lang="en-US" altLang="ja-JP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r>
              <a:rPr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」から</a:t>
            </a:r>
            <a:br>
              <a:rPr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図や事例などを引用して使用しています。</a:t>
            </a:r>
            <a:endParaRPr kumimoji="1" lang="ja-JP" altLang="en-US" sz="2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70537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0">
        <p15:prstTrans prst="origami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7" y="263453"/>
            <a:ext cx="6720781" cy="612775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ja-JP" altLang="en-US" sz="3200" dirty="0">
                <a:ea typeface="メイリオ" panose="020B0604030504040204" pitchFamily="50" charset="-128"/>
              </a:rPr>
              <a:t>パスワード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についての考え方の大転換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42" name="フローチャート: 和接合 41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683976" y="1139681"/>
            <a:ext cx="783656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パスワードは頻繁に変更する。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342900" indent="-342900">
              <a:buFont typeface="Wingdings" panose="05000000000000000000" pitchFamily="2" charset="2"/>
              <a:buChar char="p"/>
            </a:pPr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単純なパスワード</a:t>
            </a:r>
            <a:r>
              <a:rPr kumimoji="1"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「</a:t>
            </a:r>
            <a:r>
              <a:rPr kumimoji="1" lang="en-US" altLang="ja-JP" sz="2800" dirty="0" err="1">
                <a:latin typeface="メイリオ" panose="020B0604030504040204" pitchFamily="50" charset="-128"/>
                <a:ea typeface="メイリオ" panose="020B0604030504040204" pitchFamily="50" charset="-128"/>
              </a:rPr>
              <a:t>abcd</a:t>
            </a:r>
            <a:r>
              <a: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」などの単純な</a:t>
            </a:r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羅列、辞書にある単語</a:t>
            </a:r>
            <a:r>
              <a:rPr kumimoji="1"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は使わない。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342900" indent="-342900">
              <a:buFont typeface="Wingdings" panose="05000000000000000000" pitchFamily="2" charset="2"/>
              <a:buChar char="p"/>
            </a:pPr>
            <a:r>
              <a: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さまざまなサービスで</a:t>
            </a:r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、</a:t>
            </a:r>
            <a:r>
              <a: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異</a:t>
            </a:r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なるパスワード</a:t>
            </a:r>
            <a:r>
              <a: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を</a:t>
            </a:r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使用する</a:t>
            </a:r>
            <a:endParaRPr kumimoji="1" lang="ja-JP" altLang="en-US" dirty="0"/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764697" y="3667511"/>
            <a:ext cx="783656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頻繁に変更することによる問題</a:t>
            </a:r>
          </a:p>
          <a:p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・いちいちパスワード考えるのが面倒なので単純なものになってします。</a:t>
            </a:r>
          </a:p>
          <a:p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・多く覚えていられないので、さまざまなサービスで同じパスワードを使ってします。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21" name="直線コネクタ 20"/>
          <p:cNvCxnSpPr/>
          <p:nvPr/>
        </p:nvCxnSpPr>
        <p:spPr>
          <a:xfrm>
            <a:off x="683976" y="1328816"/>
            <a:ext cx="526764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speech_A090_0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722926" y="5896711"/>
            <a:ext cx="609600" cy="609600"/>
          </a:xfrm>
          <a:prstGeom prst="rect">
            <a:avLst/>
          </a:prstGeom>
        </p:spPr>
      </p:pic>
      <p:pic>
        <p:nvPicPr>
          <p:cNvPr id="25" name="speech_A090_04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010306" y="5914280"/>
            <a:ext cx="609600" cy="609600"/>
          </a:xfrm>
          <a:prstGeom prst="rect">
            <a:avLst/>
          </a:prstGeom>
        </p:spPr>
      </p:pic>
      <p:pic>
        <p:nvPicPr>
          <p:cNvPr id="26" name="speech_A090_05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101425" y="59142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9864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fracture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69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4169"/>
                            </p:stCondLst>
                            <p:childTnLst>
                              <p:par>
                                <p:cTn id="8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669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169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669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3165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834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重いパンチ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834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24946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878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 showWhenStopped="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  <p:bldLst>
      <p:bldP spid="42" grpId="0" animBg="1"/>
      <p:bldP spid="3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7" y="263453"/>
            <a:ext cx="7314573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パスワードの使いまわしの危険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42" name="フローチャート: 和接合 41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2" name="グループ化 1"/>
          <p:cNvGrpSpPr/>
          <p:nvPr/>
        </p:nvGrpSpPr>
        <p:grpSpPr>
          <a:xfrm>
            <a:off x="3359200" y="1142681"/>
            <a:ext cx="1696053" cy="5257624"/>
            <a:chOff x="3359200" y="1142681"/>
            <a:chExt cx="1696053" cy="5257624"/>
          </a:xfrm>
        </p:grpSpPr>
        <p:pic>
          <p:nvPicPr>
            <p:cNvPr id="29" name="図 28"/>
            <p:cNvPicPr>
              <a:picLocks noChangeAspect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79169" y="2789430"/>
              <a:ext cx="1676084" cy="551343"/>
            </a:xfrm>
            <a:prstGeom prst="rect">
              <a:avLst/>
            </a:prstGeom>
          </p:spPr>
        </p:pic>
        <p:pic>
          <p:nvPicPr>
            <p:cNvPr id="30" name="図 29"/>
            <p:cNvPicPr>
              <a:picLocks noChangeAspect="1"/>
            </p:cNvPicPr>
            <p:nvPr/>
          </p:nvPicPr>
          <p:blipFill>
            <a:blip r:embed="rId12">
              <a:clrChange>
                <a:clrFrom>
                  <a:srgbClr val="F8F8F8"/>
                </a:clrFrom>
                <a:clrTo>
                  <a:srgbClr val="F8F8F8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59200" y="1142681"/>
              <a:ext cx="1102657" cy="533103"/>
            </a:xfrm>
            <a:prstGeom prst="rect">
              <a:avLst/>
            </a:prstGeom>
          </p:spPr>
        </p:pic>
        <p:pic>
          <p:nvPicPr>
            <p:cNvPr id="31" name="図 30"/>
            <p:cNvPicPr>
              <a:picLocks noChangeAspect="1"/>
            </p:cNvPicPr>
            <p:nvPr/>
          </p:nvPicPr>
          <p:blipFill>
            <a:blip r:embed="rId13">
              <a:clrChange>
                <a:clrFrom>
                  <a:srgbClr val="F1F1F1"/>
                </a:clrFrom>
                <a:clrTo>
                  <a:srgbClr val="F1F1F1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17768" y="1931736"/>
              <a:ext cx="694904" cy="658053"/>
            </a:xfrm>
            <a:prstGeom prst="rect">
              <a:avLst/>
            </a:prstGeom>
          </p:spPr>
        </p:pic>
        <p:pic>
          <p:nvPicPr>
            <p:cNvPr id="33" name="Picture 4" descr="【女子向け】おすすめの人気iPhoneアプリ beautyplus"/>
            <p:cNvPicPr>
              <a:picLocks noChangeAspect="1" noChangeArrowheads="1"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7327" y="4625797"/>
              <a:ext cx="628178" cy="6281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6" descr="【女子向け】おすすめの人気iPhoneアプリ メルカリ"/>
            <p:cNvPicPr>
              <a:picLocks noChangeAspect="1" noChangeArrowheads="1"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0993" y="5379459"/>
              <a:ext cx="1020846" cy="10208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8" descr="【女子向け】おすすめの人気iPhoneアプリ スナップチャット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7061" y="3588986"/>
              <a:ext cx="668444" cy="668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6" name="グループ化 35"/>
          <p:cNvGrpSpPr/>
          <p:nvPr/>
        </p:nvGrpSpPr>
        <p:grpSpPr>
          <a:xfrm>
            <a:off x="3356024" y="1139681"/>
            <a:ext cx="1696053" cy="5257624"/>
            <a:chOff x="3359200" y="1142681"/>
            <a:chExt cx="1696053" cy="5257624"/>
          </a:xfrm>
        </p:grpSpPr>
        <p:pic>
          <p:nvPicPr>
            <p:cNvPr id="37" name="図 36"/>
            <p:cNvPicPr>
              <a:picLocks noChangeAspect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79169" y="2789430"/>
              <a:ext cx="1676084" cy="551343"/>
            </a:xfrm>
            <a:prstGeom prst="rect">
              <a:avLst/>
            </a:prstGeom>
          </p:spPr>
        </p:pic>
        <p:pic>
          <p:nvPicPr>
            <p:cNvPr id="38" name="図 37"/>
            <p:cNvPicPr>
              <a:picLocks noChangeAspect="1"/>
            </p:cNvPicPr>
            <p:nvPr/>
          </p:nvPicPr>
          <p:blipFill>
            <a:blip r:embed="rId12">
              <a:clrChange>
                <a:clrFrom>
                  <a:srgbClr val="F8F8F8"/>
                </a:clrFrom>
                <a:clrTo>
                  <a:srgbClr val="F8F8F8">
                    <a:alpha val="0"/>
                  </a:srgbClr>
                </a:clrTo>
              </a:clrChange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3359200" y="1142681"/>
              <a:ext cx="1102657" cy="533103"/>
            </a:xfrm>
            <a:prstGeom prst="rect">
              <a:avLst/>
            </a:prstGeom>
          </p:spPr>
        </p:pic>
        <p:pic>
          <p:nvPicPr>
            <p:cNvPr id="39" name="図 38"/>
            <p:cNvPicPr>
              <a:picLocks noChangeAspect="1"/>
            </p:cNvPicPr>
            <p:nvPr/>
          </p:nvPicPr>
          <p:blipFill>
            <a:blip r:embed="rId13">
              <a:clrChange>
                <a:clrFrom>
                  <a:srgbClr val="F1F1F1"/>
                </a:clrFrom>
                <a:clrTo>
                  <a:srgbClr val="F1F1F1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17768" y="1931736"/>
              <a:ext cx="694904" cy="658053"/>
            </a:xfrm>
            <a:prstGeom prst="rect">
              <a:avLst/>
            </a:prstGeom>
          </p:spPr>
        </p:pic>
        <p:pic>
          <p:nvPicPr>
            <p:cNvPr id="48" name="Picture 4" descr="【女子向け】おすすめの人気iPhoneアプリ beautyplus"/>
            <p:cNvPicPr>
              <a:picLocks noChangeAspect="1" noChangeArrowheads="1"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7327" y="4625797"/>
              <a:ext cx="628178" cy="6281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0" name="Picture 6" descr="【女子向け】おすすめの人気iPhoneアプリ メルカリ"/>
            <p:cNvPicPr>
              <a:picLocks noChangeAspect="1" noChangeArrowheads="1"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0993" y="5379459"/>
              <a:ext cx="1020846" cy="10208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" name="Picture 8" descr="【女子向け】おすすめの人気iPhoneアプリ スナップチャット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7061" y="3588986"/>
              <a:ext cx="668444" cy="668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2" name="グループ化 51"/>
          <p:cNvGrpSpPr/>
          <p:nvPr/>
        </p:nvGrpSpPr>
        <p:grpSpPr>
          <a:xfrm>
            <a:off x="3359951" y="1139681"/>
            <a:ext cx="1696053" cy="5257624"/>
            <a:chOff x="3359200" y="1142681"/>
            <a:chExt cx="1696053" cy="5257624"/>
          </a:xfrm>
        </p:grpSpPr>
        <p:pic>
          <p:nvPicPr>
            <p:cNvPr id="53" name="図 52"/>
            <p:cNvPicPr>
              <a:picLocks noChangeAspect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3379169" y="2789430"/>
              <a:ext cx="1676084" cy="551343"/>
            </a:xfrm>
            <a:prstGeom prst="rect">
              <a:avLst/>
            </a:prstGeom>
          </p:spPr>
        </p:pic>
        <p:pic>
          <p:nvPicPr>
            <p:cNvPr id="54" name="図 53"/>
            <p:cNvPicPr>
              <a:picLocks noChangeAspect="1"/>
            </p:cNvPicPr>
            <p:nvPr/>
          </p:nvPicPr>
          <p:blipFill>
            <a:blip r:embed="rId12">
              <a:clrChange>
                <a:clrFrom>
                  <a:srgbClr val="F8F8F8"/>
                </a:clrFrom>
                <a:clrTo>
                  <a:srgbClr val="F8F8F8">
                    <a:alpha val="0"/>
                  </a:srgbClr>
                </a:clrTo>
              </a:clrChange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3359200" y="1142681"/>
              <a:ext cx="1102657" cy="533103"/>
            </a:xfrm>
            <a:prstGeom prst="rect">
              <a:avLst/>
            </a:prstGeom>
          </p:spPr>
        </p:pic>
        <p:pic>
          <p:nvPicPr>
            <p:cNvPr id="55" name="図 54"/>
            <p:cNvPicPr>
              <a:picLocks noChangeAspect="1"/>
            </p:cNvPicPr>
            <p:nvPr/>
          </p:nvPicPr>
          <p:blipFill>
            <a:blip r:embed="rId13">
              <a:clrChange>
                <a:clrFrom>
                  <a:srgbClr val="F1F1F1"/>
                </a:clrFrom>
                <a:clrTo>
                  <a:srgbClr val="F1F1F1">
                    <a:alpha val="0"/>
                  </a:srgbClr>
                </a:clrTo>
              </a:clrChange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3717768" y="1931736"/>
              <a:ext cx="694904" cy="658053"/>
            </a:xfrm>
            <a:prstGeom prst="rect">
              <a:avLst/>
            </a:prstGeom>
          </p:spPr>
        </p:pic>
        <p:pic>
          <p:nvPicPr>
            <p:cNvPr id="56" name="Picture 4" descr="【女子向け】おすすめの人気iPhoneアプリ beautyplus"/>
            <p:cNvPicPr>
              <a:picLocks noChangeAspect="1" noChangeArrowheads="1"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7327" y="4625797"/>
              <a:ext cx="628178" cy="6281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7" name="Picture 6" descr="【女子向け】おすすめの人気iPhoneアプリ メルカリ"/>
            <p:cNvPicPr>
              <a:picLocks noChangeAspect="1" noChangeArrowheads="1"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0993" y="5379459"/>
              <a:ext cx="1020846" cy="10208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8" name="Picture 8" descr="【女子向け】おすすめの人気iPhoneアプリ スナップチャット"/>
            <p:cNvPicPr>
              <a:picLocks noChangeAspect="1" noChangeArrowheads="1"/>
            </p:cNvPicPr>
            <p:nvPr/>
          </p:nvPicPr>
          <p:blipFill>
            <a:blip r:embed="rId16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7061" y="3588986"/>
              <a:ext cx="668444" cy="668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" name="図 4"/>
          <p:cNvPicPr>
            <a:picLocks noChangeAspect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8247" y="3062101"/>
            <a:ext cx="1800225" cy="2667000"/>
          </a:xfrm>
          <a:prstGeom prst="rect">
            <a:avLst/>
          </a:prstGeom>
        </p:spPr>
      </p:pic>
      <p:sp>
        <p:nvSpPr>
          <p:cNvPr id="6" name="雲形吹き出し 5"/>
          <p:cNvSpPr/>
          <p:nvPr/>
        </p:nvSpPr>
        <p:spPr>
          <a:xfrm>
            <a:off x="144379" y="876229"/>
            <a:ext cx="2636286" cy="1910202"/>
          </a:xfrm>
          <a:prstGeom prst="cloudCallout">
            <a:avLst>
              <a:gd name="adj1" fmla="val -1361"/>
              <a:gd name="adj2" fmla="val 61660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面倒だから同じパスワードに</a:t>
            </a:r>
            <a:br>
              <a:rPr kumimoji="1" lang="ja-JP" altLang="en-US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しちゃえ</a:t>
            </a:r>
            <a:endParaRPr kumimoji="1" lang="ja-JP" altLang="en-US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1" name="直線矢印コネクタ 10"/>
          <p:cNvCxnSpPr>
            <a:endCxn id="54" idx="1"/>
          </p:cNvCxnSpPr>
          <p:nvPr/>
        </p:nvCxnSpPr>
        <p:spPr>
          <a:xfrm flipV="1">
            <a:off x="2211184" y="1406233"/>
            <a:ext cx="1148767" cy="1655869"/>
          </a:xfrm>
          <a:prstGeom prst="straightConnector1">
            <a:avLst/>
          </a:prstGeom>
          <a:ln w="762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線矢印コネクタ 58"/>
          <p:cNvCxnSpPr>
            <a:endCxn id="55" idx="1"/>
          </p:cNvCxnSpPr>
          <p:nvPr/>
        </p:nvCxnSpPr>
        <p:spPr>
          <a:xfrm flipV="1">
            <a:off x="2358189" y="2257763"/>
            <a:ext cx="1360330" cy="1080010"/>
          </a:xfrm>
          <a:prstGeom prst="straightConnector1">
            <a:avLst/>
          </a:prstGeom>
          <a:ln w="762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線矢印コネクタ 59"/>
          <p:cNvCxnSpPr>
            <a:endCxn id="53" idx="1"/>
          </p:cNvCxnSpPr>
          <p:nvPr/>
        </p:nvCxnSpPr>
        <p:spPr>
          <a:xfrm flipV="1">
            <a:off x="2508472" y="3062102"/>
            <a:ext cx="871448" cy="523885"/>
          </a:xfrm>
          <a:prstGeom prst="straightConnector1">
            <a:avLst/>
          </a:prstGeom>
          <a:ln w="762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線矢印コネクタ 64"/>
          <p:cNvCxnSpPr/>
          <p:nvPr/>
        </p:nvCxnSpPr>
        <p:spPr>
          <a:xfrm flipV="1">
            <a:off x="2585149" y="3897077"/>
            <a:ext cx="1012668" cy="2827"/>
          </a:xfrm>
          <a:prstGeom prst="straightConnector1">
            <a:avLst/>
          </a:prstGeom>
          <a:ln w="762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線矢印コネクタ 66"/>
          <p:cNvCxnSpPr/>
          <p:nvPr/>
        </p:nvCxnSpPr>
        <p:spPr>
          <a:xfrm>
            <a:off x="2676991" y="4325679"/>
            <a:ext cx="1037601" cy="611207"/>
          </a:xfrm>
          <a:prstGeom prst="straightConnector1">
            <a:avLst/>
          </a:prstGeom>
          <a:ln w="762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線矢印コネクタ 68"/>
          <p:cNvCxnSpPr>
            <a:endCxn id="57" idx="1"/>
          </p:cNvCxnSpPr>
          <p:nvPr/>
        </p:nvCxnSpPr>
        <p:spPr>
          <a:xfrm>
            <a:off x="2697919" y="4747372"/>
            <a:ext cx="903825" cy="1139510"/>
          </a:xfrm>
          <a:prstGeom prst="straightConnector1">
            <a:avLst/>
          </a:prstGeom>
          <a:ln w="762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03" name="グループ化 4102"/>
          <p:cNvGrpSpPr/>
          <p:nvPr/>
        </p:nvGrpSpPr>
        <p:grpSpPr>
          <a:xfrm>
            <a:off x="4589678" y="876228"/>
            <a:ext cx="4397492" cy="2129590"/>
            <a:chOff x="4589678" y="876228"/>
            <a:chExt cx="4397492" cy="2129590"/>
          </a:xfrm>
        </p:grpSpPr>
        <p:pic>
          <p:nvPicPr>
            <p:cNvPr id="71" name="図 70"/>
            <p:cNvPicPr>
              <a:picLocks noChangeAspect="1"/>
            </p:cNvPicPr>
            <p:nvPr/>
          </p:nvPicPr>
          <p:blipFill>
            <a:blip r:embed="rId1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804540" y="1326776"/>
              <a:ext cx="1182630" cy="1679042"/>
            </a:xfrm>
            <a:prstGeom prst="rect">
              <a:avLst/>
            </a:prstGeom>
            <a:effectLst>
              <a:softEdge rad="0"/>
            </a:effectLst>
          </p:spPr>
        </p:pic>
        <p:cxnSp>
          <p:nvCxnSpPr>
            <p:cNvPr id="72" name="直線矢印コネクタ 71"/>
            <p:cNvCxnSpPr/>
            <p:nvPr/>
          </p:nvCxnSpPr>
          <p:spPr>
            <a:xfrm>
              <a:off x="4589678" y="1457779"/>
              <a:ext cx="3158892" cy="830354"/>
            </a:xfrm>
            <a:prstGeom prst="straightConnector1">
              <a:avLst/>
            </a:prstGeom>
            <a:ln w="76200"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97" name="テキスト ボックス 4096"/>
            <p:cNvSpPr txBox="1"/>
            <p:nvPr/>
          </p:nvSpPr>
          <p:spPr>
            <a:xfrm>
              <a:off x="5052077" y="876228"/>
              <a:ext cx="1873525" cy="1200329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kumimoji="1" lang="en-US" altLang="ja-JP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</a:t>
              </a:r>
              <a:r>
                <a:rPr kumimoji="1"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つ</a:t>
              </a:r>
              <a:r>
                <a:rPr kumimoji="1" lang="en-US" altLang="ja-JP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ID</a:t>
              </a:r>
              <a:r>
                <a:rPr kumimoji="1"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と</a:t>
              </a:r>
            </a:p>
            <a:p>
              <a:r>
                <a:rPr kumimoji="1"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パスワード</a:t>
              </a:r>
              <a:endPara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r>
                <a:rPr kumimoji="1"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を盗む</a:t>
              </a:r>
              <a:endPara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4112" name="グループ化 4111"/>
          <p:cNvGrpSpPr/>
          <p:nvPr/>
        </p:nvGrpSpPr>
        <p:grpSpPr>
          <a:xfrm>
            <a:off x="4562470" y="2288133"/>
            <a:ext cx="4424700" cy="3551961"/>
            <a:chOff x="4562470" y="2288133"/>
            <a:chExt cx="4424700" cy="3551961"/>
          </a:xfrm>
        </p:grpSpPr>
        <p:pic>
          <p:nvPicPr>
            <p:cNvPr id="4101" name="Picture 2" descr="デスクトップパソコンのイラスト"/>
            <p:cNvPicPr>
              <a:picLocks noChangeAspect="1" noChangeArrowheads="1"/>
            </p:cNvPicPr>
            <p:nvPr/>
          </p:nvPicPr>
          <p:blipFill>
            <a:blip r:embed="rId19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49777" y="3285872"/>
              <a:ext cx="1737393" cy="11814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8" name="テキスト ボックス 77"/>
            <p:cNvSpPr txBox="1"/>
            <p:nvPr/>
          </p:nvSpPr>
          <p:spPr>
            <a:xfrm>
              <a:off x="7113645" y="4555815"/>
              <a:ext cx="1873525" cy="830997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パスワードリスト攻撃</a:t>
              </a:r>
              <a:endPara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cxnSp>
          <p:nvCxnSpPr>
            <p:cNvPr id="80" name="直線矢印コネクタ 79"/>
            <p:cNvCxnSpPr/>
            <p:nvPr/>
          </p:nvCxnSpPr>
          <p:spPr>
            <a:xfrm flipH="1" flipV="1">
              <a:off x="4575277" y="2288133"/>
              <a:ext cx="2534359" cy="1148184"/>
            </a:xfrm>
            <a:prstGeom prst="straightConnector1">
              <a:avLst/>
            </a:prstGeom>
            <a:ln w="76200"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線矢印コネクタ 82"/>
            <p:cNvCxnSpPr/>
            <p:nvPr/>
          </p:nvCxnSpPr>
          <p:spPr>
            <a:xfrm flipH="1" flipV="1">
              <a:off x="5199835" y="3143910"/>
              <a:ext cx="1909801" cy="442076"/>
            </a:xfrm>
            <a:prstGeom prst="straightConnector1">
              <a:avLst/>
            </a:prstGeom>
            <a:ln w="76200"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線矢印コネクタ 85"/>
            <p:cNvCxnSpPr/>
            <p:nvPr/>
          </p:nvCxnSpPr>
          <p:spPr>
            <a:xfrm flipH="1">
              <a:off x="4562470" y="3770598"/>
              <a:ext cx="2555477" cy="149610"/>
            </a:xfrm>
            <a:prstGeom prst="straightConnector1">
              <a:avLst/>
            </a:prstGeom>
            <a:ln w="76200"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線矢印コネクタ 87"/>
            <p:cNvCxnSpPr/>
            <p:nvPr/>
          </p:nvCxnSpPr>
          <p:spPr>
            <a:xfrm flipH="1">
              <a:off x="4618663" y="3973380"/>
              <a:ext cx="2498158" cy="874842"/>
            </a:xfrm>
            <a:prstGeom prst="straightConnector1">
              <a:avLst/>
            </a:prstGeom>
            <a:ln w="76200"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線矢印コネクタ 90"/>
            <p:cNvCxnSpPr/>
            <p:nvPr/>
          </p:nvCxnSpPr>
          <p:spPr>
            <a:xfrm flipH="1">
              <a:off x="4698222" y="4168421"/>
              <a:ext cx="2411414" cy="1671673"/>
            </a:xfrm>
            <a:prstGeom prst="straightConnector1">
              <a:avLst/>
            </a:prstGeom>
            <a:ln w="76200"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113" name="speech_A090_0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5050278" y="6035135"/>
            <a:ext cx="609600" cy="609600"/>
          </a:xfrm>
          <a:prstGeom prst="rect">
            <a:avLst/>
          </a:prstGeom>
        </p:spPr>
      </p:pic>
      <p:pic>
        <p:nvPicPr>
          <p:cNvPr id="4114" name="speech_A090_07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6011648" y="6092505"/>
            <a:ext cx="609600" cy="609600"/>
          </a:xfrm>
          <a:prstGeom prst="rect">
            <a:avLst/>
          </a:prstGeom>
        </p:spPr>
      </p:pic>
      <p:pic>
        <p:nvPicPr>
          <p:cNvPr id="4115" name="speech_A090_08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6973018" y="6022419"/>
            <a:ext cx="609600" cy="609600"/>
          </a:xfrm>
          <a:prstGeom prst="rect">
            <a:avLst/>
          </a:prstGeom>
        </p:spPr>
      </p:pic>
      <p:pic>
        <p:nvPicPr>
          <p:cNvPr id="4116" name="speech_A090_09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8050407" y="609136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129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51" fill="hold"/>
                                        <p:tgtEl>
                                          <p:spTgt spid="41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251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危機感をあおる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751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6138" fill="hold"/>
                                        <p:tgtEl>
                                          <p:spTgt spid="41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889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889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9116" fill="hold"/>
                                        <p:tgtEl>
                                          <p:spTgt spid="41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005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9005"/>
                            </p:stCondLst>
                            <p:childTnLst>
                              <p:par>
                                <p:cTn id="2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7209" fill="hold"/>
                                        <p:tgtEl>
                                          <p:spTgt spid="41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6214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13"/>
                </p:tgtEl>
              </p:cMediaNode>
            </p:audio>
            <p:audio>
              <p:cMediaNode vol="80000" showWhenStopped="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14"/>
                </p:tgtEl>
              </p:cMediaNode>
            </p:audio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15"/>
                </p:tgtEl>
              </p:cMediaNode>
            </p:audio>
            <p:audio>
              <p:cMediaNode vol="80000" showWhenStopped="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16"/>
                </p:tgtEl>
              </p:cMediaNode>
            </p:audio>
          </p:childTnLst>
        </p:cTn>
      </p:par>
    </p:tnLst>
    <p:bldLst>
      <p:bldP spid="4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7" y="263453"/>
            <a:ext cx="7314573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ソーシャルログインも実は危ない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42" name="フローチャート: 和接合 41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1" name="図 30"/>
          <p:cNvPicPr>
            <a:picLocks noChangeAspect="1"/>
          </p:cNvPicPr>
          <p:nvPr/>
        </p:nvPicPr>
        <p:blipFill>
          <a:blip r:embed="rId4">
            <a:clrChange>
              <a:clrFrom>
                <a:srgbClr val="F1F1F1"/>
              </a:clrFrom>
              <a:clrTo>
                <a:srgbClr val="F1F1F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9181" y="3586956"/>
            <a:ext cx="1139979" cy="1079526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997" y="3920208"/>
            <a:ext cx="1800225" cy="2667000"/>
          </a:xfrm>
          <a:prstGeom prst="rect">
            <a:avLst/>
          </a:prstGeom>
        </p:spPr>
      </p:pic>
      <p:sp>
        <p:nvSpPr>
          <p:cNvPr id="6" name="雲形吹き出し 5"/>
          <p:cNvSpPr/>
          <p:nvPr/>
        </p:nvSpPr>
        <p:spPr>
          <a:xfrm>
            <a:off x="371542" y="2482372"/>
            <a:ext cx="2903201" cy="1478803"/>
          </a:xfrm>
          <a:prstGeom prst="cloudCallout">
            <a:avLst>
              <a:gd name="adj1" fmla="val -1361"/>
              <a:gd name="adj2" fmla="val 61660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面倒だから</a:t>
            </a:r>
            <a:r>
              <a:rPr kumimoji="1" lang="en-US" altLang="ja-JP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LINE</a:t>
            </a:r>
            <a:r>
              <a:rPr kumimoji="1" lang="ja-JP" altLang="en-US" sz="2400" dirty="0" err="1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で登</a:t>
            </a:r>
            <a:r>
              <a:rPr kumimoji="1" lang="ja-JP" altLang="en-US" sz="24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録しちゃえ</a:t>
            </a:r>
            <a:endParaRPr kumimoji="1" lang="ja-JP" altLang="en-US" sz="24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1" name="直線矢印コネクタ 10"/>
          <p:cNvCxnSpPr/>
          <p:nvPr/>
        </p:nvCxnSpPr>
        <p:spPr>
          <a:xfrm flipV="1">
            <a:off x="2296762" y="4126719"/>
            <a:ext cx="1040436" cy="1064561"/>
          </a:xfrm>
          <a:prstGeom prst="straightConnector1">
            <a:avLst/>
          </a:prstGeom>
          <a:ln w="762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線矢印コネクタ 58"/>
          <p:cNvCxnSpPr/>
          <p:nvPr/>
        </p:nvCxnSpPr>
        <p:spPr>
          <a:xfrm flipV="1">
            <a:off x="2443767" y="5134426"/>
            <a:ext cx="995208" cy="332524"/>
          </a:xfrm>
          <a:prstGeom prst="straightConnector1">
            <a:avLst/>
          </a:prstGeom>
          <a:ln w="762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線矢印コネクタ 64"/>
          <p:cNvCxnSpPr/>
          <p:nvPr/>
        </p:nvCxnSpPr>
        <p:spPr>
          <a:xfrm flipV="1">
            <a:off x="2462053" y="6028944"/>
            <a:ext cx="1012668" cy="2827"/>
          </a:xfrm>
          <a:prstGeom prst="straightConnector1">
            <a:avLst/>
          </a:prstGeom>
          <a:ln w="762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" name="図 70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87710" y="3363274"/>
            <a:ext cx="1182630" cy="1679042"/>
          </a:xfrm>
          <a:prstGeom prst="rect">
            <a:avLst/>
          </a:prstGeom>
          <a:effectLst>
            <a:softEdge rad="0"/>
          </a:effectLst>
        </p:spPr>
      </p:pic>
      <p:cxnSp>
        <p:nvCxnSpPr>
          <p:cNvPr id="72" name="直線矢印コネクタ 71"/>
          <p:cNvCxnSpPr/>
          <p:nvPr/>
        </p:nvCxnSpPr>
        <p:spPr>
          <a:xfrm>
            <a:off x="4786892" y="4034040"/>
            <a:ext cx="3044848" cy="290591"/>
          </a:xfrm>
          <a:prstGeom prst="straightConnector1">
            <a:avLst/>
          </a:prstGeom>
          <a:ln w="762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7" name="テキスト ボックス 4096"/>
          <p:cNvSpPr txBox="1"/>
          <p:nvPr/>
        </p:nvSpPr>
        <p:spPr>
          <a:xfrm>
            <a:off x="5372553" y="3746690"/>
            <a:ext cx="1873525" cy="120032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一つの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ID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と</a:t>
            </a:r>
          </a:p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パスワード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を盗む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4101" name="Picture 2" descr="デスクトップパソコンのイラスト"/>
          <p:cNvPicPr>
            <a:picLocks noChangeAspect="1" noChangeArrowheads="1"/>
          </p:cNvPicPr>
          <p:nvPr/>
        </p:nvPicPr>
        <p:blipFill>
          <a:blip r:embed="rId7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5355" y="5415049"/>
            <a:ext cx="1737393" cy="1181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0" name="直線矢印コネクタ 79"/>
          <p:cNvCxnSpPr/>
          <p:nvPr/>
        </p:nvCxnSpPr>
        <p:spPr>
          <a:xfrm flipH="1" flipV="1">
            <a:off x="4817656" y="5134426"/>
            <a:ext cx="2377559" cy="431068"/>
          </a:xfrm>
          <a:prstGeom prst="straightConnector1">
            <a:avLst/>
          </a:prstGeom>
          <a:ln w="762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線矢印コネクタ 85"/>
          <p:cNvCxnSpPr/>
          <p:nvPr/>
        </p:nvCxnSpPr>
        <p:spPr>
          <a:xfrm flipH="1">
            <a:off x="4844716" y="5899775"/>
            <a:ext cx="2358810" cy="190429"/>
          </a:xfrm>
          <a:prstGeom prst="straightConnector1">
            <a:avLst/>
          </a:prstGeom>
          <a:ln w="7620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テキスト ボックス 60"/>
          <p:cNvSpPr txBox="1"/>
          <p:nvPr/>
        </p:nvSpPr>
        <p:spPr>
          <a:xfrm>
            <a:off x="3579115" y="4903594"/>
            <a:ext cx="1106712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A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社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2" name="テキスト ボックス 61"/>
          <p:cNvSpPr txBox="1"/>
          <p:nvPr/>
        </p:nvSpPr>
        <p:spPr>
          <a:xfrm>
            <a:off x="3562482" y="5805697"/>
            <a:ext cx="1106712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B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社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4" name="図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56685" y="979995"/>
            <a:ext cx="2625017" cy="2465925"/>
          </a:xfrm>
          <a:prstGeom prst="rect">
            <a:avLst/>
          </a:prstGeom>
        </p:spPr>
      </p:pic>
      <p:sp>
        <p:nvSpPr>
          <p:cNvPr id="15" name="テキスト ボックス 14"/>
          <p:cNvSpPr txBox="1"/>
          <p:nvPr/>
        </p:nvSpPr>
        <p:spPr>
          <a:xfrm>
            <a:off x="6024121" y="1778271"/>
            <a:ext cx="26211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新規ユーザ登録時の</a:t>
            </a:r>
          </a:p>
          <a:p>
            <a: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ソーシャルログイン</a:t>
            </a:r>
          </a:p>
          <a:p>
            <a: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指定画面</a:t>
            </a:r>
            <a:r>
              <a:rPr kumimoji="1"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例</a:t>
            </a:r>
          </a:p>
        </p:txBody>
      </p:sp>
      <p:pic>
        <p:nvPicPr>
          <p:cNvPr id="16" name="speech_A090_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941278" y="11013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7346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2000">
        <p14:doors dir="vert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007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2507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4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7" y="263453"/>
            <a:ext cx="7314573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en-US" altLang="ja-JP" sz="3200" dirty="0" smtClean="0">
                <a:ea typeface="メイリオ" panose="020B0604030504040204" pitchFamily="50" charset="-128"/>
              </a:rPr>
              <a:t>ID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と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パスワードの盗まれ方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42" name="フローチャート: 和接合 41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24" name="グループ化 23"/>
          <p:cNvGrpSpPr/>
          <p:nvPr/>
        </p:nvGrpSpPr>
        <p:grpSpPr>
          <a:xfrm>
            <a:off x="430510" y="811520"/>
            <a:ext cx="3052711" cy="1301432"/>
            <a:chOff x="430510" y="893217"/>
            <a:chExt cx="3555840" cy="1466850"/>
          </a:xfrm>
        </p:grpSpPr>
        <p:pic>
          <p:nvPicPr>
            <p:cNvPr id="3" name="図 2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2995750" y="893217"/>
              <a:ext cx="990600" cy="1466850"/>
            </a:xfrm>
            <a:prstGeom prst="rect">
              <a:avLst/>
            </a:prstGeom>
          </p:spPr>
        </p:pic>
        <p:pic>
          <p:nvPicPr>
            <p:cNvPr id="1026" name="Picture 2" descr="携帯電話で話す人のイラスト（女性）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76983" y="1104273"/>
              <a:ext cx="802315" cy="11689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雲形吹き出し 6"/>
            <p:cNvSpPr/>
            <p:nvPr/>
          </p:nvSpPr>
          <p:spPr>
            <a:xfrm>
              <a:off x="430510" y="1186512"/>
              <a:ext cx="1780674" cy="880261"/>
            </a:xfrm>
            <a:prstGeom prst="cloudCallout">
              <a:avLst>
                <a:gd name="adj1" fmla="val 55744"/>
                <a:gd name="adj2" fmla="val 9650"/>
              </a:avLst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2000" dirty="0" smtClean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ドコモです。</a:t>
              </a:r>
              <a:endParaRPr kumimoji="1" lang="ja-JP" altLang="en-US" sz="2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pic>
        <p:nvPicPr>
          <p:cNvPr id="1028" name="Picture 4" descr="謝罪会見のイラスト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7621" y="4243073"/>
            <a:ext cx="1858234" cy="1649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テキスト ボックス 40"/>
          <p:cNvSpPr txBox="1"/>
          <p:nvPr/>
        </p:nvSpPr>
        <p:spPr>
          <a:xfrm>
            <a:off x="622803" y="2231401"/>
            <a:ext cx="2728537" cy="830997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ソーシャル</a:t>
            </a:r>
            <a:b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エンジニアリング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23" name="グループ化 22"/>
          <p:cNvGrpSpPr/>
          <p:nvPr/>
        </p:nvGrpSpPr>
        <p:grpSpPr>
          <a:xfrm>
            <a:off x="5810820" y="629844"/>
            <a:ext cx="1870139" cy="1565425"/>
            <a:chOff x="5383412" y="953186"/>
            <a:chExt cx="1870139" cy="1565425"/>
          </a:xfrm>
        </p:grpSpPr>
        <p:pic>
          <p:nvPicPr>
            <p:cNvPr id="6" name="図 5"/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5383412" y="953186"/>
              <a:ext cx="1870139" cy="1346915"/>
            </a:xfrm>
            <a:prstGeom prst="rect">
              <a:avLst/>
            </a:prstGeom>
          </p:spPr>
        </p:pic>
        <p:sp>
          <p:nvSpPr>
            <p:cNvPr id="10" name="正方形/長方形 9"/>
            <p:cNvSpPr/>
            <p:nvPr/>
          </p:nvSpPr>
          <p:spPr>
            <a:xfrm>
              <a:off x="5383412" y="953186"/>
              <a:ext cx="1870139" cy="1565425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43" name="テキスト ボックス 42"/>
          <p:cNvSpPr txBox="1"/>
          <p:nvPr/>
        </p:nvSpPr>
        <p:spPr>
          <a:xfrm>
            <a:off x="5667318" y="2330827"/>
            <a:ext cx="2728537" cy="461665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フィッシング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5667318" y="6044646"/>
            <a:ext cx="2728537" cy="461665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企業からの流出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49" name="Picture 16" descr="コンピューターウィルスのイラスト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936" y="4471037"/>
            <a:ext cx="1464508" cy="1464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テキスト ボックス 49"/>
          <p:cNvSpPr txBox="1"/>
          <p:nvPr/>
        </p:nvSpPr>
        <p:spPr>
          <a:xfrm rot="20880428">
            <a:off x="1283945" y="5257045"/>
            <a:ext cx="2103025" cy="40011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ID</a:t>
            </a:r>
            <a: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・パスワード</a:t>
            </a:r>
            <a:endParaRPr kumimoji="1" lang="ja-JP" altLang="en-US" sz="2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3" name="テキスト ボックス 52"/>
          <p:cNvSpPr txBox="1"/>
          <p:nvPr/>
        </p:nvSpPr>
        <p:spPr>
          <a:xfrm>
            <a:off x="565599" y="6077375"/>
            <a:ext cx="2728537" cy="461665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ウィルス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6" name="右矢印 25"/>
          <p:cNvSpPr/>
          <p:nvPr/>
        </p:nvSpPr>
        <p:spPr>
          <a:xfrm rot="20815412">
            <a:off x="2325734" y="4474366"/>
            <a:ext cx="1028779" cy="3677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1" name="Picture 2" descr="細菌・ばい菌のイラスト「悪い顔のキャラクター」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656" y="4460095"/>
            <a:ext cx="1685390" cy="1685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" name="テキスト ボックス 53"/>
          <p:cNvSpPr txBox="1"/>
          <p:nvPr/>
        </p:nvSpPr>
        <p:spPr>
          <a:xfrm>
            <a:off x="3677331" y="4282780"/>
            <a:ext cx="2728537" cy="461665"/>
          </a:xfrm>
          <a:prstGeom prst="rect">
            <a:avLst/>
          </a:prstGeom>
          <a:noFill/>
          <a:ln w="38100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ソフトでの攻撃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5" name="Picture 2" descr="デスクトップパソコンのイラスト"/>
          <p:cNvPicPr>
            <a:picLocks noChangeAspect="1" noChangeArrowheads="1"/>
          </p:cNvPicPr>
          <p:nvPr/>
        </p:nvPicPr>
        <p:blipFill>
          <a:blip r:embed="rId21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925" y="3087028"/>
            <a:ext cx="1737393" cy="1181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テキスト ボックス 55"/>
          <p:cNvSpPr txBox="1"/>
          <p:nvPr/>
        </p:nvSpPr>
        <p:spPr>
          <a:xfrm>
            <a:off x="4434596" y="3429000"/>
            <a:ext cx="2103025" cy="40011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パスワード予想</a:t>
            </a:r>
            <a:endParaRPr kumimoji="1" lang="ja-JP" altLang="en-US" sz="2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7" name="speech_A090_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318003" y="3268490"/>
            <a:ext cx="609600" cy="609600"/>
          </a:xfrm>
          <a:prstGeom prst="rect">
            <a:avLst/>
          </a:prstGeom>
        </p:spPr>
      </p:pic>
      <p:pic>
        <p:nvPicPr>
          <p:cNvPr id="28" name="speech_A090_1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888081" y="3248437"/>
            <a:ext cx="609600" cy="609600"/>
          </a:xfrm>
          <a:prstGeom prst="rect">
            <a:avLst/>
          </a:prstGeom>
        </p:spPr>
      </p:pic>
      <p:pic>
        <p:nvPicPr>
          <p:cNvPr id="29" name="speech_A090_1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514560" y="3268490"/>
            <a:ext cx="609600" cy="609600"/>
          </a:xfrm>
          <a:prstGeom prst="rect">
            <a:avLst/>
          </a:prstGeom>
        </p:spPr>
      </p:pic>
      <p:pic>
        <p:nvPicPr>
          <p:cNvPr id="31" name="speech_A090_14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2147177" y="3300059"/>
            <a:ext cx="609600" cy="609600"/>
          </a:xfrm>
          <a:prstGeom prst="rect">
            <a:avLst/>
          </a:prstGeom>
        </p:spPr>
      </p:pic>
      <p:pic>
        <p:nvPicPr>
          <p:cNvPr id="32" name="speech_A090_15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3460002" y="3332416"/>
            <a:ext cx="609600" cy="609600"/>
          </a:xfrm>
          <a:prstGeom prst="rect">
            <a:avLst/>
          </a:prstGeom>
        </p:spPr>
      </p:pic>
      <p:pic>
        <p:nvPicPr>
          <p:cNvPr id="33" name="speech_A090_16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2821158" y="33324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224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1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411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411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0344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755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755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7627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6382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382"/>
                            </p:stCondLst>
                            <p:childTnLst>
                              <p:par>
                                <p:cTn id="3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8829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6211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211"/>
                            </p:stCondLst>
                            <p:childTnLst>
                              <p:par>
                                <p:cTn id="4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8045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256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6256"/>
                            </p:stCondLst>
                            <p:childTnLst>
                              <p:par>
                                <p:cTn id="5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10658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6914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 showWhenStopped="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 vol="80000" showWhenStopped="0">
                <p:cTn id="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audio>
              <p:cMediaNode vol="80000" showWhenStopped="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vol="80000" showWhenStopped="0">
                <p:cTn id="6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audio>
              <p:cMediaNode vol="80000" showWhenStopped="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</p:childTnLst>
        </p:cTn>
      </p:par>
    </p:tnLst>
    <p:bldLst>
      <p:bldP spid="42" grpId="0" animBg="1"/>
      <p:bldP spid="41" grpId="0" animBg="1"/>
      <p:bldP spid="43" grpId="0" animBg="1"/>
      <p:bldP spid="44" grpId="0" animBg="1"/>
      <p:bldP spid="53" grpId="0" animBg="1"/>
      <p:bldP spid="5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7" y="263453"/>
            <a:ext cx="7314573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ソーシャルエンジニアリング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42" name="フローチャート: 和接合 41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421687" y="4069218"/>
            <a:ext cx="3768811" cy="461665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とにかく、人に教えない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6" name="テキスト ボックス 45"/>
          <p:cNvSpPr txBox="1"/>
          <p:nvPr/>
        </p:nvSpPr>
        <p:spPr>
          <a:xfrm>
            <a:off x="421687" y="5753534"/>
            <a:ext cx="3768811" cy="83099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共通のパソコンでパスワードは記録させない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7" name="テキスト ボックス 46"/>
          <p:cNvSpPr txBox="1"/>
          <p:nvPr/>
        </p:nvSpPr>
        <p:spPr>
          <a:xfrm>
            <a:off x="421687" y="4726710"/>
            <a:ext cx="3768811" cy="83099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人目につくところでパスワードは入力しない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61565" y="2380571"/>
            <a:ext cx="990600" cy="1466850"/>
          </a:xfrm>
          <a:prstGeom prst="rect">
            <a:avLst/>
          </a:prstGeom>
        </p:spPr>
      </p:pic>
      <p:sp>
        <p:nvSpPr>
          <p:cNvPr id="30" name="テキスト ボックス 29"/>
          <p:cNvSpPr txBox="1"/>
          <p:nvPr/>
        </p:nvSpPr>
        <p:spPr>
          <a:xfrm>
            <a:off x="5132615" y="1995265"/>
            <a:ext cx="3512621" cy="461665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信頼できる人を装う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026" name="Picture 2" descr="携帯電話で話す人のイラスト（女性）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9598" y="825034"/>
            <a:ext cx="802315" cy="1168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雲形吹き出し 6"/>
          <p:cNvSpPr/>
          <p:nvPr/>
        </p:nvSpPr>
        <p:spPr>
          <a:xfrm>
            <a:off x="5108251" y="1008179"/>
            <a:ext cx="1780674" cy="880261"/>
          </a:xfrm>
          <a:prstGeom prst="cloudCallout">
            <a:avLst>
              <a:gd name="adj1" fmla="val 55744"/>
              <a:gd name="adj2" fmla="val 9650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警察</a:t>
            </a:r>
            <a:br>
              <a:rPr kumimoji="1" lang="ja-JP" altLang="en-US" sz="2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000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ですが</a:t>
            </a:r>
            <a:endParaRPr kumimoji="1" lang="ja-JP" altLang="en-US" sz="2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48893" y="945435"/>
            <a:ext cx="2894483" cy="2487447"/>
          </a:xfrm>
          <a:prstGeom prst="rect">
            <a:avLst/>
          </a:prstGeom>
        </p:spPr>
      </p:pic>
      <p:sp>
        <p:nvSpPr>
          <p:cNvPr id="59" name="テキスト ボックス 58"/>
          <p:cNvSpPr txBox="1"/>
          <p:nvPr/>
        </p:nvSpPr>
        <p:spPr>
          <a:xfrm>
            <a:off x="5146260" y="3881062"/>
            <a:ext cx="3512621" cy="461665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ゲームで物あげるから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0" name="テキスト ボックス 59"/>
          <p:cNvSpPr txBox="1"/>
          <p:nvPr/>
        </p:nvSpPr>
        <p:spPr>
          <a:xfrm>
            <a:off x="900050" y="3521127"/>
            <a:ext cx="3512621" cy="461665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ショルダーサーフィン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4" name="右矢印 23"/>
          <p:cNvSpPr/>
          <p:nvPr/>
        </p:nvSpPr>
        <p:spPr>
          <a:xfrm rot="1235811">
            <a:off x="1969864" y="1597680"/>
            <a:ext cx="1106905" cy="204028"/>
          </a:xfrm>
          <a:prstGeom prst="right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1" name="テキスト ボックス 60"/>
          <p:cNvSpPr txBox="1"/>
          <p:nvPr/>
        </p:nvSpPr>
        <p:spPr>
          <a:xfrm rot="1212194">
            <a:off x="6156184" y="3175857"/>
            <a:ext cx="3512621" cy="400110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ID</a:t>
            </a:r>
            <a: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・パスワード教えて</a:t>
            </a:r>
            <a:endParaRPr kumimoji="1" lang="ja-JP" altLang="en-US" sz="2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5" name="図 2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589449" y="4376369"/>
            <a:ext cx="1379296" cy="1607369"/>
          </a:xfrm>
          <a:prstGeom prst="rect">
            <a:avLst/>
          </a:prstGeom>
        </p:spPr>
      </p:pic>
      <p:sp>
        <p:nvSpPr>
          <p:cNvPr id="62" name="テキスト ボックス 61"/>
          <p:cNvSpPr txBox="1"/>
          <p:nvPr/>
        </p:nvSpPr>
        <p:spPr>
          <a:xfrm>
            <a:off x="5158564" y="5938199"/>
            <a:ext cx="3512621" cy="461665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ごみ箱あさり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6" name="speech_A090_1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871155" y="5006978"/>
            <a:ext cx="609600" cy="609600"/>
          </a:xfrm>
          <a:prstGeom prst="rect">
            <a:avLst/>
          </a:prstGeom>
        </p:spPr>
      </p:pic>
      <p:pic>
        <p:nvPicPr>
          <p:cNvPr id="27" name="speech_A090_18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748570" y="50029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404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582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0082"/>
                            </p:stCondLst>
                            <p:childTnLst>
                              <p:par>
                                <p:cTn id="8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1082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2082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3082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1446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4528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 showWhenStopped="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42" grpId="0" animBg="1"/>
      <p:bldP spid="45" grpId="0" animBg="1"/>
      <p:bldP spid="46" grpId="0" animBg="1"/>
      <p:bldP spid="4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7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7" y="263453"/>
            <a:ext cx="7763519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フィッシング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42" name="フローチャート: 和接合 41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433997" y="3664974"/>
            <a:ext cx="3945831" cy="83099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この手の通知は、ほとんどがニセものである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6" name="テキスト ボックス 45"/>
          <p:cNvSpPr txBox="1"/>
          <p:nvPr/>
        </p:nvSpPr>
        <p:spPr>
          <a:xfrm>
            <a:off x="444362" y="5461902"/>
            <a:ext cx="3951447" cy="461665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Web</a:t>
            </a:r>
            <a:r>
              <a:rPr kumimoji="1" lang="ja-JP" altLang="en-US" sz="2400" dirty="0" err="1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での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偽情報の確認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7" name="テキスト ボックス 46"/>
          <p:cNvSpPr txBox="1"/>
          <p:nvPr/>
        </p:nvSpPr>
        <p:spPr>
          <a:xfrm>
            <a:off x="425867" y="4796636"/>
            <a:ext cx="3953961" cy="461665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セキュリティソフトの使用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2" name="グループ化 1"/>
          <p:cNvGrpSpPr/>
          <p:nvPr/>
        </p:nvGrpSpPr>
        <p:grpSpPr>
          <a:xfrm>
            <a:off x="5624586" y="4415522"/>
            <a:ext cx="2373431" cy="2090789"/>
            <a:chOff x="5038022" y="4488322"/>
            <a:chExt cx="2373431" cy="2090789"/>
          </a:xfrm>
        </p:grpSpPr>
        <p:pic>
          <p:nvPicPr>
            <p:cNvPr id="2064" name="Picture 16" descr="コンピューターウィルスのイラスト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87536" y="4488322"/>
              <a:ext cx="1487859" cy="14645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6" name="テキスト ボックス 65"/>
            <p:cNvSpPr txBox="1"/>
            <p:nvPr/>
          </p:nvSpPr>
          <p:spPr>
            <a:xfrm>
              <a:off x="5134122" y="6117446"/>
              <a:ext cx="2277331" cy="461665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ウィルス</a:t>
              </a:r>
              <a:r>
                <a:rPr kumimoji="1"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感染</a:t>
              </a:r>
              <a:endPara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pic>
          <p:nvPicPr>
            <p:cNvPr id="67" name="Picture 2" descr="細菌・ばい菌のイラスト「悪い顔のキャラクター」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8022" y="4725800"/>
              <a:ext cx="1209835" cy="11908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3" name="グループ化 32"/>
          <p:cNvGrpSpPr/>
          <p:nvPr/>
        </p:nvGrpSpPr>
        <p:grpSpPr>
          <a:xfrm>
            <a:off x="5226750" y="830643"/>
            <a:ext cx="3169105" cy="2845540"/>
            <a:chOff x="5383412" y="953186"/>
            <a:chExt cx="1870139" cy="1565425"/>
          </a:xfrm>
        </p:grpSpPr>
        <p:pic>
          <p:nvPicPr>
            <p:cNvPr id="34" name="図 33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383412" y="953186"/>
              <a:ext cx="1870139" cy="1346915"/>
            </a:xfrm>
            <a:prstGeom prst="rect">
              <a:avLst/>
            </a:prstGeom>
          </p:spPr>
        </p:pic>
        <p:sp>
          <p:nvSpPr>
            <p:cNvPr id="36" name="正方形/長方形 35"/>
            <p:cNvSpPr/>
            <p:nvPr/>
          </p:nvSpPr>
          <p:spPr>
            <a:xfrm>
              <a:off x="5383412" y="953186"/>
              <a:ext cx="1870139" cy="1565425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3" name="テキスト ボックス 2"/>
          <p:cNvSpPr txBox="1"/>
          <p:nvPr/>
        </p:nvSpPr>
        <p:spPr>
          <a:xfrm>
            <a:off x="594576" y="927898"/>
            <a:ext cx="4202014" cy="221599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あなたの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ID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とパスワードが乗っ取られました。下記のリンクから確認してください</a:t>
            </a:r>
          </a:p>
          <a:p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en-US" altLang="ja-JP" sz="2400" u="sng" dirty="0" smtClean="0">
                <a:solidFill>
                  <a:srgbClr val="00206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XXXXXXXXXXXXXXX</a:t>
            </a:r>
            <a:endParaRPr kumimoji="1" lang="ja-JP" altLang="en-US" u="sng" dirty="0">
              <a:solidFill>
                <a:srgbClr val="002060"/>
              </a:solidFill>
            </a:endParaRPr>
          </a:p>
          <a:p>
            <a:endParaRPr kumimoji="1" lang="ja-JP" altLang="en-US" dirty="0"/>
          </a:p>
        </p:txBody>
      </p:sp>
      <p:cxnSp>
        <p:nvCxnSpPr>
          <p:cNvPr id="5" name="直線矢印コネクタ 4"/>
          <p:cNvCxnSpPr/>
          <p:nvPr/>
        </p:nvCxnSpPr>
        <p:spPr>
          <a:xfrm>
            <a:off x="3962400" y="2630905"/>
            <a:ext cx="1203158" cy="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テキスト ボックス 39"/>
          <p:cNvSpPr txBox="1"/>
          <p:nvPr/>
        </p:nvSpPr>
        <p:spPr>
          <a:xfrm>
            <a:off x="4818053" y="3871549"/>
            <a:ext cx="4032735" cy="461665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本物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とそっくりの偽サイト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6" name="speech_A090_1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402342" y="125421"/>
            <a:ext cx="609600" cy="609600"/>
          </a:xfrm>
          <a:prstGeom prst="rect">
            <a:avLst/>
          </a:prstGeom>
        </p:spPr>
      </p:pic>
      <p:pic>
        <p:nvPicPr>
          <p:cNvPr id="7" name="speech_A090_2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415886" y="13873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60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2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4926"/>
                            </p:stCondLst>
                            <p:childTnLst>
                              <p:par>
                                <p:cTn id="8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926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926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926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737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297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2" grpId="0" animBg="1"/>
      <p:bldP spid="45" grpId="0" animBg="1"/>
      <p:bldP spid="46" grpId="0" animBg="1"/>
      <p:bldP spid="4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8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7" y="263453"/>
            <a:ext cx="7763519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コンピュータ・ウィルス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42" name="フローチャート: 和接合 41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403327" y="3650489"/>
            <a:ext cx="4627907" cy="83099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安全なサイトやアプリしか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使わない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7" name="テキスト ボックス 46"/>
          <p:cNvSpPr txBox="1"/>
          <p:nvPr/>
        </p:nvSpPr>
        <p:spPr>
          <a:xfrm>
            <a:off x="380357" y="6113010"/>
            <a:ext cx="4650877" cy="461665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セキュリティソフトの使用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35" name="図 3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60142" y="794455"/>
            <a:ext cx="1584211" cy="1290634"/>
          </a:xfrm>
          <a:prstGeom prst="rect">
            <a:avLst/>
          </a:prstGeom>
          <a:effectLst>
            <a:softEdge rad="152400"/>
          </a:effectLst>
        </p:spPr>
      </p:pic>
      <p:pic>
        <p:nvPicPr>
          <p:cNvPr id="31" name="図 30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041742">
            <a:off x="1293245" y="834536"/>
            <a:ext cx="1013772" cy="1425158"/>
          </a:xfrm>
          <a:prstGeom prst="rect">
            <a:avLst/>
          </a:prstGeom>
        </p:spPr>
      </p:pic>
      <p:grpSp>
        <p:nvGrpSpPr>
          <p:cNvPr id="2" name="グループ化 1"/>
          <p:cNvGrpSpPr/>
          <p:nvPr/>
        </p:nvGrpSpPr>
        <p:grpSpPr>
          <a:xfrm>
            <a:off x="5952422" y="3264353"/>
            <a:ext cx="2245094" cy="1932818"/>
            <a:chOff x="5038022" y="4488322"/>
            <a:chExt cx="2245094" cy="1932818"/>
          </a:xfrm>
        </p:grpSpPr>
        <p:pic>
          <p:nvPicPr>
            <p:cNvPr id="2064" name="Picture 16" descr="コンピューターウィルスのイラスト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78912" y="4488322"/>
              <a:ext cx="1464508" cy="14645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6" name="テキスト ボックス 65"/>
            <p:cNvSpPr txBox="1"/>
            <p:nvPr/>
          </p:nvSpPr>
          <p:spPr>
            <a:xfrm>
              <a:off x="5132615" y="5959475"/>
              <a:ext cx="2150501" cy="461665"/>
            </a:xfrm>
            <a:prstGeom prst="rect">
              <a:avLst/>
            </a:prstGeom>
            <a:noFill/>
            <a:ln w="381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ウィルス感染</a:t>
              </a:r>
              <a:endPara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pic>
          <p:nvPicPr>
            <p:cNvPr id="67" name="Picture 2" descr="細菌・ばい菌のイラスト「悪い顔のキャラクター」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38022" y="4725800"/>
              <a:ext cx="1190847" cy="11908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2" name="テキスト ボックス 31"/>
          <p:cNvSpPr txBox="1"/>
          <p:nvPr/>
        </p:nvSpPr>
        <p:spPr>
          <a:xfrm>
            <a:off x="1220791" y="2337601"/>
            <a:ext cx="1347089" cy="461665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アプリ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3415599" y="2084056"/>
            <a:ext cx="2266791" cy="830997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Web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ページやメール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395197" y="4735506"/>
            <a:ext cx="4636037" cy="461665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偽メールを開かない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371162" y="5397325"/>
            <a:ext cx="4660072" cy="461665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OS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やアプリを最新のものにする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40" name="Picture 2" descr="デスクトップパソコンのイラスト"/>
          <p:cNvPicPr>
            <a:picLocks noChangeAspect="1" noChangeArrowheads="1"/>
          </p:cNvPicPr>
          <p:nvPr/>
        </p:nvPicPr>
        <p:blipFill>
          <a:blip r:embed="rId11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4572" y="837643"/>
            <a:ext cx="1737393" cy="1181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テキスト ボックス 40"/>
          <p:cNvSpPr txBox="1"/>
          <p:nvPr/>
        </p:nvSpPr>
        <p:spPr>
          <a:xfrm>
            <a:off x="6162243" y="2079343"/>
            <a:ext cx="2266791" cy="830997"/>
          </a:xfrm>
          <a:prstGeom prst="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同一ネットの他の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PC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4" name="直線矢印コネクタ 3"/>
          <p:cNvCxnSpPr/>
          <p:nvPr/>
        </p:nvCxnSpPr>
        <p:spPr>
          <a:xfrm>
            <a:off x="7295638" y="2701394"/>
            <a:ext cx="1" cy="443751"/>
          </a:xfrm>
          <a:prstGeom prst="straightConnector1">
            <a:avLst/>
          </a:prstGeom>
          <a:ln w="5715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矢印コネクタ 42"/>
          <p:cNvCxnSpPr/>
          <p:nvPr/>
        </p:nvCxnSpPr>
        <p:spPr>
          <a:xfrm>
            <a:off x="4548993" y="2714436"/>
            <a:ext cx="2266792" cy="478246"/>
          </a:xfrm>
          <a:prstGeom prst="straightConnector1">
            <a:avLst/>
          </a:prstGeom>
          <a:ln w="5715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矢印コネクタ 43"/>
          <p:cNvCxnSpPr/>
          <p:nvPr/>
        </p:nvCxnSpPr>
        <p:spPr>
          <a:xfrm>
            <a:off x="1894335" y="2720315"/>
            <a:ext cx="4380237" cy="646849"/>
          </a:xfrm>
          <a:prstGeom prst="straightConnector1">
            <a:avLst/>
          </a:prstGeom>
          <a:ln w="57150"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テキスト ボックス 48"/>
          <p:cNvSpPr txBox="1"/>
          <p:nvPr/>
        </p:nvSpPr>
        <p:spPr>
          <a:xfrm>
            <a:off x="5389021" y="5094311"/>
            <a:ext cx="1873525" cy="461665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キー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ロガ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ー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0" name="テキスト ボックス 49"/>
          <p:cNvSpPr txBox="1"/>
          <p:nvPr/>
        </p:nvSpPr>
        <p:spPr>
          <a:xfrm>
            <a:off x="5682389" y="5615041"/>
            <a:ext cx="2103025" cy="400110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ID</a:t>
            </a:r>
            <a: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・パスワード</a:t>
            </a:r>
            <a:endParaRPr kumimoji="1" lang="ja-JP" altLang="en-US" sz="2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" name="右矢印 7"/>
          <p:cNvSpPr/>
          <p:nvPr/>
        </p:nvSpPr>
        <p:spPr>
          <a:xfrm>
            <a:off x="7671872" y="5615041"/>
            <a:ext cx="859822" cy="2591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5" name="Picture 2" descr="細菌・ばい菌のイラスト「悪い顔のキャラクター」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2265" y="750244"/>
            <a:ext cx="1190847" cy="1190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細菌・ばい菌のイラスト「悪い顔のキャラクター」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756" y="905382"/>
            <a:ext cx="1035709" cy="1035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2" descr="細菌・ばい菌のイラスト「悪い顔のキャラクター」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8053" y="1133775"/>
            <a:ext cx="686261" cy="686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speech_A090_2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5682389" y="6039042"/>
            <a:ext cx="609600" cy="609600"/>
          </a:xfrm>
          <a:prstGeom prst="rect">
            <a:avLst/>
          </a:prstGeom>
        </p:spPr>
      </p:pic>
      <p:pic>
        <p:nvPicPr>
          <p:cNvPr id="11" name="speech_A090_2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6429101" y="603602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725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41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3913"/>
                            </p:stCondLst>
                            <p:childTnLst>
                              <p:par>
                                <p:cTn id="8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4913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413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913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445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4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 showWhenStopped="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42" grpId="0" animBg="1"/>
      <p:bldP spid="45" grpId="0" animBg="1"/>
      <p:bldP spid="47" grpId="0" animBg="1"/>
      <p:bldP spid="37" grpId="0" animBg="1"/>
      <p:bldP spid="3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9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7" y="263453"/>
            <a:ext cx="7314573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ソフトでの攻撃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42" name="フローチャート: 和接合 41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4978949" y="3808866"/>
            <a:ext cx="3768811" cy="461665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強いパスワードを使う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39126" y="874033"/>
            <a:ext cx="1676084" cy="551343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8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2209" y="910793"/>
            <a:ext cx="1102657" cy="533103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9">
            <a:clrChange>
              <a:clrFrom>
                <a:srgbClr val="F1F1F1"/>
              </a:clrFrom>
              <a:clrTo>
                <a:srgbClr val="F1F1F1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1789" y="1579263"/>
            <a:ext cx="864066" cy="818244"/>
          </a:xfrm>
          <a:prstGeom prst="rect">
            <a:avLst/>
          </a:prstGeom>
        </p:spPr>
      </p:pic>
      <p:pic>
        <p:nvPicPr>
          <p:cNvPr id="6148" name="Picture 4" descr="【女子向け】おすすめの人気iPhoneアプリ beautyplus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7032" y="1613974"/>
            <a:ext cx="628178" cy="628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【女子向け】おすすめの人気iPhoneアプリ メルカリ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0661" y="2286258"/>
            <a:ext cx="1106847" cy="1106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【女子向け】おすすめの人気iPhoneアプリ スナップチャット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7441" y="2590997"/>
            <a:ext cx="737425" cy="737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テキスト ボックス 58"/>
          <p:cNvSpPr txBox="1"/>
          <p:nvPr/>
        </p:nvSpPr>
        <p:spPr>
          <a:xfrm>
            <a:off x="4978948" y="4615662"/>
            <a:ext cx="3768811" cy="830997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パスワードを使いまわさない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60" name="Picture 2" descr="デスクトップパソコンのイラスト"/>
          <p:cNvPicPr>
            <a:picLocks noChangeAspect="1" noChangeArrowheads="1"/>
          </p:cNvPicPr>
          <p:nvPr/>
        </p:nvPicPr>
        <p:blipFill>
          <a:blip r:embed="rId13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6117" y="1203900"/>
            <a:ext cx="1737393" cy="1181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2757" y="874033"/>
            <a:ext cx="1419225" cy="1676400"/>
          </a:xfrm>
          <a:prstGeom prst="rect">
            <a:avLst/>
          </a:prstGeom>
        </p:spPr>
      </p:pic>
      <p:sp>
        <p:nvSpPr>
          <p:cNvPr id="24" name="右矢印 23"/>
          <p:cNvSpPr/>
          <p:nvPr/>
        </p:nvSpPr>
        <p:spPr>
          <a:xfrm>
            <a:off x="3169654" y="1139681"/>
            <a:ext cx="1851909" cy="28569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3093483" y="1541019"/>
            <a:ext cx="27971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 smtClean="0"/>
              <a:t>沢山のパスワード候補を使ってログイン作業を繰り返す</a:t>
            </a:r>
            <a:endParaRPr kumimoji="1" lang="ja-JP" altLang="en-US" sz="2000" dirty="0"/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327088" y="2724181"/>
            <a:ext cx="2325245" cy="26776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solidFill>
                  <a:srgbClr val="002060"/>
                </a:solidFill>
              </a:rPr>
              <a:t>総当たり攻撃</a:t>
            </a:r>
          </a:p>
          <a:p>
            <a:r>
              <a:rPr kumimoji="1" lang="en-US" altLang="ja-JP" dirty="0" smtClean="0"/>
              <a:t>A00000001</a:t>
            </a:r>
          </a:p>
          <a:p>
            <a:r>
              <a:rPr kumimoji="1" lang="en-US" altLang="ja-JP" dirty="0" smtClean="0"/>
              <a:t>A00000002</a:t>
            </a:r>
          </a:p>
          <a:p>
            <a:r>
              <a:rPr kumimoji="1" lang="en-US" altLang="ja-JP" dirty="0" smtClean="0"/>
              <a:t>A00000003</a:t>
            </a:r>
          </a:p>
          <a:p>
            <a:r>
              <a:rPr kumimoji="1" lang="en-US" altLang="ja-JP" dirty="0" smtClean="0"/>
              <a:t>A00000004</a:t>
            </a:r>
          </a:p>
          <a:p>
            <a:r>
              <a:rPr kumimoji="1" lang="en-US" altLang="ja-JP" dirty="0" smtClean="0"/>
              <a:t>A00000005</a:t>
            </a:r>
          </a:p>
          <a:p>
            <a:r>
              <a:rPr kumimoji="1" lang="ja-JP" altLang="en-US" dirty="0" smtClean="0"/>
              <a:t>～</a:t>
            </a:r>
          </a:p>
          <a:p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61" name="テキスト ボックス 60"/>
          <p:cNvSpPr txBox="1"/>
          <p:nvPr/>
        </p:nvSpPr>
        <p:spPr>
          <a:xfrm>
            <a:off x="1830887" y="3420201"/>
            <a:ext cx="2372145" cy="240065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solidFill>
                  <a:srgbClr val="002060"/>
                </a:solidFill>
              </a:rPr>
              <a:t>辞書攻撃</a:t>
            </a:r>
          </a:p>
          <a:p>
            <a:r>
              <a:rPr kumimoji="1" lang="en-US" altLang="ja-JP" dirty="0" err="1" smtClean="0"/>
              <a:t>PenApple</a:t>
            </a:r>
            <a:endParaRPr kumimoji="1" lang="en-US" altLang="ja-JP" dirty="0" smtClean="0"/>
          </a:p>
          <a:p>
            <a:r>
              <a:rPr kumimoji="1" lang="en-US" altLang="ja-JP" dirty="0" err="1" smtClean="0"/>
              <a:t>PenPineappleApple</a:t>
            </a:r>
            <a:endParaRPr kumimoji="1" lang="en-US" altLang="ja-JP" dirty="0" smtClean="0"/>
          </a:p>
          <a:p>
            <a:r>
              <a:rPr kumimoji="1" lang="en-US" altLang="ja-JP" dirty="0" err="1" smtClean="0"/>
              <a:t>PenPineappleApplePen</a:t>
            </a:r>
            <a:endParaRPr kumimoji="1" lang="en-US" altLang="ja-JP" dirty="0"/>
          </a:p>
          <a:p>
            <a:r>
              <a:rPr kumimoji="1" lang="en-US" altLang="ja-JP" dirty="0" err="1" smtClean="0"/>
              <a:t>PenPenApple</a:t>
            </a:r>
            <a:endParaRPr kumimoji="1" lang="en-US" altLang="ja-JP" dirty="0" smtClean="0"/>
          </a:p>
          <a:p>
            <a:r>
              <a:rPr kumimoji="1" lang="ja-JP" altLang="en-US" dirty="0" smtClean="0"/>
              <a:t>～</a:t>
            </a:r>
          </a:p>
          <a:p>
            <a:endParaRPr kumimoji="1" lang="en-US" altLang="ja-JP" dirty="0"/>
          </a:p>
          <a:p>
            <a:endParaRPr kumimoji="1" lang="ja-JP" altLang="en-US" dirty="0"/>
          </a:p>
        </p:txBody>
      </p:sp>
      <p:pic>
        <p:nvPicPr>
          <p:cNvPr id="27" name="speech_A090_2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5139126" y="5820858"/>
            <a:ext cx="609600" cy="609600"/>
          </a:xfrm>
          <a:prstGeom prst="rect">
            <a:avLst/>
          </a:prstGeom>
        </p:spPr>
      </p:pic>
      <p:pic>
        <p:nvPicPr>
          <p:cNvPr id="28" name="speech_A090_24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5976049" y="579179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021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382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882"/>
                            </p:stCondLst>
                            <p:childTnLst>
                              <p:par>
                                <p:cTn id="8" presetID="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1882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382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8599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981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 showWhenStopped="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  <p:bldLst>
      <p:bldP spid="42" grpId="0" animBg="1"/>
      <p:bldP spid="45" grpId="0" animBg="1"/>
      <p:bldP spid="59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6217</TotalTime>
  <Words>595</Words>
  <Application>Microsoft Office PowerPoint</Application>
  <PresentationFormat>画面に合わせる (4:3)</PresentationFormat>
  <Paragraphs>132</Paragraphs>
  <Slides>14</Slides>
  <Notes>0</Notes>
  <HiddenSlides>0</HiddenSlides>
  <MMClips>32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14</vt:i4>
      </vt:variant>
    </vt:vector>
  </HeadingPairs>
  <TitlesOfParts>
    <vt:vector size="23" baseType="lpstr">
      <vt:lpstr>ＭＳ Ｐゴシック</vt:lpstr>
      <vt:lpstr>メイリオ</vt:lpstr>
      <vt:lpstr>游ゴシック</vt:lpstr>
      <vt:lpstr>游ゴシック Light</vt:lpstr>
      <vt:lpstr>Arial</vt:lpstr>
      <vt:lpstr>Calibri</vt:lpstr>
      <vt:lpstr>Calibri Light</vt:lpstr>
      <vt:lpstr>Wingdings</vt:lpstr>
      <vt:lpstr>Office テーマ</vt:lpstr>
      <vt:lpstr>PowerPoint プレゼンテーション</vt:lpstr>
      <vt:lpstr>パスワードについての考え方の大転換</vt:lpstr>
      <vt:lpstr>パスワードの使いまわしの危険</vt:lpstr>
      <vt:lpstr>ソーシャルログインも実は危ない</vt:lpstr>
      <vt:lpstr>IDとパスワードの盗まれ方</vt:lpstr>
      <vt:lpstr>ソーシャルエンジニアリング</vt:lpstr>
      <vt:lpstr>フィッシング</vt:lpstr>
      <vt:lpstr>コンピュータ・ウィルス</vt:lpstr>
      <vt:lpstr>ソフトでの攻撃</vt:lpstr>
      <vt:lpstr>強いパスワードを作る</vt:lpstr>
      <vt:lpstr>強くて使いまわさないパスワード</vt:lpstr>
      <vt:lpstr>パスワードの記録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gohome8</dc:creator>
  <cp:lastModifiedBy>gohome8</cp:lastModifiedBy>
  <cp:revision>285</cp:revision>
  <dcterms:created xsi:type="dcterms:W3CDTF">2020-03-25T21:52:07Z</dcterms:created>
  <dcterms:modified xsi:type="dcterms:W3CDTF">2020-04-19T08:15:47Z</dcterms:modified>
</cp:coreProperties>
</file>