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68" r:id="rId3"/>
    <p:sldId id="272" r:id="rId4"/>
    <p:sldId id="274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90" r:id="rId19"/>
    <p:sldId id="291" r:id="rId20"/>
    <p:sldId id="289" r:id="rId21"/>
    <p:sldId id="270" r:id="rId22"/>
    <p:sldId id="275" r:id="rId23"/>
    <p:sldId id="292" r:id="rId24"/>
    <p:sldId id="293" r:id="rId25"/>
    <p:sldId id="263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12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2020/8/20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media" Target="../media/media8.mp3"/><Relationship Id="rId7" Type="http://schemas.openxmlformats.org/officeDocument/2006/relationships/slideLayout" Target="../slideLayouts/slideLayout7.xml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6" Type="http://schemas.openxmlformats.org/officeDocument/2006/relationships/audio" Target="../media/media24.mp3"/><Relationship Id="rId5" Type="http://schemas.microsoft.com/office/2007/relationships/media" Target="../media/media24.mp3"/><Relationship Id="rId4" Type="http://schemas.openxmlformats.org/officeDocument/2006/relationships/audio" Target="../media/media8.mp3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6.mp3"/><Relationship Id="rId7" Type="http://schemas.openxmlformats.org/officeDocument/2006/relationships/image" Target="../media/image7.png"/><Relationship Id="rId2" Type="http://schemas.openxmlformats.org/officeDocument/2006/relationships/audio" Target="../media/media25.mp3"/><Relationship Id="rId1" Type="http://schemas.microsoft.com/office/2007/relationships/media" Target="../media/media25.mp3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6.mp3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media" Target="../media/media28.mp3"/><Relationship Id="rId2" Type="http://schemas.openxmlformats.org/officeDocument/2006/relationships/audio" Target="../media/media27.mp3"/><Relationship Id="rId1" Type="http://schemas.microsoft.com/office/2007/relationships/media" Target="../media/media27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28.mp3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p3"/><Relationship Id="rId1" Type="http://schemas.microsoft.com/office/2007/relationships/media" Target="../media/media30.mp3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32.mp3"/><Relationship Id="rId2" Type="http://schemas.openxmlformats.org/officeDocument/2006/relationships/audio" Target="../media/media31.mp3"/><Relationship Id="rId1" Type="http://schemas.microsoft.com/office/2007/relationships/media" Target="../media/media31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2.mp3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34.mp3"/><Relationship Id="rId2" Type="http://schemas.openxmlformats.org/officeDocument/2006/relationships/audio" Target="../media/media33.mp3"/><Relationship Id="rId1" Type="http://schemas.microsoft.com/office/2007/relationships/media" Target="../media/media33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4.mp3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p3"/><Relationship Id="rId1" Type="http://schemas.microsoft.com/office/2007/relationships/media" Target="../media/media35.mp3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png"/><Relationship Id="rId2" Type="http://schemas.openxmlformats.org/officeDocument/2006/relationships/audio" Target="../media/media36.mp3"/><Relationship Id="rId1" Type="http://schemas.microsoft.com/office/2007/relationships/media" Target="../media/media36.mp3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38.mp3"/><Relationship Id="rId2" Type="http://schemas.openxmlformats.org/officeDocument/2006/relationships/audio" Target="../media/media37.mp3"/><Relationship Id="rId1" Type="http://schemas.microsoft.com/office/2007/relationships/media" Target="../media/media37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38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p3"/><Relationship Id="rId1" Type="http://schemas.microsoft.com/office/2007/relationships/media" Target="../media/media39.mp3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0.mp3"/><Relationship Id="rId1" Type="http://schemas.microsoft.com/office/2007/relationships/media" Target="../media/media40.mp3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1.mp3"/><Relationship Id="rId1" Type="http://schemas.microsoft.com/office/2007/relationships/media" Target="../media/media41.mp3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media" Target="../media/media43.mp3"/><Relationship Id="rId2" Type="http://schemas.openxmlformats.org/officeDocument/2006/relationships/audio" Target="../media/media42.mp3"/><Relationship Id="rId1" Type="http://schemas.microsoft.com/office/2007/relationships/media" Target="../media/media42.mp3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3.mp3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media" Target="../media/media45.mp3"/><Relationship Id="rId7" Type="http://schemas.openxmlformats.org/officeDocument/2006/relationships/image" Target="../media/image14.png"/><Relationship Id="rId2" Type="http://schemas.openxmlformats.org/officeDocument/2006/relationships/audio" Target="../media/media44.mp3"/><Relationship Id="rId1" Type="http://schemas.microsoft.com/office/2007/relationships/media" Target="../media/media44.mp3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45.mp3"/><Relationship Id="rId9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p3"/><Relationship Id="rId3" Type="http://schemas.microsoft.com/office/2007/relationships/media" Target="../media/media8.mp3"/><Relationship Id="rId7" Type="http://schemas.microsoft.com/office/2007/relationships/media" Target="../media/media10.mp3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11" Type="http://schemas.openxmlformats.org/officeDocument/2006/relationships/image" Target="../media/image2.png"/><Relationship Id="rId5" Type="http://schemas.microsoft.com/office/2007/relationships/media" Target="../media/media9.mp3"/><Relationship Id="rId10" Type="http://schemas.openxmlformats.org/officeDocument/2006/relationships/image" Target="../media/image7.png"/><Relationship Id="rId4" Type="http://schemas.openxmlformats.org/officeDocument/2006/relationships/audio" Target="../media/media8.mp3"/><Relationship Id="rId9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4.mp3"/><Relationship Id="rId13" Type="http://schemas.openxmlformats.org/officeDocument/2006/relationships/image" Target="../media/image7.png"/><Relationship Id="rId3" Type="http://schemas.microsoft.com/office/2007/relationships/media" Target="../media/media12.mp3"/><Relationship Id="rId7" Type="http://schemas.microsoft.com/office/2007/relationships/media" Target="../media/media14.mp3"/><Relationship Id="rId12" Type="http://schemas.openxmlformats.org/officeDocument/2006/relationships/audio" Target="../media/audio1.wav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audio" Target="../media/media13.mp3"/><Relationship Id="rId11" Type="http://schemas.openxmlformats.org/officeDocument/2006/relationships/slideLayout" Target="../slideLayouts/slideLayout7.xml"/><Relationship Id="rId5" Type="http://schemas.microsoft.com/office/2007/relationships/media" Target="../media/media13.mp3"/><Relationship Id="rId10" Type="http://schemas.openxmlformats.org/officeDocument/2006/relationships/audio" Target="../media/media15.mp3"/><Relationship Id="rId4" Type="http://schemas.openxmlformats.org/officeDocument/2006/relationships/audio" Target="../media/media12.mp3"/><Relationship Id="rId9" Type="http://schemas.microsoft.com/office/2007/relationships/media" Target="../media/media15.mp3"/><Relationship Id="rId1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18.mp3"/><Relationship Id="rId3" Type="http://schemas.microsoft.com/office/2007/relationships/media" Target="../media/media8.mp3"/><Relationship Id="rId7" Type="http://schemas.microsoft.com/office/2007/relationships/media" Target="../media/media18.mp3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audio" Target="../media/media17.mp3"/><Relationship Id="rId11" Type="http://schemas.openxmlformats.org/officeDocument/2006/relationships/image" Target="../media/image2.png"/><Relationship Id="rId5" Type="http://schemas.microsoft.com/office/2007/relationships/media" Target="../media/media17.mp3"/><Relationship Id="rId10" Type="http://schemas.openxmlformats.org/officeDocument/2006/relationships/image" Target="../media/image7.png"/><Relationship Id="rId4" Type="http://schemas.openxmlformats.org/officeDocument/2006/relationships/audio" Target="../media/media8.mp3"/><Relationship Id="rId9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22.mp3"/><Relationship Id="rId3" Type="http://schemas.microsoft.com/office/2007/relationships/media" Target="../media/media20.mp3"/><Relationship Id="rId7" Type="http://schemas.microsoft.com/office/2007/relationships/media" Target="../media/media22.mp3"/><Relationship Id="rId12" Type="http://schemas.openxmlformats.org/officeDocument/2006/relationships/image" Target="../media/image2.png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openxmlformats.org/officeDocument/2006/relationships/image" Target="../media/image7.png"/><Relationship Id="rId5" Type="http://schemas.microsoft.com/office/2007/relationships/media" Target="../media/media21.mp3"/><Relationship Id="rId10" Type="http://schemas.openxmlformats.org/officeDocument/2006/relationships/audio" Target="../media/audio1.wav"/><Relationship Id="rId4" Type="http://schemas.openxmlformats.org/officeDocument/2006/relationships/audio" Target="../media/media20.mp3"/><Relationship Id="rId9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情報科学編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デジタル情報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数値と文字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Picture 18" descr="A06_Denn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184" y="1776094"/>
            <a:ext cx="3446927" cy="416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テキスト ボックス 4"/>
          <p:cNvSpPr txBox="1"/>
          <p:nvPr/>
        </p:nvSpPr>
        <p:spPr>
          <a:xfrm>
            <a:off x="1064029" y="2499355"/>
            <a:ext cx="2404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数値</a:t>
            </a:r>
          </a:p>
        </p:txBody>
      </p:sp>
      <p:pic>
        <p:nvPicPr>
          <p:cNvPr id="8" name="Sunset_Our_Memori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397986" y="5847293"/>
            <a:ext cx="609600" cy="609600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5342615" y="3261461"/>
            <a:ext cx="2404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rPr>
              <a:t>文字</a:t>
            </a:r>
            <a:endParaRPr kumimoji="1" lang="ja-JP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9" name="speech_A110_0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35636" y="58472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36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188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5" grpId="0" animBg="1"/>
      <p:bldP spid="5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10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849313" y="357314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進法で数を表す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4800" y="1060982"/>
            <a:ext cx="2959341" cy="2878876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4920700" y="629844"/>
            <a:ext cx="1957137" cy="5232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063684" y="1379169"/>
            <a:ext cx="1957137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B7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6318250" y="2088934"/>
            <a:ext cx="2490537" cy="1447660"/>
            <a:chOff x="6318250" y="2088934"/>
            <a:chExt cx="2490537" cy="1447660"/>
          </a:xfrm>
        </p:grpSpPr>
        <p:cxnSp>
          <p:nvCxnSpPr>
            <p:cNvPr id="4" name="直線矢印コネクタ 3"/>
            <p:cNvCxnSpPr/>
            <p:nvPr/>
          </p:nvCxnSpPr>
          <p:spPr>
            <a:xfrm>
              <a:off x="6318250" y="2088934"/>
              <a:ext cx="1066800" cy="808703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16"/>
            <p:cNvSpPr txBox="1"/>
            <p:nvPr/>
          </p:nvSpPr>
          <p:spPr>
            <a:xfrm>
              <a:off x="6851650" y="3013374"/>
              <a:ext cx="1957137" cy="52322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7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2" name="グループ化 21"/>
          <p:cNvGrpSpPr/>
          <p:nvPr/>
        </p:nvGrpSpPr>
        <p:grpSpPr>
          <a:xfrm>
            <a:off x="4361113" y="2088934"/>
            <a:ext cx="1957137" cy="1963877"/>
            <a:chOff x="5194635" y="2040155"/>
            <a:chExt cx="1957137" cy="1963877"/>
          </a:xfrm>
        </p:grpSpPr>
        <p:cxnSp>
          <p:nvCxnSpPr>
            <p:cNvPr id="18" name="直線矢印コネクタ 17"/>
            <p:cNvCxnSpPr/>
            <p:nvPr/>
          </p:nvCxnSpPr>
          <p:spPr>
            <a:xfrm flipH="1">
              <a:off x="5770931" y="2040155"/>
              <a:ext cx="961859" cy="857482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テキスト ボックス 19"/>
            <p:cNvSpPr txBox="1"/>
            <p:nvPr/>
          </p:nvSpPr>
          <p:spPr>
            <a:xfrm>
              <a:off x="5194635" y="3049925"/>
              <a:ext cx="1957137" cy="95410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16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endPara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16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B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5" name="speech_A110_2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311100" y="5713895"/>
            <a:ext cx="609600" cy="609600"/>
          </a:xfrm>
          <a:prstGeom prst="rect">
            <a:avLst/>
          </a:prstGeom>
        </p:spPr>
      </p:pic>
      <p:pic>
        <p:nvPicPr>
          <p:cNvPr id="6" name="speech_A110_24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32652" y="5713895"/>
            <a:ext cx="609600" cy="609600"/>
          </a:xfrm>
          <a:prstGeom prst="rect">
            <a:avLst/>
          </a:prstGeom>
        </p:spPr>
      </p:pic>
      <p:pic>
        <p:nvPicPr>
          <p:cNvPr id="9" name="speech_A110_25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877837" y="57453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0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792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92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4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758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258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9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202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11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849313" y="357314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進法で数を表す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800" y="1060982"/>
            <a:ext cx="2959341" cy="2878876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4920700" y="629844"/>
            <a:ext cx="1957137" cy="5232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651190" y="4172820"/>
            <a:ext cx="1957137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183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554811" y="1358595"/>
            <a:ext cx="5327046" cy="64633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183</a:t>
            </a:r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÷</a:t>
            </a:r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16</a:t>
            </a:r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= 11  …</a:t>
            </a:r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L 字 9"/>
          <p:cNvSpPr/>
          <p:nvPr/>
        </p:nvSpPr>
        <p:spPr>
          <a:xfrm flipH="1">
            <a:off x="6338433" y="1320136"/>
            <a:ext cx="2057421" cy="633769"/>
          </a:xfrm>
          <a:prstGeom prst="corner">
            <a:avLst>
              <a:gd name="adj1" fmla="val 100000"/>
              <a:gd name="adj2" fmla="val 3914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下矢印 10"/>
          <p:cNvSpPr/>
          <p:nvPr/>
        </p:nvSpPr>
        <p:spPr>
          <a:xfrm>
            <a:off x="7153415" y="2246174"/>
            <a:ext cx="427456" cy="41689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213113" y="2904318"/>
            <a:ext cx="759813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851659" y="2921938"/>
            <a:ext cx="559587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B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23" name="Group 2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363200"/>
              </p:ext>
            </p:extLst>
          </p:nvPr>
        </p:nvGraphicFramePr>
        <p:xfrm>
          <a:off x="3453767" y="2210457"/>
          <a:ext cx="2358631" cy="4358442"/>
        </p:xfrm>
        <a:graphic>
          <a:graphicData uri="http://schemas.openxmlformats.org/drawingml/2006/table">
            <a:tbl>
              <a:tblPr/>
              <a:tblGrid>
                <a:gridCol w="1240808">
                  <a:extLst>
                    <a:ext uri="{9D8B030D-6E8A-4147-A177-3AD203B41FA5}">
                      <a16:colId xmlns:a16="http://schemas.microsoft.com/office/drawing/2014/main" val="3218557296"/>
                    </a:ext>
                  </a:extLst>
                </a:gridCol>
                <a:gridCol w="1117823">
                  <a:extLst>
                    <a:ext uri="{9D8B030D-6E8A-4147-A177-3AD203B41FA5}">
                      <a16:colId xmlns:a16="http://schemas.microsoft.com/office/drawing/2014/main" val="3423808637"/>
                    </a:ext>
                  </a:extLst>
                </a:gridCol>
              </a:tblGrid>
              <a:tr h="2390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進数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進数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202067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1343854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1261477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・・・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・・・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8118786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2800183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3032433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B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4526140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 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469794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D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13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845573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E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14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6829374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15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47721"/>
                  </a:ext>
                </a:extLst>
              </a:tr>
            </a:tbl>
          </a:graphicData>
        </a:graphic>
      </p:graphicFrame>
      <p:pic>
        <p:nvPicPr>
          <p:cNvPr id="2" name="speech_A110_2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53038" y="5591483"/>
            <a:ext cx="609600" cy="609600"/>
          </a:xfrm>
          <a:prstGeom prst="rect">
            <a:avLst/>
          </a:prstGeom>
        </p:spPr>
      </p:pic>
      <p:pic>
        <p:nvPicPr>
          <p:cNvPr id="5" name="speech_A110_27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397695" y="55914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24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1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609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109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609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25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147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6147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647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647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  <p:bldP spid="29" grpId="0"/>
      <p:bldP spid="10" grpId="0" animBg="1"/>
      <p:bldP spid="11" grpId="0" animBg="1"/>
      <p:bldP spid="31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12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1045102" y="3554734"/>
            <a:ext cx="18473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 sz="2400" u="sng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284299" y="240765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進法から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進法への変換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725443" y="871258"/>
            <a:ext cx="1957137" cy="5232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900200" y="1253999"/>
            <a:ext cx="3659487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10110111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6124163" y="2066192"/>
            <a:ext cx="3418122" cy="1957222"/>
            <a:chOff x="4710229" y="978230"/>
            <a:chExt cx="3418122" cy="1957222"/>
          </a:xfrm>
        </p:grpSpPr>
        <p:cxnSp>
          <p:nvCxnSpPr>
            <p:cNvPr id="4" name="直線矢印コネクタ 3"/>
            <p:cNvCxnSpPr/>
            <p:nvPr/>
          </p:nvCxnSpPr>
          <p:spPr>
            <a:xfrm>
              <a:off x="4710229" y="978230"/>
              <a:ext cx="1915547" cy="1409935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16"/>
            <p:cNvSpPr txBox="1"/>
            <p:nvPr/>
          </p:nvSpPr>
          <p:spPr>
            <a:xfrm>
              <a:off x="6171214" y="2473787"/>
              <a:ext cx="1957137" cy="46166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 X 1</a:t>
              </a:r>
              <a:endParaRPr kumimoji="1" lang="ja-JP" altLang="en-US" sz="2400" u="sng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2" name="グループ化 21"/>
          <p:cNvGrpSpPr/>
          <p:nvPr/>
        </p:nvGrpSpPr>
        <p:grpSpPr>
          <a:xfrm>
            <a:off x="5784818" y="2082246"/>
            <a:ext cx="2384019" cy="1983015"/>
            <a:chOff x="3844529" y="1528575"/>
            <a:chExt cx="3307243" cy="1983015"/>
          </a:xfrm>
        </p:grpSpPr>
        <p:cxnSp>
          <p:nvCxnSpPr>
            <p:cNvPr id="18" name="直線矢印コネクタ 17"/>
            <p:cNvCxnSpPr/>
            <p:nvPr/>
          </p:nvCxnSpPr>
          <p:spPr>
            <a:xfrm>
              <a:off x="3844529" y="1528575"/>
              <a:ext cx="1926402" cy="1369062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テキスト ボックス 19"/>
            <p:cNvSpPr txBox="1"/>
            <p:nvPr/>
          </p:nvSpPr>
          <p:spPr>
            <a:xfrm>
              <a:off x="5194635" y="3049925"/>
              <a:ext cx="1957137" cy="46166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 1</a:t>
              </a:r>
              <a:endParaRPr kumimoji="1" lang="ja-JP" altLang="en-US" sz="2400" u="sng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5302137" y="2058166"/>
            <a:ext cx="2195174" cy="2021668"/>
            <a:chOff x="4956598" y="2136404"/>
            <a:chExt cx="2195174" cy="1183867"/>
          </a:xfrm>
        </p:grpSpPr>
        <p:cxnSp>
          <p:nvCxnSpPr>
            <p:cNvPr id="30" name="直線矢印コネクタ 29"/>
            <p:cNvCxnSpPr/>
            <p:nvPr/>
          </p:nvCxnSpPr>
          <p:spPr>
            <a:xfrm>
              <a:off x="4956598" y="2136404"/>
              <a:ext cx="867033" cy="863260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テキスト ボックス 30"/>
            <p:cNvSpPr txBox="1"/>
            <p:nvPr/>
          </p:nvSpPr>
          <p:spPr>
            <a:xfrm>
              <a:off x="5194635" y="3049925"/>
              <a:ext cx="1957137" cy="270346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4 X 1</a:t>
              </a:r>
              <a:endParaRPr kumimoji="1" lang="ja-JP" altLang="en-US" sz="2400" u="sng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2" name="グループ化 31"/>
          <p:cNvGrpSpPr/>
          <p:nvPr/>
        </p:nvGrpSpPr>
        <p:grpSpPr>
          <a:xfrm>
            <a:off x="4951819" y="2073101"/>
            <a:ext cx="1172344" cy="2015240"/>
            <a:chOff x="5220315" y="2312352"/>
            <a:chExt cx="1009501" cy="963497"/>
          </a:xfrm>
        </p:grpSpPr>
        <p:cxnSp>
          <p:nvCxnSpPr>
            <p:cNvPr id="33" name="直線矢印コネクタ 32"/>
            <p:cNvCxnSpPr/>
            <p:nvPr/>
          </p:nvCxnSpPr>
          <p:spPr>
            <a:xfrm>
              <a:off x="5220315" y="2312352"/>
              <a:ext cx="603315" cy="687313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テキスト ボックス 33"/>
            <p:cNvSpPr txBox="1"/>
            <p:nvPr/>
          </p:nvSpPr>
          <p:spPr>
            <a:xfrm>
              <a:off x="5294195" y="3055125"/>
              <a:ext cx="935621" cy="22072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4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8 X 0</a:t>
              </a:r>
              <a:endParaRPr kumimoji="1" lang="ja-JP" altLang="en-US" sz="2400" u="sng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5" name="グループ化 34"/>
          <p:cNvGrpSpPr/>
          <p:nvPr/>
        </p:nvGrpSpPr>
        <p:grpSpPr>
          <a:xfrm>
            <a:off x="3915309" y="2058166"/>
            <a:ext cx="1624865" cy="2007095"/>
            <a:chOff x="4381701" y="2489989"/>
            <a:chExt cx="1957137" cy="733959"/>
          </a:xfrm>
        </p:grpSpPr>
        <p:cxnSp>
          <p:nvCxnSpPr>
            <p:cNvPr id="36" name="直線矢印コネクタ 35"/>
            <p:cNvCxnSpPr/>
            <p:nvPr/>
          </p:nvCxnSpPr>
          <p:spPr>
            <a:xfrm flipH="1">
              <a:off x="4961493" y="2489989"/>
              <a:ext cx="150825" cy="544491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テキスト ボックス 36"/>
            <p:cNvSpPr txBox="1"/>
            <p:nvPr/>
          </p:nvSpPr>
          <p:spPr>
            <a:xfrm>
              <a:off x="4381701" y="3055125"/>
              <a:ext cx="1957137" cy="16882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16 X 1</a:t>
              </a:r>
              <a:endParaRPr kumimoji="1" lang="ja-JP" altLang="en-US" sz="2400" u="sng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8" name="グループ化 37"/>
          <p:cNvGrpSpPr/>
          <p:nvPr/>
        </p:nvGrpSpPr>
        <p:grpSpPr>
          <a:xfrm>
            <a:off x="2766107" y="1981698"/>
            <a:ext cx="2883962" cy="2127852"/>
            <a:chOff x="4977624" y="2183540"/>
            <a:chExt cx="1490960" cy="1273136"/>
          </a:xfrm>
        </p:grpSpPr>
        <p:cxnSp>
          <p:nvCxnSpPr>
            <p:cNvPr id="39" name="直線矢印コネクタ 38"/>
            <p:cNvCxnSpPr/>
            <p:nvPr/>
          </p:nvCxnSpPr>
          <p:spPr>
            <a:xfrm flipH="1">
              <a:off x="5282893" y="2183540"/>
              <a:ext cx="381384" cy="1027276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テキスト ボックス 39"/>
            <p:cNvSpPr txBox="1"/>
            <p:nvPr/>
          </p:nvSpPr>
          <p:spPr>
            <a:xfrm>
              <a:off x="4977624" y="3180453"/>
              <a:ext cx="1490960" cy="276223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32 X 1</a:t>
              </a:r>
              <a:endParaRPr kumimoji="1" lang="ja-JP" altLang="en-US" sz="2400" u="sng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4" name="グループ化 43"/>
          <p:cNvGrpSpPr/>
          <p:nvPr/>
        </p:nvGrpSpPr>
        <p:grpSpPr>
          <a:xfrm>
            <a:off x="658668" y="1955264"/>
            <a:ext cx="3081091" cy="2517701"/>
            <a:chOff x="3795915" y="2684015"/>
            <a:chExt cx="2265173" cy="895309"/>
          </a:xfrm>
        </p:grpSpPr>
        <p:cxnSp>
          <p:nvCxnSpPr>
            <p:cNvPr id="45" name="直線矢印コネクタ 44"/>
            <p:cNvCxnSpPr/>
            <p:nvPr/>
          </p:nvCxnSpPr>
          <p:spPr>
            <a:xfrm flipH="1">
              <a:off x="5019865" y="2684015"/>
              <a:ext cx="1041223" cy="603975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テキスト ボックス 45"/>
            <p:cNvSpPr txBox="1"/>
            <p:nvPr/>
          </p:nvSpPr>
          <p:spPr>
            <a:xfrm>
              <a:off x="3795915" y="3283817"/>
              <a:ext cx="1957137" cy="29550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      64 X 0</a:t>
              </a:r>
              <a:r>
                <a:rPr kumimoji="1" lang="en-US" altLang="ja-JP" sz="2400" u="sng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en-US" altLang="ja-JP" sz="2400" u="sng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endParaRPr kumimoji="1" lang="ja-JP" altLang="en-US" sz="2400" u="sng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8" name="グループ化 47"/>
          <p:cNvGrpSpPr/>
          <p:nvPr/>
        </p:nvGrpSpPr>
        <p:grpSpPr>
          <a:xfrm>
            <a:off x="-1135645" y="1883941"/>
            <a:ext cx="4796906" cy="2681455"/>
            <a:chOff x="4380502" y="3102729"/>
            <a:chExt cx="1957137" cy="753246"/>
          </a:xfrm>
        </p:grpSpPr>
        <p:cxnSp>
          <p:nvCxnSpPr>
            <p:cNvPr id="49" name="直線矢印コネクタ 48"/>
            <p:cNvCxnSpPr/>
            <p:nvPr/>
          </p:nvCxnSpPr>
          <p:spPr>
            <a:xfrm flipH="1">
              <a:off x="5246138" y="3102729"/>
              <a:ext cx="975252" cy="480234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テキスト ボックス 49"/>
            <p:cNvSpPr txBox="1"/>
            <p:nvPr/>
          </p:nvSpPr>
          <p:spPr>
            <a:xfrm>
              <a:off x="4380502" y="3587957"/>
              <a:ext cx="1957137" cy="26801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        </a:t>
              </a:r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128</a:t>
              </a:r>
              <a:r>
                <a:rPr kumimoji="1" lang="ja-JP" altLang="en-US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X 1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56" name="テキスト ボックス 55"/>
          <p:cNvSpPr txBox="1"/>
          <p:nvPr/>
        </p:nvSpPr>
        <p:spPr>
          <a:xfrm>
            <a:off x="433137" y="4299284"/>
            <a:ext cx="9109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128 +  0  + 32  + 16  + 8  + 4 + 2 +  1</a:t>
            </a:r>
          </a:p>
          <a:p>
            <a:r>
              <a:rPr kumimoji="1"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  =  183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7" name="speech_A110_29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64449" y="5833745"/>
            <a:ext cx="609600" cy="609600"/>
          </a:xfrm>
          <a:prstGeom prst="rect">
            <a:avLst/>
          </a:prstGeom>
        </p:spPr>
      </p:pic>
      <p:pic>
        <p:nvPicPr>
          <p:cNvPr id="58" name="speech_A110_30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887711" y="57596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2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39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139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639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355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994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</p:childTnLst>
        </p:cTn>
      </p:par>
    </p:tnLst>
    <p:bldLst>
      <p:bldP spid="7" grpId="0" animBg="1"/>
      <p:bldP spid="5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13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191587" y="3557103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進法から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進法への変換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51174" y="1030897"/>
            <a:ext cx="1957137" cy="5232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894158" y="1780222"/>
            <a:ext cx="1957137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B7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2108737" y="2504211"/>
            <a:ext cx="1425312" cy="1505838"/>
            <a:chOff x="6318250" y="2088934"/>
            <a:chExt cx="2042852" cy="1505838"/>
          </a:xfrm>
        </p:grpSpPr>
        <p:cxnSp>
          <p:nvCxnSpPr>
            <p:cNvPr id="4" name="直線矢印コネクタ 3"/>
            <p:cNvCxnSpPr/>
            <p:nvPr/>
          </p:nvCxnSpPr>
          <p:spPr>
            <a:xfrm>
              <a:off x="6318250" y="2088934"/>
              <a:ext cx="1066800" cy="808703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16"/>
            <p:cNvSpPr txBox="1"/>
            <p:nvPr/>
          </p:nvSpPr>
          <p:spPr>
            <a:xfrm>
              <a:off x="6403965" y="3071552"/>
              <a:ext cx="1957137" cy="52322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 X 7</a:t>
              </a:r>
              <a:endParaRPr kumimoji="1" lang="ja-JP" altLang="en-US" sz="2800" u="sng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2" name="グループ化 21"/>
          <p:cNvGrpSpPr/>
          <p:nvPr/>
        </p:nvGrpSpPr>
        <p:grpSpPr>
          <a:xfrm>
            <a:off x="191587" y="2489987"/>
            <a:ext cx="1957137" cy="1532990"/>
            <a:chOff x="5194635" y="2040155"/>
            <a:chExt cx="1957137" cy="1532990"/>
          </a:xfrm>
        </p:grpSpPr>
        <p:cxnSp>
          <p:nvCxnSpPr>
            <p:cNvPr id="18" name="直線矢印コネクタ 17"/>
            <p:cNvCxnSpPr/>
            <p:nvPr/>
          </p:nvCxnSpPr>
          <p:spPr>
            <a:xfrm flipH="1">
              <a:off x="5770931" y="2040155"/>
              <a:ext cx="961859" cy="857482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テキスト ボックス 19"/>
            <p:cNvSpPr txBox="1"/>
            <p:nvPr/>
          </p:nvSpPr>
          <p:spPr>
            <a:xfrm>
              <a:off x="5194635" y="3049925"/>
              <a:ext cx="1957137" cy="52322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16</a:t>
              </a:r>
              <a:r>
                <a:rPr kumimoji="1" lang="ja-JP" altLang="en-US" sz="2800" u="sng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X</a:t>
              </a:r>
              <a:r>
                <a:rPr kumimoji="1" lang="ja-JP" altLang="en-US" sz="28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u="sng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11</a:t>
              </a:r>
              <a:endParaRPr kumimoji="1" lang="ja-JP" altLang="en-US" sz="2800" u="sng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21" name="テキスト ボックス 20"/>
          <p:cNvSpPr txBox="1"/>
          <p:nvPr/>
        </p:nvSpPr>
        <p:spPr>
          <a:xfrm>
            <a:off x="767883" y="4283339"/>
            <a:ext cx="24181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176 +  7</a:t>
            </a:r>
          </a:p>
          <a:p>
            <a:r>
              <a:rPr kumimoji="1"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  =  183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6" name="グループ化 15"/>
          <p:cNvGrpSpPr/>
          <p:nvPr/>
        </p:nvGrpSpPr>
        <p:grpSpPr>
          <a:xfrm>
            <a:off x="4158147" y="1780222"/>
            <a:ext cx="5130232" cy="3562390"/>
            <a:chOff x="4158147" y="1780222"/>
            <a:chExt cx="5130232" cy="3562390"/>
          </a:xfrm>
        </p:grpSpPr>
        <p:sp>
          <p:nvSpPr>
            <p:cNvPr id="23" name="テキスト ボックス 22"/>
            <p:cNvSpPr txBox="1"/>
            <p:nvPr/>
          </p:nvSpPr>
          <p:spPr>
            <a:xfrm>
              <a:off x="5339681" y="1780222"/>
              <a:ext cx="1957137" cy="76944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4400" dirty="0" err="1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nnnn</a:t>
              </a:r>
              <a:endParaRPr kumimoji="1" lang="ja-JP" altLang="en-US" sz="4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grpSp>
          <p:nvGrpSpPr>
            <p:cNvPr id="24" name="グループ化 23"/>
            <p:cNvGrpSpPr/>
            <p:nvPr/>
          </p:nvGrpSpPr>
          <p:grpSpPr>
            <a:xfrm>
              <a:off x="6962274" y="2489987"/>
              <a:ext cx="2326105" cy="1520062"/>
              <a:chOff x="6087201" y="2074710"/>
              <a:chExt cx="2273901" cy="1520062"/>
            </a:xfrm>
          </p:grpSpPr>
          <p:cxnSp>
            <p:nvCxnSpPr>
              <p:cNvPr id="25" name="直線矢印コネクタ 24"/>
              <p:cNvCxnSpPr/>
              <p:nvPr/>
            </p:nvCxnSpPr>
            <p:spPr>
              <a:xfrm>
                <a:off x="6087201" y="2074710"/>
                <a:ext cx="1297849" cy="822927"/>
              </a:xfrm>
              <a:prstGeom prst="straightConnector1">
                <a:avLst/>
              </a:prstGeom>
              <a:ln w="76200">
                <a:solidFill>
                  <a:srgbClr val="00206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テキスト ボックス 25"/>
              <p:cNvSpPr txBox="1"/>
              <p:nvPr/>
            </p:nvSpPr>
            <p:spPr>
              <a:xfrm>
                <a:off x="6403965" y="3071552"/>
                <a:ext cx="1957137" cy="523220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2800" u="sng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1 X n</a:t>
                </a:r>
                <a:endParaRPr kumimoji="1" lang="ja-JP" altLang="en-US" sz="2800" u="sng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27" name="グループ化 26"/>
            <p:cNvGrpSpPr/>
            <p:nvPr/>
          </p:nvGrpSpPr>
          <p:grpSpPr>
            <a:xfrm>
              <a:off x="6122790" y="2549663"/>
              <a:ext cx="1767343" cy="1460386"/>
              <a:chOff x="6403965" y="2134386"/>
              <a:chExt cx="1957137" cy="1460386"/>
            </a:xfrm>
          </p:grpSpPr>
          <p:cxnSp>
            <p:nvCxnSpPr>
              <p:cNvPr id="28" name="直線矢印コネクタ 27"/>
              <p:cNvCxnSpPr/>
              <p:nvPr/>
            </p:nvCxnSpPr>
            <p:spPr>
              <a:xfrm>
                <a:off x="6907243" y="2134386"/>
                <a:ext cx="477807" cy="763251"/>
              </a:xfrm>
              <a:prstGeom prst="straightConnector1">
                <a:avLst/>
              </a:prstGeom>
              <a:ln w="76200">
                <a:solidFill>
                  <a:srgbClr val="00206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テキスト ボックス 28"/>
              <p:cNvSpPr txBox="1"/>
              <p:nvPr/>
            </p:nvSpPr>
            <p:spPr>
              <a:xfrm>
                <a:off x="6403965" y="3071552"/>
                <a:ext cx="1957137" cy="523220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2800" u="sng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16 X n</a:t>
                </a:r>
                <a:endParaRPr kumimoji="1" lang="ja-JP" altLang="en-US" sz="2800" u="sng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30" name="グループ化 29"/>
            <p:cNvGrpSpPr/>
            <p:nvPr/>
          </p:nvGrpSpPr>
          <p:grpSpPr>
            <a:xfrm>
              <a:off x="5179422" y="2549662"/>
              <a:ext cx="1943111" cy="2077159"/>
              <a:chOff x="6403965" y="2165986"/>
              <a:chExt cx="1957137" cy="1210475"/>
            </a:xfrm>
          </p:grpSpPr>
          <p:cxnSp>
            <p:nvCxnSpPr>
              <p:cNvPr id="31" name="直線矢印コネクタ 30"/>
              <p:cNvCxnSpPr/>
              <p:nvPr/>
            </p:nvCxnSpPr>
            <p:spPr>
              <a:xfrm>
                <a:off x="7354143" y="2165986"/>
                <a:ext cx="0" cy="851047"/>
              </a:xfrm>
              <a:prstGeom prst="straightConnector1">
                <a:avLst/>
              </a:prstGeom>
              <a:ln w="76200">
                <a:solidFill>
                  <a:srgbClr val="00206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テキスト ボックス 31"/>
              <p:cNvSpPr txBox="1"/>
              <p:nvPr/>
            </p:nvSpPr>
            <p:spPr>
              <a:xfrm>
                <a:off x="6403965" y="3071552"/>
                <a:ext cx="1957137" cy="304909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2800" u="sng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256 X n</a:t>
                </a:r>
                <a:endParaRPr kumimoji="1" lang="ja-JP" altLang="en-US" sz="2800" u="sng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grpSp>
          <p:nvGrpSpPr>
            <p:cNvPr id="33" name="グループ化 32"/>
            <p:cNvGrpSpPr/>
            <p:nvPr/>
          </p:nvGrpSpPr>
          <p:grpSpPr>
            <a:xfrm>
              <a:off x="4158147" y="2549662"/>
              <a:ext cx="1943111" cy="2792950"/>
              <a:chOff x="6403965" y="1748855"/>
              <a:chExt cx="1957137" cy="1627606"/>
            </a:xfrm>
          </p:grpSpPr>
          <p:cxnSp>
            <p:nvCxnSpPr>
              <p:cNvPr id="34" name="直線矢印コネクタ 33"/>
              <p:cNvCxnSpPr/>
              <p:nvPr/>
            </p:nvCxnSpPr>
            <p:spPr>
              <a:xfrm flipH="1">
                <a:off x="7354143" y="1748855"/>
                <a:ext cx="549242" cy="1268178"/>
              </a:xfrm>
              <a:prstGeom prst="straightConnector1">
                <a:avLst/>
              </a:prstGeom>
              <a:ln w="76200">
                <a:solidFill>
                  <a:srgbClr val="00206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テキスト ボックス 34"/>
              <p:cNvSpPr txBox="1"/>
              <p:nvPr/>
            </p:nvSpPr>
            <p:spPr>
              <a:xfrm>
                <a:off x="6403965" y="3071552"/>
                <a:ext cx="1957137" cy="304909"/>
              </a:xfrm>
              <a:prstGeom prst="rect">
                <a:avLst/>
              </a:prstGeom>
              <a:noFill/>
              <a:ln w="28575"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kumimoji="1" lang="en-US" altLang="ja-JP" sz="2800" u="sng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4096 X n</a:t>
                </a:r>
                <a:endParaRPr kumimoji="1" lang="ja-JP" altLang="en-US" sz="2800" u="sng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</p:grpSp>
      <p:pic>
        <p:nvPicPr>
          <p:cNvPr id="36" name="speech_A110_3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198237" y="5833745"/>
            <a:ext cx="609600" cy="609600"/>
          </a:xfrm>
          <a:prstGeom prst="rect">
            <a:avLst/>
          </a:prstGeom>
        </p:spPr>
      </p:pic>
      <p:pic>
        <p:nvPicPr>
          <p:cNvPr id="37" name="speech_A110_3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792998" y="574621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891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08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008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508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6008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16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  <p:bldLst>
      <p:bldP spid="7" grpId="0" animBg="1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14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849313" y="357314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29966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566361"/>
              </p:ext>
            </p:extLst>
          </p:nvPr>
        </p:nvGraphicFramePr>
        <p:xfrm>
          <a:off x="838198" y="1159071"/>
          <a:ext cx="7557657" cy="4755048"/>
        </p:xfrm>
        <a:graphic>
          <a:graphicData uri="http://schemas.openxmlformats.org/drawingml/2006/table">
            <a:tbl>
              <a:tblPr/>
              <a:tblGrid>
                <a:gridCol w="1937329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  <a:gridCol w="2149399">
                  <a:extLst>
                    <a:ext uri="{9D8B030D-6E8A-4147-A177-3AD203B41FA5}">
                      <a16:colId xmlns:a16="http://schemas.microsoft.com/office/drawing/2014/main" val="896046051"/>
                    </a:ext>
                  </a:extLst>
                </a:gridCol>
                <a:gridCol w="3470929">
                  <a:extLst>
                    <a:ext uri="{9D8B030D-6E8A-4147-A177-3AD203B41FA5}">
                      <a16:colId xmlns:a16="http://schemas.microsoft.com/office/drawing/2014/main" val="1083959830"/>
                    </a:ext>
                  </a:extLst>
                </a:gridCol>
              </a:tblGrid>
              <a:tr h="234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485542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493617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15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F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904117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1957426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17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3784790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255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282450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256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9303529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4095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7915005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4096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8311598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65535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5776379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65536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037683"/>
                  </a:ext>
                </a:extLst>
              </a:tr>
            </a:tbl>
          </a:graphicData>
        </a:graphic>
      </p:graphicFrame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進法と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16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進法の変換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(1)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speech_A110_3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08650" y="61385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14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3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382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15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849313" y="3865807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29966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475484"/>
              </p:ext>
            </p:extLst>
          </p:nvPr>
        </p:nvGraphicFramePr>
        <p:xfrm>
          <a:off x="849313" y="864660"/>
          <a:ext cx="7219863" cy="792508"/>
        </p:xfrm>
        <a:graphic>
          <a:graphicData uri="http://schemas.openxmlformats.org/drawingml/2006/table">
            <a:tbl>
              <a:tblPr/>
              <a:tblGrid>
                <a:gridCol w="1354980">
                  <a:extLst>
                    <a:ext uri="{9D8B030D-6E8A-4147-A177-3AD203B41FA5}">
                      <a16:colId xmlns:a16="http://schemas.microsoft.com/office/drawing/2014/main" val="1389072161"/>
                    </a:ext>
                  </a:extLst>
                </a:gridCol>
                <a:gridCol w="1354980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896046051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382372166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2190923866"/>
                    </a:ext>
                  </a:extLst>
                </a:gridCol>
              </a:tblGrid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493617"/>
                  </a:ext>
                </a:extLst>
              </a:tr>
            </a:tbl>
          </a:graphicData>
        </a:graphic>
      </p:graphicFrame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進法と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16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進法の変換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9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238230"/>
              </p:ext>
            </p:extLst>
          </p:nvPr>
        </p:nvGraphicFramePr>
        <p:xfrm>
          <a:off x="849312" y="2233276"/>
          <a:ext cx="7219863" cy="792508"/>
        </p:xfrm>
        <a:graphic>
          <a:graphicData uri="http://schemas.openxmlformats.org/drawingml/2006/table">
            <a:tbl>
              <a:tblPr/>
              <a:tblGrid>
                <a:gridCol w="1354980">
                  <a:extLst>
                    <a:ext uri="{9D8B030D-6E8A-4147-A177-3AD203B41FA5}">
                      <a16:colId xmlns:a16="http://schemas.microsoft.com/office/drawing/2014/main" val="1389072161"/>
                    </a:ext>
                  </a:extLst>
                </a:gridCol>
                <a:gridCol w="1354980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896046051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382372166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2190923866"/>
                    </a:ext>
                  </a:extLst>
                </a:gridCol>
              </a:tblGrid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493617"/>
                  </a:ext>
                </a:extLst>
              </a:tr>
            </a:tbl>
          </a:graphicData>
        </a:graphic>
      </p:graphicFrame>
      <p:sp>
        <p:nvSpPr>
          <p:cNvPr id="2" name="テキスト ボックス 1"/>
          <p:cNvSpPr txBox="1"/>
          <p:nvPr/>
        </p:nvSpPr>
        <p:spPr>
          <a:xfrm rot="5400000">
            <a:off x="4063589" y="1766048"/>
            <a:ext cx="625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/>
              <a:t>～</a:t>
            </a:r>
          </a:p>
        </p:txBody>
      </p:sp>
      <p:graphicFrame>
        <p:nvGraphicFramePr>
          <p:cNvPr id="10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170832"/>
              </p:ext>
            </p:extLst>
          </p:nvPr>
        </p:nvGraphicFramePr>
        <p:xfrm>
          <a:off x="849311" y="3745735"/>
          <a:ext cx="7219863" cy="792508"/>
        </p:xfrm>
        <a:graphic>
          <a:graphicData uri="http://schemas.openxmlformats.org/drawingml/2006/table">
            <a:tbl>
              <a:tblPr/>
              <a:tblGrid>
                <a:gridCol w="1354980">
                  <a:extLst>
                    <a:ext uri="{9D8B030D-6E8A-4147-A177-3AD203B41FA5}">
                      <a16:colId xmlns:a16="http://schemas.microsoft.com/office/drawing/2014/main" val="1389072161"/>
                    </a:ext>
                  </a:extLst>
                </a:gridCol>
                <a:gridCol w="1354980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896046051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382372166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2190923866"/>
                    </a:ext>
                  </a:extLst>
                </a:gridCol>
              </a:tblGrid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493617"/>
                  </a:ext>
                </a:extLst>
              </a:tr>
            </a:tbl>
          </a:graphicData>
        </a:graphic>
      </p:graphicFrame>
      <p:graphicFrame>
        <p:nvGraphicFramePr>
          <p:cNvPr id="11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606247"/>
              </p:ext>
            </p:extLst>
          </p:nvPr>
        </p:nvGraphicFramePr>
        <p:xfrm>
          <a:off x="849311" y="3745735"/>
          <a:ext cx="7219863" cy="792508"/>
        </p:xfrm>
        <a:graphic>
          <a:graphicData uri="http://schemas.openxmlformats.org/drawingml/2006/table">
            <a:tbl>
              <a:tblPr/>
              <a:tblGrid>
                <a:gridCol w="1354980">
                  <a:extLst>
                    <a:ext uri="{9D8B030D-6E8A-4147-A177-3AD203B41FA5}">
                      <a16:colId xmlns:a16="http://schemas.microsoft.com/office/drawing/2014/main" val="1389072161"/>
                    </a:ext>
                  </a:extLst>
                </a:gridCol>
                <a:gridCol w="1354980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896046051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382372166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2190923866"/>
                    </a:ext>
                  </a:extLst>
                </a:gridCol>
              </a:tblGrid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493617"/>
                  </a:ext>
                </a:extLst>
              </a:tr>
            </a:tbl>
          </a:graphicData>
        </a:graphic>
      </p:graphicFrame>
      <p:graphicFrame>
        <p:nvGraphicFramePr>
          <p:cNvPr id="12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5730923"/>
              </p:ext>
            </p:extLst>
          </p:nvPr>
        </p:nvGraphicFramePr>
        <p:xfrm>
          <a:off x="849311" y="5265975"/>
          <a:ext cx="7219863" cy="792508"/>
        </p:xfrm>
        <a:graphic>
          <a:graphicData uri="http://schemas.openxmlformats.org/drawingml/2006/table">
            <a:tbl>
              <a:tblPr/>
              <a:tblGrid>
                <a:gridCol w="1354980">
                  <a:extLst>
                    <a:ext uri="{9D8B030D-6E8A-4147-A177-3AD203B41FA5}">
                      <a16:colId xmlns:a16="http://schemas.microsoft.com/office/drawing/2014/main" val="1389072161"/>
                    </a:ext>
                  </a:extLst>
                </a:gridCol>
                <a:gridCol w="1354980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896046051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382372166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2190923866"/>
                    </a:ext>
                  </a:extLst>
                </a:gridCol>
              </a:tblGrid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493617"/>
                  </a:ext>
                </a:extLst>
              </a:tr>
            </a:tbl>
          </a:graphicData>
        </a:graphic>
      </p:graphicFrame>
      <p:graphicFrame>
        <p:nvGraphicFramePr>
          <p:cNvPr id="13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27220"/>
              </p:ext>
            </p:extLst>
          </p:nvPr>
        </p:nvGraphicFramePr>
        <p:xfrm>
          <a:off x="849310" y="5258194"/>
          <a:ext cx="7219863" cy="792508"/>
        </p:xfrm>
        <a:graphic>
          <a:graphicData uri="http://schemas.openxmlformats.org/drawingml/2006/table">
            <a:tbl>
              <a:tblPr/>
              <a:tblGrid>
                <a:gridCol w="1354980">
                  <a:extLst>
                    <a:ext uri="{9D8B030D-6E8A-4147-A177-3AD203B41FA5}">
                      <a16:colId xmlns:a16="http://schemas.microsoft.com/office/drawing/2014/main" val="1389072161"/>
                    </a:ext>
                  </a:extLst>
                </a:gridCol>
                <a:gridCol w="1354980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896046051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3823721664"/>
                    </a:ext>
                  </a:extLst>
                </a:gridCol>
                <a:gridCol w="1503301">
                  <a:extLst>
                    <a:ext uri="{9D8B030D-6E8A-4147-A177-3AD203B41FA5}">
                      <a16:colId xmlns:a16="http://schemas.microsoft.com/office/drawing/2014/main" val="2190923866"/>
                    </a:ext>
                  </a:extLst>
                </a:gridCol>
              </a:tblGrid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0101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  <a:tr h="34095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8493617"/>
                  </a:ext>
                </a:extLst>
              </a:tr>
            </a:tbl>
          </a:graphicData>
        </a:graphic>
      </p:graphicFrame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566410" y="3287804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 → 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16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566410" y="4836698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16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 → 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speech_A110_3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61221" y="2753851"/>
            <a:ext cx="609600" cy="609600"/>
          </a:xfrm>
          <a:prstGeom prst="rect">
            <a:avLst/>
          </a:prstGeom>
        </p:spPr>
      </p:pic>
      <p:pic>
        <p:nvPicPr>
          <p:cNvPr id="4" name="speech_A110_36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385050" y="27535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60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16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6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15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26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767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16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849313" y="3865807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01047" y="322085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16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進法の活用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10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099572"/>
              </p:ext>
            </p:extLst>
          </p:nvPr>
        </p:nvGraphicFramePr>
        <p:xfrm>
          <a:off x="552989" y="1797678"/>
          <a:ext cx="7468058" cy="585056"/>
        </p:xfrm>
        <a:graphic>
          <a:graphicData uri="http://schemas.openxmlformats.org/drawingml/2006/table">
            <a:tbl>
              <a:tblPr/>
              <a:tblGrid>
                <a:gridCol w="1770132">
                  <a:extLst>
                    <a:ext uri="{9D8B030D-6E8A-4147-A177-3AD203B41FA5}">
                      <a16:colId xmlns:a16="http://schemas.microsoft.com/office/drawing/2014/main" val="1389072161"/>
                    </a:ext>
                  </a:extLst>
                </a:gridCol>
                <a:gridCol w="1770132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  <a:gridCol w="1963897">
                  <a:extLst>
                    <a:ext uri="{9D8B030D-6E8A-4147-A177-3AD203B41FA5}">
                      <a16:colId xmlns:a16="http://schemas.microsoft.com/office/drawing/2014/main" val="896046051"/>
                    </a:ext>
                  </a:extLst>
                </a:gridCol>
                <a:gridCol w="1963897">
                  <a:extLst>
                    <a:ext uri="{9D8B030D-6E8A-4147-A177-3AD203B41FA5}">
                      <a16:colId xmlns:a16="http://schemas.microsoft.com/office/drawing/2014/main" val="3823721664"/>
                    </a:ext>
                  </a:extLst>
                </a:gridCol>
              </a:tblGrid>
              <a:tr h="585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</a:tbl>
          </a:graphicData>
        </a:graphic>
      </p:graphicFrame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649241" y="94367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 → 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/ 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 </a:t>
            </a: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→ </a:t>
            </a: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17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878697"/>
              </p:ext>
            </p:extLst>
          </p:nvPr>
        </p:nvGraphicFramePr>
        <p:xfrm>
          <a:off x="552989" y="4613388"/>
          <a:ext cx="7468058" cy="585056"/>
        </p:xfrm>
        <a:graphic>
          <a:graphicData uri="http://schemas.openxmlformats.org/drawingml/2006/table">
            <a:tbl>
              <a:tblPr/>
              <a:tblGrid>
                <a:gridCol w="1770132">
                  <a:extLst>
                    <a:ext uri="{9D8B030D-6E8A-4147-A177-3AD203B41FA5}">
                      <a16:colId xmlns:a16="http://schemas.microsoft.com/office/drawing/2014/main" val="1389072161"/>
                    </a:ext>
                  </a:extLst>
                </a:gridCol>
                <a:gridCol w="5697926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</a:tblGrid>
              <a:tr h="585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680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</a:tbl>
          </a:graphicData>
        </a:graphic>
      </p:graphicFrame>
      <p:sp>
        <p:nvSpPr>
          <p:cNvPr id="5" name="上矢印 4"/>
          <p:cNvSpPr/>
          <p:nvPr/>
        </p:nvSpPr>
        <p:spPr>
          <a:xfrm>
            <a:off x="1033463" y="2543352"/>
            <a:ext cx="352926" cy="1844539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上矢印 18"/>
          <p:cNvSpPr/>
          <p:nvPr/>
        </p:nvSpPr>
        <p:spPr>
          <a:xfrm flipV="1">
            <a:off x="1570539" y="2608231"/>
            <a:ext cx="338472" cy="177966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20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306537"/>
              </p:ext>
            </p:extLst>
          </p:nvPr>
        </p:nvGraphicFramePr>
        <p:xfrm>
          <a:off x="552989" y="3090317"/>
          <a:ext cx="7468058" cy="585056"/>
        </p:xfrm>
        <a:graphic>
          <a:graphicData uri="http://schemas.openxmlformats.org/drawingml/2006/table">
            <a:tbl>
              <a:tblPr/>
              <a:tblGrid>
                <a:gridCol w="1770132">
                  <a:extLst>
                    <a:ext uri="{9D8B030D-6E8A-4147-A177-3AD203B41FA5}">
                      <a16:colId xmlns:a16="http://schemas.microsoft.com/office/drawing/2014/main" val="1389072161"/>
                    </a:ext>
                  </a:extLst>
                </a:gridCol>
                <a:gridCol w="5697926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</a:tblGrid>
              <a:tr h="585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手間がかかる</a:t>
                      </a:r>
                      <a:endParaRPr kumimoji="1" lang="en-US" altLang="ja-JP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</a:tbl>
          </a:graphicData>
        </a:graphic>
      </p:graphicFrame>
      <p:graphicFrame>
        <p:nvGraphicFramePr>
          <p:cNvPr id="21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845418"/>
              </p:ext>
            </p:extLst>
          </p:nvPr>
        </p:nvGraphicFramePr>
        <p:xfrm>
          <a:off x="552989" y="3104272"/>
          <a:ext cx="7468058" cy="585056"/>
        </p:xfrm>
        <a:graphic>
          <a:graphicData uri="http://schemas.openxmlformats.org/drawingml/2006/table">
            <a:tbl>
              <a:tblPr/>
              <a:tblGrid>
                <a:gridCol w="1770132">
                  <a:extLst>
                    <a:ext uri="{9D8B030D-6E8A-4147-A177-3AD203B41FA5}">
                      <a16:colId xmlns:a16="http://schemas.microsoft.com/office/drawing/2014/main" val="1389072161"/>
                    </a:ext>
                  </a:extLst>
                </a:gridCol>
                <a:gridCol w="1770132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  <a:gridCol w="1963897">
                  <a:extLst>
                    <a:ext uri="{9D8B030D-6E8A-4147-A177-3AD203B41FA5}">
                      <a16:colId xmlns:a16="http://schemas.microsoft.com/office/drawing/2014/main" val="896046051"/>
                    </a:ext>
                  </a:extLst>
                </a:gridCol>
                <a:gridCol w="1963897">
                  <a:extLst>
                    <a:ext uri="{9D8B030D-6E8A-4147-A177-3AD203B41FA5}">
                      <a16:colId xmlns:a16="http://schemas.microsoft.com/office/drawing/2014/main" val="3823721664"/>
                    </a:ext>
                  </a:extLst>
                </a:gridCol>
              </a:tblGrid>
              <a:tr h="5850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  <a:endParaRPr kumimoji="1" lang="en-US" altLang="ja-JP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</a:tbl>
          </a:graphicData>
        </a:graphic>
      </p:graphicFrame>
      <p:pic>
        <p:nvPicPr>
          <p:cNvPr id="6" name="speech_A110_37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6800" y="5817704"/>
            <a:ext cx="609600" cy="609600"/>
          </a:xfrm>
          <a:prstGeom prst="rect">
            <a:avLst/>
          </a:prstGeom>
        </p:spPr>
      </p:pic>
      <p:pic>
        <p:nvPicPr>
          <p:cNvPr id="16" name="speech_A110_38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013450" y="58177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866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825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325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7696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コンピュータの情報の単位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(1)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28600" y="1005512"/>
            <a:ext cx="84886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情報量の最小単位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を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ビット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いい，</a:t>
            </a:r>
            <a:r>
              <a:rPr lang="en-US" altLang="ja-JP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進数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桁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に相当する。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また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ビット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をまとめて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バイト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いう。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47" b="95730" l="1609" r="9678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0197" y="3258238"/>
            <a:ext cx="4434429" cy="3340682"/>
          </a:xfrm>
          <a:prstGeom prst="rect">
            <a:avLst/>
          </a:prstGeom>
        </p:spPr>
      </p:pic>
      <p:sp>
        <p:nvSpPr>
          <p:cNvPr id="5" name="右中かっこ 4"/>
          <p:cNvSpPr/>
          <p:nvPr/>
        </p:nvSpPr>
        <p:spPr>
          <a:xfrm rot="16200000">
            <a:off x="5897883" y="2301239"/>
            <a:ext cx="350521" cy="1965958"/>
          </a:xfrm>
          <a:prstGeom prst="righ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377597" y="2842739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一個</a:t>
            </a:r>
            <a:r>
              <a:rPr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一個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のスイッチが</a:t>
            </a:r>
          </a:p>
          <a:p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ビット。</a:t>
            </a:r>
          </a:p>
          <a:p>
            <a:r>
              <a:rPr kumimoji="1"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1bit</a:t>
            </a:r>
            <a:endParaRPr kumimoji="1" lang="ja-JP" altLang="en-US" sz="2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82797" y="1964407"/>
            <a:ext cx="350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個のスイッチが一組で</a:t>
            </a:r>
          </a:p>
          <a:p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lang="ja-JP" altLang="en-US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バイト</a:t>
            </a:r>
            <a:r>
              <a:rPr lang="en-US" altLang="ja-JP" sz="2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(1Byte)</a:t>
            </a:r>
            <a:r>
              <a:rPr lang="ja-JP" altLang="en-US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" name="speech_A110_39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25397" y="5434263"/>
            <a:ext cx="609600" cy="609600"/>
          </a:xfrm>
          <a:prstGeom prst="rect">
            <a:avLst/>
          </a:prstGeom>
        </p:spPr>
      </p:pic>
      <p:sp>
        <p:nvSpPr>
          <p:cNvPr id="10" name="フローチャート: 和接合 9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32195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767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円形吹き出し 1"/>
          <p:cNvSpPr/>
          <p:nvPr/>
        </p:nvSpPr>
        <p:spPr>
          <a:xfrm>
            <a:off x="2005263" y="3048001"/>
            <a:ext cx="3352800" cy="2759242"/>
          </a:xfrm>
          <a:prstGeom prst="wedgeEllipseCallout">
            <a:avLst>
              <a:gd name="adj1" fmla="val 66142"/>
              <a:gd name="adj2" fmla="val -167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7696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コンピュータの情報の単位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26" name="Picture 2" descr="ギガが減るイラスト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68278"/>
            <a:ext cx="3076648" cy="179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スマートフォンのバッテリー切れのイラスト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" b="98250" l="9375" r="96875">
                        <a14:foregroundMark x1="66193" y1="11000" x2="66193" y2="11000"/>
                        <a14:foregroundMark x1="75000" y1="14750" x2="75000" y2="14750"/>
                        <a14:foregroundMark x1="48864" y1="8000" x2="48864" y2="8000"/>
                        <a14:foregroundMark x1="55398" y1="3750" x2="55398" y2="3750"/>
                        <a14:foregroundMark x1="45455" y1="16000" x2="45455" y2="16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6049" y="1537886"/>
            <a:ext cx="4476869" cy="508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ギガが減るイラスト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913" y="3403085"/>
            <a:ext cx="2857500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テキスト ボックス 2"/>
          <p:cNvSpPr txBox="1"/>
          <p:nvPr/>
        </p:nvSpPr>
        <p:spPr>
          <a:xfrm rot="20466920">
            <a:off x="3995487" y="1876383"/>
            <a:ext cx="2229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 smtClean="0"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ギガ死</a:t>
            </a:r>
            <a:endParaRPr kumimoji="1" lang="ja-JP" altLang="en-US" sz="4800" dirty="0"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 rot="689592">
            <a:off x="5740992" y="777344"/>
            <a:ext cx="30102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800" dirty="0" smtClean="0"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ギガ難民</a:t>
            </a:r>
            <a:endParaRPr kumimoji="1" lang="ja-JP" altLang="en-US" sz="4800" dirty="0"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11" name="フローチャート: 和接合 1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speech_A110_40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358063" y="58130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5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8009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7696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コンピュータの情報の単位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27121" y="1251394"/>
            <a:ext cx="80591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1m = 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							</a:t>
            </a:r>
            <a:r>
              <a:rPr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1km = 1000m</a:t>
            </a: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長さの基本単位</a:t>
            </a:r>
            <a:endParaRPr lang="en-US" altLang="ja-JP" sz="32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466282"/>
              </p:ext>
            </p:extLst>
          </p:nvPr>
        </p:nvGraphicFramePr>
        <p:xfrm>
          <a:off x="985588" y="2555470"/>
          <a:ext cx="6942220" cy="2895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8140">
                  <a:extLst>
                    <a:ext uri="{9D8B030D-6E8A-4147-A177-3AD203B41FA5}">
                      <a16:colId xmlns:a16="http://schemas.microsoft.com/office/drawing/2014/main" val="1571368766"/>
                    </a:ext>
                  </a:extLst>
                </a:gridCol>
                <a:gridCol w="4934080">
                  <a:extLst>
                    <a:ext uri="{9D8B030D-6E8A-4147-A177-3AD203B41FA5}">
                      <a16:colId xmlns:a16="http://schemas.microsoft.com/office/drawing/2014/main" val="10649481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接頭語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倍率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3552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k(</a:t>
                      </a:r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キロ</a:t>
                      </a:r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1k</a:t>
                      </a:r>
                      <a:r>
                        <a:rPr kumimoji="1" lang="en-US" altLang="ja-JP" sz="3200" b="0" baseline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=</a:t>
                      </a:r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1000(</a:t>
                      </a:r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基本単位</a:t>
                      </a:r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4768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M(</a:t>
                      </a:r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メガ</a:t>
                      </a:r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1M = 1000k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4884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G(</a:t>
                      </a:r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ギガ</a:t>
                      </a:r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1G = 1000M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94052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T(</a:t>
                      </a:r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テラ</a:t>
                      </a:r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1T = 1000G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7510263"/>
                  </a:ext>
                </a:extLst>
              </a:tr>
            </a:tbl>
          </a:graphicData>
        </a:graphic>
      </p:graphicFrame>
      <p:sp>
        <p:nvSpPr>
          <p:cNvPr id="6" name="フローチャート: 和接合 5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speech_A110_41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24337" y="1790003"/>
            <a:ext cx="609600" cy="609600"/>
          </a:xfrm>
          <a:prstGeom prst="rect">
            <a:avLst/>
          </a:prstGeom>
        </p:spPr>
      </p:pic>
      <p:pic>
        <p:nvPicPr>
          <p:cNvPr id="5" name="speech_A110_42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50506" y="17900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7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986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486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75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014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メモリの中の情報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Picture 49" descr="11DMEM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84FFFF"/>
              </a:clrFrom>
              <a:clrTo>
                <a:srgbClr val="84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7792" y="1268018"/>
            <a:ext cx="5358063" cy="403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3037792" y="2082165"/>
            <a:ext cx="20533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オフ　オン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1747252" y="2605385"/>
            <a:ext cx="3330844" cy="4292461"/>
            <a:chOff x="1760337" y="2630190"/>
            <a:chExt cx="3330844" cy="4292461"/>
          </a:xfrm>
        </p:grpSpPr>
        <p:pic>
          <p:nvPicPr>
            <p:cNvPr id="18" name="Picture 18" descr="A06_Denno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0337" y="3186082"/>
              <a:ext cx="3091256" cy="3736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テキスト ボックス 19"/>
            <p:cNvSpPr txBox="1"/>
            <p:nvPr/>
          </p:nvSpPr>
          <p:spPr>
            <a:xfrm>
              <a:off x="3037792" y="2630190"/>
              <a:ext cx="2053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　  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6" name="speech_A110_0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4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9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3098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Text Box 3"/>
          <p:cNvSpPr txBox="1">
            <a:spLocks noChangeArrowheads="1"/>
          </p:cNvSpPr>
          <p:nvPr/>
        </p:nvSpPr>
        <p:spPr bwMode="auto">
          <a:xfrm>
            <a:off x="228600" y="228600"/>
            <a:ext cx="76962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コンピュータの情報の単位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(2)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10" name="表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979530"/>
              </p:ext>
            </p:extLst>
          </p:nvPr>
        </p:nvGraphicFramePr>
        <p:xfrm>
          <a:off x="352927" y="1120788"/>
          <a:ext cx="8345904" cy="3120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167">
                  <a:extLst>
                    <a:ext uri="{9D8B030D-6E8A-4147-A177-3AD203B41FA5}">
                      <a16:colId xmlns:a16="http://schemas.microsoft.com/office/drawing/2014/main" val="1077792907"/>
                    </a:ext>
                  </a:extLst>
                </a:gridCol>
                <a:gridCol w="2244560">
                  <a:extLst>
                    <a:ext uri="{9D8B030D-6E8A-4147-A177-3AD203B41FA5}">
                      <a16:colId xmlns:a16="http://schemas.microsoft.com/office/drawing/2014/main" val="641635283"/>
                    </a:ext>
                  </a:extLst>
                </a:gridCol>
                <a:gridCol w="2342147">
                  <a:extLst>
                    <a:ext uri="{9D8B030D-6E8A-4147-A177-3AD203B41FA5}">
                      <a16:colId xmlns:a16="http://schemas.microsoft.com/office/drawing/2014/main" val="1815101963"/>
                    </a:ext>
                  </a:extLst>
                </a:gridCol>
                <a:gridCol w="2298030">
                  <a:extLst>
                    <a:ext uri="{9D8B030D-6E8A-4147-A177-3AD203B41FA5}">
                      <a16:colId xmlns:a16="http://schemas.microsoft.com/office/drawing/2014/main" val="3794282219"/>
                    </a:ext>
                  </a:extLst>
                </a:gridCol>
              </a:tblGrid>
              <a:tr h="371127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基本単位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en-US" altLang="ja-JP" sz="2400" b="0" dirty="0" err="1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Byte:B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ビット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</a:t>
                      </a:r>
                      <a:r>
                        <a:rPr kumimoji="1" lang="en-US" altLang="ja-JP" sz="2400" b="0" dirty="0" err="1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bit:b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1301244"/>
                  </a:ext>
                </a:extLst>
              </a:tr>
              <a:tr h="53262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k(</a:t>
                      </a:r>
                      <a:r>
                        <a:rPr kumimoji="1" lang="ja-JP" altLang="en-US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キロ</a:t>
                      </a:r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1kB=1000B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1kB=1024B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1kb=1024b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2357444"/>
                  </a:ext>
                </a:extLst>
              </a:tr>
              <a:tr h="53262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M(</a:t>
                      </a:r>
                      <a:r>
                        <a:rPr kumimoji="1" lang="ja-JP" altLang="en-US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メガ</a:t>
                      </a:r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1MB=1000kB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1MB=1024kB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1Mb=1024b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7187980"/>
                  </a:ext>
                </a:extLst>
              </a:tr>
              <a:tr h="53262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G(</a:t>
                      </a:r>
                      <a:r>
                        <a:rPr kumimoji="1" lang="ja-JP" altLang="en-US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ギガ</a:t>
                      </a:r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1GB=1000MB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1GB=1024MB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1Gb=1024Mb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6443944"/>
                  </a:ext>
                </a:extLst>
              </a:tr>
              <a:tr h="532628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T(</a:t>
                      </a:r>
                      <a:r>
                        <a:rPr kumimoji="1" lang="ja-JP" altLang="en-US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テラ</a:t>
                      </a:r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1TB=1000GB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1TB=1024GB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1Tb=1024Gb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5199788"/>
                  </a:ext>
                </a:extLst>
              </a:tr>
              <a:tr h="53262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用途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ディスク容量等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メモリの容量等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3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通信速度等</a:t>
                      </a:r>
                      <a:endParaRPr kumimoji="1" lang="ja-JP" altLang="en-US" sz="23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8128434"/>
                  </a:ext>
                </a:extLst>
              </a:tr>
            </a:tbl>
          </a:graphicData>
        </a:graphic>
      </p:graphicFrame>
      <p:sp>
        <p:nvSpPr>
          <p:cNvPr id="4" name="フローチャート: 和接合 3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speech_A110_4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15200" y="5017168"/>
            <a:ext cx="609600" cy="6096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705853" y="4721803"/>
            <a:ext cx="5710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補足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: </a:t>
            </a:r>
            <a:r>
              <a:rPr kumimoji="1" lang="en-US" altLang="ja-JP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ki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キビ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), </a:t>
            </a:r>
            <a:r>
              <a:rPr kumimoji="1" lang="en-US" altLang="ja-JP" sz="2400" dirty="0" err="1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Mi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メビ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という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1024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倍ごとの単位もありますが、一般的にはあまり利用されていません。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431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165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文字の表現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4" descr="https://2.bp.blogspot.com/-HGjQ_jAconw/VuKDrnq77-I/AAAAAAAA4vQ/KhdhCn4OkDMy-AfCEtnh6udzrvpEN3IXA/s800/computer_documen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85" y="876228"/>
            <a:ext cx="2336036" cy="242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テキスト ボックス 5"/>
          <p:cNvSpPr txBox="1"/>
          <p:nvPr/>
        </p:nvSpPr>
        <p:spPr>
          <a:xfrm>
            <a:off x="978568" y="1299411"/>
            <a:ext cx="1411706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BAD</a:t>
            </a:r>
          </a:p>
          <a:p>
            <a:endParaRPr kumimoji="1" lang="en-US" altLang="ja-JP" dirty="0"/>
          </a:p>
          <a:p>
            <a:endParaRPr kumimoji="1" lang="en-US" altLang="ja-JP" dirty="0" smtClean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137667"/>
              </p:ext>
            </p:extLst>
          </p:nvPr>
        </p:nvGraphicFramePr>
        <p:xfrm>
          <a:off x="4384915" y="813839"/>
          <a:ext cx="4260321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69">
                  <a:extLst>
                    <a:ext uri="{9D8B030D-6E8A-4147-A177-3AD203B41FA5}">
                      <a16:colId xmlns:a16="http://schemas.microsoft.com/office/drawing/2014/main" val="756820464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224533348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832302804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687868199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183729432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541832865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257102799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533891360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400106220"/>
                    </a:ext>
                  </a:extLst>
                </a:gridCol>
              </a:tblGrid>
              <a:tr h="445614">
                <a:tc gridSpan="9"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文字コード表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822451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532166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B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74730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2934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D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380880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E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315262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7110837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G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596190"/>
                  </a:ext>
                </a:extLst>
              </a:tr>
              <a:tr h="991891"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819960"/>
                  </a:ext>
                </a:extLst>
              </a:tr>
            </a:tbl>
          </a:graphicData>
        </a:graphic>
      </p:graphicFrame>
      <p:graphicFrame>
        <p:nvGraphicFramePr>
          <p:cNvPr id="19" name="表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352289"/>
              </p:ext>
            </p:extLst>
          </p:nvPr>
        </p:nvGraphicFramePr>
        <p:xfrm>
          <a:off x="433998" y="4140425"/>
          <a:ext cx="3258480" cy="1410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310">
                  <a:extLst>
                    <a:ext uri="{9D8B030D-6E8A-4147-A177-3AD203B41FA5}">
                      <a16:colId xmlns:a16="http://schemas.microsoft.com/office/drawing/2014/main" val="2224533348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832302804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3687868199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2183729432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3541832865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3257102799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2533891360"/>
                    </a:ext>
                  </a:extLst>
                </a:gridCol>
                <a:gridCol w="407310">
                  <a:extLst>
                    <a:ext uri="{9D8B030D-6E8A-4147-A177-3AD203B41FA5}">
                      <a16:colId xmlns:a16="http://schemas.microsoft.com/office/drawing/2014/main" val="400106220"/>
                    </a:ext>
                  </a:extLst>
                </a:gridCol>
              </a:tblGrid>
              <a:tr h="47004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b="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b="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74730"/>
                  </a:ext>
                </a:extLst>
              </a:tr>
              <a:tr h="47004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2934"/>
                  </a:ext>
                </a:extLst>
              </a:tr>
              <a:tr h="470048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4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380880"/>
                  </a:ext>
                </a:extLst>
              </a:tr>
            </a:tbl>
          </a:graphicData>
        </a:graphic>
      </p:graphicFrame>
      <p:sp>
        <p:nvSpPr>
          <p:cNvPr id="8" name="上下矢印 7"/>
          <p:cNvSpPr/>
          <p:nvPr/>
        </p:nvSpPr>
        <p:spPr>
          <a:xfrm>
            <a:off x="1655904" y="3248976"/>
            <a:ext cx="555280" cy="842581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speech_A110_4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28744" y="57835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812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2000">
        <p15:prstTrans prst="fallOver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95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881202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smtClean="0">
                <a:ea typeface="メイリオ" panose="020B0604030504040204" pitchFamily="50" charset="-128"/>
              </a:rPr>
              <a:t>文字の数値表現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2138862"/>
              </p:ext>
            </p:extLst>
          </p:nvPr>
        </p:nvGraphicFramePr>
        <p:xfrm>
          <a:off x="932741" y="830943"/>
          <a:ext cx="4260321" cy="5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3369">
                  <a:extLst>
                    <a:ext uri="{9D8B030D-6E8A-4147-A177-3AD203B41FA5}">
                      <a16:colId xmlns:a16="http://schemas.microsoft.com/office/drawing/2014/main" val="756820464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224533348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832302804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687868199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183729432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541832865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3257102799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2533891360"/>
                    </a:ext>
                  </a:extLst>
                </a:gridCol>
                <a:gridCol w="473369">
                  <a:extLst>
                    <a:ext uri="{9D8B030D-6E8A-4147-A177-3AD203B41FA5}">
                      <a16:colId xmlns:a16="http://schemas.microsoft.com/office/drawing/2014/main" val="400106220"/>
                    </a:ext>
                  </a:extLst>
                </a:gridCol>
              </a:tblGrid>
              <a:tr h="445614">
                <a:tc gridSpan="9">
                  <a:txBody>
                    <a:bodyPr/>
                    <a:lstStyle/>
                    <a:p>
                      <a:pPr algn="ctr"/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文字コード表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3822451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0340785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532166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B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2074730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0812934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D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380880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E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7315262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7110837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G</a:t>
                      </a:r>
                      <a:endParaRPr kumimoji="1" lang="ja-JP" altLang="en-US" sz="2800" b="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endParaRPr kumimoji="1" lang="ja-JP" altLang="en-US" sz="280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>
                          <a:solidFill>
                            <a:srgbClr val="FF0000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endParaRPr kumimoji="1" lang="ja-JP" altLang="en-US" sz="2800" dirty="0">
                        <a:solidFill>
                          <a:srgbClr val="FF0000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5596190"/>
                  </a:ext>
                </a:extLst>
              </a:tr>
              <a:tr h="633663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819960"/>
                  </a:ext>
                </a:extLst>
              </a:tr>
            </a:tbl>
          </a:graphicData>
        </a:graphic>
      </p:graphicFrame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598059"/>
              </p:ext>
            </p:extLst>
          </p:nvPr>
        </p:nvGraphicFramePr>
        <p:xfrm>
          <a:off x="1413453" y="1394388"/>
          <a:ext cx="3779609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9609">
                  <a:extLst>
                    <a:ext uri="{9D8B030D-6E8A-4147-A177-3AD203B41FA5}">
                      <a16:colId xmlns:a16="http://schemas.microsoft.com/office/drawing/2014/main" val="511700368"/>
                    </a:ext>
                  </a:extLst>
                </a:gridCol>
              </a:tblGrid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進数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595678"/>
                  </a:ext>
                </a:extLst>
              </a:tr>
            </a:tbl>
          </a:graphicData>
        </a:graphic>
      </p:graphicFrame>
      <p:graphicFrame>
        <p:nvGraphicFramePr>
          <p:cNvPr id="3" name="表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663558"/>
              </p:ext>
            </p:extLst>
          </p:nvPr>
        </p:nvGraphicFramePr>
        <p:xfrm>
          <a:off x="5370974" y="1912548"/>
          <a:ext cx="150795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7958">
                  <a:extLst>
                    <a:ext uri="{9D8B030D-6E8A-4147-A177-3AD203B41FA5}">
                      <a16:colId xmlns:a16="http://schemas.microsoft.com/office/drawing/2014/main" val="1177116848"/>
                    </a:ext>
                  </a:extLst>
                </a:gridCol>
              </a:tblGrid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65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3466111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66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049945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67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364707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68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301516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69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948835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70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26415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71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06199"/>
                  </a:ext>
                </a:extLst>
              </a:tr>
              <a:tr h="633663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840549"/>
                  </a:ext>
                </a:extLst>
              </a:tr>
            </a:tbl>
          </a:graphicData>
        </a:graphic>
      </p:graphicFrame>
      <p:graphicFrame>
        <p:nvGraphicFramePr>
          <p:cNvPr id="16" name="表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221362"/>
              </p:ext>
            </p:extLst>
          </p:nvPr>
        </p:nvGraphicFramePr>
        <p:xfrm>
          <a:off x="5388719" y="1394388"/>
          <a:ext cx="1474169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4169">
                  <a:extLst>
                    <a:ext uri="{9D8B030D-6E8A-4147-A177-3AD203B41FA5}">
                      <a16:colId xmlns:a16="http://schemas.microsoft.com/office/drawing/2014/main" val="511700368"/>
                    </a:ext>
                  </a:extLst>
                </a:gridCol>
              </a:tblGrid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進数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595678"/>
                  </a:ext>
                </a:extLst>
              </a:tr>
            </a:tbl>
          </a:graphicData>
        </a:graphic>
      </p:graphicFrame>
      <p:graphicFrame>
        <p:nvGraphicFramePr>
          <p:cNvPr id="15" name="表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325251"/>
              </p:ext>
            </p:extLst>
          </p:nvPr>
        </p:nvGraphicFramePr>
        <p:xfrm>
          <a:off x="7013530" y="1912548"/>
          <a:ext cx="150795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7958">
                  <a:extLst>
                    <a:ext uri="{9D8B030D-6E8A-4147-A177-3AD203B41FA5}">
                      <a16:colId xmlns:a16="http://schemas.microsoft.com/office/drawing/2014/main" val="1177116848"/>
                    </a:ext>
                  </a:extLst>
                </a:gridCol>
              </a:tblGrid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41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3466111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42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049945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43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0364707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44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7301516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45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948835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46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726415"/>
                  </a:ext>
                </a:extLst>
              </a:tr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47</a:t>
                      </a:r>
                      <a:endParaRPr kumimoji="1" lang="ja-JP" altLang="en-US" sz="28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2906199"/>
                  </a:ext>
                </a:extLst>
              </a:tr>
              <a:tr h="633663">
                <a:tc>
                  <a:txBody>
                    <a:bodyPr/>
                    <a:lstStyle/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r>
                        <a:rPr kumimoji="1" lang="ja-JP" altLang="en-US" sz="20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・</a:t>
                      </a:r>
                    </a:p>
                    <a:p>
                      <a:pPr algn="ctr"/>
                      <a:endParaRPr kumimoji="1" lang="ja-JP" altLang="en-US" sz="20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840549"/>
                  </a:ext>
                </a:extLst>
              </a:tr>
            </a:tbl>
          </a:graphicData>
        </a:graphic>
      </p:graphicFrame>
      <p:graphicFrame>
        <p:nvGraphicFramePr>
          <p:cNvPr id="18" name="表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348258"/>
              </p:ext>
            </p:extLst>
          </p:nvPr>
        </p:nvGraphicFramePr>
        <p:xfrm>
          <a:off x="7031275" y="1394388"/>
          <a:ext cx="1474169" cy="51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4169">
                  <a:extLst>
                    <a:ext uri="{9D8B030D-6E8A-4147-A177-3AD203B41FA5}">
                      <a16:colId xmlns:a16="http://schemas.microsoft.com/office/drawing/2014/main" val="511700368"/>
                    </a:ext>
                  </a:extLst>
                </a:gridCol>
              </a:tblGrid>
              <a:tr h="44561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8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進数</a:t>
                      </a:r>
                      <a:endParaRPr kumimoji="1" lang="ja-JP" altLang="en-US" sz="28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1595678"/>
                  </a:ext>
                </a:extLst>
              </a:tr>
            </a:tbl>
          </a:graphicData>
        </a:graphic>
      </p:graphicFrame>
      <p:pic>
        <p:nvPicPr>
          <p:cNvPr id="4" name="speech_A110_4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53288" y="6298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9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0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5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881202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文字</a:t>
            </a:r>
            <a:r>
              <a:rPr lang="ja-JP" altLang="en-US" sz="3200" dirty="0">
                <a:ea typeface="メイリオ" panose="020B0604030504040204" pitchFamily="50" charset="-128"/>
              </a:rPr>
              <a:t>コード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の種類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779304"/>
              </p:ext>
            </p:extLst>
          </p:nvPr>
        </p:nvGraphicFramePr>
        <p:xfrm>
          <a:off x="331472" y="1236564"/>
          <a:ext cx="8313764" cy="4200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488">
                  <a:extLst>
                    <a:ext uri="{9D8B030D-6E8A-4147-A177-3AD203B41FA5}">
                      <a16:colId xmlns:a16="http://schemas.microsoft.com/office/drawing/2014/main" val="794440396"/>
                    </a:ext>
                  </a:extLst>
                </a:gridCol>
                <a:gridCol w="1973179">
                  <a:extLst>
                    <a:ext uri="{9D8B030D-6E8A-4147-A177-3AD203B41FA5}">
                      <a16:colId xmlns:a16="http://schemas.microsoft.com/office/drawing/2014/main" val="483416258"/>
                    </a:ext>
                  </a:extLst>
                </a:gridCol>
                <a:gridCol w="2181726">
                  <a:extLst>
                    <a:ext uri="{9D8B030D-6E8A-4147-A177-3AD203B41FA5}">
                      <a16:colId xmlns:a16="http://schemas.microsoft.com/office/drawing/2014/main" val="129952417"/>
                    </a:ext>
                  </a:extLst>
                </a:gridCol>
                <a:gridCol w="2122371">
                  <a:extLst>
                    <a:ext uri="{9D8B030D-6E8A-4147-A177-3AD203B41FA5}">
                      <a16:colId xmlns:a16="http://schemas.microsoft.com/office/drawing/2014/main" val="2394894907"/>
                    </a:ext>
                  </a:extLst>
                </a:gridCol>
              </a:tblGrid>
              <a:tr h="638664">
                <a:tc>
                  <a:txBody>
                    <a:bodyPr/>
                    <a:lstStyle/>
                    <a:p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ACSII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シフト</a:t>
                      </a:r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JIS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Unicode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696452"/>
                  </a:ext>
                </a:extLst>
              </a:tr>
              <a:tr h="638664"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バイト数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バイト以上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698356"/>
                  </a:ext>
                </a:extLst>
              </a:tr>
              <a:tr h="638664"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コードの範囲</a:t>
                      </a:r>
                      <a:b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(16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FF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FFFF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000000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　　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10FFFF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5747533"/>
                  </a:ext>
                </a:extLst>
              </a:tr>
              <a:tr h="638664"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表現できる</a:t>
                      </a:r>
                      <a:b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文字数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256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65536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1114112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964598"/>
                  </a:ext>
                </a:extLst>
              </a:tr>
              <a:tr h="638664">
                <a:tc>
                  <a:txBody>
                    <a:bodyPr/>
                    <a:lstStyle/>
                    <a:p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7896080"/>
                  </a:ext>
                </a:extLst>
              </a:tr>
              <a:tr h="638664">
                <a:tc>
                  <a:txBody>
                    <a:bodyPr/>
                    <a:lstStyle/>
                    <a:p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591259"/>
                  </a:ext>
                </a:extLst>
              </a:tr>
            </a:tbl>
          </a:graphicData>
        </a:graphic>
      </p:graphicFrame>
      <p:pic>
        <p:nvPicPr>
          <p:cNvPr id="6" name="speech_A110_4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58392" y="5896711"/>
            <a:ext cx="609600" cy="609600"/>
          </a:xfrm>
          <a:prstGeom prst="rect">
            <a:avLst/>
          </a:prstGeom>
        </p:spPr>
      </p:pic>
      <p:pic>
        <p:nvPicPr>
          <p:cNvPr id="8" name="speech_A110_47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87452" y="5896711"/>
            <a:ext cx="609600" cy="609600"/>
          </a:xfrm>
          <a:prstGeom prst="rect">
            <a:avLst/>
          </a:prstGeom>
        </p:spPr>
      </p:pic>
      <p:graphicFrame>
        <p:nvGraphicFramePr>
          <p:cNvPr id="19" name="表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7415192"/>
              </p:ext>
            </p:extLst>
          </p:nvPr>
        </p:nvGraphicFramePr>
        <p:xfrm>
          <a:off x="331472" y="1251158"/>
          <a:ext cx="8313764" cy="4384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6488">
                  <a:extLst>
                    <a:ext uri="{9D8B030D-6E8A-4147-A177-3AD203B41FA5}">
                      <a16:colId xmlns:a16="http://schemas.microsoft.com/office/drawing/2014/main" val="794440396"/>
                    </a:ext>
                  </a:extLst>
                </a:gridCol>
                <a:gridCol w="1973179">
                  <a:extLst>
                    <a:ext uri="{9D8B030D-6E8A-4147-A177-3AD203B41FA5}">
                      <a16:colId xmlns:a16="http://schemas.microsoft.com/office/drawing/2014/main" val="483416258"/>
                    </a:ext>
                  </a:extLst>
                </a:gridCol>
                <a:gridCol w="2181726">
                  <a:extLst>
                    <a:ext uri="{9D8B030D-6E8A-4147-A177-3AD203B41FA5}">
                      <a16:colId xmlns:a16="http://schemas.microsoft.com/office/drawing/2014/main" val="129952417"/>
                    </a:ext>
                  </a:extLst>
                </a:gridCol>
                <a:gridCol w="2122371">
                  <a:extLst>
                    <a:ext uri="{9D8B030D-6E8A-4147-A177-3AD203B41FA5}">
                      <a16:colId xmlns:a16="http://schemas.microsoft.com/office/drawing/2014/main" val="2394894907"/>
                    </a:ext>
                  </a:extLst>
                </a:gridCol>
              </a:tblGrid>
              <a:tr h="638664">
                <a:tc>
                  <a:txBody>
                    <a:bodyPr/>
                    <a:lstStyle/>
                    <a:p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ACSII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シフト</a:t>
                      </a:r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JIS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32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Unicode</a:t>
                      </a:r>
                      <a:endParaRPr kumimoji="1" lang="ja-JP" altLang="en-US" sz="32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696452"/>
                  </a:ext>
                </a:extLst>
              </a:tr>
              <a:tr h="638664"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バイト数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バイト以上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698356"/>
                  </a:ext>
                </a:extLst>
              </a:tr>
              <a:tr h="638664"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コードの範囲</a:t>
                      </a:r>
                      <a:b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(16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FF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FFFF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000000</a:t>
                      </a: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　　</a:t>
                      </a:r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10FFFF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5747533"/>
                  </a:ext>
                </a:extLst>
              </a:tr>
              <a:tr h="638664"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表現できる</a:t>
                      </a:r>
                      <a:b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文字数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256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65536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1114112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9964598"/>
                  </a:ext>
                </a:extLst>
              </a:tr>
              <a:tr h="638664">
                <a:tc>
                  <a:txBody>
                    <a:bodyPr/>
                    <a:lstStyle/>
                    <a:p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日常の言い方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半角文字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0" dirty="0" smtClean="0">
                          <a:solidFill>
                            <a:schemeClr val="tx1"/>
                          </a:solidFill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全角文字</a:t>
                      </a:r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2400" b="0" dirty="0">
                        <a:solidFill>
                          <a:schemeClr val="tx1"/>
                        </a:solidFill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47896080"/>
                  </a:ext>
                </a:extLst>
              </a:tr>
              <a:tr h="638664">
                <a:tc>
                  <a:txBody>
                    <a:bodyPr/>
                    <a:lstStyle/>
                    <a:p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文字の内容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アルファベット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漢字を含む</a:t>
                      </a:r>
                      <a:b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日本語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全世界の</a:t>
                      </a:r>
                      <a:b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kumimoji="1" lang="ja-JP" altLang="en-US" sz="2400" dirty="0" smtClean="0"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言語の文字</a:t>
                      </a:r>
                      <a:endParaRPr kumimoji="1" lang="ja-JP" altLang="en-US" sz="2400" dirty="0"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55912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571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3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8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13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712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881202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文字コードと文字化け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3998" y="876228"/>
            <a:ext cx="4135182" cy="288382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02997" y="1489003"/>
            <a:ext cx="2419350" cy="35052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12578" y="3241603"/>
            <a:ext cx="4135182" cy="2888336"/>
          </a:xfrm>
          <a:prstGeom prst="rect">
            <a:avLst/>
          </a:prstGeom>
        </p:spPr>
      </p:pic>
      <p:pic>
        <p:nvPicPr>
          <p:cNvPr id="7" name="speech_A110_48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099833" y="1450903"/>
            <a:ext cx="609600" cy="609600"/>
          </a:xfrm>
          <a:prstGeom prst="rect">
            <a:avLst/>
          </a:prstGeom>
        </p:spPr>
      </p:pic>
      <p:pic>
        <p:nvPicPr>
          <p:cNvPr id="9" name="speech_A110_49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015685" y="150614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13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155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655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31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314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25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コンピュータの使っている</a:t>
            </a: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xx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" name="楕円 1"/>
          <p:cNvSpPr/>
          <p:nvPr/>
        </p:nvSpPr>
        <p:spPr>
          <a:xfrm>
            <a:off x="731520" y="95853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楕円 13"/>
          <p:cNvSpPr/>
          <p:nvPr/>
        </p:nvSpPr>
        <p:spPr>
          <a:xfrm>
            <a:off x="1280160" y="120999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楕円 14"/>
          <p:cNvSpPr/>
          <p:nvPr/>
        </p:nvSpPr>
        <p:spPr>
          <a:xfrm>
            <a:off x="906780" y="160623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楕円 15"/>
          <p:cNvSpPr/>
          <p:nvPr/>
        </p:nvSpPr>
        <p:spPr>
          <a:xfrm>
            <a:off x="1859280" y="95853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楕円 16"/>
          <p:cNvSpPr/>
          <p:nvPr/>
        </p:nvSpPr>
        <p:spPr>
          <a:xfrm>
            <a:off x="1859280" y="153003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楕円 17"/>
          <p:cNvSpPr/>
          <p:nvPr/>
        </p:nvSpPr>
        <p:spPr>
          <a:xfrm>
            <a:off x="731520" y="2138997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楕円 18"/>
          <p:cNvSpPr/>
          <p:nvPr/>
        </p:nvSpPr>
        <p:spPr>
          <a:xfrm>
            <a:off x="1630680" y="2169477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楕円 20"/>
          <p:cNvSpPr/>
          <p:nvPr/>
        </p:nvSpPr>
        <p:spPr>
          <a:xfrm>
            <a:off x="2354580" y="1952307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楕円 21"/>
          <p:cNvSpPr/>
          <p:nvPr/>
        </p:nvSpPr>
        <p:spPr>
          <a:xfrm>
            <a:off x="2529840" y="138525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楕円 23"/>
          <p:cNvSpPr/>
          <p:nvPr/>
        </p:nvSpPr>
        <p:spPr>
          <a:xfrm>
            <a:off x="2339340" y="2519997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楕円 24"/>
          <p:cNvSpPr/>
          <p:nvPr/>
        </p:nvSpPr>
        <p:spPr>
          <a:xfrm>
            <a:off x="1455420" y="277082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楕円 25"/>
          <p:cNvSpPr/>
          <p:nvPr/>
        </p:nvSpPr>
        <p:spPr>
          <a:xfrm>
            <a:off x="2529840" y="787082"/>
            <a:ext cx="350520" cy="3505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750" y="3940809"/>
            <a:ext cx="3095625" cy="2276475"/>
          </a:xfrm>
          <a:prstGeom prst="rect">
            <a:avLst/>
          </a:prstGeom>
        </p:spPr>
      </p:pic>
      <p:sp>
        <p:nvSpPr>
          <p:cNvPr id="28" name="テキスト ボックス 27"/>
          <p:cNvSpPr txBox="1"/>
          <p:nvPr/>
        </p:nvSpPr>
        <p:spPr>
          <a:xfrm>
            <a:off x="2916555" y="6317265"/>
            <a:ext cx="1226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12(10)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97230" y="3878717"/>
            <a:ext cx="42672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</a:p>
          <a:p>
            <a:pPr>
              <a:lnSpc>
                <a:spcPts val="1800"/>
              </a:lnSpc>
            </a:pPr>
            <a:r>
              <a:rPr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</a:p>
          <a:p>
            <a:pPr>
              <a:lnSpc>
                <a:spcPts val="1800"/>
              </a:lnSpc>
            </a:pPr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</a:p>
          <a:p>
            <a:pPr>
              <a:lnSpc>
                <a:spcPts val="1800"/>
              </a:lnSpc>
            </a:pPr>
            <a:r>
              <a:rPr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</a:p>
          <a:p>
            <a:pPr>
              <a:lnSpc>
                <a:spcPts val="1800"/>
              </a:lnSpc>
            </a:pPr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</a:p>
          <a:p>
            <a:pPr>
              <a:lnSpc>
                <a:spcPts val="1800"/>
              </a:lnSpc>
            </a:pPr>
            <a:r>
              <a:rPr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</a:p>
          <a:p>
            <a:pPr>
              <a:lnSpc>
                <a:spcPts val="1800"/>
              </a:lnSpc>
            </a:pPr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</a:p>
          <a:p>
            <a:pPr>
              <a:lnSpc>
                <a:spcPts val="1800"/>
              </a:lnSpc>
            </a:pPr>
            <a:r>
              <a:rPr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</a:p>
          <a:p>
            <a:pPr>
              <a:lnSpc>
                <a:spcPts val="1800"/>
              </a:lnSpc>
            </a:pPr>
            <a:r>
              <a:rPr kumimoji="1"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</a:p>
          <a:p>
            <a:pPr>
              <a:lnSpc>
                <a:spcPts val="1800"/>
              </a:lnSpc>
            </a:pPr>
            <a:r>
              <a:rPr lang="en-US" altLang="ja-JP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9</a:t>
            </a:r>
            <a:endParaRPr kumimoji="1" lang="ja-JP" altLang="en-US" dirty="0"/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1024890" y="3631544"/>
            <a:ext cx="3009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r>
              <a:rPr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そろばん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6" name="グループ化 5"/>
          <p:cNvGrpSpPr/>
          <p:nvPr/>
        </p:nvGrpSpPr>
        <p:grpSpPr>
          <a:xfrm>
            <a:off x="5126355" y="2238989"/>
            <a:ext cx="3448050" cy="4516764"/>
            <a:chOff x="5126355" y="2238989"/>
            <a:chExt cx="3448050" cy="4516764"/>
          </a:xfrm>
        </p:grpSpPr>
        <p:sp>
          <p:nvSpPr>
            <p:cNvPr id="5" name="テキスト ボックス 4"/>
            <p:cNvSpPr txBox="1"/>
            <p:nvPr/>
          </p:nvSpPr>
          <p:spPr>
            <a:xfrm>
              <a:off x="5448300" y="2238989"/>
              <a:ext cx="3009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16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進法</a:t>
              </a:r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そろばん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48300" y="2574149"/>
              <a:ext cx="3095625" cy="3657600"/>
            </a:xfrm>
            <a:prstGeom prst="rect">
              <a:avLst/>
            </a:prstGeom>
          </p:spPr>
        </p:pic>
        <p:sp>
          <p:nvSpPr>
            <p:cNvPr id="31" name="テキスト ボックス 30"/>
            <p:cNvSpPr txBox="1"/>
            <p:nvPr/>
          </p:nvSpPr>
          <p:spPr>
            <a:xfrm>
              <a:off x="7347585" y="6294088"/>
              <a:ext cx="12268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C</a:t>
              </a:r>
              <a:r>
                <a:rPr kumimoji="1" lang="en-US" altLang="ja-JP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(16)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5126355" y="2518845"/>
              <a:ext cx="426720" cy="37856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4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5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7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9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A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B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C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D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E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F</a:t>
              </a:r>
              <a:endParaRPr kumimoji="1" lang="ja-JP" altLang="en-US" dirty="0"/>
            </a:p>
          </p:txBody>
        </p:sp>
      </p:grpSp>
      <p:grpSp>
        <p:nvGrpSpPr>
          <p:cNvPr id="3" name="グループ化 2"/>
          <p:cNvGrpSpPr/>
          <p:nvPr/>
        </p:nvGrpSpPr>
        <p:grpSpPr>
          <a:xfrm>
            <a:off x="5121593" y="713570"/>
            <a:ext cx="3515677" cy="1345793"/>
            <a:chOff x="5121593" y="713570"/>
            <a:chExt cx="3515677" cy="1345793"/>
          </a:xfrm>
        </p:grpSpPr>
        <p:pic>
          <p:nvPicPr>
            <p:cNvPr id="29" name="図 2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5338762" y="1026953"/>
              <a:ext cx="3228975" cy="600075"/>
            </a:xfrm>
            <a:prstGeom prst="rect">
              <a:avLst/>
            </a:prstGeom>
          </p:spPr>
        </p:pic>
        <p:sp>
          <p:nvSpPr>
            <p:cNvPr id="35" name="テキスト ボックス 34"/>
            <p:cNvSpPr txBox="1"/>
            <p:nvPr/>
          </p:nvSpPr>
          <p:spPr>
            <a:xfrm>
              <a:off x="5344477" y="713570"/>
              <a:ext cx="30099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4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進法</a:t>
              </a:r>
              <a:r>
                <a:rPr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そろばん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7" name="テキスト ボックス 36"/>
            <p:cNvSpPr txBox="1"/>
            <p:nvPr/>
          </p:nvSpPr>
          <p:spPr>
            <a:xfrm>
              <a:off x="7011352" y="1597698"/>
              <a:ext cx="16259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40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1100</a:t>
              </a:r>
              <a:r>
                <a:rPr kumimoji="1" lang="en-US" altLang="ja-JP" sz="240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(2)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8" name="テキスト ボックス 37"/>
            <p:cNvSpPr txBox="1"/>
            <p:nvPr/>
          </p:nvSpPr>
          <p:spPr>
            <a:xfrm>
              <a:off x="5121593" y="1109468"/>
              <a:ext cx="42672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endParaRPr kumimoji="1" lang="ja-JP" altLang="en-US" dirty="0"/>
            </a:p>
          </p:txBody>
        </p:sp>
      </p:grpSp>
      <p:grpSp>
        <p:nvGrpSpPr>
          <p:cNvPr id="8" name="グループ化 7"/>
          <p:cNvGrpSpPr/>
          <p:nvPr/>
        </p:nvGrpSpPr>
        <p:grpSpPr>
          <a:xfrm>
            <a:off x="702945" y="1109468"/>
            <a:ext cx="4745355" cy="5195029"/>
            <a:chOff x="702945" y="1109468"/>
            <a:chExt cx="4745355" cy="5195029"/>
          </a:xfrm>
        </p:grpSpPr>
        <p:sp>
          <p:nvSpPr>
            <p:cNvPr id="30" name="テキスト ボックス 29"/>
            <p:cNvSpPr txBox="1"/>
            <p:nvPr/>
          </p:nvSpPr>
          <p:spPr>
            <a:xfrm>
              <a:off x="702945" y="3903840"/>
              <a:ext cx="344805" cy="240065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4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5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7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9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5126355" y="2518845"/>
              <a:ext cx="321945" cy="378565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4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5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7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9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A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B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C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D</a:t>
              </a:r>
            </a:p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E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F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5121593" y="1109468"/>
              <a:ext cx="326707" cy="553998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ts val="1800"/>
                </a:lnSpc>
              </a:pPr>
              <a:r>
                <a:rPr kumimoji="1"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</a:p>
            <a:p>
              <a:pPr>
                <a:lnSpc>
                  <a:spcPts val="1800"/>
                </a:lnSpc>
              </a:pPr>
              <a:r>
                <a:rPr lang="en-US" altLang="ja-JP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endParaRPr kumimoji="1" lang="ja-JP" alt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0" name="グループ化 19"/>
          <p:cNvGrpSpPr/>
          <p:nvPr/>
        </p:nvGrpSpPr>
        <p:grpSpPr>
          <a:xfrm>
            <a:off x="929038" y="1209992"/>
            <a:ext cx="4290923" cy="2250102"/>
            <a:chOff x="929038" y="1209992"/>
            <a:chExt cx="4290923" cy="2250102"/>
          </a:xfrm>
        </p:grpSpPr>
        <p:sp>
          <p:nvSpPr>
            <p:cNvPr id="9" name="右矢印 8"/>
            <p:cNvSpPr/>
            <p:nvPr/>
          </p:nvSpPr>
          <p:spPr>
            <a:xfrm>
              <a:off x="3108960" y="1209992"/>
              <a:ext cx="1848051" cy="368134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下矢印 10"/>
            <p:cNvSpPr/>
            <p:nvPr/>
          </p:nvSpPr>
          <p:spPr>
            <a:xfrm rot="18005533">
              <a:off x="3857678" y="1623920"/>
              <a:ext cx="432838" cy="2291729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右矢印 38"/>
            <p:cNvSpPr/>
            <p:nvPr/>
          </p:nvSpPr>
          <p:spPr>
            <a:xfrm rot="5400000">
              <a:off x="1840590" y="2946106"/>
              <a:ext cx="716837" cy="31114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929038" y="1363613"/>
              <a:ext cx="221100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solidFill>
                    <a:schemeClr val="accent5">
                      <a:lumMod val="50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メイリオ" panose="020B0604030504040204" pitchFamily="50" charset="-128"/>
                  <a:ea typeface="メイリオ" panose="020B0604030504040204" pitchFamily="50" charset="-128"/>
                </a:rPr>
                <a:t>表現方法だけ違う</a:t>
              </a:r>
              <a:endParaRPr kumimoji="1" lang="ja-JP" altLang="en-US" sz="3200" dirty="0">
                <a:solidFill>
                  <a:schemeClr val="accent5">
                    <a:lumMod val="50000"/>
                  </a:scheme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40" name="フローチャート: 和接合 39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speech_A110_03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586288" y="51041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075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3782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4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849313" y="357314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aphicFrame>
        <p:nvGraphicFramePr>
          <p:cNvPr id="29966" name="Group 2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3940"/>
              </p:ext>
            </p:extLst>
          </p:nvPr>
        </p:nvGraphicFramePr>
        <p:xfrm>
          <a:off x="244641" y="1045845"/>
          <a:ext cx="3380875" cy="4755048"/>
        </p:xfrm>
        <a:graphic>
          <a:graphicData uri="http://schemas.openxmlformats.org/drawingml/2006/table">
            <a:tbl>
              <a:tblPr/>
              <a:tblGrid>
                <a:gridCol w="1073010">
                  <a:extLst>
                    <a:ext uri="{9D8B030D-6E8A-4147-A177-3AD203B41FA5}">
                      <a16:colId xmlns:a16="http://schemas.microsoft.com/office/drawing/2014/main" val="2021867134"/>
                    </a:ext>
                  </a:extLst>
                </a:gridCol>
                <a:gridCol w="1073010">
                  <a:extLst>
                    <a:ext uri="{9D8B030D-6E8A-4147-A177-3AD203B41FA5}">
                      <a16:colId xmlns:a16="http://schemas.microsoft.com/office/drawing/2014/main" val="896046051"/>
                    </a:ext>
                  </a:extLst>
                </a:gridCol>
                <a:gridCol w="1234855">
                  <a:extLst>
                    <a:ext uri="{9D8B030D-6E8A-4147-A177-3AD203B41FA5}">
                      <a16:colId xmlns:a16="http://schemas.microsoft.com/office/drawing/2014/main" val="1083959830"/>
                    </a:ext>
                  </a:extLst>
                </a:gridCol>
              </a:tblGrid>
              <a:tr h="2343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0485542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0937870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493617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0904117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1957426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4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3784790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5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0101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1282450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19303529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0111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7915005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8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1000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8311598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1001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5776379"/>
                  </a:ext>
                </a:extLst>
              </a:tr>
              <a:tr h="34095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A</a:t>
                      </a:r>
                    </a:p>
                  </a:txBody>
                  <a:tcPr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1010</a:t>
                      </a:r>
                    </a:p>
                  </a:txBody>
                  <a:tcPr marT="45727" marB="45727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6037683"/>
                  </a:ext>
                </a:extLst>
              </a:tr>
            </a:tbl>
          </a:graphicData>
        </a:graphic>
      </p:graphicFrame>
      <p:graphicFrame>
        <p:nvGraphicFramePr>
          <p:cNvPr id="29981" name="Group 2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001583"/>
              </p:ext>
            </p:extLst>
          </p:nvPr>
        </p:nvGraphicFramePr>
        <p:xfrm>
          <a:off x="3850105" y="1045845"/>
          <a:ext cx="5133475" cy="4480398"/>
        </p:xfrm>
        <a:graphic>
          <a:graphicData uri="http://schemas.openxmlformats.org/drawingml/2006/table">
            <a:tbl>
              <a:tblPr/>
              <a:tblGrid>
                <a:gridCol w="1240808">
                  <a:extLst>
                    <a:ext uri="{9D8B030D-6E8A-4147-A177-3AD203B41FA5}">
                      <a16:colId xmlns:a16="http://schemas.microsoft.com/office/drawing/2014/main" val="3218557296"/>
                    </a:ext>
                  </a:extLst>
                </a:gridCol>
                <a:gridCol w="1117823">
                  <a:extLst>
                    <a:ext uri="{9D8B030D-6E8A-4147-A177-3AD203B41FA5}">
                      <a16:colId xmlns:a16="http://schemas.microsoft.com/office/drawing/2014/main" val="3423808637"/>
                    </a:ext>
                  </a:extLst>
                </a:gridCol>
                <a:gridCol w="2774844">
                  <a:extLst>
                    <a:ext uri="{9D8B030D-6E8A-4147-A177-3AD203B41FA5}">
                      <a16:colId xmlns:a16="http://schemas.microsoft.com/office/drawing/2014/main" val="3321610026"/>
                    </a:ext>
                  </a:extLst>
                </a:gridCol>
              </a:tblGrid>
              <a:tr h="23900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進法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202067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B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1011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4526140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C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 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1100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3469794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D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13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1101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05845573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E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14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16829374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15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0847721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16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00010000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0537137"/>
                  </a:ext>
                </a:extLst>
              </a:tr>
              <a:tr h="33521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FF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255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00000000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11111111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2005207"/>
                  </a:ext>
                </a:extLst>
              </a:tr>
              <a:tr h="5790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FFFF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～　  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65536 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1pPr>
                      <a:lvl2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2pPr>
                      <a:lvl3pPr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3pPr>
                      <a:lvl4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4pPr>
                      <a:lvl5pPr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0000000000000000 </a:t>
                      </a:r>
                      <a:r>
                        <a:rPr kumimoji="1" lang="ja-JP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～　　　</a:t>
                      </a:r>
                      <a:r>
                        <a:rPr kumimoji="1" lang="en-US" altLang="ja-JP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1111111111111111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7146637"/>
                  </a:ext>
                </a:extLst>
              </a:tr>
            </a:tbl>
          </a:graphicData>
        </a:graphic>
      </p:graphicFrame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xx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進法の対応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speech_A110_04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>
            <a:off x="6823576" y="261610"/>
            <a:ext cx="561474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79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1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31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5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849313" y="357314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数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の表現と変換進法の対応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872" y="2806038"/>
            <a:ext cx="2590374" cy="2519941"/>
          </a:xfrm>
          <a:prstGeom prst="rect">
            <a:avLst/>
          </a:prstGeom>
        </p:spPr>
      </p:pic>
      <p:sp>
        <p:nvSpPr>
          <p:cNvPr id="5" name="二等辺三角形 4"/>
          <p:cNvSpPr/>
          <p:nvPr/>
        </p:nvSpPr>
        <p:spPr>
          <a:xfrm>
            <a:off x="1744369" y="1331494"/>
            <a:ext cx="5005137" cy="4170947"/>
          </a:xfrm>
          <a:prstGeom prst="triangl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3316490" y="1006937"/>
            <a:ext cx="1957137" cy="70788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kumimoji="1" lang="ja-JP" altLang="en-US" sz="4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65800" y="5119112"/>
            <a:ext cx="1957137" cy="70788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kumimoji="1" lang="ja-JP" altLang="en-US" sz="4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867181" y="5152036"/>
            <a:ext cx="1957137" cy="70788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16</a:t>
            </a:r>
            <a:r>
              <a:rPr kumimoji="1" lang="ja-JP" altLang="en-US" sz="4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kumimoji="1" lang="ja-JP" altLang="en-US" sz="4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9" name="speech_A110_0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24800" y="11052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226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7199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6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849313" y="357314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進法で数を表す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00" y="1060982"/>
            <a:ext cx="2959341" cy="2878876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4920700" y="629844"/>
            <a:ext cx="1957137" cy="5232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792363" y="1478108"/>
            <a:ext cx="1957137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183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6318250" y="2088934"/>
            <a:ext cx="2490537" cy="1447660"/>
            <a:chOff x="6318250" y="2088934"/>
            <a:chExt cx="2490537" cy="1447660"/>
          </a:xfrm>
        </p:grpSpPr>
        <p:cxnSp>
          <p:nvCxnSpPr>
            <p:cNvPr id="4" name="直線矢印コネクタ 3"/>
            <p:cNvCxnSpPr/>
            <p:nvPr/>
          </p:nvCxnSpPr>
          <p:spPr>
            <a:xfrm>
              <a:off x="6318250" y="2088934"/>
              <a:ext cx="1066800" cy="808703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16"/>
            <p:cNvSpPr txBox="1"/>
            <p:nvPr/>
          </p:nvSpPr>
          <p:spPr>
            <a:xfrm>
              <a:off x="6851650" y="3013374"/>
              <a:ext cx="1957137" cy="52322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2" name="グループ化 21"/>
          <p:cNvGrpSpPr/>
          <p:nvPr/>
        </p:nvGrpSpPr>
        <p:grpSpPr>
          <a:xfrm>
            <a:off x="5194635" y="2146802"/>
            <a:ext cx="1957137" cy="1426343"/>
            <a:chOff x="5194635" y="2146802"/>
            <a:chExt cx="1957137" cy="1426343"/>
          </a:xfrm>
        </p:grpSpPr>
        <p:cxnSp>
          <p:nvCxnSpPr>
            <p:cNvPr id="18" name="直線矢印コネクタ 17"/>
            <p:cNvCxnSpPr/>
            <p:nvPr/>
          </p:nvCxnSpPr>
          <p:spPr>
            <a:xfrm>
              <a:off x="5770931" y="2146802"/>
              <a:ext cx="0" cy="750835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テキスト ボックス 19"/>
            <p:cNvSpPr txBox="1"/>
            <p:nvPr/>
          </p:nvSpPr>
          <p:spPr>
            <a:xfrm>
              <a:off x="5194635" y="3049925"/>
              <a:ext cx="1957137" cy="52322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10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4" name="グループ化 23"/>
          <p:cNvGrpSpPr/>
          <p:nvPr/>
        </p:nvGrpSpPr>
        <p:grpSpPr>
          <a:xfrm>
            <a:off x="3144254" y="2168242"/>
            <a:ext cx="2317428" cy="1850416"/>
            <a:chOff x="3144254" y="2168242"/>
            <a:chExt cx="2317428" cy="1850416"/>
          </a:xfrm>
        </p:grpSpPr>
        <p:cxnSp>
          <p:nvCxnSpPr>
            <p:cNvPr id="21" name="直線矢印コネクタ 20"/>
            <p:cNvCxnSpPr/>
            <p:nvPr/>
          </p:nvCxnSpPr>
          <p:spPr>
            <a:xfrm flipH="1">
              <a:off x="4257795" y="2168242"/>
              <a:ext cx="1035432" cy="729395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テキスト ボックス 22"/>
            <p:cNvSpPr txBox="1"/>
            <p:nvPr/>
          </p:nvSpPr>
          <p:spPr>
            <a:xfrm>
              <a:off x="3144254" y="3064551"/>
              <a:ext cx="2317428" cy="95410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10x10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endPara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/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100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25" name="speech_A110_0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920700" y="5916794"/>
            <a:ext cx="609600" cy="609600"/>
          </a:xfrm>
          <a:prstGeom prst="rect">
            <a:avLst/>
          </a:prstGeom>
        </p:spPr>
      </p:pic>
      <p:pic>
        <p:nvPicPr>
          <p:cNvPr id="26" name="speech_A110_07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134506" y="5916794"/>
            <a:ext cx="609600" cy="609600"/>
          </a:xfrm>
          <a:prstGeom prst="rect">
            <a:avLst/>
          </a:prstGeom>
        </p:spPr>
      </p:pic>
      <p:pic>
        <p:nvPicPr>
          <p:cNvPr id="27" name="speech_A110_08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942508" y="5891929"/>
            <a:ext cx="609600" cy="609600"/>
          </a:xfrm>
          <a:prstGeom prst="rect">
            <a:avLst/>
          </a:prstGeom>
        </p:spPr>
      </p:pic>
      <p:pic>
        <p:nvPicPr>
          <p:cNvPr id="28" name="speech_A110_09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750510" y="587527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17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5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85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351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46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817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6317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363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948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448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0266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714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7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849313" y="357314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進法で数を表す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04800" y="1060982"/>
            <a:ext cx="2959341" cy="2878876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4920700" y="629844"/>
            <a:ext cx="1957137" cy="5232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645800" y="4221152"/>
            <a:ext cx="1957137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183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508889" y="1729218"/>
            <a:ext cx="5327046" cy="64633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183</a:t>
            </a:r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÷</a:t>
            </a:r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= 18  …</a:t>
            </a:r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3" name="グループ化 12"/>
          <p:cNvGrpSpPr/>
          <p:nvPr/>
        </p:nvGrpSpPr>
        <p:grpSpPr>
          <a:xfrm>
            <a:off x="3508889" y="2275901"/>
            <a:ext cx="5327046" cy="1345615"/>
            <a:chOff x="3508889" y="2275901"/>
            <a:chExt cx="5327046" cy="1345615"/>
          </a:xfrm>
        </p:grpSpPr>
        <p:cxnSp>
          <p:nvCxnSpPr>
            <p:cNvPr id="4" name="直線矢印コネクタ 3"/>
            <p:cNvCxnSpPr/>
            <p:nvPr/>
          </p:nvCxnSpPr>
          <p:spPr>
            <a:xfrm flipH="1">
              <a:off x="4379496" y="2275901"/>
              <a:ext cx="2326316" cy="675802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テキスト ボックス 29"/>
            <p:cNvSpPr txBox="1"/>
            <p:nvPr/>
          </p:nvSpPr>
          <p:spPr>
            <a:xfrm>
              <a:off x="3508889" y="2975185"/>
              <a:ext cx="5327046" cy="646331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</a:t>
              </a:r>
              <a:r>
                <a:rPr kumimoji="1" lang="en-US" altLang="ja-JP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18</a:t>
              </a:r>
              <a:r>
                <a:rPr kumimoji="1" lang="ja-JP" altLang="en-US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÷</a:t>
              </a:r>
              <a:r>
                <a:rPr kumimoji="1" lang="ja-JP" altLang="en-US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10</a:t>
              </a:r>
              <a:r>
                <a:rPr kumimoji="1" lang="ja-JP" altLang="en-US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= </a:t>
              </a:r>
              <a:r>
                <a:rPr kumimoji="1" lang="ja-JP" altLang="en-US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</a:t>
              </a:r>
              <a:r>
                <a:rPr kumimoji="1" lang="en-US" altLang="ja-JP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  …</a:t>
              </a:r>
              <a:r>
                <a:rPr kumimoji="1" lang="ja-JP" altLang="en-US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6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  <a:endParaRPr kumimoji="1" lang="ja-JP" altLang="en-US" sz="36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0" name="L 字 9"/>
          <p:cNvSpPr/>
          <p:nvPr/>
        </p:nvSpPr>
        <p:spPr>
          <a:xfrm flipH="1">
            <a:off x="6506832" y="1729218"/>
            <a:ext cx="1945018" cy="1920631"/>
          </a:xfrm>
          <a:prstGeom prst="corner">
            <a:avLst>
              <a:gd name="adj1" fmla="val 44988"/>
              <a:gd name="adj2" fmla="val 3914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下矢印 10"/>
          <p:cNvSpPr/>
          <p:nvPr/>
        </p:nvSpPr>
        <p:spPr>
          <a:xfrm>
            <a:off x="7208586" y="3939858"/>
            <a:ext cx="427456" cy="41689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7636042" y="4742524"/>
            <a:ext cx="759813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6796420" y="4760144"/>
            <a:ext cx="675564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7274588" y="4760144"/>
            <a:ext cx="559587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4" name="speech_A110_10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285279" y="5511965"/>
            <a:ext cx="609600" cy="609600"/>
          </a:xfrm>
          <a:prstGeom prst="rect">
            <a:avLst/>
          </a:prstGeom>
        </p:spPr>
      </p:pic>
      <p:pic>
        <p:nvPicPr>
          <p:cNvPr id="16" name="speech_A110_1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170333" y="5529585"/>
            <a:ext cx="609600" cy="609600"/>
          </a:xfrm>
          <a:prstGeom prst="rect">
            <a:avLst/>
          </a:prstGeom>
        </p:spPr>
      </p:pic>
      <p:pic>
        <p:nvPicPr>
          <p:cNvPr id="34" name="speech_A110_12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033634" y="5468732"/>
            <a:ext cx="609600" cy="609600"/>
          </a:xfrm>
          <a:prstGeom prst="rect">
            <a:avLst/>
          </a:prstGeom>
        </p:spPr>
      </p:pic>
      <p:pic>
        <p:nvPicPr>
          <p:cNvPr id="35" name="speech_A110_13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6816602" y="5489088"/>
            <a:ext cx="609600" cy="609600"/>
          </a:xfrm>
          <a:prstGeom prst="rect">
            <a:avLst/>
          </a:prstGeom>
        </p:spPr>
      </p:pic>
      <p:pic>
        <p:nvPicPr>
          <p:cNvPr id="36" name="speech_A110_140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579388" y="54974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92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9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9493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993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63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632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132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4968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61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600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6896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4496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496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996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6996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996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410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097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showWhenStopped="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7" grpId="0" animBg="1"/>
      <p:bldP spid="29" grpId="0"/>
      <p:bldP spid="10" grpId="0" animBg="1"/>
      <p:bldP spid="11" grpId="0" animBg="1"/>
      <p:bldP spid="31" grpId="0"/>
      <p:bldP spid="32" grpId="0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8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1045102" y="3554734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進法で数を表す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800" y="1060982"/>
            <a:ext cx="2959341" cy="2878876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4920700" y="629844"/>
            <a:ext cx="1957137" cy="5232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265313" y="1269759"/>
            <a:ext cx="3659487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10110111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9" name="グループ化 18"/>
          <p:cNvGrpSpPr/>
          <p:nvPr/>
        </p:nvGrpSpPr>
        <p:grpSpPr>
          <a:xfrm>
            <a:off x="7277140" y="2005514"/>
            <a:ext cx="1957137" cy="908073"/>
            <a:chOff x="6171214" y="2088934"/>
            <a:chExt cx="1957137" cy="908073"/>
          </a:xfrm>
        </p:grpSpPr>
        <p:cxnSp>
          <p:nvCxnSpPr>
            <p:cNvPr id="4" name="直線矢印コネクタ 3"/>
            <p:cNvCxnSpPr/>
            <p:nvPr/>
          </p:nvCxnSpPr>
          <p:spPr>
            <a:xfrm>
              <a:off x="6318250" y="2088934"/>
              <a:ext cx="307526" cy="299231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16"/>
            <p:cNvSpPr txBox="1"/>
            <p:nvPr/>
          </p:nvSpPr>
          <p:spPr>
            <a:xfrm>
              <a:off x="6171214" y="2473787"/>
              <a:ext cx="1957137" cy="52322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2" name="グループ化 21"/>
          <p:cNvGrpSpPr/>
          <p:nvPr/>
        </p:nvGrpSpPr>
        <p:grpSpPr>
          <a:xfrm>
            <a:off x="6846903" y="1958411"/>
            <a:ext cx="1957137" cy="1383844"/>
            <a:chOff x="5194635" y="2189301"/>
            <a:chExt cx="1957137" cy="1383844"/>
          </a:xfrm>
        </p:grpSpPr>
        <p:cxnSp>
          <p:nvCxnSpPr>
            <p:cNvPr id="18" name="直線矢印コネクタ 17"/>
            <p:cNvCxnSpPr/>
            <p:nvPr/>
          </p:nvCxnSpPr>
          <p:spPr>
            <a:xfrm>
              <a:off x="5421358" y="2189301"/>
              <a:ext cx="349573" cy="708336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テキスト ボックス 19"/>
            <p:cNvSpPr txBox="1"/>
            <p:nvPr/>
          </p:nvSpPr>
          <p:spPr>
            <a:xfrm>
              <a:off x="5194635" y="3049925"/>
              <a:ext cx="1957137" cy="52322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6444630" y="1958412"/>
            <a:ext cx="1957137" cy="2423779"/>
            <a:chOff x="5194635" y="2189301"/>
            <a:chExt cx="1957137" cy="1419338"/>
          </a:xfrm>
        </p:grpSpPr>
        <p:cxnSp>
          <p:nvCxnSpPr>
            <p:cNvPr id="30" name="直線矢印コネクタ 29"/>
            <p:cNvCxnSpPr/>
            <p:nvPr/>
          </p:nvCxnSpPr>
          <p:spPr>
            <a:xfrm>
              <a:off x="5421358" y="2189301"/>
              <a:ext cx="402273" cy="810363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テキスト ボックス 30"/>
            <p:cNvSpPr txBox="1"/>
            <p:nvPr/>
          </p:nvSpPr>
          <p:spPr>
            <a:xfrm>
              <a:off x="5194635" y="3049925"/>
              <a:ext cx="1957137" cy="558714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4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 2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2" name="グループ化 31"/>
          <p:cNvGrpSpPr/>
          <p:nvPr/>
        </p:nvGrpSpPr>
        <p:grpSpPr>
          <a:xfrm>
            <a:off x="6163452" y="1958410"/>
            <a:ext cx="1957137" cy="3321800"/>
            <a:chOff x="5294194" y="2189301"/>
            <a:chExt cx="1957137" cy="1214724"/>
          </a:xfrm>
        </p:grpSpPr>
        <p:cxnSp>
          <p:nvCxnSpPr>
            <p:cNvPr id="33" name="直線矢印コネクタ 32"/>
            <p:cNvCxnSpPr/>
            <p:nvPr/>
          </p:nvCxnSpPr>
          <p:spPr>
            <a:xfrm>
              <a:off x="5421358" y="2189301"/>
              <a:ext cx="402273" cy="810363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テキスト ボックス 33"/>
            <p:cNvSpPr txBox="1"/>
            <p:nvPr/>
          </p:nvSpPr>
          <p:spPr>
            <a:xfrm>
              <a:off x="5294194" y="3055125"/>
              <a:ext cx="1957137" cy="34890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8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は</a:t>
              </a:r>
              <a:r>
                <a:rPr kumimoji="1" lang="ja-JP" altLang="en-US" sz="2800" dirty="0" err="1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無し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 2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X 2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5" name="グループ化 34"/>
          <p:cNvGrpSpPr/>
          <p:nvPr/>
        </p:nvGrpSpPr>
        <p:grpSpPr>
          <a:xfrm>
            <a:off x="3617677" y="1972630"/>
            <a:ext cx="2867463" cy="3307580"/>
            <a:chOff x="4381701" y="2194501"/>
            <a:chExt cx="1957137" cy="1209524"/>
          </a:xfrm>
        </p:grpSpPr>
        <p:cxnSp>
          <p:nvCxnSpPr>
            <p:cNvPr id="36" name="直線矢印コネクタ 35"/>
            <p:cNvCxnSpPr/>
            <p:nvPr/>
          </p:nvCxnSpPr>
          <p:spPr>
            <a:xfrm flipH="1">
              <a:off x="5863710" y="2194501"/>
              <a:ext cx="104979" cy="810363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テキスト ボックス 36"/>
            <p:cNvSpPr txBox="1"/>
            <p:nvPr/>
          </p:nvSpPr>
          <p:spPr>
            <a:xfrm>
              <a:off x="4381701" y="3055125"/>
              <a:ext cx="1957137" cy="34890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      16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は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 2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X 2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8" name="グループ化 37"/>
          <p:cNvGrpSpPr/>
          <p:nvPr/>
        </p:nvGrpSpPr>
        <p:grpSpPr>
          <a:xfrm>
            <a:off x="2133771" y="1979443"/>
            <a:ext cx="3933513" cy="2495782"/>
            <a:chOff x="4381701" y="2187608"/>
            <a:chExt cx="1957137" cy="1404404"/>
          </a:xfrm>
        </p:grpSpPr>
        <p:cxnSp>
          <p:nvCxnSpPr>
            <p:cNvPr id="39" name="直線矢印コネクタ 38"/>
            <p:cNvCxnSpPr/>
            <p:nvPr/>
          </p:nvCxnSpPr>
          <p:spPr>
            <a:xfrm flipH="1">
              <a:off x="5738285" y="2187608"/>
              <a:ext cx="348145" cy="815167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テキスト ボックス 39"/>
            <p:cNvSpPr txBox="1"/>
            <p:nvPr/>
          </p:nvSpPr>
          <p:spPr>
            <a:xfrm>
              <a:off x="4381701" y="3055125"/>
              <a:ext cx="1957137" cy="536887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          32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は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</a:t>
              </a:r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 2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X 2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4" name="グループ化 43"/>
          <p:cNvGrpSpPr/>
          <p:nvPr/>
        </p:nvGrpSpPr>
        <p:grpSpPr>
          <a:xfrm>
            <a:off x="1044125" y="1972630"/>
            <a:ext cx="4313545" cy="1687078"/>
            <a:chOff x="4381701" y="2579885"/>
            <a:chExt cx="1957137" cy="1093858"/>
          </a:xfrm>
        </p:grpSpPr>
        <p:cxnSp>
          <p:nvCxnSpPr>
            <p:cNvPr id="45" name="直線矢印コネクタ 44"/>
            <p:cNvCxnSpPr/>
            <p:nvPr/>
          </p:nvCxnSpPr>
          <p:spPr>
            <a:xfrm flipH="1">
              <a:off x="5681285" y="2579885"/>
              <a:ext cx="603380" cy="465594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テキスト ボックス 45"/>
            <p:cNvSpPr txBox="1"/>
            <p:nvPr/>
          </p:nvSpPr>
          <p:spPr>
            <a:xfrm>
              <a:off x="4381701" y="3055125"/>
              <a:ext cx="1957137" cy="61861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          64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は</a:t>
              </a:r>
              <a:r>
                <a:rPr kumimoji="1" lang="ja-JP" altLang="en-US" sz="2800" dirty="0" err="1">
                  <a:latin typeface="メイリオ" panose="020B0604030504040204" pitchFamily="50" charset="-128"/>
                  <a:ea typeface="メイリオ" panose="020B0604030504040204" pitchFamily="50" charset="-128"/>
                </a:rPr>
                <a:t>無</a:t>
              </a:r>
              <a:r>
                <a:rPr kumimoji="1" lang="ja-JP" altLang="en-US" sz="2800" dirty="0" err="1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し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</a:t>
              </a:r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X</a:t>
              </a:r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 2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X 2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8" name="グループ化 47"/>
          <p:cNvGrpSpPr/>
          <p:nvPr/>
        </p:nvGrpSpPr>
        <p:grpSpPr>
          <a:xfrm>
            <a:off x="0" y="1597501"/>
            <a:ext cx="4764745" cy="1384994"/>
            <a:chOff x="4381701" y="3055125"/>
            <a:chExt cx="1957137" cy="1126629"/>
          </a:xfrm>
        </p:grpSpPr>
        <p:cxnSp>
          <p:nvCxnSpPr>
            <p:cNvPr id="49" name="直線矢印コネクタ 48"/>
            <p:cNvCxnSpPr/>
            <p:nvPr/>
          </p:nvCxnSpPr>
          <p:spPr>
            <a:xfrm flipH="1">
              <a:off x="5861671" y="3120982"/>
              <a:ext cx="407843" cy="169160"/>
            </a:xfrm>
            <a:prstGeom prst="straightConnector1">
              <a:avLst/>
            </a:prstGeom>
            <a:ln w="762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テキスト ボックス 49"/>
            <p:cNvSpPr txBox="1"/>
            <p:nvPr/>
          </p:nvSpPr>
          <p:spPr>
            <a:xfrm>
              <a:off x="4381701" y="3055125"/>
              <a:ext cx="1957137" cy="112662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        128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は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個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/>
              </a:r>
              <a:b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</a:t>
              </a:r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X</a:t>
              </a:r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</a:t>
              </a:r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X</a:t>
              </a:r>
              <a:r>
                <a:rPr kumimoji="1" lang="ja-JP" altLang="en-US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 X 2</a:t>
              </a:r>
              <a:r>
                <a:rPr kumimoji="1" lang="ja-JP" altLang="en-US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X 2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47" name="speech_A110_1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4860274" y="5555531"/>
            <a:ext cx="609600" cy="609600"/>
          </a:xfrm>
          <a:prstGeom prst="rect">
            <a:avLst/>
          </a:prstGeom>
        </p:spPr>
      </p:pic>
      <p:pic>
        <p:nvPicPr>
          <p:cNvPr id="51" name="speech_A110_16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35030" y="5534175"/>
            <a:ext cx="609600" cy="609600"/>
          </a:xfrm>
          <a:prstGeom prst="rect">
            <a:avLst/>
          </a:prstGeom>
        </p:spPr>
      </p:pic>
      <p:pic>
        <p:nvPicPr>
          <p:cNvPr id="52" name="speech_A110_17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763804" y="5534175"/>
            <a:ext cx="609600" cy="609600"/>
          </a:xfrm>
          <a:prstGeom prst="rect">
            <a:avLst/>
          </a:prstGeom>
        </p:spPr>
      </p:pic>
      <p:pic>
        <p:nvPicPr>
          <p:cNvPr id="53" name="speech_A110_18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692578" y="55797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006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48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1348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848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466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6314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578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78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78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78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78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78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78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78"/>
                            </p:stCondLst>
                            <p:childTnLst>
                              <p:par>
                                <p:cTn id="4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0396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9474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audio>
              <p:cMediaNode vol="80000" showWhenStopped="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audio>
              <p:cMediaNode vol="80000" showWhenStopped="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6318250" y="6443345"/>
            <a:ext cx="2133600" cy="476250"/>
          </a:xfrm>
          <a:noFill/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FFD852FE-D9F3-41EC-BD3F-5FEED1B257D1}" type="slidenum">
              <a:rPr kumimoji="0" lang="en-US" altLang="ja-JP">
                <a:latin typeface="メイリオ" panose="020B0604030504040204" pitchFamily="50" charset="-128"/>
                <a:ea typeface="メイリオ" panose="020B0604030504040204" pitchFamily="50" charset="-128"/>
              </a:rPr>
              <a:pPr/>
              <a:t>9</a:t>
            </a:fld>
            <a:endParaRPr kumimoji="0" lang="en-US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269" name="Text Box 6"/>
          <p:cNvSpPr txBox="1">
            <a:spLocks noChangeArrowheads="1"/>
          </p:cNvSpPr>
          <p:nvPr/>
        </p:nvSpPr>
        <p:spPr bwMode="auto">
          <a:xfrm>
            <a:off x="849313" y="357314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/>
            <a:endParaRPr lang="ja-JP" altLang="ja-JP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フローチャート: 和接合 6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304800" y="304800"/>
            <a:ext cx="7620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ja-JP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進法で数を表す</a:t>
            </a:r>
            <a:endParaRPr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04800" y="1060982"/>
            <a:ext cx="2959341" cy="2878876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4920700" y="629844"/>
            <a:ext cx="1957137" cy="523220"/>
          </a:xfrm>
          <a:prstGeom prst="rect">
            <a:avLst/>
          </a:prstGeom>
          <a:solidFill>
            <a:schemeClr val="bg1"/>
          </a:solidFill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進法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805901" y="4213684"/>
            <a:ext cx="1957137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183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264141" y="1237920"/>
            <a:ext cx="5327046" cy="584775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183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÷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= 91 …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en-US" altLang="ja-JP" sz="3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3" name="グループ化 12"/>
          <p:cNvGrpSpPr/>
          <p:nvPr/>
        </p:nvGrpSpPr>
        <p:grpSpPr>
          <a:xfrm>
            <a:off x="3116410" y="1711598"/>
            <a:ext cx="5327046" cy="725525"/>
            <a:chOff x="3508889" y="2834435"/>
            <a:chExt cx="5327046" cy="725525"/>
          </a:xfrm>
        </p:grpSpPr>
        <p:cxnSp>
          <p:nvCxnSpPr>
            <p:cNvPr id="4" name="直線矢印コネクタ 3"/>
            <p:cNvCxnSpPr/>
            <p:nvPr/>
          </p:nvCxnSpPr>
          <p:spPr>
            <a:xfrm flipH="1">
              <a:off x="4498886" y="2834435"/>
              <a:ext cx="1784467" cy="14075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テキスト ボックス 29"/>
            <p:cNvSpPr txBox="1"/>
            <p:nvPr/>
          </p:nvSpPr>
          <p:spPr>
            <a:xfrm>
              <a:off x="3508889" y="2975185"/>
              <a:ext cx="5327046" cy="58477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91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÷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= 45 …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0" name="L 字 9"/>
          <p:cNvSpPr/>
          <p:nvPr/>
        </p:nvSpPr>
        <p:spPr>
          <a:xfrm flipH="1">
            <a:off x="5531958" y="1153064"/>
            <a:ext cx="1690855" cy="4463483"/>
          </a:xfrm>
          <a:prstGeom prst="corner">
            <a:avLst>
              <a:gd name="adj1" fmla="val 38152"/>
              <a:gd name="adj2" fmla="val 3914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下矢印 10"/>
          <p:cNvSpPr/>
          <p:nvPr/>
        </p:nvSpPr>
        <p:spPr>
          <a:xfrm>
            <a:off x="6481452" y="5759737"/>
            <a:ext cx="427456" cy="32908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6842906" y="6073430"/>
            <a:ext cx="759813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6006188" y="6073430"/>
            <a:ext cx="675564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481452" y="6091050"/>
            <a:ext cx="559587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6" name="グループ化 25"/>
          <p:cNvGrpSpPr/>
          <p:nvPr/>
        </p:nvGrpSpPr>
        <p:grpSpPr>
          <a:xfrm>
            <a:off x="3108016" y="2343646"/>
            <a:ext cx="5327046" cy="725525"/>
            <a:chOff x="3508889" y="2834435"/>
            <a:chExt cx="5327046" cy="725525"/>
          </a:xfrm>
        </p:grpSpPr>
        <p:cxnSp>
          <p:nvCxnSpPr>
            <p:cNvPr id="27" name="直線矢印コネクタ 26"/>
            <p:cNvCxnSpPr/>
            <p:nvPr/>
          </p:nvCxnSpPr>
          <p:spPr>
            <a:xfrm flipH="1">
              <a:off x="4498886" y="2834435"/>
              <a:ext cx="1784467" cy="14075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3508889" y="2975185"/>
              <a:ext cx="5327046" cy="58477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45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÷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= 22 …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37" name="グループ化 36"/>
          <p:cNvGrpSpPr/>
          <p:nvPr/>
        </p:nvGrpSpPr>
        <p:grpSpPr>
          <a:xfrm>
            <a:off x="3124804" y="3027254"/>
            <a:ext cx="5327046" cy="725525"/>
            <a:chOff x="3508889" y="2834435"/>
            <a:chExt cx="5327046" cy="725525"/>
          </a:xfrm>
        </p:grpSpPr>
        <p:cxnSp>
          <p:nvCxnSpPr>
            <p:cNvPr id="38" name="直線矢印コネクタ 37"/>
            <p:cNvCxnSpPr/>
            <p:nvPr/>
          </p:nvCxnSpPr>
          <p:spPr>
            <a:xfrm flipH="1">
              <a:off x="4498886" y="2834435"/>
              <a:ext cx="1784467" cy="14075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テキスト ボックス 38"/>
            <p:cNvSpPr txBox="1"/>
            <p:nvPr/>
          </p:nvSpPr>
          <p:spPr>
            <a:xfrm>
              <a:off x="3508889" y="2975185"/>
              <a:ext cx="5327046" cy="58477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22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÷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= 11 …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0" name="グループ化 39"/>
          <p:cNvGrpSpPr/>
          <p:nvPr/>
        </p:nvGrpSpPr>
        <p:grpSpPr>
          <a:xfrm>
            <a:off x="3108015" y="3634453"/>
            <a:ext cx="5327046" cy="725525"/>
            <a:chOff x="3508889" y="2834435"/>
            <a:chExt cx="5327046" cy="725525"/>
          </a:xfrm>
        </p:grpSpPr>
        <p:cxnSp>
          <p:nvCxnSpPr>
            <p:cNvPr id="41" name="直線矢印コネクタ 40"/>
            <p:cNvCxnSpPr/>
            <p:nvPr/>
          </p:nvCxnSpPr>
          <p:spPr>
            <a:xfrm flipH="1">
              <a:off x="4498886" y="2834435"/>
              <a:ext cx="1784467" cy="14075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テキスト ボックス 41"/>
            <p:cNvSpPr txBox="1"/>
            <p:nvPr/>
          </p:nvSpPr>
          <p:spPr>
            <a:xfrm>
              <a:off x="3508889" y="2975185"/>
              <a:ext cx="5327046" cy="58477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11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÷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=   5 …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3" name="グループ化 42"/>
          <p:cNvGrpSpPr/>
          <p:nvPr/>
        </p:nvGrpSpPr>
        <p:grpSpPr>
          <a:xfrm>
            <a:off x="3068809" y="4223534"/>
            <a:ext cx="5327046" cy="725525"/>
            <a:chOff x="3508889" y="2834435"/>
            <a:chExt cx="5327046" cy="725525"/>
          </a:xfrm>
        </p:grpSpPr>
        <p:cxnSp>
          <p:nvCxnSpPr>
            <p:cNvPr id="44" name="直線矢印コネクタ 43"/>
            <p:cNvCxnSpPr/>
            <p:nvPr/>
          </p:nvCxnSpPr>
          <p:spPr>
            <a:xfrm flipH="1">
              <a:off x="4498886" y="2834435"/>
              <a:ext cx="1784467" cy="14075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テキスト ボックス 44"/>
            <p:cNvSpPr txBox="1"/>
            <p:nvPr/>
          </p:nvSpPr>
          <p:spPr>
            <a:xfrm>
              <a:off x="3508889" y="2975185"/>
              <a:ext cx="5327046" cy="58477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 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5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÷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=   2 …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1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46" name="グループ化 45"/>
          <p:cNvGrpSpPr/>
          <p:nvPr/>
        </p:nvGrpSpPr>
        <p:grpSpPr>
          <a:xfrm>
            <a:off x="3068809" y="4891021"/>
            <a:ext cx="5327046" cy="725525"/>
            <a:chOff x="3508889" y="2834435"/>
            <a:chExt cx="5327046" cy="725525"/>
          </a:xfrm>
        </p:grpSpPr>
        <p:cxnSp>
          <p:nvCxnSpPr>
            <p:cNvPr id="47" name="直線矢印コネクタ 46"/>
            <p:cNvCxnSpPr/>
            <p:nvPr/>
          </p:nvCxnSpPr>
          <p:spPr>
            <a:xfrm flipH="1">
              <a:off x="4498886" y="2834435"/>
              <a:ext cx="1784467" cy="14075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テキスト ボックス 47"/>
            <p:cNvSpPr txBox="1"/>
            <p:nvPr/>
          </p:nvSpPr>
          <p:spPr>
            <a:xfrm>
              <a:off x="3508889" y="2975185"/>
              <a:ext cx="5327046" cy="584775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   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÷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=   1 …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 </a:t>
              </a:r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0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49" name="テキスト ボックス 48"/>
          <p:cNvSpPr txBox="1"/>
          <p:nvPr/>
        </p:nvSpPr>
        <p:spPr>
          <a:xfrm>
            <a:off x="5599374" y="6091049"/>
            <a:ext cx="675564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5167709" y="6091049"/>
            <a:ext cx="675564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1" name="テキスト ボックス 50"/>
          <p:cNvSpPr txBox="1"/>
          <p:nvPr/>
        </p:nvSpPr>
        <p:spPr>
          <a:xfrm>
            <a:off x="4762656" y="6091049"/>
            <a:ext cx="675564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2" name="テキスト ボックス 51"/>
          <p:cNvSpPr txBox="1"/>
          <p:nvPr/>
        </p:nvSpPr>
        <p:spPr>
          <a:xfrm>
            <a:off x="4343273" y="6091049"/>
            <a:ext cx="675564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3" name="テキスト ボックス 52"/>
          <p:cNvSpPr txBox="1"/>
          <p:nvPr/>
        </p:nvSpPr>
        <p:spPr>
          <a:xfrm>
            <a:off x="3910985" y="6091049"/>
            <a:ext cx="675564" cy="76944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" name="下矢印 8"/>
          <p:cNvSpPr/>
          <p:nvPr/>
        </p:nvSpPr>
        <p:spPr>
          <a:xfrm>
            <a:off x="7385050" y="1530307"/>
            <a:ext cx="899141" cy="394244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この順番で下の桁から並べる</a:t>
            </a:r>
            <a:endParaRPr kumimoji="1" lang="ja-JP" altLang="en-US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7" name="speech_A110_19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93802" y="5943653"/>
            <a:ext cx="609600" cy="609600"/>
          </a:xfrm>
          <a:prstGeom prst="rect">
            <a:avLst/>
          </a:prstGeom>
        </p:spPr>
      </p:pic>
      <p:pic>
        <p:nvPicPr>
          <p:cNvPr id="18" name="speech_A110_20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87700" y="5965016"/>
            <a:ext cx="609600" cy="609600"/>
          </a:xfrm>
          <a:prstGeom prst="rect">
            <a:avLst/>
          </a:prstGeom>
        </p:spPr>
      </p:pic>
      <p:pic>
        <p:nvPicPr>
          <p:cNvPr id="19" name="speech_A110_210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2122790" y="5973760"/>
            <a:ext cx="609600" cy="609600"/>
          </a:xfrm>
          <a:prstGeom prst="rect">
            <a:avLst/>
          </a:prstGeom>
        </p:spPr>
      </p:pic>
      <p:pic>
        <p:nvPicPr>
          <p:cNvPr id="20" name="speech_A110_220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3016774" y="59436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53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795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295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1795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36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155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8655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155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1655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3155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4655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155"/>
                            </p:stCondLst>
                            <p:childTnLst>
                              <p:par>
                                <p:cTn id="4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12016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171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671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171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671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171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671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171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671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1171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1671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2171"/>
                            </p:stCondLst>
                            <p:childTnLst>
                              <p:par>
                                <p:cTn id="8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7" dur="483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7003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 showWhenStopped="0">
                <p:cTn id="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80000" showWhenStopped="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80000" showWhenStopped="0">
                <p:cTn id="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7" grpId="0" animBg="1"/>
      <p:bldP spid="29" grpId="0"/>
      <p:bldP spid="10" grpId="0" animBg="1"/>
      <p:bldP spid="11" grpId="0" animBg="1"/>
      <p:bldP spid="31" grpId="0"/>
      <p:bldP spid="32" grpId="0"/>
      <p:bldP spid="33" grpId="0"/>
      <p:bldP spid="49" grpId="0"/>
      <p:bldP spid="50" grpId="0"/>
      <p:bldP spid="51" grpId="0"/>
      <p:bldP spid="52" grpId="0"/>
      <p:bldP spid="53" grpId="0"/>
      <p:bldP spid="9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4063</TotalTime>
  <Words>1330</Words>
  <Application>Microsoft Office PowerPoint</Application>
  <PresentationFormat>画面に合わせる (4:3)</PresentationFormat>
  <Paragraphs>671</Paragraphs>
  <Slides>25</Slides>
  <Notes>0</Notes>
  <HiddenSlides>0</HiddenSlides>
  <MMClips>48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25</vt:i4>
      </vt:variant>
    </vt:vector>
  </HeadingPairs>
  <TitlesOfParts>
    <vt:vector size="34" baseType="lpstr">
      <vt:lpstr>HG創英角ﾎﾟｯﾌﾟ体</vt:lpstr>
      <vt:lpstr>ＭＳ Ｐゴシック</vt:lpstr>
      <vt:lpstr>メイリオ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メモリの中の情報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文字の表現</vt:lpstr>
      <vt:lpstr>文字の数値表現</vt:lpstr>
      <vt:lpstr>文字コードの種類</vt:lpstr>
      <vt:lpstr>文字コードと文字化け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185</cp:revision>
  <dcterms:created xsi:type="dcterms:W3CDTF">2020-03-25T21:52:07Z</dcterms:created>
  <dcterms:modified xsi:type="dcterms:W3CDTF">2020-08-20T02:21:37Z</dcterms:modified>
</cp:coreProperties>
</file>