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97" r:id="rId3"/>
    <p:sldId id="268" r:id="rId4"/>
    <p:sldId id="294" r:id="rId5"/>
    <p:sldId id="295" r:id="rId6"/>
    <p:sldId id="296" r:id="rId7"/>
    <p:sldId id="299" r:id="rId8"/>
    <p:sldId id="300" r:id="rId9"/>
    <p:sldId id="303" r:id="rId10"/>
    <p:sldId id="302" r:id="rId11"/>
    <p:sldId id="304" r:id="rId12"/>
    <p:sldId id="305" r:id="rId13"/>
    <p:sldId id="306" r:id="rId14"/>
    <p:sldId id="307" r:id="rId15"/>
    <p:sldId id="308" r:id="rId16"/>
    <p:sldId id="263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00FF"/>
    <a:srgbClr val="00FF00"/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60" d="100"/>
          <a:sy n="60" d="100"/>
        </p:scale>
        <p:origin x="63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2020/8/21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image" Target="../media/image2.png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6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audio" Target="../media/media27.mp3"/><Relationship Id="rId5" Type="http://schemas.microsoft.com/office/2007/relationships/media" Target="../media/media27.mp3"/><Relationship Id="rId4" Type="http://schemas.openxmlformats.org/officeDocument/2006/relationships/audio" Target="../media/media26.mp3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29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28.mp3"/><Relationship Id="rId1" Type="http://schemas.microsoft.com/office/2007/relationships/media" Target="../media/media28.mp3"/><Relationship Id="rId6" Type="http://schemas.openxmlformats.org/officeDocument/2006/relationships/audio" Target="../media/media30.mp3"/><Relationship Id="rId5" Type="http://schemas.microsoft.com/office/2007/relationships/media" Target="../media/media30.mp3"/><Relationship Id="rId4" Type="http://schemas.openxmlformats.org/officeDocument/2006/relationships/audio" Target="../media/media29.mp3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p3"/><Relationship Id="rId3" Type="http://schemas.microsoft.com/office/2007/relationships/media" Target="../media/media32.mp3"/><Relationship Id="rId7" Type="http://schemas.microsoft.com/office/2007/relationships/media" Target="../media/media34.mp3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audio" Target="../media/media33.mp3"/><Relationship Id="rId5" Type="http://schemas.microsoft.com/office/2007/relationships/media" Target="../media/media33.mp3"/><Relationship Id="rId10" Type="http://schemas.openxmlformats.org/officeDocument/2006/relationships/image" Target="../media/image2.png"/><Relationship Id="rId4" Type="http://schemas.openxmlformats.org/officeDocument/2006/relationships/audio" Target="../media/media32.mp3"/><Relationship Id="rId9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audio" Target="../media/media35.mp3"/><Relationship Id="rId1" Type="http://schemas.microsoft.com/office/2007/relationships/media" Target="../media/media35.mp3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37.mp3"/><Relationship Id="rId7" Type="http://schemas.openxmlformats.org/officeDocument/2006/relationships/image" Target="../media/image19.png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37.mp3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4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11" Type="http://schemas.openxmlformats.org/officeDocument/2006/relationships/image" Target="../media/image2.png"/><Relationship Id="rId5" Type="http://schemas.microsoft.com/office/2007/relationships/media" Target="../media/media5.mp3"/><Relationship Id="rId10" Type="http://schemas.openxmlformats.org/officeDocument/2006/relationships/image" Target="../media/image4.png"/><Relationship Id="rId4" Type="http://schemas.openxmlformats.org/officeDocument/2006/relationships/audio" Target="../media/media4.mp3"/><Relationship Id="rId9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image" Target="../media/image7.png"/><Relationship Id="rId3" Type="http://schemas.microsoft.com/office/2007/relationships/media" Target="../media/media7.mp3"/><Relationship Id="rId7" Type="http://schemas.microsoft.com/office/2007/relationships/media" Target="../media/media9.mp3"/><Relationship Id="rId12" Type="http://schemas.openxmlformats.org/officeDocument/2006/relationships/image" Target="../media/image2.png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6" Type="http://schemas.openxmlformats.org/officeDocument/2006/relationships/audio" Target="../media/media8.mp3"/><Relationship Id="rId11" Type="http://schemas.openxmlformats.org/officeDocument/2006/relationships/image" Target="../media/image6.png"/><Relationship Id="rId5" Type="http://schemas.microsoft.com/office/2007/relationships/media" Target="../media/media8.mp3"/><Relationship Id="rId15" Type="http://schemas.openxmlformats.org/officeDocument/2006/relationships/image" Target="../media/image9.png"/><Relationship Id="rId10" Type="http://schemas.openxmlformats.org/officeDocument/2006/relationships/image" Target="../media/image5.png"/><Relationship Id="rId4" Type="http://schemas.openxmlformats.org/officeDocument/2006/relationships/audio" Target="../media/media7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microsoft.com/office/2007/relationships/media" Target="../media/media11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5" Type="http://schemas.microsoft.com/office/2007/relationships/media" Target="../media/media12.mp3"/><Relationship Id="rId4" Type="http://schemas.openxmlformats.org/officeDocument/2006/relationships/audio" Target="../media/media11.mp3"/><Relationship Id="rId9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audio" Target="../media/media13.mp3"/><Relationship Id="rId7" Type="http://schemas.openxmlformats.org/officeDocument/2006/relationships/audio" Target="../media/media15.mp3"/><Relationship Id="rId2" Type="http://schemas.microsoft.com/office/2007/relationships/media" Target="../media/media13.mp3"/><Relationship Id="rId1" Type="http://schemas.openxmlformats.org/officeDocument/2006/relationships/vmlDrawing" Target="../drawings/vmlDrawing1.vml"/><Relationship Id="rId6" Type="http://schemas.microsoft.com/office/2007/relationships/media" Target="../media/media15.mp3"/><Relationship Id="rId11" Type="http://schemas.openxmlformats.org/officeDocument/2006/relationships/image" Target="../media/image2.png"/><Relationship Id="rId5" Type="http://schemas.openxmlformats.org/officeDocument/2006/relationships/audio" Target="../media/media14.mp3"/><Relationship Id="rId10" Type="http://schemas.openxmlformats.org/officeDocument/2006/relationships/image" Target="../media/image11.png"/><Relationship Id="rId4" Type="http://schemas.microsoft.com/office/2007/relationships/media" Target="../media/media14.mp3"/><Relationship Id="rId9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media" Target="../media/media19.mp3"/><Relationship Id="rId13" Type="http://schemas.openxmlformats.org/officeDocument/2006/relationships/image" Target="../media/image2.png"/><Relationship Id="rId3" Type="http://schemas.openxmlformats.org/officeDocument/2006/relationships/audio" Target="../media/media16.mp3"/><Relationship Id="rId7" Type="http://schemas.openxmlformats.org/officeDocument/2006/relationships/audio" Target="../media/media18.mp3"/><Relationship Id="rId12" Type="http://schemas.openxmlformats.org/officeDocument/2006/relationships/image" Target="../media/image11.png"/><Relationship Id="rId2" Type="http://schemas.microsoft.com/office/2007/relationships/media" Target="../media/media16.mp3"/><Relationship Id="rId1" Type="http://schemas.openxmlformats.org/officeDocument/2006/relationships/vmlDrawing" Target="../drawings/vmlDrawing2.vml"/><Relationship Id="rId6" Type="http://schemas.microsoft.com/office/2007/relationships/media" Target="../media/media18.mp3"/><Relationship Id="rId11" Type="http://schemas.openxmlformats.org/officeDocument/2006/relationships/oleObject" Target="../embeddings/oleObject2.bin"/><Relationship Id="rId5" Type="http://schemas.openxmlformats.org/officeDocument/2006/relationships/audio" Target="../media/media17.mp3"/><Relationship Id="rId10" Type="http://schemas.openxmlformats.org/officeDocument/2006/relationships/slideLayout" Target="../slideLayouts/slideLayout1.xml"/><Relationship Id="rId4" Type="http://schemas.microsoft.com/office/2007/relationships/media" Target="../media/media17.mp3"/><Relationship Id="rId9" Type="http://schemas.openxmlformats.org/officeDocument/2006/relationships/audio" Target="../media/media19.mp3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media" Target="../media/media21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audio" Target="../media/media22.mp3"/><Relationship Id="rId5" Type="http://schemas.microsoft.com/office/2007/relationships/media" Target="../media/media22.mp3"/><Relationship Id="rId4" Type="http://schemas.openxmlformats.org/officeDocument/2006/relationships/audio" Target="../media/media21.mp3"/><Relationship Id="rId9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デジタル情報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色のしくみ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Picture 18" descr="A06_Den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84" y="1776094"/>
            <a:ext cx="3446927" cy="41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949110" y="2228671"/>
            <a:ext cx="240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48564" y="2218157"/>
            <a:ext cx="3847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イラスト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178594" y="4094064"/>
            <a:ext cx="2501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動画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Sunset_Our_Mem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66115" y="57906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色の合成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561" l="0" r="9713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4448" y="1259316"/>
            <a:ext cx="4747602" cy="4339368"/>
          </a:xfrm>
          <a:prstGeom prst="rect">
            <a:avLst/>
          </a:prstGeom>
        </p:spPr>
      </p:pic>
      <p:graphicFrame>
        <p:nvGraphicFramePr>
          <p:cNvPr id="11" name="表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961794"/>
              </p:ext>
            </p:extLst>
          </p:nvPr>
        </p:nvGraphicFramePr>
        <p:xfrm>
          <a:off x="5196500" y="1739277"/>
          <a:ext cx="355126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643">
                  <a:extLst>
                    <a:ext uri="{9D8B030D-6E8A-4147-A177-3AD203B41FA5}">
                      <a16:colId xmlns:a16="http://schemas.microsoft.com/office/drawing/2014/main" val="641635283"/>
                    </a:ext>
                  </a:extLst>
                </a:gridCol>
                <a:gridCol w="506643">
                  <a:extLst>
                    <a:ext uri="{9D8B030D-6E8A-4147-A177-3AD203B41FA5}">
                      <a16:colId xmlns:a16="http://schemas.microsoft.com/office/drawing/2014/main" val="2609458364"/>
                    </a:ext>
                  </a:extLst>
                </a:gridCol>
                <a:gridCol w="506643">
                  <a:extLst>
                    <a:ext uri="{9D8B030D-6E8A-4147-A177-3AD203B41FA5}">
                      <a16:colId xmlns:a16="http://schemas.microsoft.com/office/drawing/2014/main" val="4167892287"/>
                    </a:ext>
                  </a:extLst>
                </a:gridCol>
                <a:gridCol w="2031331">
                  <a:extLst>
                    <a:ext uri="{9D8B030D-6E8A-4147-A177-3AD203B41FA5}">
                      <a16:colId xmlns:a16="http://schemas.microsoft.com/office/drawing/2014/main" val="37227634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赤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緑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青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何色</a:t>
                      </a:r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?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423304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206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rgbClr val="00206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青</a:t>
                      </a:r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577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FF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rgbClr val="00FF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緑</a:t>
                      </a:r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3012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FF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206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rgbClr val="3399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水色</a:t>
                      </a:r>
                      <a:r>
                        <a:rPr kumimoji="1" lang="en-US" altLang="ja-JP" sz="2400" b="1" dirty="0" smtClean="0">
                          <a:solidFill>
                            <a:srgbClr val="3399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2400" b="1" dirty="0" smtClean="0">
                          <a:solidFill>
                            <a:srgbClr val="3399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シアン</a:t>
                      </a:r>
                      <a:r>
                        <a:rPr kumimoji="1" lang="en-US" altLang="ja-JP" sz="2400" b="1" dirty="0" smtClean="0">
                          <a:solidFill>
                            <a:srgbClr val="3399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1" dirty="0">
                        <a:solidFill>
                          <a:srgbClr val="3399FF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2357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赤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1879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206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rgbClr val="FF00FF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マゼンタ</a:t>
                      </a:r>
                      <a:endParaRPr kumimoji="1" lang="ja-JP" altLang="en-US" sz="2400" b="1" dirty="0">
                        <a:solidFill>
                          <a:srgbClr val="FF00FF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4439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FF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rgbClr val="FFFF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黄色</a:t>
                      </a:r>
                      <a:endParaRPr kumimoji="1" lang="ja-JP" altLang="en-US" sz="2400" b="1" dirty="0">
                        <a:solidFill>
                          <a:srgbClr val="FF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5199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FF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FF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 smtClean="0">
                          <a:solidFill>
                            <a:srgbClr val="00206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〇</a:t>
                      </a:r>
                      <a:endParaRPr kumimoji="1" lang="ja-JP" altLang="en-US" sz="2400" b="1" dirty="0">
                        <a:solidFill>
                          <a:srgbClr val="00206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1" dirty="0" smtClean="0">
                          <a:solidFill>
                            <a:schemeClr val="bg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白</a:t>
                      </a:r>
                      <a:endParaRPr kumimoji="1" lang="ja-JP" altLang="en-US" sz="2400" b="1" dirty="0">
                        <a:solidFill>
                          <a:schemeClr val="bg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3448111"/>
                  </a:ext>
                </a:extLst>
              </a:tr>
            </a:tbl>
          </a:graphicData>
        </a:graphic>
      </p:graphicFrame>
      <p:pic>
        <p:nvPicPr>
          <p:cNvPr id="5" name="speech_A120_2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347460" y="821345"/>
            <a:ext cx="5334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0813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000">
        <p14:ripple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41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もっとたくさんの色を作る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5161274" y="876228"/>
            <a:ext cx="1546644" cy="2306558"/>
            <a:chOff x="6256422" y="4078524"/>
            <a:chExt cx="1546644" cy="2306558"/>
          </a:xfrm>
        </p:grpSpPr>
        <p:grpSp>
          <p:nvGrpSpPr>
            <p:cNvPr id="107" name="図形グループ 15"/>
            <p:cNvGrpSpPr>
              <a:grpSpLocks/>
            </p:cNvGrpSpPr>
            <p:nvPr/>
          </p:nvGrpSpPr>
          <p:grpSpPr bwMode="auto">
            <a:xfrm>
              <a:off x="6467193" y="5650588"/>
              <a:ext cx="649288" cy="533400"/>
              <a:chOff x="5615782" y="2276475"/>
              <a:chExt cx="649287" cy="533400"/>
            </a:xfrm>
            <a:noFill/>
          </p:grpSpPr>
          <p:sp>
            <p:nvSpPr>
              <p:cNvPr id="119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kumimoji="0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20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</a:p>
            </p:txBody>
          </p:sp>
        </p:grpSp>
        <p:grpSp>
          <p:nvGrpSpPr>
            <p:cNvPr id="108" name="図形グループ 16"/>
            <p:cNvGrpSpPr>
              <a:grpSpLocks/>
            </p:cNvGrpSpPr>
            <p:nvPr/>
          </p:nvGrpSpPr>
          <p:grpSpPr bwMode="auto">
            <a:xfrm>
              <a:off x="6467193" y="4992715"/>
              <a:ext cx="647700" cy="533400"/>
              <a:chOff x="5615782" y="3068638"/>
              <a:chExt cx="649287" cy="533400"/>
            </a:xfrm>
            <a:noFill/>
          </p:grpSpPr>
          <p:sp>
            <p:nvSpPr>
              <p:cNvPr id="117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8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</a:p>
            </p:txBody>
          </p:sp>
        </p:grpSp>
        <p:grpSp>
          <p:nvGrpSpPr>
            <p:cNvPr id="109" name="図形グループ 17"/>
            <p:cNvGrpSpPr>
              <a:grpSpLocks/>
            </p:cNvGrpSpPr>
            <p:nvPr/>
          </p:nvGrpSpPr>
          <p:grpSpPr bwMode="auto">
            <a:xfrm>
              <a:off x="6418781" y="4286715"/>
              <a:ext cx="720725" cy="533400"/>
              <a:chOff x="5580063" y="3787778"/>
              <a:chExt cx="720725" cy="533400"/>
            </a:xfrm>
            <a:noFill/>
          </p:grpSpPr>
          <p:sp>
            <p:nvSpPr>
              <p:cNvPr id="115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6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</a:p>
            </p:txBody>
          </p:sp>
        </p:grpSp>
        <p:sp>
          <p:nvSpPr>
            <p:cNvPr id="7" name="正方形/長方形 6"/>
            <p:cNvSpPr/>
            <p:nvPr/>
          </p:nvSpPr>
          <p:spPr>
            <a:xfrm>
              <a:off x="6256422" y="4078524"/>
              <a:ext cx="1546644" cy="230655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139505" y="4738076"/>
              <a:ext cx="6635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2079133" y="1227271"/>
            <a:ext cx="2643206" cy="577743"/>
            <a:chOff x="2746403" y="4847371"/>
            <a:chExt cx="2643206" cy="1190764"/>
          </a:xfrm>
        </p:grpSpPr>
        <p:sp>
          <p:nvSpPr>
            <p:cNvPr id="12" name="右矢印 11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テキスト ボックス 120"/>
            <p:cNvSpPr txBox="1"/>
            <p:nvPr/>
          </p:nvSpPr>
          <p:spPr>
            <a:xfrm>
              <a:off x="2746403" y="5514915"/>
              <a:ext cx="245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(550nm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2" name="図形グループ 15"/>
          <p:cNvGrpSpPr>
            <a:grpSpLocks/>
          </p:cNvGrpSpPr>
          <p:nvPr/>
        </p:nvGrpSpPr>
        <p:grpSpPr bwMode="auto">
          <a:xfrm>
            <a:off x="5374651" y="2462887"/>
            <a:ext cx="649288" cy="533400"/>
            <a:chOff x="5615782" y="2276475"/>
            <a:chExt cx="649287" cy="533400"/>
          </a:xfrm>
        </p:grpSpPr>
        <p:sp>
          <p:nvSpPr>
            <p:cNvPr id="123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4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grpSp>
        <p:nvGrpSpPr>
          <p:cNvPr id="18" name="グループ化 17"/>
          <p:cNvGrpSpPr/>
          <p:nvPr/>
        </p:nvGrpSpPr>
        <p:grpSpPr>
          <a:xfrm>
            <a:off x="6902828" y="1550248"/>
            <a:ext cx="1429112" cy="1297026"/>
            <a:chOff x="6813558" y="4965381"/>
            <a:chExt cx="1429112" cy="907285"/>
          </a:xfrm>
        </p:grpSpPr>
        <p:sp>
          <p:nvSpPr>
            <p:cNvPr id="16" name="右矢印 15"/>
            <p:cNvSpPr/>
            <p:nvPr/>
          </p:nvSpPr>
          <p:spPr>
            <a:xfrm>
              <a:off x="6813558" y="4965381"/>
              <a:ext cx="1315453" cy="188475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テキスト ボックス 124"/>
            <p:cNvSpPr txBox="1"/>
            <p:nvPr/>
          </p:nvSpPr>
          <p:spPr>
            <a:xfrm>
              <a:off x="6973359" y="5349446"/>
              <a:ext cx="12693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黄色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図形グループ 16"/>
          <p:cNvGrpSpPr>
            <a:grpSpLocks/>
          </p:cNvGrpSpPr>
          <p:nvPr/>
        </p:nvGrpSpPr>
        <p:grpSpPr bwMode="auto">
          <a:xfrm>
            <a:off x="5372045" y="1805014"/>
            <a:ext cx="647700" cy="533400"/>
            <a:chOff x="5615782" y="3068638"/>
            <a:chExt cx="649287" cy="533400"/>
          </a:xfrm>
        </p:grpSpPr>
        <p:sp>
          <p:nvSpPr>
            <p:cNvPr id="49" name="Oval 9"/>
            <p:cNvSpPr>
              <a:spLocks noChangeArrowheads="1"/>
            </p:cNvSpPr>
            <p:nvPr/>
          </p:nvSpPr>
          <p:spPr bwMode="auto">
            <a:xfrm>
              <a:off x="5673725" y="3068638"/>
              <a:ext cx="533400" cy="533400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0" name="Text Box 32"/>
            <p:cNvSpPr txBox="1">
              <a:spLocks noChangeArrowheads="1"/>
            </p:cNvSpPr>
            <p:nvPr/>
          </p:nvSpPr>
          <p:spPr bwMode="auto">
            <a:xfrm>
              <a:off x="5615782" y="30845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</a:p>
          </p:txBody>
        </p:sp>
      </p:grpSp>
      <p:grpSp>
        <p:nvGrpSpPr>
          <p:cNvPr id="94" name="グループ化 93"/>
          <p:cNvGrpSpPr/>
          <p:nvPr/>
        </p:nvGrpSpPr>
        <p:grpSpPr>
          <a:xfrm>
            <a:off x="2099864" y="2192757"/>
            <a:ext cx="2643206" cy="847104"/>
            <a:chOff x="2746403" y="4847371"/>
            <a:chExt cx="2643206" cy="1745934"/>
          </a:xfrm>
        </p:grpSpPr>
        <p:sp>
          <p:nvSpPr>
            <p:cNvPr id="95" name="右矢印 94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テキスト ボックス 95"/>
            <p:cNvSpPr txBox="1"/>
            <p:nvPr/>
          </p:nvSpPr>
          <p:spPr>
            <a:xfrm>
              <a:off x="2746403" y="5514916"/>
              <a:ext cx="2454614" cy="10783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(650nm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1" name="グループ化 20"/>
          <p:cNvGrpSpPr/>
          <p:nvPr/>
        </p:nvGrpSpPr>
        <p:grpSpPr>
          <a:xfrm>
            <a:off x="536025" y="1109211"/>
            <a:ext cx="1561383" cy="2027377"/>
            <a:chOff x="380806" y="4284167"/>
            <a:chExt cx="1561383" cy="2027377"/>
          </a:xfrm>
        </p:grpSpPr>
        <p:sp>
          <p:nvSpPr>
            <p:cNvPr id="19" name="フローチャート: 論理積ゲート 18"/>
            <p:cNvSpPr/>
            <p:nvPr/>
          </p:nvSpPr>
          <p:spPr>
            <a:xfrm rot="16200000">
              <a:off x="851174" y="5258237"/>
              <a:ext cx="432966" cy="453721"/>
            </a:xfrm>
            <a:prstGeom prst="flowChartDela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フローチャート: 論理積ゲート 96"/>
            <p:cNvSpPr/>
            <p:nvPr/>
          </p:nvSpPr>
          <p:spPr>
            <a:xfrm rot="16200000">
              <a:off x="851618" y="4273789"/>
              <a:ext cx="432966" cy="453721"/>
            </a:xfrm>
            <a:prstGeom prst="flowChartDelay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テキスト ボックス 101"/>
            <p:cNvSpPr txBox="1"/>
            <p:nvPr/>
          </p:nvSpPr>
          <p:spPr>
            <a:xfrm>
              <a:off x="407322" y="4774369"/>
              <a:ext cx="1534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  <a:r>
                <a:rPr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LED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3" name="テキスト ボックス 102"/>
            <p:cNvSpPr txBox="1"/>
            <p:nvPr/>
          </p:nvSpPr>
          <p:spPr>
            <a:xfrm>
              <a:off x="380806" y="5788324"/>
              <a:ext cx="1534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  <a:r>
                <a:rPr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LED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70" name="グループ化 69"/>
          <p:cNvGrpSpPr/>
          <p:nvPr/>
        </p:nvGrpSpPr>
        <p:grpSpPr>
          <a:xfrm>
            <a:off x="5117617" y="3838758"/>
            <a:ext cx="1546644" cy="2306558"/>
            <a:chOff x="6256422" y="4078524"/>
            <a:chExt cx="1546644" cy="2306558"/>
          </a:xfrm>
        </p:grpSpPr>
        <p:grpSp>
          <p:nvGrpSpPr>
            <p:cNvPr id="72" name="図形グループ 15"/>
            <p:cNvGrpSpPr>
              <a:grpSpLocks/>
            </p:cNvGrpSpPr>
            <p:nvPr/>
          </p:nvGrpSpPr>
          <p:grpSpPr bwMode="auto">
            <a:xfrm>
              <a:off x="6467193" y="5650588"/>
              <a:ext cx="649288" cy="533400"/>
              <a:chOff x="5615782" y="2276475"/>
              <a:chExt cx="649287" cy="533400"/>
            </a:xfrm>
            <a:noFill/>
          </p:grpSpPr>
          <p:sp>
            <p:nvSpPr>
              <p:cNvPr id="106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kumimoji="0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0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</a:p>
            </p:txBody>
          </p:sp>
        </p:grpSp>
        <p:grpSp>
          <p:nvGrpSpPr>
            <p:cNvPr id="73" name="図形グループ 16"/>
            <p:cNvGrpSpPr>
              <a:grpSpLocks/>
            </p:cNvGrpSpPr>
            <p:nvPr/>
          </p:nvGrpSpPr>
          <p:grpSpPr bwMode="auto">
            <a:xfrm>
              <a:off x="6467193" y="4992715"/>
              <a:ext cx="647700" cy="533400"/>
              <a:chOff x="5615782" y="3068638"/>
              <a:chExt cx="649287" cy="533400"/>
            </a:xfrm>
            <a:noFill/>
          </p:grpSpPr>
          <p:sp>
            <p:nvSpPr>
              <p:cNvPr id="104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05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</a:p>
            </p:txBody>
          </p:sp>
        </p:grpSp>
        <p:grpSp>
          <p:nvGrpSpPr>
            <p:cNvPr id="76" name="図形グループ 17"/>
            <p:cNvGrpSpPr>
              <a:grpSpLocks/>
            </p:cNvGrpSpPr>
            <p:nvPr/>
          </p:nvGrpSpPr>
          <p:grpSpPr bwMode="auto">
            <a:xfrm>
              <a:off x="6418781" y="4286715"/>
              <a:ext cx="720725" cy="533400"/>
              <a:chOff x="5580063" y="3787778"/>
              <a:chExt cx="720725" cy="533400"/>
            </a:xfrm>
            <a:noFill/>
          </p:grpSpPr>
          <p:sp>
            <p:nvSpPr>
              <p:cNvPr id="100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01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</a:p>
            </p:txBody>
          </p:sp>
        </p:grpSp>
        <p:sp>
          <p:nvSpPr>
            <p:cNvPr id="98" name="正方形/長方形 97"/>
            <p:cNvSpPr/>
            <p:nvPr/>
          </p:nvSpPr>
          <p:spPr>
            <a:xfrm>
              <a:off x="6256422" y="4078524"/>
              <a:ext cx="1546644" cy="230655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9" name="テキスト ボックス 98"/>
            <p:cNvSpPr txBox="1"/>
            <p:nvPr/>
          </p:nvSpPr>
          <p:spPr>
            <a:xfrm>
              <a:off x="7139505" y="4738076"/>
              <a:ext cx="6635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</a:p>
          </p:txBody>
        </p:sp>
      </p:grpSp>
      <p:grpSp>
        <p:nvGrpSpPr>
          <p:cNvPr id="111" name="グループ化 110"/>
          <p:cNvGrpSpPr/>
          <p:nvPr/>
        </p:nvGrpSpPr>
        <p:grpSpPr>
          <a:xfrm>
            <a:off x="2114008" y="3837869"/>
            <a:ext cx="2643206" cy="1333675"/>
            <a:chOff x="2746403" y="4847371"/>
            <a:chExt cx="2643206" cy="1190764"/>
          </a:xfrm>
        </p:grpSpPr>
        <p:sp>
          <p:nvSpPr>
            <p:cNvPr id="112" name="右矢印 111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3" name="テキスト ボックス 112"/>
            <p:cNvSpPr txBox="1"/>
            <p:nvPr/>
          </p:nvSpPr>
          <p:spPr>
            <a:xfrm>
              <a:off x="2746403" y="5514915"/>
              <a:ext cx="245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(550nm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14" name="図形グループ 15"/>
          <p:cNvGrpSpPr>
            <a:grpSpLocks/>
          </p:cNvGrpSpPr>
          <p:nvPr/>
        </p:nvGrpSpPr>
        <p:grpSpPr bwMode="auto">
          <a:xfrm>
            <a:off x="5330994" y="5425417"/>
            <a:ext cx="649288" cy="533400"/>
            <a:chOff x="5615782" y="2276475"/>
            <a:chExt cx="649287" cy="533400"/>
          </a:xfrm>
        </p:grpSpPr>
        <p:sp>
          <p:nvSpPr>
            <p:cNvPr id="126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7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grpSp>
        <p:nvGrpSpPr>
          <p:cNvPr id="128" name="グループ化 127"/>
          <p:cNvGrpSpPr/>
          <p:nvPr/>
        </p:nvGrpSpPr>
        <p:grpSpPr>
          <a:xfrm>
            <a:off x="6920282" y="4402158"/>
            <a:ext cx="1429112" cy="1160773"/>
            <a:chOff x="6813558" y="4965381"/>
            <a:chExt cx="1429112" cy="699255"/>
          </a:xfrm>
        </p:grpSpPr>
        <p:sp>
          <p:nvSpPr>
            <p:cNvPr id="129" name="右矢印 128"/>
            <p:cNvSpPr/>
            <p:nvPr/>
          </p:nvSpPr>
          <p:spPr>
            <a:xfrm>
              <a:off x="6813558" y="4965381"/>
              <a:ext cx="1315453" cy="188475"/>
            </a:xfrm>
            <a:prstGeom prst="rightArrow">
              <a:avLst/>
            </a:prstGeom>
            <a:solidFill>
              <a:srgbClr val="8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0" name="テキスト ボックス 129"/>
            <p:cNvSpPr txBox="1"/>
            <p:nvPr/>
          </p:nvSpPr>
          <p:spPr>
            <a:xfrm>
              <a:off x="6973359" y="5349446"/>
              <a:ext cx="1269311" cy="315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黄緑色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31" name="図形グループ 16"/>
          <p:cNvGrpSpPr>
            <a:grpSpLocks/>
          </p:cNvGrpSpPr>
          <p:nvPr/>
        </p:nvGrpSpPr>
        <p:grpSpPr bwMode="auto">
          <a:xfrm>
            <a:off x="5328388" y="4767544"/>
            <a:ext cx="647700" cy="533400"/>
            <a:chOff x="5615782" y="3068638"/>
            <a:chExt cx="649287" cy="533400"/>
          </a:xfrm>
        </p:grpSpPr>
        <p:sp>
          <p:nvSpPr>
            <p:cNvPr id="132" name="Oval 9"/>
            <p:cNvSpPr>
              <a:spLocks noChangeArrowheads="1"/>
            </p:cNvSpPr>
            <p:nvPr/>
          </p:nvSpPr>
          <p:spPr bwMode="auto">
            <a:xfrm>
              <a:off x="5673725" y="3068638"/>
              <a:ext cx="533400" cy="533400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33" name="Text Box 32"/>
            <p:cNvSpPr txBox="1">
              <a:spLocks noChangeArrowheads="1"/>
            </p:cNvSpPr>
            <p:nvPr/>
          </p:nvSpPr>
          <p:spPr bwMode="auto">
            <a:xfrm>
              <a:off x="5615782" y="30845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</a:p>
          </p:txBody>
        </p:sp>
      </p:grpSp>
      <p:grpSp>
        <p:nvGrpSpPr>
          <p:cNvPr id="134" name="グループ化 133"/>
          <p:cNvGrpSpPr/>
          <p:nvPr/>
        </p:nvGrpSpPr>
        <p:grpSpPr>
          <a:xfrm>
            <a:off x="2105597" y="5286349"/>
            <a:ext cx="2643206" cy="847104"/>
            <a:chOff x="2746403" y="4847371"/>
            <a:chExt cx="2643206" cy="1745934"/>
          </a:xfrm>
        </p:grpSpPr>
        <p:sp>
          <p:nvSpPr>
            <p:cNvPr id="135" name="右矢印 134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6" name="テキスト ボックス 135"/>
            <p:cNvSpPr txBox="1"/>
            <p:nvPr/>
          </p:nvSpPr>
          <p:spPr>
            <a:xfrm>
              <a:off x="2746403" y="5514916"/>
              <a:ext cx="2454614" cy="10783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(650nm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37" name="グループ化 136"/>
          <p:cNvGrpSpPr/>
          <p:nvPr/>
        </p:nvGrpSpPr>
        <p:grpSpPr>
          <a:xfrm>
            <a:off x="492368" y="4071741"/>
            <a:ext cx="1561383" cy="2027377"/>
            <a:chOff x="380806" y="4284167"/>
            <a:chExt cx="1561383" cy="2027377"/>
          </a:xfrm>
        </p:grpSpPr>
        <p:sp>
          <p:nvSpPr>
            <p:cNvPr id="138" name="フローチャート: 論理積ゲート 137"/>
            <p:cNvSpPr/>
            <p:nvPr/>
          </p:nvSpPr>
          <p:spPr>
            <a:xfrm rot="16200000">
              <a:off x="851174" y="5258237"/>
              <a:ext cx="432966" cy="453721"/>
            </a:xfrm>
            <a:prstGeom prst="flowChartDela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9" name="フローチャート: 論理積ゲート 138"/>
            <p:cNvSpPr/>
            <p:nvPr/>
          </p:nvSpPr>
          <p:spPr>
            <a:xfrm rot="16200000">
              <a:off x="851618" y="4273789"/>
              <a:ext cx="432966" cy="453721"/>
            </a:xfrm>
            <a:prstGeom prst="flowChartDelay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0" name="テキスト ボックス 139"/>
            <p:cNvSpPr txBox="1"/>
            <p:nvPr/>
          </p:nvSpPr>
          <p:spPr>
            <a:xfrm>
              <a:off x="407322" y="4774369"/>
              <a:ext cx="1534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  <a:r>
                <a:rPr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LED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41" name="テキスト ボックス 140"/>
            <p:cNvSpPr txBox="1"/>
            <p:nvPr/>
          </p:nvSpPr>
          <p:spPr>
            <a:xfrm>
              <a:off x="380806" y="5788324"/>
              <a:ext cx="1534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  <a:r>
                <a:rPr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LED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" name="speech_A120_2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293228" y="176190"/>
            <a:ext cx="609600" cy="609600"/>
          </a:xfrm>
          <a:prstGeom prst="rect">
            <a:avLst/>
          </a:prstGeom>
        </p:spPr>
      </p:pic>
      <p:pic>
        <p:nvPicPr>
          <p:cNvPr id="3" name="speech_A120_2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273208" y="239611"/>
            <a:ext cx="609600" cy="609600"/>
          </a:xfrm>
          <a:prstGeom prst="rect">
            <a:avLst/>
          </a:prstGeom>
        </p:spPr>
      </p:pic>
      <p:pic>
        <p:nvPicPr>
          <p:cNvPr id="4" name="speech_A120_23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244840" y="9586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389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99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49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99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99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8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83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83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33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972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052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色を作ってみよう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2581" y="810797"/>
            <a:ext cx="4229851" cy="5695514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770021" y="3866147"/>
            <a:ext cx="2614863" cy="15881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133473" y="1293969"/>
            <a:ext cx="401052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各色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255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区別</a:t>
            </a:r>
          </a:p>
          <a:p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256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階調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5061015" y="2788928"/>
            <a:ext cx="401052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256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 </a:t>
            </a:r>
            <a:r>
              <a:rPr kumimoji="1" lang="en-US" altLang="ja-JP" sz="3200" dirty="0" smtClean="0">
                <a:solidFill>
                  <a:srgbClr val="80FF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256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x </a:t>
            </a:r>
            <a:r>
              <a:rPr kumimoji="1" lang="en-US" altLang="ja-JP" sz="3200" dirty="0" smtClean="0">
                <a:solidFill>
                  <a:srgbClr val="00206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256</a:t>
            </a:r>
          </a:p>
          <a:p>
            <a: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=16,777,216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endParaRPr kumimoji="1" lang="en-US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≒</a:t>
            </a:r>
            <a: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1677</a:t>
            </a:r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万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</a:p>
          <a:p>
            <a:r>
              <a: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speech_A120_2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309360" y="5423582"/>
            <a:ext cx="609600" cy="609600"/>
          </a:xfrm>
          <a:prstGeom prst="rect">
            <a:avLst/>
          </a:prstGeom>
        </p:spPr>
      </p:pic>
      <p:pic>
        <p:nvPicPr>
          <p:cNvPr id="14" name="speech_A120_27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066278" y="5454316"/>
            <a:ext cx="609600" cy="609600"/>
          </a:xfrm>
          <a:prstGeom prst="rect">
            <a:avLst/>
          </a:prstGeom>
        </p:spPr>
      </p:pic>
      <p:pic>
        <p:nvPicPr>
          <p:cNvPr id="15" name="speech_A120_28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43029" y="54195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9297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4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784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341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841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30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147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647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25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8906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1" grpId="0" animBg="1"/>
      <p:bldP spid="6" grpId="0" animBg="1"/>
      <p:bldP spid="9" grpId="0"/>
      <p:bldP spid="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階調とデータの大きさ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544980"/>
              </p:ext>
            </p:extLst>
          </p:nvPr>
        </p:nvGraphicFramePr>
        <p:xfrm>
          <a:off x="632580" y="1396833"/>
          <a:ext cx="60960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70152808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876120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69093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赤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(R)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緑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(G)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青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(B)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9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255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255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255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815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0-FF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425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/>
                      </a:r>
                      <a:b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(1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/>
                      </a:r>
                      <a:b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(1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/>
                      </a:r>
                      <a:b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(1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155707"/>
                  </a:ext>
                </a:extLst>
              </a:tr>
            </a:tbl>
          </a:graphicData>
        </a:graphic>
      </p:graphicFrame>
      <p:grpSp>
        <p:nvGrpSpPr>
          <p:cNvPr id="7" name="グループ化 6"/>
          <p:cNvGrpSpPr/>
          <p:nvPr/>
        </p:nvGrpSpPr>
        <p:grpSpPr>
          <a:xfrm>
            <a:off x="6836323" y="2525798"/>
            <a:ext cx="2443015" cy="1200329"/>
            <a:chOff x="6836324" y="2268646"/>
            <a:chExt cx="2443015" cy="1200329"/>
          </a:xfrm>
        </p:grpSpPr>
        <p:sp>
          <p:nvSpPr>
            <p:cNvPr id="3" name="右矢印 2"/>
            <p:cNvSpPr/>
            <p:nvPr/>
          </p:nvSpPr>
          <p:spPr>
            <a:xfrm>
              <a:off x="6836324" y="2689621"/>
              <a:ext cx="417095" cy="358377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テキスト ボックス 3"/>
            <p:cNvSpPr txBox="1"/>
            <p:nvPr/>
          </p:nvSpPr>
          <p:spPr>
            <a:xfrm>
              <a:off x="7361163" y="2268646"/>
              <a:ext cx="191817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ドット</a:t>
              </a:r>
            </a:p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=24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ビット</a:t>
              </a:r>
              <a:endPara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=3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バイト</a:t>
              </a:r>
            </a:p>
          </p:txBody>
        </p:sp>
      </p:grpSp>
      <p:sp>
        <p:nvSpPr>
          <p:cNvPr id="8" name="正方形/長方形 7"/>
          <p:cNvSpPr/>
          <p:nvPr/>
        </p:nvSpPr>
        <p:spPr>
          <a:xfrm>
            <a:off x="632579" y="2326789"/>
            <a:ext cx="6096000" cy="12648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565135"/>
              </p:ext>
            </p:extLst>
          </p:nvPr>
        </p:nvGraphicFramePr>
        <p:xfrm>
          <a:off x="632579" y="4248438"/>
          <a:ext cx="60960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70152808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687612009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7690937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赤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(R)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緑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(G)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青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(B)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99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4815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0-F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425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0155707"/>
                  </a:ext>
                </a:extLst>
              </a:tr>
            </a:tbl>
          </a:graphicData>
        </a:graphic>
      </p:graphicFrame>
      <p:sp>
        <p:nvSpPr>
          <p:cNvPr id="12" name="テキスト ボックス 11"/>
          <p:cNvSpPr txBox="1"/>
          <p:nvPr/>
        </p:nvSpPr>
        <p:spPr>
          <a:xfrm>
            <a:off x="610881" y="949909"/>
            <a:ext cx="182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256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階調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/>
          <p:cNvGrpSpPr/>
          <p:nvPr/>
        </p:nvGrpSpPr>
        <p:grpSpPr>
          <a:xfrm>
            <a:off x="610881" y="3819365"/>
            <a:ext cx="8668456" cy="2381385"/>
            <a:chOff x="610881" y="3819365"/>
            <a:chExt cx="8668456" cy="2381385"/>
          </a:xfrm>
        </p:grpSpPr>
        <p:grpSp>
          <p:nvGrpSpPr>
            <p:cNvPr id="13" name="グループ化 12"/>
            <p:cNvGrpSpPr/>
            <p:nvPr/>
          </p:nvGrpSpPr>
          <p:grpSpPr>
            <a:xfrm>
              <a:off x="6836322" y="5000421"/>
              <a:ext cx="2443015" cy="1200329"/>
              <a:chOff x="6836322" y="5000421"/>
              <a:chExt cx="2443015" cy="1200329"/>
            </a:xfrm>
          </p:grpSpPr>
          <p:sp>
            <p:nvSpPr>
              <p:cNvPr id="20" name="右矢印 19"/>
              <p:cNvSpPr/>
              <p:nvPr/>
            </p:nvSpPr>
            <p:spPr>
              <a:xfrm>
                <a:off x="6836322" y="5421396"/>
                <a:ext cx="417095" cy="358377"/>
              </a:xfrm>
              <a:prstGeom prst="rightArrow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テキスト ボックス 20"/>
              <p:cNvSpPr txBox="1"/>
              <p:nvPr/>
            </p:nvSpPr>
            <p:spPr>
              <a:xfrm>
                <a:off x="7361161" y="5000421"/>
                <a:ext cx="1918176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1</a:t>
                </a:r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ドット</a:t>
                </a:r>
              </a:p>
              <a:p>
                <a:r>
                  <a:rPr kumimoji="1" lang="en-US" altLang="ja-JP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=12</a:t>
                </a:r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ビット</a:t>
                </a:r>
                <a:endPara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  <a:p>
                <a:r>
                  <a:rPr kumimoji="1" lang="en-US" altLang="ja-JP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=1.5</a:t>
                </a:r>
                <a:r>
                  <a:rPr kumimoji="1" lang="ja-JP" altLang="en-US" sz="24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バイト</a:t>
                </a:r>
              </a:p>
            </p:txBody>
          </p:sp>
        </p:grpSp>
        <p:sp>
          <p:nvSpPr>
            <p:cNvPr id="25" name="テキスト ボックス 24"/>
            <p:cNvSpPr txBox="1"/>
            <p:nvPr/>
          </p:nvSpPr>
          <p:spPr>
            <a:xfrm>
              <a:off x="610881" y="3819365"/>
              <a:ext cx="182827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階調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8" name="正方形/長方形 27"/>
          <p:cNvSpPr/>
          <p:nvPr/>
        </p:nvSpPr>
        <p:spPr>
          <a:xfrm>
            <a:off x="610880" y="3812648"/>
            <a:ext cx="8533119" cy="2558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speech_A120_2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118979" y="668705"/>
            <a:ext cx="609600" cy="609600"/>
          </a:xfrm>
          <a:prstGeom prst="rect">
            <a:avLst/>
          </a:prstGeom>
        </p:spPr>
      </p:pic>
      <p:pic>
        <p:nvPicPr>
          <p:cNvPr id="24" name="speech_A120_3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988168" y="668705"/>
            <a:ext cx="609600" cy="609600"/>
          </a:xfrm>
          <a:prstGeom prst="rect">
            <a:avLst/>
          </a:prstGeom>
        </p:spPr>
      </p:pic>
      <p:pic>
        <p:nvPicPr>
          <p:cNvPr id="27" name="speech_A120_3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10945" y="657391"/>
            <a:ext cx="609600" cy="609600"/>
          </a:xfrm>
          <a:prstGeom prst="rect">
            <a:avLst/>
          </a:prstGeom>
        </p:spPr>
      </p:pic>
      <p:pic>
        <p:nvPicPr>
          <p:cNvPr id="29" name="speech_A120_32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10945" y="148804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347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5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651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15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4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614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713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136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636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3249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1885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  <p:bldLst>
      <p:bldP spid="31" grpId="0" animBg="1"/>
      <p:bldP spid="8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色の種類と見え方の違い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505760"/>
              </p:ext>
            </p:extLst>
          </p:nvPr>
        </p:nvGraphicFramePr>
        <p:xfrm>
          <a:off x="510076" y="1382332"/>
          <a:ext cx="7885779" cy="3528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593">
                  <a:extLst>
                    <a:ext uri="{9D8B030D-6E8A-4147-A177-3AD203B41FA5}">
                      <a16:colId xmlns:a16="http://schemas.microsoft.com/office/drawing/2014/main" val="701528089"/>
                    </a:ext>
                  </a:extLst>
                </a:gridCol>
                <a:gridCol w="2628593">
                  <a:extLst>
                    <a:ext uri="{9D8B030D-6E8A-4147-A177-3AD203B41FA5}">
                      <a16:colId xmlns:a16="http://schemas.microsoft.com/office/drawing/2014/main" val="3687612009"/>
                    </a:ext>
                  </a:extLst>
                </a:gridCol>
                <a:gridCol w="2628593">
                  <a:extLst>
                    <a:ext uri="{9D8B030D-6E8A-4147-A177-3AD203B41FA5}">
                      <a16:colId xmlns:a16="http://schemas.microsoft.com/office/drawing/2014/main" val="769093724"/>
                    </a:ext>
                  </a:extLst>
                </a:gridCol>
              </a:tblGrid>
              <a:tr h="41469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色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256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色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約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1677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万色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79946"/>
                  </a:ext>
                </a:extLst>
              </a:tr>
              <a:tr h="3070896"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7425232"/>
                  </a:ext>
                </a:extLst>
              </a:tr>
            </a:tbl>
          </a:graphicData>
        </a:graphic>
      </p:graphicFrame>
      <p:pic>
        <p:nvPicPr>
          <p:cNvPr id="9" name="図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172" y="2200428"/>
            <a:ext cx="2390476" cy="245714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2965" y="2155643"/>
            <a:ext cx="2400000" cy="247619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451" y="2155643"/>
            <a:ext cx="2390476" cy="2485714"/>
          </a:xfrm>
          <a:prstGeom prst="rect">
            <a:avLst/>
          </a:prstGeom>
        </p:spPr>
      </p:pic>
      <p:pic>
        <p:nvPicPr>
          <p:cNvPr id="14" name="speech_A120_3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004560" y="55794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738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5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2654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おまけ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: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色を作る他の方法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7" name="グループ化 6"/>
          <p:cNvGrpSpPr/>
          <p:nvPr/>
        </p:nvGrpSpPr>
        <p:grpSpPr>
          <a:xfrm>
            <a:off x="506457" y="1574867"/>
            <a:ext cx="2722935" cy="3549265"/>
            <a:chOff x="876056" y="1139681"/>
            <a:chExt cx="2909881" cy="3889204"/>
          </a:xfrm>
        </p:grpSpPr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76056" y="1139681"/>
              <a:ext cx="2909881" cy="3888740"/>
            </a:xfrm>
            <a:prstGeom prst="rect">
              <a:avLst/>
            </a:prstGeom>
          </p:spPr>
        </p:pic>
        <p:sp>
          <p:nvSpPr>
            <p:cNvPr id="3" name="正方形/長方形 2"/>
            <p:cNvSpPr/>
            <p:nvPr/>
          </p:nvSpPr>
          <p:spPr>
            <a:xfrm>
              <a:off x="876056" y="1139681"/>
              <a:ext cx="2909881" cy="38892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8" name="図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8380" y="1609897"/>
            <a:ext cx="2248021" cy="3548841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550146" y="749554"/>
            <a:ext cx="34282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HLS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空間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, 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パワーポイント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656731" y="749554"/>
            <a:ext cx="2298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HSB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色空間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, Scratch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2638917" y="2923368"/>
            <a:ext cx="24504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色合い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zh-TW" altLang="en-US" sz="2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色相</a:t>
            </a:r>
            <a:endParaRPr kumimoji="1" lang="zh-TW" altLang="en-US" sz="2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鮮やかさ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zh-TW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彩度</a:t>
            </a:r>
            <a:endParaRPr kumimoji="1" lang="zh-TW" altLang="en-US" sz="20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明るさ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zh-TW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輝度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876401" y="2841456"/>
            <a:ext cx="22480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zh-TW" altLang="en-US" sz="20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色相</a:t>
            </a:r>
            <a:endParaRPr kumimoji="1" lang="zh-TW" altLang="en-US" sz="20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鮮やかさ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zh-TW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彩度</a:t>
            </a:r>
            <a:endParaRPr kumimoji="1" lang="zh-TW" altLang="en-US" sz="20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明るさ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0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明度</a:t>
            </a:r>
            <a:endParaRPr kumimoji="1" lang="ja-JP" altLang="en-US" sz="2000" dirty="0">
              <a:solidFill>
                <a:schemeClr val="accent5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58688" y="5326583"/>
            <a:ext cx="79618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TW" altLang="en-US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色相</a:t>
            </a:r>
            <a:r>
              <a:rPr kumimoji="1" lang="en-US" altLang="zh-TW" sz="28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あか、みどり、</a:t>
            </a:r>
            <a:r>
              <a:rPr kumimoji="1" lang="ja-JP" altLang="en-US" sz="28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あお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等の色を指定</a:t>
            </a:r>
            <a:endParaRPr kumimoji="1" lang="zh-TW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zh-TW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彩度</a:t>
            </a:r>
            <a:r>
              <a:rPr kumimoji="1"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輝度</a:t>
            </a:r>
            <a:r>
              <a:rPr kumimoji="1" lang="en-US" altLang="zh-TW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800" dirty="0" smtClean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の濃さ、純色から無彩色まで指定</a:t>
            </a:r>
            <a:endParaRPr kumimoji="1" lang="zh-TW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zh-TW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輝度</a:t>
            </a:r>
            <a:r>
              <a:rPr kumimoji="1" lang="en-US" altLang="zh-TW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明度</a:t>
            </a:r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色の明暗、明るい色から黒まで指定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2" name="speech_A120_3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036857" y="1192324"/>
            <a:ext cx="609600" cy="609600"/>
          </a:xfrm>
          <a:prstGeom prst="rect">
            <a:avLst/>
          </a:prstGeom>
        </p:spPr>
      </p:pic>
      <p:pic>
        <p:nvPicPr>
          <p:cNvPr id="13" name="speech_A120_3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03122" y="12700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450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23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733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442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8157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1" grpId="0" animBg="1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16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デジタル情報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色のしくみ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Picture 18" descr="A06_Den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84" y="1776094"/>
            <a:ext cx="3446927" cy="41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949110" y="2228671"/>
            <a:ext cx="240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48564" y="2218157"/>
            <a:ext cx="3847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イラスト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178594" y="4094064"/>
            <a:ext cx="2501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動画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725206" y="4056096"/>
            <a:ext cx="250121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5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色</a:t>
            </a:r>
            <a:endParaRPr kumimoji="1" lang="ja-JP" altLang="en-US" sz="15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speech_A120_0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20185" y="58471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7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64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457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画像と色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231" b="97231" l="1425" r="9857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8584" y="1218794"/>
            <a:ext cx="4737102" cy="3656908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3848495" y="1839807"/>
            <a:ext cx="4547360" cy="2488032"/>
            <a:chOff x="3848495" y="1839807"/>
            <a:chExt cx="4547360" cy="2488032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16667" y="1839807"/>
              <a:ext cx="2533556" cy="1887241"/>
            </a:xfrm>
            <a:prstGeom prst="rect">
              <a:avLst/>
            </a:prstGeom>
          </p:spPr>
        </p:pic>
        <p:sp>
          <p:nvSpPr>
            <p:cNvPr id="14" name="正方形/長方形 13"/>
            <p:cNvSpPr/>
            <p:nvPr/>
          </p:nvSpPr>
          <p:spPr>
            <a:xfrm>
              <a:off x="3848495" y="2468600"/>
              <a:ext cx="180975" cy="158769"/>
            </a:xfrm>
            <a:prstGeom prst="rect">
              <a:avLst/>
            </a:prstGeom>
            <a:noFill/>
            <a:ln w="603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5" name="直線矢印コネクタ 14"/>
            <p:cNvCxnSpPr/>
            <p:nvPr/>
          </p:nvCxnSpPr>
          <p:spPr>
            <a:xfrm>
              <a:off x="4086100" y="2547984"/>
              <a:ext cx="1730567" cy="0"/>
            </a:xfrm>
            <a:prstGeom prst="straightConnector1">
              <a:avLst/>
            </a:prstGeom>
            <a:ln w="412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/>
            <p:cNvSpPr txBox="1"/>
            <p:nvPr/>
          </p:nvSpPr>
          <p:spPr>
            <a:xfrm>
              <a:off x="6012412" y="3866174"/>
              <a:ext cx="2383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拡大してみる</a:t>
              </a:r>
            </a:p>
          </p:txBody>
        </p:sp>
      </p:grpSp>
      <p:sp>
        <p:nvSpPr>
          <p:cNvPr id="21" name="テキスト ボックス 20"/>
          <p:cNvSpPr txBox="1"/>
          <p:nvPr/>
        </p:nvSpPr>
        <p:spPr>
          <a:xfrm>
            <a:off x="5000311" y="4644869"/>
            <a:ext cx="37994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err="1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つの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点 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= dot (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どっと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endParaRPr lang="ja-JP" altLang="en-US" sz="2400" dirty="0" smtClean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8" name="speech_A120_0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695511" y="5429960"/>
            <a:ext cx="609600" cy="609600"/>
          </a:xfrm>
          <a:prstGeom prst="rect">
            <a:avLst/>
          </a:prstGeom>
        </p:spPr>
      </p:pic>
      <p:pic>
        <p:nvPicPr>
          <p:cNvPr id="9" name="speech_A120_03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16667" y="5387673"/>
            <a:ext cx="609600" cy="609600"/>
          </a:xfrm>
          <a:prstGeom prst="rect">
            <a:avLst/>
          </a:prstGeom>
        </p:spPr>
      </p:pic>
      <p:pic>
        <p:nvPicPr>
          <p:cNvPr id="10" name="speech_A120_04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78645" y="54299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4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34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88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143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643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799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641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1" grpId="0" animBg="1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七色を作る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48969" y="1424265"/>
            <a:ext cx="1871129" cy="1543524"/>
          </a:xfrm>
          <a:prstGeom prst="rect">
            <a:avLst/>
          </a:prstGeom>
        </p:spPr>
      </p:pic>
      <p:pic>
        <p:nvPicPr>
          <p:cNvPr id="5" name="マイ ムービー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36457" y="1267534"/>
            <a:ext cx="3296151" cy="1856986"/>
          </a:xfrm>
          <a:prstGeom prst="rect">
            <a:avLst/>
          </a:prstGeom>
        </p:spPr>
      </p:pic>
      <p:pic>
        <p:nvPicPr>
          <p:cNvPr id="6" name="speech_A120_0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703987" y="330778"/>
            <a:ext cx="609600" cy="609600"/>
          </a:xfrm>
          <a:prstGeom prst="rect">
            <a:avLst/>
          </a:prstGeom>
        </p:spPr>
      </p:pic>
      <p:grpSp>
        <p:nvGrpSpPr>
          <p:cNvPr id="18" name="グループ化 17"/>
          <p:cNvGrpSpPr/>
          <p:nvPr/>
        </p:nvGrpSpPr>
        <p:grpSpPr>
          <a:xfrm>
            <a:off x="5527729" y="1239444"/>
            <a:ext cx="3040942" cy="2002855"/>
            <a:chOff x="5527729" y="1239444"/>
            <a:chExt cx="3040942" cy="2002855"/>
          </a:xfrm>
        </p:grpSpPr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5527729" y="1239444"/>
              <a:ext cx="2044444" cy="1561905"/>
            </a:xfrm>
            <a:prstGeom prst="rect">
              <a:avLst/>
            </a:prstGeom>
          </p:spPr>
        </p:pic>
        <p:sp>
          <p:nvSpPr>
            <p:cNvPr id="16" name="テキスト ボックス 15"/>
            <p:cNvSpPr txBox="1"/>
            <p:nvPr/>
          </p:nvSpPr>
          <p:spPr>
            <a:xfrm>
              <a:off x="5584839" y="2719079"/>
              <a:ext cx="29838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/>
                <a:t>青　赤　緑</a:t>
              </a:r>
              <a:endParaRPr kumimoji="1" lang="ja-JP" altLang="en-US" sz="2800" dirty="0"/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784089" y="3638653"/>
            <a:ext cx="7710848" cy="2504442"/>
            <a:chOff x="784089" y="3638653"/>
            <a:chExt cx="7710848" cy="2504442"/>
          </a:xfrm>
        </p:grpSpPr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784089" y="3753491"/>
              <a:ext cx="3600886" cy="2389604"/>
            </a:xfrm>
            <a:prstGeom prst="rect">
              <a:avLst/>
            </a:prstGeom>
          </p:spPr>
        </p:pic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958835" y="3645609"/>
              <a:ext cx="3486150" cy="2152650"/>
            </a:xfrm>
            <a:prstGeom prst="rect">
              <a:avLst/>
            </a:prstGeom>
          </p:spPr>
        </p:pic>
        <p:sp>
          <p:nvSpPr>
            <p:cNvPr id="4" name="正方形/長方形 3"/>
            <p:cNvSpPr/>
            <p:nvPr/>
          </p:nvSpPr>
          <p:spPr>
            <a:xfrm>
              <a:off x="4908884" y="3638653"/>
              <a:ext cx="3586053" cy="2205354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1" name="正方形/長方形 210"/>
            <p:cNvSpPr/>
            <p:nvPr/>
          </p:nvSpPr>
          <p:spPr>
            <a:xfrm>
              <a:off x="3617153" y="4772589"/>
              <a:ext cx="252303" cy="20343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8" name="直線矢印コネクタ 7"/>
            <p:cNvCxnSpPr>
              <a:endCxn id="4" idx="1"/>
            </p:cNvCxnSpPr>
            <p:nvPr/>
          </p:nvCxnSpPr>
          <p:spPr>
            <a:xfrm flipV="1">
              <a:off x="3801979" y="4741330"/>
              <a:ext cx="1106905" cy="103386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speech_A120_06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875181" y="330778"/>
            <a:ext cx="609600" cy="609600"/>
          </a:xfrm>
          <a:prstGeom prst="rect">
            <a:avLst/>
          </a:prstGeom>
        </p:spPr>
      </p:pic>
      <p:pic>
        <p:nvPicPr>
          <p:cNvPr id="4096" name="speech_A120_07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040197" y="3215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86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2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06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8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8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5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1133" fill="hold"/>
                                        <p:tgtEl>
                                          <p:spTgt spid="40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633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video>
              <p:cMediaNode vol="80000" showWhenStopped="0">
                <p:cTn id="30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物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を見るしくみ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0" name="図形グループ 3" descr="目の構造"/>
          <p:cNvGrpSpPr>
            <a:grpSpLocks/>
          </p:cNvGrpSpPr>
          <p:nvPr/>
        </p:nvGrpSpPr>
        <p:grpSpPr bwMode="auto">
          <a:xfrm>
            <a:off x="1190965" y="677557"/>
            <a:ext cx="6331344" cy="2532585"/>
            <a:chOff x="981075" y="1268413"/>
            <a:chExt cx="6330823" cy="2532644"/>
          </a:xfrm>
        </p:grpSpPr>
        <p:pic>
          <p:nvPicPr>
            <p:cNvPr id="21" name="図 65" descr="スライド2.jp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5402" y="1270087"/>
              <a:ext cx="2921869" cy="2444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Group 5"/>
            <p:cNvGrpSpPr>
              <a:grpSpLocks/>
            </p:cNvGrpSpPr>
            <p:nvPr/>
          </p:nvGrpSpPr>
          <p:grpSpPr bwMode="auto">
            <a:xfrm>
              <a:off x="1187450" y="1268413"/>
              <a:ext cx="1323975" cy="2411412"/>
              <a:chOff x="343" y="906"/>
              <a:chExt cx="1700" cy="3174"/>
            </a:xfrm>
          </p:grpSpPr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343" y="906"/>
                <a:ext cx="1700" cy="3174"/>
              </a:xfrm>
              <a:custGeom>
                <a:avLst/>
                <a:gdLst>
                  <a:gd name="T0" fmla="*/ 0 w 1315"/>
                  <a:gd name="T1" fmla="*/ 0 h 1547"/>
                  <a:gd name="T2" fmla="*/ 1700 w 1315"/>
                  <a:gd name="T3" fmla="*/ 1235 h 1547"/>
                  <a:gd name="T4" fmla="*/ 1700 w 1315"/>
                  <a:gd name="T5" fmla="*/ 1939 h 1547"/>
                  <a:gd name="T6" fmla="*/ 0 w 1315"/>
                  <a:gd name="T7" fmla="*/ 3174 h 1547"/>
                  <a:gd name="T8" fmla="*/ 0 w 1315"/>
                  <a:gd name="T9" fmla="*/ 0 h 15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315" h="1547">
                    <a:moveTo>
                      <a:pt x="0" y="0"/>
                    </a:moveTo>
                    <a:cubicBezTo>
                      <a:pt x="251" y="327"/>
                      <a:pt x="838" y="602"/>
                      <a:pt x="1315" y="602"/>
                    </a:cubicBezTo>
                    <a:cubicBezTo>
                      <a:pt x="1315" y="945"/>
                      <a:pt x="1315" y="945"/>
                      <a:pt x="1315" y="945"/>
                    </a:cubicBezTo>
                    <a:cubicBezTo>
                      <a:pt x="838" y="945"/>
                      <a:pt x="251" y="1220"/>
                      <a:pt x="0" y="154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CCECFF"/>
                  </a:gs>
                  <a:gs pos="100000">
                    <a:schemeClr val="bg1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343" y="2845"/>
                <a:ext cx="1700" cy="1235"/>
              </a:xfrm>
              <a:custGeom>
                <a:avLst/>
                <a:gdLst>
                  <a:gd name="T0" fmla="*/ 2842 w 1315"/>
                  <a:gd name="T1" fmla="*/ 0 h 602"/>
                  <a:gd name="T2" fmla="*/ 0 w 1315"/>
                  <a:gd name="T3" fmla="*/ 5198 h 60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15" h="602">
                    <a:moveTo>
                      <a:pt x="1315" y="0"/>
                    </a:moveTo>
                    <a:cubicBezTo>
                      <a:pt x="838" y="0"/>
                      <a:pt x="251" y="275"/>
                      <a:pt x="0" y="602"/>
                    </a:cubicBezTo>
                  </a:path>
                </a:pathLst>
              </a:custGeom>
              <a:noFill/>
              <a:ln w="19050" cmpd="sng">
                <a:solidFill>
                  <a:srgbClr val="CCECFF"/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ja-JP" altLang="en-US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343" y="2845"/>
                <a:ext cx="1700" cy="1235"/>
              </a:xfrm>
              <a:custGeom>
                <a:avLst/>
                <a:gdLst>
                  <a:gd name="T0" fmla="*/ 2842 w 1315"/>
                  <a:gd name="T1" fmla="*/ 0 h 602"/>
                  <a:gd name="T2" fmla="*/ 0 w 1315"/>
                  <a:gd name="T3" fmla="*/ 5198 h 60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15" h="602">
                    <a:moveTo>
                      <a:pt x="1315" y="0"/>
                    </a:moveTo>
                    <a:cubicBezTo>
                      <a:pt x="838" y="0"/>
                      <a:pt x="251" y="275"/>
                      <a:pt x="0" y="602"/>
                    </a:cubicBezTo>
                  </a:path>
                </a:pathLst>
              </a:custGeom>
              <a:noFill/>
              <a:ln w="12700" cmpd="sng">
                <a:solidFill>
                  <a:srgbClr val="CCECFF"/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ja-JP" altLang="en-US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343" y="906"/>
                <a:ext cx="1700" cy="1235"/>
              </a:xfrm>
              <a:custGeom>
                <a:avLst/>
                <a:gdLst>
                  <a:gd name="T0" fmla="*/ 0 w 1315"/>
                  <a:gd name="T1" fmla="*/ 0 h 602"/>
                  <a:gd name="T2" fmla="*/ 2842 w 1315"/>
                  <a:gd name="T3" fmla="*/ 5198 h 60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15" h="602">
                    <a:moveTo>
                      <a:pt x="0" y="0"/>
                    </a:moveTo>
                    <a:cubicBezTo>
                      <a:pt x="251" y="327"/>
                      <a:pt x="838" y="602"/>
                      <a:pt x="1315" y="602"/>
                    </a:cubicBezTo>
                  </a:path>
                </a:pathLst>
              </a:custGeom>
              <a:noFill/>
              <a:ln w="19050" cmpd="sng">
                <a:solidFill>
                  <a:srgbClr val="CCECFF"/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ja-JP" altLang="en-US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42" name="Freeform 10"/>
              <p:cNvSpPr>
                <a:spLocks/>
              </p:cNvSpPr>
              <p:nvPr/>
            </p:nvSpPr>
            <p:spPr bwMode="auto">
              <a:xfrm>
                <a:off x="343" y="906"/>
                <a:ext cx="1700" cy="1235"/>
              </a:xfrm>
              <a:custGeom>
                <a:avLst/>
                <a:gdLst>
                  <a:gd name="T0" fmla="*/ 0 w 1315"/>
                  <a:gd name="T1" fmla="*/ 0 h 602"/>
                  <a:gd name="T2" fmla="*/ 2842 w 1315"/>
                  <a:gd name="T3" fmla="*/ 5198 h 602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1315" h="602">
                    <a:moveTo>
                      <a:pt x="0" y="0"/>
                    </a:moveTo>
                    <a:cubicBezTo>
                      <a:pt x="251" y="327"/>
                      <a:pt x="838" y="602"/>
                      <a:pt x="1315" y="602"/>
                    </a:cubicBezTo>
                  </a:path>
                </a:pathLst>
              </a:custGeom>
              <a:noFill/>
              <a:ln w="12700" cmpd="sng">
                <a:solidFill>
                  <a:srgbClr val="CCECFF"/>
                </a:solidFill>
                <a:prstDash val="solid"/>
                <a:round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ja-JP" altLang="en-US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26" name="Rectangle 15"/>
            <p:cNvSpPr>
              <a:spLocks noChangeAspect="1" noChangeArrowheads="1"/>
            </p:cNvSpPr>
            <p:nvPr/>
          </p:nvSpPr>
          <p:spPr bwMode="auto">
            <a:xfrm>
              <a:off x="1294449" y="2831342"/>
              <a:ext cx="1265233" cy="831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36000" rIns="36000"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2400" b="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水晶体</a:t>
              </a:r>
              <a:br>
                <a:rPr lang="ja-JP" altLang="en-US" sz="2400" b="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lang="en-US" altLang="ja-JP" sz="2400" b="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</a:t>
              </a:r>
              <a:r>
                <a:rPr lang="ja-JP" altLang="en-US" sz="2400" b="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レンズ</a:t>
              </a:r>
              <a:r>
                <a:rPr lang="en-US" altLang="ja-JP" sz="2400" b="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lang="ja-JP" altLang="en-US" sz="2400" b="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7" name="Rectangle 20"/>
            <p:cNvSpPr>
              <a:spLocks noChangeAspect="1" noChangeArrowheads="1"/>
            </p:cNvSpPr>
            <p:nvPr/>
          </p:nvSpPr>
          <p:spPr bwMode="auto">
            <a:xfrm>
              <a:off x="4910207" y="3370160"/>
              <a:ext cx="2401691" cy="430897"/>
            </a:xfrm>
            <a:prstGeom prst="rect">
              <a:avLst/>
            </a:prstGeom>
            <a:noFill/>
            <a:ln w="28575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36000" rIns="36000"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2200" b="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  <a:r>
                <a:rPr lang="en-US" altLang="ja-JP" sz="2200" b="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lang="ja-JP" altLang="en-US" sz="2200" b="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（視細胞</a:t>
              </a:r>
              <a:r>
                <a:rPr lang="en-US" altLang="ja-JP" sz="2200" b="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lang="ja-JP" altLang="en-US" sz="2200" b="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）</a:t>
              </a:r>
            </a:p>
          </p:txBody>
        </p:sp>
        <p:sp>
          <p:nvSpPr>
            <p:cNvPr id="30" name="Line 24"/>
            <p:cNvSpPr>
              <a:spLocks noChangeAspect="1" noChangeShapeType="1"/>
            </p:cNvSpPr>
            <p:nvPr/>
          </p:nvSpPr>
          <p:spPr bwMode="auto">
            <a:xfrm flipV="1">
              <a:off x="2366848" y="2538443"/>
              <a:ext cx="653996" cy="28258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ja-JP" altLang="en-US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34" name="Group 31"/>
            <p:cNvGrpSpPr>
              <a:grpSpLocks/>
            </p:cNvGrpSpPr>
            <p:nvPr/>
          </p:nvGrpSpPr>
          <p:grpSpPr bwMode="auto">
            <a:xfrm>
              <a:off x="981075" y="2149475"/>
              <a:ext cx="981075" cy="712787"/>
              <a:chOff x="136" y="2064"/>
              <a:chExt cx="1263" cy="940"/>
            </a:xfrm>
          </p:grpSpPr>
          <p:sp>
            <p:nvSpPr>
              <p:cNvPr id="36" name="AutoShape 32"/>
              <p:cNvSpPr>
                <a:spLocks noChangeArrowheads="1"/>
              </p:cNvSpPr>
              <p:nvPr/>
            </p:nvSpPr>
            <p:spPr bwMode="auto">
              <a:xfrm>
                <a:off x="136" y="2064"/>
                <a:ext cx="1263" cy="940"/>
              </a:xfrm>
              <a:prstGeom prst="rightArrow">
                <a:avLst>
                  <a:gd name="adj1" fmla="val 50806"/>
                  <a:gd name="adj2" fmla="val 43084"/>
                </a:avLst>
              </a:prstGeom>
              <a:gradFill rotWithShape="0">
                <a:gsLst>
                  <a:gs pos="0">
                    <a:srgbClr val="99CCFF">
                      <a:gamma/>
                      <a:tint val="0"/>
                      <a:invGamma/>
                    </a:srgbClr>
                  </a:gs>
                  <a:gs pos="100000">
                    <a:srgbClr val="99CCFF"/>
                  </a:gs>
                </a:gsLst>
                <a:lin ang="0" scaled="1"/>
              </a:gradFill>
              <a:ln w="19050">
                <a:solidFill>
                  <a:srgbClr val="3366FF"/>
                </a:solidFill>
                <a:miter lim="800000"/>
                <a:headEnd/>
                <a:tailEnd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ja-JP" altLang="en-US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37" name="Rectangle 33"/>
              <p:cNvSpPr>
                <a:spLocks noChangeArrowheads="1"/>
              </p:cNvSpPr>
              <p:nvPr/>
            </p:nvSpPr>
            <p:spPr bwMode="auto">
              <a:xfrm>
                <a:off x="563" y="2194"/>
                <a:ext cx="652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ja-JP" altLang="en-US" sz="2400" b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光</a:t>
                </a:r>
              </a:p>
            </p:txBody>
          </p:sp>
        </p:grp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4971722" y="2600356"/>
              <a:ext cx="1646102" cy="461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ja-JP" sz="2400" b="0">
                  <a:solidFill>
                    <a:srgbClr val="0000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→ </a:t>
              </a:r>
              <a:r>
                <a:rPr lang="ja-JP" altLang="en-US" sz="2400" b="0">
                  <a:solidFill>
                    <a:srgbClr val="0000FF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脳へ</a:t>
              </a:r>
            </a:p>
          </p:txBody>
        </p:sp>
      </p:grpSp>
      <p:cxnSp>
        <p:nvCxnSpPr>
          <p:cNvPr id="9" name="直線コネクタ 8"/>
          <p:cNvCxnSpPr/>
          <p:nvPr/>
        </p:nvCxnSpPr>
        <p:spPr>
          <a:xfrm>
            <a:off x="4894612" y="2533086"/>
            <a:ext cx="238862" cy="19407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1404706" y="6385082"/>
            <a:ext cx="6991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日本眼科医会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色覚啓発教材「学校における色のバリアフリー」より引用</a:t>
            </a:r>
          </a:p>
        </p:txBody>
      </p:sp>
      <p:grpSp>
        <p:nvGrpSpPr>
          <p:cNvPr id="4101" name="グループ化 4100"/>
          <p:cNvGrpSpPr/>
          <p:nvPr/>
        </p:nvGrpSpPr>
        <p:grpSpPr>
          <a:xfrm>
            <a:off x="314389" y="3097351"/>
            <a:ext cx="4611415" cy="3239542"/>
            <a:chOff x="1003478" y="3145540"/>
            <a:chExt cx="4611415" cy="3239542"/>
          </a:xfrm>
        </p:grpSpPr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1003478" y="3145540"/>
              <a:ext cx="3606685" cy="3239542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50" name="図形グループ 16"/>
            <p:cNvGrpSpPr>
              <a:grpSpLocks/>
            </p:cNvGrpSpPr>
            <p:nvPr/>
          </p:nvGrpSpPr>
          <p:grpSpPr bwMode="auto">
            <a:xfrm>
              <a:off x="1512348" y="3685255"/>
              <a:ext cx="647700" cy="533400"/>
              <a:chOff x="5615782" y="3068638"/>
              <a:chExt cx="649287" cy="533400"/>
            </a:xfrm>
          </p:grpSpPr>
          <p:sp>
            <p:nvSpPr>
              <p:cNvPr id="51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solidFill>
                <a:srgbClr val="33CC33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2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53" name="図形グループ 16"/>
            <p:cNvGrpSpPr>
              <a:grpSpLocks/>
            </p:cNvGrpSpPr>
            <p:nvPr/>
          </p:nvGrpSpPr>
          <p:grpSpPr bwMode="auto">
            <a:xfrm>
              <a:off x="3610827" y="4145665"/>
              <a:ext cx="647700" cy="533400"/>
              <a:chOff x="5615782" y="3068638"/>
              <a:chExt cx="649287" cy="533400"/>
            </a:xfrm>
          </p:grpSpPr>
          <p:sp>
            <p:nvSpPr>
              <p:cNvPr id="54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solidFill>
                <a:srgbClr val="33CC33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5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56" name="図形グループ 17"/>
            <p:cNvGrpSpPr>
              <a:grpSpLocks/>
            </p:cNvGrpSpPr>
            <p:nvPr/>
          </p:nvGrpSpPr>
          <p:grpSpPr bwMode="auto">
            <a:xfrm>
              <a:off x="3269964" y="3563923"/>
              <a:ext cx="720725" cy="533400"/>
              <a:chOff x="5580063" y="3787778"/>
              <a:chExt cx="720725" cy="533400"/>
            </a:xfrm>
          </p:grpSpPr>
          <p:sp>
            <p:nvSpPr>
              <p:cNvPr id="57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solidFill>
                <a:srgbClr val="3366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58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59" name="図形グループ 17"/>
            <p:cNvGrpSpPr>
              <a:grpSpLocks/>
            </p:cNvGrpSpPr>
            <p:nvPr/>
          </p:nvGrpSpPr>
          <p:grpSpPr bwMode="auto">
            <a:xfrm>
              <a:off x="1891930" y="4137416"/>
              <a:ext cx="720725" cy="533400"/>
              <a:chOff x="5580063" y="3787778"/>
              <a:chExt cx="720725" cy="533400"/>
            </a:xfrm>
          </p:grpSpPr>
          <p:sp>
            <p:nvSpPr>
              <p:cNvPr id="60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solidFill>
                <a:srgbClr val="3366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1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62" name="図形グループ 15"/>
            <p:cNvGrpSpPr>
              <a:grpSpLocks/>
            </p:cNvGrpSpPr>
            <p:nvPr/>
          </p:nvGrpSpPr>
          <p:grpSpPr bwMode="auto">
            <a:xfrm>
              <a:off x="1145723" y="4242359"/>
              <a:ext cx="649287" cy="533400"/>
              <a:chOff x="5615782" y="2276475"/>
              <a:chExt cx="649287" cy="533400"/>
            </a:xfrm>
          </p:grpSpPr>
          <p:sp>
            <p:nvSpPr>
              <p:cNvPr id="63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solidFill>
                <a:srgbClr val="FF505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4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65" name="図形グループ 15"/>
            <p:cNvGrpSpPr>
              <a:grpSpLocks/>
            </p:cNvGrpSpPr>
            <p:nvPr/>
          </p:nvGrpSpPr>
          <p:grpSpPr bwMode="auto">
            <a:xfrm>
              <a:off x="3538992" y="4912427"/>
              <a:ext cx="649288" cy="533400"/>
              <a:chOff x="5615782" y="2276475"/>
              <a:chExt cx="649287" cy="533400"/>
            </a:xfrm>
          </p:grpSpPr>
          <p:sp>
            <p:nvSpPr>
              <p:cNvPr id="66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solidFill>
                <a:srgbClr val="FF505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67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43" name="グループ化 42"/>
            <p:cNvGrpSpPr/>
            <p:nvPr/>
          </p:nvGrpSpPr>
          <p:grpSpPr>
            <a:xfrm>
              <a:off x="2217244" y="3354335"/>
              <a:ext cx="943352" cy="533400"/>
              <a:chOff x="5444240" y="4364064"/>
              <a:chExt cx="943352" cy="533400"/>
            </a:xfrm>
          </p:grpSpPr>
          <p:sp>
            <p:nvSpPr>
              <p:cNvPr id="74" name="Oval 11"/>
              <p:cNvSpPr>
                <a:spLocks noChangeArrowheads="1"/>
              </p:cNvSpPr>
              <p:nvPr/>
            </p:nvSpPr>
            <p:spPr bwMode="auto">
              <a:xfrm>
                <a:off x="5455469" y="4364064"/>
                <a:ext cx="858712" cy="5334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75" name="Text Box 35"/>
              <p:cNvSpPr txBox="1">
                <a:spLocks noChangeArrowheads="1"/>
              </p:cNvSpPr>
              <p:nvPr/>
            </p:nvSpPr>
            <p:spPr bwMode="auto">
              <a:xfrm>
                <a:off x="5444240" y="4453610"/>
                <a:ext cx="943352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明暗</a:t>
                </a:r>
                <a:endParaRPr kumimoji="0" lang="ja-JP" altLang="en-US" sz="2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77" name="グループ化 76"/>
            <p:cNvGrpSpPr/>
            <p:nvPr/>
          </p:nvGrpSpPr>
          <p:grpSpPr>
            <a:xfrm>
              <a:off x="2595640" y="3956472"/>
              <a:ext cx="943352" cy="533400"/>
              <a:chOff x="5444240" y="4364064"/>
              <a:chExt cx="943352" cy="533400"/>
            </a:xfrm>
          </p:grpSpPr>
          <p:sp>
            <p:nvSpPr>
              <p:cNvPr id="78" name="Oval 11"/>
              <p:cNvSpPr>
                <a:spLocks noChangeArrowheads="1"/>
              </p:cNvSpPr>
              <p:nvPr/>
            </p:nvSpPr>
            <p:spPr bwMode="auto">
              <a:xfrm>
                <a:off x="5455469" y="4364064"/>
                <a:ext cx="858712" cy="5334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79" name="Text Box 35"/>
              <p:cNvSpPr txBox="1">
                <a:spLocks noChangeArrowheads="1"/>
              </p:cNvSpPr>
              <p:nvPr/>
            </p:nvSpPr>
            <p:spPr bwMode="auto">
              <a:xfrm>
                <a:off x="5444240" y="4453610"/>
                <a:ext cx="943352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明暗</a:t>
                </a:r>
                <a:endParaRPr kumimoji="0" lang="ja-JP" altLang="en-US" sz="2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80" name="グループ化 79"/>
            <p:cNvGrpSpPr/>
            <p:nvPr/>
          </p:nvGrpSpPr>
          <p:grpSpPr>
            <a:xfrm>
              <a:off x="2740545" y="4680770"/>
              <a:ext cx="943352" cy="533400"/>
              <a:chOff x="5444240" y="4364064"/>
              <a:chExt cx="943352" cy="533400"/>
            </a:xfrm>
          </p:grpSpPr>
          <p:sp>
            <p:nvSpPr>
              <p:cNvPr id="81" name="Oval 11"/>
              <p:cNvSpPr>
                <a:spLocks noChangeArrowheads="1"/>
              </p:cNvSpPr>
              <p:nvPr/>
            </p:nvSpPr>
            <p:spPr bwMode="auto">
              <a:xfrm>
                <a:off x="5455469" y="4364064"/>
                <a:ext cx="858712" cy="5334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82" name="Text Box 35"/>
              <p:cNvSpPr txBox="1">
                <a:spLocks noChangeArrowheads="1"/>
              </p:cNvSpPr>
              <p:nvPr/>
            </p:nvSpPr>
            <p:spPr bwMode="auto">
              <a:xfrm>
                <a:off x="5444240" y="4453610"/>
                <a:ext cx="943352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明暗</a:t>
                </a:r>
                <a:endParaRPr kumimoji="0" lang="ja-JP" altLang="en-US" sz="2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83" name="グループ化 82"/>
            <p:cNvGrpSpPr/>
            <p:nvPr/>
          </p:nvGrpSpPr>
          <p:grpSpPr>
            <a:xfrm>
              <a:off x="1627347" y="4720223"/>
              <a:ext cx="943352" cy="533400"/>
              <a:chOff x="5444240" y="4364064"/>
              <a:chExt cx="943352" cy="533400"/>
            </a:xfrm>
          </p:grpSpPr>
          <p:sp>
            <p:nvSpPr>
              <p:cNvPr id="84" name="Oval 11"/>
              <p:cNvSpPr>
                <a:spLocks noChangeArrowheads="1"/>
              </p:cNvSpPr>
              <p:nvPr/>
            </p:nvSpPr>
            <p:spPr bwMode="auto">
              <a:xfrm>
                <a:off x="5455469" y="4364064"/>
                <a:ext cx="858712" cy="5334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85" name="Text Box 35"/>
              <p:cNvSpPr txBox="1">
                <a:spLocks noChangeArrowheads="1"/>
              </p:cNvSpPr>
              <p:nvPr/>
            </p:nvSpPr>
            <p:spPr bwMode="auto">
              <a:xfrm>
                <a:off x="5444240" y="4453610"/>
                <a:ext cx="943352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明暗</a:t>
                </a:r>
                <a:endParaRPr kumimoji="0" lang="ja-JP" altLang="en-US" sz="2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86" name="図形グループ 16"/>
            <p:cNvGrpSpPr>
              <a:grpSpLocks/>
            </p:cNvGrpSpPr>
            <p:nvPr/>
          </p:nvGrpSpPr>
          <p:grpSpPr bwMode="auto">
            <a:xfrm>
              <a:off x="2397591" y="5247508"/>
              <a:ext cx="647700" cy="533400"/>
              <a:chOff x="5615782" y="3068638"/>
              <a:chExt cx="649287" cy="533400"/>
            </a:xfrm>
          </p:grpSpPr>
          <p:sp>
            <p:nvSpPr>
              <p:cNvPr id="87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solidFill>
                <a:srgbClr val="33CC33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88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89" name="図形グループ 17"/>
            <p:cNvGrpSpPr>
              <a:grpSpLocks/>
            </p:cNvGrpSpPr>
            <p:nvPr/>
          </p:nvGrpSpPr>
          <p:grpSpPr bwMode="auto">
            <a:xfrm>
              <a:off x="3135662" y="5410775"/>
              <a:ext cx="720725" cy="533400"/>
              <a:chOff x="5580063" y="3787778"/>
              <a:chExt cx="720725" cy="533400"/>
            </a:xfrm>
          </p:grpSpPr>
          <p:sp>
            <p:nvSpPr>
              <p:cNvPr id="90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solidFill>
                <a:srgbClr val="3366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91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92" name="図形グループ 15"/>
            <p:cNvGrpSpPr>
              <a:grpSpLocks/>
            </p:cNvGrpSpPr>
            <p:nvPr/>
          </p:nvGrpSpPr>
          <p:grpSpPr bwMode="auto">
            <a:xfrm>
              <a:off x="2549598" y="5804069"/>
              <a:ext cx="649287" cy="533400"/>
              <a:chOff x="5615782" y="2276475"/>
              <a:chExt cx="649287" cy="533400"/>
            </a:xfrm>
          </p:grpSpPr>
          <p:sp>
            <p:nvSpPr>
              <p:cNvPr id="93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solidFill>
                <a:srgbClr val="FF505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94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  <a:endParaRPr kumimoji="0" lang="ja-JP" altLang="en-US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95" name="グループ化 94"/>
            <p:cNvGrpSpPr/>
            <p:nvPr/>
          </p:nvGrpSpPr>
          <p:grpSpPr>
            <a:xfrm>
              <a:off x="1402879" y="5364448"/>
              <a:ext cx="943352" cy="533400"/>
              <a:chOff x="5444240" y="4364064"/>
              <a:chExt cx="943352" cy="533400"/>
            </a:xfrm>
          </p:grpSpPr>
          <p:sp>
            <p:nvSpPr>
              <p:cNvPr id="96" name="Oval 11"/>
              <p:cNvSpPr>
                <a:spLocks noChangeArrowheads="1"/>
              </p:cNvSpPr>
              <p:nvPr/>
            </p:nvSpPr>
            <p:spPr bwMode="auto">
              <a:xfrm>
                <a:off x="5455469" y="4364064"/>
                <a:ext cx="858712" cy="53340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97" name="Text Box 35"/>
              <p:cNvSpPr txBox="1">
                <a:spLocks noChangeArrowheads="1"/>
              </p:cNvSpPr>
              <p:nvPr/>
            </p:nvSpPr>
            <p:spPr bwMode="auto">
              <a:xfrm>
                <a:off x="5444240" y="4453610"/>
                <a:ext cx="943352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22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明暗</a:t>
                </a:r>
                <a:endParaRPr kumimoji="0" lang="ja-JP" altLang="en-US" sz="22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4100" name="上矢印 4099"/>
            <p:cNvSpPr/>
            <p:nvPr/>
          </p:nvSpPr>
          <p:spPr>
            <a:xfrm rot="14907802">
              <a:off x="4604197" y="2777547"/>
              <a:ext cx="638794" cy="1382598"/>
            </a:xfrm>
            <a:prstGeom prst="upArrow">
              <a:avLst>
                <a:gd name="adj1" fmla="val 34409"/>
                <a:gd name="adj2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aphicFrame>
        <p:nvGraphicFramePr>
          <p:cNvPr id="4102" name="表 410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431216"/>
              </p:ext>
            </p:extLst>
          </p:nvPr>
        </p:nvGraphicFramePr>
        <p:xfrm>
          <a:off x="3992891" y="3997829"/>
          <a:ext cx="5001597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1597">
                  <a:extLst>
                    <a:ext uri="{9D8B030D-6E8A-4147-A177-3AD203B41FA5}">
                      <a16:colId xmlns:a16="http://schemas.microsoft.com/office/drawing/2014/main" val="41723504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網膜にある光のセンサー</a:t>
                      </a:r>
                      <a:r>
                        <a:rPr kumimoji="1" lang="en-US" altLang="ja-JP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ja-JP" altLang="en-US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視細胞</a:t>
                      </a:r>
                      <a:r>
                        <a:rPr kumimoji="1" lang="en-US" altLang="ja-JP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215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桿体細胞 明るさ暗さを感じる</a:t>
                      </a:r>
                    </a:p>
                    <a:p>
                      <a:r>
                        <a:rPr kumimoji="1" lang="en-US" altLang="ja-JP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:1</a:t>
                      </a:r>
                      <a:r>
                        <a:rPr kumimoji="1" lang="ja-JP" alt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億</a:t>
                      </a:r>
                      <a:r>
                        <a:rPr kumimoji="1" lang="en-US" altLang="ja-JP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2000</a:t>
                      </a:r>
                      <a:r>
                        <a:rPr kumimoji="1" lang="ja-JP" alt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万個</a:t>
                      </a:r>
                      <a:endParaRPr kumimoji="1" lang="ja-JP" altLang="en-US" sz="24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80666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錐体細胞 青・赤・緑の色を感じる</a:t>
                      </a:r>
                    </a:p>
                    <a:p>
                      <a:r>
                        <a:rPr kumimoji="1" lang="en-US" altLang="ja-JP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:</a:t>
                      </a:r>
                      <a:r>
                        <a:rPr kumimoji="1" lang="ja-JP" alt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約</a:t>
                      </a:r>
                      <a:r>
                        <a:rPr kumimoji="1" lang="en-US" altLang="ja-JP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650</a:t>
                      </a:r>
                      <a:r>
                        <a:rPr kumimoji="1" lang="ja-JP" altLang="en-US" sz="2400" b="0" i="0" kern="1200" dirty="0" smtClean="0">
                          <a:solidFill>
                            <a:schemeClr val="dk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  <a:cs typeface="+mn-cs"/>
                        </a:rPr>
                        <a:t>万個</a:t>
                      </a:r>
                      <a:endParaRPr kumimoji="1" lang="ja-JP" altLang="en-US" sz="24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985227"/>
                  </a:ext>
                </a:extLst>
              </a:tr>
            </a:tbl>
          </a:graphicData>
        </a:graphic>
      </p:graphicFrame>
      <p:pic>
        <p:nvPicPr>
          <p:cNvPr id="4103" name="speech_A120_08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141759" y="994808"/>
            <a:ext cx="609600" cy="589547"/>
          </a:xfrm>
          <a:prstGeom prst="rect">
            <a:avLst/>
          </a:prstGeom>
        </p:spPr>
      </p:pic>
      <p:pic>
        <p:nvPicPr>
          <p:cNvPr id="4104" name="speech_A120_09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950792" y="974755"/>
            <a:ext cx="609600" cy="609600"/>
          </a:xfrm>
          <a:prstGeom prst="rect">
            <a:avLst/>
          </a:prstGeom>
        </p:spPr>
      </p:pic>
      <p:pic>
        <p:nvPicPr>
          <p:cNvPr id="4106" name="speech_A120_10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10945" y="102940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603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87" fill="hold"/>
                                        <p:tgtEl>
                                          <p:spTgt spid="4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87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8587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449" fill="hold"/>
                                        <p:tgtEl>
                                          <p:spTgt spid="4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36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9536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6979" fill="hold"/>
                                        <p:tgtEl>
                                          <p:spTgt spid="4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6515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3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4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6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9817" y="6221182"/>
            <a:ext cx="3847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日本眼科医会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色覚啓発教材「学校における色のバリアフリー」より引用</a:t>
            </a:r>
          </a:p>
        </p:txBody>
      </p:sp>
      <p:grpSp>
        <p:nvGrpSpPr>
          <p:cNvPr id="4" name="グループ化 3"/>
          <p:cNvGrpSpPr/>
          <p:nvPr/>
        </p:nvGrpSpPr>
        <p:grpSpPr>
          <a:xfrm>
            <a:off x="1322965" y="0"/>
            <a:ext cx="5945692" cy="4016166"/>
            <a:chOff x="1265164" y="718040"/>
            <a:chExt cx="5945692" cy="4016166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1265164" y="799312"/>
              <a:ext cx="5945692" cy="3934894"/>
              <a:chOff x="1436891" y="844997"/>
              <a:chExt cx="5945692" cy="3934894"/>
            </a:xfrm>
          </p:grpSpPr>
          <p:graphicFrame>
            <p:nvGraphicFramePr>
              <p:cNvPr id="70" name="Object 2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50769259"/>
                  </p:ext>
                </p:extLst>
              </p:nvPr>
            </p:nvGraphicFramePr>
            <p:xfrm>
              <a:off x="1436891" y="844997"/>
              <a:ext cx="5943600" cy="3733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36" name="Image" r:id="rId9" imgW="7065302" imgH="5210025" progId="Photoshop.Image.5">
                      <p:embed/>
                    </p:oleObj>
                  </mc:Choice>
                  <mc:Fallback>
                    <p:oleObj name="Image" r:id="rId9" imgW="7065302" imgH="5210025" progId="Photoshop.Image.5">
                      <p:embed/>
                      <p:pic>
                        <p:nvPicPr>
                          <p:cNvPr id="9222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36891" y="844997"/>
                            <a:ext cx="5943600" cy="37338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>
                                      <a:alpha val="74997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2" name="Rectangle 5"/>
              <p:cNvSpPr>
                <a:spLocks noChangeAspect="1" noChangeArrowheads="1"/>
              </p:cNvSpPr>
              <p:nvPr/>
            </p:nvSpPr>
            <p:spPr bwMode="auto">
              <a:xfrm>
                <a:off x="5101706" y="4305228"/>
                <a:ext cx="830263" cy="474663"/>
              </a:xfrm>
              <a:prstGeom prst="rect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CC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73" name="Rectangle 6"/>
              <p:cNvSpPr>
                <a:spLocks noChangeAspect="1" noChangeArrowheads="1"/>
              </p:cNvSpPr>
              <p:nvPr/>
            </p:nvSpPr>
            <p:spPr bwMode="auto">
              <a:xfrm>
                <a:off x="4066656" y="4305228"/>
                <a:ext cx="1035050" cy="474663"/>
              </a:xfrm>
              <a:prstGeom prst="rect">
                <a:avLst/>
              </a:prstGeom>
              <a:gradFill rotWithShape="0">
                <a:gsLst>
                  <a:gs pos="0">
                    <a:srgbClr val="008000"/>
                  </a:gs>
                  <a:gs pos="100000">
                    <a:srgbClr val="FFFF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76" name="Rectangle 7"/>
              <p:cNvSpPr>
                <a:spLocks noChangeAspect="1" noChangeArrowheads="1"/>
              </p:cNvSpPr>
              <p:nvPr/>
            </p:nvSpPr>
            <p:spPr bwMode="auto">
              <a:xfrm flipH="1">
                <a:off x="2615681" y="4305228"/>
                <a:ext cx="1450975" cy="474663"/>
              </a:xfrm>
              <a:prstGeom prst="rect">
                <a:avLst/>
              </a:prstGeom>
              <a:gradFill rotWithShape="0">
                <a:gsLst>
                  <a:gs pos="0">
                    <a:srgbClr val="000099"/>
                  </a:gs>
                  <a:gs pos="100000">
                    <a:srgbClr val="008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98" name="Rectangle 8"/>
              <p:cNvSpPr>
                <a:spLocks noChangeAspect="1" noChangeArrowheads="1"/>
              </p:cNvSpPr>
              <p:nvPr/>
            </p:nvSpPr>
            <p:spPr bwMode="auto">
              <a:xfrm>
                <a:off x="5931969" y="4305228"/>
                <a:ext cx="1243013" cy="474663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99" name="Rectangle 9"/>
              <p:cNvSpPr>
                <a:spLocks noChangeAspect="1" noChangeArrowheads="1"/>
              </p:cNvSpPr>
              <p:nvPr/>
            </p:nvSpPr>
            <p:spPr bwMode="auto">
              <a:xfrm flipH="1">
                <a:off x="1993381" y="4305228"/>
                <a:ext cx="622300" cy="474663"/>
              </a:xfrm>
              <a:prstGeom prst="rect">
                <a:avLst/>
              </a:prstGeom>
              <a:solidFill>
                <a:srgbClr val="000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00" name="Rectangle 12"/>
              <p:cNvSpPr>
                <a:spLocks noChangeArrowheads="1"/>
              </p:cNvSpPr>
              <p:nvPr/>
            </p:nvSpPr>
            <p:spPr bwMode="auto">
              <a:xfrm rot="2753941">
                <a:off x="3815831" y="1789040"/>
                <a:ext cx="427038" cy="20018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01" name="Rectangle 14"/>
              <p:cNvSpPr>
                <a:spLocks noChangeArrowheads="1"/>
              </p:cNvSpPr>
              <p:nvPr/>
            </p:nvSpPr>
            <p:spPr bwMode="auto">
              <a:xfrm rot="18693843">
                <a:off x="6115758" y="1679039"/>
                <a:ext cx="304800" cy="2228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06" name="Rectangle 38"/>
              <p:cNvSpPr>
                <a:spLocks noChangeArrowheads="1"/>
              </p:cNvSpPr>
              <p:nvPr/>
            </p:nvSpPr>
            <p:spPr bwMode="auto">
              <a:xfrm rot="19091676">
                <a:off x="6387581" y="2198615"/>
                <a:ext cx="381000" cy="1600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11" name="Rectangle 52"/>
              <p:cNvSpPr>
                <a:spLocks noChangeArrowheads="1"/>
              </p:cNvSpPr>
              <p:nvPr/>
            </p:nvSpPr>
            <p:spPr bwMode="auto">
              <a:xfrm>
                <a:off x="2631556" y="2533578"/>
                <a:ext cx="260350" cy="6238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12" name="Rectangle 53"/>
              <p:cNvSpPr>
                <a:spLocks noChangeArrowheads="1"/>
              </p:cNvSpPr>
              <p:nvPr/>
            </p:nvSpPr>
            <p:spPr bwMode="auto">
              <a:xfrm>
                <a:off x="2906194" y="2141465"/>
                <a:ext cx="247650" cy="9874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14" name="Rectangle 55"/>
              <p:cNvSpPr>
                <a:spLocks noChangeArrowheads="1"/>
              </p:cNvSpPr>
              <p:nvPr/>
            </p:nvSpPr>
            <p:spPr bwMode="auto">
              <a:xfrm>
                <a:off x="3512619" y="3451153"/>
                <a:ext cx="133350" cy="146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</p:grpSp>
        <p:sp>
          <p:nvSpPr>
            <p:cNvPr id="3" name="正方形/長方形 2"/>
            <p:cNvSpPr/>
            <p:nvPr/>
          </p:nvSpPr>
          <p:spPr>
            <a:xfrm>
              <a:off x="1492791" y="718040"/>
              <a:ext cx="3232200" cy="7576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色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265164" y="757635"/>
            <a:ext cx="5824008" cy="2370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グループ化 10"/>
          <p:cNvGrpSpPr/>
          <p:nvPr/>
        </p:nvGrpSpPr>
        <p:grpSpPr>
          <a:xfrm>
            <a:off x="4987780" y="4223790"/>
            <a:ext cx="1546644" cy="2306558"/>
            <a:chOff x="6256422" y="4078524"/>
            <a:chExt cx="1546644" cy="2306558"/>
          </a:xfrm>
        </p:grpSpPr>
        <p:grpSp>
          <p:nvGrpSpPr>
            <p:cNvPr id="107" name="図形グループ 15"/>
            <p:cNvGrpSpPr>
              <a:grpSpLocks/>
            </p:cNvGrpSpPr>
            <p:nvPr/>
          </p:nvGrpSpPr>
          <p:grpSpPr bwMode="auto">
            <a:xfrm>
              <a:off x="6467193" y="5650588"/>
              <a:ext cx="649288" cy="533400"/>
              <a:chOff x="5615782" y="2276475"/>
              <a:chExt cx="649287" cy="533400"/>
            </a:xfrm>
            <a:noFill/>
          </p:grpSpPr>
          <p:sp>
            <p:nvSpPr>
              <p:cNvPr id="119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kumimoji="0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20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</a:p>
            </p:txBody>
          </p:sp>
        </p:grpSp>
        <p:grpSp>
          <p:nvGrpSpPr>
            <p:cNvPr id="108" name="図形グループ 16"/>
            <p:cNvGrpSpPr>
              <a:grpSpLocks/>
            </p:cNvGrpSpPr>
            <p:nvPr/>
          </p:nvGrpSpPr>
          <p:grpSpPr bwMode="auto">
            <a:xfrm>
              <a:off x="6467193" y="4992715"/>
              <a:ext cx="647700" cy="533400"/>
              <a:chOff x="5615782" y="3068638"/>
              <a:chExt cx="649287" cy="533400"/>
            </a:xfrm>
            <a:noFill/>
          </p:grpSpPr>
          <p:sp>
            <p:nvSpPr>
              <p:cNvPr id="117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8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</a:p>
            </p:txBody>
          </p:sp>
        </p:grpSp>
        <p:grpSp>
          <p:nvGrpSpPr>
            <p:cNvPr id="109" name="図形グループ 17"/>
            <p:cNvGrpSpPr>
              <a:grpSpLocks/>
            </p:cNvGrpSpPr>
            <p:nvPr/>
          </p:nvGrpSpPr>
          <p:grpSpPr bwMode="auto">
            <a:xfrm>
              <a:off x="6418781" y="4286715"/>
              <a:ext cx="720725" cy="533400"/>
              <a:chOff x="5580063" y="3787778"/>
              <a:chExt cx="720725" cy="533400"/>
            </a:xfrm>
            <a:noFill/>
          </p:grpSpPr>
          <p:sp>
            <p:nvSpPr>
              <p:cNvPr id="115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6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</a:p>
            </p:txBody>
          </p:sp>
        </p:grpSp>
        <p:sp>
          <p:nvSpPr>
            <p:cNvPr id="7" name="正方形/長方形 6"/>
            <p:cNvSpPr/>
            <p:nvPr/>
          </p:nvSpPr>
          <p:spPr>
            <a:xfrm>
              <a:off x="6256422" y="4078524"/>
              <a:ext cx="1546644" cy="230655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139505" y="4738076"/>
              <a:ext cx="6635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7102062" y="3159477"/>
            <a:ext cx="73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(nm)</a:t>
            </a:r>
            <a:endParaRPr kumimoji="1" lang="ja-JP" altLang="en-US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1905639" y="4574833"/>
            <a:ext cx="2643206" cy="1190764"/>
            <a:chOff x="2746403" y="4847371"/>
            <a:chExt cx="2643206" cy="1190764"/>
          </a:xfrm>
        </p:grpSpPr>
        <p:sp>
          <p:nvSpPr>
            <p:cNvPr id="12" name="右矢印 11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テキスト ボックス 120"/>
            <p:cNvSpPr txBox="1"/>
            <p:nvPr/>
          </p:nvSpPr>
          <p:spPr>
            <a:xfrm>
              <a:off x="2746403" y="5514915"/>
              <a:ext cx="245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(650nm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2" name="図形グループ 15"/>
          <p:cNvGrpSpPr>
            <a:grpSpLocks/>
          </p:cNvGrpSpPr>
          <p:nvPr/>
        </p:nvGrpSpPr>
        <p:grpSpPr bwMode="auto">
          <a:xfrm>
            <a:off x="5201157" y="5810449"/>
            <a:ext cx="649288" cy="533400"/>
            <a:chOff x="5615782" y="2276475"/>
            <a:chExt cx="649287" cy="533400"/>
          </a:xfrm>
        </p:grpSpPr>
        <p:sp>
          <p:nvSpPr>
            <p:cNvPr id="123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4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grpSp>
        <p:nvGrpSpPr>
          <p:cNvPr id="18" name="グループ化 17"/>
          <p:cNvGrpSpPr/>
          <p:nvPr/>
        </p:nvGrpSpPr>
        <p:grpSpPr>
          <a:xfrm>
            <a:off x="6813558" y="4965381"/>
            <a:ext cx="1429112" cy="907285"/>
            <a:chOff x="6813558" y="4965381"/>
            <a:chExt cx="1429112" cy="907285"/>
          </a:xfrm>
        </p:grpSpPr>
        <p:sp>
          <p:nvSpPr>
            <p:cNvPr id="16" name="右矢印 15"/>
            <p:cNvSpPr/>
            <p:nvPr/>
          </p:nvSpPr>
          <p:spPr>
            <a:xfrm>
              <a:off x="6813558" y="4965381"/>
              <a:ext cx="1315453" cy="188475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テキスト ボックス 124"/>
            <p:cNvSpPr txBox="1"/>
            <p:nvPr/>
          </p:nvSpPr>
          <p:spPr>
            <a:xfrm>
              <a:off x="6973359" y="5349446"/>
              <a:ext cx="12693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赤色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9" name="speech_A120_1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677189" y="914029"/>
            <a:ext cx="609600" cy="609600"/>
          </a:xfrm>
          <a:prstGeom prst="rect">
            <a:avLst/>
          </a:prstGeom>
        </p:spPr>
      </p:pic>
      <p:pic>
        <p:nvPicPr>
          <p:cNvPr id="23" name="speech_A120_120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362278" y="914029"/>
            <a:ext cx="609600" cy="609600"/>
          </a:xfrm>
          <a:prstGeom prst="rect">
            <a:avLst/>
          </a:prstGeom>
        </p:spPr>
      </p:pic>
      <p:pic>
        <p:nvPicPr>
          <p:cNvPr id="24" name="speech_A120_130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053548" y="94565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74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5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856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356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02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26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9026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02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26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9817" y="6221182"/>
            <a:ext cx="38473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日本眼科医会</a:t>
            </a:r>
            <a:r>
              <a:rPr kumimoji="1" lang="en-US" altLang="ja-JP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kumimoji="1" lang="ja-JP" altLang="en-US" sz="16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色覚啓発教材「学校における色のバリアフリー」より引用</a:t>
            </a:r>
          </a:p>
        </p:txBody>
      </p:sp>
      <p:grpSp>
        <p:nvGrpSpPr>
          <p:cNvPr id="4" name="グループ化 3"/>
          <p:cNvGrpSpPr/>
          <p:nvPr/>
        </p:nvGrpSpPr>
        <p:grpSpPr>
          <a:xfrm>
            <a:off x="1322965" y="0"/>
            <a:ext cx="5945692" cy="4016166"/>
            <a:chOff x="1265164" y="718040"/>
            <a:chExt cx="5945692" cy="4016166"/>
          </a:xfrm>
        </p:grpSpPr>
        <p:grpSp>
          <p:nvGrpSpPr>
            <p:cNvPr id="2" name="グループ化 1"/>
            <p:cNvGrpSpPr/>
            <p:nvPr/>
          </p:nvGrpSpPr>
          <p:grpSpPr>
            <a:xfrm>
              <a:off x="1265164" y="799312"/>
              <a:ext cx="5945692" cy="3934894"/>
              <a:chOff x="1436891" y="844997"/>
              <a:chExt cx="5945692" cy="3934894"/>
            </a:xfrm>
          </p:grpSpPr>
          <p:graphicFrame>
            <p:nvGraphicFramePr>
              <p:cNvPr id="70" name="Object 2"/>
              <p:cNvGraphicFramePr>
                <a:graphicFrameLocks noChangeAspect="1"/>
              </p:cNvGraphicFramePr>
              <p:nvPr/>
            </p:nvGraphicFramePr>
            <p:xfrm>
              <a:off x="1436891" y="844997"/>
              <a:ext cx="5943600" cy="37338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083" name="Image" r:id="rId11" imgW="7065302" imgH="5210025" progId="Photoshop.Image.5">
                      <p:embed/>
                    </p:oleObj>
                  </mc:Choice>
                  <mc:Fallback>
                    <p:oleObj name="Image" r:id="rId11" imgW="7065302" imgH="5210025" progId="Photoshop.Image.5">
                      <p:embed/>
                      <p:pic>
                        <p:nvPicPr>
                          <p:cNvPr id="70" name="Object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36891" y="844997"/>
                            <a:ext cx="5943600" cy="37338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>
                                      <a:alpha val="74997"/>
                                    </a:schemeClr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72" name="Rectangle 5"/>
              <p:cNvSpPr>
                <a:spLocks noChangeAspect="1" noChangeArrowheads="1"/>
              </p:cNvSpPr>
              <p:nvPr/>
            </p:nvSpPr>
            <p:spPr bwMode="auto">
              <a:xfrm>
                <a:off x="5101706" y="4305228"/>
                <a:ext cx="830263" cy="474663"/>
              </a:xfrm>
              <a:prstGeom prst="rect">
                <a:avLst/>
              </a:prstGeom>
              <a:gradFill rotWithShape="0">
                <a:gsLst>
                  <a:gs pos="0">
                    <a:srgbClr val="FFFF00"/>
                  </a:gs>
                  <a:gs pos="100000">
                    <a:srgbClr val="CC0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73" name="Rectangle 6"/>
              <p:cNvSpPr>
                <a:spLocks noChangeAspect="1" noChangeArrowheads="1"/>
              </p:cNvSpPr>
              <p:nvPr/>
            </p:nvSpPr>
            <p:spPr bwMode="auto">
              <a:xfrm>
                <a:off x="4066656" y="4305228"/>
                <a:ext cx="1035050" cy="474663"/>
              </a:xfrm>
              <a:prstGeom prst="rect">
                <a:avLst/>
              </a:prstGeom>
              <a:gradFill rotWithShape="0">
                <a:gsLst>
                  <a:gs pos="0">
                    <a:srgbClr val="008000"/>
                  </a:gs>
                  <a:gs pos="100000">
                    <a:srgbClr val="FFFF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76" name="Rectangle 7"/>
              <p:cNvSpPr>
                <a:spLocks noChangeAspect="1" noChangeArrowheads="1"/>
              </p:cNvSpPr>
              <p:nvPr/>
            </p:nvSpPr>
            <p:spPr bwMode="auto">
              <a:xfrm flipH="1">
                <a:off x="2615681" y="4305228"/>
                <a:ext cx="1450975" cy="474663"/>
              </a:xfrm>
              <a:prstGeom prst="rect">
                <a:avLst/>
              </a:prstGeom>
              <a:gradFill rotWithShape="0">
                <a:gsLst>
                  <a:gs pos="0">
                    <a:srgbClr val="000099"/>
                  </a:gs>
                  <a:gs pos="100000">
                    <a:srgbClr val="00800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98" name="Rectangle 8"/>
              <p:cNvSpPr>
                <a:spLocks noChangeAspect="1" noChangeArrowheads="1"/>
              </p:cNvSpPr>
              <p:nvPr/>
            </p:nvSpPr>
            <p:spPr bwMode="auto">
              <a:xfrm>
                <a:off x="5931969" y="4305228"/>
                <a:ext cx="1243013" cy="474663"/>
              </a:xfrm>
              <a:prstGeom prst="rect">
                <a:avLst/>
              </a:pr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99" name="Rectangle 9"/>
              <p:cNvSpPr>
                <a:spLocks noChangeAspect="1" noChangeArrowheads="1"/>
              </p:cNvSpPr>
              <p:nvPr/>
            </p:nvSpPr>
            <p:spPr bwMode="auto">
              <a:xfrm flipH="1">
                <a:off x="1993381" y="4305228"/>
                <a:ext cx="622300" cy="474663"/>
              </a:xfrm>
              <a:prstGeom prst="rect">
                <a:avLst/>
              </a:prstGeom>
              <a:solidFill>
                <a:srgbClr val="0000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00" name="Rectangle 12"/>
              <p:cNvSpPr>
                <a:spLocks noChangeArrowheads="1"/>
              </p:cNvSpPr>
              <p:nvPr/>
            </p:nvSpPr>
            <p:spPr bwMode="auto">
              <a:xfrm rot="2753941">
                <a:off x="3815831" y="1789040"/>
                <a:ext cx="427038" cy="200183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01" name="Rectangle 14"/>
              <p:cNvSpPr>
                <a:spLocks noChangeArrowheads="1"/>
              </p:cNvSpPr>
              <p:nvPr/>
            </p:nvSpPr>
            <p:spPr bwMode="auto">
              <a:xfrm rot="18693843">
                <a:off x="6115758" y="1679039"/>
                <a:ext cx="304800" cy="22288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06" name="Rectangle 38"/>
              <p:cNvSpPr>
                <a:spLocks noChangeArrowheads="1"/>
              </p:cNvSpPr>
              <p:nvPr/>
            </p:nvSpPr>
            <p:spPr bwMode="auto">
              <a:xfrm rot="19091676">
                <a:off x="6387581" y="2198615"/>
                <a:ext cx="381000" cy="16002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11" name="Rectangle 52"/>
              <p:cNvSpPr>
                <a:spLocks noChangeArrowheads="1"/>
              </p:cNvSpPr>
              <p:nvPr/>
            </p:nvSpPr>
            <p:spPr bwMode="auto">
              <a:xfrm>
                <a:off x="2631556" y="2533578"/>
                <a:ext cx="260350" cy="6238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12" name="Rectangle 53"/>
              <p:cNvSpPr>
                <a:spLocks noChangeArrowheads="1"/>
              </p:cNvSpPr>
              <p:nvPr/>
            </p:nvSpPr>
            <p:spPr bwMode="auto">
              <a:xfrm>
                <a:off x="2906194" y="2141465"/>
                <a:ext cx="247650" cy="9874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  <p:sp>
            <p:nvSpPr>
              <p:cNvPr id="114" name="Rectangle 55"/>
              <p:cNvSpPr>
                <a:spLocks noChangeArrowheads="1"/>
              </p:cNvSpPr>
              <p:nvPr/>
            </p:nvSpPr>
            <p:spPr bwMode="auto">
              <a:xfrm>
                <a:off x="3512619" y="3451153"/>
                <a:ext cx="133350" cy="146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/>
              </a:p>
            </p:txBody>
          </p:sp>
        </p:grpSp>
        <p:sp>
          <p:nvSpPr>
            <p:cNvPr id="3" name="正方形/長方形 2"/>
            <p:cNvSpPr/>
            <p:nvPr/>
          </p:nvSpPr>
          <p:spPr>
            <a:xfrm>
              <a:off x="1492791" y="718040"/>
              <a:ext cx="3232200" cy="7576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色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って何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?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4987780" y="4223790"/>
            <a:ext cx="1546644" cy="2306558"/>
            <a:chOff x="6256422" y="4078524"/>
            <a:chExt cx="1546644" cy="2306558"/>
          </a:xfrm>
        </p:grpSpPr>
        <p:grpSp>
          <p:nvGrpSpPr>
            <p:cNvPr id="107" name="図形グループ 15"/>
            <p:cNvGrpSpPr>
              <a:grpSpLocks/>
            </p:cNvGrpSpPr>
            <p:nvPr/>
          </p:nvGrpSpPr>
          <p:grpSpPr bwMode="auto">
            <a:xfrm>
              <a:off x="6467193" y="5650588"/>
              <a:ext cx="649288" cy="533400"/>
              <a:chOff x="5615782" y="2276475"/>
              <a:chExt cx="649287" cy="533400"/>
            </a:xfrm>
            <a:noFill/>
          </p:grpSpPr>
          <p:sp>
            <p:nvSpPr>
              <p:cNvPr id="119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kumimoji="0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20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</a:p>
            </p:txBody>
          </p:sp>
        </p:grpSp>
        <p:grpSp>
          <p:nvGrpSpPr>
            <p:cNvPr id="108" name="図形グループ 16"/>
            <p:cNvGrpSpPr>
              <a:grpSpLocks/>
            </p:cNvGrpSpPr>
            <p:nvPr/>
          </p:nvGrpSpPr>
          <p:grpSpPr bwMode="auto">
            <a:xfrm>
              <a:off x="6467193" y="4992715"/>
              <a:ext cx="647700" cy="533400"/>
              <a:chOff x="5615782" y="3068638"/>
              <a:chExt cx="649287" cy="533400"/>
            </a:xfrm>
            <a:noFill/>
          </p:grpSpPr>
          <p:sp>
            <p:nvSpPr>
              <p:cNvPr id="117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8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</a:p>
            </p:txBody>
          </p:sp>
        </p:grpSp>
        <p:grpSp>
          <p:nvGrpSpPr>
            <p:cNvPr id="109" name="図形グループ 17"/>
            <p:cNvGrpSpPr>
              <a:grpSpLocks/>
            </p:cNvGrpSpPr>
            <p:nvPr/>
          </p:nvGrpSpPr>
          <p:grpSpPr bwMode="auto">
            <a:xfrm>
              <a:off x="6418781" y="4286715"/>
              <a:ext cx="720725" cy="533400"/>
              <a:chOff x="5580063" y="3787778"/>
              <a:chExt cx="720725" cy="533400"/>
            </a:xfrm>
            <a:noFill/>
          </p:grpSpPr>
          <p:sp>
            <p:nvSpPr>
              <p:cNvPr id="115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6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</a:p>
            </p:txBody>
          </p:sp>
        </p:grpSp>
        <p:sp>
          <p:nvSpPr>
            <p:cNvPr id="7" name="正方形/長方形 6"/>
            <p:cNvSpPr/>
            <p:nvPr/>
          </p:nvSpPr>
          <p:spPr>
            <a:xfrm>
              <a:off x="6256422" y="4078524"/>
              <a:ext cx="1546644" cy="230655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139505" y="4738076"/>
              <a:ext cx="6635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7102062" y="3159477"/>
            <a:ext cx="738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(nm)</a:t>
            </a:r>
            <a:endParaRPr kumimoji="1" lang="ja-JP" altLang="en-US" dirty="0"/>
          </a:p>
        </p:txBody>
      </p:sp>
      <p:grpSp>
        <p:nvGrpSpPr>
          <p:cNvPr id="13" name="グループ化 12"/>
          <p:cNvGrpSpPr/>
          <p:nvPr/>
        </p:nvGrpSpPr>
        <p:grpSpPr>
          <a:xfrm>
            <a:off x="1905639" y="4574833"/>
            <a:ext cx="2643206" cy="1190764"/>
            <a:chOff x="2746403" y="4847371"/>
            <a:chExt cx="2643206" cy="1190764"/>
          </a:xfrm>
        </p:grpSpPr>
        <p:sp>
          <p:nvSpPr>
            <p:cNvPr id="12" name="右矢印 11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テキスト ボックス 120"/>
            <p:cNvSpPr txBox="1"/>
            <p:nvPr/>
          </p:nvSpPr>
          <p:spPr>
            <a:xfrm>
              <a:off x="2746403" y="5514915"/>
              <a:ext cx="245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(580nm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2" name="図形グループ 15"/>
          <p:cNvGrpSpPr>
            <a:grpSpLocks/>
          </p:cNvGrpSpPr>
          <p:nvPr/>
        </p:nvGrpSpPr>
        <p:grpSpPr bwMode="auto">
          <a:xfrm>
            <a:off x="5201157" y="5810449"/>
            <a:ext cx="649288" cy="533400"/>
            <a:chOff x="5615782" y="2276475"/>
            <a:chExt cx="649287" cy="533400"/>
          </a:xfrm>
        </p:grpSpPr>
        <p:sp>
          <p:nvSpPr>
            <p:cNvPr id="123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4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grpSp>
        <p:nvGrpSpPr>
          <p:cNvPr id="18" name="グループ化 17"/>
          <p:cNvGrpSpPr/>
          <p:nvPr/>
        </p:nvGrpSpPr>
        <p:grpSpPr>
          <a:xfrm>
            <a:off x="6793249" y="4821722"/>
            <a:ext cx="1429112" cy="907285"/>
            <a:chOff x="6813558" y="4965381"/>
            <a:chExt cx="1429112" cy="907285"/>
          </a:xfrm>
        </p:grpSpPr>
        <p:sp>
          <p:nvSpPr>
            <p:cNvPr id="16" name="右矢印 15"/>
            <p:cNvSpPr/>
            <p:nvPr/>
          </p:nvSpPr>
          <p:spPr>
            <a:xfrm>
              <a:off x="6813558" y="4965381"/>
              <a:ext cx="1315453" cy="188475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テキスト ボックス 124"/>
            <p:cNvSpPr txBox="1"/>
            <p:nvPr/>
          </p:nvSpPr>
          <p:spPr>
            <a:xfrm>
              <a:off x="6973359" y="5349446"/>
              <a:ext cx="12693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黄色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図形グループ 16"/>
          <p:cNvGrpSpPr>
            <a:grpSpLocks/>
          </p:cNvGrpSpPr>
          <p:nvPr/>
        </p:nvGrpSpPr>
        <p:grpSpPr bwMode="auto">
          <a:xfrm>
            <a:off x="5198551" y="5152576"/>
            <a:ext cx="647700" cy="533400"/>
            <a:chOff x="5615782" y="3068638"/>
            <a:chExt cx="649287" cy="533400"/>
          </a:xfrm>
        </p:grpSpPr>
        <p:sp>
          <p:nvSpPr>
            <p:cNvPr id="49" name="Oval 9"/>
            <p:cNvSpPr>
              <a:spLocks noChangeArrowheads="1"/>
            </p:cNvSpPr>
            <p:nvPr/>
          </p:nvSpPr>
          <p:spPr bwMode="auto">
            <a:xfrm>
              <a:off x="5673725" y="3068638"/>
              <a:ext cx="533400" cy="533400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0" name="Text Box 32"/>
            <p:cNvSpPr txBox="1">
              <a:spLocks noChangeArrowheads="1"/>
            </p:cNvSpPr>
            <p:nvPr/>
          </p:nvSpPr>
          <p:spPr bwMode="auto">
            <a:xfrm>
              <a:off x="5615782" y="30845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</a:p>
          </p:txBody>
        </p:sp>
      </p:grpSp>
      <p:pic>
        <p:nvPicPr>
          <p:cNvPr id="6" name="speech_A120_14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263469" y="624447"/>
            <a:ext cx="609600" cy="609600"/>
          </a:xfrm>
          <a:prstGeom prst="rect">
            <a:avLst/>
          </a:prstGeom>
        </p:spPr>
      </p:pic>
      <p:pic>
        <p:nvPicPr>
          <p:cNvPr id="9" name="speech_A120_150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981120" y="686538"/>
            <a:ext cx="609600" cy="609600"/>
          </a:xfrm>
          <a:prstGeom prst="rect">
            <a:avLst/>
          </a:prstGeom>
        </p:spPr>
      </p:pic>
      <p:pic>
        <p:nvPicPr>
          <p:cNvPr id="15" name="speech_A120_160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681531" y="686538"/>
            <a:ext cx="609600" cy="609600"/>
          </a:xfrm>
          <a:prstGeom prst="rect">
            <a:avLst/>
          </a:prstGeom>
        </p:spPr>
      </p:pic>
      <p:grpSp>
        <p:nvGrpSpPr>
          <p:cNvPr id="55" name="図形グループ 17"/>
          <p:cNvGrpSpPr>
            <a:grpSpLocks/>
          </p:cNvGrpSpPr>
          <p:nvPr/>
        </p:nvGrpSpPr>
        <p:grpSpPr bwMode="auto">
          <a:xfrm>
            <a:off x="2484981" y="1197023"/>
            <a:ext cx="655925" cy="475744"/>
            <a:chOff x="5580063" y="3787778"/>
            <a:chExt cx="720725" cy="533400"/>
          </a:xfrm>
        </p:grpSpPr>
        <p:sp>
          <p:nvSpPr>
            <p:cNvPr id="56" name="Oval 11"/>
            <p:cNvSpPr>
              <a:spLocks noChangeArrowheads="1"/>
            </p:cNvSpPr>
            <p:nvPr/>
          </p:nvSpPr>
          <p:spPr bwMode="auto">
            <a:xfrm>
              <a:off x="5673725" y="3787778"/>
              <a:ext cx="533400" cy="533400"/>
            </a:xfrm>
            <a:prstGeom prst="ellipse">
              <a:avLst/>
            </a:prstGeom>
            <a:solidFill>
              <a:srgbClr val="3366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7" name="Text Box 35"/>
            <p:cNvSpPr txBox="1">
              <a:spLocks noChangeArrowheads="1"/>
            </p:cNvSpPr>
            <p:nvPr/>
          </p:nvSpPr>
          <p:spPr bwMode="auto">
            <a:xfrm>
              <a:off x="5580063" y="3822703"/>
              <a:ext cx="720725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青</a:t>
              </a:r>
            </a:p>
          </p:txBody>
        </p:sp>
      </p:grpSp>
      <p:grpSp>
        <p:nvGrpSpPr>
          <p:cNvPr id="58" name="図形グループ 16"/>
          <p:cNvGrpSpPr>
            <a:grpSpLocks/>
          </p:cNvGrpSpPr>
          <p:nvPr/>
        </p:nvGrpSpPr>
        <p:grpSpPr bwMode="auto">
          <a:xfrm>
            <a:off x="4224171" y="1201112"/>
            <a:ext cx="558621" cy="443791"/>
            <a:chOff x="5615782" y="3068638"/>
            <a:chExt cx="649287" cy="533400"/>
          </a:xfrm>
        </p:grpSpPr>
        <p:sp>
          <p:nvSpPr>
            <p:cNvPr id="59" name="Oval 9"/>
            <p:cNvSpPr>
              <a:spLocks noChangeArrowheads="1"/>
            </p:cNvSpPr>
            <p:nvPr/>
          </p:nvSpPr>
          <p:spPr bwMode="auto">
            <a:xfrm>
              <a:off x="5673725" y="3068638"/>
              <a:ext cx="533400" cy="533400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0" name="Text Box 32"/>
            <p:cNvSpPr txBox="1">
              <a:spLocks noChangeArrowheads="1"/>
            </p:cNvSpPr>
            <p:nvPr/>
          </p:nvSpPr>
          <p:spPr bwMode="auto">
            <a:xfrm>
              <a:off x="5615782" y="30845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</a:p>
          </p:txBody>
        </p:sp>
      </p:grpSp>
      <p:grpSp>
        <p:nvGrpSpPr>
          <p:cNvPr id="61" name="図形グループ 15"/>
          <p:cNvGrpSpPr>
            <a:grpSpLocks/>
          </p:cNvGrpSpPr>
          <p:nvPr/>
        </p:nvGrpSpPr>
        <p:grpSpPr bwMode="auto">
          <a:xfrm>
            <a:off x="5183253" y="1207003"/>
            <a:ext cx="593863" cy="418390"/>
            <a:chOff x="5615782" y="2276475"/>
            <a:chExt cx="649287" cy="533400"/>
          </a:xfrm>
        </p:grpSpPr>
        <p:sp>
          <p:nvSpPr>
            <p:cNvPr id="62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63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sp>
        <p:nvSpPr>
          <p:cNvPr id="5" name="正方形/長方形 4"/>
          <p:cNvSpPr/>
          <p:nvPr/>
        </p:nvSpPr>
        <p:spPr>
          <a:xfrm>
            <a:off x="1355975" y="741451"/>
            <a:ext cx="5824008" cy="2370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1" name="speech_A120_170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431372" y="6865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78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0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06"/>
                            </p:stCondLst>
                            <p:childTnLst>
                              <p:par>
                                <p:cTn id="8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80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79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601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101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101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20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310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31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810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15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961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31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>
                <a:ea typeface="メイリオ" panose="020B0604030504040204" pitchFamily="50" charset="-128"/>
              </a:rPr>
              <a:t>色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を作る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11" name="グループ化 10"/>
          <p:cNvGrpSpPr/>
          <p:nvPr/>
        </p:nvGrpSpPr>
        <p:grpSpPr>
          <a:xfrm>
            <a:off x="5006055" y="4051184"/>
            <a:ext cx="1546644" cy="2306558"/>
            <a:chOff x="6256422" y="4078524"/>
            <a:chExt cx="1546644" cy="2306558"/>
          </a:xfrm>
        </p:grpSpPr>
        <p:grpSp>
          <p:nvGrpSpPr>
            <p:cNvPr id="107" name="図形グループ 15"/>
            <p:cNvGrpSpPr>
              <a:grpSpLocks/>
            </p:cNvGrpSpPr>
            <p:nvPr/>
          </p:nvGrpSpPr>
          <p:grpSpPr bwMode="auto">
            <a:xfrm>
              <a:off x="6467193" y="5650588"/>
              <a:ext cx="649288" cy="533400"/>
              <a:chOff x="5615782" y="2276475"/>
              <a:chExt cx="649287" cy="533400"/>
            </a:xfrm>
            <a:noFill/>
          </p:grpSpPr>
          <p:sp>
            <p:nvSpPr>
              <p:cNvPr id="119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kumimoji="0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20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</a:p>
            </p:txBody>
          </p:sp>
        </p:grpSp>
        <p:grpSp>
          <p:nvGrpSpPr>
            <p:cNvPr id="108" name="図形グループ 16"/>
            <p:cNvGrpSpPr>
              <a:grpSpLocks/>
            </p:cNvGrpSpPr>
            <p:nvPr/>
          </p:nvGrpSpPr>
          <p:grpSpPr bwMode="auto">
            <a:xfrm>
              <a:off x="6467193" y="4992715"/>
              <a:ext cx="647700" cy="533400"/>
              <a:chOff x="5615782" y="3068638"/>
              <a:chExt cx="649287" cy="533400"/>
            </a:xfrm>
            <a:noFill/>
          </p:grpSpPr>
          <p:sp>
            <p:nvSpPr>
              <p:cNvPr id="117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8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</a:p>
            </p:txBody>
          </p:sp>
        </p:grpSp>
        <p:grpSp>
          <p:nvGrpSpPr>
            <p:cNvPr id="109" name="図形グループ 17"/>
            <p:cNvGrpSpPr>
              <a:grpSpLocks/>
            </p:cNvGrpSpPr>
            <p:nvPr/>
          </p:nvGrpSpPr>
          <p:grpSpPr bwMode="auto">
            <a:xfrm>
              <a:off x="6418781" y="4286715"/>
              <a:ext cx="720725" cy="533400"/>
              <a:chOff x="5580063" y="3787778"/>
              <a:chExt cx="720725" cy="533400"/>
            </a:xfrm>
            <a:noFill/>
          </p:grpSpPr>
          <p:sp>
            <p:nvSpPr>
              <p:cNvPr id="115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116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</a:p>
            </p:txBody>
          </p:sp>
        </p:grpSp>
        <p:sp>
          <p:nvSpPr>
            <p:cNvPr id="7" name="正方形/長方形 6"/>
            <p:cNvSpPr/>
            <p:nvPr/>
          </p:nvSpPr>
          <p:spPr>
            <a:xfrm>
              <a:off x="6256422" y="4078524"/>
              <a:ext cx="1546644" cy="230655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7139505" y="4738076"/>
              <a:ext cx="6635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1923914" y="4402227"/>
            <a:ext cx="2643206" cy="577743"/>
            <a:chOff x="2746403" y="4847371"/>
            <a:chExt cx="2643206" cy="1190764"/>
          </a:xfrm>
        </p:grpSpPr>
        <p:sp>
          <p:nvSpPr>
            <p:cNvPr id="12" name="右矢印 11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00FF00"/>
            </a:solidFill>
            <a:ln>
              <a:solidFill>
                <a:srgbClr val="00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1" name="テキスト ボックス 120"/>
            <p:cNvSpPr txBox="1"/>
            <p:nvPr/>
          </p:nvSpPr>
          <p:spPr>
            <a:xfrm>
              <a:off x="2746403" y="5514915"/>
              <a:ext cx="245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(550nm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122" name="図形グループ 15"/>
          <p:cNvGrpSpPr>
            <a:grpSpLocks/>
          </p:cNvGrpSpPr>
          <p:nvPr/>
        </p:nvGrpSpPr>
        <p:grpSpPr bwMode="auto">
          <a:xfrm>
            <a:off x="5219432" y="5637843"/>
            <a:ext cx="649288" cy="533400"/>
            <a:chOff x="5615782" y="2276475"/>
            <a:chExt cx="649287" cy="533400"/>
          </a:xfrm>
        </p:grpSpPr>
        <p:sp>
          <p:nvSpPr>
            <p:cNvPr id="123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24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grpSp>
        <p:nvGrpSpPr>
          <p:cNvPr id="18" name="グループ化 17"/>
          <p:cNvGrpSpPr/>
          <p:nvPr/>
        </p:nvGrpSpPr>
        <p:grpSpPr>
          <a:xfrm>
            <a:off x="6811524" y="4649116"/>
            <a:ext cx="1429112" cy="907285"/>
            <a:chOff x="6813558" y="4965381"/>
            <a:chExt cx="1429112" cy="907285"/>
          </a:xfrm>
        </p:grpSpPr>
        <p:sp>
          <p:nvSpPr>
            <p:cNvPr id="16" name="右矢印 15"/>
            <p:cNvSpPr/>
            <p:nvPr/>
          </p:nvSpPr>
          <p:spPr>
            <a:xfrm>
              <a:off x="6813558" y="4965381"/>
              <a:ext cx="1315453" cy="188475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5" name="テキスト ボックス 124"/>
            <p:cNvSpPr txBox="1"/>
            <p:nvPr/>
          </p:nvSpPr>
          <p:spPr>
            <a:xfrm>
              <a:off x="6973359" y="5349446"/>
              <a:ext cx="12693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黄色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図形グループ 16"/>
          <p:cNvGrpSpPr>
            <a:grpSpLocks/>
          </p:cNvGrpSpPr>
          <p:nvPr/>
        </p:nvGrpSpPr>
        <p:grpSpPr bwMode="auto">
          <a:xfrm>
            <a:off x="5216826" y="4979970"/>
            <a:ext cx="647700" cy="533400"/>
            <a:chOff x="5615782" y="3068638"/>
            <a:chExt cx="649287" cy="533400"/>
          </a:xfrm>
        </p:grpSpPr>
        <p:sp>
          <p:nvSpPr>
            <p:cNvPr id="49" name="Oval 9"/>
            <p:cNvSpPr>
              <a:spLocks noChangeArrowheads="1"/>
            </p:cNvSpPr>
            <p:nvPr/>
          </p:nvSpPr>
          <p:spPr bwMode="auto">
            <a:xfrm>
              <a:off x="5673725" y="3068638"/>
              <a:ext cx="533400" cy="533400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0" name="Text Box 32"/>
            <p:cNvSpPr txBox="1">
              <a:spLocks noChangeArrowheads="1"/>
            </p:cNvSpPr>
            <p:nvPr/>
          </p:nvSpPr>
          <p:spPr bwMode="auto">
            <a:xfrm>
              <a:off x="5615782" y="30845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</a:p>
          </p:txBody>
        </p:sp>
      </p:grpSp>
      <p:grpSp>
        <p:nvGrpSpPr>
          <p:cNvPr id="64" name="グループ化 63"/>
          <p:cNvGrpSpPr/>
          <p:nvPr/>
        </p:nvGrpSpPr>
        <p:grpSpPr>
          <a:xfrm>
            <a:off x="4987780" y="1137095"/>
            <a:ext cx="1546644" cy="2306558"/>
            <a:chOff x="6256422" y="4078524"/>
            <a:chExt cx="1546644" cy="2306558"/>
          </a:xfrm>
        </p:grpSpPr>
        <p:grpSp>
          <p:nvGrpSpPr>
            <p:cNvPr id="65" name="図形グループ 15"/>
            <p:cNvGrpSpPr>
              <a:grpSpLocks/>
            </p:cNvGrpSpPr>
            <p:nvPr/>
          </p:nvGrpSpPr>
          <p:grpSpPr bwMode="auto">
            <a:xfrm>
              <a:off x="6467193" y="5650588"/>
              <a:ext cx="649288" cy="533400"/>
              <a:chOff x="5615782" y="2276475"/>
              <a:chExt cx="649287" cy="533400"/>
            </a:xfrm>
            <a:noFill/>
          </p:grpSpPr>
          <p:sp>
            <p:nvSpPr>
              <p:cNvPr id="78" name="Oval 6"/>
              <p:cNvSpPr>
                <a:spLocks noChangeArrowheads="1"/>
              </p:cNvSpPr>
              <p:nvPr/>
            </p:nvSpPr>
            <p:spPr bwMode="auto">
              <a:xfrm>
                <a:off x="5673725" y="2276475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endParaRPr kumimoji="0" lang="ja-JP" altLang="en-US" sz="240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79" name="Text Box 30"/>
              <p:cNvSpPr txBox="1">
                <a:spLocks noChangeArrowheads="1"/>
              </p:cNvSpPr>
              <p:nvPr/>
            </p:nvSpPr>
            <p:spPr bwMode="auto">
              <a:xfrm>
                <a:off x="5615782" y="23098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赤</a:t>
                </a:r>
              </a:p>
            </p:txBody>
          </p:sp>
        </p:grpSp>
        <p:grpSp>
          <p:nvGrpSpPr>
            <p:cNvPr id="66" name="図形グループ 16"/>
            <p:cNvGrpSpPr>
              <a:grpSpLocks/>
            </p:cNvGrpSpPr>
            <p:nvPr/>
          </p:nvGrpSpPr>
          <p:grpSpPr bwMode="auto">
            <a:xfrm>
              <a:off x="6467193" y="4992715"/>
              <a:ext cx="647700" cy="533400"/>
              <a:chOff x="5615782" y="3068638"/>
              <a:chExt cx="649287" cy="533400"/>
            </a:xfrm>
            <a:noFill/>
          </p:grpSpPr>
          <p:sp>
            <p:nvSpPr>
              <p:cNvPr id="75" name="Oval 9"/>
              <p:cNvSpPr>
                <a:spLocks noChangeArrowheads="1"/>
              </p:cNvSpPr>
              <p:nvPr/>
            </p:nvSpPr>
            <p:spPr bwMode="auto">
              <a:xfrm>
                <a:off x="5673725" y="306863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77" name="Text Box 32"/>
              <p:cNvSpPr txBox="1">
                <a:spLocks noChangeArrowheads="1"/>
              </p:cNvSpPr>
              <p:nvPr/>
            </p:nvSpPr>
            <p:spPr bwMode="auto">
              <a:xfrm>
                <a:off x="5615782" y="3084513"/>
                <a:ext cx="649287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 dirty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緑</a:t>
                </a:r>
              </a:p>
            </p:txBody>
          </p:sp>
        </p:grpSp>
        <p:grpSp>
          <p:nvGrpSpPr>
            <p:cNvPr id="67" name="図形グループ 17"/>
            <p:cNvGrpSpPr>
              <a:grpSpLocks/>
            </p:cNvGrpSpPr>
            <p:nvPr/>
          </p:nvGrpSpPr>
          <p:grpSpPr bwMode="auto">
            <a:xfrm>
              <a:off x="6418781" y="4286715"/>
              <a:ext cx="720725" cy="533400"/>
              <a:chOff x="5580063" y="3787778"/>
              <a:chExt cx="720725" cy="533400"/>
            </a:xfrm>
            <a:noFill/>
          </p:grpSpPr>
          <p:sp>
            <p:nvSpPr>
              <p:cNvPr id="71" name="Oval 11"/>
              <p:cNvSpPr>
                <a:spLocks noChangeArrowheads="1"/>
              </p:cNvSpPr>
              <p:nvPr/>
            </p:nvSpPr>
            <p:spPr bwMode="auto">
              <a:xfrm>
                <a:off x="5673725" y="3787778"/>
                <a:ext cx="533400" cy="533400"/>
              </a:xfrm>
              <a:prstGeom prst="ellipse">
                <a:avLst/>
              </a:prstGeom>
              <a:grp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kumimoji="0" lang="ja-JP" altLang="en-US" sz="2400" b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  <p:sp>
            <p:nvSpPr>
              <p:cNvPr id="74" name="Text Box 35"/>
              <p:cNvSpPr txBox="1">
                <a:spLocks noChangeArrowheads="1"/>
              </p:cNvSpPr>
              <p:nvPr/>
            </p:nvSpPr>
            <p:spPr bwMode="auto">
              <a:xfrm>
                <a:off x="5580063" y="3822703"/>
                <a:ext cx="720725" cy="457200"/>
              </a:xfrm>
              <a:prstGeom prst="rect">
                <a:avLst/>
              </a:prstGeom>
              <a:grp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1pPr>
                <a:lvl2pPr marL="37931725" indent="-37474525" algn="l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Arial" pitchFamily="34" charset="0"/>
                    <a:ea typeface="ＭＳ Ｐゴシック" pitchFamily="50" charset="-128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kumimoji="0" lang="ja-JP" altLang="en-US" sz="240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青</a:t>
                </a:r>
              </a:p>
            </p:txBody>
          </p:sp>
        </p:grpSp>
        <p:sp>
          <p:nvSpPr>
            <p:cNvPr id="68" name="正方形/長方形 67"/>
            <p:cNvSpPr/>
            <p:nvPr/>
          </p:nvSpPr>
          <p:spPr>
            <a:xfrm>
              <a:off x="6256422" y="4078524"/>
              <a:ext cx="1546644" cy="2306558"/>
            </a:xfrm>
            <a:prstGeom prst="rect">
              <a:avLst/>
            </a:prstGeom>
            <a:noFill/>
            <a:ln w="28575"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テキスト ボックス 68"/>
            <p:cNvSpPr txBox="1"/>
            <p:nvPr/>
          </p:nvSpPr>
          <p:spPr>
            <a:xfrm>
              <a:off x="7139505" y="4738076"/>
              <a:ext cx="66356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網膜</a:t>
              </a:r>
            </a:p>
          </p:txBody>
        </p:sp>
      </p:grpSp>
      <p:grpSp>
        <p:nvGrpSpPr>
          <p:cNvPr id="80" name="グループ化 79"/>
          <p:cNvGrpSpPr/>
          <p:nvPr/>
        </p:nvGrpSpPr>
        <p:grpSpPr>
          <a:xfrm>
            <a:off x="1905639" y="1488138"/>
            <a:ext cx="2643206" cy="1190764"/>
            <a:chOff x="2746403" y="4847371"/>
            <a:chExt cx="2643206" cy="1190764"/>
          </a:xfrm>
        </p:grpSpPr>
        <p:sp>
          <p:nvSpPr>
            <p:cNvPr id="81" name="右矢印 80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" name="テキスト ボックス 81"/>
            <p:cNvSpPr txBox="1"/>
            <p:nvPr/>
          </p:nvSpPr>
          <p:spPr>
            <a:xfrm>
              <a:off x="2746403" y="5514915"/>
              <a:ext cx="24546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(590nm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3" name="図形グループ 15"/>
          <p:cNvGrpSpPr>
            <a:grpSpLocks/>
          </p:cNvGrpSpPr>
          <p:nvPr/>
        </p:nvGrpSpPr>
        <p:grpSpPr bwMode="auto">
          <a:xfrm>
            <a:off x="5201157" y="2723754"/>
            <a:ext cx="649288" cy="533400"/>
            <a:chOff x="5615782" y="2276475"/>
            <a:chExt cx="649287" cy="533400"/>
          </a:xfrm>
        </p:grpSpPr>
        <p:sp>
          <p:nvSpPr>
            <p:cNvPr id="84" name="Oval 6"/>
            <p:cNvSpPr>
              <a:spLocks noChangeArrowheads="1"/>
            </p:cNvSpPr>
            <p:nvPr/>
          </p:nvSpPr>
          <p:spPr bwMode="auto">
            <a:xfrm>
              <a:off x="5673725" y="2276475"/>
              <a:ext cx="533400" cy="533400"/>
            </a:xfrm>
            <a:prstGeom prst="ellipse">
              <a:avLst/>
            </a:prstGeom>
            <a:solidFill>
              <a:srgbClr val="FF505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endParaRPr kumimoji="0" lang="ja-JP" altLang="en-US" sz="240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85" name="Text Box 30"/>
            <p:cNvSpPr txBox="1">
              <a:spLocks noChangeArrowheads="1"/>
            </p:cNvSpPr>
            <p:nvPr/>
          </p:nvSpPr>
          <p:spPr bwMode="auto">
            <a:xfrm>
              <a:off x="5615782" y="23098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</a:p>
          </p:txBody>
        </p:sp>
      </p:grpSp>
      <p:grpSp>
        <p:nvGrpSpPr>
          <p:cNvPr id="86" name="グループ化 85"/>
          <p:cNvGrpSpPr/>
          <p:nvPr/>
        </p:nvGrpSpPr>
        <p:grpSpPr>
          <a:xfrm>
            <a:off x="6793249" y="1735027"/>
            <a:ext cx="1429112" cy="907285"/>
            <a:chOff x="6813558" y="4965381"/>
            <a:chExt cx="1429112" cy="907285"/>
          </a:xfrm>
        </p:grpSpPr>
        <p:sp>
          <p:nvSpPr>
            <p:cNvPr id="87" name="右矢印 86"/>
            <p:cNvSpPr/>
            <p:nvPr/>
          </p:nvSpPr>
          <p:spPr>
            <a:xfrm>
              <a:off x="6813558" y="4965381"/>
              <a:ext cx="1315453" cy="188475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8" name="テキスト ボックス 87"/>
            <p:cNvSpPr txBox="1"/>
            <p:nvPr/>
          </p:nvSpPr>
          <p:spPr>
            <a:xfrm>
              <a:off x="6973359" y="5349446"/>
              <a:ext cx="126931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黄色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9" name="図形グループ 16"/>
          <p:cNvGrpSpPr>
            <a:grpSpLocks/>
          </p:cNvGrpSpPr>
          <p:nvPr/>
        </p:nvGrpSpPr>
        <p:grpSpPr bwMode="auto">
          <a:xfrm>
            <a:off x="5198551" y="2065881"/>
            <a:ext cx="647700" cy="533400"/>
            <a:chOff x="5615782" y="3068638"/>
            <a:chExt cx="649287" cy="533400"/>
          </a:xfrm>
        </p:grpSpPr>
        <p:sp>
          <p:nvSpPr>
            <p:cNvPr id="90" name="Oval 9"/>
            <p:cNvSpPr>
              <a:spLocks noChangeArrowheads="1"/>
            </p:cNvSpPr>
            <p:nvPr/>
          </p:nvSpPr>
          <p:spPr bwMode="auto">
            <a:xfrm>
              <a:off x="5673725" y="3068638"/>
              <a:ext cx="533400" cy="533400"/>
            </a:xfrm>
            <a:prstGeom prst="ellipse">
              <a:avLst/>
            </a:prstGeom>
            <a:solidFill>
              <a:srgbClr val="33CC33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0" lang="ja-JP" altLang="en-US" sz="2400" b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91" name="Text Box 32"/>
            <p:cNvSpPr txBox="1">
              <a:spLocks noChangeArrowheads="1"/>
            </p:cNvSpPr>
            <p:nvPr/>
          </p:nvSpPr>
          <p:spPr bwMode="auto">
            <a:xfrm>
              <a:off x="5615782" y="3084513"/>
              <a:ext cx="649287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kumimoji="1" sz="32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1pPr>
              <a:lvl2pPr marL="37931725" indent="-37474525" algn="l">
                <a:spcBef>
                  <a:spcPct val="20000"/>
                </a:spcBef>
                <a:buChar char="–"/>
                <a:defRPr kumimoji="1" sz="28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kumimoji="1" sz="24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000">
                  <a:solidFill>
                    <a:schemeClr val="tx1"/>
                  </a:solidFill>
                  <a:latin typeface="Arial" pitchFamily="34" charset="0"/>
                  <a:ea typeface="ＭＳ Ｐゴシック" pitchFamily="50" charset="-128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kumimoji="0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</a:p>
          </p:txBody>
        </p:sp>
      </p:grpSp>
      <p:pic>
        <p:nvPicPr>
          <p:cNvPr id="92" name="図 91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3250" y="1151087"/>
            <a:ext cx="923564" cy="1387869"/>
          </a:xfrm>
          <a:prstGeom prst="rect">
            <a:avLst/>
          </a:prstGeom>
        </p:spPr>
      </p:pic>
      <p:sp>
        <p:nvSpPr>
          <p:cNvPr id="93" name="テキスト ボックス 92"/>
          <p:cNvSpPr txBox="1"/>
          <p:nvPr/>
        </p:nvSpPr>
        <p:spPr>
          <a:xfrm>
            <a:off x="269800" y="2599281"/>
            <a:ext cx="2179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ナトリウムランプ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94" name="グループ化 93"/>
          <p:cNvGrpSpPr/>
          <p:nvPr/>
        </p:nvGrpSpPr>
        <p:grpSpPr>
          <a:xfrm>
            <a:off x="1944645" y="5367713"/>
            <a:ext cx="2643206" cy="847104"/>
            <a:chOff x="2746403" y="4847371"/>
            <a:chExt cx="2643206" cy="1745934"/>
          </a:xfrm>
        </p:grpSpPr>
        <p:sp>
          <p:nvSpPr>
            <p:cNvPr id="95" name="右矢印 94"/>
            <p:cNvSpPr/>
            <p:nvPr/>
          </p:nvSpPr>
          <p:spPr>
            <a:xfrm>
              <a:off x="2764678" y="4847371"/>
              <a:ext cx="2624931" cy="686950"/>
            </a:xfrm>
            <a:prstGeom prst="rightArrow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6" name="テキスト ボックス 95"/>
            <p:cNvSpPr txBox="1"/>
            <p:nvPr/>
          </p:nvSpPr>
          <p:spPr>
            <a:xfrm>
              <a:off x="2746403" y="5514916"/>
              <a:ext cx="2454614" cy="107838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(650nm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の光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)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1" name="グループ化 20"/>
          <p:cNvGrpSpPr/>
          <p:nvPr/>
        </p:nvGrpSpPr>
        <p:grpSpPr>
          <a:xfrm>
            <a:off x="380806" y="4284167"/>
            <a:ext cx="1561383" cy="2027377"/>
            <a:chOff x="380806" y="4284167"/>
            <a:chExt cx="1561383" cy="2027377"/>
          </a:xfrm>
        </p:grpSpPr>
        <p:sp>
          <p:nvSpPr>
            <p:cNvPr id="19" name="フローチャート: 論理積ゲート 18"/>
            <p:cNvSpPr/>
            <p:nvPr/>
          </p:nvSpPr>
          <p:spPr>
            <a:xfrm rot="16200000">
              <a:off x="851174" y="5258237"/>
              <a:ext cx="432966" cy="453721"/>
            </a:xfrm>
            <a:prstGeom prst="flowChartDelay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7" name="フローチャート: 論理積ゲート 96"/>
            <p:cNvSpPr/>
            <p:nvPr/>
          </p:nvSpPr>
          <p:spPr>
            <a:xfrm rot="16200000">
              <a:off x="851618" y="4273789"/>
              <a:ext cx="432966" cy="453721"/>
            </a:xfrm>
            <a:prstGeom prst="flowChartDelay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2" name="テキスト ボックス 101"/>
            <p:cNvSpPr txBox="1"/>
            <p:nvPr/>
          </p:nvSpPr>
          <p:spPr>
            <a:xfrm>
              <a:off x="407322" y="4774369"/>
              <a:ext cx="1534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緑</a:t>
              </a:r>
              <a:r>
                <a:rPr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LED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03" name="テキスト ボックス 102"/>
            <p:cNvSpPr txBox="1"/>
            <p:nvPr/>
          </p:nvSpPr>
          <p:spPr>
            <a:xfrm>
              <a:off x="380806" y="5788324"/>
              <a:ext cx="153486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赤</a:t>
              </a:r>
              <a:r>
                <a:rPr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LED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2" name="speech_A120_18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283051" y="269711"/>
            <a:ext cx="609600" cy="609600"/>
          </a:xfrm>
          <a:prstGeom prst="rect">
            <a:avLst/>
          </a:prstGeom>
        </p:spPr>
      </p:pic>
      <p:pic>
        <p:nvPicPr>
          <p:cNvPr id="23" name="speech_A120_19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150139" y="287266"/>
            <a:ext cx="609600" cy="609600"/>
          </a:xfrm>
          <a:prstGeom prst="rect">
            <a:avLst/>
          </a:prstGeom>
        </p:spPr>
      </p:pic>
      <p:pic>
        <p:nvPicPr>
          <p:cNvPr id="24" name="speech_A120_20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19273" y="2872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1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12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625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4125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4625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625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084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465"/>
                            </p:stCondLst>
                            <p:childTnLst>
                              <p:par>
                                <p:cTn id="2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465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965"/>
                            </p:stCondLst>
                            <p:childTnLst>
                              <p:par>
                                <p:cTn id="4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499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3959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audio>
              <p:cMediaNode vol="80000" showWhenStopped="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vol="80000" showWhenStopped="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色の合成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4" name="楕円 3"/>
          <p:cNvSpPr/>
          <p:nvPr/>
        </p:nvSpPr>
        <p:spPr>
          <a:xfrm>
            <a:off x="2247900" y="876228"/>
            <a:ext cx="2857500" cy="28575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楕円 7"/>
          <p:cNvSpPr/>
          <p:nvPr/>
        </p:nvSpPr>
        <p:spPr>
          <a:xfrm>
            <a:off x="4133850" y="3733728"/>
            <a:ext cx="2857500" cy="2857500"/>
          </a:xfrm>
          <a:prstGeom prst="ellipse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楕円 8"/>
          <p:cNvSpPr/>
          <p:nvPr/>
        </p:nvSpPr>
        <p:spPr>
          <a:xfrm>
            <a:off x="433998" y="3648811"/>
            <a:ext cx="2857500" cy="2857500"/>
          </a:xfrm>
          <a:prstGeom prst="ellips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speech_A120_2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76160" y="1295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439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83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4785</TotalTime>
  <Words>573</Words>
  <Application>Microsoft Office PowerPoint</Application>
  <PresentationFormat>画面に合わせる (4:3)</PresentationFormat>
  <Paragraphs>207</Paragraphs>
  <Slides>16</Slides>
  <Notes>0</Notes>
  <HiddenSlides>0</HiddenSlides>
  <MMClips>37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5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Image</vt:lpstr>
      <vt:lpstr>PowerPoint プレゼンテーション</vt:lpstr>
      <vt:lpstr>PowerPoint プレゼンテーション</vt:lpstr>
      <vt:lpstr>画像と色</vt:lpstr>
      <vt:lpstr>七色を作る</vt:lpstr>
      <vt:lpstr>物を見るしくみ</vt:lpstr>
      <vt:lpstr>色って何?</vt:lpstr>
      <vt:lpstr>色って何?</vt:lpstr>
      <vt:lpstr>色を作る</vt:lpstr>
      <vt:lpstr>色の合成</vt:lpstr>
      <vt:lpstr>色の合成</vt:lpstr>
      <vt:lpstr>もっとたくさんの色を作る</vt:lpstr>
      <vt:lpstr>色を作ってみよう</vt:lpstr>
      <vt:lpstr>階調とデータの大きさ</vt:lpstr>
      <vt:lpstr>色の種類と見え方の違い</vt:lpstr>
      <vt:lpstr>おまけ:色を作る他の方法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235</cp:revision>
  <dcterms:created xsi:type="dcterms:W3CDTF">2020-03-25T21:52:07Z</dcterms:created>
  <dcterms:modified xsi:type="dcterms:W3CDTF">2020-08-21T07:26:42Z</dcterms:modified>
</cp:coreProperties>
</file>