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1" r:id="rId3"/>
    <p:sldId id="268" r:id="rId4"/>
    <p:sldId id="270" r:id="rId5"/>
    <p:sldId id="271" r:id="rId6"/>
    <p:sldId id="273" r:id="rId7"/>
    <p:sldId id="272" r:id="rId8"/>
    <p:sldId id="274" r:id="rId9"/>
    <p:sldId id="275" r:id="rId10"/>
    <p:sldId id="269" r:id="rId11"/>
    <p:sldId id="276" r:id="rId12"/>
    <p:sldId id="263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57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8A1B3D-876D-4261-B402-ECCBBE1ED79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4112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2020/4/13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wav"/><Relationship Id="rId7" Type="http://schemas.openxmlformats.org/officeDocument/2006/relationships/image" Target="../media/image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.png"/><Relationship Id="rId3" Type="http://schemas.microsoft.com/office/2007/relationships/media" Target="../media/media26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8.png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6" Type="http://schemas.openxmlformats.org/officeDocument/2006/relationships/audio" Target="../media/media27.mp3"/><Relationship Id="rId11" Type="http://schemas.openxmlformats.org/officeDocument/2006/relationships/image" Target="../media/image17.png"/><Relationship Id="rId5" Type="http://schemas.microsoft.com/office/2007/relationships/media" Target="../media/media27.mp3"/><Relationship Id="rId10" Type="http://schemas.openxmlformats.org/officeDocument/2006/relationships/image" Target="../media/image16.png"/><Relationship Id="rId4" Type="http://schemas.openxmlformats.org/officeDocument/2006/relationships/audio" Target="../media/media26.mp3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29.mp3"/><Relationship Id="rId7" Type="http://schemas.openxmlformats.org/officeDocument/2006/relationships/image" Target="../media/image15.png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.png"/><Relationship Id="rId4" Type="http://schemas.openxmlformats.org/officeDocument/2006/relationships/audio" Target="../media/media29.mp3"/><Relationship Id="rId9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6.png"/><Relationship Id="rId3" Type="http://schemas.microsoft.com/office/2007/relationships/media" Target="../media/media4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5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4.png"/><Relationship Id="rId5" Type="http://schemas.microsoft.com/office/2007/relationships/media" Target="../media/media5.mp3"/><Relationship Id="rId10" Type="http://schemas.microsoft.com/office/2007/relationships/hdphoto" Target="../media/hdphoto1.wdp"/><Relationship Id="rId4" Type="http://schemas.openxmlformats.org/officeDocument/2006/relationships/audio" Target="../media/media4.mp3"/><Relationship Id="rId9" Type="http://schemas.openxmlformats.org/officeDocument/2006/relationships/image" Target="../media/image3.png"/><Relationship Id="rId1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microsoft.com/office/2007/relationships/media" Target="../media/media7.mp3"/><Relationship Id="rId7" Type="http://schemas.openxmlformats.org/officeDocument/2006/relationships/image" Target="../media/image7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audio" Target="../media/audio2.wav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7.mp3"/><Relationship Id="rId9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microsoft.com/office/2007/relationships/media" Target="../media/media9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audio" Target="../media/media10.mp3"/><Relationship Id="rId5" Type="http://schemas.microsoft.com/office/2007/relationships/media" Target="../media/media10.mp3"/><Relationship Id="rId10" Type="http://schemas.openxmlformats.org/officeDocument/2006/relationships/image" Target="../media/image2.png"/><Relationship Id="rId4" Type="http://schemas.openxmlformats.org/officeDocument/2006/relationships/audio" Target="../media/media9.mp3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12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audio" Target="../media/media13.mp3"/><Relationship Id="rId5" Type="http://schemas.microsoft.com/office/2007/relationships/media" Target="../media/media13.mp3"/><Relationship Id="rId10" Type="http://schemas.openxmlformats.org/officeDocument/2006/relationships/image" Target="../media/image2.png"/><Relationship Id="rId4" Type="http://schemas.openxmlformats.org/officeDocument/2006/relationships/audio" Target="../media/media12.mp3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17.mp3"/><Relationship Id="rId3" Type="http://schemas.microsoft.com/office/2007/relationships/media" Target="../media/media15.mp3"/><Relationship Id="rId7" Type="http://schemas.microsoft.com/office/2007/relationships/media" Target="../media/media17.mp3"/><Relationship Id="rId12" Type="http://schemas.openxmlformats.org/officeDocument/2006/relationships/image" Target="../media/image2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audio" Target="../media/media16.mp3"/><Relationship Id="rId11" Type="http://schemas.openxmlformats.org/officeDocument/2006/relationships/image" Target="../media/image10.png"/><Relationship Id="rId5" Type="http://schemas.microsoft.com/office/2007/relationships/media" Target="../media/media16.mp3"/><Relationship Id="rId10" Type="http://schemas.openxmlformats.org/officeDocument/2006/relationships/notesSlide" Target="../notesSlides/notesSlide1.xml"/><Relationship Id="rId4" Type="http://schemas.openxmlformats.org/officeDocument/2006/relationships/audio" Target="../media/media15.mp3"/><Relationship Id="rId9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19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6" Type="http://schemas.openxmlformats.org/officeDocument/2006/relationships/audio" Target="../media/media20.mp3"/><Relationship Id="rId11" Type="http://schemas.openxmlformats.org/officeDocument/2006/relationships/image" Target="../media/image2.png"/><Relationship Id="rId5" Type="http://schemas.microsoft.com/office/2007/relationships/media" Target="../media/media20.mp3"/><Relationship Id="rId10" Type="http://schemas.openxmlformats.org/officeDocument/2006/relationships/image" Target="../media/image13.png"/><Relationship Id="rId4" Type="http://schemas.openxmlformats.org/officeDocument/2006/relationships/audio" Target="../media/media19.mp3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23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6" Type="http://schemas.openxmlformats.org/officeDocument/2006/relationships/audio" Target="../media/media24.mp3"/><Relationship Id="rId5" Type="http://schemas.microsoft.com/office/2007/relationships/media" Target="../media/media24.mp3"/><Relationship Id="rId4" Type="http://schemas.openxmlformats.org/officeDocument/2006/relationships/audio" Target="../media/media23.mp3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情報科学編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デジタルとコンピューター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Picture 18" descr="A06_Denn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184" y="1776094"/>
            <a:ext cx="3446927" cy="416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 rot="20229535">
            <a:off x="1742614" y="3623346"/>
            <a:ext cx="60074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コンピュータの中の情報はどうなっているの</a:t>
            </a:r>
            <a:r>
              <a:rPr kumimoji="1" lang="en-US" altLang="ja-JP" sz="3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?</a:t>
            </a:r>
            <a:endParaRPr kumimoji="1" lang="ja-JP" altLang="en-US" sz="3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speech_A060_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24875" y="5790691"/>
            <a:ext cx="609600" cy="609600"/>
          </a:xfrm>
          <a:prstGeom prst="rect">
            <a:avLst/>
          </a:prstGeom>
        </p:spPr>
      </p:pic>
      <p:pic>
        <p:nvPicPr>
          <p:cNvPr id="8" name="Sunset_Our_Memorie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97986" y="58472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97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222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numSld="999" showWhenStopped="0">
                <p:cTn id="2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5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デジタルって何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?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" name="グループ化 2"/>
          <p:cNvGrpSpPr/>
          <p:nvPr/>
        </p:nvGrpSpPr>
        <p:grpSpPr>
          <a:xfrm>
            <a:off x="630321" y="1233114"/>
            <a:ext cx="1892969" cy="1908524"/>
            <a:chOff x="630321" y="1233114"/>
            <a:chExt cx="1892969" cy="1908524"/>
          </a:xfrm>
        </p:grpSpPr>
        <p:sp>
          <p:nvSpPr>
            <p:cNvPr id="6" name="テキスト ボックス 5"/>
            <p:cNvSpPr txBox="1"/>
            <p:nvPr/>
          </p:nvSpPr>
          <p:spPr>
            <a:xfrm>
              <a:off x="630321" y="1233114"/>
              <a:ext cx="1892969" cy="400110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デジタル家電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026" name="Picture 2" descr="ピカピカの家電のイラスト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269" y="1633224"/>
              <a:ext cx="1571265" cy="1508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グループ化 3"/>
          <p:cNvGrpSpPr/>
          <p:nvPr/>
        </p:nvGrpSpPr>
        <p:grpSpPr>
          <a:xfrm>
            <a:off x="2841506" y="1233114"/>
            <a:ext cx="1831689" cy="2359156"/>
            <a:chOff x="2841506" y="1233114"/>
            <a:chExt cx="1831689" cy="2359156"/>
          </a:xfrm>
        </p:grpSpPr>
        <p:sp>
          <p:nvSpPr>
            <p:cNvPr id="8" name="テキスト ボックス 7"/>
            <p:cNvSpPr txBox="1"/>
            <p:nvPr/>
          </p:nvSpPr>
          <p:spPr>
            <a:xfrm>
              <a:off x="2841506" y="1233114"/>
              <a:ext cx="1831689" cy="707886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地デジ</a:t>
              </a:r>
              <a: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地上デジタル放送</a:t>
              </a:r>
              <a: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" name="Picture 2" descr="テレビのアンテナのイラスト（パラボラアンテナ）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9581" y="1846663"/>
              <a:ext cx="1375538" cy="17456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グループ化 4"/>
          <p:cNvGrpSpPr/>
          <p:nvPr/>
        </p:nvGrpSpPr>
        <p:grpSpPr>
          <a:xfrm>
            <a:off x="694656" y="3617792"/>
            <a:ext cx="1831689" cy="2455785"/>
            <a:chOff x="694656" y="3617792"/>
            <a:chExt cx="1831689" cy="2455785"/>
          </a:xfrm>
        </p:grpSpPr>
        <p:sp>
          <p:nvSpPr>
            <p:cNvPr id="10" name="テキスト ボックス 9"/>
            <p:cNvSpPr txBox="1"/>
            <p:nvPr/>
          </p:nvSpPr>
          <p:spPr>
            <a:xfrm>
              <a:off x="694656" y="3617792"/>
              <a:ext cx="1831689" cy="707886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デジカメ</a:t>
              </a:r>
              <a: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デジタルカメラ</a:t>
              </a:r>
              <a: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028" name="Picture 4" descr="デジタルカメラのイラスト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1872" y="4571915"/>
              <a:ext cx="1501662" cy="1501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グループ化 6"/>
          <p:cNvGrpSpPr/>
          <p:nvPr/>
        </p:nvGrpSpPr>
        <p:grpSpPr>
          <a:xfrm>
            <a:off x="2716754" y="3687886"/>
            <a:ext cx="1831689" cy="2385691"/>
            <a:chOff x="2716754" y="3687886"/>
            <a:chExt cx="1831689" cy="2385691"/>
          </a:xfrm>
        </p:grpSpPr>
        <p:sp>
          <p:nvSpPr>
            <p:cNvPr id="12" name="テキスト ボックス 11"/>
            <p:cNvSpPr txBox="1"/>
            <p:nvPr/>
          </p:nvSpPr>
          <p:spPr>
            <a:xfrm>
              <a:off x="2716754" y="3687886"/>
              <a:ext cx="1831689" cy="707886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デジ</a:t>
              </a: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タル</a:t>
              </a:r>
              <a:b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体温計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030" name="Picture 6" descr="基礎体温計のイラスト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6255" y="4491389"/>
              <a:ext cx="1582188" cy="1582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" name="図 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79324" y="651303"/>
            <a:ext cx="3341720" cy="347225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1" name="テキスト ボックス 10"/>
          <p:cNvSpPr txBox="1"/>
          <p:nvPr/>
        </p:nvSpPr>
        <p:spPr>
          <a:xfrm>
            <a:off x="5163413" y="4491389"/>
            <a:ext cx="3584347" cy="1754326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いろいろな状態や情報を数値で表すこと。</a:t>
            </a:r>
            <a:endParaRPr kumimoji="1" lang="ja-JP" altLang="en-US" sz="3600" dirty="0"/>
          </a:p>
        </p:txBody>
      </p:sp>
      <p:pic>
        <p:nvPicPr>
          <p:cNvPr id="13" name="speech_A060_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630549" y="6133356"/>
            <a:ext cx="609600" cy="609600"/>
          </a:xfrm>
          <a:prstGeom prst="rect">
            <a:avLst/>
          </a:prstGeom>
        </p:spPr>
      </p:pic>
      <p:pic>
        <p:nvPicPr>
          <p:cNvPr id="14" name="speech_A060_2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3664261" y="6099128"/>
            <a:ext cx="609600" cy="609600"/>
          </a:xfrm>
          <a:prstGeom prst="rect">
            <a:avLst/>
          </a:prstGeom>
        </p:spPr>
      </p:pic>
      <p:pic>
        <p:nvPicPr>
          <p:cNvPr id="15" name="speech_A060_26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716263" y="61657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438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gallery dir="l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48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989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489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673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728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228"/>
                            </p:stCondLst>
                            <p:childTnLst>
                              <p:par>
                                <p:cTn id="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726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49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1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楕円 17"/>
          <p:cNvSpPr/>
          <p:nvPr/>
        </p:nvSpPr>
        <p:spPr>
          <a:xfrm>
            <a:off x="5009614" y="1342134"/>
            <a:ext cx="3452587" cy="3229781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デジタルって何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?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" name="グループ化 2"/>
          <p:cNvGrpSpPr/>
          <p:nvPr/>
        </p:nvGrpSpPr>
        <p:grpSpPr>
          <a:xfrm>
            <a:off x="630321" y="1233114"/>
            <a:ext cx="1892969" cy="1908524"/>
            <a:chOff x="630321" y="1233114"/>
            <a:chExt cx="1892969" cy="1908524"/>
          </a:xfrm>
        </p:grpSpPr>
        <p:sp>
          <p:nvSpPr>
            <p:cNvPr id="6" name="テキスト ボックス 5"/>
            <p:cNvSpPr txBox="1"/>
            <p:nvPr/>
          </p:nvSpPr>
          <p:spPr>
            <a:xfrm>
              <a:off x="630321" y="1233114"/>
              <a:ext cx="1892969" cy="400110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デジタル家電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026" name="Picture 2" descr="ピカピカの家電のイラスト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2269" y="1633224"/>
              <a:ext cx="1571265" cy="1508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グループ化 3"/>
          <p:cNvGrpSpPr/>
          <p:nvPr/>
        </p:nvGrpSpPr>
        <p:grpSpPr>
          <a:xfrm>
            <a:off x="2841506" y="1233114"/>
            <a:ext cx="1831689" cy="2359156"/>
            <a:chOff x="2841506" y="1233114"/>
            <a:chExt cx="1831689" cy="2359156"/>
          </a:xfrm>
        </p:grpSpPr>
        <p:sp>
          <p:nvSpPr>
            <p:cNvPr id="8" name="テキスト ボックス 7"/>
            <p:cNvSpPr txBox="1"/>
            <p:nvPr/>
          </p:nvSpPr>
          <p:spPr>
            <a:xfrm>
              <a:off x="2841506" y="1233114"/>
              <a:ext cx="1831689" cy="707886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地デジ</a:t>
              </a:r>
              <a: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地上デジタル放送</a:t>
              </a:r>
              <a: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" name="Picture 2" descr="テレビのアンテナのイラスト（パラボラアンテナ）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9581" y="1846663"/>
              <a:ext cx="1375538" cy="17456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グループ化 4"/>
          <p:cNvGrpSpPr/>
          <p:nvPr/>
        </p:nvGrpSpPr>
        <p:grpSpPr>
          <a:xfrm>
            <a:off x="694656" y="3617792"/>
            <a:ext cx="1831689" cy="2455785"/>
            <a:chOff x="694656" y="3617792"/>
            <a:chExt cx="1831689" cy="2455785"/>
          </a:xfrm>
        </p:grpSpPr>
        <p:sp>
          <p:nvSpPr>
            <p:cNvPr id="10" name="テキスト ボックス 9"/>
            <p:cNvSpPr txBox="1"/>
            <p:nvPr/>
          </p:nvSpPr>
          <p:spPr>
            <a:xfrm>
              <a:off x="694656" y="3617792"/>
              <a:ext cx="1831689" cy="707886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デジカメ</a:t>
              </a:r>
              <a: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デジタルカメラ</a:t>
              </a:r>
              <a:r>
                <a:rPr kumimoji="1" lang="en-US" altLang="ja-JP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028" name="Picture 4" descr="デジタルカメラのイラスト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1872" y="4571915"/>
              <a:ext cx="1501662" cy="15016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グループ化 6"/>
          <p:cNvGrpSpPr/>
          <p:nvPr/>
        </p:nvGrpSpPr>
        <p:grpSpPr>
          <a:xfrm>
            <a:off x="2716754" y="3687886"/>
            <a:ext cx="1831689" cy="2385691"/>
            <a:chOff x="2716754" y="3687886"/>
            <a:chExt cx="1831689" cy="2385691"/>
          </a:xfrm>
        </p:grpSpPr>
        <p:sp>
          <p:nvSpPr>
            <p:cNvPr id="12" name="テキスト ボックス 11"/>
            <p:cNvSpPr txBox="1"/>
            <p:nvPr/>
          </p:nvSpPr>
          <p:spPr>
            <a:xfrm>
              <a:off x="2716754" y="3687886"/>
              <a:ext cx="1831689" cy="707886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デジ</a:t>
              </a: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タル</a:t>
              </a:r>
              <a:b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体温計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030" name="Picture 6" descr="基礎体温計のイラスト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6255" y="4491389"/>
              <a:ext cx="1582188" cy="15821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テキスト ボックス 15"/>
          <p:cNvSpPr txBox="1"/>
          <p:nvPr/>
        </p:nvSpPr>
        <p:spPr>
          <a:xfrm>
            <a:off x="4462150" y="2045001"/>
            <a:ext cx="13980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魚石行書" panose="02000609000000000000" pitchFamily="1" charset="-128"/>
                <a:ea typeface="魚石行書" panose="02000609000000000000" pitchFamily="1" charset="-128"/>
              </a:rPr>
              <a:t>文字</a:t>
            </a:r>
            <a:endParaRPr kumimoji="1" lang="ja-JP" altLang="en-US" sz="4400" dirty="0">
              <a:latin typeface="魚石行書" panose="02000609000000000000" pitchFamily="1" charset="-128"/>
              <a:ea typeface="魚石行書" panose="02000609000000000000" pitchFamily="1" charset="-128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7745969" y="2002710"/>
            <a:ext cx="13980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魚石行書" panose="02000609000000000000" pitchFamily="1" charset="-128"/>
                <a:ea typeface="ふみゴシック" panose="03000509000000000000" pitchFamily="65" charset="-128"/>
              </a:rPr>
              <a:t>映像</a:t>
            </a:r>
            <a:endParaRPr kumimoji="1" lang="ja-JP" altLang="en-US" sz="4400" dirty="0">
              <a:latin typeface="魚石行書" panose="02000609000000000000" pitchFamily="1" charset="-128"/>
              <a:ea typeface="ふみゴシック" panose="03000509000000000000" pitchFamily="65" charset="-128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613429" y="1030247"/>
            <a:ext cx="2665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ＤＨＰ平成明朝体W3" panose="02020300000000000000" pitchFamily="18" charset="-128"/>
                <a:ea typeface="ＤＨＰ平成明朝体W3" panose="02020300000000000000" pitchFamily="18" charset="-128"/>
              </a:rPr>
              <a:t>音・音楽</a:t>
            </a:r>
            <a:endParaRPr kumimoji="1" lang="ja-JP" altLang="en-US" sz="4400" dirty="0">
              <a:latin typeface="ＤＨＰ平成明朝体W3" panose="02020300000000000000" pitchFamily="18" charset="-128"/>
              <a:ea typeface="ＤＨＰ平成明朝体W3" panose="02020300000000000000" pitchFamily="18" charset="-128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936537" y="3752871"/>
            <a:ext cx="13980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写真</a:t>
            </a:r>
            <a:endParaRPr kumimoji="1" lang="ja-JP" altLang="en-US" sz="44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7151518" y="3591271"/>
            <a:ext cx="24886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物理的</a:t>
            </a:r>
          </a:p>
          <a:p>
            <a:r>
              <a:rPr kumimoji="1" lang="ja-JP" altLang="en-US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な状態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5933258" y="2543439"/>
            <a:ext cx="2132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数値</a:t>
            </a:r>
            <a:endParaRPr kumimoji="1" lang="ja-JP" altLang="en-US" sz="5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4879073" y="4987236"/>
            <a:ext cx="41343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デジタル情報の</a:t>
            </a:r>
            <a:r>
              <a:rPr kumimoji="1" lang="en-US" altLang="ja-JP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記録や処理には</a:t>
            </a:r>
            <a:r>
              <a:rPr kumimoji="1" lang="en-US" altLang="ja-JP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コンピュータが</a:t>
            </a:r>
            <a:r>
              <a:rPr kumimoji="1"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重要</a:t>
            </a:r>
          </a:p>
        </p:txBody>
      </p:sp>
      <p:pic>
        <p:nvPicPr>
          <p:cNvPr id="21" name="speech_A060_2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181584" y="5947296"/>
            <a:ext cx="609600" cy="609600"/>
          </a:xfrm>
          <a:prstGeom prst="rect">
            <a:avLst/>
          </a:prstGeom>
        </p:spPr>
      </p:pic>
      <p:pic>
        <p:nvPicPr>
          <p:cNvPr id="22" name="speech_A060_2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482482" y="5947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152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00">
        <p14:ripple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9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94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024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9618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31" grpId="0" animBg="1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12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 advClick="0" advTm="0">
        <p15:prstTrans prst="origami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コンピュータの中の情報の記録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058" b="98944" l="10000" r="90000"/>
                    </a14:imgEffect>
                  </a14:imgLayer>
                </a14:imgProps>
              </a:ext>
            </a:extLst>
          </a:blip>
          <a:srcRect l="27142" t="-31" r="30001" b="31"/>
          <a:stretch/>
        </p:blipFill>
        <p:spPr>
          <a:xfrm>
            <a:off x="433998" y="1826039"/>
            <a:ext cx="1577562" cy="2759200"/>
          </a:xfrm>
          <a:prstGeom prst="rect">
            <a:avLst/>
          </a:prstGeom>
        </p:spPr>
      </p:pic>
      <p:grpSp>
        <p:nvGrpSpPr>
          <p:cNvPr id="15" name="グループ化 14"/>
          <p:cNvGrpSpPr/>
          <p:nvPr/>
        </p:nvGrpSpPr>
        <p:grpSpPr>
          <a:xfrm>
            <a:off x="2103401" y="1310632"/>
            <a:ext cx="3179245" cy="4241138"/>
            <a:chOff x="2103401" y="1310632"/>
            <a:chExt cx="3179245" cy="4241138"/>
          </a:xfrm>
        </p:grpSpPr>
        <p:sp>
          <p:nvSpPr>
            <p:cNvPr id="6" name="テキスト ボックス 5"/>
            <p:cNvSpPr txBox="1"/>
            <p:nvPr/>
          </p:nvSpPr>
          <p:spPr>
            <a:xfrm>
              <a:off x="2445559" y="1310632"/>
              <a:ext cx="2711116" cy="954107"/>
            </a:xfrm>
            <a:prstGeom prst="rect">
              <a:avLst/>
            </a:prstGeom>
            <a:noFill/>
            <a:ln w="28575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内部ストレージ</a:t>
              </a:r>
            </a:p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内部メモリ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679313" y="2366550"/>
              <a:ext cx="2495550" cy="1800225"/>
            </a:xfrm>
            <a:prstGeom prst="rect">
              <a:avLst/>
            </a:prstGeom>
            <a:effectLst>
              <a:softEdge rad="101600"/>
            </a:effectLst>
          </p:spPr>
        </p:pic>
        <p:sp>
          <p:nvSpPr>
            <p:cNvPr id="28" name="テキスト ボックス 27"/>
            <p:cNvSpPr txBox="1"/>
            <p:nvPr/>
          </p:nvSpPr>
          <p:spPr>
            <a:xfrm>
              <a:off x="2571530" y="4166775"/>
              <a:ext cx="271111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アプリ、写真、音楽などが入っている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4" name="左矢印 13"/>
            <p:cNvSpPr/>
            <p:nvPr/>
          </p:nvSpPr>
          <p:spPr>
            <a:xfrm>
              <a:off x="2103401" y="3054149"/>
              <a:ext cx="525840" cy="302979"/>
            </a:xfrm>
            <a:prstGeom prst="lef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7" name="グループ化 46"/>
          <p:cNvGrpSpPr/>
          <p:nvPr/>
        </p:nvGrpSpPr>
        <p:grpSpPr>
          <a:xfrm>
            <a:off x="4416451" y="1139681"/>
            <a:ext cx="3781339" cy="2471042"/>
            <a:chOff x="4416451" y="1139681"/>
            <a:chExt cx="3781339" cy="2471042"/>
          </a:xfrm>
        </p:grpSpPr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108893" y="1139681"/>
              <a:ext cx="2088897" cy="1790483"/>
            </a:xfrm>
            <a:prstGeom prst="rect">
              <a:avLst/>
            </a:prstGeom>
          </p:spPr>
        </p:pic>
        <p:pic>
          <p:nvPicPr>
            <p:cNvPr id="32" name="図 31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4416451" y="3308266"/>
              <a:ext cx="352867" cy="302457"/>
            </a:xfrm>
            <a:prstGeom prst="rect">
              <a:avLst/>
            </a:prstGeom>
          </p:spPr>
        </p:pic>
        <p:cxnSp>
          <p:nvCxnSpPr>
            <p:cNvPr id="22" name="直線コネクタ 21"/>
            <p:cNvCxnSpPr/>
            <p:nvPr/>
          </p:nvCxnSpPr>
          <p:spPr>
            <a:xfrm flipV="1">
              <a:off x="4416451" y="1139681"/>
              <a:ext cx="1692442" cy="2168585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/>
            <p:cNvCxnSpPr/>
            <p:nvPr/>
          </p:nvCxnSpPr>
          <p:spPr>
            <a:xfrm flipV="1">
              <a:off x="4769318" y="2930164"/>
              <a:ext cx="3428472" cy="680559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" name="グループ化 47"/>
          <p:cNvGrpSpPr/>
          <p:nvPr/>
        </p:nvGrpSpPr>
        <p:grpSpPr>
          <a:xfrm>
            <a:off x="5675943" y="2181044"/>
            <a:ext cx="2711116" cy="4552108"/>
            <a:chOff x="5675943" y="2181044"/>
            <a:chExt cx="2711116" cy="4552108"/>
          </a:xfrm>
        </p:grpSpPr>
        <p:pic>
          <p:nvPicPr>
            <p:cNvPr id="34" name="図 33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902789" y="3700538"/>
              <a:ext cx="2257425" cy="1847850"/>
            </a:xfrm>
            <a:prstGeom prst="rect">
              <a:avLst/>
            </a:prstGeom>
          </p:spPr>
        </p:pic>
        <p:sp>
          <p:nvSpPr>
            <p:cNvPr id="38" name="テキスト ボックス 37"/>
            <p:cNvSpPr txBox="1"/>
            <p:nvPr/>
          </p:nvSpPr>
          <p:spPr>
            <a:xfrm>
              <a:off x="5675943" y="5779045"/>
              <a:ext cx="271111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小さなスイッチの集まり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39" name="図 38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7420740" y="2181044"/>
              <a:ext cx="380595" cy="311542"/>
            </a:xfrm>
            <a:prstGeom prst="rect">
              <a:avLst/>
            </a:prstGeom>
          </p:spPr>
        </p:pic>
        <p:cxnSp>
          <p:nvCxnSpPr>
            <p:cNvPr id="40" name="直線コネクタ 39"/>
            <p:cNvCxnSpPr/>
            <p:nvPr/>
          </p:nvCxnSpPr>
          <p:spPr>
            <a:xfrm flipV="1">
              <a:off x="5884601" y="2181044"/>
              <a:ext cx="1523764" cy="1519494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コネクタ 43"/>
            <p:cNvCxnSpPr/>
            <p:nvPr/>
          </p:nvCxnSpPr>
          <p:spPr>
            <a:xfrm flipH="1" flipV="1">
              <a:off x="7788960" y="2468721"/>
              <a:ext cx="371254" cy="1231817"/>
            </a:xfrm>
            <a:prstGeom prst="line">
              <a:avLst/>
            </a:prstGeom>
            <a:ln w="127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" name="speech_A060_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370959" y="5951298"/>
            <a:ext cx="609600" cy="609600"/>
          </a:xfrm>
          <a:prstGeom prst="rect">
            <a:avLst/>
          </a:prstGeom>
        </p:spPr>
      </p:pic>
      <p:pic>
        <p:nvPicPr>
          <p:cNvPr id="50" name="speech_A060_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991081" y="5965080"/>
            <a:ext cx="609600" cy="609600"/>
          </a:xfrm>
          <a:prstGeom prst="rect">
            <a:avLst/>
          </a:prstGeom>
        </p:spPr>
      </p:pic>
      <p:pic>
        <p:nvPicPr>
          <p:cNvPr id="51" name="speech_A060_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92435" y="589671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2000">
        <p14:honeycomb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3688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188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188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5590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278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278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922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17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メモリの中の情報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Picture 49" descr="11DMEM1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84FFFF"/>
              </a:clrFrom>
              <a:clrTo>
                <a:srgbClr val="84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792" y="1268018"/>
            <a:ext cx="5358063" cy="403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3037792" y="2082165"/>
            <a:ext cx="2053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オフ　オン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1760337" y="2630190"/>
            <a:ext cx="3330844" cy="4292461"/>
            <a:chOff x="1760337" y="2630190"/>
            <a:chExt cx="3330844" cy="4292461"/>
          </a:xfrm>
        </p:grpSpPr>
        <p:pic>
          <p:nvPicPr>
            <p:cNvPr id="18" name="Picture 18" descr="A06_Denno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0337" y="3186082"/>
              <a:ext cx="3091256" cy="373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テキスト ボックス 19"/>
            <p:cNvSpPr txBox="1"/>
            <p:nvPr/>
          </p:nvSpPr>
          <p:spPr>
            <a:xfrm>
              <a:off x="3037792" y="2630190"/>
              <a:ext cx="2053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  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4" name="speech_A060_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582652" y="5740036"/>
            <a:ext cx="609600" cy="609600"/>
          </a:xfrm>
          <a:prstGeom prst="rect">
            <a:avLst/>
          </a:prstGeom>
        </p:spPr>
      </p:pic>
      <p:pic>
        <p:nvPicPr>
          <p:cNvPr id="5" name="speech_A060_06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701248" y="573373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4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2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62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621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31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26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en-US" altLang="ja-JP" sz="3200" dirty="0" smtClean="0">
                <a:ea typeface="メイリオ" panose="020B0604030504040204" pitchFamily="50" charset="-128"/>
              </a:rPr>
              <a:t>0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と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1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でどうやって情報を表すの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4" descr="https://2.bp.blogspot.com/-HGjQ_jAconw/VuKDrnq77-I/AAAAAAAA4vQ/KhdhCn4OkDMy-AfCEtnh6udzrvpEN3IXA/s800/computer_document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85" y="876228"/>
            <a:ext cx="2336036" cy="242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978568" y="1299411"/>
            <a:ext cx="1411706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BAD</a:t>
            </a:r>
          </a:p>
          <a:p>
            <a:endParaRPr kumimoji="1" lang="en-US" altLang="ja-JP" dirty="0"/>
          </a:p>
          <a:p>
            <a:endParaRPr kumimoji="1" lang="en-US" altLang="ja-JP" dirty="0" smtClean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137667"/>
              </p:ext>
            </p:extLst>
          </p:nvPr>
        </p:nvGraphicFramePr>
        <p:xfrm>
          <a:off x="4384915" y="813839"/>
          <a:ext cx="4260321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69">
                  <a:extLst>
                    <a:ext uri="{9D8B030D-6E8A-4147-A177-3AD203B41FA5}">
                      <a16:colId xmlns:a16="http://schemas.microsoft.com/office/drawing/2014/main" val="756820464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224533348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832302804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687868199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183729432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541832865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257102799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533891360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400106220"/>
                    </a:ext>
                  </a:extLst>
                </a:gridCol>
              </a:tblGrid>
              <a:tr h="445614">
                <a:tc gridSpan="9"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文字コード表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822451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532166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B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74730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2934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D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380880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E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315262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7110837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G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596190"/>
                  </a:ext>
                </a:extLst>
              </a:tr>
              <a:tr h="991891"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819960"/>
                  </a:ext>
                </a:extLst>
              </a:tr>
            </a:tbl>
          </a:graphicData>
        </a:graphic>
      </p:graphicFrame>
      <p:graphicFrame>
        <p:nvGraphicFramePr>
          <p:cNvPr id="19" name="表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352289"/>
              </p:ext>
            </p:extLst>
          </p:nvPr>
        </p:nvGraphicFramePr>
        <p:xfrm>
          <a:off x="433998" y="4140425"/>
          <a:ext cx="3258480" cy="1410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310">
                  <a:extLst>
                    <a:ext uri="{9D8B030D-6E8A-4147-A177-3AD203B41FA5}">
                      <a16:colId xmlns:a16="http://schemas.microsoft.com/office/drawing/2014/main" val="2224533348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832302804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3687868199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2183729432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3541832865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3257102799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2533891360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400106220"/>
                    </a:ext>
                  </a:extLst>
                </a:gridCol>
              </a:tblGrid>
              <a:tr h="47004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b="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b="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74730"/>
                  </a:ext>
                </a:extLst>
              </a:tr>
              <a:tr h="47004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2934"/>
                  </a:ext>
                </a:extLst>
              </a:tr>
              <a:tr h="47004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380880"/>
                  </a:ext>
                </a:extLst>
              </a:tr>
            </a:tbl>
          </a:graphicData>
        </a:graphic>
      </p:graphicFrame>
      <p:sp>
        <p:nvSpPr>
          <p:cNvPr id="8" name="上下矢印 7"/>
          <p:cNvSpPr/>
          <p:nvPr/>
        </p:nvSpPr>
        <p:spPr>
          <a:xfrm>
            <a:off x="1655904" y="3248976"/>
            <a:ext cx="555280" cy="84258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speech_A060_0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58878" y="5783550"/>
            <a:ext cx="609600" cy="609600"/>
          </a:xfrm>
          <a:prstGeom prst="rect">
            <a:avLst/>
          </a:prstGeom>
        </p:spPr>
      </p:pic>
      <p:pic>
        <p:nvPicPr>
          <p:cNvPr id="10" name="speech_A060_0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556115" y="5783550"/>
            <a:ext cx="609600" cy="609600"/>
          </a:xfrm>
          <a:prstGeom prst="rect">
            <a:avLst/>
          </a:prstGeom>
        </p:spPr>
      </p:pic>
      <p:pic>
        <p:nvPicPr>
          <p:cNvPr id="11" name="speech_A060_09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81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042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42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36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902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読み込み完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862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362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1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8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での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数の表現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 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数って何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? 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数の表現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" name="グループ化 7"/>
          <p:cNvGrpSpPr/>
          <p:nvPr/>
        </p:nvGrpSpPr>
        <p:grpSpPr>
          <a:xfrm>
            <a:off x="1020278" y="979434"/>
            <a:ext cx="2148840" cy="2334260"/>
            <a:chOff x="1020278" y="979434"/>
            <a:chExt cx="2148840" cy="2334260"/>
          </a:xfrm>
        </p:grpSpPr>
        <p:sp>
          <p:nvSpPr>
            <p:cNvPr id="2" name="楕円 1"/>
            <p:cNvSpPr/>
            <p:nvPr/>
          </p:nvSpPr>
          <p:spPr>
            <a:xfrm>
              <a:off x="1020278" y="1150884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楕円 13"/>
            <p:cNvSpPr/>
            <p:nvPr/>
          </p:nvSpPr>
          <p:spPr>
            <a:xfrm>
              <a:off x="1568918" y="1402344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楕円 14"/>
            <p:cNvSpPr/>
            <p:nvPr/>
          </p:nvSpPr>
          <p:spPr>
            <a:xfrm>
              <a:off x="1195538" y="1798584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楕円 15"/>
            <p:cNvSpPr/>
            <p:nvPr/>
          </p:nvSpPr>
          <p:spPr>
            <a:xfrm>
              <a:off x="2148038" y="1150884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楕円 16"/>
            <p:cNvSpPr/>
            <p:nvPr/>
          </p:nvSpPr>
          <p:spPr>
            <a:xfrm>
              <a:off x="2148038" y="1722384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楕円 17"/>
            <p:cNvSpPr/>
            <p:nvPr/>
          </p:nvSpPr>
          <p:spPr>
            <a:xfrm>
              <a:off x="1020278" y="2331349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楕円 18"/>
            <p:cNvSpPr/>
            <p:nvPr/>
          </p:nvSpPr>
          <p:spPr>
            <a:xfrm>
              <a:off x="1919438" y="2361829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" name="楕円 20"/>
            <p:cNvSpPr/>
            <p:nvPr/>
          </p:nvSpPr>
          <p:spPr>
            <a:xfrm>
              <a:off x="2643338" y="2144659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楕円 21"/>
            <p:cNvSpPr/>
            <p:nvPr/>
          </p:nvSpPr>
          <p:spPr>
            <a:xfrm>
              <a:off x="2818598" y="1577604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4" name="楕円 23"/>
            <p:cNvSpPr/>
            <p:nvPr/>
          </p:nvSpPr>
          <p:spPr>
            <a:xfrm>
              <a:off x="2628098" y="2712349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楕円 24"/>
            <p:cNvSpPr/>
            <p:nvPr/>
          </p:nvSpPr>
          <p:spPr>
            <a:xfrm>
              <a:off x="1744178" y="2963174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楕円 25"/>
            <p:cNvSpPr/>
            <p:nvPr/>
          </p:nvSpPr>
          <p:spPr>
            <a:xfrm>
              <a:off x="2818598" y="979434"/>
              <a:ext cx="350520" cy="350520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7" name="テキスト ボックス 26"/>
          <p:cNvSpPr txBox="1"/>
          <p:nvPr/>
        </p:nvSpPr>
        <p:spPr>
          <a:xfrm>
            <a:off x="3191978" y="2325839"/>
            <a:ext cx="1927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丸は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いくつある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?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448300" y="1394893"/>
            <a:ext cx="1957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 smtClean="0">
                <a:latin typeface="AR P新藝体E" panose="040B0900000000000000" pitchFamily="50" charset="-128"/>
                <a:ea typeface="AR P新藝体E" panose="040B0900000000000000" pitchFamily="50" charset="-128"/>
              </a:rPr>
              <a:t>12</a:t>
            </a:r>
            <a:endParaRPr kumimoji="1" lang="ja-JP" altLang="en-US" sz="7200" dirty="0">
              <a:latin typeface="AR P新藝体E" panose="040B0900000000000000" pitchFamily="50" charset="-128"/>
              <a:ea typeface="AR P新藝体E" panose="040B0900000000000000" pitchFamily="50" charset="-128"/>
            </a:endParaRPr>
          </a:p>
        </p:txBody>
      </p:sp>
      <p:grpSp>
        <p:nvGrpSpPr>
          <p:cNvPr id="7" name="グループ化 6"/>
          <p:cNvGrpSpPr/>
          <p:nvPr/>
        </p:nvGrpSpPr>
        <p:grpSpPr>
          <a:xfrm>
            <a:off x="549742" y="3830974"/>
            <a:ext cx="7136832" cy="1565932"/>
            <a:chOff x="549742" y="3830974"/>
            <a:chExt cx="7136832" cy="1565932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8F8F8"/>
                </a:clrFrom>
                <a:clrTo>
                  <a:srgbClr val="F8F8F8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590" b="98462" l="492" r="100000">
                          <a14:foregroundMark x1="69672" y1="64615" x2="69672" y2="64615"/>
                          <a14:foregroundMark x1="51475" y1="66667" x2="51475" y2="66667"/>
                          <a14:foregroundMark x1="32459" y1="73333" x2="32459" y2="73333"/>
                          <a14:foregroundMark x1="6230" y1="65641" x2="6230" y2="6564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49742" y="3830974"/>
              <a:ext cx="4898558" cy="1565932"/>
            </a:xfrm>
            <a:prstGeom prst="rect">
              <a:avLst/>
            </a:prstGeom>
          </p:spPr>
        </p:pic>
        <p:sp>
          <p:nvSpPr>
            <p:cNvPr id="34" name="テキスト ボックス 33"/>
            <p:cNvSpPr txBox="1"/>
            <p:nvPr/>
          </p:nvSpPr>
          <p:spPr>
            <a:xfrm>
              <a:off x="5758714" y="4373300"/>
              <a:ext cx="19278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10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進法</a:t>
              </a:r>
            </a:p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(10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進数</a:t>
              </a:r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36" name="フローチャート: 和接合 35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speech_A060_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510238" y="5670439"/>
            <a:ext cx="609600" cy="609600"/>
          </a:xfrm>
          <a:prstGeom prst="rect">
            <a:avLst/>
          </a:prstGeom>
        </p:spPr>
      </p:pic>
      <p:pic>
        <p:nvPicPr>
          <p:cNvPr id="11" name="speech_A060_1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58714" y="5653224"/>
            <a:ext cx="609600" cy="609600"/>
          </a:xfrm>
          <a:prstGeom prst="rect">
            <a:avLst/>
          </a:prstGeom>
        </p:spPr>
      </p:pic>
      <p:pic>
        <p:nvPicPr>
          <p:cNvPr id="13" name="speech_A060_1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007190" y="56749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12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646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646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219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84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34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394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3289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進法って何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 xx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進法って何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884046" y="1427249"/>
            <a:ext cx="1957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>
                <a:latin typeface="AR P新藝体E" panose="040B0900000000000000" pitchFamily="50" charset="-128"/>
                <a:ea typeface="AR P新藝体E" panose="040B0900000000000000" pitchFamily="50" charset="-128"/>
              </a:rPr>
              <a:t>7</a:t>
            </a:r>
            <a:r>
              <a:rPr kumimoji="1" lang="en-US" altLang="ja-JP" sz="7200" dirty="0" smtClean="0">
                <a:latin typeface="AR P新藝体E" panose="040B0900000000000000" pitchFamily="50" charset="-128"/>
                <a:ea typeface="AR P新藝体E" panose="040B0900000000000000" pitchFamily="50" charset="-128"/>
              </a:rPr>
              <a:t>2</a:t>
            </a:r>
            <a:endParaRPr kumimoji="1" lang="ja-JP" altLang="en-US" sz="7200" dirty="0">
              <a:latin typeface="AR P新藝体E" panose="040B0900000000000000" pitchFamily="50" charset="-128"/>
              <a:ea typeface="AR P新藝体E" panose="040B0900000000000000" pitchFamily="50" charset="-128"/>
            </a:endParaRPr>
          </a:p>
        </p:txBody>
      </p:sp>
      <p:sp>
        <p:nvSpPr>
          <p:cNvPr id="36" name="フローチャート: 和接合 35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" name="グループ化 3"/>
          <p:cNvGrpSpPr/>
          <p:nvPr/>
        </p:nvGrpSpPr>
        <p:grpSpPr>
          <a:xfrm>
            <a:off x="1020278" y="979433"/>
            <a:ext cx="2942121" cy="1988355"/>
            <a:chOff x="1020279" y="979434"/>
            <a:chExt cx="2125824" cy="1354112"/>
          </a:xfrm>
        </p:grpSpPr>
        <p:grpSp>
          <p:nvGrpSpPr>
            <p:cNvPr id="8" name="グループ化 7"/>
            <p:cNvGrpSpPr/>
            <p:nvPr/>
          </p:nvGrpSpPr>
          <p:grpSpPr>
            <a:xfrm>
              <a:off x="1020279" y="979434"/>
              <a:ext cx="597816" cy="649400"/>
              <a:chOff x="1020278" y="979434"/>
              <a:chExt cx="2148840" cy="2334260"/>
            </a:xfrm>
          </p:grpSpPr>
          <p:sp>
            <p:nvSpPr>
              <p:cNvPr id="2" name="楕円 1"/>
              <p:cNvSpPr/>
              <p:nvPr/>
            </p:nvSpPr>
            <p:spPr>
              <a:xfrm>
                <a:off x="102027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楕円 13"/>
              <p:cNvSpPr/>
              <p:nvPr/>
            </p:nvSpPr>
            <p:spPr>
              <a:xfrm>
                <a:off x="1568918" y="140234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" name="楕円 14"/>
              <p:cNvSpPr/>
              <p:nvPr/>
            </p:nvSpPr>
            <p:spPr>
              <a:xfrm>
                <a:off x="1195538" y="17985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楕円 15"/>
              <p:cNvSpPr/>
              <p:nvPr/>
            </p:nvSpPr>
            <p:spPr>
              <a:xfrm>
                <a:off x="214803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楕円 16"/>
              <p:cNvSpPr/>
              <p:nvPr/>
            </p:nvSpPr>
            <p:spPr>
              <a:xfrm>
                <a:off x="2148038" y="17223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" name="楕円 17"/>
              <p:cNvSpPr/>
              <p:nvPr/>
            </p:nvSpPr>
            <p:spPr>
              <a:xfrm>
                <a:off x="1020278" y="2331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楕円 18"/>
              <p:cNvSpPr/>
              <p:nvPr/>
            </p:nvSpPr>
            <p:spPr>
              <a:xfrm>
                <a:off x="1919438" y="236182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楕円 20"/>
              <p:cNvSpPr/>
              <p:nvPr/>
            </p:nvSpPr>
            <p:spPr>
              <a:xfrm>
                <a:off x="2643338" y="214465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楕円 21"/>
              <p:cNvSpPr/>
              <p:nvPr/>
            </p:nvSpPr>
            <p:spPr>
              <a:xfrm>
                <a:off x="2818598" y="157760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楕円 23"/>
              <p:cNvSpPr/>
              <p:nvPr/>
            </p:nvSpPr>
            <p:spPr>
              <a:xfrm>
                <a:off x="2628098" y="2712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楕円 24"/>
              <p:cNvSpPr/>
              <p:nvPr/>
            </p:nvSpPr>
            <p:spPr>
              <a:xfrm>
                <a:off x="1744178" y="296317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楕円 25"/>
              <p:cNvSpPr/>
              <p:nvPr/>
            </p:nvSpPr>
            <p:spPr>
              <a:xfrm>
                <a:off x="2818598" y="97943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43" name="グループ化 42"/>
            <p:cNvGrpSpPr/>
            <p:nvPr/>
          </p:nvGrpSpPr>
          <p:grpSpPr>
            <a:xfrm>
              <a:off x="1698900" y="979434"/>
              <a:ext cx="597816" cy="649400"/>
              <a:chOff x="1020278" y="979434"/>
              <a:chExt cx="2148840" cy="2334260"/>
            </a:xfrm>
          </p:grpSpPr>
          <p:sp>
            <p:nvSpPr>
              <p:cNvPr id="44" name="楕円 43"/>
              <p:cNvSpPr/>
              <p:nvPr/>
            </p:nvSpPr>
            <p:spPr>
              <a:xfrm>
                <a:off x="102027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5" name="楕円 44"/>
              <p:cNvSpPr/>
              <p:nvPr/>
            </p:nvSpPr>
            <p:spPr>
              <a:xfrm>
                <a:off x="1568918" y="140234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6" name="楕円 45"/>
              <p:cNvSpPr/>
              <p:nvPr/>
            </p:nvSpPr>
            <p:spPr>
              <a:xfrm>
                <a:off x="1195538" y="17985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7" name="楕円 46"/>
              <p:cNvSpPr/>
              <p:nvPr/>
            </p:nvSpPr>
            <p:spPr>
              <a:xfrm>
                <a:off x="214803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8" name="楕円 47"/>
              <p:cNvSpPr/>
              <p:nvPr/>
            </p:nvSpPr>
            <p:spPr>
              <a:xfrm>
                <a:off x="2148038" y="17223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9" name="楕円 48"/>
              <p:cNvSpPr/>
              <p:nvPr/>
            </p:nvSpPr>
            <p:spPr>
              <a:xfrm>
                <a:off x="1020278" y="2331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楕円 49"/>
              <p:cNvSpPr/>
              <p:nvPr/>
            </p:nvSpPr>
            <p:spPr>
              <a:xfrm>
                <a:off x="1919438" y="236182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1" name="楕円 50"/>
              <p:cNvSpPr/>
              <p:nvPr/>
            </p:nvSpPr>
            <p:spPr>
              <a:xfrm>
                <a:off x="2643338" y="214465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2" name="楕円 51"/>
              <p:cNvSpPr/>
              <p:nvPr/>
            </p:nvSpPr>
            <p:spPr>
              <a:xfrm>
                <a:off x="2818598" y="157760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3" name="楕円 52"/>
              <p:cNvSpPr/>
              <p:nvPr/>
            </p:nvSpPr>
            <p:spPr>
              <a:xfrm>
                <a:off x="2628098" y="2712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4" name="楕円 53"/>
              <p:cNvSpPr/>
              <p:nvPr/>
            </p:nvSpPr>
            <p:spPr>
              <a:xfrm>
                <a:off x="1744178" y="296317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5" name="楕円 54"/>
              <p:cNvSpPr/>
              <p:nvPr/>
            </p:nvSpPr>
            <p:spPr>
              <a:xfrm>
                <a:off x="2818598" y="97943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56" name="グループ化 55"/>
            <p:cNvGrpSpPr/>
            <p:nvPr/>
          </p:nvGrpSpPr>
          <p:grpSpPr>
            <a:xfrm rot="4322957">
              <a:off x="2375041" y="993376"/>
              <a:ext cx="597816" cy="649400"/>
              <a:chOff x="1020278" y="979434"/>
              <a:chExt cx="2148840" cy="2334260"/>
            </a:xfrm>
          </p:grpSpPr>
          <p:sp>
            <p:nvSpPr>
              <p:cNvPr id="57" name="楕円 56"/>
              <p:cNvSpPr/>
              <p:nvPr/>
            </p:nvSpPr>
            <p:spPr>
              <a:xfrm>
                <a:off x="102027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8" name="楕円 57"/>
              <p:cNvSpPr/>
              <p:nvPr/>
            </p:nvSpPr>
            <p:spPr>
              <a:xfrm>
                <a:off x="1568918" y="140234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9" name="楕円 58"/>
              <p:cNvSpPr/>
              <p:nvPr/>
            </p:nvSpPr>
            <p:spPr>
              <a:xfrm>
                <a:off x="1195538" y="17985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0" name="楕円 59"/>
              <p:cNvSpPr/>
              <p:nvPr/>
            </p:nvSpPr>
            <p:spPr>
              <a:xfrm>
                <a:off x="214803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1" name="楕円 60"/>
              <p:cNvSpPr/>
              <p:nvPr/>
            </p:nvSpPr>
            <p:spPr>
              <a:xfrm>
                <a:off x="2148038" y="17223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2" name="楕円 61"/>
              <p:cNvSpPr/>
              <p:nvPr/>
            </p:nvSpPr>
            <p:spPr>
              <a:xfrm>
                <a:off x="1020278" y="2331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3" name="楕円 62"/>
              <p:cNvSpPr/>
              <p:nvPr/>
            </p:nvSpPr>
            <p:spPr>
              <a:xfrm>
                <a:off x="1919438" y="236182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4" name="楕円 63"/>
              <p:cNvSpPr/>
              <p:nvPr/>
            </p:nvSpPr>
            <p:spPr>
              <a:xfrm>
                <a:off x="2643338" y="214465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楕円 64"/>
              <p:cNvSpPr/>
              <p:nvPr/>
            </p:nvSpPr>
            <p:spPr>
              <a:xfrm>
                <a:off x="2818598" y="157760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6" name="楕円 65"/>
              <p:cNvSpPr/>
              <p:nvPr/>
            </p:nvSpPr>
            <p:spPr>
              <a:xfrm>
                <a:off x="2628098" y="2712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7" name="楕円 66"/>
              <p:cNvSpPr/>
              <p:nvPr/>
            </p:nvSpPr>
            <p:spPr>
              <a:xfrm>
                <a:off x="1744178" y="296317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8" name="楕円 67"/>
              <p:cNvSpPr/>
              <p:nvPr/>
            </p:nvSpPr>
            <p:spPr>
              <a:xfrm>
                <a:off x="2818598" y="97943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69" name="グループ化 68"/>
            <p:cNvGrpSpPr/>
            <p:nvPr/>
          </p:nvGrpSpPr>
          <p:grpSpPr>
            <a:xfrm rot="16027483">
              <a:off x="1066497" y="1692432"/>
              <a:ext cx="597816" cy="649400"/>
              <a:chOff x="1020278" y="979434"/>
              <a:chExt cx="2148840" cy="2334260"/>
            </a:xfrm>
          </p:grpSpPr>
          <p:sp>
            <p:nvSpPr>
              <p:cNvPr id="70" name="楕円 69"/>
              <p:cNvSpPr/>
              <p:nvPr/>
            </p:nvSpPr>
            <p:spPr>
              <a:xfrm>
                <a:off x="102027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1" name="楕円 70"/>
              <p:cNvSpPr/>
              <p:nvPr/>
            </p:nvSpPr>
            <p:spPr>
              <a:xfrm>
                <a:off x="1568918" y="140234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2" name="楕円 71"/>
              <p:cNvSpPr/>
              <p:nvPr/>
            </p:nvSpPr>
            <p:spPr>
              <a:xfrm>
                <a:off x="1195538" y="17985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3" name="楕円 72"/>
              <p:cNvSpPr/>
              <p:nvPr/>
            </p:nvSpPr>
            <p:spPr>
              <a:xfrm>
                <a:off x="214803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4" name="楕円 73"/>
              <p:cNvSpPr/>
              <p:nvPr/>
            </p:nvSpPr>
            <p:spPr>
              <a:xfrm>
                <a:off x="2148038" y="17223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5" name="楕円 74"/>
              <p:cNvSpPr/>
              <p:nvPr/>
            </p:nvSpPr>
            <p:spPr>
              <a:xfrm>
                <a:off x="1020278" y="2331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6" name="楕円 75"/>
              <p:cNvSpPr/>
              <p:nvPr/>
            </p:nvSpPr>
            <p:spPr>
              <a:xfrm>
                <a:off x="1919438" y="236182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7" name="楕円 76"/>
              <p:cNvSpPr/>
              <p:nvPr/>
            </p:nvSpPr>
            <p:spPr>
              <a:xfrm>
                <a:off x="2643338" y="214465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8" name="楕円 77"/>
              <p:cNvSpPr/>
              <p:nvPr/>
            </p:nvSpPr>
            <p:spPr>
              <a:xfrm>
                <a:off x="2818598" y="157760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9" name="楕円 78"/>
              <p:cNvSpPr/>
              <p:nvPr/>
            </p:nvSpPr>
            <p:spPr>
              <a:xfrm>
                <a:off x="2628098" y="2712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0" name="楕円 79"/>
              <p:cNvSpPr/>
              <p:nvPr/>
            </p:nvSpPr>
            <p:spPr>
              <a:xfrm>
                <a:off x="1744178" y="296317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1" name="楕円 80"/>
              <p:cNvSpPr/>
              <p:nvPr/>
            </p:nvSpPr>
            <p:spPr>
              <a:xfrm>
                <a:off x="2818598" y="97943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82" name="グループ化 81"/>
            <p:cNvGrpSpPr/>
            <p:nvPr/>
          </p:nvGrpSpPr>
          <p:grpSpPr>
            <a:xfrm rot="4952316">
              <a:off x="1783028" y="1709938"/>
              <a:ext cx="597816" cy="649400"/>
              <a:chOff x="1020278" y="979434"/>
              <a:chExt cx="2148840" cy="2334260"/>
            </a:xfrm>
          </p:grpSpPr>
          <p:sp>
            <p:nvSpPr>
              <p:cNvPr id="83" name="楕円 82"/>
              <p:cNvSpPr/>
              <p:nvPr/>
            </p:nvSpPr>
            <p:spPr>
              <a:xfrm>
                <a:off x="102027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4" name="楕円 83"/>
              <p:cNvSpPr/>
              <p:nvPr/>
            </p:nvSpPr>
            <p:spPr>
              <a:xfrm>
                <a:off x="1568918" y="140234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5" name="楕円 84"/>
              <p:cNvSpPr/>
              <p:nvPr/>
            </p:nvSpPr>
            <p:spPr>
              <a:xfrm>
                <a:off x="1195538" y="17985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6" name="楕円 85"/>
              <p:cNvSpPr/>
              <p:nvPr/>
            </p:nvSpPr>
            <p:spPr>
              <a:xfrm>
                <a:off x="214803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7" name="楕円 86"/>
              <p:cNvSpPr/>
              <p:nvPr/>
            </p:nvSpPr>
            <p:spPr>
              <a:xfrm>
                <a:off x="2148038" y="17223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8" name="楕円 87"/>
              <p:cNvSpPr/>
              <p:nvPr/>
            </p:nvSpPr>
            <p:spPr>
              <a:xfrm>
                <a:off x="1020278" y="2331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9" name="楕円 88"/>
              <p:cNvSpPr/>
              <p:nvPr/>
            </p:nvSpPr>
            <p:spPr>
              <a:xfrm>
                <a:off x="1919438" y="236182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0" name="楕円 89"/>
              <p:cNvSpPr/>
              <p:nvPr/>
            </p:nvSpPr>
            <p:spPr>
              <a:xfrm>
                <a:off x="2643338" y="214465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1" name="楕円 90"/>
              <p:cNvSpPr/>
              <p:nvPr/>
            </p:nvSpPr>
            <p:spPr>
              <a:xfrm>
                <a:off x="2818598" y="157760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2" name="楕円 91"/>
              <p:cNvSpPr/>
              <p:nvPr/>
            </p:nvSpPr>
            <p:spPr>
              <a:xfrm>
                <a:off x="2628098" y="2712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3" name="楕円 92"/>
              <p:cNvSpPr/>
              <p:nvPr/>
            </p:nvSpPr>
            <p:spPr>
              <a:xfrm>
                <a:off x="1744178" y="296317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4" name="楕円 93"/>
              <p:cNvSpPr/>
              <p:nvPr/>
            </p:nvSpPr>
            <p:spPr>
              <a:xfrm>
                <a:off x="2818598" y="97943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95" name="グループ化 94"/>
            <p:cNvGrpSpPr/>
            <p:nvPr/>
          </p:nvGrpSpPr>
          <p:grpSpPr>
            <a:xfrm rot="20896054">
              <a:off x="2548287" y="1661180"/>
              <a:ext cx="597816" cy="649400"/>
              <a:chOff x="1020278" y="979434"/>
              <a:chExt cx="2148840" cy="2334260"/>
            </a:xfrm>
          </p:grpSpPr>
          <p:sp>
            <p:nvSpPr>
              <p:cNvPr id="96" name="楕円 95"/>
              <p:cNvSpPr/>
              <p:nvPr/>
            </p:nvSpPr>
            <p:spPr>
              <a:xfrm>
                <a:off x="102027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7" name="楕円 96"/>
              <p:cNvSpPr/>
              <p:nvPr/>
            </p:nvSpPr>
            <p:spPr>
              <a:xfrm>
                <a:off x="1568918" y="140234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8" name="楕円 97"/>
              <p:cNvSpPr/>
              <p:nvPr/>
            </p:nvSpPr>
            <p:spPr>
              <a:xfrm>
                <a:off x="1195538" y="17985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9" name="楕円 98"/>
              <p:cNvSpPr/>
              <p:nvPr/>
            </p:nvSpPr>
            <p:spPr>
              <a:xfrm>
                <a:off x="2148038" y="11508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0" name="楕円 99"/>
              <p:cNvSpPr/>
              <p:nvPr/>
            </p:nvSpPr>
            <p:spPr>
              <a:xfrm>
                <a:off x="2148038" y="172238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1" name="楕円 100"/>
              <p:cNvSpPr/>
              <p:nvPr/>
            </p:nvSpPr>
            <p:spPr>
              <a:xfrm>
                <a:off x="1020278" y="2331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2" name="楕円 101"/>
              <p:cNvSpPr/>
              <p:nvPr/>
            </p:nvSpPr>
            <p:spPr>
              <a:xfrm>
                <a:off x="1919438" y="236182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3" name="楕円 102"/>
              <p:cNvSpPr/>
              <p:nvPr/>
            </p:nvSpPr>
            <p:spPr>
              <a:xfrm>
                <a:off x="2643338" y="214465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4" name="楕円 103"/>
              <p:cNvSpPr/>
              <p:nvPr/>
            </p:nvSpPr>
            <p:spPr>
              <a:xfrm>
                <a:off x="2818598" y="157760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5" name="楕円 104"/>
              <p:cNvSpPr/>
              <p:nvPr/>
            </p:nvSpPr>
            <p:spPr>
              <a:xfrm>
                <a:off x="2628098" y="2712349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6" name="楕円 105"/>
              <p:cNvSpPr/>
              <p:nvPr/>
            </p:nvSpPr>
            <p:spPr>
              <a:xfrm>
                <a:off x="1744178" y="296317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07" name="楕円 106"/>
              <p:cNvSpPr/>
              <p:nvPr/>
            </p:nvSpPr>
            <p:spPr>
              <a:xfrm>
                <a:off x="2818598" y="979434"/>
                <a:ext cx="350520" cy="350520"/>
              </a:xfrm>
              <a:prstGeom prst="ellipse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08" name="テキスト ボックス 107"/>
          <p:cNvSpPr txBox="1"/>
          <p:nvPr/>
        </p:nvSpPr>
        <p:spPr>
          <a:xfrm>
            <a:off x="4893210" y="1453127"/>
            <a:ext cx="2873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 smtClean="0">
                <a:latin typeface="AR P新藝体E" panose="040B0900000000000000" pitchFamily="50" charset="-128"/>
                <a:ea typeface="AR P新藝体E" panose="040B0900000000000000" pitchFamily="50" charset="-128"/>
              </a:rPr>
              <a:t>72</a:t>
            </a:r>
            <a:r>
              <a:rPr kumimoji="1" lang="ja-JP" altLang="en-US" sz="7200" dirty="0" smtClean="0">
                <a:latin typeface="AR P新藝体E" panose="040B0900000000000000" pitchFamily="50" charset="-128"/>
                <a:ea typeface="AR P新藝体E" panose="040B0900000000000000" pitchFamily="50" charset="-128"/>
              </a:rPr>
              <a:t>秒</a:t>
            </a:r>
            <a:endParaRPr kumimoji="1" lang="ja-JP" altLang="en-US" sz="7200" dirty="0">
              <a:latin typeface="AR P新藝体E" panose="040B0900000000000000" pitchFamily="50" charset="-128"/>
              <a:ea typeface="AR P新藝体E" panose="040B0900000000000000" pitchFamily="50" charset="-128"/>
            </a:endParaRPr>
          </a:p>
        </p:txBody>
      </p:sp>
      <p:grpSp>
        <p:nvGrpSpPr>
          <p:cNvPr id="10" name="グループ化 9"/>
          <p:cNvGrpSpPr/>
          <p:nvPr/>
        </p:nvGrpSpPr>
        <p:grpSpPr>
          <a:xfrm>
            <a:off x="1706382" y="3252685"/>
            <a:ext cx="6938854" cy="2410174"/>
            <a:chOff x="1706382" y="3252685"/>
            <a:chExt cx="6938854" cy="2410174"/>
          </a:xfrm>
        </p:grpSpPr>
        <p:sp>
          <p:nvSpPr>
            <p:cNvPr id="109" name="テキスト ボックス 108"/>
            <p:cNvSpPr txBox="1"/>
            <p:nvPr/>
          </p:nvSpPr>
          <p:spPr>
            <a:xfrm>
              <a:off x="4216600" y="4074695"/>
              <a:ext cx="442863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7200" dirty="0" smtClean="0">
                  <a:latin typeface="AR P新藝体E" panose="040B0900000000000000" pitchFamily="50" charset="-128"/>
                  <a:ea typeface="AR P新藝体E" panose="040B0900000000000000" pitchFamily="50" charset="-128"/>
                </a:rPr>
                <a:t>1</a:t>
              </a:r>
              <a:r>
                <a:rPr kumimoji="1" lang="ja-JP" altLang="en-US" sz="7200" dirty="0" smtClean="0">
                  <a:latin typeface="AR P新藝体E" panose="040B0900000000000000" pitchFamily="50" charset="-128"/>
                  <a:ea typeface="AR P新藝体E" panose="040B0900000000000000" pitchFamily="50" charset="-128"/>
                </a:rPr>
                <a:t>分</a:t>
              </a:r>
              <a:r>
                <a:rPr kumimoji="1" lang="en-US" altLang="ja-JP" sz="7200" dirty="0">
                  <a:latin typeface="AR P新藝体E" panose="040B0900000000000000" pitchFamily="50" charset="-128"/>
                  <a:ea typeface="AR P新藝体E" panose="040B0900000000000000" pitchFamily="50" charset="-128"/>
                </a:rPr>
                <a:t>1</a:t>
              </a:r>
              <a:r>
                <a:rPr kumimoji="1" lang="en-US" altLang="ja-JP" sz="7200" dirty="0" smtClean="0">
                  <a:latin typeface="AR P新藝体E" panose="040B0900000000000000" pitchFamily="50" charset="-128"/>
                  <a:ea typeface="AR P新藝体E" panose="040B0900000000000000" pitchFamily="50" charset="-128"/>
                </a:rPr>
                <a:t>2</a:t>
              </a:r>
              <a:r>
                <a:rPr kumimoji="1" lang="ja-JP" altLang="en-US" sz="7200" dirty="0" smtClean="0">
                  <a:latin typeface="AR P新藝体E" panose="040B0900000000000000" pitchFamily="50" charset="-128"/>
                  <a:ea typeface="AR P新藝体E" panose="040B0900000000000000" pitchFamily="50" charset="-128"/>
                </a:rPr>
                <a:t>秒</a:t>
              </a:r>
              <a:endParaRPr kumimoji="1" lang="ja-JP" altLang="en-US" sz="7200" dirty="0">
                <a:latin typeface="AR P新藝体E" panose="040B0900000000000000" pitchFamily="50" charset="-128"/>
                <a:ea typeface="AR P新藝体E" panose="040B0900000000000000" pitchFamily="50" charset="-128"/>
              </a:endParaRPr>
            </a:p>
          </p:txBody>
        </p:sp>
        <p:sp>
          <p:nvSpPr>
            <p:cNvPr id="5" name="下矢印 4"/>
            <p:cNvSpPr/>
            <p:nvPr/>
          </p:nvSpPr>
          <p:spPr>
            <a:xfrm>
              <a:off x="5983705" y="3252685"/>
              <a:ext cx="529390" cy="822010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26" name="Picture 2" descr="懐中時計のイラスト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6382" y="3671101"/>
              <a:ext cx="2037603" cy="19917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グループ化 11"/>
          <p:cNvGrpSpPr/>
          <p:nvPr/>
        </p:nvGrpSpPr>
        <p:grpSpPr>
          <a:xfrm>
            <a:off x="4884046" y="767633"/>
            <a:ext cx="3213857" cy="5522118"/>
            <a:chOff x="4884046" y="767633"/>
            <a:chExt cx="3213857" cy="5522118"/>
          </a:xfrm>
        </p:grpSpPr>
        <p:sp>
          <p:nvSpPr>
            <p:cNvPr id="110" name="テキスト ボックス 109"/>
            <p:cNvSpPr txBox="1"/>
            <p:nvPr/>
          </p:nvSpPr>
          <p:spPr>
            <a:xfrm>
              <a:off x="4884046" y="5458754"/>
              <a:ext cx="23694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48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60</a:t>
              </a:r>
              <a:r>
                <a:rPr kumimoji="1" lang="ja-JP" altLang="en-US" sz="48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進法</a:t>
              </a:r>
              <a:endParaRPr kumimoji="1" lang="ja-JP" altLang="en-US" sz="4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11" name="テキスト ボックス 110"/>
            <p:cNvSpPr txBox="1"/>
            <p:nvPr/>
          </p:nvSpPr>
          <p:spPr>
            <a:xfrm>
              <a:off x="5728413" y="767633"/>
              <a:ext cx="236949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4800" dirty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en-US" altLang="ja-JP" sz="48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  <a:r>
                <a:rPr kumimoji="1" lang="ja-JP" altLang="en-US" sz="48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進法</a:t>
              </a:r>
              <a:endParaRPr kumimoji="1" lang="ja-JP" altLang="en-US" sz="48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20" name="speech_A060_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994202" y="5984951"/>
            <a:ext cx="609600" cy="609600"/>
          </a:xfrm>
          <a:prstGeom prst="rect">
            <a:avLst/>
          </a:prstGeom>
        </p:spPr>
      </p:pic>
      <p:pic>
        <p:nvPicPr>
          <p:cNvPr id="23" name="speech_A060_1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968945" y="5968850"/>
            <a:ext cx="609600" cy="609600"/>
          </a:xfrm>
          <a:prstGeom prst="rect">
            <a:avLst/>
          </a:prstGeom>
        </p:spPr>
      </p:pic>
      <p:pic>
        <p:nvPicPr>
          <p:cNvPr id="112" name="speech_A060_15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854219" y="6000517"/>
            <a:ext cx="609600" cy="609600"/>
          </a:xfrm>
          <a:prstGeom prst="rect">
            <a:avLst/>
          </a:prstGeom>
        </p:spPr>
      </p:pic>
      <p:pic>
        <p:nvPicPr>
          <p:cNvPr id="114" name="speech_A060_16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704416" y="60005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83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8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486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986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6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755"/>
                            </p:stCondLst>
                            <p:childTnLst>
                              <p:par>
                                <p:cTn id="15" presetID="16" presetClass="entr" presetSubtype="26" fill="hold" nodeType="afterEffect">
                                  <p:stCondLst>
                                    <p:cond delay="2945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2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475" fill="hold"/>
                                        <p:tgtEl>
                                          <p:spTgt spid="1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675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175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8829" fill="hold"/>
                                        <p:tgtEl>
                                          <p:spTgt spid="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4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"/>
                </p:tgtEl>
              </p:cMediaNode>
            </p:audio>
          </p:childTnLst>
        </p:cTn>
      </p:par>
    </p:tnLst>
    <p:bldLst>
      <p:bldP spid="36" grpId="0" animBg="1"/>
      <p:bldP spid="1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コンピュータの使っている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xx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楕円 1"/>
          <p:cNvSpPr/>
          <p:nvPr/>
        </p:nvSpPr>
        <p:spPr>
          <a:xfrm>
            <a:off x="731520" y="95853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/>
          <p:cNvSpPr/>
          <p:nvPr/>
        </p:nvSpPr>
        <p:spPr>
          <a:xfrm>
            <a:off x="1280160" y="120999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/>
          <p:cNvSpPr/>
          <p:nvPr/>
        </p:nvSpPr>
        <p:spPr>
          <a:xfrm>
            <a:off x="906780" y="160623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/>
          <p:cNvSpPr/>
          <p:nvPr/>
        </p:nvSpPr>
        <p:spPr>
          <a:xfrm>
            <a:off x="1859280" y="95853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16"/>
          <p:cNvSpPr/>
          <p:nvPr/>
        </p:nvSpPr>
        <p:spPr>
          <a:xfrm>
            <a:off x="1859280" y="153003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楕円 17"/>
          <p:cNvSpPr/>
          <p:nvPr/>
        </p:nvSpPr>
        <p:spPr>
          <a:xfrm>
            <a:off x="731520" y="2138997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楕円 18"/>
          <p:cNvSpPr/>
          <p:nvPr/>
        </p:nvSpPr>
        <p:spPr>
          <a:xfrm>
            <a:off x="1630680" y="2169477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楕円 20"/>
          <p:cNvSpPr/>
          <p:nvPr/>
        </p:nvSpPr>
        <p:spPr>
          <a:xfrm>
            <a:off x="2354580" y="1952307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楕円 21"/>
          <p:cNvSpPr/>
          <p:nvPr/>
        </p:nvSpPr>
        <p:spPr>
          <a:xfrm>
            <a:off x="2529840" y="138525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/>
        </p:nvSpPr>
        <p:spPr>
          <a:xfrm>
            <a:off x="2339340" y="2519997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/>
          <p:cNvSpPr/>
          <p:nvPr/>
        </p:nvSpPr>
        <p:spPr>
          <a:xfrm>
            <a:off x="1455420" y="277082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/>
          <p:cNvSpPr/>
          <p:nvPr/>
        </p:nvSpPr>
        <p:spPr>
          <a:xfrm>
            <a:off x="2529840" y="78708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7750" y="3940809"/>
            <a:ext cx="3095625" cy="2276475"/>
          </a:xfrm>
          <a:prstGeom prst="rect">
            <a:avLst/>
          </a:prstGeom>
        </p:spPr>
      </p:pic>
      <p:sp>
        <p:nvSpPr>
          <p:cNvPr id="27" name="テキスト ボックス 26"/>
          <p:cNvSpPr txBox="1"/>
          <p:nvPr/>
        </p:nvSpPr>
        <p:spPr>
          <a:xfrm>
            <a:off x="2750820" y="1987371"/>
            <a:ext cx="19278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赤丸は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いくつある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?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2916555" y="6317265"/>
            <a:ext cx="1226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12(10)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97230" y="3878717"/>
            <a:ext cx="4267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</a:p>
          <a:p>
            <a:pPr>
              <a:lnSpc>
                <a:spcPts val="1800"/>
              </a:lnSpc>
            </a:pPr>
            <a:r>
              <a:rPr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</a:p>
          <a:p>
            <a:pPr>
              <a:lnSpc>
                <a:spcPts val="1800"/>
              </a:lnSpc>
            </a:pPr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</a:p>
          <a:p>
            <a:pPr>
              <a:lnSpc>
                <a:spcPts val="1800"/>
              </a:lnSpc>
            </a:pPr>
            <a:r>
              <a:rPr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</a:p>
          <a:p>
            <a:pPr>
              <a:lnSpc>
                <a:spcPts val="1800"/>
              </a:lnSpc>
            </a:pPr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</a:p>
          <a:p>
            <a:pPr>
              <a:lnSpc>
                <a:spcPts val="1800"/>
              </a:lnSpc>
            </a:pPr>
            <a:r>
              <a:rPr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</a:p>
          <a:p>
            <a:pPr>
              <a:lnSpc>
                <a:spcPts val="1800"/>
              </a:lnSpc>
            </a:pPr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</a:p>
          <a:p>
            <a:pPr>
              <a:lnSpc>
                <a:spcPts val="1800"/>
              </a:lnSpc>
            </a:pPr>
            <a:r>
              <a:rPr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</a:p>
          <a:p>
            <a:pPr>
              <a:lnSpc>
                <a:spcPts val="1800"/>
              </a:lnSpc>
            </a:pPr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</a:p>
          <a:p>
            <a:pPr>
              <a:lnSpc>
                <a:spcPts val="1800"/>
              </a:lnSpc>
            </a:pPr>
            <a:r>
              <a:rPr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endParaRPr kumimoji="1" lang="ja-JP" altLang="en-US" dirty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1024890" y="3631544"/>
            <a:ext cx="3009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そろばん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6" name="グループ化 5"/>
          <p:cNvGrpSpPr/>
          <p:nvPr/>
        </p:nvGrpSpPr>
        <p:grpSpPr>
          <a:xfrm>
            <a:off x="5126355" y="2238989"/>
            <a:ext cx="3448050" cy="4516764"/>
            <a:chOff x="5126355" y="2238989"/>
            <a:chExt cx="3448050" cy="4516764"/>
          </a:xfrm>
        </p:grpSpPr>
        <p:sp>
          <p:nvSpPr>
            <p:cNvPr id="5" name="テキスト ボックス 4"/>
            <p:cNvSpPr txBox="1"/>
            <p:nvPr/>
          </p:nvSpPr>
          <p:spPr>
            <a:xfrm>
              <a:off x="5448300" y="2238989"/>
              <a:ext cx="3009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16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進法</a:t>
              </a:r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そろばん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448300" y="2574149"/>
              <a:ext cx="3095625" cy="3657600"/>
            </a:xfrm>
            <a:prstGeom prst="rect">
              <a:avLst/>
            </a:prstGeom>
          </p:spPr>
        </p:pic>
        <p:sp>
          <p:nvSpPr>
            <p:cNvPr id="31" name="テキスト ボックス 30"/>
            <p:cNvSpPr txBox="1"/>
            <p:nvPr/>
          </p:nvSpPr>
          <p:spPr>
            <a:xfrm>
              <a:off x="7347585" y="6294088"/>
              <a:ext cx="12268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C</a:t>
              </a:r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(16)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5126355" y="2518845"/>
              <a:ext cx="426720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4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5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7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9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A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B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C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D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E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F</a:t>
              </a:r>
              <a:endParaRPr kumimoji="1" lang="ja-JP" altLang="en-US" dirty="0"/>
            </a:p>
          </p:txBody>
        </p:sp>
      </p:grpSp>
      <p:grpSp>
        <p:nvGrpSpPr>
          <p:cNvPr id="3" name="グループ化 2"/>
          <p:cNvGrpSpPr/>
          <p:nvPr/>
        </p:nvGrpSpPr>
        <p:grpSpPr>
          <a:xfrm>
            <a:off x="5121593" y="713570"/>
            <a:ext cx="3515677" cy="1345793"/>
            <a:chOff x="5121593" y="713570"/>
            <a:chExt cx="3515677" cy="1345793"/>
          </a:xfrm>
        </p:grpSpPr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338762" y="1026953"/>
              <a:ext cx="3228975" cy="600075"/>
            </a:xfrm>
            <a:prstGeom prst="rect">
              <a:avLst/>
            </a:prstGeom>
          </p:spPr>
        </p:pic>
        <p:sp>
          <p:nvSpPr>
            <p:cNvPr id="35" name="テキスト ボックス 34"/>
            <p:cNvSpPr txBox="1"/>
            <p:nvPr/>
          </p:nvSpPr>
          <p:spPr>
            <a:xfrm>
              <a:off x="5344477" y="713570"/>
              <a:ext cx="3009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進法</a:t>
              </a:r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そろばん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7011352" y="1597698"/>
              <a:ext cx="16259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40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1100</a:t>
              </a:r>
              <a:r>
                <a:rPr kumimoji="1" lang="en-US" altLang="ja-JP" sz="240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(2)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5121593" y="1109468"/>
              <a:ext cx="42672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endParaRPr kumimoji="1" lang="ja-JP" altLang="en-US" dirty="0"/>
            </a:p>
          </p:txBody>
        </p:sp>
      </p:grpSp>
      <p:grpSp>
        <p:nvGrpSpPr>
          <p:cNvPr id="8" name="グループ化 7"/>
          <p:cNvGrpSpPr/>
          <p:nvPr/>
        </p:nvGrpSpPr>
        <p:grpSpPr>
          <a:xfrm>
            <a:off x="702945" y="1109468"/>
            <a:ext cx="4745355" cy="5195029"/>
            <a:chOff x="702945" y="1109468"/>
            <a:chExt cx="4745355" cy="5195029"/>
          </a:xfrm>
        </p:grpSpPr>
        <p:sp>
          <p:nvSpPr>
            <p:cNvPr id="30" name="テキスト ボックス 29"/>
            <p:cNvSpPr txBox="1"/>
            <p:nvPr/>
          </p:nvSpPr>
          <p:spPr>
            <a:xfrm>
              <a:off x="702945" y="3903840"/>
              <a:ext cx="344805" cy="240065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4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5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7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9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5126355" y="2518845"/>
              <a:ext cx="321945" cy="378565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4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5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7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9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A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B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D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E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F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5121593" y="1109468"/>
              <a:ext cx="326707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グループ化 19"/>
          <p:cNvGrpSpPr/>
          <p:nvPr/>
        </p:nvGrpSpPr>
        <p:grpSpPr>
          <a:xfrm>
            <a:off x="929038" y="1209992"/>
            <a:ext cx="4290923" cy="2250102"/>
            <a:chOff x="929038" y="1209992"/>
            <a:chExt cx="4290923" cy="2250102"/>
          </a:xfrm>
        </p:grpSpPr>
        <p:sp>
          <p:nvSpPr>
            <p:cNvPr id="9" name="右矢印 8"/>
            <p:cNvSpPr/>
            <p:nvPr/>
          </p:nvSpPr>
          <p:spPr>
            <a:xfrm>
              <a:off x="3108960" y="1209992"/>
              <a:ext cx="1848051" cy="36813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下矢印 10"/>
            <p:cNvSpPr/>
            <p:nvPr/>
          </p:nvSpPr>
          <p:spPr>
            <a:xfrm rot="18005533">
              <a:off x="3857678" y="1623920"/>
              <a:ext cx="432838" cy="229172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右矢印 38"/>
            <p:cNvSpPr/>
            <p:nvPr/>
          </p:nvSpPr>
          <p:spPr>
            <a:xfrm rot="5400000">
              <a:off x="1840590" y="2946106"/>
              <a:ext cx="716837" cy="3111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929038" y="1363613"/>
              <a:ext cx="221100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solidFill>
                    <a:schemeClr val="accent5">
                      <a:lumMod val="50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表現方法だけ違う</a:t>
              </a:r>
              <a:endParaRPr kumimoji="1" lang="ja-JP" altLang="en-US" sz="3200" dirty="0">
                <a:solidFill>
                  <a:schemeClr val="accent5">
                    <a:lumMod val="5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40" name="フローチャート: 和接合 39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1" name="speech_A060_1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362798" y="6136935"/>
            <a:ext cx="609600" cy="609600"/>
          </a:xfrm>
          <a:prstGeom prst="rect">
            <a:avLst/>
          </a:prstGeom>
        </p:spPr>
      </p:pic>
      <p:pic>
        <p:nvPicPr>
          <p:cNvPr id="42" name="speech_A060_18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006367" y="6136935"/>
            <a:ext cx="609600" cy="609600"/>
          </a:xfrm>
          <a:prstGeom prst="rect">
            <a:avLst/>
          </a:prstGeom>
        </p:spPr>
      </p:pic>
      <p:pic>
        <p:nvPicPr>
          <p:cNvPr id="43" name="speech_A060_19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70245" y="61693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75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58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258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758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258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643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901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901"/>
                            </p:stCondLst>
                            <p:childTnLst>
                              <p:par>
                                <p:cTn id="25" presetID="16" presetClass="entr" presetSubtype="21" repeatCount="3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401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4293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4694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8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849313" y="357314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29966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497312"/>
              </p:ext>
            </p:extLst>
          </p:nvPr>
        </p:nvGraphicFramePr>
        <p:xfrm>
          <a:off x="244641" y="1045845"/>
          <a:ext cx="3380875" cy="5151302"/>
        </p:xfrm>
        <a:graphic>
          <a:graphicData uri="http://schemas.openxmlformats.org/drawingml/2006/table">
            <a:tbl>
              <a:tblPr/>
              <a:tblGrid>
                <a:gridCol w="1073010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  <a:gridCol w="1073010">
                  <a:extLst>
                    <a:ext uri="{9D8B030D-6E8A-4147-A177-3AD203B41FA5}">
                      <a16:colId xmlns:a16="http://schemas.microsoft.com/office/drawing/2014/main" val="896046051"/>
                    </a:ext>
                  </a:extLst>
                </a:gridCol>
                <a:gridCol w="1234855">
                  <a:extLst>
                    <a:ext uri="{9D8B030D-6E8A-4147-A177-3AD203B41FA5}">
                      <a16:colId xmlns:a16="http://schemas.microsoft.com/office/drawing/2014/main" val="1083959830"/>
                    </a:ext>
                  </a:extLst>
                </a:gridCol>
              </a:tblGrid>
              <a:tr h="234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ja-JP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ja-JP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ja-JP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485542"/>
                  </a:ext>
                </a:extLst>
              </a:tr>
              <a:tr h="31602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値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値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値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782004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493617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904117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1957426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3784790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0101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282450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9303529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7915005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8311598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1001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5776379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037683"/>
                  </a:ext>
                </a:extLst>
              </a:tr>
            </a:tbl>
          </a:graphicData>
        </a:graphic>
      </p:graphicFrame>
      <p:graphicFrame>
        <p:nvGraphicFramePr>
          <p:cNvPr id="29981" name="Group 2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995373"/>
              </p:ext>
            </p:extLst>
          </p:nvPr>
        </p:nvGraphicFramePr>
        <p:xfrm>
          <a:off x="3850105" y="1045845"/>
          <a:ext cx="5133475" cy="4876620"/>
        </p:xfrm>
        <a:graphic>
          <a:graphicData uri="http://schemas.openxmlformats.org/drawingml/2006/table">
            <a:tbl>
              <a:tblPr/>
              <a:tblGrid>
                <a:gridCol w="1240808">
                  <a:extLst>
                    <a:ext uri="{9D8B030D-6E8A-4147-A177-3AD203B41FA5}">
                      <a16:colId xmlns:a16="http://schemas.microsoft.com/office/drawing/2014/main" val="3218557296"/>
                    </a:ext>
                  </a:extLst>
                </a:gridCol>
                <a:gridCol w="1117823">
                  <a:extLst>
                    <a:ext uri="{9D8B030D-6E8A-4147-A177-3AD203B41FA5}">
                      <a16:colId xmlns:a16="http://schemas.microsoft.com/office/drawing/2014/main" val="3423808637"/>
                    </a:ext>
                  </a:extLst>
                </a:gridCol>
                <a:gridCol w="2774844">
                  <a:extLst>
                    <a:ext uri="{9D8B030D-6E8A-4147-A177-3AD203B41FA5}">
                      <a16:colId xmlns:a16="http://schemas.microsoft.com/office/drawing/2014/main" val="3321610026"/>
                    </a:ext>
                  </a:extLst>
                </a:gridCol>
              </a:tblGrid>
              <a:tr h="2390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進数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進数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進数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202067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値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値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700902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B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1011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4526140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 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1100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469794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D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13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1101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845573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E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14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6829374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15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47721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00010000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0537137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FF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255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00000000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11111111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2005207"/>
                  </a:ext>
                </a:extLst>
              </a:tr>
              <a:tr h="579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FFFF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～　  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65536 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0000000000000000 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　　　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1111111111111111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146637"/>
                  </a:ext>
                </a:extLst>
              </a:tr>
            </a:tbl>
          </a:graphicData>
        </a:graphic>
      </p:graphicFrame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xx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進法の対応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speech_A060_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18484" y="61385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94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doors dir="ver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456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881202" cy="612775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ja-JP" sz="3200" dirty="0" smtClean="0">
                <a:ea typeface="メイリオ" panose="020B0604030504040204" pitchFamily="50" charset="-128"/>
              </a:rPr>
              <a:t>0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と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1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でどうやって情報を表す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の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続き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4" descr="https://2.bp.blogspot.com/-HGjQ_jAconw/VuKDrnq77-I/AAAAAAAA4vQ/KhdhCn4OkDMy-AfCEtnh6udzrvpEN3IXA/s800/computer_documen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4" y="813839"/>
            <a:ext cx="1862893" cy="193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600263" y="1164272"/>
            <a:ext cx="1052074" cy="13382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BAD</a:t>
            </a:r>
          </a:p>
          <a:p>
            <a:endParaRPr kumimoji="1" lang="en-US" altLang="ja-JP" dirty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206593"/>
              </p:ext>
            </p:extLst>
          </p:nvPr>
        </p:nvGraphicFramePr>
        <p:xfrm>
          <a:off x="2278530" y="876228"/>
          <a:ext cx="4260321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69">
                  <a:extLst>
                    <a:ext uri="{9D8B030D-6E8A-4147-A177-3AD203B41FA5}">
                      <a16:colId xmlns:a16="http://schemas.microsoft.com/office/drawing/2014/main" val="756820464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224533348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832302804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687868199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183729432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541832865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257102799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533891360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400106220"/>
                    </a:ext>
                  </a:extLst>
                </a:gridCol>
              </a:tblGrid>
              <a:tr h="445614">
                <a:tc gridSpan="9"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文字コード表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822451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340785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532166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B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74730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2934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D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380880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E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315262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7110837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G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596190"/>
                  </a:ext>
                </a:extLst>
              </a:tr>
              <a:tr h="633663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819960"/>
                  </a:ext>
                </a:extLst>
              </a:tr>
            </a:tbl>
          </a:graphicData>
        </a:graphic>
      </p:graphicFrame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7092796"/>
              </p:ext>
            </p:extLst>
          </p:nvPr>
        </p:nvGraphicFramePr>
        <p:xfrm>
          <a:off x="2759242" y="1380120"/>
          <a:ext cx="3779609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9609">
                  <a:extLst>
                    <a:ext uri="{9D8B030D-6E8A-4147-A177-3AD203B41FA5}">
                      <a16:colId xmlns:a16="http://schemas.microsoft.com/office/drawing/2014/main" val="511700368"/>
                    </a:ext>
                  </a:extLst>
                </a:gridCol>
              </a:tblGrid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進数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595678"/>
                  </a:ext>
                </a:extLst>
              </a:tr>
            </a:tbl>
          </a:graphicData>
        </a:graphic>
      </p:graphicFrame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518989"/>
              </p:ext>
            </p:extLst>
          </p:nvPr>
        </p:nvGraphicFramePr>
        <p:xfrm>
          <a:off x="6614160" y="1912548"/>
          <a:ext cx="150795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7958">
                  <a:extLst>
                    <a:ext uri="{9D8B030D-6E8A-4147-A177-3AD203B41FA5}">
                      <a16:colId xmlns:a16="http://schemas.microsoft.com/office/drawing/2014/main" val="1177116848"/>
                    </a:ext>
                  </a:extLst>
                </a:gridCol>
              </a:tblGrid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65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3466111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66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049945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67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364707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68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301516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69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948835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70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26415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71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06199"/>
                  </a:ext>
                </a:extLst>
              </a:tr>
              <a:tr h="633663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840549"/>
                  </a:ext>
                </a:extLst>
              </a:tr>
            </a:tbl>
          </a:graphicData>
        </a:graphic>
      </p:graphicFrame>
      <p:graphicFrame>
        <p:nvGraphicFramePr>
          <p:cNvPr id="16" name="表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725951"/>
              </p:ext>
            </p:extLst>
          </p:nvPr>
        </p:nvGraphicFramePr>
        <p:xfrm>
          <a:off x="6631905" y="1394388"/>
          <a:ext cx="1474169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4169">
                  <a:extLst>
                    <a:ext uri="{9D8B030D-6E8A-4147-A177-3AD203B41FA5}">
                      <a16:colId xmlns:a16="http://schemas.microsoft.com/office/drawing/2014/main" val="511700368"/>
                    </a:ext>
                  </a:extLst>
                </a:gridCol>
              </a:tblGrid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進数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595678"/>
                  </a:ext>
                </a:extLst>
              </a:tr>
            </a:tbl>
          </a:graphicData>
        </a:graphic>
      </p:graphicFrame>
      <p:pic>
        <p:nvPicPr>
          <p:cNvPr id="5" name="speech_A060_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315200" y="770520"/>
            <a:ext cx="609600" cy="609600"/>
          </a:xfrm>
          <a:prstGeom prst="rect">
            <a:avLst/>
          </a:prstGeom>
        </p:spPr>
      </p:pic>
      <p:pic>
        <p:nvPicPr>
          <p:cNvPr id="12" name="speech_A060_2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99128" y="784788"/>
            <a:ext cx="609600" cy="609600"/>
          </a:xfrm>
          <a:prstGeom prst="rect">
            <a:avLst/>
          </a:prstGeom>
        </p:spPr>
      </p:pic>
      <p:pic>
        <p:nvPicPr>
          <p:cNvPr id="13" name="speech_A060_2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287840" y="78995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168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58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6754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754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19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692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3108</TotalTime>
  <Words>601</Words>
  <Application>Microsoft Office PowerPoint</Application>
  <PresentationFormat>画面に合わせる (4:3)</PresentationFormat>
  <Paragraphs>393</Paragraphs>
  <Slides>12</Slides>
  <Notes>1</Notes>
  <HiddenSlides>0</HiddenSlides>
  <MMClips>29</MMClips>
  <ScaleCrop>false</ScaleCrop>
  <HeadingPairs>
    <vt:vector size="6" baseType="variant">
      <vt:variant>
        <vt:lpstr>使用されているフォント</vt:lpstr>
      </vt:variant>
      <vt:variant>
        <vt:i4>12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5" baseType="lpstr">
      <vt:lpstr>AR P新藝体E</vt:lpstr>
      <vt:lpstr>ＤＨＰ平成明朝体W3</vt:lpstr>
      <vt:lpstr>ＭＳ Ｐゴシック</vt:lpstr>
      <vt:lpstr>UD デジタル 教科書体 NP-B</vt:lpstr>
      <vt:lpstr>ふみゴシック</vt:lpstr>
      <vt:lpstr>メイリオ</vt:lpstr>
      <vt:lpstr>魚石行書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コンピュータの中の情報の記録</vt:lpstr>
      <vt:lpstr>メモリの中の情報</vt:lpstr>
      <vt:lpstr>0と1でどうやって情報を表すの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0と1でどうやって情報を表すの(続き)</vt:lpstr>
      <vt:lpstr>デジタルって何?</vt:lpstr>
      <vt:lpstr>デジタルって何?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132</cp:revision>
  <dcterms:created xsi:type="dcterms:W3CDTF">2020-03-25T21:52:07Z</dcterms:created>
  <dcterms:modified xsi:type="dcterms:W3CDTF">2020-04-13T07:59:24Z</dcterms:modified>
</cp:coreProperties>
</file>