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56" r:id="rId2"/>
    <p:sldId id="261" r:id="rId3"/>
    <p:sldId id="277" r:id="rId4"/>
    <p:sldId id="278" r:id="rId5"/>
    <p:sldId id="268" r:id="rId6"/>
    <p:sldId id="279" r:id="rId7"/>
    <p:sldId id="270" r:id="rId8"/>
    <p:sldId id="280" r:id="rId9"/>
    <p:sldId id="281" r:id="rId10"/>
    <p:sldId id="283" r:id="rId11"/>
    <p:sldId id="284" r:id="rId12"/>
    <p:sldId id="285" r:id="rId13"/>
    <p:sldId id="263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22" autoAdjust="0"/>
    <p:restoredTop sz="94660"/>
  </p:normalViewPr>
  <p:slideViewPr>
    <p:cSldViewPr snapToGrid="0">
      <p:cViewPr varScale="1">
        <p:scale>
          <a:sx n="60" d="100"/>
          <a:sy n="60" d="100"/>
        </p:scale>
        <p:origin x="3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E69AD-D535-4442-959C-49FEFC282E87}" type="datetimeFigureOut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8A1B3D-876D-4261-B402-ECCBBE1ED79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763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5B4A-CA37-4132-B168-3288975EC851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5061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0165C-CCD2-4AB7-86D2-D32F00FCEBE9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6049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9A0DBE-8064-4640-BA66-6164A751E770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9807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F56CC-3FB8-48AD-9D00-3EFD2E845DFA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48898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3BBF1E-497E-46AE-9224-27F9086B88CA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984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8A83C-20CE-4466-86BD-19F92A95811C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06806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BE4E4D-3B04-4B73-9423-392FD7E7502E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8235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19DF83-A931-4B7C-9581-BF2AB541454A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5062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70B95-5CD5-4B88-877B-8821C650E099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382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04367-1B72-4267-9048-56D510052357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798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DF909-9D85-4CDF-9451-F4578A7007B7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557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B4BEF-3678-4C7F-BEDA-82034AE3E61B}" type="datetime1">
              <a:rPr kumimoji="1" lang="ja-JP" altLang="en-US" smtClean="0"/>
              <a:t>2020/4/15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1D2F1-6E19-42EE-8015-FC358F6C8F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9771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.mp3"/><Relationship Id="rId7" Type="http://schemas.openxmlformats.org/officeDocument/2006/relationships/image" Target="../media/image2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5.png"/><Relationship Id="rId4" Type="http://schemas.openxmlformats.org/officeDocument/2006/relationships/audio" Target="../media/media2.mp3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6" Type="http://schemas.openxmlformats.org/officeDocument/2006/relationships/image" Target="../media/image5.png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27.mp3"/><Relationship Id="rId13" Type="http://schemas.openxmlformats.org/officeDocument/2006/relationships/image" Target="../media/image3.png"/><Relationship Id="rId3" Type="http://schemas.microsoft.com/office/2007/relationships/media" Target="../media/media25.mp3"/><Relationship Id="rId7" Type="http://schemas.microsoft.com/office/2007/relationships/media" Target="../media/media27.mp3"/><Relationship Id="rId12" Type="http://schemas.openxmlformats.org/officeDocument/2006/relationships/image" Target="../media/image23.png"/><Relationship Id="rId2" Type="http://schemas.openxmlformats.org/officeDocument/2006/relationships/audio" Target="../media/media24.mp3"/><Relationship Id="rId1" Type="http://schemas.microsoft.com/office/2007/relationships/media" Target="../media/media24.mp3"/><Relationship Id="rId6" Type="http://schemas.openxmlformats.org/officeDocument/2006/relationships/audio" Target="../media/media26.mp3"/><Relationship Id="rId11" Type="http://schemas.openxmlformats.org/officeDocument/2006/relationships/slideLayout" Target="../slideLayouts/slideLayout7.xml"/><Relationship Id="rId5" Type="http://schemas.microsoft.com/office/2007/relationships/media" Target="../media/media26.mp3"/><Relationship Id="rId15" Type="http://schemas.openxmlformats.org/officeDocument/2006/relationships/image" Target="../media/image5.png"/><Relationship Id="rId10" Type="http://schemas.openxmlformats.org/officeDocument/2006/relationships/audio" Target="../media/media28.mp3"/><Relationship Id="rId4" Type="http://schemas.openxmlformats.org/officeDocument/2006/relationships/audio" Target="../media/media25.mp3"/><Relationship Id="rId9" Type="http://schemas.microsoft.com/office/2007/relationships/media" Target="../media/media28.mp3"/><Relationship Id="rId1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image" Target="../media/image5.png"/><Relationship Id="rId5" Type="http://schemas.microsoft.com/office/2007/relationships/hdphoto" Target="../media/hdphoto5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4.mp3"/><Relationship Id="rId7" Type="http://schemas.openxmlformats.org/officeDocument/2006/relationships/image" Target="../media/image3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.png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8.png"/><Relationship Id="rId4" Type="http://schemas.openxmlformats.org/officeDocument/2006/relationships/audio" Target="../media/media4.mp3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2.png"/><Relationship Id="rId3" Type="http://schemas.microsoft.com/office/2007/relationships/media" Target="../media/media6.mp3"/><Relationship Id="rId7" Type="http://schemas.openxmlformats.org/officeDocument/2006/relationships/image" Target="../media/image3.png"/><Relationship Id="rId12" Type="http://schemas.openxmlformats.org/officeDocument/2006/relationships/image" Target="../media/image11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2.png"/><Relationship Id="rId11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9.png"/><Relationship Id="rId4" Type="http://schemas.openxmlformats.org/officeDocument/2006/relationships/audio" Target="../media/media6.mp3"/><Relationship Id="rId9" Type="http://schemas.openxmlformats.org/officeDocument/2006/relationships/image" Target="../media/image7.png"/><Relationship Id="rId1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1.png"/><Relationship Id="rId3" Type="http://schemas.microsoft.com/office/2007/relationships/media" Target="../media/media8.mp3"/><Relationship Id="rId7" Type="http://schemas.openxmlformats.org/officeDocument/2006/relationships/image" Target="../media/image2.png"/><Relationship Id="rId12" Type="http://schemas.openxmlformats.org/officeDocument/2006/relationships/image" Target="../media/image10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audio" Target="../media/audio1.wav"/><Relationship Id="rId11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7.png"/><Relationship Id="rId4" Type="http://schemas.openxmlformats.org/officeDocument/2006/relationships/audio" Target="../media/media8.mp3"/><Relationship Id="rId9" Type="http://schemas.openxmlformats.org/officeDocument/2006/relationships/image" Target="../media/image6.png"/><Relationship Id="rId1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10.mp3"/><Relationship Id="rId7" Type="http://schemas.openxmlformats.org/officeDocument/2006/relationships/image" Target="../media/image13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0.mp3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../media/media12.mp3"/><Relationship Id="rId7" Type="http://schemas.openxmlformats.org/officeDocument/2006/relationships/image" Target="../media/image9.png"/><Relationship Id="rId12" Type="http://schemas.openxmlformats.org/officeDocument/2006/relationships/image" Target="../media/image16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audio" Target="../media/audio1.wav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.xml"/><Relationship Id="rId10" Type="http://schemas.microsoft.com/office/2007/relationships/hdphoto" Target="../media/hdphoto1.wdp"/><Relationship Id="rId4" Type="http://schemas.openxmlformats.org/officeDocument/2006/relationships/audio" Target="../media/media12.mp3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16.mp3"/><Relationship Id="rId13" Type="http://schemas.microsoft.com/office/2007/relationships/hdphoto" Target="../media/hdphoto2.wdp"/><Relationship Id="rId3" Type="http://schemas.microsoft.com/office/2007/relationships/media" Target="../media/media14.mp3"/><Relationship Id="rId7" Type="http://schemas.microsoft.com/office/2007/relationships/media" Target="../media/media16.mp3"/><Relationship Id="rId12" Type="http://schemas.openxmlformats.org/officeDocument/2006/relationships/image" Target="../media/image19.png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audio" Target="../media/media15.mp3"/><Relationship Id="rId11" Type="http://schemas.openxmlformats.org/officeDocument/2006/relationships/image" Target="../media/image18.png"/><Relationship Id="rId5" Type="http://schemas.microsoft.com/office/2007/relationships/media" Target="../media/media15.mp3"/><Relationship Id="rId15" Type="http://schemas.openxmlformats.org/officeDocument/2006/relationships/image" Target="../media/image5.png"/><Relationship Id="rId10" Type="http://schemas.openxmlformats.org/officeDocument/2006/relationships/image" Target="../media/image17.png"/><Relationship Id="rId4" Type="http://schemas.openxmlformats.org/officeDocument/2006/relationships/audio" Target="../media/media14.mp3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media" Target="../media/media18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audio" Target="../media/media19.mp3"/><Relationship Id="rId5" Type="http://schemas.microsoft.com/office/2007/relationships/media" Target="../media/media19.mp3"/><Relationship Id="rId10" Type="http://schemas.openxmlformats.org/officeDocument/2006/relationships/image" Target="../media/image5.png"/><Relationship Id="rId4" Type="http://schemas.openxmlformats.org/officeDocument/2006/relationships/audio" Target="../media/media18.mp3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microsoft.com/office/2007/relationships/media" Target="../media/media21.mp3"/><Relationship Id="rId7" Type="http://schemas.openxmlformats.org/officeDocument/2006/relationships/slideLayout" Target="../slideLayouts/slideLayout1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6" Type="http://schemas.openxmlformats.org/officeDocument/2006/relationships/audio" Target="../media/media22.mp3"/><Relationship Id="rId5" Type="http://schemas.microsoft.com/office/2007/relationships/media" Target="../media/media22.mp3"/><Relationship Id="rId10" Type="http://schemas.openxmlformats.org/officeDocument/2006/relationships/image" Target="../media/image5.png"/><Relationship Id="rId4" Type="http://schemas.openxmlformats.org/officeDocument/2006/relationships/audio" Target="../media/media21.mp3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507076" y="399012"/>
            <a:ext cx="6394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高校 情報科 情報科学編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64029" y="967301"/>
            <a:ext cx="6683433" cy="584775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3200" dirty="0" smtClean="0">
                <a:ea typeface="メイリオ" panose="020B0604030504040204" pitchFamily="50" charset="-128"/>
              </a:rPr>
              <a:t>アナログとデジタル</a:t>
            </a:r>
            <a:endParaRPr lang="ja-JP" altLang="en-US" sz="3200" dirty="0">
              <a:ea typeface="メイリオ" panose="020B0604030504040204" pitchFamily="50" charset="-128"/>
            </a:endParaRPr>
          </a:p>
        </p:txBody>
      </p:sp>
      <p:sp>
        <p:nvSpPr>
          <p:cNvPr id="13" name="スライド番号プレースホルダー 12"/>
          <p:cNvSpPr>
            <a:spLocks noGrp="1"/>
          </p:cNvSpPr>
          <p:nvPr>
            <p:ph type="sldNum" sz="quarter" idx="12"/>
          </p:nvPr>
        </p:nvSpPr>
        <p:spPr>
          <a:xfrm>
            <a:off x="6901578" y="6361603"/>
            <a:ext cx="2057400" cy="365125"/>
          </a:xfrm>
        </p:spPr>
        <p:txBody>
          <a:bodyPr/>
          <a:lstStyle/>
          <a:p>
            <a:fld id="{4181D2F1-6E19-42EE-8015-FC358F6C8FF4}" type="slidenum">
              <a:rPr kumimoji="1" lang="ja-JP" altLang="en-US" sz="1800" smtClean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fld>
            <a:endParaRPr kumimoji="1" lang="ja-JP" altLang="en-US" sz="18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5" name="フローチャート: 和接合 14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26" name="Picture 2" descr="レコードプレイヤーのイラスト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454" y="2003412"/>
            <a:ext cx="3690363" cy="3515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音楽CDのイラスト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273" y="2253696"/>
            <a:ext cx="1908306" cy="177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ディスクメディアのイラスト（音楽CD）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272" y="3143443"/>
            <a:ext cx="1118754" cy="1118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■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026" y="2778095"/>
            <a:ext cx="2086378" cy="2357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1467143" y="5325598"/>
            <a:ext cx="2058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アナログ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277143" y="5336817"/>
            <a:ext cx="20589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endParaRPr kumimoji="1" lang="ja-JP" altLang="en-US" sz="36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Winter_feeli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191834" y="6110164"/>
            <a:ext cx="609600" cy="609600"/>
          </a:xfrm>
          <a:prstGeom prst="rect">
            <a:avLst/>
          </a:prstGeom>
        </p:spPr>
      </p:pic>
      <p:pic>
        <p:nvPicPr>
          <p:cNvPr id="11" name="speech_A070_01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037017" y="60989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56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998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483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5" grpId="0" animBg="1"/>
      <p:bldP spid="9" grpId="0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10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1960" y="36747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情報の特徴とデジタル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83291" y="980253"/>
            <a:ext cx="1223222" cy="52322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5" name="グループ化 24"/>
          <p:cNvGrpSpPr/>
          <p:nvPr/>
        </p:nvGrpSpPr>
        <p:grpSpPr>
          <a:xfrm>
            <a:off x="3411732" y="2190682"/>
            <a:ext cx="5467831" cy="2499926"/>
            <a:chOff x="3627812" y="1088260"/>
            <a:chExt cx="5467831" cy="2499926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3226" r="99256">
                          <a14:foregroundMark x1="28288" y1="73646" x2="28288" y2="73646"/>
                          <a14:foregroundMark x1="30521" y1="28881" x2="30521" y2="28881"/>
                          <a14:foregroundMark x1="30521" y1="20939" x2="30521" y2="20939"/>
                          <a14:foregroundMark x1="37469" y1="14440" x2="37469" y2="14440"/>
                          <a14:foregroundMark x1="38213" y1="33213" x2="38213" y2="33213"/>
                          <a14:foregroundMark x1="34243" y1="54152" x2="34243" y2="54152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37826" y="1088260"/>
              <a:ext cx="3478614" cy="2391008"/>
            </a:xfrm>
            <a:prstGeom prst="rect">
              <a:avLst/>
            </a:prstGeom>
          </p:spPr>
        </p:pic>
        <p:sp>
          <p:nvSpPr>
            <p:cNvPr id="6" name="角丸四角形吹き出し 5"/>
            <p:cNvSpPr/>
            <p:nvPr/>
          </p:nvSpPr>
          <p:spPr>
            <a:xfrm>
              <a:off x="3627812" y="1169859"/>
              <a:ext cx="1945179" cy="1113905"/>
            </a:xfrm>
            <a:prstGeom prst="wedgeRoundRectCallout">
              <a:avLst>
                <a:gd name="adj1" fmla="val 65492"/>
                <a:gd name="adj2" fmla="val 28172"/>
                <a:gd name="adj3" fmla="val 16667"/>
              </a:avLst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△△と○○は</a:t>
              </a:r>
              <a:r>
                <a:rPr kumimoji="1" lang="en-US" altLang="ja-JP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XX</a:t>
              </a:r>
              <a:r>
                <a:rPr kumimoji="1" lang="ja-JP" altLang="en-US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なんだって</a:t>
              </a:r>
              <a:endPara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7" name="角丸四角形吹き出し 6"/>
            <p:cNvSpPr/>
            <p:nvPr/>
          </p:nvSpPr>
          <p:spPr>
            <a:xfrm>
              <a:off x="7820198" y="1160772"/>
              <a:ext cx="1197298" cy="1113905"/>
            </a:xfrm>
            <a:prstGeom prst="wedgeRoundRectCallout">
              <a:avLst>
                <a:gd name="adj1" fmla="val -74679"/>
                <a:gd name="adj2" fmla="val 34142"/>
                <a:gd name="adj3" fmla="val 16667"/>
              </a:avLst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ほんと、</a:t>
              </a:r>
              <a:br>
                <a:rPr kumimoji="1" lang="ja-JP" altLang="en-US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信じられない</a:t>
              </a:r>
              <a:endPara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3" name="雲形吹き出し 12"/>
            <p:cNvSpPr/>
            <p:nvPr/>
          </p:nvSpPr>
          <p:spPr>
            <a:xfrm>
              <a:off x="7337237" y="2590258"/>
              <a:ext cx="1758406" cy="997928"/>
            </a:xfrm>
            <a:prstGeom prst="cloudCallout">
              <a:avLst>
                <a:gd name="adj1" fmla="val -61987"/>
                <a:gd name="adj2" fmla="val -108239"/>
              </a:avLst>
            </a:prstGeom>
            <a:solidFill>
              <a:schemeClr val="bg1"/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誰かに</a:t>
              </a:r>
              <a:br>
                <a:rPr kumimoji="1" lang="ja-JP" altLang="en-US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dirty="0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教えた</a:t>
              </a:r>
              <a:r>
                <a:rPr kumimoji="1" lang="ja-JP" altLang="en-US" dirty="0" err="1" smtClean="0">
                  <a:solidFill>
                    <a:schemeClr val="tx1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ろ</a:t>
              </a:r>
              <a:endParaRPr kumimoji="1" lang="ja-JP" altLang="en-US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4" name="グループ化 23"/>
          <p:cNvGrpSpPr/>
          <p:nvPr/>
        </p:nvGrpSpPr>
        <p:grpSpPr>
          <a:xfrm>
            <a:off x="234487" y="1638163"/>
            <a:ext cx="2962153" cy="4491734"/>
            <a:chOff x="5931395" y="497948"/>
            <a:chExt cx="2934539" cy="6159104"/>
          </a:xfrm>
        </p:grpSpPr>
        <p:sp>
          <p:nvSpPr>
            <p:cNvPr id="14" name="テキスト ボックス 13"/>
            <p:cNvSpPr txBox="1"/>
            <p:nvPr/>
          </p:nvSpPr>
          <p:spPr>
            <a:xfrm>
              <a:off x="5980270" y="497948"/>
              <a:ext cx="2849437" cy="54863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実態</a:t>
              </a: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が無い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5931395" y="1078828"/>
              <a:ext cx="2934539" cy="1814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伝える時は、データの形をとりますが、情報自体は実体がありません。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5980270" y="2772535"/>
              <a:ext cx="2849437" cy="54863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無くならない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5931395" y="3353415"/>
              <a:ext cx="2934539" cy="1392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他の人に渡しても、情報自体は無くなりません。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5980270" y="4683487"/>
              <a:ext cx="2849437" cy="54863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複製可能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5931395" y="5264366"/>
              <a:ext cx="2934539" cy="1392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どんどん複製して他の人に伝えることができます。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26" name="speech_A070_2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51453" y="556380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34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06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11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41960" y="367478"/>
            <a:ext cx="6172200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情報の特徴とデジタル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983291" y="980253"/>
            <a:ext cx="1223222" cy="523220"/>
          </a:xfrm>
          <a:prstGeom prst="rect">
            <a:avLst/>
          </a:prstGeom>
          <a:solidFill>
            <a:schemeClr val="bg1"/>
          </a:solidFill>
          <a:ln w="5715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情報</a:t>
            </a:r>
            <a:endParaRPr kumimoji="1" lang="ja-JP" altLang="en-US" sz="2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24" name="グループ化 23"/>
          <p:cNvGrpSpPr/>
          <p:nvPr/>
        </p:nvGrpSpPr>
        <p:grpSpPr>
          <a:xfrm>
            <a:off x="234487" y="1638163"/>
            <a:ext cx="2962153" cy="4491734"/>
            <a:chOff x="5931395" y="497948"/>
            <a:chExt cx="2934539" cy="6159104"/>
          </a:xfrm>
        </p:grpSpPr>
        <p:sp>
          <p:nvSpPr>
            <p:cNvPr id="14" name="テキスト ボックス 13"/>
            <p:cNvSpPr txBox="1"/>
            <p:nvPr/>
          </p:nvSpPr>
          <p:spPr>
            <a:xfrm>
              <a:off x="5980270" y="497948"/>
              <a:ext cx="2849437" cy="54863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実体が無い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5931395" y="1078828"/>
              <a:ext cx="2934539" cy="1814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伝える時は、データの形をとりますが、情報自体は実体がありません。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5980270" y="2772535"/>
              <a:ext cx="2849437" cy="54863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無くならない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5931395" y="3353415"/>
              <a:ext cx="2934539" cy="1392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他の人に渡しても、情報自体は無くなりません。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8" name="テキスト ボックス 17"/>
            <p:cNvSpPr txBox="1"/>
            <p:nvPr/>
          </p:nvSpPr>
          <p:spPr>
            <a:xfrm>
              <a:off x="5980270" y="4683487"/>
              <a:ext cx="2849437" cy="548634"/>
            </a:xfrm>
            <a:prstGeom prst="rect">
              <a:avLst/>
            </a:prstGeom>
            <a:solidFill>
              <a:schemeClr val="bg1"/>
            </a:solidFill>
            <a:ln w="5715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複製可能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5931395" y="5264366"/>
              <a:ext cx="2934539" cy="13926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どんどん複製して他の人に伝えることができます。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29" name="グループ化 28"/>
          <p:cNvGrpSpPr/>
          <p:nvPr/>
        </p:nvGrpSpPr>
        <p:grpSpPr>
          <a:xfrm>
            <a:off x="3071813" y="918698"/>
            <a:ext cx="2603978" cy="3771910"/>
            <a:chOff x="3071813" y="918698"/>
            <a:chExt cx="2603978" cy="3771910"/>
          </a:xfrm>
        </p:grpSpPr>
        <p:sp>
          <p:nvSpPr>
            <p:cNvPr id="21" name="テキスト ボックス 20"/>
            <p:cNvSpPr txBox="1"/>
            <p:nvPr/>
          </p:nvSpPr>
          <p:spPr>
            <a:xfrm>
              <a:off x="3760947" y="2966839"/>
              <a:ext cx="1914844" cy="58477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デジタル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3744230" y="918698"/>
              <a:ext cx="1914844" cy="58477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アナログ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2050" name="Picture 2" descr="開いた本のイラスト（横書き）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73243" y="1582696"/>
              <a:ext cx="1196061" cy="10824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6" descr="ディスクメディアのイラスト（音楽CD）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16091" y="3674037"/>
              <a:ext cx="1016571" cy="10165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9" name="直線矢印コネクタ 8"/>
            <p:cNvCxnSpPr>
              <a:stCxn id="14" idx="3"/>
              <a:endCxn id="22" idx="1"/>
            </p:cNvCxnSpPr>
            <p:nvPr/>
          </p:nvCxnSpPr>
          <p:spPr>
            <a:xfrm flipV="1">
              <a:off x="3160072" y="1211086"/>
              <a:ext cx="584158" cy="627132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矢印コネクタ 26"/>
            <p:cNvCxnSpPr>
              <a:stCxn id="14" idx="3"/>
              <a:endCxn id="21" idx="1"/>
            </p:cNvCxnSpPr>
            <p:nvPr/>
          </p:nvCxnSpPr>
          <p:spPr>
            <a:xfrm>
              <a:off x="3160072" y="1838218"/>
              <a:ext cx="600875" cy="1421009"/>
            </a:xfrm>
            <a:prstGeom prst="straightConnector1">
              <a:avLst/>
            </a:prstGeom>
            <a:ln w="571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3071813" y="1979196"/>
              <a:ext cx="8572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実</a:t>
              </a:r>
              <a:r>
                <a:rPr kumimoji="1" lang="ja-JP" altLang="en-US" sz="24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体</a:t>
              </a: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3158841" y="4059126"/>
              <a:ext cx="8572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実</a:t>
              </a:r>
              <a:r>
                <a:rPr kumimoji="1" lang="ja-JP" altLang="en-US" sz="24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体</a:t>
              </a:r>
            </a:p>
          </p:txBody>
        </p:sp>
      </p:grpSp>
      <p:sp>
        <p:nvSpPr>
          <p:cNvPr id="30" name="テキスト ボックス 29"/>
          <p:cNvSpPr txBox="1"/>
          <p:nvPr/>
        </p:nvSpPr>
        <p:spPr>
          <a:xfrm>
            <a:off x="5198317" y="1638163"/>
            <a:ext cx="37531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・他人に渡した場合は、実体としての本は無くなる。</a:t>
            </a:r>
          </a:p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・複製するのが大変、複製すると情報が劣化する場合がある。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5198317" y="3619512"/>
            <a:ext cx="37531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・複製が楽で、複製しても情報が劣化しない。</a:t>
            </a:r>
          </a:p>
          <a:p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・他人に渡した場合は、実体としての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CD</a:t>
            </a: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は無くなる。</a:t>
            </a:r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元</a:t>
            </a: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の情報があれば同じ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CD</a:t>
            </a: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は作れる。</a:t>
            </a:r>
          </a:p>
        </p:txBody>
      </p:sp>
      <p:sp>
        <p:nvSpPr>
          <p:cNvPr id="38" name="フローチャート: 和接合 3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7" name="グループ化 36"/>
          <p:cNvGrpSpPr/>
          <p:nvPr/>
        </p:nvGrpSpPr>
        <p:grpSpPr>
          <a:xfrm>
            <a:off x="3196640" y="5081068"/>
            <a:ext cx="5769899" cy="1652361"/>
            <a:chOff x="3196640" y="5081068"/>
            <a:chExt cx="5769899" cy="1652361"/>
          </a:xfrm>
        </p:grpSpPr>
        <p:grpSp>
          <p:nvGrpSpPr>
            <p:cNvPr id="33" name="グループ化 32"/>
            <p:cNvGrpSpPr/>
            <p:nvPr/>
          </p:nvGrpSpPr>
          <p:grpSpPr>
            <a:xfrm>
              <a:off x="3811065" y="5081068"/>
              <a:ext cx="5155474" cy="1235076"/>
              <a:chOff x="3810805" y="5194689"/>
              <a:chExt cx="5155474" cy="1235076"/>
            </a:xfrm>
          </p:grpSpPr>
          <p:pic>
            <p:nvPicPr>
              <p:cNvPr id="2052" name="Picture 4" descr="スマートフォン・スマホのイラスト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10805" y="5194689"/>
                <a:ext cx="1139358" cy="12350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6" name="テキスト ボックス 35"/>
              <p:cNvSpPr txBox="1"/>
              <p:nvPr/>
            </p:nvSpPr>
            <p:spPr>
              <a:xfrm>
                <a:off x="5213101" y="5314289"/>
                <a:ext cx="375317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20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・ネットを使えば容易に、瞬時に伝達が可能。</a:t>
                </a:r>
                <a:endParaRPr kumimoji="1" lang="ja-JP" altLang="en-US" sz="2000" dirty="0">
                  <a:latin typeface="メイリオ" panose="020B0604030504040204" pitchFamily="50" charset="-128"/>
                  <a:ea typeface="メイリオ" panose="020B0604030504040204" pitchFamily="50" charset="-128"/>
                </a:endParaRPr>
              </a:p>
            </p:txBody>
          </p:sp>
        </p:grpSp>
        <p:sp>
          <p:nvSpPr>
            <p:cNvPr id="35" name="テキスト ボックス 34"/>
            <p:cNvSpPr txBox="1"/>
            <p:nvPr/>
          </p:nvSpPr>
          <p:spPr>
            <a:xfrm>
              <a:off x="3196640" y="6271764"/>
              <a:ext cx="26046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solidFill>
                    <a:schemeClr val="accent5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インターネット</a:t>
              </a:r>
              <a:endParaRPr kumimoji="1" lang="ja-JP" altLang="en-US" sz="2400" dirty="0">
                <a:solidFill>
                  <a:schemeClr val="accent5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39" name="speech_A070_2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801295" y="5966964"/>
            <a:ext cx="609600" cy="609600"/>
          </a:xfrm>
          <a:prstGeom prst="rect">
            <a:avLst/>
          </a:prstGeom>
        </p:spPr>
      </p:pic>
      <p:pic>
        <p:nvPicPr>
          <p:cNvPr id="40" name="speech_A070_2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452288" y="5966964"/>
            <a:ext cx="609600" cy="609600"/>
          </a:xfrm>
          <a:prstGeom prst="rect">
            <a:avLst/>
          </a:prstGeom>
        </p:spPr>
      </p:pic>
      <p:pic>
        <p:nvPicPr>
          <p:cNvPr id="41" name="speech_A070_25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074906" y="5941189"/>
            <a:ext cx="609600" cy="609600"/>
          </a:xfrm>
          <a:prstGeom prst="rect">
            <a:avLst/>
          </a:prstGeom>
        </p:spPr>
      </p:pic>
      <p:pic>
        <p:nvPicPr>
          <p:cNvPr id="42" name="speech_A070_26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975254" y="5257132"/>
            <a:ext cx="609600" cy="609600"/>
          </a:xfrm>
          <a:prstGeom prst="rect">
            <a:avLst/>
          </a:prstGeom>
        </p:spPr>
      </p:pic>
      <p:pic>
        <p:nvPicPr>
          <p:cNvPr id="43" name="speech_A070_27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684506" y="59293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036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03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303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803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28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87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587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9116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703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203"/>
                            </p:stCondLst>
                            <p:childTnLst>
                              <p:par>
                                <p:cTn id="26" presetID="1" presetClass="mediacall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0527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23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730"/>
                            </p:stCondLst>
                            <p:childTnLst>
                              <p:par>
                                <p:cTn id="3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7240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497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 showWhenStopped="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30" grpId="0"/>
      <p:bldP spid="34" grpId="0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3" name="正方形/長方形 2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403108" y="1009162"/>
            <a:ext cx="5092566" cy="6127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3200" dirty="0" smtClean="0">
                <a:ea typeface="メイリオ" panose="020B0604030504040204" pitchFamily="50" charset="-128"/>
              </a:rPr>
              <a:t>情報の基礎の終了です。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0925" y1="8564" x2="40925" y2="8564"/>
                        <a14:foregroundMark x1="37500" y1="7809" x2="37500" y2="7809"/>
                        <a14:foregroundMark x1="44349" y1="5542" x2="44349" y2="5542"/>
                        <a14:foregroundMark x1="42637" y1="5038" x2="42637" y2="5038"/>
                        <a14:foregroundMark x1="29110" y1="8060" x2="29110" y2="8060"/>
                        <a14:foregroundMark x1="31164" y1="7809" x2="31164" y2="7809"/>
                        <a14:foregroundMark x1="27911" y1="8060" x2="27911" y2="8060"/>
                        <a14:foregroundMark x1="26541" y1="8060" x2="26541" y2="8060"/>
                        <a14:foregroundMark x1="52226" y1="8060" x2="52226" y2="8060"/>
                        <a14:foregroundMark x1="55308" y1="7809" x2="55308" y2="7809"/>
                        <a14:foregroundMark x1="62842" y1="7809" x2="62842" y2="7809"/>
                        <a14:foregroundMark x1="69521" y1="10327" x2="69521" y2="1032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58829" y="1760897"/>
            <a:ext cx="6273466" cy="4264667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21" name="フローチャート: 和接合 2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speech_A070_2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95674" y="52765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621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5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651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1D2F1-6E19-42EE-8015-FC358F6C8FF4}" type="slidenum">
              <a:rPr kumimoji="1" lang="ja-JP" altLang="en-US" smtClean="0"/>
              <a:t>13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368" y="244476"/>
            <a:ext cx="8636000" cy="6477000"/>
          </a:xfrm>
          <a:prstGeom prst="rect">
            <a:avLst/>
          </a:prstGeom>
        </p:spPr>
      </p:pic>
      <p:sp>
        <p:nvSpPr>
          <p:cNvPr id="8" name="フローチャート: 和接合 7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67" y="5750560"/>
            <a:ext cx="1467245" cy="605791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テキスト ボックス 5"/>
          <p:cNvSpPr txBox="1"/>
          <p:nvPr/>
        </p:nvSpPr>
        <p:spPr>
          <a:xfrm>
            <a:off x="1848255" y="5750560"/>
            <a:ext cx="16342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3200" dirty="0" err="1"/>
              <a:t>Go.Ota</a:t>
            </a:r>
            <a:endParaRPr kumimoji="1" lang="ja-JP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370537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デジタルな物とアナログな物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4431800" y="1139681"/>
            <a:ext cx="1908307" cy="2008501"/>
            <a:chOff x="613778" y="1083368"/>
            <a:chExt cx="1908307" cy="2008501"/>
          </a:xfrm>
        </p:grpSpPr>
        <p:pic>
          <p:nvPicPr>
            <p:cNvPr id="26" name="Picture 4" descr="音楽CDのイラスト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779" y="1083368"/>
              <a:ext cx="1908306" cy="17794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6" descr="ディスクメディアのイラスト（音楽CD）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778" y="1973115"/>
              <a:ext cx="1118754" cy="1118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テキスト ボックス 29"/>
          <p:cNvSpPr txBox="1"/>
          <p:nvPr/>
        </p:nvSpPr>
        <p:spPr>
          <a:xfrm>
            <a:off x="641323" y="2828685"/>
            <a:ext cx="1831689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b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体温計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3" name="Picture 6" descr="基礎体温計のイラスト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25" y="1238334"/>
            <a:ext cx="1582188" cy="158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テキスト ボックス 35"/>
          <p:cNvSpPr txBox="1"/>
          <p:nvPr/>
        </p:nvSpPr>
        <p:spPr>
          <a:xfrm>
            <a:off x="4296403" y="2828685"/>
            <a:ext cx="1831689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音楽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CD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0" name="Picture 2" descr="デジタル時計のイラスト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175" y="1238334"/>
            <a:ext cx="1708634" cy="151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テキスト ボックス 36"/>
          <p:cNvSpPr txBox="1"/>
          <p:nvPr/>
        </p:nvSpPr>
        <p:spPr>
          <a:xfrm>
            <a:off x="2345913" y="2820522"/>
            <a:ext cx="1831689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b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時計</a:t>
            </a: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86673" y="4076700"/>
            <a:ext cx="3819525" cy="2781300"/>
          </a:xfrm>
          <a:prstGeom prst="rect">
            <a:avLst/>
          </a:prstGeom>
        </p:spPr>
      </p:pic>
      <p:grpSp>
        <p:nvGrpSpPr>
          <p:cNvPr id="9" name="グループ化 8"/>
          <p:cNvGrpSpPr/>
          <p:nvPr/>
        </p:nvGrpSpPr>
        <p:grpSpPr>
          <a:xfrm>
            <a:off x="4669623" y="2939371"/>
            <a:ext cx="2828764" cy="1383939"/>
            <a:chOff x="4669623" y="2939371"/>
            <a:chExt cx="2828764" cy="1383939"/>
          </a:xfrm>
        </p:grpSpPr>
        <p:sp>
          <p:nvSpPr>
            <p:cNvPr id="5" name="下矢印 4"/>
            <p:cNvSpPr/>
            <p:nvPr/>
          </p:nvSpPr>
          <p:spPr>
            <a:xfrm>
              <a:off x="4669623" y="2939371"/>
              <a:ext cx="625628" cy="1157524"/>
            </a:xfrm>
            <a:custGeom>
              <a:avLst/>
              <a:gdLst>
                <a:gd name="connsiteX0" fmla="*/ 0 w 625628"/>
                <a:gd name="connsiteY0" fmla="*/ 844710 h 1157524"/>
                <a:gd name="connsiteX1" fmla="*/ 156407 w 625628"/>
                <a:gd name="connsiteY1" fmla="*/ 844710 h 1157524"/>
                <a:gd name="connsiteX2" fmla="*/ 156407 w 625628"/>
                <a:gd name="connsiteY2" fmla="*/ 0 h 1157524"/>
                <a:gd name="connsiteX3" fmla="*/ 469221 w 625628"/>
                <a:gd name="connsiteY3" fmla="*/ 0 h 1157524"/>
                <a:gd name="connsiteX4" fmla="*/ 469221 w 625628"/>
                <a:gd name="connsiteY4" fmla="*/ 844710 h 1157524"/>
                <a:gd name="connsiteX5" fmla="*/ 625628 w 625628"/>
                <a:gd name="connsiteY5" fmla="*/ 844710 h 1157524"/>
                <a:gd name="connsiteX6" fmla="*/ 312814 w 625628"/>
                <a:gd name="connsiteY6" fmla="*/ 1157524 h 1157524"/>
                <a:gd name="connsiteX7" fmla="*/ 0 w 625628"/>
                <a:gd name="connsiteY7" fmla="*/ 844710 h 1157524"/>
                <a:gd name="connsiteX0" fmla="*/ 0 w 625628"/>
                <a:gd name="connsiteY0" fmla="*/ 844710 h 1157524"/>
                <a:gd name="connsiteX1" fmla="*/ 156407 w 625628"/>
                <a:gd name="connsiteY1" fmla="*/ 844710 h 1157524"/>
                <a:gd name="connsiteX2" fmla="*/ 284744 w 625628"/>
                <a:gd name="connsiteY2" fmla="*/ 0 h 1157524"/>
                <a:gd name="connsiteX3" fmla="*/ 469221 w 625628"/>
                <a:gd name="connsiteY3" fmla="*/ 0 h 1157524"/>
                <a:gd name="connsiteX4" fmla="*/ 469221 w 625628"/>
                <a:gd name="connsiteY4" fmla="*/ 844710 h 1157524"/>
                <a:gd name="connsiteX5" fmla="*/ 625628 w 625628"/>
                <a:gd name="connsiteY5" fmla="*/ 844710 h 1157524"/>
                <a:gd name="connsiteX6" fmla="*/ 312814 w 625628"/>
                <a:gd name="connsiteY6" fmla="*/ 1157524 h 1157524"/>
                <a:gd name="connsiteX7" fmla="*/ 0 w 625628"/>
                <a:gd name="connsiteY7" fmla="*/ 844710 h 1157524"/>
                <a:gd name="connsiteX0" fmla="*/ 0 w 625628"/>
                <a:gd name="connsiteY0" fmla="*/ 844710 h 1157524"/>
                <a:gd name="connsiteX1" fmla="*/ 156407 w 625628"/>
                <a:gd name="connsiteY1" fmla="*/ 844710 h 1157524"/>
                <a:gd name="connsiteX2" fmla="*/ 284744 w 625628"/>
                <a:gd name="connsiteY2" fmla="*/ 0 h 1157524"/>
                <a:gd name="connsiteX3" fmla="*/ 324842 w 625628"/>
                <a:gd name="connsiteY3" fmla="*/ 16042 h 1157524"/>
                <a:gd name="connsiteX4" fmla="*/ 469221 w 625628"/>
                <a:gd name="connsiteY4" fmla="*/ 844710 h 1157524"/>
                <a:gd name="connsiteX5" fmla="*/ 625628 w 625628"/>
                <a:gd name="connsiteY5" fmla="*/ 844710 h 1157524"/>
                <a:gd name="connsiteX6" fmla="*/ 312814 w 625628"/>
                <a:gd name="connsiteY6" fmla="*/ 1157524 h 1157524"/>
                <a:gd name="connsiteX7" fmla="*/ 0 w 625628"/>
                <a:gd name="connsiteY7" fmla="*/ 844710 h 11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5628" h="1157524">
                  <a:moveTo>
                    <a:pt x="0" y="844710"/>
                  </a:moveTo>
                  <a:lnTo>
                    <a:pt x="156407" y="844710"/>
                  </a:lnTo>
                  <a:lnTo>
                    <a:pt x="284744" y="0"/>
                  </a:lnTo>
                  <a:lnTo>
                    <a:pt x="324842" y="16042"/>
                  </a:lnTo>
                  <a:lnTo>
                    <a:pt x="469221" y="844710"/>
                  </a:lnTo>
                  <a:lnTo>
                    <a:pt x="625628" y="844710"/>
                  </a:lnTo>
                  <a:lnTo>
                    <a:pt x="312814" y="1157524"/>
                  </a:lnTo>
                  <a:lnTo>
                    <a:pt x="0" y="84471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5295251" y="3492313"/>
              <a:ext cx="2203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48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拡大</a:t>
              </a:r>
              <a:endParaRPr kumimoji="1" lang="ja-JP" altLang="en-US" sz="4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11" name="speech_A070_0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719281" y="3465856"/>
            <a:ext cx="609600" cy="609600"/>
          </a:xfrm>
          <a:prstGeom prst="rect">
            <a:avLst/>
          </a:prstGeom>
        </p:spPr>
      </p:pic>
      <p:pic>
        <p:nvPicPr>
          <p:cNvPr id="12" name="speech_A070_0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910945" y="5467350"/>
            <a:ext cx="609600" cy="609600"/>
          </a:xfrm>
          <a:prstGeom prst="rect">
            <a:avLst/>
          </a:prstGeom>
        </p:spPr>
      </p:pic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27877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2000">
        <p14:honeycomb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791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791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791"/>
                            </p:stCondLst>
                            <p:childTnLst>
                              <p:par>
                                <p:cTn id="2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669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483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4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デジタルな物とアナログな物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4431800" y="1139681"/>
            <a:ext cx="1908307" cy="2008501"/>
            <a:chOff x="613778" y="1083368"/>
            <a:chExt cx="1908307" cy="2008501"/>
          </a:xfrm>
        </p:grpSpPr>
        <p:pic>
          <p:nvPicPr>
            <p:cNvPr id="26" name="Picture 4" descr="音楽CDのイラスト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779" y="1083368"/>
              <a:ext cx="1908306" cy="17794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6" descr="ディスクメディアのイラスト（音楽CD）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778" y="1973115"/>
              <a:ext cx="1118754" cy="1118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テキスト ボックス 29"/>
          <p:cNvSpPr txBox="1"/>
          <p:nvPr/>
        </p:nvSpPr>
        <p:spPr>
          <a:xfrm>
            <a:off x="641323" y="2828685"/>
            <a:ext cx="1831689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b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体温計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3" name="Picture 6" descr="基礎体温計のイラスト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25" y="1238334"/>
            <a:ext cx="1582188" cy="158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テキスト ボックス 35"/>
          <p:cNvSpPr txBox="1"/>
          <p:nvPr/>
        </p:nvSpPr>
        <p:spPr>
          <a:xfrm>
            <a:off x="4296403" y="2828685"/>
            <a:ext cx="1831689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音楽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CD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0" name="Picture 2" descr="デジタル時計のイラスト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175" y="1238334"/>
            <a:ext cx="1708634" cy="151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テキスト ボックス 36"/>
          <p:cNvSpPr txBox="1"/>
          <p:nvPr/>
        </p:nvSpPr>
        <p:spPr>
          <a:xfrm>
            <a:off x="2345913" y="2820522"/>
            <a:ext cx="1831689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b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時計</a:t>
            </a: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" name="グループ化 3"/>
          <p:cNvGrpSpPr/>
          <p:nvPr/>
        </p:nvGrpSpPr>
        <p:grpSpPr>
          <a:xfrm>
            <a:off x="846157" y="3851279"/>
            <a:ext cx="5281935" cy="2655032"/>
            <a:chOff x="846157" y="3851279"/>
            <a:chExt cx="5281935" cy="2655032"/>
          </a:xfrm>
        </p:grpSpPr>
        <p:pic>
          <p:nvPicPr>
            <p:cNvPr id="3074" name="Picture 2" descr="http://earth.publicdomainq.net/201610/25o/publicdomainq-0001941suihoj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778575">
              <a:off x="872114" y="4018959"/>
              <a:ext cx="1439797" cy="1491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2585692" y="5798425"/>
              <a:ext cx="1535017" cy="707886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アナログ</a:t>
              </a:r>
              <a:b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時計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3076" name="Picture 4" descr="https://2.bp.blogspot.com/-v4uN-jteXFI/UbVvLCyVhtI/AAAAAAAAUqw/eTQQB2JGWQE/s800/clock_1230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8360" y="4000284"/>
              <a:ext cx="1326265" cy="1326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885284" y="5798425"/>
              <a:ext cx="1535017" cy="707886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水銀</a:t>
              </a:r>
              <a:b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体温計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3078" name="Picture 6" descr="レコードディスクのイラスト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9976" y="3851279"/>
              <a:ext cx="1608116" cy="1608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テキスト ボックス 24"/>
            <p:cNvSpPr txBox="1"/>
            <p:nvPr/>
          </p:nvSpPr>
          <p:spPr>
            <a:xfrm>
              <a:off x="4556525" y="5765286"/>
              <a:ext cx="1535017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レコード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5" name="図 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946783" y="904302"/>
            <a:ext cx="2819400" cy="2466975"/>
          </a:xfrm>
          <a:prstGeom prst="rect">
            <a:avLst/>
          </a:prstGeom>
        </p:spPr>
      </p:pic>
      <p:grpSp>
        <p:nvGrpSpPr>
          <p:cNvPr id="7" name="グループ化 6"/>
          <p:cNvGrpSpPr/>
          <p:nvPr/>
        </p:nvGrpSpPr>
        <p:grpSpPr>
          <a:xfrm>
            <a:off x="5464281" y="3559175"/>
            <a:ext cx="2931574" cy="1302440"/>
            <a:chOff x="5464281" y="3559175"/>
            <a:chExt cx="2931574" cy="1302440"/>
          </a:xfrm>
        </p:grpSpPr>
        <p:sp>
          <p:nvSpPr>
            <p:cNvPr id="31" name="下矢印 4"/>
            <p:cNvSpPr/>
            <p:nvPr/>
          </p:nvSpPr>
          <p:spPr>
            <a:xfrm rot="13558724">
              <a:off x="5730229" y="3293227"/>
              <a:ext cx="625628" cy="1157524"/>
            </a:xfrm>
            <a:custGeom>
              <a:avLst/>
              <a:gdLst>
                <a:gd name="connsiteX0" fmla="*/ 0 w 625628"/>
                <a:gd name="connsiteY0" fmla="*/ 844710 h 1157524"/>
                <a:gd name="connsiteX1" fmla="*/ 156407 w 625628"/>
                <a:gd name="connsiteY1" fmla="*/ 844710 h 1157524"/>
                <a:gd name="connsiteX2" fmla="*/ 156407 w 625628"/>
                <a:gd name="connsiteY2" fmla="*/ 0 h 1157524"/>
                <a:gd name="connsiteX3" fmla="*/ 469221 w 625628"/>
                <a:gd name="connsiteY3" fmla="*/ 0 h 1157524"/>
                <a:gd name="connsiteX4" fmla="*/ 469221 w 625628"/>
                <a:gd name="connsiteY4" fmla="*/ 844710 h 1157524"/>
                <a:gd name="connsiteX5" fmla="*/ 625628 w 625628"/>
                <a:gd name="connsiteY5" fmla="*/ 844710 h 1157524"/>
                <a:gd name="connsiteX6" fmla="*/ 312814 w 625628"/>
                <a:gd name="connsiteY6" fmla="*/ 1157524 h 1157524"/>
                <a:gd name="connsiteX7" fmla="*/ 0 w 625628"/>
                <a:gd name="connsiteY7" fmla="*/ 844710 h 1157524"/>
                <a:gd name="connsiteX0" fmla="*/ 0 w 625628"/>
                <a:gd name="connsiteY0" fmla="*/ 844710 h 1157524"/>
                <a:gd name="connsiteX1" fmla="*/ 156407 w 625628"/>
                <a:gd name="connsiteY1" fmla="*/ 844710 h 1157524"/>
                <a:gd name="connsiteX2" fmla="*/ 284744 w 625628"/>
                <a:gd name="connsiteY2" fmla="*/ 0 h 1157524"/>
                <a:gd name="connsiteX3" fmla="*/ 469221 w 625628"/>
                <a:gd name="connsiteY3" fmla="*/ 0 h 1157524"/>
                <a:gd name="connsiteX4" fmla="*/ 469221 w 625628"/>
                <a:gd name="connsiteY4" fmla="*/ 844710 h 1157524"/>
                <a:gd name="connsiteX5" fmla="*/ 625628 w 625628"/>
                <a:gd name="connsiteY5" fmla="*/ 844710 h 1157524"/>
                <a:gd name="connsiteX6" fmla="*/ 312814 w 625628"/>
                <a:gd name="connsiteY6" fmla="*/ 1157524 h 1157524"/>
                <a:gd name="connsiteX7" fmla="*/ 0 w 625628"/>
                <a:gd name="connsiteY7" fmla="*/ 844710 h 1157524"/>
                <a:gd name="connsiteX0" fmla="*/ 0 w 625628"/>
                <a:gd name="connsiteY0" fmla="*/ 844710 h 1157524"/>
                <a:gd name="connsiteX1" fmla="*/ 156407 w 625628"/>
                <a:gd name="connsiteY1" fmla="*/ 844710 h 1157524"/>
                <a:gd name="connsiteX2" fmla="*/ 284744 w 625628"/>
                <a:gd name="connsiteY2" fmla="*/ 0 h 1157524"/>
                <a:gd name="connsiteX3" fmla="*/ 324842 w 625628"/>
                <a:gd name="connsiteY3" fmla="*/ 16042 h 1157524"/>
                <a:gd name="connsiteX4" fmla="*/ 469221 w 625628"/>
                <a:gd name="connsiteY4" fmla="*/ 844710 h 1157524"/>
                <a:gd name="connsiteX5" fmla="*/ 625628 w 625628"/>
                <a:gd name="connsiteY5" fmla="*/ 844710 h 1157524"/>
                <a:gd name="connsiteX6" fmla="*/ 312814 w 625628"/>
                <a:gd name="connsiteY6" fmla="*/ 1157524 h 1157524"/>
                <a:gd name="connsiteX7" fmla="*/ 0 w 625628"/>
                <a:gd name="connsiteY7" fmla="*/ 844710 h 1157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5628" h="1157524">
                  <a:moveTo>
                    <a:pt x="0" y="844710"/>
                  </a:moveTo>
                  <a:lnTo>
                    <a:pt x="156407" y="844710"/>
                  </a:lnTo>
                  <a:lnTo>
                    <a:pt x="284744" y="0"/>
                  </a:lnTo>
                  <a:lnTo>
                    <a:pt x="324842" y="16042"/>
                  </a:lnTo>
                  <a:lnTo>
                    <a:pt x="469221" y="844710"/>
                  </a:lnTo>
                  <a:lnTo>
                    <a:pt x="625628" y="844710"/>
                  </a:lnTo>
                  <a:lnTo>
                    <a:pt x="312814" y="1157524"/>
                  </a:lnTo>
                  <a:lnTo>
                    <a:pt x="0" y="844710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6192719" y="4030618"/>
              <a:ext cx="2203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4800" dirty="0" smtClean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拡大</a:t>
              </a:r>
              <a:endParaRPr kumimoji="1" lang="ja-JP" altLang="en-US" sz="48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9" name="speech_A070_0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618166" y="5932725"/>
            <a:ext cx="609600" cy="609600"/>
          </a:xfrm>
          <a:prstGeom prst="rect">
            <a:avLst/>
          </a:prstGeom>
        </p:spPr>
      </p:pic>
      <p:pic>
        <p:nvPicPr>
          <p:cNvPr id="6" name="speech_A070_04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979814" y="58529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98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336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836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836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88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717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デジタルな物とアナログな物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4431800" y="1139681"/>
            <a:ext cx="1908307" cy="2008501"/>
            <a:chOff x="613778" y="1083368"/>
            <a:chExt cx="1908307" cy="2008501"/>
          </a:xfrm>
        </p:grpSpPr>
        <p:pic>
          <p:nvPicPr>
            <p:cNvPr id="26" name="Picture 4" descr="音楽CDのイラスト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779" y="1083368"/>
              <a:ext cx="1908306" cy="17794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6" descr="ディスクメディアのイラスト（音楽CD）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3778" y="1973115"/>
              <a:ext cx="1118754" cy="1118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テキスト ボックス 29"/>
          <p:cNvSpPr txBox="1"/>
          <p:nvPr/>
        </p:nvSpPr>
        <p:spPr>
          <a:xfrm>
            <a:off x="641323" y="2828685"/>
            <a:ext cx="1831689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b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体温計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3" name="Picture 6" descr="基礎体温計のイラスト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725" y="1238334"/>
            <a:ext cx="1582188" cy="158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テキスト ボックス 35"/>
          <p:cNvSpPr txBox="1"/>
          <p:nvPr/>
        </p:nvSpPr>
        <p:spPr>
          <a:xfrm>
            <a:off x="4296403" y="2828685"/>
            <a:ext cx="1831689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/>
            </a:r>
            <a:b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音楽</a:t>
            </a:r>
            <a:r>
              <a:rPr kumimoji="1" lang="en-US" altLang="ja-JP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CD</a:t>
            </a:r>
            <a:endParaRPr kumimoji="1" lang="ja-JP" altLang="en-US" sz="2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50" name="Picture 2" descr="デジタル時計のイラスト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175" y="1238334"/>
            <a:ext cx="1708634" cy="1516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テキスト ボックス 36"/>
          <p:cNvSpPr txBox="1"/>
          <p:nvPr/>
        </p:nvSpPr>
        <p:spPr>
          <a:xfrm>
            <a:off x="2345913" y="2820522"/>
            <a:ext cx="1831689" cy="707886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br>
              <a:rPr kumimoji="1" lang="ja-JP" altLang="en-US" sz="2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時計</a:t>
            </a:r>
          </a:p>
        </p:txBody>
      </p:sp>
      <p:sp>
        <p:nvSpPr>
          <p:cNvPr id="42" name="フローチャート: 和接合 41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4" name="グループ化 3"/>
          <p:cNvGrpSpPr/>
          <p:nvPr/>
        </p:nvGrpSpPr>
        <p:grpSpPr>
          <a:xfrm>
            <a:off x="846157" y="3851279"/>
            <a:ext cx="5281935" cy="2655032"/>
            <a:chOff x="846157" y="3851279"/>
            <a:chExt cx="5281935" cy="2655032"/>
          </a:xfrm>
        </p:grpSpPr>
        <p:pic>
          <p:nvPicPr>
            <p:cNvPr id="3074" name="Picture 2" descr="http://earth.publicdomainq.net/201610/25o/publicdomainq-0001941suihoj.pn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778575">
              <a:off x="872114" y="4018959"/>
              <a:ext cx="1439797" cy="14917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2585692" y="5798425"/>
              <a:ext cx="1535017" cy="707886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アナログ</a:t>
              </a:r>
              <a:b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時計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3076" name="Picture 4" descr="https://2.bp.blogspot.com/-v4uN-jteXFI/UbVvLCyVhtI/AAAAAAAAUqw/eTQQB2JGWQE/s800/clock_1230.pn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8360" y="4000284"/>
              <a:ext cx="1326265" cy="13262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テキスト ボックス 22"/>
            <p:cNvSpPr txBox="1"/>
            <p:nvPr/>
          </p:nvSpPr>
          <p:spPr>
            <a:xfrm>
              <a:off x="885284" y="5798425"/>
              <a:ext cx="1535017" cy="707886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水銀式</a:t>
              </a:r>
              <a:b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体温計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3078" name="Picture 6" descr="レコードディスクのイラスト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9976" y="3851279"/>
              <a:ext cx="1608116" cy="1608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5" name="テキスト ボックス 24"/>
            <p:cNvSpPr txBox="1"/>
            <p:nvPr/>
          </p:nvSpPr>
          <p:spPr>
            <a:xfrm>
              <a:off x="4556525" y="5765286"/>
              <a:ext cx="1535017" cy="400110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0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レコード</a:t>
              </a:r>
              <a:endParaRPr kumimoji="1" lang="ja-JP" altLang="en-US" sz="20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8" name="グループ化 7"/>
          <p:cNvGrpSpPr/>
          <p:nvPr/>
        </p:nvGrpSpPr>
        <p:grpSpPr>
          <a:xfrm>
            <a:off x="318047" y="1147902"/>
            <a:ext cx="2022845" cy="3269312"/>
            <a:chOff x="318047" y="1147902"/>
            <a:chExt cx="2022845" cy="3269312"/>
          </a:xfrm>
        </p:grpSpPr>
        <p:sp>
          <p:nvSpPr>
            <p:cNvPr id="6" name="テキスト ボックス 5"/>
            <p:cNvSpPr txBox="1"/>
            <p:nvPr/>
          </p:nvSpPr>
          <p:spPr>
            <a:xfrm rot="20246882">
              <a:off x="318047" y="1147902"/>
              <a:ext cx="1914844" cy="58477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デジタル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8" name="テキスト ボックス 27"/>
            <p:cNvSpPr txBox="1"/>
            <p:nvPr/>
          </p:nvSpPr>
          <p:spPr>
            <a:xfrm rot="20246882">
              <a:off x="426048" y="3832439"/>
              <a:ext cx="1914844" cy="58477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アナログ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34" name="テキスト ボックス 33"/>
          <p:cNvSpPr txBox="1"/>
          <p:nvPr/>
        </p:nvSpPr>
        <p:spPr>
          <a:xfrm>
            <a:off x="6426809" y="2317185"/>
            <a:ext cx="2320951" cy="830997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状態や情報を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数値で表すこと。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6427897" y="4778597"/>
            <a:ext cx="2320951" cy="1200329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状態や情報を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連続した量で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で表すこと。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speech_A070_0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5908754" y="5980017"/>
            <a:ext cx="609600" cy="609600"/>
          </a:xfrm>
          <a:prstGeom prst="rect">
            <a:avLst/>
          </a:prstGeom>
        </p:spPr>
      </p:pic>
      <p:pic>
        <p:nvPicPr>
          <p:cNvPr id="11" name="speech_A070_0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138971" y="59955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129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15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653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653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653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295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609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2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デジタルとアナログの表し方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2" descr="http://earth.publicdomainq.net/201610/25o/publicdomainq-0001941suihoj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77261">
            <a:off x="-328614" y="1804683"/>
            <a:ext cx="3327844" cy="349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グループ化 8"/>
          <p:cNvGrpSpPr/>
          <p:nvPr/>
        </p:nvGrpSpPr>
        <p:grpSpPr>
          <a:xfrm>
            <a:off x="1684421" y="1139680"/>
            <a:ext cx="3060251" cy="2752725"/>
            <a:chOff x="1684421" y="1139680"/>
            <a:chExt cx="3060251" cy="2752725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106247" y="1139680"/>
              <a:ext cx="2638425" cy="2752725"/>
            </a:xfrm>
            <a:prstGeom prst="rect">
              <a:avLst/>
            </a:prstGeom>
            <a:effectLst>
              <a:softEdge rad="139700"/>
            </a:effectLst>
          </p:spPr>
        </p:pic>
        <p:cxnSp>
          <p:nvCxnSpPr>
            <p:cNvPr id="8" name="直線矢印コネクタ 7"/>
            <p:cNvCxnSpPr/>
            <p:nvPr/>
          </p:nvCxnSpPr>
          <p:spPr>
            <a:xfrm flipH="1">
              <a:off x="1684421" y="2516042"/>
              <a:ext cx="1171074" cy="0"/>
            </a:xfrm>
            <a:prstGeom prst="straightConnector1">
              <a:avLst/>
            </a:prstGeom>
            <a:ln w="28575">
              <a:solidFill>
                <a:schemeClr val="tx1"/>
              </a:solidFill>
              <a:prstDash val="sys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speech_A070_0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027794" y="5896711"/>
            <a:ext cx="609600" cy="609600"/>
          </a:xfrm>
          <a:prstGeom prst="rect">
            <a:avLst/>
          </a:prstGeom>
        </p:spPr>
      </p:pic>
      <p:pic>
        <p:nvPicPr>
          <p:cNvPr id="12" name="speech_A070_0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561297" y="5966992"/>
            <a:ext cx="609600" cy="609600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22114" y="1139680"/>
            <a:ext cx="375285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74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2000">
        <p14:prism isInverted="1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24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744"/>
                            </p:stCondLst>
                            <p:childTnLst>
                              <p:par>
                                <p:cTn id="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02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267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8" y="263453"/>
            <a:ext cx="6172200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デジタルとアナログの表し方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Picture 2" descr="http://earth.publicdomainq.net/201610/25o/publicdomainq-0001941suihoj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377261">
            <a:off x="3911640" y="1074880"/>
            <a:ext cx="994102" cy="1044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922114" y="1139680"/>
            <a:ext cx="3752850" cy="3276600"/>
          </a:xfrm>
          <a:prstGeom prst="rect">
            <a:avLst/>
          </a:prstGeom>
        </p:spPr>
      </p:pic>
      <p:grpSp>
        <p:nvGrpSpPr>
          <p:cNvPr id="5" name="グループ化 4"/>
          <p:cNvGrpSpPr/>
          <p:nvPr/>
        </p:nvGrpSpPr>
        <p:grpSpPr>
          <a:xfrm>
            <a:off x="498166" y="1205608"/>
            <a:ext cx="3448192" cy="3210671"/>
            <a:chOff x="498166" y="1205609"/>
            <a:chExt cx="2667000" cy="2647950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360" b="100000" l="0" r="97857">
                          <a14:foregroundMark x1="46429" y1="53237" x2="46429" y2="53237"/>
                          <a14:foregroundMark x1="38929" y1="57914" x2="38929" y2="57914"/>
                          <a14:foregroundMark x1="31071" y1="67626" x2="31071" y2="67626"/>
                          <a14:foregroundMark x1="24643" y1="74460" x2="24643" y2="74460"/>
                          <a14:foregroundMark x1="17857" y1="81655" x2="17857" y2="81655"/>
                          <a14:foregroundMark x1="73929" y1="52518" x2="73929" y2="52518"/>
                          <a14:foregroundMark x1="91429" y1="27698" x2="91429" y2="27698"/>
                          <a14:foregroundMark x1="7857" y1="85971" x2="7857" y2="85971"/>
                          <a14:foregroundMark x1="31071" y1="59712" x2="31071" y2="59712"/>
                          <a14:foregroundMark x1="47500" y1="52158" x2="47500" y2="52158"/>
                          <a14:foregroundMark x1="52143" y1="57914" x2="52143" y2="57914"/>
                          <a14:foregroundMark x1="81786" y1="19784" x2="81786" y2="19784"/>
                          <a14:foregroundMark x1="80714" y1="13669" x2="80714" y2="13669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8166" y="1205609"/>
              <a:ext cx="2667000" cy="2647950"/>
            </a:xfrm>
            <a:prstGeom prst="rect">
              <a:avLst/>
            </a:prstGeom>
          </p:spPr>
        </p:pic>
        <p:sp>
          <p:nvSpPr>
            <p:cNvPr id="2" name="テキスト ボックス 1"/>
            <p:cNvSpPr txBox="1"/>
            <p:nvPr/>
          </p:nvSpPr>
          <p:spPr>
            <a:xfrm rot="2504434">
              <a:off x="1937991" y="2001696"/>
              <a:ext cx="9597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solidFill>
                    <a:srgbClr val="002060"/>
                  </a:solidFill>
                  <a:latin typeface="AR丸ゴシック体E" panose="020F0909000000000000" pitchFamily="49" charset="-128"/>
                  <a:ea typeface="AR丸ゴシック体E" panose="020F0909000000000000" pitchFamily="49" charset="-128"/>
                </a:rPr>
                <a:t>36</a:t>
              </a:r>
              <a:endParaRPr kumimoji="1" lang="ja-JP" altLang="en-US" sz="2800" dirty="0">
                <a:solidFill>
                  <a:srgbClr val="002060"/>
                </a:solidFill>
                <a:latin typeface="AR丸ゴシック体E" panose="020F0909000000000000" pitchFamily="49" charset="-128"/>
                <a:ea typeface="AR丸ゴシック体E" panose="020F0909000000000000" pitchFamily="49" charset="-128"/>
              </a:endParaRPr>
            </a:p>
          </p:txBody>
        </p:sp>
      </p:grpSp>
      <p:sp>
        <p:nvSpPr>
          <p:cNvPr id="18" name="テキスト ボックス 17"/>
          <p:cNvSpPr txBox="1"/>
          <p:nvPr/>
        </p:nvSpPr>
        <p:spPr>
          <a:xfrm>
            <a:off x="3165166" y="4940281"/>
            <a:ext cx="5480070" cy="830997"/>
          </a:xfrm>
          <a:prstGeom prst="rect">
            <a:avLst/>
          </a:prstGeom>
          <a:noFill/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 </a:t>
            </a:r>
            <a:r>
              <a:rPr kumimoji="1" lang="en-US" altLang="ja-JP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= </a:t>
            </a: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離散量で表現</a:t>
            </a:r>
            <a:b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kumimoji="1" lang="ja-JP" altLang="en-US" sz="2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飛び飛びの切りの良い、数値で表現</a:t>
            </a:r>
            <a:endParaRPr kumimoji="1" lang="ja-JP" altLang="en-US" sz="2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speech_A070_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968951" y="5984146"/>
            <a:ext cx="609600" cy="609600"/>
          </a:xfrm>
          <a:prstGeom prst="rect">
            <a:avLst/>
          </a:prstGeom>
        </p:spPr>
      </p:pic>
      <p:pic>
        <p:nvPicPr>
          <p:cNvPr id="15" name="speech_A070_1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522365" y="5984146"/>
            <a:ext cx="609600" cy="6096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922114" y="1139680"/>
            <a:ext cx="37528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7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2000">
        <p:fade/>
      </p:transition>
    </mc:Choice>
    <mc:Fallback xmlns="">
      <p:transition spd="med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95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456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ヒュー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956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350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461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1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619139" cy="612775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デジタルとアナログの特徴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1(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複製とノイズ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" name="グループ化 1"/>
          <p:cNvGrpSpPr/>
          <p:nvPr/>
        </p:nvGrpSpPr>
        <p:grpSpPr>
          <a:xfrm>
            <a:off x="131822" y="4311108"/>
            <a:ext cx="2079362" cy="2319322"/>
            <a:chOff x="567585" y="876228"/>
            <a:chExt cx="2336036" cy="2421616"/>
          </a:xfrm>
        </p:grpSpPr>
        <p:pic>
          <p:nvPicPr>
            <p:cNvPr id="14" name="Picture 4" descr="https://2.bp.blogspot.com/-HGjQ_jAconw/VuKDrnq77-I/AAAAAAAA4vQ/KhdhCn4OkDMy-AfCEtnh6udzrvpEN3IXA/s800/computer_document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585" y="876228"/>
              <a:ext cx="2336036" cy="24216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テキスト ボックス 5"/>
            <p:cNvSpPr txBox="1"/>
            <p:nvPr/>
          </p:nvSpPr>
          <p:spPr>
            <a:xfrm>
              <a:off x="978568" y="1299411"/>
              <a:ext cx="1411706" cy="175432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BAD</a:t>
              </a:r>
            </a:p>
            <a:p>
              <a:endParaRPr kumimoji="1" lang="en-US" altLang="ja-JP" dirty="0"/>
            </a:p>
            <a:p>
              <a:endParaRPr kumimoji="1" lang="en-US" altLang="ja-JP" dirty="0" smtClean="0"/>
            </a:p>
            <a:p>
              <a:endParaRPr kumimoji="1" lang="en-US" altLang="ja-JP" dirty="0"/>
            </a:p>
            <a:p>
              <a:endParaRPr kumimoji="1" lang="ja-JP" altLang="en-US" dirty="0"/>
            </a:p>
          </p:txBody>
        </p:sp>
      </p:grpSp>
      <p:sp>
        <p:nvSpPr>
          <p:cNvPr id="15" name="テキスト ボックス 14"/>
          <p:cNvSpPr txBox="1"/>
          <p:nvPr/>
        </p:nvSpPr>
        <p:spPr>
          <a:xfrm>
            <a:off x="593557" y="1716505"/>
            <a:ext cx="1280313" cy="175432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BAD</a:t>
            </a:r>
          </a:p>
          <a:p>
            <a:endParaRPr kumimoji="1" lang="en-US" altLang="ja-JP" dirty="0"/>
          </a:p>
          <a:p>
            <a:endParaRPr kumimoji="1" lang="en-US" altLang="ja-JP" dirty="0" smtClean="0"/>
          </a:p>
          <a:p>
            <a:endParaRPr kumimoji="1" lang="en-US" altLang="ja-JP" dirty="0"/>
          </a:p>
          <a:p>
            <a:endParaRPr kumimoji="1" lang="ja-JP" altLang="en-US" dirty="0"/>
          </a:p>
        </p:txBody>
      </p:sp>
      <p:sp>
        <p:nvSpPr>
          <p:cNvPr id="18" name="テキスト ボックス 17"/>
          <p:cNvSpPr txBox="1"/>
          <p:nvPr/>
        </p:nvSpPr>
        <p:spPr>
          <a:xfrm rot="20246882">
            <a:off x="94168" y="2661621"/>
            <a:ext cx="1914844" cy="584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アナログ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 rot="20246882">
            <a:off x="202169" y="5346158"/>
            <a:ext cx="1914844" cy="584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12" name="グループ化 11"/>
          <p:cNvGrpSpPr/>
          <p:nvPr/>
        </p:nvGrpSpPr>
        <p:grpSpPr>
          <a:xfrm>
            <a:off x="2211184" y="1716505"/>
            <a:ext cx="6326847" cy="1846777"/>
            <a:chOff x="2211184" y="1716505"/>
            <a:chExt cx="6326847" cy="1846777"/>
          </a:xfrm>
        </p:grpSpPr>
        <p:pic>
          <p:nvPicPr>
            <p:cNvPr id="1026" name="Picture 2" descr="コピー機のイラスト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6251" y="1716505"/>
              <a:ext cx="1265865" cy="1789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コピー機のイラスト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8239" y="1733946"/>
              <a:ext cx="1265865" cy="1789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コピー機のイラスト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2554" y="1751388"/>
              <a:ext cx="1265865" cy="17892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右矢印 2"/>
            <p:cNvSpPr/>
            <p:nvPr/>
          </p:nvSpPr>
          <p:spPr>
            <a:xfrm>
              <a:off x="2211184" y="2316787"/>
              <a:ext cx="375067" cy="33016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3" name="右矢印 22"/>
            <p:cNvSpPr/>
            <p:nvPr/>
          </p:nvSpPr>
          <p:spPr>
            <a:xfrm>
              <a:off x="3709454" y="2298390"/>
              <a:ext cx="375067" cy="33016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" name="テキスト ボックス 3"/>
            <p:cNvSpPr txBox="1"/>
            <p:nvPr/>
          </p:nvSpPr>
          <p:spPr>
            <a:xfrm>
              <a:off x="5137906" y="2316787"/>
              <a:ext cx="6636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b="1" dirty="0" smtClean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・・</a:t>
              </a:r>
              <a:r>
                <a:rPr kumimoji="1" lang="ja-JP" altLang="en-US" b="1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・</a:t>
              </a: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7257718" y="1808956"/>
              <a:ext cx="1280313" cy="175432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3200" dirty="0" smtClean="0">
                  <a:solidFill>
                    <a:sysClr val="windowText" lastClr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BAD</a:t>
              </a:r>
            </a:p>
            <a:p>
              <a:endParaRPr kumimoji="1" lang="en-US" altLang="ja-JP" dirty="0"/>
            </a:p>
            <a:p>
              <a:endParaRPr kumimoji="1" lang="en-US" altLang="ja-JP" dirty="0" smtClean="0"/>
            </a:p>
            <a:p>
              <a:endParaRPr kumimoji="1" lang="en-US" altLang="ja-JP" dirty="0"/>
            </a:p>
            <a:p>
              <a:endParaRPr kumimoji="1" lang="ja-JP" altLang="en-US" dirty="0"/>
            </a:p>
          </p:txBody>
        </p:sp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artisticPencilGrayscale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03597" y="1878310"/>
              <a:ext cx="1190863" cy="1592522"/>
            </a:xfrm>
            <a:prstGeom prst="rect">
              <a:avLst/>
            </a:prstGeom>
          </p:spPr>
        </p:pic>
      </p:grpSp>
      <p:grpSp>
        <p:nvGrpSpPr>
          <p:cNvPr id="13" name="グループ化 12"/>
          <p:cNvGrpSpPr/>
          <p:nvPr/>
        </p:nvGrpSpPr>
        <p:grpSpPr>
          <a:xfrm>
            <a:off x="2325197" y="4433373"/>
            <a:ext cx="6614922" cy="2319322"/>
            <a:chOff x="2325197" y="4433373"/>
            <a:chExt cx="6614922" cy="2319322"/>
          </a:xfrm>
        </p:grpSpPr>
        <p:grpSp>
          <p:nvGrpSpPr>
            <p:cNvPr id="27" name="グループ化 26"/>
            <p:cNvGrpSpPr/>
            <p:nvPr/>
          </p:nvGrpSpPr>
          <p:grpSpPr>
            <a:xfrm>
              <a:off x="6860757" y="4433373"/>
              <a:ext cx="2079362" cy="2319322"/>
              <a:chOff x="567585" y="876228"/>
              <a:chExt cx="2336036" cy="2421616"/>
            </a:xfrm>
          </p:grpSpPr>
          <p:pic>
            <p:nvPicPr>
              <p:cNvPr id="28" name="Picture 4" descr="https://2.bp.blogspot.com/-HGjQ_jAconw/VuKDrnq77-I/AAAAAAAA4vQ/KhdhCn4OkDMy-AfCEtnh6udzrvpEN3IXA/s800/computer_document.png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7585" y="876228"/>
                <a:ext cx="2336036" cy="242161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9" name="テキスト ボックス 28"/>
              <p:cNvSpPr txBox="1"/>
              <p:nvPr/>
            </p:nvSpPr>
            <p:spPr>
              <a:xfrm>
                <a:off x="978568" y="1299411"/>
                <a:ext cx="1411706" cy="1754326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3200" dirty="0" smtClean="0">
                    <a:latin typeface="メイリオ" panose="020B0604030504040204" pitchFamily="50" charset="-128"/>
                    <a:ea typeface="メイリオ" panose="020B0604030504040204" pitchFamily="50" charset="-128"/>
                  </a:rPr>
                  <a:t>BAD</a:t>
                </a:r>
              </a:p>
              <a:p>
                <a:endParaRPr kumimoji="1" lang="en-US" altLang="ja-JP" dirty="0"/>
              </a:p>
              <a:p>
                <a:endParaRPr kumimoji="1" lang="en-US" altLang="ja-JP" dirty="0" smtClean="0"/>
              </a:p>
              <a:p>
                <a:endParaRPr kumimoji="1" lang="en-US" altLang="ja-JP" dirty="0"/>
              </a:p>
              <a:p>
                <a:endParaRPr kumimoji="1" lang="ja-JP" altLang="en-US" dirty="0"/>
              </a:p>
            </p:txBody>
          </p:sp>
        </p:grpSp>
        <p:pic>
          <p:nvPicPr>
            <p:cNvPr id="30" name="Picture 6" descr="ディスクメディアのイラスト（音楽CD）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9806" y="4838680"/>
              <a:ext cx="1118754" cy="1118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6" descr="ディスクメディアのイラスト（音楽CD）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5074" y="4838680"/>
              <a:ext cx="1118754" cy="1118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6" descr="ディスクメディアのイラスト（音楽CD）"/>
            <p:cNvPicPr>
              <a:picLocks noChangeAspect="1"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1576" y="4846446"/>
              <a:ext cx="1118754" cy="11187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4" name="右矢印 33"/>
            <p:cNvSpPr/>
            <p:nvPr/>
          </p:nvSpPr>
          <p:spPr>
            <a:xfrm>
              <a:off x="2325197" y="5140496"/>
              <a:ext cx="375067" cy="33016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右矢印 34"/>
            <p:cNvSpPr/>
            <p:nvPr/>
          </p:nvSpPr>
          <p:spPr>
            <a:xfrm>
              <a:off x="3823467" y="5122099"/>
              <a:ext cx="375067" cy="33016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6" name="テキスト ボックス 35"/>
            <p:cNvSpPr txBox="1"/>
            <p:nvPr/>
          </p:nvSpPr>
          <p:spPr>
            <a:xfrm>
              <a:off x="5251919" y="5140496"/>
              <a:ext cx="6636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b="1" dirty="0" smtClean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・・</a:t>
              </a:r>
              <a:r>
                <a:rPr kumimoji="1" lang="ja-JP" altLang="en-US" b="1" dirty="0"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rPr>
                <a:t>・</a:t>
              </a:r>
            </a:p>
          </p:txBody>
        </p:sp>
      </p:grpSp>
      <p:grpSp>
        <p:nvGrpSpPr>
          <p:cNvPr id="26" name="グループ化 25"/>
          <p:cNvGrpSpPr/>
          <p:nvPr/>
        </p:nvGrpSpPr>
        <p:grpSpPr>
          <a:xfrm>
            <a:off x="2946597" y="2945817"/>
            <a:ext cx="3937701" cy="2892973"/>
            <a:chOff x="2946597" y="2945817"/>
            <a:chExt cx="3937701" cy="2892973"/>
          </a:xfrm>
        </p:grpSpPr>
        <p:sp>
          <p:nvSpPr>
            <p:cNvPr id="24" name="テキスト ボックス 23"/>
            <p:cNvSpPr txBox="1"/>
            <p:nvPr/>
          </p:nvSpPr>
          <p:spPr>
            <a:xfrm>
              <a:off x="2970402" y="2945817"/>
              <a:ext cx="3913896" cy="83099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ノイズ等で複製していくと情報が劣化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39" name="テキスト ボックス 38"/>
            <p:cNvSpPr txBox="1"/>
            <p:nvPr/>
          </p:nvSpPr>
          <p:spPr>
            <a:xfrm>
              <a:off x="2946597" y="5007793"/>
              <a:ext cx="3913896" cy="83099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ノイズ等があっても複製した後も情報が劣化しない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37" name="speech_A070_1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198534" y="6091835"/>
            <a:ext cx="609600" cy="609600"/>
          </a:xfrm>
          <a:prstGeom prst="rect">
            <a:avLst/>
          </a:prstGeom>
        </p:spPr>
      </p:pic>
      <p:pic>
        <p:nvPicPr>
          <p:cNvPr id="38" name="speech_A070_1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070681" y="6090137"/>
            <a:ext cx="609600" cy="609600"/>
          </a:xfrm>
          <a:prstGeom prst="rect">
            <a:avLst/>
          </a:prstGeom>
        </p:spPr>
      </p:pic>
      <p:pic>
        <p:nvPicPr>
          <p:cNvPr id="40" name="speech_A070_1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5836936" y="6073473"/>
            <a:ext cx="609600" cy="609600"/>
          </a:xfrm>
          <a:prstGeom prst="rect">
            <a:avLst/>
          </a:prstGeom>
        </p:spPr>
      </p:pic>
      <p:pic>
        <p:nvPicPr>
          <p:cNvPr id="41" name="speech_A070_15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714296" y="60784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812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92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892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392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240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9632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1632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605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2237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237"/>
                            </p:stCondLst>
                            <p:childTnLst>
                              <p:par>
                                <p:cTn id="2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2857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7094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audio>
              <p:cMediaNode vol="80000" showWhenStopped="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audio>
              <p:cMediaNode vol="80000" showWhenStopped="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61913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デジタルとアナログの特徴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2(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加工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 rot="20246882">
            <a:off x="259301" y="1221061"/>
            <a:ext cx="1914844" cy="584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アナログ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 rot="20246882">
            <a:off x="265464" y="4176362"/>
            <a:ext cx="1914844" cy="584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楕円 6"/>
          <p:cNvSpPr/>
          <p:nvPr/>
        </p:nvSpPr>
        <p:spPr>
          <a:xfrm>
            <a:off x="1327435" y="1854836"/>
            <a:ext cx="778739" cy="778739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astelsSmooth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136862" y="1071402"/>
            <a:ext cx="2409825" cy="2409825"/>
          </a:xfrm>
          <a:prstGeom prst="rect">
            <a:avLst/>
          </a:prstGeom>
        </p:spPr>
      </p:pic>
      <p:sp>
        <p:nvSpPr>
          <p:cNvPr id="9" name="右矢印 8"/>
          <p:cNvSpPr/>
          <p:nvPr/>
        </p:nvSpPr>
        <p:spPr>
          <a:xfrm>
            <a:off x="2431561" y="1976811"/>
            <a:ext cx="1379913" cy="601660"/>
          </a:xfrm>
          <a:custGeom>
            <a:avLst/>
            <a:gdLst>
              <a:gd name="connsiteX0" fmla="*/ 0 w 1379913"/>
              <a:gd name="connsiteY0" fmla="*/ 150415 h 601660"/>
              <a:gd name="connsiteX1" fmla="*/ 1079083 w 1379913"/>
              <a:gd name="connsiteY1" fmla="*/ 150415 h 601660"/>
              <a:gd name="connsiteX2" fmla="*/ 1079083 w 1379913"/>
              <a:gd name="connsiteY2" fmla="*/ 0 h 601660"/>
              <a:gd name="connsiteX3" fmla="*/ 1379913 w 1379913"/>
              <a:gd name="connsiteY3" fmla="*/ 300830 h 601660"/>
              <a:gd name="connsiteX4" fmla="*/ 1079083 w 1379913"/>
              <a:gd name="connsiteY4" fmla="*/ 601660 h 601660"/>
              <a:gd name="connsiteX5" fmla="*/ 1079083 w 1379913"/>
              <a:gd name="connsiteY5" fmla="*/ 451245 h 601660"/>
              <a:gd name="connsiteX6" fmla="*/ 0 w 1379913"/>
              <a:gd name="connsiteY6" fmla="*/ 451245 h 601660"/>
              <a:gd name="connsiteX7" fmla="*/ 0 w 1379913"/>
              <a:gd name="connsiteY7" fmla="*/ 150415 h 601660"/>
              <a:gd name="connsiteX0" fmla="*/ 0 w 1379913"/>
              <a:gd name="connsiteY0" fmla="*/ 250168 h 601660"/>
              <a:gd name="connsiteX1" fmla="*/ 1079083 w 1379913"/>
              <a:gd name="connsiteY1" fmla="*/ 150415 h 601660"/>
              <a:gd name="connsiteX2" fmla="*/ 1079083 w 1379913"/>
              <a:gd name="connsiteY2" fmla="*/ 0 h 601660"/>
              <a:gd name="connsiteX3" fmla="*/ 1379913 w 1379913"/>
              <a:gd name="connsiteY3" fmla="*/ 300830 h 601660"/>
              <a:gd name="connsiteX4" fmla="*/ 1079083 w 1379913"/>
              <a:gd name="connsiteY4" fmla="*/ 601660 h 601660"/>
              <a:gd name="connsiteX5" fmla="*/ 1079083 w 1379913"/>
              <a:gd name="connsiteY5" fmla="*/ 451245 h 601660"/>
              <a:gd name="connsiteX6" fmla="*/ 0 w 1379913"/>
              <a:gd name="connsiteY6" fmla="*/ 451245 h 601660"/>
              <a:gd name="connsiteX7" fmla="*/ 0 w 1379913"/>
              <a:gd name="connsiteY7" fmla="*/ 250168 h 601660"/>
              <a:gd name="connsiteX0" fmla="*/ 0 w 1379913"/>
              <a:gd name="connsiteY0" fmla="*/ 250168 h 601660"/>
              <a:gd name="connsiteX1" fmla="*/ 1079083 w 1379913"/>
              <a:gd name="connsiteY1" fmla="*/ 150415 h 601660"/>
              <a:gd name="connsiteX2" fmla="*/ 1079083 w 1379913"/>
              <a:gd name="connsiteY2" fmla="*/ 0 h 601660"/>
              <a:gd name="connsiteX3" fmla="*/ 1379913 w 1379913"/>
              <a:gd name="connsiteY3" fmla="*/ 300830 h 601660"/>
              <a:gd name="connsiteX4" fmla="*/ 1079083 w 1379913"/>
              <a:gd name="connsiteY4" fmla="*/ 601660 h 601660"/>
              <a:gd name="connsiteX5" fmla="*/ 1079083 w 1379913"/>
              <a:gd name="connsiteY5" fmla="*/ 451245 h 601660"/>
              <a:gd name="connsiteX6" fmla="*/ 0 w 1379913"/>
              <a:gd name="connsiteY6" fmla="*/ 384743 h 601660"/>
              <a:gd name="connsiteX7" fmla="*/ 0 w 1379913"/>
              <a:gd name="connsiteY7" fmla="*/ 250168 h 601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79913" h="601660">
                <a:moveTo>
                  <a:pt x="0" y="250168"/>
                </a:moveTo>
                <a:lnTo>
                  <a:pt x="1079083" y="150415"/>
                </a:lnTo>
                <a:lnTo>
                  <a:pt x="1079083" y="0"/>
                </a:lnTo>
                <a:lnTo>
                  <a:pt x="1379913" y="300830"/>
                </a:lnTo>
                <a:lnTo>
                  <a:pt x="1079083" y="601660"/>
                </a:lnTo>
                <a:lnTo>
                  <a:pt x="1079083" y="451245"/>
                </a:lnTo>
                <a:lnTo>
                  <a:pt x="0" y="384743"/>
                </a:lnTo>
                <a:lnTo>
                  <a:pt x="0" y="250168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106174" y="2735213"/>
            <a:ext cx="21482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倍で描く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50" name="グループ化 49"/>
          <p:cNvGrpSpPr/>
          <p:nvPr/>
        </p:nvGrpSpPr>
        <p:grpSpPr>
          <a:xfrm>
            <a:off x="1279455" y="4250015"/>
            <a:ext cx="5307733" cy="2332800"/>
            <a:chOff x="1279455" y="4250015"/>
            <a:chExt cx="5307733" cy="2332800"/>
          </a:xfrm>
        </p:grpSpPr>
        <p:sp>
          <p:nvSpPr>
            <p:cNvPr id="43" name="楕円 42"/>
            <p:cNvSpPr/>
            <p:nvPr/>
          </p:nvSpPr>
          <p:spPr>
            <a:xfrm>
              <a:off x="1327435" y="4985555"/>
              <a:ext cx="778739" cy="778739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右矢印 8"/>
            <p:cNvSpPr/>
            <p:nvPr/>
          </p:nvSpPr>
          <p:spPr>
            <a:xfrm>
              <a:off x="2431561" y="5107530"/>
              <a:ext cx="1379913" cy="601660"/>
            </a:xfrm>
            <a:custGeom>
              <a:avLst/>
              <a:gdLst>
                <a:gd name="connsiteX0" fmla="*/ 0 w 1379913"/>
                <a:gd name="connsiteY0" fmla="*/ 150415 h 601660"/>
                <a:gd name="connsiteX1" fmla="*/ 1079083 w 1379913"/>
                <a:gd name="connsiteY1" fmla="*/ 150415 h 601660"/>
                <a:gd name="connsiteX2" fmla="*/ 1079083 w 1379913"/>
                <a:gd name="connsiteY2" fmla="*/ 0 h 601660"/>
                <a:gd name="connsiteX3" fmla="*/ 1379913 w 1379913"/>
                <a:gd name="connsiteY3" fmla="*/ 300830 h 601660"/>
                <a:gd name="connsiteX4" fmla="*/ 1079083 w 1379913"/>
                <a:gd name="connsiteY4" fmla="*/ 601660 h 601660"/>
                <a:gd name="connsiteX5" fmla="*/ 1079083 w 1379913"/>
                <a:gd name="connsiteY5" fmla="*/ 451245 h 601660"/>
                <a:gd name="connsiteX6" fmla="*/ 0 w 1379913"/>
                <a:gd name="connsiteY6" fmla="*/ 451245 h 601660"/>
                <a:gd name="connsiteX7" fmla="*/ 0 w 1379913"/>
                <a:gd name="connsiteY7" fmla="*/ 150415 h 601660"/>
                <a:gd name="connsiteX0" fmla="*/ 0 w 1379913"/>
                <a:gd name="connsiteY0" fmla="*/ 250168 h 601660"/>
                <a:gd name="connsiteX1" fmla="*/ 1079083 w 1379913"/>
                <a:gd name="connsiteY1" fmla="*/ 150415 h 601660"/>
                <a:gd name="connsiteX2" fmla="*/ 1079083 w 1379913"/>
                <a:gd name="connsiteY2" fmla="*/ 0 h 601660"/>
                <a:gd name="connsiteX3" fmla="*/ 1379913 w 1379913"/>
                <a:gd name="connsiteY3" fmla="*/ 300830 h 601660"/>
                <a:gd name="connsiteX4" fmla="*/ 1079083 w 1379913"/>
                <a:gd name="connsiteY4" fmla="*/ 601660 h 601660"/>
                <a:gd name="connsiteX5" fmla="*/ 1079083 w 1379913"/>
                <a:gd name="connsiteY5" fmla="*/ 451245 h 601660"/>
                <a:gd name="connsiteX6" fmla="*/ 0 w 1379913"/>
                <a:gd name="connsiteY6" fmla="*/ 451245 h 601660"/>
                <a:gd name="connsiteX7" fmla="*/ 0 w 1379913"/>
                <a:gd name="connsiteY7" fmla="*/ 250168 h 601660"/>
                <a:gd name="connsiteX0" fmla="*/ 0 w 1379913"/>
                <a:gd name="connsiteY0" fmla="*/ 250168 h 601660"/>
                <a:gd name="connsiteX1" fmla="*/ 1079083 w 1379913"/>
                <a:gd name="connsiteY1" fmla="*/ 150415 h 601660"/>
                <a:gd name="connsiteX2" fmla="*/ 1079083 w 1379913"/>
                <a:gd name="connsiteY2" fmla="*/ 0 h 601660"/>
                <a:gd name="connsiteX3" fmla="*/ 1379913 w 1379913"/>
                <a:gd name="connsiteY3" fmla="*/ 300830 h 601660"/>
                <a:gd name="connsiteX4" fmla="*/ 1079083 w 1379913"/>
                <a:gd name="connsiteY4" fmla="*/ 601660 h 601660"/>
                <a:gd name="connsiteX5" fmla="*/ 1079083 w 1379913"/>
                <a:gd name="connsiteY5" fmla="*/ 451245 h 601660"/>
                <a:gd name="connsiteX6" fmla="*/ 0 w 1379913"/>
                <a:gd name="connsiteY6" fmla="*/ 384743 h 601660"/>
                <a:gd name="connsiteX7" fmla="*/ 0 w 1379913"/>
                <a:gd name="connsiteY7" fmla="*/ 250168 h 601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79913" h="601660">
                  <a:moveTo>
                    <a:pt x="0" y="250168"/>
                  </a:moveTo>
                  <a:lnTo>
                    <a:pt x="1079083" y="150415"/>
                  </a:lnTo>
                  <a:lnTo>
                    <a:pt x="1079083" y="0"/>
                  </a:lnTo>
                  <a:lnTo>
                    <a:pt x="1379913" y="300830"/>
                  </a:lnTo>
                  <a:lnTo>
                    <a:pt x="1079083" y="601660"/>
                  </a:lnTo>
                  <a:lnTo>
                    <a:pt x="1079083" y="451245"/>
                  </a:lnTo>
                  <a:lnTo>
                    <a:pt x="0" y="384743"/>
                  </a:lnTo>
                  <a:lnTo>
                    <a:pt x="0" y="250168"/>
                  </a:lnTo>
                  <a:close/>
                </a:path>
              </a:pathLst>
            </a:cu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2106174" y="5865932"/>
              <a:ext cx="21482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倍で描く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8" name="楕円 47"/>
            <p:cNvSpPr/>
            <p:nvPr/>
          </p:nvSpPr>
          <p:spPr>
            <a:xfrm>
              <a:off x="4254388" y="4250015"/>
              <a:ext cx="2332800" cy="2332800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16" name="直線矢印コネクタ 15"/>
            <p:cNvCxnSpPr>
              <a:stCxn id="43" idx="2"/>
              <a:endCxn id="43" idx="6"/>
            </p:cNvCxnSpPr>
            <p:nvPr/>
          </p:nvCxnSpPr>
          <p:spPr>
            <a:xfrm>
              <a:off x="1327435" y="5374925"/>
              <a:ext cx="778739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矢印コネクタ 50"/>
            <p:cNvCxnSpPr>
              <a:endCxn id="48" idx="6"/>
            </p:cNvCxnSpPr>
            <p:nvPr/>
          </p:nvCxnSpPr>
          <p:spPr>
            <a:xfrm>
              <a:off x="4254388" y="5416415"/>
              <a:ext cx="23328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テキスト ボックス 48"/>
            <p:cNvSpPr txBox="1"/>
            <p:nvPr/>
          </p:nvSpPr>
          <p:spPr>
            <a:xfrm>
              <a:off x="1279455" y="4910415"/>
              <a:ext cx="11251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2cm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54" name="テキスト ボックス 53"/>
            <p:cNvSpPr txBox="1"/>
            <p:nvPr/>
          </p:nvSpPr>
          <p:spPr>
            <a:xfrm>
              <a:off x="4912973" y="4940402"/>
              <a:ext cx="11251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  <a:r>
                <a:rPr kumimoji="1" lang="en-US" altLang="ja-JP" sz="28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cm</a:t>
              </a:r>
              <a:endParaRPr kumimoji="1" lang="ja-JP" altLang="en-US" sz="28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52" name="グループ化 51"/>
          <p:cNvGrpSpPr/>
          <p:nvPr/>
        </p:nvGrpSpPr>
        <p:grpSpPr>
          <a:xfrm>
            <a:off x="5136767" y="2444774"/>
            <a:ext cx="3913896" cy="4095413"/>
            <a:chOff x="5136767" y="2444774"/>
            <a:chExt cx="3913896" cy="4095413"/>
          </a:xfrm>
        </p:grpSpPr>
        <p:sp>
          <p:nvSpPr>
            <p:cNvPr id="39" name="テキスト ボックス 38"/>
            <p:cNvSpPr txBox="1"/>
            <p:nvPr/>
          </p:nvSpPr>
          <p:spPr>
            <a:xfrm>
              <a:off x="5136767" y="2444774"/>
              <a:ext cx="3913896" cy="83099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アナログで厳密に加工するのは割と手間がかかる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5136767" y="5709190"/>
              <a:ext cx="3913896" cy="830997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数値を処理して加工するので楽にできる。</a:t>
              </a:r>
              <a:endParaRPr kumimoji="1" lang="ja-JP" altLang="en-US" sz="24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53" name="speech_A070_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33307" y="3624639"/>
            <a:ext cx="609600" cy="609600"/>
          </a:xfrm>
          <a:prstGeom prst="rect">
            <a:avLst/>
          </a:prstGeom>
        </p:spPr>
      </p:pic>
      <p:pic>
        <p:nvPicPr>
          <p:cNvPr id="55" name="speech_A070_17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654020" y="3640415"/>
            <a:ext cx="609600" cy="609600"/>
          </a:xfrm>
          <a:prstGeom prst="rect">
            <a:avLst/>
          </a:prstGeom>
        </p:spPr>
      </p:pic>
      <p:pic>
        <p:nvPicPr>
          <p:cNvPr id="56" name="speech_A070_18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574733" y="36404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5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43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143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6143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0997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714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914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0658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9798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audio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audio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/>
          <p:cNvSpPr/>
          <p:nvPr/>
        </p:nvSpPr>
        <p:spPr>
          <a:xfrm>
            <a:off x="-1" y="0"/>
            <a:ext cx="2211185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20000">
                <a:schemeClr val="accent1">
                  <a:tint val="44500"/>
                  <a:satMod val="160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98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6614160" y="6506311"/>
            <a:ext cx="2133600" cy="476250"/>
          </a:xfrm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FAFF6C-73AB-4A99-8CA0-CD8395AE7C10}" type="slidenum">
              <a:rPr lang="en-US" altLang="ja-JP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ja-JP" sz="1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3997" y="263453"/>
            <a:ext cx="7619139" cy="612775"/>
          </a:xfrm>
        </p:spPr>
        <p:txBody>
          <a:bodyPr>
            <a:normAutofit/>
          </a:bodyPr>
          <a:lstStyle/>
          <a:p>
            <a:pPr algn="l" eaLnBrk="1" hangingPunct="1"/>
            <a:r>
              <a:rPr lang="ja-JP" altLang="en-US" sz="3200" dirty="0" smtClean="0">
                <a:ea typeface="メイリオ" panose="020B0604030504040204" pitchFamily="50" charset="-128"/>
              </a:rPr>
              <a:t>デジタルとアナログの特徴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3(</a:t>
            </a:r>
            <a:r>
              <a:rPr lang="ja-JP" altLang="en-US" sz="3200" dirty="0" smtClean="0">
                <a:ea typeface="メイリオ" panose="020B0604030504040204" pitchFamily="50" charset="-128"/>
              </a:rPr>
              <a:t>統合</a:t>
            </a:r>
            <a:r>
              <a:rPr lang="en-US" altLang="ja-JP" sz="3200" dirty="0" smtClean="0">
                <a:ea typeface="メイリオ" panose="020B0604030504040204" pitchFamily="50" charset="-128"/>
              </a:rPr>
              <a:t>)</a:t>
            </a:r>
            <a:endParaRPr lang="ja-JP" altLang="en-US" sz="2800" dirty="0" smtClean="0">
              <a:ea typeface="メイリオ" panose="020B0604030504040204" pitchFamily="50" charset="-128"/>
            </a:endParaRPr>
          </a:p>
        </p:txBody>
      </p:sp>
      <p:sp>
        <p:nvSpPr>
          <p:cNvPr id="31" name="フローチャート: 和接合 30"/>
          <p:cNvSpPr/>
          <p:nvPr/>
        </p:nvSpPr>
        <p:spPr>
          <a:xfrm>
            <a:off x="8395855" y="399012"/>
            <a:ext cx="249381" cy="230832"/>
          </a:xfrm>
          <a:prstGeom prst="flowChartSummingJuncti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/>
        </p:nvSpPr>
        <p:spPr>
          <a:xfrm rot="20246882">
            <a:off x="152406" y="1368112"/>
            <a:ext cx="1914844" cy="584775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2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デジタル</a:t>
            </a:r>
            <a:endParaRPr kumimoji="1" lang="ja-JP" altLang="en-US" sz="3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27" name="楕円 26"/>
          <p:cNvSpPr/>
          <p:nvPr/>
        </p:nvSpPr>
        <p:spPr>
          <a:xfrm>
            <a:off x="981461" y="2116519"/>
            <a:ext cx="3452587" cy="3229781"/>
          </a:xfrm>
          <a:prstGeom prst="ellipse">
            <a:avLst/>
          </a:pr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33997" y="2819386"/>
            <a:ext cx="13980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魚石行書" panose="02000609000000000000" pitchFamily="1" charset="-128"/>
                <a:ea typeface="魚石行書" panose="02000609000000000000" pitchFamily="1" charset="-128"/>
              </a:rPr>
              <a:t>文字</a:t>
            </a:r>
            <a:endParaRPr kumimoji="1" lang="ja-JP" altLang="en-US" sz="4400" dirty="0">
              <a:latin typeface="魚石行書" panose="02000609000000000000" pitchFamily="1" charset="-128"/>
              <a:ea typeface="魚石行書" panose="02000609000000000000" pitchFamily="1" charset="-128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3717816" y="2777095"/>
            <a:ext cx="13980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魚石行書" panose="02000609000000000000" pitchFamily="1" charset="-128"/>
                <a:ea typeface="ふみゴシック" panose="03000509000000000000" pitchFamily="65" charset="-128"/>
              </a:rPr>
              <a:t>映像</a:t>
            </a:r>
            <a:endParaRPr kumimoji="1" lang="ja-JP" altLang="en-US" sz="4400" dirty="0">
              <a:latin typeface="魚石行書" panose="02000609000000000000" pitchFamily="1" charset="-128"/>
              <a:ea typeface="ふみゴシック" panose="03000509000000000000" pitchFamily="65" charset="-128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1585276" y="1804632"/>
            <a:ext cx="26656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ＤＨＰ平成明朝体W3" panose="02020300000000000000" pitchFamily="18" charset="-128"/>
                <a:ea typeface="ＤＨＰ平成明朝体W3" panose="02020300000000000000" pitchFamily="18" charset="-128"/>
              </a:rPr>
              <a:t>音・音楽</a:t>
            </a:r>
            <a:endParaRPr kumimoji="1" lang="ja-JP" altLang="en-US" sz="4400" dirty="0">
              <a:latin typeface="ＤＨＰ平成明朝体W3" panose="02020300000000000000" pitchFamily="18" charset="-128"/>
              <a:ea typeface="ＤＨＰ平成明朝体W3" panose="02020300000000000000" pitchFamily="18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908384" y="4527256"/>
            <a:ext cx="13980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UD デジタル 教科書体 NP-B" panose="02020700000000000000" pitchFamily="18" charset="-128"/>
                <a:ea typeface="UD デジタル 教科書体 NP-B" panose="02020700000000000000" pitchFamily="18" charset="-128"/>
              </a:rPr>
              <a:t>写真</a:t>
            </a:r>
            <a:endParaRPr kumimoji="1" lang="ja-JP" altLang="en-US" sz="4400" dirty="0">
              <a:latin typeface="UD デジタル 教科書体 NP-B" panose="02020700000000000000" pitchFamily="18" charset="-128"/>
              <a:ea typeface="UD デジタル 教科書体 NP-B" panose="02020700000000000000" pitchFamily="18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3123365" y="4365656"/>
            <a:ext cx="248867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物理的</a:t>
            </a:r>
          </a:p>
          <a:p>
            <a:r>
              <a:rPr kumimoji="1" lang="ja-JP" altLang="en-US" sz="44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な状態</a:t>
            </a:r>
            <a:endParaRPr kumimoji="1" lang="ja-JP" altLang="en-US" sz="4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1905105" y="3317824"/>
            <a:ext cx="21325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5400" dirty="0" smtClean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数値</a:t>
            </a:r>
            <a:endParaRPr kumimoji="1" lang="ja-JP" altLang="en-US" sz="5400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4" name="グループ化 3"/>
          <p:cNvGrpSpPr/>
          <p:nvPr/>
        </p:nvGrpSpPr>
        <p:grpSpPr>
          <a:xfrm>
            <a:off x="4537538" y="1179101"/>
            <a:ext cx="4328931" cy="2512168"/>
            <a:chOff x="4537538" y="1179101"/>
            <a:chExt cx="4328931" cy="2512168"/>
          </a:xfrm>
        </p:grpSpPr>
        <p:sp>
          <p:nvSpPr>
            <p:cNvPr id="2" name="右矢印 1"/>
            <p:cNvSpPr/>
            <p:nvPr/>
          </p:nvSpPr>
          <p:spPr>
            <a:xfrm rot="20390464">
              <a:off x="4537538" y="2297932"/>
              <a:ext cx="1156616" cy="24531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35" name="Picture 6" descr="ディスクメディアのイラスト（音楽CD）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97644" y="1179101"/>
              <a:ext cx="1435304" cy="1435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テキスト ボックス 35"/>
            <p:cNvSpPr txBox="1"/>
            <p:nvPr/>
          </p:nvSpPr>
          <p:spPr>
            <a:xfrm>
              <a:off x="5395591" y="2614051"/>
              <a:ext cx="347087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同一記録メディアに保存が可能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5" name="グループ化 4"/>
          <p:cNvGrpSpPr/>
          <p:nvPr/>
        </p:nvGrpSpPr>
        <p:grpSpPr>
          <a:xfrm>
            <a:off x="4631256" y="3942254"/>
            <a:ext cx="4235213" cy="2514436"/>
            <a:chOff x="4631256" y="3942254"/>
            <a:chExt cx="4235213" cy="2514436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919537" y="3942254"/>
              <a:ext cx="1707289" cy="1312716"/>
            </a:xfrm>
            <a:prstGeom prst="rect">
              <a:avLst/>
            </a:prstGeom>
          </p:spPr>
        </p:pic>
        <p:sp>
          <p:nvSpPr>
            <p:cNvPr id="38" name="右矢印 37"/>
            <p:cNvSpPr/>
            <p:nvPr/>
          </p:nvSpPr>
          <p:spPr>
            <a:xfrm rot="800015">
              <a:off x="4631256" y="4072659"/>
              <a:ext cx="1156616" cy="21992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5395591" y="5379472"/>
              <a:ext cx="347087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20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いろいろな情報を組み合わせて利用</a:t>
              </a:r>
              <a:endParaRPr kumimoji="1" lang="ja-JP" altLang="en-US" sz="3200" dirty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pic>
        <p:nvPicPr>
          <p:cNvPr id="6" name="speech_A070_1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2176770" y="5979929"/>
            <a:ext cx="609600" cy="609600"/>
          </a:xfrm>
          <a:prstGeom prst="rect">
            <a:avLst/>
          </a:prstGeom>
        </p:spPr>
      </p:pic>
      <p:pic>
        <p:nvPicPr>
          <p:cNvPr id="11" name="speech_A070_20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413016" y="6006876"/>
            <a:ext cx="609600" cy="609600"/>
          </a:xfrm>
          <a:prstGeom prst="rect">
            <a:avLst/>
          </a:prstGeom>
        </p:spPr>
      </p:pic>
      <p:pic>
        <p:nvPicPr>
          <p:cNvPr id="12" name="speech_A070_21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4344462" y="60251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25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2000">
        <p14:doors dir="vert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83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83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26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3352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352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016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513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31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4229</TotalTime>
  <Words>492</Words>
  <Application>Microsoft Office PowerPoint</Application>
  <PresentationFormat>画面に合わせる (4:3)</PresentationFormat>
  <Paragraphs>115</Paragraphs>
  <Slides>13</Slides>
  <Notes>0</Notes>
  <HiddenSlides>0</HiddenSlides>
  <MMClips>29</MMClips>
  <ScaleCrop>false</ScaleCrop>
  <HeadingPairs>
    <vt:vector size="6" baseType="variant">
      <vt:variant>
        <vt:lpstr>使用されているフォント</vt:lpstr>
      </vt:variant>
      <vt:variant>
        <vt:i4>13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7" baseType="lpstr">
      <vt:lpstr>AR丸ゴシック体E</vt:lpstr>
      <vt:lpstr>ＤＨＰ平成明朝体W3</vt:lpstr>
      <vt:lpstr>HGP創英角ｺﾞｼｯｸUB</vt:lpstr>
      <vt:lpstr>ＭＳ Ｐゴシック</vt:lpstr>
      <vt:lpstr>UD デジタル 教科書体 NP-B</vt:lpstr>
      <vt:lpstr>ふみゴシック</vt:lpstr>
      <vt:lpstr>メイリオ</vt:lpstr>
      <vt:lpstr>魚石行書</vt:lpstr>
      <vt:lpstr>游ゴシック</vt:lpstr>
      <vt:lpstr>游ゴシック Light</vt:lpstr>
      <vt:lpstr>Arial</vt:lpstr>
      <vt:lpstr>Calibri</vt:lpstr>
      <vt:lpstr>Calibri Light</vt:lpstr>
      <vt:lpstr>Office テーマ</vt:lpstr>
      <vt:lpstr>PowerPoint プレゼンテーション</vt:lpstr>
      <vt:lpstr>デジタルな物とアナログな物</vt:lpstr>
      <vt:lpstr>デジタルな物とアナログな物</vt:lpstr>
      <vt:lpstr>デジタルな物とアナログな物</vt:lpstr>
      <vt:lpstr>デジタルとアナログの表し方</vt:lpstr>
      <vt:lpstr>デジタルとアナログの表し方</vt:lpstr>
      <vt:lpstr>デジタルとアナログの特徴1(複製とノイズ)</vt:lpstr>
      <vt:lpstr>デジタルとアナログの特徴2(加工)</vt:lpstr>
      <vt:lpstr>デジタルとアナログの特徴3(統合)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gohome8</dc:creator>
  <cp:lastModifiedBy>gohome8</cp:lastModifiedBy>
  <cp:revision>173</cp:revision>
  <dcterms:created xsi:type="dcterms:W3CDTF">2020-03-25T21:52:07Z</dcterms:created>
  <dcterms:modified xsi:type="dcterms:W3CDTF">2020-04-15T08:45:20Z</dcterms:modified>
</cp:coreProperties>
</file>