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68" r:id="rId2"/>
    <p:sldId id="372" r:id="rId3"/>
    <p:sldId id="402" r:id="rId4"/>
    <p:sldId id="403" r:id="rId5"/>
    <p:sldId id="407" r:id="rId6"/>
    <p:sldId id="404" r:id="rId7"/>
    <p:sldId id="405" r:id="rId8"/>
    <p:sldId id="373" r:id="rId9"/>
    <p:sldId id="398" r:id="rId10"/>
    <p:sldId id="406" r:id="rId11"/>
    <p:sldId id="378" r:id="rId12"/>
    <p:sldId id="387" r:id="rId13"/>
    <p:sldId id="379" r:id="rId14"/>
    <p:sldId id="380" r:id="rId15"/>
    <p:sldId id="385" r:id="rId16"/>
    <p:sldId id="408" r:id="rId17"/>
    <p:sldId id="381" r:id="rId18"/>
    <p:sldId id="401" r:id="rId19"/>
    <p:sldId id="410" r:id="rId20"/>
    <p:sldId id="409" r:id="rId21"/>
    <p:sldId id="411" r:id="rId22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5FF"/>
    <a:srgbClr val="D6FFC1"/>
    <a:srgbClr val="DCEFF0"/>
    <a:srgbClr val="FFFFCC"/>
    <a:srgbClr val="99FF66"/>
    <a:srgbClr val="FF66FF"/>
    <a:srgbClr val="74C0C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52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DC8C2641-79DF-4F40-8551-32E3EDFCD95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5109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297F7-8233-4B54-9E7D-1D25AC5D00B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004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6DE1DD-F9F0-44DE-B928-A306851DD4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361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0E1E-C0CE-48EB-B101-288B728145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206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EA43EF-F515-4B19-A4DF-B4088F21D25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830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714A3-0695-4DE8-8A5A-CF3F56D94D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076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54B6A-BB74-47FE-A01F-C32FA53BA02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951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77C7BE-6174-4555-B9B4-6E0E685D4D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25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0F2529-913F-4867-9988-B5CE665403C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501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6D317C-E29B-4E33-8B97-70B974CB7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549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53EFE2-5EBD-4BB9-B57D-3FB2A73B1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3683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49161-0328-4C2F-A69B-EFF39E0366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886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53D481F-CEA2-4647-91DF-F371F2714E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etro.tokyo.lg.jp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cman.jp/network/support/go_access.cgi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6154131-6F86-4F0E-96D0-1BC446C24231}" type="slidenum">
              <a:rPr kumimoji="0" lang="en-US" altLang="ja-JP"/>
              <a:pPr/>
              <a:t>1</a:t>
            </a:fld>
            <a:endParaRPr kumimoji="0" lang="en-US" altLang="ja-JP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28600" y="381000"/>
            <a:ext cx="8629650" cy="61277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endParaRPr lang="ja-JP" altLang="en-US" sz="2800" dirty="0">
              <a:ea typeface="メイリオ" panose="020B0604030504040204" pitchFamily="50" charset="-128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0050" y="993775"/>
            <a:ext cx="813435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8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情報通信ネットワークの基礎</a:t>
            </a:r>
            <a:r>
              <a:rPr lang="en-US" altLang="ja-JP" sz="28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実習と解説</a:t>
            </a:r>
            <a:r>
              <a:rPr lang="en-US" altLang="ja-JP" sz="28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30349" y="3677288"/>
            <a:ext cx="442204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MT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</a:p>
          <a:p>
            <a:pPr algn="l"/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Mail 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</a:t>
            </a:r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Transfer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" name="直線矢印コネクタ 11"/>
          <p:cNvCxnSpPr/>
          <p:nvPr/>
        </p:nvCxnSpPr>
        <p:spPr bwMode="auto">
          <a:xfrm flipH="1">
            <a:off x="867668" y="4238138"/>
            <a:ext cx="184785" cy="69358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線矢印コネクタ 13"/>
          <p:cNvCxnSpPr/>
          <p:nvPr/>
        </p:nvCxnSpPr>
        <p:spPr bwMode="auto">
          <a:xfrm>
            <a:off x="1388687" y="4215897"/>
            <a:ext cx="1471343" cy="60914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正方形/長方形 14"/>
          <p:cNvSpPr/>
          <p:nvPr/>
        </p:nvSpPr>
        <p:spPr>
          <a:xfrm>
            <a:off x="2502492" y="2455165"/>
            <a:ext cx="163698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</a:t>
            </a:r>
          </a:p>
          <a:p>
            <a:pPr algn="l"/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Local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6" name="直線矢印コネクタ 15"/>
          <p:cNvCxnSpPr/>
          <p:nvPr/>
        </p:nvCxnSpPr>
        <p:spPr bwMode="auto">
          <a:xfrm>
            <a:off x="2776210" y="3067890"/>
            <a:ext cx="167640" cy="64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/>
          <p:cNvSpPr txBox="1"/>
          <p:nvPr/>
        </p:nvSpPr>
        <p:spPr>
          <a:xfrm>
            <a:off x="400050" y="1575748"/>
            <a:ext cx="8629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用語と実習でネットについて確認します。</a:t>
            </a:r>
          </a:p>
        </p:txBody>
      </p:sp>
    </p:spTree>
    <p:extLst>
      <p:ext uri="{BB962C8B-B14F-4D97-AF65-F5344CB8AC3E}">
        <p14:creationId xmlns:p14="http://schemas.microsoft.com/office/powerpoint/2010/main" val="69849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632E13-4902-46E6-ADB3-0C8B3E356899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  <a:r>
              <a:rPr lang="en-US" altLang="ja-JP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ホスト名と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IP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アドレス</a:t>
            </a:r>
          </a:p>
        </p:txBody>
      </p:sp>
      <p:pic>
        <p:nvPicPr>
          <p:cNvPr id="5122" name="Picture 2" descr="電話帳の一覧を利用する | 電話帳 | 電話・電話帳 | AQUOS R2（アクオス アールツー）SHV42 | 取扱説明書  詳細版（オンラインマニュアル） | a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3" t="8382" r="20942" b="6511"/>
          <a:stretch/>
        </p:blipFill>
        <p:spPr bwMode="auto">
          <a:xfrm>
            <a:off x="3345520" y="1147207"/>
            <a:ext cx="1462360" cy="267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立ってスマホを使う人のイラスト（女子学生・無表情）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76"/>
          <a:stretch/>
        </p:blipFill>
        <p:spPr bwMode="auto">
          <a:xfrm flipH="1">
            <a:off x="478063" y="820636"/>
            <a:ext cx="3114221" cy="246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406594" y="966535"/>
            <a:ext cx="328020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電話かける時、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電話番号を入力しますか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ほとんど電話帳つかっているはず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00101" y="4272385"/>
            <a:ext cx="751114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DNS: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Domain Name System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ネットの名前と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アドレスを変換するしくみ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インターネットの電話帳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27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63508" y="5775325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0FBA089-E9C0-40CB-B3C9-B4C759D59342}" type="slidenum">
              <a:rPr kumimoji="0" lang="en-US" altLang="ja-JP"/>
              <a:pPr eaLnBrk="1" hangingPunct="1"/>
              <a:t>11</a:t>
            </a:fld>
            <a:endParaRPr kumimoji="0" lang="en-US" altLang="ja-JP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330276" y="414762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ホスト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ドメイン名から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アドレス変換</a:t>
            </a: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>
            <a:off x="2488003" y="1418325"/>
            <a:ext cx="233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7666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803" y="976808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7" name="Text Box 33"/>
          <p:cNvSpPr txBox="1">
            <a:spLocks noChangeArrowheads="1"/>
          </p:cNvSpPr>
          <p:nvPr/>
        </p:nvSpPr>
        <p:spPr bwMode="auto">
          <a:xfrm>
            <a:off x="5789527" y="1418325"/>
            <a:ext cx="28075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24201" y="1495978"/>
            <a:ext cx="226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ym typeface="Wingdings" panose="05000000000000000000" pitchFamily="2" charset="2"/>
              </a:rPr>
              <a:t>名前 →</a:t>
            </a:r>
            <a:br>
              <a:rPr lang="ja-JP" altLang="en-US" sz="2400" dirty="0">
                <a:sym typeface="Wingdings" panose="05000000000000000000" pitchFamily="2" charset="2"/>
              </a:rPr>
            </a:br>
            <a:r>
              <a:rPr lang="ja-JP" altLang="en-US" sz="2400" dirty="0">
                <a:sym typeface="Wingdings" panose="05000000000000000000" pitchFamily="2" charset="2"/>
              </a:rPr>
              <a:t>←</a:t>
            </a:r>
            <a:r>
              <a:rPr lang="en-US" altLang="ja-JP" sz="2400" dirty="0">
                <a:sym typeface="Wingdings" panose="05000000000000000000" pitchFamily="2" charset="2"/>
              </a:rPr>
              <a:t>IP</a:t>
            </a:r>
            <a:r>
              <a:rPr lang="ja-JP" altLang="en-US" sz="2400" dirty="0">
                <a:sym typeface="Wingdings" panose="05000000000000000000" pitchFamily="2" charset="2"/>
              </a:rPr>
              <a:t>アドレス</a:t>
            </a:r>
            <a:endParaRPr kumimoji="1" lang="ja-JP" altLang="en-US" sz="2400" dirty="0"/>
          </a:p>
        </p:txBody>
      </p:sp>
      <p:pic>
        <p:nvPicPr>
          <p:cNvPr id="16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266" y="1087272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563434" y="3097669"/>
            <a:ext cx="7957115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xxxx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高等学校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</a:p>
          <a:p>
            <a:pPr algn="l"/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www.metro.tokyo.lg.jp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←→　</a:t>
            </a:r>
            <a:r>
              <a:rPr lang="en-US" altLang="ja-JP" sz="2800" dirty="0"/>
              <a:t>23.210.219.17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2806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インターネットの名前</a:t>
            </a:r>
            <a:b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URL/FQDN(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ホスト名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)/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86890" y="1329238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3200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https</a:t>
            </a:r>
            <a:r>
              <a:rPr lang="en-US" altLang="ja-JP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//</a:t>
            </a:r>
            <a:r>
              <a:rPr lang="en-US" altLang="ja-JP" sz="3200" u="sng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www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en-US" altLang="ja-JP" sz="32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yahoo.co.jp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1010" y="2059120"/>
            <a:ext cx="3032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プロトコル名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35953" y="1963215"/>
            <a:ext cx="4061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ホスト名　</a:t>
            </a:r>
            <a:r>
              <a:rPr lang="ja-JP" altLang="en-US" sz="24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  <a:endParaRPr kumimoji="1" lang="ja-JP" altLang="en-US" sz="24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右中かっこ 3"/>
          <p:cNvSpPr/>
          <p:nvPr/>
        </p:nvSpPr>
        <p:spPr bwMode="auto">
          <a:xfrm rot="5400000">
            <a:off x="5019183" y="681640"/>
            <a:ext cx="317213" cy="37642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070861" y="3500975"/>
            <a:ext cx="3032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右中かっこ 21"/>
          <p:cNvSpPr/>
          <p:nvPr/>
        </p:nvSpPr>
        <p:spPr bwMode="auto">
          <a:xfrm rot="5400000">
            <a:off x="4450327" y="667729"/>
            <a:ext cx="273828" cy="521970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50142" y="2730045"/>
            <a:ext cx="3032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FQDN(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ホスト名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1010" y="3768820"/>
            <a:ext cx="81153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・プロトコル名例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 Web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のアクセスプロトコル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 Web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のセキュリティ付きアクセスプロトコル</a:t>
            </a:r>
          </a:p>
          <a:p>
            <a:pPr algn="l"/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・ホスト名例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www: Web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24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smtp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メールサーバー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60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63508" y="5775325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BA089-E9C0-40CB-B3C9-B4C759D5934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のアクセス</a:t>
            </a:r>
            <a:r>
              <a:rPr lang="ja-JP" altLang="en-US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は二段階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>
            <a:off x="2178529" y="2475411"/>
            <a:ext cx="734068" cy="130135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7666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704" y="945278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7" name="Text Box 33"/>
          <p:cNvSpPr txBox="1">
            <a:spLocks noChangeArrowheads="1"/>
          </p:cNvSpPr>
          <p:nvPr/>
        </p:nvSpPr>
        <p:spPr bwMode="auto">
          <a:xfrm>
            <a:off x="1986441" y="1489560"/>
            <a:ext cx="1973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DNS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サーバー</a:t>
            </a:r>
          </a:p>
        </p:txBody>
      </p:sp>
      <p:sp>
        <p:nvSpPr>
          <p:cNvPr id="2" name="テキスト ボックス 1"/>
          <p:cNvSpPr txBox="1"/>
          <p:nvPr/>
        </p:nvSpPr>
        <p:spPr>
          <a:xfrm rot="3768718">
            <a:off x="709297" y="2801177"/>
            <a:ext cx="2263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←名前 </a:t>
            </a:r>
            <a:b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  <a:sym typeface="Wingdings" panose="05000000000000000000" pitchFamily="2" charset="2"/>
              </a:rPr>
              <a:t>IP</a:t>
            </a:r>
            <a: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アドレス→</a:t>
            </a:r>
            <a:b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2049" y="2007422"/>
            <a:ext cx="1348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①</a:t>
            </a:r>
            <a:endParaRPr kumimoji="1" lang="ja-JP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6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564" y="3904858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071" y="788308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5476877" y="1233349"/>
            <a:ext cx="1973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WWW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サーバー</a:t>
            </a:r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 flipH="1">
            <a:off x="3636674" y="2215606"/>
            <a:ext cx="894706" cy="13325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62119" y="1094849"/>
            <a:ext cx="1348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endParaRPr kumimoji="1" lang="ja-JP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54614" y="4199370"/>
            <a:ext cx="4742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HTML:</a:t>
            </a:r>
          </a:p>
          <a:p>
            <a:pPr lvl="0"/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Hyper Text Makeup Language</a:t>
            </a:r>
          </a:p>
          <a:p>
            <a:pPr lvl="0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ウェブベージを記述する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プログラミング言語みたいなもの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</a:b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4866961" y="2905610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500373" y="3427898"/>
            <a:ext cx="27416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 dirty="0"/>
              <a:t>ステータス </a:t>
            </a:r>
            <a:r>
              <a:rPr lang="en-US" altLang="ja-JP" sz="1600" dirty="0"/>
              <a:t>200 “OK“</a:t>
            </a:r>
            <a:br>
              <a:rPr lang="en-US" altLang="ja-JP" sz="1600" dirty="0"/>
            </a:br>
            <a:r>
              <a:rPr lang="en-US" altLang="ja-JP" sz="1600" dirty="0"/>
              <a:t>Hello.html</a:t>
            </a:r>
            <a:r>
              <a:rPr lang="ja-JP" altLang="en-US" sz="1600" dirty="0"/>
              <a:t>ファイルの内容</a:t>
            </a: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4871723" y="3434248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347848" y="2854810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/>
              <a:t>GET http://beyondbb.jp/Hello.html</a:t>
            </a:r>
          </a:p>
        </p:txBody>
      </p:sp>
      <p:pic>
        <p:nvPicPr>
          <p:cNvPr id="22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04" y="737939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4129963" y="2344488"/>
            <a:ext cx="2596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HTTP</a:t>
            </a:r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b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747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63508" y="5775325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BA089-E9C0-40CB-B3C9-B4C759D5934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確認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ページの中身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HTML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51820"/>
            <a:ext cx="8544453" cy="549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04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1714EBC-081B-420C-A00A-E1974AD22E6E}" type="slidenum">
              <a:rPr kumimoji="0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pPr eaLnBrk="1" hangingPunct="1"/>
              <a:t>15</a:t>
            </a:fld>
            <a:endParaRPr kumimoji="0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 ウェブのプロトコルの流れの概要</a:t>
            </a:r>
          </a:p>
        </p:txBody>
      </p:sp>
      <p:pic>
        <p:nvPicPr>
          <p:cNvPr id="22532" name="Picture 3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676275"/>
            <a:ext cx="82073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833438"/>
            <a:ext cx="923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595438" y="1101725"/>
            <a:ext cx="233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078288" y="1916113"/>
            <a:ext cx="1131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ウェブ</a:t>
            </a:r>
            <a:b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98463" y="1806575"/>
            <a:ext cx="1131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ブラウザ</a:t>
            </a:r>
          </a:p>
        </p:txBody>
      </p:sp>
      <p:sp>
        <p:nvSpPr>
          <p:cNvPr id="22537" name="Text Box 14"/>
          <p:cNvSpPr txBox="1">
            <a:spLocks noChangeArrowheads="1"/>
          </p:cNvSpPr>
          <p:nvPr/>
        </p:nvSpPr>
        <p:spPr bwMode="auto">
          <a:xfrm>
            <a:off x="459582" y="2165787"/>
            <a:ext cx="36718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正しいファイルを指定した場合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(A)</a:t>
            </a:r>
          </a:p>
        </p:txBody>
      </p:sp>
      <p:sp>
        <p:nvSpPr>
          <p:cNvPr id="22538" name="Line 15"/>
          <p:cNvSpPr>
            <a:spLocks noChangeShapeType="1"/>
          </p:cNvSpPr>
          <p:nvPr/>
        </p:nvSpPr>
        <p:spPr bwMode="auto">
          <a:xfrm>
            <a:off x="1493045" y="2559487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39" name="Text Box 16"/>
          <p:cNvSpPr txBox="1">
            <a:spLocks noChangeArrowheads="1"/>
          </p:cNvSpPr>
          <p:nvPr/>
        </p:nvSpPr>
        <p:spPr bwMode="auto">
          <a:xfrm>
            <a:off x="2126457" y="3081775"/>
            <a:ext cx="27416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ステータス 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200 “OK“</a:t>
            </a:r>
            <a:b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Hello.html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ファイルの内容</a:t>
            </a:r>
          </a:p>
        </p:txBody>
      </p:sp>
      <p:sp>
        <p:nvSpPr>
          <p:cNvPr id="22540" name="Line 17"/>
          <p:cNvSpPr>
            <a:spLocks noChangeShapeType="1"/>
          </p:cNvSpPr>
          <p:nvPr/>
        </p:nvSpPr>
        <p:spPr bwMode="auto">
          <a:xfrm>
            <a:off x="1497807" y="3088125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41" name="Text Box 19"/>
          <p:cNvSpPr txBox="1">
            <a:spLocks noChangeArrowheads="1"/>
          </p:cNvSpPr>
          <p:nvPr/>
        </p:nvSpPr>
        <p:spPr bwMode="auto">
          <a:xfrm>
            <a:off x="973932" y="2508687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GET http://beyondbb.jp/Hello.html</a:t>
            </a:r>
          </a:p>
        </p:txBody>
      </p:sp>
      <p:sp>
        <p:nvSpPr>
          <p:cNvPr id="22542" name="Text Box 20"/>
          <p:cNvSpPr txBox="1">
            <a:spLocks noChangeArrowheads="1"/>
          </p:cNvSpPr>
          <p:nvPr/>
        </p:nvSpPr>
        <p:spPr bwMode="auto">
          <a:xfrm>
            <a:off x="480220" y="5478900"/>
            <a:ext cx="43703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存在しないファイルを指定した場合</a:t>
            </a:r>
          </a:p>
        </p:txBody>
      </p:sp>
      <p:sp>
        <p:nvSpPr>
          <p:cNvPr id="22543" name="Line 21"/>
          <p:cNvSpPr>
            <a:spLocks noChangeShapeType="1"/>
          </p:cNvSpPr>
          <p:nvPr/>
        </p:nvSpPr>
        <p:spPr bwMode="auto">
          <a:xfrm>
            <a:off x="1513682" y="5872600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44" name="Text Box 22"/>
          <p:cNvSpPr txBox="1">
            <a:spLocks noChangeArrowheads="1"/>
          </p:cNvSpPr>
          <p:nvPr/>
        </p:nvSpPr>
        <p:spPr bwMode="auto">
          <a:xfrm>
            <a:off x="2047082" y="6394887"/>
            <a:ext cx="27416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ステータス 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404 "Not Found"</a:t>
            </a:r>
          </a:p>
        </p:txBody>
      </p:sp>
      <p:sp>
        <p:nvSpPr>
          <p:cNvPr id="22545" name="Line 23"/>
          <p:cNvSpPr>
            <a:spLocks noChangeShapeType="1"/>
          </p:cNvSpPr>
          <p:nvPr/>
        </p:nvSpPr>
        <p:spPr bwMode="auto">
          <a:xfrm>
            <a:off x="1518445" y="6401237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46" name="Text Box 24"/>
          <p:cNvSpPr txBox="1">
            <a:spLocks noChangeArrowheads="1"/>
          </p:cNvSpPr>
          <p:nvPr/>
        </p:nvSpPr>
        <p:spPr bwMode="auto">
          <a:xfrm>
            <a:off x="1024732" y="5851962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GET http://beyondbb.jp/Hello2.html</a:t>
            </a:r>
          </a:p>
        </p:txBody>
      </p:sp>
      <p:pic>
        <p:nvPicPr>
          <p:cNvPr id="22547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12" y="3737769"/>
            <a:ext cx="1501775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8" name="AutoShape 26"/>
          <p:cNvSpPr>
            <a:spLocks noChangeArrowheads="1"/>
          </p:cNvSpPr>
          <p:nvPr/>
        </p:nvSpPr>
        <p:spPr bwMode="auto">
          <a:xfrm>
            <a:off x="5197476" y="1358900"/>
            <a:ext cx="3295650" cy="2190750"/>
          </a:xfrm>
          <a:prstGeom prst="wedgeRectCallout">
            <a:avLst>
              <a:gd name="adj1" fmla="val 23120"/>
              <a:gd name="adj2" fmla="val 5804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ウェブサーバーとパソコンの間の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のプロトコルは非常にシンプルです。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GET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で表示するファイル名を要求すると、サーバーがそのファイルの内容を返します。</a:t>
            </a:r>
          </a:p>
        </p:txBody>
      </p:sp>
      <p:sp>
        <p:nvSpPr>
          <p:cNvPr id="22549" name="Text Box 27"/>
          <p:cNvSpPr txBox="1">
            <a:spLocks noChangeArrowheads="1"/>
          </p:cNvSpPr>
          <p:nvPr/>
        </p:nvSpPr>
        <p:spPr bwMode="auto">
          <a:xfrm>
            <a:off x="394495" y="3756462"/>
            <a:ext cx="36718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正しいファイルを指定した場合</a:t>
            </a: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(B)</a:t>
            </a:r>
          </a:p>
        </p:txBody>
      </p:sp>
      <p:sp>
        <p:nvSpPr>
          <p:cNvPr id="22550" name="Line 28"/>
          <p:cNvSpPr>
            <a:spLocks noChangeShapeType="1"/>
          </p:cNvSpPr>
          <p:nvPr/>
        </p:nvSpPr>
        <p:spPr bwMode="auto">
          <a:xfrm>
            <a:off x="1427957" y="4150162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51" name="Text Box 29"/>
          <p:cNvSpPr txBox="1">
            <a:spLocks noChangeArrowheads="1"/>
          </p:cNvSpPr>
          <p:nvPr/>
        </p:nvSpPr>
        <p:spPr bwMode="auto">
          <a:xfrm>
            <a:off x="1829595" y="4672450"/>
            <a:ext cx="3249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ステータス </a:t>
            </a:r>
            <a:r>
              <a:rPr lang="en-US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304 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“</a:t>
            </a:r>
            <a:r>
              <a:rPr lang="en-US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Not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Modified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 “</a:t>
            </a:r>
          </a:p>
        </p:txBody>
      </p:sp>
      <p:sp>
        <p:nvSpPr>
          <p:cNvPr id="22552" name="Line 30"/>
          <p:cNvSpPr>
            <a:spLocks noChangeShapeType="1"/>
          </p:cNvSpPr>
          <p:nvPr/>
        </p:nvSpPr>
        <p:spPr bwMode="auto">
          <a:xfrm>
            <a:off x="1432720" y="4678800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53" name="Text Box 31"/>
          <p:cNvSpPr txBox="1">
            <a:spLocks noChangeArrowheads="1"/>
          </p:cNvSpPr>
          <p:nvPr/>
        </p:nvSpPr>
        <p:spPr bwMode="auto">
          <a:xfrm>
            <a:off x="908845" y="4099362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GET http://beyondbb.jp/Hello.html</a:t>
            </a:r>
          </a:p>
        </p:txBody>
      </p:sp>
    </p:spTree>
    <p:extLst>
      <p:ext uri="{BB962C8B-B14F-4D97-AF65-F5344CB8AC3E}">
        <p14:creationId xmlns:p14="http://schemas.microsoft.com/office/powerpoint/2010/main" val="491047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90968" y="813635"/>
            <a:ext cx="8195832" cy="3916809"/>
          </a:xfrm>
          <a:prstGeom prst="roundRect">
            <a:avLst>
              <a:gd name="adj" fmla="val 8746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9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EE7B2A8-FC16-4D59-86B3-3D12022D3344}" type="slidenum">
              <a:rPr kumimoji="0" lang="en-US" altLang="ja-JP">
                <a:solidFill>
                  <a:srgbClr val="000000"/>
                </a:solidFill>
              </a:rPr>
              <a:pPr eaLnBrk="1" hangingPunct="1"/>
              <a:t>16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Internet</a:t>
            </a:r>
            <a:r>
              <a:rPr lang="ja-JP" altLang="en-US" sz="3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って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</a:p>
        </p:txBody>
      </p:sp>
      <p:sp>
        <p:nvSpPr>
          <p:cNvPr id="7" name="角丸四角形 6"/>
          <p:cNvSpPr/>
          <p:nvPr/>
        </p:nvSpPr>
        <p:spPr bwMode="auto">
          <a:xfrm>
            <a:off x="1085204" y="1467448"/>
            <a:ext cx="7006396" cy="652037"/>
          </a:xfrm>
          <a:prstGeom prst="roundRect">
            <a:avLst/>
          </a:prstGeom>
          <a:solidFill>
            <a:srgbClr val="DCEF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1100570" y="2142239"/>
            <a:ext cx="6991030" cy="882577"/>
          </a:xfrm>
          <a:prstGeom prst="roundRect">
            <a:avLst/>
          </a:prstGeom>
          <a:solidFill>
            <a:srgbClr val="D6FFC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 bwMode="auto">
          <a:xfrm>
            <a:off x="1085205" y="2973236"/>
            <a:ext cx="7006396" cy="1313243"/>
          </a:xfrm>
          <a:prstGeom prst="roundRect">
            <a:avLst/>
          </a:prstGeom>
          <a:solidFill>
            <a:srgbClr val="FFC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47403" y="914380"/>
            <a:ext cx="6294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The Internet</a:t>
            </a:r>
            <a:endParaRPr lang="ja-JP" altLang="en-US" sz="32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48637" y="3011675"/>
            <a:ext cx="65441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TCP/IP</a:t>
            </a:r>
            <a:b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データを送る仕組み</a:t>
            </a:r>
            <a:b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機械を番号で認識する仕組み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3970" y="2123625"/>
            <a:ext cx="6824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b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機械の番号と名前を対応する仕組み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34094" y="1596265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いろいろなサービス</a:t>
            </a:r>
          </a:p>
        </p:txBody>
      </p:sp>
    </p:spTree>
    <p:extLst>
      <p:ext uri="{BB962C8B-B14F-4D97-AF65-F5344CB8AC3E}">
        <p14:creationId xmlns:p14="http://schemas.microsoft.com/office/powerpoint/2010/main" val="668149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375557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いろいろなの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プロトコル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サービス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159260"/>
              </p:ext>
            </p:extLst>
          </p:nvPr>
        </p:nvGraphicFramePr>
        <p:xfrm>
          <a:off x="603432" y="1263832"/>
          <a:ext cx="8165736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872">
                  <a:extLst>
                    <a:ext uri="{9D8B030D-6E8A-4147-A177-3AD203B41FA5}">
                      <a16:colId xmlns:a16="http://schemas.microsoft.com/office/drawing/2014/main" val="4065962362"/>
                    </a:ext>
                  </a:extLst>
                </a:gridCol>
                <a:gridCol w="3419402">
                  <a:extLst>
                    <a:ext uri="{9D8B030D-6E8A-4147-A177-3AD203B41FA5}">
                      <a16:colId xmlns:a16="http://schemas.microsoft.com/office/drawing/2014/main" val="1834114429"/>
                    </a:ext>
                  </a:extLst>
                </a:gridCol>
                <a:gridCol w="3504462">
                  <a:extLst>
                    <a:ext uri="{9D8B030D-6E8A-4147-A177-3AD203B41FA5}">
                      <a16:colId xmlns:a16="http://schemas.microsoft.com/office/drawing/2014/main" val="39097397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HTTP</a:t>
                      </a:r>
                      <a:endParaRPr kumimoji="1" lang="ja-JP" altLang="en-US" sz="28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Hypertext Transfer </a:t>
                      </a:r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用プロトコル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9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FTP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File Transfer </a:t>
                      </a:r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ファイル転送用プロトコル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958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SMTP</a:t>
                      </a:r>
                      <a:endParaRPr kumimoji="1" lang="ja-JP" altLang="en-US" sz="28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Simple </a:t>
                      </a:r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Mail Transfer </a:t>
                      </a:r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サーバーへのメール送信</a:t>
                      </a:r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転送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0987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POP</a:t>
                      </a:r>
                      <a:endParaRPr kumimoji="1" lang="ja-JP" altLang="en-US" sz="28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Post Offic</a:t>
                      </a:r>
                      <a:r>
                        <a:rPr kumimoji="1" lang="en-US" altLang="ja-JP" sz="2800" b="0" baseline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 </a:t>
                      </a:r>
                      <a:r>
                        <a:rPr kumimoji="1" lang="en-US" altLang="ja-JP" sz="2800" b="0" baseline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サーバーからのメールの取り出し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9150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IMAP</a:t>
                      </a:r>
                      <a:endParaRPr kumimoji="1" lang="ja-JP" altLang="en-US" sz="28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Internet </a:t>
                      </a:r>
                      <a:r>
                        <a:rPr kumimoji="1" lang="en-US" altLang="ja-JP" sz="28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Message Access </a:t>
                      </a:r>
                      <a:r>
                        <a:rPr kumimoji="1" lang="en-US" altLang="ja-JP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サーバーからのメールの取り出し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1478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485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330408"/>
            <a:ext cx="61068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メールの送受信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Picture 3" descr="05_xServ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891" y="1417718"/>
            <a:ext cx="1546972" cy="25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67232" y="3937156"/>
            <a:ext cx="181679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17718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486" y="2096412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右矢印 4"/>
          <p:cNvSpPr/>
          <p:nvPr/>
        </p:nvSpPr>
        <p:spPr bwMode="auto">
          <a:xfrm>
            <a:off x="1648918" y="1798820"/>
            <a:ext cx="1563973" cy="199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右矢印 9"/>
          <p:cNvSpPr/>
          <p:nvPr/>
        </p:nvSpPr>
        <p:spPr bwMode="auto">
          <a:xfrm>
            <a:off x="5348609" y="1798820"/>
            <a:ext cx="1563973" cy="199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右矢印 10"/>
          <p:cNvSpPr/>
          <p:nvPr/>
        </p:nvSpPr>
        <p:spPr bwMode="auto">
          <a:xfrm>
            <a:off x="5408188" y="3239285"/>
            <a:ext cx="1563973" cy="199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390161" y="1237449"/>
            <a:ext cx="1816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受信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131172" y="1237449"/>
            <a:ext cx="1816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送信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674196" y="2179012"/>
            <a:ext cx="1816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SMTP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152348" y="2049627"/>
            <a:ext cx="246813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POP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基本的にメールはダウンロード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5229415" y="3752490"/>
            <a:ext cx="341991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IMAP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(Access Protocol)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基本的にメールはサーバーに残したまま処理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0309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330408"/>
            <a:ext cx="61068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メールを使ってみよう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:Gmail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" y="1516045"/>
            <a:ext cx="7664904" cy="3537648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 bwMode="auto">
          <a:xfrm>
            <a:off x="2155371" y="2873829"/>
            <a:ext cx="522515" cy="5715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線吹き出し 1 8"/>
          <p:cNvSpPr/>
          <p:nvPr/>
        </p:nvSpPr>
        <p:spPr bwMode="auto">
          <a:xfrm>
            <a:off x="3167742" y="5053693"/>
            <a:ext cx="4310743" cy="2873828"/>
          </a:xfrm>
          <a:prstGeom prst="callout1">
            <a:avLst>
              <a:gd name="adj1" fmla="val 10227"/>
              <a:gd name="adj2" fmla="val 2273"/>
              <a:gd name="adj3" fmla="val -55113"/>
              <a:gd name="adj4" fmla="val -18522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3200" dirty="0">
                <a:latin typeface="Arial" charset="0"/>
              </a:rPr>
              <a:t>新しいメールの作成</a:t>
            </a:r>
            <a:endParaRPr kumimoji="1" lang="ja-JP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43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490968" y="813635"/>
            <a:ext cx="8195832" cy="3916809"/>
          </a:xfrm>
          <a:prstGeom prst="roundRect">
            <a:avLst>
              <a:gd name="adj" fmla="val 8746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9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EE7B2A8-FC16-4D59-86B3-3D12022D3344}" type="slidenum">
              <a:rPr kumimoji="0" lang="en-US" altLang="ja-JP">
                <a:solidFill>
                  <a:srgbClr val="000000"/>
                </a:solidFill>
              </a:rPr>
              <a:pPr eaLnBrk="1" hangingPunct="1"/>
              <a:t>2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3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Internet</a:t>
            </a:r>
            <a:r>
              <a:rPr lang="ja-JP" altLang="en-US" sz="3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って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</a:p>
        </p:txBody>
      </p:sp>
      <p:sp>
        <p:nvSpPr>
          <p:cNvPr id="8237" name="Text Box 75"/>
          <p:cNvSpPr txBox="1">
            <a:spLocks noChangeArrowheads="1"/>
          </p:cNvSpPr>
          <p:nvPr/>
        </p:nvSpPr>
        <p:spPr bwMode="auto">
          <a:xfrm>
            <a:off x="391478" y="4789320"/>
            <a:ext cx="8409213" cy="1938992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(Internet)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Inter=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間、相互と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Network=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通信網を合わせてものと理解されますが、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TCP/IP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が生まれた</a:t>
            </a:r>
            <a:r>
              <a:rPr lang="zh-CN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米国国防高等研究計画局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では、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TCP/IP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が動き始めた時あたりから、これを使ったネットワークをインターネットと呼んでいたという話もあるようです</a:t>
            </a:r>
            <a:r>
              <a:rPr lang="ja-JP" altLang="en-US" dirty="0">
                <a:solidFill>
                  <a:srgbClr val="000000"/>
                </a:solidFill>
              </a:rPr>
              <a:t>。</a:t>
            </a:r>
          </a:p>
        </p:txBody>
      </p:sp>
      <p:sp>
        <p:nvSpPr>
          <p:cNvPr id="7" name="角丸四角形 6"/>
          <p:cNvSpPr/>
          <p:nvPr/>
        </p:nvSpPr>
        <p:spPr bwMode="auto">
          <a:xfrm>
            <a:off x="1085204" y="1467448"/>
            <a:ext cx="7006396" cy="652037"/>
          </a:xfrm>
          <a:prstGeom prst="roundRect">
            <a:avLst/>
          </a:prstGeom>
          <a:solidFill>
            <a:srgbClr val="DCEF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1100570" y="2142239"/>
            <a:ext cx="6991030" cy="882577"/>
          </a:xfrm>
          <a:prstGeom prst="roundRect">
            <a:avLst/>
          </a:prstGeom>
          <a:solidFill>
            <a:srgbClr val="D6FFC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 bwMode="auto">
          <a:xfrm>
            <a:off x="1085205" y="2973236"/>
            <a:ext cx="7006396" cy="1313243"/>
          </a:xfrm>
          <a:prstGeom prst="roundRect">
            <a:avLst/>
          </a:prstGeom>
          <a:solidFill>
            <a:srgbClr val="FFC5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47403" y="914380"/>
            <a:ext cx="6294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The Internet</a:t>
            </a:r>
            <a:endParaRPr lang="ja-JP" altLang="en-US" sz="32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48637" y="3011675"/>
            <a:ext cx="65441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TCP/IP</a:t>
            </a:r>
            <a:b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データを送る仕組み</a:t>
            </a:r>
            <a:b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機械を番号で認識する仕組み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3970" y="2123625"/>
            <a:ext cx="6824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b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機械の番号と名前を対応する仕組み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34094" y="1596265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いろいろなサービス</a:t>
            </a:r>
          </a:p>
        </p:txBody>
      </p:sp>
    </p:spTree>
    <p:extLst>
      <p:ext uri="{BB962C8B-B14F-4D97-AF65-F5344CB8AC3E}">
        <p14:creationId xmlns:p14="http://schemas.microsoft.com/office/powerpoint/2010/main" val="3735605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330408"/>
            <a:ext cx="61068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Gmail: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新規メッセージ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1077687"/>
            <a:ext cx="4305300" cy="3657600"/>
          </a:xfrm>
          <a:prstGeom prst="rect">
            <a:avLst/>
          </a:prstGeom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5263244" y="1077687"/>
            <a:ext cx="326027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宛先と件名は</a:t>
            </a:r>
            <a:b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必ず記入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CC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BCC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は適時使用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宛先、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CC,BCC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はカンマで区切れば複数書ける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線吹き出し 1 19"/>
          <p:cNvSpPr/>
          <p:nvPr/>
        </p:nvSpPr>
        <p:spPr bwMode="auto">
          <a:xfrm>
            <a:off x="3167742" y="5053693"/>
            <a:ext cx="4310743" cy="2873828"/>
          </a:xfrm>
          <a:prstGeom prst="callout1">
            <a:avLst>
              <a:gd name="adj1" fmla="val 10227"/>
              <a:gd name="adj2" fmla="val 2273"/>
              <a:gd name="adj3" fmla="val -17045"/>
              <a:gd name="adj4" fmla="val -25719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3200" dirty="0">
                <a:latin typeface="Arial" charset="0"/>
              </a:rPr>
              <a:t>ファイルを添付する場合</a:t>
            </a:r>
            <a:endParaRPr kumimoji="1" lang="ja-JP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楕円 20"/>
          <p:cNvSpPr/>
          <p:nvPr/>
        </p:nvSpPr>
        <p:spPr bwMode="auto">
          <a:xfrm>
            <a:off x="1763486" y="4037240"/>
            <a:ext cx="522515" cy="5715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119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330408"/>
            <a:ext cx="61068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Gmail: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返信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38250"/>
            <a:ext cx="8496300" cy="3467100"/>
          </a:xfrm>
          <a:prstGeom prst="rect">
            <a:avLst/>
          </a:prstGeom>
        </p:spPr>
      </p:pic>
      <p:sp>
        <p:nvSpPr>
          <p:cNvPr id="7" name="楕円 6"/>
          <p:cNvSpPr/>
          <p:nvPr/>
        </p:nvSpPr>
        <p:spPr bwMode="auto">
          <a:xfrm>
            <a:off x="7674428" y="2828925"/>
            <a:ext cx="522515" cy="5715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線吹き出し 1 7"/>
          <p:cNvSpPr/>
          <p:nvPr/>
        </p:nvSpPr>
        <p:spPr bwMode="auto">
          <a:xfrm>
            <a:off x="3167742" y="5053693"/>
            <a:ext cx="4310743" cy="2873828"/>
          </a:xfrm>
          <a:prstGeom prst="callout1">
            <a:avLst>
              <a:gd name="adj1" fmla="val 11932"/>
              <a:gd name="adj2" fmla="val 86743"/>
              <a:gd name="adj3" fmla="val -56818"/>
              <a:gd name="adj4" fmla="val 110266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3200" dirty="0">
                <a:latin typeface="Arial" charset="0"/>
              </a:rPr>
              <a:t>送り先に返信する</a:t>
            </a:r>
            <a:endParaRPr kumimoji="1" lang="ja-JP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146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二等辺三角形 44"/>
          <p:cNvSpPr/>
          <p:nvPr/>
        </p:nvSpPr>
        <p:spPr bwMode="auto">
          <a:xfrm>
            <a:off x="5840681" y="2105235"/>
            <a:ext cx="2306182" cy="2073728"/>
          </a:xfrm>
          <a:prstGeom prst="triangl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の機器は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アドレスで通信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7" name="Picture 4" descr="05_1NetP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656" y="3641372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" descr="05_1NetP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3641372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二等辺三角形 1"/>
          <p:cNvSpPr/>
          <p:nvPr/>
        </p:nvSpPr>
        <p:spPr bwMode="auto">
          <a:xfrm>
            <a:off x="1338116" y="2105235"/>
            <a:ext cx="2306182" cy="2073728"/>
          </a:xfrm>
          <a:prstGeom prst="triangl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30" name="Picture 2" descr="スマートフォン・スマホのイラス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28171">
            <a:off x="632132" y="3195896"/>
            <a:ext cx="1411968" cy="153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スマートフォン・スマホのイラス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28171">
            <a:off x="1785223" y="1443104"/>
            <a:ext cx="1411968" cy="153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スマートフォン・スマホのイラス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28171">
            <a:off x="2731245" y="3195895"/>
            <a:ext cx="1411968" cy="153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790391" y="4991842"/>
            <a:ext cx="340722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電話は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相手に接続・会話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2" name="Picture 32" descr="05_xServer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038" y="1559036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4963886" y="4991842"/>
            <a:ext cx="384200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機材は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アドレス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相手に接続・通信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009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実習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スマホの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アドレスの確認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" name="Picture 2" descr="スマートフォン・スマホの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28171">
            <a:off x="632132" y="4031138"/>
            <a:ext cx="1411968" cy="153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1748485" y="2704175"/>
            <a:ext cx="72807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このサーバーにアクセスすると、サーバーからみた、あなたのスマホの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アドレスを表示してくれる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050" name="Picture 2" descr="https://qr.quel.jp/tmp/7e7fddfcd1053544adbad693f701fa209c7d39c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528" y="644522"/>
            <a:ext cx="2130425" cy="213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1442" y="3684961"/>
            <a:ext cx="5774871" cy="1961573"/>
          </a:xfrm>
          <a:prstGeom prst="rect">
            <a:avLst/>
          </a:prstGeom>
        </p:spPr>
      </p:pic>
      <p:pic>
        <p:nvPicPr>
          <p:cNvPr id="15" name="Picture 32" descr="05_xServer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748" y="925373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矢印コネクタ 4"/>
          <p:cNvCxnSpPr>
            <a:stCxn id="15" idx="2"/>
          </p:cNvCxnSpPr>
          <p:nvPr/>
        </p:nvCxnSpPr>
        <p:spPr bwMode="auto">
          <a:xfrm flipH="1">
            <a:off x="1338116" y="2262048"/>
            <a:ext cx="1" cy="171525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正方形/長方形 5"/>
          <p:cNvSpPr/>
          <p:nvPr/>
        </p:nvSpPr>
        <p:spPr bwMode="auto">
          <a:xfrm>
            <a:off x="4076700" y="4408714"/>
            <a:ext cx="2715986" cy="38771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強調線吹き出し 2 6"/>
          <p:cNvSpPr/>
          <p:nvPr/>
        </p:nvSpPr>
        <p:spPr bwMode="auto">
          <a:xfrm>
            <a:off x="5208813" y="5796323"/>
            <a:ext cx="3380015" cy="73700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5641"/>
              <a:gd name="adj6" fmla="val -15914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グローバル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</a:t>
            </a:r>
            <a:endParaRPr kumimoji="1" lang="ja-JP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956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実習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Chrome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アドレスの確認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23361" y="3385905"/>
            <a:ext cx="837655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https://www.cman.jp/network/support/go_access.cgi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50000"/>
              </a:spcBef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050" name="Picture 2" descr="https://qr.quel.jp/tmp/7e7fddfcd1053544adbad693f701fa209c7d39c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528" y="644522"/>
            <a:ext cx="2130425" cy="213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05_1Net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1" y="926458"/>
            <a:ext cx="1735406" cy="173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186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599" y="228600"/>
            <a:ext cx="880067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補足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Chromebook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b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アドレスの確認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1" name="Picture 4" descr="05_1NetP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21" y="1846214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809" y="2183588"/>
            <a:ext cx="6372225" cy="4067175"/>
          </a:xfrm>
          <a:prstGeom prst="rect">
            <a:avLst/>
          </a:prstGeom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022701" y="1352591"/>
            <a:ext cx="66464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Chromebook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で接続されているネットワークの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詳細を表示する。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886200" y="4865914"/>
            <a:ext cx="2073729" cy="50618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814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30486" y="6213117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632E13-4902-46E6-ADB3-0C8B3E356899}" type="slidenum">
              <a:rPr kumimoji="0" lang="en-US" altLang="ja-JP" sz="24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pPr eaLnBrk="1" hangingPunct="1"/>
              <a:t>7</a:t>
            </a:fld>
            <a:endParaRPr kumimoji="0" lang="en-US" altLang="ja-JP" sz="240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グローバル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アドレス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38746" y="3874216"/>
            <a:ext cx="4251960" cy="26776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学校内ネットワーク</a:t>
            </a: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6" name="直線矢印コネクタ 5"/>
          <p:cNvCxnSpPr/>
          <p:nvPr/>
        </p:nvCxnSpPr>
        <p:spPr bwMode="auto">
          <a:xfrm>
            <a:off x="2441004" y="4232830"/>
            <a:ext cx="1797742" cy="21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/>
          <p:cNvSpPr txBox="1"/>
          <p:nvPr/>
        </p:nvSpPr>
        <p:spPr>
          <a:xfrm>
            <a:off x="2199139" y="4718336"/>
            <a:ext cx="201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グローバル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190073" y="5711416"/>
            <a:ext cx="2121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79762" y="5720875"/>
            <a:ext cx="2210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81935" y="5163229"/>
            <a:ext cx="3588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学校の入口で一つ</a:t>
            </a:r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雲形吹き出し 6"/>
          <p:cNvSpPr/>
          <p:nvPr/>
        </p:nvSpPr>
        <p:spPr bwMode="auto">
          <a:xfrm>
            <a:off x="228600" y="3720667"/>
            <a:ext cx="2294681" cy="1171120"/>
          </a:xfrm>
          <a:prstGeom prst="cloudCallout">
            <a:avLst>
              <a:gd name="adj1" fmla="val -19320"/>
              <a:gd name="adj2" fmla="val 5360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</a:t>
            </a:r>
          </a:p>
        </p:txBody>
      </p:sp>
      <p:pic>
        <p:nvPicPr>
          <p:cNvPr id="18" name="Picture 4" descr="05_1NetP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076" y="4319659"/>
            <a:ext cx="1224179" cy="12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05_1NetP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924" y="4380974"/>
            <a:ext cx="1256620" cy="1256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4306863" y="1120999"/>
            <a:ext cx="4251960" cy="230832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大きな会社や役所</a:t>
            </a:r>
            <a:endParaRPr lang="en-US" altLang="ja-JP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1" name="直線矢印コネクタ 20"/>
          <p:cNvCxnSpPr/>
          <p:nvPr/>
        </p:nvCxnSpPr>
        <p:spPr bwMode="auto">
          <a:xfrm flipV="1">
            <a:off x="2238615" y="1481741"/>
            <a:ext cx="2068248" cy="1817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テキスト ボックス 21"/>
          <p:cNvSpPr txBox="1"/>
          <p:nvPr/>
        </p:nvSpPr>
        <p:spPr>
          <a:xfrm>
            <a:off x="2206223" y="2180843"/>
            <a:ext cx="2047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代表電話番号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71239" y="2931897"/>
            <a:ext cx="188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内線番号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46446" y="2614495"/>
            <a:ext cx="2748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会社の入口で一つ</a:t>
            </a:r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69485" y="2928340"/>
            <a:ext cx="1889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内線番号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13265" y="1120999"/>
            <a:ext cx="172535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電話網</a:t>
            </a:r>
          </a:p>
          <a:p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074" name="Picture 2" descr="電話の親機のイラス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729" y="1580287"/>
            <a:ext cx="1490871" cy="137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電話の親機のイラス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123" y="1556568"/>
            <a:ext cx="1490871" cy="137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080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30486" y="6213117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632E13-4902-46E6-ADB3-0C8B3E356899}" type="slidenum">
              <a:rPr kumimoji="0" lang="en-US" altLang="ja-JP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pPr eaLnBrk="1" hangingPunct="1"/>
              <a:t>8</a:t>
            </a:fld>
            <a:endParaRPr kumimoji="0" lang="en-US" altLang="ja-JP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336209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WAN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雲形吹き出し 6"/>
          <p:cNvSpPr/>
          <p:nvPr/>
        </p:nvSpPr>
        <p:spPr bwMode="auto">
          <a:xfrm>
            <a:off x="613490" y="1890487"/>
            <a:ext cx="2294681" cy="1171120"/>
          </a:xfrm>
          <a:prstGeom prst="cloudCallout">
            <a:avLst>
              <a:gd name="adj1" fmla="val -19320"/>
              <a:gd name="adj2" fmla="val 5360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インターネット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27356" y="4031111"/>
            <a:ext cx="35888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LAN: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同一建物内や敷地内で構築されたネットワークシステム</a:t>
            </a:r>
          </a:p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WAN: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広域に構築されたネットワークシステム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67346" y="835590"/>
            <a:ext cx="4251960" cy="224676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役所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家庭</a:t>
            </a:r>
            <a:endParaRPr lang="en-US" altLang="ja-JP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endParaRPr lang="ja-JP" altLang="en-US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" name="Picture 4" descr="05_1NetP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676" y="1281033"/>
            <a:ext cx="1224179" cy="12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05_1NetP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524" y="1342348"/>
            <a:ext cx="1256620" cy="1256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4551531" y="3524353"/>
            <a:ext cx="4251960" cy="224676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役所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家庭</a:t>
            </a:r>
            <a:endParaRPr lang="en-US" altLang="ja-JP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endParaRPr lang="ja-JP" altLang="en-US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Picture 4" descr="05_1NetP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61" y="3969796"/>
            <a:ext cx="1224179" cy="12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 descr="05_1NetPC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709" y="4031111"/>
            <a:ext cx="1256620" cy="1256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コネクタ 4"/>
          <p:cNvCxnSpPr>
            <a:stCxn id="7" idx="2"/>
            <a:endCxn id="18" idx="1"/>
          </p:cNvCxnSpPr>
          <p:nvPr/>
        </p:nvCxnSpPr>
        <p:spPr bwMode="auto">
          <a:xfrm flipV="1">
            <a:off x="2906259" y="1958975"/>
            <a:ext cx="1561087" cy="51707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直線コネクタ 27"/>
          <p:cNvCxnSpPr>
            <a:stCxn id="7" idx="2"/>
            <a:endCxn id="23" idx="1"/>
          </p:cNvCxnSpPr>
          <p:nvPr/>
        </p:nvCxnSpPr>
        <p:spPr bwMode="auto">
          <a:xfrm>
            <a:off x="2906259" y="2476047"/>
            <a:ext cx="1645272" cy="21716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97096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30486" y="6213117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632E13-4902-46E6-ADB3-0C8B3E356899}" type="slidenum">
              <a:rPr kumimoji="0" lang="en-US" altLang="ja-JP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pPr eaLnBrk="1" hangingPunct="1"/>
              <a:t>9</a:t>
            </a:fld>
            <a:endParaRPr kumimoji="0" lang="en-US" altLang="ja-JP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インターネットの接続方法</a:t>
            </a:r>
          </a:p>
        </p:txBody>
      </p:sp>
      <p:cxnSp>
        <p:nvCxnSpPr>
          <p:cNvPr id="6" name="直線矢印コネクタ 5"/>
          <p:cNvCxnSpPr/>
          <p:nvPr/>
        </p:nvCxnSpPr>
        <p:spPr bwMode="auto">
          <a:xfrm flipV="1">
            <a:off x="2012041" y="2443418"/>
            <a:ext cx="631980" cy="1588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/>
          <p:cNvSpPr txBox="1"/>
          <p:nvPr/>
        </p:nvSpPr>
        <p:spPr>
          <a:xfrm>
            <a:off x="2644021" y="1372929"/>
            <a:ext cx="2221707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プロバイダー</a:t>
            </a:r>
            <a:b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Provide</a:t>
            </a: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インターネットの接続を提供する会社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雲形吹き出し 6"/>
          <p:cNvSpPr/>
          <p:nvPr/>
        </p:nvSpPr>
        <p:spPr bwMode="auto">
          <a:xfrm>
            <a:off x="228600" y="1865801"/>
            <a:ext cx="1855033" cy="1171120"/>
          </a:xfrm>
          <a:prstGeom prst="cloudCallout">
            <a:avLst>
              <a:gd name="adj1" fmla="val -19320"/>
              <a:gd name="adj2" fmla="val 5360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インターネット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92822" y="1714454"/>
            <a:ext cx="297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携帯回線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4G/5G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Picture 41" descr="A15P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30" y="4528154"/>
            <a:ext cx="1433495" cy="12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03" y="1252787"/>
            <a:ext cx="1166689" cy="151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右矢印 4"/>
          <p:cNvSpPr/>
          <p:nvPr/>
        </p:nvSpPr>
        <p:spPr bwMode="auto">
          <a:xfrm>
            <a:off x="5154226" y="1299193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右矢印 20"/>
          <p:cNvSpPr/>
          <p:nvPr/>
        </p:nvSpPr>
        <p:spPr bwMode="auto">
          <a:xfrm>
            <a:off x="5184863" y="2410889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23459" y="2828849"/>
            <a:ext cx="297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WiFi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右矢印 22"/>
          <p:cNvSpPr/>
          <p:nvPr/>
        </p:nvSpPr>
        <p:spPr bwMode="auto">
          <a:xfrm>
            <a:off x="5184863" y="3720023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1" name="直線コネクタ 10"/>
          <p:cNvCxnSpPr/>
          <p:nvPr/>
        </p:nvCxnSpPr>
        <p:spPr bwMode="auto">
          <a:xfrm flipV="1">
            <a:off x="5023459" y="3411433"/>
            <a:ext cx="3130188" cy="63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テキスト ボックス 27"/>
          <p:cNvSpPr txBox="1"/>
          <p:nvPr/>
        </p:nvSpPr>
        <p:spPr>
          <a:xfrm>
            <a:off x="6805631" y="734195"/>
            <a:ext cx="1263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無線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47147" y="3542753"/>
            <a:ext cx="1263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有線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69518" y="4093699"/>
            <a:ext cx="350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FTTH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(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光ファイバー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右矢印 30"/>
          <p:cNvSpPr/>
          <p:nvPr/>
        </p:nvSpPr>
        <p:spPr bwMode="auto">
          <a:xfrm>
            <a:off x="5184863" y="4632139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052659" y="5048064"/>
            <a:ext cx="3505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CATV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b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ケーブル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TV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の利用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右矢印 33"/>
          <p:cNvSpPr/>
          <p:nvPr/>
        </p:nvSpPr>
        <p:spPr bwMode="auto">
          <a:xfrm>
            <a:off x="5142551" y="5865303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29845" y="6269043"/>
            <a:ext cx="350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ADSL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(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銅線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34163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10010</TotalTime>
  <Words>872</Words>
  <Application>Microsoft Office PowerPoint</Application>
  <PresentationFormat>画面に合わせる (4:3)</PresentationFormat>
  <Paragraphs>172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5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225</cp:revision>
  <cp:lastPrinted>2019-10-07T21:48:28Z</cp:lastPrinted>
  <dcterms:created xsi:type="dcterms:W3CDTF">2014-03-24T13:08:44Z</dcterms:created>
  <dcterms:modified xsi:type="dcterms:W3CDTF">2022-07-17T05:46:01Z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