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368" r:id="rId2"/>
    <p:sldId id="372" r:id="rId3"/>
    <p:sldId id="373" r:id="rId4"/>
    <p:sldId id="398" r:id="rId5"/>
    <p:sldId id="377" r:id="rId6"/>
    <p:sldId id="378" r:id="rId7"/>
    <p:sldId id="375" r:id="rId8"/>
    <p:sldId id="387" r:id="rId9"/>
    <p:sldId id="379" r:id="rId10"/>
    <p:sldId id="380" r:id="rId11"/>
    <p:sldId id="381" r:id="rId12"/>
    <p:sldId id="401" r:id="rId13"/>
    <p:sldId id="399" r:id="rId14"/>
    <p:sldId id="382" r:id="rId15"/>
    <p:sldId id="383" r:id="rId16"/>
    <p:sldId id="384" r:id="rId17"/>
    <p:sldId id="385" r:id="rId18"/>
    <p:sldId id="386" r:id="rId19"/>
    <p:sldId id="391" r:id="rId20"/>
    <p:sldId id="392" r:id="rId21"/>
    <p:sldId id="393" r:id="rId22"/>
    <p:sldId id="394" r:id="rId23"/>
    <p:sldId id="395" r:id="rId24"/>
    <p:sldId id="396" r:id="rId25"/>
    <p:sldId id="397" r:id="rId26"/>
    <p:sldId id="400" r:id="rId27"/>
  </p:sldIdLst>
  <p:sldSz cx="9144000" cy="6858000" type="screen4x3"/>
  <p:notesSz cx="7099300" cy="10234613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74C0C6"/>
    <a:srgbClr val="FF66FF"/>
    <a:srgbClr val="99FF66"/>
    <a:srgbClr val="DDDDDD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52" autoAdjust="0"/>
    <p:restoredTop sz="94660"/>
  </p:normalViewPr>
  <p:slideViewPr>
    <p:cSldViewPr snapToGrid="0">
      <p:cViewPr varScale="1">
        <p:scale>
          <a:sx n="60" d="100"/>
          <a:sy n="60" d="100"/>
        </p:scale>
        <p:origin x="148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 defTabSz="990600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 defTabSz="990600">
              <a:defRPr sz="13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DC8C2641-79DF-4F40-8551-32E3EDFCD95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151099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3DF6B9C-6D31-4436-9D54-BE9ABCC7F49E}" type="slidenum">
              <a:rPr lang="en-US" altLang="ja-JP" sz="1200"/>
              <a:pPr algn="r"/>
              <a:t>23</a:t>
            </a:fld>
            <a:endParaRPr lang="en-US" altLang="ja-JP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kumimoji="0" lang="ja-JP" altLang="en-US"/>
          </a:p>
        </p:txBody>
      </p:sp>
    </p:spTree>
    <p:extLst>
      <p:ext uri="{BB962C8B-B14F-4D97-AF65-F5344CB8AC3E}">
        <p14:creationId xmlns:p14="http://schemas.microsoft.com/office/powerpoint/2010/main" val="2900638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04C48BC-5C4B-446A-B4AF-A170A4BDFDCC}" type="slidenum">
              <a:rPr lang="en-US" altLang="ja-JP" sz="1200"/>
              <a:pPr algn="r"/>
              <a:t>25</a:t>
            </a:fld>
            <a:endParaRPr lang="en-US" altLang="ja-JP" sz="1200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kumimoji="0" lang="ja-JP" altLang="en-US"/>
          </a:p>
        </p:txBody>
      </p:sp>
    </p:spTree>
    <p:extLst>
      <p:ext uri="{BB962C8B-B14F-4D97-AF65-F5344CB8AC3E}">
        <p14:creationId xmlns:p14="http://schemas.microsoft.com/office/powerpoint/2010/main" val="3750072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©Go Ota, 2014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E297F7-8233-4B54-9E7D-1D25AC5D00B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0045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©Go Ota, 2014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6DE1DD-F9F0-44DE-B928-A306851DD43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53619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©Go Ota, 2014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A0E1E-C0CE-48EB-B101-288B7281458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72064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©Go Ota, 2014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EA43EF-F515-4B19-A4DF-B4088F21D25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68301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©Go Ota, 2014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2714A3-0695-4DE8-8A5A-CF3F56D94D8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20761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©Go Ota, 2014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754B6A-BB74-47FE-A01F-C32FA53BA02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99515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©Go Ota, 2014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77C7BE-6174-4555-B9B4-6E0E685D4D3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2250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©Go Ota, 2014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0F2529-913F-4867-9988-B5CE665403C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85011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©Go Ota, 2014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6D317C-E29B-4E33-8B97-70B974CB77B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05492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©Go Ota, 2014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53EFE2-5EBD-4BB9-B57D-3FB2A73B153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03683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©Go Ota, 2014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749161-0328-4C2F-A69B-EFF39E0366E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38868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 altLang="ja-JP"/>
              <a:t>©Go Ota, 2014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653D481F-CEA2-4647-91DF-F371F2714E8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18" Type="http://schemas.openxmlformats.org/officeDocument/2006/relationships/image" Target="../media/image42.png"/><Relationship Id="rId3" Type="http://schemas.openxmlformats.org/officeDocument/2006/relationships/image" Target="../media/image28.png"/><Relationship Id="rId21" Type="http://schemas.openxmlformats.org/officeDocument/2006/relationships/image" Target="../media/image45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17" Type="http://schemas.openxmlformats.org/officeDocument/2006/relationships/image" Target="../media/image41.jpeg"/><Relationship Id="rId2" Type="http://schemas.openxmlformats.org/officeDocument/2006/relationships/image" Target="../media/image2.jpeg"/><Relationship Id="rId16" Type="http://schemas.openxmlformats.org/officeDocument/2006/relationships/image" Target="../media/image40.png"/><Relationship Id="rId20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3.png"/><Relationship Id="rId15" Type="http://schemas.openxmlformats.org/officeDocument/2006/relationships/image" Target="../media/image39.png"/><Relationship Id="rId10" Type="http://schemas.openxmlformats.org/officeDocument/2006/relationships/image" Target="../media/image34.png"/><Relationship Id="rId19" Type="http://schemas.openxmlformats.org/officeDocument/2006/relationships/image" Target="../media/image43.png"/><Relationship Id="rId4" Type="http://schemas.openxmlformats.org/officeDocument/2006/relationships/image" Target="../media/image29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36154131-6F86-4F0E-96D0-1BC446C24231}" type="slidenum">
              <a:rPr kumimoji="0" lang="en-US" altLang="ja-JP"/>
              <a:pPr/>
              <a:t>1</a:t>
            </a:fld>
            <a:endParaRPr kumimoji="0" lang="en-US" altLang="ja-JP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400050" y="993775"/>
            <a:ext cx="8134350" cy="609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>
              <a:lnSpc>
                <a:spcPct val="120000"/>
              </a:lnSpc>
              <a:spcBef>
                <a:spcPct val="0"/>
              </a:spcBef>
              <a:buNone/>
            </a:pPr>
            <a:r>
              <a:rPr lang="ja-JP" altLang="en-US" sz="2800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情報通信ネットワークの基礎</a:t>
            </a:r>
            <a:endParaRPr lang="en-US" altLang="ja-JP" sz="2800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430349" y="3677288"/>
            <a:ext cx="4422044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ja-JP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</a:t>
            </a:r>
            <a:r>
              <a:rPr lang="en-US" altLang="ja-JP" sz="4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MT</a:t>
            </a:r>
            <a:r>
              <a:rPr lang="en-US" altLang="ja-JP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</a:t>
            </a:r>
          </a:p>
          <a:p>
            <a:pPr algn="l"/>
            <a:endParaRPr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4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Mail </a:t>
            </a:r>
            <a:r>
              <a:rPr lang="en-US" altLang="ja-JP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   </a:t>
            </a:r>
            <a:r>
              <a:rPr lang="en-US" altLang="ja-JP" sz="4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Transfer</a:t>
            </a:r>
            <a:r>
              <a:rPr lang="en-US" altLang="ja-JP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2" name="直線矢印コネクタ 11"/>
          <p:cNvCxnSpPr/>
          <p:nvPr/>
        </p:nvCxnSpPr>
        <p:spPr bwMode="auto">
          <a:xfrm flipH="1">
            <a:off x="867668" y="4238138"/>
            <a:ext cx="184785" cy="693586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直線矢印コネクタ 13"/>
          <p:cNvCxnSpPr/>
          <p:nvPr/>
        </p:nvCxnSpPr>
        <p:spPr bwMode="auto">
          <a:xfrm>
            <a:off x="1388687" y="4215897"/>
            <a:ext cx="1471343" cy="609147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正方形/長方形 14"/>
          <p:cNvSpPr/>
          <p:nvPr/>
        </p:nvSpPr>
        <p:spPr>
          <a:xfrm>
            <a:off x="2502492" y="2455165"/>
            <a:ext cx="1636987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ja-JP" sz="4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</a:t>
            </a:r>
            <a:r>
              <a:rPr lang="en-US" altLang="ja-JP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AN</a:t>
            </a:r>
          </a:p>
          <a:p>
            <a:pPr algn="l"/>
            <a:endParaRPr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4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Local</a:t>
            </a:r>
            <a:r>
              <a:rPr lang="en-US" altLang="ja-JP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6" name="直線矢印コネクタ 15"/>
          <p:cNvCxnSpPr/>
          <p:nvPr/>
        </p:nvCxnSpPr>
        <p:spPr bwMode="auto">
          <a:xfrm>
            <a:off x="2776210" y="3067890"/>
            <a:ext cx="167640" cy="64008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テキスト ボックス 1"/>
          <p:cNvSpPr txBox="1"/>
          <p:nvPr/>
        </p:nvSpPr>
        <p:spPr>
          <a:xfrm>
            <a:off x="400050" y="1575748"/>
            <a:ext cx="86296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用語と実習で学習したネットについて、解説したあと、小テストで確認します。</a:t>
            </a:r>
          </a:p>
        </p:txBody>
      </p:sp>
    </p:spTree>
    <p:extLst>
      <p:ext uri="{BB962C8B-B14F-4D97-AF65-F5344CB8AC3E}">
        <p14:creationId xmlns:p14="http://schemas.microsoft.com/office/powerpoint/2010/main" val="6984995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463508" y="5775325"/>
            <a:ext cx="2133600" cy="476250"/>
          </a:xfrm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FBA089-E9C0-40CB-B3C9-B4C759D59342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652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91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確認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: 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Web</a:t>
            </a: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ページの中身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: 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HTML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751820"/>
            <a:ext cx="8544453" cy="5499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004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91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確認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: </a:t>
            </a:r>
            <a:r>
              <a:rPr kumimoji="1" lang="ja-JP" altLang="en-US" sz="2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いろいろなの</a:t>
            </a: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プロトコル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6185284"/>
              </p:ext>
            </p:extLst>
          </p:nvPr>
        </p:nvGraphicFramePr>
        <p:xfrm>
          <a:off x="782320" y="1280160"/>
          <a:ext cx="7048499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959">
                  <a:extLst>
                    <a:ext uri="{9D8B030D-6E8A-4147-A177-3AD203B41FA5}">
                      <a16:colId xmlns:a16="http://schemas.microsoft.com/office/drawing/2014/main" val="4065962362"/>
                    </a:ext>
                  </a:extLst>
                </a:gridCol>
                <a:gridCol w="2951559">
                  <a:extLst>
                    <a:ext uri="{9D8B030D-6E8A-4147-A177-3AD203B41FA5}">
                      <a16:colId xmlns:a16="http://schemas.microsoft.com/office/drawing/2014/main" val="1834114429"/>
                    </a:ext>
                  </a:extLst>
                </a:gridCol>
                <a:gridCol w="3024981">
                  <a:extLst>
                    <a:ext uri="{9D8B030D-6E8A-4147-A177-3AD203B41FA5}">
                      <a16:colId xmlns:a16="http://schemas.microsoft.com/office/drawing/2014/main" val="390973970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kumimoji="1" lang="en-US" altLang="ja-JP" sz="2000" b="0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HTTP</a:t>
                      </a:r>
                      <a:endParaRPr kumimoji="1" lang="ja-JP" altLang="en-US" sz="2000" b="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0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Hypertext Transfer </a:t>
                      </a:r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Protocol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Web</a:t>
                      </a:r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用プロトコル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7298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FTP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0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File Transfer </a:t>
                      </a:r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Protocol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ファイル転送用プロトコル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49581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b="0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SMTP</a:t>
                      </a:r>
                      <a:endParaRPr kumimoji="1" lang="ja-JP" altLang="en-US" sz="2000" b="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Simple </a:t>
                      </a:r>
                      <a:r>
                        <a:rPr kumimoji="1" lang="en-US" altLang="ja-JP" sz="2000" b="0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Mail Transfer </a:t>
                      </a:r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Protocol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サーバーへのメール送信</a:t>
                      </a:r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転送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0987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b="0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POP</a:t>
                      </a:r>
                      <a:endParaRPr kumimoji="1" lang="ja-JP" altLang="en-US" sz="2000" b="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0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Post Offic</a:t>
                      </a:r>
                      <a:r>
                        <a:rPr kumimoji="1" lang="en-US" altLang="ja-JP" sz="2000" b="0" baseline="0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 </a:t>
                      </a:r>
                      <a:r>
                        <a:rPr kumimoji="1" lang="en-US" altLang="ja-JP" sz="2000" b="0" baseline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Protocol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サーバーからのメールの取り出し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9150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b="0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IMAP</a:t>
                      </a:r>
                      <a:endParaRPr kumimoji="1" lang="ja-JP" altLang="en-US" sz="2000" b="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Internet </a:t>
                      </a:r>
                      <a:r>
                        <a:rPr kumimoji="1" lang="en-US" altLang="ja-JP" sz="2000" b="0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Message Access </a:t>
                      </a:r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Protocol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サーバーからのメールの取り出し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14781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84853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91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メールの送受信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Picture 3" descr="05_xServer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891" y="1417718"/>
            <a:ext cx="1546972" cy="251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267232" y="3937156"/>
            <a:ext cx="1816794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メール</a:t>
            </a:r>
            <a:b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サーバー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7" name="Picture 4" descr="05_1NetP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17718"/>
            <a:ext cx="11620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05_1NetP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486" y="2096412"/>
            <a:ext cx="11620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右矢印 4"/>
          <p:cNvSpPr/>
          <p:nvPr/>
        </p:nvSpPr>
        <p:spPr bwMode="auto">
          <a:xfrm>
            <a:off x="1648918" y="1798820"/>
            <a:ext cx="1563973" cy="19992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" name="右矢印 9"/>
          <p:cNvSpPr/>
          <p:nvPr/>
        </p:nvSpPr>
        <p:spPr bwMode="auto">
          <a:xfrm>
            <a:off x="5348609" y="1798820"/>
            <a:ext cx="1563973" cy="19992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" name="右矢印 10"/>
          <p:cNvSpPr/>
          <p:nvPr/>
        </p:nvSpPr>
        <p:spPr bwMode="auto">
          <a:xfrm>
            <a:off x="5408188" y="3239285"/>
            <a:ext cx="1563973" cy="19992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5390161" y="1237449"/>
            <a:ext cx="181679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80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受信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2131172" y="1237449"/>
            <a:ext cx="181679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80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送信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1674196" y="2179012"/>
            <a:ext cx="181679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SMTP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5152348" y="2049627"/>
            <a:ext cx="2468138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POP</a:t>
            </a:r>
            <a:b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基本的にメールはダウンロード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5229415" y="3752490"/>
            <a:ext cx="341991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IMAP</a:t>
            </a:r>
            <a:b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(Access Protocol)</a:t>
            </a:r>
            <a:b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基本的にメールはサーバーに残したまま処理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003095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560472"/>
            <a:ext cx="7324725" cy="3205569"/>
          </a:xfrm>
          <a:prstGeom prst="rect">
            <a:avLst/>
          </a:prstGeom>
        </p:spPr>
      </p:pic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76962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実習</a:t>
            </a: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Web</a:t>
            </a:r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メールを送る</a:t>
            </a:r>
            <a:endParaRPr lang="en-US" altLang="ja-JP" sz="28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 bwMode="auto">
          <a:xfrm flipH="1">
            <a:off x="2135030" y="1358329"/>
            <a:ext cx="425290" cy="210955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テキスト ボックス 8"/>
          <p:cNvSpPr txBox="1"/>
          <p:nvPr/>
        </p:nvSpPr>
        <p:spPr>
          <a:xfrm>
            <a:off x="4410552" y="919302"/>
            <a:ext cx="3142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CC</a:t>
            </a:r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カーボンコピー</a:t>
            </a:r>
            <a:endParaRPr kumimoji="1" lang="ja-JP" altLang="en-US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0" name="直線矢印コネクタ 9"/>
          <p:cNvCxnSpPr/>
          <p:nvPr/>
        </p:nvCxnSpPr>
        <p:spPr bwMode="auto">
          <a:xfrm flipH="1">
            <a:off x="4844177" y="1358329"/>
            <a:ext cx="425290" cy="210955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テキスト ボックス 10"/>
          <p:cNvSpPr txBox="1"/>
          <p:nvPr/>
        </p:nvSpPr>
        <p:spPr>
          <a:xfrm>
            <a:off x="2718553" y="997735"/>
            <a:ext cx="2479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宛先</a:t>
            </a:r>
            <a:endParaRPr kumimoji="1" lang="ja-JP" altLang="en-US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2" name="直線矢印コネクタ 11"/>
          <p:cNvCxnSpPr/>
          <p:nvPr/>
        </p:nvCxnSpPr>
        <p:spPr bwMode="auto">
          <a:xfrm flipH="1" flipV="1">
            <a:off x="4914661" y="3820948"/>
            <a:ext cx="566023" cy="65625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テキスト ボックス 12"/>
          <p:cNvSpPr txBox="1"/>
          <p:nvPr/>
        </p:nvSpPr>
        <p:spPr>
          <a:xfrm>
            <a:off x="5269467" y="4599428"/>
            <a:ext cx="31427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BCC</a:t>
            </a:r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ブラインド</a:t>
            </a:r>
            <a:b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カーボンコピー</a:t>
            </a:r>
            <a:endParaRPr kumimoji="1" lang="ja-JP" altLang="en-US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4" name="直線矢印コネクタ 13"/>
          <p:cNvCxnSpPr/>
          <p:nvPr/>
        </p:nvCxnSpPr>
        <p:spPr bwMode="auto">
          <a:xfrm flipV="1">
            <a:off x="1450303" y="3767252"/>
            <a:ext cx="547567" cy="52878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テキスト ボックス 15"/>
          <p:cNvSpPr txBox="1"/>
          <p:nvPr/>
        </p:nvSpPr>
        <p:spPr>
          <a:xfrm>
            <a:off x="758310" y="4304376"/>
            <a:ext cx="2479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件名</a:t>
            </a:r>
            <a:endParaRPr kumimoji="1" lang="ja-JP" altLang="en-US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801302" y="4599428"/>
            <a:ext cx="2479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ここに本文</a:t>
            </a:r>
            <a:r>
              <a:rPr kumimoji="1"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 bwMode="auto">
          <a:xfrm flipH="1">
            <a:off x="6562248" y="2301240"/>
            <a:ext cx="947023" cy="102948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テキスト ボックス 17"/>
          <p:cNvSpPr txBox="1"/>
          <p:nvPr/>
        </p:nvSpPr>
        <p:spPr>
          <a:xfrm>
            <a:off x="6638090" y="1890902"/>
            <a:ext cx="22269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添付ファイル</a:t>
            </a:r>
            <a:endParaRPr kumimoji="1" lang="ja-JP" altLang="en-US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97"/>
          <p:cNvSpPr txBox="1">
            <a:spLocks noChangeArrowheads="1"/>
          </p:cNvSpPr>
          <p:nvPr/>
        </p:nvSpPr>
        <p:spPr bwMode="auto">
          <a:xfrm>
            <a:off x="547877" y="5780581"/>
            <a:ext cx="779252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ja-JP" altLang="en-US" sz="320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適切や件名を使ってください。</a:t>
            </a:r>
            <a:endParaRPr lang="en-US" altLang="ja-JP" sz="3200" dirty="0">
              <a:solidFill>
                <a:schemeClr val="accent6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60647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76962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確認</a:t>
            </a: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パケットとレイヤー</a:t>
            </a:r>
            <a:endParaRPr lang="en-US" altLang="ja-JP" sz="28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97"/>
          <p:cNvSpPr txBox="1">
            <a:spLocks noChangeArrowheads="1"/>
          </p:cNvSpPr>
          <p:nvPr/>
        </p:nvSpPr>
        <p:spPr bwMode="auto">
          <a:xfrm>
            <a:off x="563880" y="1087100"/>
            <a:ext cx="758952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PPAP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の歌詞と画像をインターネットで送信する。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225" y="1661477"/>
            <a:ext cx="2628900" cy="1638300"/>
          </a:xfrm>
          <a:prstGeom prst="rect">
            <a:avLst/>
          </a:prstGeom>
        </p:spPr>
      </p:pic>
      <p:sp>
        <p:nvSpPr>
          <p:cNvPr id="9" name="テキスト ボックス 97"/>
          <p:cNvSpPr txBox="1">
            <a:spLocks noChangeArrowheads="1"/>
          </p:cNvSpPr>
          <p:nvPr/>
        </p:nvSpPr>
        <p:spPr bwMode="auto">
          <a:xfrm>
            <a:off x="5380037" y="1785750"/>
            <a:ext cx="277336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歌詞を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/>
            <a:r>
              <a:rPr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TCP</a:t>
            </a:r>
            <a:r>
              <a:rPr lang="en-US" altLang="ja-JP" sz="2400" dirty="0"/>
              <a:t>(Transmission Control Protocol)</a:t>
            </a:r>
            <a:endParaRPr lang="ja-JP" altLang="en-US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で送る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Line 13"/>
          <p:cNvSpPr>
            <a:spLocks noChangeShapeType="1"/>
          </p:cNvSpPr>
          <p:nvPr/>
        </p:nvSpPr>
        <p:spPr bwMode="auto">
          <a:xfrm flipV="1">
            <a:off x="3109913" y="4216400"/>
            <a:ext cx="2743200" cy="142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" name="Group 31"/>
          <p:cNvGrpSpPr>
            <a:grpSpLocks/>
          </p:cNvGrpSpPr>
          <p:nvPr/>
        </p:nvGrpSpPr>
        <p:grpSpPr bwMode="auto">
          <a:xfrm>
            <a:off x="2468563" y="3992563"/>
            <a:ext cx="508000" cy="500062"/>
            <a:chOff x="626" y="2815"/>
            <a:chExt cx="320" cy="315"/>
          </a:xfrm>
        </p:grpSpPr>
        <p:pic>
          <p:nvPicPr>
            <p:cNvPr id="12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" y="2815"/>
              <a:ext cx="320" cy="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 Box 17"/>
            <p:cNvSpPr txBox="1">
              <a:spLocks noChangeArrowheads="1"/>
            </p:cNvSpPr>
            <p:nvPr/>
          </p:nvSpPr>
          <p:spPr bwMode="auto">
            <a:xfrm>
              <a:off x="676" y="2870"/>
              <a:ext cx="201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A</a:t>
              </a:r>
            </a:p>
          </p:txBody>
        </p:sp>
      </p:grpSp>
      <p:grpSp>
        <p:nvGrpSpPr>
          <p:cNvPr id="14" name="Group 32"/>
          <p:cNvGrpSpPr>
            <a:grpSpLocks/>
          </p:cNvGrpSpPr>
          <p:nvPr/>
        </p:nvGrpSpPr>
        <p:grpSpPr bwMode="auto">
          <a:xfrm>
            <a:off x="5975350" y="3984625"/>
            <a:ext cx="508000" cy="500063"/>
            <a:chOff x="2935" y="2811"/>
            <a:chExt cx="320" cy="315"/>
          </a:xfrm>
        </p:grpSpPr>
        <p:pic>
          <p:nvPicPr>
            <p:cNvPr id="15" name="Picture 1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5" y="2811"/>
              <a:ext cx="320" cy="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 Box 18"/>
            <p:cNvSpPr txBox="1">
              <a:spLocks noChangeArrowheads="1"/>
            </p:cNvSpPr>
            <p:nvPr/>
          </p:nvSpPr>
          <p:spPr bwMode="auto">
            <a:xfrm>
              <a:off x="2976" y="2857"/>
              <a:ext cx="201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ja-JP" sz="1600" b="1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B</a:t>
              </a:r>
            </a:p>
          </p:txBody>
        </p:sp>
      </p:grpSp>
      <p:sp>
        <p:nvSpPr>
          <p:cNvPr id="17" name="Text Box 22"/>
          <p:cNvSpPr txBox="1">
            <a:spLocks noChangeArrowheads="1"/>
          </p:cNvSpPr>
          <p:nvPr/>
        </p:nvSpPr>
        <p:spPr bwMode="auto">
          <a:xfrm>
            <a:off x="2389188" y="4587875"/>
            <a:ext cx="739775" cy="314325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1400">
                <a:latin typeface="メイリオ" panose="020B0604030504040204" pitchFamily="50" charset="-128"/>
                <a:ea typeface="メイリオ" panose="020B0604030504040204" pitchFamily="50" charset="-128"/>
              </a:rPr>
              <a:t>No.1</a:t>
            </a:r>
          </a:p>
        </p:txBody>
      </p:sp>
      <p:sp>
        <p:nvSpPr>
          <p:cNvPr id="18" name="Text Box 23"/>
          <p:cNvSpPr txBox="1">
            <a:spLocks noChangeArrowheads="1"/>
          </p:cNvSpPr>
          <p:nvPr/>
        </p:nvSpPr>
        <p:spPr bwMode="auto">
          <a:xfrm>
            <a:off x="2382838" y="4899025"/>
            <a:ext cx="739775" cy="314325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1400">
                <a:latin typeface="メイリオ" panose="020B0604030504040204" pitchFamily="50" charset="-128"/>
                <a:ea typeface="メイリオ" panose="020B0604030504040204" pitchFamily="50" charset="-128"/>
              </a:rPr>
              <a:t>No.2</a:t>
            </a:r>
          </a:p>
        </p:txBody>
      </p:sp>
      <p:sp>
        <p:nvSpPr>
          <p:cNvPr id="19" name="Text Box 24"/>
          <p:cNvSpPr txBox="1">
            <a:spLocks noChangeArrowheads="1"/>
          </p:cNvSpPr>
          <p:nvPr/>
        </p:nvSpPr>
        <p:spPr bwMode="auto">
          <a:xfrm>
            <a:off x="2381250" y="5218113"/>
            <a:ext cx="739775" cy="314325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1400">
                <a:latin typeface="メイリオ" panose="020B0604030504040204" pitchFamily="50" charset="-128"/>
                <a:ea typeface="メイリオ" panose="020B0604030504040204" pitchFamily="50" charset="-128"/>
              </a:rPr>
              <a:t>No.3</a:t>
            </a:r>
          </a:p>
        </p:txBody>
      </p:sp>
      <p:sp>
        <p:nvSpPr>
          <p:cNvPr id="20" name="Text Box 34"/>
          <p:cNvSpPr txBox="1">
            <a:spLocks noChangeArrowheads="1"/>
          </p:cNvSpPr>
          <p:nvPr/>
        </p:nvSpPr>
        <p:spPr bwMode="auto">
          <a:xfrm>
            <a:off x="1003300" y="3681413"/>
            <a:ext cx="739775" cy="952500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元のデータ</a:t>
            </a:r>
          </a:p>
          <a:p>
            <a:pPr eaLnBrk="1" hangingPunct="1"/>
            <a:endParaRPr lang="ja-JP" altLang="en-US" sz="14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eaLnBrk="1" hangingPunct="1"/>
            <a:endParaRPr lang="en-US" altLang="ja-JP" sz="1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Line 35"/>
          <p:cNvSpPr>
            <a:spLocks noChangeShapeType="1"/>
          </p:cNvSpPr>
          <p:nvPr/>
        </p:nvSpPr>
        <p:spPr bwMode="auto">
          <a:xfrm>
            <a:off x="1895475" y="4398963"/>
            <a:ext cx="406400" cy="5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Text Box 36"/>
          <p:cNvSpPr txBox="1">
            <a:spLocks noChangeArrowheads="1"/>
          </p:cNvSpPr>
          <p:nvPr/>
        </p:nvSpPr>
        <p:spPr bwMode="auto">
          <a:xfrm>
            <a:off x="938213" y="4746625"/>
            <a:ext cx="12033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①</a:t>
            </a:r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小さい塊に分割する。</a:t>
            </a:r>
          </a:p>
        </p:txBody>
      </p:sp>
      <p:sp>
        <p:nvSpPr>
          <p:cNvPr id="23" name="Text Box 37"/>
          <p:cNvSpPr txBox="1">
            <a:spLocks noChangeArrowheads="1"/>
          </p:cNvSpPr>
          <p:nvPr/>
        </p:nvSpPr>
        <p:spPr bwMode="auto">
          <a:xfrm>
            <a:off x="5010150" y="4421188"/>
            <a:ext cx="739775" cy="314325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1400">
                <a:latin typeface="メイリオ" panose="020B0604030504040204" pitchFamily="50" charset="-128"/>
                <a:ea typeface="メイリオ" panose="020B0604030504040204" pitchFamily="50" charset="-128"/>
              </a:rPr>
              <a:t>No.1</a:t>
            </a:r>
          </a:p>
        </p:txBody>
      </p:sp>
      <p:sp>
        <p:nvSpPr>
          <p:cNvPr id="24" name="Text Box 38"/>
          <p:cNvSpPr txBox="1">
            <a:spLocks noChangeArrowheads="1"/>
          </p:cNvSpPr>
          <p:nvPr/>
        </p:nvSpPr>
        <p:spPr bwMode="auto">
          <a:xfrm>
            <a:off x="4102100" y="4441825"/>
            <a:ext cx="739775" cy="314325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1400">
                <a:latin typeface="メイリオ" panose="020B0604030504040204" pitchFamily="50" charset="-128"/>
                <a:ea typeface="メイリオ" panose="020B0604030504040204" pitchFamily="50" charset="-128"/>
              </a:rPr>
              <a:t>No.2</a:t>
            </a:r>
          </a:p>
        </p:txBody>
      </p:sp>
      <p:sp>
        <p:nvSpPr>
          <p:cNvPr id="25" name="Text Box 39"/>
          <p:cNvSpPr txBox="1">
            <a:spLocks noChangeArrowheads="1"/>
          </p:cNvSpPr>
          <p:nvPr/>
        </p:nvSpPr>
        <p:spPr bwMode="auto">
          <a:xfrm>
            <a:off x="3216275" y="4456113"/>
            <a:ext cx="739775" cy="314325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1400">
                <a:latin typeface="メイリオ" panose="020B0604030504040204" pitchFamily="50" charset="-128"/>
                <a:ea typeface="メイリオ" panose="020B0604030504040204" pitchFamily="50" charset="-128"/>
              </a:rPr>
              <a:t>No.3</a:t>
            </a:r>
          </a:p>
        </p:txBody>
      </p:sp>
      <p:sp>
        <p:nvSpPr>
          <p:cNvPr id="26" name="Text Box 40"/>
          <p:cNvSpPr txBox="1">
            <a:spLocks noChangeArrowheads="1"/>
          </p:cNvSpPr>
          <p:nvPr/>
        </p:nvSpPr>
        <p:spPr bwMode="auto">
          <a:xfrm>
            <a:off x="4065588" y="4884738"/>
            <a:ext cx="12033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②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小さい塊単位に送る</a:t>
            </a:r>
          </a:p>
        </p:txBody>
      </p:sp>
      <p:sp>
        <p:nvSpPr>
          <p:cNvPr id="27" name="Text Box 41"/>
          <p:cNvSpPr txBox="1">
            <a:spLocks noChangeArrowheads="1"/>
          </p:cNvSpPr>
          <p:nvPr/>
        </p:nvSpPr>
        <p:spPr bwMode="auto">
          <a:xfrm>
            <a:off x="6773863" y="3675063"/>
            <a:ext cx="739775" cy="952500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元のデータ</a:t>
            </a:r>
          </a:p>
          <a:p>
            <a:pPr eaLnBrk="1" hangingPunct="1"/>
            <a:endParaRPr lang="ja-JP" altLang="en-US" sz="14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eaLnBrk="1" hangingPunct="1"/>
            <a:endParaRPr lang="en-US" altLang="ja-JP" sz="1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Text Box 42"/>
          <p:cNvSpPr txBox="1">
            <a:spLocks noChangeArrowheads="1"/>
          </p:cNvSpPr>
          <p:nvPr/>
        </p:nvSpPr>
        <p:spPr bwMode="auto">
          <a:xfrm>
            <a:off x="6119813" y="4760913"/>
            <a:ext cx="15367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③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小さい塊を受信して集める</a:t>
            </a:r>
          </a:p>
        </p:txBody>
      </p:sp>
      <p:sp>
        <p:nvSpPr>
          <p:cNvPr id="2" name="右中かっこ 1"/>
          <p:cNvSpPr/>
          <p:nvPr/>
        </p:nvSpPr>
        <p:spPr bwMode="auto">
          <a:xfrm>
            <a:off x="3413125" y="1785750"/>
            <a:ext cx="231775" cy="48755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0" name="右中かっこ 29"/>
          <p:cNvSpPr/>
          <p:nvPr/>
        </p:nvSpPr>
        <p:spPr bwMode="auto">
          <a:xfrm>
            <a:off x="3470275" y="2356549"/>
            <a:ext cx="174626" cy="943227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2" name="Text Box 42"/>
          <p:cNvSpPr txBox="1">
            <a:spLocks noChangeArrowheads="1"/>
          </p:cNvSpPr>
          <p:nvPr/>
        </p:nvSpPr>
        <p:spPr bwMode="auto">
          <a:xfrm>
            <a:off x="3762376" y="1610201"/>
            <a:ext cx="15367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ヘッダー </a:t>
            </a:r>
            <a:r>
              <a:rPr lang="en-US" altLang="ja-JP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住所などのハガキの表</a:t>
            </a:r>
            <a:r>
              <a:rPr lang="en-US" altLang="ja-JP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16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Text Box 42"/>
          <p:cNvSpPr txBox="1">
            <a:spLocks noChangeArrowheads="1"/>
          </p:cNvSpPr>
          <p:nvPr/>
        </p:nvSpPr>
        <p:spPr bwMode="auto">
          <a:xfrm>
            <a:off x="3762376" y="2564388"/>
            <a:ext cx="15367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データ </a:t>
            </a:r>
            <a:r>
              <a:rPr lang="en-US" altLang="ja-JP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実際の内容のハギカの裏</a:t>
            </a:r>
            <a:r>
              <a:rPr lang="en-US" altLang="ja-JP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16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79748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906DDF44-A456-415A-BCCD-80CCDD27D0C0}" type="slidenum">
              <a:rPr kumimoji="0" lang="en-US" altLang="ja-JP"/>
              <a:pPr eaLnBrk="1" hangingPunct="1"/>
              <a:t>15</a:t>
            </a:fld>
            <a:endParaRPr kumimoji="0" lang="en-US" altLang="ja-JP"/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27013" y="257175"/>
            <a:ext cx="7696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b="1" dirty="0"/>
              <a:t>おまけ</a:t>
            </a:r>
            <a:r>
              <a:rPr lang="en-US" altLang="ja-JP" b="1" dirty="0"/>
              <a:t>: Ethernet </a:t>
            </a:r>
            <a:r>
              <a:rPr lang="ja-JP" altLang="en-US" b="1" dirty="0"/>
              <a:t>フレームの構成</a:t>
            </a:r>
          </a:p>
        </p:txBody>
      </p:sp>
      <p:graphicFrame>
        <p:nvGraphicFramePr>
          <p:cNvPr id="77877" name="Group 53"/>
          <p:cNvGraphicFramePr>
            <a:graphicFrameLocks noGrp="1"/>
          </p:cNvGraphicFramePr>
          <p:nvPr/>
        </p:nvGraphicFramePr>
        <p:xfrm>
          <a:off x="458788" y="658813"/>
          <a:ext cx="4613275" cy="1912978"/>
        </p:xfrm>
        <a:graphic>
          <a:graphicData uri="http://schemas.openxmlformats.org/drawingml/2006/table">
            <a:tbl>
              <a:tblPr/>
              <a:tblGrid>
                <a:gridCol w="1584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7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72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72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72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5224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階層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 gridSpan="4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プロトコル</a:t>
                      </a: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(</a:t>
                      </a: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代表的なもの</a:t>
                      </a: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760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アプリケーション層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HTTP</a:t>
                      </a:r>
                      <a:endParaRPr kumimoji="1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SMTP</a:t>
                      </a:r>
                      <a:endParaRPr kumimoji="1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FTP</a:t>
                      </a:r>
                      <a:endParaRPr kumimoji="1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Telnet</a:t>
                      </a:r>
                      <a:endParaRPr kumimoji="1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760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トランスポート層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 grid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TCP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UDP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760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インターネット層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 gridSpan="4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IP</a:t>
                      </a: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　　　　　　　  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4899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ネットワーク</a:t>
                      </a:r>
                      <a:b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</a:br>
                      <a: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インターフェース層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 gridSpan="4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Ethernet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8210" name="Group 386"/>
          <p:cNvGraphicFramePr>
            <a:graphicFrameLocks noGrp="1"/>
          </p:cNvGraphicFramePr>
          <p:nvPr/>
        </p:nvGraphicFramePr>
        <p:xfrm>
          <a:off x="638175" y="4022725"/>
          <a:ext cx="6896100" cy="2073277"/>
        </p:xfrm>
        <a:graphic>
          <a:graphicData uri="http://schemas.openxmlformats.org/drawingml/2006/table">
            <a:tbl>
              <a:tblPr/>
              <a:tblGrid>
                <a:gridCol w="2990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33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27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538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アプリケーションの情報</a:t>
                      </a: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(</a:t>
                      </a: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分割</a:t>
                      </a: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T="45734" marB="45734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T="45734" marB="45734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91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T="45734" marB="45734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T="45734" marB="45734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38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アプリケーションの情報</a:t>
                      </a: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(</a:t>
                      </a: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分割</a:t>
                      </a: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TCP</a:t>
                      </a: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の情報</a:t>
                      </a: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T="45734" marB="45734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91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T="45734" marB="45734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538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アプリケーションの情報</a:t>
                      </a: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(</a:t>
                      </a: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分割</a:t>
                      </a: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TCP</a:t>
                      </a: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の情報</a:t>
                      </a: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IP</a:t>
                      </a: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の情報</a:t>
                      </a: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391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538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アプリケーションの情報</a:t>
                      </a: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(</a:t>
                      </a: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分割</a:t>
                      </a: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TCP</a:t>
                      </a: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の情報</a:t>
                      </a: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IP</a:t>
                      </a: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の情報</a:t>
                      </a: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Ethernet</a:t>
                      </a: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の情報</a:t>
                      </a: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78205" name="Group 381"/>
          <p:cNvGraphicFramePr>
            <a:graphicFrameLocks noGrp="1"/>
          </p:cNvGraphicFramePr>
          <p:nvPr/>
        </p:nvGraphicFramePr>
        <p:xfrm>
          <a:off x="187325" y="3268663"/>
          <a:ext cx="5935663" cy="335194"/>
        </p:xfrm>
        <a:graphic>
          <a:graphicData uri="http://schemas.openxmlformats.org/drawingml/2006/table">
            <a:tbl>
              <a:tblPr/>
              <a:tblGrid>
                <a:gridCol w="989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90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9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90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90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34962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分割</a:t>
                      </a: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分割</a:t>
                      </a: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・・・・</a:t>
                      </a: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分割</a:t>
                      </a: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n</a:t>
                      </a: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・・・・</a:t>
                      </a: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algn="l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algn="l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algn="l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分割</a:t>
                      </a: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last</a:t>
                      </a: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4683" name="Line 382"/>
          <p:cNvSpPr>
            <a:spLocks noChangeShapeType="1"/>
          </p:cNvSpPr>
          <p:nvPr/>
        </p:nvSpPr>
        <p:spPr bwMode="auto">
          <a:xfrm flipH="1">
            <a:off x="638175" y="3598863"/>
            <a:ext cx="2511425" cy="40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684" name="Line 383"/>
          <p:cNvSpPr>
            <a:spLocks noChangeShapeType="1"/>
          </p:cNvSpPr>
          <p:nvPr/>
        </p:nvSpPr>
        <p:spPr bwMode="auto">
          <a:xfrm flipH="1">
            <a:off x="3629025" y="3614738"/>
            <a:ext cx="493713" cy="390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685" name="AutoShape 387"/>
          <p:cNvSpPr>
            <a:spLocks/>
          </p:cNvSpPr>
          <p:nvPr/>
        </p:nvSpPr>
        <p:spPr bwMode="auto">
          <a:xfrm rot="5400000">
            <a:off x="3090069" y="189707"/>
            <a:ext cx="161925" cy="5862637"/>
          </a:xfrm>
          <a:prstGeom prst="leftBrace">
            <a:avLst>
              <a:gd name="adj1" fmla="val 30171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4686" name="AutoShape 388"/>
          <p:cNvSpPr>
            <a:spLocks/>
          </p:cNvSpPr>
          <p:nvPr/>
        </p:nvSpPr>
        <p:spPr bwMode="auto">
          <a:xfrm rot="16200000" flipV="1">
            <a:off x="4005262" y="2787651"/>
            <a:ext cx="144463" cy="6850062"/>
          </a:xfrm>
          <a:prstGeom prst="leftBrace">
            <a:avLst>
              <a:gd name="adj1" fmla="val 39514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4687" name="Text Box 389"/>
          <p:cNvSpPr txBox="1">
            <a:spLocks noChangeArrowheads="1"/>
          </p:cNvSpPr>
          <p:nvPr/>
        </p:nvSpPr>
        <p:spPr bwMode="auto">
          <a:xfrm>
            <a:off x="1928813" y="2655888"/>
            <a:ext cx="27876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1600" b="1"/>
              <a:t>アプリケーションの情報</a:t>
            </a:r>
          </a:p>
        </p:txBody>
      </p:sp>
      <p:sp>
        <p:nvSpPr>
          <p:cNvPr id="24688" name="Text Box 390"/>
          <p:cNvSpPr txBox="1">
            <a:spLocks noChangeArrowheads="1"/>
          </p:cNvSpPr>
          <p:nvPr/>
        </p:nvSpPr>
        <p:spPr bwMode="auto">
          <a:xfrm>
            <a:off x="2430463" y="6234113"/>
            <a:ext cx="32654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600" b="1"/>
              <a:t>1</a:t>
            </a:r>
            <a:r>
              <a:rPr lang="ja-JP" altLang="en-US" sz="1600" b="1"/>
              <a:t>つの</a:t>
            </a:r>
            <a:r>
              <a:rPr lang="en-US" altLang="ja-JP" sz="1600" b="1"/>
              <a:t>Ethernet</a:t>
            </a:r>
            <a:r>
              <a:rPr lang="ja-JP" altLang="en-US" sz="1600" b="1"/>
              <a:t>フレーム</a:t>
            </a:r>
          </a:p>
        </p:txBody>
      </p:sp>
      <p:pic>
        <p:nvPicPr>
          <p:cNvPr id="24689" name="Picture 39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2525" y="2356588"/>
            <a:ext cx="1286352" cy="182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690" name="AutoShape 392"/>
          <p:cNvSpPr>
            <a:spLocks noChangeArrowheads="1"/>
          </p:cNvSpPr>
          <p:nvPr/>
        </p:nvSpPr>
        <p:spPr bwMode="auto">
          <a:xfrm>
            <a:off x="6155531" y="378460"/>
            <a:ext cx="2757487" cy="1711325"/>
          </a:xfrm>
          <a:prstGeom prst="wedgeRectCallout">
            <a:avLst>
              <a:gd name="adj1" fmla="val 15630"/>
              <a:gd name="adj2" fmla="val 65676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1600"/>
              <a:t>1</a:t>
            </a:r>
            <a:r>
              <a:rPr lang="ja-JP" altLang="en-US" sz="1600"/>
              <a:t>つに</a:t>
            </a:r>
            <a:r>
              <a:rPr lang="en-US" altLang="ja-JP" sz="1600"/>
              <a:t>Ethernet</a:t>
            </a:r>
            <a:r>
              <a:rPr lang="ja-JP" altLang="en-US" sz="1600"/>
              <a:t>フレームはインターネットプロトコルの構成に対応しています。各階層の情報が順番に積み重なって、一つのフレームができあがります。</a:t>
            </a:r>
          </a:p>
        </p:txBody>
      </p:sp>
      <p:sp>
        <p:nvSpPr>
          <p:cNvPr id="2" name="四角形吹き出し 1"/>
          <p:cNvSpPr/>
          <p:nvPr/>
        </p:nvSpPr>
        <p:spPr bwMode="auto">
          <a:xfrm>
            <a:off x="4236720" y="3751303"/>
            <a:ext cx="2712720" cy="729257"/>
          </a:xfrm>
          <a:prstGeom prst="wedgeRectCallout">
            <a:avLst>
              <a:gd name="adj1" fmla="val -29822"/>
              <a:gd name="adj2" fmla="val 6041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ja-JP" b="1" dirty="0"/>
              <a:t>TCP</a:t>
            </a:r>
            <a:r>
              <a:rPr lang="en-US" altLang="ja-JP" dirty="0"/>
              <a:t> (</a:t>
            </a:r>
            <a:r>
              <a:rPr lang="en-US" altLang="ja-JP" dirty="0">
                <a:solidFill>
                  <a:srgbClr val="FF0000"/>
                </a:solidFill>
              </a:rPr>
              <a:t>Transmission </a:t>
            </a:r>
            <a:r>
              <a:rPr lang="en-US" altLang="ja-JP" dirty="0"/>
              <a:t>Control Protocol)</a:t>
            </a:r>
            <a:endParaRPr kumimoji="1" lang="ja-JP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6" name="四角形吹き出し 15"/>
          <p:cNvSpPr/>
          <p:nvPr/>
        </p:nvSpPr>
        <p:spPr bwMode="auto">
          <a:xfrm>
            <a:off x="5974080" y="4863507"/>
            <a:ext cx="2712720" cy="438387"/>
          </a:xfrm>
          <a:prstGeom prst="wedgeRectCallout">
            <a:avLst>
              <a:gd name="adj1" fmla="val -52856"/>
              <a:gd name="adj2" fmla="val 6459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ja-JP" b="1" dirty="0"/>
              <a:t>IP</a:t>
            </a:r>
            <a:r>
              <a:rPr lang="en-US" altLang="ja-JP" dirty="0">
                <a:solidFill>
                  <a:srgbClr val="FF0000"/>
                </a:solidFill>
              </a:rPr>
              <a:t>.( Internet </a:t>
            </a:r>
            <a:r>
              <a:rPr lang="en-US" altLang="ja-JP" dirty="0"/>
              <a:t>Protocol) </a:t>
            </a:r>
            <a:endParaRPr kumimoji="1" lang="ja-JP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86103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6E3AEB6-FDF3-496F-833E-91F0DD41291F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603" name="AutoShape 154"/>
          <p:cNvSpPr>
            <a:spLocks noChangeArrowheads="1"/>
          </p:cNvSpPr>
          <p:nvPr/>
        </p:nvSpPr>
        <p:spPr bwMode="auto">
          <a:xfrm>
            <a:off x="6278563" y="5464175"/>
            <a:ext cx="1349375" cy="438150"/>
          </a:xfrm>
          <a:prstGeom prst="rightArrow">
            <a:avLst>
              <a:gd name="adj1" fmla="val 42750"/>
              <a:gd name="adj2" fmla="val 5289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604" name="Text Box 2"/>
          <p:cNvSpPr txBox="1">
            <a:spLocks noChangeArrowheads="1"/>
          </p:cNvSpPr>
          <p:nvPr/>
        </p:nvSpPr>
        <p:spPr bwMode="auto">
          <a:xfrm>
            <a:off x="227013" y="257175"/>
            <a:ext cx="7696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Ethernet </a:t>
            </a:r>
            <a:r>
              <a: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フレームをもとにした通信と実社会の郵便の配達の対比</a:t>
            </a:r>
          </a:p>
        </p:txBody>
      </p:sp>
      <p:sp>
        <p:nvSpPr>
          <p:cNvPr id="25605" name="Text Box 121"/>
          <p:cNvSpPr txBox="1">
            <a:spLocks noChangeArrowheads="1"/>
          </p:cNvSpPr>
          <p:nvPr/>
        </p:nvSpPr>
        <p:spPr bwMode="auto">
          <a:xfrm>
            <a:off x="392113" y="623888"/>
            <a:ext cx="1728787" cy="712787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拝啓・・・・・・・・・・・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・・・・・・・・・・・・・・</a:t>
            </a:r>
          </a:p>
        </p:txBody>
      </p:sp>
      <p:sp>
        <p:nvSpPr>
          <p:cNvPr id="25606" name="Text Box 122"/>
          <p:cNvSpPr txBox="1">
            <a:spLocks noChangeArrowheads="1"/>
          </p:cNvSpPr>
          <p:nvPr/>
        </p:nvSpPr>
        <p:spPr bwMode="auto">
          <a:xfrm>
            <a:off x="4003675" y="1381125"/>
            <a:ext cx="2525713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別々のハガキに書いて番号がつけられた状態 </a:t>
            </a:r>
            <a:b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</a:b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= TCP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の情報</a:t>
            </a: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+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アプリケーションの情報</a:t>
            </a:r>
          </a:p>
        </p:txBody>
      </p:sp>
      <p:sp>
        <p:nvSpPr>
          <p:cNvPr id="25607" name="Text Box 123"/>
          <p:cNvSpPr txBox="1">
            <a:spLocks noChangeArrowheads="1"/>
          </p:cNvSpPr>
          <p:nvPr/>
        </p:nvSpPr>
        <p:spPr bwMode="auto">
          <a:xfrm>
            <a:off x="371475" y="1604963"/>
            <a:ext cx="800100" cy="83502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No.1</a:t>
            </a:r>
            <a:b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</a:b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拝啓</a:t>
            </a:r>
            <a:b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</a:b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・・・・・</a:t>
            </a:r>
          </a:p>
        </p:txBody>
      </p:sp>
      <p:sp>
        <p:nvSpPr>
          <p:cNvPr id="25608" name="Text Box 126"/>
          <p:cNvSpPr txBox="1">
            <a:spLocks noChangeArrowheads="1"/>
          </p:cNvSpPr>
          <p:nvPr/>
        </p:nvSpPr>
        <p:spPr bwMode="auto">
          <a:xfrm>
            <a:off x="2468563" y="1798638"/>
            <a:ext cx="5810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・・・</a:t>
            </a:r>
          </a:p>
        </p:txBody>
      </p:sp>
      <p:sp>
        <p:nvSpPr>
          <p:cNvPr id="25609" name="Text Box 127"/>
          <p:cNvSpPr txBox="1">
            <a:spLocks noChangeArrowheads="1"/>
          </p:cNvSpPr>
          <p:nvPr/>
        </p:nvSpPr>
        <p:spPr bwMode="auto">
          <a:xfrm>
            <a:off x="2357438" y="717550"/>
            <a:ext cx="313531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非常に長い手紙の内容 </a:t>
            </a:r>
            <a:b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</a:b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= 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アプリレーションの情報</a:t>
            </a:r>
          </a:p>
        </p:txBody>
      </p:sp>
      <p:sp>
        <p:nvSpPr>
          <p:cNvPr id="25610" name="Text Box 128"/>
          <p:cNvSpPr txBox="1">
            <a:spLocks noChangeArrowheads="1"/>
          </p:cNvSpPr>
          <p:nvPr/>
        </p:nvSpPr>
        <p:spPr bwMode="auto">
          <a:xfrm>
            <a:off x="1539875" y="1597025"/>
            <a:ext cx="698500" cy="83502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No.2</a:t>
            </a:r>
            <a:b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</a:b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・・・・</a:t>
            </a:r>
            <a:b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</a:b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・</a:t>
            </a:r>
          </a:p>
        </p:txBody>
      </p:sp>
      <p:sp>
        <p:nvSpPr>
          <p:cNvPr id="25611" name="Text Box 129"/>
          <p:cNvSpPr txBox="1">
            <a:spLocks noChangeArrowheads="1"/>
          </p:cNvSpPr>
          <p:nvPr/>
        </p:nvSpPr>
        <p:spPr bwMode="auto">
          <a:xfrm>
            <a:off x="3230563" y="1590675"/>
            <a:ext cx="698500" cy="83502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No.3</a:t>
            </a:r>
            <a:b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</a:b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・・・・</a:t>
            </a:r>
            <a:b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</a:b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・</a:t>
            </a:r>
          </a:p>
        </p:txBody>
      </p:sp>
      <p:sp>
        <p:nvSpPr>
          <p:cNvPr id="25612" name="Text Box 130"/>
          <p:cNvSpPr txBox="1">
            <a:spLocks noChangeArrowheads="1"/>
          </p:cNvSpPr>
          <p:nvPr/>
        </p:nvSpPr>
        <p:spPr bwMode="auto">
          <a:xfrm>
            <a:off x="363538" y="2746375"/>
            <a:ext cx="728662" cy="8636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東京都千代田区</a:t>
            </a:r>
            <a:br>
              <a: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</a:br>
            <a:r>
              <a: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霞が関</a:t>
            </a:r>
            <a:r>
              <a:rPr kumimoji="1" lang="en-US" altLang="ja-JP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3-2-2</a:t>
            </a:r>
            <a:br>
              <a:rPr kumimoji="1" lang="en-US" altLang="ja-JP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</a:br>
            <a:endParaRPr kumimoji="1" lang="en-US" altLang="ja-JP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613" name="Line 131"/>
          <p:cNvSpPr>
            <a:spLocks noChangeShapeType="1"/>
          </p:cNvSpPr>
          <p:nvPr/>
        </p:nvSpPr>
        <p:spPr bwMode="auto">
          <a:xfrm flipH="1">
            <a:off x="768350" y="1365250"/>
            <a:ext cx="101600" cy="217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614" name="Line 132"/>
          <p:cNvSpPr>
            <a:spLocks noChangeShapeType="1"/>
          </p:cNvSpPr>
          <p:nvPr/>
        </p:nvSpPr>
        <p:spPr bwMode="auto">
          <a:xfrm>
            <a:off x="1392238" y="1379538"/>
            <a:ext cx="347662" cy="188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615" name="Line 133"/>
          <p:cNvSpPr>
            <a:spLocks noChangeShapeType="1"/>
          </p:cNvSpPr>
          <p:nvPr/>
        </p:nvSpPr>
        <p:spPr bwMode="auto">
          <a:xfrm>
            <a:off x="2016125" y="1379538"/>
            <a:ext cx="1133475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616" name="Text Box 134"/>
          <p:cNvSpPr txBox="1">
            <a:spLocks noChangeArrowheads="1"/>
          </p:cNvSpPr>
          <p:nvPr/>
        </p:nvSpPr>
        <p:spPr bwMode="auto">
          <a:xfrm>
            <a:off x="1516063" y="2752725"/>
            <a:ext cx="728662" cy="8636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東京都千代田区</a:t>
            </a:r>
            <a:br>
              <a: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</a:br>
            <a:r>
              <a: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霞が関</a:t>
            </a:r>
            <a:r>
              <a:rPr kumimoji="1" lang="en-US" altLang="ja-JP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3-2-2</a:t>
            </a:r>
            <a:br>
              <a:rPr kumimoji="1" lang="en-US" altLang="ja-JP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</a:br>
            <a:endParaRPr kumimoji="1" lang="en-US" altLang="ja-JP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617" name="Text Box 135"/>
          <p:cNvSpPr txBox="1">
            <a:spLocks noChangeArrowheads="1"/>
          </p:cNvSpPr>
          <p:nvPr/>
        </p:nvSpPr>
        <p:spPr bwMode="auto">
          <a:xfrm>
            <a:off x="3206750" y="2759075"/>
            <a:ext cx="728663" cy="8636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東京都千代田区</a:t>
            </a:r>
            <a:br>
              <a: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</a:br>
            <a:r>
              <a: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霞が関</a:t>
            </a:r>
            <a:r>
              <a:rPr kumimoji="1" lang="en-US" altLang="ja-JP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3-2-2</a:t>
            </a:r>
            <a:br>
              <a:rPr kumimoji="1" lang="en-US" altLang="ja-JP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</a:br>
            <a:endParaRPr kumimoji="1" lang="en-US" altLang="ja-JP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618" name="AutoShape 136"/>
          <p:cNvSpPr>
            <a:spLocks noChangeArrowheads="1"/>
          </p:cNvSpPr>
          <p:nvPr/>
        </p:nvSpPr>
        <p:spPr bwMode="auto">
          <a:xfrm>
            <a:off x="650875" y="2482850"/>
            <a:ext cx="131763" cy="231775"/>
          </a:xfrm>
          <a:prstGeom prst="downArrow">
            <a:avLst>
              <a:gd name="adj1" fmla="val 50000"/>
              <a:gd name="adj2" fmla="val 43976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619" name="AutoShape 137"/>
          <p:cNvSpPr>
            <a:spLocks noChangeArrowheads="1"/>
          </p:cNvSpPr>
          <p:nvPr/>
        </p:nvSpPr>
        <p:spPr bwMode="auto">
          <a:xfrm>
            <a:off x="1746250" y="2490788"/>
            <a:ext cx="131763" cy="231775"/>
          </a:xfrm>
          <a:prstGeom prst="downArrow">
            <a:avLst>
              <a:gd name="adj1" fmla="val 50000"/>
              <a:gd name="adj2" fmla="val 43976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620" name="AutoShape 138"/>
          <p:cNvSpPr>
            <a:spLocks noChangeArrowheads="1"/>
          </p:cNvSpPr>
          <p:nvPr/>
        </p:nvSpPr>
        <p:spPr bwMode="auto">
          <a:xfrm>
            <a:off x="3494088" y="2497138"/>
            <a:ext cx="131762" cy="231775"/>
          </a:xfrm>
          <a:prstGeom prst="downArrow">
            <a:avLst>
              <a:gd name="adj1" fmla="val 50000"/>
              <a:gd name="adj2" fmla="val 43976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621" name="Text Box 139"/>
          <p:cNvSpPr txBox="1">
            <a:spLocks noChangeArrowheads="1"/>
          </p:cNvSpPr>
          <p:nvPr/>
        </p:nvSpPr>
        <p:spPr bwMode="auto">
          <a:xfrm>
            <a:off x="4038600" y="2695575"/>
            <a:ext cx="2586038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ハガキに相手先の住所を書いた状態 </a:t>
            </a:r>
            <a:b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</a:b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= IP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の情報</a:t>
            </a: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+TCP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の情報</a:t>
            </a: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+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アプリケーションの情報</a:t>
            </a:r>
          </a:p>
        </p:txBody>
      </p:sp>
      <p:sp>
        <p:nvSpPr>
          <p:cNvPr id="25622" name="AutoShape 140"/>
          <p:cNvSpPr>
            <a:spLocks noChangeArrowheads="1"/>
          </p:cNvSpPr>
          <p:nvPr/>
        </p:nvSpPr>
        <p:spPr bwMode="auto">
          <a:xfrm>
            <a:off x="644525" y="3649663"/>
            <a:ext cx="131763" cy="231775"/>
          </a:xfrm>
          <a:prstGeom prst="downArrow">
            <a:avLst>
              <a:gd name="adj1" fmla="val 50000"/>
              <a:gd name="adj2" fmla="val 43976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623" name="Text Box 141"/>
          <p:cNvSpPr txBox="1">
            <a:spLocks noChangeArrowheads="1"/>
          </p:cNvSpPr>
          <p:nvPr/>
        </p:nvSpPr>
        <p:spPr bwMode="auto">
          <a:xfrm>
            <a:off x="387350" y="3927475"/>
            <a:ext cx="728663" cy="8636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東京都千代田区</a:t>
            </a:r>
            <a:br>
              <a: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</a:br>
            <a:r>
              <a: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霞が関</a:t>
            </a:r>
            <a:r>
              <a:rPr kumimoji="1" lang="en-US" altLang="ja-JP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3-2-2</a:t>
            </a:r>
            <a:br>
              <a:rPr kumimoji="1" lang="en-US" altLang="ja-JP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</a:br>
            <a:endParaRPr kumimoji="1" lang="en-US" altLang="ja-JP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624" name="Text Box 142"/>
          <p:cNvSpPr txBox="1">
            <a:spLocks noChangeArrowheads="1"/>
          </p:cNvSpPr>
          <p:nvPr/>
        </p:nvSpPr>
        <p:spPr bwMode="auto">
          <a:xfrm>
            <a:off x="971550" y="4078288"/>
            <a:ext cx="1349375" cy="590550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駅前のポストに入れて</a:t>
            </a:r>
          </a:p>
        </p:txBody>
      </p:sp>
      <p:sp>
        <p:nvSpPr>
          <p:cNvPr id="25625" name="Text Box 143"/>
          <p:cNvSpPr txBox="1">
            <a:spLocks noChangeArrowheads="1"/>
          </p:cNvSpPr>
          <p:nvPr/>
        </p:nvSpPr>
        <p:spPr bwMode="auto">
          <a:xfrm>
            <a:off x="2549525" y="3949700"/>
            <a:ext cx="41529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ハガキにポストイットでどう移動させるか指示を書いた状態 </a:t>
            </a:r>
            <a:b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</a:b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= Ethernet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の情報</a:t>
            </a: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+IP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の情報</a:t>
            </a: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+TCP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の情報</a:t>
            </a: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+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アプリケーションの情報</a:t>
            </a:r>
          </a:p>
        </p:txBody>
      </p:sp>
      <p:pic>
        <p:nvPicPr>
          <p:cNvPr id="25626" name="Picture 1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3" y="5103813"/>
            <a:ext cx="774700" cy="107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27" name="AutoShape 145"/>
          <p:cNvSpPr>
            <a:spLocks noChangeArrowheads="1"/>
          </p:cNvSpPr>
          <p:nvPr/>
        </p:nvSpPr>
        <p:spPr bwMode="auto">
          <a:xfrm flipV="1">
            <a:off x="436563" y="4919663"/>
            <a:ext cx="434975" cy="463550"/>
          </a:xfrm>
          <a:custGeom>
            <a:avLst/>
            <a:gdLst>
              <a:gd name="T0" fmla="*/ 304603 w 21600"/>
              <a:gd name="T1" fmla="*/ 0 h 21600"/>
              <a:gd name="T2" fmla="*/ 304603 w 21600"/>
              <a:gd name="T3" fmla="*/ 260919 h 21600"/>
              <a:gd name="T4" fmla="*/ 65186 w 21600"/>
              <a:gd name="T5" fmla="*/ 463550 h 21600"/>
              <a:gd name="T6" fmla="*/ 434975 w 21600"/>
              <a:gd name="T7" fmla="*/ 13045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25628" name="Picture 14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063" y="5164138"/>
            <a:ext cx="108585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29" name="Text Box 147"/>
          <p:cNvSpPr txBox="1">
            <a:spLocks noChangeArrowheads="1"/>
          </p:cNvSpPr>
          <p:nvPr/>
        </p:nvSpPr>
        <p:spPr bwMode="auto">
          <a:xfrm>
            <a:off x="1590675" y="6073775"/>
            <a:ext cx="1349375" cy="590550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XX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郵便局に集めて</a:t>
            </a:r>
          </a:p>
        </p:txBody>
      </p:sp>
      <p:pic>
        <p:nvPicPr>
          <p:cNvPr id="25630" name="Picture 1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863" y="5170488"/>
            <a:ext cx="108585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31" name="Text Box 149"/>
          <p:cNvSpPr txBox="1">
            <a:spLocks noChangeArrowheads="1"/>
          </p:cNvSpPr>
          <p:nvPr/>
        </p:nvSpPr>
        <p:spPr bwMode="auto">
          <a:xfrm>
            <a:off x="3295650" y="6037263"/>
            <a:ext cx="1349375" cy="590550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XX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郵便局に持ってて</a:t>
            </a:r>
          </a:p>
        </p:txBody>
      </p:sp>
      <p:sp>
        <p:nvSpPr>
          <p:cNvPr id="25632" name="Text Box 150"/>
          <p:cNvSpPr txBox="1">
            <a:spLocks noChangeArrowheads="1"/>
          </p:cNvSpPr>
          <p:nvPr/>
        </p:nvSpPr>
        <p:spPr bwMode="auto">
          <a:xfrm>
            <a:off x="2503488" y="2981325"/>
            <a:ext cx="581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・・・</a:t>
            </a:r>
          </a:p>
        </p:txBody>
      </p:sp>
      <p:sp>
        <p:nvSpPr>
          <p:cNvPr id="25633" name="Text Box 151"/>
          <p:cNvSpPr txBox="1">
            <a:spLocks noChangeArrowheads="1"/>
          </p:cNvSpPr>
          <p:nvPr/>
        </p:nvSpPr>
        <p:spPr bwMode="auto">
          <a:xfrm>
            <a:off x="4035425" y="5426075"/>
            <a:ext cx="581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・・・</a:t>
            </a:r>
          </a:p>
        </p:txBody>
      </p:sp>
      <p:sp>
        <p:nvSpPr>
          <p:cNvPr id="25634" name="AutoShape 152"/>
          <p:cNvSpPr>
            <a:spLocks noChangeArrowheads="1"/>
          </p:cNvSpPr>
          <p:nvPr/>
        </p:nvSpPr>
        <p:spPr bwMode="auto">
          <a:xfrm>
            <a:off x="1816100" y="5484813"/>
            <a:ext cx="347663" cy="261937"/>
          </a:xfrm>
          <a:prstGeom prst="rightArrow">
            <a:avLst>
              <a:gd name="adj1" fmla="val 50306"/>
              <a:gd name="adj2" fmla="val 44243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25635" name="Picture 15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213" y="5005388"/>
            <a:ext cx="876300" cy="96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36" name="Text Box 155"/>
          <p:cNvSpPr txBox="1">
            <a:spLocks noChangeArrowheads="1"/>
          </p:cNvSpPr>
          <p:nvPr/>
        </p:nvSpPr>
        <p:spPr bwMode="auto">
          <a:xfrm>
            <a:off x="6221413" y="6029325"/>
            <a:ext cx="1349375" cy="590550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宛先に配達して</a:t>
            </a:r>
          </a:p>
        </p:txBody>
      </p:sp>
      <p:pic>
        <p:nvPicPr>
          <p:cNvPr id="25637" name="Picture 15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125" y="5041900"/>
            <a:ext cx="1109663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38" name="Text Box 157"/>
          <p:cNvSpPr txBox="1">
            <a:spLocks noChangeArrowheads="1"/>
          </p:cNvSpPr>
          <p:nvPr/>
        </p:nvSpPr>
        <p:spPr bwMode="auto">
          <a:xfrm>
            <a:off x="6675438" y="944563"/>
            <a:ext cx="2235200" cy="3279775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Ethernet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フレームの内容を実社会の郵便にたとえて説明してみました。</a:t>
            </a:r>
            <a:b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</a:b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Ethernet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レベルの情報は具体的にハガキどう運ぶ</a:t>
            </a: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(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移動させる</a:t>
            </a: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)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ということになります。そのため、基本的に次の場所までどうするかの指示になり、実際のネットワークでも、この情報だけ書き変わっていきます。</a:t>
            </a:r>
          </a:p>
        </p:txBody>
      </p:sp>
    </p:spTree>
    <p:extLst>
      <p:ext uri="{BB962C8B-B14F-4D97-AF65-F5344CB8AC3E}">
        <p14:creationId xmlns:p14="http://schemas.microsoft.com/office/powerpoint/2010/main" val="23633951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01714EBC-081B-420C-A00A-E1974AD22E6E}" type="slidenum">
              <a:rPr kumimoji="0" lang="en-US" altLang="ja-JP"/>
              <a:pPr eaLnBrk="1" hangingPunct="1"/>
              <a:t>17</a:t>
            </a:fld>
            <a:endParaRPr kumimoji="0" lang="en-US" altLang="ja-JP"/>
          </a:p>
        </p:txBody>
      </p:sp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7696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ja-JP" b="1"/>
              <a:t>HTTP</a:t>
            </a:r>
            <a:r>
              <a:rPr lang="ja-JP" altLang="en-US" b="1"/>
              <a:t>の ウェブのプロトコルの流れの概要</a:t>
            </a:r>
          </a:p>
        </p:txBody>
      </p:sp>
      <p:pic>
        <p:nvPicPr>
          <p:cNvPr id="22532" name="Picture 3" descr="05_xSer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200" y="676275"/>
            <a:ext cx="820738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4" descr="05_1NetP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833438"/>
            <a:ext cx="9239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595438" y="1101725"/>
            <a:ext cx="2336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4078288" y="1916113"/>
            <a:ext cx="11318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b="1"/>
              <a:t>ウェブ</a:t>
            </a:r>
            <a:br>
              <a:rPr lang="ja-JP" altLang="en-US" b="1"/>
            </a:br>
            <a:r>
              <a:rPr lang="ja-JP" altLang="en-US" b="1"/>
              <a:t>サーバー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398463" y="1806575"/>
            <a:ext cx="11318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b="1"/>
              <a:t>ブラウザ</a:t>
            </a:r>
          </a:p>
        </p:txBody>
      </p:sp>
      <p:sp>
        <p:nvSpPr>
          <p:cNvPr id="22537" name="Text Box 14"/>
          <p:cNvSpPr txBox="1">
            <a:spLocks noChangeArrowheads="1"/>
          </p:cNvSpPr>
          <p:nvPr/>
        </p:nvSpPr>
        <p:spPr bwMode="auto">
          <a:xfrm>
            <a:off x="419100" y="2292350"/>
            <a:ext cx="36718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b="1" dirty="0"/>
              <a:t>正しいファイルを指定した場合</a:t>
            </a:r>
            <a:r>
              <a:rPr lang="en-US" altLang="ja-JP" b="1" dirty="0"/>
              <a:t>(A)</a:t>
            </a:r>
          </a:p>
        </p:txBody>
      </p:sp>
      <p:sp>
        <p:nvSpPr>
          <p:cNvPr id="22538" name="Line 15"/>
          <p:cNvSpPr>
            <a:spLocks noChangeShapeType="1"/>
          </p:cNvSpPr>
          <p:nvPr/>
        </p:nvSpPr>
        <p:spPr bwMode="auto">
          <a:xfrm>
            <a:off x="1452563" y="2686050"/>
            <a:ext cx="2889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39" name="Text Box 16"/>
          <p:cNvSpPr txBox="1">
            <a:spLocks noChangeArrowheads="1"/>
          </p:cNvSpPr>
          <p:nvPr/>
        </p:nvSpPr>
        <p:spPr bwMode="auto">
          <a:xfrm>
            <a:off x="2085975" y="3208338"/>
            <a:ext cx="27416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sz="1600"/>
              <a:t>ステータス </a:t>
            </a:r>
            <a:r>
              <a:rPr lang="en-US" altLang="ja-JP" sz="1600"/>
              <a:t>200 “OK“</a:t>
            </a:r>
            <a:br>
              <a:rPr lang="en-US" altLang="ja-JP" sz="1600"/>
            </a:br>
            <a:r>
              <a:rPr lang="en-US" altLang="ja-JP" sz="1600"/>
              <a:t>Hello.html</a:t>
            </a:r>
            <a:r>
              <a:rPr lang="ja-JP" altLang="en-US" sz="1600"/>
              <a:t>ファイルの内容</a:t>
            </a:r>
          </a:p>
        </p:txBody>
      </p:sp>
      <p:sp>
        <p:nvSpPr>
          <p:cNvPr id="22540" name="Line 17"/>
          <p:cNvSpPr>
            <a:spLocks noChangeShapeType="1"/>
          </p:cNvSpPr>
          <p:nvPr/>
        </p:nvSpPr>
        <p:spPr bwMode="auto">
          <a:xfrm>
            <a:off x="1457325" y="3214688"/>
            <a:ext cx="2889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41" name="Text Box 19"/>
          <p:cNvSpPr txBox="1">
            <a:spLocks noChangeArrowheads="1"/>
          </p:cNvSpPr>
          <p:nvPr/>
        </p:nvSpPr>
        <p:spPr bwMode="auto">
          <a:xfrm>
            <a:off x="933450" y="2635250"/>
            <a:ext cx="3917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ja-JP" sz="1600"/>
              <a:t>GET http://beyondbb.jp/Hello.html</a:t>
            </a:r>
          </a:p>
        </p:txBody>
      </p:sp>
      <p:sp>
        <p:nvSpPr>
          <p:cNvPr id="22542" name="Text Box 20"/>
          <p:cNvSpPr txBox="1">
            <a:spLocks noChangeArrowheads="1"/>
          </p:cNvSpPr>
          <p:nvPr/>
        </p:nvSpPr>
        <p:spPr bwMode="auto">
          <a:xfrm>
            <a:off x="439738" y="5605463"/>
            <a:ext cx="43703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b="1"/>
              <a:t>存在しないファイルを指定した場合</a:t>
            </a:r>
          </a:p>
        </p:txBody>
      </p:sp>
      <p:sp>
        <p:nvSpPr>
          <p:cNvPr id="22543" name="Line 21"/>
          <p:cNvSpPr>
            <a:spLocks noChangeShapeType="1"/>
          </p:cNvSpPr>
          <p:nvPr/>
        </p:nvSpPr>
        <p:spPr bwMode="auto">
          <a:xfrm>
            <a:off x="1473200" y="5999163"/>
            <a:ext cx="2889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44" name="Text Box 22"/>
          <p:cNvSpPr txBox="1">
            <a:spLocks noChangeArrowheads="1"/>
          </p:cNvSpPr>
          <p:nvPr/>
        </p:nvSpPr>
        <p:spPr bwMode="auto">
          <a:xfrm>
            <a:off x="2006600" y="6521450"/>
            <a:ext cx="27416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sz="1600"/>
              <a:t>ステータス </a:t>
            </a:r>
            <a:r>
              <a:rPr lang="en-US" altLang="ja-JP" sz="1600"/>
              <a:t>404 "Not Found"</a:t>
            </a:r>
          </a:p>
        </p:txBody>
      </p:sp>
      <p:sp>
        <p:nvSpPr>
          <p:cNvPr id="22545" name="Line 23"/>
          <p:cNvSpPr>
            <a:spLocks noChangeShapeType="1"/>
          </p:cNvSpPr>
          <p:nvPr/>
        </p:nvSpPr>
        <p:spPr bwMode="auto">
          <a:xfrm>
            <a:off x="1477963" y="6527800"/>
            <a:ext cx="2889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46" name="Text Box 24"/>
          <p:cNvSpPr txBox="1">
            <a:spLocks noChangeArrowheads="1"/>
          </p:cNvSpPr>
          <p:nvPr/>
        </p:nvSpPr>
        <p:spPr bwMode="auto">
          <a:xfrm>
            <a:off x="984250" y="5978525"/>
            <a:ext cx="3917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ja-JP" sz="1600"/>
              <a:t>GET http://beyondbb.jp/Hello2.html</a:t>
            </a:r>
          </a:p>
        </p:txBody>
      </p:sp>
      <p:pic>
        <p:nvPicPr>
          <p:cNvPr id="22547" name="Picture 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5213" y="2881313"/>
            <a:ext cx="1501775" cy="279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8" name="AutoShape 26"/>
          <p:cNvSpPr>
            <a:spLocks noChangeArrowheads="1"/>
          </p:cNvSpPr>
          <p:nvPr/>
        </p:nvSpPr>
        <p:spPr bwMode="auto">
          <a:xfrm>
            <a:off x="5399088" y="509588"/>
            <a:ext cx="3295650" cy="2190750"/>
          </a:xfrm>
          <a:prstGeom prst="wedgeRectCallout">
            <a:avLst>
              <a:gd name="adj1" fmla="val 23120"/>
              <a:gd name="adj2" fmla="val 58042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ja-JP" altLang="en-US" sz="1600"/>
              <a:t>ウェブサーバーとパソコンの間の</a:t>
            </a:r>
            <a:r>
              <a:rPr lang="en-US" altLang="ja-JP" sz="1600"/>
              <a:t>HTTP</a:t>
            </a:r>
            <a:r>
              <a:rPr lang="ja-JP" altLang="en-US" sz="1600"/>
              <a:t>のプロトコルは非常にシンプルです。</a:t>
            </a:r>
            <a:r>
              <a:rPr lang="en-US" altLang="ja-JP" sz="1600"/>
              <a:t>GET</a:t>
            </a:r>
            <a:r>
              <a:rPr lang="ja-JP" altLang="en-US" sz="1600"/>
              <a:t>で表示するファイル名を要求すると、サーバーがそのファイルの内容を返します。</a:t>
            </a:r>
            <a:br>
              <a:rPr lang="ja-JP" altLang="en-US" sz="1600"/>
            </a:br>
            <a:r>
              <a:rPr lang="ja-JP" altLang="en-US" sz="1600"/>
              <a:t>もしファイルが無い場合は、見つからないことを示す、</a:t>
            </a:r>
            <a:r>
              <a:rPr lang="en-US" altLang="ja-JP" sz="1600"/>
              <a:t>404</a:t>
            </a:r>
            <a:r>
              <a:rPr lang="ja-JP" altLang="en-US" sz="1600"/>
              <a:t>というステータスを返します。</a:t>
            </a:r>
          </a:p>
        </p:txBody>
      </p:sp>
      <p:sp>
        <p:nvSpPr>
          <p:cNvPr id="22549" name="Text Box 27"/>
          <p:cNvSpPr txBox="1">
            <a:spLocks noChangeArrowheads="1"/>
          </p:cNvSpPr>
          <p:nvPr/>
        </p:nvSpPr>
        <p:spPr bwMode="auto">
          <a:xfrm>
            <a:off x="354013" y="3883025"/>
            <a:ext cx="36718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b="1"/>
              <a:t>正しいファイルを指定した場合</a:t>
            </a:r>
            <a:r>
              <a:rPr lang="en-US" altLang="ja-JP" b="1"/>
              <a:t>(B)</a:t>
            </a:r>
          </a:p>
        </p:txBody>
      </p:sp>
      <p:sp>
        <p:nvSpPr>
          <p:cNvPr id="22550" name="Line 28"/>
          <p:cNvSpPr>
            <a:spLocks noChangeShapeType="1"/>
          </p:cNvSpPr>
          <p:nvPr/>
        </p:nvSpPr>
        <p:spPr bwMode="auto">
          <a:xfrm>
            <a:off x="1387475" y="4276725"/>
            <a:ext cx="2889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51" name="Text Box 29"/>
          <p:cNvSpPr txBox="1">
            <a:spLocks noChangeArrowheads="1"/>
          </p:cNvSpPr>
          <p:nvPr/>
        </p:nvSpPr>
        <p:spPr bwMode="auto">
          <a:xfrm>
            <a:off x="1789113" y="4799013"/>
            <a:ext cx="32496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sz="1600"/>
              <a:t>ステータス </a:t>
            </a:r>
            <a:r>
              <a:rPr lang="en-US" altLang="en-US" sz="1600"/>
              <a:t>304 </a:t>
            </a:r>
            <a:r>
              <a:rPr lang="en-US" altLang="ja-JP" sz="1600"/>
              <a:t>“</a:t>
            </a:r>
            <a:r>
              <a:rPr lang="en-US" altLang="en-US" sz="1600"/>
              <a:t>Not</a:t>
            </a:r>
            <a:r>
              <a:rPr lang="en-US" altLang="ja-JP" sz="1600"/>
              <a:t> </a:t>
            </a:r>
            <a:r>
              <a:rPr lang="en-US" altLang="en-US" sz="1600"/>
              <a:t>Modified</a:t>
            </a:r>
            <a:r>
              <a:rPr lang="en-US" altLang="ja-JP" sz="1600"/>
              <a:t> “</a:t>
            </a:r>
          </a:p>
        </p:txBody>
      </p:sp>
      <p:sp>
        <p:nvSpPr>
          <p:cNvPr id="22552" name="Line 30"/>
          <p:cNvSpPr>
            <a:spLocks noChangeShapeType="1"/>
          </p:cNvSpPr>
          <p:nvPr/>
        </p:nvSpPr>
        <p:spPr bwMode="auto">
          <a:xfrm>
            <a:off x="1392238" y="4805363"/>
            <a:ext cx="2889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53" name="Text Box 31"/>
          <p:cNvSpPr txBox="1">
            <a:spLocks noChangeArrowheads="1"/>
          </p:cNvSpPr>
          <p:nvPr/>
        </p:nvSpPr>
        <p:spPr bwMode="auto">
          <a:xfrm>
            <a:off x="868363" y="4225925"/>
            <a:ext cx="3917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ja-JP" sz="1600"/>
              <a:t>GET http://beyondbb.jp/Hello.html</a:t>
            </a:r>
          </a:p>
        </p:txBody>
      </p:sp>
      <p:sp>
        <p:nvSpPr>
          <p:cNvPr id="22554" name="Text Box 32"/>
          <p:cNvSpPr txBox="1">
            <a:spLocks noChangeArrowheads="1"/>
          </p:cNvSpPr>
          <p:nvPr/>
        </p:nvSpPr>
        <p:spPr bwMode="auto">
          <a:xfrm>
            <a:off x="5084763" y="3876675"/>
            <a:ext cx="2089150" cy="1323975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ja-JP" sz="1600"/>
              <a:t>“Not Modified”</a:t>
            </a:r>
            <a:r>
              <a:rPr lang="ja-JP" altLang="en-US" sz="1600"/>
              <a:t>が帰ってきた場合は、普通はキュッシュで持っている情報が最新なので、それを表示します。</a:t>
            </a:r>
          </a:p>
        </p:txBody>
      </p:sp>
    </p:spTree>
    <p:extLst>
      <p:ext uri="{BB962C8B-B14F-4D97-AF65-F5344CB8AC3E}">
        <p14:creationId xmlns:p14="http://schemas.microsoft.com/office/powerpoint/2010/main" val="4910479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76962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確認</a:t>
            </a: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コンピュータシステムの形態</a:t>
            </a:r>
            <a:endParaRPr lang="en-US" altLang="ja-JP" sz="28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97"/>
          <p:cNvSpPr txBox="1">
            <a:spLocks noChangeArrowheads="1"/>
          </p:cNvSpPr>
          <p:nvPr/>
        </p:nvSpPr>
        <p:spPr bwMode="auto">
          <a:xfrm>
            <a:off x="563880" y="1005481"/>
            <a:ext cx="758952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集中処理システム　　　　　分散処理システム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/>
          <a:srcRect l="40782" t="34629" r="42788" b="46273"/>
          <a:stretch/>
        </p:blipFill>
        <p:spPr>
          <a:xfrm>
            <a:off x="931026" y="1467146"/>
            <a:ext cx="1582190" cy="1555367"/>
          </a:xfrm>
          <a:prstGeom prst="rect">
            <a:avLst/>
          </a:prstGeom>
        </p:spPr>
      </p:pic>
      <p:grpSp>
        <p:nvGrpSpPr>
          <p:cNvPr id="10" name="グループ化 9"/>
          <p:cNvGrpSpPr/>
          <p:nvPr/>
        </p:nvGrpSpPr>
        <p:grpSpPr>
          <a:xfrm>
            <a:off x="867441" y="3874681"/>
            <a:ext cx="532615" cy="544010"/>
            <a:chOff x="850814" y="3703899"/>
            <a:chExt cx="532615" cy="544010"/>
          </a:xfrm>
        </p:grpSpPr>
        <p:sp>
          <p:nvSpPr>
            <p:cNvPr id="5" name="フレーム 4"/>
            <p:cNvSpPr/>
            <p:nvPr/>
          </p:nvSpPr>
          <p:spPr bwMode="auto">
            <a:xfrm>
              <a:off x="850814" y="3703899"/>
              <a:ext cx="503423" cy="405113"/>
            </a:xfrm>
            <a:prstGeom prst="fram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7" name="台形 6"/>
            <p:cNvSpPr/>
            <p:nvPr/>
          </p:nvSpPr>
          <p:spPr bwMode="auto">
            <a:xfrm>
              <a:off x="850815" y="4146631"/>
              <a:ext cx="532614" cy="101278"/>
            </a:xfrm>
            <a:prstGeom prst="trapezoid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34" name="グループ化 33"/>
          <p:cNvGrpSpPr/>
          <p:nvPr/>
        </p:nvGrpSpPr>
        <p:grpSpPr>
          <a:xfrm>
            <a:off x="1656448" y="3874681"/>
            <a:ext cx="532615" cy="544010"/>
            <a:chOff x="850814" y="3703899"/>
            <a:chExt cx="532615" cy="544010"/>
          </a:xfrm>
        </p:grpSpPr>
        <p:sp>
          <p:nvSpPr>
            <p:cNvPr id="35" name="フレーム 34"/>
            <p:cNvSpPr/>
            <p:nvPr/>
          </p:nvSpPr>
          <p:spPr bwMode="auto">
            <a:xfrm>
              <a:off x="850814" y="3703899"/>
              <a:ext cx="503423" cy="405113"/>
            </a:xfrm>
            <a:prstGeom prst="fram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6" name="台形 35"/>
            <p:cNvSpPr/>
            <p:nvPr/>
          </p:nvSpPr>
          <p:spPr bwMode="auto">
            <a:xfrm>
              <a:off x="850815" y="4146631"/>
              <a:ext cx="532614" cy="101278"/>
            </a:xfrm>
            <a:prstGeom prst="trapezoid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2445455" y="3874681"/>
            <a:ext cx="532615" cy="544010"/>
            <a:chOff x="850814" y="3703899"/>
            <a:chExt cx="532615" cy="544010"/>
          </a:xfrm>
        </p:grpSpPr>
        <p:sp>
          <p:nvSpPr>
            <p:cNvPr id="38" name="フレーム 37"/>
            <p:cNvSpPr/>
            <p:nvPr/>
          </p:nvSpPr>
          <p:spPr bwMode="auto">
            <a:xfrm>
              <a:off x="850814" y="3703899"/>
              <a:ext cx="503423" cy="405113"/>
            </a:xfrm>
            <a:prstGeom prst="fram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39" name="台形 38"/>
            <p:cNvSpPr/>
            <p:nvPr/>
          </p:nvSpPr>
          <p:spPr bwMode="auto">
            <a:xfrm>
              <a:off x="850815" y="4146631"/>
              <a:ext cx="532614" cy="101278"/>
            </a:xfrm>
            <a:prstGeom prst="trapezoid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cxnSp>
        <p:nvCxnSpPr>
          <p:cNvPr id="31" name="直線コネクタ 30"/>
          <p:cNvCxnSpPr>
            <a:endCxn id="5" idx="0"/>
          </p:cNvCxnSpPr>
          <p:nvPr/>
        </p:nvCxnSpPr>
        <p:spPr bwMode="auto">
          <a:xfrm flipH="1">
            <a:off x="1119153" y="2751935"/>
            <a:ext cx="280903" cy="112274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直線コネクタ 40"/>
          <p:cNvCxnSpPr>
            <a:endCxn id="35" idx="0"/>
          </p:cNvCxnSpPr>
          <p:nvPr/>
        </p:nvCxnSpPr>
        <p:spPr bwMode="auto">
          <a:xfrm>
            <a:off x="1811215" y="2751935"/>
            <a:ext cx="96945" cy="112274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直線コネクタ 42"/>
          <p:cNvCxnSpPr>
            <a:endCxn id="38" idx="0"/>
          </p:cNvCxnSpPr>
          <p:nvPr/>
        </p:nvCxnSpPr>
        <p:spPr bwMode="auto">
          <a:xfrm>
            <a:off x="2266165" y="2751935"/>
            <a:ext cx="431002" cy="112274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テキスト ボックス 43"/>
          <p:cNvSpPr txBox="1"/>
          <p:nvPr/>
        </p:nvSpPr>
        <p:spPr>
          <a:xfrm>
            <a:off x="366672" y="4581928"/>
            <a:ext cx="31121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大型コンピュータで集中的に処理する。</a:t>
            </a:r>
          </a:p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・銀行システム</a:t>
            </a:r>
          </a:p>
          <a:p>
            <a:pPr algn="l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・座席予約システムなど</a:t>
            </a:r>
          </a:p>
        </p:txBody>
      </p:sp>
      <p:pic>
        <p:nvPicPr>
          <p:cNvPr id="46" name="Picture 3" descr="05_xServ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570" y="1621906"/>
            <a:ext cx="820738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4" descr="05_1NetP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710" y="3657755"/>
            <a:ext cx="11620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4" descr="05_1NetP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201" y="3698769"/>
            <a:ext cx="11620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1" name="直線コネクタ 50"/>
          <p:cNvCxnSpPr>
            <a:endCxn id="48" idx="0"/>
          </p:cNvCxnSpPr>
          <p:nvPr/>
        </p:nvCxnSpPr>
        <p:spPr bwMode="auto">
          <a:xfrm>
            <a:off x="5149836" y="2746795"/>
            <a:ext cx="485390" cy="95197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直線コネクタ 48"/>
          <p:cNvCxnSpPr/>
          <p:nvPr/>
        </p:nvCxnSpPr>
        <p:spPr bwMode="auto">
          <a:xfrm>
            <a:off x="4824926" y="2852688"/>
            <a:ext cx="0" cy="84608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7" name="テキスト ボックス 97"/>
          <p:cNvSpPr txBox="1">
            <a:spLocks noChangeArrowheads="1"/>
          </p:cNvSpPr>
          <p:nvPr/>
        </p:nvSpPr>
        <p:spPr bwMode="auto">
          <a:xfrm>
            <a:off x="3478840" y="5024056"/>
            <a:ext cx="350279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クライアントサーバー</a:t>
            </a:r>
          </a:p>
          <a:p>
            <a:pPr algn="l" eaLnBrk="1" hangingPunct="1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システム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8" name="テキスト ボックス 97"/>
          <p:cNvSpPr txBox="1">
            <a:spLocks noChangeArrowheads="1"/>
          </p:cNvSpPr>
          <p:nvPr/>
        </p:nvSpPr>
        <p:spPr bwMode="auto">
          <a:xfrm>
            <a:off x="6981634" y="3766320"/>
            <a:ext cx="1967356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ピアツーピア</a:t>
            </a:r>
          </a:p>
          <a:p>
            <a:pPr algn="l" eaLnBrk="1" hangingPunct="1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システム</a:t>
            </a:r>
          </a:p>
          <a:p>
            <a:pPr algn="l" eaLnBrk="1" hangingPunct="1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・テレビ会議</a:t>
            </a:r>
          </a:p>
          <a:p>
            <a:pPr algn="l" eaLnBrk="1" hangingPunct="1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・ファイル交換</a:t>
            </a:r>
          </a:p>
          <a:p>
            <a:pPr algn="l" eaLnBrk="1" hangingPunct="1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など</a:t>
            </a:r>
          </a:p>
        </p:txBody>
      </p:sp>
      <p:pic>
        <p:nvPicPr>
          <p:cNvPr id="59" name="Picture 4" descr="05_1NetP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0058" y="2352031"/>
            <a:ext cx="11620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Picture 4" descr="05_1NetP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940" y="2310633"/>
            <a:ext cx="11620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1" name="直線コネクタ 60"/>
          <p:cNvCxnSpPr/>
          <p:nvPr/>
        </p:nvCxnSpPr>
        <p:spPr bwMode="auto">
          <a:xfrm>
            <a:off x="7278559" y="2816079"/>
            <a:ext cx="874841" cy="3660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8846800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8" name="Picture 8" descr="136_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2001838"/>
            <a:ext cx="3016250" cy="272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50825" y="333375"/>
            <a:ext cx="8642350" cy="549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0800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ja-JP" altLang="en-US" sz="3200" dirty="0"/>
              <a:t>さまざまな情報システム</a:t>
            </a:r>
            <a:r>
              <a:rPr lang="en-US" altLang="ja-JP" sz="3200" dirty="0"/>
              <a:t>(1)</a:t>
            </a:r>
            <a:endParaRPr lang="ja-JP" altLang="en-US" sz="3200" dirty="0"/>
          </a:p>
        </p:txBody>
      </p:sp>
      <p:sp>
        <p:nvSpPr>
          <p:cNvPr id="4" name="AutoShape 15"/>
          <p:cNvSpPr>
            <a:spLocks noChangeArrowheads="1"/>
          </p:cNvSpPr>
          <p:nvPr/>
        </p:nvSpPr>
        <p:spPr bwMode="auto">
          <a:xfrm>
            <a:off x="250825" y="1125538"/>
            <a:ext cx="360045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4BC3FF"/>
              </a:gs>
              <a:gs pos="100000">
                <a:srgbClr val="0070A8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tIns="0" bIns="10800" anchor="ctr"/>
          <a:lstStyle/>
          <a:p>
            <a:pPr algn="ctr"/>
            <a:r>
              <a:rPr lang="en-US" altLang="ja-JP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ATM</a:t>
            </a:r>
            <a:endParaRPr lang="ja-JP" altLang="en-US" sz="2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50825" y="1628775"/>
            <a:ext cx="3600450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現金自動預け払い機ともいう</a:t>
            </a:r>
          </a:p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現金をひきだしたり、振りこんだりできるシステム</a:t>
            </a:r>
          </a:p>
        </p:txBody>
      </p:sp>
      <p:pic>
        <p:nvPicPr>
          <p:cNvPr id="20485" name="Picture 5" descr="136_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684588"/>
            <a:ext cx="2874963" cy="262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AutoShape 15"/>
          <p:cNvSpPr>
            <a:spLocks noChangeArrowheads="1"/>
          </p:cNvSpPr>
          <p:nvPr/>
        </p:nvSpPr>
        <p:spPr bwMode="auto">
          <a:xfrm>
            <a:off x="4284663" y="1125538"/>
            <a:ext cx="4608512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4BC3FF"/>
              </a:gs>
              <a:gs pos="100000">
                <a:srgbClr val="0070A8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tIns="0" bIns="10800" anchor="ctr"/>
          <a:lstStyle/>
          <a:p>
            <a:pPr algn="ctr"/>
            <a:r>
              <a:rPr lang="en-US" altLang="ja-JP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図書館の本の検索・予約</a:t>
            </a:r>
            <a:endParaRPr lang="ja-JP" altLang="en-US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4211638" y="1557338"/>
            <a:ext cx="4681537" cy="100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コンピュータで、図書館の蔵書の</a:t>
            </a:r>
            <a:b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検索や、予約ができる</a:t>
            </a:r>
            <a:b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システム</a:t>
            </a:r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4067175" y="1196975"/>
            <a:ext cx="0" cy="5400675"/>
          </a:xfrm>
          <a:prstGeom prst="line">
            <a:avLst/>
          </a:prstGeom>
          <a:noFill/>
          <a:ln w="38100" cap="rnd">
            <a:solidFill>
              <a:srgbClr val="0095DC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AutoShape 15"/>
          <p:cNvSpPr>
            <a:spLocks noChangeArrowheads="1"/>
          </p:cNvSpPr>
          <p:nvPr/>
        </p:nvSpPr>
        <p:spPr bwMode="auto">
          <a:xfrm>
            <a:off x="4284663" y="5157788"/>
            <a:ext cx="4608512" cy="3587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4BC3FF"/>
              </a:gs>
              <a:gs pos="100000">
                <a:srgbClr val="0070A8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tIns="0" bIns="10800" anchor="ctr"/>
          <a:lstStyle/>
          <a:p>
            <a:pPr algn="ctr"/>
            <a:r>
              <a:rPr lang="en-US" altLang="en-US" sz="2400" dirty="0" err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ETCシステム</a:t>
            </a:r>
            <a:endParaRPr lang="ja-JP" altLang="en-US" sz="2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4284663" y="5629275"/>
            <a:ext cx="4679950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有料道路で車を止めずに自動的に料金徴収を行うシステム</a:t>
            </a:r>
          </a:p>
        </p:txBody>
      </p:sp>
      <p:sp>
        <p:nvSpPr>
          <p:cNvPr id="21515" name="Line 11"/>
          <p:cNvSpPr>
            <a:spLocks noChangeShapeType="1"/>
          </p:cNvSpPr>
          <p:nvPr/>
        </p:nvSpPr>
        <p:spPr bwMode="auto">
          <a:xfrm>
            <a:off x="4356100" y="4868863"/>
            <a:ext cx="4464050" cy="0"/>
          </a:xfrm>
          <a:prstGeom prst="line">
            <a:avLst/>
          </a:prstGeom>
          <a:noFill/>
          <a:ln w="38100" cap="rnd">
            <a:solidFill>
              <a:srgbClr val="0095DC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3"/>
          <p:cNvSpPr txBox="1"/>
          <p:nvPr/>
        </p:nvSpPr>
        <p:spPr>
          <a:xfrm>
            <a:off x="370910" y="6421437"/>
            <a:ext cx="4176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 algn="l"/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社会と情報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Next: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数研出版 引用・変更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048955" y="6233129"/>
            <a:ext cx="27975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ITS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の一つ</a:t>
            </a:r>
          </a:p>
        </p:txBody>
      </p:sp>
    </p:spTree>
    <p:extLst>
      <p:ext uri="{BB962C8B-B14F-4D97-AF65-F5344CB8AC3E}">
        <p14:creationId xmlns:p14="http://schemas.microsoft.com/office/powerpoint/2010/main" val="25898972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20487" grpId="0"/>
      <p:bldP spid="20489" grpId="0" animBg="1"/>
      <p:bldP spid="3" grpId="0" animBg="1"/>
      <p:bldP spid="215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3EE7B2A8-FC16-4D59-86B3-3D12022D3344}" type="slidenum">
              <a:rPr kumimoji="0" lang="en-US" altLang="ja-JP">
                <a:solidFill>
                  <a:srgbClr val="000000"/>
                </a:solidFill>
              </a:rPr>
              <a:pPr eaLnBrk="1" hangingPunct="1"/>
              <a:t>2</a:t>
            </a:fld>
            <a:endParaRPr kumimoji="0" lang="en-US" altLang="ja-JP">
              <a:solidFill>
                <a:srgbClr val="000000"/>
              </a:solidFill>
            </a:endParaRPr>
          </a:p>
        </p:txBody>
      </p:sp>
      <p:pic>
        <p:nvPicPr>
          <p:cNvPr id="8195" name="Picture 7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593" y="3663950"/>
            <a:ext cx="1524000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76962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確認</a:t>
            </a: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The Internet</a:t>
            </a:r>
            <a:r>
              <a:rPr lang="ja-JP" altLang="en-US" sz="28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って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何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?</a:t>
            </a:r>
          </a:p>
        </p:txBody>
      </p:sp>
      <p:sp>
        <p:nvSpPr>
          <p:cNvPr id="8237" name="Text Box 75"/>
          <p:cNvSpPr txBox="1">
            <a:spLocks noChangeArrowheads="1"/>
          </p:cNvSpPr>
          <p:nvPr/>
        </p:nvSpPr>
        <p:spPr bwMode="auto">
          <a:xfrm>
            <a:off x="1926273" y="4954587"/>
            <a:ext cx="6760527" cy="1754326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dirty="0">
                <a:solidFill>
                  <a:srgbClr val="000000"/>
                </a:solidFill>
              </a:rPr>
              <a:t>インターネット</a:t>
            </a:r>
            <a:r>
              <a:rPr lang="en-US" altLang="ja-JP" dirty="0">
                <a:solidFill>
                  <a:srgbClr val="000000"/>
                </a:solidFill>
              </a:rPr>
              <a:t>(Internet)</a:t>
            </a:r>
            <a:r>
              <a:rPr lang="ja-JP" altLang="en-US" dirty="0">
                <a:solidFill>
                  <a:srgbClr val="000000"/>
                </a:solidFill>
              </a:rPr>
              <a:t>は</a:t>
            </a:r>
            <a:r>
              <a:rPr lang="en-US" altLang="ja-JP" dirty="0">
                <a:solidFill>
                  <a:srgbClr val="000000"/>
                </a:solidFill>
              </a:rPr>
              <a:t>Inter=</a:t>
            </a:r>
            <a:r>
              <a:rPr lang="ja-JP" altLang="en-US" dirty="0">
                <a:solidFill>
                  <a:srgbClr val="000000"/>
                </a:solidFill>
              </a:rPr>
              <a:t>間、相互と</a:t>
            </a:r>
            <a:r>
              <a:rPr lang="en-US" altLang="ja-JP" dirty="0">
                <a:solidFill>
                  <a:srgbClr val="000000"/>
                </a:solidFill>
              </a:rPr>
              <a:t>Network=</a:t>
            </a:r>
            <a:r>
              <a:rPr lang="ja-JP" altLang="en-US" dirty="0">
                <a:solidFill>
                  <a:srgbClr val="000000"/>
                </a:solidFill>
              </a:rPr>
              <a:t>通信網を合わせてものと理解されますが、</a:t>
            </a:r>
            <a:r>
              <a:rPr lang="en-US" altLang="ja-JP" dirty="0">
                <a:solidFill>
                  <a:srgbClr val="000000"/>
                </a:solidFill>
              </a:rPr>
              <a:t>TCP/IP</a:t>
            </a:r>
            <a:r>
              <a:rPr lang="ja-JP" altLang="en-US" dirty="0">
                <a:solidFill>
                  <a:srgbClr val="000000"/>
                </a:solidFill>
              </a:rPr>
              <a:t>が生まれた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</a:rPr>
              <a:t>米国国防高等研究計画局</a:t>
            </a:r>
            <a:r>
              <a:rPr lang="ja-JP" altLang="en-US" dirty="0">
                <a:solidFill>
                  <a:srgbClr val="000000"/>
                </a:solidFill>
              </a:rPr>
              <a:t>では、</a:t>
            </a:r>
            <a:r>
              <a:rPr lang="en-US" altLang="ja-JP" dirty="0">
                <a:solidFill>
                  <a:srgbClr val="000000"/>
                </a:solidFill>
              </a:rPr>
              <a:t>TCP/IP</a:t>
            </a:r>
            <a:r>
              <a:rPr lang="ja-JP" altLang="en-US" dirty="0">
                <a:solidFill>
                  <a:srgbClr val="000000"/>
                </a:solidFill>
              </a:rPr>
              <a:t>が動き始めた時あたりから、これを使ったネットワークをインターネットと呼んでいたという話もあるようです。</a:t>
            </a:r>
            <a:br>
              <a:rPr lang="ja-JP" altLang="en-US" dirty="0">
                <a:solidFill>
                  <a:srgbClr val="000000"/>
                </a:solidFill>
              </a:rPr>
            </a:br>
            <a:r>
              <a:rPr lang="ja-JP" altLang="en-US" dirty="0">
                <a:solidFill>
                  <a:srgbClr val="000000"/>
                </a:solidFill>
              </a:rPr>
              <a:t>あと、初めは</a:t>
            </a:r>
            <a:r>
              <a:rPr lang="en-US" altLang="ja-JP" dirty="0">
                <a:solidFill>
                  <a:srgbClr val="000000"/>
                </a:solidFill>
              </a:rPr>
              <a:t>TCP</a:t>
            </a:r>
            <a:r>
              <a:rPr lang="ja-JP" altLang="en-US" dirty="0">
                <a:solidFill>
                  <a:srgbClr val="000000"/>
                </a:solidFill>
              </a:rPr>
              <a:t>という規格の中に</a:t>
            </a:r>
            <a:r>
              <a:rPr lang="en-US" altLang="ja-JP" dirty="0">
                <a:solidFill>
                  <a:srgbClr val="000000"/>
                </a:solidFill>
              </a:rPr>
              <a:t>TCP</a:t>
            </a:r>
            <a:r>
              <a:rPr lang="ja-JP" altLang="en-US" dirty="0">
                <a:solidFill>
                  <a:srgbClr val="000000"/>
                </a:solidFill>
              </a:rPr>
              <a:t>と</a:t>
            </a:r>
            <a:r>
              <a:rPr lang="en-US" altLang="ja-JP" dirty="0">
                <a:solidFill>
                  <a:srgbClr val="000000"/>
                </a:solidFill>
              </a:rPr>
              <a:t>IP</a:t>
            </a:r>
            <a:r>
              <a:rPr lang="ja-JP" altLang="en-US" dirty="0">
                <a:solidFill>
                  <a:srgbClr val="000000"/>
                </a:solidFill>
              </a:rPr>
              <a:t>の機能がありましたが、後に</a:t>
            </a:r>
            <a:r>
              <a:rPr lang="en-US" altLang="ja-JP" dirty="0">
                <a:solidFill>
                  <a:srgbClr val="000000"/>
                </a:solidFill>
              </a:rPr>
              <a:t>TCP/IP</a:t>
            </a:r>
            <a:r>
              <a:rPr lang="ja-JP" altLang="en-US" dirty="0">
                <a:solidFill>
                  <a:srgbClr val="000000"/>
                </a:solidFill>
              </a:rPr>
              <a:t>という規格の名前に変更されました。</a:t>
            </a:r>
          </a:p>
        </p:txBody>
      </p:sp>
      <p:sp>
        <p:nvSpPr>
          <p:cNvPr id="3" name="楕円 2"/>
          <p:cNvSpPr/>
          <p:nvPr/>
        </p:nvSpPr>
        <p:spPr bwMode="auto">
          <a:xfrm>
            <a:off x="1371600" y="751820"/>
            <a:ext cx="7178040" cy="404878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630680" y="1012086"/>
            <a:ext cx="6294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The Internet</a:t>
            </a:r>
            <a:endParaRPr lang="ja-JP" altLang="en-US" sz="32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楕円 4"/>
          <p:cNvSpPr/>
          <p:nvPr/>
        </p:nvSpPr>
        <p:spPr bwMode="auto">
          <a:xfrm>
            <a:off x="2452053" y="3555392"/>
            <a:ext cx="5090160" cy="1015826"/>
          </a:xfrm>
          <a:prstGeom prst="ellipse">
            <a:avLst/>
          </a:prstGeom>
          <a:solidFill>
            <a:srgbClr val="FF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995454" y="3601640"/>
            <a:ext cx="403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TCP/IP</a:t>
            </a:r>
            <a:br>
              <a:rPr lang="en-US" altLang="ja-JP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TCP: </a:t>
            </a:r>
            <a:r>
              <a:rPr lang="ja-JP" altLang="en-US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データを送る仕組み</a:t>
            </a:r>
            <a:br>
              <a:rPr lang="ja-JP" altLang="en-US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IP: </a:t>
            </a:r>
            <a:r>
              <a:rPr lang="ja-JP" altLang="en-US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機械を番号で認識する仕組み</a:t>
            </a:r>
          </a:p>
        </p:txBody>
      </p:sp>
      <p:sp>
        <p:nvSpPr>
          <p:cNvPr id="21" name="楕円 20"/>
          <p:cNvSpPr/>
          <p:nvPr/>
        </p:nvSpPr>
        <p:spPr bwMode="auto">
          <a:xfrm>
            <a:off x="2452053" y="2618091"/>
            <a:ext cx="5090160" cy="768048"/>
          </a:xfrm>
          <a:prstGeom prst="ellipse">
            <a:avLst/>
          </a:prstGeom>
          <a:solidFill>
            <a:srgbClr val="FF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995454" y="2733527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DNS</a:t>
            </a:r>
            <a:br>
              <a:rPr lang="en-US" altLang="ja-JP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機械の番号と名前を対応する仕組み</a:t>
            </a:r>
          </a:p>
        </p:txBody>
      </p:sp>
      <p:sp>
        <p:nvSpPr>
          <p:cNvPr id="23" name="楕円 22"/>
          <p:cNvSpPr/>
          <p:nvPr/>
        </p:nvSpPr>
        <p:spPr bwMode="auto">
          <a:xfrm>
            <a:off x="2452053" y="1668408"/>
            <a:ext cx="5090160" cy="768048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980214" y="1857792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いろいろなサービス</a:t>
            </a:r>
          </a:p>
        </p:txBody>
      </p:sp>
    </p:spTree>
    <p:extLst>
      <p:ext uri="{BB962C8B-B14F-4D97-AF65-F5344CB8AC3E}">
        <p14:creationId xmlns:p14="http://schemas.microsoft.com/office/powerpoint/2010/main" val="37356057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5"/>
          <p:cNvSpPr>
            <a:spLocks noChangeArrowheads="1"/>
          </p:cNvSpPr>
          <p:nvPr/>
        </p:nvSpPr>
        <p:spPr bwMode="auto">
          <a:xfrm>
            <a:off x="250825" y="1125538"/>
            <a:ext cx="4608513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4BC3FF"/>
              </a:gs>
              <a:gs pos="100000">
                <a:srgbClr val="0070A8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tIns="0" bIns="10800" anchor="ctr"/>
          <a:lstStyle/>
          <a:p>
            <a:pPr algn="ctr"/>
            <a:r>
              <a:rPr lang="en-US" altLang="ja-JP" sz="2400" dirty="0" err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全地球測位システム</a:t>
            </a:r>
            <a:r>
              <a:rPr lang="en-US" altLang="ja-JP" sz="2400" dirty="0" err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（GPS</a:t>
            </a:r>
            <a:r>
              <a:rPr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ja-JP" altLang="en-US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179388" y="1554163"/>
            <a:ext cx="4826000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地球上の位置を測定するシステム</a:t>
            </a:r>
          </a:p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カーナビゲーションや携帯電話端末にも組みこまれている</a:t>
            </a:r>
          </a:p>
        </p:txBody>
      </p:sp>
      <p:sp>
        <p:nvSpPr>
          <p:cNvPr id="21513" name="Line 9"/>
          <p:cNvSpPr>
            <a:spLocks noChangeShapeType="1"/>
          </p:cNvSpPr>
          <p:nvPr/>
        </p:nvSpPr>
        <p:spPr bwMode="auto">
          <a:xfrm>
            <a:off x="5148263" y="1196975"/>
            <a:ext cx="0" cy="5400675"/>
          </a:xfrm>
          <a:prstGeom prst="line">
            <a:avLst/>
          </a:prstGeom>
          <a:noFill/>
          <a:ln w="38100" cap="rnd">
            <a:solidFill>
              <a:srgbClr val="0095DC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1514" name="Picture 10" descr="136_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339" y="3038475"/>
            <a:ext cx="3410730" cy="258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250825" y="5708428"/>
            <a:ext cx="43561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個以上の人工衛星からの電波を受信することで、位置を測定する</a:t>
            </a:r>
          </a:p>
        </p:txBody>
      </p:sp>
      <p:sp>
        <p:nvSpPr>
          <p:cNvPr id="4" name="AutoShape 15"/>
          <p:cNvSpPr>
            <a:spLocks noChangeArrowheads="1"/>
          </p:cNvSpPr>
          <p:nvPr/>
        </p:nvSpPr>
        <p:spPr bwMode="auto">
          <a:xfrm>
            <a:off x="5494338" y="1125538"/>
            <a:ext cx="3313112" cy="7905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4BC3FF"/>
              </a:gs>
              <a:gs pos="100000">
                <a:srgbClr val="0070A8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tIns="0" bIns="10800" anchor="ctr"/>
          <a:lstStyle/>
          <a:p>
            <a:pPr algn="ctr">
              <a:lnSpc>
                <a:spcPct val="95000"/>
              </a:lnSpc>
            </a:pPr>
            <a:r>
              <a:rPr lang="en-US" altLang="ja-JP" sz="2000" dirty="0" err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住民基本台帳</a:t>
            </a:r>
            <a:endParaRPr lang="en-US" altLang="ja-JP" sz="20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95000"/>
              </a:lnSpc>
            </a:pPr>
            <a:r>
              <a:rPr lang="en-US" altLang="ja-JP" sz="2000" dirty="0" err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ネットワークシステム</a:t>
            </a:r>
            <a:endParaRPr lang="ja-JP" altLang="en-US" sz="20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5435600" y="1992313"/>
            <a:ext cx="3384550" cy="183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dist">
              <a:lnSpc>
                <a:spcPct val="105000"/>
              </a:lnSpc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住民基本台帳をデータ</a:t>
            </a:r>
          </a:p>
          <a:p>
            <a:pPr algn="dist">
              <a:lnSpc>
                <a:spcPct val="105000"/>
              </a:lnSpc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ベース化したもので、住</a:t>
            </a:r>
          </a:p>
          <a:p>
            <a:pPr algn="dist">
              <a:lnSpc>
                <a:spcPct val="105000"/>
              </a:lnSpc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民基本台帳カードがあれ</a:t>
            </a:r>
          </a:p>
          <a:p>
            <a:pPr algn="dist">
              <a:lnSpc>
                <a:spcPct val="105000"/>
              </a:lnSpc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ば全国どこからでも住民</a:t>
            </a:r>
          </a:p>
          <a:p>
            <a:pPr algn="dist">
              <a:lnSpc>
                <a:spcPct val="105000"/>
              </a:lnSpc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票の交付が受けられる</a:t>
            </a:r>
          </a:p>
          <a:p>
            <a:pPr algn="dist">
              <a:lnSpc>
                <a:spcPct val="105000"/>
              </a:lnSpc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現在は</a:t>
            </a:r>
            <a:r>
              <a:rPr lang="ja-JP" altLang="en-US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マイナンバーカード</a:t>
            </a:r>
          </a:p>
        </p:txBody>
      </p:sp>
      <p:pic>
        <p:nvPicPr>
          <p:cNvPr id="22539" name="Picture 11" descr="136_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4149725"/>
            <a:ext cx="3541713" cy="225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50825" y="333375"/>
            <a:ext cx="8642350" cy="549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0800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ja-JP" altLang="en-US" sz="3200" dirty="0"/>
              <a:t>さまざまな情報システム</a:t>
            </a:r>
            <a:r>
              <a:rPr lang="en-US" altLang="ja-JP" sz="3200" dirty="0"/>
              <a:t>(2)</a:t>
            </a:r>
            <a:endParaRPr lang="ja-JP" altLang="en-US" sz="3200" dirty="0"/>
          </a:p>
        </p:txBody>
      </p:sp>
      <p:sp>
        <p:nvSpPr>
          <p:cNvPr id="12" name="テキスト ボックス 13"/>
          <p:cNvSpPr txBox="1"/>
          <p:nvPr/>
        </p:nvSpPr>
        <p:spPr>
          <a:xfrm>
            <a:off x="207156" y="6428373"/>
            <a:ext cx="4176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 algn="l"/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社会と情報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Next: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数研出版 引用・変更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3560243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513" grpId="0" animBg="1"/>
      <p:bldP spid="4" grpId="0" animBg="1"/>
      <p:bldP spid="2253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5"/>
          <p:cNvSpPr>
            <a:spLocks noChangeArrowheads="1"/>
          </p:cNvSpPr>
          <p:nvPr/>
        </p:nvSpPr>
        <p:spPr bwMode="auto">
          <a:xfrm>
            <a:off x="1476375" y="954326"/>
            <a:ext cx="6093658" cy="6030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4BC3FF"/>
              </a:gs>
              <a:gs pos="100000">
                <a:srgbClr val="0070A8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tIns="0" bIns="10800" anchor="ctr"/>
          <a:lstStyle/>
          <a:p>
            <a:pPr algn="ctr"/>
            <a:r>
              <a:rPr lang="en-US" altLang="zh-TW" sz="32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緊急地震速報</a:t>
            </a:r>
            <a:endParaRPr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1476375" y="1628775"/>
            <a:ext cx="6553200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地震の発生を検知すると、震源や地震の規模を推定し、即座に通報するシステム</a:t>
            </a:r>
          </a:p>
        </p:txBody>
      </p:sp>
      <p:pic>
        <p:nvPicPr>
          <p:cNvPr id="22540" name="Picture 12" descr="136_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369" y="2401943"/>
            <a:ext cx="5175250" cy="387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50825" y="333375"/>
            <a:ext cx="8642350" cy="549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0800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ja-JP" altLang="en-US" sz="3200" dirty="0"/>
              <a:t>さまざまな情報システム</a:t>
            </a:r>
            <a:r>
              <a:rPr lang="en-US" altLang="ja-JP" sz="3200" dirty="0"/>
              <a:t>(3)</a:t>
            </a:r>
            <a:endParaRPr lang="ja-JP" altLang="en-US" sz="3200" dirty="0"/>
          </a:p>
        </p:txBody>
      </p:sp>
      <p:sp>
        <p:nvSpPr>
          <p:cNvPr id="6" name="テキスト ボックス 13"/>
          <p:cNvSpPr txBox="1"/>
          <p:nvPr/>
        </p:nvSpPr>
        <p:spPr>
          <a:xfrm>
            <a:off x="576263" y="6519446"/>
            <a:ext cx="4176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 algn="l"/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社会と情報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Next: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数研出版 引用・変更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735774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25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5"/>
          <p:cNvSpPr>
            <a:spLocks noChangeArrowheads="1"/>
          </p:cNvSpPr>
          <p:nvPr/>
        </p:nvSpPr>
        <p:spPr bwMode="auto">
          <a:xfrm>
            <a:off x="250825" y="836613"/>
            <a:ext cx="4033838" cy="3603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4BC3FF"/>
              </a:gs>
              <a:gs pos="100000">
                <a:srgbClr val="0070A8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tIns="0" bIns="10800" anchor="ctr"/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座席予約システム</a:t>
            </a:r>
            <a:endParaRPr lang="en-US" altLang="ja-JP" sz="2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AutoShape 15"/>
          <p:cNvSpPr>
            <a:spLocks noChangeArrowheads="1"/>
          </p:cNvSpPr>
          <p:nvPr/>
        </p:nvSpPr>
        <p:spPr bwMode="auto">
          <a:xfrm>
            <a:off x="4787900" y="836613"/>
            <a:ext cx="4105275" cy="3603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4BC3FF"/>
              </a:gs>
              <a:gs pos="100000">
                <a:srgbClr val="0070A8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tIns="0" bIns="10800" anchor="ctr"/>
          <a:lstStyle/>
          <a:p>
            <a:pPr algn="ctr"/>
            <a:r>
              <a:rPr lang="en-US" altLang="en-US" sz="3200" dirty="0" err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POS</a:t>
            </a:r>
            <a:r>
              <a:rPr lang="en-US" altLang="en-US" dirty="0" err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システム</a:t>
            </a:r>
            <a:endParaRPr lang="ja-JP" altLang="en-US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558" name="Line 6"/>
          <p:cNvSpPr>
            <a:spLocks noChangeShapeType="1"/>
          </p:cNvSpPr>
          <p:nvPr/>
        </p:nvSpPr>
        <p:spPr bwMode="auto">
          <a:xfrm>
            <a:off x="4572000" y="992188"/>
            <a:ext cx="0" cy="5757862"/>
          </a:xfrm>
          <a:prstGeom prst="line">
            <a:avLst/>
          </a:prstGeom>
          <a:noFill/>
          <a:ln w="38100" cap="rnd">
            <a:solidFill>
              <a:srgbClr val="0095DC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pic>
        <p:nvPicPr>
          <p:cNvPr id="23562" name="Picture 10" descr="137_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3436" y="2975018"/>
            <a:ext cx="3518117" cy="3395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179388" y="1276350"/>
            <a:ext cx="4321175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全国の駅や旅行代理店だけでなく、個人のパソコンや携帯電話からもインターネットを通じて、座席の予約・購入・支払いができるシステム</a:t>
            </a:r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4697413" y="1268413"/>
            <a:ext cx="4446587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ja-JP" altLang="en-US" sz="2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商品のバーコードを各店舗のレジで読みとり、本部の情報処理センターに情報を送って、商品の仕入れ・配送などを集中管理するシステム</a:t>
            </a:r>
          </a:p>
        </p:txBody>
      </p:sp>
      <p:pic>
        <p:nvPicPr>
          <p:cNvPr id="23566" name="Picture 14" descr="137_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22902" y="3053517"/>
            <a:ext cx="3595607" cy="3414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250825" y="333375"/>
            <a:ext cx="8642350" cy="549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0800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ja-JP" altLang="en-US" sz="3200" dirty="0"/>
              <a:t>さまざまな情報システム</a:t>
            </a:r>
            <a:r>
              <a:rPr lang="en-US" altLang="ja-JP" sz="3200" dirty="0"/>
              <a:t>(4)</a:t>
            </a:r>
            <a:endParaRPr lang="ja-JP" altLang="en-US" sz="3200" dirty="0"/>
          </a:p>
        </p:txBody>
      </p:sp>
      <p:sp>
        <p:nvSpPr>
          <p:cNvPr id="11" name="テキスト ボックス 13"/>
          <p:cNvSpPr txBox="1"/>
          <p:nvPr/>
        </p:nvSpPr>
        <p:spPr>
          <a:xfrm>
            <a:off x="448914" y="6431044"/>
            <a:ext cx="4176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 algn="l"/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社会と情報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Next: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数研出版 引用・変更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1124496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23558" grpId="0" animBg="1"/>
      <p:bldP spid="23563" grpId="0"/>
      <p:bldP spid="2356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53181" y="398980"/>
            <a:ext cx="9105900" cy="503237"/>
          </a:xfrm>
        </p:spPr>
        <p:txBody>
          <a:bodyPr/>
          <a:lstStyle/>
          <a:p>
            <a:pPr algn="l"/>
            <a:r>
              <a:rPr lang="en-US" altLang="ja-JP" sz="3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ユビキタスコンピューティング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964831" y="1257300"/>
            <a:ext cx="6904775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76213" indent="-176213">
              <a:lnSpc>
                <a:spcPct val="110000"/>
              </a:lnSpc>
              <a:spcBef>
                <a:spcPct val="20000"/>
              </a:spcBef>
              <a:buClr>
                <a:srgbClr val="0095DC"/>
              </a:buClr>
              <a:buFontTx/>
              <a:buChar char="•"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 コンピュータは年々小さく高性能で低消費電力、低価格に</a:t>
            </a:r>
          </a:p>
          <a:p>
            <a:pPr marL="176213" indent="-176213">
              <a:lnSpc>
                <a:spcPct val="110000"/>
              </a:lnSpc>
              <a:spcBef>
                <a:spcPct val="20000"/>
              </a:spcBef>
              <a:buClr>
                <a:srgbClr val="0095DC"/>
              </a:buClr>
              <a:buFontTx/>
              <a:buChar char="•"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 自動車や家電製品などコンピュータが組みこまれたモノも増加</a:t>
            </a:r>
          </a:p>
        </p:txBody>
      </p:sp>
      <p:sp>
        <p:nvSpPr>
          <p:cNvPr id="11" name="Text Box 59"/>
          <p:cNvSpPr txBox="1">
            <a:spLocks noChangeArrowheads="1"/>
          </p:cNvSpPr>
          <p:nvPr/>
        </p:nvSpPr>
        <p:spPr bwMode="auto">
          <a:xfrm>
            <a:off x="1962944" y="5386104"/>
            <a:ext cx="5168900" cy="523220"/>
          </a:xfrm>
          <a:prstGeom prst="rect">
            <a:avLst/>
          </a:prstGeom>
          <a:solidFill>
            <a:srgbClr val="E5F6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ユビキタスコンピューティング</a:t>
            </a: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323850" y="2420938"/>
            <a:ext cx="8497888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Bef>
                <a:spcPct val="20000"/>
              </a:spcBef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このような傾向は今後ますます強まり、</a:t>
            </a:r>
            <a:b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身のまわりのさまざまなモノにコンピュータが組みこまれると・・・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250825" y="3757613"/>
            <a:ext cx="8497888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それらが情報をやりとりして、</a:t>
            </a:r>
            <a:b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省エネと生活サポートをしてくれる環境も可能に</a:t>
            </a: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1677988" y="4868863"/>
            <a:ext cx="5759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このような環境を実現する技術を、</a:t>
            </a:r>
          </a:p>
        </p:txBody>
      </p:sp>
      <p:sp>
        <p:nvSpPr>
          <p:cNvPr id="18438" name="AutoShape 6"/>
          <p:cNvSpPr>
            <a:spLocks noChangeAspect="1" noChangeArrowheads="1"/>
          </p:cNvSpPr>
          <p:nvPr/>
        </p:nvSpPr>
        <p:spPr bwMode="auto">
          <a:xfrm>
            <a:off x="4260850" y="3270578"/>
            <a:ext cx="623888" cy="374650"/>
          </a:xfrm>
          <a:prstGeom prst="downArrow">
            <a:avLst>
              <a:gd name="adj1" fmla="val 50111"/>
              <a:gd name="adj2" fmla="val 44116"/>
            </a:avLst>
          </a:prstGeom>
          <a:noFill/>
          <a:ln w="38100">
            <a:solidFill>
              <a:srgbClr val="0095DC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13"/>
          <p:cNvSpPr txBox="1"/>
          <p:nvPr/>
        </p:nvSpPr>
        <p:spPr>
          <a:xfrm>
            <a:off x="250825" y="6331347"/>
            <a:ext cx="4176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 algn="l"/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社会と情報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Next: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数研出版 引用・変更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915080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393" grpId="0"/>
      <p:bldP spid="1843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179388" y="356166"/>
            <a:ext cx="82826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32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ユビキタスコンピューティングのイメージ</a:t>
            </a:r>
            <a:endParaRPr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2534" name="Picture 6" descr="138_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1268413"/>
            <a:ext cx="3340100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7" descr="138_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700213"/>
            <a:ext cx="5437187" cy="3136900"/>
          </a:xfrm>
          <a:prstGeom prst="rect">
            <a:avLst/>
          </a:prstGeom>
          <a:noFill/>
        </p:spPr>
      </p:pic>
      <p:sp>
        <p:nvSpPr>
          <p:cNvPr id="5" name="テキスト ボックス 13"/>
          <p:cNvSpPr txBox="1"/>
          <p:nvPr/>
        </p:nvSpPr>
        <p:spPr>
          <a:xfrm>
            <a:off x="406871" y="6157906"/>
            <a:ext cx="4176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 algn="l"/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社会と情報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Next: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数研出版 引用・変更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6238981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496807" y="311945"/>
            <a:ext cx="9105900" cy="503237"/>
          </a:xfrm>
        </p:spPr>
        <p:txBody>
          <a:bodyPr/>
          <a:lstStyle/>
          <a:p>
            <a:pPr algn="l"/>
            <a:r>
              <a:rPr lang="en-US" altLang="ja-JP" sz="3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モノのインターネット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250825" y="1125538"/>
            <a:ext cx="8642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ユビキタスコンピューティングの時代には・・・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250825" y="1700213"/>
            <a:ext cx="8785225" cy="100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Bef>
                <a:spcPct val="20000"/>
              </a:spcBef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多数のセンサからのデータをネットワークで集めて</a:t>
            </a:r>
            <a:b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状況を総合的にとらえ、</a:t>
            </a:r>
            <a:b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家電製品などをネットワークで最適に制御</a:t>
            </a:r>
          </a:p>
        </p:txBody>
      </p:sp>
      <p:sp>
        <p:nvSpPr>
          <p:cNvPr id="18438" name="AutoShape 6"/>
          <p:cNvSpPr>
            <a:spLocks noChangeAspect="1" noChangeArrowheads="1"/>
          </p:cNvSpPr>
          <p:nvPr/>
        </p:nvSpPr>
        <p:spPr bwMode="auto">
          <a:xfrm>
            <a:off x="4284663" y="3068638"/>
            <a:ext cx="623887" cy="374650"/>
          </a:xfrm>
          <a:prstGeom prst="downArrow">
            <a:avLst>
              <a:gd name="adj1" fmla="val 50111"/>
              <a:gd name="adj2" fmla="val 44116"/>
            </a:avLst>
          </a:prstGeom>
          <a:noFill/>
          <a:ln w="38100">
            <a:solidFill>
              <a:srgbClr val="0095DC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250825" y="3429000"/>
            <a:ext cx="8642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身のまわりのさまざまなモノがネットワークでつながることが重要</a:t>
            </a: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250825" y="4149725"/>
            <a:ext cx="8567738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ユビキタスコンピューティングと目指すものは同じ考え方を、</a:t>
            </a:r>
            <a:b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ネットワークを重視した観点から</a:t>
            </a:r>
          </a:p>
        </p:txBody>
      </p:sp>
      <p:sp>
        <p:nvSpPr>
          <p:cNvPr id="11" name="Text Box 59"/>
          <p:cNvSpPr txBox="1">
            <a:spLocks noChangeArrowheads="1"/>
          </p:cNvSpPr>
          <p:nvPr/>
        </p:nvSpPr>
        <p:spPr bwMode="auto">
          <a:xfrm>
            <a:off x="1069383" y="5276850"/>
            <a:ext cx="4221755" cy="523220"/>
          </a:xfrm>
          <a:prstGeom prst="rect">
            <a:avLst/>
          </a:prstGeom>
          <a:solidFill>
            <a:srgbClr val="E5F6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モノのインターネット</a:t>
            </a:r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6404164" y="5276850"/>
            <a:ext cx="15696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などともよぶ</a:t>
            </a:r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5056845" y="5276850"/>
            <a:ext cx="154491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en-US" altLang="ja-JP" sz="2800" b="1" dirty="0" err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IoT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</a:p>
        </p:txBody>
      </p:sp>
      <p:sp>
        <p:nvSpPr>
          <p:cNvPr id="12" name="テキスト ボックス 13"/>
          <p:cNvSpPr txBox="1"/>
          <p:nvPr/>
        </p:nvSpPr>
        <p:spPr>
          <a:xfrm>
            <a:off x="731838" y="6170065"/>
            <a:ext cx="4176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 algn="l"/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社会と情報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Next: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数研出版 引用・変更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8196167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5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9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8" grpId="0" animBg="1"/>
      <p:bldP spid="11" grpId="0" animBg="1"/>
      <p:bldP spid="1639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0A0F3-08F8-45DA-9320-F85218DEBEF3}" type="slidenum">
              <a:rPr lang="en-US" altLang="ja-JP"/>
              <a:pPr/>
              <a:t>26</a:t>
            </a:fld>
            <a:endParaRPr lang="en-US" altLang="ja-JP"/>
          </a:p>
        </p:txBody>
      </p:sp>
      <p:pic>
        <p:nvPicPr>
          <p:cNvPr id="72745" name="Picture 41" descr="A15P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0" y="1028700"/>
            <a:ext cx="847725" cy="766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7620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b="1"/>
              <a:t>マイコン</a:t>
            </a:r>
            <a:r>
              <a:rPr lang="en-US" altLang="ja-JP" sz="2000" b="1"/>
              <a:t>(</a:t>
            </a:r>
            <a:r>
              <a:rPr lang="ja-JP" altLang="en-US" sz="2000" b="1"/>
              <a:t>コンピュータ</a:t>
            </a:r>
            <a:r>
              <a:rPr lang="en-US" altLang="ja-JP" sz="2000" b="1"/>
              <a:t>)</a:t>
            </a:r>
            <a:r>
              <a:rPr lang="ja-JP" altLang="en-US" sz="2000" b="1"/>
              <a:t>内蔵から</a:t>
            </a:r>
            <a:r>
              <a:rPr lang="en-US" altLang="ja-JP" sz="2000" b="1"/>
              <a:t>IoT</a:t>
            </a:r>
            <a:r>
              <a:rPr lang="ja-JP" altLang="en-US" sz="2000" b="1"/>
              <a:t>へ</a:t>
            </a:r>
            <a:endParaRPr lang="ja-JP" altLang="en-US" sz="1800" b="1"/>
          </a:p>
        </p:txBody>
      </p:sp>
      <p:pic>
        <p:nvPicPr>
          <p:cNvPr id="72727" name="Picture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3" y="1030288"/>
            <a:ext cx="638175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28" name="Picture 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1925" y="936625"/>
            <a:ext cx="788988" cy="82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29" name="Picture 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250" y="898525"/>
            <a:ext cx="77152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30" name="Picture 2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275" y="936625"/>
            <a:ext cx="97155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31" name="Picture 2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613" y="3263900"/>
            <a:ext cx="1019175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32" name="Picture 2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8" y="4721225"/>
            <a:ext cx="6477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33" name="Picture 2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125" y="1874838"/>
            <a:ext cx="676275" cy="59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34" name="Picture 3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200" y="1703388"/>
            <a:ext cx="828675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35" name="Picture 3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575" y="2703513"/>
            <a:ext cx="819150" cy="776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36" name="Picture 3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675" y="1111250"/>
            <a:ext cx="714375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37" name="Picture 33" descr="140124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25" y="2211388"/>
            <a:ext cx="1035050" cy="103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38" name="Picture 3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50" y="1647825"/>
            <a:ext cx="588963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39" name="Picture 3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5288" y="2925763"/>
            <a:ext cx="806450" cy="382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40" name="Picture 3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2100" y="1068388"/>
            <a:ext cx="100965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41" name="Picture 37" descr="A28_Things1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2679700"/>
            <a:ext cx="635000" cy="81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42" name="Picture 3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8" y="3470275"/>
            <a:ext cx="963612" cy="72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43" name="Picture 39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863" y="2398713"/>
            <a:ext cx="795337" cy="69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44" name="Picture 40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0038" y="4687888"/>
            <a:ext cx="914400" cy="74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746" name="AutoShape 42"/>
          <p:cNvSpPr>
            <a:spLocks noChangeArrowheads="1"/>
          </p:cNvSpPr>
          <p:nvPr/>
        </p:nvSpPr>
        <p:spPr bwMode="auto">
          <a:xfrm>
            <a:off x="288925" y="838200"/>
            <a:ext cx="2438400" cy="5440363"/>
          </a:xfrm>
          <a:prstGeom prst="roundRect">
            <a:avLst>
              <a:gd name="adj" fmla="val 11653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747" name="Text Box 43"/>
          <p:cNvSpPr txBox="1">
            <a:spLocks noChangeArrowheads="1"/>
          </p:cNvSpPr>
          <p:nvPr/>
        </p:nvSpPr>
        <p:spPr bwMode="auto">
          <a:xfrm>
            <a:off x="623888" y="5562600"/>
            <a:ext cx="18573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社会のいろいろな機械や装置</a:t>
            </a:r>
          </a:p>
        </p:txBody>
      </p:sp>
      <p:sp>
        <p:nvSpPr>
          <p:cNvPr id="72748" name="AutoShape 44"/>
          <p:cNvSpPr>
            <a:spLocks noChangeArrowheads="1"/>
          </p:cNvSpPr>
          <p:nvPr/>
        </p:nvSpPr>
        <p:spPr bwMode="auto">
          <a:xfrm>
            <a:off x="5378450" y="852488"/>
            <a:ext cx="3459163" cy="3138487"/>
          </a:xfrm>
          <a:prstGeom prst="roundRect">
            <a:avLst>
              <a:gd name="adj" fmla="val 11653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749" name="Text Box 45"/>
          <p:cNvSpPr txBox="1">
            <a:spLocks noChangeArrowheads="1"/>
          </p:cNvSpPr>
          <p:nvPr/>
        </p:nvSpPr>
        <p:spPr bwMode="auto">
          <a:xfrm>
            <a:off x="6384925" y="3398838"/>
            <a:ext cx="18573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家庭のいろいろな道具や機械</a:t>
            </a:r>
          </a:p>
        </p:txBody>
      </p:sp>
      <p:sp>
        <p:nvSpPr>
          <p:cNvPr id="72750" name="AutoShape 46"/>
          <p:cNvSpPr>
            <a:spLocks noChangeArrowheads="1"/>
          </p:cNvSpPr>
          <p:nvPr/>
        </p:nvSpPr>
        <p:spPr bwMode="auto">
          <a:xfrm>
            <a:off x="2954338" y="852488"/>
            <a:ext cx="2255837" cy="1628775"/>
          </a:xfrm>
          <a:prstGeom prst="roundRect">
            <a:avLst>
              <a:gd name="adj" fmla="val 11653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751" name="Text Box 47"/>
          <p:cNvSpPr txBox="1">
            <a:spLocks noChangeArrowheads="1"/>
          </p:cNvSpPr>
          <p:nvPr/>
        </p:nvSpPr>
        <p:spPr bwMode="auto">
          <a:xfrm>
            <a:off x="3200400" y="1874838"/>
            <a:ext cx="18573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ネット接続を前提としたパソコン・携帯</a:t>
            </a:r>
          </a:p>
        </p:txBody>
      </p:sp>
      <p:sp>
        <p:nvSpPr>
          <p:cNvPr id="72752" name="AutoShape 48"/>
          <p:cNvSpPr>
            <a:spLocks noChangeArrowheads="1"/>
          </p:cNvSpPr>
          <p:nvPr/>
        </p:nvSpPr>
        <p:spPr bwMode="auto">
          <a:xfrm>
            <a:off x="3170238" y="2895600"/>
            <a:ext cx="1766887" cy="762000"/>
          </a:xfrm>
          <a:prstGeom prst="cloudCallout">
            <a:avLst>
              <a:gd name="adj1" fmla="val -17653"/>
              <a:gd name="adj2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br>
              <a:rPr lang="en-US" altLang="ja-JP" sz="800"/>
            </a:br>
            <a:r>
              <a:rPr lang="ja-JP" altLang="en-US"/>
              <a:t>ネットワーク</a:t>
            </a:r>
          </a:p>
        </p:txBody>
      </p:sp>
      <p:sp>
        <p:nvSpPr>
          <p:cNvPr id="72753" name="Line 49"/>
          <p:cNvSpPr>
            <a:spLocks noChangeShapeType="1"/>
          </p:cNvSpPr>
          <p:nvPr/>
        </p:nvSpPr>
        <p:spPr bwMode="auto">
          <a:xfrm>
            <a:off x="4008438" y="2498725"/>
            <a:ext cx="0" cy="4270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2754" name="Line 50"/>
          <p:cNvSpPr>
            <a:spLocks noChangeShapeType="1"/>
          </p:cNvSpPr>
          <p:nvPr/>
        </p:nvSpPr>
        <p:spPr bwMode="auto">
          <a:xfrm flipH="1">
            <a:off x="4892675" y="3138488"/>
            <a:ext cx="501650" cy="158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2755" name="Line 51"/>
          <p:cNvSpPr>
            <a:spLocks noChangeShapeType="1"/>
          </p:cNvSpPr>
          <p:nvPr/>
        </p:nvSpPr>
        <p:spPr bwMode="auto">
          <a:xfrm flipH="1">
            <a:off x="2713038" y="3184525"/>
            <a:ext cx="501650" cy="158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2757" name="AutoShape 53"/>
          <p:cNvSpPr>
            <a:spLocks noChangeArrowheads="1"/>
          </p:cNvSpPr>
          <p:nvPr/>
        </p:nvSpPr>
        <p:spPr bwMode="auto">
          <a:xfrm>
            <a:off x="3063875" y="4237038"/>
            <a:ext cx="3409950" cy="2132012"/>
          </a:xfrm>
          <a:prstGeom prst="wedgeRectCallout">
            <a:avLst>
              <a:gd name="adj1" fmla="val 61861"/>
              <a:gd name="adj2" fmla="val -28032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社会や家庭にはいろいろな機械や装置がありますが、ほとんどのモノにはコンピュータ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マイコン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が現在組み込まれています。これらのモノがネットワークに接続されます。</a:t>
            </a:r>
          </a:p>
        </p:txBody>
      </p:sp>
      <p:pic>
        <p:nvPicPr>
          <p:cNvPr id="72758" name="Picture 54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050" y="4271963"/>
            <a:ext cx="1781175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7057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730486" y="6213117"/>
            <a:ext cx="2133600" cy="476250"/>
          </a:xfrm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BE632E13-4902-46E6-ADB3-0C8B3E356899}" type="slidenum">
              <a:rPr kumimoji="0" lang="en-US" altLang="ja-JP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pPr eaLnBrk="1" hangingPunct="1"/>
              <a:t>3</a:t>
            </a:fld>
            <a:endParaRPr kumimoji="0" lang="en-US" altLang="ja-JP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628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76962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確認</a:t>
            </a: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グローバル</a:t>
            </a:r>
            <a:r>
              <a:rPr lang="en-US" altLang="ja-JP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IP/</a:t>
            </a:r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プライベート</a:t>
            </a:r>
            <a:r>
              <a:rPr lang="en-US" altLang="ja-JP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IP</a:t>
            </a:r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アドレス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238746" y="1865801"/>
            <a:ext cx="4251960" cy="452431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srgbClr val="000000"/>
                </a:solidFill>
              </a:rPr>
              <a:t>高校内ネットワーク</a:t>
            </a:r>
          </a:p>
          <a:p>
            <a:endParaRPr lang="ja-JP" altLang="en-US" dirty="0">
              <a:solidFill>
                <a:srgbClr val="000000"/>
              </a:solidFill>
            </a:endParaRPr>
          </a:p>
          <a:p>
            <a:endParaRPr lang="ja-JP" altLang="en-US" dirty="0">
              <a:solidFill>
                <a:srgbClr val="000000"/>
              </a:solidFill>
            </a:endParaRPr>
          </a:p>
          <a:p>
            <a:endParaRPr lang="ja-JP" altLang="en-US" dirty="0">
              <a:solidFill>
                <a:srgbClr val="000000"/>
              </a:solidFill>
            </a:endParaRPr>
          </a:p>
          <a:p>
            <a:endParaRPr lang="ja-JP" altLang="en-US" dirty="0">
              <a:solidFill>
                <a:srgbClr val="000000"/>
              </a:solidFill>
            </a:endParaRPr>
          </a:p>
          <a:p>
            <a:endParaRPr lang="ja-JP" altLang="en-US" dirty="0">
              <a:solidFill>
                <a:srgbClr val="000000"/>
              </a:solidFill>
            </a:endParaRPr>
          </a:p>
          <a:p>
            <a:endParaRPr lang="ja-JP" altLang="en-US" dirty="0">
              <a:solidFill>
                <a:srgbClr val="000000"/>
              </a:solidFill>
            </a:endParaRPr>
          </a:p>
          <a:p>
            <a:endParaRPr lang="ja-JP" altLang="en-US" dirty="0">
              <a:solidFill>
                <a:srgbClr val="000000"/>
              </a:solidFill>
            </a:endParaRPr>
          </a:p>
          <a:p>
            <a:endParaRPr lang="ja-JP" altLang="en-US" dirty="0">
              <a:solidFill>
                <a:srgbClr val="000000"/>
              </a:solidFill>
            </a:endParaRPr>
          </a:p>
          <a:p>
            <a:endParaRPr lang="ja-JP" altLang="en-US" dirty="0">
              <a:solidFill>
                <a:srgbClr val="000000"/>
              </a:solidFill>
            </a:endParaRPr>
          </a:p>
          <a:p>
            <a:endParaRPr lang="ja-JP" altLang="en-US" dirty="0">
              <a:solidFill>
                <a:srgbClr val="000000"/>
              </a:solidFill>
            </a:endParaRPr>
          </a:p>
          <a:p>
            <a:endParaRPr lang="ja-JP" altLang="en-US" dirty="0">
              <a:solidFill>
                <a:srgbClr val="000000"/>
              </a:solidFill>
            </a:endParaRPr>
          </a:p>
          <a:p>
            <a:endParaRPr lang="ja-JP" altLang="en-US" dirty="0">
              <a:solidFill>
                <a:srgbClr val="000000"/>
              </a:solidFill>
            </a:endParaRPr>
          </a:p>
          <a:p>
            <a:endParaRPr lang="ja-JP" altLang="en-US" dirty="0">
              <a:solidFill>
                <a:srgbClr val="000000"/>
              </a:solidFill>
            </a:endParaRPr>
          </a:p>
          <a:p>
            <a:endParaRPr lang="ja-JP" altLang="en-US" dirty="0">
              <a:solidFill>
                <a:srgbClr val="000000"/>
              </a:solidFill>
            </a:endParaRPr>
          </a:p>
          <a:p>
            <a:endParaRPr lang="ja-JP" altLang="en-US" dirty="0">
              <a:solidFill>
                <a:srgbClr val="000000"/>
              </a:solidFill>
            </a:endParaRPr>
          </a:p>
        </p:txBody>
      </p:sp>
      <p:cxnSp>
        <p:nvCxnSpPr>
          <p:cNvPr id="6" name="直線矢印コネクタ 5"/>
          <p:cNvCxnSpPr/>
          <p:nvPr/>
        </p:nvCxnSpPr>
        <p:spPr bwMode="auto">
          <a:xfrm>
            <a:off x="2441004" y="2534233"/>
            <a:ext cx="1797742" cy="212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テキスト ボックス 7"/>
          <p:cNvSpPr txBox="1"/>
          <p:nvPr/>
        </p:nvSpPr>
        <p:spPr>
          <a:xfrm>
            <a:off x="2328031" y="2709921"/>
            <a:ext cx="1889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グローバル</a:t>
            </a:r>
            <a:r>
              <a:rPr lang="en-US" altLang="ja-JP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IP</a:t>
            </a:r>
            <a:endParaRPr lang="ja-JP" altLang="en-US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楕円 8"/>
          <p:cNvSpPr/>
          <p:nvPr/>
        </p:nvSpPr>
        <p:spPr bwMode="auto">
          <a:xfrm>
            <a:off x="4840726" y="2321215"/>
            <a:ext cx="3109828" cy="152460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>
                <a:solidFill>
                  <a:srgbClr val="000000"/>
                </a:solidFill>
                <a:latin typeface="Arial" charset="0"/>
              </a:rPr>
              <a:t>高校</a:t>
            </a:r>
          </a:p>
        </p:txBody>
      </p:sp>
      <p:sp>
        <p:nvSpPr>
          <p:cNvPr id="26" name="楕円 25"/>
          <p:cNvSpPr/>
          <p:nvPr/>
        </p:nvSpPr>
        <p:spPr bwMode="auto">
          <a:xfrm>
            <a:off x="4800793" y="3921255"/>
            <a:ext cx="3149761" cy="170341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dirty="0">
                <a:solidFill>
                  <a:srgbClr val="000000"/>
                </a:solidFill>
                <a:latin typeface="Arial" charset="0"/>
              </a:rPr>
              <a:t>高校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484616" y="3358088"/>
            <a:ext cx="1889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プライベート</a:t>
            </a:r>
            <a:r>
              <a:rPr lang="en-US" altLang="ja-JP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IP</a:t>
            </a:r>
            <a:endParaRPr lang="ja-JP" altLang="en-US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28600" y="727254"/>
            <a:ext cx="891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検索のキーワードで　</a:t>
            </a:r>
            <a:r>
              <a:rPr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IP</a:t>
            </a:r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アドレス</a:t>
            </a:r>
            <a:r>
              <a:rPr lang="ja-JP" altLang="en-US" sz="2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確認　を指定して使っている</a:t>
            </a:r>
            <a:r>
              <a:rPr lang="en-US" altLang="ja-JP" sz="2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2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lang="en-US" altLang="ja-JP" sz="2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IP</a:t>
            </a:r>
            <a:r>
              <a:rPr lang="ja-JP" altLang="en-US" sz="2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アドレスを表示するサイトにアクセスしてみる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484616" y="2852255"/>
            <a:ext cx="1889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LAN</a:t>
            </a:r>
            <a:r>
              <a:rPr lang="en-US" altLang="ja-JP" sz="16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lang="ja-JP" altLang="en-US" sz="16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ローカルエリアネットワーク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382518" y="4520346"/>
            <a:ext cx="1889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LAN</a:t>
            </a:r>
            <a:r>
              <a:rPr lang="en-US" altLang="ja-JP" sz="16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lang="ja-JP" altLang="en-US" sz="16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ローカルエリアネットワーク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373500" y="5145478"/>
            <a:ext cx="1889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プライベート</a:t>
            </a:r>
            <a:r>
              <a:rPr lang="en-US" altLang="ja-JP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IP</a:t>
            </a:r>
            <a:endParaRPr lang="ja-JP" altLang="en-US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072550" y="3104243"/>
            <a:ext cx="3588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WAN</a:t>
            </a:r>
            <a:r>
              <a:rPr lang="en-US" altLang="ja-JP" sz="16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endParaRPr lang="ja-JP" altLang="en-US" sz="16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雲形吹き出し 6"/>
          <p:cNvSpPr/>
          <p:nvPr/>
        </p:nvSpPr>
        <p:spPr bwMode="auto">
          <a:xfrm>
            <a:off x="228600" y="1865801"/>
            <a:ext cx="2294681" cy="1171120"/>
          </a:xfrm>
          <a:prstGeom prst="cloudCallout">
            <a:avLst>
              <a:gd name="adj1" fmla="val -19320"/>
              <a:gd name="adj2" fmla="val 5360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インターネット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59040" y="3727420"/>
            <a:ext cx="35888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LAN: 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同一建物内や敷地内で構築されたネットワークシステム</a:t>
            </a:r>
          </a:p>
          <a:p>
            <a:pPr algn="l"/>
            <a:r>
              <a:rPr kumimoji="1"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WAN: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広域に構築されたネットワークシステム</a:t>
            </a:r>
          </a:p>
        </p:txBody>
      </p:sp>
    </p:spTree>
    <p:extLst>
      <p:ext uri="{BB962C8B-B14F-4D97-AF65-F5344CB8AC3E}">
        <p14:creationId xmlns:p14="http://schemas.microsoft.com/office/powerpoint/2010/main" val="1197096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730486" y="6213117"/>
            <a:ext cx="2133600" cy="476250"/>
          </a:xfrm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BE632E13-4902-46E6-ADB3-0C8B3E356899}" type="slidenum">
              <a:rPr kumimoji="0" lang="en-US" altLang="ja-JP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pPr eaLnBrk="1" hangingPunct="1"/>
              <a:t>4</a:t>
            </a:fld>
            <a:endParaRPr kumimoji="0" lang="en-US" altLang="ja-JP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628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76962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確認</a:t>
            </a: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インターネットの接続方法</a:t>
            </a:r>
          </a:p>
        </p:txBody>
      </p:sp>
      <p:cxnSp>
        <p:nvCxnSpPr>
          <p:cNvPr id="6" name="直線矢印コネクタ 5"/>
          <p:cNvCxnSpPr/>
          <p:nvPr/>
        </p:nvCxnSpPr>
        <p:spPr bwMode="auto">
          <a:xfrm flipV="1">
            <a:off x="2012041" y="2443418"/>
            <a:ext cx="631980" cy="1588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テキスト ボックス 7"/>
          <p:cNvSpPr txBox="1"/>
          <p:nvPr/>
        </p:nvSpPr>
        <p:spPr>
          <a:xfrm>
            <a:off x="2644021" y="1188263"/>
            <a:ext cx="2221707" cy="56323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endParaRPr lang="en-US" altLang="ja-JP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プロバイダー</a:t>
            </a:r>
            <a:b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Provide</a:t>
            </a:r>
          </a:p>
          <a:p>
            <a:endParaRPr lang="en-US" altLang="ja-JP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雲形吹き出し 6"/>
          <p:cNvSpPr/>
          <p:nvPr/>
        </p:nvSpPr>
        <p:spPr bwMode="auto">
          <a:xfrm>
            <a:off x="228600" y="1865801"/>
            <a:ext cx="1855033" cy="1171120"/>
          </a:xfrm>
          <a:prstGeom prst="cloudCallout">
            <a:avLst>
              <a:gd name="adj1" fmla="val -19320"/>
              <a:gd name="adj2" fmla="val 5360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インターネット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992822" y="1714454"/>
            <a:ext cx="29704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携帯回線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 4G/5G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8" name="Picture 41" descr="A15P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30" y="4528154"/>
            <a:ext cx="1433495" cy="1296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0303" y="1252787"/>
            <a:ext cx="1166689" cy="1512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右矢印 4"/>
          <p:cNvSpPr/>
          <p:nvPr/>
        </p:nvSpPr>
        <p:spPr bwMode="auto">
          <a:xfrm>
            <a:off x="5154226" y="1299193"/>
            <a:ext cx="1323818" cy="34781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1" name="右矢印 20"/>
          <p:cNvSpPr/>
          <p:nvPr/>
        </p:nvSpPr>
        <p:spPr bwMode="auto">
          <a:xfrm>
            <a:off x="5184863" y="2410889"/>
            <a:ext cx="1323818" cy="34781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023459" y="2828849"/>
            <a:ext cx="29704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sz="24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WiFi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右矢印 22"/>
          <p:cNvSpPr/>
          <p:nvPr/>
        </p:nvSpPr>
        <p:spPr bwMode="auto">
          <a:xfrm>
            <a:off x="5184863" y="3720023"/>
            <a:ext cx="1323818" cy="34781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11" name="直線コネクタ 10"/>
          <p:cNvCxnSpPr/>
          <p:nvPr/>
        </p:nvCxnSpPr>
        <p:spPr bwMode="auto">
          <a:xfrm flipV="1">
            <a:off x="5023459" y="3411433"/>
            <a:ext cx="3130188" cy="633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テキスト ボックス 27"/>
          <p:cNvSpPr txBox="1"/>
          <p:nvPr/>
        </p:nvSpPr>
        <p:spPr>
          <a:xfrm>
            <a:off x="6805631" y="734195"/>
            <a:ext cx="1263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240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無線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847147" y="3542753"/>
            <a:ext cx="1263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40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有線</a:t>
            </a:r>
            <a:endParaRPr kumimoji="1" lang="ja-JP" altLang="en-US" sz="2400" dirty="0">
              <a:solidFill>
                <a:schemeClr val="accent6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069518" y="4093699"/>
            <a:ext cx="3505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FTTH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(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光ファイバー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右矢印 30"/>
          <p:cNvSpPr/>
          <p:nvPr/>
        </p:nvSpPr>
        <p:spPr bwMode="auto">
          <a:xfrm>
            <a:off x="5184863" y="4632139"/>
            <a:ext cx="1323818" cy="34781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052659" y="5048064"/>
            <a:ext cx="3505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CATV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b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ケーブル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TV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の利用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4" name="右矢印 33"/>
          <p:cNvSpPr/>
          <p:nvPr/>
        </p:nvSpPr>
        <p:spPr bwMode="auto">
          <a:xfrm>
            <a:off x="5142551" y="5865303"/>
            <a:ext cx="1323818" cy="34781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129845" y="6269043"/>
            <a:ext cx="3505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ADSL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(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銅線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3416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E632E13-4902-46E6-ADB3-0C8B3E356899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6628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76962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800" noProof="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確認</a:t>
            </a:r>
            <a:r>
              <a:rPr lang="en-US" altLang="ja-JP" sz="2800" noProof="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lang="ja-JP" altLang="en-US" sz="2800" noProof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ドメイン名</a:t>
            </a:r>
            <a:r>
              <a:rPr lang="en-US" altLang="ja-JP" sz="2800" noProof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2800" noProof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ホスト名と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IP</a:t>
            </a: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アドレス</a:t>
            </a:r>
          </a:p>
        </p:txBody>
      </p:sp>
      <p:pic>
        <p:nvPicPr>
          <p:cNvPr id="17" name="Picture 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84" y="3861104"/>
            <a:ext cx="1474151" cy="2384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5535686"/>
              </p:ext>
            </p:extLst>
          </p:nvPr>
        </p:nvGraphicFramePr>
        <p:xfrm>
          <a:off x="2514600" y="1715442"/>
          <a:ext cx="6278880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9440">
                  <a:extLst>
                    <a:ext uri="{9D8B030D-6E8A-4147-A177-3AD203B41FA5}">
                      <a16:colId xmlns:a16="http://schemas.microsoft.com/office/drawing/2014/main" val="2179774835"/>
                    </a:ext>
                  </a:extLst>
                </a:gridCol>
                <a:gridCol w="3139440">
                  <a:extLst>
                    <a:ext uri="{9D8B030D-6E8A-4147-A177-3AD203B41FA5}">
                      <a16:colId xmlns:a16="http://schemas.microsoft.com/office/drawing/2014/main" val="422785001"/>
                    </a:ext>
                  </a:extLst>
                </a:gridCol>
              </a:tblGrid>
              <a:tr h="506208">
                <a:tc>
                  <a:txBody>
                    <a:bodyPr/>
                    <a:lstStyle/>
                    <a:p>
                      <a:r>
                        <a:rPr kumimoji="1" lang="en-US" altLang="ja-JP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URL/</a:t>
                      </a:r>
                      <a:r>
                        <a:rPr kumimoji="1" lang="ja-JP" altLang="en-US" sz="2400" b="0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ドメイン</a:t>
                      </a:r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名</a:t>
                      </a:r>
                      <a:endParaRPr kumimoji="1" lang="en-US" altLang="ja-JP" sz="2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en-US" altLang="ja-JP" sz="24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http://www.mext.go.jp/</a:t>
                      </a:r>
                      <a:endParaRPr kumimoji="1" lang="ja-JP" altLang="en-US" sz="2400" b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住所</a:t>
                      </a:r>
                      <a:b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ja-JP" altLang="en-US" sz="24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東京都千代田区</a:t>
                      </a:r>
                      <a:br>
                        <a:rPr kumimoji="1" lang="ja-JP" altLang="en-US" sz="24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ja-JP" altLang="en-US" sz="24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霞が関</a:t>
                      </a:r>
                      <a:r>
                        <a:rPr kumimoji="1" lang="en-US" altLang="ja-JP" sz="24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3-2-2</a:t>
                      </a:r>
                      <a:endParaRPr kumimoji="1" lang="ja-JP" altLang="en-US" sz="2400" b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9171106"/>
                  </a:ext>
                </a:extLst>
              </a:tr>
              <a:tr h="506208">
                <a:tc>
                  <a:txBody>
                    <a:bodyPr/>
                    <a:lstStyle/>
                    <a:p>
                      <a:r>
                        <a:rPr kumimoji="1" lang="en-US" altLang="ja-JP" sz="2400" b="0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IP</a:t>
                      </a:r>
                      <a:r>
                        <a:rPr kumimoji="1" lang="ja-JP" altLang="en-US" sz="2400" b="0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アドレス</a:t>
                      </a:r>
                    </a:p>
                    <a:p>
                      <a:r>
                        <a:rPr kumimoji="1" lang="en-US" altLang="ja-JP" sz="24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202.232.190.211</a:t>
                      </a:r>
                      <a:endParaRPr kumimoji="1" lang="ja-JP" altLang="en-US" sz="2400" b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郵便番号</a:t>
                      </a:r>
                      <a:r>
                        <a:rPr kumimoji="1" lang="en-US" altLang="ja-JP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+α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en-US" altLang="ja-JP" sz="2400" b="0" i="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100-8959</a:t>
                      </a:r>
                      <a:r>
                        <a:rPr kumimoji="1" lang="ja-JP" altLang="en-US" sz="2400" b="0" i="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</a:t>
                      </a:r>
                      <a:r>
                        <a:rPr kumimoji="1" lang="en-US" altLang="ja-JP" sz="2400" b="0" i="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3-2-2</a:t>
                      </a:r>
                      <a:endParaRPr kumimoji="1" lang="ja-JP" altLang="en-US" sz="2400" b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3872460"/>
                  </a:ext>
                </a:extLst>
              </a:tr>
              <a:tr h="1248184"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物理アドレス</a:t>
                      </a:r>
                      <a:r>
                        <a:rPr kumimoji="1" lang="en-US" altLang="ja-JP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/MAC</a:t>
                      </a:r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アドレス</a:t>
                      </a:r>
                      <a:endParaRPr kumimoji="1" lang="en-US" altLang="ja-JP" sz="2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en-US" altLang="ja-JP" sz="24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00-1B-40-7A-01-5E</a:t>
                      </a:r>
                      <a:endParaRPr kumimoji="1" lang="ja-JP" altLang="en-US" sz="2400" b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マイナンバー</a:t>
                      </a:r>
                      <a:b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個人の特定でどこに住んでもかわらない</a:t>
                      </a:r>
                      <a:endParaRPr kumimoji="1" lang="en-US" altLang="ja-JP" sz="2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en-US" altLang="ja-JP" sz="24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123456789012</a:t>
                      </a:r>
                      <a:endParaRPr kumimoji="1" lang="ja-JP" altLang="en-US" sz="2400" b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2780512"/>
                  </a:ext>
                </a:extLst>
              </a:tr>
            </a:tbl>
          </a:graphicData>
        </a:graphic>
      </p:graphicFrame>
      <p:sp>
        <p:nvSpPr>
          <p:cNvPr id="3" name="正方形/長方形 2"/>
          <p:cNvSpPr/>
          <p:nvPr/>
        </p:nvSpPr>
        <p:spPr>
          <a:xfrm>
            <a:off x="619284" y="803582"/>
            <a:ext cx="59339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相手にメッセージ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(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手紙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)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を届けるには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1026" name="Picture 2" descr="ãå»ºç© ã¤ã©ã¹ã ããªã¼ãã®ç»åæ¤ç´¢çµæ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852" y="1451869"/>
            <a:ext cx="1965166" cy="1895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160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463508" y="5775325"/>
            <a:ext cx="2133600" cy="476250"/>
          </a:xfrm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70FBA089-E9C0-40CB-B3C9-B4C759D59342}" type="slidenum">
              <a:rPr kumimoji="0" lang="en-US" altLang="ja-JP"/>
              <a:pPr eaLnBrk="1" hangingPunct="1"/>
              <a:t>6</a:t>
            </a:fld>
            <a:endParaRPr kumimoji="0" lang="en-US" altLang="ja-JP"/>
          </a:p>
        </p:txBody>
      </p:sp>
      <p:sp>
        <p:nvSpPr>
          <p:cNvPr id="27652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91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確認</a:t>
            </a: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ホスト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ドメイン名から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IP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アドレス変換</a:t>
            </a:r>
          </a:p>
        </p:txBody>
      </p:sp>
      <p:sp>
        <p:nvSpPr>
          <p:cNvPr id="27653" name="Line 4"/>
          <p:cNvSpPr>
            <a:spLocks noChangeShapeType="1"/>
          </p:cNvSpPr>
          <p:nvPr/>
        </p:nvSpPr>
        <p:spPr bwMode="auto">
          <a:xfrm>
            <a:off x="2105504" y="1124411"/>
            <a:ext cx="2336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27666" name="Picture 32" descr="05_xSer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2304" y="682894"/>
            <a:ext cx="820737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67" name="Text Box 33"/>
          <p:cNvSpPr txBox="1">
            <a:spLocks noChangeArrowheads="1"/>
          </p:cNvSpPr>
          <p:nvPr/>
        </p:nvSpPr>
        <p:spPr bwMode="auto">
          <a:xfrm>
            <a:off x="5407028" y="1124411"/>
            <a:ext cx="280758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DNS</a:t>
            </a:r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サーバー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141702" y="1202064"/>
            <a:ext cx="2263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sym typeface="Wingdings" panose="05000000000000000000" pitchFamily="2" charset="2"/>
              </a:rPr>
              <a:t>名前 →</a:t>
            </a:r>
            <a:br>
              <a:rPr lang="ja-JP" altLang="en-US" sz="2400" dirty="0">
                <a:sym typeface="Wingdings" panose="05000000000000000000" pitchFamily="2" charset="2"/>
              </a:rPr>
            </a:br>
            <a:r>
              <a:rPr lang="ja-JP" altLang="en-US" sz="2400" dirty="0">
                <a:sym typeface="Wingdings" panose="05000000000000000000" pitchFamily="2" charset="2"/>
              </a:rPr>
              <a:t>←</a:t>
            </a:r>
            <a:r>
              <a:rPr lang="en-US" altLang="ja-JP" sz="2400" dirty="0">
                <a:sym typeface="Wingdings" panose="05000000000000000000" pitchFamily="2" charset="2"/>
              </a:rPr>
              <a:t>IP</a:t>
            </a:r>
            <a:r>
              <a:rPr lang="ja-JP" altLang="en-US" sz="2400" dirty="0">
                <a:sym typeface="Wingdings" panose="05000000000000000000" pitchFamily="2" charset="2"/>
              </a:rPr>
              <a:t>アドレス</a:t>
            </a:r>
            <a:endParaRPr kumimoji="1" lang="ja-JP" altLang="en-US" sz="2400" dirty="0"/>
          </a:p>
        </p:txBody>
      </p:sp>
      <p:pic>
        <p:nvPicPr>
          <p:cNvPr id="16" name="Picture 4" descr="05_1NetP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767" y="793358"/>
            <a:ext cx="11620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33"/>
          <p:cNvSpPr txBox="1">
            <a:spLocks noChangeArrowheads="1"/>
          </p:cNvSpPr>
          <p:nvPr/>
        </p:nvSpPr>
        <p:spPr bwMode="auto">
          <a:xfrm>
            <a:off x="1002419" y="2880758"/>
            <a:ext cx="7437043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DNS:</a:t>
            </a:r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Domain Name System</a:t>
            </a:r>
            <a:b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ネットの名前と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IP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アドレスを変換するしくみ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DNS</a:t>
            </a:r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サーバー</a:t>
            </a: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b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DNS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のサービスを提供するサーバー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2806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 bwMode="auto">
          <a:xfrm>
            <a:off x="3889094" y="1091289"/>
            <a:ext cx="4398379" cy="5008569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2530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01714EBC-081B-420C-A00A-E1974AD22E6E}" type="slidenum">
              <a:rPr kumimoji="0" lang="en-US" altLang="ja-JP">
                <a:solidFill>
                  <a:srgbClr val="000000"/>
                </a:solidFill>
              </a:rPr>
              <a:pPr eaLnBrk="1" hangingPunct="1"/>
              <a:t>7</a:t>
            </a:fld>
            <a:endParaRPr kumimoji="0" lang="en-US" altLang="ja-JP">
              <a:solidFill>
                <a:srgbClr val="000000"/>
              </a:solidFill>
            </a:endParaRPr>
          </a:p>
        </p:txBody>
      </p:sp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4582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確認</a:t>
            </a:r>
            <a:r>
              <a:rPr lang="en-US" altLang="ja-JP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  </a:t>
            </a:r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インターネットの住所の名前 </a:t>
            </a:r>
            <a:r>
              <a:rPr lang="en-US" altLang="ja-JP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ドメイン名</a:t>
            </a:r>
          </a:p>
        </p:txBody>
      </p:sp>
      <p:pic>
        <p:nvPicPr>
          <p:cNvPr id="22532" name="Picture 3" descr="05_xServer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703" y="1323320"/>
            <a:ext cx="820738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Line 5"/>
          <p:cNvSpPr>
            <a:spLocks noChangeShapeType="1"/>
          </p:cNvSpPr>
          <p:nvPr/>
        </p:nvSpPr>
        <p:spPr bwMode="auto">
          <a:xfrm flipV="1">
            <a:off x="2716726" y="2882096"/>
            <a:ext cx="1051507" cy="1157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4228759" y="2680042"/>
            <a:ext cx="1131887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ja-JP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www.</a:t>
            </a:r>
            <a:br>
              <a:rPr lang="ja-JP" altLang="en-US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ウェブ</a:t>
            </a:r>
            <a:br>
              <a:rPr lang="ja-JP" altLang="en-US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サーバー</a:t>
            </a:r>
          </a:p>
        </p:txBody>
      </p:sp>
      <p:pic>
        <p:nvPicPr>
          <p:cNvPr id="27" name="Picture 3" descr="05_xServer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130" y="1440204"/>
            <a:ext cx="820738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5983218" y="2680042"/>
            <a:ext cx="1131887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ja-JP" b="1" dirty="0" err="1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smtp</a:t>
            </a:r>
            <a:r>
              <a:rPr lang="en-US" altLang="ja-JP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.</a:t>
            </a:r>
            <a:br>
              <a:rPr lang="ja-JP" altLang="en-US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メール</a:t>
            </a:r>
            <a:br>
              <a:rPr lang="ja-JP" altLang="en-US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サーバー</a:t>
            </a:r>
          </a:p>
        </p:txBody>
      </p:sp>
      <p:pic>
        <p:nvPicPr>
          <p:cNvPr id="29" name="Picture 3" descr="05_xServer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9908" y="3603372"/>
            <a:ext cx="820738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4604996" y="4843210"/>
            <a:ext cx="1131887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ja-JP" b="1" dirty="0" err="1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dns</a:t>
            </a:r>
            <a:r>
              <a:rPr lang="en-US" altLang="ja-JP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.</a:t>
            </a:r>
            <a:br>
              <a:rPr lang="ja-JP" altLang="en-US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DNS</a:t>
            </a:r>
            <a:br>
              <a:rPr lang="ja-JP" altLang="en-US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サーバー</a:t>
            </a:r>
          </a:p>
        </p:txBody>
      </p:sp>
      <p:sp>
        <p:nvSpPr>
          <p:cNvPr id="32" name="テキスト ボックス 97"/>
          <p:cNvSpPr txBox="1">
            <a:spLocks noChangeArrowheads="1"/>
          </p:cNvSpPr>
          <p:nvPr/>
        </p:nvSpPr>
        <p:spPr bwMode="auto">
          <a:xfrm>
            <a:off x="5801971" y="4365632"/>
            <a:ext cx="199219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ドメイン　</a:t>
            </a:r>
            <a:b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ドメイン名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雲形吹き出し 32"/>
          <p:cNvSpPr/>
          <p:nvPr/>
        </p:nvSpPr>
        <p:spPr bwMode="auto">
          <a:xfrm>
            <a:off x="335355" y="2327402"/>
            <a:ext cx="2294681" cy="1171120"/>
          </a:xfrm>
          <a:prstGeom prst="cloudCallout">
            <a:avLst>
              <a:gd name="adj1" fmla="val -19320"/>
              <a:gd name="adj2" fmla="val 5360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インターネット</a:t>
            </a:r>
          </a:p>
        </p:txBody>
      </p:sp>
      <p:sp>
        <p:nvSpPr>
          <p:cNvPr id="34" name="テキスト ボックス 97"/>
          <p:cNvSpPr txBox="1">
            <a:spLocks noChangeArrowheads="1"/>
          </p:cNvSpPr>
          <p:nvPr/>
        </p:nvSpPr>
        <p:spPr bwMode="auto">
          <a:xfrm>
            <a:off x="228600" y="4365631"/>
            <a:ext cx="353963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文部科学省のドメイン名</a:t>
            </a:r>
          </a:p>
          <a:p>
            <a:pPr algn="l" eaLnBrk="1" hangingPunct="1"/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mext.go.jp</a:t>
            </a:r>
            <a:endParaRPr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83647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76962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インターネットの名前</a:t>
            </a:r>
            <a:b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URL/FQDN(</a:t>
            </a:r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ホスト名</a:t>
            </a: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)/</a:t>
            </a:r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ドメイン名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786890" y="1329238"/>
            <a:ext cx="594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sz="3200" u="sng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https</a:t>
            </a:r>
            <a:r>
              <a:rPr lang="en-US" altLang="ja-JP" sz="3200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//</a:t>
            </a:r>
            <a:r>
              <a:rPr lang="en-US" altLang="ja-JP" sz="3200" u="sng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www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.</a:t>
            </a:r>
            <a:r>
              <a:rPr lang="en-US" altLang="ja-JP" sz="32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yahoo.co.jp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61010" y="2059120"/>
            <a:ext cx="3032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プロトコル名</a:t>
            </a:r>
            <a:endParaRPr kumimoji="1" lang="ja-JP" altLang="en-US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135953" y="1963215"/>
            <a:ext cx="4061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400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ホスト名　</a:t>
            </a:r>
            <a:r>
              <a:rPr lang="ja-JP" altLang="en-US" sz="24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ドメイン名</a:t>
            </a:r>
            <a:endParaRPr kumimoji="1" lang="ja-JP" altLang="en-US" sz="2400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右中かっこ 3"/>
          <p:cNvSpPr/>
          <p:nvPr/>
        </p:nvSpPr>
        <p:spPr bwMode="auto">
          <a:xfrm rot="5400000">
            <a:off x="5019183" y="681640"/>
            <a:ext cx="317213" cy="376428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070861" y="3500975"/>
            <a:ext cx="3032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URL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右中かっこ 21"/>
          <p:cNvSpPr/>
          <p:nvPr/>
        </p:nvSpPr>
        <p:spPr bwMode="auto">
          <a:xfrm rot="5400000">
            <a:off x="4450327" y="667729"/>
            <a:ext cx="273828" cy="5219703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650142" y="2730045"/>
            <a:ext cx="3032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FQDN(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ホスト名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61010" y="3768820"/>
            <a:ext cx="81153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・プロトコル名例</a:t>
            </a:r>
            <a:b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http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  Web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のアクセスプロトコル</a:t>
            </a:r>
          </a:p>
          <a:p>
            <a:pPr algn="l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 Web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のセキュリティ付きアクセスプロトコル</a:t>
            </a:r>
          </a:p>
          <a:p>
            <a:pPr algn="l"/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・ホスト名例</a:t>
            </a:r>
          </a:p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www: Web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サーバー</a:t>
            </a:r>
          </a:p>
          <a:p>
            <a:pPr algn="l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en-US" altLang="ja-JP" sz="2400" dirty="0" err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smtp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メールサーバー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90606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463508" y="5775325"/>
            <a:ext cx="2133600" cy="476250"/>
          </a:xfrm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0FBA089-E9C0-40CB-B3C9-B4C759D59342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652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91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確認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: 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Web</a:t>
            </a: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のアクセス</a:t>
            </a:r>
            <a:r>
              <a:rPr lang="ja-JP" altLang="en-US" sz="2800" noProof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は二段階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653" name="Line 4"/>
          <p:cNvSpPr>
            <a:spLocks noChangeShapeType="1"/>
          </p:cNvSpPr>
          <p:nvPr/>
        </p:nvSpPr>
        <p:spPr bwMode="auto">
          <a:xfrm>
            <a:off x="2178529" y="2475411"/>
            <a:ext cx="734068" cy="130135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27666" name="Picture 32" descr="05_xSer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704" y="945278"/>
            <a:ext cx="820737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67" name="Text Box 33"/>
          <p:cNvSpPr txBox="1">
            <a:spLocks noChangeArrowheads="1"/>
          </p:cNvSpPr>
          <p:nvPr/>
        </p:nvSpPr>
        <p:spPr bwMode="auto">
          <a:xfrm>
            <a:off x="1986441" y="1489560"/>
            <a:ext cx="19732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DNS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サーバー</a:t>
            </a:r>
          </a:p>
        </p:txBody>
      </p:sp>
      <p:sp>
        <p:nvSpPr>
          <p:cNvPr id="2" name="テキスト ボックス 1"/>
          <p:cNvSpPr txBox="1"/>
          <p:nvPr/>
        </p:nvSpPr>
        <p:spPr>
          <a:xfrm rot="3768718">
            <a:off x="709297" y="2801177"/>
            <a:ext cx="22637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ja-JP" altLang="en-US" sz="2400" dirty="0">
                <a:solidFill>
                  <a:srgbClr val="000000"/>
                </a:solidFill>
                <a:sym typeface="Wingdings" panose="05000000000000000000" pitchFamily="2" charset="2"/>
              </a:rPr>
              <a:t>←名前 </a:t>
            </a:r>
            <a:br>
              <a:rPr lang="ja-JP" altLang="en-US" sz="2400" dirty="0">
                <a:solidFill>
                  <a:srgbClr val="000000"/>
                </a:solidFill>
                <a:sym typeface="Wingdings" panose="05000000000000000000" pitchFamily="2" charset="2"/>
              </a:rPr>
            </a:b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  <a:sym typeface="Wingdings" panose="05000000000000000000" pitchFamily="2" charset="2"/>
              </a:rPr>
              <a:t>IP</a:t>
            </a:r>
            <a:r>
              <a:rPr lang="ja-JP" altLang="en-US" sz="2400" dirty="0">
                <a:solidFill>
                  <a:srgbClr val="000000"/>
                </a:solidFill>
                <a:sym typeface="Wingdings" panose="05000000000000000000" pitchFamily="2" charset="2"/>
              </a:rPr>
              <a:t>アドレス→</a:t>
            </a:r>
            <a:br>
              <a:rPr lang="ja-JP" altLang="en-US" sz="2400" dirty="0">
                <a:solidFill>
                  <a:srgbClr val="000000"/>
                </a:solidFill>
                <a:sym typeface="Wingdings" panose="05000000000000000000" pitchFamily="2" charset="2"/>
              </a:rPr>
            </a:b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72049" y="2007422"/>
            <a:ext cx="13481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①</a:t>
            </a:r>
            <a:endParaRPr kumimoji="1" lang="ja-JP" altLang="en-US" sz="6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16" name="Picture 4" descr="05_1NetP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564" y="3904858"/>
            <a:ext cx="11620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2" descr="05_xSer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071" y="788308"/>
            <a:ext cx="820737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33"/>
          <p:cNvSpPr txBox="1">
            <a:spLocks noChangeArrowheads="1"/>
          </p:cNvSpPr>
          <p:nvPr/>
        </p:nvSpPr>
        <p:spPr bwMode="auto">
          <a:xfrm>
            <a:off x="5476877" y="1233349"/>
            <a:ext cx="19732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WWW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サーバー</a:t>
            </a:r>
          </a:p>
        </p:txBody>
      </p:sp>
      <p:sp>
        <p:nvSpPr>
          <p:cNvPr id="13" name="Line 4"/>
          <p:cNvSpPr>
            <a:spLocks noChangeShapeType="1"/>
          </p:cNvSpPr>
          <p:nvPr/>
        </p:nvSpPr>
        <p:spPr bwMode="auto">
          <a:xfrm flipH="1">
            <a:off x="3636674" y="2215606"/>
            <a:ext cx="894706" cy="13325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062119" y="1094849"/>
            <a:ext cx="13481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②</a:t>
            </a:r>
            <a:endParaRPr kumimoji="1" lang="ja-JP" altLang="en-US" sz="6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854614" y="4199370"/>
            <a:ext cx="47424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ja-JP" sz="2400" dirty="0">
                <a:solidFill>
                  <a:srgbClr val="FF0000"/>
                </a:solidFill>
                <a:sym typeface="Wingdings" panose="05000000000000000000" pitchFamily="2" charset="2"/>
              </a:rPr>
              <a:t>HTML:</a:t>
            </a:r>
          </a:p>
          <a:p>
            <a:pPr lvl="0"/>
            <a:r>
              <a:rPr lang="en-US" altLang="ja-JP" sz="2400" dirty="0">
                <a:solidFill>
                  <a:srgbClr val="FF0000"/>
                </a:solidFill>
                <a:sym typeface="Wingdings" panose="05000000000000000000" pitchFamily="2" charset="2"/>
              </a:rPr>
              <a:t>Hyper Text Makeup Language</a:t>
            </a:r>
          </a:p>
          <a:p>
            <a:pPr lvl="0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ウェブベージを記述する</a:t>
            </a:r>
            <a:b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</a:b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プログラミング言語みたいなもの</a:t>
            </a:r>
            <a:b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</a:b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Line 15"/>
          <p:cNvSpPr>
            <a:spLocks noChangeShapeType="1"/>
          </p:cNvSpPr>
          <p:nvPr/>
        </p:nvSpPr>
        <p:spPr bwMode="auto">
          <a:xfrm>
            <a:off x="4866961" y="2905610"/>
            <a:ext cx="2889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5500373" y="3427898"/>
            <a:ext cx="27416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ja-JP" altLang="en-US" sz="1600" dirty="0"/>
              <a:t>ステータス </a:t>
            </a:r>
            <a:r>
              <a:rPr lang="en-US" altLang="ja-JP" sz="1600" dirty="0"/>
              <a:t>200 “OK“</a:t>
            </a:r>
            <a:br>
              <a:rPr lang="en-US" altLang="ja-JP" sz="1600" dirty="0"/>
            </a:br>
            <a:r>
              <a:rPr lang="en-US" altLang="ja-JP" sz="1600" dirty="0"/>
              <a:t>Hello.html</a:t>
            </a:r>
            <a:r>
              <a:rPr lang="ja-JP" altLang="en-US" sz="1600" dirty="0"/>
              <a:t>ファイルの内容</a:t>
            </a:r>
          </a:p>
        </p:txBody>
      </p:sp>
      <p:sp>
        <p:nvSpPr>
          <p:cNvPr id="20" name="Line 17"/>
          <p:cNvSpPr>
            <a:spLocks noChangeShapeType="1"/>
          </p:cNvSpPr>
          <p:nvPr/>
        </p:nvSpPr>
        <p:spPr bwMode="auto">
          <a:xfrm>
            <a:off x="4871723" y="3434248"/>
            <a:ext cx="2889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4347848" y="2854810"/>
            <a:ext cx="3917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ja-JP" sz="1600"/>
              <a:t>GET http://beyondbb.jp/Hello.html</a:t>
            </a:r>
          </a:p>
        </p:txBody>
      </p:sp>
      <p:pic>
        <p:nvPicPr>
          <p:cNvPr id="22" name="Picture 32" descr="05_xSer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104" y="737939"/>
            <a:ext cx="820737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テキスト ボックス 22"/>
          <p:cNvSpPr txBox="1"/>
          <p:nvPr/>
        </p:nvSpPr>
        <p:spPr>
          <a:xfrm>
            <a:off x="4129963" y="2344488"/>
            <a:ext cx="25965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ja-JP" sz="2400" dirty="0">
                <a:solidFill>
                  <a:srgbClr val="FF0000"/>
                </a:solidFill>
                <a:sym typeface="Wingdings" panose="05000000000000000000" pitchFamily="2" charset="2"/>
              </a:rPr>
              <a:t>HTTP</a:t>
            </a:r>
            <a:r>
              <a:rPr lang="en-US" altLang="ja-JP" sz="2400" dirty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br>
              <a:rPr lang="ja-JP" altLang="en-US" sz="2400" dirty="0">
                <a:solidFill>
                  <a:srgbClr val="000000"/>
                </a:solidFill>
                <a:sym typeface="Wingdings" panose="05000000000000000000" pitchFamily="2" charset="2"/>
              </a:rPr>
            </a:b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674740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9734</TotalTime>
  <Words>1929</Words>
  <Application>Microsoft Office PowerPoint</Application>
  <PresentationFormat>画面に合わせる (4:3)</PresentationFormat>
  <Paragraphs>326</Paragraphs>
  <Slides>26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26</vt:i4>
      </vt:variant>
    </vt:vector>
  </HeadingPairs>
  <TitlesOfParts>
    <vt:vector size="30" baseType="lpstr">
      <vt:lpstr>メイリオ</vt:lpstr>
      <vt:lpstr>游ゴシック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a　ユビキタスコンピューティング</vt:lpstr>
      <vt:lpstr>PowerPoint プレゼンテーション</vt:lpstr>
      <vt:lpstr>b　モノのインターネット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Go Ota</cp:lastModifiedBy>
  <cp:revision>208</cp:revision>
  <cp:lastPrinted>2019-10-07T21:48:28Z</cp:lastPrinted>
  <dcterms:created xsi:type="dcterms:W3CDTF">2014-03-24T13:08:44Z</dcterms:created>
  <dcterms:modified xsi:type="dcterms:W3CDTF">2022-07-19T21:37:18Z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