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83" r:id="rId2"/>
    <p:sldId id="331" r:id="rId3"/>
    <p:sldId id="344" r:id="rId4"/>
    <p:sldId id="338" r:id="rId5"/>
    <p:sldId id="339" r:id="rId6"/>
    <p:sldId id="340" r:id="rId7"/>
    <p:sldId id="341" r:id="rId8"/>
    <p:sldId id="342" r:id="rId9"/>
    <p:sldId id="343" r:id="rId10"/>
    <p:sldId id="332" r:id="rId11"/>
    <p:sldId id="333" r:id="rId12"/>
    <p:sldId id="334" r:id="rId13"/>
    <p:sldId id="335" r:id="rId14"/>
    <p:sldId id="336" r:id="rId15"/>
    <p:sldId id="337" r:id="rId16"/>
    <p:sldId id="351" r:id="rId17"/>
    <p:sldId id="352" r:id="rId18"/>
    <p:sldId id="345" r:id="rId19"/>
    <p:sldId id="346" r:id="rId20"/>
    <p:sldId id="349" r:id="rId21"/>
    <p:sldId id="350" r:id="rId22"/>
    <p:sldId id="318" r:id="rId23"/>
    <p:sldId id="284" r:id="rId24"/>
  </p:sldIdLst>
  <p:sldSz cx="9144000" cy="6858000" type="screen4x3"/>
  <p:notesSz cx="7099300" cy="10234613"/>
  <p:defaultTextStyle>
    <a:defPPr>
      <a:defRPr lang="ja-JP"/>
    </a:defPPr>
    <a:lvl1pPr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0000"/>
    <a:srgbClr val="FF7C8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864" autoAdjust="0"/>
    <p:restoredTop sz="94660"/>
  </p:normalViewPr>
  <p:slideViewPr>
    <p:cSldViewPr>
      <p:cViewPr varScale="1">
        <p:scale>
          <a:sx n="60" d="100"/>
          <a:sy n="6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l">
              <a:defRPr sz="1300"/>
            </a:lvl1pPr>
          </a:lstStyle>
          <a:p>
            <a:endParaRPr lang="en-US" altLang="ja-JP"/>
          </a:p>
        </p:txBody>
      </p:sp>
      <p:sp>
        <p:nvSpPr>
          <p:cNvPr id="13315" name="Rectangle 3"/>
          <p:cNvSpPr>
            <a:spLocks noGrp="1" noChangeArrowheads="1"/>
          </p:cNvSpPr>
          <p:nvPr>
            <p:ph type="dt" idx="1"/>
          </p:nvPr>
        </p:nvSpPr>
        <p:spPr bwMode="auto">
          <a:xfrm>
            <a:off x="4021294"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a:defRPr sz="1300"/>
            </a:lvl1pPr>
          </a:lstStyle>
          <a:p>
            <a:endParaRPr lang="en-US" altLang="ja-JP"/>
          </a:p>
        </p:txBody>
      </p:sp>
      <p:sp>
        <p:nvSpPr>
          <p:cNvPr id="13316"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709930" y="4861441"/>
            <a:ext cx="5679440" cy="460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3318" name="Rectangle 6"/>
          <p:cNvSpPr>
            <a:spLocks noGrp="1" noChangeArrowheads="1"/>
          </p:cNvSpPr>
          <p:nvPr>
            <p:ph type="ftr" sz="quarter" idx="4"/>
          </p:nvPr>
        </p:nvSpPr>
        <p:spPr bwMode="auto">
          <a:xfrm>
            <a:off x="0"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l">
              <a:defRPr sz="1300"/>
            </a:lvl1pPr>
          </a:lstStyle>
          <a:p>
            <a:endParaRPr lang="en-US" altLang="ja-JP"/>
          </a:p>
        </p:txBody>
      </p:sp>
      <p:sp>
        <p:nvSpPr>
          <p:cNvPr id="13319" name="Rectangle 7"/>
          <p:cNvSpPr>
            <a:spLocks noGrp="1" noChangeArrowheads="1"/>
          </p:cNvSpPr>
          <p:nvPr>
            <p:ph type="sldNum" sz="quarter" idx="5"/>
          </p:nvPr>
        </p:nvSpPr>
        <p:spPr bwMode="auto">
          <a:xfrm>
            <a:off x="4021294"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a:defRPr sz="1300"/>
            </a:lvl1pPr>
          </a:lstStyle>
          <a:p>
            <a:fld id="{39D3E1DD-1855-40EC-B4F2-B399AEDCBF23}"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EFD17A54-FE79-40E3-8923-9AE8081D1301}" type="slidenum">
              <a:rPr lang="en-US" altLang="ja-JP"/>
              <a:pPr/>
              <a:t>‹#›</a:t>
            </a:fld>
            <a:endParaRPr lang="en-US" altLang="ja-JP"/>
          </a:p>
        </p:txBody>
      </p:sp>
    </p:spTree>
    <p:extLst>
      <p:ext uri="{BB962C8B-B14F-4D97-AF65-F5344CB8AC3E}">
        <p14:creationId xmlns:p14="http://schemas.microsoft.com/office/powerpoint/2010/main" val="909212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1A116616-1329-4C20-A24C-3FB265F6AEBC}" type="slidenum">
              <a:rPr lang="en-US" altLang="ja-JP"/>
              <a:pPr/>
              <a:t>‹#›</a:t>
            </a:fld>
            <a:endParaRPr lang="en-US" altLang="ja-JP"/>
          </a:p>
        </p:txBody>
      </p:sp>
    </p:spTree>
    <p:extLst>
      <p:ext uri="{BB962C8B-B14F-4D97-AF65-F5344CB8AC3E}">
        <p14:creationId xmlns:p14="http://schemas.microsoft.com/office/powerpoint/2010/main" val="1652557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0680EF05-8FA4-44FD-9732-F927C24D3FA3}" type="slidenum">
              <a:rPr lang="en-US" altLang="ja-JP"/>
              <a:pPr/>
              <a:t>‹#›</a:t>
            </a:fld>
            <a:endParaRPr lang="en-US" altLang="ja-JP"/>
          </a:p>
        </p:txBody>
      </p:sp>
    </p:spTree>
    <p:extLst>
      <p:ext uri="{BB962C8B-B14F-4D97-AF65-F5344CB8AC3E}">
        <p14:creationId xmlns:p14="http://schemas.microsoft.com/office/powerpoint/2010/main" val="3358140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50766791-9E44-4D5D-84D2-CA44E8ABFEBA}" type="slidenum">
              <a:rPr lang="en-US" altLang="ja-JP"/>
              <a:pPr/>
              <a:t>‹#›</a:t>
            </a:fld>
            <a:endParaRPr lang="en-US" altLang="ja-JP"/>
          </a:p>
        </p:txBody>
      </p:sp>
    </p:spTree>
    <p:extLst>
      <p:ext uri="{BB962C8B-B14F-4D97-AF65-F5344CB8AC3E}">
        <p14:creationId xmlns:p14="http://schemas.microsoft.com/office/powerpoint/2010/main" val="3868540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90FE6E80-D8D4-418F-B1E2-44F29851FD7B}" type="slidenum">
              <a:rPr lang="en-US" altLang="ja-JP"/>
              <a:pPr/>
              <a:t>‹#›</a:t>
            </a:fld>
            <a:endParaRPr lang="en-US" altLang="ja-JP"/>
          </a:p>
        </p:txBody>
      </p:sp>
    </p:spTree>
    <p:extLst>
      <p:ext uri="{BB962C8B-B14F-4D97-AF65-F5344CB8AC3E}">
        <p14:creationId xmlns:p14="http://schemas.microsoft.com/office/powerpoint/2010/main" val="9191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89DA167E-36DC-449B-9FE3-E896DD7C58EA}" type="slidenum">
              <a:rPr lang="en-US" altLang="ja-JP"/>
              <a:pPr/>
              <a:t>‹#›</a:t>
            </a:fld>
            <a:endParaRPr lang="en-US" altLang="ja-JP"/>
          </a:p>
        </p:txBody>
      </p:sp>
    </p:spTree>
    <p:extLst>
      <p:ext uri="{BB962C8B-B14F-4D97-AF65-F5344CB8AC3E}">
        <p14:creationId xmlns:p14="http://schemas.microsoft.com/office/powerpoint/2010/main" val="1283426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r>
              <a:rPr lang="en-US" altLang="ja-JP"/>
              <a:t>©Go Ota, 2014</a:t>
            </a:r>
          </a:p>
        </p:txBody>
      </p:sp>
      <p:sp>
        <p:nvSpPr>
          <p:cNvPr id="9" name="スライド番号プレースホルダー 8"/>
          <p:cNvSpPr>
            <a:spLocks noGrp="1"/>
          </p:cNvSpPr>
          <p:nvPr>
            <p:ph type="sldNum" sz="quarter" idx="12"/>
          </p:nvPr>
        </p:nvSpPr>
        <p:spPr/>
        <p:txBody>
          <a:bodyPr/>
          <a:lstStyle>
            <a:lvl1pPr>
              <a:defRPr/>
            </a:lvl1pPr>
          </a:lstStyle>
          <a:p>
            <a:fld id="{8B150203-31C9-43DE-9EC1-E54AE4979389}" type="slidenum">
              <a:rPr lang="en-US" altLang="ja-JP"/>
              <a:pPr/>
              <a:t>‹#›</a:t>
            </a:fld>
            <a:endParaRPr lang="en-US" altLang="ja-JP"/>
          </a:p>
        </p:txBody>
      </p:sp>
    </p:spTree>
    <p:extLst>
      <p:ext uri="{BB962C8B-B14F-4D97-AF65-F5344CB8AC3E}">
        <p14:creationId xmlns:p14="http://schemas.microsoft.com/office/powerpoint/2010/main" val="961724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r>
              <a:rPr lang="en-US" altLang="ja-JP"/>
              <a:t>©Go Ota, 2014</a:t>
            </a:r>
          </a:p>
        </p:txBody>
      </p:sp>
      <p:sp>
        <p:nvSpPr>
          <p:cNvPr id="5" name="スライド番号プレースホルダー 4"/>
          <p:cNvSpPr>
            <a:spLocks noGrp="1"/>
          </p:cNvSpPr>
          <p:nvPr>
            <p:ph type="sldNum" sz="quarter" idx="12"/>
          </p:nvPr>
        </p:nvSpPr>
        <p:spPr/>
        <p:txBody>
          <a:bodyPr/>
          <a:lstStyle>
            <a:lvl1pPr>
              <a:defRPr/>
            </a:lvl1pPr>
          </a:lstStyle>
          <a:p>
            <a:fld id="{ED62A731-253F-4B19-976D-7EA7B3125DD3}" type="slidenum">
              <a:rPr lang="en-US" altLang="ja-JP"/>
              <a:pPr/>
              <a:t>‹#›</a:t>
            </a:fld>
            <a:endParaRPr lang="en-US" altLang="ja-JP"/>
          </a:p>
        </p:txBody>
      </p:sp>
    </p:spTree>
    <p:extLst>
      <p:ext uri="{BB962C8B-B14F-4D97-AF65-F5344CB8AC3E}">
        <p14:creationId xmlns:p14="http://schemas.microsoft.com/office/powerpoint/2010/main" val="3361269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r>
              <a:rPr lang="en-US" altLang="ja-JP"/>
              <a:t>©Go Ota, 2014</a:t>
            </a:r>
          </a:p>
        </p:txBody>
      </p:sp>
      <p:sp>
        <p:nvSpPr>
          <p:cNvPr id="4" name="スライド番号プレースホルダー 3"/>
          <p:cNvSpPr>
            <a:spLocks noGrp="1"/>
          </p:cNvSpPr>
          <p:nvPr>
            <p:ph type="sldNum" sz="quarter" idx="12"/>
          </p:nvPr>
        </p:nvSpPr>
        <p:spPr/>
        <p:txBody>
          <a:bodyPr/>
          <a:lstStyle>
            <a:lvl1pPr>
              <a:defRPr/>
            </a:lvl1pPr>
          </a:lstStyle>
          <a:p>
            <a:fld id="{57479B73-A815-4F21-92C6-61809DE83314}" type="slidenum">
              <a:rPr lang="en-US" altLang="ja-JP"/>
              <a:pPr/>
              <a:t>‹#›</a:t>
            </a:fld>
            <a:endParaRPr lang="en-US" altLang="ja-JP"/>
          </a:p>
        </p:txBody>
      </p:sp>
    </p:spTree>
    <p:extLst>
      <p:ext uri="{BB962C8B-B14F-4D97-AF65-F5344CB8AC3E}">
        <p14:creationId xmlns:p14="http://schemas.microsoft.com/office/powerpoint/2010/main" val="3946584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B03A5713-61A0-4B11-A3E5-9568F80C627D}" type="slidenum">
              <a:rPr lang="en-US" altLang="ja-JP"/>
              <a:pPr/>
              <a:t>‹#›</a:t>
            </a:fld>
            <a:endParaRPr lang="en-US" altLang="ja-JP"/>
          </a:p>
        </p:txBody>
      </p:sp>
    </p:spTree>
    <p:extLst>
      <p:ext uri="{BB962C8B-B14F-4D97-AF65-F5344CB8AC3E}">
        <p14:creationId xmlns:p14="http://schemas.microsoft.com/office/powerpoint/2010/main" val="2356455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00501AEA-D94B-4DDF-B8AC-984445C0C451}" type="slidenum">
              <a:rPr lang="en-US" altLang="ja-JP"/>
              <a:pPr/>
              <a:t>‹#›</a:t>
            </a:fld>
            <a:endParaRPr lang="en-US" altLang="ja-JP"/>
          </a:p>
        </p:txBody>
      </p:sp>
    </p:spTree>
    <p:extLst>
      <p:ext uri="{BB962C8B-B14F-4D97-AF65-F5344CB8AC3E}">
        <p14:creationId xmlns:p14="http://schemas.microsoft.com/office/powerpoint/2010/main" val="355993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a:t>©Go Ota, 2014</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BDDDF70-51DA-48E8-B03B-E0CBBF179418}"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xml"/><Relationship Id="rId5" Type="http://schemas.openxmlformats.org/officeDocument/2006/relationships/image" Target="../media/image40.png"/><Relationship Id="rId4" Type="http://schemas.openxmlformats.org/officeDocument/2006/relationships/image" Target="../media/image39.png"/></Relationships>
</file>

<file path=ppt/slides/_rels/slide1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 Id="rId4" Type="http://schemas.openxmlformats.org/officeDocument/2006/relationships/image" Target="../media/image45.png"/></Relationships>
</file>

<file path=ppt/slides/_rels/slide2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1</a:t>
            </a:fld>
            <a:endParaRPr lang="en-US" altLang="ja-JP" sz="1400"/>
          </a:p>
        </p:txBody>
      </p:sp>
      <p:sp>
        <p:nvSpPr>
          <p:cNvPr id="4099" name="Rectangle 2"/>
          <p:cNvSpPr>
            <a:spLocks noGrp="1" noChangeArrowheads="1"/>
          </p:cNvSpPr>
          <p:nvPr>
            <p:ph type="ctrTitle"/>
          </p:nvPr>
        </p:nvSpPr>
        <p:spPr>
          <a:xfrm>
            <a:off x="400050" y="229246"/>
            <a:ext cx="8629650" cy="612775"/>
          </a:xfrm>
        </p:spPr>
        <p:txBody>
          <a:bodyPr/>
          <a:lstStyle/>
          <a:p>
            <a:pPr algn="l" eaLnBrk="1" hangingPunct="1"/>
            <a:r>
              <a:rPr lang="ja-JP" altLang="en-US" sz="2800" dirty="0">
                <a:ea typeface="メイリオ" panose="020B0604030504040204" pitchFamily="50" charset="-128"/>
              </a:rPr>
              <a:t>プログラミング入門</a:t>
            </a:r>
          </a:p>
        </p:txBody>
      </p:sp>
      <p:sp>
        <p:nvSpPr>
          <p:cNvPr id="4101" name="Text Box 4"/>
          <p:cNvSpPr txBox="1">
            <a:spLocks noChangeArrowheads="1"/>
          </p:cNvSpPr>
          <p:nvPr/>
        </p:nvSpPr>
        <p:spPr bwMode="auto">
          <a:xfrm>
            <a:off x="718457" y="972797"/>
            <a:ext cx="8458200" cy="1052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a:lnSpc>
                <a:spcPct val="120000"/>
              </a:lnSpc>
              <a:spcBef>
                <a:spcPct val="0"/>
              </a:spcBef>
              <a:buNone/>
            </a:pPr>
            <a:r>
              <a:rPr lang="en-US" altLang="ja-JP" sz="2800" dirty="0">
                <a:latin typeface="メイリオ" panose="020B0604030504040204" pitchFamily="50" charset="-128"/>
                <a:ea typeface="メイリオ" panose="020B0604030504040204" pitchFamily="50" charset="-128"/>
              </a:rPr>
              <a:t>Scratch</a:t>
            </a:r>
            <a:r>
              <a:rPr lang="ja-JP" altLang="en-US" sz="2800" dirty="0">
                <a:latin typeface="メイリオ" panose="020B0604030504040204" pitchFamily="50" charset="-128"/>
                <a:ea typeface="メイリオ" panose="020B0604030504040204" pitchFamily="50" charset="-128"/>
              </a:rPr>
              <a:t>で面白プログラミング </a:t>
            </a:r>
            <a:br>
              <a:rPr lang="en-US" altLang="ja-JP" sz="2400" dirty="0">
                <a:latin typeface="メイリオ" panose="020B0604030504040204" pitchFamily="50" charset="-128"/>
                <a:ea typeface="メイリオ" panose="020B0604030504040204" pitchFamily="50" charset="-128"/>
              </a:rPr>
            </a:b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小学生用</a:t>
            </a:r>
            <a:r>
              <a:rPr lang="en-US" altLang="ja-JP" sz="2400" dirty="0">
                <a:latin typeface="メイリオ" panose="020B0604030504040204" pitchFamily="50" charset="-128"/>
                <a:ea typeface="メイリオ" panose="020B0604030504040204" pitchFamily="50" charset="-128"/>
              </a:rPr>
              <a:t>?)</a:t>
            </a:r>
            <a:endParaRPr lang="ja-JP" altLang="en-US" sz="2400" dirty="0">
              <a:latin typeface="Segoe UI" panose="020B0502040204020203" pitchFamily="34" charset="0"/>
              <a:ea typeface="メイリオ" panose="020B0604030504040204" pitchFamily="50" charset="-128"/>
            </a:endParaRP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5181600" y="3909982"/>
            <a:ext cx="3267075" cy="2609850"/>
          </a:xfrm>
          <a:prstGeom prst="rect">
            <a:avLst/>
          </a:prstGeom>
        </p:spPr>
      </p:pic>
      <p:pic>
        <p:nvPicPr>
          <p:cNvPr id="10" name="図 9"/>
          <p:cNvPicPr/>
          <p:nvPr/>
        </p:nvPicPr>
        <p:blipFill>
          <a:blip r:embed="rId3">
            <a:extLst>
              <a:ext uri="{28A0092B-C50C-407E-A947-70E740481C1C}">
                <a14:useLocalDpi xmlns:a14="http://schemas.microsoft.com/office/drawing/2010/main" val="0"/>
              </a:ext>
            </a:extLst>
          </a:blip>
          <a:srcRect/>
          <a:stretch>
            <a:fillRect/>
          </a:stretch>
        </p:blipFill>
        <p:spPr bwMode="auto">
          <a:xfrm>
            <a:off x="400050" y="6086475"/>
            <a:ext cx="1383302" cy="510979"/>
          </a:xfrm>
          <a:prstGeom prst="rect">
            <a:avLst/>
          </a:prstGeom>
          <a:noFill/>
          <a:ln>
            <a:noFill/>
          </a:ln>
        </p:spPr>
      </p:pic>
      <p:sp>
        <p:nvSpPr>
          <p:cNvPr id="11" name="Rectangle 3"/>
          <p:cNvSpPr txBox="1">
            <a:spLocks noChangeArrowheads="1"/>
          </p:cNvSpPr>
          <p:nvPr/>
        </p:nvSpPr>
        <p:spPr bwMode="auto">
          <a:xfrm>
            <a:off x="1783352" y="6133904"/>
            <a:ext cx="1252537"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None/>
              <a:defRPr kumimoji="1" sz="2400" kern="1200">
                <a:solidFill>
                  <a:schemeClr val="tx1"/>
                </a:solidFill>
                <a:latin typeface="+mn-lt"/>
                <a:ea typeface="+mn-ea"/>
                <a:cs typeface="+mn-cs"/>
              </a:defRPr>
            </a:lvl1pPr>
            <a:lvl2pPr marL="457200" indent="0" algn="ctr" rtl="0" fontAlgn="base">
              <a:spcBef>
                <a:spcPct val="20000"/>
              </a:spcBef>
              <a:spcAft>
                <a:spcPct val="0"/>
              </a:spcAft>
              <a:buNone/>
              <a:defRPr kumimoji="1" sz="2000" kern="1200">
                <a:solidFill>
                  <a:schemeClr val="tx1"/>
                </a:solidFill>
                <a:latin typeface="+mn-lt"/>
                <a:ea typeface="+mn-ea"/>
                <a:cs typeface="+mn-cs"/>
              </a:defRPr>
            </a:lvl2pPr>
            <a:lvl3pPr marL="914400" indent="0" algn="ctr" rtl="0" fontAlgn="base">
              <a:spcBef>
                <a:spcPct val="20000"/>
              </a:spcBef>
              <a:spcAft>
                <a:spcPct val="0"/>
              </a:spcAft>
              <a:buNone/>
              <a:defRPr kumimoji="1" sz="1800" kern="1200">
                <a:solidFill>
                  <a:schemeClr val="tx1"/>
                </a:solidFill>
                <a:latin typeface="+mn-lt"/>
                <a:ea typeface="+mn-ea"/>
                <a:cs typeface="+mn-cs"/>
              </a:defRPr>
            </a:lvl3pPr>
            <a:lvl4pPr marL="1371600" indent="0" algn="ctr" rtl="0" fontAlgn="base">
              <a:spcBef>
                <a:spcPct val="20000"/>
              </a:spcBef>
              <a:spcAft>
                <a:spcPct val="0"/>
              </a:spcAft>
              <a:buNone/>
              <a:defRPr kumimoji="1" sz="1600" kern="1200">
                <a:solidFill>
                  <a:schemeClr val="tx1"/>
                </a:solidFill>
                <a:latin typeface="+mn-lt"/>
                <a:ea typeface="+mn-ea"/>
                <a:cs typeface="+mn-cs"/>
              </a:defRPr>
            </a:lvl4pPr>
            <a:lvl5pPr marL="1828800" indent="0" algn="ctr" rtl="0" fontAlgn="base">
              <a:spcBef>
                <a:spcPct val="20000"/>
              </a:spcBef>
              <a:spcAft>
                <a:spcPct val="0"/>
              </a:spcAft>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lnSpc>
                <a:spcPct val="120000"/>
              </a:lnSpc>
            </a:pPr>
            <a:r>
              <a:rPr lang="en-US" altLang="ja-JP" sz="2000" dirty="0" err="1">
                <a:latin typeface="メイリオ" panose="020B0604030504040204" pitchFamily="50" charset="-128"/>
                <a:ea typeface="メイリオ" panose="020B0604030504040204" pitchFamily="50" charset="-128"/>
              </a:rPr>
              <a:t>Go.Ota</a:t>
            </a:r>
            <a:r>
              <a:rPr lang="ja-JP" altLang="en-US" dirty="0">
                <a:latin typeface="メイリオ" panose="020B0604030504040204" pitchFamily="50" charset="-128"/>
                <a:ea typeface="メイリオ" panose="020B0604030504040204" pitchFamily="50" charset="-128"/>
              </a:rPr>
              <a:t> </a:t>
            </a:r>
            <a:endParaRPr lang="en-US" altLang="ja-JP" dirty="0">
              <a:latin typeface="メイリオ" panose="020B0604030504040204" pitchFamily="50" charset="-128"/>
              <a:ea typeface="メイリオ" panose="020B0604030504040204" pitchFamily="50" charset="-128"/>
            </a:endParaRPr>
          </a:p>
        </p:txBody>
      </p:sp>
      <p:grpSp>
        <p:nvGrpSpPr>
          <p:cNvPr id="3" name="グループ化 2"/>
          <p:cNvGrpSpPr/>
          <p:nvPr/>
        </p:nvGrpSpPr>
        <p:grpSpPr>
          <a:xfrm rot="20060404">
            <a:off x="4644091" y="2294732"/>
            <a:ext cx="2438400" cy="1856598"/>
            <a:chOff x="685800" y="1120359"/>
            <a:chExt cx="3352800" cy="2488839"/>
          </a:xfrm>
        </p:grpSpPr>
        <p:sp>
          <p:nvSpPr>
            <p:cNvPr id="9" name="正方形/長方形 8"/>
            <p:cNvSpPr/>
            <p:nvPr/>
          </p:nvSpPr>
          <p:spPr bwMode="auto">
            <a:xfrm>
              <a:off x="685800" y="1120359"/>
              <a:ext cx="3352800" cy="2488839"/>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12" name="図 11"/>
            <p:cNvPicPr>
              <a:picLocks noChangeAspect="1"/>
            </p:cNvPicPr>
            <p:nvPr/>
          </p:nvPicPr>
          <p:blipFill>
            <a:blip r:embed="rId4"/>
            <a:stretch>
              <a:fillRect/>
            </a:stretch>
          </p:blipFill>
          <p:spPr>
            <a:xfrm>
              <a:off x="815303" y="1187842"/>
              <a:ext cx="3093794" cy="2236787"/>
            </a:xfrm>
            <a:prstGeom prst="rect">
              <a:avLst/>
            </a:prstGeom>
          </p:spPr>
        </p:pic>
      </p:grpSp>
      <p:grpSp>
        <p:nvGrpSpPr>
          <p:cNvPr id="4" name="グループ化 3"/>
          <p:cNvGrpSpPr/>
          <p:nvPr/>
        </p:nvGrpSpPr>
        <p:grpSpPr>
          <a:xfrm>
            <a:off x="6324600" y="851095"/>
            <a:ext cx="2533650" cy="2111651"/>
            <a:chOff x="685800" y="1035944"/>
            <a:chExt cx="3352800" cy="2798561"/>
          </a:xfrm>
        </p:grpSpPr>
        <p:sp>
          <p:nvSpPr>
            <p:cNvPr id="13" name="正方形/長方形 12"/>
            <p:cNvSpPr/>
            <p:nvPr/>
          </p:nvSpPr>
          <p:spPr bwMode="auto">
            <a:xfrm>
              <a:off x="685800" y="1035944"/>
              <a:ext cx="3352800" cy="2798561"/>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14" name="図 13"/>
            <p:cNvPicPr>
              <a:picLocks noChangeAspect="1"/>
            </p:cNvPicPr>
            <p:nvPr/>
          </p:nvPicPr>
          <p:blipFill>
            <a:blip r:embed="rId5"/>
            <a:stretch>
              <a:fillRect/>
            </a:stretch>
          </p:blipFill>
          <p:spPr>
            <a:xfrm>
              <a:off x="744465" y="1177907"/>
              <a:ext cx="3235470" cy="2418229"/>
            </a:xfrm>
            <a:prstGeom prst="rect">
              <a:avLst/>
            </a:prstGeom>
          </p:spPr>
        </p:pic>
      </p:grpSp>
      <p:pic>
        <p:nvPicPr>
          <p:cNvPr id="5" name="図 4"/>
          <p:cNvPicPr>
            <a:picLocks noChangeAspect="1"/>
          </p:cNvPicPr>
          <p:nvPr/>
        </p:nvPicPr>
        <p:blipFill>
          <a:blip r:embed="rId6"/>
          <a:stretch>
            <a:fillRect/>
          </a:stretch>
        </p:blipFill>
        <p:spPr>
          <a:xfrm rot="1426600">
            <a:off x="453696" y="3706677"/>
            <a:ext cx="2657027" cy="1975441"/>
          </a:xfrm>
          <a:prstGeom prst="rect">
            <a:avLst/>
          </a:prstGeom>
        </p:spPr>
      </p:pic>
      <p:grpSp>
        <p:nvGrpSpPr>
          <p:cNvPr id="16" name="グループ化 15"/>
          <p:cNvGrpSpPr/>
          <p:nvPr/>
        </p:nvGrpSpPr>
        <p:grpSpPr>
          <a:xfrm>
            <a:off x="2416612" y="3364090"/>
            <a:ext cx="2823270" cy="2053272"/>
            <a:chOff x="633782" y="1036320"/>
            <a:chExt cx="5585674" cy="4144670"/>
          </a:xfrm>
        </p:grpSpPr>
        <p:sp>
          <p:nvSpPr>
            <p:cNvPr id="17" name="正方形/長方形 16"/>
            <p:cNvSpPr/>
            <p:nvPr/>
          </p:nvSpPr>
          <p:spPr bwMode="auto">
            <a:xfrm>
              <a:off x="633782" y="1036320"/>
              <a:ext cx="5585674" cy="4144670"/>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18" name="図 17"/>
            <p:cNvPicPr>
              <a:picLocks noChangeAspect="1"/>
            </p:cNvPicPr>
            <p:nvPr/>
          </p:nvPicPr>
          <p:blipFill>
            <a:blip r:embed="rId7"/>
            <a:stretch>
              <a:fillRect/>
            </a:stretch>
          </p:blipFill>
          <p:spPr>
            <a:xfrm>
              <a:off x="762000" y="1066800"/>
              <a:ext cx="5329237" cy="4036063"/>
            </a:xfrm>
            <a:prstGeom prst="rect">
              <a:avLst/>
            </a:prstGeom>
          </p:spPr>
        </p:pic>
      </p:grpSp>
    </p:spTree>
    <p:extLst>
      <p:ext uri="{BB962C8B-B14F-4D97-AF65-F5344CB8AC3E}">
        <p14:creationId xmlns:p14="http://schemas.microsoft.com/office/powerpoint/2010/main" val="30880845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378449" y="1601775"/>
            <a:ext cx="6446104" cy="4282635"/>
          </a:xfrm>
          <a:prstGeom prst="rect">
            <a:avLst/>
          </a:prstGeom>
        </p:spPr>
      </p:pic>
      <p:sp>
        <p:nvSpPr>
          <p:cNvPr id="8" name="テキスト ボックス 7"/>
          <p:cNvSpPr txBox="1"/>
          <p:nvPr/>
        </p:nvSpPr>
        <p:spPr>
          <a:xfrm>
            <a:off x="7825153" y="6496291"/>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10</a:t>
            </a:fld>
            <a:r>
              <a:rPr kumimoji="1" lang="ja-JP" altLang="en-US" dirty="0">
                <a:latin typeface="メイリオ" panose="020B0604030504040204" pitchFamily="50" charset="-128"/>
                <a:ea typeface="メイリオ" panose="020B0604030504040204" pitchFamily="50" charset="-128"/>
              </a:rPr>
              <a:t>ページ</a:t>
            </a:r>
          </a:p>
        </p:txBody>
      </p:sp>
      <p:sp>
        <p:nvSpPr>
          <p:cNvPr id="10" name="角丸四角形 9"/>
          <p:cNvSpPr/>
          <p:nvPr/>
        </p:nvSpPr>
        <p:spPr>
          <a:xfrm>
            <a:off x="0" y="0"/>
            <a:ext cx="6963508"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a:solidFill>
                  <a:schemeClr val="tx1"/>
                </a:solidFill>
              </a:rPr>
              <a:t> </a:t>
            </a:r>
            <a:r>
              <a:rPr kumimoji="1" lang="en-US" altLang="ja-JP" sz="2400" dirty="0">
                <a:solidFill>
                  <a:schemeClr val="tx1"/>
                </a:solidFill>
                <a:latin typeface="メイリオ" panose="020B0604030504040204" pitchFamily="50" charset="-128"/>
                <a:ea typeface="メイリオ" panose="020B0604030504040204" pitchFamily="50" charset="-128"/>
              </a:rPr>
              <a:t> </a:t>
            </a:r>
            <a:r>
              <a:rPr lang="en-US" altLang="ja-JP" sz="2400" dirty="0">
                <a:solidFill>
                  <a:schemeClr val="tx1"/>
                </a:solidFill>
                <a:latin typeface="メイリオ" panose="020B0604030504040204" pitchFamily="50" charset="-128"/>
                <a:ea typeface="メイリオ" panose="020B0604030504040204" pitchFamily="50" charset="-128"/>
              </a:rPr>
              <a:t>2. </a:t>
            </a:r>
            <a:r>
              <a:rPr lang="ja-JP" altLang="en-US" sz="2400" dirty="0">
                <a:solidFill>
                  <a:schemeClr val="tx1"/>
                </a:solidFill>
                <a:latin typeface="メイリオ" panose="020B0604030504040204" pitchFamily="50" charset="-128"/>
                <a:ea typeface="メイリオ" panose="020B0604030504040204" pitchFamily="50" charset="-128"/>
              </a:rPr>
              <a:t>スクラッチを使ってみよう</a:t>
            </a:r>
            <a:r>
              <a:rPr lang="en-US" altLang="ja-JP" sz="2400" dirty="0">
                <a:solidFill>
                  <a:schemeClr val="tx1"/>
                </a:solidFill>
                <a:latin typeface="メイリオ" panose="020B0604030504040204" pitchFamily="50" charset="-128"/>
                <a:ea typeface="メイリオ" panose="020B0604030504040204" pitchFamily="50" charset="-128"/>
              </a:rPr>
              <a:t>:</a:t>
            </a:r>
            <a:r>
              <a:rPr lang="ja-JP" altLang="en-US" sz="2400" dirty="0">
                <a:solidFill>
                  <a:schemeClr val="tx1"/>
                </a:solidFill>
                <a:latin typeface="メイリオ" panose="020B0604030504040204" pitchFamily="50" charset="-128"/>
                <a:ea typeface="メイリオ" panose="020B0604030504040204" pitchFamily="50" charset="-128"/>
              </a:rPr>
              <a:t>初めての修業</a:t>
            </a:r>
            <a:r>
              <a:rPr kumimoji="1" lang="en-US" altLang="ja-JP" sz="2400" dirty="0"/>
              <a:t>.</a:t>
            </a:r>
            <a:endParaRPr kumimoji="1" lang="ja-JP" altLang="en-US" sz="2400" dirty="0"/>
          </a:p>
        </p:txBody>
      </p:sp>
      <p:sp>
        <p:nvSpPr>
          <p:cNvPr id="14" name="角丸四角形 13"/>
          <p:cNvSpPr/>
          <p:nvPr/>
        </p:nvSpPr>
        <p:spPr>
          <a:xfrm>
            <a:off x="1914036" y="2085777"/>
            <a:ext cx="2401951" cy="3128959"/>
          </a:xfrm>
          <a:prstGeom prst="roundRect">
            <a:avLst>
              <a:gd name="adj" fmla="val 3784"/>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1941891" y="3743092"/>
            <a:ext cx="2346239" cy="1354217"/>
          </a:xfrm>
          <a:prstGeom prst="rect">
            <a:avLst/>
          </a:prstGeom>
          <a:noFill/>
        </p:spPr>
        <p:txBody>
          <a:bodyPr wrap="square" rtlCol="0">
            <a:spAutoFit/>
          </a:bodyPr>
          <a:lstStyle/>
          <a:p>
            <a:r>
              <a:rPr lang="ja-JP" altLang="en-US" dirty="0">
                <a:solidFill>
                  <a:srgbClr val="FF0000"/>
                </a:solidFill>
                <a:latin typeface="メイリオ" panose="020B0604030504040204" pitchFamily="50" charset="-128"/>
                <a:ea typeface="メイリオ" panose="020B0604030504040204" pitchFamily="50" charset="-128"/>
              </a:rPr>
              <a:t>コード</a:t>
            </a:r>
            <a:r>
              <a:rPr lang="en-US" altLang="ja-JP" dirty="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スクリプト</a:t>
            </a:r>
            <a:r>
              <a:rPr lang="en-US" altLang="ja-JP" dirty="0">
                <a:solidFill>
                  <a:srgbClr val="FF0000"/>
                </a:solidFill>
                <a:latin typeface="メイリオ" panose="020B0604030504040204" pitchFamily="50" charset="-128"/>
                <a:ea typeface="メイリオ" panose="020B0604030504040204" pitchFamily="50" charset="-128"/>
              </a:rPr>
              <a:t>): </a:t>
            </a:r>
            <a:r>
              <a:rPr lang="ja-JP" altLang="en-US" sz="1600" dirty="0">
                <a:latin typeface="メイリオ" panose="020B0604030504040204" pitchFamily="50" charset="-128"/>
                <a:ea typeface="メイリオ" panose="020B0604030504040204" pitchFamily="50" charset="-128"/>
              </a:rPr>
              <a:t>劇の台本にあたります。個々のスプライトがどのように演じるのか指示します。</a:t>
            </a:r>
            <a:endParaRPr kumimoji="1" lang="ja-JP" altLang="en-US" dirty="0">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4503157" y="2164471"/>
            <a:ext cx="2030696" cy="369332"/>
          </a:xfrm>
          <a:prstGeom prst="rect">
            <a:avLst/>
          </a:prstGeom>
          <a:noFill/>
        </p:spPr>
        <p:txBody>
          <a:bodyPr wrap="square" rtlCol="0">
            <a:spAutoFit/>
          </a:bodyPr>
          <a:lstStyle/>
          <a:p>
            <a:r>
              <a:rPr lang="ja-JP" altLang="en-US" dirty="0">
                <a:solidFill>
                  <a:srgbClr val="FF0000"/>
                </a:solidFill>
                <a:latin typeface="メイリオ" panose="020B0604030504040204" pitchFamily="50" charset="-128"/>
                <a:ea typeface="メイリオ" panose="020B0604030504040204" pitchFamily="50" charset="-128"/>
              </a:rPr>
              <a:t>ステージ</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34" name="テキスト ボックス 33"/>
          <p:cNvSpPr txBox="1"/>
          <p:nvPr/>
        </p:nvSpPr>
        <p:spPr>
          <a:xfrm>
            <a:off x="94959" y="607796"/>
            <a:ext cx="8975188" cy="923330"/>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スクラッチのプログラムでは、いろいろなキャラクターにいろいろ命令して、ゲーム、電子絵本、アプリなど作ることができるよ。</a:t>
            </a:r>
          </a:p>
          <a:p>
            <a:r>
              <a:rPr kumimoji="1" lang="ja-JP" altLang="en-US" dirty="0">
                <a:latin typeface="メイリオ" panose="020B0604030504040204" pitchFamily="50" charset="-128"/>
                <a:ea typeface="メイリオ" panose="020B0604030504040204" pitchFamily="50" charset="-128"/>
              </a:rPr>
              <a:t>　スクラッチのプログラム、は劇やドラマみたいに考えるといいかも。</a:t>
            </a:r>
          </a:p>
        </p:txBody>
      </p:sp>
      <p:sp>
        <p:nvSpPr>
          <p:cNvPr id="36" name="角丸四角形 35"/>
          <p:cNvSpPr/>
          <p:nvPr/>
        </p:nvSpPr>
        <p:spPr>
          <a:xfrm>
            <a:off x="4426265" y="2039871"/>
            <a:ext cx="2360860" cy="1764686"/>
          </a:xfrm>
          <a:prstGeom prst="roundRect">
            <a:avLst>
              <a:gd name="adj" fmla="val 9305"/>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角丸四角形 36"/>
          <p:cNvSpPr/>
          <p:nvPr/>
        </p:nvSpPr>
        <p:spPr>
          <a:xfrm>
            <a:off x="4426265" y="4607904"/>
            <a:ext cx="1898104" cy="647839"/>
          </a:xfrm>
          <a:prstGeom prst="roundRect">
            <a:avLst>
              <a:gd name="adj" fmla="val 3784"/>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ボックス 37"/>
          <p:cNvSpPr txBox="1"/>
          <p:nvPr/>
        </p:nvSpPr>
        <p:spPr>
          <a:xfrm>
            <a:off x="4848996" y="4660137"/>
            <a:ext cx="2030696" cy="369332"/>
          </a:xfrm>
          <a:prstGeom prst="rect">
            <a:avLst/>
          </a:prstGeom>
          <a:noFill/>
        </p:spPr>
        <p:txBody>
          <a:bodyPr wrap="squar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スプライト</a:t>
            </a:r>
          </a:p>
        </p:txBody>
      </p:sp>
      <p:sp>
        <p:nvSpPr>
          <p:cNvPr id="39" name="対角する 2 つの角を丸めた四角形 38"/>
          <p:cNvSpPr/>
          <p:nvPr/>
        </p:nvSpPr>
        <p:spPr>
          <a:xfrm>
            <a:off x="6824553" y="1687498"/>
            <a:ext cx="2245593" cy="4381141"/>
          </a:xfrm>
          <a:prstGeom prst="round2DiagRect">
            <a:avLst/>
          </a:prstGeom>
          <a:no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a:solidFill>
                  <a:srgbClr val="FF0000"/>
                </a:solidFill>
                <a:latin typeface="メイリオ" panose="020B0604030504040204" pitchFamily="50" charset="-128"/>
                <a:ea typeface="メイリオ" panose="020B0604030504040204" pitchFamily="50" charset="-128"/>
              </a:rPr>
              <a:t>コード</a:t>
            </a:r>
            <a:r>
              <a:rPr lang="en-US" altLang="ja-JP" dirty="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スプライト</a:t>
            </a:r>
            <a:r>
              <a:rPr lang="en-US" altLang="ja-JP" dirty="0">
                <a:solidFill>
                  <a:srgbClr val="FF0000"/>
                </a:solidFill>
                <a:latin typeface="メイリオ" panose="020B0604030504040204" pitchFamily="50" charset="-128"/>
                <a:ea typeface="メイリオ" panose="020B0604030504040204" pitchFamily="50" charset="-128"/>
              </a:rPr>
              <a:t>):</a:t>
            </a:r>
            <a:r>
              <a:rPr lang="ja-JP" altLang="en-US" sz="1600" dirty="0">
                <a:solidFill>
                  <a:schemeClr val="tx1"/>
                </a:solidFill>
                <a:latin typeface="メイリオ" panose="020B0604030504040204" pitchFamily="50" charset="-128"/>
                <a:ea typeface="メイリオ" panose="020B0604030504040204" pitchFamily="50" charset="-128"/>
              </a:rPr>
              <a:t>劇の役者にあたります。スクラッチではプログラムでこのスプライトを動かすことができます。この画面ではネコとネズミのスプライトがあります。</a:t>
            </a:r>
          </a:p>
          <a:p>
            <a:br>
              <a:rPr lang="ja-JP" altLang="en-US" sz="1600" dirty="0">
                <a:solidFill>
                  <a:schemeClr val="tx1"/>
                </a:solidFill>
                <a:latin typeface="メイリオ" panose="020B0604030504040204" pitchFamily="50" charset="-128"/>
                <a:ea typeface="メイリオ" panose="020B0604030504040204" pitchFamily="50" charset="-128"/>
              </a:rPr>
            </a:br>
            <a:r>
              <a:rPr lang="ja-JP" altLang="en-US" dirty="0">
                <a:solidFill>
                  <a:srgbClr val="FF0000"/>
                </a:solidFill>
                <a:latin typeface="メイリオ" panose="020B0604030504040204" pitchFamily="50" charset="-128"/>
                <a:ea typeface="メイリオ" panose="020B0604030504040204" pitchFamily="50" charset="-128"/>
              </a:rPr>
              <a:t>ステージ</a:t>
            </a:r>
            <a:r>
              <a:rPr lang="en-US" altLang="ja-JP" sz="1600" dirty="0">
                <a:solidFill>
                  <a:srgbClr val="FF0000"/>
                </a:solidFill>
                <a:latin typeface="メイリオ" panose="020B0604030504040204" pitchFamily="50" charset="-128"/>
                <a:ea typeface="メイリオ" panose="020B0604030504040204" pitchFamily="50" charset="-128"/>
              </a:rPr>
              <a:t>: </a:t>
            </a:r>
            <a:r>
              <a:rPr lang="ja-JP" altLang="en-US" sz="1600" dirty="0">
                <a:solidFill>
                  <a:schemeClr val="tx1"/>
                </a:solidFill>
                <a:latin typeface="メイリオ" panose="020B0604030504040204" pitchFamily="50" charset="-128"/>
                <a:ea typeface="メイリオ" panose="020B0604030504040204" pitchFamily="50" charset="-128"/>
              </a:rPr>
              <a:t>劇のステージにあたります。スプライト達はこの中で劇をします。</a:t>
            </a:r>
          </a:p>
          <a:p>
            <a:endParaRPr lang="ja-JP" altLang="en-US" sz="1600" dirty="0">
              <a:solidFill>
                <a:schemeClr val="tx1"/>
              </a:solidFill>
              <a:latin typeface="メイリオ" panose="020B0604030504040204" pitchFamily="50" charset="-128"/>
              <a:ea typeface="メイリオ" panose="020B0604030504040204" pitchFamily="50" charset="-128"/>
            </a:endParaRP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531311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694564" y="757534"/>
            <a:ext cx="3256950" cy="5766894"/>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11</a:t>
            </a:fld>
            <a:r>
              <a:rPr kumimoji="1" lang="ja-JP" altLang="en-US" dirty="0">
                <a:latin typeface="メイリオ" panose="020B0604030504040204" pitchFamily="50" charset="-128"/>
                <a:ea typeface="メイリオ" panose="020B0604030504040204" pitchFamily="50" charset="-128"/>
              </a:rPr>
              <a:t>ページ</a:t>
            </a:r>
          </a:p>
        </p:txBody>
      </p:sp>
      <p:sp>
        <p:nvSpPr>
          <p:cNvPr id="10" name="角丸四角形 9"/>
          <p:cNvSpPr/>
          <p:nvPr/>
        </p:nvSpPr>
        <p:spPr>
          <a:xfrm>
            <a:off x="0" y="0"/>
            <a:ext cx="7962314"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a:solidFill>
                  <a:schemeClr val="tx1"/>
                </a:solidFill>
              </a:rPr>
              <a:t> </a:t>
            </a:r>
            <a:r>
              <a:rPr lang="ja-JP" altLang="en-US" sz="2400" dirty="0">
                <a:solidFill>
                  <a:schemeClr val="tx1"/>
                </a:solidFill>
                <a:latin typeface="メイリオ" panose="020B0604030504040204" pitchFamily="50" charset="-128"/>
                <a:ea typeface="メイリオ" panose="020B0604030504040204" pitchFamily="50" charset="-128"/>
              </a:rPr>
              <a:t> </a:t>
            </a:r>
            <a:r>
              <a:rPr lang="en-US" altLang="ja-JP" sz="2400" dirty="0">
                <a:solidFill>
                  <a:schemeClr val="tx1"/>
                </a:solidFill>
                <a:latin typeface="メイリオ" panose="020B0604030504040204" pitchFamily="50" charset="-128"/>
                <a:ea typeface="メイリオ" panose="020B0604030504040204" pitchFamily="50" charset="-128"/>
              </a:rPr>
              <a:t>2 (1) </a:t>
            </a:r>
            <a:r>
              <a:rPr lang="ja-JP" altLang="en-US" sz="2400" dirty="0">
                <a:solidFill>
                  <a:schemeClr val="tx1"/>
                </a:solidFill>
                <a:latin typeface="メイリオ" panose="020B0604030504040204" pitchFamily="50" charset="-128"/>
                <a:ea typeface="メイリオ" panose="020B0604030504040204" pitchFamily="50" charset="-128"/>
              </a:rPr>
              <a:t>ネコ</a:t>
            </a:r>
            <a:r>
              <a:rPr lang="en-US" altLang="ja-JP" sz="2400" dirty="0">
                <a:solidFill>
                  <a:schemeClr val="tx1"/>
                </a:solidFill>
                <a:latin typeface="メイリオ" panose="020B0604030504040204" pitchFamily="50" charset="-128"/>
                <a:ea typeface="メイリオ" panose="020B0604030504040204" pitchFamily="50" charset="-128"/>
              </a:rPr>
              <a:t>(</a:t>
            </a:r>
            <a:r>
              <a:rPr lang="ja-JP" altLang="en-US" sz="2400" dirty="0">
                <a:solidFill>
                  <a:schemeClr val="tx1"/>
                </a:solidFill>
                <a:latin typeface="メイリオ" panose="020B0604030504040204" pitchFamily="50" charset="-128"/>
                <a:ea typeface="メイリオ" panose="020B0604030504040204" pitchFamily="50" charset="-128"/>
              </a:rPr>
              <a:t>スプライト</a:t>
            </a:r>
            <a:r>
              <a:rPr lang="en-US" altLang="ja-JP" sz="2400" dirty="0">
                <a:solidFill>
                  <a:schemeClr val="tx1"/>
                </a:solidFill>
                <a:latin typeface="メイリオ" panose="020B0604030504040204" pitchFamily="50" charset="-128"/>
                <a:ea typeface="メイリオ" panose="020B0604030504040204" pitchFamily="50" charset="-128"/>
              </a:rPr>
              <a:t>)</a:t>
            </a:r>
            <a:r>
              <a:rPr lang="ja-JP" altLang="en-US" sz="2400" dirty="0">
                <a:solidFill>
                  <a:schemeClr val="tx1"/>
                </a:solidFill>
                <a:latin typeface="メイリオ" panose="020B0604030504040204" pitchFamily="50" charset="-128"/>
                <a:ea typeface="メイリオ" panose="020B0604030504040204" pitchFamily="50" charset="-128"/>
              </a:rPr>
              <a:t>をドラッグして手で動かそう</a:t>
            </a:r>
            <a:r>
              <a:rPr kumimoji="1" lang="en-US" altLang="ja-JP" sz="2400" dirty="0"/>
              <a:t>.</a:t>
            </a:r>
            <a:endParaRPr kumimoji="1" lang="ja-JP" altLang="en-US" sz="2400" dirty="0"/>
          </a:p>
        </p:txBody>
      </p:sp>
      <p:sp>
        <p:nvSpPr>
          <p:cNvPr id="22" name="テキスト ボックス 21"/>
          <p:cNvSpPr txBox="1"/>
          <p:nvPr/>
        </p:nvSpPr>
        <p:spPr>
          <a:xfrm>
            <a:off x="4672366" y="727864"/>
            <a:ext cx="3812210" cy="2308324"/>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　スクラッチでプログラムを作成するための作成画面</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エディター</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が表示されます。まず、ネコのスプライトがあるので、マウスでドラッグしてステージ</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プログラムの動作が表示される画面</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の中を動かしてみよう。</a:t>
            </a:r>
          </a:p>
          <a:p>
            <a:endParaRPr kumimoji="1" lang="ja-JP" altLang="en-US"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870769" y="1495641"/>
            <a:ext cx="1452270" cy="369332"/>
          </a:xfrm>
          <a:prstGeom prst="rect">
            <a:avLst/>
          </a:prstGeom>
          <a:noFill/>
        </p:spPr>
        <p:txBody>
          <a:bodyPr wrap="squar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ステージ</a:t>
            </a:r>
          </a:p>
        </p:txBody>
      </p:sp>
      <p:sp>
        <p:nvSpPr>
          <p:cNvPr id="12" name="楕円 11"/>
          <p:cNvSpPr/>
          <p:nvPr/>
        </p:nvSpPr>
        <p:spPr>
          <a:xfrm>
            <a:off x="1729134" y="4004962"/>
            <a:ext cx="1618223" cy="271566"/>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14"/>
          <p:cNvSpPr/>
          <p:nvPr/>
        </p:nvSpPr>
        <p:spPr>
          <a:xfrm>
            <a:off x="775058" y="4913197"/>
            <a:ext cx="2572299" cy="1157992"/>
          </a:xfrm>
          <a:prstGeom prst="roundRect">
            <a:avLst>
              <a:gd name="adj" fmla="val 9305"/>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1355625" y="4913197"/>
            <a:ext cx="2147230" cy="369332"/>
          </a:xfrm>
          <a:prstGeom prst="rect">
            <a:avLst/>
          </a:prstGeom>
          <a:noFill/>
        </p:spPr>
        <p:txBody>
          <a:bodyPr wrap="squar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スプライトリスト</a:t>
            </a:r>
          </a:p>
        </p:txBody>
      </p:sp>
      <p:sp>
        <p:nvSpPr>
          <p:cNvPr id="17" name="テキスト ボックス 16"/>
          <p:cNvSpPr txBox="1"/>
          <p:nvPr/>
        </p:nvSpPr>
        <p:spPr>
          <a:xfrm>
            <a:off x="4920658" y="2885905"/>
            <a:ext cx="3830814" cy="1200329"/>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チェック</a:t>
            </a:r>
            <a:br>
              <a:rPr lang="ja-JP" altLang="en-US"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ネコをドラッグで動かせた。</a:t>
            </a:r>
          </a:p>
          <a:p>
            <a:r>
              <a:rPr kumimoji="1" lang="ja-JP" altLang="en-US" dirty="0">
                <a:latin typeface="メイリオ" panose="020B0604030504040204" pitchFamily="50" charset="-128"/>
                <a:ea typeface="メイリオ" panose="020B0604030504040204" pitchFamily="50" charset="-128"/>
              </a:rPr>
              <a:t>□ ネコを動かすとステージの右下の</a:t>
            </a:r>
            <a:r>
              <a:rPr kumimoji="1" lang="en-US" altLang="ja-JP" dirty="0">
                <a:latin typeface="メイリオ" panose="020B0604030504040204" pitchFamily="50" charset="-128"/>
                <a:ea typeface="メイリオ" panose="020B0604030504040204" pitchFamily="50" charset="-128"/>
              </a:rPr>
              <a:t>X</a:t>
            </a:r>
            <a:r>
              <a:rPr kumimoji="1" lang="ja-JP" altLang="en-US" dirty="0">
                <a:latin typeface="メイリオ" panose="020B0604030504040204" pitchFamily="50" charset="-128"/>
                <a:ea typeface="メイリオ" panose="020B0604030504040204" pitchFamily="50" charset="-128"/>
              </a:rPr>
              <a:t>と</a:t>
            </a:r>
            <a:r>
              <a:rPr kumimoji="1" lang="en-US" altLang="ja-JP" dirty="0">
                <a:latin typeface="メイリオ" panose="020B0604030504040204" pitchFamily="50" charset="-128"/>
                <a:ea typeface="メイリオ" panose="020B0604030504040204" pitchFamily="50" charset="-128"/>
              </a:rPr>
              <a:t>Y</a:t>
            </a:r>
            <a:r>
              <a:rPr kumimoji="1" lang="ja-JP" altLang="en-US" dirty="0">
                <a:latin typeface="メイリオ" panose="020B0604030504040204" pitchFamily="50" charset="-128"/>
                <a:ea typeface="メイリオ" panose="020B0604030504040204" pitchFamily="50" charset="-128"/>
              </a:rPr>
              <a:t>の数字が変わることを見た。</a:t>
            </a:r>
          </a:p>
        </p:txBody>
      </p:sp>
      <p:sp>
        <p:nvSpPr>
          <p:cNvPr id="18" name="テキスト ボックス 17"/>
          <p:cNvSpPr txBox="1"/>
          <p:nvPr/>
        </p:nvSpPr>
        <p:spPr>
          <a:xfrm>
            <a:off x="775058" y="3169089"/>
            <a:ext cx="3301477" cy="646331"/>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マウスの左ボタンを押しながらネコを動かす</a:t>
            </a:r>
          </a:p>
        </p:txBody>
      </p:sp>
      <p:sp>
        <p:nvSpPr>
          <p:cNvPr id="19" name="対角する 2 つの角を丸めた四角形 18"/>
          <p:cNvSpPr/>
          <p:nvPr/>
        </p:nvSpPr>
        <p:spPr>
          <a:xfrm>
            <a:off x="4890325" y="5403112"/>
            <a:ext cx="3891477" cy="1121315"/>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a:solidFill>
                  <a:srgbClr val="FF0000"/>
                </a:solidFill>
                <a:latin typeface="メイリオ" panose="020B0604030504040204" pitchFamily="50" charset="-128"/>
                <a:ea typeface="メイリオ" panose="020B0604030504040204" pitchFamily="50" charset="-128"/>
              </a:rPr>
              <a:t>ワンポイント</a:t>
            </a:r>
            <a:r>
              <a:rPr lang="en-US" altLang="ja-JP" dirty="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ブロックの大きさ</a:t>
            </a:r>
            <a:r>
              <a:rPr lang="ja-JP" altLang="en-US" sz="1600" dirty="0">
                <a:solidFill>
                  <a:schemeClr val="tx1"/>
                </a:solidFill>
                <a:latin typeface="メイリオ" panose="020B0604030504040204" pitchFamily="50" charset="-128"/>
                <a:ea typeface="メイリオ" panose="020B0604030504040204" pitchFamily="50" charset="-128"/>
              </a:rPr>
              <a:t>左上の</a:t>
            </a:r>
            <a:r>
              <a:rPr lang="en-US" altLang="ja-JP" sz="1600" dirty="0">
                <a:solidFill>
                  <a:schemeClr val="tx1"/>
                </a:solidFill>
                <a:latin typeface="メイリオ" panose="020B0604030504040204" pitchFamily="50" charset="-128"/>
                <a:ea typeface="メイリオ" panose="020B0604030504040204" pitchFamily="50" charset="-128"/>
              </a:rPr>
              <a:t>SCRATH</a:t>
            </a:r>
            <a:r>
              <a:rPr lang="ja-JP" altLang="en-US" sz="1600" dirty="0">
                <a:solidFill>
                  <a:schemeClr val="tx1"/>
                </a:solidFill>
                <a:latin typeface="メイリオ" panose="020B0604030504040204" pitchFamily="50" charset="-128"/>
                <a:ea typeface="メイリオ" panose="020B0604030504040204" pitchFamily="50" charset="-128"/>
              </a:rPr>
              <a:t>の横の地球を</a:t>
            </a:r>
            <a:r>
              <a:rPr lang="en-US" altLang="ja-JP" sz="1600" dirty="0">
                <a:solidFill>
                  <a:schemeClr val="tx1"/>
                </a:solidFill>
                <a:latin typeface="メイリオ" panose="020B0604030504040204" pitchFamily="50" charset="-128"/>
                <a:ea typeface="メイリオ" panose="020B0604030504040204" pitchFamily="50" charset="-128"/>
              </a:rPr>
              <a:t>Shift</a:t>
            </a:r>
            <a:r>
              <a:rPr lang="ja-JP" altLang="en-US" sz="1600" dirty="0">
                <a:solidFill>
                  <a:schemeClr val="tx1"/>
                </a:solidFill>
                <a:latin typeface="メイリオ" panose="020B0604030504040204" pitchFamily="50" charset="-128"/>
                <a:ea typeface="メイリオ" panose="020B0604030504040204" pitchFamily="50" charset="-128"/>
              </a:rPr>
              <a:t>を押しながらクリックすると、ブロックの大きさを変えることができます。</a:t>
            </a: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21" name="楕円 20"/>
          <p:cNvSpPr/>
          <p:nvPr/>
        </p:nvSpPr>
        <p:spPr>
          <a:xfrm>
            <a:off x="1729134" y="2237997"/>
            <a:ext cx="773723" cy="859928"/>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2244106" y="2122780"/>
            <a:ext cx="1452270" cy="369332"/>
          </a:xfrm>
          <a:prstGeom prst="rect">
            <a:avLst/>
          </a:prstGeom>
          <a:noFill/>
        </p:spPr>
        <p:txBody>
          <a:bodyPr wrap="squar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スプライト</a:t>
            </a:r>
          </a:p>
        </p:txBody>
      </p:sp>
      <p:sp>
        <p:nvSpPr>
          <p:cNvPr id="20" name="対角する 2 つの角を丸めた四角形 19"/>
          <p:cNvSpPr/>
          <p:nvPr/>
        </p:nvSpPr>
        <p:spPr>
          <a:xfrm>
            <a:off x="4890326" y="4081696"/>
            <a:ext cx="3891477" cy="1181663"/>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a:solidFill>
                  <a:srgbClr val="FF0000"/>
                </a:solidFill>
                <a:latin typeface="メイリオ" panose="020B0604030504040204" pitchFamily="50" charset="-128"/>
                <a:ea typeface="メイリオ" panose="020B0604030504040204" pitchFamily="50" charset="-128"/>
              </a:rPr>
              <a:t>ワンポイント</a:t>
            </a:r>
            <a:r>
              <a:rPr lang="en-US" altLang="ja-JP" dirty="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言語</a:t>
            </a:r>
            <a:br>
              <a:rPr lang="ja-JP" altLang="en-US" dirty="0">
                <a:solidFill>
                  <a:srgbClr val="FF0000"/>
                </a:solidFill>
                <a:latin typeface="メイリオ" panose="020B0604030504040204" pitchFamily="50" charset="-128"/>
                <a:ea typeface="メイリオ" panose="020B0604030504040204" pitchFamily="50" charset="-128"/>
              </a:rPr>
            </a:br>
            <a:r>
              <a:rPr lang="ja-JP" altLang="en-US" sz="1600" dirty="0">
                <a:solidFill>
                  <a:schemeClr val="tx1"/>
                </a:solidFill>
                <a:latin typeface="メイリオ" panose="020B0604030504040204" pitchFamily="50" charset="-128"/>
                <a:ea typeface="メイリオ" panose="020B0604030504040204" pitchFamily="50" charset="-128"/>
              </a:rPr>
              <a:t>左上の</a:t>
            </a:r>
            <a:r>
              <a:rPr lang="en-US" altLang="ja-JP" sz="1600" dirty="0">
                <a:solidFill>
                  <a:schemeClr val="tx1"/>
                </a:solidFill>
                <a:latin typeface="メイリオ" panose="020B0604030504040204" pitchFamily="50" charset="-128"/>
                <a:ea typeface="メイリオ" panose="020B0604030504040204" pitchFamily="50" charset="-128"/>
              </a:rPr>
              <a:t>SCRATH</a:t>
            </a:r>
            <a:r>
              <a:rPr lang="ja-JP" altLang="en-US" sz="1600" dirty="0">
                <a:solidFill>
                  <a:schemeClr val="tx1"/>
                </a:solidFill>
                <a:latin typeface="メイリオ" panose="020B0604030504040204" pitchFamily="50" charset="-128"/>
                <a:ea typeface="メイリオ" panose="020B0604030504040204" pitchFamily="50" charset="-128"/>
              </a:rPr>
              <a:t>の横の地球をクリックすると「にほんご」でひらがな表示が選べます。</a:t>
            </a:r>
          </a:p>
        </p:txBody>
      </p:sp>
    </p:spTree>
    <p:extLst>
      <p:ext uri="{BB962C8B-B14F-4D97-AF65-F5344CB8AC3E}">
        <p14:creationId xmlns:p14="http://schemas.microsoft.com/office/powerpoint/2010/main" val="1502231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1581365" y="1660139"/>
            <a:ext cx="6640285" cy="4238323"/>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12</a:t>
            </a:fld>
            <a:r>
              <a:rPr kumimoji="1" lang="ja-JP" altLang="en-US" dirty="0">
                <a:latin typeface="メイリオ" panose="020B0604030504040204" pitchFamily="50" charset="-128"/>
                <a:ea typeface="メイリオ" panose="020B0604030504040204" pitchFamily="50" charset="-128"/>
              </a:rPr>
              <a:t>ページ</a:t>
            </a:r>
          </a:p>
        </p:txBody>
      </p:sp>
      <p:sp>
        <p:nvSpPr>
          <p:cNvPr id="10" name="角丸四角形 9"/>
          <p:cNvSpPr/>
          <p:nvPr/>
        </p:nvSpPr>
        <p:spPr>
          <a:xfrm>
            <a:off x="0" y="0"/>
            <a:ext cx="5289452"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a:solidFill>
                  <a:schemeClr val="tx1"/>
                </a:solidFill>
              </a:rPr>
              <a:t> </a:t>
            </a:r>
            <a:r>
              <a:rPr lang="ja-JP" altLang="en-US" sz="2400" dirty="0">
                <a:solidFill>
                  <a:schemeClr val="tx1"/>
                </a:solidFill>
                <a:latin typeface="メイリオ" panose="020B0604030504040204" pitchFamily="50" charset="-128"/>
                <a:ea typeface="メイリオ" panose="020B0604030504040204" pitchFamily="50" charset="-128"/>
              </a:rPr>
              <a:t> </a:t>
            </a:r>
            <a:r>
              <a:rPr lang="en-US" altLang="ja-JP" sz="2400" dirty="0">
                <a:solidFill>
                  <a:schemeClr val="tx1"/>
                </a:solidFill>
                <a:latin typeface="メイリオ" panose="020B0604030504040204" pitchFamily="50" charset="-128"/>
                <a:ea typeface="メイリオ" panose="020B0604030504040204" pitchFamily="50" charset="-128"/>
              </a:rPr>
              <a:t>2 (2) </a:t>
            </a:r>
            <a:r>
              <a:rPr lang="ja-JP" altLang="en-US" sz="2400" dirty="0">
                <a:solidFill>
                  <a:schemeClr val="tx1"/>
                </a:solidFill>
                <a:latin typeface="メイリオ" panose="020B0604030504040204" pitchFamily="50" charset="-128"/>
                <a:ea typeface="メイリオ" panose="020B0604030504040204" pitchFamily="50" charset="-128"/>
              </a:rPr>
              <a:t>ネコをブロックで動かそう</a:t>
            </a:r>
            <a:r>
              <a:rPr kumimoji="1" lang="en-US" altLang="ja-JP" sz="2400" dirty="0"/>
              <a:t>.</a:t>
            </a:r>
            <a:endParaRPr kumimoji="1" lang="ja-JP" altLang="en-US" sz="2400" dirty="0"/>
          </a:p>
        </p:txBody>
      </p:sp>
      <p:sp>
        <p:nvSpPr>
          <p:cNvPr id="22" name="テキスト ボックス 21"/>
          <p:cNvSpPr txBox="1"/>
          <p:nvPr/>
        </p:nvSpPr>
        <p:spPr>
          <a:xfrm>
            <a:off x="0" y="680879"/>
            <a:ext cx="8419077" cy="1200329"/>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　今度は</a:t>
            </a:r>
            <a:r>
              <a:rPr lang="en-US" altLang="ja-JP" dirty="0">
                <a:latin typeface="メイリオ" panose="020B0604030504040204" pitchFamily="50" charset="-128"/>
                <a:ea typeface="メイリオ" panose="020B0604030504040204" pitchFamily="50" charset="-128"/>
              </a:rPr>
              <a:t>[(10)</a:t>
            </a:r>
            <a:r>
              <a:rPr lang="ja-JP" altLang="en-US" dirty="0">
                <a:latin typeface="メイリオ" panose="020B0604030504040204" pitchFamily="50" charset="-128"/>
                <a:ea typeface="メイリオ" panose="020B0604030504040204" pitchFamily="50" charset="-128"/>
              </a:rPr>
              <a:t>歩動かす</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のブロックを使ってスプライトを動かしてみよう。</a:t>
            </a:r>
          </a:p>
          <a:p>
            <a:r>
              <a:rPr lang="ja-JP" altLang="en-US" dirty="0">
                <a:latin typeface="メイリオ" panose="020B0604030504040204" pitchFamily="50" charset="-128"/>
                <a:ea typeface="メイリオ" panose="020B0604030504040204" pitchFamily="50" charset="-128"/>
              </a:rPr>
              <a:t>ブロックをドラッグしてコードエリアに盛ってきて、その後ブロックをクリックしてみよう。どんどんクリックするとネコはどうなるかな</a:t>
            </a:r>
            <a:r>
              <a:rPr lang="en-US" altLang="ja-JP" dirty="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p:txBody>
      </p:sp>
      <p:sp>
        <p:nvSpPr>
          <p:cNvPr id="9" name="角丸四角形 8"/>
          <p:cNvSpPr/>
          <p:nvPr/>
        </p:nvSpPr>
        <p:spPr>
          <a:xfrm>
            <a:off x="3198314" y="1960463"/>
            <a:ext cx="2500357" cy="3673719"/>
          </a:xfrm>
          <a:prstGeom prst="roundRect">
            <a:avLst>
              <a:gd name="adj" fmla="val 3784"/>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3240895" y="3145471"/>
            <a:ext cx="2260777" cy="646331"/>
          </a:xfrm>
          <a:prstGeom prst="rect">
            <a:avLst/>
          </a:prstGeom>
          <a:noFill/>
        </p:spPr>
        <p:txBody>
          <a:bodyPr wrap="square" rtlCol="0">
            <a:spAutoFit/>
          </a:bodyPr>
          <a:lstStyle/>
          <a:p>
            <a:r>
              <a:rPr lang="ja-JP" altLang="en-US" dirty="0">
                <a:solidFill>
                  <a:srgbClr val="FF0000"/>
                </a:solidFill>
                <a:latin typeface="メイリオ" panose="020B0604030504040204" pitchFamily="50" charset="-128"/>
                <a:ea typeface="メイリオ" panose="020B0604030504040204" pitchFamily="50" charset="-128"/>
              </a:rPr>
              <a:t>コード</a:t>
            </a:r>
            <a:r>
              <a:rPr lang="en-US" altLang="ja-JP" dirty="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スクリプト</a:t>
            </a:r>
            <a:r>
              <a:rPr lang="en-US" altLang="ja-JP" dirty="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エリア</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20" name="円弧 19"/>
          <p:cNvSpPr/>
          <p:nvPr/>
        </p:nvSpPr>
        <p:spPr>
          <a:xfrm rot="20894348">
            <a:off x="1087256" y="2378087"/>
            <a:ext cx="2994269" cy="897184"/>
          </a:xfrm>
          <a:prstGeom prst="arc">
            <a:avLst>
              <a:gd name="adj1" fmla="val 16200000"/>
              <a:gd name="adj2" fmla="val 21273644"/>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4" name="角丸四角形 23"/>
          <p:cNvSpPr/>
          <p:nvPr/>
        </p:nvSpPr>
        <p:spPr>
          <a:xfrm>
            <a:off x="1581365" y="1999131"/>
            <a:ext cx="256807" cy="3682913"/>
          </a:xfrm>
          <a:prstGeom prst="roundRect">
            <a:avLst>
              <a:gd name="adj" fmla="val 17838"/>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角丸四角形 25"/>
          <p:cNvSpPr/>
          <p:nvPr/>
        </p:nvSpPr>
        <p:spPr>
          <a:xfrm>
            <a:off x="1844195" y="1998188"/>
            <a:ext cx="1254374" cy="3683856"/>
          </a:xfrm>
          <a:prstGeom prst="roundRect">
            <a:avLst>
              <a:gd name="adj" fmla="val 8965"/>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2916563" y="5849750"/>
            <a:ext cx="2030696" cy="369332"/>
          </a:xfrm>
          <a:prstGeom prst="rect">
            <a:avLst/>
          </a:prstGeom>
          <a:noFill/>
        </p:spPr>
        <p:txBody>
          <a:bodyPr wrap="square" rtlCol="0">
            <a:spAutoFit/>
          </a:bodyPr>
          <a:lstStyle/>
          <a:p>
            <a:r>
              <a:rPr lang="ja-JP" altLang="en-US" dirty="0">
                <a:solidFill>
                  <a:srgbClr val="FF0000"/>
                </a:solidFill>
                <a:latin typeface="メイリオ" panose="020B0604030504040204" pitchFamily="50" charset="-128"/>
                <a:ea typeface="メイリオ" panose="020B0604030504040204" pitchFamily="50" charset="-128"/>
              </a:rPr>
              <a:t>ブロックパレット</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28" name="テキスト ボックス 27"/>
          <p:cNvSpPr txBox="1"/>
          <p:nvPr/>
        </p:nvSpPr>
        <p:spPr>
          <a:xfrm>
            <a:off x="116690" y="1683148"/>
            <a:ext cx="1464676" cy="646331"/>
          </a:xfrm>
          <a:prstGeom prst="rect">
            <a:avLst/>
          </a:prstGeom>
          <a:noFill/>
        </p:spPr>
        <p:txBody>
          <a:bodyPr wrap="square" rtlCol="0">
            <a:spAutoFit/>
          </a:bodyPr>
          <a:lstStyle/>
          <a:p>
            <a:r>
              <a:rPr lang="ja-JP" altLang="en-US" dirty="0">
                <a:solidFill>
                  <a:srgbClr val="FF0000"/>
                </a:solidFill>
                <a:latin typeface="メイリオ" panose="020B0604030504040204" pitchFamily="50" charset="-128"/>
                <a:ea typeface="メイリオ" panose="020B0604030504040204" pitchFamily="50" charset="-128"/>
              </a:rPr>
              <a:t>ブロック</a:t>
            </a:r>
            <a:br>
              <a:rPr lang="ja-JP" altLang="en-US" dirty="0">
                <a:solidFill>
                  <a:srgbClr val="FF0000"/>
                </a:solidFill>
                <a:latin typeface="メイリオ" panose="020B0604030504040204" pitchFamily="50" charset="-128"/>
                <a:ea typeface="メイリオ" panose="020B0604030504040204" pitchFamily="50" charset="-128"/>
              </a:rPr>
            </a:br>
            <a:r>
              <a:rPr lang="ja-JP" altLang="en-US" dirty="0">
                <a:solidFill>
                  <a:srgbClr val="FF0000"/>
                </a:solidFill>
                <a:latin typeface="メイリオ" panose="020B0604030504040204" pitchFamily="50" charset="-128"/>
                <a:ea typeface="メイリオ" panose="020B0604030504040204" pitchFamily="50" charset="-128"/>
              </a:rPr>
              <a:t>カテゴリー</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cxnSp>
        <p:nvCxnSpPr>
          <p:cNvPr id="30" name="直線矢印コネクタ 29"/>
          <p:cNvCxnSpPr/>
          <p:nvPr/>
        </p:nvCxnSpPr>
        <p:spPr>
          <a:xfrm>
            <a:off x="1039202" y="2293440"/>
            <a:ext cx="344736" cy="29889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p:nvPr/>
        </p:nvCxnSpPr>
        <p:spPr>
          <a:xfrm flipH="1" flipV="1">
            <a:off x="3066571" y="5686772"/>
            <a:ext cx="261423" cy="15356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5" name="テキスト ボックス 34"/>
          <p:cNvSpPr txBox="1"/>
          <p:nvPr/>
        </p:nvSpPr>
        <p:spPr>
          <a:xfrm>
            <a:off x="365820" y="5861618"/>
            <a:ext cx="6953842" cy="923330"/>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チェック</a:t>
            </a:r>
            <a:br>
              <a:rPr lang="ja-JP" altLang="en-US"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ネコをブロックで動かせた。</a:t>
            </a:r>
          </a:p>
          <a:p>
            <a:r>
              <a:rPr lang="ja-JP" altLang="en-US" dirty="0">
                <a:latin typeface="メイリオ" panose="020B0604030504040204" pitchFamily="50" charset="-128"/>
                <a:ea typeface="メイリオ" panose="020B0604030504040204" pitchFamily="50" charset="-128"/>
              </a:rPr>
              <a:t>□ ネコをブロックでどんどん動かせた。</a:t>
            </a:r>
          </a:p>
        </p:txBody>
      </p:sp>
      <p:sp>
        <p:nvSpPr>
          <p:cNvPr id="19" name="テキスト ボックス 18"/>
          <p:cNvSpPr txBox="1"/>
          <p:nvPr/>
        </p:nvSpPr>
        <p:spPr>
          <a:xfrm>
            <a:off x="4209630" y="2108644"/>
            <a:ext cx="1749977" cy="461665"/>
          </a:xfrm>
          <a:prstGeom prst="rect">
            <a:avLst/>
          </a:prstGeom>
          <a:noFill/>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クリック</a:t>
            </a:r>
          </a:p>
        </p:txBody>
      </p:sp>
    </p:spTree>
    <p:extLst>
      <p:ext uri="{BB962C8B-B14F-4D97-AF65-F5344CB8AC3E}">
        <p14:creationId xmlns:p14="http://schemas.microsoft.com/office/powerpoint/2010/main" val="41551319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723225" y="1496300"/>
            <a:ext cx="5510637" cy="3521699"/>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13</a:t>
            </a:fld>
            <a:r>
              <a:rPr kumimoji="1" lang="ja-JP" altLang="en-US" dirty="0">
                <a:latin typeface="メイリオ" panose="020B0604030504040204" pitchFamily="50" charset="-128"/>
                <a:ea typeface="メイリオ" panose="020B0604030504040204" pitchFamily="50" charset="-128"/>
              </a:rPr>
              <a:t>ページ</a:t>
            </a:r>
          </a:p>
        </p:txBody>
      </p:sp>
      <p:sp>
        <p:nvSpPr>
          <p:cNvPr id="10" name="角丸四角形 9"/>
          <p:cNvSpPr/>
          <p:nvPr/>
        </p:nvSpPr>
        <p:spPr>
          <a:xfrm>
            <a:off x="0" y="0"/>
            <a:ext cx="7033846"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a:solidFill>
                  <a:schemeClr val="tx1"/>
                </a:solidFill>
              </a:rPr>
              <a:t> </a:t>
            </a:r>
            <a:r>
              <a:rPr lang="ja-JP" altLang="en-US" sz="2400" dirty="0">
                <a:solidFill>
                  <a:schemeClr val="tx1"/>
                </a:solidFill>
                <a:latin typeface="メイリオ" panose="020B0604030504040204" pitchFamily="50" charset="-128"/>
                <a:ea typeface="メイリオ" panose="020B0604030504040204" pitchFamily="50" charset="-128"/>
              </a:rPr>
              <a:t> </a:t>
            </a:r>
            <a:r>
              <a:rPr lang="en-US" altLang="ja-JP" sz="2400" dirty="0">
                <a:solidFill>
                  <a:schemeClr val="tx1"/>
                </a:solidFill>
                <a:latin typeface="メイリオ" panose="020B0604030504040204" pitchFamily="50" charset="-128"/>
                <a:ea typeface="メイリオ" panose="020B0604030504040204" pitchFamily="50" charset="-128"/>
              </a:rPr>
              <a:t>2 (3) </a:t>
            </a:r>
            <a:r>
              <a:rPr lang="ja-JP" altLang="en-US" sz="2400" dirty="0">
                <a:solidFill>
                  <a:schemeClr val="tx1"/>
                </a:solidFill>
                <a:latin typeface="メイリオ" panose="020B0604030504040204" pitchFamily="50" charset="-128"/>
                <a:ea typeface="メイリオ" panose="020B0604030504040204" pitchFamily="50" charset="-128"/>
              </a:rPr>
              <a:t>ネコをブロックで自動的に動かそう</a:t>
            </a:r>
            <a:r>
              <a:rPr kumimoji="1" lang="en-US" altLang="ja-JP" sz="2400" dirty="0"/>
              <a:t>.</a:t>
            </a:r>
            <a:endParaRPr kumimoji="1" lang="ja-JP" altLang="en-US" sz="2400" dirty="0"/>
          </a:p>
        </p:txBody>
      </p:sp>
      <p:sp>
        <p:nvSpPr>
          <p:cNvPr id="22" name="テキスト ボックス 21"/>
          <p:cNvSpPr txBox="1"/>
          <p:nvPr/>
        </p:nvSpPr>
        <p:spPr>
          <a:xfrm>
            <a:off x="-3152" y="642869"/>
            <a:ext cx="8795242" cy="1200329"/>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　ブロックカテゴリー</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制御</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せいぎょ</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から</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ずっと</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を使って、</a:t>
            </a:r>
            <a:r>
              <a:rPr lang="en-US" altLang="ja-JP" dirty="0">
                <a:latin typeface="メイリオ" panose="020B0604030504040204" pitchFamily="50" charset="-128"/>
                <a:ea typeface="メイリオ" panose="020B0604030504040204" pitchFamily="50" charset="-128"/>
              </a:rPr>
              <a:t>[(10)</a:t>
            </a:r>
            <a:r>
              <a:rPr lang="ja-JP" altLang="en-US" dirty="0">
                <a:latin typeface="メイリオ" panose="020B0604030504040204" pitchFamily="50" charset="-128"/>
                <a:ea typeface="メイリオ" panose="020B0604030504040204" pitchFamily="50" charset="-128"/>
              </a:rPr>
              <a:t>歩動かす</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の「ずっと」を中に入れてみよう。その後</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ずっと</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ブロックをクリックしてみよう。ネコはどうなるかな</a:t>
            </a:r>
            <a:r>
              <a:rPr lang="en-US" altLang="ja-JP" dirty="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6490100" y="2963259"/>
            <a:ext cx="2543565" cy="1200329"/>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チェック</a:t>
            </a:r>
            <a:br>
              <a:rPr lang="ja-JP" altLang="en-US"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ネコをブロックで自動的に動かせた。</a:t>
            </a:r>
          </a:p>
          <a:p>
            <a:endParaRPr lang="ja-JP" altLang="en-US" dirty="0">
              <a:latin typeface="メイリオ" panose="020B0604030504040204" pitchFamily="50" charset="-128"/>
              <a:ea typeface="メイリオ" panose="020B0604030504040204" pitchFamily="50" charset="-128"/>
            </a:endParaRPr>
          </a:p>
        </p:txBody>
      </p:sp>
      <p:sp>
        <p:nvSpPr>
          <p:cNvPr id="20" name="円弧 19"/>
          <p:cNvSpPr/>
          <p:nvPr/>
        </p:nvSpPr>
        <p:spPr>
          <a:xfrm rot="19563187">
            <a:off x="553334" y="2735462"/>
            <a:ext cx="1691603" cy="455594"/>
          </a:xfrm>
          <a:prstGeom prst="arc">
            <a:avLst>
              <a:gd name="adj1" fmla="val 16200000"/>
              <a:gd name="adj2" fmla="val 21273644"/>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8" name="楕円 17"/>
          <p:cNvSpPr/>
          <p:nvPr/>
        </p:nvSpPr>
        <p:spPr>
          <a:xfrm>
            <a:off x="722893" y="2771421"/>
            <a:ext cx="307478" cy="26143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6490100" y="1774114"/>
            <a:ext cx="2454595" cy="1200329"/>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手でネコをステージの真ん中に持っていくとどうなるかな</a:t>
            </a:r>
            <a:r>
              <a:rPr lang="en-US" altLang="ja-JP" dirty="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p:txBody>
      </p:sp>
      <p:sp>
        <p:nvSpPr>
          <p:cNvPr id="13" name="対角する 2 つの角を丸めた四角形 12"/>
          <p:cNvSpPr/>
          <p:nvPr/>
        </p:nvSpPr>
        <p:spPr>
          <a:xfrm>
            <a:off x="0" y="5161410"/>
            <a:ext cx="9144000" cy="1015065"/>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a:solidFill>
                  <a:srgbClr val="FF0000"/>
                </a:solidFill>
                <a:latin typeface="メイリオ" panose="020B0604030504040204" pitchFamily="50" charset="-128"/>
                <a:ea typeface="メイリオ" panose="020B0604030504040204" pitchFamily="50" charset="-128"/>
              </a:rPr>
              <a:t>ワンポイント</a:t>
            </a:r>
            <a:r>
              <a:rPr lang="en-US" altLang="ja-JP" dirty="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プログラム</a:t>
            </a:r>
            <a:endParaRPr lang="en-US" altLang="ja-JP" dirty="0">
              <a:solidFill>
                <a:srgbClr val="FF0000"/>
              </a:solidFill>
              <a:latin typeface="メイリオ" panose="020B0604030504040204" pitchFamily="50" charset="-128"/>
              <a:ea typeface="メイリオ" panose="020B0604030504040204" pitchFamily="50" charset="-128"/>
            </a:endParaRPr>
          </a:p>
          <a:p>
            <a:r>
              <a:rPr lang="ja-JP" altLang="en-US" sz="1600" dirty="0">
                <a:solidFill>
                  <a:schemeClr val="tx1"/>
                </a:solidFill>
                <a:latin typeface="メイリオ" panose="020B0604030504040204" pitchFamily="50" charset="-128"/>
                <a:ea typeface="メイリオ" panose="020B0604030504040204" pitchFamily="50" charset="-128"/>
              </a:rPr>
              <a:t>プログラムはコンピュータに対する命令</a:t>
            </a:r>
            <a:r>
              <a:rPr lang="en-US" altLang="ja-JP" sz="1600" dirty="0">
                <a:solidFill>
                  <a:schemeClr val="tx1"/>
                </a:solidFill>
                <a:latin typeface="メイリオ" panose="020B0604030504040204" pitchFamily="50" charset="-128"/>
                <a:ea typeface="メイリオ" panose="020B0604030504040204" pitchFamily="50" charset="-128"/>
              </a:rPr>
              <a:t>(</a:t>
            </a:r>
            <a:r>
              <a:rPr lang="ja-JP" altLang="en-US" sz="1600" dirty="0">
                <a:solidFill>
                  <a:schemeClr val="tx1"/>
                </a:solidFill>
                <a:latin typeface="メイリオ" panose="020B0604030504040204" pitchFamily="50" charset="-128"/>
                <a:ea typeface="メイリオ" panose="020B0604030504040204" pitchFamily="50" charset="-128"/>
              </a:rPr>
              <a:t>スクラッチではブロック</a:t>
            </a:r>
            <a:r>
              <a:rPr lang="en-US" altLang="ja-JP" sz="1600" dirty="0">
                <a:solidFill>
                  <a:schemeClr val="tx1"/>
                </a:solidFill>
                <a:latin typeface="メイリオ" panose="020B0604030504040204" pitchFamily="50" charset="-128"/>
                <a:ea typeface="メイリオ" panose="020B0604030504040204" pitchFamily="50" charset="-128"/>
              </a:rPr>
              <a:t>)</a:t>
            </a:r>
            <a:r>
              <a:rPr lang="ja-JP" altLang="en-US" sz="1600" dirty="0">
                <a:solidFill>
                  <a:schemeClr val="tx1"/>
                </a:solidFill>
                <a:latin typeface="メイリオ" panose="020B0604030504040204" pitchFamily="50" charset="-128"/>
                <a:ea typeface="メイリオ" panose="020B0604030504040204" pitchFamily="50" charset="-128"/>
              </a:rPr>
              <a:t>の集まりです。</a:t>
            </a:r>
            <a:r>
              <a:rPr lang="ja-JP" altLang="en-US" sz="1600" b="1" dirty="0">
                <a:solidFill>
                  <a:srgbClr val="FF0000"/>
                </a:solidFill>
                <a:latin typeface="メイリオ" panose="020B0604030504040204" pitchFamily="50" charset="-128"/>
                <a:ea typeface="メイリオ" panose="020B0604030504040204" pitchFamily="50" charset="-128"/>
              </a:rPr>
              <a:t>あなたの考えやアイディアをプログラムにすれば、コンピュータが自動的にやってくれます。</a:t>
            </a: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155671" y="6250489"/>
            <a:ext cx="8636419" cy="369332"/>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     赤ボタンを押すと動いているスクラッチのプログラムを止めることができます。</a:t>
            </a:r>
          </a:p>
        </p:txBody>
      </p:sp>
      <p:sp>
        <p:nvSpPr>
          <p:cNvPr id="6" name="楕円 5"/>
          <p:cNvSpPr/>
          <p:nvPr/>
        </p:nvSpPr>
        <p:spPr>
          <a:xfrm>
            <a:off x="296351" y="6250489"/>
            <a:ext cx="273938" cy="2739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794547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453464" y="1286666"/>
            <a:ext cx="6175936" cy="3946873"/>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14</a:t>
            </a:fld>
            <a:r>
              <a:rPr kumimoji="1" lang="ja-JP" altLang="en-US" dirty="0">
                <a:latin typeface="メイリオ" panose="020B0604030504040204" pitchFamily="50" charset="-128"/>
                <a:ea typeface="メイリオ" panose="020B0604030504040204" pitchFamily="50" charset="-128"/>
              </a:rPr>
              <a:t>ページ</a:t>
            </a:r>
          </a:p>
        </p:txBody>
      </p:sp>
      <p:sp>
        <p:nvSpPr>
          <p:cNvPr id="10" name="角丸四角形 9"/>
          <p:cNvSpPr/>
          <p:nvPr/>
        </p:nvSpPr>
        <p:spPr>
          <a:xfrm>
            <a:off x="0" y="0"/>
            <a:ext cx="7033846"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a:solidFill>
                  <a:schemeClr val="tx1"/>
                </a:solidFill>
              </a:rPr>
              <a:t> </a:t>
            </a:r>
            <a:r>
              <a:rPr lang="ja-JP" altLang="en-US" sz="2400" dirty="0">
                <a:solidFill>
                  <a:schemeClr val="tx1"/>
                </a:solidFill>
                <a:latin typeface="メイリオ" panose="020B0604030504040204" pitchFamily="50" charset="-128"/>
                <a:ea typeface="メイリオ" panose="020B0604030504040204" pitchFamily="50" charset="-128"/>
              </a:rPr>
              <a:t> </a:t>
            </a:r>
            <a:r>
              <a:rPr lang="en-US" altLang="ja-JP" sz="2400" dirty="0">
                <a:solidFill>
                  <a:schemeClr val="tx1"/>
                </a:solidFill>
                <a:latin typeface="メイリオ" panose="020B0604030504040204" pitchFamily="50" charset="-128"/>
                <a:ea typeface="メイリオ" panose="020B0604030504040204" pitchFamily="50" charset="-128"/>
              </a:rPr>
              <a:t>2 (4) </a:t>
            </a:r>
            <a:r>
              <a:rPr lang="ja-JP" altLang="en-US" sz="2400" dirty="0">
                <a:solidFill>
                  <a:schemeClr val="tx1"/>
                </a:solidFill>
                <a:latin typeface="メイリオ" panose="020B0604030504040204" pitchFamily="50" charset="-128"/>
                <a:ea typeface="メイリオ" panose="020B0604030504040204" pitchFamily="50" charset="-128"/>
              </a:rPr>
              <a:t>旗でネコが動き始めるようにしよう</a:t>
            </a:r>
            <a:r>
              <a:rPr kumimoji="1" lang="en-US" altLang="ja-JP" sz="2400" dirty="0"/>
              <a:t>.</a:t>
            </a:r>
            <a:endParaRPr kumimoji="1" lang="ja-JP" altLang="en-US" sz="2400" dirty="0"/>
          </a:p>
        </p:txBody>
      </p:sp>
      <p:sp>
        <p:nvSpPr>
          <p:cNvPr id="22" name="テキスト ボックス 21"/>
          <p:cNvSpPr txBox="1"/>
          <p:nvPr/>
        </p:nvSpPr>
        <p:spPr>
          <a:xfrm>
            <a:off x="0" y="640335"/>
            <a:ext cx="8419077" cy="646331"/>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　あるスイッチを押したときにプログラムが動くようにしてみよう。ここでは、ブロックカテゴリー</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イベント</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の</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旗がクリックされたとき</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を使ってみよう。</a:t>
            </a:r>
            <a:endParaRPr kumimoji="1" lang="ja-JP" altLang="en-US" dirty="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6745347" y="2166162"/>
            <a:ext cx="2159611" cy="2031325"/>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チェック</a:t>
            </a:r>
            <a:br>
              <a:rPr lang="ja-JP" altLang="en-US"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旗をクリックしてプログラムを動かした。</a:t>
            </a:r>
          </a:p>
          <a:p>
            <a:r>
              <a:rPr lang="ja-JP" altLang="en-US" dirty="0">
                <a:latin typeface="メイリオ" panose="020B0604030504040204" pitchFamily="50" charset="-128"/>
                <a:ea typeface="メイリオ" panose="020B0604030504040204" pitchFamily="50" charset="-128"/>
              </a:rPr>
              <a:t>□ 赤丸でプログラムを止めた。</a:t>
            </a:r>
          </a:p>
          <a:p>
            <a:endParaRPr lang="ja-JP" altLang="en-US" dirty="0">
              <a:latin typeface="メイリオ" panose="020B0604030504040204" pitchFamily="50" charset="-128"/>
              <a:ea typeface="メイリオ" panose="020B0604030504040204" pitchFamily="50" charset="-128"/>
            </a:endParaRPr>
          </a:p>
        </p:txBody>
      </p:sp>
      <p:sp>
        <p:nvSpPr>
          <p:cNvPr id="16" name="円弧 15"/>
          <p:cNvSpPr/>
          <p:nvPr/>
        </p:nvSpPr>
        <p:spPr>
          <a:xfrm rot="21314269">
            <a:off x="850688" y="2033382"/>
            <a:ext cx="1512117" cy="783619"/>
          </a:xfrm>
          <a:prstGeom prst="arc">
            <a:avLst>
              <a:gd name="adj1" fmla="val 16200000"/>
              <a:gd name="adj2" fmla="val 21273644"/>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楕円 16"/>
          <p:cNvSpPr/>
          <p:nvPr/>
        </p:nvSpPr>
        <p:spPr>
          <a:xfrm>
            <a:off x="453464" y="2433849"/>
            <a:ext cx="367306" cy="32180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対角する 2 つの角を丸めた四角形 20"/>
          <p:cNvSpPr/>
          <p:nvPr/>
        </p:nvSpPr>
        <p:spPr>
          <a:xfrm>
            <a:off x="453464" y="5407024"/>
            <a:ext cx="7512148" cy="764065"/>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a:solidFill>
                  <a:srgbClr val="FF0000"/>
                </a:solidFill>
                <a:latin typeface="メイリオ" panose="020B0604030504040204" pitchFamily="50" charset="-128"/>
                <a:ea typeface="メイリオ" panose="020B0604030504040204" pitchFamily="50" charset="-128"/>
              </a:rPr>
              <a:t>ワンポイント</a:t>
            </a:r>
            <a:r>
              <a:rPr lang="en-US" altLang="ja-JP" dirty="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プログラムとコード</a:t>
            </a:r>
            <a:r>
              <a:rPr lang="en-US" altLang="ja-JP" dirty="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スクリプト</a:t>
            </a:r>
            <a:r>
              <a:rPr lang="en-US" altLang="ja-JP" dirty="0">
                <a:solidFill>
                  <a:srgbClr val="FF0000"/>
                </a:solidFill>
                <a:latin typeface="メイリオ" panose="020B0604030504040204" pitchFamily="50" charset="-128"/>
                <a:ea typeface="メイリオ" panose="020B0604030504040204" pitchFamily="50" charset="-128"/>
              </a:rPr>
              <a:t>)</a:t>
            </a:r>
          </a:p>
          <a:p>
            <a:r>
              <a:rPr lang="ja-JP" altLang="en-US" sz="1600" dirty="0">
                <a:solidFill>
                  <a:schemeClr val="tx1"/>
                </a:solidFill>
                <a:latin typeface="メイリオ" panose="020B0604030504040204" pitchFamily="50" charset="-128"/>
                <a:ea typeface="メイリオ" panose="020B0604030504040204" pitchFamily="50" charset="-128"/>
              </a:rPr>
              <a:t>　スクラッチではブロックが集まった命令をコード</a:t>
            </a:r>
            <a:r>
              <a:rPr lang="en-US" altLang="ja-JP" sz="1600" dirty="0">
                <a:solidFill>
                  <a:schemeClr val="tx1"/>
                </a:solidFill>
                <a:latin typeface="メイリオ" panose="020B0604030504040204" pitchFamily="50" charset="-128"/>
                <a:ea typeface="メイリオ" panose="020B0604030504040204" pitchFamily="50" charset="-128"/>
              </a:rPr>
              <a:t>(</a:t>
            </a:r>
            <a:r>
              <a:rPr lang="ja-JP" altLang="en-US" sz="1600" dirty="0">
                <a:solidFill>
                  <a:schemeClr val="tx1"/>
                </a:solidFill>
                <a:latin typeface="メイリオ" panose="020B0604030504040204" pitchFamily="50" charset="-128"/>
                <a:ea typeface="メイリオ" panose="020B0604030504040204" pitchFamily="50" charset="-128"/>
              </a:rPr>
              <a:t>スクリプト</a:t>
            </a:r>
            <a:r>
              <a:rPr lang="en-US" altLang="ja-JP" sz="1600" dirty="0">
                <a:solidFill>
                  <a:schemeClr val="tx1"/>
                </a:solidFill>
                <a:latin typeface="メイリオ" panose="020B0604030504040204" pitchFamily="50" charset="-128"/>
                <a:ea typeface="メイリオ" panose="020B0604030504040204" pitchFamily="50" charset="-128"/>
              </a:rPr>
              <a:t>:</a:t>
            </a:r>
            <a:r>
              <a:rPr lang="ja-JP" altLang="en-US" sz="1600" dirty="0">
                <a:solidFill>
                  <a:schemeClr val="tx1"/>
                </a:solidFill>
                <a:latin typeface="メイリオ" panose="020B0604030504040204" pitchFamily="50" charset="-128"/>
                <a:ea typeface="メイリオ" panose="020B0604030504040204" pitchFamily="50" charset="-128"/>
              </a:rPr>
              <a:t>台本</a:t>
            </a:r>
            <a:r>
              <a:rPr lang="en-US" altLang="ja-JP" sz="1600" dirty="0">
                <a:solidFill>
                  <a:schemeClr val="tx1"/>
                </a:solidFill>
                <a:latin typeface="メイリオ" panose="020B0604030504040204" pitchFamily="50" charset="-128"/>
                <a:ea typeface="メイリオ" panose="020B0604030504040204" pitchFamily="50" charset="-128"/>
              </a:rPr>
              <a:t>)</a:t>
            </a:r>
            <a:r>
              <a:rPr lang="ja-JP" altLang="en-US" sz="1600" dirty="0">
                <a:solidFill>
                  <a:schemeClr val="tx1"/>
                </a:solidFill>
                <a:latin typeface="メイリオ" panose="020B0604030504040204" pitchFamily="50" charset="-128"/>
                <a:ea typeface="メイリオ" panose="020B0604030504040204" pitchFamily="50" charset="-128"/>
              </a:rPr>
              <a:t>と呼んでいます。</a:t>
            </a: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11" name="楕円 10"/>
          <p:cNvSpPr/>
          <p:nvPr/>
        </p:nvSpPr>
        <p:spPr>
          <a:xfrm>
            <a:off x="4213877" y="1460151"/>
            <a:ext cx="367306" cy="32180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3706194" y="1798699"/>
            <a:ext cx="1749977" cy="461665"/>
          </a:xfrm>
          <a:prstGeom prst="rect">
            <a:avLst/>
          </a:prstGeom>
          <a:noFill/>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クリック</a:t>
            </a:r>
          </a:p>
        </p:txBody>
      </p:sp>
    </p:spTree>
    <p:extLst>
      <p:ext uri="{BB962C8B-B14F-4D97-AF65-F5344CB8AC3E}">
        <p14:creationId xmlns:p14="http://schemas.microsoft.com/office/powerpoint/2010/main" val="13612562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stretch>
            <a:fillRect/>
          </a:stretch>
        </p:blipFill>
        <p:spPr>
          <a:xfrm>
            <a:off x="565789" y="1254593"/>
            <a:ext cx="4920846" cy="3106126"/>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15</a:t>
            </a:fld>
            <a:r>
              <a:rPr kumimoji="1" lang="ja-JP" altLang="en-US" dirty="0">
                <a:latin typeface="メイリオ" panose="020B0604030504040204" pitchFamily="50" charset="-128"/>
                <a:ea typeface="メイリオ" panose="020B0604030504040204" pitchFamily="50" charset="-128"/>
              </a:rPr>
              <a:t>ページ</a:t>
            </a:r>
          </a:p>
        </p:txBody>
      </p:sp>
      <p:sp>
        <p:nvSpPr>
          <p:cNvPr id="10" name="角丸四角形 9"/>
          <p:cNvSpPr/>
          <p:nvPr/>
        </p:nvSpPr>
        <p:spPr>
          <a:xfrm>
            <a:off x="0" y="0"/>
            <a:ext cx="7033846"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a:solidFill>
                  <a:schemeClr val="tx1"/>
                </a:solidFill>
              </a:rPr>
              <a:t> </a:t>
            </a:r>
            <a:r>
              <a:rPr lang="ja-JP" altLang="en-US" sz="2400" dirty="0">
                <a:solidFill>
                  <a:schemeClr val="tx1"/>
                </a:solidFill>
                <a:latin typeface="メイリオ" panose="020B0604030504040204" pitchFamily="50" charset="-128"/>
                <a:ea typeface="メイリオ" panose="020B0604030504040204" pitchFamily="50" charset="-128"/>
              </a:rPr>
              <a:t> </a:t>
            </a:r>
            <a:r>
              <a:rPr lang="en-US" altLang="ja-JP" sz="2400" dirty="0">
                <a:solidFill>
                  <a:schemeClr val="tx1"/>
                </a:solidFill>
                <a:latin typeface="メイリオ" panose="020B0604030504040204" pitchFamily="50" charset="-128"/>
                <a:ea typeface="メイリオ" panose="020B0604030504040204" pitchFamily="50" charset="-128"/>
              </a:rPr>
              <a:t>2 (5) </a:t>
            </a:r>
            <a:r>
              <a:rPr lang="ja-JP" altLang="en-US" sz="2400" dirty="0">
                <a:solidFill>
                  <a:schemeClr val="tx1"/>
                </a:solidFill>
                <a:latin typeface="メイリオ" panose="020B0604030504040204" pitchFamily="50" charset="-128"/>
                <a:ea typeface="メイリオ" panose="020B0604030504040204" pitchFamily="50" charset="-128"/>
              </a:rPr>
              <a:t>端</a:t>
            </a:r>
            <a:r>
              <a:rPr lang="en-US" altLang="ja-JP" sz="2400" dirty="0">
                <a:solidFill>
                  <a:schemeClr val="tx1"/>
                </a:solidFill>
                <a:latin typeface="メイリオ" panose="020B0604030504040204" pitchFamily="50" charset="-128"/>
                <a:ea typeface="メイリオ" panose="020B0604030504040204" pitchFamily="50" charset="-128"/>
              </a:rPr>
              <a:t>(</a:t>
            </a:r>
            <a:r>
              <a:rPr lang="ja-JP" altLang="en-US" sz="2400" dirty="0">
                <a:solidFill>
                  <a:schemeClr val="tx1"/>
                </a:solidFill>
                <a:latin typeface="メイリオ" panose="020B0604030504040204" pitchFamily="50" charset="-128"/>
                <a:ea typeface="メイリオ" panose="020B0604030504040204" pitchFamily="50" charset="-128"/>
              </a:rPr>
              <a:t>はじ</a:t>
            </a:r>
            <a:r>
              <a:rPr lang="en-US" altLang="ja-JP" sz="2400" dirty="0">
                <a:solidFill>
                  <a:schemeClr val="tx1"/>
                </a:solidFill>
                <a:latin typeface="メイリオ" panose="020B0604030504040204" pitchFamily="50" charset="-128"/>
                <a:ea typeface="メイリオ" panose="020B0604030504040204" pitchFamily="50" charset="-128"/>
              </a:rPr>
              <a:t>)</a:t>
            </a:r>
            <a:r>
              <a:rPr lang="ja-JP" altLang="en-US" sz="2400" dirty="0">
                <a:solidFill>
                  <a:schemeClr val="tx1"/>
                </a:solidFill>
                <a:latin typeface="メイリオ" panose="020B0604030504040204" pitchFamily="50" charset="-128"/>
                <a:ea typeface="メイリオ" panose="020B0604030504040204" pitchFamily="50" charset="-128"/>
              </a:rPr>
              <a:t>で跳ね返るようにしよう</a:t>
            </a:r>
            <a:endParaRPr kumimoji="1" lang="ja-JP" altLang="en-US" sz="2400" dirty="0"/>
          </a:p>
        </p:txBody>
      </p:sp>
      <p:sp>
        <p:nvSpPr>
          <p:cNvPr id="22" name="テキスト ボックス 21"/>
          <p:cNvSpPr txBox="1"/>
          <p:nvPr/>
        </p:nvSpPr>
        <p:spPr>
          <a:xfrm>
            <a:off x="0" y="640784"/>
            <a:ext cx="8792091" cy="923330"/>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　今のプログラムだと、ネコがステージの端まで行くと先に進まないよね。端までいったら跳ね返って、ずっと動き回るようにしてみよう。</a:t>
            </a:r>
          </a:p>
          <a:p>
            <a:endParaRPr kumimoji="1" lang="ja-JP" altLang="en-US" dirty="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5744226" y="3362031"/>
            <a:ext cx="3167741" cy="1200329"/>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チェック</a:t>
            </a:r>
            <a:br>
              <a:rPr lang="ja-JP" altLang="en-US"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ネコが端についたら跳ね返って動くようにした。</a:t>
            </a:r>
          </a:p>
          <a:p>
            <a:endParaRPr lang="ja-JP" altLang="en-US"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5744225" y="1330328"/>
            <a:ext cx="3167742" cy="2031325"/>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ブロックカテゴリー</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動き</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の</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もし端に着いたら、跳ね返る</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を</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ずっと</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の中に入れてみよう。</a:t>
            </a:r>
          </a:p>
          <a:p>
            <a:r>
              <a:rPr lang="ja-JP" altLang="en-US" dirty="0">
                <a:latin typeface="メイリオ" panose="020B0604030504040204" pitchFamily="50" charset="-128"/>
                <a:ea typeface="メイリオ" panose="020B0604030504040204" pitchFamily="50" charset="-128"/>
              </a:rPr>
              <a:t>ブロックパレットを上下に動かして探してみよう。</a:t>
            </a:r>
          </a:p>
          <a:p>
            <a:endParaRPr kumimoji="1" lang="ja-JP" altLang="en-US" dirty="0">
              <a:latin typeface="メイリオ" panose="020B0604030504040204" pitchFamily="50" charset="-128"/>
              <a:ea typeface="メイリオ" panose="020B0604030504040204" pitchFamily="50" charset="-128"/>
            </a:endParaRPr>
          </a:p>
        </p:txBody>
      </p:sp>
      <p:sp>
        <p:nvSpPr>
          <p:cNvPr id="14" name="円弧 13"/>
          <p:cNvSpPr/>
          <p:nvPr/>
        </p:nvSpPr>
        <p:spPr>
          <a:xfrm rot="1017726">
            <a:off x="482727" y="2748958"/>
            <a:ext cx="2454777" cy="974173"/>
          </a:xfrm>
          <a:prstGeom prst="arc">
            <a:avLst>
              <a:gd name="adj1" fmla="val 16200000"/>
              <a:gd name="adj2" fmla="val 21273644"/>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6" name="楕円 15"/>
          <p:cNvSpPr/>
          <p:nvPr/>
        </p:nvSpPr>
        <p:spPr>
          <a:xfrm>
            <a:off x="565789" y="1695138"/>
            <a:ext cx="440902" cy="33528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対角する 2 つの角を丸めた四角形 16"/>
          <p:cNvSpPr/>
          <p:nvPr/>
        </p:nvSpPr>
        <p:spPr>
          <a:xfrm>
            <a:off x="0" y="4458920"/>
            <a:ext cx="9144000" cy="2065507"/>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a:solidFill>
                  <a:srgbClr val="FF0000"/>
                </a:solidFill>
                <a:latin typeface="メイリオ" panose="020B0604030504040204" pitchFamily="50" charset="-128"/>
                <a:ea typeface="メイリオ" panose="020B0604030504040204" pitchFamily="50" charset="-128"/>
              </a:rPr>
              <a:t>ワンポイント</a:t>
            </a:r>
            <a:r>
              <a:rPr lang="en-US" altLang="ja-JP" dirty="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間違ったブロックを置いた時の直し方</a:t>
            </a:r>
            <a:endParaRPr lang="en-US" altLang="ja-JP" dirty="0">
              <a:solidFill>
                <a:srgbClr val="FF0000"/>
              </a:solidFill>
              <a:latin typeface="メイリオ" panose="020B0604030504040204" pitchFamily="50" charset="-128"/>
              <a:ea typeface="メイリオ" panose="020B0604030504040204" pitchFamily="50" charset="-128"/>
            </a:endParaRPr>
          </a:p>
          <a:p>
            <a:endParaRPr kumimoji="1" lang="ja-JP" altLang="en-US" sz="1600" dirty="0">
              <a:solidFill>
                <a:schemeClr val="tx1"/>
              </a:solidFill>
              <a:latin typeface="メイリオ" panose="020B0604030504040204" pitchFamily="50" charset="-128"/>
              <a:ea typeface="メイリオ" panose="020B0604030504040204" pitchFamily="50" charset="-128"/>
            </a:endParaRPr>
          </a:p>
          <a:p>
            <a:endParaRPr lang="ja-JP" altLang="en-US" sz="1600" dirty="0">
              <a:solidFill>
                <a:schemeClr val="tx1"/>
              </a:solidFill>
              <a:latin typeface="メイリオ" panose="020B0604030504040204" pitchFamily="50" charset="-128"/>
              <a:ea typeface="メイリオ" panose="020B0604030504040204" pitchFamily="50" charset="-128"/>
            </a:endParaRPr>
          </a:p>
          <a:p>
            <a:endParaRPr kumimoji="1" lang="ja-JP" altLang="en-US" sz="1600" dirty="0">
              <a:solidFill>
                <a:schemeClr val="tx1"/>
              </a:solidFill>
              <a:latin typeface="メイリオ" panose="020B0604030504040204" pitchFamily="50" charset="-128"/>
              <a:ea typeface="メイリオ" panose="020B0604030504040204" pitchFamily="50" charset="-128"/>
            </a:endParaRP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5" name="右矢印 4"/>
          <p:cNvSpPr/>
          <p:nvPr/>
        </p:nvSpPr>
        <p:spPr>
          <a:xfrm>
            <a:off x="2307102" y="5472332"/>
            <a:ext cx="407963" cy="3905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4913075" y="5151858"/>
            <a:ext cx="3640082" cy="584775"/>
          </a:xfrm>
          <a:prstGeom prst="rect">
            <a:avLst/>
          </a:prstGeom>
          <a:noFill/>
        </p:spPr>
        <p:txBody>
          <a:bodyPr wrap="square" rtlCol="0">
            <a:spAutoFit/>
          </a:bodyPr>
          <a:lstStyle/>
          <a:p>
            <a:r>
              <a:rPr kumimoji="1" lang="ja-JP" altLang="en-US" sz="1600" dirty="0">
                <a:latin typeface="メイリオ" panose="020B0604030504040204" pitchFamily="50" charset="-128"/>
                <a:ea typeface="メイリオ" panose="020B0604030504040204" pitchFamily="50" charset="-128"/>
              </a:rPr>
              <a:t>外したいブロックをドラッグすると、そのブロックをはず</a:t>
            </a:r>
            <a:r>
              <a:rPr lang="ja-JP" altLang="en-US" sz="1600" dirty="0">
                <a:latin typeface="メイリオ" panose="020B0604030504040204" pitchFamily="50" charset="-128"/>
                <a:ea typeface="メイリオ" panose="020B0604030504040204" pitchFamily="50" charset="-128"/>
              </a:rPr>
              <a:t>すことができます。</a:t>
            </a:r>
            <a:endParaRPr kumimoji="1" lang="ja-JP" altLang="en-US" sz="1600" dirty="0">
              <a:latin typeface="メイリオ" panose="020B0604030504040204" pitchFamily="50" charset="-128"/>
              <a:ea typeface="メイリオ" panose="020B0604030504040204" pitchFamily="50" charset="-128"/>
            </a:endParaRPr>
          </a:p>
        </p:txBody>
      </p:sp>
      <p:cxnSp>
        <p:nvCxnSpPr>
          <p:cNvPr id="11" name="直線矢印コネクタ 10"/>
          <p:cNvCxnSpPr/>
          <p:nvPr/>
        </p:nvCxnSpPr>
        <p:spPr>
          <a:xfrm>
            <a:off x="2200475" y="2030424"/>
            <a:ext cx="0" cy="614805"/>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pic>
        <p:nvPicPr>
          <p:cNvPr id="13" name="図 12"/>
          <p:cNvPicPr>
            <a:picLocks noChangeAspect="1"/>
          </p:cNvPicPr>
          <p:nvPr/>
        </p:nvPicPr>
        <p:blipFill>
          <a:blip r:embed="rId3"/>
          <a:stretch>
            <a:fillRect/>
          </a:stretch>
        </p:blipFill>
        <p:spPr>
          <a:xfrm>
            <a:off x="645761" y="4887725"/>
            <a:ext cx="1532537" cy="1487462"/>
          </a:xfrm>
          <a:prstGeom prst="rect">
            <a:avLst/>
          </a:prstGeom>
        </p:spPr>
      </p:pic>
      <p:pic>
        <p:nvPicPr>
          <p:cNvPr id="15" name="図 14"/>
          <p:cNvPicPr>
            <a:picLocks noChangeAspect="1"/>
          </p:cNvPicPr>
          <p:nvPr/>
        </p:nvPicPr>
        <p:blipFill>
          <a:blip r:embed="rId4"/>
          <a:stretch>
            <a:fillRect/>
          </a:stretch>
        </p:blipFill>
        <p:spPr>
          <a:xfrm>
            <a:off x="3038692" y="4835286"/>
            <a:ext cx="1745579" cy="1550226"/>
          </a:xfrm>
          <a:prstGeom prst="rect">
            <a:avLst/>
          </a:prstGeom>
        </p:spPr>
      </p:pic>
    </p:spTree>
    <p:extLst>
      <p:ext uri="{BB962C8B-B14F-4D97-AF65-F5344CB8AC3E}">
        <p14:creationId xmlns:p14="http://schemas.microsoft.com/office/powerpoint/2010/main" val="21534718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363311" y="1280898"/>
            <a:ext cx="5514975" cy="4248150"/>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16</a:t>
            </a:fld>
            <a:r>
              <a:rPr kumimoji="1" lang="ja-JP" altLang="en-US" dirty="0">
                <a:latin typeface="メイリオ" panose="020B0604030504040204" pitchFamily="50" charset="-128"/>
                <a:ea typeface="メイリオ" panose="020B0604030504040204" pitchFamily="50" charset="-128"/>
              </a:rPr>
              <a:t>ページ</a:t>
            </a:r>
          </a:p>
        </p:txBody>
      </p:sp>
      <p:sp>
        <p:nvSpPr>
          <p:cNvPr id="10" name="角丸四角形 9"/>
          <p:cNvSpPr/>
          <p:nvPr/>
        </p:nvSpPr>
        <p:spPr>
          <a:xfrm>
            <a:off x="0" y="0"/>
            <a:ext cx="7033846"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a:solidFill>
                  <a:schemeClr val="tx1"/>
                </a:solidFill>
              </a:rPr>
              <a:t> </a:t>
            </a:r>
            <a:r>
              <a:rPr lang="ja-JP" altLang="en-US" sz="2400" dirty="0">
                <a:solidFill>
                  <a:schemeClr val="tx1"/>
                </a:solidFill>
                <a:latin typeface="メイリオ" panose="020B0604030504040204" pitchFamily="50" charset="-128"/>
                <a:ea typeface="メイリオ" panose="020B0604030504040204" pitchFamily="50" charset="-128"/>
              </a:rPr>
              <a:t> </a:t>
            </a:r>
            <a:r>
              <a:rPr lang="en-US" altLang="ja-JP" sz="2400" dirty="0">
                <a:solidFill>
                  <a:schemeClr val="tx1"/>
                </a:solidFill>
                <a:latin typeface="メイリオ" panose="020B0604030504040204" pitchFamily="50" charset="-128"/>
                <a:ea typeface="メイリオ" panose="020B0604030504040204" pitchFamily="50" charset="-128"/>
              </a:rPr>
              <a:t>2 (6) </a:t>
            </a:r>
            <a:r>
              <a:rPr lang="ja-JP" altLang="en-US" sz="2400" dirty="0">
                <a:solidFill>
                  <a:schemeClr val="tx1"/>
                </a:solidFill>
                <a:latin typeface="メイリオ" panose="020B0604030504040204" pitchFamily="50" charset="-128"/>
                <a:ea typeface="メイリオ" panose="020B0604030504040204" pitchFamily="50" charset="-128"/>
              </a:rPr>
              <a:t>ひっくり返らないようにしよう</a:t>
            </a:r>
            <a:endParaRPr kumimoji="1" lang="ja-JP" altLang="en-US" sz="2400" dirty="0"/>
          </a:p>
        </p:txBody>
      </p:sp>
      <p:sp>
        <p:nvSpPr>
          <p:cNvPr id="22" name="テキスト ボックス 21"/>
          <p:cNvSpPr txBox="1"/>
          <p:nvPr/>
        </p:nvSpPr>
        <p:spPr>
          <a:xfrm>
            <a:off x="25" y="654733"/>
            <a:ext cx="8792091" cy="923330"/>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　ネコがいろいろ歩きだすと、さかさまにひっくり返ることがあるね。プログラムでひっくり返らないようにしてみよう。</a:t>
            </a:r>
          </a:p>
          <a:p>
            <a:endParaRPr kumimoji="1" lang="ja-JP" altLang="en-US" dirty="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557794" y="5852752"/>
            <a:ext cx="7539355" cy="923330"/>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チェック</a:t>
            </a:r>
            <a:br>
              <a:rPr lang="ja-JP" altLang="en-US"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ネコがひっくりかえらないようになった。</a:t>
            </a:r>
          </a:p>
          <a:p>
            <a:endParaRPr lang="ja-JP" altLang="en-US" dirty="0">
              <a:latin typeface="メイリオ" panose="020B0604030504040204" pitchFamily="50" charset="-128"/>
              <a:ea typeface="メイリオ" panose="020B0604030504040204" pitchFamily="50" charset="-128"/>
            </a:endParaRPr>
          </a:p>
        </p:txBody>
      </p:sp>
      <p:sp>
        <p:nvSpPr>
          <p:cNvPr id="11" name="円弧 10"/>
          <p:cNvSpPr/>
          <p:nvPr/>
        </p:nvSpPr>
        <p:spPr>
          <a:xfrm rot="19440590">
            <a:off x="1137298" y="3243271"/>
            <a:ext cx="2067254" cy="768513"/>
          </a:xfrm>
          <a:prstGeom prst="arc">
            <a:avLst>
              <a:gd name="adj1" fmla="val 16200000"/>
              <a:gd name="adj2" fmla="val 70434"/>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4" name="楕円 13"/>
          <p:cNvSpPr/>
          <p:nvPr/>
        </p:nvSpPr>
        <p:spPr>
          <a:xfrm>
            <a:off x="363311" y="1876763"/>
            <a:ext cx="356606" cy="29966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6241572" y="1797987"/>
            <a:ext cx="2550544" cy="923330"/>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回転方法を</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左右のみ</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にする</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ブロックを追加してみよう。</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244787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2"/>
          <a:stretch>
            <a:fillRect/>
          </a:stretch>
        </p:blipFill>
        <p:spPr>
          <a:xfrm>
            <a:off x="5320867" y="1263038"/>
            <a:ext cx="3451811" cy="2751352"/>
          </a:xfrm>
          <a:prstGeom prst="rect">
            <a:avLst/>
          </a:prstGeom>
        </p:spPr>
      </p:pic>
      <p:pic>
        <p:nvPicPr>
          <p:cNvPr id="4" name="図 3"/>
          <p:cNvPicPr>
            <a:picLocks noChangeAspect="1"/>
          </p:cNvPicPr>
          <p:nvPr/>
        </p:nvPicPr>
        <p:blipFill>
          <a:blip r:embed="rId3"/>
          <a:stretch>
            <a:fillRect/>
          </a:stretch>
        </p:blipFill>
        <p:spPr>
          <a:xfrm>
            <a:off x="512857" y="1260621"/>
            <a:ext cx="4295153" cy="3659111"/>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17</a:t>
            </a:fld>
            <a:r>
              <a:rPr kumimoji="1" lang="ja-JP" altLang="en-US" dirty="0">
                <a:latin typeface="メイリオ" panose="020B0604030504040204" pitchFamily="50" charset="-128"/>
                <a:ea typeface="メイリオ" panose="020B0604030504040204" pitchFamily="50" charset="-128"/>
              </a:rPr>
              <a:t>ページ</a:t>
            </a:r>
          </a:p>
        </p:txBody>
      </p:sp>
      <p:sp>
        <p:nvSpPr>
          <p:cNvPr id="10" name="角丸四角形 9"/>
          <p:cNvSpPr/>
          <p:nvPr/>
        </p:nvSpPr>
        <p:spPr>
          <a:xfrm>
            <a:off x="0" y="0"/>
            <a:ext cx="7033846"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a:solidFill>
                  <a:schemeClr val="tx1"/>
                </a:solidFill>
              </a:rPr>
              <a:t> </a:t>
            </a:r>
            <a:r>
              <a:rPr lang="ja-JP" altLang="en-US" sz="2400" dirty="0">
                <a:solidFill>
                  <a:schemeClr val="tx1"/>
                </a:solidFill>
                <a:latin typeface="メイリオ" panose="020B0604030504040204" pitchFamily="50" charset="-128"/>
                <a:ea typeface="メイリオ" panose="020B0604030504040204" pitchFamily="50" charset="-128"/>
              </a:rPr>
              <a:t> </a:t>
            </a:r>
            <a:r>
              <a:rPr lang="en-US" altLang="ja-JP" sz="2400" dirty="0">
                <a:solidFill>
                  <a:schemeClr val="tx1"/>
                </a:solidFill>
                <a:latin typeface="メイリオ" panose="020B0604030504040204" pitchFamily="50" charset="-128"/>
                <a:ea typeface="メイリオ" panose="020B0604030504040204" pitchFamily="50" charset="-128"/>
              </a:rPr>
              <a:t>2 (7) </a:t>
            </a:r>
            <a:r>
              <a:rPr lang="ja-JP" altLang="en-US" sz="2400" dirty="0">
                <a:solidFill>
                  <a:schemeClr val="tx1"/>
                </a:solidFill>
                <a:latin typeface="メイリオ" panose="020B0604030504040204" pitchFamily="50" charset="-128"/>
                <a:ea typeface="メイリオ" panose="020B0604030504040204" pitchFamily="50" charset="-128"/>
              </a:rPr>
              <a:t>ネコを歩くように見せよう</a:t>
            </a:r>
            <a:endParaRPr kumimoji="1" lang="ja-JP" altLang="en-US" sz="2400" dirty="0"/>
          </a:p>
        </p:txBody>
      </p:sp>
      <p:sp>
        <p:nvSpPr>
          <p:cNvPr id="22" name="テキスト ボックス 21"/>
          <p:cNvSpPr txBox="1"/>
          <p:nvPr/>
        </p:nvSpPr>
        <p:spPr>
          <a:xfrm>
            <a:off x="0" y="685225"/>
            <a:ext cx="8419077" cy="646331"/>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　ゲームのようにネコが歩くようにしてみよう。</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見た目</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の</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次のコスチュームにする</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ブロックを使ってみよう。</a:t>
            </a:r>
            <a:endParaRPr kumimoji="1" lang="ja-JP" altLang="en-US"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5211651" y="4186699"/>
            <a:ext cx="3809143" cy="1200329"/>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スプライトのコスチュームにすると、どんなコスチュームを使っているかわかるよ。</a:t>
            </a:r>
          </a:p>
          <a:p>
            <a:endParaRPr kumimoji="1" lang="ja-JP" altLang="en-US" dirty="0">
              <a:latin typeface="メイリオ" panose="020B0604030504040204" pitchFamily="50" charset="-128"/>
              <a:ea typeface="メイリオ" panose="020B0604030504040204" pitchFamily="50" charset="-128"/>
            </a:endParaRPr>
          </a:p>
        </p:txBody>
      </p:sp>
      <p:sp>
        <p:nvSpPr>
          <p:cNvPr id="13" name="対角する 2 つの角を丸めた四角形 12"/>
          <p:cNvSpPr/>
          <p:nvPr/>
        </p:nvSpPr>
        <p:spPr>
          <a:xfrm>
            <a:off x="10552" y="5264351"/>
            <a:ext cx="9144000" cy="1260076"/>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a:solidFill>
                  <a:srgbClr val="FF0000"/>
                </a:solidFill>
                <a:latin typeface="メイリオ" panose="020B0604030504040204" pitchFamily="50" charset="-128"/>
                <a:ea typeface="メイリオ" panose="020B0604030504040204" pitchFamily="50" charset="-128"/>
              </a:rPr>
              <a:t>ワンポイント</a:t>
            </a:r>
            <a:r>
              <a:rPr lang="en-US" altLang="ja-JP" dirty="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スプライトとコスチューム</a:t>
            </a:r>
            <a:br>
              <a:rPr lang="ja-JP" altLang="en-US" dirty="0">
                <a:solidFill>
                  <a:srgbClr val="FF0000"/>
                </a:solidFill>
                <a:latin typeface="メイリオ" panose="020B0604030504040204" pitchFamily="50" charset="-128"/>
                <a:ea typeface="メイリオ" panose="020B0604030504040204" pitchFamily="50" charset="-128"/>
              </a:rPr>
            </a:br>
            <a:r>
              <a:rPr lang="ja-JP" altLang="en-US" sz="1600" dirty="0">
                <a:solidFill>
                  <a:schemeClr val="tx1"/>
                </a:solidFill>
                <a:latin typeface="メイリオ" panose="020B0604030504040204" pitchFamily="50" charset="-128"/>
                <a:ea typeface="メイリオ" panose="020B0604030504040204" pitchFamily="50" charset="-128"/>
              </a:rPr>
              <a:t>スプライトの実際の見た目はコスチュームで決まります。コスチュームは劇に例えると役者の衣装になります。</a:t>
            </a:r>
            <a:r>
              <a:rPr lang="en-US" altLang="ja-JP" sz="1600" dirty="0">
                <a:solidFill>
                  <a:schemeClr val="tx1"/>
                </a:solidFill>
                <a:latin typeface="メイリオ" panose="020B0604030504040204" pitchFamily="50" charset="-128"/>
                <a:ea typeface="メイリオ" panose="020B0604030504040204" pitchFamily="50" charset="-128"/>
              </a:rPr>
              <a:t>1</a:t>
            </a:r>
            <a:r>
              <a:rPr lang="ja-JP" altLang="en-US" sz="1600" dirty="0">
                <a:solidFill>
                  <a:schemeClr val="tx1"/>
                </a:solidFill>
                <a:latin typeface="メイリオ" panose="020B0604030504040204" pitchFamily="50" charset="-128"/>
                <a:ea typeface="メイリオ" panose="020B0604030504040204" pitchFamily="50" charset="-128"/>
              </a:rPr>
              <a:t>のスプライトは複数のコスチュームを持つことができます。どのコスチュームを使うかで見た目がかわってきます。</a:t>
            </a: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14" name="楕円 13"/>
          <p:cNvSpPr/>
          <p:nvPr/>
        </p:nvSpPr>
        <p:spPr>
          <a:xfrm>
            <a:off x="391887" y="1975755"/>
            <a:ext cx="587828" cy="36813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p:cNvSpPr/>
          <p:nvPr/>
        </p:nvSpPr>
        <p:spPr>
          <a:xfrm>
            <a:off x="5811684" y="1396745"/>
            <a:ext cx="801859" cy="32180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弧 16"/>
          <p:cNvSpPr/>
          <p:nvPr/>
        </p:nvSpPr>
        <p:spPr>
          <a:xfrm>
            <a:off x="416599" y="3168008"/>
            <a:ext cx="2072761" cy="574045"/>
          </a:xfrm>
          <a:prstGeom prst="arc">
            <a:avLst>
              <a:gd name="adj1" fmla="val 16200000"/>
              <a:gd name="adj2" fmla="val 21273644"/>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1551930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対角する 2 つの角を丸めた四角形 23"/>
          <p:cNvSpPr/>
          <p:nvPr/>
        </p:nvSpPr>
        <p:spPr>
          <a:xfrm>
            <a:off x="155705" y="4715476"/>
            <a:ext cx="3926992" cy="1803380"/>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a:solidFill>
                  <a:srgbClr val="FF0000"/>
                </a:solidFill>
                <a:latin typeface="メイリオ" panose="020B0604030504040204" pitchFamily="50" charset="-128"/>
                <a:ea typeface="メイリオ" panose="020B0604030504040204" pitchFamily="50" charset="-128"/>
              </a:rPr>
              <a:t>ワンポイント</a:t>
            </a:r>
            <a:r>
              <a:rPr lang="en-US" altLang="ja-JP" dirty="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選んだスプライトを削除することもできます。</a:t>
            </a:r>
            <a:endParaRPr kumimoji="1" lang="ja-JP" altLang="en-US" sz="1600" dirty="0">
              <a:solidFill>
                <a:schemeClr val="tx1"/>
              </a:solidFill>
              <a:latin typeface="メイリオ" panose="020B0604030504040204" pitchFamily="50" charset="-128"/>
              <a:ea typeface="メイリオ" panose="020B0604030504040204" pitchFamily="50" charset="-128"/>
            </a:endParaRPr>
          </a:p>
          <a:p>
            <a:endParaRPr lang="ja-JP" altLang="en-US" sz="1600" dirty="0">
              <a:solidFill>
                <a:schemeClr val="tx1"/>
              </a:solidFill>
              <a:latin typeface="メイリオ" panose="020B0604030504040204" pitchFamily="50" charset="-128"/>
              <a:ea typeface="メイリオ" panose="020B0604030504040204" pitchFamily="50" charset="-128"/>
            </a:endParaRPr>
          </a:p>
          <a:p>
            <a:endParaRPr kumimoji="1" lang="ja-JP" altLang="en-US" sz="1600" dirty="0">
              <a:solidFill>
                <a:schemeClr val="tx1"/>
              </a:solidFill>
              <a:latin typeface="メイリオ" panose="020B0604030504040204" pitchFamily="50" charset="-128"/>
              <a:ea typeface="メイリオ" panose="020B0604030504040204" pitchFamily="50" charset="-128"/>
            </a:endParaRP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858129" y="5445186"/>
            <a:ext cx="1926812" cy="1038967"/>
          </a:xfrm>
          <a:prstGeom prst="rect">
            <a:avLst/>
          </a:prstGeom>
        </p:spPr>
      </p:pic>
      <p:pic>
        <p:nvPicPr>
          <p:cNvPr id="19" name="図 18"/>
          <p:cNvPicPr>
            <a:picLocks noChangeAspect="1"/>
          </p:cNvPicPr>
          <p:nvPr/>
        </p:nvPicPr>
        <p:blipFill>
          <a:blip r:embed="rId3"/>
          <a:stretch>
            <a:fillRect/>
          </a:stretch>
        </p:blipFill>
        <p:spPr>
          <a:xfrm>
            <a:off x="5731330" y="4503253"/>
            <a:ext cx="2810010" cy="1829539"/>
          </a:xfrm>
          <a:prstGeom prst="rect">
            <a:avLst/>
          </a:prstGeom>
        </p:spPr>
      </p:pic>
      <p:pic>
        <p:nvPicPr>
          <p:cNvPr id="3" name="図 2"/>
          <p:cNvPicPr>
            <a:picLocks noChangeAspect="1"/>
          </p:cNvPicPr>
          <p:nvPr/>
        </p:nvPicPr>
        <p:blipFill>
          <a:blip r:embed="rId4"/>
          <a:stretch>
            <a:fillRect/>
          </a:stretch>
        </p:blipFill>
        <p:spPr>
          <a:xfrm>
            <a:off x="107277" y="1209883"/>
            <a:ext cx="3381375" cy="2733675"/>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18</a:t>
            </a:fld>
            <a:r>
              <a:rPr kumimoji="1" lang="ja-JP" altLang="en-US" dirty="0">
                <a:latin typeface="メイリオ" panose="020B0604030504040204" pitchFamily="50" charset="-128"/>
                <a:ea typeface="メイリオ" panose="020B0604030504040204" pitchFamily="50" charset="-128"/>
              </a:rPr>
              <a:t>ページ</a:t>
            </a:r>
          </a:p>
        </p:txBody>
      </p:sp>
      <p:sp>
        <p:nvSpPr>
          <p:cNvPr id="10" name="角丸四角形 9"/>
          <p:cNvSpPr/>
          <p:nvPr/>
        </p:nvSpPr>
        <p:spPr>
          <a:xfrm>
            <a:off x="378136" y="76837"/>
            <a:ext cx="6424246" cy="534572"/>
          </a:xfrm>
          <a:prstGeom prst="roundRect">
            <a:avLst/>
          </a:prstGeom>
          <a:solidFill>
            <a:schemeClr val="accent1">
              <a:lumMod val="60000"/>
              <a:lumOff val="40000"/>
            </a:schemeClr>
          </a:solid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lang="ja-JP" altLang="en-US" sz="2400" dirty="0">
                <a:solidFill>
                  <a:schemeClr val="tx1"/>
                </a:solidFill>
                <a:latin typeface="メイリオ" panose="020B0604030504040204" pitchFamily="50" charset="-128"/>
                <a:ea typeface="メイリオ" panose="020B0604030504040204" pitchFamily="50" charset="-128"/>
              </a:rPr>
              <a:t>新しいスプライトを追加しよう</a:t>
            </a:r>
            <a:endParaRPr kumimoji="1" lang="ja-JP" altLang="en-US" sz="2400" dirty="0"/>
          </a:p>
        </p:txBody>
      </p:sp>
      <p:sp>
        <p:nvSpPr>
          <p:cNvPr id="22" name="テキスト ボックス 21"/>
          <p:cNvSpPr txBox="1"/>
          <p:nvPr/>
        </p:nvSpPr>
        <p:spPr>
          <a:xfrm>
            <a:off x="0" y="640784"/>
            <a:ext cx="8792091" cy="369332"/>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　新しいスプライトを追加してみよう。</a:t>
            </a:r>
          </a:p>
        </p:txBody>
      </p:sp>
      <p:sp>
        <p:nvSpPr>
          <p:cNvPr id="9" name="楕円 8"/>
          <p:cNvSpPr/>
          <p:nvPr/>
        </p:nvSpPr>
        <p:spPr>
          <a:xfrm>
            <a:off x="2484115" y="3381979"/>
            <a:ext cx="408716" cy="57987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378136" y="4069144"/>
            <a:ext cx="2839655" cy="646331"/>
          </a:xfrm>
          <a:prstGeom prst="rect">
            <a:avLst/>
          </a:prstGeom>
          <a:noFill/>
        </p:spPr>
        <p:txBody>
          <a:bodyPr wrap="square" rtlCol="0">
            <a:spAutoFit/>
          </a:bodyPr>
          <a:lstStyle/>
          <a:p>
            <a:r>
              <a:rPr lang="ja-JP" altLang="en-US" dirty="0">
                <a:solidFill>
                  <a:srgbClr val="FF0000"/>
                </a:solidFill>
                <a:latin typeface="メイリオ" panose="020B0604030504040204" pitchFamily="50" charset="-128"/>
                <a:ea typeface="メイリオ" panose="020B0604030504040204" pitchFamily="50" charset="-128"/>
              </a:rPr>
              <a:t>ここをクリック後「スプライトを選び」を選択</a:t>
            </a:r>
          </a:p>
        </p:txBody>
      </p:sp>
      <p:sp>
        <p:nvSpPr>
          <p:cNvPr id="14" name="テキスト ボックス 13"/>
          <p:cNvSpPr txBox="1"/>
          <p:nvPr/>
        </p:nvSpPr>
        <p:spPr>
          <a:xfrm>
            <a:off x="3822250" y="3862412"/>
            <a:ext cx="5321750" cy="646331"/>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スクラッチで用意されているスプライトから好きなスプライトを、クリックして選択してみよう。</a:t>
            </a:r>
            <a:endParaRPr kumimoji="1" lang="ja-JP" altLang="en-US" dirty="0">
              <a:latin typeface="メイリオ" panose="020B0604030504040204" pitchFamily="50" charset="-128"/>
              <a:ea typeface="メイリオ" panose="020B0604030504040204" pitchFamily="50" charset="-128"/>
            </a:endParaRPr>
          </a:p>
        </p:txBody>
      </p:sp>
      <p:sp>
        <p:nvSpPr>
          <p:cNvPr id="16" name="下矢印 15"/>
          <p:cNvSpPr/>
          <p:nvPr/>
        </p:nvSpPr>
        <p:spPr>
          <a:xfrm rot="16200000">
            <a:off x="3694875" y="2441651"/>
            <a:ext cx="464234" cy="4305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3926992" y="6484153"/>
            <a:ext cx="3880410" cy="369332"/>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　新しいスクリプトが追加されたよ</a:t>
            </a:r>
            <a:endParaRPr kumimoji="1" lang="ja-JP" altLang="en-US" dirty="0">
              <a:latin typeface="メイリオ" panose="020B0604030504040204" pitchFamily="50" charset="-128"/>
              <a:ea typeface="メイリオ" panose="020B0604030504040204" pitchFamily="50" charset="-128"/>
            </a:endParaRPr>
          </a:p>
        </p:txBody>
      </p:sp>
      <p:sp>
        <p:nvSpPr>
          <p:cNvPr id="15" name="楕円 14"/>
          <p:cNvSpPr/>
          <p:nvPr/>
        </p:nvSpPr>
        <p:spPr>
          <a:xfrm>
            <a:off x="2460859" y="5492769"/>
            <a:ext cx="304219" cy="30421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7" name="図 16"/>
          <p:cNvPicPr>
            <a:picLocks noChangeAspect="1"/>
          </p:cNvPicPr>
          <p:nvPr/>
        </p:nvPicPr>
        <p:blipFill>
          <a:blip r:embed="rId5"/>
          <a:stretch>
            <a:fillRect/>
          </a:stretch>
        </p:blipFill>
        <p:spPr>
          <a:xfrm>
            <a:off x="4311918" y="1068867"/>
            <a:ext cx="4342226" cy="2688628"/>
          </a:xfrm>
          <a:prstGeom prst="rect">
            <a:avLst/>
          </a:prstGeom>
        </p:spPr>
      </p:pic>
      <p:sp>
        <p:nvSpPr>
          <p:cNvPr id="20" name="角丸四角形 19"/>
          <p:cNvSpPr/>
          <p:nvPr/>
        </p:nvSpPr>
        <p:spPr>
          <a:xfrm>
            <a:off x="5093642" y="1675785"/>
            <a:ext cx="637688" cy="584715"/>
          </a:xfrm>
          <a:prstGeom prst="roundRect">
            <a:avLst>
              <a:gd name="adj" fmla="val 3784"/>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下矢印 20"/>
          <p:cNvSpPr/>
          <p:nvPr/>
        </p:nvSpPr>
        <p:spPr>
          <a:xfrm rot="18928479">
            <a:off x="5290925" y="4550078"/>
            <a:ext cx="464234" cy="4305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18</a:t>
            </a:fld>
            <a:r>
              <a:rPr kumimoji="1" lang="ja-JP" altLang="en-US" dirty="0">
                <a:latin typeface="メイリオ" panose="020B0604030504040204" pitchFamily="50" charset="-128"/>
                <a:ea typeface="メイリオ" panose="020B0604030504040204" pitchFamily="50" charset="-128"/>
              </a:rPr>
              <a:t>ページ</a:t>
            </a:r>
          </a:p>
        </p:txBody>
      </p:sp>
    </p:spTree>
    <p:extLst>
      <p:ext uri="{BB962C8B-B14F-4D97-AF65-F5344CB8AC3E}">
        <p14:creationId xmlns:p14="http://schemas.microsoft.com/office/powerpoint/2010/main" val="33776518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207804" y="989003"/>
            <a:ext cx="8728074" cy="5256222"/>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19</a:t>
            </a:fld>
            <a:endParaRPr lang="en-US" altLang="ja-JP" sz="1400"/>
          </a:p>
        </p:txBody>
      </p:sp>
      <p:sp>
        <p:nvSpPr>
          <p:cNvPr id="4099" name="Rectangle 2"/>
          <p:cNvSpPr>
            <a:spLocks noGrp="1" noChangeArrowheads="1"/>
          </p:cNvSpPr>
          <p:nvPr>
            <p:ph type="ctrTitle"/>
          </p:nvPr>
        </p:nvSpPr>
        <p:spPr>
          <a:xfrm>
            <a:off x="250970" y="275693"/>
            <a:ext cx="8607280" cy="612775"/>
          </a:xfrm>
        </p:spPr>
        <p:txBody>
          <a:bodyPr/>
          <a:lstStyle/>
          <a:p>
            <a:pPr algn="l"/>
            <a:r>
              <a:rPr lang="ja-JP" altLang="en-US" sz="2800" dirty="0">
                <a:solidFill>
                  <a:srgbClr val="FF0000"/>
                </a:solidFill>
                <a:latin typeface="メイリオ" panose="020B0604030504040204" pitchFamily="50" charset="-128"/>
                <a:ea typeface="メイリオ" panose="020B0604030504040204" pitchFamily="50" charset="-128"/>
              </a:rPr>
              <a:t>コスチューム</a:t>
            </a:r>
            <a:r>
              <a:rPr lang="en-US" altLang="ja-JP" sz="2800" dirty="0">
                <a:solidFill>
                  <a:srgbClr val="FF0000"/>
                </a:solidFill>
                <a:latin typeface="メイリオ" panose="020B0604030504040204" pitchFamily="50" charset="-128"/>
                <a:ea typeface="メイリオ" panose="020B0604030504040204" pitchFamily="50" charset="-128"/>
              </a:rPr>
              <a:t>(</a:t>
            </a:r>
            <a:r>
              <a:rPr lang="ja-JP" altLang="en-US" sz="2800" dirty="0">
                <a:solidFill>
                  <a:srgbClr val="FF0000"/>
                </a:solidFill>
                <a:latin typeface="メイリオ" panose="020B0604030504040204" pitchFamily="50" charset="-128"/>
                <a:ea typeface="メイリオ" panose="020B0604030504040204" pitchFamily="50" charset="-128"/>
              </a:rPr>
              <a:t>キャラクターの作成・編集</a:t>
            </a:r>
            <a:r>
              <a:rPr lang="en-US" altLang="ja-JP" sz="2800" dirty="0">
                <a:solidFill>
                  <a:srgbClr val="FF0000"/>
                </a:solidFill>
                <a:latin typeface="メイリオ" panose="020B0604030504040204" pitchFamily="50" charset="-128"/>
                <a:ea typeface="メイリオ" panose="020B0604030504040204" pitchFamily="50" charset="-128"/>
              </a:rPr>
              <a:t>)</a:t>
            </a:r>
            <a:endParaRPr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sp>
        <p:nvSpPr>
          <p:cNvPr id="2" name="AutoShape 2"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3" name="AutoShape 4"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3" name="楕円 12"/>
          <p:cNvSpPr/>
          <p:nvPr/>
        </p:nvSpPr>
        <p:spPr bwMode="auto">
          <a:xfrm>
            <a:off x="992188" y="1375380"/>
            <a:ext cx="952500" cy="341753"/>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6" name="線吹き出し 1 (枠付き) 5"/>
          <p:cNvSpPr/>
          <p:nvPr/>
        </p:nvSpPr>
        <p:spPr bwMode="auto">
          <a:xfrm>
            <a:off x="3276600" y="1321475"/>
            <a:ext cx="1905000" cy="449561"/>
          </a:xfrm>
          <a:prstGeom prst="borderCallout1">
            <a:avLst>
              <a:gd name="adj1" fmla="val 49938"/>
              <a:gd name="adj2" fmla="val -4800"/>
              <a:gd name="adj3" fmla="val 45750"/>
              <a:gd name="adj4" fmla="val -65066"/>
            </a:avLst>
          </a:prstGeom>
          <a:solidFill>
            <a:schemeClr val="accent1"/>
          </a:solid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ここで編集</a:t>
            </a:r>
          </a:p>
        </p:txBody>
      </p:sp>
      <p:sp>
        <p:nvSpPr>
          <p:cNvPr id="15" name="線吹き出し 1 (枠付き) 14"/>
          <p:cNvSpPr/>
          <p:nvPr/>
        </p:nvSpPr>
        <p:spPr bwMode="auto">
          <a:xfrm>
            <a:off x="3900329" y="4855424"/>
            <a:ext cx="3002280" cy="1219200"/>
          </a:xfrm>
          <a:prstGeom prst="borderCallout1">
            <a:avLst>
              <a:gd name="adj1" fmla="val 55266"/>
              <a:gd name="adj2" fmla="val -5811"/>
              <a:gd name="adj3" fmla="val 83648"/>
              <a:gd name="adj4" fmla="val -36039"/>
            </a:avLst>
          </a:prstGeom>
          <a:solidFill>
            <a:schemeClr val="accent1"/>
          </a:solid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ビットマップに変換</a:t>
            </a:r>
            <a:r>
              <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」なので、現在はベクター状態</a:t>
            </a:r>
          </a:p>
        </p:txBody>
      </p:sp>
      <p:sp>
        <p:nvSpPr>
          <p:cNvPr id="12" name="楕円 11"/>
          <p:cNvSpPr/>
          <p:nvPr/>
        </p:nvSpPr>
        <p:spPr bwMode="auto">
          <a:xfrm>
            <a:off x="992188" y="5675844"/>
            <a:ext cx="1751012" cy="569381"/>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1630946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8" name="Text Box 4"/>
          <p:cNvSpPr txBox="1">
            <a:spLocks noChangeArrowheads="1"/>
          </p:cNvSpPr>
          <p:nvPr/>
        </p:nvSpPr>
        <p:spPr bwMode="auto">
          <a:xfrm>
            <a:off x="339968" y="381289"/>
            <a:ext cx="7813431"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ja-JP" altLang="en-US" sz="2800" dirty="0">
                <a:latin typeface="メイリオ" panose="020B0604030504040204" pitchFamily="50" charset="-128"/>
                <a:ea typeface="メイリオ" panose="020B0604030504040204" pitchFamily="50" charset="-128"/>
              </a:rPr>
              <a:t>どんなプログラムが作れるの</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小学生向け</a:t>
            </a:r>
            <a:r>
              <a:rPr lang="en-US" altLang="ja-JP" sz="2800" dirty="0">
                <a:latin typeface="メイリオ" panose="020B0604030504040204" pitchFamily="50" charset="-128"/>
                <a:ea typeface="メイリオ" panose="020B0604030504040204" pitchFamily="50" charset="-128"/>
              </a:rPr>
              <a:t>?)</a:t>
            </a:r>
          </a:p>
        </p:txBody>
      </p:sp>
      <p:pic>
        <p:nvPicPr>
          <p:cNvPr id="10" name="図 9"/>
          <p:cNvPicPr>
            <a:picLocks noChangeAspect="1"/>
          </p:cNvPicPr>
          <p:nvPr/>
        </p:nvPicPr>
        <p:blipFill>
          <a:blip r:embed="rId2"/>
          <a:stretch>
            <a:fillRect/>
          </a:stretch>
        </p:blipFill>
        <p:spPr>
          <a:xfrm>
            <a:off x="582937" y="1419831"/>
            <a:ext cx="2160263" cy="1606108"/>
          </a:xfrm>
          <a:prstGeom prst="rect">
            <a:avLst/>
          </a:prstGeom>
        </p:spPr>
      </p:pic>
      <p:sp>
        <p:nvSpPr>
          <p:cNvPr id="12" name="対角する 2 つの角を丸めた四角形 11"/>
          <p:cNvSpPr/>
          <p:nvPr/>
        </p:nvSpPr>
        <p:spPr>
          <a:xfrm>
            <a:off x="2794489" y="1464714"/>
            <a:ext cx="5709711" cy="1750137"/>
          </a:xfrm>
          <a:prstGeom prst="round2DiagRect">
            <a:avLst>
              <a:gd name="adj1" fmla="val 1236"/>
              <a:gd name="adj2" fmla="val 0"/>
            </a:avLst>
          </a:prstGeom>
          <a:no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r>
              <a:rPr lang="ja-JP" altLang="en-US" sz="2400" dirty="0">
                <a:solidFill>
                  <a:srgbClr val="FF0000"/>
                </a:solidFill>
                <a:latin typeface="メイリオ" panose="020B0604030504040204" pitchFamily="50" charset="-128"/>
                <a:ea typeface="メイリオ" panose="020B0604030504040204" pitchFamily="50" charset="-128"/>
              </a:rPr>
              <a:t>ゲーム</a:t>
            </a:r>
            <a:r>
              <a:rPr lang="en-US" altLang="ja-JP" sz="2400" dirty="0">
                <a:solidFill>
                  <a:srgbClr val="FF0000"/>
                </a:solidFill>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クイズ</a:t>
            </a:r>
            <a:br>
              <a:rPr lang="ja-JP" altLang="en-US" sz="2400" dirty="0">
                <a:solidFill>
                  <a:schemeClr val="tx1"/>
                </a:solidFill>
                <a:latin typeface="メイリオ" panose="020B0604030504040204" pitchFamily="50" charset="-128"/>
                <a:ea typeface="メイリオ" panose="020B0604030504040204" pitchFamily="50" charset="-128"/>
              </a:rPr>
            </a:br>
            <a:r>
              <a:rPr lang="ja-JP" altLang="en-US" sz="2400" dirty="0">
                <a:solidFill>
                  <a:schemeClr val="tx1"/>
                </a:solidFill>
                <a:latin typeface="メイリオ" panose="020B0604030504040204" pitchFamily="50" charset="-128"/>
                <a:ea typeface="メイリオ" panose="020B0604030504040204" pitchFamily="50" charset="-128"/>
              </a:rPr>
              <a:t>・シューティング　・キャッチゲーム</a:t>
            </a:r>
          </a:p>
          <a:p>
            <a:pPr algn="l"/>
            <a:r>
              <a:rPr kumimoji="1" lang="ja-JP" altLang="en-US" sz="2400" dirty="0">
                <a:solidFill>
                  <a:schemeClr val="tx1"/>
                </a:solidFill>
                <a:latin typeface="メイリオ" panose="020B0604030504040204" pitchFamily="50" charset="-128"/>
                <a:ea typeface="メイリオ" panose="020B0604030504040204" pitchFamily="50" charset="-128"/>
              </a:rPr>
              <a:t>・障害物よけ	・ピンポン</a:t>
            </a:r>
          </a:p>
          <a:p>
            <a:pPr algn="l"/>
            <a:r>
              <a:rPr lang="ja-JP" altLang="en-US" sz="2400" dirty="0">
                <a:solidFill>
                  <a:schemeClr val="tx1"/>
                </a:solidFill>
                <a:latin typeface="メイリオ" panose="020B0604030504040204" pitchFamily="50" charset="-128"/>
                <a:ea typeface="メイリオ" panose="020B0604030504040204" pitchFamily="50" charset="-128"/>
              </a:rPr>
              <a:t>・音ゲー		</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grpSp>
        <p:nvGrpSpPr>
          <p:cNvPr id="13" name="グループ化 12"/>
          <p:cNvGrpSpPr/>
          <p:nvPr/>
        </p:nvGrpSpPr>
        <p:grpSpPr>
          <a:xfrm>
            <a:off x="6324600" y="3043524"/>
            <a:ext cx="2115728" cy="1679087"/>
            <a:chOff x="685800" y="1120359"/>
            <a:chExt cx="3352800" cy="2488839"/>
          </a:xfrm>
        </p:grpSpPr>
        <p:sp>
          <p:nvSpPr>
            <p:cNvPr id="14" name="正方形/長方形 13"/>
            <p:cNvSpPr/>
            <p:nvPr/>
          </p:nvSpPr>
          <p:spPr bwMode="auto">
            <a:xfrm>
              <a:off x="685800" y="1120359"/>
              <a:ext cx="3352800" cy="2488839"/>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15" name="図 14"/>
            <p:cNvPicPr>
              <a:picLocks noChangeAspect="1"/>
            </p:cNvPicPr>
            <p:nvPr/>
          </p:nvPicPr>
          <p:blipFill>
            <a:blip r:embed="rId3"/>
            <a:stretch>
              <a:fillRect/>
            </a:stretch>
          </p:blipFill>
          <p:spPr>
            <a:xfrm>
              <a:off x="815303" y="1187842"/>
              <a:ext cx="3093794" cy="2236787"/>
            </a:xfrm>
            <a:prstGeom prst="rect">
              <a:avLst/>
            </a:prstGeom>
          </p:spPr>
        </p:pic>
      </p:grpSp>
      <p:sp>
        <p:nvSpPr>
          <p:cNvPr id="16" name="対角する 2 つの角を丸めた四角形 15"/>
          <p:cNvSpPr/>
          <p:nvPr/>
        </p:nvSpPr>
        <p:spPr>
          <a:xfrm>
            <a:off x="1447800" y="3274829"/>
            <a:ext cx="5709711" cy="1750137"/>
          </a:xfrm>
          <a:prstGeom prst="round2DiagRect">
            <a:avLst>
              <a:gd name="adj1" fmla="val 1236"/>
              <a:gd name="adj2" fmla="val 0"/>
            </a:avLst>
          </a:prstGeom>
          <a:no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r>
              <a:rPr lang="ja-JP" altLang="en-US" sz="2400" dirty="0">
                <a:solidFill>
                  <a:srgbClr val="FF0000"/>
                </a:solidFill>
                <a:latin typeface="メイリオ" panose="020B0604030504040204" pitchFamily="50" charset="-128"/>
                <a:ea typeface="メイリオ" panose="020B0604030504040204" pitchFamily="50" charset="-128"/>
              </a:rPr>
              <a:t>アニメーション</a:t>
            </a:r>
            <a:r>
              <a:rPr lang="en-US" altLang="ja-JP" sz="2400" dirty="0">
                <a:solidFill>
                  <a:srgbClr val="FF0000"/>
                </a:solidFill>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デジタルアート</a:t>
            </a:r>
            <a:br>
              <a:rPr lang="ja-JP" altLang="en-US" sz="2400" dirty="0">
                <a:solidFill>
                  <a:schemeClr val="tx1"/>
                </a:solidFill>
                <a:latin typeface="メイリオ" panose="020B0604030504040204" pitchFamily="50" charset="-128"/>
                <a:ea typeface="メイリオ" panose="020B0604030504040204" pitchFamily="50" charset="-128"/>
              </a:rPr>
            </a:br>
            <a:r>
              <a:rPr lang="ja-JP" altLang="en-US" sz="2400" dirty="0">
                <a:solidFill>
                  <a:schemeClr val="tx1"/>
                </a:solidFill>
                <a:latin typeface="メイリオ" panose="020B0604030504040204" pitchFamily="50" charset="-128"/>
                <a:ea typeface="メイリオ" panose="020B0604030504040204" pitchFamily="50" charset="-128"/>
              </a:rPr>
              <a:t>・キャラクターの面白い動き</a:t>
            </a:r>
            <a:endParaRPr kumimoji="1" lang="ja-JP" altLang="en-US" sz="2400" dirty="0">
              <a:solidFill>
                <a:schemeClr val="tx1"/>
              </a:solidFill>
              <a:latin typeface="メイリオ" panose="020B0604030504040204" pitchFamily="50" charset="-128"/>
              <a:ea typeface="メイリオ" panose="020B0604030504040204" pitchFamily="50" charset="-128"/>
            </a:endParaRPr>
          </a:p>
          <a:p>
            <a:pPr algn="l"/>
            <a:r>
              <a:rPr lang="ja-JP" altLang="en-US" sz="2400" dirty="0">
                <a:solidFill>
                  <a:schemeClr val="tx1"/>
                </a:solidFill>
                <a:latin typeface="メイリオ" panose="020B0604030504040204" pitchFamily="50" charset="-128"/>
                <a:ea typeface="メイリオ" panose="020B0604030504040204" pitchFamily="50" charset="-128"/>
              </a:rPr>
              <a:t>・綺麗な模様</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4"/>
          <a:stretch>
            <a:fillRect/>
          </a:stretch>
        </p:blipFill>
        <p:spPr>
          <a:xfrm>
            <a:off x="606383" y="4716749"/>
            <a:ext cx="2328857" cy="1696881"/>
          </a:xfrm>
          <a:prstGeom prst="rect">
            <a:avLst/>
          </a:prstGeom>
        </p:spPr>
      </p:pic>
      <p:sp>
        <p:nvSpPr>
          <p:cNvPr id="17" name="対角する 2 つの角を丸めた四角形 16"/>
          <p:cNvSpPr/>
          <p:nvPr/>
        </p:nvSpPr>
        <p:spPr>
          <a:xfrm>
            <a:off x="3228975" y="4971338"/>
            <a:ext cx="5709711" cy="1750137"/>
          </a:xfrm>
          <a:prstGeom prst="round2DiagRect">
            <a:avLst>
              <a:gd name="adj1" fmla="val 1236"/>
              <a:gd name="adj2" fmla="val 0"/>
            </a:avLst>
          </a:prstGeom>
          <a:no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r>
              <a:rPr lang="ja-JP" altLang="en-US" sz="2400" dirty="0">
                <a:solidFill>
                  <a:srgbClr val="FF0000"/>
                </a:solidFill>
                <a:latin typeface="メイリオ" panose="020B0604030504040204" pitchFamily="50" charset="-128"/>
                <a:ea typeface="メイリオ" panose="020B0604030504040204" pitchFamily="50" charset="-128"/>
              </a:rPr>
              <a:t>デジタル絵本</a:t>
            </a:r>
            <a:r>
              <a:rPr lang="en-US" altLang="ja-JP" sz="2400" dirty="0">
                <a:solidFill>
                  <a:srgbClr val="FF0000"/>
                </a:solidFill>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物語</a:t>
            </a:r>
            <a:r>
              <a:rPr lang="en-US" altLang="ja-JP" sz="2400" dirty="0">
                <a:solidFill>
                  <a:srgbClr val="FF0000"/>
                </a:solidFill>
                <a:latin typeface="メイリオ" panose="020B0604030504040204" pitchFamily="50" charset="-128"/>
                <a:ea typeface="メイリオ" panose="020B0604030504040204" pitchFamily="50" charset="-128"/>
              </a:rPr>
              <a:t>/xx</a:t>
            </a:r>
            <a:r>
              <a:rPr lang="ja-JP" altLang="en-US" sz="2400" dirty="0">
                <a:solidFill>
                  <a:srgbClr val="FF0000"/>
                </a:solidFill>
                <a:latin typeface="メイリオ" panose="020B0604030504040204" pitchFamily="50" charset="-128"/>
                <a:ea typeface="メイリオ" panose="020B0604030504040204" pitchFamily="50" charset="-128"/>
              </a:rPr>
              <a:t>シミュレーション</a:t>
            </a:r>
            <a:br>
              <a:rPr lang="ja-JP" altLang="en-US" sz="2400" dirty="0">
                <a:solidFill>
                  <a:schemeClr val="tx1"/>
                </a:solidFill>
                <a:latin typeface="メイリオ" panose="020B0604030504040204" pitchFamily="50" charset="-128"/>
                <a:ea typeface="メイリオ" panose="020B0604030504040204" pitchFamily="50" charset="-128"/>
              </a:rPr>
            </a:br>
            <a:r>
              <a:rPr lang="ja-JP" altLang="en-US" sz="2400" dirty="0">
                <a:solidFill>
                  <a:schemeClr val="tx1"/>
                </a:solidFill>
                <a:latin typeface="メイリオ" panose="020B0604030504040204" pitchFamily="50" charset="-128"/>
                <a:ea typeface="メイリオ" panose="020B0604030504040204" pitchFamily="50" charset="-128"/>
              </a:rPr>
              <a:t>・デジタルでお話を表現してみよう</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49606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281450" y="1003823"/>
            <a:ext cx="8497690" cy="5114285"/>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20</a:t>
            </a:fld>
            <a:endParaRPr lang="en-US" altLang="ja-JP" sz="1400"/>
          </a:p>
        </p:txBody>
      </p:sp>
      <p:sp>
        <p:nvSpPr>
          <p:cNvPr id="4099" name="Rectangle 2"/>
          <p:cNvSpPr>
            <a:spLocks noGrp="1" noChangeArrowheads="1"/>
          </p:cNvSpPr>
          <p:nvPr>
            <p:ph type="ctrTitle"/>
          </p:nvPr>
        </p:nvSpPr>
        <p:spPr>
          <a:xfrm>
            <a:off x="250970" y="275693"/>
            <a:ext cx="8607280" cy="612775"/>
          </a:xfrm>
        </p:spPr>
        <p:txBody>
          <a:bodyPr/>
          <a:lstStyle/>
          <a:p>
            <a:pPr algn="l"/>
            <a:r>
              <a:rPr lang="ja-JP" altLang="en-US" sz="2800" dirty="0">
                <a:solidFill>
                  <a:srgbClr val="FF0000"/>
                </a:solidFill>
                <a:latin typeface="メイリオ" panose="020B0604030504040204" pitchFamily="50" charset="-128"/>
                <a:ea typeface="メイリオ" panose="020B0604030504040204" pitchFamily="50" charset="-128"/>
              </a:rPr>
              <a:t>背景</a:t>
            </a: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sp>
        <p:nvSpPr>
          <p:cNvPr id="2" name="AutoShape 2"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3" name="AutoShape 4"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3" name="楕円 12"/>
          <p:cNvSpPr/>
          <p:nvPr/>
        </p:nvSpPr>
        <p:spPr bwMode="auto">
          <a:xfrm>
            <a:off x="8110168" y="5625688"/>
            <a:ext cx="684212" cy="492419"/>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6" name="線吹き出し 1 (枠付き) 5"/>
          <p:cNvSpPr/>
          <p:nvPr/>
        </p:nvSpPr>
        <p:spPr bwMode="auto">
          <a:xfrm>
            <a:off x="5105400" y="3104459"/>
            <a:ext cx="1905000" cy="1162741"/>
          </a:xfrm>
          <a:prstGeom prst="borderCallout1">
            <a:avLst>
              <a:gd name="adj1" fmla="val 103353"/>
              <a:gd name="adj2" fmla="val 90400"/>
              <a:gd name="adj3" fmla="val 210343"/>
              <a:gd name="adj4" fmla="val 161334"/>
            </a:avLst>
          </a:prstGeom>
          <a:solidFill>
            <a:schemeClr val="accent1"/>
          </a:solid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背景への切り替え・作成等</a:t>
            </a:r>
          </a:p>
        </p:txBody>
      </p:sp>
      <p:sp>
        <p:nvSpPr>
          <p:cNvPr id="12" name="線吹き出し 1 (枠付き) 11"/>
          <p:cNvSpPr/>
          <p:nvPr/>
        </p:nvSpPr>
        <p:spPr bwMode="auto">
          <a:xfrm>
            <a:off x="3900329" y="4855424"/>
            <a:ext cx="3002280" cy="1545376"/>
          </a:xfrm>
          <a:prstGeom prst="borderCallout1">
            <a:avLst>
              <a:gd name="adj1" fmla="val 55266"/>
              <a:gd name="adj2" fmla="val -5811"/>
              <a:gd name="adj3" fmla="val 58994"/>
              <a:gd name="adj4" fmla="val -42638"/>
            </a:avLst>
          </a:prstGeom>
          <a:solidFill>
            <a:schemeClr val="accent1"/>
          </a:solid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「ベクター</a:t>
            </a:r>
            <a:r>
              <a:rPr lang="ja-JP" altLang="en-US" sz="2400" dirty="0">
                <a:latin typeface="メイリオ" panose="020B0604030504040204" pitchFamily="50" charset="-128"/>
                <a:ea typeface="メイリオ" panose="020B0604030504040204" pitchFamily="50" charset="-128"/>
              </a:rPr>
              <a:t>に変換</a:t>
            </a:r>
            <a:r>
              <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」なので、現在</a:t>
            </a:r>
            <a:r>
              <a:rPr lang="ja-JP" altLang="en-US" sz="2400" dirty="0">
                <a:latin typeface="メイリオ" panose="020B0604030504040204" pitchFamily="50" charset="-128"/>
                <a:ea typeface="メイリオ" panose="020B0604030504040204" pitchFamily="50" charset="-128"/>
              </a:rPr>
              <a:t>はラスタ形式</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ビットマップ形式</a:t>
            </a:r>
            <a:r>
              <a:rPr lang="en-US" altLang="ja-JP" sz="2400" dirty="0">
                <a:latin typeface="メイリオ" panose="020B0604030504040204" pitchFamily="50" charset="-128"/>
                <a:ea typeface="メイリオ" panose="020B0604030504040204" pitchFamily="50" charset="-128"/>
              </a:rPr>
              <a:t>)</a:t>
            </a:r>
          </a:p>
        </p:txBody>
      </p:sp>
      <p:sp>
        <p:nvSpPr>
          <p:cNvPr id="14" name="楕円 13"/>
          <p:cNvSpPr/>
          <p:nvPr/>
        </p:nvSpPr>
        <p:spPr bwMode="auto">
          <a:xfrm>
            <a:off x="1260476" y="5465024"/>
            <a:ext cx="1177924" cy="609600"/>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41348415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140679" y="1010116"/>
            <a:ext cx="3443287" cy="1935278"/>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21</a:t>
            </a:fld>
            <a:r>
              <a:rPr kumimoji="1" lang="ja-JP" altLang="en-US" dirty="0">
                <a:latin typeface="メイリオ" panose="020B0604030504040204" pitchFamily="50" charset="-128"/>
                <a:ea typeface="メイリオ" panose="020B0604030504040204" pitchFamily="50" charset="-128"/>
              </a:rPr>
              <a:t>ページ</a:t>
            </a:r>
          </a:p>
        </p:txBody>
      </p:sp>
      <p:sp>
        <p:nvSpPr>
          <p:cNvPr id="10" name="角丸四角形 9"/>
          <p:cNvSpPr/>
          <p:nvPr/>
        </p:nvSpPr>
        <p:spPr>
          <a:xfrm>
            <a:off x="688462" y="0"/>
            <a:ext cx="6879955" cy="534572"/>
          </a:xfrm>
          <a:prstGeom prst="roundRect">
            <a:avLst/>
          </a:prstGeom>
          <a:solidFill>
            <a:srgbClr val="FF99CC"/>
          </a:solid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lang="ja-JP" altLang="en-US" sz="2400" dirty="0">
                <a:solidFill>
                  <a:schemeClr val="tx1"/>
                </a:solidFill>
                <a:latin typeface="メイリオ" panose="020B0604030504040204" pitchFamily="50" charset="-128"/>
                <a:ea typeface="メイリオ" panose="020B0604030504040204" pitchFamily="50" charset="-128"/>
              </a:rPr>
              <a:t>背景を追加しよう</a:t>
            </a:r>
            <a:endParaRPr kumimoji="1" lang="ja-JP" altLang="en-US" sz="2400" dirty="0"/>
          </a:p>
        </p:txBody>
      </p:sp>
      <p:sp>
        <p:nvSpPr>
          <p:cNvPr id="22" name="テキスト ボックス 21"/>
          <p:cNvSpPr txBox="1"/>
          <p:nvPr/>
        </p:nvSpPr>
        <p:spPr>
          <a:xfrm>
            <a:off x="0" y="640784"/>
            <a:ext cx="8792091" cy="369332"/>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　新しい背景を追加してみよう。</a:t>
            </a:r>
            <a:endParaRPr kumimoji="1" lang="ja-JP" altLang="en-US" dirty="0">
              <a:latin typeface="メイリオ" panose="020B0604030504040204" pitchFamily="50" charset="-128"/>
              <a:ea typeface="メイリオ" panose="020B0604030504040204" pitchFamily="50" charset="-128"/>
            </a:endParaRPr>
          </a:p>
        </p:txBody>
      </p:sp>
      <p:sp>
        <p:nvSpPr>
          <p:cNvPr id="12" name="楕円 11"/>
          <p:cNvSpPr/>
          <p:nvPr/>
        </p:nvSpPr>
        <p:spPr>
          <a:xfrm>
            <a:off x="2981850" y="2269672"/>
            <a:ext cx="602115" cy="67572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 name="図 3"/>
          <p:cNvPicPr>
            <a:picLocks noChangeAspect="1"/>
          </p:cNvPicPr>
          <p:nvPr/>
        </p:nvPicPr>
        <p:blipFill>
          <a:blip r:embed="rId3"/>
          <a:stretch>
            <a:fillRect/>
          </a:stretch>
        </p:blipFill>
        <p:spPr>
          <a:xfrm>
            <a:off x="4249013" y="959797"/>
            <a:ext cx="4352245" cy="2133889"/>
          </a:xfrm>
          <a:prstGeom prst="rect">
            <a:avLst/>
          </a:prstGeom>
        </p:spPr>
      </p:pic>
      <p:sp>
        <p:nvSpPr>
          <p:cNvPr id="11" name="下矢印 10"/>
          <p:cNvSpPr/>
          <p:nvPr/>
        </p:nvSpPr>
        <p:spPr>
          <a:xfrm rot="16200000">
            <a:off x="3684373" y="1738862"/>
            <a:ext cx="464234" cy="4305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4"/>
          <a:stretch>
            <a:fillRect/>
          </a:stretch>
        </p:blipFill>
        <p:spPr>
          <a:xfrm>
            <a:off x="5499271" y="3228033"/>
            <a:ext cx="2325882" cy="3296394"/>
          </a:xfrm>
          <a:prstGeom prst="rect">
            <a:avLst/>
          </a:prstGeom>
        </p:spPr>
      </p:pic>
      <p:sp>
        <p:nvSpPr>
          <p:cNvPr id="14" name="下矢印 13"/>
          <p:cNvSpPr/>
          <p:nvPr/>
        </p:nvSpPr>
        <p:spPr>
          <a:xfrm rot="18793774">
            <a:off x="4641073" y="3266019"/>
            <a:ext cx="464234" cy="4305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9299652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 name="角丸四角形吹き出し 1"/>
          <p:cNvSpPr/>
          <p:nvPr/>
        </p:nvSpPr>
        <p:spPr bwMode="auto">
          <a:xfrm>
            <a:off x="2412740" y="571167"/>
            <a:ext cx="4140460" cy="952833"/>
          </a:xfrm>
          <a:prstGeom prst="wedgeRoundRectCallout">
            <a:avLst>
              <a:gd name="adj1" fmla="val -50279"/>
              <a:gd name="adj2" fmla="val -20773"/>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まず、打ち込むプログラムを選んでね。</a:t>
            </a:r>
          </a:p>
        </p:txBody>
      </p:sp>
      <p:pic>
        <p:nvPicPr>
          <p:cNvPr id="11" name="図 10"/>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6493" y="259080"/>
            <a:ext cx="1677814" cy="1768069"/>
          </a:xfrm>
          <a:prstGeom prst="rect">
            <a:avLst/>
          </a:prstGeom>
          <a:noFill/>
          <a:ln>
            <a:noFill/>
          </a:ln>
        </p:spPr>
      </p:pic>
      <p:pic>
        <p:nvPicPr>
          <p:cNvPr id="3" name="図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4600" y="1968795"/>
            <a:ext cx="5105400" cy="3829050"/>
          </a:xfrm>
          <a:prstGeom prst="rect">
            <a:avLst/>
          </a:prstGeom>
        </p:spPr>
      </p:pic>
    </p:spTree>
    <p:extLst>
      <p:ext uri="{BB962C8B-B14F-4D97-AF65-F5344CB8AC3E}">
        <p14:creationId xmlns:p14="http://schemas.microsoft.com/office/powerpoint/2010/main" val="29862758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23</a:t>
            </a:fld>
            <a:endParaRPr lang="en-US" altLang="ja-JP" sz="1400"/>
          </a:p>
        </p:txBody>
      </p:sp>
      <p:sp>
        <p:nvSpPr>
          <p:cNvPr id="4099" name="Rectangle 2"/>
          <p:cNvSpPr>
            <a:spLocks noGrp="1" noChangeArrowheads="1"/>
          </p:cNvSpPr>
          <p:nvPr>
            <p:ph type="ctrTitle"/>
          </p:nvPr>
        </p:nvSpPr>
        <p:spPr>
          <a:xfrm>
            <a:off x="457200" y="381000"/>
            <a:ext cx="7772400" cy="612775"/>
          </a:xfrm>
        </p:spPr>
        <p:txBody>
          <a:bodyPr/>
          <a:lstStyle/>
          <a:p>
            <a:pPr algn="l" eaLnBrk="1" hangingPunct="1"/>
            <a:r>
              <a:rPr lang="ja-JP" altLang="en-US" sz="2800" dirty="0">
                <a:ea typeface="メイリオ" panose="020B0604030504040204" pitchFamily="50" charset="-128"/>
              </a:rPr>
              <a:t>どうしてプログラミング</a:t>
            </a:r>
          </a:p>
        </p:txBody>
      </p:sp>
      <p:sp>
        <p:nvSpPr>
          <p:cNvPr id="4101" name="Text Box 4"/>
          <p:cNvSpPr txBox="1">
            <a:spLocks noChangeArrowheads="1"/>
          </p:cNvSpPr>
          <p:nvPr/>
        </p:nvSpPr>
        <p:spPr bwMode="auto">
          <a:xfrm>
            <a:off x="323850" y="993775"/>
            <a:ext cx="7296150" cy="4081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ja-JP" altLang="en-US" sz="2400" dirty="0">
                <a:latin typeface="メイリオ" panose="020B0604030504040204" pitchFamily="50" charset="-128"/>
                <a:ea typeface="メイリオ" panose="020B0604030504040204" pitchFamily="50" charset="-128"/>
              </a:rPr>
              <a:t>どうしてプログラミング</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① 論理的思考の育成</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　・ものごとを正しく見る</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正しく分析する</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　・ものごとを正しく順序立てて実行できる。</a:t>
            </a:r>
          </a:p>
          <a:p>
            <a:pPr algn="l" eaLnBrk="1" hangingPunct="1">
              <a:lnSpc>
                <a:spcPct val="120000"/>
              </a:lnSpc>
              <a:spcBef>
                <a:spcPct val="0"/>
              </a:spcBef>
              <a:buFontTx/>
              <a:buNone/>
            </a:pPr>
            <a:r>
              <a:rPr lang="ja-JP" altLang="en-US" sz="2400" dirty="0">
                <a:latin typeface="メイリオ" panose="020B0604030504040204" pitchFamily="50" charset="-128"/>
                <a:ea typeface="メイリオ" panose="020B0604030504040204" pitchFamily="50" charset="-128"/>
              </a:rPr>
              <a:t>② 創造性の育成</a:t>
            </a:r>
          </a:p>
          <a:p>
            <a:pPr algn="l" eaLnBrk="1" hangingPunct="1">
              <a:lnSpc>
                <a:spcPct val="120000"/>
              </a:lnSpc>
              <a:spcBef>
                <a:spcPct val="0"/>
              </a:spcBef>
              <a:buFontTx/>
              <a:buNone/>
            </a:pPr>
            <a:r>
              <a:rPr lang="ja-JP" altLang="en-US" sz="2400" dirty="0">
                <a:latin typeface="メイリオ" panose="020B0604030504040204" pitchFamily="50" charset="-128"/>
                <a:ea typeface="メイリオ" panose="020B0604030504040204" pitchFamily="50" charset="-128"/>
              </a:rPr>
              <a:t>　・大量生産工業型社会から知的創出社会へ</a:t>
            </a:r>
          </a:p>
          <a:p>
            <a:pPr algn="l" eaLnBrk="1" hangingPunct="1">
              <a:lnSpc>
                <a:spcPct val="120000"/>
              </a:lnSpc>
              <a:spcBef>
                <a:spcPct val="0"/>
              </a:spcBef>
              <a:buFontTx/>
              <a:buNone/>
            </a:pPr>
            <a:r>
              <a:rPr lang="ja-JP" altLang="en-US" sz="2400" dirty="0">
                <a:latin typeface="メイリオ" panose="020B0604030504040204" pitchFamily="50" charset="-128"/>
                <a:ea typeface="メイリオ" panose="020B0604030504040204" pitchFamily="50" charset="-128"/>
              </a:rPr>
              <a:t>　・</a:t>
            </a:r>
            <a:r>
              <a:rPr lang="en-US" altLang="ja-JP" sz="2400" dirty="0">
                <a:latin typeface="メイリオ" panose="020B0604030504040204" pitchFamily="50" charset="-128"/>
                <a:ea typeface="メイリオ" panose="020B0604030504040204" pitchFamily="50" charset="-128"/>
              </a:rPr>
              <a:t>AI</a:t>
            </a:r>
            <a:r>
              <a:rPr lang="ja-JP" altLang="en-US" sz="2400" dirty="0">
                <a:latin typeface="メイリオ" panose="020B0604030504040204" pitchFamily="50" charset="-128"/>
                <a:ea typeface="メイリオ" panose="020B0604030504040204" pitchFamily="50" charset="-128"/>
              </a:rPr>
              <a:t>時代の到来</a:t>
            </a:r>
            <a:endParaRPr lang="en-US" altLang="ja-JP" sz="2400" dirty="0">
              <a:latin typeface="メイリオ" panose="020B0604030504040204" pitchFamily="50" charset="-128"/>
              <a:ea typeface="メイリオ" panose="020B0604030504040204" pitchFamily="50" charset="-128"/>
            </a:endParaRPr>
          </a:p>
          <a:p>
            <a:pPr algn="l" eaLnBrk="1" hangingPunct="1">
              <a:lnSpc>
                <a:spcPct val="120000"/>
              </a:lnSpc>
              <a:spcBef>
                <a:spcPct val="0"/>
              </a:spcBef>
              <a:buFontTx/>
              <a:buNone/>
            </a:pPr>
            <a:r>
              <a:rPr lang="ja-JP" altLang="en-US" sz="2400" dirty="0">
                <a:latin typeface="Segoe UI" panose="020B0502040204020203" pitchFamily="34" charset="0"/>
                <a:ea typeface="メイリオ" panose="020B0604030504040204" pitchFamily="50" charset="-128"/>
              </a:rPr>
              <a:t>③ </a:t>
            </a:r>
            <a:r>
              <a:rPr lang="en-US" altLang="ja-JP" sz="2400" dirty="0">
                <a:latin typeface="Segoe UI" panose="020B0502040204020203" pitchFamily="34" charset="0"/>
                <a:ea typeface="メイリオ" panose="020B0604030504040204" pitchFamily="50" charset="-128"/>
              </a:rPr>
              <a:t> 2025</a:t>
            </a:r>
            <a:r>
              <a:rPr lang="ja-JP" altLang="en-US" sz="2400" dirty="0">
                <a:latin typeface="Segoe UI" panose="020B0502040204020203" pitchFamily="34" charset="0"/>
                <a:ea typeface="メイリオ" panose="020B0604030504040204" pitchFamily="50" charset="-128"/>
              </a:rPr>
              <a:t>年から大学入試の対象</a:t>
            </a:r>
            <a:br>
              <a:rPr lang="ja-JP" altLang="en-US" sz="2400" dirty="0">
                <a:latin typeface="Segoe UI" panose="020B0502040204020203" pitchFamily="34" charset="0"/>
                <a:ea typeface="メイリオ" panose="020B0604030504040204" pitchFamily="50" charset="-128"/>
              </a:rPr>
            </a:br>
            <a:r>
              <a:rPr lang="ja-JP" altLang="en-US" sz="2400" dirty="0">
                <a:latin typeface="Segoe UI" panose="020B0502040204020203" pitchFamily="34" charset="0"/>
                <a:ea typeface="メイリオ" panose="020B0604030504040204" pitchFamily="50" charset="-128"/>
              </a:rPr>
              <a:t>　・プログラムがメインの出題となるみたい。</a:t>
            </a:r>
            <a:endParaRPr lang="en-US" altLang="ja-JP" sz="2400" dirty="0">
              <a:latin typeface="メイリオ" panose="020B0604030504040204" pitchFamily="50" charset="-128"/>
              <a:ea typeface="メイリオ" panose="020B0604030504040204" pitchFamily="50" charset="-128"/>
            </a:endParaRP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7308966" y="282582"/>
            <a:ext cx="1347354" cy="523220"/>
          </a:xfrm>
          <a:prstGeom prst="rect">
            <a:avLst/>
          </a:prstGeom>
          <a:noFill/>
          <a:ln w="38100">
            <a:solidFill>
              <a:schemeClr val="accent6"/>
            </a:solidFill>
          </a:ln>
        </p:spPr>
        <p:txBody>
          <a:bodyPr wrap="square" rtlCol="0">
            <a:spAutoFit/>
          </a:bodyPr>
          <a:lstStyle/>
          <a:p>
            <a:r>
              <a:rPr lang="ja-JP" altLang="en-US" sz="2800">
                <a:latin typeface="メイリオ" panose="020B0604030504040204" pitchFamily="50" charset="-128"/>
                <a:ea typeface="メイリオ" panose="020B0604030504040204" pitchFamily="50" charset="-128"/>
              </a:rPr>
              <a:t>補足</a:t>
            </a:r>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664257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a:t>
            </a:fld>
            <a:endParaRPr kumimoji="0" lang="en-US" altLang="ja-JP" sz="2800" dirty="0">
              <a:solidFill>
                <a:srgbClr val="000000"/>
              </a:solidFill>
            </a:endParaRPr>
          </a:p>
        </p:txBody>
      </p:sp>
      <p:sp>
        <p:nvSpPr>
          <p:cNvPr id="11" name="Text Box 3"/>
          <p:cNvSpPr txBox="1">
            <a:spLocks noChangeArrowheads="1"/>
          </p:cNvSpPr>
          <p:nvPr/>
        </p:nvSpPr>
        <p:spPr bwMode="auto">
          <a:xfrm>
            <a:off x="304800" y="312453"/>
            <a:ext cx="6248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latin typeface="メイリオ" panose="020B0604030504040204" pitchFamily="50" charset="-128"/>
                <a:ea typeface="メイリオ" panose="020B0604030504040204" pitchFamily="50" charset="-128"/>
              </a:rPr>
              <a:t>高校生はアルゴリズムのプログラム</a:t>
            </a:r>
            <a:endParaRPr lang="en-US" altLang="ja-JP" sz="2800" dirty="0">
              <a:latin typeface="メイリオ" panose="020B0604030504040204" pitchFamily="50" charset="-128"/>
              <a:ea typeface="メイリオ" panose="020B0604030504040204" pitchFamily="50" charset="-128"/>
            </a:endParaRPr>
          </a:p>
        </p:txBody>
      </p:sp>
      <p:grpSp>
        <p:nvGrpSpPr>
          <p:cNvPr id="22" name="グループ化 21"/>
          <p:cNvGrpSpPr/>
          <p:nvPr/>
        </p:nvGrpSpPr>
        <p:grpSpPr>
          <a:xfrm>
            <a:off x="1645983" y="5286133"/>
            <a:ext cx="1143000" cy="1019070"/>
            <a:chOff x="1143000" y="3857730"/>
            <a:chExt cx="1143000" cy="1019070"/>
          </a:xfrm>
        </p:grpSpPr>
        <p:sp>
          <p:nvSpPr>
            <p:cNvPr id="23" name="メモ 22"/>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テキスト ボックス 23"/>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lang="en-US" altLang="ja-JP" sz="2800" dirty="0">
                  <a:solidFill>
                    <a:srgbClr val="FF0000"/>
                  </a:solidFill>
                  <a:latin typeface="メイリオ" panose="020B0604030504040204" pitchFamily="50" charset="-128"/>
                  <a:ea typeface="メイリオ" panose="020B0604030504040204" pitchFamily="50" charset="-128"/>
                </a:rPr>
                <a:t>11</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5" name="グループ化 4"/>
          <p:cNvGrpSpPr/>
          <p:nvPr/>
        </p:nvGrpSpPr>
        <p:grpSpPr>
          <a:xfrm>
            <a:off x="457200" y="868154"/>
            <a:ext cx="3810000" cy="3932446"/>
            <a:chOff x="457200" y="868154"/>
            <a:chExt cx="4267202" cy="3932446"/>
          </a:xfrm>
        </p:grpSpPr>
        <p:grpSp>
          <p:nvGrpSpPr>
            <p:cNvPr id="13" name="グループ化 12"/>
            <p:cNvGrpSpPr/>
            <p:nvPr/>
          </p:nvGrpSpPr>
          <p:grpSpPr>
            <a:xfrm>
              <a:off x="457200" y="1447800"/>
              <a:ext cx="4068195" cy="3352800"/>
              <a:chOff x="2784366" y="1677618"/>
              <a:chExt cx="1885390" cy="1313543"/>
            </a:xfrm>
          </p:grpSpPr>
          <p:sp>
            <p:nvSpPr>
              <p:cNvPr id="14" name="テキスト ボックス 13"/>
              <p:cNvSpPr txBox="1"/>
              <p:nvPr/>
            </p:nvSpPr>
            <p:spPr>
              <a:xfrm>
                <a:off x="2784366" y="1677618"/>
                <a:ext cx="1482130" cy="1278139"/>
              </a:xfrm>
              <a:prstGeom prst="rect">
                <a:avLst/>
              </a:prstGeom>
              <a:noFill/>
              <a:ln w="12700">
                <a:solidFill>
                  <a:schemeClr val="tx1"/>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I = 1,2,… </a:t>
                </a:r>
                <a:r>
                  <a:rPr lang="ja-JP" altLang="en-US" dirty="0">
                    <a:latin typeface="メイリオ" panose="020B0604030504040204" pitchFamily="50" charset="-128"/>
                    <a:ea typeface="メイリオ" panose="020B0604030504040204" pitchFamily="50" charset="-128"/>
                  </a:rPr>
                  <a:t>　</a:t>
                </a:r>
              </a:p>
              <a:p>
                <a:r>
                  <a:rPr lang="en-US" altLang="ja-JP" dirty="0">
                    <a:latin typeface="メイリオ" panose="020B0604030504040204" pitchFamily="50" charset="-128"/>
                    <a:ea typeface="メイリオ" panose="020B0604030504040204" pitchFamily="50" charset="-128"/>
                  </a:rPr>
                  <a:t>I = 5</a:t>
                </a:r>
                <a:r>
                  <a:rPr lang="ja-JP" altLang="en-US" dirty="0">
                    <a:latin typeface="メイリオ" panose="020B0604030504040204" pitchFamily="50" charset="-128"/>
                    <a:ea typeface="メイリオ" panose="020B0604030504040204" pitchFamily="50" charset="-128"/>
                  </a:rPr>
                  <a:t>まで</a:t>
                </a:r>
              </a:p>
              <a:p>
                <a:endParaRPr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2923973" y="1894214"/>
                <a:ext cx="1352379" cy="975651"/>
              </a:xfrm>
              <a:prstGeom prst="rect">
                <a:avLst/>
              </a:prstGeom>
              <a:solidFill>
                <a:schemeClr val="bg1"/>
              </a:solidFill>
              <a:ln w="12700">
                <a:solidFill>
                  <a:schemeClr val="tx1"/>
                </a:solidFill>
              </a:ln>
            </p:spPr>
            <p:txBody>
              <a:bodyPr wrap="square" rtlCol="0">
                <a:spAutoFit/>
              </a:bodyPr>
              <a:lstStyle/>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6" name="正方形/長方形 15"/>
              <p:cNvSpPr/>
              <p:nvPr/>
            </p:nvSpPr>
            <p:spPr>
              <a:xfrm>
                <a:off x="4276352" y="1728534"/>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grpSp>
          <p:nvGrpSpPr>
            <p:cNvPr id="17" name="グループ化 16"/>
            <p:cNvGrpSpPr/>
            <p:nvPr/>
          </p:nvGrpSpPr>
          <p:grpSpPr>
            <a:xfrm>
              <a:off x="1192727" y="2199272"/>
              <a:ext cx="3531675" cy="2513632"/>
              <a:chOff x="2784367" y="1677618"/>
              <a:chExt cx="1841809" cy="1615828"/>
            </a:xfrm>
          </p:grpSpPr>
          <p:sp>
            <p:nvSpPr>
              <p:cNvPr id="18" name="テキスト ボックス 17"/>
              <p:cNvSpPr txBox="1"/>
              <p:nvPr/>
            </p:nvSpPr>
            <p:spPr>
              <a:xfrm>
                <a:off x="2784367" y="1677618"/>
                <a:ext cx="1418532" cy="1325573"/>
              </a:xfrm>
              <a:prstGeom prst="rect">
                <a:avLst/>
              </a:prstGeom>
              <a:noFill/>
              <a:ln w="12700">
                <a:solidFill>
                  <a:schemeClr val="tx1"/>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J = I, I +1,…</a:t>
                </a:r>
                <a:br>
                  <a:rPr lang="ja-JP" altLang="en-US" dirty="0">
                    <a:latin typeface="メイリオ" panose="020B0604030504040204" pitchFamily="50" charset="-128"/>
                    <a:ea typeface="メイリオ" panose="020B0604030504040204" pitchFamily="50" charset="-128"/>
                  </a:rPr>
                </a:br>
                <a:r>
                  <a:rPr lang="en-US" altLang="ja-JP" dirty="0">
                    <a:latin typeface="メイリオ" panose="020B0604030504040204" pitchFamily="50" charset="-128"/>
                    <a:ea typeface="メイリオ" panose="020B0604030504040204" pitchFamily="50" charset="-128"/>
                  </a:rPr>
                  <a:t>J = 5 </a:t>
                </a:r>
                <a:r>
                  <a:rPr lang="ja-JP" altLang="en-US" dirty="0">
                    <a:latin typeface="メイリオ" panose="020B0604030504040204" pitchFamily="50" charset="-128"/>
                    <a:ea typeface="メイリオ" panose="020B0604030504040204" pitchFamily="50" charset="-128"/>
                  </a:rPr>
                  <a:t>まで</a:t>
                </a:r>
              </a:p>
              <a:p>
                <a:endParaRPr kumimoji="1"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20" name="正方形/長方形 19"/>
              <p:cNvSpPr/>
              <p:nvPr/>
            </p:nvSpPr>
            <p:spPr>
              <a:xfrm>
                <a:off x="4232772"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21" name="テキスト ボックス 20"/>
            <p:cNvSpPr txBox="1"/>
            <p:nvPr/>
          </p:nvSpPr>
          <p:spPr>
            <a:xfrm>
              <a:off x="1858955" y="3240577"/>
              <a:ext cx="2266523" cy="646331"/>
            </a:xfrm>
            <a:prstGeom prst="rect">
              <a:avLst/>
            </a:prstGeom>
            <a:solidFill>
              <a:schemeClr val="bg1"/>
            </a:solidFill>
            <a:ln w="12700">
              <a:solidFill>
                <a:schemeClr val="tx1"/>
              </a:solidFill>
              <a:prstDash val="solid"/>
            </a:ln>
          </p:spPr>
          <p:txBody>
            <a:bodyPr wrap="square" rtlCol="0">
              <a:spAutoFit/>
            </a:bodyPr>
            <a:lstStyle/>
            <a:p>
              <a:r>
                <a:rPr kumimoji="1" lang="en-US" altLang="ja-JP" dirty="0">
                  <a:latin typeface="メイリオ" panose="020B0604030504040204" pitchFamily="50" charset="-128"/>
                  <a:ea typeface="メイリオ" panose="020B0604030504040204" pitchFamily="50" charset="-128"/>
                </a:rPr>
                <a:t>D[I]</a:t>
              </a:r>
              <a:r>
                <a:rPr kumimoji="1" lang="ja-JP" altLang="en-US" dirty="0">
                  <a:latin typeface="メイリオ" panose="020B0604030504040204" pitchFamily="50" charset="-128"/>
                  <a:ea typeface="メイリオ" panose="020B0604030504040204" pitchFamily="50" charset="-128"/>
                </a:rPr>
                <a:t>を表示</a:t>
              </a:r>
            </a:p>
            <a:p>
              <a:endParaRPr kumimoji="1" lang="ja-JP" altLang="en-US" dirty="0">
                <a:latin typeface="メイリオ" panose="020B0604030504040204" pitchFamily="50" charset="-128"/>
                <a:ea typeface="メイリオ" panose="020B0604030504040204" pitchFamily="50" charset="-128"/>
              </a:endParaRPr>
            </a:p>
          </p:txBody>
        </p:sp>
        <p:sp>
          <p:nvSpPr>
            <p:cNvPr id="25" name="テキスト ボックス 24"/>
            <p:cNvSpPr txBox="1"/>
            <p:nvPr/>
          </p:nvSpPr>
          <p:spPr>
            <a:xfrm>
              <a:off x="477187" y="868154"/>
              <a:ext cx="3199342" cy="369332"/>
            </a:xfrm>
            <a:prstGeom prst="rect">
              <a:avLst/>
            </a:prstGeom>
            <a:solidFill>
              <a:schemeClr val="bg1"/>
            </a:solidFill>
            <a:ln w="12700">
              <a:solidFill>
                <a:schemeClr val="tx1"/>
              </a:solidFill>
              <a:prstDash val="dash"/>
            </a:ln>
          </p:spPr>
          <p:txBody>
            <a:bodyPr wrap="square" rtlCol="0">
              <a:spAutoFit/>
            </a:bodyPr>
            <a:lstStyle/>
            <a:p>
              <a:r>
                <a:rPr kumimoji="1" lang="en-US" altLang="ja-JP" dirty="0">
                  <a:latin typeface="メイリオ" panose="020B0604030504040204" pitchFamily="50" charset="-128"/>
                  <a:ea typeface="メイリオ" panose="020B0604030504040204" pitchFamily="50" charset="-128"/>
                </a:rPr>
                <a:t>D[]</a:t>
              </a:r>
              <a:r>
                <a:rPr kumimoji="1" lang="ja-JP" altLang="en-US" dirty="0">
                  <a:latin typeface="メイリオ" panose="020B0604030504040204" pitchFamily="50" charset="-128"/>
                  <a:ea typeface="メイリオ" panose="020B0604030504040204" pitchFamily="50" charset="-128"/>
                </a:rPr>
                <a:t>に</a:t>
              </a:r>
              <a:r>
                <a:rPr kumimoji="1" lang="en-US" altLang="ja-JP" dirty="0">
                  <a:latin typeface="メイリオ" panose="020B0604030504040204" pitchFamily="50" charset="-128"/>
                  <a:ea typeface="メイリオ" panose="020B0604030504040204" pitchFamily="50" charset="-128"/>
                </a:rPr>
                <a:t>5</a:t>
              </a:r>
              <a:r>
                <a:rPr kumimoji="1" lang="ja-JP" altLang="en-US" dirty="0">
                  <a:latin typeface="メイリオ" panose="020B0604030504040204" pitchFamily="50" charset="-128"/>
                  <a:ea typeface="メイリオ" panose="020B0604030504040204" pitchFamily="50" charset="-128"/>
                </a:rPr>
                <a:t>個の数をいれとく</a:t>
              </a:r>
            </a:p>
          </p:txBody>
        </p:sp>
      </p:grpSp>
      <p:pic>
        <p:nvPicPr>
          <p:cNvPr id="2" name="図 1"/>
          <p:cNvPicPr>
            <a:picLocks noChangeAspect="1"/>
          </p:cNvPicPr>
          <p:nvPr/>
        </p:nvPicPr>
        <p:blipFill>
          <a:blip r:embed="rId2"/>
          <a:stretch>
            <a:fillRect/>
          </a:stretch>
        </p:blipFill>
        <p:spPr>
          <a:xfrm>
            <a:off x="3810000" y="983727"/>
            <a:ext cx="3079472" cy="5001247"/>
          </a:xfrm>
          <a:prstGeom prst="rect">
            <a:avLst/>
          </a:prstGeom>
        </p:spPr>
      </p:pic>
      <p:pic>
        <p:nvPicPr>
          <p:cNvPr id="8" name="図 7"/>
          <p:cNvPicPr>
            <a:picLocks noChangeAspect="1"/>
          </p:cNvPicPr>
          <p:nvPr/>
        </p:nvPicPr>
        <p:blipFill>
          <a:blip r:embed="rId3">
            <a:clrChange>
              <a:clrFrom>
                <a:srgbClr val="FFFFFF"/>
              </a:clrFrom>
              <a:clrTo>
                <a:srgbClr val="FFFFFF">
                  <a:alpha val="0"/>
                </a:srgbClr>
              </a:clrTo>
            </a:clrChange>
          </a:blip>
          <a:stretch>
            <a:fillRect/>
          </a:stretch>
        </p:blipFill>
        <p:spPr>
          <a:xfrm>
            <a:off x="4365347" y="2996722"/>
            <a:ext cx="2786196" cy="2565403"/>
          </a:xfrm>
          <a:prstGeom prst="rect">
            <a:avLst/>
          </a:prstGeom>
        </p:spPr>
      </p:pic>
      <p:pic>
        <p:nvPicPr>
          <p:cNvPr id="26" name="図 25"/>
          <p:cNvPicPr>
            <a:picLocks noChangeAspect="1"/>
          </p:cNvPicPr>
          <p:nvPr/>
        </p:nvPicPr>
        <p:blipFill>
          <a:blip r:embed="rId4">
            <a:clrChange>
              <a:clrFrom>
                <a:srgbClr val="FFFFFF"/>
              </a:clrFrom>
              <a:clrTo>
                <a:srgbClr val="FFFFFF">
                  <a:alpha val="0"/>
                </a:srgbClr>
              </a:clrTo>
            </a:clrChange>
          </a:blip>
          <a:stretch>
            <a:fillRect/>
          </a:stretch>
        </p:blipFill>
        <p:spPr>
          <a:xfrm>
            <a:off x="5044296" y="4419600"/>
            <a:ext cx="3341792" cy="641354"/>
          </a:xfrm>
          <a:prstGeom prst="rect">
            <a:avLst/>
          </a:prstGeom>
        </p:spPr>
      </p:pic>
      <p:sp>
        <p:nvSpPr>
          <p:cNvPr id="28" name="四角形吹き出し 27"/>
          <p:cNvSpPr/>
          <p:nvPr/>
        </p:nvSpPr>
        <p:spPr>
          <a:xfrm>
            <a:off x="7249690" y="2654106"/>
            <a:ext cx="1741910" cy="1090246"/>
          </a:xfrm>
          <a:prstGeom prst="wedgeRectCallout">
            <a:avLst>
              <a:gd name="adj1" fmla="val -63106"/>
              <a:gd name="adj2" fmla="val 821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a:solidFill>
                  <a:srgbClr val="FF0000"/>
                </a:solidFill>
                <a:latin typeface="メイリオ" panose="020B0604030504040204" pitchFamily="50" charset="-128"/>
                <a:ea typeface="メイリオ" panose="020B0604030504040204" pitchFamily="50" charset="-128"/>
              </a:rPr>
              <a:t>I - 1</a:t>
            </a:r>
            <a:r>
              <a:rPr kumimoji="1" lang="ja-JP" altLang="en-US" sz="2000" dirty="0">
                <a:solidFill>
                  <a:srgbClr val="FF0000"/>
                </a:solidFill>
                <a:latin typeface="メイリオ" panose="020B0604030504040204" pitchFamily="50" charset="-128"/>
                <a:ea typeface="メイリオ" panose="020B0604030504040204" pitchFamily="50" charset="-128"/>
              </a:rPr>
              <a:t>に</a:t>
            </a:r>
            <a:br>
              <a:rPr kumimoji="1" lang="ja-JP" altLang="en-US" sz="2000" dirty="0">
                <a:solidFill>
                  <a:srgbClr val="FF0000"/>
                </a:solidFill>
                <a:latin typeface="メイリオ" panose="020B0604030504040204" pitchFamily="50" charset="-128"/>
                <a:ea typeface="メイリオ" panose="020B0604030504040204" pitchFamily="50" charset="-128"/>
              </a:rPr>
            </a:br>
            <a:r>
              <a:rPr kumimoji="1" lang="ja-JP" altLang="en-US" sz="2000" dirty="0">
                <a:solidFill>
                  <a:srgbClr val="FF0000"/>
                </a:solidFill>
                <a:latin typeface="メイリオ" panose="020B0604030504040204" pitchFamily="50" charset="-128"/>
                <a:ea typeface="メイリオ" panose="020B0604030504040204" pitchFamily="50" charset="-128"/>
              </a:rPr>
              <a:t>するのが</a:t>
            </a:r>
            <a:br>
              <a:rPr kumimoji="1" lang="ja-JP" altLang="en-US" sz="2000" dirty="0">
                <a:solidFill>
                  <a:srgbClr val="FF0000"/>
                </a:solidFill>
                <a:latin typeface="メイリオ" panose="020B0604030504040204" pitchFamily="50" charset="-128"/>
                <a:ea typeface="メイリオ" panose="020B0604030504040204" pitchFamily="50" charset="-128"/>
              </a:rPr>
            </a:br>
            <a:r>
              <a:rPr kumimoji="1" lang="ja-JP" altLang="en-US" sz="2000" dirty="0">
                <a:solidFill>
                  <a:srgbClr val="FF0000"/>
                </a:solidFill>
                <a:latin typeface="メイリオ" panose="020B0604030504040204" pitchFamily="50" charset="-128"/>
                <a:ea typeface="メイリオ" panose="020B0604030504040204" pitchFamily="50" charset="-128"/>
              </a:rPr>
              <a:t>ポイント</a:t>
            </a:r>
          </a:p>
        </p:txBody>
      </p:sp>
      <p:grpSp>
        <p:nvGrpSpPr>
          <p:cNvPr id="29" name="グループ化 28"/>
          <p:cNvGrpSpPr/>
          <p:nvPr/>
        </p:nvGrpSpPr>
        <p:grpSpPr>
          <a:xfrm>
            <a:off x="464206" y="5286133"/>
            <a:ext cx="1143000" cy="1019070"/>
            <a:chOff x="1143000" y="3857730"/>
            <a:chExt cx="1143000" cy="1019070"/>
          </a:xfrm>
        </p:grpSpPr>
        <p:sp>
          <p:nvSpPr>
            <p:cNvPr id="30" name="メモ 29"/>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1" name="テキスト ボックス 30"/>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lang="en-US" altLang="ja-JP" sz="2800" dirty="0">
                  <a:solidFill>
                    <a:srgbClr val="FF0000"/>
                  </a:solidFill>
                  <a:latin typeface="メイリオ" panose="020B0604030504040204" pitchFamily="50" charset="-128"/>
                  <a:ea typeface="メイリオ" panose="020B0604030504040204" pitchFamily="50" charset="-128"/>
                </a:rPr>
                <a:t>09</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27" name="四角形吹き出し 26"/>
          <p:cNvSpPr/>
          <p:nvPr/>
        </p:nvSpPr>
        <p:spPr bwMode="auto">
          <a:xfrm>
            <a:off x="3810000" y="6073241"/>
            <a:ext cx="3848100" cy="685800"/>
          </a:xfrm>
          <a:prstGeom prst="wedgeRectCallout">
            <a:avLst>
              <a:gd name="adj1" fmla="val 5125"/>
              <a:gd name="adj2" fmla="val -77612"/>
            </a:avLst>
          </a:prstGeom>
          <a:solidFill>
            <a:schemeClr val="accent6">
              <a:lumMod val="20000"/>
              <a:lumOff val="80000"/>
            </a:schemeClr>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000" dirty="0">
                <a:solidFill>
                  <a:srgbClr val="FF0000"/>
                </a:solidFill>
                <a:latin typeface="メイリオ" panose="020B0604030504040204" pitchFamily="50" charset="-128"/>
                <a:ea typeface="メイリオ" panose="020B0604030504040204" pitchFamily="50" charset="-128"/>
              </a:rPr>
              <a:t>そのまま打ち込む</a:t>
            </a:r>
            <a:br>
              <a:rPr lang="ja-JP" altLang="en-US" sz="2000" dirty="0">
                <a:solidFill>
                  <a:srgbClr val="FF0000"/>
                </a:solidFill>
                <a:latin typeface="メイリオ" panose="020B0604030504040204" pitchFamily="50" charset="-128"/>
                <a:ea typeface="メイリオ" panose="020B0604030504040204" pitchFamily="50" charset="-128"/>
              </a:rPr>
            </a:br>
            <a:r>
              <a:rPr lang="ja-JP" altLang="en-US" sz="2000" dirty="0">
                <a:solidFill>
                  <a:srgbClr val="FF0000"/>
                </a:solidFill>
                <a:latin typeface="メイリオ" panose="020B0604030504040204" pitchFamily="50" charset="-128"/>
                <a:ea typeface="メイリオ" panose="020B0604030504040204" pitchFamily="50" charset="-128"/>
              </a:rPr>
              <a:t>プログラム</a:t>
            </a:r>
            <a:r>
              <a:rPr lang="en-US" altLang="ja-JP" sz="2000" dirty="0">
                <a:solidFill>
                  <a:srgbClr val="FF0000"/>
                </a:solidFill>
                <a:latin typeface="メイリオ" panose="020B0604030504040204" pitchFamily="50" charset="-128"/>
                <a:ea typeface="メイリオ" panose="020B0604030504040204" pitchFamily="50" charset="-128"/>
              </a:rPr>
              <a:t>(</a:t>
            </a:r>
            <a:r>
              <a:rPr lang="ja-JP" altLang="en-US" sz="2000" dirty="0">
                <a:solidFill>
                  <a:srgbClr val="FF0000"/>
                </a:solidFill>
                <a:latin typeface="メイリオ" panose="020B0604030504040204" pitchFamily="50" charset="-128"/>
                <a:ea typeface="メイリオ" panose="020B0604030504040204" pitchFamily="50" charset="-128"/>
              </a:rPr>
              <a:t>間はあけない</a:t>
            </a:r>
            <a:r>
              <a:rPr lang="en-US" altLang="ja-JP" sz="2000" dirty="0">
                <a:solidFill>
                  <a:srgbClr val="FF0000"/>
                </a:solidFill>
                <a:latin typeface="メイリオ" panose="020B0604030504040204" pitchFamily="50" charset="-128"/>
                <a:ea typeface="メイリオ" panose="020B0604030504040204" pitchFamily="50" charset="-128"/>
              </a:rPr>
              <a:t>)</a:t>
            </a:r>
            <a:endParaRPr kumimoji="1" lang="ja-JP" altLang="en-US"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327369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 name="角丸四角形吹き出し 1"/>
          <p:cNvSpPr/>
          <p:nvPr/>
        </p:nvSpPr>
        <p:spPr bwMode="auto">
          <a:xfrm>
            <a:off x="1676400" y="2383495"/>
            <a:ext cx="4140460" cy="816905"/>
          </a:xfrm>
          <a:prstGeom prst="wedgeRoundRectCallout">
            <a:avLst>
              <a:gd name="adj1" fmla="val -50279"/>
              <a:gd name="adj2" fmla="val -20773"/>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36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Scratch</a:t>
            </a:r>
            <a:r>
              <a:rPr kumimoji="1" lang="ja-JP" altLang="en-US" sz="36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超入門</a:t>
            </a:r>
            <a:r>
              <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a:t>
            </a:r>
          </a:p>
        </p:txBody>
      </p:sp>
      <p:pic>
        <p:nvPicPr>
          <p:cNvPr id="7" name="図 6"/>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6019800" y="3194538"/>
            <a:ext cx="1870703" cy="2202782"/>
          </a:xfrm>
          <a:prstGeom prst="rect">
            <a:avLst/>
          </a:prstGeom>
          <a:noFill/>
          <a:ln>
            <a:noFill/>
          </a:ln>
        </p:spPr>
      </p:pic>
    </p:spTree>
    <p:extLst>
      <p:ext uri="{BB962C8B-B14F-4D97-AF65-F5344CB8AC3E}">
        <p14:creationId xmlns:p14="http://schemas.microsoft.com/office/powerpoint/2010/main" val="1825223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5</a:t>
            </a:fld>
            <a:endParaRPr lang="en-US" altLang="ja-JP" sz="1400"/>
          </a:p>
        </p:txBody>
      </p:sp>
      <p:sp>
        <p:nvSpPr>
          <p:cNvPr id="4099" name="Rectangle 2"/>
          <p:cNvSpPr>
            <a:spLocks noGrp="1" noChangeArrowheads="1"/>
          </p:cNvSpPr>
          <p:nvPr>
            <p:ph type="ctrTitle"/>
          </p:nvPr>
        </p:nvSpPr>
        <p:spPr>
          <a:xfrm>
            <a:off x="250970" y="275693"/>
            <a:ext cx="8607280" cy="612775"/>
          </a:xfrm>
        </p:spPr>
        <p:txBody>
          <a:bodyPr/>
          <a:lstStyle/>
          <a:p>
            <a:pPr algn="l"/>
            <a:r>
              <a:rPr lang="en-US" altLang="ja-JP" sz="2800" dirty="0">
                <a:solidFill>
                  <a:srgbClr val="FF0000"/>
                </a:solidFill>
                <a:latin typeface="メイリオ" panose="020B0604030504040204" pitchFamily="50" charset="-128"/>
                <a:ea typeface="メイリオ" panose="020B0604030504040204" pitchFamily="50" charset="-128"/>
              </a:rPr>
              <a:t>Scratch</a:t>
            </a:r>
            <a:r>
              <a:rPr lang="ja-JP" altLang="en-US" sz="2800" dirty="0">
                <a:solidFill>
                  <a:srgbClr val="FF0000"/>
                </a:solidFill>
                <a:latin typeface="メイリオ" panose="020B0604030504040204" pitchFamily="50" charset="-128"/>
                <a:ea typeface="メイリオ" panose="020B0604030504040204" pitchFamily="50" charset="-128"/>
              </a:rPr>
              <a:t>を使う準備</a:t>
            </a:r>
            <a:r>
              <a:rPr lang="en-US" altLang="ja-JP" sz="2800" dirty="0">
                <a:latin typeface="メイリオ" panose="020B0604030504040204" pitchFamily="50" charset="-128"/>
                <a:ea typeface="メイリオ" panose="020B0604030504040204" pitchFamily="50" charset="-128"/>
              </a:rPr>
              <a:t> Scratch</a:t>
            </a:r>
            <a:r>
              <a:rPr lang="ja-JP" altLang="en-US" sz="2800" dirty="0">
                <a:latin typeface="メイリオ" panose="020B0604030504040204" pitchFamily="50" charset="-128"/>
                <a:ea typeface="メイリオ" panose="020B0604030504040204" pitchFamily="50" charset="-128"/>
              </a:rPr>
              <a:t>サイトを開く</a:t>
            </a:r>
          </a:p>
        </p:txBody>
      </p:sp>
      <p:sp>
        <p:nvSpPr>
          <p:cNvPr id="4101" name="Text Box 4"/>
          <p:cNvSpPr txBox="1">
            <a:spLocks noChangeArrowheads="1"/>
          </p:cNvSpPr>
          <p:nvPr/>
        </p:nvSpPr>
        <p:spPr bwMode="auto">
          <a:xfrm>
            <a:off x="5704469" y="1223344"/>
            <a:ext cx="2753732" cy="53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None/>
            </a:pPr>
            <a:r>
              <a:rPr lang="en-US" altLang="ja-JP" sz="2400" dirty="0">
                <a:solidFill>
                  <a:srgbClr val="FF0000"/>
                </a:solidFill>
                <a:latin typeface="メイリオ" panose="020B0604030504040204" pitchFamily="50" charset="-128"/>
                <a:ea typeface="メイリオ" panose="020B0604030504040204" pitchFamily="50" charset="-128"/>
              </a:rPr>
              <a:t>Scratch</a:t>
            </a:r>
            <a:r>
              <a:rPr lang="ja-JP" altLang="en-US" sz="2400" dirty="0">
                <a:latin typeface="メイリオ" panose="020B0604030504040204" pitchFamily="50" charset="-128"/>
                <a:ea typeface="メイリオ" panose="020B0604030504040204" pitchFamily="50" charset="-128"/>
              </a:rPr>
              <a:t>で検索</a:t>
            </a: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sp>
        <p:nvSpPr>
          <p:cNvPr id="2" name="AutoShape 2"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3" name="AutoShape 4"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4" name="図 3"/>
          <p:cNvPicPr>
            <a:picLocks noChangeAspect="1"/>
          </p:cNvPicPr>
          <p:nvPr/>
        </p:nvPicPr>
        <p:blipFill>
          <a:blip r:embed="rId2"/>
          <a:stretch>
            <a:fillRect/>
          </a:stretch>
        </p:blipFill>
        <p:spPr>
          <a:xfrm>
            <a:off x="429895" y="1017199"/>
            <a:ext cx="5209524" cy="1095238"/>
          </a:xfrm>
          <a:prstGeom prst="rect">
            <a:avLst/>
          </a:prstGeom>
        </p:spPr>
      </p:pic>
      <p:pic>
        <p:nvPicPr>
          <p:cNvPr id="8" name="図 7"/>
          <p:cNvPicPr>
            <a:picLocks noChangeAspect="1"/>
          </p:cNvPicPr>
          <p:nvPr/>
        </p:nvPicPr>
        <p:blipFill>
          <a:blip r:embed="rId3"/>
          <a:stretch>
            <a:fillRect/>
          </a:stretch>
        </p:blipFill>
        <p:spPr>
          <a:xfrm>
            <a:off x="414655" y="2850589"/>
            <a:ext cx="5457712" cy="3245943"/>
          </a:xfrm>
          <a:prstGeom prst="rect">
            <a:avLst/>
          </a:prstGeom>
        </p:spPr>
      </p:pic>
      <p:sp>
        <p:nvSpPr>
          <p:cNvPr id="22" name="楕円 21"/>
          <p:cNvSpPr/>
          <p:nvPr/>
        </p:nvSpPr>
        <p:spPr bwMode="auto">
          <a:xfrm>
            <a:off x="1295400" y="4612752"/>
            <a:ext cx="2961697" cy="473601"/>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3" name="下矢印 22"/>
          <p:cNvSpPr/>
          <p:nvPr/>
        </p:nvSpPr>
        <p:spPr bwMode="auto">
          <a:xfrm>
            <a:off x="2526481" y="2241168"/>
            <a:ext cx="492936" cy="4572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9930544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6</a:t>
            </a:fld>
            <a:endParaRPr lang="en-US" altLang="ja-JP" sz="1400"/>
          </a:p>
        </p:txBody>
      </p:sp>
      <p:sp>
        <p:nvSpPr>
          <p:cNvPr id="4099" name="Rectangle 2"/>
          <p:cNvSpPr>
            <a:spLocks noGrp="1" noChangeArrowheads="1"/>
          </p:cNvSpPr>
          <p:nvPr>
            <p:ph type="ctrTitle"/>
          </p:nvPr>
        </p:nvSpPr>
        <p:spPr>
          <a:xfrm>
            <a:off x="250970" y="275693"/>
            <a:ext cx="8607280" cy="612775"/>
          </a:xfrm>
        </p:spPr>
        <p:txBody>
          <a:bodyPr/>
          <a:lstStyle/>
          <a:p>
            <a:pPr algn="l"/>
            <a:r>
              <a:rPr lang="en-US" altLang="ja-JP" sz="2800" dirty="0">
                <a:latin typeface="メイリオ" panose="020B0604030504040204" pitchFamily="50" charset="-128"/>
                <a:ea typeface="メイリオ" panose="020B0604030504040204" pitchFamily="50" charset="-128"/>
              </a:rPr>
              <a:t>Scratch</a:t>
            </a:r>
            <a:r>
              <a:rPr lang="ja-JP" altLang="en-US" sz="2800" dirty="0">
                <a:latin typeface="メイリオ" panose="020B0604030504040204" pitchFamily="50" charset="-128"/>
                <a:ea typeface="メイリオ" panose="020B0604030504040204" pitchFamily="50" charset="-128"/>
              </a:rPr>
              <a:t>サイト</a:t>
            </a: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sp>
        <p:nvSpPr>
          <p:cNvPr id="2" name="AutoShape 2"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3" name="AutoShape 4"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5" name="図 4"/>
          <p:cNvPicPr>
            <a:picLocks noChangeAspect="1"/>
          </p:cNvPicPr>
          <p:nvPr/>
        </p:nvPicPr>
        <p:blipFill>
          <a:blip r:embed="rId2"/>
          <a:stretch>
            <a:fillRect/>
          </a:stretch>
        </p:blipFill>
        <p:spPr>
          <a:xfrm>
            <a:off x="612775" y="1156224"/>
            <a:ext cx="7731162" cy="4711177"/>
          </a:xfrm>
          <a:prstGeom prst="rect">
            <a:avLst/>
          </a:prstGeom>
        </p:spPr>
      </p:pic>
      <p:sp>
        <p:nvSpPr>
          <p:cNvPr id="13" name="楕円 12"/>
          <p:cNvSpPr/>
          <p:nvPr/>
        </p:nvSpPr>
        <p:spPr bwMode="auto">
          <a:xfrm>
            <a:off x="1525588" y="1682600"/>
            <a:ext cx="684212" cy="355488"/>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6" name="線吹き出し 1 (枠付き) 5"/>
          <p:cNvSpPr/>
          <p:nvPr/>
        </p:nvSpPr>
        <p:spPr bwMode="auto">
          <a:xfrm>
            <a:off x="992188" y="2594944"/>
            <a:ext cx="1905000" cy="913011"/>
          </a:xfrm>
          <a:prstGeom prst="borderCallout1">
            <a:avLst>
              <a:gd name="adj1" fmla="val -8484"/>
              <a:gd name="adj2" fmla="val 21600"/>
              <a:gd name="adj3" fmla="val -55453"/>
              <a:gd name="adj4" fmla="val 35734"/>
            </a:avLst>
          </a:prstGeom>
          <a:solidFill>
            <a:schemeClr val="accent1"/>
          </a:solid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ここから作りはじめる</a:t>
            </a:r>
          </a:p>
        </p:txBody>
      </p:sp>
      <p:sp>
        <p:nvSpPr>
          <p:cNvPr id="15" name="線吹き出し 1 (枠付き) 14"/>
          <p:cNvSpPr/>
          <p:nvPr/>
        </p:nvSpPr>
        <p:spPr bwMode="auto">
          <a:xfrm>
            <a:off x="5684520" y="3073220"/>
            <a:ext cx="3002280" cy="1219200"/>
          </a:xfrm>
          <a:prstGeom prst="borderCallout1">
            <a:avLst>
              <a:gd name="adj1" fmla="val -8484"/>
              <a:gd name="adj2" fmla="val 21600"/>
              <a:gd name="adj3" fmla="val -82781"/>
              <a:gd name="adj4" fmla="val 48117"/>
            </a:avLst>
          </a:prstGeom>
          <a:solidFill>
            <a:schemeClr val="accent1"/>
          </a:solid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アカウントを作っておくと確実に保存されます</a:t>
            </a:r>
          </a:p>
        </p:txBody>
      </p:sp>
    </p:spTree>
    <p:extLst>
      <p:ext uri="{BB962C8B-B14F-4D97-AF65-F5344CB8AC3E}">
        <p14:creationId xmlns:p14="http://schemas.microsoft.com/office/powerpoint/2010/main" val="24867473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7</a:t>
            </a:fld>
            <a:r>
              <a:rPr kumimoji="1" lang="ja-JP" altLang="en-US" dirty="0">
                <a:latin typeface="メイリオ" panose="020B0604030504040204" pitchFamily="50" charset="-128"/>
                <a:ea typeface="メイリオ" panose="020B0604030504040204" pitchFamily="50" charset="-128"/>
              </a:rPr>
              <a:t>ページ</a:t>
            </a:r>
          </a:p>
        </p:txBody>
      </p:sp>
      <p:sp>
        <p:nvSpPr>
          <p:cNvPr id="10" name="角丸四角形 9"/>
          <p:cNvSpPr/>
          <p:nvPr/>
        </p:nvSpPr>
        <p:spPr>
          <a:xfrm>
            <a:off x="0" y="0"/>
            <a:ext cx="6063175"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lang="ja-JP" altLang="en-US" dirty="0">
                <a:solidFill>
                  <a:srgbClr val="FF0000"/>
                </a:solidFill>
              </a:rPr>
              <a:t>準備</a:t>
            </a:r>
            <a:r>
              <a:rPr lang="en-US" altLang="ja-JP" dirty="0">
                <a:solidFill>
                  <a:srgbClr val="FF0000"/>
                </a:solidFill>
              </a:rPr>
              <a:t>:</a:t>
            </a:r>
            <a:r>
              <a:rPr lang="ja-JP" altLang="en-US" sz="2400" dirty="0">
                <a:solidFill>
                  <a:srgbClr val="FF0000"/>
                </a:solidFill>
                <a:latin typeface="メイリオ" panose="020B0604030504040204" pitchFamily="50" charset="-128"/>
                <a:ea typeface="メイリオ" panose="020B0604030504040204" pitchFamily="50" charset="-128"/>
              </a:rPr>
              <a:t> </a:t>
            </a:r>
            <a:r>
              <a:rPr lang="ja-JP" altLang="en-US" sz="2400" dirty="0">
                <a:solidFill>
                  <a:schemeClr val="tx1"/>
                </a:solidFill>
                <a:latin typeface="メイリオ" panose="020B0604030504040204" pitchFamily="50" charset="-128"/>
                <a:ea typeface="メイリオ" panose="020B0604030504040204" pitchFamily="50" charset="-128"/>
              </a:rPr>
              <a:t>スクラッチのアカウントを作る</a:t>
            </a:r>
            <a:r>
              <a:rPr lang="en-US" altLang="ja-JP" sz="2400" dirty="0">
                <a:solidFill>
                  <a:schemeClr val="tx1"/>
                </a:solidFill>
                <a:latin typeface="メイリオ" panose="020B0604030504040204" pitchFamily="50" charset="-128"/>
                <a:ea typeface="メイリオ" panose="020B0604030504040204" pitchFamily="50" charset="-128"/>
              </a:rPr>
              <a:t>(1)</a:t>
            </a:r>
            <a:r>
              <a:rPr kumimoji="1" lang="en-US" altLang="ja-JP" sz="2400" dirty="0"/>
              <a:t>.</a:t>
            </a:r>
            <a:endParaRPr kumimoji="1" lang="ja-JP" altLang="en-US" sz="2400" dirty="0"/>
          </a:p>
        </p:txBody>
      </p:sp>
      <p:sp>
        <p:nvSpPr>
          <p:cNvPr id="2" name="テキスト ボックス 1"/>
          <p:cNvSpPr txBox="1"/>
          <p:nvPr/>
        </p:nvSpPr>
        <p:spPr>
          <a:xfrm>
            <a:off x="0" y="703385"/>
            <a:ext cx="8975188" cy="646331"/>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　アカウントを作ると、自動的にネット上にプログラムを記録</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保存</a:t>
            </a:r>
            <a:r>
              <a:rPr kumimoji="1" lang="ja-JP" altLang="en-US" dirty="0">
                <a:latin typeface="メイリオ" panose="020B0604030504040204" pitchFamily="50" charset="-128"/>
                <a:ea typeface="メイリオ" panose="020B0604030504040204" pitchFamily="50" charset="-128"/>
              </a:rPr>
              <a:t>してくれます。さらに、世界中の友達にあなたのプログラムを見てもらうこともできます。</a:t>
            </a:r>
          </a:p>
        </p:txBody>
      </p:sp>
      <p:pic>
        <p:nvPicPr>
          <p:cNvPr id="9" name="図 8"/>
          <p:cNvPicPr>
            <a:picLocks noChangeAspect="1"/>
          </p:cNvPicPr>
          <p:nvPr/>
        </p:nvPicPr>
        <p:blipFill>
          <a:blip r:embed="rId2"/>
          <a:stretch>
            <a:fillRect/>
          </a:stretch>
        </p:blipFill>
        <p:spPr>
          <a:xfrm>
            <a:off x="596809" y="1349716"/>
            <a:ext cx="1676190" cy="571429"/>
          </a:xfrm>
          <a:prstGeom prst="rect">
            <a:avLst/>
          </a:prstGeom>
        </p:spPr>
      </p:pic>
      <p:pic>
        <p:nvPicPr>
          <p:cNvPr id="11" name="図 10"/>
          <p:cNvPicPr>
            <a:picLocks noChangeAspect="1"/>
          </p:cNvPicPr>
          <p:nvPr/>
        </p:nvPicPr>
        <p:blipFill>
          <a:blip r:embed="rId3"/>
          <a:stretch>
            <a:fillRect/>
          </a:stretch>
        </p:blipFill>
        <p:spPr>
          <a:xfrm>
            <a:off x="-14068" y="2448624"/>
            <a:ext cx="4917096" cy="3582569"/>
          </a:xfrm>
          <a:prstGeom prst="rect">
            <a:avLst/>
          </a:prstGeom>
        </p:spPr>
      </p:pic>
      <p:sp>
        <p:nvSpPr>
          <p:cNvPr id="16" name="楕円 15"/>
          <p:cNvSpPr/>
          <p:nvPr/>
        </p:nvSpPr>
        <p:spPr>
          <a:xfrm>
            <a:off x="596809" y="1410347"/>
            <a:ext cx="1676190" cy="45016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曲折矢印 18"/>
          <p:cNvSpPr/>
          <p:nvPr/>
        </p:nvSpPr>
        <p:spPr>
          <a:xfrm rot="5400000">
            <a:off x="2560087" y="1530314"/>
            <a:ext cx="289292" cy="492370"/>
          </a:xfrm>
          <a:prstGeom prst="bentArrow">
            <a:avLst>
              <a:gd name="adj1" fmla="val 13294"/>
              <a:gd name="adj2" fmla="val 25000"/>
              <a:gd name="adj3" fmla="val 25000"/>
              <a:gd name="adj4" fmla="val 43750"/>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pic>
        <p:nvPicPr>
          <p:cNvPr id="12" name="図 11"/>
          <p:cNvPicPr>
            <a:picLocks noChangeAspect="1"/>
          </p:cNvPicPr>
          <p:nvPr/>
        </p:nvPicPr>
        <p:blipFill>
          <a:blip r:embed="rId4"/>
          <a:stretch>
            <a:fillRect/>
          </a:stretch>
        </p:blipFill>
        <p:spPr>
          <a:xfrm>
            <a:off x="3366459" y="3194448"/>
            <a:ext cx="1438095" cy="428571"/>
          </a:xfrm>
          <a:prstGeom prst="rect">
            <a:avLst/>
          </a:prstGeom>
        </p:spPr>
      </p:pic>
      <p:pic>
        <p:nvPicPr>
          <p:cNvPr id="13" name="図 12"/>
          <p:cNvPicPr>
            <a:picLocks noChangeAspect="1"/>
          </p:cNvPicPr>
          <p:nvPr/>
        </p:nvPicPr>
        <p:blipFill>
          <a:blip r:embed="rId5"/>
          <a:stretch>
            <a:fillRect/>
          </a:stretch>
        </p:blipFill>
        <p:spPr>
          <a:xfrm>
            <a:off x="3366459" y="3623019"/>
            <a:ext cx="1438095" cy="467602"/>
          </a:xfrm>
          <a:prstGeom prst="rect">
            <a:avLst/>
          </a:prstGeom>
        </p:spPr>
      </p:pic>
      <p:sp>
        <p:nvSpPr>
          <p:cNvPr id="14" name="テキスト ボックス 13"/>
          <p:cNvSpPr txBox="1"/>
          <p:nvPr/>
        </p:nvSpPr>
        <p:spPr>
          <a:xfrm>
            <a:off x="5064366" y="2123221"/>
            <a:ext cx="3812345" cy="751717"/>
          </a:xfrm>
          <a:prstGeom prst="rect">
            <a:avLst/>
          </a:prstGeom>
          <a:noFill/>
          <a:ln w="25400">
            <a:solidFill>
              <a:schemeClr val="tx1"/>
            </a:solidFill>
          </a:ln>
        </p:spPr>
        <p:txBody>
          <a:bodyPr wrap="square" rtlCol="0">
            <a:spAutoFit/>
          </a:bodyPr>
          <a:lstStyle/>
          <a:p>
            <a:endParaRPr kumimoji="1" lang="ja-JP" altLang="en-US" dirty="0"/>
          </a:p>
        </p:txBody>
      </p:sp>
      <p:sp>
        <p:nvSpPr>
          <p:cNvPr id="21" name="テキスト ボックス 20"/>
          <p:cNvSpPr txBox="1"/>
          <p:nvPr/>
        </p:nvSpPr>
        <p:spPr>
          <a:xfrm>
            <a:off x="5064366" y="3269898"/>
            <a:ext cx="3812345" cy="751717"/>
          </a:xfrm>
          <a:prstGeom prst="rect">
            <a:avLst/>
          </a:prstGeom>
          <a:noFill/>
          <a:ln w="25400">
            <a:solidFill>
              <a:schemeClr val="tx1"/>
            </a:solidFill>
          </a:ln>
        </p:spPr>
        <p:txBody>
          <a:bodyPr wrap="square" rtlCol="0">
            <a:spAutoFit/>
          </a:bodyPr>
          <a:lstStyle/>
          <a:p>
            <a:endParaRPr kumimoji="1" lang="ja-JP" altLang="en-US" dirty="0"/>
          </a:p>
        </p:txBody>
      </p:sp>
      <p:sp>
        <p:nvSpPr>
          <p:cNvPr id="22" name="テキスト ボックス 21"/>
          <p:cNvSpPr txBox="1"/>
          <p:nvPr/>
        </p:nvSpPr>
        <p:spPr>
          <a:xfrm>
            <a:off x="-2004650" y="2047124"/>
            <a:ext cx="8975188" cy="369332"/>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アカウント作成のステップ</a:t>
            </a:r>
            <a:r>
              <a:rPr lang="en-US" altLang="ja-JP" dirty="0">
                <a:latin typeface="メイリオ" panose="020B0604030504040204" pitchFamily="50" charset="-128"/>
                <a:ea typeface="メイリオ" panose="020B0604030504040204" pitchFamily="50" charset="-128"/>
              </a:rPr>
              <a:t>1</a:t>
            </a:r>
            <a:r>
              <a:rPr lang="ja-JP" altLang="en-US" dirty="0">
                <a:latin typeface="メイリオ" panose="020B0604030504040204" pitchFamily="50" charset="-128"/>
                <a:ea typeface="メイリオ" panose="020B0604030504040204" pitchFamily="50" charset="-128"/>
              </a:rPr>
              <a:t>の画面</a:t>
            </a:r>
            <a:endParaRPr kumimoji="1" lang="ja-JP" altLang="en-US" dirty="0">
              <a:latin typeface="メイリオ" panose="020B0604030504040204" pitchFamily="50" charset="-128"/>
              <a:ea typeface="メイリオ" panose="020B0604030504040204" pitchFamily="50" charset="-128"/>
            </a:endParaRPr>
          </a:p>
        </p:txBody>
      </p:sp>
      <p:pic>
        <p:nvPicPr>
          <p:cNvPr id="23" name="図 22"/>
          <p:cNvPicPr>
            <a:picLocks noChangeAspect="1"/>
          </p:cNvPicPr>
          <p:nvPr/>
        </p:nvPicPr>
        <p:blipFill>
          <a:blip r:embed="rId6"/>
          <a:stretch>
            <a:fillRect/>
          </a:stretch>
        </p:blipFill>
        <p:spPr>
          <a:xfrm>
            <a:off x="201148" y="2037080"/>
            <a:ext cx="428571" cy="285714"/>
          </a:xfrm>
          <a:prstGeom prst="rect">
            <a:avLst/>
          </a:prstGeom>
        </p:spPr>
      </p:pic>
      <p:sp>
        <p:nvSpPr>
          <p:cNvPr id="15" name="対角する 2 つの角を丸めた四角形 14"/>
          <p:cNvSpPr/>
          <p:nvPr/>
        </p:nvSpPr>
        <p:spPr>
          <a:xfrm>
            <a:off x="5024800" y="4377343"/>
            <a:ext cx="3515044" cy="1435628"/>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a:solidFill>
                  <a:srgbClr val="FF0000"/>
                </a:solidFill>
                <a:latin typeface="メイリオ" panose="020B0604030504040204" pitchFamily="50" charset="-128"/>
                <a:ea typeface="メイリオ" panose="020B0604030504040204" pitchFamily="50" charset="-128"/>
              </a:rPr>
              <a:t>ワンポイント</a:t>
            </a:r>
            <a:r>
              <a:rPr lang="en-US" altLang="ja-JP" dirty="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a:t>
            </a:r>
          </a:p>
          <a:p>
            <a:r>
              <a:rPr lang="ja-JP" altLang="en-US" dirty="0">
                <a:solidFill>
                  <a:schemeClr val="tx1"/>
                </a:solidFill>
                <a:latin typeface="メイリオ" panose="020B0604030504040204" pitchFamily="50" charset="-128"/>
                <a:ea typeface="メイリオ" panose="020B0604030504040204" pitchFamily="50" charset="-128"/>
              </a:rPr>
              <a:t>アカウントとパスワードを使えば、どんなパソコンでも自分のプログラムが作れるよ</a:t>
            </a:r>
            <a:br>
              <a:rPr lang="ja-JP" altLang="en-US" sz="1600" dirty="0">
                <a:solidFill>
                  <a:schemeClr val="tx1"/>
                </a:solidFill>
                <a:latin typeface="メイリオ" panose="020B0604030504040204" pitchFamily="50" charset="-128"/>
                <a:ea typeface="メイリオ" panose="020B0604030504040204" pitchFamily="50" charset="-128"/>
              </a:rPr>
            </a:br>
            <a:endParaRPr lang="ja-JP" altLang="en-US" sz="1600" dirty="0">
              <a:solidFill>
                <a:schemeClr val="tx1"/>
              </a:solidFill>
              <a:latin typeface="メイリオ" panose="020B0604030504040204" pitchFamily="50" charset="-128"/>
              <a:ea typeface="メイリオ" panose="020B0604030504040204" pitchFamily="50" charset="-128"/>
            </a:endParaRP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17" name="テキスト ボックス 16"/>
          <p:cNvSpPr txBox="1"/>
          <p:nvPr/>
        </p:nvSpPr>
        <p:spPr>
          <a:xfrm>
            <a:off x="4804554" y="1744761"/>
            <a:ext cx="2099821" cy="369332"/>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アカウント</a:t>
            </a:r>
            <a:endParaRPr kumimoji="1" lang="ja-JP" altLang="en-US" dirty="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4804554" y="2931168"/>
            <a:ext cx="2099821" cy="369332"/>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　パスワード</a:t>
            </a:r>
          </a:p>
        </p:txBody>
      </p:sp>
    </p:spTree>
    <p:extLst>
      <p:ext uri="{BB962C8B-B14F-4D97-AF65-F5344CB8AC3E}">
        <p14:creationId xmlns:p14="http://schemas.microsoft.com/office/powerpoint/2010/main" val="21315662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ctrTitle"/>
          </p:nvPr>
        </p:nvSpPr>
        <p:spPr>
          <a:xfrm>
            <a:off x="457200" y="248403"/>
            <a:ext cx="7772400" cy="612775"/>
          </a:xfrm>
        </p:spPr>
        <p:txBody>
          <a:bodyPr/>
          <a:lstStyle/>
          <a:p>
            <a:pPr algn="l" eaLnBrk="1" hangingPunct="1"/>
            <a:r>
              <a:rPr lang="ja-JP" altLang="en-US" sz="2800" dirty="0">
                <a:ea typeface="メイリオ" panose="020B0604030504040204" pitchFamily="50" charset="-128"/>
              </a:rPr>
              <a:t>パスワードについて </a:t>
            </a:r>
            <a:r>
              <a:rPr lang="en-US" altLang="ja-JP" sz="2800" dirty="0">
                <a:ea typeface="メイリオ" panose="020B0604030504040204" pitchFamily="50" charset="-128"/>
              </a:rPr>
              <a:t>(</a:t>
            </a:r>
            <a:r>
              <a:rPr lang="ja-JP" altLang="en-US" sz="2800" dirty="0">
                <a:ea typeface="メイリオ" panose="020B0604030504040204" pitchFamily="50" charset="-128"/>
              </a:rPr>
              <a:t>公式</a:t>
            </a:r>
            <a:r>
              <a:rPr lang="en-US" altLang="ja-JP" sz="2800" dirty="0">
                <a:ea typeface="メイリオ" panose="020B0604030504040204" pitchFamily="50" charset="-128"/>
              </a:rPr>
              <a:t>:</a:t>
            </a:r>
            <a:r>
              <a:rPr lang="ja-JP" altLang="en-US" sz="2800" dirty="0">
                <a:ea typeface="メイリオ" panose="020B0604030504040204" pitchFamily="50" charset="-128"/>
              </a:rPr>
              <a:t>総務省の大幅変更</a:t>
            </a:r>
            <a:r>
              <a:rPr lang="en-US" altLang="ja-JP" sz="2800" dirty="0">
                <a:ea typeface="メイリオ" panose="020B0604030504040204" pitchFamily="50" charset="-128"/>
              </a:rPr>
              <a:t>)</a:t>
            </a:r>
            <a:endParaRPr lang="ja-JP" altLang="en-US" sz="2800" dirty="0">
              <a:ea typeface="メイリオ" panose="020B0604030504040204" pitchFamily="50" charset="-128"/>
            </a:endParaRPr>
          </a:p>
        </p:txBody>
      </p:sp>
      <p:sp>
        <p:nvSpPr>
          <p:cNvPr id="2" name="テキスト ボックス 1"/>
          <p:cNvSpPr txBox="1"/>
          <p:nvPr/>
        </p:nvSpPr>
        <p:spPr>
          <a:xfrm>
            <a:off x="266700" y="861178"/>
            <a:ext cx="8648700" cy="3908762"/>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パスワードは定期的に更新する  　 </a:t>
            </a:r>
            <a:r>
              <a:rPr lang="ja-JP" altLang="en-US" sz="2400" dirty="0">
                <a:solidFill>
                  <a:srgbClr val="FF0000"/>
                </a:solidFill>
                <a:latin typeface="メイリオ" panose="020B0604030504040204" pitchFamily="50" charset="-128"/>
                <a:ea typeface="メイリオ" panose="020B0604030504040204" pitchFamily="50" charset="-128"/>
              </a:rPr>
              <a:t>〇 </a:t>
            </a:r>
            <a:r>
              <a:rPr lang="en-US" altLang="ja-JP" sz="2400" dirty="0">
                <a:solidFill>
                  <a:srgbClr val="FF0000"/>
                </a:solidFill>
                <a:latin typeface="メイリオ" panose="020B0604030504040204" pitchFamily="50" charset="-128"/>
                <a:ea typeface="メイリオ" panose="020B0604030504040204" pitchFamily="50" charset="-128"/>
              </a:rPr>
              <a:t>-&gt; </a:t>
            </a:r>
            <a:r>
              <a:rPr lang="en-US" altLang="ja-JP" sz="3200" b="1" dirty="0">
                <a:solidFill>
                  <a:srgbClr val="FF0000"/>
                </a:solidFill>
                <a:latin typeface="メイリオ" panose="020B0604030504040204" pitchFamily="50" charset="-128"/>
                <a:ea typeface="メイリオ" panose="020B0604030504040204" pitchFamily="50" charset="-128"/>
              </a:rPr>
              <a:t>×</a:t>
            </a:r>
            <a:endParaRPr lang="ja-JP" altLang="en-US" sz="3200" b="1" dirty="0">
              <a:solidFill>
                <a:srgbClr val="FF0000"/>
              </a:solidFill>
              <a:latin typeface="メイリオ" panose="020B0604030504040204" pitchFamily="50" charset="-128"/>
              <a:ea typeface="メイリオ" panose="020B0604030504040204" pitchFamily="50" charset="-128"/>
            </a:endParaRPr>
          </a:p>
          <a:p>
            <a:pPr algn="l"/>
            <a:r>
              <a:rPr kumimoji="1" lang="ja-JP" altLang="en-US" sz="2400" dirty="0">
                <a:latin typeface="メイリオ" panose="020B0604030504040204" pitchFamily="50" charset="-128"/>
                <a:ea typeface="メイリオ" panose="020B0604030504040204" pitchFamily="50" charset="-128"/>
              </a:rPr>
              <a:t>・単純なパスワードは使用しない  　 </a:t>
            </a:r>
            <a:r>
              <a:rPr kumimoji="1" lang="ja-JP" altLang="en-US" sz="2400" dirty="0">
                <a:solidFill>
                  <a:srgbClr val="FF0000"/>
                </a:solidFill>
                <a:latin typeface="メイリオ" panose="020B0604030504040204" pitchFamily="50" charset="-128"/>
                <a:ea typeface="メイリオ" panose="020B0604030504040204" pitchFamily="50" charset="-128"/>
              </a:rPr>
              <a:t>〇</a:t>
            </a:r>
          </a:p>
          <a:p>
            <a:pPr algn="l"/>
            <a:r>
              <a:rPr lang="ja-JP" altLang="en-US" sz="2400" dirty="0">
                <a:latin typeface="メイリオ" panose="020B0604030504040204" pitchFamily="50" charset="-128"/>
                <a:ea typeface="メイリオ" panose="020B0604030504040204" pitchFamily="50" charset="-128"/>
              </a:rPr>
              <a:t>・一つのパワードを使いまわさない　</a:t>
            </a:r>
            <a:r>
              <a:rPr lang="ja-JP" altLang="en-US" sz="2400" dirty="0">
                <a:solidFill>
                  <a:srgbClr val="FF0000"/>
                </a:solidFill>
                <a:latin typeface="メイリオ" panose="020B0604030504040204" pitchFamily="50" charset="-128"/>
                <a:ea typeface="メイリオ" panose="020B0604030504040204" pitchFamily="50" charset="-128"/>
              </a:rPr>
              <a:t>〇</a:t>
            </a:r>
          </a:p>
          <a:p>
            <a:pPr algn="l"/>
            <a:r>
              <a:rPr kumimoji="1" lang="ja-JP" altLang="en-US" sz="2400" dirty="0">
                <a:solidFill>
                  <a:srgbClr val="FF0000"/>
                </a:solidFill>
                <a:latin typeface="メイリオ" panose="020B0604030504040204" pitchFamily="50" charset="-128"/>
                <a:ea typeface="メイリオ" panose="020B0604030504040204" pitchFamily="50" charset="-128"/>
              </a:rPr>
              <a:t>使いまわさないパスワードの作り方</a:t>
            </a:r>
          </a:p>
          <a:p>
            <a:pPr algn="l"/>
            <a:r>
              <a:rPr lang="ja-JP" altLang="en-US" sz="2400" dirty="0">
                <a:solidFill>
                  <a:srgbClr val="FF0000"/>
                </a:solidFill>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コアパスワード </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どっかにサービス名</a:t>
            </a:r>
          </a:p>
          <a:p>
            <a:pPr algn="l"/>
            <a:r>
              <a:rPr kumimoji="1" lang="ja-JP" altLang="en-US" sz="2400" dirty="0">
                <a:latin typeface="メイリオ" panose="020B0604030504040204" pitchFamily="50" charset="-128"/>
                <a:ea typeface="メイリオ" panose="020B0604030504040204" pitchFamily="50" charset="-128"/>
              </a:rPr>
              <a:t>　コアパスワードでダメな物</a:t>
            </a:r>
          </a:p>
          <a:p>
            <a:pPr algn="l"/>
            <a:r>
              <a:rPr lang="ja-JP" altLang="en-US" sz="2400" dirty="0">
                <a:latin typeface="メイリオ" panose="020B0604030504040204" pitchFamily="50" charset="-128"/>
                <a:ea typeface="メイリオ" panose="020B0604030504040204" pitchFamily="50" charset="-128"/>
              </a:rPr>
              <a:t>　　・名前や生年月日</a:t>
            </a:r>
            <a:br>
              <a:rPr kumimoji="1" lang="ja-JP" altLang="en-US" sz="2400" dirty="0">
                <a:latin typeface="メイリオ" panose="020B0604030504040204" pitchFamily="50" charset="-128"/>
                <a:ea typeface="メイリオ" panose="020B0604030504040204" pitchFamily="50" charset="-128"/>
              </a:rPr>
            </a:br>
            <a:r>
              <a:rPr kumimoji="1" lang="ja-JP" altLang="en-US" sz="2400" dirty="0">
                <a:latin typeface="メイリオ" panose="020B0604030504040204" pitchFamily="50" charset="-128"/>
                <a:ea typeface="メイリオ" panose="020B0604030504040204" pitchFamily="50" charset="-128"/>
              </a:rPr>
              <a:t>　　・英単語　</a:t>
            </a:r>
            <a:r>
              <a:rPr lang="en-US" altLang="ja-JP" sz="2400" dirty="0">
                <a:latin typeface="メイリオ" panose="020B0604030504040204" pitchFamily="50" charset="-128"/>
                <a:ea typeface="メイリオ" panose="020B0604030504040204" pitchFamily="50" charset="-128"/>
              </a:rPr>
              <a:t>-&gt; </a:t>
            </a:r>
            <a:r>
              <a:rPr lang="ja-JP" altLang="en-US" sz="2400" dirty="0">
                <a:solidFill>
                  <a:srgbClr val="FF0000"/>
                </a:solidFill>
                <a:latin typeface="メイリオ" panose="020B0604030504040204" pitchFamily="50" charset="-128"/>
                <a:ea typeface="メイリオ" panose="020B0604030504040204" pitchFamily="50" charset="-128"/>
              </a:rPr>
              <a:t>〇</a:t>
            </a:r>
            <a:r>
              <a:rPr lang="ja-JP" altLang="en-US" sz="2400" dirty="0">
                <a:latin typeface="メイリオ" panose="020B0604030504040204" pitchFamily="50" charset="-128"/>
                <a:ea typeface="メイリオ" panose="020B0604030504040204" pitchFamily="50" charset="-128"/>
              </a:rPr>
              <a:t> </a:t>
            </a:r>
            <a:r>
              <a:rPr kumimoji="1" lang="ja-JP" altLang="en-US" sz="2400" dirty="0">
                <a:latin typeface="メイリオ" panose="020B0604030504040204" pitchFamily="50" charset="-128"/>
                <a:ea typeface="メイリオ" panose="020B0604030504040204" pitchFamily="50" charset="-128"/>
              </a:rPr>
              <a:t>複数の日本語のローマ字 </a:t>
            </a:r>
            <a:br>
              <a:rPr kumimoji="1" lang="ja-JP" altLang="en-US" sz="2400" dirty="0">
                <a:latin typeface="メイリオ" panose="020B0604030504040204" pitchFamily="50" charset="-128"/>
                <a:ea typeface="メイリオ" panose="020B0604030504040204" pitchFamily="50" charset="-128"/>
              </a:rPr>
            </a:br>
            <a:r>
              <a:rPr kumimoji="1" lang="ja-JP" altLang="en-US" sz="2400" dirty="0">
                <a:latin typeface="メイリオ" panose="020B0604030504040204" pitchFamily="50" charset="-128"/>
                <a:ea typeface="メイリオ" panose="020B0604030504040204" pitchFamily="50" charset="-128"/>
              </a:rPr>
              <a:t>　　・単純な</a:t>
            </a:r>
            <a:r>
              <a:rPr lang="ja-JP" altLang="en-US" sz="2400" dirty="0">
                <a:latin typeface="メイリオ" panose="020B0604030504040204" pitchFamily="50" charset="-128"/>
                <a:ea typeface="メイリオ" panose="020B0604030504040204" pitchFamily="50" charset="-128"/>
              </a:rPr>
              <a:t>数値  例</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最後に</a:t>
            </a:r>
            <a:r>
              <a:rPr lang="en-US" altLang="ja-JP" sz="2400" dirty="0">
                <a:latin typeface="メイリオ" panose="020B0604030504040204" pitchFamily="50" charset="-128"/>
                <a:ea typeface="メイリオ" panose="020B0604030504040204" pitchFamily="50" charset="-128"/>
              </a:rPr>
              <a:t>1234, 999</a:t>
            </a:r>
          </a:p>
          <a:p>
            <a:pPr algn="l"/>
            <a:r>
              <a:rPr kumimoji="1" lang="en-US" altLang="ja-JP" sz="2400" dirty="0">
                <a:latin typeface="メイリオ" panose="020B0604030504040204" pitchFamily="50" charset="-128"/>
                <a:ea typeface="メイリオ" panose="020B0604030504040204" pitchFamily="50" charset="-128"/>
              </a:rPr>
              <a:t>      </a:t>
            </a:r>
            <a:r>
              <a:rPr kumimoji="1" lang="ja-JP" altLang="en-US" sz="2400" dirty="0">
                <a:latin typeface="メイリオ" panose="020B0604030504040204" pitchFamily="50" charset="-128"/>
                <a:ea typeface="メイリオ" panose="020B0604030504040204" pitchFamily="50" charset="-128"/>
              </a:rPr>
              <a:t>・単純な記号の置き換え 例 </a:t>
            </a:r>
            <a:r>
              <a:rPr kumimoji="1" lang="en-US" altLang="ja-JP" sz="2400" dirty="0">
                <a:latin typeface="メイリオ" panose="020B0604030504040204" pitchFamily="50" charset="-128"/>
                <a:ea typeface="メイリオ" panose="020B0604030504040204" pitchFamily="50" charset="-128"/>
              </a:rPr>
              <a:t>cat -&gt;</a:t>
            </a:r>
            <a:r>
              <a:rPr kumimoji="1" lang="en-US" altLang="ja-JP" sz="2400" dirty="0" err="1">
                <a:latin typeface="メイリオ" panose="020B0604030504040204" pitchFamily="50" charset="-128"/>
                <a:ea typeface="メイリオ" panose="020B0604030504040204" pitchFamily="50" charset="-128"/>
              </a:rPr>
              <a:t>c@t</a:t>
            </a:r>
            <a:r>
              <a:rPr kumimoji="1" lang="en-US" altLang="ja-JP" sz="2400" dirty="0">
                <a:latin typeface="メイリオ" panose="020B0604030504040204" pitchFamily="50" charset="-128"/>
                <a:ea typeface="メイリオ" panose="020B0604030504040204" pitchFamily="50" charset="-128"/>
              </a:rPr>
              <a:t>, let -&gt; !et</a:t>
            </a:r>
            <a:endParaRPr kumimoji="1" lang="ja-JP" altLang="en-US" sz="2400" dirty="0">
              <a:latin typeface="メイリオ" panose="020B0604030504040204" pitchFamily="50" charset="-128"/>
              <a:ea typeface="メイリオ" panose="020B0604030504040204" pitchFamily="50" charset="-128"/>
            </a:endParaRPr>
          </a:p>
        </p:txBody>
      </p:sp>
      <p:sp>
        <p:nvSpPr>
          <p:cNvPr id="3" name="スライド番号プレースホルダー 2"/>
          <p:cNvSpPr>
            <a:spLocks noGrp="1"/>
          </p:cNvSpPr>
          <p:nvPr>
            <p:ph type="sldNum" sz="quarter" idx="12"/>
          </p:nvPr>
        </p:nvSpPr>
        <p:spPr/>
        <p:txBody>
          <a:bodyPr/>
          <a:lstStyle/>
          <a:p>
            <a:fld id="{EFD17A54-FE79-40E3-8923-9AE8081D1301}" type="slidenum">
              <a:rPr lang="en-US" altLang="ja-JP" smtClean="0"/>
              <a:pPr/>
              <a:t>8</a:t>
            </a:fld>
            <a:endParaRPr lang="en-US" altLang="ja-JP"/>
          </a:p>
        </p:txBody>
      </p:sp>
      <p:pic>
        <p:nvPicPr>
          <p:cNvPr id="4" name="図 3"/>
          <p:cNvPicPr>
            <a:picLocks noChangeAspect="1"/>
          </p:cNvPicPr>
          <p:nvPr/>
        </p:nvPicPr>
        <p:blipFill>
          <a:blip r:embed="rId2"/>
          <a:stretch>
            <a:fillRect/>
          </a:stretch>
        </p:blipFill>
        <p:spPr>
          <a:xfrm>
            <a:off x="266700" y="4769940"/>
            <a:ext cx="1921536" cy="1844675"/>
          </a:xfrm>
          <a:prstGeom prst="rect">
            <a:avLst/>
          </a:prstGeom>
        </p:spPr>
      </p:pic>
      <p:sp>
        <p:nvSpPr>
          <p:cNvPr id="5" name="四角形吹き出し 4"/>
          <p:cNvSpPr/>
          <p:nvPr/>
        </p:nvSpPr>
        <p:spPr bwMode="auto">
          <a:xfrm>
            <a:off x="2438400" y="5181601"/>
            <a:ext cx="4876800" cy="838200"/>
          </a:xfrm>
          <a:prstGeom prst="wedgeRectCallout">
            <a:avLst>
              <a:gd name="adj1" fmla="val -57481"/>
              <a:gd name="adj2" fmla="val -10444"/>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コアパスワードは一つです、少し難しくてもしっかりしてもの作りましょう。</a:t>
            </a:r>
            <a:endParaRPr kumimoji="1" lang="en-US" altLang="ja-JP"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5346630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9</a:t>
            </a:fld>
            <a:r>
              <a:rPr kumimoji="1" lang="ja-JP" altLang="en-US" dirty="0">
                <a:latin typeface="メイリオ" panose="020B0604030504040204" pitchFamily="50" charset="-128"/>
                <a:ea typeface="メイリオ" panose="020B0604030504040204" pitchFamily="50" charset="-128"/>
              </a:rPr>
              <a:t>ページ</a:t>
            </a:r>
          </a:p>
        </p:txBody>
      </p:sp>
      <p:sp>
        <p:nvSpPr>
          <p:cNvPr id="10" name="角丸四角形 9"/>
          <p:cNvSpPr/>
          <p:nvPr/>
        </p:nvSpPr>
        <p:spPr>
          <a:xfrm>
            <a:off x="0" y="0"/>
            <a:ext cx="6063175"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lang="ja-JP" altLang="en-US" dirty="0">
                <a:solidFill>
                  <a:srgbClr val="FF0000"/>
                </a:solidFill>
              </a:rPr>
              <a:t>準備</a:t>
            </a:r>
            <a:r>
              <a:rPr lang="en-US" altLang="ja-JP" dirty="0">
                <a:solidFill>
                  <a:srgbClr val="FF0000"/>
                </a:solidFill>
              </a:rPr>
              <a:t>: </a:t>
            </a:r>
            <a:r>
              <a:rPr lang="ja-JP" altLang="en-US" sz="2400" dirty="0">
                <a:solidFill>
                  <a:schemeClr val="tx1"/>
                </a:solidFill>
                <a:latin typeface="メイリオ" panose="020B0604030504040204" pitchFamily="50" charset="-128"/>
                <a:ea typeface="メイリオ" panose="020B0604030504040204" pitchFamily="50" charset="-128"/>
              </a:rPr>
              <a:t>スクラッチのアカウントを作る</a:t>
            </a:r>
            <a:r>
              <a:rPr lang="en-US" altLang="ja-JP" sz="2400" dirty="0">
                <a:solidFill>
                  <a:schemeClr val="tx1"/>
                </a:solidFill>
                <a:latin typeface="メイリオ" panose="020B0604030504040204" pitchFamily="50" charset="-128"/>
                <a:ea typeface="メイリオ" panose="020B0604030504040204" pitchFamily="50" charset="-128"/>
              </a:rPr>
              <a:t>(2)</a:t>
            </a:r>
            <a:r>
              <a:rPr kumimoji="1" lang="en-US" altLang="ja-JP" sz="2400" dirty="0"/>
              <a:t>.</a:t>
            </a:r>
            <a:endParaRPr kumimoji="1" lang="ja-JP" altLang="en-US" sz="2400" dirty="0"/>
          </a:p>
        </p:txBody>
      </p:sp>
      <p:sp>
        <p:nvSpPr>
          <p:cNvPr id="22" name="テキスト ボックス 21"/>
          <p:cNvSpPr txBox="1"/>
          <p:nvPr/>
        </p:nvSpPr>
        <p:spPr>
          <a:xfrm>
            <a:off x="415434" y="738417"/>
            <a:ext cx="8419077" cy="3970318"/>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アカウント作成のステップ</a:t>
            </a:r>
            <a:r>
              <a:rPr lang="en-US" altLang="ja-JP" dirty="0">
                <a:latin typeface="メイリオ" panose="020B0604030504040204" pitchFamily="50" charset="-128"/>
                <a:ea typeface="メイリオ" panose="020B0604030504040204" pitchFamily="50" charset="-128"/>
              </a:rPr>
              <a:t>2</a:t>
            </a:r>
            <a:r>
              <a:rPr lang="ja-JP" altLang="en-US" dirty="0">
                <a:latin typeface="メイリオ" panose="020B0604030504040204" pitchFamily="50" charset="-128"/>
                <a:ea typeface="メイリオ" panose="020B0604030504040204" pitchFamily="50" charset="-128"/>
              </a:rPr>
              <a:t>の画面</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「生まれた年と月」、「性別」、「国」を指定します。国は</a:t>
            </a:r>
            <a:r>
              <a:rPr lang="en-US" altLang="ja-JP" dirty="0">
                <a:latin typeface="メイリオ" panose="020B0604030504040204" pitchFamily="50" charset="-128"/>
                <a:ea typeface="メイリオ" panose="020B0604030504040204" pitchFamily="50" charset="-128"/>
              </a:rPr>
              <a:t>Japan</a:t>
            </a:r>
            <a:r>
              <a:rPr lang="ja-JP" altLang="en-US" dirty="0">
                <a:latin typeface="メイリオ" panose="020B0604030504040204" pitchFamily="50" charset="-128"/>
                <a:ea typeface="メイリオ" panose="020B0604030504040204" pitchFamily="50" charset="-128"/>
              </a:rPr>
              <a:t>だよね</a:t>
            </a:r>
          </a:p>
          <a:p>
            <a:endParaRPr lang="ja-JP" altLang="en-US"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アカウント作成のステップ</a:t>
            </a:r>
            <a:r>
              <a:rPr lang="en-US" altLang="ja-JP" dirty="0">
                <a:latin typeface="メイリオ" panose="020B0604030504040204" pitchFamily="50" charset="-128"/>
                <a:ea typeface="メイリオ" panose="020B0604030504040204" pitchFamily="50" charset="-128"/>
              </a:rPr>
              <a:t>3</a:t>
            </a:r>
            <a:r>
              <a:rPr lang="ja-JP" altLang="en-US" dirty="0">
                <a:latin typeface="メイリオ" panose="020B0604030504040204" pitchFamily="50" charset="-128"/>
                <a:ea typeface="メイリオ" panose="020B0604030504040204" pitchFamily="50" charset="-128"/>
              </a:rPr>
              <a:t>の画面</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メールアドレスを指定するよ。すぐ受信できるもので、家の人の大人の人のアドレス指定するよ。キーボードに慣れていない人は、メンターや家に人に手伝ってもらおう。</a:t>
            </a:r>
          </a:p>
          <a:p>
            <a:endParaRPr lang="ja-JP" altLang="en-US"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アカウント作成のステップ</a:t>
            </a:r>
            <a:r>
              <a:rPr lang="en-US" altLang="ja-JP" dirty="0">
                <a:latin typeface="メイリオ" panose="020B0604030504040204" pitchFamily="50" charset="-128"/>
                <a:ea typeface="メイリオ" panose="020B0604030504040204" pitchFamily="50" charset="-128"/>
              </a:rPr>
              <a:t>4</a:t>
            </a:r>
            <a:r>
              <a:rPr lang="ja-JP" altLang="en-US" dirty="0">
                <a:latin typeface="メイリオ" panose="020B0604030504040204" pitchFamily="50" charset="-128"/>
                <a:ea typeface="メイリオ" panose="020B0604030504040204" pitchFamily="50" charset="-128"/>
              </a:rPr>
              <a:t>の画面</a:t>
            </a:r>
            <a:br>
              <a:rPr lang="en-US" altLang="ja-JP" dirty="0">
                <a:latin typeface="メイリオ" panose="020B0604030504040204" pitchFamily="50" charset="-128"/>
                <a:ea typeface="メイリオ" panose="020B0604030504040204" pitchFamily="50" charset="-128"/>
              </a:rPr>
            </a:br>
            <a:r>
              <a:rPr lang="en-US" altLang="ja-JP" dirty="0">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下の画面が出来たら</a:t>
            </a:r>
            <a:r>
              <a:rPr lang="en-US" altLang="ja-JP" dirty="0">
                <a:latin typeface="メイリオ" panose="020B0604030504040204" pitchFamily="50" charset="-128"/>
                <a:ea typeface="メイリオ" panose="020B0604030504040204" pitchFamily="50" charset="-128"/>
              </a:rPr>
              <a:t>OK</a:t>
            </a:r>
            <a:r>
              <a:rPr lang="ja-JP" altLang="en-US" dirty="0">
                <a:latin typeface="メイリオ" panose="020B0604030504040204" pitchFamily="50" charset="-128"/>
                <a:ea typeface="メイリオ" panose="020B0604030504040204" pitchFamily="50" charset="-128"/>
              </a:rPr>
              <a:t>だよ。さあ、始めよう。</a:t>
            </a:r>
            <a:endParaRPr lang="en-US" altLang="ja-JP"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endParaRPr kumimoji="1" lang="ja-JP" altLang="en-US"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415434" y="752545"/>
            <a:ext cx="1152525" cy="314325"/>
          </a:xfrm>
          <a:prstGeom prst="rect">
            <a:avLst/>
          </a:prstGeom>
        </p:spPr>
      </p:pic>
      <p:pic>
        <p:nvPicPr>
          <p:cNvPr id="4" name="図 3"/>
          <p:cNvPicPr>
            <a:picLocks noChangeAspect="1"/>
          </p:cNvPicPr>
          <p:nvPr/>
        </p:nvPicPr>
        <p:blipFill>
          <a:blip r:embed="rId3"/>
          <a:stretch>
            <a:fillRect/>
          </a:stretch>
        </p:blipFill>
        <p:spPr>
          <a:xfrm>
            <a:off x="408837" y="1558264"/>
            <a:ext cx="1781175" cy="323850"/>
          </a:xfrm>
          <a:prstGeom prst="rect">
            <a:avLst/>
          </a:prstGeom>
        </p:spPr>
      </p:pic>
      <p:pic>
        <p:nvPicPr>
          <p:cNvPr id="5" name="図 4"/>
          <p:cNvPicPr>
            <a:picLocks noChangeAspect="1"/>
          </p:cNvPicPr>
          <p:nvPr/>
        </p:nvPicPr>
        <p:blipFill>
          <a:blip r:embed="rId4"/>
          <a:stretch>
            <a:fillRect/>
          </a:stretch>
        </p:blipFill>
        <p:spPr>
          <a:xfrm>
            <a:off x="408837" y="2877379"/>
            <a:ext cx="2867025" cy="390525"/>
          </a:xfrm>
          <a:prstGeom prst="rect">
            <a:avLst/>
          </a:prstGeom>
        </p:spPr>
      </p:pic>
      <p:pic>
        <p:nvPicPr>
          <p:cNvPr id="6" name="図 5"/>
          <p:cNvPicPr>
            <a:picLocks noChangeAspect="1"/>
          </p:cNvPicPr>
          <p:nvPr/>
        </p:nvPicPr>
        <p:blipFill>
          <a:blip r:embed="rId5"/>
          <a:stretch>
            <a:fillRect/>
          </a:stretch>
        </p:blipFill>
        <p:spPr>
          <a:xfrm>
            <a:off x="415434" y="3648071"/>
            <a:ext cx="3759151" cy="2731163"/>
          </a:xfrm>
          <a:prstGeom prst="rect">
            <a:avLst/>
          </a:prstGeom>
        </p:spPr>
      </p:pic>
      <p:sp>
        <p:nvSpPr>
          <p:cNvPr id="20" name="対角する 2 つの角を丸めた四角形 19"/>
          <p:cNvSpPr/>
          <p:nvPr/>
        </p:nvSpPr>
        <p:spPr>
          <a:xfrm>
            <a:off x="4788288" y="3717403"/>
            <a:ext cx="3891477" cy="2807024"/>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a:solidFill>
                  <a:srgbClr val="FF0000"/>
                </a:solidFill>
                <a:latin typeface="メイリオ" panose="020B0604030504040204" pitchFamily="50" charset="-128"/>
                <a:ea typeface="メイリオ" panose="020B0604030504040204" pitchFamily="50" charset="-128"/>
              </a:rPr>
              <a:t>ワンポイント</a:t>
            </a:r>
            <a:r>
              <a:rPr lang="en-US" altLang="ja-JP" dirty="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a:t>
            </a:r>
            <a:endParaRPr lang="en-US" altLang="ja-JP" dirty="0">
              <a:solidFill>
                <a:srgbClr val="FF0000"/>
              </a:solidFill>
              <a:latin typeface="メイリオ" panose="020B0604030504040204" pitchFamily="50" charset="-128"/>
              <a:ea typeface="メイリオ" panose="020B0604030504040204" pitchFamily="50" charset="-128"/>
            </a:endParaRPr>
          </a:p>
          <a:p>
            <a:r>
              <a:rPr lang="ja-JP" altLang="en-US" sz="1600" dirty="0">
                <a:solidFill>
                  <a:schemeClr val="tx1"/>
                </a:solidFill>
                <a:latin typeface="メイリオ" panose="020B0604030504040204" pitchFamily="50" charset="-128"/>
                <a:ea typeface="メイリオ" panose="020B0604030504040204" pitchFamily="50" charset="-128"/>
              </a:rPr>
              <a:t>さっき指定したメールを後で確認してみよう。スクラッチからメールが届いているよ。</a:t>
            </a:r>
          </a:p>
          <a:p>
            <a:endParaRPr lang="ja-JP" altLang="en-US" sz="1600" dirty="0">
              <a:solidFill>
                <a:schemeClr val="tx1"/>
              </a:solidFill>
              <a:latin typeface="メイリオ" panose="020B0604030504040204" pitchFamily="50" charset="-128"/>
              <a:ea typeface="メイリオ" panose="020B0604030504040204" pitchFamily="50" charset="-128"/>
            </a:endParaRPr>
          </a:p>
          <a:p>
            <a:endParaRPr lang="ja-JP" altLang="en-US" sz="1600" dirty="0">
              <a:solidFill>
                <a:schemeClr val="tx1"/>
              </a:solidFill>
              <a:latin typeface="メイリオ" panose="020B0604030504040204" pitchFamily="50" charset="-128"/>
              <a:ea typeface="メイリオ" panose="020B0604030504040204" pitchFamily="50" charset="-128"/>
            </a:endParaRPr>
          </a:p>
          <a:p>
            <a:endParaRPr lang="ja-JP" altLang="en-US" sz="1600" dirty="0">
              <a:solidFill>
                <a:schemeClr val="tx1"/>
              </a:solidFill>
              <a:latin typeface="メイリオ" panose="020B0604030504040204" pitchFamily="50" charset="-128"/>
              <a:ea typeface="メイリオ" panose="020B0604030504040204" pitchFamily="50" charset="-128"/>
            </a:endParaRPr>
          </a:p>
          <a:p>
            <a:r>
              <a:rPr lang="ja-JP" altLang="en-US" sz="1600" dirty="0">
                <a:solidFill>
                  <a:schemeClr val="tx1"/>
                </a:solidFill>
                <a:latin typeface="メイリオ" panose="020B0604030504040204" pitchFamily="50" charset="-128"/>
                <a:ea typeface="メイリオ" panose="020B0604030504040204" pitchFamily="50" charset="-128"/>
              </a:rPr>
              <a:t>メールのボタンをクリックして認証すると、友達とネット上でプログラムを見せることができるよ</a:t>
            </a:r>
            <a:br>
              <a:rPr lang="ja-JP" altLang="en-US" sz="1600" dirty="0">
                <a:solidFill>
                  <a:schemeClr val="tx1"/>
                </a:solidFill>
                <a:latin typeface="メイリオ" panose="020B0604030504040204" pitchFamily="50" charset="-128"/>
                <a:ea typeface="メイリオ" panose="020B0604030504040204" pitchFamily="50" charset="-128"/>
              </a:rPr>
            </a:br>
            <a:endParaRPr lang="ja-JP" altLang="en-US" sz="1600" dirty="0">
              <a:solidFill>
                <a:schemeClr val="tx1"/>
              </a:solidFill>
              <a:latin typeface="メイリオ" panose="020B0604030504040204" pitchFamily="50" charset="-128"/>
              <a:ea typeface="メイリオ" panose="020B0604030504040204" pitchFamily="50" charset="-128"/>
            </a:endParaRP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pic>
        <p:nvPicPr>
          <p:cNvPr id="7" name="図 6"/>
          <p:cNvPicPr>
            <a:picLocks noChangeAspect="1"/>
          </p:cNvPicPr>
          <p:nvPr/>
        </p:nvPicPr>
        <p:blipFill>
          <a:blip r:embed="rId6"/>
          <a:stretch>
            <a:fillRect/>
          </a:stretch>
        </p:blipFill>
        <p:spPr>
          <a:xfrm>
            <a:off x="5168631" y="4912580"/>
            <a:ext cx="2295525" cy="533400"/>
          </a:xfrm>
          <a:prstGeom prst="rect">
            <a:avLst/>
          </a:prstGeom>
        </p:spPr>
      </p:pic>
    </p:spTree>
    <p:extLst>
      <p:ext uri="{BB962C8B-B14F-4D97-AF65-F5344CB8AC3E}">
        <p14:creationId xmlns:p14="http://schemas.microsoft.com/office/powerpoint/2010/main" val="3571365946"/>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5822</TotalTime>
  <Words>1632</Words>
  <Application>Microsoft Office PowerPoint</Application>
  <PresentationFormat>画面に合わせる (4:3)</PresentationFormat>
  <Paragraphs>184</Paragraphs>
  <Slides>23</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23</vt:i4>
      </vt:variant>
    </vt:vector>
  </HeadingPairs>
  <TitlesOfParts>
    <vt:vector size="27" baseType="lpstr">
      <vt:lpstr>メイリオ</vt:lpstr>
      <vt:lpstr>Arial</vt:lpstr>
      <vt:lpstr>Segoe UI</vt:lpstr>
      <vt:lpstr>標準デザイン</vt:lpstr>
      <vt:lpstr>プログラミング入門</vt:lpstr>
      <vt:lpstr>PowerPoint プレゼンテーション</vt:lpstr>
      <vt:lpstr>PowerPoint プレゼンテーション</vt:lpstr>
      <vt:lpstr>PowerPoint プレゼンテーション</vt:lpstr>
      <vt:lpstr>Scratchを使う準備 Scratchサイトを開く</vt:lpstr>
      <vt:lpstr>Scratchサイト</vt:lpstr>
      <vt:lpstr>PowerPoint プレゼンテーション</vt:lpstr>
      <vt:lpstr>パスワードについて (公式:総務省の大幅変更)</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コスチューム(キャラクターの作成・編集)</vt:lpstr>
      <vt:lpstr>背景</vt:lpstr>
      <vt:lpstr>PowerPoint プレゼンテーション</vt:lpstr>
      <vt:lpstr>PowerPoint プレゼンテーション</vt:lpstr>
      <vt:lpstr>どうしてプログラミング</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Go Ota</cp:lastModifiedBy>
  <cp:revision>157</cp:revision>
  <cp:lastPrinted>2019-05-18T21:18:10Z</cp:lastPrinted>
  <dcterms:created xsi:type="dcterms:W3CDTF">2014-03-24T13:08:44Z</dcterms:created>
  <dcterms:modified xsi:type="dcterms:W3CDTF">2022-07-21T06:38:29Z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