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9"/>
  </p:notesMasterIdLst>
  <p:sldIdLst>
    <p:sldId id="291" r:id="rId2"/>
    <p:sldId id="292" r:id="rId3"/>
    <p:sldId id="285" r:id="rId4"/>
    <p:sldId id="353" r:id="rId5"/>
    <p:sldId id="308" r:id="rId6"/>
    <p:sldId id="331" r:id="rId7"/>
    <p:sldId id="294" r:id="rId8"/>
    <p:sldId id="354" r:id="rId9"/>
    <p:sldId id="355" r:id="rId10"/>
    <p:sldId id="356" r:id="rId11"/>
    <p:sldId id="327" r:id="rId12"/>
    <p:sldId id="343" r:id="rId13"/>
    <p:sldId id="344" r:id="rId14"/>
    <p:sldId id="357" r:id="rId15"/>
    <p:sldId id="358" r:id="rId16"/>
    <p:sldId id="345" r:id="rId17"/>
    <p:sldId id="329" r:id="rId18"/>
    <p:sldId id="330" r:id="rId19"/>
    <p:sldId id="359" r:id="rId20"/>
    <p:sldId id="336" r:id="rId21"/>
    <p:sldId id="360" r:id="rId22"/>
    <p:sldId id="349" r:id="rId23"/>
    <p:sldId id="332" r:id="rId24"/>
    <p:sldId id="350" r:id="rId25"/>
    <p:sldId id="361" r:id="rId26"/>
    <p:sldId id="351" r:id="rId27"/>
    <p:sldId id="333" r:id="rId28"/>
  </p:sldIdLst>
  <p:sldSz cx="9144000" cy="6858000" type="screen4x3"/>
  <p:notesSz cx="6858000" cy="9945688"/>
  <p:defaultTextStyle>
    <a:defPPr>
      <a:defRPr lang="ja-JP"/>
    </a:defPPr>
    <a:lvl1pPr algn="ctr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DDDDD"/>
    <a:srgbClr val="FF0000"/>
    <a:srgbClr val="FFFFCC"/>
    <a:srgbClr val="FFFF99"/>
    <a:srgbClr val="FF99FF"/>
    <a:srgbClr val="FF7C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5000" autoAdjust="0"/>
    <p:restoredTop sz="94660"/>
  </p:normalViewPr>
  <p:slideViewPr>
    <p:cSldViewPr>
      <p:cViewPr varScale="1">
        <p:scale>
          <a:sx n="60" d="100"/>
          <a:sy n="60" d="100"/>
        </p:scale>
        <p:origin x="1104" y="4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2"/>
            <a:ext cx="2971800" cy="4972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017" tIns="48009" rIns="96017" bIns="48009" numCol="1" anchor="t" anchorCtr="0" compatLnSpc="1">
            <a:prstTxWarp prst="textNoShape">
              <a:avLst/>
            </a:prstTxWarp>
          </a:bodyPr>
          <a:lstStyle>
            <a:lvl1pPr algn="l">
              <a:defRPr sz="1300"/>
            </a:lvl1pPr>
          </a:lstStyle>
          <a:p>
            <a:endParaRPr lang="en-US" altLang="ja-JP" dirty="0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4" y="2"/>
            <a:ext cx="2971800" cy="4972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017" tIns="48009" rIns="96017" bIns="48009" numCol="1" anchor="t" anchorCtr="0" compatLnSpc="1">
            <a:prstTxWarp prst="textNoShape">
              <a:avLst/>
            </a:prstTxWarp>
          </a:bodyPr>
          <a:lstStyle>
            <a:lvl1pPr algn="r">
              <a:defRPr sz="1300"/>
            </a:lvl1pPr>
          </a:lstStyle>
          <a:p>
            <a:endParaRPr lang="en-US" altLang="ja-JP" dirty="0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42975" y="746125"/>
            <a:ext cx="4972050" cy="372903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331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724202"/>
            <a:ext cx="5486400" cy="44755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017" tIns="48009" rIns="96017" bIns="4800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331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446680"/>
            <a:ext cx="2971800" cy="4972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017" tIns="48009" rIns="96017" bIns="48009" numCol="1" anchor="b" anchorCtr="0" compatLnSpc="1">
            <a:prstTxWarp prst="textNoShape">
              <a:avLst/>
            </a:prstTxWarp>
          </a:bodyPr>
          <a:lstStyle>
            <a:lvl1pPr algn="l">
              <a:defRPr sz="1300"/>
            </a:lvl1pPr>
          </a:lstStyle>
          <a:p>
            <a:endParaRPr lang="en-US" altLang="ja-JP" dirty="0"/>
          </a:p>
        </p:txBody>
      </p:sp>
      <p:sp>
        <p:nvSpPr>
          <p:cNvPr id="1331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4" y="9446680"/>
            <a:ext cx="2971800" cy="4972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017" tIns="48009" rIns="96017" bIns="48009" numCol="1" anchor="b" anchorCtr="0" compatLnSpc="1">
            <a:prstTxWarp prst="textNoShape">
              <a:avLst/>
            </a:prstTxWarp>
          </a:bodyPr>
          <a:lstStyle>
            <a:lvl1pPr algn="r">
              <a:defRPr sz="1300"/>
            </a:lvl1pPr>
          </a:lstStyle>
          <a:p>
            <a:fld id="{39D3E1DD-1855-40EC-B4F2-B399AEDCBF23}" type="slidenum">
              <a:rPr lang="en-US" altLang="ja-JP"/>
              <a:pPr/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331250177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ＭＳ Ｐ明朝" panose="02020600040205080304" pitchFamily="18" charset="-128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ＭＳ Ｐ明朝" panose="02020600040205080304" pitchFamily="18" charset="-128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ＭＳ Ｐ明朝" panose="02020600040205080304" pitchFamily="18" charset="-128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ＭＳ Ｐ明朝" panose="02020600040205080304" pitchFamily="18" charset="-128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ＭＳ Ｐ明朝" panose="02020600040205080304" pitchFamily="18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 dirty="0"/>
              <a:t>©Go Ota, 2014</a:t>
            </a: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FD17A54-FE79-40E3-8923-9AE8081D1301}" type="slidenum">
              <a:rPr lang="en-US" altLang="ja-JP"/>
              <a:pPr/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9092128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 dirty="0"/>
              <a:t>©Go Ota, 2014</a:t>
            </a: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A116616-1329-4C20-A24C-3FB265F6AEBC}" type="slidenum">
              <a:rPr lang="en-US" altLang="ja-JP"/>
              <a:pPr/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16525570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 dirty="0"/>
              <a:t>©Go Ota, 2014</a:t>
            </a: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680EF05-8FA4-44FD-9732-F927C24D3FA3}" type="slidenum">
              <a:rPr lang="en-US" altLang="ja-JP"/>
              <a:pPr/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33581403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 dirty="0"/>
              <a:t>©Go Ota, 2014</a:t>
            </a: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766791-9E44-4D5D-84D2-CA44E8ABFEBA}" type="slidenum">
              <a:rPr lang="en-US" altLang="ja-JP"/>
              <a:pPr/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38685406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 dirty="0"/>
              <a:t>©Go Ota, 2014</a:t>
            </a: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0FE6E80-D8D4-418F-B1E2-44F29851FD7B}" type="slidenum">
              <a:rPr lang="en-US" altLang="ja-JP"/>
              <a:pPr/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91912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 dirty="0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 dirty="0"/>
              <a:t>©Go Ota, 2014</a:t>
            </a: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9DA167E-36DC-449B-9FE3-E896DD7C58EA}" type="slidenum">
              <a:rPr lang="en-US" altLang="ja-JP"/>
              <a:pPr/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12834267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 dirty="0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 dirty="0"/>
              <a:t>©Go Ota, 2014</a:t>
            </a:r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B150203-31C9-43DE-9EC1-E54AE4979389}" type="slidenum">
              <a:rPr lang="en-US" altLang="ja-JP"/>
              <a:pPr/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9617241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 dirty="0"/>
              <a:t>©Go Ota, 2014</a:t>
            </a:r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62A731-253F-4B19-976D-7EA7B3125DD3}" type="slidenum">
              <a:rPr lang="en-US" altLang="ja-JP"/>
              <a:pPr/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3361269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 dirty="0"/>
              <a:t>©Go Ota, 2014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7479B73-A815-4F21-92C6-61809DE83314}" type="slidenum">
              <a:rPr lang="en-US" altLang="ja-JP"/>
              <a:pPr/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39465849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 dirty="0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 dirty="0"/>
              <a:t>©Go Ota, 2014</a:t>
            </a: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03A5713-61A0-4B11-A3E5-9568F80C627D}" type="slidenum">
              <a:rPr lang="en-US" altLang="ja-JP"/>
              <a:pPr/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23564551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 dirty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 dirty="0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 dirty="0"/>
              <a:t>©Go Ota, 2014</a:t>
            </a: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0501AEA-D94B-4DDF-B8AC-984445C0C451}" type="slidenum">
              <a:rPr lang="en-US" altLang="ja-JP"/>
              <a:pPr/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3559931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kumimoji="0" sz="1400"/>
            </a:lvl1pPr>
          </a:lstStyle>
          <a:p>
            <a:endParaRPr lang="en-US" altLang="ja-JP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kumimoji="0" sz="1400"/>
            </a:lvl1pPr>
          </a:lstStyle>
          <a:p>
            <a:r>
              <a:rPr lang="en-US" altLang="ja-JP" dirty="0"/>
              <a:t>©Go Ota, 2014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kumimoji="0" sz="1400"/>
            </a:lvl1pPr>
          </a:lstStyle>
          <a:p>
            <a:fld id="{ABDDDF70-51DA-48E8-B03B-E0CBBF179418}" type="slidenum">
              <a:rPr lang="en-US" altLang="ja-JP"/>
              <a:pPr/>
              <a:t>‹#›</a:t>
            </a:fld>
            <a:endParaRPr lang="en-US" altLang="ja-JP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rtl="0" fontAlgn="base">
        <a:spcBef>
          <a:spcPct val="0"/>
        </a:spcBef>
        <a:spcAft>
          <a:spcPct val="0"/>
        </a:spcAft>
        <a:defRPr kumimoji="1"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6614160" y="6506311"/>
            <a:ext cx="2133600" cy="476250"/>
          </a:xfrm>
          <a:noFill/>
        </p:spPr>
        <p:txBody>
          <a:bodyPr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74FAFF6C-73AB-4A99-8CA0-CD8395AE7C10}" type="slidenum">
              <a:rPr kumimoji="1" lang="en-US" altLang="ja-JP" sz="1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1" lang="en-US" altLang="ja-JP" sz="1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28600" y="381000"/>
            <a:ext cx="8629650" cy="612775"/>
          </a:xfrm>
        </p:spPr>
        <p:txBody>
          <a:bodyPr/>
          <a:lstStyle/>
          <a:p>
            <a:pPr algn="l" eaLnBrk="1" hangingPunct="1"/>
            <a:r>
              <a:rPr lang="ja-JP" altLang="en-US" sz="3200" dirty="0">
                <a:ea typeface="メイリオ" panose="020B0604030504040204" pitchFamily="50" charset="-128"/>
              </a:rPr>
              <a:t>情報の授業</a:t>
            </a:r>
            <a:endParaRPr lang="ja-JP" altLang="en-US" sz="2800" dirty="0">
              <a:ea typeface="メイリオ" panose="020B0604030504040204" pitchFamily="50" charset="-128"/>
            </a:endParaRPr>
          </a:p>
        </p:txBody>
      </p:sp>
      <p:sp>
        <p:nvSpPr>
          <p:cNvPr id="4101" name="Text Box 4"/>
          <p:cNvSpPr txBox="1">
            <a:spLocks noChangeArrowheads="1"/>
          </p:cNvSpPr>
          <p:nvPr/>
        </p:nvSpPr>
        <p:spPr bwMode="auto">
          <a:xfrm>
            <a:off x="400050" y="921455"/>
            <a:ext cx="8458200" cy="11264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lvl="0" algn="l">
              <a:lnSpc>
                <a:spcPct val="120000"/>
              </a:lnSpc>
              <a:spcBef>
                <a:spcPct val="0"/>
              </a:spcBef>
              <a:buNone/>
              <a:defRPr/>
            </a:pPr>
            <a:r>
              <a:rPr lang="en-US" altLang="ja-JP" sz="2800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Excel</a:t>
            </a:r>
            <a:r>
              <a:rPr lang="ja-JP" altLang="en-US" sz="2800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の統計処理の初歩</a:t>
            </a:r>
            <a:r>
              <a:rPr kumimoji="1" lang="en-US" altLang="ja-JP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:</a:t>
            </a:r>
            <a:br>
              <a:rPr kumimoji="1" lang="ja-JP" alt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</a:br>
            <a:endParaRPr lang="ja-JP" altLang="en-US" sz="2800" dirty="0">
              <a:solidFill>
                <a:srgbClr val="00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7" name="角丸四角形 6"/>
          <p:cNvSpPr/>
          <p:nvPr/>
        </p:nvSpPr>
        <p:spPr bwMode="auto">
          <a:xfrm>
            <a:off x="228600" y="2254748"/>
            <a:ext cx="2658341" cy="1556459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事象</a:t>
            </a:r>
            <a:r>
              <a:rPr kumimoji="1" lang="en-US" altLang="ja-JP" sz="20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/</a:t>
            </a:r>
            <a:r>
              <a:rPr kumimoji="1" lang="ja-JP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ことがら</a:t>
            </a:r>
            <a:r>
              <a:rPr kumimoji="1" lang="en-US" altLang="ja-JP" sz="20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: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世の中でおこる物理的なことや、こころの内面でおきること</a:t>
            </a:r>
          </a:p>
        </p:txBody>
      </p:sp>
      <p:sp>
        <p:nvSpPr>
          <p:cNvPr id="8" name="角丸四角形 7"/>
          <p:cNvSpPr/>
          <p:nvPr/>
        </p:nvSpPr>
        <p:spPr bwMode="auto">
          <a:xfrm>
            <a:off x="3232785" y="2239508"/>
            <a:ext cx="2658341" cy="2743898"/>
          </a:xfrm>
          <a:prstGeom prst="roundRect">
            <a:avLst/>
          </a:prstGeom>
          <a:solidFill>
            <a:schemeClr val="accent5">
              <a:lumMod val="9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データ</a:t>
            </a:r>
            <a:r>
              <a:rPr kumimoji="1" lang="en-US" altLang="ja-JP" sz="20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: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事象やことがらを文字が数値の見える形で表したもの</a:t>
            </a:r>
          </a:p>
        </p:txBody>
      </p:sp>
      <p:sp>
        <p:nvSpPr>
          <p:cNvPr id="9" name="角丸四角形 8"/>
          <p:cNvSpPr/>
          <p:nvPr/>
        </p:nvSpPr>
        <p:spPr bwMode="auto">
          <a:xfrm>
            <a:off x="6236970" y="2254748"/>
            <a:ext cx="2658341" cy="2731136"/>
          </a:xfrm>
          <a:prstGeom prst="roundRect">
            <a:avLst/>
          </a:prstGeom>
          <a:solidFill>
            <a:srgbClr val="FF99CC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情報</a:t>
            </a:r>
            <a:r>
              <a:rPr kumimoji="1" lang="en-US" altLang="ja-JP" sz="20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: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データに特定の目的や解釈の意志を伴い整理したもの</a:t>
            </a:r>
          </a:p>
        </p:txBody>
      </p:sp>
      <p:sp>
        <p:nvSpPr>
          <p:cNvPr id="10" name="右矢印 9"/>
          <p:cNvSpPr/>
          <p:nvPr/>
        </p:nvSpPr>
        <p:spPr bwMode="auto">
          <a:xfrm>
            <a:off x="2876165" y="2935496"/>
            <a:ext cx="424162" cy="319058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11" name="右矢印 10"/>
          <p:cNvSpPr/>
          <p:nvPr/>
        </p:nvSpPr>
        <p:spPr bwMode="auto">
          <a:xfrm>
            <a:off x="5882255" y="2993563"/>
            <a:ext cx="424162" cy="319058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12" name="角丸四角形 11"/>
          <p:cNvSpPr/>
          <p:nvPr/>
        </p:nvSpPr>
        <p:spPr bwMode="auto">
          <a:xfrm>
            <a:off x="3516649" y="3909299"/>
            <a:ext cx="5038143" cy="695584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統計</a:t>
            </a:r>
            <a:r>
              <a:rPr kumimoji="1" lang="en-US" altLang="ja-JP" sz="20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: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数値で表す。</a:t>
            </a:r>
          </a:p>
        </p:txBody>
      </p:sp>
      <p:pic>
        <p:nvPicPr>
          <p:cNvPr id="13" name="図 12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2965" y="5667571"/>
            <a:ext cx="1383302" cy="510979"/>
          </a:xfrm>
          <a:prstGeom prst="rect">
            <a:avLst/>
          </a:prstGeom>
          <a:noFill/>
          <a:ln>
            <a:noFill/>
          </a:ln>
        </p:spPr>
      </p:pic>
      <p:sp>
        <p:nvSpPr>
          <p:cNvPr id="14" name="Rectangle 3"/>
          <p:cNvSpPr txBox="1">
            <a:spLocks noChangeArrowheads="1"/>
          </p:cNvSpPr>
          <p:nvPr/>
        </p:nvSpPr>
        <p:spPr bwMode="auto">
          <a:xfrm>
            <a:off x="1796267" y="5715000"/>
            <a:ext cx="1252537" cy="536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ctr" rtl="0" fontAlgn="base">
              <a:spcBef>
                <a:spcPct val="20000"/>
              </a:spcBef>
              <a:spcAft>
                <a:spcPct val="0"/>
              </a:spcAft>
              <a:buNone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fontAlgn="base">
              <a:spcBef>
                <a:spcPct val="20000"/>
              </a:spcBef>
              <a:spcAft>
                <a:spcPct val="0"/>
              </a:spcAft>
              <a:buNone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fontAlgn="base">
              <a:spcBef>
                <a:spcPct val="20000"/>
              </a:spcBef>
              <a:spcAft>
                <a:spcPct val="0"/>
              </a:spcAft>
              <a:buNone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fontAlgn="base">
              <a:spcBef>
                <a:spcPct val="20000"/>
              </a:spcBef>
              <a:spcAft>
                <a:spcPct val="0"/>
              </a:spcAft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fontAlgn="base">
              <a:spcBef>
                <a:spcPct val="20000"/>
              </a:spcBef>
              <a:spcAft>
                <a:spcPct val="0"/>
              </a:spcAft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20000"/>
              </a:lnSpc>
            </a:pPr>
            <a:r>
              <a:rPr lang="en-US" altLang="ja-JP" sz="2000" dirty="0" err="1">
                <a:latin typeface="メイリオ" panose="020B0604030504040204" pitchFamily="50" charset="-128"/>
                <a:ea typeface="メイリオ" panose="020B0604030504040204" pitchFamily="50" charset="-128"/>
              </a:rPr>
              <a:t>Go.Ota</a:t>
            </a: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endParaRPr lang="en-US" altLang="ja-JP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86489807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/>
          <p:cNvSpPr txBox="1"/>
          <p:nvPr/>
        </p:nvSpPr>
        <p:spPr>
          <a:xfrm>
            <a:off x="533400" y="500442"/>
            <a:ext cx="7924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2400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よく使う</a:t>
            </a: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関数</a:t>
            </a:r>
            <a:r>
              <a:rPr kumimoji="1" lang="en-US" altLang="ja-JP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(</a:t>
            </a: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こけだけは覚えよう</a:t>
            </a:r>
            <a:r>
              <a:rPr kumimoji="1" lang="en-US" altLang="ja-JP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)</a:t>
            </a:r>
            <a:b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</a:br>
            <a:r>
              <a:rPr kumimoji="1" lang="en-US" altLang="ja-JP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= </a:t>
            </a: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関数</a:t>
            </a:r>
            <a:r>
              <a:rPr kumimoji="1" lang="en-US" altLang="ja-JP" sz="24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()</a:t>
            </a: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で使う</a:t>
            </a:r>
          </a:p>
        </p:txBody>
      </p:sp>
      <p:graphicFrame>
        <p:nvGraphicFramePr>
          <p:cNvPr id="2" name="表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67613518"/>
              </p:ext>
            </p:extLst>
          </p:nvPr>
        </p:nvGraphicFramePr>
        <p:xfrm>
          <a:off x="304800" y="1600200"/>
          <a:ext cx="8479971" cy="3474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02971">
                  <a:extLst>
                    <a:ext uri="{9D8B030D-6E8A-4147-A177-3AD203B41FA5}">
                      <a16:colId xmlns:a16="http://schemas.microsoft.com/office/drawing/2014/main" val="4208441629"/>
                    </a:ext>
                  </a:extLst>
                </a:gridCol>
                <a:gridCol w="2819400">
                  <a:extLst>
                    <a:ext uri="{9D8B030D-6E8A-4147-A177-3AD203B41FA5}">
                      <a16:colId xmlns:a16="http://schemas.microsoft.com/office/drawing/2014/main" val="946486024"/>
                    </a:ext>
                  </a:extLst>
                </a:gridCol>
                <a:gridCol w="3657600">
                  <a:extLst>
                    <a:ext uri="{9D8B030D-6E8A-4147-A177-3AD203B41FA5}">
                      <a16:colId xmlns:a16="http://schemas.microsoft.com/office/drawing/2014/main" val="163203528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20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=SUM()</a:t>
                      </a:r>
                      <a:endParaRPr kumimoji="1" lang="ja-JP" altLang="en-US" sz="2000" b="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0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合計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20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=SUM(</a:t>
                      </a:r>
                      <a:r>
                        <a:rPr kumimoji="1" lang="ja-JP" altLang="en-US" sz="20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領域</a:t>
                      </a:r>
                      <a:r>
                        <a:rPr kumimoji="1" lang="en-US" altLang="ja-JP" sz="20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)</a:t>
                      </a:r>
                      <a:endParaRPr kumimoji="1" lang="ja-JP" altLang="en-US" sz="2000" b="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7801344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20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=AVERAGE()</a:t>
                      </a:r>
                      <a:endParaRPr kumimoji="1" lang="ja-JP" altLang="en-US" sz="2000" b="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0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平均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20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=AVERAGE(</a:t>
                      </a:r>
                      <a:r>
                        <a:rPr kumimoji="1" lang="ja-JP" altLang="en-US" sz="20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領域</a:t>
                      </a:r>
                      <a:r>
                        <a:rPr kumimoji="1" lang="en-US" altLang="ja-JP" sz="20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)</a:t>
                      </a:r>
                      <a:endParaRPr kumimoji="1" lang="ja-JP" altLang="en-US" sz="2000" b="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2500319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20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=MAX()</a:t>
                      </a:r>
                      <a:endParaRPr kumimoji="1" lang="ja-JP" altLang="en-US" sz="2000" b="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0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最大値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20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=MAX(</a:t>
                      </a:r>
                      <a:r>
                        <a:rPr kumimoji="1" lang="ja-JP" altLang="en-US" sz="20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領域</a:t>
                      </a:r>
                      <a:r>
                        <a:rPr kumimoji="1" lang="en-US" altLang="ja-JP" sz="20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)</a:t>
                      </a:r>
                      <a:endParaRPr kumimoji="1" lang="ja-JP" altLang="en-US" sz="2000" b="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151684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20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=MIN()</a:t>
                      </a:r>
                      <a:endParaRPr kumimoji="1" lang="ja-JP" altLang="en-US" sz="2000" b="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0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最小値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20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=MIN(</a:t>
                      </a:r>
                      <a:r>
                        <a:rPr kumimoji="1" lang="ja-JP" altLang="en-US" sz="20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領域</a:t>
                      </a:r>
                      <a:r>
                        <a:rPr kumimoji="1" lang="en-US" altLang="ja-JP" sz="20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)</a:t>
                      </a:r>
                      <a:endParaRPr kumimoji="1" lang="ja-JP" altLang="en-US" sz="2000" b="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6295746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20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=COUNT()</a:t>
                      </a:r>
                      <a:endParaRPr kumimoji="1" lang="ja-JP" altLang="en-US" sz="2000" b="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0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数値の数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20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=COUNT(</a:t>
                      </a:r>
                      <a:r>
                        <a:rPr kumimoji="1" lang="ja-JP" altLang="en-US" sz="20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領域</a:t>
                      </a:r>
                      <a:r>
                        <a:rPr kumimoji="1" lang="en-US" altLang="ja-JP" sz="20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)</a:t>
                      </a:r>
                      <a:endParaRPr kumimoji="1" lang="ja-JP" altLang="en-US" sz="2000" b="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25195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20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=COUNTA()</a:t>
                      </a:r>
                      <a:endParaRPr kumimoji="1" lang="ja-JP" altLang="en-US" sz="2000" b="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0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数値・文字の数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20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=COUNTA(</a:t>
                      </a:r>
                      <a:r>
                        <a:rPr kumimoji="1" lang="ja-JP" altLang="en-US" sz="20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領域</a:t>
                      </a:r>
                      <a:r>
                        <a:rPr kumimoji="1" lang="en-US" altLang="ja-JP" sz="20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)</a:t>
                      </a:r>
                      <a:endParaRPr kumimoji="1" lang="ja-JP" altLang="en-US" sz="2000" b="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3996885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20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=INT()</a:t>
                      </a:r>
                      <a:endParaRPr kumimoji="1" lang="ja-JP" altLang="en-US" sz="2000" b="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0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整数部のみ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20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=INT(</a:t>
                      </a:r>
                      <a:r>
                        <a:rPr kumimoji="1" lang="ja-JP" altLang="en-US" sz="20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セル</a:t>
                      </a:r>
                      <a:r>
                        <a:rPr kumimoji="1" lang="en-US" altLang="ja-JP" sz="20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)</a:t>
                      </a:r>
                      <a:endParaRPr kumimoji="1" lang="ja-JP" altLang="en-US" sz="2000" b="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2469455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20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=IF()</a:t>
                      </a:r>
                      <a:endParaRPr kumimoji="1" lang="ja-JP" altLang="en-US" sz="2000" b="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0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条件での内容変更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20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=IF(</a:t>
                      </a:r>
                      <a:r>
                        <a:rPr kumimoji="1" lang="ja-JP" altLang="en-US" sz="20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条件、正の場合の値、誤の場合の値</a:t>
                      </a:r>
                      <a:r>
                        <a:rPr kumimoji="1" lang="en-US" altLang="ja-JP" sz="20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)</a:t>
                      </a:r>
                      <a:endParaRPr kumimoji="1" lang="ja-JP" altLang="en-US" sz="2000" b="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39552824"/>
                  </a:ext>
                </a:extLst>
              </a:tr>
            </a:tbl>
          </a:graphicData>
        </a:graphic>
      </p:graphicFrame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79B73-A815-4F21-92C6-61809DE83314}" type="slidenum">
              <a:rPr lang="en-US" altLang="ja-JP" smtClean="0"/>
              <a:pPr/>
              <a:t>10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410248657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Text Box 2"/>
          <p:cNvSpPr txBox="1">
            <a:spLocks noChangeArrowheads="1"/>
          </p:cNvSpPr>
          <p:nvPr/>
        </p:nvSpPr>
        <p:spPr bwMode="auto">
          <a:xfrm>
            <a:off x="381000" y="152400"/>
            <a:ext cx="7940675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lvl="0" algn="l">
              <a:spcBef>
                <a:spcPct val="50000"/>
              </a:spcBef>
              <a:defRPr/>
            </a:pPr>
            <a:r>
              <a:rPr lang="ja-JP" altLang="en-US" sz="20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課題シート</a:t>
            </a:r>
            <a:r>
              <a:rPr lang="en-US" altLang="ja-JP" sz="20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01(1)</a:t>
            </a:r>
            <a:endParaRPr kumimoji="1" lang="en-US" altLang="ja-JP" sz="2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183515" y="660380"/>
            <a:ext cx="8763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l">
              <a:defRPr/>
            </a:pPr>
            <a:r>
              <a:rPr lang="ja-JP" altLang="en-US" sz="20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人気投票  男子女子に聞きました。</a:t>
            </a:r>
            <a:br>
              <a:rPr lang="en-US" altLang="ja-JP" sz="20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en-US" altLang="ja-JP" sz="20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lang="ja-JP" altLang="en-US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基本的数式と関数の使い方</a:t>
            </a:r>
            <a:endParaRPr kumimoji="1" lang="ja-JP" altLang="en-US" sz="20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" name="テキスト ボックス 2"/>
          <p:cNvSpPr txBox="1"/>
          <p:nvPr/>
        </p:nvSpPr>
        <p:spPr>
          <a:xfrm>
            <a:off x="4571365" y="1676042"/>
            <a:ext cx="4115435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kumimoji="1" lang="en-US" altLang="ja-JP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D10</a:t>
            </a:r>
            <a:r>
              <a:rPr kumimoji="1" lang="ja-JP" altLang="en-US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のセルにはその前の二つのセルを足す、</a:t>
            </a:r>
            <a:br>
              <a:rPr kumimoji="1" lang="ja-JP" altLang="en-US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kumimoji="1" lang="en-US" altLang="ja-JP" sz="20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=A10+B10</a:t>
            </a:r>
            <a:br>
              <a:rPr kumimoji="1" lang="ja-JP" altLang="en-US" sz="2000" dirty="0">
                <a:solidFill>
                  <a:schemeClr val="accent4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kumimoji="1" lang="ja-JP" altLang="en-US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の数式が入ります。</a:t>
            </a:r>
            <a:br>
              <a:rPr kumimoji="1" lang="ja-JP" altLang="en-US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kumimoji="1" lang="ja-JP" altLang="en-US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それを下のセルにコピーします。</a:t>
            </a: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4767807" y="4561661"/>
            <a:ext cx="416782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kumimoji="1" lang="en-US" altLang="ja-JP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C14</a:t>
            </a:r>
            <a:r>
              <a:rPr kumimoji="1" lang="ja-JP" altLang="en-US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のセルには領域</a:t>
            </a:r>
            <a:r>
              <a:rPr lang="en-US" altLang="ja-JP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B10:B21</a:t>
            </a:r>
            <a:r>
              <a:rPr lang="ja-JP" altLang="en-US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の合計を求める </a:t>
            </a:r>
            <a:br>
              <a:rPr lang="en-US" altLang="ja-JP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en-US" altLang="ja-JP" sz="20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=SUM(B10:B21)</a:t>
            </a:r>
            <a:br>
              <a:rPr lang="en-US" altLang="ja-JP" sz="20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の式が入ります。</a:t>
            </a:r>
            <a:endParaRPr kumimoji="1" lang="ja-JP" altLang="en-US" sz="2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1337" y="1452681"/>
            <a:ext cx="3810000" cy="1924050"/>
          </a:xfrm>
          <a:prstGeom prst="rect">
            <a:avLst/>
          </a:prstGeom>
        </p:spPr>
      </p:pic>
      <p:pic>
        <p:nvPicPr>
          <p:cNvPr id="7" name="図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7666" y="4189004"/>
            <a:ext cx="3819525" cy="1600200"/>
          </a:xfrm>
          <a:prstGeom prst="rect">
            <a:avLst/>
          </a:prstGeom>
        </p:spPr>
      </p:pic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79B73-A815-4F21-92C6-61809DE83314}" type="slidenum">
              <a:rPr lang="en-US" altLang="ja-JP" smtClean="0"/>
              <a:pPr/>
              <a:t>11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194504196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Text Box 2"/>
          <p:cNvSpPr txBox="1">
            <a:spLocks noChangeArrowheads="1"/>
          </p:cNvSpPr>
          <p:nvPr/>
        </p:nvSpPr>
        <p:spPr bwMode="auto">
          <a:xfrm>
            <a:off x="347979" y="382886"/>
            <a:ext cx="7940675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lvl="0" algn="l">
              <a:spcBef>
                <a:spcPct val="50000"/>
              </a:spcBef>
              <a:defRPr/>
            </a:pPr>
            <a:r>
              <a:rPr lang="ja-JP" altLang="en-US" sz="20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課題シート</a:t>
            </a:r>
            <a:r>
              <a:rPr lang="en-US" altLang="ja-JP" sz="20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01(2)</a:t>
            </a:r>
            <a:endParaRPr kumimoji="1" lang="en-US" altLang="ja-JP" sz="2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402771" y="870868"/>
            <a:ext cx="8763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l">
              <a:defRPr/>
            </a:pPr>
            <a:r>
              <a:rPr lang="ja-JP" altLang="en-US" sz="20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成績</a:t>
            </a:r>
            <a:r>
              <a:rPr lang="en-US" altLang="ja-JP" sz="20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(1)</a:t>
            </a:r>
            <a:endParaRPr kumimoji="1" lang="ja-JP" altLang="en-US" sz="20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" name="テキスト ボックス 2"/>
          <p:cNvSpPr txBox="1"/>
          <p:nvPr/>
        </p:nvSpPr>
        <p:spPr>
          <a:xfrm>
            <a:off x="5737361" y="1548932"/>
            <a:ext cx="27432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ja-JP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E30</a:t>
            </a:r>
            <a:r>
              <a:rPr kumimoji="1" lang="ja-JP" altLang="en-US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のセルにはその前の二つのセルを足す、</a:t>
            </a:r>
            <a:br>
              <a:rPr kumimoji="1" lang="ja-JP" altLang="en-US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kumimoji="1" lang="en-US" altLang="ja-JP" sz="20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=B30+C30</a:t>
            </a:r>
            <a:br>
              <a:rPr kumimoji="1" lang="ja-JP" altLang="en-US" sz="2000" dirty="0">
                <a:solidFill>
                  <a:schemeClr val="accent4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kumimoji="1" lang="ja-JP" altLang="en-US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の数式が入ります。</a:t>
            </a:r>
            <a:br>
              <a:rPr kumimoji="1" lang="ja-JP" altLang="en-US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kumimoji="1" lang="ja-JP" altLang="en-US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それを下のセルにコピーします。</a:t>
            </a: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381000" y="5257800"/>
            <a:ext cx="393731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ja-JP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C39</a:t>
            </a:r>
            <a:r>
              <a:rPr kumimoji="1" lang="ja-JP" altLang="en-US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のセルには領域</a:t>
            </a:r>
            <a:r>
              <a:rPr kumimoji="1" lang="en-US" altLang="ja-JP" dirty="0">
                <a:latin typeface="メイリオ" panose="020B0604030504040204" pitchFamily="50" charset="-128"/>
                <a:ea typeface="メイリオ" panose="020B0604030504040204" pitchFamily="50" charset="-128"/>
              </a:rPr>
              <a:t>C30</a:t>
            </a:r>
            <a:r>
              <a:rPr lang="en-US" altLang="ja-JP" dirty="0">
                <a:latin typeface="メイリオ" panose="020B0604030504040204" pitchFamily="50" charset="-128"/>
                <a:ea typeface="メイリオ" panose="020B0604030504040204" pitchFamily="50" charset="-128"/>
              </a:rPr>
              <a:t>:C38</a:t>
            </a:r>
            <a:r>
              <a:rPr lang="ja-JP" altLang="en-US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の合計を求める </a:t>
            </a:r>
            <a:endParaRPr lang="en-US" altLang="ja-JP" sz="2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l"/>
            <a:r>
              <a:rPr lang="en-US" altLang="ja-JP" sz="20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=SUM(C30:C38)</a:t>
            </a:r>
            <a:br>
              <a:rPr lang="en-US" altLang="ja-JP" sz="20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の式が入ります。</a:t>
            </a:r>
            <a:endParaRPr kumimoji="1" lang="ja-JP" altLang="en-US" sz="2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4565015" y="5249828"/>
            <a:ext cx="393731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kumimoji="1" lang="en-US" altLang="ja-JP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C40</a:t>
            </a:r>
            <a:r>
              <a:rPr kumimoji="1" lang="ja-JP" altLang="en-US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のセルには領域</a:t>
            </a:r>
            <a:r>
              <a:rPr lang="en-US" altLang="ja-JP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C30:C38</a:t>
            </a:r>
            <a:r>
              <a:rPr lang="ja-JP" altLang="en-US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の平均を求める </a:t>
            </a:r>
            <a:br>
              <a:rPr lang="en-US" altLang="ja-JP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en-US" altLang="ja-JP" sz="20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=AVERAGE(C30:C38)</a:t>
            </a:r>
          </a:p>
          <a:p>
            <a:pPr algn="l"/>
            <a:r>
              <a:rPr lang="ja-JP" altLang="en-US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の式が入ります。</a:t>
            </a:r>
            <a:endParaRPr kumimoji="1" lang="ja-JP" altLang="en-US" sz="2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pic>
        <p:nvPicPr>
          <p:cNvPr id="2" name="図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0600" y="1399999"/>
            <a:ext cx="4619625" cy="3571875"/>
          </a:xfrm>
          <a:prstGeom prst="rect">
            <a:avLst/>
          </a:prstGeom>
        </p:spPr>
      </p:pic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79B73-A815-4F21-92C6-61809DE83314}" type="slidenum">
              <a:rPr lang="en-US" altLang="ja-JP" smtClean="0"/>
              <a:pPr/>
              <a:t>12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220140552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Text Box 2"/>
          <p:cNvSpPr txBox="1">
            <a:spLocks noChangeArrowheads="1"/>
          </p:cNvSpPr>
          <p:nvPr/>
        </p:nvSpPr>
        <p:spPr bwMode="auto">
          <a:xfrm>
            <a:off x="511629" y="457200"/>
            <a:ext cx="7940675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lvl="0" algn="l">
              <a:spcBef>
                <a:spcPct val="50000"/>
              </a:spcBef>
              <a:defRPr/>
            </a:pPr>
            <a:r>
              <a:rPr lang="ja-JP" altLang="en-US" sz="20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課題シート</a:t>
            </a:r>
            <a:r>
              <a:rPr lang="en-US" altLang="ja-JP" sz="20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2</a:t>
            </a:r>
            <a:endParaRPr kumimoji="1" lang="en-US" altLang="ja-JP" sz="2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4800600" y="1906726"/>
            <a:ext cx="3937317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kumimoji="1" lang="ja-JP" altLang="en-US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黄色の</a:t>
            </a:r>
            <a:r>
              <a:rPr lang="ja-JP" altLang="en-US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セルは数式を入力します。</a:t>
            </a:r>
          </a:p>
          <a:p>
            <a:pPr algn="l"/>
            <a:r>
              <a:rPr kumimoji="1" lang="ja-JP" altLang="en-US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水色のセルはコピーして作ります。</a:t>
            </a:r>
          </a:p>
          <a:p>
            <a:pPr algn="l"/>
            <a:endParaRPr lang="ja-JP" altLang="en-US" sz="2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l"/>
            <a:endParaRPr kumimoji="1" lang="en-US" altLang="ja-JP" sz="2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l"/>
            <a:endParaRPr lang="en-US" altLang="ja-JP" sz="2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l"/>
            <a:endParaRPr kumimoji="1" lang="en-US" altLang="ja-JP" sz="2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l"/>
            <a:r>
              <a:rPr kumimoji="1" lang="ja-JP" altLang="en-US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上の表ができたら、</a:t>
            </a:r>
            <a:r>
              <a:rPr kumimoji="1" lang="ja-JP" altLang="en-US" sz="20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表全体をコピーします。</a:t>
            </a:r>
            <a:r>
              <a:rPr kumimoji="1" lang="ja-JP" altLang="en-US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その後、アーティスト名と数値だけを変更します。</a:t>
            </a:r>
          </a:p>
          <a:p>
            <a:pPr algn="l"/>
            <a:r>
              <a:rPr kumimoji="1" lang="ja-JP" altLang="en-US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自動的に計算してくれます。</a:t>
            </a:r>
          </a:p>
        </p:txBody>
      </p:sp>
      <p:pic>
        <p:nvPicPr>
          <p:cNvPr id="2" name="図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1629" y="1100286"/>
            <a:ext cx="4049883" cy="5029200"/>
          </a:xfrm>
          <a:prstGeom prst="rect">
            <a:avLst/>
          </a:prstGeom>
        </p:spPr>
      </p:pic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79B73-A815-4F21-92C6-61809DE83314}" type="slidenum">
              <a:rPr lang="en-US" altLang="ja-JP" smtClean="0"/>
              <a:pPr/>
              <a:t>13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206480699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Text Box 2"/>
          <p:cNvSpPr txBox="1">
            <a:spLocks noChangeArrowheads="1"/>
          </p:cNvSpPr>
          <p:nvPr/>
        </p:nvSpPr>
        <p:spPr bwMode="auto">
          <a:xfrm>
            <a:off x="381000" y="290513"/>
            <a:ext cx="7940675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20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課題シート</a:t>
            </a:r>
            <a:r>
              <a:rPr lang="en-US" altLang="ja-JP" sz="20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3</a:t>
            </a:r>
            <a:endParaRPr kumimoji="1" lang="en-US" altLang="ja-JP" sz="2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609600" y="825381"/>
            <a:ext cx="7848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新規タイプの課題です、下の表を作ってください。</a:t>
            </a:r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60462" y="1600200"/>
            <a:ext cx="6381750" cy="3714750"/>
          </a:xfrm>
          <a:prstGeom prst="rect">
            <a:avLst/>
          </a:prstGeom>
        </p:spPr>
      </p:pic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79B73-A815-4F21-92C6-61809DE83314}" type="slidenum">
              <a:rPr lang="en-US" altLang="ja-JP" smtClean="0"/>
              <a:pPr/>
              <a:t>14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59929160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Text Box 2"/>
          <p:cNvSpPr txBox="1">
            <a:spLocks noChangeArrowheads="1"/>
          </p:cNvSpPr>
          <p:nvPr/>
        </p:nvSpPr>
        <p:spPr bwMode="auto">
          <a:xfrm>
            <a:off x="381000" y="290513"/>
            <a:ext cx="7940675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20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練習シート</a:t>
            </a:r>
            <a:r>
              <a:rPr lang="en-US" altLang="ja-JP" sz="20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02</a:t>
            </a:r>
            <a:endParaRPr kumimoji="1" lang="en-US" altLang="ja-JP" sz="2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4746170" y="1336953"/>
            <a:ext cx="3428999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C7</a:t>
            </a:r>
            <a:r>
              <a:rPr kumimoji="1" lang="ja-JP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のセルに数式を入力する時、</a:t>
            </a:r>
            <a:r>
              <a:rPr kumimoji="1" lang="en-US" altLang="ja-JP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= </a:t>
            </a:r>
            <a:r>
              <a:rPr kumimoji="1" lang="ja-JP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を入力したあと、カーソルを</a:t>
            </a:r>
            <a:r>
              <a:rPr kumimoji="1" lang="en-US" altLang="ja-JP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A7</a:t>
            </a:r>
            <a:r>
              <a:rPr kumimoji="1" lang="ja-JP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に移動すると自動的に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=A7</a:t>
            </a:r>
            <a:r>
              <a:rPr kumimoji="1" lang="ja-JP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とセルの名前が入る。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2000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次に </a:t>
            </a:r>
            <a:r>
              <a:rPr lang="en-US" altLang="ja-JP" sz="2000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+ </a:t>
            </a:r>
            <a:r>
              <a:rPr lang="ja-JP" altLang="en-US" sz="2000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を押すと、カーソルは戻る。</a:t>
            </a:r>
            <a:endParaRPr kumimoji="1" lang="ja-JP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402771" y="813733"/>
            <a:ext cx="490070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作業指示</a:t>
            </a:r>
            <a:r>
              <a:rPr lang="en-US" altLang="ja-JP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1: </a:t>
            </a:r>
            <a:r>
              <a:rPr lang="ja-JP" altLang="en-US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セルの移動による数式の入力</a:t>
            </a:r>
          </a:p>
        </p:txBody>
      </p:sp>
      <p:pic>
        <p:nvPicPr>
          <p:cNvPr id="7" name="図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6103" y="1336953"/>
            <a:ext cx="3505200" cy="2276475"/>
          </a:xfrm>
          <a:prstGeom prst="rect">
            <a:avLst/>
          </a:prstGeom>
        </p:spPr>
      </p:pic>
      <p:pic>
        <p:nvPicPr>
          <p:cNvPr id="8" name="図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1957" y="4038600"/>
            <a:ext cx="3495675" cy="1933575"/>
          </a:xfrm>
          <a:prstGeom prst="rect">
            <a:avLst/>
          </a:prstGeom>
        </p:spPr>
      </p:pic>
      <p:sp>
        <p:nvSpPr>
          <p:cNvPr id="15" name="テキスト ボックス 14"/>
          <p:cNvSpPr txBox="1"/>
          <p:nvPr/>
        </p:nvSpPr>
        <p:spPr>
          <a:xfrm>
            <a:off x="4746170" y="4038600"/>
            <a:ext cx="3918857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A11</a:t>
            </a:r>
            <a:r>
              <a:rPr kumimoji="1" lang="ja-JP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のセルに数式を入力する時、</a:t>
            </a:r>
            <a:r>
              <a:rPr kumimoji="1" lang="en-US" altLang="ja-JP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= SUM( </a:t>
            </a:r>
            <a:r>
              <a:rPr kumimoji="1" lang="ja-JP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を入力したあと、</a:t>
            </a:r>
            <a:br>
              <a:rPr kumimoji="1" lang="en-US" altLang="ja-JP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kumimoji="1" lang="ja-JP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カーソルを</a:t>
            </a:r>
            <a:r>
              <a:rPr kumimoji="1" lang="en-US" altLang="ja-JP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A7</a:t>
            </a:r>
            <a:r>
              <a:rPr kumimoji="1" lang="ja-JP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か</a:t>
            </a:r>
            <a:r>
              <a:rPr lang="ja-JP" altLang="en-US" sz="2000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ら</a:t>
            </a:r>
            <a:r>
              <a:rPr lang="en-US" altLang="ja-JP" sz="2000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A10</a:t>
            </a:r>
            <a:r>
              <a:rPr lang="ja-JP" altLang="en-US" sz="2000" dirty="0" err="1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まで</a:t>
            </a:r>
            <a:r>
              <a:rPr lang="ja-JP" altLang="en-US" sz="2000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ドラックすると</a:t>
            </a:r>
            <a:r>
              <a:rPr kumimoji="1" lang="ja-JP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自動的に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=SUM(A7:A10</a:t>
            </a:r>
            <a:br>
              <a:rPr kumimoji="1" lang="en-US" altLang="ja-JP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kumimoji="1" lang="ja-JP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と領域が自動的に入る。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2000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次に </a:t>
            </a:r>
            <a:r>
              <a:rPr lang="en-US" altLang="ja-JP" sz="2000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) </a:t>
            </a:r>
            <a:r>
              <a:rPr lang="ja-JP" altLang="en-US" sz="2000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を押すと、カーソルは戻る。</a:t>
            </a:r>
            <a:endParaRPr kumimoji="1" lang="ja-JP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0" name="スライド番号プレースホルダー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79B73-A815-4F21-92C6-61809DE83314}" type="slidenum">
              <a:rPr lang="en-US" altLang="ja-JP" smtClean="0"/>
              <a:pPr/>
              <a:t>15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50690931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/>
          <p:cNvSpPr txBox="1"/>
          <p:nvPr/>
        </p:nvSpPr>
        <p:spPr>
          <a:xfrm>
            <a:off x="419100" y="690623"/>
            <a:ext cx="7924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l">
              <a:defRPr/>
            </a:pPr>
            <a:r>
              <a:rPr lang="ja-JP" altLang="en-US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作業指示</a:t>
            </a:r>
            <a:r>
              <a:rPr lang="en-US" altLang="ja-JP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2:</a:t>
            </a:r>
            <a:r>
              <a:rPr lang="ja-JP" altLang="en-US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相対指定と絶対指定</a:t>
            </a:r>
            <a:endParaRPr lang="en-US" altLang="ja-JP" dirty="0">
              <a:solidFill>
                <a:srgbClr val="00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lvl="0" algn="l">
              <a:defRPr/>
            </a:pPr>
            <a:r>
              <a:rPr lang="ja-JP" altLang="en-US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少し</a:t>
            </a:r>
            <a:r>
              <a:rPr kumimoji="1" lang="ja-JP" altLang="en-US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高度なセルの名前の使い方。</a:t>
            </a: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5159829" y="1430164"/>
            <a:ext cx="3428999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単純にコピーして使うと</a:t>
            </a:r>
            <a:endParaRPr kumimoji="1" lang="en-US" altLang="ja-JP" sz="2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こうなってしまう。</a:t>
            </a:r>
            <a:br>
              <a:rPr kumimoji="1" lang="en-US" altLang="ja-JP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</a:br>
            <a:r>
              <a:rPr kumimoji="1" lang="ja-JP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実はコピーした時に数式の内容を自動的に変換していた。</a:t>
            </a: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5181600" y="4191000"/>
            <a:ext cx="3675857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$C$18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絶対参照</a:t>
            </a:r>
            <a:r>
              <a:rPr kumimoji="1" lang="en-US" altLang="ja-JP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$</a:t>
            </a:r>
            <a:r>
              <a:rPr kumimoji="1" lang="en-US" altLang="ja-JP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c$r</a:t>
            </a:r>
            <a:r>
              <a:rPr kumimoji="1" lang="ja-JP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使うと、コピーしても変わらない。</a:t>
            </a:r>
            <a:br>
              <a:rPr kumimoji="1" lang="ja-JP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</a:br>
            <a:br>
              <a:rPr kumimoji="1" lang="ja-JP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</a:br>
            <a:r>
              <a:rPr kumimoji="1" lang="ja-JP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数式でセルの名前を指定している時</a:t>
            </a:r>
            <a:r>
              <a:rPr kumimoji="1" lang="en-US" altLang="ja-JP" sz="20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[F4]</a:t>
            </a:r>
            <a:r>
              <a:rPr kumimoji="1" lang="ja-JP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を押すと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絶対</a:t>
            </a:r>
            <a:r>
              <a:rPr kumimoji="1" lang="en-US" altLang="ja-JP" sz="20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&lt;&gt;</a:t>
            </a:r>
            <a:r>
              <a:rPr kumimoji="1" lang="ja-JP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相対の切り替え</a:t>
            </a:r>
          </a:p>
        </p:txBody>
      </p:sp>
      <p:sp>
        <p:nvSpPr>
          <p:cNvPr id="15" name="Text Box 2"/>
          <p:cNvSpPr txBox="1">
            <a:spLocks noChangeArrowheads="1"/>
          </p:cNvSpPr>
          <p:nvPr/>
        </p:nvSpPr>
        <p:spPr bwMode="auto">
          <a:xfrm>
            <a:off x="381000" y="290513"/>
            <a:ext cx="7940675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20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練習シート</a:t>
            </a:r>
            <a:r>
              <a:rPr lang="en-US" altLang="ja-JP" sz="20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02</a:t>
            </a:r>
            <a:endParaRPr kumimoji="1" lang="en-US" altLang="ja-JP" sz="2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2462" y="1430164"/>
            <a:ext cx="3952875" cy="2286000"/>
          </a:xfrm>
          <a:prstGeom prst="rect">
            <a:avLst/>
          </a:prstGeom>
        </p:spPr>
      </p:pic>
      <p:pic>
        <p:nvPicPr>
          <p:cNvPr id="7" name="図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2462" y="4191000"/>
            <a:ext cx="4162425" cy="2381250"/>
          </a:xfrm>
          <a:prstGeom prst="rect">
            <a:avLst/>
          </a:prstGeom>
        </p:spPr>
      </p:pic>
      <p:sp>
        <p:nvSpPr>
          <p:cNvPr id="8" name="スライド番号プレースホルダー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79B73-A815-4F21-92C6-61809DE83314}" type="slidenum">
              <a:rPr lang="en-US" altLang="ja-JP" smtClean="0"/>
              <a:pPr/>
              <a:t>16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272896855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4871357" y="1703469"/>
            <a:ext cx="350520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kumimoji="1" lang="ja-JP" altLang="en-US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セルの中身が数値なのか文字なのか厳密に区別しています。この課題で</a:t>
            </a:r>
          </a:p>
          <a:p>
            <a:pPr algn="l"/>
            <a:r>
              <a:rPr kumimoji="1" lang="en-US" altLang="ja-JP" sz="20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COUNT()</a:t>
            </a:r>
            <a:r>
              <a:rPr kumimoji="1" lang="ja-JP" altLang="en-US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関数は指定した領域の中の数値の数を数えますが、</a:t>
            </a:r>
            <a:br>
              <a:rPr kumimoji="1" lang="en-US" altLang="ja-JP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kumimoji="1" lang="en-US" altLang="ja-JP" sz="20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COUNTA()</a:t>
            </a:r>
            <a:r>
              <a:rPr kumimoji="1" lang="ja-JP" altLang="en-US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関数は、数値と文字を数を数えます。</a:t>
            </a:r>
            <a:endParaRPr kumimoji="1" lang="en-US" altLang="ja-JP" sz="2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l"/>
            <a:r>
              <a:rPr lang="ja-JP" altLang="en-US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どちらも空白は数えません</a:t>
            </a:r>
            <a:br>
              <a:rPr kumimoji="1" lang="ja-JP" altLang="en-US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kumimoji="1" lang="ja-JP" altLang="en-US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一般に</a:t>
            </a:r>
            <a:r>
              <a:rPr kumimoji="1" lang="en-US" altLang="ja-JP" sz="20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SUM()</a:t>
            </a:r>
            <a:r>
              <a:rPr kumimoji="1" lang="ja-JP" altLang="en-US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関数や</a:t>
            </a:r>
            <a:r>
              <a:rPr kumimoji="1" lang="en-US" altLang="ja-JP" sz="20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AVERAGE()</a:t>
            </a:r>
            <a:r>
              <a:rPr kumimoji="1" lang="ja-JP" altLang="en-US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関数は数値のセルだけを対象に計算します。</a:t>
            </a: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419100" y="690623"/>
            <a:ext cx="7924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l">
              <a:defRPr/>
            </a:pPr>
            <a:r>
              <a:rPr lang="ja-JP" altLang="en-US" sz="2000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作業指示</a:t>
            </a:r>
            <a:r>
              <a:rPr lang="en-US" altLang="ja-JP" sz="2000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3: </a:t>
            </a:r>
            <a:r>
              <a:rPr lang="ja-JP" altLang="en-US" sz="2000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文字と数字の個数</a:t>
            </a:r>
            <a:endParaRPr kumimoji="1" lang="ja-JP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2" name="Text Box 2"/>
          <p:cNvSpPr txBox="1">
            <a:spLocks noChangeArrowheads="1"/>
          </p:cNvSpPr>
          <p:nvPr/>
        </p:nvSpPr>
        <p:spPr bwMode="auto">
          <a:xfrm>
            <a:off x="381000" y="290513"/>
            <a:ext cx="7940675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20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練習シート</a:t>
            </a:r>
            <a:r>
              <a:rPr lang="en-US" altLang="ja-JP" sz="20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02</a:t>
            </a:r>
            <a:endParaRPr kumimoji="1" lang="en-US" altLang="ja-JP" sz="2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pic>
        <p:nvPicPr>
          <p:cNvPr id="2" name="図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0600" y="1790700"/>
            <a:ext cx="3505200" cy="3638550"/>
          </a:xfrm>
          <a:prstGeom prst="rect">
            <a:avLst/>
          </a:prstGeom>
        </p:spPr>
      </p:pic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79B73-A815-4F21-92C6-61809DE83314}" type="slidenum">
              <a:rPr lang="en-US" altLang="ja-JP" smtClean="0"/>
              <a:pPr/>
              <a:t>17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48077630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609600" y="4039105"/>
            <a:ext cx="801875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ja-JP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=IF(</a:t>
            </a:r>
            <a:r>
              <a:rPr lang="ja-JP" altLang="en-US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条件</a:t>
            </a:r>
            <a:r>
              <a:rPr lang="en-US" altLang="ja-JP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,</a:t>
            </a:r>
            <a:r>
              <a:rPr lang="ja-JP" altLang="en-US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条件が成立した場合の値</a:t>
            </a:r>
            <a:r>
              <a:rPr lang="en-US" altLang="ja-JP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,</a:t>
            </a:r>
            <a:r>
              <a:rPr lang="ja-JP" altLang="en-US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成立しない場合の値</a:t>
            </a:r>
            <a:r>
              <a:rPr lang="en-US" altLang="ja-JP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) </a:t>
            </a:r>
            <a:endParaRPr lang="ja-JP" altLang="en-US" sz="2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l"/>
            <a:endParaRPr kumimoji="1" lang="ja-JP" altLang="en-US" sz="2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l"/>
            <a:r>
              <a:rPr lang="en-US" altLang="ja-JP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“</a:t>
            </a:r>
            <a:r>
              <a:rPr lang="ja-JP" altLang="en-US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文字列</a:t>
            </a:r>
            <a:r>
              <a:rPr lang="en-US" altLang="ja-JP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”</a:t>
            </a:r>
            <a:r>
              <a:rPr lang="ja-JP" altLang="en-US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は、その文字が入ります</a:t>
            </a:r>
          </a:p>
          <a:p>
            <a:pPr algn="l"/>
            <a:r>
              <a:rPr kumimoji="1" lang="ja-JP" altLang="en-US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数値又は計算式は、その値が入ります</a:t>
            </a: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5470525" y="1798125"/>
            <a:ext cx="3216275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kumimoji="1" lang="ja-JP" altLang="en-US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良く使う条件式は次のようなものです</a:t>
            </a:r>
          </a:p>
          <a:p>
            <a:pPr algn="l"/>
            <a:r>
              <a:rPr lang="ja-JP" altLang="en-US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左辺 </a:t>
            </a:r>
            <a:r>
              <a:rPr lang="en-US" altLang="ja-JP" sz="20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=</a:t>
            </a:r>
            <a:r>
              <a:rPr lang="en-US" altLang="ja-JP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lang="ja-JP" altLang="en-US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右辺</a:t>
            </a:r>
          </a:p>
          <a:p>
            <a:pPr algn="l"/>
            <a:r>
              <a:rPr lang="ja-JP" altLang="en-US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左辺 </a:t>
            </a:r>
            <a:r>
              <a:rPr lang="en-US" altLang="ja-JP" sz="20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&lt;</a:t>
            </a:r>
            <a:r>
              <a:rPr lang="en-US" altLang="ja-JP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lang="ja-JP" altLang="en-US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右辺</a:t>
            </a:r>
          </a:p>
          <a:p>
            <a:pPr algn="l"/>
            <a:r>
              <a:rPr lang="ja-JP" altLang="en-US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左辺 </a:t>
            </a:r>
            <a:r>
              <a:rPr lang="en-US" altLang="ja-JP" sz="20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&gt;</a:t>
            </a:r>
            <a:r>
              <a:rPr lang="en-US" altLang="ja-JP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lang="ja-JP" altLang="en-US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右辺</a:t>
            </a: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419100" y="690623"/>
            <a:ext cx="7924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l">
              <a:defRPr/>
            </a:pPr>
            <a:r>
              <a:rPr lang="ja-JP" altLang="en-US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作業指示</a:t>
            </a:r>
            <a:r>
              <a:rPr lang="en-US" altLang="ja-JP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4: IF</a:t>
            </a:r>
            <a:r>
              <a:rPr lang="ja-JP" altLang="en-US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関数</a:t>
            </a:r>
            <a:endParaRPr kumimoji="1" lang="ja-JP" altLang="en-US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11" name="Text Box 2"/>
          <p:cNvSpPr txBox="1">
            <a:spLocks noChangeArrowheads="1"/>
          </p:cNvSpPr>
          <p:nvPr/>
        </p:nvSpPr>
        <p:spPr bwMode="auto">
          <a:xfrm>
            <a:off x="381000" y="290513"/>
            <a:ext cx="7940675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20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練習シート</a:t>
            </a:r>
            <a:r>
              <a:rPr lang="en-US" altLang="ja-JP" sz="20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02</a:t>
            </a:r>
            <a:endParaRPr kumimoji="1" lang="en-US" altLang="ja-JP" sz="2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5557" y="1398552"/>
            <a:ext cx="5048250" cy="2276475"/>
          </a:xfrm>
          <a:prstGeom prst="rect">
            <a:avLst/>
          </a:prstGeom>
        </p:spPr>
      </p:pic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79B73-A815-4F21-92C6-61809DE83314}" type="slidenum">
              <a:rPr lang="en-US" altLang="ja-JP" smtClean="0"/>
              <a:pPr/>
              <a:t>18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369830481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テキスト ボックス 9"/>
          <p:cNvSpPr txBox="1"/>
          <p:nvPr/>
        </p:nvSpPr>
        <p:spPr>
          <a:xfrm>
            <a:off x="419100" y="690623"/>
            <a:ext cx="7924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l">
              <a:defRPr/>
            </a:pPr>
            <a:r>
              <a:rPr lang="zh-TW" altLang="en-US" sz="2000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作業指示</a:t>
            </a:r>
            <a:r>
              <a:rPr lang="en-US" altLang="zh-TW" sz="2000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2: </a:t>
            </a:r>
            <a:r>
              <a:rPr lang="zh-TW" altLang="en-US" sz="2000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関数</a:t>
            </a:r>
            <a:r>
              <a:rPr lang="en-US" altLang="zh-TW" sz="2000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:</a:t>
            </a:r>
            <a:r>
              <a:rPr lang="zh-TW" altLang="en-US" sz="2000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合計、最大値</a:t>
            </a:r>
            <a:endParaRPr kumimoji="1" lang="ja-JP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1" name="Text Box 2"/>
          <p:cNvSpPr txBox="1">
            <a:spLocks noChangeArrowheads="1"/>
          </p:cNvSpPr>
          <p:nvPr/>
        </p:nvSpPr>
        <p:spPr bwMode="auto">
          <a:xfrm>
            <a:off x="381000" y="290513"/>
            <a:ext cx="7940675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20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課題シート</a:t>
            </a:r>
            <a:r>
              <a:rPr lang="en-US" altLang="ja-JP" sz="20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04</a:t>
            </a:r>
            <a:endParaRPr kumimoji="1" lang="en-US" altLang="ja-JP" sz="2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pic>
        <p:nvPicPr>
          <p:cNvPr id="2" name="図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4400" y="1219200"/>
            <a:ext cx="6505575" cy="3600450"/>
          </a:xfrm>
          <a:prstGeom prst="rect">
            <a:avLst/>
          </a:prstGeom>
        </p:spPr>
      </p:pic>
      <p:sp>
        <p:nvSpPr>
          <p:cNvPr id="8" name="テキスト ボックス 7"/>
          <p:cNvSpPr txBox="1"/>
          <p:nvPr/>
        </p:nvSpPr>
        <p:spPr>
          <a:xfrm>
            <a:off x="1066800" y="5257800"/>
            <a:ext cx="79248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l">
              <a:defRPr/>
            </a:pPr>
            <a:r>
              <a:rPr lang="zh-TW" altLang="en-US" sz="2000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最大</a:t>
            </a:r>
            <a:r>
              <a:rPr lang="ja-JP" altLang="en-US" sz="2000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は　</a:t>
            </a:r>
            <a:r>
              <a:rPr lang="en-US" altLang="ja-JP" sz="2000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=MAX</a:t>
            </a:r>
          </a:p>
          <a:p>
            <a:pPr lvl="0" algn="l">
              <a:defRPr/>
            </a:pPr>
            <a:r>
              <a:rPr lang="ja-JP" altLang="en-US" sz="2000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最少は　</a:t>
            </a:r>
            <a:r>
              <a:rPr lang="en-US" altLang="ja-JP" sz="2000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=MIN</a:t>
            </a:r>
          </a:p>
          <a:p>
            <a:pPr lvl="0" algn="l">
              <a:defRPr/>
            </a:pPr>
            <a:r>
              <a:rPr kumimoji="1" lang="ja-JP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を使います。</a:t>
            </a:r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79B73-A815-4F21-92C6-61809DE83314}" type="slidenum">
              <a:rPr lang="en-US" altLang="ja-JP" smtClean="0"/>
              <a:pPr/>
              <a:t>19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18501360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74FAFF6C-73AB-4A99-8CA0-CD8395AE7C10}" type="slidenum">
              <a:rPr kumimoji="1" lang="en-US" altLang="ja-JP" sz="1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1" lang="en-US" altLang="ja-JP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50970" y="408079"/>
            <a:ext cx="8607280" cy="612775"/>
          </a:xfrm>
        </p:spPr>
        <p:txBody>
          <a:bodyPr/>
          <a:lstStyle/>
          <a:p>
            <a:pPr algn="l"/>
            <a:r>
              <a:rPr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野球もラーメン屋も統計使えないとダメ</a:t>
            </a:r>
          </a:p>
        </p:txBody>
      </p:sp>
      <p:sp>
        <p:nvSpPr>
          <p:cNvPr id="4103" name="Rectangle 7"/>
          <p:cNvSpPr>
            <a:spLocks noChangeArrowheads="1"/>
          </p:cNvSpPr>
          <p:nvPr/>
        </p:nvSpPr>
        <p:spPr bwMode="auto">
          <a:xfrm>
            <a:off x="1944688" y="2435225"/>
            <a:ext cx="6913562" cy="2114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990600" indent="-53340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371600" indent="-4572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752600" indent="-3810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209800" indent="-3810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667000" indent="-381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3124200" indent="-381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581400" indent="-381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4038600" indent="-381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pic>
        <p:nvPicPr>
          <p:cNvPr id="1026" name="Picture 2" descr="é«æ ¡éçãã¼ã¿JPEG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1020854"/>
            <a:ext cx="4705227" cy="35289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テキスト ボックス 1"/>
          <p:cNvSpPr txBox="1"/>
          <p:nvPr/>
        </p:nvSpPr>
        <p:spPr>
          <a:xfrm>
            <a:off x="401895" y="4747051"/>
            <a:ext cx="463946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画像引用</a:t>
            </a:r>
            <a:r>
              <a:rPr kumimoji="1" lang="en-US" altLang="ja-JP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: http://yoidoreyakyu.blog.fc2.com/blog-entry-40.html</a:t>
            </a:r>
            <a:endParaRPr kumimoji="1" lang="ja-JP" altLang="en-US" sz="1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pic>
        <p:nvPicPr>
          <p:cNvPr id="1028" name="Picture 4" descr="ãé«æ ¡éç ãã¼ã¿éçãã®ç»åæ¤ç´¢çµæ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21057" y="2965162"/>
            <a:ext cx="2857500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テキスト ボックス 8"/>
          <p:cNvSpPr txBox="1"/>
          <p:nvPr/>
        </p:nvSpPr>
        <p:spPr>
          <a:xfrm>
            <a:off x="5010884" y="5067438"/>
            <a:ext cx="358726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膳所高校のデータ解析専用野球部員</a:t>
            </a:r>
            <a:endParaRPr kumimoji="1" lang="en-US" altLang="ja-JP" sz="1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画像引用</a:t>
            </a:r>
            <a:r>
              <a:rPr kumimoji="1" lang="en-US" altLang="ja-JP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: https://www.asahi.com/articles/ASL3S3T0LL3SPTIL00C.html</a:t>
            </a:r>
            <a:endParaRPr kumimoji="1" lang="ja-JP" altLang="en-US" sz="1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4301225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Text Box 2"/>
          <p:cNvSpPr txBox="1">
            <a:spLocks noChangeArrowheads="1"/>
          </p:cNvSpPr>
          <p:nvPr/>
        </p:nvSpPr>
        <p:spPr bwMode="auto">
          <a:xfrm>
            <a:off x="381000" y="290513"/>
            <a:ext cx="7940675" cy="8617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課題シート</a:t>
            </a:r>
            <a:r>
              <a:rPr kumimoji="1" lang="en-US" altLang="ja-JP" sz="20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05 </a:t>
            </a:r>
            <a:r>
              <a:rPr kumimoji="1" lang="ja-JP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グラフを作ろう。</a:t>
            </a:r>
            <a:r>
              <a:rPr kumimoji="1" lang="en-US" altLang="ja-JP" sz="20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(</a:t>
            </a:r>
            <a:r>
              <a:rPr kumimoji="1" lang="ja-JP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小学生・中学生の復習</a:t>
            </a:r>
            <a:r>
              <a:rPr kumimoji="1" lang="en-US" altLang="ja-JP" sz="20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20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作業</a:t>
            </a:r>
            <a:r>
              <a:rPr lang="en-US" altLang="ja-JP" sz="20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1</a:t>
            </a:r>
            <a:r>
              <a:rPr lang="ja-JP" altLang="en-US" sz="20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～</a:t>
            </a:r>
            <a:r>
              <a:rPr lang="en-US" altLang="ja-JP" sz="20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5</a:t>
            </a:r>
            <a:r>
              <a:rPr lang="ja-JP" altLang="en-US" sz="2000" dirty="0" err="1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までの</a:t>
            </a:r>
            <a:r>
              <a:rPr lang="ja-JP" altLang="en-US" sz="20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グラフの種類は、すべて違います。</a:t>
            </a:r>
            <a:endParaRPr kumimoji="1" lang="en-US" altLang="ja-JP" sz="20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381000" y="5307553"/>
            <a:ext cx="355062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2000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グラフにしたい部分を範囲指定した後に、</a:t>
            </a:r>
            <a:endParaRPr lang="en-US" altLang="ja-JP" sz="2000" dirty="0">
              <a:solidFill>
                <a:srgbClr val="00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l">
              <a:defRPr/>
            </a:pPr>
            <a:r>
              <a:rPr lang="en-US" altLang="ja-JP" sz="2000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[</a:t>
            </a:r>
            <a:r>
              <a:rPr lang="ja-JP" altLang="en-US" sz="2000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挿入</a:t>
            </a:r>
            <a:r>
              <a:rPr lang="en-US" altLang="ja-JP" sz="2000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]</a:t>
            </a:r>
            <a:r>
              <a:rPr lang="ja-JP" altLang="en-US" sz="2000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のメニュー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20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適切な</a:t>
            </a:r>
            <a:r>
              <a:rPr lang="ja-JP" altLang="en-US" sz="2000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グラフを指定します。</a:t>
            </a: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526800" y="1145422"/>
            <a:ext cx="355062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sz="2000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Excel</a:t>
            </a:r>
            <a:r>
              <a:rPr lang="ja-JP" altLang="en-US" sz="2000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を使っている人</a:t>
            </a:r>
          </a:p>
        </p:txBody>
      </p:sp>
      <p:pic>
        <p:nvPicPr>
          <p:cNvPr id="2" name="図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1000" y="1843125"/>
            <a:ext cx="3842226" cy="3327589"/>
          </a:xfrm>
          <a:prstGeom prst="rect">
            <a:avLst/>
          </a:prstGeom>
        </p:spPr>
      </p:pic>
      <p:sp>
        <p:nvSpPr>
          <p:cNvPr id="3" name="楕円 2"/>
          <p:cNvSpPr/>
          <p:nvPr/>
        </p:nvSpPr>
        <p:spPr bwMode="auto">
          <a:xfrm>
            <a:off x="838200" y="1720880"/>
            <a:ext cx="685800" cy="366675"/>
          </a:xfrm>
          <a:prstGeom prst="ellipse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ＭＳ Ｐゴシック" panose="020B0600070205080204" pitchFamily="50" charset="-128"/>
            </a:endParaRPr>
          </a:p>
        </p:txBody>
      </p:sp>
      <p:cxnSp>
        <p:nvCxnSpPr>
          <p:cNvPr id="7" name="直線コネクタ 6"/>
          <p:cNvCxnSpPr/>
          <p:nvPr/>
        </p:nvCxnSpPr>
        <p:spPr bwMode="auto">
          <a:xfrm flipH="1">
            <a:off x="4527389" y="1106121"/>
            <a:ext cx="1" cy="5370879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1" name="テキスト ボックス 10"/>
          <p:cNvSpPr txBox="1"/>
          <p:nvPr/>
        </p:nvSpPr>
        <p:spPr>
          <a:xfrm>
            <a:off x="4527389" y="1106121"/>
            <a:ext cx="443699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sz="2000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Google</a:t>
            </a:r>
            <a:r>
              <a:rPr lang="ja-JP" altLang="en-US" sz="2000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スプレッドシートを</a:t>
            </a:r>
            <a:endParaRPr lang="en-US" altLang="ja-JP" sz="2000" dirty="0">
              <a:solidFill>
                <a:srgbClr val="00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2000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使っている人</a:t>
            </a:r>
          </a:p>
        </p:txBody>
      </p:sp>
      <p:pic>
        <p:nvPicPr>
          <p:cNvPr id="10" name="図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31554" y="1731729"/>
            <a:ext cx="3538062" cy="3384537"/>
          </a:xfrm>
          <a:prstGeom prst="rect">
            <a:avLst/>
          </a:prstGeom>
        </p:spPr>
      </p:pic>
      <p:sp>
        <p:nvSpPr>
          <p:cNvPr id="13" name="テキスト ボックス 12"/>
          <p:cNvSpPr txBox="1"/>
          <p:nvPr/>
        </p:nvSpPr>
        <p:spPr>
          <a:xfrm>
            <a:off x="4777887" y="5188706"/>
            <a:ext cx="355062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2000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グラフにしたい部分を範囲指定した後に、</a:t>
            </a:r>
            <a:endParaRPr lang="en-US" altLang="ja-JP" sz="2000" dirty="0">
              <a:solidFill>
                <a:srgbClr val="00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l">
              <a:defRPr/>
            </a:pPr>
            <a:r>
              <a:rPr lang="en-US" altLang="ja-JP" sz="2000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[</a:t>
            </a:r>
            <a:r>
              <a:rPr lang="ja-JP" altLang="en-US" sz="2000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挿入</a:t>
            </a:r>
            <a:r>
              <a:rPr lang="en-US" altLang="ja-JP" sz="2000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]</a:t>
            </a:r>
            <a:r>
              <a:rPr lang="ja-JP" altLang="en-US" sz="2000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のメニュー</a:t>
            </a:r>
          </a:p>
          <a:p>
            <a:pPr algn="l">
              <a:defRPr/>
            </a:pPr>
            <a:r>
              <a:rPr lang="ja-JP" altLang="en-US" sz="2000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からグラフを指定します。</a:t>
            </a:r>
          </a:p>
        </p:txBody>
      </p:sp>
      <p:sp>
        <p:nvSpPr>
          <p:cNvPr id="12" name="スライド番号プレースホルダー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79B73-A815-4F21-92C6-61809DE83314}" type="slidenum">
              <a:rPr lang="en-US" altLang="ja-JP" smtClean="0"/>
              <a:pPr/>
              <a:t>20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266505749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Text Box 2"/>
          <p:cNvSpPr txBox="1">
            <a:spLocks noChangeArrowheads="1"/>
          </p:cNvSpPr>
          <p:nvPr/>
        </p:nvSpPr>
        <p:spPr bwMode="auto">
          <a:xfrm>
            <a:off x="381000" y="290513"/>
            <a:ext cx="7940675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課題シート</a:t>
            </a:r>
            <a:r>
              <a:rPr kumimoji="1" lang="en-US" altLang="ja-JP" sz="20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06 </a:t>
            </a:r>
            <a:endParaRPr kumimoji="1" lang="en-US" altLang="ja-JP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381000" y="838200"/>
            <a:ext cx="443699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l">
              <a:defRPr/>
            </a:pPr>
            <a:r>
              <a:rPr lang="zh-TW" altLang="en-US" sz="2000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作業指示</a:t>
            </a:r>
            <a:r>
              <a:rPr lang="en-US" altLang="zh-TW" sz="2000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1: </a:t>
            </a:r>
            <a:r>
              <a:rPr lang="zh-TW" altLang="en-US" sz="2000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絶対指定</a:t>
            </a: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1143000" y="4964048"/>
            <a:ext cx="67056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2000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ヒント</a:t>
            </a:r>
            <a:r>
              <a:rPr lang="en-US" altLang="ja-JP" sz="2000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: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sz="2000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lang="ja-JP" altLang="en-US" sz="2000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割合の意味と計算方法を考えてみましょう。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2000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計算式には、絶対指定を使用するとコピーして使えます。</a:t>
            </a:r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3000" y="1474024"/>
            <a:ext cx="4791075" cy="3228975"/>
          </a:xfrm>
          <a:prstGeom prst="rect">
            <a:avLst/>
          </a:prstGeom>
        </p:spPr>
      </p:pic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79B73-A815-4F21-92C6-61809DE83314}" type="slidenum">
              <a:rPr lang="en-US" altLang="ja-JP" smtClean="0"/>
              <a:pPr/>
              <a:t>21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351355321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Text Box 2"/>
          <p:cNvSpPr txBox="1">
            <a:spLocks noChangeArrowheads="1"/>
          </p:cNvSpPr>
          <p:nvPr/>
        </p:nvSpPr>
        <p:spPr bwMode="auto">
          <a:xfrm>
            <a:off x="381000" y="381000"/>
            <a:ext cx="548640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>
              <a:spcBef>
                <a:spcPct val="50000"/>
              </a:spcBef>
            </a:pPr>
            <a:r>
              <a:rPr lang="ja-JP" altLang="en-US" sz="20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課題シート</a:t>
            </a:r>
            <a:r>
              <a:rPr lang="en-US" altLang="ja-JP" sz="20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6</a:t>
            </a:r>
          </a:p>
        </p:txBody>
      </p:sp>
      <p:sp>
        <p:nvSpPr>
          <p:cNvPr id="2" name="テキスト ボックス 1"/>
          <p:cNvSpPr txBox="1"/>
          <p:nvPr/>
        </p:nvSpPr>
        <p:spPr>
          <a:xfrm>
            <a:off x="381000" y="899547"/>
            <a:ext cx="79248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TW" altLang="en-US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作業指示</a:t>
            </a:r>
            <a:r>
              <a:rPr lang="en-US" altLang="zh-TW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2: </a:t>
            </a:r>
            <a:r>
              <a:rPr lang="zh-TW" altLang="en-US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表示形式</a:t>
            </a:r>
            <a:endParaRPr lang="en-US" altLang="ja-JP" sz="2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l"/>
            <a:r>
              <a:rPr lang="ja-JP" altLang="en-US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ヒント</a:t>
            </a:r>
            <a:r>
              <a:rPr lang="en-US" altLang="ja-JP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:</a:t>
            </a:r>
          </a:p>
          <a:p>
            <a:pPr algn="l"/>
            <a:r>
              <a:rPr lang="ja-JP" altLang="en-US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折り返し、垂直方向の位置、セルの結合を使用します。</a:t>
            </a:r>
            <a:endParaRPr kumimoji="1" lang="ja-JP" altLang="en-US" sz="2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pic>
        <p:nvPicPr>
          <p:cNvPr id="7" name="図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4400" y="1981200"/>
            <a:ext cx="6452755" cy="3505200"/>
          </a:xfrm>
          <a:prstGeom prst="rect">
            <a:avLst/>
          </a:prstGeom>
        </p:spPr>
      </p:pic>
      <p:sp>
        <p:nvSpPr>
          <p:cNvPr id="10" name="スライド番号プレースホルダー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79B73-A815-4F21-92C6-61809DE83314}" type="slidenum">
              <a:rPr lang="en-US" altLang="ja-JP" smtClean="0"/>
              <a:pPr/>
              <a:t>22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61737964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Text Box 2"/>
          <p:cNvSpPr txBox="1">
            <a:spLocks noChangeArrowheads="1"/>
          </p:cNvSpPr>
          <p:nvPr/>
        </p:nvSpPr>
        <p:spPr bwMode="auto">
          <a:xfrm>
            <a:off x="380998" y="295982"/>
            <a:ext cx="7940675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lvl="0" algn="l">
              <a:spcBef>
                <a:spcPct val="50000"/>
              </a:spcBef>
              <a:defRPr/>
            </a:pPr>
            <a:r>
              <a:rPr lang="ja-JP" altLang="en-US" sz="20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課題シート</a:t>
            </a:r>
            <a:r>
              <a:rPr lang="en-US" altLang="ja-JP" sz="20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07:</a:t>
            </a:r>
            <a:r>
              <a:rPr lang="ja-JP" altLang="en-US" sz="20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成績</a:t>
            </a:r>
            <a:r>
              <a:rPr lang="en-US" altLang="ja-JP" sz="20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(2)</a:t>
            </a:r>
            <a:endParaRPr kumimoji="1" lang="en-US" altLang="ja-JP" sz="2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304800" y="951046"/>
            <a:ext cx="449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l">
              <a:defRPr/>
            </a:pPr>
            <a:r>
              <a:rPr lang="en-US" altLang="ja-JP" sz="24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lang="ja-JP" altLang="en-US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偏差値</a:t>
            </a:r>
            <a:r>
              <a:rPr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の求め方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408212" y="1686144"/>
            <a:ext cx="7635875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kumimoji="1" lang="ja-JP" altLang="en-US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まず、偏差値の意味は</a:t>
            </a:r>
            <a:r>
              <a:rPr kumimoji="1" lang="en-US" altLang="ja-JP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WEB</a:t>
            </a:r>
            <a:r>
              <a:rPr kumimoji="1" lang="ja-JP" altLang="en-US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ググってください。意味が理解できないと、数式の意味が理解できないかも。</a:t>
            </a:r>
            <a:endParaRPr kumimoji="1" lang="en-US" altLang="ja-JP" sz="2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l"/>
            <a:endParaRPr lang="en-US" altLang="ja-JP" sz="2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l"/>
            <a:r>
              <a:rPr kumimoji="1" lang="en-US" altLang="ja-JP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[ Excel </a:t>
            </a:r>
            <a:r>
              <a:rPr kumimoji="1" lang="ja-JP" altLang="en-US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偏差値</a:t>
            </a:r>
            <a:r>
              <a:rPr kumimoji="1" lang="en-US" altLang="ja-JP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]   </a:t>
            </a:r>
            <a:r>
              <a:rPr kumimoji="1" lang="ja-JP" altLang="en-US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又は </a:t>
            </a:r>
            <a:r>
              <a:rPr kumimoji="1" lang="en-US" altLang="ja-JP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[Google</a:t>
            </a:r>
            <a:r>
              <a:rPr kumimoji="1" lang="ja-JP" altLang="en-US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スプレッドシート　偏差値</a:t>
            </a:r>
            <a:r>
              <a:rPr kumimoji="1" lang="en-US" altLang="ja-JP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]</a:t>
            </a:r>
          </a:p>
          <a:p>
            <a:pPr algn="l"/>
            <a:r>
              <a:rPr lang="ja-JP" altLang="en-US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で検索</a:t>
            </a:r>
          </a:p>
          <a:p>
            <a:pPr algn="l"/>
            <a:endParaRPr kumimoji="1" lang="ja-JP" altLang="en-US" sz="2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l"/>
            <a:r>
              <a:rPr lang="ja-JP" altLang="en-US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偏差値の求め方</a:t>
            </a:r>
            <a:r>
              <a:rPr lang="en-US" altLang="ja-JP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(</a:t>
            </a:r>
            <a:r>
              <a:rPr lang="ja-JP" altLang="en-US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関数にはありません</a:t>
            </a:r>
            <a:r>
              <a:rPr lang="en-US" altLang="ja-JP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</a:p>
          <a:p>
            <a:pPr algn="l"/>
            <a:endParaRPr kumimoji="1" lang="en-US" altLang="ja-JP" sz="2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l"/>
            <a:r>
              <a:rPr lang="ja-JP" altLang="en-US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偏差値 </a:t>
            </a:r>
            <a:r>
              <a:rPr lang="en-US" altLang="ja-JP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= 50 + 10 * (</a:t>
            </a:r>
            <a:r>
              <a:rPr lang="ja-JP" altLang="en-US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得点 </a:t>
            </a:r>
            <a:r>
              <a:rPr lang="en-US" altLang="ja-JP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– </a:t>
            </a:r>
            <a:r>
              <a:rPr lang="ja-JP" altLang="en-US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平均値</a:t>
            </a:r>
            <a:r>
              <a:rPr lang="en-US" altLang="ja-JP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) / </a:t>
            </a:r>
            <a:r>
              <a:rPr lang="ja-JP" altLang="en-US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標準偏差</a:t>
            </a:r>
            <a:endParaRPr lang="en-US" altLang="ja-JP" sz="2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l"/>
            <a:endParaRPr lang="en-US" altLang="ja-JP" sz="2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l"/>
            <a:r>
              <a:rPr lang="ja-JP" altLang="en-US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数式の設定には絶対指定を使います。</a:t>
            </a:r>
          </a:p>
          <a:p>
            <a:pPr algn="l"/>
            <a:endParaRPr kumimoji="1" lang="ja-JP" altLang="en-US" sz="2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l"/>
            <a:endParaRPr kumimoji="1" lang="ja-JP" altLang="en-US" sz="2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l"/>
            <a:endParaRPr lang="ja-JP" altLang="en-US" sz="2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79B73-A815-4F21-92C6-61809DE83314}" type="slidenum">
              <a:rPr lang="en-US" altLang="ja-JP" smtClean="0"/>
              <a:pPr/>
              <a:t>23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130762749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Text Box 2"/>
          <p:cNvSpPr txBox="1">
            <a:spLocks noChangeArrowheads="1"/>
          </p:cNvSpPr>
          <p:nvPr/>
        </p:nvSpPr>
        <p:spPr bwMode="auto">
          <a:xfrm>
            <a:off x="372702" y="222120"/>
            <a:ext cx="7940675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lvl="0" algn="l">
              <a:spcBef>
                <a:spcPct val="50000"/>
              </a:spcBef>
              <a:defRPr/>
            </a:pPr>
            <a:r>
              <a:rPr lang="ja-JP" altLang="en-US" sz="20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課題シート</a:t>
            </a:r>
            <a:r>
              <a:rPr lang="en-US" altLang="ja-JP" sz="20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08</a:t>
            </a:r>
            <a:endParaRPr kumimoji="1" lang="en-US" altLang="ja-JP" sz="2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367259" y="675620"/>
            <a:ext cx="850718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l">
              <a:defRPr/>
            </a:pPr>
            <a:r>
              <a:rPr lang="en-US" altLang="ja-JP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lang="ja-JP" altLang="en-US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課題シートの内容をもとに下記の表を作ってください</a:t>
            </a:r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0827" y="1182511"/>
            <a:ext cx="8020050" cy="4743450"/>
          </a:xfrm>
          <a:prstGeom prst="rect">
            <a:avLst/>
          </a:prstGeom>
        </p:spPr>
      </p:pic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79B73-A815-4F21-92C6-61809DE83314}" type="slidenum">
              <a:rPr lang="en-US" altLang="ja-JP" smtClean="0"/>
              <a:pPr/>
              <a:t>24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253019652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Text Box 2"/>
          <p:cNvSpPr txBox="1">
            <a:spLocks noChangeArrowheads="1"/>
          </p:cNvSpPr>
          <p:nvPr/>
        </p:nvSpPr>
        <p:spPr bwMode="auto">
          <a:xfrm>
            <a:off x="372702" y="222120"/>
            <a:ext cx="7940675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lvl="0" algn="l">
              <a:spcBef>
                <a:spcPct val="50000"/>
              </a:spcBef>
              <a:defRPr/>
            </a:pPr>
            <a:r>
              <a:rPr lang="ja-JP" altLang="en-US" sz="20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課題シート</a:t>
            </a:r>
            <a:r>
              <a:rPr lang="en-US" altLang="ja-JP" sz="20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09</a:t>
            </a:r>
            <a:endParaRPr kumimoji="1" lang="en-US" altLang="ja-JP" sz="2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367259" y="675620"/>
            <a:ext cx="850718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l">
              <a:defRPr/>
            </a:pPr>
            <a:r>
              <a:rPr lang="en-US" altLang="ja-JP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lang="ja-JP" altLang="en-US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課題シートの内容をもとに下記の表とグラフを作ってください</a:t>
            </a: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79B73-A815-4F21-92C6-61809DE83314}" type="slidenum">
              <a:rPr lang="en-US" altLang="ja-JP" smtClean="0"/>
              <a:pPr/>
              <a:t>25</a:t>
            </a:fld>
            <a:endParaRPr lang="en-US" altLang="ja-JP" dirty="0"/>
          </a:p>
        </p:txBody>
      </p:sp>
      <p:pic>
        <p:nvPicPr>
          <p:cNvPr id="2" name="図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00200" y="1435100"/>
            <a:ext cx="5229225" cy="4810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11556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Text Box 2"/>
          <p:cNvSpPr txBox="1">
            <a:spLocks noChangeArrowheads="1"/>
          </p:cNvSpPr>
          <p:nvPr/>
        </p:nvSpPr>
        <p:spPr bwMode="auto">
          <a:xfrm>
            <a:off x="380998" y="341516"/>
            <a:ext cx="7940675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lvl="0" algn="l">
              <a:spcBef>
                <a:spcPct val="50000"/>
              </a:spcBef>
              <a:defRPr/>
            </a:pPr>
            <a:r>
              <a:rPr lang="ja-JP" altLang="en-US" sz="20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課題シート</a:t>
            </a:r>
            <a:r>
              <a:rPr lang="en-US" altLang="ja-JP" sz="20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10(</a:t>
            </a:r>
            <a:r>
              <a:rPr lang="ja-JP" altLang="en-US" sz="20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課題シート</a:t>
            </a:r>
            <a:r>
              <a:rPr lang="en-US" altLang="ja-JP" sz="20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A):</a:t>
            </a:r>
            <a:endParaRPr kumimoji="1" lang="en-US" altLang="ja-JP" sz="2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381000" y="921623"/>
            <a:ext cx="6477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l">
              <a:defRPr/>
            </a:pPr>
            <a:r>
              <a:rPr lang="en-US" altLang="ja-JP" sz="20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lang="ja-JP" altLang="en-US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いろいろな関数を調べて使ってみよう。</a:t>
            </a:r>
            <a:endParaRPr kumimoji="1" lang="ja-JP" altLang="en-US" sz="20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533399" y="1447800"/>
            <a:ext cx="7635875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kumimoji="1" lang="ja-JP" altLang="en-US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次の関数を</a:t>
            </a:r>
            <a:r>
              <a:rPr kumimoji="1" lang="en-US" altLang="ja-JP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Web</a:t>
            </a:r>
            <a:r>
              <a:rPr kumimoji="1" lang="ja-JP" altLang="en-US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で調べてつかってみます。</a:t>
            </a:r>
          </a:p>
          <a:p>
            <a:pPr algn="l"/>
            <a:r>
              <a:rPr lang="ja-JP" altLang="en-US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lang="en-US" altLang="ja-JP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Web</a:t>
            </a:r>
            <a:r>
              <a:rPr lang="ja-JP" altLang="en-US" sz="2000" dirty="0" err="1">
                <a:latin typeface="メイリオ" panose="020B0604030504040204" pitchFamily="50" charset="-128"/>
                <a:ea typeface="メイリオ" panose="020B0604030504040204" pitchFamily="50" charset="-128"/>
              </a:rPr>
              <a:t>には</a:t>
            </a:r>
            <a:r>
              <a:rPr lang="ja-JP" altLang="en-US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具体的に使い方がでている例が多いですから、それを応用してみましょう。</a:t>
            </a:r>
          </a:p>
          <a:p>
            <a:pPr algn="l"/>
            <a:endParaRPr kumimoji="1" lang="ja-JP" altLang="en-US" sz="2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l"/>
            <a:endParaRPr kumimoji="1" lang="ja-JP" altLang="en-US" sz="2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l"/>
            <a:endParaRPr kumimoji="1" lang="ja-JP" altLang="en-US" sz="2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l"/>
            <a:endParaRPr lang="ja-JP" altLang="en-US" sz="2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aphicFrame>
        <p:nvGraphicFramePr>
          <p:cNvPr id="2" name="表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05070442"/>
              </p:ext>
            </p:extLst>
          </p:nvPr>
        </p:nvGraphicFramePr>
        <p:xfrm>
          <a:off x="990600" y="2631916"/>
          <a:ext cx="6096000" cy="1188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01864">
                  <a:extLst>
                    <a:ext uri="{9D8B030D-6E8A-4147-A177-3AD203B41FA5}">
                      <a16:colId xmlns:a16="http://schemas.microsoft.com/office/drawing/2014/main" val="3815525389"/>
                    </a:ext>
                  </a:extLst>
                </a:gridCol>
                <a:gridCol w="3894136">
                  <a:extLst>
                    <a:ext uri="{9D8B030D-6E8A-4147-A177-3AD203B41FA5}">
                      <a16:colId xmlns:a16="http://schemas.microsoft.com/office/drawing/2014/main" val="6446148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課題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使用関数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1865616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z="20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売上表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20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SUMIFS</a:t>
                      </a:r>
                      <a:r>
                        <a:rPr kumimoji="1" lang="ja-JP" altLang="en-US" sz="20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関数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6170789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z="20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単価表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20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MATCH</a:t>
                      </a:r>
                      <a:r>
                        <a:rPr kumimoji="1" lang="ja-JP" altLang="en-US" sz="20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関数</a:t>
                      </a:r>
                      <a:r>
                        <a:rPr kumimoji="1" lang="en-US" altLang="ja-JP" sz="20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/INDEX</a:t>
                      </a:r>
                      <a:r>
                        <a:rPr kumimoji="1" lang="ja-JP" altLang="en-US" sz="20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関数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32436738"/>
                  </a:ext>
                </a:extLst>
              </a:tr>
            </a:tbl>
          </a:graphicData>
        </a:graphic>
      </p:graphicFrame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79B73-A815-4F21-92C6-61809DE83314}" type="slidenum">
              <a:rPr lang="en-US" altLang="ja-JP" smtClean="0"/>
              <a:pPr/>
              <a:t>26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418785292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Text Box 2"/>
          <p:cNvSpPr txBox="1">
            <a:spLocks noChangeArrowheads="1"/>
          </p:cNvSpPr>
          <p:nvPr/>
        </p:nvSpPr>
        <p:spPr bwMode="auto">
          <a:xfrm>
            <a:off x="323171" y="268887"/>
            <a:ext cx="7940675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lvl="0" algn="l">
              <a:spcBef>
                <a:spcPct val="50000"/>
              </a:spcBef>
              <a:defRPr/>
            </a:pPr>
            <a:r>
              <a:rPr lang="ja-JP" altLang="en-US" sz="20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課題シート</a:t>
            </a:r>
            <a:r>
              <a:rPr lang="en-US" altLang="ja-JP" sz="20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11(</a:t>
            </a:r>
            <a:r>
              <a:rPr lang="ja-JP" altLang="en-US" sz="20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課題シート</a:t>
            </a:r>
            <a:r>
              <a:rPr lang="en-US" altLang="ja-JP" sz="20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B):</a:t>
            </a:r>
            <a:r>
              <a:rPr lang="ja-JP" altLang="en-US" sz="20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おまけ</a:t>
            </a:r>
            <a:r>
              <a:rPr lang="en-US" altLang="ja-JP" sz="20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: </a:t>
            </a:r>
            <a:r>
              <a:rPr lang="ja-JP" altLang="en-US" sz="20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九九の表</a:t>
            </a:r>
            <a:endParaRPr kumimoji="1" lang="en-US" altLang="ja-JP" sz="2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323171" y="783909"/>
            <a:ext cx="8763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l">
              <a:defRPr/>
            </a:pPr>
            <a:r>
              <a:rPr lang="en-US" altLang="ja-JP" sz="20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lang="ja-JP" altLang="en-US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複合参照</a:t>
            </a:r>
            <a:endParaRPr kumimoji="1" lang="ja-JP" altLang="en-US" sz="20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5591857" y="1706245"/>
            <a:ext cx="2971799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kumimoji="1" lang="ja-JP" altLang="en-US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基本的に、黄色いセル</a:t>
            </a:r>
            <a:r>
              <a:rPr kumimoji="1" lang="en-US" altLang="ja-JP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2</a:t>
            </a:r>
            <a:r>
              <a:rPr kumimoji="1" lang="ja-JP" altLang="en-US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か所と緑のセル</a:t>
            </a:r>
            <a:r>
              <a:rPr lang="ja-JP" altLang="en-US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一か所に数式を設定してコピーして九九の表を作ります。</a:t>
            </a:r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8614" y="1137880"/>
            <a:ext cx="4924425" cy="2524125"/>
          </a:xfrm>
          <a:prstGeom prst="rect">
            <a:avLst/>
          </a:prstGeom>
        </p:spPr>
      </p:pic>
      <p:sp>
        <p:nvSpPr>
          <p:cNvPr id="10" name="テキスト ボックス 9"/>
          <p:cNvSpPr txBox="1"/>
          <p:nvPr/>
        </p:nvSpPr>
        <p:spPr>
          <a:xfrm>
            <a:off x="328614" y="3998456"/>
            <a:ext cx="8262256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kumimoji="1" lang="ja-JP" altLang="en-US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緑のセルは複合参照を使用します。</a:t>
            </a:r>
          </a:p>
          <a:p>
            <a:pPr algn="l"/>
            <a:r>
              <a:rPr lang="ja-JP" altLang="en-US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・相対参照   例</a:t>
            </a:r>
            <a:r>
              <a:rPr lang="en-US" altLang="ja-JP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: C1	</a:t>
            </a:r>
            <a:r>
              <a:rPr lang="ja-JP" altLang="en-US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コピーすると自動的に参照先が適切なものに</a:t>
            </a:r>
            <a:br>
              <a:rPr lang="ja-JP" altLang="en-US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			自動変換されます。</a:t>
            </a:r>
          </a:p>
          <a:p>
            <a:pPr algn="l"/>
            <a:r>
              <a:rPr lang="ja-JP" altLang="en-US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・絶対参照　例</a:t>
            </a:r>
            <a:r>
              <a:rPr lang="en-US" altLang="ja-JP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:$C$1	</a:t>
            </a:r>
            <a:r>
              <a:rPr lang="ja-JP" altLang="en-US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コピーしても参照先は変更されません。</a:t>
            </a:r>
          </a:p>
          <a:p>
            <a:pPr algn="l"/>
            <a:r>
              <a:rPr lang="ja-JP" altLang="en-US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・複合参照　例</a:t>
            </a:r>
            <a:r>
              <a:rPr lang="en-US" altLang="ja-JP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:$C1  C$1</a:t>
            </a:r>
          </a:p>
          <a:p>
            <a:pPr algn="l"/>
            <a:r>
              <a:rPr lang="ja-JP" altLang="en-US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　　コピーした場合、</a:t>
            </a:r>
            <a:r>
              <a:rPr lang="en-US" altLang="ja-JP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$</a:t>
            </a:r>
            <a:r>
              <a:rPr lang="ja-JP" altLang="en-US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が指定されている行または列は変更されませんが、指定されていない列又は行は適切なものに自動変換されます。</a:t>
            </a:r>
          </a:p>
        </p:txBody>
      </p:sp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79B73-A815-4F21-92C6-61809DE83314}" type="slidenum">
              <a:rPr lang="en-US" altLang="ja-JP" sz="200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pPr/>
              <a:t>27</a:t>
            </a:fld>
            <a:endParaRPr lang="en-US" altLang="ja-JP" sz="2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307763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Text Box 2"/>
          <p:cNvSpPr txBox="1">
            <a:spLocks noChangeArrowheads="1"/>
          </p:cNvSpPr>
          <p:nvPr/>
        </p:nvSpPr>
        <p:spPr bwMode="auto">
          <a:xfrm>
            <a:off x="381000" y="762000"/>
            <a:ext cx="853440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>
              <a:spcBef>
                <a:spcPct val="50000"/>
              </a:spcBef>
            </a:pPr>
            <a:r>
              <a:rPr lang="ja-JP" altLang="en-US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表計算の課題のスケジュール</a:t>
            </a:r>
            <a:endParaRPr lang="en-US" altLang="ja-JP" sz="2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aphicFrame>
        <p:nvGraphicFramePr>
          <p:cNvPr id="8" name="表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88353235"/>
              </p:ext>
            </p:extLst>
          </p:nvPr>
        </p:nvGraphicFramePr>
        <p:xfrm>
          <a:off x="598714" y="1181191"/>
          <a:ext cx="7772400" cy="1493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05000">
                  <a:extLst>
                    <a:ext uri="{9D8B030D-6E8A-4147-A177-3AD203B41FA5}">
                      <a16:colId xmlns:a16="http://schemas.microsoft.com/office/drawing/2014/main" val="348134546"/>
                    </a:ext>
                  </a:extLst>
                </a:gridCol>
                <a:gridCol w="5867400">
                  <a:extLst>
                    <a:ext uri="{9D8B030D-6E8A-4147-A177-3AD203B41FA5}">
                      <a16:colId xmlns:a16="http://schemas.microsoft.com/office/drawing/2014/main" val="1182252215"/>
                    </a:ext>
                  </a:extLst>
                </a:gridCol>
              </a:tblGrid>
              <a:tr h="137159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8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6</a:t>
                      </a:r>
                      <a:r>
                        <a:rPr kumimoji="1" lang="ja-JP" altLang="en-US" sz="18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時限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8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・課題の説明</a:t>
                      </a:r>
                    </a:p>
                    <a:p>
                      <a:r>
                        <a:rPr kumimoji="1" lang="ja-JP" altLang="en-US" sz="18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・表計算の練習</a:t>
                      </a:r>
                      <a:r>
                        <a:rPr kumimoji="1" lang="en-US" altLang="ja-JP" sz="20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01,02</a:t>
                      </a:r>
                      <a:r>
                        <a:rPr kumimoji="1" lang="ja-JP" altLang="en-US" sz="18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シート</a:t>
                      </a:r>
                      <a:endParaRPr kumimoji="1" lang="en-US" altLang="ja-JP" sz="1800" b="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r>
                        <a:rPr kumimoji="1" lang="en-US" altLang="ja-JP" sz="18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 (</a:t>
                      </a:r>
                      <a:r>
                        <a:rPr kumimoji="1" lang="ja-JP" altLang="en-US" sz="18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説明しながらやるかもしれません</a:t>
                      </a:r>
                      <a:r>
                        <a:rPr kumimoji="1" lang="en-US" altLang="ja-JP" sz="18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)</a:t>
                      </a:r>
                      <a:endParaRPr kumimoji="1" lang="ja-JP" altLang="en-US" sz="1800" b="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r>
                        <a:rPr kumimoji="1" lang="ja-JP" altLang="en-US" sz="18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・課題シート</a:t>
                      </a:r>
                      <a:r>
                        <a:rPr kumimoji="1" lang="en-US" altLang="ja-JP" sz="18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01</a:t>
                      </a:r>
                      <a:r>
                        <a:rPr kumimoji="1" lang="ja-JP" altLang="en-US" sz="18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～</a:t>
                      </a:r>
                      <a:r>
                        <a:rPr kumimoji="1" lang="en-US" altLang="ja-JP" sz="18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0B</a:t>
                      </a:r>
                      <a:br>
                        <a:rPr kumimoji="1" lang="en-US" altLang="ja-JP" sz="18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</a:br>
                      <a:r>
                        <a:rPr kumimoji="1" lang="en-US" altLang="ja-JP" sz="18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 (11</a:t>
                      </a:r>
                      <a:r>
                        <a:rPr kumimoji="1" lang="ja-JP" altLang="en-US" sz="18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シートで自分のベースでやります。</a:t>
                      </a:r>
                      <a:r>
                        <a:rPr kumimoji="1" lang="en-US" altLang="ja-JP" sz="18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)</a:t>
                      </a:r>
                      <a:endParaRPr kumimoji="1" lang="ja-JP" altLang="en-US" sz="1800" b="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60362512"/>
                  </a:ext>
                </a:extLst>
              </a:tr>
            </a:tbl>
          </a:graphicData>
        </a:graphic>
      </p:graphicFrame>
      <p:sp>
        <p:nvSpPr>
          <p:cNvPr id="2" name="テキスト ボックス 1"/>
          <p:cNvSpPr txBox="1"/>
          <p:nvPr/>
        </p:nvSpPr>
        <p:spPr>
          <a:xfrm>
            <a:off x="647700" y="2774192"/>
            <a:ext cx="7315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ja-JP" altLang="en-US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すでに表計算に慣れている人は、練習シートを含め、どんどん先に進んでやっていいです。</a:t>
            </a:r>
            <a:endParaRPr kumimoji="1" lang="ja-JP" altLang="en-US" sz="2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cxnSp>
        <p:nvCxnSpPr>
          <p:cNvPr id="4" name="直線コネクタ 3"/>
          <p:cNvCxnSpPr/>
          <p:nvPr/>
        </p:nvCxnSpPr>
        <p:spPr bwMode="auto">
          <a:xfrm>
            <a:off x="381000" y="3476505"/>
            <a:ext cx="81534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2" name="テキスト ボックス 11"/>
          <p:cNvSpPr txBox="1"/>
          <p:nvPr/>
        </p:nvSpPr>
        <p:spPr>
          <a:xfrm>
            <a:off x="576943" y="3627588"/>
            <a:ext cx="762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kumimoji="1" lang="ja-JP" altLang="en-US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課題が</a:t>
            </a:r>
            <a:r>
              <a:rPr kumimoji="1" lang="en-US" altLang="ja-JP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1~11(01</a:t>
            </a:r>
            <a:r>
              <a:rPr kumimoji="1" lang="ja-JP" altLang="en-US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～</a:t>
            </a:r>
            <a:r>
              <a:rPr kumimoji="1" lang="en-US" altLang="ja-JP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0B)</a:t>
            </a:r>
            <a:r>
              <a:rPr kumimoji="1" lang="ja-JP" altLang="en-US" sz="2000" dirty="0" err="1">
                <a:latin typeface="メイリオ" panose="020B0604030504040204" pitchFamily="50" charset="-128"/>
                <a:ea typeface="メイリオ" panose="020B0604030504040204" pitchFamily="50" charset="-128"/>
              </a:rPr>
              <a:t>まで</a:t>
            </a:r>
            <a:r>
              <a:rPr kumimoji="1" lang="ja-JP" altLang="en-US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用意されています。</a:t>
            </a:r>
          </a:p>
        </p:txBody>
      </p:sp>
      <p:grpSp>
        <p:nvGrpSpPr>
          <p:cNvPr id="13" name="グループ化 12"/>
          <p:cNvGrpSpPr/>
          <p:nvPr/>
        </p:nvGrpSpPr>
        <p:grpSpPr>
          <a:xfrm>
            <a:off x="598714" y="4064184"/>
            <a:ext cx="5029200" cy="2489194"/>
            <a:chOff x="457200" y="1810603"/>
            <a:chExt cx="5105400" cy="3599597"/>
          </a:xfrm>
        </p:grpSpPr>
        <p:sp>
          <p:nvSpPr>
            <p:cNvPr id="14" name="テキスト ボックス 13"/>
            <p:cNvSpPr txBox="1"/>
            <p:nvPr/>
          </p:nvSpPr>
          <p:spPr>
            <a:xfrm>
              <a:off x="990600" y="1810603"/>
              <a:ext cx="4572000" cy="934652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l"/>
              <a:r>
                <a:rPr kumimoji="1" lang="ja-JP" altLang="en-US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生徒はシート内容指示にしたがつて表を完成させる。</a:t>
              </a:r>
              <a:endParaRPr kumimoji="1" lang="en-US" altLang="ja-JP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5" name="テキスト ボックス 14"/>
            <p:cNvSpPr txBox="1"/>
            <p:nvPr/>
          </p:nvSpPr>
          <p:spPr>
            <a:xfrm>
              <a:off x="990600" y="3330265"/>
              <a:ext cx="4572000" cy="934652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l"/>
              <a:r>
                <a:rPr lang="ja-JP" altLang="en-US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一つ課題シート</a:t>
              </a:r>
              <a:r>
                <a:rPr kumimoji="1" lang="ja-JP" altLang="en-US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が出来上がったら、先生</a:t>
              </a:r>
              <a:endParaRPr kumimoji="1" lang="en-US" altLang="ja-JP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l"/>
              <a:r>
                <a:rPr kumimoji="1" lang="ja-JP" altLang="en-US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のチェックを受ける</a:t>
              </a:r>
            </a:p>
          </p:txBody>
        </p:sp>
        <p:cxnSp>
          <p:nvCxnSpPr>
            <p:cNvPr id="16" name="直線矢印コネクタ 15"/>
            <p:cNvCxnSpPr>
              <a:stCxn id="14" idx="2"/>
              <a:endCxn id="15" idx="0"/>
            </p:cNvCxnSpPr>
            <p:nvPr/>
          </p:nvCxnSpPr>
          <p:spPr bwMode="auto">
            <a:xfrm>
              <a:off x="3276601" y="2745255"/>
              <a:ext cx="0" cy="585010"/>
            </a:xfrm>
            <a:prstGeom prst="straightConnector1">
              <a:avLst/>
            </a:prstGeom>
            <a:solidFill>
              <a:schemeClr val="accent1"/>
            </a:solidFill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7" name="テキスト ボックス 16"/>
            <p:cNvSpPr txBox="1"/>
            <p:nvPr/>
          </p:nvSpPr>
          <p:spPr>
            <a:xfrm>
              <a:off x="990600" y="4506320"/>
              <a:ext cx="4572000" cy="369332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l"/>
              <a:r>
                <a:rPr kumimoji="1"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OK</a:t>
              </a:r>
              <a:r>
                <a:rPr kumimoji="1" lang="ja-JP" altLang="en-US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だったら</a:t>
              </a:r>
              <a:r>
                <a:rPr lang="ja-JP" altLang="en-US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、次の課題に進む</a:t>
              </a:r>
            </a:p>
          </p:txBody>
        </p:sp>
        <p:cxnSp>
          <p:nvCxnSpPr>
            <p:cNvPr id="18" name="直線矢印コネクタ 17"/>
            <p:cNvCxnSpPr/>
            <p:nvPr/>
          </p:nvCxnSpPr>
          <p:spPr bwMode="auto">
            <a:xfrm>
              <a:off x="3276600" y="4161262"/>
              <a:ext cx="0" cy="319333"/>
            </a:xfrm>
            <a:prstGeom prst="straightConnector1">
              <a:avLst/>
            </a:prstGeom>
            <a:solidFill>
              <a:schemeClr val="accent1"/>
            </a:solidFill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9" name="直線矢印コネクタ 18"/>
            <p:cNvCxnSpPr>
              <a:endCxn id="14" idx="1"/>
            </p:cNvCxnSpPr>
            <p:nvPr/>
          </p:nvCxnSpPr>
          <p:spPr bwMode="auto">
            <a:xfrm flipV="1">
              <a:off x="457200" y="2277930"/>
              <a:ext cx="533400" cy="131886"/>
            </a:xfrm>
            <a:prstGeom prst="straightConnector1">
              <a:avLst/>
            </a:prstGeom>
            <a:solidFill>
              <a:schemeClr val="accent1"/>
            </a:solidFill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0" name="直線コネクタ 19"/>
            <p:cNvCxnSpPr/>
            <p:nvPr/>
          </p:nvCxnSpPr>
          <p:spPr bwMode="auto">
            <a:xfrm>
              <a:off x="457200" y="2409814"/>
              <a:ext cx="0" cy="3000386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1" name="直線コネクタ 20"/>
            <p:cNvCxnSpPr/>
            <p:nvPr/>
          </p:nvCxnSpPr>
          <p:spPr bwMode="auto">
            <a:xfrm>
              <a:off x="457200" y="5410200"/>
              <a:ext cx="2819400" cy="0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2" name="直線コネクタ 21"/>
            <p:cNvCxnSpPr/>
            <p:nvPr/>
          </p:nvCxnSpPr>
          <p:spPr bwMode="auto">
            <a:xfrm>
              <a:off x="3264877" y="4967985"/>
              <a:ext cx="11723" cy="442215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sp>
        <p:nvSpPr>
          <p:cNvPr id="23" name="テキスト ボックス 22"/>
          <p:cNvSpPr txBox="1"/>
          <p:nvPr/>
        </p:nvSpPr>
        <p:spPr>
          <a:xfrm>
            <a:off x="5791200" y="5053506"/>
            <a:ext cx="312419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ja-JP" altLang="en-US" sz="2000" dirty="0">
                <a:solidFill>
                  <a:schemeClr val="accent6">
                    <a:lumMod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この指示書にヒントが</a:t>
            </a:r>
            <a:r>
              <a:rPr kumimoji="1" lang="ja-JP" altLang="en-US" sz="2000" dirty="0">
                <a:solidFill>
                  <a:schemeClr val="accent6">
                    <a:lumMod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用意されています。</a:t>
            </a:r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79B73-A815-4F21-92C6-61809DE83314}" type="slidenum">
              <a:rPr lang="en-US" altLang="ja-JP" smtClean="0"/>
              <a:pPr/>
              <a:t>3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1782479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Text Box 2"/>
          <p:cNvSpPr txBox="1">
            <a:spLocks noChangeArrowheads="1"/>
          </p:cNvSpPr>
          <p:nvPr/>
        </p:nvSpPr>
        <p:spPr bwMode="auto">
          <a:xfrm>
            <a:off x="533400" y="381000"/>
            <a:ext cx="548640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>
              <a:spcBef>
                <a:spcPct val="50000"/>
              </a:spcBef>
            </a:pPr>
            <a:r>
              <a:rPr lang="ja-JP" altLang="en-US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練習シートの種類</a:t>
            </a:r>
            <a:endParaRPr lang="en-US" altLang="ja-JP" sz="2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" name="テキスト ボックス 1"/>
          <p:cNvSpPr txBox="1"/>
          <p:nvPr/>
        </p:nvSpPr>
        <p:spPr>
          <a:xfrm>
            <a:off x="304800" y="781110"/>
            <a:ext cx="82296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ja-JP" altLang="en-US" sz="20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完成タイプ</a:t>
            </a:r>
            <a:br>
              <a:rPr lang="en-US" altLang="ja-JP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シートの右側に。完成した表があるので、左側に、すでに入力されているデータを利用して、同じ表を作成する。</a:t>
            </a:r>
            <a:endParaRPr kumimoji="1" lang="ja-JP" altLang="en-US" sz="2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28800" y="1796773"/>
            <a:ext cx="3657600" cy="1699129"/>
          </a:xfrm>
          <a:prstGeom prst="rect">
            <a:avLst/>
          </a:prstGeom>
        </p:spPr>
      </p:pic>
      <p:sp>
        <p:nvSpPr>
          <p:cNvPr id="6" name="テキスト ボックス 5"/>
          <p:cNvSpPr txBox="1"/>
          <p:nvPr/>
        </p:nvSpPr>
        <p:spPr>
          <a:xfrm>
            <a:off x="533400" y="3733800"/>
            <a:ext cx="82296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ja-JP" altLang="en-US" sz="20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新規タイプ</a:t>
            </a:r>
            <a:br>
              <a:rPr lang="en-US" altLang="ja-JP" sz="20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左側にはタイトルぐらいしかなく、この指示書に完成状態があるので、ほぼ新しく表を作成する。</a:t>
            </a:r>
            <a:endParaRPr kumimoji="1" lang="ja-JP" altLang="en-US" sz="2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" name="左矢印 4"/>
          <p:cNvSpPr/>
          <p:nvPr/>
        </p:nvSpPr>
        <p:spPr bwMode="auto">
          <a:xfrm>
            <a:off x="3390900" y="2417737"/>
            <a:ext cx="533400" cy="457200"/>
          </a:xfrm>
          <a:prstGeom prst="lef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ＭＳ Ｐゴシック" panose="020B0600070205080204" pitchFamily="50" charset="-128"/>
            </a:endParaRPr>
          </a:p>
        </p:txBody>
      </p:sp>
      <p:pic>
        <p:nvPicPr>
          <p:cNvPr id="7" name="図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19600" y="4933890"/>
            <a:ext cx="3048000" cy="1604211"/>
          </a:xfrm>
          <a:prstGeom prst="rect">
            <a:avLst/>
          </a:prstGeom>
        </p:spPr>
      </p:pic>
      <p:sp>
        <p:nvSpPr>
          <p:cNvPr id="8" name="正方形/長方形 7"/>
          <p:cNvSpPr/>
          <p:nvPr/>
        </p:nvSpPr>
        <p:spPr bwMode="auto">
          <a:xfrm>
            <a:off x="4397828" y="4933889"/>
            <a:ext cx="3222171" cy="1604211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ＭＳ Ｐゴシック" panose="020B0600070205080204" pitchFamily="50" charset="-128"/>
            </a:endParaRPr>
          </a:p>
        </p:txBody>
      </p:sp>
      <p:pic>
        <p:nvPicPr>
          <p:cNvPr id="9" name="図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7700" y="4939332"/>
            <a:ext cx="2743200" cy="1487658"/>
          </a:xfrm>
          <a:prstGeom prst="rect">
            <a:avLst/>
          </a:prstGeom>
        </p:spPr>
      </p:pic>
      <p:sp>
        <p:nvSpPr>
          <p:cNvPr id="11" name="左矢印 10"/>
          <p:cNvSpPr/>
          <p:nvPr/>
        </p:nvSpPr>
        <p:spPr bwMode="auto">
          <a:xfrm>
            <a:off x="3627664" y="5507394"/>
            <a:ext cx="533400" cy="457200"/>
          </a:xfrm>
          <a:prstGeom prst="lef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ＭＳ Ｐゴシック" panose="020B0600070205080204" pitchFamily="50" charset="-128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79B73-A815-4F21-92C6-61809DE83314}" type="slidenum">
              <a:rPr lang="en-US" altLang="ja-JP" smtClean="0"/>
              <a:pPr/>
              <a:t>4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29368139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Text Box 2"/>
          <p:cNvSpPr txBox="1">
            <a:spLocks noChangeArrowheads="1"/>
          </p:cNvSpPr>
          <p:nvPr/>
        </p:nvSpPr>
        <p:spPr bwMode="auto">
          <a:xfrm>
            <a:off x="353786" y="235344"/>
            <a:ext cx="7940675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2000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練習・課題シートの説明</a:t>
            </a:r>
            <a:endParaRPr kumimoji="1" lang="en-US" altLang="ja-JP" sz="2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aphicFrame>
        <p:nvGraphicFramePr>
          <p:cNvPr id="2" name="表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01361631"/>
              </p:ext>
            </p:extLst>
          </p:nvPr>
        </p:nvGraphicFramePr>
        <p:xfrm>
          <a:off x="1066800" y="851807"/>
          <a:ext cx="7772400" cy="4693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81615">
                  <a:extLst>
                    <a:ext uri="{9D8B030D-6E8A-4147-A177-3AD203B41FA5}">
                      <a16:colId xmlns:a16="http://schemas.microsoft.com/office/drawing/2014/main" val="1596787426"/>
                    </a:ext>
                  </a:extLst>
                </a:gridCol>
                <a:gridCol w="825190">
                  <a:extLst>
                    <a:ext uri="{9D8B030D-6E8A-4147-A177-3AD203B41FA5}">
                      <a16:colId xmlns:a16="http://schemas.microsoft.com/office/drawing/2014/main" val="2633077869"/>
                    </a:ext>
                  </a:extLst>
                </a:gridCol>
                <a:gridCol w="825190">
                  <a:extLst>
                    <a:ext uri="{9D8B030D-6E8A-4147-A177-3AD203B41FA5}">
                      <a16:colId xmlns:a16="http://schemas.microsoft.com/office/drawing/2014/main" val="3488108172"/>
                    </a:ext>
                  </a:extLst>
                </a:gridCol>
                <a:gridCol w="4540405">
                  <a:extLst>
                    <a:ext uri="{9D8B030D-6E8A-4147-A177-3AD203B41FA5}">
                      <a16:colId xmlns:a16="http://schemas.microsoft.com/office/drawing/2014/main" val="512037085"/>
                    </a:ext>
                  </a:extLst>
                </a:gridCol>
              </a:tblGrid>
              <a:tr h="279937">
                <a:tc>
                  <a:txBody>
                    <a:bodyPr/>
                    <a:lstStyle/>
                    <a:p>
                      <a:endParaRPr kumimoji="1" lang="ja-JP" altLang="en-US" sz="1600" b="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6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タイプ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6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作業数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内容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28543852"/>
                  </a:ext>
                </a:extLst>
              </a:tr>
              <a:tr h="279937">
                <a:tc>
                  <a:txBody>
                    <a:bodyPr/>
                    <a:lstStyle/>
                    <a:p>
                      <a:r>
                        <a:rPr kumimoji="1" lang="ja-JP" altLang="en-US" sz="16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練習シート</a:t>
                      </a:r>
                      <a:r>
                        <a:rPr kumimoji="1" lang="en-US" altLang="ja-JP" sz="16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01</a:t>
                      </a:r>
                      <a:endParaRPr kumimoji="1" lang="ja-JP" altLang="en-US" sz="1600" b="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6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完成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9</a:t>
                      </a:r>
                      <a:endParaRPr kumimoji="1" lang="ja-JP" altLang="en-US" sz="1600" b="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数式やコピーなどの基本的な操作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70510915"/>
                  </a:ext>
                </a:extLst>
              </a:tr>
              <a:tr h="209416">
                <a:tc>
                  <a:txBody>
                    <a:bodyPr/>
                    <a:lstStyle/>
                    <a:p>
                      <a:r>
                        <a:rPr kumimoji="1" lang="ja-JP" altLang="en-US" sz="16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課題シート</a:t>
                      </a:r>
                      <a:r>
                        <a:rPr kumimoji="1" lang="en-US" altLang="ja-JP" sz="16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01</a:t>
                      </a:r>
                      <a:endParaRPr kumimoji="1" lang="ja-JP" altLang="en-US" sz="1600" b="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6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完成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</a:t>
                      </a:r>
                      <a:endParaRPr kumimoji="1" lang="ja-JP" altLang="en-US" sz="1600" b="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数式と合計と平均の基本的な関数の使い方。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55320700"/>
                  </a:ext>
                </a:extLst>
              </a:tr>
              <a:tr h="20941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6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課題シート</a:t>
                      </a:r>
                      <a:r>
                        <a:rPr kumimoji="1" lang="en-US" altLang="ja-JP" sz="16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02</a:t>
                      </a:r>
                      <a:endParaRPr kumimoji="1" lang="ja-JP" altLang="en-US" sz="1600" b="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6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完成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</a:t>
                      </a:r>
                      <a:endParaRPr kumimoji="1" lang="ja-JP" altLang="en-US" sz="1600" b="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基本的な関数の使い方と領域のコピー貼り付け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95366690"/>
                  </a:ext>
                </a:extLst>
              </a:tr>
              <a:tr h="20941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6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課題シート</a:t>
                      </a:r>
                      <a:r>
                        <a:rPr kumimoji="1" lang="en-US" altLang="ja-JP" sz="16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03</a:t>
                      </a:r>
                      <a:endParaRPr kumimoji="1" lang="ja-JP" altLang="en-US" sz="1600" b="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6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新規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</a:t>
                      </a:r>
                      <a:endParaRPr kumimoji="1" lang="ja-JP" altLang="en-US" sz="1600" b="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簡単な表を初めから作る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10365963"/>
                  </a:ext>
                </a:extLst>
              </a:tr>
              <a:tr h="20941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6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練習シート</a:t>
                      </a:r>
                      <a:r>
                        <a:rPr kumimoji="1" lang="en-US" altLang="ja-JP" sz="16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02</a:t>
                      </a:r>
                      <a:endParaRPr kumimoji="1" lang="ja-JP" altLang="en-US" sz="1600" b="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6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完成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4</a:t>
                      </a:r>
                      <a:endParaRPr kumimoji="1" lang="ja-JP" altLang="en-US" sz="1600" b="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数式の簡単な入力、絶対指定、</a:t>
                      </a:r>
                      <a:r>
                        <a:rPr kumimoji="1" lang="en-US" altLang="ja-JP" sz="16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IF</a:t>
                      </a:r>
                      <a:r>
                        <a:rPr kumimoji="1" lang="ja-JP" altLang="en-US" sz="16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関数</a:t>
                      </a:r>
                      <a:endParaRPr kumimoji="1" lang="en-US" altLang="ja-JP" sz="1600" b="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28384272"/>
                  </a:ext>
                </a:extLst>
              </a:tr>
              <a:tr h="209416">
                <a:tc>
                  <a:txBody>
                    <a:bodyPr/>
                    <a:lstStyle/>
                    <a:p>
                      <a:r>
                        <a:rPr kumimoji="1" lang="ja-JP" altLang="en-US" sz="16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課題シート</a:t>
                      </a:r>
                      <a:r>
                        <a:rPr kumimoji="1" lang="en-US" altLang="ja-JP" sz="16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04</a:t>
                      </a:r>
                      <a:endParaRPr kumimoji="1" lang="ja-JP" altLang="en-US" sz="1600" b="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6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完成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</a:t>
                      </a:r>
                      <a:endParaRPr kumimoji="1" lang="ja-JP" altLang="en-US" sz="1600" b="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IF</a:t>
                      </a:r>
                      <a:r>
                        <a:rPr kumimoji="1" lang="ja-JP" altLang="en-US" sz="16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や</a:t>
                      </a:r>
                      <a:r>
                        <a:rPr kumimoji="1" lang="en-US" altLang="ja-JP" sz="16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COUNT</a:t>
                      </a:r>
                      <a:r>
                        <a:rPr kumimoji="1" lang="ja-JP" altLang="en-US" sz="16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のやや難しい関数の使い方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89331259"/>
                  </a:ext>
                </a:extLst>
              </a:tr>
              <a:tr h="209416">
                <a:tc>
                  <a:txBody>
                    <a:bodyPr/>
                    <a:lstStyle/>
                    <a:p>
                      <a:r>
                        <a:rPr kumimoji="1" lang="ja-JP" altLang="en-US" sz="16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課題シート</a:t>
                      </a:r>
                      <a:r>
                        <a:rPr kumimoji="1" lang="en-US" altLang="ja-JP" sz="16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05</a:t>
                      </a:r>
                      <a:endParaRPr kumimoji="1" lang="ja-JP" altLang="en-US" sz="1600" b="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6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グラフ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5</a:t>
                      </a:r>
                      <a:endParaRPr kumimoji="1" lang="ja-JP" altLang="en-US" sz="1600" b="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グラフの作成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63444996"/>
                  </a:ext>
                </a:extLst>
              </a:tr>
              <a:tr h="20941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6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課題シート</a:t>
                      </a:r>
                      <a:r>
                        <a:rPr kumimoji="1" lang="en-US" altLang="ja-JP" sz="16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06</a:t>
                      </a:r>
                      <a:endParaRPr kumimoji="1" lang="ja-JP" altLang="en-US" sz="1600" b="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6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完成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6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3</a:t>
                      </a:r>
                      <a:endParaRPr kumimoji="1" lang="ja-JP" altLang="en-US" sz="1600" b="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絶対指定と表示形式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40555689"/>
                  </a:ext>
                </a:extLst>
              </a:tr>
              <a:tr h="20941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課題シート</a:t>
                      </a:r>
                      <a:r>
                        <a:rPr kumimoji="1" lang="en-US" altLang="ja-JP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07</a:t>
                      </a:r>
                      <a:endParaRPr kumimoji="1" lang="ja-JP" altLang="en-US" sz="1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完成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1</a:t>
                      </a:r>
                      <a:endParaRPr kumimoji="1" lang="ja-JP" altLang="en-US" sz="1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Web</a:t>
                      </a:r>
                      <a:r>
                        <a:rPr kumimoji="1" lang="ja-JP" altLang="en-US" sz="16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で関数の使い方を調べる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14027018"/>
                  </a:ext>
                </a:extLst>
              </a:tr>
              <a:tr h="20941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課題シート</a:t>
                      </a:r>
                      <a:r>
                        <a:rPr kumimoji="1" lang="en-US" altLang="ja-JP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08</a:t>
                      </a:r>
                      <a:endParaRPr kumimoji="1" lang="ja-JP" altLang="en-US" sz="1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新規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1</a:t>
                      </a:r>
                      <a:endParaRPr kumimoji="1" lang="ja-JP" altLang="en-US" sz="1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まとめで、やや複雑な表を初めから作る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81338707"/>
                  </a:ext>
                </a:extLst>
              </a:tr>
              <a:tr h="20941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課題シート</a:t>
                      </a:r>
                      <a:r>
                        <a:rPr kumimoji="1" lang="en-US" altLang="ja-JP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09</a:t>
                      </a:r>
                      <a:endParaRPr kumimoji="1" lang="ja-JP" altLang="en-US" sz="1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新規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1</a:t>
                      </a:r>
                      <a:endParaRPr kumimoji="1" lang="ja-JP" altLang="en-US" sz="1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表とグラフを初めから作る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12645127"/>
                  </a:ext>
                </a:extLst>
              </a:tr>
              <a:tr h="20941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課題シート</a:t>
                      </a:r>
                      <a:r>
                        <a:rPr kumimoji="1" lang="en-US" altLang="ja-JP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10</a:t>
                      </a:r>
                      <a:endParaRPr kumimoji="1" lang="ja-JP" altLang="en-US" sz="1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完成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2</a:t>
                      </a:r>
                      <a:endParaRPr kumimoji="1" lang="ja-JP" altLang="en-US" sz="1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6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Web</a:t>
                      </a:r>
                      <a:r>
                        <a:rPr kumimoji="1" lang="ja-JP" altLang="en-US" sz="16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で難しい関数を調べる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76290843"/>
                  </a:ext>
                </a:extLst>
              </a:tr>
              <a:tr h="20941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課題シート</a:t>
                      </a:r>
                      <a:r>
                        <a:rPr kumimoji="1" lang="en-US" altLang="ja-JP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11</a:t>
                      </a:r>
                      <a:endParaRPr kumimoji="1" lang="ja-JP" altLang="en-US" sz="1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完成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1</a:t>
                      </a:r>
                      <a:endParaRPr kumimoji="1" lang="ja-JP" altLang="en-US" sz="1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おまけ</a:t>
                      </a:r>
                      <a:r>
                        <a:rPr kumimoji="1" lang="en-US" altLang="ja-JP" sz="16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:</a:t>
                      </a:r>
                      <a:r>
                        <a:rPr kumimoji="1" lang="ja-JP" altLang="en-US" sz="16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相対指定の難しい例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10225062"/>
                  </a:ext>
                </a:extLst>
              </a:tr>
            </a:tbl>
          </a:graphicData>
        </a:graphic>
      </p:graphicFrame>
      <p:sp>
        <p:nvSpPr>
          <p:cNvPr id="3" name="テキスト ボックス 2"/>
          <p:cNvSpPr txBox="1"/>
          <p:nvPr/>
        </p:nvSpPr>
        <p:spPr>
          <a:xfrm>
            <a:off x="849086" y="5729158"/>
            <a:ext cx="6705600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ja-JP" altLang="en-US" sz="2000" dirty="0">
                <a:solidFill>
                  <a:schemeClr val="accent2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課題</a:t>
            </a:r>
            <a:r>
              <a:rPr lang="ja-JP" altLang="en-US" dirty="0">
                <a:solidFill>
                  <a:schemeClr val="accent2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シート</a:t>
            </a:r>
            <a:r>
              <a:rPr lang="en-US" altLang="ja-JP" dirty="0">
                <a:solidFill>
                  <a:schemeClr val="accent2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06</a:t>
            </a:r>
            <a:r>
              <a:rPr lang="ja-JP" altLang="en-US" dirty="0">
                <a:solidFill>
                  <a:schemeClr val="accent2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lang="ja-JP" altLang="en-US" dirty="0" err="1">
                <a:solidFill>
                  <a:schemeClr val="accent2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ぐら</a:t>
            </a:r>
            <a:r>
              <a:rPr lang="ja-JP" altLang="en-US" dirty="0">
                <a:solidFill>
                  <a:schemeClr val="accent2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いまでの操作ができると表計算は最低限は使えます。</a:t>
            </a:r>
            <a:endParaRPr kumimoji="1" lang="ja-JP" altLang="en-US" dirty="0">
              <a:solidFill>
                <a:schemeClr val="accent2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cxnSp>
        <p:nvCxnSpPr>
          <p:cNvPr id="5" name="直線コネクタ 4"/>
          <p:cNvCxnSpPr/>
          <p:nvPr/>
        </p:nvCxnSpPr>
        <p:spPr bwMode="auto">
          <a:xfrm>
            <a:off x="152400" y="3886200"/>
            <a:ext cx="86868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6" name="下矢印 5"/>
          <p:cNvSpPr/>
          <p:nvPr/>
        </p:nvSpPr>
        <p:spPr bwMode="auto">
          <a:xfrm>
            <a:off x="315686" y="3396403"/>
            <a:ext cx="533400" cy="381000"/>
          </a:xfrm>
          <a:prstGeom prst="down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ＭＳ Ｐゴシック" panose="020B0600070205080204" pitchFamily="50" charset="-128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79B73-A815-4F21-92C6-61809DE83314}" type="slidenum">
              <a:rPr lang="en-US" altLang="ja-JP" smtClean="0"/>
              <a:pPr/>
              <a:t>5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422647555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Text Box 2"/>
          <p:cNvSpPr txBox="1">
            <a:spLocks noChangeArrowheads="1"/>
          </p:cNvSpPr>
          <p:nvPr/>
        </p:nvSpPr>
        <p:spPr bwMode="auto">
          <a:xfrm>
            <a:off x="381000" y="228600"/>
            <a:ext cx="548640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>
              <a:spcBef>
                <a:spcPct val="50000"/>
              </a:spcBef>
            </a:pPr>
            <a:r>
              <a:rPr lang="ja-JP" altLang="en-US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練習シート</a:t>
            </a:r>
            <a:r>
              <a:rPr lang="en-US" altLang="ja-JP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01</a:t>
            </a:r>
            <a:r>
              <a:rPr lang="ja-JP" altLang="en-US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の関連説明</a:t>
            </a:r>
            <a:endParaRPr lang="en-US" altLang="ja-JP" sz="2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" name="テキスト ボックス 1"/>
          <p:cNvSpPr txBox="1"/>
          <p:nvPr/>
        </p:nvSpPr>
        <p:spPr>
          <a:xfrm>
            <a:off x="609600" y="628710"/>
            <a:ext cx="7315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ja-JP" altLang="en-US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表計算ソフトとは</a:t>
            </a:r>
            <a:endParaRPr kumimoji="1" lang="ja-JP" altLang="en-US" sz="2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7231" y="1028820"/>
            <a:ext cx="7119937" cy="4413717"/>
          </a:xfrm>
          <a:prstGeom prst="rect">
            <a:avLst/>
          </a:prstGeom>
        </p:spPr>
      </p:pic>
      <p:sp>
        <p:nvSpPr>
          <p:cNvPr id="5" name="テキスト ボックス 4"/>
          <p:cNvSpPr txBox="1"/>
          <p:nvPr/>
        </p:nvSpPr>
        <p:spPr>
          <a:xfrm>
            <a:off x="838200" y="5642592"/>
            <a:ext cx="79248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ja-JP" altLang="en-US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縦横の罫線からなる表です、数値だけ入力すると、網掛けの部分は自動的に計算してくれます。今回の実習では、その自動的に計算する部分について学習します。</a:t>
            </a:r>
            <a:endParaRPr kumimoji="1" lang="ja-JP" altLang="en-US" sz="2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79B73-A815-4F21-92C6-61809DE83314}" type="slidenum">
              <a:rPr lang="en-US" altLang="ja-JP" smtClean="0"/>
              <a:pPr/>
              <a:t>6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247289743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Text Box 2"/>
          <p:cNvSpPr txBox="1">
            <a:spLocks noChangeArrowheads="1"/>
          </p:cNvSpPr>
          <p:nvPr/>
        </p:nvSpPr>
        <p:spPr bwMode="auto">
          <a:xfrm>
            <a:off x="381000" y="290513"/>
            <a:ext cx="7940675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練習シート</a:t>
            </a:r>
            <a:r>
              <a:rPr kumimoji="1" lang="en-US" altLang="ja-JP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01</a:t>
            </a: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386443" y="681704"/>
            <a:ext cx="793523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l">
              <a:defRPr/>
            </a:pPr>
            <a:r>
              <a:rPr lang="ja-JP" altLang="en-US" sz="2000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作業指示</a:t>
            </a:r>
            <a:r>
              <a:rPr lang="en-US" altLang="ja-JP" sz="2000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1: </a:t>
            </a:r>
            <a:r>
              <a:rPr lang="ja-JP" altLang="en-US" sz="2000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セルと、行番号</a:t>
            </a:r>
            <a:r>
              <a:rPr lang="en-US" altLang="ja-JP" sz="2000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(1, 2, …)/</a:t>
            </a:r>
            <a:r>
              <a:rPr lang="ja-JP" altLang="en-US" sz="2000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列番号</a:t>
            </a:r>
            <a:r>
              <a:rPr lang="en-US" altLang="ja-JP" sz="2000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(A, B, …)</a:t>
            </a:r>
            <a:r>
              <a:rPr lang="ja-JP" altLang="en-US" sz="2000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の確認					</a:t>
            </a: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5334000" y="2306044"/>
            <a:ext cx="3671207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最小単位はセル。</a:t>
            </a:r>
            <a:br>
              <a:rPr kumimoji="1" lang="ja-JP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kumimoji="1" lang="ja-JP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セルには名前があります。</a:t>
            </a:r>
            <a:br>
              <a:rPr kumimoji="1" lang="ja-JP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kumimoji="1" lang="ja-JP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　例</a:t>
            </a:r>
            <a:r>
              <a:rPr kumimoji="1" lang="en-US" altLang="ja-JP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 A1, C12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altLang="ja-JP" sz="2000" dirty="0">
              <a:solidFill>
                <a:srgbClr val="00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2000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特に式を設定する場合に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このセルの名前を使います</a:t>
            </a:r>
          </a:p>
        </p:txBody>
      </p:sp>
      <p:pic>
        <p:nvPicPr>
          <p:cNvPr id="2" name="図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1389590"/>
            <a:ext cx="4286250" cy="3771900"/>
          </a:xfrm>
          <a:prstGeom prst="rect">
            <a:avLst/>
          </a:prstGeom>
        </p:spPr>
      </p:pic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79B73-A815-4F21-92C6-61809DE83314}" type="slidenum">
              <a:rPr lang="en-US" altLang="ja-JP" smtClean="0"/>
              <a:pPr/>
              <a:t>7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72263730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Text Box 2"/>
          <p:cNvSpPr txBox="1">
            <a:spLocks noChangeArrowheads="1"/>
          </p:cNvSpPr>
          <p:nvPr/>
        </p:nvSpPr>
        <p:spPr bwMode="auto">
          <a:xfrm>
            <a:off x="381000" y="290513"/>
            <a:ext cx="7940675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練習シート</a:t>
            </a:r>
            <a:r>
              <a:rPr kumimoji="1" lang="en-US" altLang="ja-JP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01</a:t>
            </a: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386442" y="681704"/>
            <a:ext cx="8757557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l">
              <a:defRPr/>
            </a:pPr>
            <a:r>
              <a:rPr lang="ja-JP" altLang="en-US" sz="2000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作業指示</a:t>
            </a:r>
            <a:r>
              <a:rPr lang="en-US" altLang="ja-JP" sz="2000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3:</a:t>
            </a:r>
            <a:r>
              <a:rPr lang="ja-JP" altLang="en-US" sz="2000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作業指示</a:t>
            </a:r>
            <a:r>
              <a:rPr lang="en-US" altLang="ja-JP" sz="2000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3. </a:t>
            </a:r>
            <a:r>
              <a:rPr lang="ja-JP" altLang="en-US" sz="2000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足し算の数式の設定</a:t>
            </a:r>
            <a:endParaRPr lang="en-US" altLang="ja-JP" sz="2000" dirty="0">
              <a:solidFill>
                <a:srgbClr val="00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lvl="0" algn="l">
              <a:defRPr/>
            </a:pPr>
            <a:r>
              <a:rPr lang="ja-JP" altLang="en-US" sz="2000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　　　　作業指示</a:t>
            </a:r>
            <a:r>
              <a:rPr lang="en-US" altLang="ja-JP" sz="2000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4.  </a:t>
            </a:r>
            <a:r>
              <a:rPr lang="ja-JP" altLang="en-US" sz="2000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四則演算</a:t>
            </a:r>
            <a:endParaRPr lang="en-US" altLang="ja-JP" sz="2000" dirty="0">
              <a:solidFill>
                <a:srgbClr val="00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lvl="0" algn="l">
              <a:defRPr/>
            </a:pPr>
            <a:endParaRPr lang="en-US" altLang="ja-JP" sz="2000" dirty="0">
              <a:solidFill>
                <a:srgbClr val="00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lvl="0" algn="l">
              <a:defRPr/>
            </a:pPr>
            <a:r>
              <a:rPr lang="ja-JP" altLang="en-US" sz="2000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〇 セルには普通に文字や数値を入力できます。</a:t>
            </a:r>
          </a:p>
          <a:p>
            <a:pPr lvl="0" algn="l">
              <a:defRPr/>
            </a:pPr>
            <a:r>
              <a:rPr lang="ja-JP" altLang="en-US" sz="2000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〇 </a:t>
            </a:r>
            <a:r>
              <a:rPr lang="en-US" altLang="ja-JP" sz="20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= (</a:t>
            </a:r>
            <a:r>
              <a:rPr lang="ja-JP" altLang="en-US" sz="20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イコール</a:t>
            </a:r>
            <a:r>
              <a:rPr lang="en-US" altLang="ja-JP" sz="20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  <a:r>
              <a:rPr lang="ja-JP" altLang="en-US" sz="20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から始まる</a:t>
            </a:r>
            <a:r>
              <a:rPr lang="ja-JP" altLang="en-US" sz="2000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と、その数式の計算結果を表示してくれます。		</a:t>
            </a:r>
          </a:p>
          <a:p>
            <a:pPr lvl="0" algn="l">
              <a:defRPr/>
            </a:pPr>
            <a:r>
              <a:rPr lang="ja-JP" altLang="en-US" sz="2000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					</a:t>
            </a:r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3092" y="2514600"/>
            <a:ext cx="8858250" cy="2047875"/>
          </a:xfrm>
          <a:prstGeom prst="rect">
            <a:avLst/>
          </a:prstGeom>
        </p:spPr>
      </p:pic>
      <p:sp>
        <p:nvSpPr>
          <p:cNvPr id="5" name="四角形吹き出し 4"/>
          <p:cNvSpPr/>
          <p:nvPr/>
        </p:nvSpPr>
        <p:spPr bwMode="auto">
          <a:xfrm>
            <a:off x="2286000" y="4745876"/>
            <a:ext cx="2743200" cy="1267134"/>
          </a:xfrm>
          <a:prstGeom prst="wedgeRectCallout">
            <a:avLst>
              <a:gd name="adj1" fmla="val -56196"/>
              <a:gd name="adj2" fmla="val -116062"/>
            </a:avLst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このセル</a:t>
            </a:r>
            <a:r>
              <a:rPr kumimoji="1" lang="en-US" altLang="ja-JP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(C12)</a:t>
            </a:r>
            <a:r>
              <a:rPr kumimoji="1" lang="ja-JP" altLang="en-U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には</a:t>
            </a:r>
            <a:br>
              <a:rPr kumimoji="1" lang="ja-JP" altLang="en-U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kumimoji="1" lang="en-US" altLang="ja-JP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= A12 + B12</a:t>
            </a:r>
            <a:br>
              <a:rPr kumimoji="1" lang="en-US" altLang="ja-JP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kumimoji="1" lang="ja-JP" altLang="en-U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を入力すると</a:t>
            </a:r>
            <a:br>
              <a:rPr kumimoji="1" lang="ja-JP" altLang="en-U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kumimoji="1" lang="ja-JP" altLang="en-U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計算してくれる</a:t>
            </a: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764720" y="6231272"/>
            <a:ext cx="8001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数字や数式を入力するときは日本語変換を</a:t>
            </a:r>
            <a:r>
              <a:rPr lang="ja-JP" altLang="en-US" sz="20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オフにしていた方が良い</a:t>
            </a:r>
            <a:endParaRPr kumimoji="1" lang="ja-JP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aphicFrame>
        <p:nvGraphicFramePr>
          <p:cNvPr id="10" name="表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73960099"/>
              </p:ext>
            </p:extLst>
          </p:nvPr>
        </p:nvGraphicFramePr>
        <p:xfrm>
          <a:off x="5258319" y="4710262"/>
          <a:ext cx="3063356" cy="1325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31678">
                  <a:extLst>
                    <a:ext uri="{9D8B030D-6E8A-4147-A177-3AD203B41FA5}">
                      <a16:colId xmlns:a16="http://schemas.microsoft.com/office/drawing/2014/main" val="1720198684"/>
                    </a:ext>
                  </a:extLst>
                </a:gridCol>
                <a:gridCol w="1531678">
                  <a:extLst>
                    <a:ext uri="{9D8B030D-6E8A-4147-A177-3AD203B41FA5}">
                      <a16:colId xmlns:a16="http://schemas.microsoft.com/office/drawing/2014/main" val="2403252283"/>
                    </a:ext>
                  </a:extLst>
                </a:gridCol>
              </a:tblGrid>
              <a:tr h="303986">
                <a:tc>
                  <a:txBody>
                    <a:bodyPr/>
                    <a:lstStyle/>
                    <a:p>
                      <a:pPr algn="ctr">
                        <a:lnSpc>
                          <a:spcPts val="1800"/>
                        </a:lnSpc>
                      </a:pPr>
                      <a:r>
                        <a:rPr kumimoji="1" lang="en-US" altLang="ja-JP" sz="180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+</a:t>
                      </a:r>
                      <a:endParaRPr kumimoji="1" lang="ja-JP" altLang="en-US" sz="180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00"/>
                        </a:lnSpc>
                      </a:pPr>
                      <a:r>
                        <a:rPr kumimoji="1" lang="en-US" altLang="ja-JP" sz="180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+</a:t>
                      </a:r>
                      <a:endParaRPr kumimoji="1" lang="ja-JP" altLang="en-US" sz="180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73720625"/>
                  </a:ext>
                </a:extLst>
              </a:tr>
              <a:tr h="303986">
                <a:tc>
                  <a:txBody>
                    <a:bodyPr/>
                    <a:lstStyle/>
                    <a:p>
                      <a:pPr algn="ctr">
                        <a:lnSpc>
                          <a:spcPts val="1800"/>
                        </a:lnSpc>
                      </a:pPr>
                      <a:r>
                        <a:rPr kumimoji="1" lang="en-US" altLang="ja-JP" sz="180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―</a:t>
                      </a:r>
                      <a:endParaRPr kumimoji="1" lang="ja-JP" altLang="en-US" sz="180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00"/>
                        </a:lnSpc>
                      </a:pPr>
                      <a:r>
                        <a:rPr kumimoji="1" lang="en-US" altLang="ja-JP" sz="180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―</a:t>
                      </a:r>
                      <a:endParaRPr kumimoji="1" lang="ja-JP" altLang="en-US" sz="180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13780822"/>
                  </a:ext>
                </a:extLst>
              </a:tr>
              <a:tr h="303986">
                <a:tc>
                  <a:txBody>
                    <a:bodyPr/>
                    <a:lstStyle/>
                    <a:p>
                      <a:pPr algn="ctr">
                        <a:lnSpc>
                          <a:spcPts val="1800"/>
                        </a:lnSpc>
                      </a:pPr>
                      <a:r>
                        <a:rPr kumimoji="1" lang="en-US" altLang="ja-JP" sz="180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×</a:t>
                      </a:r>
                      <a:endParaRPr kumimoji="1" lang="ja-JP" altLang="en-US" sz="180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00"/>
                        </a:lnSpc>
                      </a:pPr>
                      <a:r>
                        <a:rPr kumimoji="1" lang="ja-JP" altLang="en-US" sz="180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*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32816550"/>
                  </a:ext>
                </a:extLst>
              </a:tr>
              <a:tr h="303986">
                <a:tc>
                  <a:txBody>
                    <a:bodyPr/>
                    <a:lstStyle/>
                    <a:p>
                      <a:pPr algn="ctr">
                        <a:lnSpc>
                          <a:spcPts val="1800"/>
                        </a:lnSpc>
                      </a:pPr>
                      <a:r>
                        <a:rPr kumimoji="1" lang="en-US" altLang="ja-JP" sz="180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÷</a:t>
                      </a:r>
                      <a:endParaRPr kumimoji="1" lang="ja-JP" altLang="en-US" sz="180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00"/>
                        </a:lnSpc>
                      </a:pPr>
                      <a:r>
                        <a:rPr kumimoji="1" lang="en-US" altLang="ja-JP" sz="180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/</a:t>
                      </a:r>
                      <a:endParaRPr kumimoji="1" lang="ja-JP" altLang="en-US" sz="180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02944382"/>
                  </a:ext>
                </a:extLst>
              </a:tr>
            </a:tbl>
          </a:graphicData>
        </a:graphic>
      </p:graphicFrame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79B73-A815-4F21-92C6-61809DE83314}" type="slidenum">
              <a:rPr lang="en-US" altLang="ja-JP" smtClean="0"/>
              <a:pPr/>
              <a:t>8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198963951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1000" y="2043243"/>
            <a:ext cx="3686175" cy="2533650"/>
          </a:xfrm>
          <a:prstGeom prst="rect">
            <a:avLst/>
          </a:prstGeom>
        </p:spPr>
      </p:pic>
      <p:sp>
        <p:nvSpPr>
          <p:cNvPr id="91138" name="Text Box 2"/>
          <p:cNvSpPr txBox="1">
            <a:spLocks noChangeArrowheads="1"/>
          </p:cNvSpPr>
          <p:nvPr/>
        </p:nvSpPr>
        <p:spPr bwMode="auto">
          <a:xfrm>
            <a:off x="381000" y="290513"/>
            <a:ext cx="7940675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練習シート</a:t>
            </a:r>
            <a:r>
              <a:rPr kumimoji="1" lang="en-US" altLang="ja-JP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01</a:t>
            </a: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381000" y="705213"/>
            <a:ext cx="875755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l">
              <a:defRPr/>
            </a:pPr>
            <a:r>
              <a:rPr lang="ja-JP" altLang="en-US" sz="2000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作業指示</a:t>
            </a:r>
            <a:r>
              <a:rPr lang="en-US" altLang="ja-JP" sz="2000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9:</a:t>
            </a:r>
            <a:r>
              <a:rPr lang="ja-JP" altLang="en-US" sz="2000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関数の利用</a:t>
            </a:r>
            <a:endParaRPr lang="en-US" altLang="ja-JP" sz="2000" dirty="0">
              <a:solidFill>
                <a:srgbClr val="00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lvl="0" algn="l">
              <a:defRPr/>
            </a:pPr>
            <a:endParaRPr lang="en-US" altLang="ja-JP" sz="2000" dirty="0">
              <a:solidFill>
                <a:srgbClr val="00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lvl="0" algn="l">
              <a:defRPr/>
            </a:pPr>
            <a:r>
              <a:rPr lang="ja-JP" altLang="en-US" sz="2000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領域　　　右上のセル</a:t>
            </a:r>
            <a:r>
              <a:rPr lang="en-US" altLang="ja-JP" sz="2000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: </a:t>
            </a:r>
            <a:r>
              <a:rPr lang="ja-JP" altLang="en-US" sz="2000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左下のセル		</a:t>
            </a:r>
          </a:p>
          <a:p>
            <a:pPr lvl="0" algn="l">
              <a:defRPr/>
            </a:pPr>
            <a:r>
              <a:rPr lang="ja-JP" altLang="en-US" sz="2000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					</a:t>
            </a:r>
          </a:p>
        </p:txBody>
      </p:sp>
      <p:sp>
        <p:nvSpPr>
          <p:cNvPr id="5" name="四角形吹き出し 4"/>
          <p:cNvSpPr/>
          <p:nvPr/>
        </p:nvSpPr>
        <p:spPr bwMode="auto">
          <a:xfrm>
            <a:off x="4343400" y="2895600"/>
            <a:ext cx="3423557" cy="1267134"/>
          </a:xfrm>
          <a:prstGeom prst="wedgeRectCallout">
            <a:avLst>
              <a:gd name="adj1" fmla="val -124385"/>
              <a:gd name="adj2" fmla="val 20532"/>
            </a:avLst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ここの領域の指定は</a:t>
            </a: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ja-JP" altLang="en-US" sz="2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ja-JP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B72:B76</a:t>
            </a:r>
            <a:endParaRPr kumimoji="1" lang="ja-JP" altLang="en-US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7" name="四角形吹き出し 6"/>
          <p:cNvSpPr/>
          <p:nvPr/>
        </p:nvSpPr>
        <p:spPr bwMode="auto">
          <a:xfrm>
            <a:off x="3810000" y="4810274"/>
            <a:ext cx="3423557" cy="1267134"/>
          </a:xfrm>
          <a:prstGeom prst="wedgeRectCallout">
            <a:avLst>
              <a:gd name="adj1" fmla="val -114846"/>
              <a:gd name="adj2" fmla="val -89001"/>
            </a:avLst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合計を求める</a:t>
            </a:r>
            <a:r>
              <a:rPr lang="ja-JP" altLang="en-US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場合</a:t>
            </a: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は</a:t>
            </a:r>
            <a:endParaRPr kumimoji="1" lang="ja-JP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ja-JP" altLang="en-US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kumimoji="1" lang="en-US" altLang="ja-JP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=SUM(B72:B76)</a:t>
            </a:r>
            <a:endParaRPr kumimoji="1" lang="ja-JP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79B73-A815-4F21-92C6-61809DE83314}" type="slidenum">
              <a:rPr lang="en-US" altLang="ja-JP" smtClean="0"/>
              <a:pPr/>
              <a:t>9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3207333245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ＭＳ Ｐゴシック" panose="020B0600070205080204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ＭＳ Ｐゴシック" panose="020B0600070205080204" pitchFamily="50" charset="-128"/>
          </a:defRPr>
        </a:defPPr>
      </a:lstStyle>
    </a:lnDef>
    <a:txDef>
      <a:spPr>
        <a:noFill/>
      </a:spPr>
      <a:bodyPr wrap="square" rtlCol="0">
        <a:spAutoFit/>
      </a:bodyPr>
      <a:lstStyle>
        <a:defPPr algn="l">
          <a:defRPr sz="2400" dirty="0" smtClean="0">
            <a:latin typeface="メイリオ" panose="020B0604030504040204" pitchFamily="50" charset="-128"/>
            <a:ea typeface="メイリオ" panose="020B0604030504040204" pitchFamily="50" charset="-128"/>
          </a:defRPr>
        </a:defPPr>
      </a:lstStyle>
    </a:tx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8305</TotalTime>
  <Words>1997</Words>
  <Application>Microsoft Office PowerPoint</Application>
  <PresentationFormat>画面に合わせる (4:3)</PresentationFormat>
  <Paragraphs>293</Paragraphs>
  <Slides>27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27</vt:i4>
      </vt:variant>
    </vt:vector>
  </HeadingPairs>
  <TitlesOfParts>
    <vt:vector size="30" baseType="lpstr">
      <vt:lpstr>メイリオ</vt:lpstr>
      <vt:lpstr>Arial</vt:lpstr>
      <vt:lpstr>標準デザイン</vt:lpstr>
      <vt:lpstr>情報の授業</vt:lpstr>
      <vt:lpstr>野球もラーメン屋も統計使えないとダメ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Owner</dc:creator>
  <cp:lastModifiedBy>Go Ota</cp:lastModifiedBy>
  <cp:revision>312</cp:revision>
  <cp:lastPrinted>2020-10-16T05:44:45Z</cp:lastPrinted>
  <dcterms:created xsi:type="dcterms:W3CDTF">2014-03-24T13:08:44Z</dcterms:created>
  <dcterms:modified xsi:type="dcterms:W3CDTF">2022-07-23T12:23:28Z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