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65" r:id="rId2"/>
    <p:sldId id="356" r:id="rId3"/>
    <p:sldId id="358" r:id="rId4"/>
    <p:sldId id="357" r:id="rId5"/>
    <p:sldId id="359" r:id="rId6"/>
    <p:sldId id="360" r:id="rId7"/>
    <p:sldId id="367" r:id="rId8"/>
    <p:sldId id="368" r:id="rId9"/>
    <p:sldId id="369" r:id="rId10"/>
    <p:sldId id="362" r:id="rId11"/>
    <p:sldId id="375" r:id="rId12"/>
    <p:sldId id="376" r:id="rId13"/>
    <p:sldId id="373" r:id="rId14"/>
    <p:sldId id="361" r:id="rId15"/>
    <p:sldId id="374" r:id="rId16"/>
    <p:sldId id="377" r:id="rId17"/>
    <p:sldId id="371" r:id="rId18"/>
    <p:sldId id="372" r:id="rId19"/>
    <p:sldId id="379" r:id="rId20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8000"/>
    <a:srgbClr val="FF0000"/>
    <a:srgbClr val="FF7C80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endParaRPr lang="ja-JP" altLang="en-US" sz="2800" dirty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0050" y="993775"/>
            <a:ext cx="8134350" cy="58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1~2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ゆる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作り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13960" y="2105980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ウォーミングアップです。</a:t>
            </a:r>
          </a:p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手を動かしましょう。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35" y="2030334"/>
            <a:ext cx="423862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59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04" y="989003"/>
            <a:ext cx="8728074" cy="5256222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コスチューム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キャラクターの作成・編集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楕円 12"/>
          <p:cNvSpPr/>
          <p:nvPr/>
        </p:nvSpPr>
        <p:spPr bwMode="auto">
          <a:xfrm>
            <a:off x="992188" y="1375380"/>
            <a:ext cx="952500" cy="3417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" name="線吹き出し 1 (枠付き) 5"/>
          <p:cNvSpPr/>
          <p:nvPr/>
        </p:nvSpPr>
        <p:spPr bwMode="auto">
          <a:xfrm>
            <a:off x="3276600" y="1321475"/>
            <a:ext cx="1905000" cy="449561"/>
          </a:xfrm>
          <a:prstGeom prst="borderCallout1">
            <a:avLst>
              <a:gd name="adj1" fmla="val 49938"/>
              <a:gd name="adj2" fmla="val -4800"/>
              <a:gd name="adj3" fmla="val 45750"/>
              <a:gd name="adj4" fmla="val -65066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ここで編集</a:t>
            </a:r>
          </a:p>
        </p:txBody>
      </p:sp>
      <p:sp>
        <p:nvSpPr>
          <p:cNvPr id="15" name="線吹き出し 1 (枠付き) 14"/>
          <p:cNvSpPr/>
          <p:nvPr/>
        </p:nvSpPr>
        <p:spPr bwMode="auto">
          <a:xfrm>
            <a:off x="3900329" y="4855424"/>
            <a:ext cx="3002280" cy="1219200"/>
          </a:xfrm>
          <a:prstGeom prst="borderCallout1">
            <a:avLst>
              <a:gd name="adj1" fmla="val 55266"/>
              <a:gd name="adj2" fmla="val -5811"/>
              <a:gd name="adj3" fmla="val 83648"/>
              <a:gd name="adj4" fmla="val -36039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ビットマップに変換</a:t>
            </a: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」なので、現在はベクター状態</a:t>
            </a:r>
          </a:p>
        </p:txBody>
      </p:sp>
      <p:sp>
        <p:nvSpPr>
          <p:cNvPr id="12" name="楕円 11"/>
          <p:cNvSpPr/>
          <p:nvPr/>
        </p:nvSpPr>
        <p:spPr bwMode="auto">
          <a:xfrm>
            <a:off x="992188" y="5675844"/>
            <a:ext cx="1751012" cy="569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030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7975" y="262997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ベクター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30832"/>
            <a:ext cx="4848225" cy="406570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929312" y="1600200"/>
            <a:ext cx="27622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線や図形を組み合わせて作成する。</a:t>
            </a:r>
          </a:p>
          <a:p>
            <a:pPr algn="l"/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・変形や変更が楽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・きちっとしたものが作れる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・拡大・縮小してもギザギザにならない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・絵心ない人も、なんとなくできる。</a:t>
            </a:r>
          </a:p>
        </p:txBody>
      </p:sp>
    </p:spTree>
    <p:extLst>
      <p:ext uri="{BB962C8B-B14F-4D97-AF65-F5344CB8AC3E}">
        <p14:creationId xmlns:p14="http://schemas.microsoft.com/office/powerpoint/2010/main" val="240924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7975" y="262997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ビットマップ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29312" y="1600200"/>
            <a:ext cx="27622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色鉛筆や絵の具で書くイメージ</a:t>
            </a:r>
          </a:p>
          <a:p>
            <a:pPr algn="l"/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・自由に書ける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・簡単に作れる</a:t>
            </a:r>
          </a:p>
          <a:p>
            <a:pPr algn="l"/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絵やイラストが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上手に人は楽。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15" y="1182687"/>
            <a:ext cx="54197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730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対角する 2 つの角を丸めた四角形 23"/>
          <p:cNvSpPr/>
          <p:nvPr/>
        </p:nvSpPr>
        <p:spPr>
          <a:xfrm>
            <a:off x="155705" y="4715476"/>
            <a:ext cx="3926992" cy="1803380"/>
          </a:xfrm>
          <a:prstGeom prst="round2Diag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ワンポイント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選んだスプライトを削除することもできます。</a:t>
            </a:r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29" y="5445186"/>
            <a:ext cx="1926812" cy="103896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330" y="4503253"/>
            <a:ext cx="2810010" cy="182953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77" y="1209883"/>
            <a:ext cx="3381375" cy="273367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fld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378136" y="76837"/>
            <a:ext cx="6424246" cy="5345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新しいスプライトを追加しよう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640784"/>
            <a:ext cx="879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新しいスプライトを追加してみよう。</a:t>
            </a:r>
          </a:p>
        </p:txBody>
      </p:sp>
      <p:sp>
        <p:nvSpPr>
          <p:cNvPr id="9" name="楕円 8"/>
          <p:cNvSpPr/>
          <p:nvPr/>
        </p:nvSpPr>
        <p:spPr>
          <a:xfrm>
            <a:off x="2484115" y="3381979"/>
            <a:ext cx="408716" cy="5798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8136" y="4069144"/>
            <a:ext cx="2839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ここをクリック後「スプライトを選び」を選択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22250" y="3862412"/>
            <a:ext cx="5321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スクラッチで用意されているスプライトから好きなスプライトを、クリックして選択してみよう。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下矢印 15"/>
          <p:cNvSpPr/>
          <p:nvPr/>
        </p:nvSpPr>
        <p:spPr>
          <a:xfrm rot="16200000">
            <a:off x="3694875" y="2441651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26992" y="6484153"/>
            <a:ext cx="3880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新しいスクリプトが追加されたよ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楕円 14"/>
          <p:cNvSpPr/>
          <p:nvPr/>
        </p:nvSpPr>
        <p:spPr>
          <a:xfrm>
            <a:off x="2460859" y="5492769"/>
            <a:ext cx="304219" cy="3042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1918" y="1068867"/>
            <a:ext cx="4342226" cy="2688628"/>
          </a:xfrm>
          <a:prstGeom prst="rect">
            <a:avLst/>
          </a:prstGeom>
        </p:spPr>
      </p:pic>
      <p:sp>
        <p:nvSpPr>
          <p:cNvPr id="20" name="角丸四角形 19"/>
          <p:cNvSpPr/>
          <p:nvPr/>
        </p:nvSpPr>
        <p:spPr>
          <a:xfrm>
            <a:off x="5093642" y="1675785"/>
            <a:ext cx="637688" cy="584715"/>
          </a:xfrm>
          <a:prstGeom prst="roundRect">
            <a:avLst>
              <a:gd name="adj" fmla="val 3784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/>
          <p:nvPr/>
        </p:nvSpPr>
        <p:spPr>
          <a:xfrm rot="18928479">
            <a:off x="5290925" y="4550078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fld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</a:p>
        </p:txBody>
      </p:sp>
    </p:spTree>
    <p:extLst>
      <p:ext uri="{BB962C8B-B14F-4D97-AF65-F5344CB8AC3E}">
        <p14:creationId xmlns:p14="http://schemas.microsoft.com/office/powerpoint/2010/main" val="1641874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50" y="1003823"/>
            <a:ext cx="8497690" cy="5114285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背景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楕円 12"/>
          <p:cNvSpPr/>
          <p:nvPr/>
        </p:nvSpPr>
        <p:spPr bwMode="auto">
          <a:xfrm>
            <a:off x="8110168" y="5625688"/>
            <a:ext cx="684212" cy="49241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" name="線吹き出し 1 (枠付き) 5"/>
          <p:cNvSpPr/>
          <p:nvPr/>
        </p:nvSpPr>
        <p:spPr bwMode="auto">
          <a:xfrm>
            <a:off x="5105400" y="3104459"/>
            <a:ext cx="1905000" cy="1162741"/>
          </a:xfrm>
          <a:prstGeom prst="borderCallout1">
            <a:avLst>
              <a:gd name="adj1" fmla="val 103353"/>
              <a:gd name="adj2" fmla="val 90400"/>
              <a:gd name="adj3" fmla="val 210343"/>
              <a:gd name="adj4" fmla="val 161334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背景への切り替え・作成等</a:t>
            </a:r>
          </a:p>
        </p:txBody>
      </p:sp>
      <p:sp>
        <p:nvSpPr>
          <p:cNvPr id="12" name="線吹き出し 1 (枠付き) 11"/>
          <p:cNvSpPr/>
          <p:nvPr/>
        </p:nvSpPr>
        <p:spPr bwMode="auto">
          <a:xfrm>
            <a:off x="3900329" y="4855424"/>
            <a:ext cx="3002280" cy="1545376"/>
          </a:xfrm>
          <a:prstGeom prst="borderCallout1">
            <a:avLst>
              <a:gd name="adj1" fmla="val 55266"/>
              <a:gd name="adj2" fmla="val -5811"/>
              <a:gd name="adj3" fmla="val 58994"/>
              <a:gd name="adj4" fmla="val -42638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「ベクター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に変換</a:t>
            </a: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」なので、現在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はラスタ形式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ビットマップ形式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14" name="楕円 13"/>
          <p:cNvSpPr/>
          <p:nvPr/>
        </p:nvSpPr>
        <p:spPr bwMode="auto">
          <a:xfrm>
            <a:off x="1260476" y="5465024"/>
            <a:ext cx="1177924" cy="6096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5414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9" y="1010116"/>
            <a:ext cx="3443287" cy="193527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fld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88462" y="0"/>
            <a:ext cx="6879955" cy="534572"/>
          </a:xfrm>
          <a:prstGeom prst="roundRect">
            <a:avLst/>
          </a:prstGeom>
          <a:solidFill>
            <a:srgbClr val="FF99CC"/>
          </a:solidFill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背景を追加しよう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640784"/>
            <a:ext cx="879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新しい背景を追加してみよう。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楕円 11"/>
          <p:cNvSpPr/>
          <p:nvPr/>
        </p:nvSpPr>
        <p:spPr>
          <a:xfrm>
            <a:off x="2981850" y="2269672"/>
            <a:ext cx="602115" cy="675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013" y="959797"/>
            <a:ext cx="4352245" cy="2133889"/>
          </a:xfrm>
          <a:prstGeom prst="rect">
            <a:avLst/>
          </a:prstGeom>
        </p:spPr>
      </p:pic>
      <p:sp>
        <p:nvSpPr>
          <p:cNvPr id="11" name="下矢印 10"/>
          <p:cNvSpPr/>
          <p:nvPr/>
        </p:nvSpPr>
        <p:spPr>
          <a:xfrm rot="16200000">
            <a:off x="3684373" y="1738862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271" y="3228033"/>
            <a:ext cx="2325882" cy="3296394"/>
          </a:xfrm>
          <a:prstGeom prst="rect">
            <a:avLst/>
          </a:prstGeom>
        </p:spPr>
      </p:pic>
      <p:sp>
        <p:nvSpPr>
          <p:cNvPr id="14" name="下矢印 13"/>
          <p:cNvSpPr/>
          <p:nvPr/>
        </p:nvSpPr>
        <p:spPr>
          <a:xfrm rot="18793774">
            <a:off x="4641073" y="3266019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051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Web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の画像を利用しよう。</a:t>
            </a:r>
          </a:p>
          <a:p>
            <a:pPr lvl="0" algn="l">
              <a:spcBef>
                <a:spcPct val="50000"/>
              </a:spcBef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4236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右クリック後、名前をつけて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ファイルとして画像を保存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" y="990600"/>
            <a:ext cx="4057650" cy="3571403"/>
          </a:xfrm>
          <a:prstGeom prst="rect">
            <a:avLst/>
          </a:prstGeom>
        </p:spPr>
      </p:pic>
      <p:sp>
        <p:nvSpPr>
          <p:cNvPr id="7" name="楕円 6"/>
          <p:cNvSpPr/>
          <p:nvPr/>
        </p:nvSpPr>
        <p:spPr bwMode="auto">
          <a:xfrm>
            <a:off x="2133600" y="3276600"/>
            <a:ext cx="21336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5" name="右矢印 4"/>
          <p:cNvSpPr/>
          <p:nvPr/>
        </p:nvSpPr>
        <p:spPr bwMode="auto">
          <a:xfrm>
            <a:off x="4724400" y="3276600"/>
            <a:ext cx="609600" cy="609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109787"/>
            <a:ext cx="3057525" cy="23336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907280" y="4707708"/>
            <a:ext cx="4236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アップロードで、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保存したファイルを読み込み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094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スプライトを切り抜く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背景を透けるようにする</a:t>
            </a:r>
          </a:p>
          <a:p>
            <a:pPr lvl="0" algn="l">
              <a:spcBef>
                <a:spcPct val="50000"/>
              </a:spcBef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を指定して塗りつぶしを行うと、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などで見つけ</a:t>
            </a:r>
            <a:r>
              <a:rPr kumimoji="1" lang="ja-JP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だ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イラストや画像を切り抜いて、背景をすけるようにできます。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858798"/>
            <a:ext cx="4267200" cy="3705225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 bwMode="auto">
          <a:xfrm>
            <a:off x="2209800" y="3048000"/>
            <a:ext cx="609600" cy="3810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2585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高度テクニック</a:t>
            </a: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:PC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画面の切り取りと利用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上記のキーを使用すると、現在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上に表示されているものをイメージ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ビットマップ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としてコピーすることができます。ペイントなどのツールに、それを張り付けて加工し、画像ファイルとして保存することにより利用できます。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" y="978967"/>
            <a:ext cx="2941320" cy="198172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20040" y="3110925"/>
            <a:ext cx="9906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Prt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Sc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Sys </a:t>
            </a:r>
            <a:r>
              <a:rPr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Rq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2900" y="3845935"/>
            <a:ext cx="9906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Prt</a:t>
            </a: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Sc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Sys </a:t>
            </a:r>
            <a:r>
              <a:rPr lang="en-US" altLang="ja-JP" sz="16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Rq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97318" y="3234035"/>
            <a:ext cx="6832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画面イメージのコピー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+ Alt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キー  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現在のウィンドのイメージのコピー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右矢印 7"/>
          <p:cNvSpPr/>
          <p:nvPr/>
        </p:nvSpPr>
        <p:spPr bwMode="auto">
          <a:xfrm>
            <a:off x="3436620" y="1663522"/>
            <a:ext cx="533400" cy="6119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997761"/>
            <a:ext cx="2259604" cy="1995771"/>
          </a:xfrm>
          <a:prstGeom prst="rect">
            <a:avLst/>
          </a:prstGeom>
        </p:spPr>
      </p:pic>
      <p:sp>
        <p:nvSpPr>
          <p:cNvPr id="14" name="右矢印 13"/>
          <p:cNvSpPr/>
          <p:nvPr/>
        </p:nvSpPr>
        <p:spPr bwMode="auto">
          <a:xfrm>
            <a:off x="6397264" y="1663522"/>
            <a:ext cx="533400" cy="6119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60204" y="1272908"/>
            <a:ext cx="16895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Jpeg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などの画像として保存し利用</a:t>
            </a:r>
          </a:p>
        </p:txBody>
      </p:sp>
    </p:spTree>
    <p:extLst>
      <p:ext uri="{BB962C8B-B14F-4D97-AF65-F5344CB8AC3E}">
        <p14:creationId xmlns:p14="http://schemas.microsoft.com/office/powerpoint/2010/main" val="3826381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85544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キャラクター人気投票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60375" y="1041211"/>
            <a:ext cx="8314949" cy="317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クラスの人の作品を見て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・きれいなもの、技術的なすぐれているもの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・自分で好きだと思うもの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選んでください。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学年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クラス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出席番号を入力します。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DADF739-303B-D97A-C2C2-0C45F65AE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512" y="3931614"/>
            <a:ext cx="261937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31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85544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ゆる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作り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60375" y="4885496"/>
            <a:ext cx="8314949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オリジナルでキャラクターと背景を作成する。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人気投票 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回目の授業の最後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95" y="1288636"/>
            <a:ext cx="4572000" cy="3429000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441647" y="1588988"/>
            <a:ext cx="312925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という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開発環境で作成します。</a:t>
            </a:r>
          </a:p>
        </p:txBody>
      </p:sp>
    </p:spTree>
    <p:extLst>
      <p:ext uri="{BB962C8B-B14F-4D97-AF65-F5344CB8AC3E}">
        <p14:creationId xmlns:p14="http://schemas.microsoft.com/office/powerpoint/2010/main" val="733481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を使う準備</a:t>
            </a:r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Firefox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ブラウザのインストール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596447" y="941799"/>
            <a:ext cx="4120833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Firefox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のファイルをダブルクリックしてインストール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お手数ですが、毎授業で</a:t>
            </a:r>
            <a:b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実施します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1003823"/>
            <a:ext cx="3966443" cy="183341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 bwMode="auto">
          <a:xfrm>
            <a:off x="307975" y="1003823"/>
            <a:ext cx="4118843" cy="18334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" name="楕円 6"/>
          <p:cNvSpPr/>
          <p:nvPr/>
        </p:nvSpPr>
        <p:spPr bwMode="auto">
          <a:xfrm>
            <a:off x="1295400" y="2103120"/>
            <a:ext cx="1828800" cy="30162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26" y="3715967"/>
            <a:ext cx="3359609" cy="246715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 bwMode="auto">
          <a:xfrm>
            <a:off x="211279" y="3644836"/>
            <a:ext cx="3456305" cy="249467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6" name="楕円 15"/>
          <p:cNvSpPr/>
          <p:nvPr/>
        </p:nvSpPr>
        <p:spPr bwMode="auto">
          <a:xfrm>
            <a:off x="1869264" y="4970780"/>
            <a:ext cx="1026336" cy="38659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1" name="下矢印 10"/>
          <p:cNvSpPr/>
          <p:nvPr/>
        </p:nvSpPr>
        <p:spPr bwMode="auto">
          <a:xfrm>
            <a:off x="1869264" y="3048000"/>
            <a:ext cx="492936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610" y="2760209"/>
            <a:ext cx="3569209" cy="2990204"/>
          </a:xfrm>
          <a:prstGeom prst="rect">
            <a:avLst/>
          </a:prstGeom>
        </p:spPr>
      </p:pic>
      <p:sp>
        <p:nvSpPr>
          <p:cNvPr id="19" name="下矢印 18"/>
          <p:cNvSpPr/>
          <p:nvPr/>
        </p:nvSpPr>
        <p:spPr bwMode="auto">
          <a:xfrm rot="16200000">
            <a:off x="3879364" y="4470261"/>
            <a:ext cx="492936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0" name="楕円 19"/>
          <p:cNvSpPr/>
          <p:nvPr/>
        </p:nvSpPr>
        <p:spPr bwMode="auto">
          <a:xfrm>
            <a:off x="7278160" y="5392324"/>
            <a:ext cx="973451" cy="38659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581207" y="5778922"/>
            <a:ext cx="4120833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「いいえ」で無理やり</a:t>
            </a:r>
            <a:b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インストール</a:t>
            </a:r>
          </a:p>
        </p:txBody>
      </p:sp>
    </p:spTree>
    <p:extLst>
      <p:ext uri="{BB962C8B-B14F-4D97-AF65-F5344CB8AC3E}">
        <p14:creationId xmlns:p14="http://schemas.microsoft.com/office/powerpoint/2010/main" val="44402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レギュレーション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制約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352800" y="1104630"/>
            <a:ext cx="5940425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のエディターで作成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6" y="1003824"/>
            <a:ext cx="2457450" cy="1843088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605" y="2984830"/>
            <a:ext cx="829119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〇キャラクター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・自分で完全なオリジナルは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の既存のキャラクターの変更は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・既存のキャラクターをまねて作るのは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〇背景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・自分で完全なオリジナルは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の既存の背景の変更は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・自分で撮った写真の変更は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からの画像を持ってきたのは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284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en-US" altLang="ja-JP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を使う準備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Scratch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サイトを開く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5704469" y="1223344"/>
            <a:ext cx="2753732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で検索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95" y="1017199"/>
            <a:ext cx="5209524" cy="109523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55" y="2850589"/>
            <a:ext cx="5457712" cy="3245943"/>
          </a:xfrm>
          <a:prstGeom prst="rect">
            <a:avLst/>
          </a:prstGeom>
        </p:spPr>
      </p:pic>
      <p:sp>
        <p:nvSpPr>
          <p:cNvPr id="22" name="楕円 21"/>
          <p:cNvSpPr/>
          <p:nvPr/>
        </p:nvSpPr>
        <p:spPr bwMode="auto">
          <a:xfrm>
            <a:off x="1295400" y="4612752"/>
            <a:ext cx="2961697" cy="4736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3" name="下矢印 22"/>
          <p:cNvSpPr/>
          <p:nvPr/>
        </p:nvSpPr>
        <p:spPr bwMode="auto">
          <a:xfrm>
            <a:off x="2526481" y="2241168"/>
            <a:ext cx="492936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347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14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サイト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75" y="1156224"/>
            <a:ext cx="7731162" cy="4711177"/>
          </a:xfrm>
          <a:prstGeom prst="rect">
            <a:avLst/>
          </a:prstGeom>
        </p:spPr>
      </p:pic>
      <p:sp>
        <p:nvSpPr>
          <p:cNvPr id="13" name="楕円 12"/>
          <p:cNvSpPr/>
          <p:nvPr/>
        </p:nvSpPr>
        <p:spPr bwMode="auto">
          <a:xfrm>
            <a:off x="1525588" y="1682600"/>
            <a:ext cx="684212" cy="35548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" name="線吹き出し 1 (枠付き) 5"/>
          <p:cNvSpPr/>
          <p:nvPr/>
        </p:nvSpPr>
        <p:spPr bwMode="auto">
          <a:xfrm>
            <a:off x="992188" y="2594944"/>
            <a:ext cx="1905000" cy="913011"/>
          </a:xfrm>
          <a:prstGeom prst="borderCallout1">
            <a:avLst>
              <a:gd name="adj1" fmla="val -8484"/>
              <a:gd name="adj2" fmla="val 21600"/>
              <a:gd name="adj3" fmla="val -55453"/>
              <a:gd name="adj4" fmla="val 35734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ここから作りはじめる</a:t>
            </a:r>
          </a:p>
        </p:txBody>
      </p:sp>
      <p:sp>
        <p:nvSpPr>
          <p:cNvPr id="15" name="線吹き出し 1 (枠付き) 14"/>
          <p:cNvSpPr/>
          <p:nvPr/>
        </p:nvSpPr>
        <p:spPr bwMode="auto">
          <a:xfrm>
            <a:off x="5684520" y="2895600"/>
            <a:ext cx="3002280" cy="1219200"/>
          </a:xfrm>
          <a:prstGeom prst="borderCallout1">
            <a:avLst>
              <a:gd name="adj1" fmla="val -8484"/>
              <a:gd name="adj2" fmla="val 21600"/>
              <a:gd name="adj3" fmla="val -98852"/>
              <a:gd name="adj4" fmla="val 42134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アカウントを作っておくと確実に保存されます</a:t>
            </a:r>
          </a:p>
        </p:txBody>
      </p:sp>
    </p:spTree>
    <p:extLst>
      <p:ext uri="{BB962C8B-B14F-4D97-AF65-F5344CB8AC3E}">
        <p14:creationId xmlns:p14="http://schemas.microsoft.com/office/powerpoint/2010/main" val="1372676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fld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0" y="0"/>
            <a:ext cx="6063175" cy="534572"/>
          </a:xfrm>
          <a:prstGeom prst="roundRect">
            <a:avLst/>
          </a:prstGeom>
          <a:noFill/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準備</a:t>
            </a:r>
            <a:r>
              <a:rPr lang="en-US" altLang="ja-JP" dirty="0">
                <a:solidFill>
                  <a:srgbClr val="FF0000"/>
                </a:solidFill>
              </a:rPr>
              <a:t>: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スクラッチのアカウントを作る</a:t>
            </a:r>
            <a:r>
              <a:rPr lang="en-US" altLang="ja-JP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(1)</a:t>
            </a:r>
            <a:r>
              <a:rPr kumimoji="1" lang="en-US" altLang="ja-JP" sz="2400" dirty="0"/>
              <a:t>.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703385"/>
            <a:ext cx="897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アカウントを作ると、自動的にネット上にプログラムを記録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してくれます。さらに、世界中の友達にあなたのプログラムを見てもらうこともできます。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809" y="1349716"/>
            <a:ext cx="1676190" cy="5714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68" y="2448624"/>
            <a:ext cx="4917096" cy="3582569"/>
          </a:xfrm>
          <a:prstGeom prst="rect">
            <a:avLst/>
          </a:prstGeom>
        </p:spPr>
      </p:pic>
      <p:sp>
        <p:nvSpPr>
          <p:cNvPr id="16" name="楕円 15"/>
          <p:cNvSpPr/>
          <p:nvPr/>
        </p:nvSpPr>
        <p:spPr>
          <a:xfrm>
            <a:off x="596809" y="1410347"/>
            <a:ext cx="1676190" cy="4501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曲折矢印 18"/>
          <p:cNvSpPr/>
          <p:nvPr/>
        </p:nvSpPr>
        <p:spPr>
          <a:xfrm rot="5400000">
            <a:off x="2560087" y="1530314"/>
            <a:ext cx="289292" cy="492370"/>
          </a:xfrm>
          <a:prstGeom prst="bentArrow">
            <a:avLst>
              <a:gd name="adj1" fmla="val 13294"/>
              <a:gd name="adj2" fmla="val 25000"/>
              <a:gd name="adj3" fmla="val 25000"/>
              <a:gd name="adj4" fmla="val 43750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459" y="3194448"/>
            <a:ext cx="1438095" cy="42857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6459" y="3623019"/>
            <a:ext cx="1438095" cy="46760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064366" y="2123221"/>
            <a:ext cx="3812345" cy="75171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64366" y="3269898"/>
            <a:ext cx="3812345" cy="75171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2004650" y="2047124"/>
            <a:ext cx="8975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アカウント作成のステップ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148" y="2037080"/>
            <a:ext cx="428571" cy="285714"/>
          </a:xfrm>
          <a:prstGeom prst="rect">
            <a:avLst/>
          </a:prstGeom>
        </p:spPr>
      </p:pic>
      <p:sp>
        <p:nvSpPr>
          <p:cNvPr id="15" name="対角する 2 つの角を丸めた四角形 14"/>
          <p:cNvSpPr/>
          <p:nvPr/>
        </p:nvSpPr>
        <p:spPr>
          <a:xfrm>
            <a:off x="5024800" y="4377343"/>
            <a:ext cx="3515044" cy="1435628"/>
          </a:xfrm>
          <a:prstGeom prst="round2Diag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ワンポイント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アカウントとパスワードを使えば、どんなパソコンでも自分のプログラムが作れるよ</a:t>
            </a:r>
            <a:b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04554" y="1744761"/>
            <a:ext cx="209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04554" y="2931168"/>
            <a:ext cx="209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パスワード</a:t>
            </a:r>
          </a:p>
        </p:txBody>
      </p:sp>
    </p:spTree>
    <p:extLst>
      <p:ext uri="{BB962C8B-B14F-4D97-AF65-F5344CB8AC3E}">
        <p14:creationId xmlns:p14="http://schemas.microsoft.com/office/powerpoint/2010/main" val="276665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48403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>
                <a:ea typeface="メイリオ" panose="020B0604030504040204" pitchFamily="50" charset="-128"/>
              </a:rPr>
              <a:t>パスワードについて </a:t>
            </a:r>
            <a:r>
              <a:rPr lang="en-US" altLang="ja-JP" sz="2800" dirty="0"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ea typeface="メイリオ" panose="020B0604030504040204" pitchFamily="50" charset="-128"/>
              </a:rPr>
              <a:t>公式</a:t>
            </a:r>
            <a:r>
              <a:rPr lang="en-US" altLang="ja-JP" sz="2800" dirty="0">
                <a:ea typeface="メイリオ" panose="020B0604030504040204" pitchFamily="50" charset="-128"/>
              </a:rPr>
              <a:t>:</a:t>
            </a:r>
            <a:r>
              <a:rPr lang="ja-JP" altLang="en-US" sz="2800" dirty="0">
                <a:ea typeface="メイリオ" panose="020B0604030504040204" pitchFamily="50" charset="-128"/>
              </a:rPr>
              <a:t>総務省の大幅変更</a:t>
            </a:r>
            <a:r>
              <a:rPr lang="en-US" altLang="ja-JP" sz="2800" dirty="0">
                <a:ea typeface="メイリオ" panose="020B0604030504040204" pitchFamily="50" charset="-128"/>
              </a:rPr>
              <a:t>)</a:t>
            </a:r>
            <a:endParaRPr lang="ja-JP" altLang="en-US" sz="2800" dirty="0"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6700" y="861178"/>
            <a:ext cx="86487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パスワードは定期的に更新する  　 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 </a:t>
            </a: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-&gt; </a:t>
            </a:r>
            <a:r>
              <a: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endParaRPr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・単純なパスワードは使用しない  　 </a:t>
            </a:r>
            <a:r>
              <a:rPr kumimoji="1"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・一つのパワードを使いまわさない　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</a:p>
          <a:p>
            <a:pPr algn="l"/>
            <a:r>
              <a:rPr kumimoji="1"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使いまわさないパスワードの作り方</a:t>
            </a:r>
          </a:p>
          <a:p>
            <a:pPr algn="l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コアパスワード 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どっかにサービス名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コアパスワードでダメな物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・名前や生年月日</a:t>
            </a:r>
            <a:b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・英単語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-&gt; 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複数の日本語のローマ字 </a:t>
            </a:r>
            <a:b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・単純な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数値  例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1234, 999</a:t>
            </a:r>
          </a:p>
          <a:p>
            <a:pPr algn="l"/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・単純な記号の置き換え 例 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cat -&gt;</a:t>
            </a:r>
            <a:r>
              <a:rPr kumimoji="1"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c@t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let -&gt; !et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7A54-FE79-40E3-8923-9AE8081D1301}" type="slidenum">
              <a:rPr lang="en-US" altLang="ja-JP" smtClean="0"/>
              <a:pPr/>
              <a:t>8</a:t>
            </a:fld>
            <a:endParaRPr lang="en-US" altLang="ja-JP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4769940"/>
            <a:ext cx="1921536" cy="1844675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 bwMode="auto">
          <a:xfrm>
            <a:off x="2438400" y="5181601"/>
            <a:ext cx="4876800" cy="838200"/>
          </a:xfrm>
          <a:prstGeom prst="wedgeRectCallout">
            <a:avLst>
              <a:gd name="adj1" fmla="val -57481"/>
              <a:gd name="adj2" fmla="val -1044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コアパスワードは一つです、少し難しくてもしっかりしてもの作りましょう。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9700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fld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0" y="0"/>
            <a:ext cx="6063175" cy="534572"/>
          </a:xfrm>
          <a:prstGeom prst="roundRect">
            <a:avLst/>
          </a:prstGeom>
          <a:noFill/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準備</a:t>
            </a:r>
            <a:r>
              <a:rPr lang="en-US" altLang="ja-JP" dirty="0">
                <a:solidFill>
                  <a:srgbClr val="FF0000"/>
                </a:solidFill>
              </a:rPr>
              <a:t>: </a:t>
            </a:r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スクラッチのアカウントを作る</a:t>
            </a:r>
            <a:r>
              <a:rPr lang="en-US" altLang="ja-JP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(2)</a:t>
            </a:r>
            <a:r>
              <a:rPr kumimoji="1" lang="en-US" altLang="ja-JP" sz="2400" dirty="0"/>
              <a:t>.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5434" y="738417"/>
            <a:ext cx="84190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            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アカウント作成のステップ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「生まれた年と月」、「性別」、「国」を指定します。国は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Japan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だよね</a:t>
            </a:r>
          </a:p>
          <a:p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アカウント作成のステップ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メールアドレスを指定するよ。すぐ受信できるもので、家の人の大人の人のアドレス指定するよ。キーボードに慣れていない人は、メンターや家に人に手伝ってもらおう。</a:t>
            </a:r>
          </a:p>
          <a:p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アカウント作成のステップ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下の画面が出来たら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だよ。さあ、始めよう。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34" y="752545"/>
            <a:ext cx="1152525" cy="3143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37" y="1558264"/>
            <a:ext cx="1781175" cy="3238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837" y="2877379"/>
            <a:ext cx="2867025" cy="3905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34" y="3648071"/>
            <a:ext cx="3759151" cy="2731163"/>
          </a:xfrm>
          <a:prstGeom prst="rect">
            <a:avLst/>
          </a:prstGeom>
        </p:spPr>
      </p:pic>
      <p:sp>
        <p:nvSpPr>
          <p:cNvPr id="20" name="対角する 2 つの角を丸めた四角形 19"/>
          <p:cNvSpPr/>
          <p:nvPr/>
        </p:nvSpPr>
        <p:spPr>
          <a:xfrm>
            <a:off x="4788288" y="3717403"/>
            <a:ext cx="3891477" cy="2807024"/>
          </a:xfrm>
          <a:prstGeom prst="round2Diag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ワンポイント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さっき指定したメールを後で確認してみよう。スクラッチからメールが届いているよ。</a:t>
            </a: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メールのボタンをクリックして認証すると、友達とネット上でプログラムを見せることができるよ</a:t>
            </a:r>
            <a:b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8631" y="4912580"/>
            <a:ext cx="22955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6797</TotalTime>
  <Words>956</Words>
  <Application>Microsoft Office PowerPoint</Application>
  <PresentationFormat>画面に合わせる (4:3)</PresentationFormat>
  <Paragraphs>128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2" baseType="lpstr">
      <vt:lpstr>メイリオ</vt:lpstr>
      <vt:lpstr>Arial</vt:lpstr>
      <vt:lpstr>標準デザイン</vt:lpstr>
      <vt:lpstr>PowerPoint プレゼンテーション</vt:lpstr>
      <vt:lpstr>キャラクター(ゆるキャラ)作り</vt:lpstr>
      <vt:lpstr>Scratchを使う準備 Firefoxブラウザのインストール</vt:lpstr>
      <vt:lpstr>レギュレーション(制約)</vt:lpstr>
      <vt:lpstr>Scratchを使う準備 Scratchサイトを開く</vt:lpstr>
      <vt:lpstr>Scratchサイト</vt:lpstr>
      <vt:lpstr>PowerPoint プレゼンテーション</vt:lpstr>
      <vt:lpstr>パスワードについて (公式:総務省の大幅変更)</vt:lpstr>
      <vt:lpstr>PowerPoint プレゼンテーション</vt:lpstr>
      <vt:lpstr>コスチューム(キャラクターの作成・編集)</vt:lpstr>
      <vt:lpstr>ベクター</vt:lpstr>
      <vt:lpstr>ビットマップ</vt:lpstr>
      <vt:lpstr>PowerPoint プレゼンテーション</vt:lpstr>
      <vt:lpstr>背景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キャラクター人気投票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249</cp:revision>
  <cp:lastPrinted>2018-09-03T07:59:30Z</cp:lastPrinted>
  <dcterms:created xsi:type="dcterms:W3CDTF">2014-03-24T13:08:44Z</dcterms:created>
  <dcterms:modified xsi:type="dcterms:W3CDTF">2022-07-23T06:54:27Z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