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53" r:id="rId2"/>
    <p:sldId id="341" r:id="rId3"/>
    <p:sldId id="374" r:id="rId4"/>
    <p:sldId id="295" r:id="rId5"/>
    <p:sldId id="364" r:id="rId6"/>
    <p:sldId id="370" r:id="rId7"/>
    <p:sldId id="371" r:id="rId8"/>
    <p:sldId id="299" r:id="rId9"/>
    <p:sldId id="368" r:id="rId10"/>
    <p:sldId id="380" r:id="rId11"/>
    <p:sldId id="367" r:id="rId12"/>
    <p:sldId id="379" r:id="rId13"/>
    <p:sldId id="369" r:id="rId14"/>
    <p:sldId id="383" r:id="rId15"/>
    <p:sldId id="376" r:id="rId16"/>
    <p:sldId id="307" r:id="rId17"/>
    <p:sldId id="359" r:id="rId18"/>
    <p:sldId id="362" r:id="rId19"/>
    <p:sldId id="304" r:id="rId20"/>
    <p:sldId id="305" r:id="rId21"/>
    <p:sldId id="308" r:id="rId22"/>
    <p:sldId id="310" r:id="rId23"/>
    <p:sldId id="319" r:id="rId24"/>
    <p:sldId id="320" r:id="rId25"/>
    <p:sldId id="322" r:id="rId26"/>
    <p:sldId id="324" r:id="rId27"/>
    <p:sldId id="331" r:id="rId28"/>
    <p:sldId id="323" r:id="rId29"/>
    <p:sldId id="328" r:id="rId30"/>
    <p:sldId id="330" r:id="rId31"/>
    <p:sldId id="347" r:id="rId32"/>
    <p:sldId id="339" r:id="rId33"/>
    <p:sldId id="357" r:id="rId34"/>
    <p:sldId id="358" r:id="rId35"/>
    <p:sldId id="378" r:id="rId36"/>
    <p:sldId id="382" r:id="rId37"/>
    <p:sldId id="381" r:id="rId38"/>
    <p:sldId id="373" r:id="rId39"/>
  </p:sldIdLst>
  <p:sldSz cx="9144000" cy="6858000" type="screen4x3"/>
  <p:notesSz cx="7099300" cy="10234613"/>
  <p:defaultTextStyle>
    <a:defPPr>
      <a:defRPr lang="ja-JP"/>
    </a:defPPr>
    <a:lvl1pPr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F356"/>
    <a:srgbClr val="FF0000"/>
    <a:srgbClr val="FF99CC"/>
    <a:srgbClr val="008000"/>
    <a:srgbClr val="FF7C80"/>
    <a:srgbClr val="DDDDDD"/>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1" autoAdjust="0"/>
    <p:restoredTop sz="94660"/>
  </p:normalViewPr>
  <p:slideViewPr>
    <p:cSldViewPr>
      <p:cViewPr varScale="1">
        <p:scale>
          <a:sx n="60" d="100"/>
          <a:sy n="60" d="100"/>
        </p:scale>
        <p:origin x="1500"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2"/>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l">
              <a:defRPr sz="1300"/>
            </a:lvl1pPr>
          </a:lstStyle>
          <a:p>
            <a:endParaRPr lang="en-US" altLang="ja-JP" dirty="0"/>
          </a:p>
        </p:txBody>
      </p:sp>
      <p:sp>
        <p:nvSpPr>
          <p:cNvPr id="13315" name="Rectangle 3"/>
          <p:cNvSpPr>
            <a:spLocks noGrp="1" noChangeArrowheads="1"/>
          </p:cNvSpPr>
          <p:nvPr>
            <p:ph type="dt" idx="1"/>
          </p:nvPr>
        </p:nvSpPr>
        <p:spPr bwMode="auto">
          <a:xfrm>
            <a:off x="4021295" y="2"/>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defRPr sz="1300"/>
            </a:lvl1pPr>
          </a:lstStyle>
          <a:p>
            <a:endParaRPr lang="en-US" altLang="ja-JP" dirty="0"/>
          </a:p>
        </p:txBody>
      </p:sp>
      <p:sp>
        <p:nvSpPr>
          <p:cNvPr id="13316"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709930" y="4861441"/>
            <a:ext cx="567944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3318" name="Rectangle 6"/>
          <p:cNvSpPr>
            <a:spLocks noGrp="1" noChangeArrowheads="1"/>
          </p:cNvSpPr>
          <p:nvPr>
            <p:ph type="ftr" sz="quarter" idx="4"/>
          </p:nvPr>
        </p:nvSpPr>
        <p:spPr bwMode="auto">
          <a:xfrm>
            <a:off x="1" y="9721108"/>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l">
              <a:defRPr sz="1300"/>
            </a:lvl1pPr>
          </a:lstStyle>
          <a:p>
            <a:endParaRPr lang="en-US" altLang="ja-JP" dirty="0"/>
          </a:p>
        </p:txBody>
      </p:sp>
      <p:sp>
        <p:nvSpPr>
          <p:cNvPr id="13319" name="Rectangle 7"/>
          <p:cNvSpPr>
            <a:spLocks noGrp="1" noChangeArrowheads="1"/>
          </p:cNvSpPr>
          <p:nvPr>
            <p:ph type="sldNum" sz="quarter" idx="5"/>
          </p:nvPr>
        </p:nvSpPr>
        <p:spPr bwMode="auto">
          <a:xfrm>
            <a:off x="4021295" y="9721108"/>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defRPr sz="1300"/>
            </a:lvl1pPr>
          </a:lstStyle>
          <a:p>
            <a:fld id="{39D3E1DD-1855-40EC-B4F2-B399AEDCBF23}" type="slidenum">
              <a:rPr lang="en-US" altLang="ja-JP"/>
              <a:pPr/>
              <a:t>‹#›</a:t>
            </a:fld>
            <a:endParaRPr lang="en-US" altLang="ja-JP"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1pPr>
    <a:lvl2pPr marL="4572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2pPr>
    <a:lvl3pPr marL="9144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3pPr>
    <a:lvl4pPr marL="13716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4pPr>
    <a:lvl5pPr marL="18288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EFD17A54-FE79-40E3-8923-9AE8081D1301}" type="slidenum">
              <a:rPr lang="en-US" altLang="ja-JP"/>
              <a:pPr/>
              <a:t>‹#›</a:t>
            </a:fld>
            <a:endParaRPr lang="en-US" altLang="ja-JP" dirty="0"/>
          </a:p>
        </p:txBody>
      </p:sp>
    </p:spTree>
    <p:extLst>
      <p:ext uri="{BB962C8B-B14F-4D97-AF65-F5344CB8AC3E}">
        <p14:creationId xmlns:p14="http://schemas.microsoft.com/office/powerpoint/2010/main" val="909212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1A116616-1329-4C20-A24C-3FB265F6AEBC}" type="slidenum">
              <a:rPr lang="en-US" altLang="ja-JP"/>
              <a:pPr/>
              <a:t>‹#›</a:t>
            </a:fld>
            <a:endParaRPr lang="en-US" altLang="ja-JP" dirty="0"/>
          </a:p>
        </p:txBody>
      </p:sp>
    </p:spTree>
    <p:extLst>
      <p:ext uri="{BB962C8B-B14F-4D97-AF65-F5344CB8AC3E}">
        <p14:creationId xmlns:p14="http://schemas.microsoft.com/office/powerpoint/2010/main" val="1652557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0680EF05-8FA4-44FD-9732-F927C24D3FA3}" type="slidenum">
              <a:rPr lang="en-US" altLang="ja-JP"/>
              <a:pPr/>
              <a:t>‹#›</a:t>
            </a:fld>
            <a:endParaRPr lang="en-US" altLang="ja-JP" dirty="0"/>
          </a:p>
        </p:txBody>
      </p:sp>
    </p:spTree>
    <p:extLst>
      <p:ext uri="{BB962C8B-B14F-4D97-AF65-F5344CB8AC3E}">
        <p14:creationId xmlns:p14="http://schemas.microsoft.com/office/powerpoint/2010/main" val="335814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50766791-9E44-4D5D-84D2-CA44E8ABFEBA}" type="slidenum">
              <a:rPr lang="en-US" altLang="ja-JP"/>
              <a:pPr/>
              <a:t>‹#›</a:t>
            </a:fld>
            <a:endParaRPr lang="en-US" altLang="ja-JP" dirty="0"/>
          </a:p>
        </p:txBody>
      </p:sp>
    </p:spTree>
    <p:extLst>
      <p:ext uri="{BB962C8B-B14F-4D97-AF65-F5344CB8AC3E}">
        <p14:creationId xmlns:p14="http://schemas.microsoft.com/office/powerpoint/2010/main" val="3868540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90FE6E80-D8D4-418F-B1E2-44F29851FD7B}" type="slidenum">
              <a:rPr lang="en-US" altLang="ja-JP"/>
              <a:pPr/>
              <a:t>‹#›</a:t>
            </a:fld>
            <a:endParaRPr lang="en-US" altLang="ja-JP" dirty="0"/>
          </a:p>
        </p:txBody>
      </p:sp>
    </p:spTree>
    <p:extLst>
      <p:ext uri="{BB962C8B-B14F-4D97-AF65-F5344CB8AC3E}">
        <p14:creationId xmlns:p14="http://schemas.microsoft.com/office/powerpoint/2010/main" val="9191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89DA167E-36DC-449B-9FE3-E896DD7C58EA}" type="slidenum">
              <a:rPr lang="en-US" altLang="ja-JP"/>
              <a:pPr/>
              <a:t>‹#›</a:t>
            </a:fld>
            <a:endParaRPr lang="en-US" altLang="ja-JP" dirty="0"/>
          </a:p>
        </p:txBody>
      </p:sp>
    </p:spTree>
    <p:extLst>
      <p:ext uri="{BB962C8B-B14F-4D97-AF65-F5344CB8AC3E}">
        <p14:creationId xmlns:p14="http://schemas.microsoft.com/office/powerpoint/2010/main" val="1283426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endParaRPr lang="en-US" altLang="ja-JP" dirty="0"/>
          </a:p>
        </p:txBody>
      </p:sp>
      <p:sp>
        <p:nvSpPr>
          <p:cNvPr id="8" name="フッター プレースホルダー 7"/>
          <p:cNvSpPr>
            <a:spLocks noGrp="1"/>
          </p:cNvSpPr>
          <p:nvPr>
            <p:ph type="ftr" sz="quarter" idx="11"/>
          </p:nvPr>
        </p:nvSpPr>
        <p:spPr/>
        <p:txBody>
          <a:bodyPr/>
          <a:lstStyle>
            <a:lvl1pPr>
              <a:defRPr/>
            </a:lvl1pPr>
          </a:lstStyle>
          <a:p>
            <a:r>
              <a:rPr lang="en-US" altLang="ja-JP" dirty="0"/>
              <a:t>©Go Ota, 2014</a:t>
            </a:r>
          </a:p>
        </p:txBody>
      </p:sp>
      <p:sp>
        <p:nvSpPr>
          <p:cNvPr id="9" name="スライド番号プレースホルダー 8"/>
          <p:cNvSpPr>
            <a:spLocks noGrp="1"/>
          </p:cNvSpPr>
          <p:nvPr>
            <p:ph type="sldNum" sz="quarter" idx="12"/>
          </p:nvPr>
        </p:nvSpPr>
        <p:spPr/>
        <p:txBody>
          <a:bodyPr/>
          <a:lstStyle>
            <a:lvl1pPr>
              <a:defRPr/>
            </a:lvl1pPr>
          </a:lstStyle>
          <a:p>
            <a:fld id="{8B150203-31C9-43DE-9EC1-E54AE4979389}" type="slidenum">
              <a:rPr lang="en-US" altLang="ja-JP"/>
              <a:pPr/>
              <a:t>‹#›</a:t>
            </a:fld>
            <a:endParaRPr lang="en-US" altLang="ja-JP" dirty="0"/>
          </a:p>
        </p:txBody>
      </p:sp>
    </p:spTree>
    <p:extLst>
      <p:ext uri="{BB962C8B-B14F-4D97-AF65-F5344CB8AC3E}">
        <p14:creationId xmlns:p14="http://schemas.microsoft.com/office/powerpoint/2010/main" val="961724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endParaRPr lang="en-US" altLang="ja-JP" dirty="0"/>
          </a:p>
        </p:txBody>
      </p:sp>
      <p:sp>
        <p:nvSpPr>
          <p:cNvPr id="4" name="フッター プレースホルダー 3"/>
          <p:cNvSpPr>
            <a:spLocks noGrp="1"/>
          </p:cNvSpPr>
          <p:nvPr>
            <p:ph type="ftr" sz="quarter" idx="11"/>
          </p:nvPr>
        </p:nvSpPr>
        <p:spPr/>
        <p:txBody>
          <a:bodyPr/>
          <a:lstStyle>
            <a:lvl1pPr>
              <a:defRPr/>
            </a:lvl1pPr>
          </a:lstStyle>
          <a:p>
            <a:r>
              <a:rPr lang="en-US" altLang="ja-JP" dirty="0"/>
              <a:t>©Go Ota, 2014</a:t>
            </a:r>
          </a:p>
        </p:txBody>
      </p:sp>
      <p:sp>
        <p:nvSpPr>
          <p:cNvPr id="5" name="スライド番号プレースホルダー 4"/>
          <p:cNvSpPr>
            <a:spLocks noGrp="1"/>
          </p:cNvSpPr>
          <p:nvPr>
            <p:ph type="sldNum" sz="quarter" idx="12"/>
          </p:nvPr>
        </p:nvSpPr>
        <p:spPr/>
        <p:txBody>
          <a:bodyPr/>
          <a:lstStyle>
            <a:lvl1pPr>
              <a:defRPr/>
            </a:lvl1pPr>
          </a:lstStyle>
          <a:p>
            <a:fld id="{ED62A731-253F-4B19-976D-7EA7B3125DD3}" type="slidenum">
              <a:rPr lang="en-US" altLang="ja-JP"/>
              <a:pPr/>
              <a:t>‹#›</a:t>
            </a:fld>
            <a:endParaRPr lang="en-US" altLang="ja-JP" dirty="0"/>
          </a:p>
        </p:txBody>
      </p:sp>
    </p:spTree>
    <p:extLst>
      <p:ext uri="{BB962C8B-B14F-4D97-AF65-F5344CB8AC3E}">
        <p14:creationId xmlns:p14="http://schemas.microsoft.com/office/powerpoint/2010/main" val="3361269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endParaRPr lang="en-US" altLang="ja-JP" dirty="0"/>
          </a:p>
        </p:txBody>
      </p:sp>
      <p:sp>
        <p:nvSpPr>
          <p:cNvPr id="3" name="フッター プレースホルダー 2"/>
          <p:cNvSpPr>
            <a:spLocks noGrp="1"/>
          </p:cNvSpPr>
          <p:nvPr>
            <p:ph type="ftr" sz="quarter" idx="11"/>
          </p:nvPr>
        </p:nvSpPr>
        <p:spPr/>
        <p:txBody>
          <a:bodyPr/>
          <a:lstStyle>
            <a:lvl1pPr>
              <a:defRPr/>
            </a:lvl1pPr>
          </a:lstStyle>
          <a:p>
            <a:r>
              <a:rPr lang="en-US" altLang="ja-JP" dirty="0"/>
              <a:t>©Go Ota, 2014</a:t>
            </a:r>
          </a:p>
        </p:txBody>
      </p:sp>
      <p:sp>
        <p:nvSpPr>
          <p:cNvPr id="4" name="スライド番号プレースホルダー 3"/>
          <p:cNvSpPr>
            <a:spLocks noGrp="1"/>
          </p:cNvSpPr>
          <p:nvPr>
            <p:ph type="sldNum" sz="quarter" idx="12"/>
          </p:nvPr>
        </p:nvSpPr>
        <p:spPr/>
        <p:txBody>
          <a:bodyPr/>
          <a:lstStyle>
            <a:lvl1pPr>
              <a:defRPr/>
            </a:lvl1pPr>
          </a:lstStyle>
          <a:p>
            <a:fld id="{57479B73-A815-4F21-92C6-61809DE83314}" type="slidenum">
              <a:rPr lang="en-US" altLang="ja-JP"/>
              <a:pPr/>
              <a:t>‹#›</a:t>
            </a:fld>
            <a:endParaRPr lang="en-US" altLang="ja-JP" dirty="0"/>
          </a:p>
        </p:txBody>
      </p:sp>
    </p:spTree>
    <p:extLst>
      <p:ext uri="{BB962C8B-B14F-4D97-AF65-F5344CB8AC3E}">
        <p14:creationId xmlns:p14="http://schemas.microsoft.com/office/powerpoint/2010/main" val="3946584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B03A5713-61A0-4B11-A3E5-9568F80C627D}" type="slidenum">
              <a:rPr lang="en-US" altLang="ja-JP"/>
              <a:pPr/>
              <a:t>‹#›</a:t>
            </a:fld>
            <a:endParaRPr lang="en-US" altLang="ja-JP" dirty="0"/>
          </a:p>
        </p:txBody>
      </p:sp>
    </p:spTree>
    <p:extLst>
      <p:ext uri="{BB962C8B-B14F-4D97-AF65-F5344CB8AC3E}">
        <p14:creationId xmlns:p14="http://schemas.microsoft.com/office/powerpoint/2010/main" val="2356455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dirty="0"/>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00501AEA-D94B-4DDF-B8AC-984445C0C451}" type="slidenum">
              <a:rPr lang="en-US" altLang="ja-JP"/>
              <a:pPr/>
              <a:t>‹#›</a:t>
            </a:fld>
            <a:endParaRPr lang="en-US" altLang="ja-JP" dirty="0"/>
          </a:p>
        </p:txBody>
      </p:sp>
    </p:spTree>
    <p:extLst>
      <p:ext uri="{BB962C8B-B14F-4D97-AF65-F5344CB8AC3E}">
        <p14:creationId xmlns:p14="http://schemas.microsoft.com/office/powerpoint/2010/main" val="355993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a:lvl1pPr>
          </a:lstStyle>
          <a:p>
            <a:endParaRPr lang="en-US" altLang="ja-JP"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r>
              <a:rPr lang="en-US" altLang="ja-JP" dirty="0"/>
              <a:t>©Go Ota, 2014</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fld id="{ABDDDF70-51DA-48E8-B03B-E0CBBF179418}" type="slidenum">
              <a:rPr lang="en-US" altLang="ja-JP"/>
              <a:pPr/>
              <a:t>‹#›</a:t>
            </a:fld>
            <a:endParaRPr lang="en-US" altLang="ja-JP"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slideLayout" Target="../slideLayouts/slideLayout6.xml"/><Relationship Id="rId6" Type="http://schemas.openxmlformats.org/officeDocument/2006/relationships/image" Target="../media/image6.emf"/><Relationship Id="rId11" Type="http://schemas.openxmlformats.org/officeDocument/2006/relationships/image" Target="../media/image11.emf"/><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emf"/></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49.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55.jpe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a:t>
            </a:fld>
            <a:endParaRPr lang="en-US" altLang="ja-JP" sz="1400"/>
          </a:p>
        </p:txBody>
      </p:sp>
      <p:sp>
        <p:nvSpPr>
          <p:cNvPr id="4099" name="Rectangle 2"/>
          <p:cNvSpPr>
            <a:spLocks noGrp="1" noChangeArrowheads="1"/>
          </p:cNvSpPr>
          <p:nvPr>
            <p:ph type="ctrTitle"/>
          </p:nvPr>
        </p:nvSpPr>
        <p:spPr>
          <a:xfrm>
            <a:off x="228600" y="381000"/>
            <a:ext cx="8629650" cy="612775"/>
          </a:xfrm>
        </p:spPr>
        <p:txBody>
          <a:bodyPr/>
          <a:lstStyle/>
          <a:p>
            <a:pPr algn="l" eaLnBrk="1" hangingPunct="1"/>
            <a:r>
              <a:rPr lang="ja-JP" altLang="en-US" sz="3200" dirty="0">
                <a:ea typeface="メイリオ" panose="020B0604030504040204" pitchFamily="50" charset="-128"/>
              </a:rPr>
              <a:t>情報 ポスター作り</a:t>
            </a:r>
            <a:endParaRPr lang="ja-JP" altLang="en-US" sz="2800" dirty="0">
              <a:ea typeface="メイリオ" panose="020B0604030504040204" pitchFamily="50" charset="-128"/>
            </a:endParaRPr>
          </a:p>
        </p:txBody>
      </p:sp>
      <p:pic>
        <p:nvPicPr>
          <p:cNvPr id="6" name="図 5"/>
          <p:cNvPicPr>
            <a:picLocks noChangeAspect="1"/>
          </p:cNvPicPr>
          <p:nvPr/>
        </p:nvPicPr>
        <p:blipFill>
          <a:blip r:embed="rId2"/>
          <a:stretch>
            <a:fillRect/>
          </a:stretch>
        </p:blipFill>
        <p:spPr>
          <a:xfrm>
            <a:off x="1311666" y="1371599"/>
            <a:ext cx="3565134" cy="5181329"/>
          </a:xfrm>
          <a:prstGeom prst="rect">
            <a:avLst/>
          </a:prstGeom>
        </p:spPr>
      </p:pic>
      <p:sp>
        <p:nvSpPr>
          <p:cNvPr id="2" name="楕円 1"/>
          <p:cNvSpPr/>
          <p:nvPr/>
        </p:nvSpPr>
        <p:spPr bwMode="auto">
          <a:xfrm>
            <a:off x="2667000" y="2590800"/>
            <a:ext cx="2057400" cy="914400"/>
          </a:xfrm>
          <a:prstGeom prst="ellips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7" name="楕円 6"/>
          <p:cNvSpPr/>
          <p:nvPr/>
        </p:nvSpPr>
        <p:spPr bwMode="auto">
          <a:xfrm>
            <a:off x="1326656" y="2225468"/>
            <a:ext cx="3245344" cy="2803732"/>
          </a:xfrm>
          <a:prstGeom prst="ellips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cxnSp>
        <p:nvCxnSpPr>
          <p:cNvPr id="4" name="直線矢印コネクタ 3"/>
          <p:cNvCxnSpPr/>
          <p:nvPr/>
        </p:nvCxnSpPr>
        <p:spPr bwMode="auto">
          <a:xfrm flipH="1">
            <a:off x="4724400" y="2971800"/>
            <a:ext cx="10668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線矢印コネクタ 8"/>
          <p:cNvCxnSpPr/>
          <p:nvPr/>
        </p:nvCxnSpPr>
        <p:spPr bwMode="auto">
          <a:xfrm flipH="1">
            <a:off x="4572000" y="3657600"/>
            <a:ext cx="12192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テキスト ボックス 7"/>
          <p:cNvSpPr txBox="1"/>
          <p:nvPr/>
        </p:nvSpPr>
        <p:spPr>
          <a:xfrm>
            <a:off x="5791200" y="2319635"/>
            <a:ext cx="2895600" cy="2185214"/>
          </a:xfrm>
          <a:prstGeom prst="rect">
            <a:avLst/>
          </a:prstGeom>
          <a:noFill/>
        </p:spPr>
        <p:txBody>
          <a:bodyPr wrap="square" rtlCol="0">
            <a:spAutoFit/>
          </a:bodyPr>
          <a:lstStyle/>
          <a:p>
            <a:pPr algn="l"/>
            <a:r>
              <a:rPr kumimoji="1" lang="ja-JP" altLang="en-US" sz="2400" dirty="0">
                <a:solidFill>
                  <a:srgbClr val="FF0000"/>
                </a:solidFill>
                <a:latin typeface="メイリオ" panose="020B0604030504040204" pitchFamily="50" charset="-128"/>
                <a:ea typeface="メイリオ" panose="020B0604030504040204" pitchFamily="50" charset="-128"/>
              </a:rPr>
              <a:t>人の興味を引く</a:t>
            </a:r>
          </a:p>
          <a:p>
            <a:pPr algn="l"/>
            <a:r>
              <a:rPr lang="ja-JP" altLang="en-US" sz="2400" dirty="0">
                <a:latin typeface="メイリオ" panose="020B0604030504040204" pitchFamily="50" charset="-128"/>
                <a:ea typeface="メイリオ" panose="020B0604030504040204" pitchFamily="50" charset="-128"/>
              </a:rPr>
              <a:t>キャッチフレーズ</a:t>
            </a:r>
          </a:p>
          <a:p>
            <a:pPr algn="l"/>
            <a:endParaRPr kumimoji="1" lang="ja-JP" altLang="en-US" sz="2400" dirty="0">
              <a:solidFill>
                <a:srgbClr val="FF0000"/>
              </a:solidFill>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アイキャッチ</a:t>
            </a:r>
          </a:p>
          <a:p>
            <a:pPr algn="l"/>
            <a:r>
              <a:rPr kumimoji="1" lang="ja-JP" altLang="en-US" sz="2000" dirty="0">
                <a:latin typeface="メイリオ" panose="020B0604030504040204" pitchFamily="50" charset="-128"/>
                <a:ea typeface="メイリオ" panose="020B0604030504040204" pitchFamily="50" charset="-128"/>
              </a:rPr>
              <a:t>複数の画像・文字を組み合わせて</a:t>
            </a:r>
          </a:p>
        </p:txBody>
      </p:sp>
      <p:sp>
        <p:nvSpPr>
          <p:cNvPr id="12" name="テキスト ボックス 11"/>
          <p:cNvSpPr txBox="1"/>
          <p:nvPr/>
        </p:nvSpPr>
        <p:spPr>
          <a:xfrm>
            <a:off x="5578839" y="5636486"/>
            <a:ext cx="2895600" cy="461665"/>
          </a:xfrm>
          <a:prstGeom prst="rect">
            <a:avLst/>
          </a:prstGeom>
          <a:noFill/>
        </p:spPr>
        <p:txBody>
          <a:bodyPr wrap="square" rtlCol="0">
            <a:spAutoFit/>
          </a:bodyPr>
          <a:lstStyle/>
          <a:p>
            <a:pPr algn="l"/>
            <a:r>
              <a:rPr kumimoji="1" lang="ja-JP" altLang="en-US" sz="2400" dirty="0">
                <a:solidFill>
                  <a:srgbClr val="FF0000"/>
                </a:solidFill>
                <a:latin typeface="メイリオ" panose="020B0604030504040204" pitchFamily="50" charset="-128"/>
                <a:ea typeface="メイリオ" panose="020B0604030504040204" pitchFamily="50" charset="-128"/>
              </a:rPr>
              <a:t>詳細の情報も</a:t>
            </a:r>
            <a:endParaRPr kumimoji="1" lang="ja-JP" altLang="en-US" sz="2400" dirty="0">
              <a:latin typeface="メイリオ" panose="020B0604030504040204" pitchFamily="50" charset="-128"/>
              <a:ea typeface="メイリオ" panose="020B0604030504040204" pitchFamily="50" charset="-128"/>
            </a:endParaRPr>
          </a:p>
        </p:txBody>
      </p:sp>
      <p:cxnSp>
        <p:nvCxnSpPr>
          <p:cNvPr id="13" name="直線矢印コネクタ 12"/>
          <p:cNvCxnSpPr/>
          <p:nvPr/>
        </p:nvCxnSpPr>
        <p:spPr bwMode="auto">
          <a:xfrm flipH="1">
            <a:off x="4267200" y="5867319"/>
            <a:ext cx="12192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線矢印コネクタ 13"/>
          <p:cNvCxnSpPr/>
          <p:nvPr/>
        </p:nvCxnSpPr>
        <p:spPr bwMode="auto">
          <a:xfrm flipH="1">
            <a:off x="3505200" y="1371599"/>
            <a:ext cx="1752600" cy="45720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テキスト ボックス 15"/>
          <p:cNvSpPr txBox="1"/>
          <p:nvPr/>
        </p:nvSpPr>
        <p:spPr>
          <a:xfrm>
            <a:off x="5486400" y="1082322"/>
            <a:ext cx="3371850" cy="707886"/>
          </a:xfrm>
          <a:prstGeom prst="rect">
            <a:avLst/>
          </a:prstGeom>
          <a:noFill/>
        </p:spPr>
        <p:txBody>
          <a:bodyPr wrap="square" rtlCol="0">
            <a:spAutoFit/>
          </a:bodyPr>
          <a:lstStyle/>
          <a:p>
            <a:pPr algn="l"/>
            <a:r>
              <a:rPr kumimoji="1" lang="ja-JP" altLang="en-US" sz="2000" dirty="0">
                <a:solidFill>
                  <a:srgbClr val="002060"/>
                </a:solidFill>
                <a:latin typeface="メイリオ" panose="020B0604030504040204" pitchFamily="50" charset="-128"/>
                <a:ea typeface="メイリオ" panose="020B0604030504040204" pitchFamily="50" charset="-128"/>
              </a:rPr>
              <a:t>イベント名やクラブ名はアイキャッチより目立たない</a:t>
            </a:r>
          </a:p>
        </p:txBody>
      </p:sp>
    </p:spTree>
    <p:extLst>
      <p:ext uri="{BB962C8B-B14F-4D97-AF65-F5344CB8AC3E}">
        <p14:creationId xmlns:p14="http://schemas.microsoft.com/office/powerpoint/2010/main" val="3565700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10</a:t>
            </a:fld>
            <a:endParaRPr kumimoji="0" lang="en-US" altLang="ja-JP"/>
          </a:p>
        </p:txBody>
      </p:sp>
      <p:sp>
        <p:nvSpPr>
          <p:cNvPr id="11" name="テキスト ボックス 10"/>
          <p:cNvSpPr txBox="1"/>
          <p:nvPr/>
        </p:nvSpPr>
        <p:spPr>
          <a:xfrm>
            <a:off x="373697" y="843657"/>
            <a:ext cx="7863205"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気に入ったポスターのキャッチコピーとアイキャッチ</a:t>
            </a:r>
          </a:p>
          <a:p>
            <a:pPr algn="l"/>
            <a:r>
              <a:rPr lang="ja-JP" altLang="en-US" sz="2400" dirty="0">
                <a:latin typeface="メイリオ" panose="020B0604030504040204" pitchFamily="50" charset="-128"/>
                <a:ea typeface="メイリオ" panose="020B0604030504040204" pitchFamily="50" charset="-128"/>
              </a:rPr>
              <a:t>を調べてみよう</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町中や</a:t>
            </a:r>
            <a:r>
              <a:rPr lang="en-US" altLang="ja-JP" sz="2800" dirty="0">
                <a:latin typeface="メイリオ" panose="020B0604030504040204" pitchFamily="50" charset="-128"/>
                <a:ea typeface="メイリオ" panose="020B0604030504040204" pitchFamily="50" charset="-128"/>
              </a:rPr>
              <a:t>Web</a:t>
            </a:r>
            <a:r>
              <a:rPr lang="ja-JP" altLang="en-US" sz="2800" dirty="0">
                <a:latin typeface="メイリオ" panose="020B0604030504040204" pitchFamily="50" charset="-128"/>
                <a:ea typeface="メイリオ" panose="020B0604030504040204" pitchFamily="50" charset="-128"/>
              </a:rPr>
              <a:t>のポスターを調べてみる</a:t>
            </a:r>
            <a:endParaRPr lang="en-US" altLang="ja-JP" sz="28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914400" y="1690291"/>
            <a:ext cx="6751288" cy="4707498"/>
          </a:xfrm>
          <a:prstGeom prst="rect">
            <a:avLst/>
          </a:prstGeom>
        </p:spPr>
      </p:pic>
    </p:spTree>
    <p:extLst>
      <p:ext uri="{BB962C8B-B14F-4D97-AF65-F5344CB8AC3E}">
        <p14:creationId xmlns:p14="http://schemas.microsoft.com/office/powerpoint/2010/main" val="157919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11</a:t>
            </a:fld>
            <a:endParaRPr kumimoji="0" lang="en-US" altLang="ja-JP"/>
          </a:p>
        </p:txBody>
      </p:sp>
      <p:sp>
        <p:nvSpPr>
          <p:cNvPr id="11" name="テキスト ボックス 10"/>
          <p:cNvSpPr txBox="1"/>
          <p:nvPr/>
        </p:nvSpPr>
        <p:spPr>
          <a:xfrm>
            <a:off x="373697" y="843657"/>
            <a:ext cx="7863205"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テーマが「帰宅部」だってポスターは作れる</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「帰宅部　ポスター」で検索</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アイキャッチとキャッチコピー</a:t>
            </a:r>
            <a:r>
              <a:rPr lang="en-US" altLang="ja-JP" sz="2800" dirty="0">
                <a:latin typeface="メイリオ" panose="020B0604030504040204" pitchFamily="50" charset="-128"/>
                <a:ea typeface="メイリオ" panose="020B0604030504040204" pitchFamily="50" charset="-128"/>
              </a:rPr>
              <a:t>(2)</a:t>
            </a:r>
          </a:p>
        </p:txBody>
      </p:sp>
      <p:pic>
        <p:nvPicPr>
          <p:cNvPr id="3" name="図 2"/>
          <p:cNvPicPr>
            <a:picLocks noChangeAspect="1"/>
          </p:cNvPicPr>
          <p:nvPr/>
        </p:nvPicPr>
        <p:blipFill>
          <a:blip r:embed="rId2"/>
          <a:stretch>
            <a:fillRect/>
          </a:stretch>
        </p:blipFill>
        <p:spPr>
          <a:xfrm>
            <a:off x="1066800" y="1690292"/>
            <a:ext cx="6477000" cy="4448956"/>
          </a:xfrm>
          <a:prstGeom prst="rect">
            <a:avLst/>
          </a:prstGeom>
        </p:spPr>
      </p:pic>
      <p:sp>
        <p:nvSpPr>
          <p:cNvPr id="15" name="テキスト ボックス 14"/>
          <p:cNvSpPr txBox="1"/>
          <p:nvPr/>
        </p:nvSpPr>
        <p:spPr>
          <a:xfrm>
            <a:off x="617537" y="6231786"/>
            <a:ext cx="7863205"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ほとんど、アイキャッチとキャッチコピーだけ</a:t>
            </a:r>
            <a:endParaRPr lang="en-US" altLang="ja-JP"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36890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12</a:t>
            </a:fld>
            <a:endParaRPr kumimoji="0" lang="en-US" altLang="ja-JP"/>
          </a:p>
        </p:txBody>
      </p:sp>
      <p:sp>
        <p:nvSpPr>
          <p:cNvPr id="11" name="テキスト ボックス 10"/>
          <p:cNvSpPr txBox="1"/>
          <p:nvPr/>
        </p:nvSpPr>
        <p:spPr>
          <a:xfrm>
            <a:off x="381635" y="984587"/>
            <a:ext cx="7863205" cy="830997"/>
          </a:xfrm>
          <a:prstGeom prst="rect">
            <a:avLst/>
          </a:prstGeom>
          <a:noFill/>
        </p:spPr>
        <p:txBody>
          <a:bodyPr wrap="square" rtlCol="0">
            <a:spAutoFit/>
          </a:bodyPr>
          <a:lstStyle/>
          <a:p>
            <a:pPr algn="l"/>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高校 チラシ クラブ活動</a:t>
            </a:r>
            <a:r>
              <a:rPr lang="en-US" altLang="ja-JP" sz="2400" dirty="0">
                <a:latin typeface="メイリオ" panose="020B0604030504040204" pitchFamily="50" charset="-128"/>
                <a:ea typeface="メイリオ" panose="020B0604030504040204" pitchFamily="50" charset="-128"/>
              </a:rPr>
              <a:t>]</a:t>
            </a:r>
          </a:p>
          <a:p>
            <a:pPr algn="l"/>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高校 チラシ 文化祭</a:t>
            </a:r>
            <a:r>
              <a:rPr lang="en-US" altLang="ja-JP" sz="2400" dirty="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など検索してみよう。</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チラシ</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リーフレット</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を調べてみよう</a:t>
            </a:r>
            <a:endParaRPr lang="en-US" altLang="ja-JP" sz="28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1151785" y="2108835"/>
            <a:ext cx="6468215" cy="4136390"/>
          </a:xfrm>
          <a:prstGeom prst="rect">
            <a:avLst/>
          </a:prstGeom>
        </p:spPr>
      </p:pic>
      <p:sp>
        <p:nvSpPr>
          <p:cNvPr id="6" name="テキスト ボックス 5"/>
          <p:cNvSpPr txBox="1"/>
          <p:nvPr/>
        </p:nvSpPr>
        <p:spPr>
          <a:xfrm>
            <a:off x="7193280" y="743813"/>
            <a:ext cx="1524000" cy="461665"/>
          </a:xfrm>
          <a:prstGeom prst="rect">
            <a:avLst/>
          </a:prstGeom>
          <a:noFill/>
          <a:ln w="38100">
            <a:solidFill>
              <a:schemeClr val="accent2"/>
            </a:solidFill>
          </a:ln>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演習補足</a:t>
            </a:r>
          </a:p>
        </p:txBody>
      </p:sp>
    </p:spTree>
    <p:extLst>
      <p:ext uri="{BB962C8B-B14F-4D97-AF65-F5344CB8AC3E}">
        <p14:creationId xmlns:p14="http://schemas.microsoft.com/office/powerpoint/2010/main" val="77771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13</a:t>
            </a:fld>
            <a:endParaRPr kumimoji="0" lang="en-US" altLang="ja-JP"/>
          </a:p>
        </p:txBody>
      </p:sp>
      <p:sp>
        <p:nvSpPr>
          <p:cNvPr id="11" name="テキスト ボックス 10"/>
          <p:cNvSpPr txBox="1"/>
          <p:nvPr/>
        </p:nvSpPr>
        <p:spPr>
          <a:xfrm>
            <a:off x="356451" y="859295"/>
            <a:ext cx="4825149"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とにかく最低限文字は見えること</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配色</a:t>
            </a:r>
            <a:endParaRPr lang="en-US" altLang="ja-JP" sz="2800" dirty="0">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2"/>
          <a:stretch>
            <a:fillRect/>
          </a:stretch>
        </p:blipFill>
        <p:spPr>
          <a:xfrm>
            <a:off x="259080" y="1403022"/>
            <a:ext cx="4343400" cy="4267200"/>
          </a:xfrm>
          <a:prstGeom prst="rect">
            <a:avLst/>
          </a:prstGeom>
        </p:spPr>
      </p:pic>
      <p:sp>
        <p:nvSpPr>
          <p:cNvPr id="20" name="テキスト ボックス 19"/>
          <p:cNvSpPr txBox="1"/>
          <p:nvPr/>
        </p:nvSpPr>
        <p:spPr>
          <a:xfrm>
            <a:off x="1752600" y="3027718"/>
            <a:ext cx="1676400" cy="1077218"/>
          </a:xfrm>
          <a:prstGeom prst="rect">
            <a:avLst/>
          </a:prstGeom>
          <a:noFill/>
        </p:spPr>
        <p:txBody>
          <a:bodyPr wrap="square" rtlCol="0">
            <a:spAutoFit/>
          </a:bodyPr>
          <a:lstStyle/>
          <a:p>
            <a:r>
              <a:rPr lang="ja-JP" altLang="en-US" sz="3200" dirty="0">
                <a:latin typeface="メイリオ" panose="020B0604030504040204" pitchFamily="50" charset="-128"/>
                <a:ea typeface="メイリオ" panose="020B0604030504040204" pitchFamily="50" charset="-128"/>
              </a:rPr>
              <a:t>補色</a:t>
            </a:r>
            <a:br>
              <a:rPr lang="ja-JP" altLang="en-US" sz="3200" dirty="0">
                <a:latin typeface="メイリオ" panose="020B0604030504040204" pitchFamily="50" charset="-128"/>
                <a:ea typeface="メイリオ" panose="020B0604030504040204" pitchFamily="50" charset="-128"/>
              </a:rPr>
            </a:br>
            <a:r>
              <a:rPr lang="ja-JP" altLang="en-US" sz="3200" dirty="0">
                <a:latin typeface="メイリオ" panose="020B0604030504040204" pitchFamily="50" charset="-128"/>
                <a:ea typeface="メイリオ" panose="020B0604030504040204" pitchFamily="50" charset="-128"/>
              </a:rPr>
              <a:t>反対色</a:t>
            </a:r>
            <a:endParaRPr lang="en-US" altLang="ja-JP" sz="3200" dirty="0">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1148553" y="5829725"/>
            <a:ext cx="2884493"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反対側の色の組み合わせが目立つ</a:t>
            </a:r>
            <a:endParaRPr lang="en-US" altLang="ja-JP" sz="2400" dirty="0">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3"/>
          <a:stretch>
            <a:fillRect/>
          </a:stretch>
        </p:blipFill>
        <p:spPr>
          <a:xfrm>
            <a:off x="5307806" y="1320960"/>
            <a:ext cx="2490788" cy="3079743"/>
          </a:xfrm>
          <a:prstGeom prst="rect">
            <a:avLst/>
          </a:prstGeom>
        </p:spPr>
      </p:pic>
      <p:sp>
        <p:nvSpPr>
          <p:cNvPr id="22" name="テキスト ボックス 21"/>
          <p:cNvSpPr txBox="1"/>
          <p:nvPr/>
        </p:nvSpPr>
        <p:spPr>
          <a:xfrm>
            <a:off x="4803749" y="4544358"/>
            <a:ext cx="3498901" cy="1938992"/>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補色だけを組み合わせると、くどくなることがある</a:t>
            </a:r>
          </a:p>
          <a:p>
            <a:pPr algn="l"/>
            <a:r>
              <a:rPr lang="ja-JP" altLang="en-US" sz="2400" dirty="0">
                <a:latin typeface="メイリオ" panose="020B0604030504040204" pitchFamily="50" charset="-128"/>
                <a:ea typeface="メイリオ" panose="020B0604030504040204" pitchFamily="50" charset="-128"/>
              </a:rPr>
              <a:t>写真に文字を載せる場合は、文字の縁取り</a:t>
            </a:r>
            <a:endParaRPr lang="en-US" altLang="ja-JP"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4138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457200" y="1143000"/>
            <a:ext cx="7863205" cy="4832092"/>
          </a:xfrm>
          <a:prstGeom prst="rect">
            <a:avLst/>
          </a:prstGeom>
          <a:noFill/>
        </p:spPr>
        <p:txBody>
          <a:bodyPr wrap="square" rtlCol="0">
            <a:spAutoFit/>
          </a:bodyPr>
          <a:lstStyle/>
          <a:p>
            <a:pPr algn="l"/>
            <a:r>
              <a:rPr lang="ja-JP" altLang="en-US" sz="2800" dirty="0">
                <a:solidFill>
                  <a:schemeClr val="accent6"/>
                </a:solidFill>
                <a:latin typeface="メイリオ" panose="020B0604030504040204" pitchFamily="50" charset="-128"/>
                <a:ea typeface="メイリオ" panose="020B0604030504040204" pitchFamily="50" charset="-128"/>
              </a:rPr>
              <a:t>今回の制作では次のポイントで採点します。</a:t>
            </a:r>
            <a:endParaRPr lang="en-US" altLang="ja-JP" sz="2800" dirty="0">
              <a:solidFill>
                <a:schemeClr val="accent6"/>
              </a:solidFill>
              <a:latin typeface="メイリオ" panose="020B0604030504040204" pitchFamily="50" charset="-128"/>
              <a:ea typeface="メイリオ" panose="020B0604030504040204" pitchFamily="50" charset="-128"/>
            </a:endParaRPr>
          </a:p>
          <a:p>
            <a:pPr algn="l"/>
            <a:endParaRPr lang="en-US" altLang="ja-JP" sz="2800" dirty="0">
              <a:latin typeface="メイリオ" panose="020B0604030504040204" pitchFamily="50" charset="-128"/>
              <a:ea typeface="メイリオ" panose="020B0604030504040204" pitchFamily="50" charset="-128"/>
            </a:endParaRPr>
          </a:p>
          <a:p>
            <a:pPr marL="514350" indent="-514350" algn="l">
              <a:buAutoNum type="arabicPeriod"/>
            </a:pPr>
            <a:r>
              <a:rPr lang="ja-JP" altLang="en-US" sz="2800" dirty="0">
                <a:latin typeface="メイリオ" panose="020B0604030504040204" pitchFamily="50" charset="-128"/>
                <a:ea typeface="メイリオ" panose="020B0604030504040204" pitchFamily="50" charset="-128"/>
              </a:rPr>
              <a:t>アイキャッチが適切である。</a:t>
            </a:r>
            <a:br>
              <a:rPr lang="ja-JP" altLang="en-US" sz="2800" dirty="0">
                <a:latin typeface="メイリオ" panose="020B0604030504040204" pitchFamily="50" charset="-128"/>
                <a:ea typeface="メイリオ" panose="020B0604030504040204" pitchFamily="50" charset="-128"/>
              </a:rPr>
            </a:br>
            <a:endParaRPr lang="ja-JP" altLang="en-US" sz="2800" dirty="0">
              <a:latin typeface="メイリオ" panose="020B0604030504040204" pitchFamily="50" charset="-128"/>
              <a:ea typeface="メイリオ" panose="020B0604030504040204" pitchFamily="50" charset="-128"/>
            </a:endParaRPr>
          </a:p>
          <a:p>
            <a:pPr marL="514350" indent="-514350" algn="l">
              <a:buAutoNum type="arabicPeriod"/>
            </a:pPr>
            <a:r>
              <a:rPr lang="ja-JP" altLang="en-US" sz="2800" dirty="0">
                <a:latin typeface="メイリオ" panose="020B0604030504040204" pitchFamily="50" charset="-128"/>
                <a:ea typeface="メイリオ" panose="020B0604030504040204" pitchFamily="50" charset="-128"/>
              </a:rPr>
              <a:t>キャッチコピーが適切である。</a:t>
            </a:r>
          </a:p>
          <a:p>
            <a:pPr algn="l"/>
            <a:endParaRPr lang="ja-JP" altLang="en-US" sz="2800" dirty="0">
              <a:latin typeface="メイリオ" panose="020B0604030504040204" pitchFamily="50" charset="-128"/>
              <a:ea typeface="メイリオ" panose="020B0604030504040204" pitchFamily="50" charset="-128"/>
            </a:endParaRPr>
          </a:p>
          <a:p>
            <a:pPr algn="l"/>
            <a:r>
              <a:rPr lang="ja-JP" altLang="en-US" sz="2800" dirty="0">
                <a:latin typeface="メイリオ" panose="020B0604030504040204" pitchFamily="50" charset="-128"/>
                <a:ea typeface="メイリオ" panose="020B0604030504040204" pitchFamily="50" charset="-128"/>
              </a:rPr>
              <a:t>３</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グラフィック</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画像</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を</a:t>
            </a:r>
            <a:r>
              <a:rPr lang="en-US" altLang="ja-JP" sz="2800" dirty="0">
                <a:latin typeface="メイリオ" panose="020B0604030504040204" pitchFamily="50" charset="-128"/>
                <a:ea typeface="メイリオ" panose="020B0604030504040204" pitchFamily="50" charset="-128"/>
              </a:rPr>
              <a:t>5</a:t>
            </a:r>
            <a:r>
              <a:rPr lang="ja-JP" altLang="en-US" sz="2800" dirty="0">
                <a:latin typeface="メイリオ" panose="020B0604030504040204" pitchFamily="50" charset="-128"/>
                <a:ea typeface="メイリオ" panose="020B0604030504040204" pitchFamily="50" charset="-128"/>
              </a:rPr>
              <a:t>個以上組み合わせて使用している。</a:t>
            </a:r>
          </a:p>
          <a:p>
            <a:pPr algn="l"/>
            <a:endParaRPr lang="en-US" altLang="ja-JP" sz="2800" dirty="0">
              <a:latin typeface="メイリオ" panose="020B0604030504040204" pitchFamily="50" charset="-128"/>
              <a:ea typeface="メイリオ" panose="020B0604030504040204" pitchFamily="50" charset="-128"/>
            </a:endParaRPr>
          </a:p>
          <a:p>
            <a:pPr algn="l"/>
            <a:r>
              <a:rPr lang="en-US" altLang="ja-JP" sz="2800" dirty="0">
                <a:latin typeface="メイリオ" panose="020B0604030504040204" pitchFamily="50" charset="-128"/>
                <a:ea typeface="メイリオ" panose="020B0604030504040204" pitchFamily="50" charset="-128"/>
              </a:rPr>
              <a:t>4. </a:t>
            </a:r>
            <a:r>
              <a:rPr lang="ja-JP" altLang="en-US" sz="2800" dirty="0">
                <a:latin typeface="メイリオ" panose="020B0604030504040204" pitchFamily="50" charset="-128"/>
                <a:ea typeface="メイリオ" panose="020B0604030504040204" pitchFamily="50" charset="-128"/>
              </a:rPr>
              <a:t>配色が考慮されていて、グラフィックや文字がはっきり見える。</a:t>
            </a:r>
            <a:endParaRPr lang="en-US" altLang="ja-JP" sz="28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チラシ</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リーフレット</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 デザインのポイント</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167097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295400" y="2590800"/>
            <a:ext cx="6477000" cy="523220"/>
          </a:xfrm>
          <a:prstGeom prst="rect">
            <a:avLst/>
          </a:prstGeom>
          <a:noFill/>
          <a:ln w="38100">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800" dirty="0">
                <a:latin typeface="メイリオ" panose="020B0604030504040204" pitchFamily="50" charset="-128"/>
                <a:ea typeface="メイリオ" panose="020B0604030504040204" pitchFamily="50" charset="-128"/>
              </a:rPr>
              <a:t>作成ツール</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パワポの操作説明</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10810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2FD3DA2-EDDD-4CB3-9775-6CF45AA1CAB8}"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88067" name="Text Box 3"/>
          <p:cNvSpPr txBox="1">
            <a:spLocks noChangeArrowheads="1"/>
          </p:cNvSpPr>
          <p:nvPr/>
        </p:nvSpPr>
        <p:spPr bwMode="auto">
          <a:xfrm>
            <a:off x="228600" y="304800"/>
            <a:ext cx="8763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Word/Excel/</a:t>
            </a:r>
            <a:r>
              <a:rPr lang="ja-JP" altLang="en-US" sz="2800" noProof="0" dirty="0">
                <a:solidFill>
                  <a:srgbClr val="000000"/>
                </a:solidFill>
                <a:latin typeface="メイリオ" panose="020B0604030504040204" pitchFamily="50" charset="-128"/>
                <a:ea typeface="メイリオ" panose="020B0604030504040204" pitchFamily="50" charset="-128"/>
              </a:rPr>
              <a:t>パワポでの</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オブジェクト</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操作</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の共通点</a:t>
            </a:r>
          </a:p>
        </p:txBody>
      </p:sp>
      <p:sp>
        <p:nvSpPr>
          <p:cNvPr id="3" name="角丸四角形 2"/>
          <p:cNvSpPr/>
          <p:nvPr/>
        </p:nvSpPr>
        <p:spPr bwMode="auto">
          <a:xfrm>
            <a:off x="762000" y="1676400"/>
            <a:ext cx="5257800" cy="2895600"/>
          </a:xfrm>
          <a:prstGeom prst="roundRect">
            <a:avLst>
              <a:gd name="adj" fmla="val 7167"/>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Word:</a:t>
            </a: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1" name="角丸四角形 10"/>
          <p:cNvSpPr/>
          <p:nvPr/>
        </p:nvSpPr>
        <p:spPr bwMode="auto">
          <a:xfrm>
            <a:off x="3120390" y="1676400"/>
            <a:ext cx="5109210" cy="2895600"/>
          </a:xfrm>
          <a:prstGeom prst="roundRect">
            <a:avLst>
              <a:gd name="adj" fmla="val 7167"/>
            </a:avLst>
          </a:prstGeom>
          <a:solidFill>
            <a:srgbClr val="008000">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lang="en-US" altLang="ja-JP" sz="2000" dirty="0">
                <a:latin typeface="メイリオ" panose="020B0604030504040204" pitchFamily="50" charset="-128"/>
                <a:ea typeface="メイリオ" panose="020B0604030504040204" pitchFamily="50" charset="-128"/>
              </a:rPr>
              <a:t>Excel</a:t>
            </a:r>
            <a:r>
              <a:rPr kumimoji="1" lang="en-US" altLang="ja-JP"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a:t>
            </a: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2" name="角丸四角形 11"/>
          <p:cNvSpPr/>
          <p:nvPr/>
        </p:nvSpPr>
        <p:spPr bwMode="auto">
          <a:xfrm>
            <a:off x="2476500" y="1905000"/>
            <a:ext cx="3543300" cy="3581400"/>
          </a:xfrm>
          <a:prstGeom prst="roundRect">
            <a:avLst>
              <a:gd name="adj" fmla="val 7167"/>
            </a:avLst>
          </a:prstGeom>
          <a:solidFill>
            <a:srgbClr val="FF99CC">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パワポ</a:t>
            </a:r>
            <a:r>
              <a:rPr kumimoji="1" lang="en-US" altLang="ja-JP"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a:t>
            </a: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2476500" y="4748034"/>
            <a:ext cx="2133600" cy="707886"/>
          </a:xfrm>
          <a:prstGeom prst="rect">
            <a:avLst/>
          </a:prstGeom>
          <a:noFill/>
        </p:spPr>
        <p:txBody>
          <a:bodyPr wrap="square" rtlCol="0">
            <a:spAutoFit/>
          </a:bodyPr>
          <a:lstStyle/>
          <a:p>
            <a:pPr algn="l"/>
            <a:r>
              <a:rPr lang="ja-JP" altLang="en-US" sz="2000" dirty="0">
                <a:latin typeface="メイリオ" panose="020B0604030504040204" pitchFamily="50" charset="-128"/>
                <a:ea typeface="メイリオ" panose="020B0604030504040204" pitchFamily="50" charset="-128"/>
              </a:rPr>
              <a:t>スライド</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印刷</a:t>
            </a:r>
            <a:r>
              <a:rPr lang="en-US" altLang="ja-JP" sz="2000" dirty="0">
                <a:latin typeface="メイリオ" panose="020B0604030504040204" pitchFamily="50" charset="-128"/>
                <a:ea typeface="メイリオ" panose="020B0604030504040204" pitchFamily="50" charset="-128"/>
              </a:rPr>
              <a:t>)</a:t>
            </a:r>
            <a:br>
              <a:rPr lang="en-US" altLang="ja-JP"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アニメーション</a:t>
            </a:r>
            <a:r>
              <a:rPr lang="en-US" altLang="ja-JP" sz="2000" dirty="0">
                <a:latin typeface="メイリオ" panose="020B0604030504040204" pitchFamily="50" charset="-128"/>
                <a:ea typeface="メイリオ" panose="020B0604030504040204" pitchFamily="50" charset="-128"/>
              </a:rPr>
              <a:t>/</a:t>
            </a:r>
            <a:endParaRPr kumimoji="1" lang="ja-JP" altLang="en-US" sz="2000" dirty="0">
              <a:latin typeface="メイリオ" panose="020B0604030504040204" pitchFamily="50" charset="-128"/>
              <a:ea typeface="メイリオ" panose="020B0604030504040204" pitchFamily="50" charset="-128"/>
            </a:endParaRPr>
          </a:p>
        </p:txBody>
      </p:sp>
      <p:sp>
        <p:nvSpPr>
          <p:cNvPr id="14" name="テキスト ボックス 13"/>
          <p:cNvSpPr txBox="1"/>
          <p:nvPr/>
        </p:nvSpPr>
        <p:spPr>
          <a:xfrm>
            <a:off x="3120390" y="2232750"/>
            <a:ext cx="2895600" cy="1569660"/>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文字・文字列</a:t>
            </a:r>
            <a:r>
              <a:rPr lang="en-US" altLang="ja-JP" sz="2400" dirty="0">
                <a:latin typeface="メイリオ" panose="020B0604030504040204" pitchFamily="50" charset="-128"/>
                <a:ea typeface="メイリオ" panose="020B0604030504040204" pitchFamily="50" charset="-128"/>
              </a:rPr>
              <a:t>/</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編集・検索・置換</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図形</a:t>
            </a:r>
          </a:p>
          <a:p>
            <a:pPr algn="l"/>
            <a:r>
              <a:rPr kumimoji="1" lang="ja-JP" altLang="en-US" sz="2400" dirty="0">
                <a:latin typeface="メイリオ" panose="020B0604030504040204" pitchFamily="50" charset="-128"/>
                <a:ea typeface="メイリオ" panose="020B0604030504040204" pitchFamily="50" charset="-128"/>
              </a:rPr>
              <a:t>印刷</a:t>
            </a:r>
            <a:r>
              <a:rPr kumimoji="1" lang="en-US" altLang="ja-JP" sz="2400" dirty="0">
                <a:latin typeface="メイリオ" panose="020B0604030504040204" pitchFamily="50" charset="-128"/>
                <a:ea typeface="メイリオ" panose="020B0604030504040204" pitchFamily="50" charset="-128"/>
              </a:rPr>
              <a:t>/ </a:t>
            </a:r>
            <a:r>
              <a:rPr kumimoji="1" lang="ja-JP" altLang="en-US" sz="2400" dirty="0">
                <a:latin typeface="メイリオ" panose="020B0604030504040204" pitchFamily="50" charset="-128"/>
                <a:ea typeface="メイリオ" panose="020B0604030504040204" pitchFamily="50" charset="-128"/>
              </a:rPr>
              <a:t>ファイル操作</a:t>
            </a:r>
          </a:p>
        </p:txBody>
      </p:sp>
      <p:sp>
        <p:nvSpPr>
          <p:cNvPr id="15" name="テキスト ボックス 14"/>
          <p:cNvSpPr txBox="1"/>
          <p:nvPr/>
        </p:nvSpPr>
        <p:spPr>
          <a:xfrm>
            <a:off x="864870" y="1981170"/>
            <a:ext cx="2049780" cy="1631216"/>
          </a:xfrm>
          <a:prstGeom prst="rect">
            <a:avLst/>
          </a:prstGeom>
          <a:noFill/>
        </p:spPr>
        <p:txBody>
          <a:bodyPr wrap="square" rtlCol="0">
            <a:spAutoFit/>
          </a:bodyPr>
          <a:lstStyle/>
          <a:p>
            <a:pPr algn="l"/>
            <a:r>
              <a:rPr lang="ja-JP" altLang="en-US" sz="2000" dirty="0">
                <a:latin typeface="メイリオ" panose="020B0604030504040204" pitchFamily="50" charset="-128"/>
                <a:ea typeface="メイリオ" panose="020B0604030504040204" pitchFamily="50" charset="-128"/>
              </a:rPr>
              <a:t>ページ</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段落</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レイアウト</a:t>
            </a:r>
            <a:r>
              <a:rPr lang="en-US" altLang="ja-JP" sz="2000" dirty="0">
                <a:latin typeface="メイリオ" panose="020B0604030504040204" pitchFamily="50" charset="-128"/>
                <a:ea typeface="メイリオ" panose="020B0604030504040204" pitchFamily="50" charset="-128"/>
              </a:rPr>
              <a:t>/</a:t>
            </a:r>
            <a:endParaRPr lang="ja-JP" altLang="en-US" sz="2000" dirty="0">
              <a:latin typeface="メイリオ" panose="020B0604030504040204" pitchFamily="50" charset="-128"/>
              <a:ea typeface="メイリオ" panose="020B0604030504040204" pitchFamily="50" charset="-128"/>
            </a:endParaRPr>
          </a:p>
          <a:p>
            <a:pPr algn="l"/>
            <a:r>
              <a:rPr lang="ja-JP" altLang="en-US" sz="2000" dirty="0">
                <a:latin typeface="メイリオ" panose="020B0604030504040204" pitchFamily="50" charset="-128"/>
                <a:ea typeface="メイリオ" panose="020B0604030504040204" pitchFamily="50" charset="-128"/>
              </a:rPr>
              <a:t>スタイル</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参考資料</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校閲</a:t>
            </a:r>
            <a:endParaRPr kumimoji="1" lang="ja-JP" altLang="en-US" sz="20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6225540" y="1981170"/>
            <a:ext cx="2049780" cy="2246769"/>
          </a:xfrm>
          <a:prstGeom prst="rect">
            <a:avLst/>
          </a:prstGeom>
          <a:noFill/>
        </p:spPr>
        <p:txBody>
          <a:bodyPr wrap="square" rtlCol="0">
            <a:spAutoFit/>
          </a:bodyPr>
          <a:lstStyle/>
          <a:p>
            <a:pPr algn="l"/>
            <a:r>
              <a:rPr lang="ja-JP" altLang="en-US" sz="2000" dirty="0">
                <a:latin typeface="メイリオ" panose="020B0604030504040204" pitchFamily="50" charset="-128"/>
                <a:ea typeface="メイリオ" panose="020B0604030504040204" pitchFamily="50" charset="-128"/>
              </a:rPr>
              <a:t>シート</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セル</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セル書式</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レイアウト</a:t>
            </a:r>
          </a:p>
          <a:p>
            <a:pPr algn="l"/>
            <a:r>
              <a:rPr lang="ja-JP" altLang="en-US" sz="2000" dirty="0">
                <a:latin typeface="メイリオ" panose="020B0604030504040204" pitchFamily="50" charset="-128"/>
                <a:ea typeface="メイリオ" panose="020B0604030504040204" pitchFamily="50" charset="-128"/>
              </a:rPr>
              <a:t>数式</a:t>
            </a:r>
            <a:r>
              <a:rPr lang="en-US" altLang="ja-JP" sz="2000" dirty="0">
                <a:latin typeface="メイリオ" panose="020B0604030504040204" pitchFamily="50" charset="-128"/>
                <a:ea typeface="メイリオ" panose="020B0604030504040204" pitchFamily="50" charset="-128"/>
              </a:rPr>
              <a:t>/ </a:t>
            </a:r>
            <a:r>
              <a:rPr lang="ja-JP" altLang="en-US" sz="2000" dirty="0">
                <a:latin typeface="メイリオ" panose="020B0604030504040204" pitchFamily="50" charset="-128"/>
                <a:ea typeface="メイリオ" panose="020B0604030504040204" pitchFamily="50" charset="-128"/>
              </a:rPr>
              <a:t>グラフ</a:t>
            </a:r>
          </a:p>
          <a:p>
            <a:pPr algn="l"/>
            <a:r>
              <a:rPr lang="ja-JP" altLang="en-US" sz="2000" dirty="0">
                <a:latin typeface="メイリオ" panose="020B0604030504040204" pitchFamily="50" charset="-128"/>
                <a:ea typeface="メイリオ" panose="020B0604030504040204" pitchFamily="50" charset="-128"/>
              </a:rPr>
              <a:t>データ処理</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プログラム</a:t>
            </a:r>
            <a:br>
              <a:rPr lang="ja-JP" altLang="en-US" sz="2000" dirty="0">
                <a:latin typeface="メイリオ" panose="020B0604030504040204" pitchFamily="50" charset="-128"/>
                <a:ea typeface="メイリオ" panose="020B0604030504040204" pitchFamily="50" charset="-128"/>
              </a:rPr>
            </a:b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印刷</a:t>
            </a:r>
            <a:r>
              <a:rPr lang="en-US" altLang="ja-JP" sz="2000" dirty="0">
                <a:latin typeface="メイリオ" panose="020B0604030504040204" pitchFamily="50" charset="-128"/>
                <a:ea typeface="メイリオ" panose="020B0604030504040204" pitchFamily="50" charset="-128"/>
              </a:rPr>
              <a:t>)</a:t>
            </a:r>
            <a:endParaRPr kumimoji="1" lang="ja-JP" altLang="en-US" sz="2000" dirty="0">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2550795" y="2617470"/>
            <a:ext cx="565785" cy="400110"/>
          </a:xfrm>
          <a:prstGeom prst="rect">
            <a:avLst/>
          </a:prstGeom>
          <a:noFill/>
        </p:spPr>
        <p:txBody>
          <a:bodyPr wrap="square" rtlCol="0">
            <a:spAutoFit/>
          </a:bodyPr>
          <a:lstStyle/>
          <a:p>
            <a:pPr algn="l"/>
            <a:r>
              <a:rPr lang="ja-JP" altLang="en-US" sz="2000" dirty="0">
                <a:latin typeface="メイリオ" panose="020B0604030504040204" pitchFamily="50" charset="-128"/>
                <a:ea typeface="メイリオ" panose="020B0604030504040204" pitchFamily="50" charset="-128"/>
              </a:rPr>
              <a:t>表</a:t>
            </a:r>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32052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17</a:t>
            </a:fld>
            <a:endParaRPr kumimoji="0" lang="en-US" altLang="ja-JP"/>
          </a:p>
        </p:txBody>
      </p:sp>
      <p:sp>
        <p:nvSpPr>
          <p:cNvPr id="11" name="テキスト ボックス 10"/>
          <p:cNvSpPr txBox="1"/>
          <p:nvPr/>
        </p:nvSpPr>
        <p:spPr>
          <a:xfrm>
            <a:off x="381635" y="984587"/>
            <a:ext cx="7863205" cy="1569660"/>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a:t>
            </a:r>
            <a:r>
              <a:rPr lang="en-US" altLang="ja-JP" sz="2400" dirty="0">
                <a:latin typeface="メイリオ" panose="020B0604030504040204" pitchFamily="50" charset="-128"/>
                <a:ea typeface="メイリオ" panose="020B0604030504040204" pitchFamily="50" charset="-128"/>
              </a:rPr>
              <a:t>z:</a:t>
            </a:r>
            <a:r>
              <a:rPr lang="ja-JP" altLang="en-US" sz="2400" dirty="0">
                <a:latin typeface="メイリオ" panose="020B0604030504040204" pitchFamily="50" charset="-128"/>
                <a:ea typeface="メイリオ" panose="020B0604030504040204" pitchFamily="50" charset="-128"/>
              </a:rPr>
              <a:t>ドライブでパワポファイルの作成</a:t>
            </a:r>
            <a:endParaRPr lang="en-US" altLang="ja-JP"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・デザインでサイズの設定</a:t>
            </a:r>
          </a:p>
          <a:p>
            <a:pPr algn="l"/>
            <a:r>
              <a:rPr lang="ja-JP" altLang="en-US" sz="2400" dirty="0">
                <a:solidFill>
                  <a:srgbClr val="FF0000"/>
                </a:solidFill>
                <a:latin typeface="メイリオ" panose="020B0604030504040204" pitchFamily="50" charset="-128"/>
                <a:ea typeface="メイリオ" panose="020B0604030504040204" pitchFamily="50" charset="-128"/>
              </a:rPr>
              <a:t>印刷イメージにするので、かなりパワポとしては詰まった感じで作る。</a:t>
            </a:r>
            <a:endParaRPr lang="en-US" altLang="ja-JP" sz="2400" dirty="0">
              <a:solidFill>
                <a:srgbClr val="FF0000"/>
              </a:solidFill>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パワポで作る準備</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用紙設定</a:t>
            </a:r>
            <a:r>
              <a:rPr lang="en-US" altLang="ja-JP" sz="2800" dirty="0">
                <a:latin typeface="メイリオ" panose="020B0604030504040204" pitchFamily="50" charset="-128"/>
                <a:ea typeface="メイリオ" panose="020B0604030504040204" pitchFamily="50" charset="-128"/>
              </a:rPr>
              <a:t>)</a:t>
            </a:r>
          </a:p>
        </p:txBody>
      </p:sp>
      <p:pic>
        <p:nvPicPr>
          <p:cNvPr id="2" name="図 1"/>
          <p:cNvPicPr>
            <a:picLocks noChangeAspect="1"/>
          </p:cNvPicPr>
          <p:nvPr/>
        </p:nvPicPr>
        <p:blipFill>
          <a:blip r:embed="rId2"/>
          <a:stretch>
            <a:fillRect/>
          </a:stretch>
        </p:blipFill>
        <p:spPr>
          <a:xfrm>
            <a:off x="853259" y="2819400"/>
            <a:ext cx="7391581" cy="2872743"/>
          </a:xfrm>
          <a:prstGeom prst="rect">
            <a:avLst/>
          </a:prstGeom>
        </p:spPr>
      </p:pic>
      <p:sp>
        <p:nvSpPr>
          <p:cNvPr id="6" name="テキスト ボックス 5"/>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9484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311876" y="922862"/>
            <a:ext cx="3381375" cy="2505075"/>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パワポで作る準備</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用紙設定</a:t>
            </a:r>
            <a:r>
              <a:rPr lang="en-US" altLang="ja-JP" sz="2800" dirty="0">
                <a:latin typeface="メイリオ" panose="020B0604030504040204" pitchFamily="50" charset="-128"/>
                <a:ea typeface="メイリオ" panose="020B0604030504040204" pitchFamily="50" charset="-128"/>
              </a:rPr>
              <a:t>:A4</a:t>
            </a:r>
            <a:r>
              <a:rPr lang="ja-JP" altLang="en-US" sz="2800" dirty="0">
                <a:latin typeface="メイリオ" panose="020B0604030504040204" pitchFamily="50" charset="-128"/>
                <a:ea typeface="メイリオ" panose="020B0604030504040204" pitchFamily="50" charset="-128"/>
              </a:rPr>
              <a:t>縦指定</a:t>
            </a:r>
            <a:r>
              <a:rPr lang="en-US" altLang="ja-JP" sz="2800" dirty="0">
                <a:latin typeface="メイリオ" panose="020B0604030504040204" pitchFamily="50" charset="-128"/>
                <a:ea typeface="メイリオ" panose="020B0604030504040204" pitchFamily="50" charset="-128"/>
              </a:rPr>
              <a:t>)</a:t>
            </a:r>
          </a:p>
        </p:txBody>
      </p:sp>
      <p:sp>
        <p:nvSpPr>
          <p:cNvPr id="9" name="テキスト ボックス 8"/>
          <p:cNvSpPr txBox="1"/>
          <p:nvPr/>
        </p:nvSpPr>
        <p:spPr>
          <a:xfrm>
            <a:off x="420513" y="4434530"/>
            <a:ext cx="3541888" cy="1569660"/>
          </a:xfrm>
          <a:prstGeom prst="rect">
            <a:avLst/>
          </a:prstGeom>
          <a:noFill/>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スライドのサイズ指定</a:t>
            </a:r>
            <a:r>
              <a:rPr kumimoji="1" lang="en-US" altLang="ja-JP" sz="2400" dirty="0">
                <a:latin typeface="メイリオ" panose="020B0604030504040204" pitchFamily="50" charset="-128"/>
                <a:ea typeface="メイリオ" panose="020B0604030504040204" pitchFamily="50" charset="-128"/>
              </a:rPr>
              <a:t>:</a:t>
            </a:r>
          </a:p>
          <a:p>
            <a:pPr algn="l"/>
            <a:r>
              <a:rPr lang="ja-JP" altLang="en-US" sz="2400" dirty="0">
                <a:latin typeface="メイリオ" panose="020B0604030504040204" pitchFamily="50" charset="-128"/>
                <a:ea typeface="メイリオ" panose="020B0604030504040204" pitchFamily="50" charset="-128"/>
              </a:rPr>
              <a:t>　</a:t>
            </a:r>
            <a:r>
              <a:rPr lang="en-US" altLang="ja-JP" sz="2400" dirty="0">
                <a:solidFill>
                  <a:srgbClr val="FF0000"/>
                </a:solidFill>
                <a:latin typeface="メイリオ" panose="020B0604030504040204" pitchFamily="50" charset="-128"/>
                <a:ea typeface="メイリオ" panose="020B0604030504040204" pitchFamily="50" charset="-128"/>
              </a:rPr>
              <a:t>A4</a:t>
            </a:r>
            <a:r>
              <a:rPr lang="ja-JP" altLang="en-US" sz="2400" dirty="0">
                <a:latin typeface="メイリオ" panose="020B0604030504040204" pitchFamily="50" charset="-128"/>
                <a:ea typeface="メイリオ" panose="020B0604030504040204" pitchFamily="50" charset="-128"/>
              </a:rPr>
              <a:t>を指定する</a:t>
            </a:r>
          </a:p>
          <a:p>
            <a:pPr algn="l"/>
            <a:r>
              <a:rPr kumimoji="1" lang="ja-JP" altLang="en-US" sz="2400" dirty="0">
                <a:latin typeface="メイリオ" panose="020B0604030504040204" pitchFamily="50" charset="-128"/>
                <a:ea typeface="メイリオ" panose="020B0604030504040204" pitchFamily="50" charset="-128"/>
              </a:rPr>
              <a:t>スライドの向き</a:t>
            </a:r>
            <a:r>
              <a:rPr kumimoji="1" lang="en-US" altLang="ja-JP" sz="2400" dirty="0">
                <a:latin typeface="メイリオ" panose="020B0604030504040204" pitchFamily="50" charset="-128"/>
                <a:ea typeface="メイリオ" panose="020B0604030504040204" pitchFamily="50" charset="-128"/>
              </a:rPr>
              <a:t>:</a:t>
            </a:r>
          </a:p>
          <a:p>
            <a:pPr algn="l"/>
            <a:r>
              <a:rPr lang="ja-JP" altLang="en-US" sz="2400" dirty="0">
                <a:latin typeface="メイリオ" panose="020B0604030504040204" pitchFamily="50" charset="-128"/>
                <a:ea typeface="メイリオ" panose="020B0604030504040204" pitchFamily="50" charset="-128"/>
              </a:rPr>
              <a:t>　</a:t>
            </a:r>
            <a:r>
              <a:rPr lang="ja-JP" altLang="en-US" sz="2400" dirty="0">
                <a:solidFill>
                  <a:srgbClr val="FF0000"/>
                </a:solidFill>
                <a:latin typeface="メイリオ" panose="020B0604030504040204" pitchFamily="50" charset="-128"/>
                <a:ea typeface="メイリオ" panose="020B0604030504040204" pitchFamily="50" charset="-128"/>
              </a:rPr>
              <a:t>縦</a:t>
            </a:r>
            <a:r>
              <a:rPr lang="ja-JP" altLang="en-US" sz="2400" dirty="0">
                <a:latin typeface="メイリオ" panose="020B0604030504040204" pitchFamily="50" charset="-128"/>
                <a:ea typeface="メイリオ" panose="020B0604030504040204" pitchFamily="50" charset="-128"/>
              </a:rPr>
              <a:t>を指定する</a:t>
            </a:r>
            <a:endParaRPr kumimoji="1" lang="ja-JP" altLang="en-US" sz="2400" dirty="0">
              <a:latin typeface="メイリオ" panose="020B0604030504040204" pitchFamily="50" charset="-128"/>
              <a:ea typeface="メイリオ" panose="020B0604030504040204" pitchFamily="50" charset="-128"/>
            </a:endParaRPr>
          </a:p>
        </p:txBody>
      </p:sp>
      <p:sp>
        <p:nvSpPr>
          <p:cNvPr id="13" name="楕円 12"/>
          <p:cNvSpPr/>
          <p:nvPr/>
        </p:nvSpPr>
        <p:spPr>
          <a:xfrm>
            <a:off x="1610768" y="2895599"/>
            <a:ext cx="1970632" cy="50650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p:cNvSpPr txBox="1"/>
          <p:nvPr/>
        </p:nvSpPr>
        <p:spPr>
          <a:xfrm>
            <a:off x="3845651" y="1295400"/>
            <a:ext cx="5381851" cy="830997"/>
          </a:xfrm>
          <a:prstGeom prst="rect">
            <a:avLst/>
          </a:prstGeom>
          <a:noFill/>
        </p:spPr>
        <p:txBody>
          <a:bodyPr wrap="square" rtlCol="0">
            <a:spAutoFit/>
          </a:bodyPr>
          <a:lstStyle/>
          <a:p>
            <a:pPr algn="l"/>
            <a:r>
              <a:rPr kumimoji="1" lang="en-US" altLang="ja-JP" sz="2400" dirty="0">
                <a:latin typeface="メイリオ" panose="020B0604030504040204" pitchFamily="50" charset="-128"/>
                <a:ea typeface="メイリオ" panose="020B0604030504040204" pitchFamily="50" charset="-128"/>
              </a:rPr>
              <a:t>[</a:t>
            </a:r>
            <a:r>
              <a:rPr kumimoji="1" lang="ja-JP" altLang="en-US" sz="2400" dirty="0">
                <a:latin typeface="メイリオ" panose="020B0604030504040204" pitchFamily="50" charset="-128"/>
                <a:ea typeface="メイリオ" panose="020B0604030504040204" pitchFamily="50" charset="-128"/>
              </a:rPr>
              <a:t>デザイン</a:t>
            </a:r>
            <a:r>
              <a:rPr kumimoji="1" lang="en-US" altLang="ja-JP" sz="2400" dirty="0">
                <a:latin typeface="メイリオ" panose="020B0604030504040204" pitchFamily="50" charset="-128"/>
                <a:ea typeface="メイリオ" panose="020B0604030504040204" pitchFamily="50" charset="-128"/>
              </a:rPr>
              <a:t>] – [</a:t>
            </a:r>
            <a:r>
              <a:rPr kumimoji="1" lang="ja-JP" altLang="en-US" sz="2400" dirty="0">
                <a:latin typeface="メイリオ" panose="020B0604030504040204" pitchFamily="50" charset="-128"/>
                <a:ea typeface="メイリオ" panose="020B0604030504040204" pitchFamily="50" charset="-128"/>
              </a:rPr>
              <a:t>スライド</a:t>
            </a:r>
            <a:r>
              <a:rPr lang="ja-JP" altLang="en-US" sz="2400" dirty="0">
                <a:latin typeface="メイリオ" panose="020B0604030504040204" pitchFamily="50" charset="-128"/>
                <a:ea typeface="メイリオ" panose="020B0604030504040204" pitchFamily="50" charset="-128"/>
              </a:rPr>
              <a:t>のサイズ</a:t>
            </a:r>
            <a:r>
              <a:rPr lang="en-US" altLang="ja-JP" sz="24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a:p>
            <a:pPr algn="l"/>
            <a:r>
              <a:rPr kumimoji="1" lang="en-US" altLang="ja-JP" sz="2400" dirty="0">
                <a:latin typeface="メイリオ" panose="020B0604030504040204" pitchFamily="50" charset="-128"/>
                <a:ea typeface="メイリオ" panose="020B0604030504040204" pitchFamily="50" charset="-128"/>
              </a:rPr>
              <a:t>- [</a:t>
            </a:r>
            <a:r>
              <a:rPr kumimoji="1" lang="ja-JP" altLang="en-US" sz="2400" dirty="0">
                <a:latin typeface="メイリオ" panose="020B0604030504040204" pitchFamily="50" charset="-128"/>
                <a:ea typeface="メイリオ" panose="020B0604030504040204" pitchFamily="50" charset="-128"/>
              </a:rPr>
              <a:t>ユーザー設定のスライドのサイズ</a:t>
            </a:r>
            <a:r>
              <a:rPr kumimoji="1" lang="en-US" altLang="ja-JP" sz="2400" dirty="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3"/>
          <a:stretch>
            <a:fillRect/>
          </a:stretch>
        </p:blipFill>
        <p:spPr>
          <a:xfrm>
            <a:off x="4707776" y="2514600"/>
            <a:ext cx="3657600" cy="3943350"/>
          </a:xfrm>
          <a:prstGeom prst="rect">
            <a:avLst/>
          </a:prstGeom>
        </p:spPr>
      </p:pic>
      <p:sp>
        <p:nvSpPr>
          <p:cNvPr id="10" name="楕円 9"/>
          <p:cNvSpPr/>
          <p:nvPr/>
        </p:nvSpPr>
        <p:spPr>
          <a:xfrm>
            <a:off x="4570941" y="3826873"/>
            <a:ext cx="1970632" cy="50650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楕円 10"/>
          <p:cNvSpPr/>
          <p:nvPr/>
        </p:nvSpPr>
        <p:spPr>
          <a:xfrm>
            <a:off x="6781800" y="3183403"/>
            <a:ext cx="1208632" cy="48906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261948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3"/>
          <p:cNvSpPr>
            <a:spLocks noGrp="1"/>
          </p:cNvSpPr>
          <p:nvPr>
            <p:ph type="sldNum" sz="quarter" idx="12"/>
          </p:nvPr>
        </p:nvSpPr>
        <p:spPr/>
        <p:txBody>
          <a:bodyPr/>
          <a:lstStyle/>
          <a:p>
            <a:fld id="{A76F1BDA-5A55-4381-B342-0566AA432B46}" type="slidenum">
              <a:rPr lang="en-US" altLang="ja-JP">
                <a:latin typeface="メイリオ" panose="020B0604030504040204" pitchFamily="50" charset="-128"/>
                <a:ea typeface="メイリオ" panose="020B0604030504040204" pitchFamily="50" charset="-128"/>
              </a:rPr>
              <a:pPr/>
              <a:t>19</a:t>
            </a:fld>
            <a:endParaRPr lang="en-US" altLang="ja-JP">
              <a:latin typeface="メイリオ" panose="020B0604030504040204" pitchFamily="50" charset="-128"/>
              <a:ea typeface="メイリオ" panose="020B0604030504040204" pitchFamily="50" charset="-128"/>
            </a:endParaRPr>
          </a:p>
        </p:txBody>
      </p:sp>
      <p:sp>
        <p:nvSpPr>
          <p:cNvPr id="89090" name="Text Box 2"/>
          <p:cNvSpPr txBox="1">
            <a:spLocks noChangeArrowheads="1"/>
          </p:cNvSpPr>
          <p:nvPr/>
        </p:nvSpPr>
        <p:spPr bwMode="auto">
          <a:xfrm>
            <a:off x="381000" y="290513"/>
            <a:ext cx="79406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文書やシートを作ることは、オブジェクトを乗せること</a:t>
            </a:r>
          </a:p>
        </p:txBody>
      </p:sp>
      <p:pic>
        <p:nvPicPr>
          <p:cNvPr id="89097" name="Picture 9" descr="PPObjec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812" y="1168206"/>
            <a:ext cx="3743325" cy="2905125"/>
          </a:xfrm>
          <a:prstGeom prst="rect">
            <a:avLst/>
          </a:prstGeom>
          <a:noFill/>
          <a:extLst>
            <a:ext uri="{909E8E84-426E-40DD-AFC4-6F175D3DCCD1}">
              <a14:hiddenFill xmlns:a14="http://schemas.microsoft.com/office/drawing/2010/main">
                <a:solidFill>
                  <a:srgbClr val="FFFFFF"/>
                </a:solidFill>
              </a14:hiddenFill>
            </a:ext>
          </a:extLst>
        </p:spPr>
      </p:pic>
      <p:sp>
        <p:nvSpPr>
          <p:cNvPr id="89100" name="Text Box 12"/>
          <p:cNvSpPr txBox="1">
            <a:spLocks noChangeArrowheads="1"/>
          </p:cNvSpPr>
          <p:nvPr/>
        </p:nvSpPr>
        <p:spPr bwMode="auto">
          <a:xfrm>
            <a:off x="654049" y="4139425"/>
            <a:ext cx="3498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ja-JP" dirty="0">
                <a:latin typeface="メイリオ" panose="020B0604030504040204" pitchFamily="50" charset="-128"/>
                <a:ea typeface="メイリオ" panose="020B0604030504040204" pitchFamily="50" charset="-128"/>
              </a:rPr>
              <a:t>PowerPoint</a:t>
            </a:r>
            <a:r>
              <a:rPr lang="ja-JP" altLang="en-US" dirty="0">
                <a:latin typeface="メイリオ" panose="020B0604030504040204" pitchFamily="50" charset="-128"/>
                <a:ea typeface="メイリオ" panose="020B0604030504040204" pitchFamily="50" charset="-128"/>
              </a:rPr>
              <a:t>のスライドに</a:t>
            </a:r>
            <a:r>
              <a:rPr lang="en-US" altLang="ja-JP" dirty="0">
                <a:latin typeface="メイリオ" panose="020B0604030504040204" pitchFamily="50" charset="-128"/>
                <a:ea typeface="メイリオ" panose="020B0604030504040204" pitchFamily="50" charset="-128"/>
              </a:rPr>
              <a:t>4</a:t>
            </a:r>
            <a:r>
              <a:rPr lang="ja-JP" altLang="en-US" dirty="0" err="1">
                <a:latin typeface="メイリオ" panose="020B0604030504040204" pitchFamily="50" charset="-128"/>
                <a:ea typeface="メイリオ" panose="020B0604030504040204" pitchFamily="50" charset="-128"/>
              </a:rPr>
              <a:t>つの</a:t>
            </a:r>
            <a:r>
              <a:rPr lang="ja-JP" altLang="en-US" dirty="0">
                <a:latin typeface="メイリオ" panose="020B0604030504040204" pitchFamily="50" charset="-128"/>
                <a:ea typeface="メイリオ" panose="020B0604030504040204" pitchFamily="50" charset="-128"/>
              </a:rPr>
              <a:t>オブジェクトを乗せたところ</a:t>
            </a:r>
          </a:p>
        </p:txBody>
      </p:sp>
      <p:pic>
        <p:nvPicPr>
          <p:cNvPr id="8910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636839"/>
            <a:ext cx="1939925" cy="1988831"/>
          </a:xfrm>
          <a:prstGeom prst="rect">
            <a:avLst/>
          </a:prstGeom>
          <a:noFill/>
          <a:extLst>
            <a:ext uri="{909E8E84-426E-40DD-AFC4-6F175D3DCCD1}">
              <a14:hiddenFill xmlns:a14="http://schemas.microsoft.com/office/drawing/2010/main">
                <a:solidFill>
                  <a:srgbClr val="FFFFFF"/>
                </a:solidFill>
              </a14:hiddenFill>
            </a:ext>
          </a:extLst>
        </p:spPr>
      </p:pic>
      <p:sp>
        <p:nvSpPr>
          <p:cNvPr id="89103" name="AutoShape 15"/>
          <p:cNvSpPr>
            <a:spLocks noChangeArrowheads="1"/>
          </p:cNvSpPr>
          <p:nvPr/>
        </p:nvSpPr>
        <p:spPr bwMode="auto">
          <a:xfrm>
            <a:off x="468313" y="4851850"/>
            <a:ext cx="4954587" cy="1672775"/>
          </a:xfrm>
          <a:prstGeom prst="wedgeRectCallout">
            <a:avLst>
              <a:gd name="adj1" fmla="val 59282"/>
              <a:gd name="adj2" fmla="val -2427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en-US" altLang="ja-JP" dirty="0">
                <a:latin typeface="メイリオ" panose="020B0604030504040204" pitchFamily="50" charset="-128"/>
                <a:ea typeface="メイリオ" panose="020B0604030504040204" pitchFamily="50" charset="-128"/>
              </a:rPr>
              <a:t>Office</a:t>
            </a:r>
            <a:r>
              <a:rPr lang="ja-JP" altLang="en-US" dirty="0">
                <a:latin typeface="メイリオ" panose="020B0604030504040204" pitchFamily="50" charset="-128"/>
                <a:ea typeface="メイリオ" panose="020B0604030504040204" pitchFamily="50" charset="-128"/>
              </a:rPr>
              <a:t>のアプリを使って文書やシートを作成することは、紙に文字や図を書きこむこととは少し違います。</a:t>
            </a:r>
          </a:p>
          <a:p>
            <a:pPr algn="l"/>
            <a:r>
              <a:rPr lang="ja-JP" altLang="en-US" dirty="0">
                <a:latin typeface="メイリオ" panose="020B0604030504040204" pitchFamily="50" charset="-128"/>
                <a:ea typeface="メイリオ" panose="020B0604030504040204" pitchFamily="50" charset="-128"/>
              </a:rPr>
              <a:t>むしろ、個々の部品であるオブジェクトを貼り絵のように、ページの上に乗せるイメージです。</a:t>
            </a:r>
          </a:p>
        </p:txBody>
      </p:sp>
      <p:pic>
        <p:nvPicPr>
          <p:cNvPr id="2" name="図 1"/>
          <p:cNvPicPr>
            <a:picLocks noChangeAspect="1"/>
          </p:cNvPicPr>
          <p:nvPr/>
        </p:nvPicPr>
        <p:blipFill>
          <a:blip r:embed="rId4"/>
          <a:stretch>
            <a:fillRect/>
          </a:stretch>
        </p:blipFill>
        <p:spPr>
          <a:xfrm>
            <a:off x="4876800" y="1126837"/>
            <a:ext cx="3595687" cy="2987862"/>
          </a:xfrm>
          <a:prstGeom prst="rect">
            <a:avLst/>
          </a:prstGeom>
        </p:spPr>
      </p:pic>
      <p:sp>
        <p:nvSpPr>
          <p:cNvPr id="13" name="Text Box 12"/>
          <p:cNvSpPr txBox="1">
            <a:spLocks noChangeArrowheads="1"/>
          </p:cNvSpPr>
          <p:nvPr/>
        </p:nvSpPr>
        <p:spPr bwMode="auto">
          <a:xfrm>
            <a:off x="4973637" y="4073386"/>
            <a:ext cx="3498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ja-JP" dirty="0">
                <a:latin typeface="メイリオ" panose="020B0604030504040204" pitchFamily="50" charset="-128"/>
                <a:ea typeface="メイリオ" panose="020B0604030504040204" pitchFamily="50" charset="-128"/>
              </a:rPr>
              <a:t>Scratch</a:t>
            </a:r>
            <a:r>
              <a:rPr lang="ja-JP" altLang="en-US" dirty="0">
                <a:latin typeface="メイリオ" panose="020B0604030504040204" pitchFamily="50" charset="-128"/>
                <a:ea typeface="メイリオ" panose="020B0604030504040204" pitchFamily="50" charset="-128"/>
              </a:rPr>
              <a:t>のスプライトもオブジェクトです。</a:t>
            </a:r>
          </a:p>
        </p:txBody>
      </p:sp>
      <p:sp>
        <p:nvSpPr>
          <p:cNvPr id="11" name="テキスト ボックス 10"/>
          <p:cNvSpPr txBox="1"/>
          <p:nvPr/>
        </p:nvSpPr>
        <p:spPr>
          <a:xfrm>
            <a:off x="7354253" y="707494"/>
            <a:ext cx="1524000" cy="461665"/>
          </a:xfrm>
          <a:prstGeom prst="rect">
            <a:avLst/>
          </a:prstGeom>
          <a:noFill/>
          <a:ln w="38100">
            <a:solidFill>
              <a:schemeClr val="accent2"/>
            </a:solidFill>
          </a:ln>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お話</a:t>
            </a:r>
          </a:p>
        </p:txBody>
      </p:sp>
    </p:spTree>
    <p:extLst>
      <p:ext uri="{BB962C8B-B14F-4D97-AF65-F5344CB8AC3E}">
        <p14:creationId xmlns:p14="http://schemas.microsoft.com/office/powerpoint/2010/main" val="3025115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2"/>
          <a:stretch>
            <a:fillRect/>
          </a:stretch>
        </p:blipFill>
        <p:spPr>
          <a:xfrm>
            <a:off x="7765985" y="1723589"/>
            <a:ext cx="1378015" cy="1936969"/>
          </a:xfrm>
          <a:prstGeom prst="rect">
            <a:avLst/>
          </a:prstGeom>
        </p:spPr>
      </p:pic>
      <p:sp>
        <p:nvSpPr>
          <p:cNvPr id="2" name="タイトル 1"/>
          <p:cNvSpPr>
            <a:spLocks noGrp="1"/>
          </p:cNvSpPr>
          <p:nvPr>
            <p:ph type="title"/>
          </p:nvPr>
        </p:nvSpPr>
        <p:spPr>
          <a:xfrm>
            <a:off x="277091" y="274639"/>
            <a:ext cx="8229600" cy="473507"/>
          </a:xfrm>
        </p:spPr>
        <p:txBody>
          <a:bodyPr/>
          <a:lstStyle/>
          <a:p>
            <a:pPr algn="l"/>
            <a:r>
              <a:rPr lang="ja-JP" altLang="en-US" sz="2800" dirty="0">
                <a:solidFill>
                  <a:srgbClr val="FF0000"/>
                </a:solidFill>
                <a:latin typeface="メイリオ" panose="020B0604030504040204" pitchFamily="50" charset="-128"/>
                <a:ea typeface="メイリオ" panose="020B0604030504040204" pitchFamily="50" charset="-128"/>
              </a:rPr>
              <a:t>どうしてポスター作り</a:t>
            </a:r>
            <a:r>
              <a:rPr lang="en-US" altLang="ja-JP" sz="2800" dirty="0">
                <a:solidFill>
                  <a:srgbClr val="FF0000"/>
                </a:solidFill>
                <a:latin typeface="メイリオ" panose="020B0604030504040204" pitchFamily="50" charset="-128"/>
                <a:ea typeface="メイリオ" panose="020B0604030504040204" pitchFamily="50" charset="-128"/>
              </a:rPr>
              <a:t>? AI(</a:t>
            </a:r>
            <a:r>
              <a:rPr lang="ja-JP" altLang="en-US" sz="2800" dirty="0">
                <a:solidFill>
                  <a:srgbClr val="FF0000"/>
                </a:solidFill>
                <a:latin typeface="メイリオ" panose="020B0604030504040204" pitchFamily="50" charset="-128"/>
                <a:ea typeface="メイリオ" panose="020B0604030504040204" pitchFamily="50" charset="-128"/>
              </a:rPr>
              <a:t>人工知能</a:t>
            </a:r>
            <a:r>
              <a:rPr lang="en-US" altLang="ja-JP" sz="2800" dirty="0">
                <a:solidFill>
                  <a:srgbClr val="FF0000"/>
                </a:solidFill>
                <a:latin typeface="メイリオ" panose="020B0604030504040204" pitchFamily="50" charset="-128"/>
                <a:ea typeface="メイリオ" panose="020B0604030504040204" pitchFamily="50" charset="-128"/>
              </a:rPr>
              <a:t>)</a:t>
            </a:r>
            <a:r>
              <a:rPr lang="ja-JP" altLang="en-US" sz="2800" dirty="0" err="1">
                <a:solidFill>
                  <a:srgbClr val="FF0000"/>
                </a:solidFill>
                <a:latin typeface="メイリオ" panose="020B0604030504040204" pitchFamily="50" charset="-128"/>
                <a:ea typeface="メイリオ" panose="020B0604030504040204" pitchFamily="50" charset="-128"/>
              </a:rPr>
              <a:t>って</a:t>
            </a:r>
            <a:r>
              <a:rPr lang="ja-JP" altLang="en-US" sz="2800" dirty="0">
                <a:solidFill>
                  <a:srgbClr val="FF0000"/>
                </a:solidFill>
                <a:latin typeface="メイリオ" panose="020B0604030504040204" pitchFamily="50" charset="-128"/>
                <a:ea typeface="メイリオ" panose="020B0604030504040204" pitchFamily="50" charset="-128"/>
              </a:rPr>
              <a:t>何</a:t>
            </a:r>
            <a:r>
              <a:rPr lang="en-US" altLang="ja-JP" sz="2800" dirty="0">
                <a:solidFill>
                  <a:srgbClr val="FF0000"/>
                </a:solidFill>
                <a:latin typeface="メイリオ" panose="020B0604030504040204" pitchFamily="50" charset="-128"/>
                <a:ea typeface="メイリオ" panose="020B0604030504040204" pitchFamily="50" charset="-128"/>
              </a:rPr>
              <a:t>? </a:t>
            </a:r>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C2503FE0-7E40-4FCE-BB32-01EA729AD67C}" type="slidenum">
              <a:rPr lang="en-US" altLang="ja-JP" smtClean="0"/>
              <a:pPr/>
              <a:t>2</a:t>
            </a:fld>
            <a:endParaRPr lang="en-US" altLang="ja-JP"/>
          </a:p>
        </p:txBody>
      </p:sp>
      <p:pic>
        <p:nvPicPr>
          <p:cNvPr id="4" name="図 3"/>
          <p:cNvPicPr>
            <a:picLocks noChangeAspect="1"/>
          </p:cNvPicPr>
          <p:nvPr/>
        </p:nvPicPr>
        <p:blipFill>
          <a:blip r:embed="rId3"/>
          <a:stretch>
            <a:fillRect/>
          </a:stretch>
        </p:blipFill>
        <p:spPr>
          <a:xfrm>
            <a:off x="396240" y="1582845"/>
            <a:ext cx="1380279" cy="1070161"/>
          </a:xfrm>
          <a:prstGeom prst="rect">
            <a:avLst/>
          </a:prstGeom>
        </p:spPr>
      </p:pic>
      <p:pic>
        <p:nvPicPr>
          <p:cNvPr id="5" name="図 4"/>
          <p:cNvPicPr>
            <a:picLocks noChangeAspect="1"/>
          </p:cNvPicPr>
          <p:nvPr/>
        </p:nvPicPr>
        <p:blipFill>
          <a:blip r:embed="rId4"/>
          <a:stretch>
            <a:fillRect/>
          </a:stretch>
        </p:blipFill>
        <p:spPr>
          <a:xfrm>
            <a:off x="1700998" y="898431"/>
            <a:ext cx="1072197" cy="1014901"/>
          </a:xfrm>
          <a:prstGeom prst="rect">
            <a:avLst/>
          </a:prstGeom>
        </p:spPr>
      </p:pic>
      <p:pic>
        <p:nvPicPr>
          <p:cNvPr id="6" name="図 5"/>
          <p:cNvPicPr>
            <a:picLocks noChangeAspect="1"/>
          </p:cNvPicPr>
          <p:nvPr/>
        </p:nvPicPr>
        <p:blipFill>
          <a:blip r:embed="rId5"/>
          <a:stretch>
            <a:fillRect/>
          </a:stretch>
        </p:blipFill>
        <p:spPr>
          <a:xfrm>
            <a:off x="1930220" y="1906939"/>
            <a:ext cx="1043940" cy="810635"/>
          </a:xfrm>
          <a:prstGeom prst="rect">
            <a:avLst/>
          </a:prstGeom>
        </p:spPr>
      </p:pic>
      <p:pic>
        <p:nvPicPr>
          <p:cNvPr id="7" name="図 6"/>
          <p:cNvPicPr>
            <a:picLocks noChangeAspect="1"/>
          </p:cNvPicPr>
          <p:nvPr/>
        </p:nvPicPr>
        <p:blipFill>
          <a:blip r:embed="rId6"/>
          <a:stretch>
            <a:fillRect/>
          </a:stretch>
        </p:blipFill>
        <p:spPr>
          <a:xfrm>
            <a:off x="916710" y="2698524"/>
            <a:ext cx="1196148" cy="923865"/>
          </a:xfrm>
          <a:prstGeom prst="rect">
            <a:avLst/>
          </a:prstGeom>
        </p:spPr>
      </p:pic>
      <p:pic>
        <p:nvPicPr>
          <p:cNvPr id="8" name="図 7"/>
          <p:cNvPicPr>
            <a:picLocks noChangeAspect="1"/>
          </p:cNvPicPr>
          <p:nvPr/>
        </p:nvPicPr>
        <p:blipFill>
          <a:blip r:embed="rId7"/>
          <a:stretch>
            <a:fillRect/>
          </a:stretch>
        </p:blipFill>
        <p:spPr>
          <a:xfrm>
            <a:off x="2142477" y="2717574"/>
            <a:ext cx="1261436" cy="855792"/>
          </a:xfrm>
          <a:prstGeom prst="rect">
            <a:avLst/>
          </a:prstGeom>
        </p:spPr>
      </p:pic>
      <p:pic>
        <p:nvPicPr>
          <p:cNvPr id="9" name="図 8"/>
          <p:cNvPicPr>
            <a:picLocks noChangeAspect="1"/>
          </p:cNvPicPr>
          <p:nvPr/>
        </p:nvPicPr>
        <p:blipFill>
          <a:blip r:embed="rId8"/>
          <a:stretch>
            <a:fillRect/>
          </a:stretch>
        </p:blipFill>
        <p:spPr>
          <a:xfrm>
            <a:off x="3000924" y="1333033"/>
            <a:ext cx="1043940" cy="871874"/>
          </a:xfrm>
          <a:prstGeom prst="rect">
            <a:avLst/>
          </a:prstGeom>
        </p:spPr>
      </p:pic>
      <p:pic>
        <p:nvPicPr>
          <p:cNvPr id="10" name="図 9"/>
          <p:cNvPicPr>
            <a:picLocks noChangeAspect="1"/>
          </p:cNvPicPr>
          <p:nvPr/>
        </p:nvPicPr>
        <p:blipFill>
          <a:blip r:embed="rId9"/>
          <a:stretch>
            <a:fillRect/>
          </a:stretch>
        </p:blipFill>
        <p:spPr>
          <a:xfrm>
            <a:off x="3309006" y="2388278"/>
            <a:ext cx="1076730" cy="772178"/>
          </a:xfrm>
          <a:prstGeom prst="rect">
            <a:avLst/>
          </a:prstGeom>
        </p:spPr>
      </p:pic>
      <p:sp>
        <p:nvSpPr>
          <p:cNvPr id="11" name="楕円 10"/>
          <p:cNvSpPr/>
          <p:nvPr/>
        </p:nvSpPr>
        <p:spPr>
          <a:xfrm>
            <a:off x="137161" y="898430"/>
            <a:ext cx="4586814" cy="358728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p:cNvSpPr txBox="1"/>
          <p:nvPr/>
        </p:nvSpPr>
        <p:spPr>
          <a:xfrm>
            <a:off x="1073064" y="3553464"/>
            <a:ext cx="2971800" cy="707886"/>
          </a:xfrm>
          <a:prstGeom prst="rect">
            <a:avLst/>
          </a:prstGeom>
          <a:noFill/>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rPr>
              <a:t>ビックデータ</a:t>
            </a:r>
            <a:r>
              <a:rPr kumimoji="1" lang="en-US" altLang="ja-JP" sz="2000" dirty="0">
                <a:latin typeface="メイリオ" panose="020B0604030504040204" pitchFamily="50" charset="-128"/>
                <a:ea typeface="メイリオ" panose="020B0604030504040204" pitchFamily="50" charset="-128"/>
              </a:rPr>
              <a:t>: </a:t>
            </a:r>
            <a:r>
              <a:rPr kumimoji="1" lang="ja-JP" altLang="en-US" sz="2000" dirty="0">
                <a:latin typeface="メイリオ" panose="020B0604030504040204" pitchFamily="50" charset="-128"/>
                <a:ea typeface="メイリオ" panose="020B0604030504040204" pitchFamily="50" charset="-128"/>
              </a:rPr>
              <a:t>いろいろなラーメンの味と評判</a:t>
            </a:r>
          </a:p>
        </p:txBody>
      </p:sp>
      <p:sp>
        <p:nvSpPr>
          <p:cNvPr id="13" name="下矢印 12"/>
          <p:cNvSpPr/>
          <p:nvPr/>
        </p:nvSpPr>
        <p:spPr>
          <a:xfrm>
            <a:off x="1148826" y="4416057"/>
            <a:ext cx="627693" cy="4766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451318" y="4959845"/>
            <a:ext cx="2087880" cy="954107"/>
          </a:xfrm>
          <a:prstGeom prst="rect">
            <a:avLst/>
          </a:prstGeom>
          <a:noFill/>
          <a:ln w="57150">
            <a:solidFill>
              <a:schemeClr val="accent6"/>
            </a:solidFill>
          </a:ln>
        </p:spPr>
        <p:txBody>
          <a:bodyPr wrap="square" rtlCol="0">
            <a:spAutoFit/>
          </a:bodyPr>
          <a:lstStyle/>
          <a:p>
            <a:pPr algn="ctr"/>
            <a:r>
              <a:rPr kumimoji="1" lang="en-US" altLang="ja-JP" sz="2800" dirty="0">
                <a:latin typeface="メイリオ" panose="020B0604030504040204" pitchFamily="50" charset="-128"/>
                <a:ea typeface="メイリオ" panose="020B0604030504040204" pitchFamily="50" charset="-128"/>
              </a:rPr>
              <a:t>AI</a:t>
            </a:r>
            <a:br>
              <a:rPr kumimoji="1" lang="en-US" altLang="ja-JP" sz="2800" dirty="0">
                <a:latin typeface="メイリオ" panose="020B0604030504040204" pitchFamily="50" charset="-128"/>
                <a:ea typeface="メイリオ" panose="020B0604030504040204" pitchFamily="50" charset="-128"/>
              </a:rPr>
            </a:br>
            <a:r>
              <a:rPr kumimoji="1"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人工知能</a:t>
            </a:r>
            <a:r>
              <a:rPr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pic>
        <p:nvPicPr>
          <p:cNvPr id="15" name="図 14"/>
          <p:cNvPicPr>
            <a:picLocks noChangeAspect="1"/>
          </p:cNvPicPr>
          <p:nvPr/>
        </p:nvPicPr>
        <p:blipFill>
          <a:blip r:embed="rId10"/>
          <a:stretch>
            <a:fillRect/>
          </a:stretch>
        </p:blipFill>
        <p:spPr>
          <a:xfrm>
            <a:off x="2773195" y="4485718"/>
            <a:ext cx="1950780" cy="1557125"/>
          </a:xfrm>
          <a:prstGeom prst="rect">
            <a:avLst/>
          </a:prstGeom>
        </p:spPr>
      </p:pic>
      <p:sp>
        <p:nvSpPr>
          <p:cNvPr id="16" name="テキスト ボックス 15"/>
          <p:cNvSpPr txBox="1"/>
          <p:nvPr/>
        </p:nvSpPr>
        <p:spPr>
          <a:xfrm>
            <a:off x="1038682" y="6101203"/>
            <a:ext cx="3469026" cy="707886"/>
          </a:xfrm>
          <a:prstGeom prst="rect">
            <a:avLst/>
          </a:prstGeom>
          <a:noFill/>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過去の評判から、一番美味しいと感じる味を計算</a:t>
            </a:r>
            <a:endParaRPr kumimoji="1" lang="ja-JP" altLang="en-US" sz="2000" dirty="0">
              <a:latin typeface="メイリオ" panose="020B0604030504040204" pitchFamily="50" charset="-128"/>
              <a:ea typeface="メイリオ" panose="020B0604030504040204" pitchFamily="50" charset="-128"/>
            </a:endParaRPr>
          </a:p>
        </p:txBody>
      </p:sp>
      <p:pic>
        <p:nvPicPr>
          <p:cNvPr id="17" name="図 16"/>
          <p:cNvPicPr>
            <a:picLocks noChangeAspect="1"/>
          </p:cNvPicPr>
          <p:nvPr/>
        </p:nvPicPr>
        <p:blipFill>
          <a:blip r:embed="rId11"/>
          <a:stretch>
            <a:fillRect/>
          </a:stretch>
        </p:blipFill>
        <p:spPr>
          <a:xfrm>
            <a:off x="5753485" y="1835897"/>
            <a:ext cx="2030759" cy="2855438"/>
          </a:xfrm>
          <a:prstGeom prst="rect">
            <a:avLst/>
          </a:prstGeom>
        </p:spPr>
      </p:pic>
      <p:sp>
        <p:nvSpPr>
          <p:cNvPr id="19" name="角丸四角形吹き出し 18"/>
          <p:cNvSpPr/>
          <p:nvPr/>
        </p:nvSpPr>
        <p:spPr>
          <a:xfrm>
            <a:off x="6050280" y="898430"/>
            <a:ext cx="2620435" cy="825159"/>
          </a:xfrm>
          <a:prstGeom prst="wedgeRoundRectCallout">
            <a:avLst>
              <a:gd name="adj1" fmla="val -26649"/>
              <a:gd name="adj2" fmla="val 881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新しいラーメンつくってみたぜ</a:t>
            </a:r>
          </a:p>
        </p:txBody>
      </p:sp>
      <p:sp>
        <p:nvSpPr>
          <p:cNvPr id="20" name="テキスト ボックス 19"/>
          <p:cNvSpPr txBox="1"/>
          <p:nvPr/>
        </p:nvSpPr>
        <p:spPr>
          <a:xfrm>
            <a:off x="5720651" y="4664621"/>
            <a:ext cx="3117207" cy="954107"/>
          </a:xfrm>
          <a:prstGeom prst="rect">
            <a:avLst/>
          </a:prstGeom>
          <a:noFill/>
        </p:spPr>
        <p:txBody>
          <a:bodyPr wrap="square" rtlCol="0">
            <a:spAutoFit/>
          </a:bodyPr>
          <a:lstStyle/>
          <a:p>
            <a:r>
              <a:rPr lang="ja-JP" altLang="en-US" sz="2800" dirty="0">
                <a:latin typeface="メイリオ" panose="020B0604030504040204" pitchFamily="50" charset="-128"/>
                <a:ea typeface="メイリオ" panose="020B0604030504040204" pitchFamily="50" charset="-128"/>
              </a:rPr>
              <a:t>新しいものを作る</a:t>
            </a:r>
            <a:br>
              <a:rPr lang="ja-JP" altLang="en-US" sz="2800" dirty="0">
                <a:latin typeface="メイリオ" panose="020B0604030504040204" pitchFamily="50" charset="-128"/>
                <a:ea typeface="メイリオ" panose="020B0604030504040204" pitchFamily="50" charset="-128"/>
              </a:rPr>
            </a:br>
            <a:r>
              <a:rPr lang="ja-JP" altLang="en-US" sz="2800" dirty="0">
                <a:solidFill>
                  <a:srgbClr val="FF0000"/>
                </a:solidFill>
                <a:latin typeface="メイリオ" panose="020B0604030504040204" pitchFamily="50" charset="-128"/>
                <a:ea typeface="メイリオ" panose="020B0604030504040204" pitchFamily="50" charset="-128"/>
              </a:rPr>
              <a:t>創造性</a:t>
            </a:r>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sp>
        <p:nvSpPr>
          <p:cNvPr id="21" name="右矢印 20"/>
          <p:cNvSpPr/>
          <p:nvPr/>
        </p:nvSpPr>
        <p:spPr>
          <a:xfrm>
            <a:off x="4507708" y="4023360"/>
            <a:ext cx="1146216" cy="237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乗算 21"/>
          <p:cNvSpPr/>
          <p:nvPr/>
        </p:nvSpPr>
        <p:spPr>
          <a:xfrm>
            <a:off x="4370109" y="3478751"/>
            <a:ext cx="1402080" cy="1383649"/>
          </a:xfrm>
          <a:prstGeom prst="mathMultiply">
            <a:avLst>
              <a:gd name="adj1" fmla="val 9201"/>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94201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3"/>
          <p:cNvSpPr>
            <a:spLocks noGrp="1"/>
          </p:cNvSpPr>
          <p:nvPr>
            <p:ph type="sldNum" sz="quarter" idx="12"/>
          </p:nvPr>
        </p:nvSpPr>
        <p:spPr/>
        <p:txBody>
          <a:bodyPr/>
          <a:lstStyle/>
          <a:p>
            <a:fld id="{63F7DB3C-1AA0-4698-AFAB-9D69EDBA5B98}" type="slidenum">
              <a:rPr lang="en-US" altLang="ja-JP">
                <a:latin typeface="メイリオ" panose="020B0604030504040204" pitchFamily="50" charset="-128"/>
                <a:ea typeface="メイリオ" panose="020B0604030504040204" pitchFamily="50" charset="-128"/>
              </a:rPr>
              <a:pPr/>
              <a:t>20</a:t>
            </a:fld>
            <a:endParaRPr lang="en-US" altLang="ja-JP">
              <a:latin typeface="メイリオ" panose="020B0604030504040204" pitchFamily="50" charset="-128"/>
              <a:ea typeface="メイリオ" panose="020B0604030504040204" pitchFamily="50" charset="-128"/>
            </a:endParaRPr>
          </a:p>
        </p:txBody>
      </p:sp>
      <p:sp>
        <p:nvSpPr>
          <p:cNvPr id="90114"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オブジェクトって何</a:t>
            </a:r>
            <a:r>
              <a:rPr lang="en-US" altLang="ja-JP" sz="2800" dirty="0">
                <a:latin typeface="メイリオ" panose="020B0604030504040204" pitchFamily="50" charset="-128"/>
                <a:ea typeface="メイリオ" panose="020B0604030504040204" pitchFamily="50" charset="-128"/>
              </a:rPr>
              <a:t>?</a:t>
            </a:r>
          </a:p>
        </p:txBody>
      </p:sp>
      <p:sp>
        <p:nvSpPr>
          <p:cNvPr id="90122" name="Text Box 10"/>
          <p:cNvSpPr txBox="1">
            <a:spLocks noChangeArrowheads="1"/>
          </p:cNvSpPr>
          <p:nvPr/>
        </p:nvSpPr>
        <p:spPr bwMode="auto">
          <a:xfrm>
            <a:off x="477838" y="796925"/>
            <a:ext cx="81438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dirty="0">
                <a:latin typeface="メイリオ" panose="020B0604030504040204" pitchFamily="50" charset="-128"/>
                <a:ea typeface="メイリオ" panose="020B0604030504040204" pitchFamily="50" charset="-128"/>
              </a:rPr>
              <a:t>オブジェクト </a:t>
            </a:r>
            <a:r>
              <a:rPr lang="en-US" altLang="ja-JP" sz="2400" dirty="0">
                <a:latin typeface="メイリオ" panose="020B0604030504040204" pitchFamily="50" charset="-128"/>
                <a:ea typeface="メイリオ" panose="020B0604030504040204" pitchFamily="50" charset="-128"/>
              </a:rPr>
              <a:t>=  </a:t>
            </a:r>
            <a:r>
              <a:rPr lang="ja-JP" altLang="en-US" sz="2400" dirty="0">
                <a:solidFill>
                  <a:srgbClr val="FF0000"/>
                </a:solidFill>
                <a:latin typeface="メイリオ" panose="020B0604030504040204" pitchFamily="50" charset="-128"/>
                <a:ea typeface="メイリオ" panose="020B0604030504040204" pitchFamily="50" charset="-128"/>
              </a:rPr>
              <a:t>基本的な定義</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　</a:t>
            </a:r>
            <a:r>
              <a:rPr lang="ja-JP" altLang="en-US" sz="2400" dirty="0">
                <a:solidFill>
                  <a:srgbClr val="000066"/>
                </a:solidFill>
                <a:latin typeface="メイリオ" panose="020B0604030504040204" pitchFamily="50" charset="-128"/>
                <a:ea typeface="メイリオ" panose="020B0604030504040204" pitchFamily="50" charset="-128"/>
              </a:rPr>
              <a:t>属性</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t>
            </a:r>
            <a:r>
              <a:rPr lang="ja-JP" altLang="en-US" sz="2400" dirty="0">
                <a:solidFill>
                  <a:srgbClr val="0070C0"/>
                </a:solidFill>
                <a:latin typeface="メイリオ" panose="020B0604030504040204" pitchFamily="50" charset="-128"/>
                <a:ea typeface="メイリオ" panose="020B0604030504040204" pitchFamily="50" charset="-128"/>
              </a:rPr>
              <a:t>機能</a:t>
            </a:r>
            <a:r>
              <a:rPr lang="en-US" altLang="ja-JP" sz="2400" dirty="0">
                <a:solidFill>
                  <a:srgbClr val="0070C0"/>
                </a:solidFill>
                <a:latin typeface="メイリオ" panose="020B0604030504040204" pitchFamily="50" charset="-128"/>
                <a:ea typeface="メイリオ" panose="020B0604030504040204" pitchFamily="50" charset="-128"/>
              </a:rPr>
              <a:t>(</a:t>
            </a:r>
            <a:r>
              <a:rPr lang="ja-JP" altLang="en-US" sz="2400" dirty="0">
                <a:solidFill>
                  <a:srgbClr val="0070C0"/>
                </a:solidFill>
                <a:latin typeface="メイリオ" panose="020B0604030504040204" pitchFamily="50" charset="-128"/>
                <a:ea typeface="メイリオ" panose="020B0604030504040204" pitchFamily="50" charset="-128"/>
              </a:rPr>
              <a:t>手続き</a:t>
            </a:r>
            <a:r>
              <a:rPr lang="en-US" altLang="ja-JP" sz="2400" b="1" dirty="0">
                <a:solidFill>
                  <a:srgbClr val="0070C0"/>
                </a:solidFill>
                <a:latin typeface="メイリオ" panose="020B0604030504040204" pitchFamily="50" charset="-128"/>
                <a:ea typeface="メイリオ" panose="020B0604030504040204" pitchFamily="50" charset="-128"/>
              </a:rPr>
              <a:t>)</a:t>
            </a:r>
          </a:p>
        </p:txBody>
      </p:sp>
      <p:graphicFrame>
        <p:nvGraphicFramePr>
          <p:cNvPr id="90163" name="Group 51"/>
          <p:cNvGraphicFramePr>
            <a:graphicFrameLocks noGrp="1"/>
          </p:cNvGraphicFramePr>
          <p:nvPr/>
        </p:nvGraphicFramePr>
        <p:xfrm>
          <a:off x="354805" y="1373736"/>
          <a:ext cx="8316913" cy="2884488"/>
        </p:xfrm>
        <a:graphic>
          <a:graphicData uri="http://schemas.openxmlformats.org/drawingml/2006/table">
            <a:tbl>
              <a:tblPr/>
              <a:tblGrid>
                <a:gridCol w="1803960">
                  <a:extLst>
                    <a:ext uri="{9D8B030D-6E8A-4147-A177-3AD203B41FA5}">
                      <a16:colId xmlns:a16="http://schemas.microsoft.com/office/drawing/2014/main" val="3858755433"/>
                    </a:ext>
                  </a:extLst>
                </a:gridCol>
                <a:gridCol w="3110641">
                  <a:extLst>
                    <a:ext uri="{9D8B030D-6E8A-4147-A177-3AD203B41FA5}">
                      <a16:colId xmlns:a16="http://schemas.microsoft.com/office/drawing/2014/main" val="2754883882"/>
                    </a:ext>
                  </a:extLst>
                </a:gridCol>
                <a:gridCol w="3402312">
                  <a:extLst>
                    <a:ext uri="{9D8B030D-6E8A-4147-A177-3AD203B41FA5}">
                      <a16:colId xmlns:a16="http://schemas.microsoft.com/office/drawing/2014/main" val="1847758096"/>
                    </a:ext>
                  </a:extLst>
                </a:gridCol>
              </a:tblGrid>
              <a:tr h="1008063">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基本的な定義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円・楕円である。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文字列である。</a:t>
                      </a:r>
                      <a:br>
                        <a:rPr kumimoji="1" lang="ja-JP" altLang="en-US" sz="18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br>
                      <a:r>
                        <a:rPr kumimoji="1" lang="ja-JP" altLang="en-US" sz="18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今日は晴れです</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10570650"/>
                  </a:ext>
                </a:extLst>
              </a:tr>
              <a:tr h="1279525">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属性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サイズ、塗りつぶし、線種、</a:t>
                      </a:r>
                      <a:r>
                        <a:rPr kumimoji="1" lang="en-US" altLang="ja-JP" sz="18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サイズ、フォント、飾り、</a:t>
                      </a:r>
                      <a:r>
                        <a:rPr kumimoji="1" lang="en-US" altLang="ja-JP" sz="18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1" i="1"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今日は</a:t>
                      </a:r>
                      <a:r>
                        <a:rPr kumimoji="1" lang="ja-JP" altLang="en-US" sz="18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     </a:t>
                      </a:r>
                      <a:r>
                        <a:rPr kumimoji="1" lang="ja-JP" altLang="en-US" sz="1400" b="1" i="0" u="none" strike="noStrike" cap="none" normalizeH="0" baseline="0" dirty="0">
                          <a:ln>
                            <a:noFill/>
                          </a:ln>
                          <a:solidFill>
                            <a:srgbClr val="000066"/>
                          </a:solidFill>
                          <a:effectLst/>
                          <a:latin typeface="メイリオ" panose="020B0604030504040204" pitchFamily="50" charset="-128"/>
                          <a:ea typeface="メイリオ" panose="020B0604030504040204" pitchFamily="50" charset="-128"/>
                        </a:rPr>
                        <a:t>今日は</a:t>
                      </a:r>
                      <a:r>
                        <a:rPr kumimoji="1" lang="ja-JP" altLang="en-US" sz="18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    </a:t>
                      </a:r>
                      <a:r>
                        <a:rPr kumimoji="1" lang="ja-JP" altLang="en-US" sz="1800" b="1" i="0" u="none" strike="noStrike" cap="none" normalizeH="0" baseline="0" dirty="0">
                          <a:ln>
                            <a:noFill/>
                          </a:l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メイリオ" panose="020B0604030504040204" pitchFamily="50" charset="-128"/>
                          <a:ea typeface="メイリオ" panose="020B0604030504040204" pitchFamily="50" charset="-128"/>
                        </a:rPr>
                        <a:t>今日は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0469226"/>
                  </a:ext>
                </a:extLst>
              </a:tr>
              <a:tr h="59690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機能</a:t>
                      </a:r>
                      <a:r>
                        <a:rPr kumimoji="1" lang="en-US" altLang="ja-JP"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a:t>
                      </a:r>
                      <a:r>
                        <a:rPr kumimoji="1" lang="ja-JP" altLang="en-US"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手続き</a:t>
                      </a:r>
                      <a:r>
                        <a:rPr kumimoji="1" lang="en-US" altLang="ja-JP"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削除、コピー、変形、移動</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rgbClr val="0070C0"/>
                          </a:solidFill>
                          <a:effectLst/>
                          <a:latin typeface="メイリオ" panose="020B0604030504040204" pitchFamily="50" charset="-128"/>
                          <a:ea typeface="メイリオ" panose="020B0604030504040204" pitchFamily="50" charset="-128"/>
                        </a:rPr>
                        <a:t>削除、コピー、移動</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3400355"/>
                  </a:ext>
                </a:extLst>
              </a:tr>
            </a:tbl>
          </a:graphicData>
        </a:graphic>
      </p:graphicFrame>
      <p:sp>
        <p:nvSpPr>
          <p:cNvPr id="90156" name="Oval 44"/>
          <p:cNvSpPr>
            <a:spLocks noChangeArrowheads="1"/>
          </p:cNvSpPr>
          <p:nvPr/>
        </p:nvSpPr>
        <p:spPr bwMode="auto">
          <a:xfrm>
            <a:off x="2641600" y="1800225"/>
            <a:ext cx="493713" cy="493713"/>
          </a:xfrm>
          <a:prstGeom prst="ellipse">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57" name="Oval 45"/>
          <p:cNvSpPr>
            <a:spLocks noChangeArrowheads="1"/>
          </p:cNvSpPr>
          <p:nvPr/>
        </p:nvSpPr>
        <p:spPr bwMode="auto">
          <a:xfrm>
            <a:off x="3430588" y="1792288"/>
            <a:ext cx="815975" cy="495300"/>
          </a:xfrm>
          <a:prstGeom prst="ellipse">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0" name="Oval 48"/>
          <p:cNvSpPr>
            <a:spLocks noChangeArrowheads="1"/>
          </p:cNvSpPr>
          <p:nvPr/>
        </p:nvSpPr>
        <p:spPr bwMode="auto">
          <a:xfrm>
            <a:off x="2481263" y="2873375"/>
            <a:ext cx="261937" cy="261938"/>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1" name="Oval 49" descr="格子 (小)"/>
          <p:cNvSpPr>
            <a:spLocks noChangeArrowheads="1"/>
          </p:cNvSpPr>
          <p:nvPr/>
        </p:nvSpPr>
        <p:spPr bwMode="auto">
          <a:xfrm>
            <a:off x="3062288" y="2887663"/>
            <a:ext cx="654050" cy="654050"/>
          </a:xfrm>
          <a:prstGeom prst="ellipse">
            <a:avLst/>
          </a:prstGeom>
          <a:pattFill prst="smGrid">
            <a:fgClr>
              <a:schemeClr val="accent1"/>
            </a:fgClr>
            <a:bgClr>
              <a:schemeClr val="bg1"/>
            </a:bgClr>
          </a:pattFill>
          <a:ln w="38100" cmpd="dbl"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2" name="Oval 50"/>
          <p:cNvSpPr>
            <a:spLocks noChangeArrowheads="1"/>
          </p:cNvSpPr>
          <p:nvPr/>
        </p:nvSpPr>
        <p:spPr bwMode="auto">
          <a:xfrm rot="1708394">
            <a:off x="4019550" y="3033713"/>
            <a:ext cx="987425" cy="420687"/>
          </a:xfrm>
          <a:prstGeom prst="ellipse">
            <a:avLst/>
          </a:prstGeom>
          <a:solidFill>
            <a:srgbClr val="C0C0C0"/>
          </a:solidFill>
          <a:ln w="9525" algn="ctr">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pic>
        <p:nvPicPr>
          <p:cNvPr id="90164" name="Picture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8963" y="4429125"/>
            <a:ext cx="1219200" cy="2238375"/>
          </a:xfrm>
          <a:prstGeom prst="rect">
            <a:avLst/>
          </a:prstGeom>
          <a:noFill/>
          <a:extLst>
            <a:ext uri="{909E8E84-426E-40DD-AFC4-6F175D3DCCD1}">
              <a14:hiddenFill xmlns:a14="http://schemas.microsoft.com/office/drawing/2010/main">
                <a:solidFill>
                  <a:srgbClr val="FFFFFF"/>
                </a:solidFill>
              </a14:hiddenFill>
            </a:ext>
          </a:extLst>
        </p:spPr>
      </p:pic>
      <p:sp>
        <p:nvSpPr>
          <p:cNvPr id="90165" name="AutoShape 53"/>
          <p:cNvSpPr>
            <a:spLocks noChangeArrowheads="1"/>
          </p:cNvSpPr>
          <p:nvPr/>
        </p:nvSpPr>
        <p:spPr bwMode="auto">
          <a:xfrm>
            <a:off x="739775" y="4645025"/>
            <a:ext cx="5849938" cy="2076450"/>
          </a:xfrm>
          <a:prstGeom prst="wedgeRectCallout">
            <a:avLst>
              <a:gd name="adj1" fmla="val 55616"/>
              <a:gd name="adj2" fmla="val -2275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ja-JP" altLang="en-US" dirty="0">
                <a:latin typeface="メイリオ" panose="020B0604030504040204" pitchFamily="50" charset="-128"/>
                <a:ea typeface="メイリオ" panose="020B0604030504040204" pitchFamily="50" charset="-128"/>
              </a:rPr>
              <a:t>オブジェクトは実体や対象という英語での意味ですが、</a:t>
            </a:r>
            <a:r>
              <a:rPr lang="en-US" altLang="ja-JP" dirty="0">
                <a:latin typeface="メイリオ" panose="020B0604030504040204" pitchFamily="50" charset="-128"/>
                <a:ea typeface="メイリオ" panose="020B0604030504040204" pitchFamily="50" charset="-128"/>
              </a:rPr>
              <a:t>IT</a:t>
            </a:r>
            <a:r>
              <a:rPr lang="ja-JP" altLang="en-US" dirty="0">
                <a:latin typeface="メイリオ" panose="020B0604030504040204" pitchFamily="50" charset="-128"/>
                <a:ea typeface="メイリオ" panose="020B0604030504040204" pitchFamily="50" charset="-128"/>
              </a:rPr>
              <a:t>の世界ではデータとその属性や手続きなどが</a:t>
            </a:r>
            <a:r>
              <a:rPr lang="en-US" altLang="ja-JP" dirty="0">
                <a:latin typeface="メイリオ" panose="020B0604030504040204" pitchFamily="50" charset="-128"/>
                <a:ea typeface="メイリオ" panose="020B0604030504040204" pitchFamily="50" charset="-128"/>
              </a:rPr>
              <a:t>1</a:t>
            </a:r>
            <a:r>
              <a:rPr lang="ja-JP" altLang="en-US" dirty="0" err="1">
                <a:latin typeface="メイリオ" panose="020B0604030504040204" pitchFamily="50" charset="-128"/>
                <a:ea typeface="メイリオ" panose="020B0604030504040204" pitchFamily="50" charset="-128"/>
              </a:rPr>
              <a:t>つの</a:t>
            </a:r>
            <a:r>
              <a:rPr lang="ja-JP" altLang="en-US" dirty="0">
                <a:latin typeface="メイリオ" panose="020B0604030504040204" pitchFamily="50" charset="-128"/>
                <a:ea typeface="メイリオ" panose="020B0604030504040204" pitchFamily="50" charset="-128"/>
              </a:rPr>
              <a:t>まとまりになったものを表します。</a:t>
            </a:r>
            <a:br>
              <a:rPr lang="ja-JP" altLang="en-US" dirty="0">
                <a:latin typeface="メイリオ" panose="020B0604030504040204" pitchFamily="50" charset="-128"/>
                <a:ea typeface="メイリオ" panose="020B0604030504040204" pitchFamily="50" charset="-128"/>
              </a:rPr>
            </a:br>
            <a:r>
              <a:rPr lang="en-US" altLang="ja-JP" dirty="0">
                <a:latin typeface="メイリオ" panose="020B0604030504040204" pitchFamily="50" charset="-128"/>
                <a:ea typeface="メイリオ" panose="020B0604030504040204" pitchFamily="50" charset="-128"/>
              </a:rPr>
              <a:t>Word</a:t>
            </a:r>
            <a:r>
              <a:rPr lang="ja-JP" altLang="en-US" dirty="0" err="1">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Excel</a:t>
            </a:r>
            <a:r>
              <a:rPr lang="ja-JP" altLang="en-US" dirty="0" err="1">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パワポ個々のオブジェクトは属性や機能</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手続き</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持っています。この属性や機能には共通したものが多く、一つ覚えると他のオブジェクトも簡単に操作できるようになります。</a:t>
            </a:r>
          </a:p>
        </p:txBody>
      </p:sp>
      <p:sp>
        <p:nvSpPr>
          <p:cNvPr id="13" name="テキスト ボックス 12"/>
          <p:cNvSpPr txBox="1"/>
          <p:nvPr/>
        </p:nvSpPr>
        <p:spPr>
          <a:xfrm>
            <a:off x="7384562" y="280559"/>
            <a:ext cx="1524000" cy="461665"/>
          </a:xfrm>
          <a:prstGeom prst="rect">
            <a:avLst/>
          </a:prstGeom>
          <a:noFill/>
          <a:ln w="38100">
            <a:solidFill>
              <a:schemeClr val="accent2"/>
            </a:solidFill>
          </a:ln>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お話</a:t>
            </a:r>
          </a:p>
        </p:txBody>
      </p:sp>
    </p:spTree>
    <p:extLst>
      <p:ext uri="{BB962C8B-B14F-4D97-AF65-F5344CB8AC3E}">
        <p14:creationId xmlns:p14="http://schemas.microsoft.com/office/powerpoint/2010/main" val="2956851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E292AA3-1BE2-4A9D-87BA-C713039D49EC}" type="slidenum">
              <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パワーポイント</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のオブジェクト</a:t>
            </a:r>
            <a:endPar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66" name="Text Box 30"/>
          <p:cNvSpPr txBox="1">
            <a:spLocks noChangeArrowheads="1"/>
          </p:cNvSpPr>
          <p:nvPr/>
        </p:nvSpPr>
        <p:spPr bwMode="auto">
          <a:xfrm>
            <a:off x="533400" y="990600"/>
            <a:ext cx="2828768" cy="369332"/>
          </a:xfrm>
          <a:prstGeom prst="rect">
            <a:avLst/>
          </a:prstGeom>
          <a:solidFill>
            <a:srgbClr val="FFFF99"/>
          </a:solidFill>
          <a:ln w="38100" cmpd="dbl"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スライドファイル</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1" name="Text Box 35"/>
          <p:cNvSpPr txBox="1">
            <a:spLocks noChangeArrowheads="1"/>
          </p:cNvSpPr>
          <p:nvPr/>
        </p:nvSpPr>
        <p:spPr bwMode="auto">
          <a:xfrm>
            <a:off x="1393668" y="4218054"/>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図</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イメージ</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91172" name="Text Box 36"/>
          <p:cNvSpPr txBox="1">
            <a:spLocks noChangeArrowheads="1"/>
          </p:cNvSpPr>
          <p:nvPr/>
        </p:nvSpPr>
        <p:spPr bwMode="auto">
          <a:xfrm>
            <a:off x="1422558" y="2256696"/>
            <a:ext cx="1684338"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図形</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描画</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91173" name="Text Box 37"/>
          <p:cNvSpPr txBox="1">
            <a:spLocks noChangeArrowheads="1"/>
          </p:cNvSpPr>
          <p:nvPr/>
        </p:nvSpPr>
        <p:spPr bwMode="auto">
          <a:xfrm>
            <a:off x="2068671" y="2785334"/>
            <a:ext cx="1684337" cy="646331"/>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テキストボックス</a:t>
            </a:r>
          </a:p>
        </p:txBody>
      </p:sp>
      <p:sp>
        <p:nvSpPr>
          <p:cNvPr id="91174" name="Text Box 38"/>
          <p:cNvSpPr txBox="1">
            <a:spLocks noChangeArrowheads="1"/>
          </p:cNvSpPr>
          <p:nvPr/>
        </p:nvSpPr>
        <p:spPr bwMode="auto">
          <a:xfrm>
            <a:off x="2060734" y="3569002"/>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各種図形</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5" name="Line 39"/>
          <p:cNvSpPr>
            <a:spLocks noChangeShapeType="1"/>
          </p:cNvSpPr>
          <p:nvPr/>
        </p:nvSpPr>
        <p:spPr bwMode="auto">
          <a:xfrm>
            <a:off x="792321" y="1365250"/>
            <a:ext cx="14285" cy="44068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7" name="Line 41"/>
          <p:cNvSpPr>
            <a:spLocks noChangeShapeType="1"/>
          </p:cNvSpPr>
          <p:nvPr/>
        </p:nvSpPr>
        <p:spPr bwMode="auto">
          <a:xfrm>
            <a:off x="801688" y="1724025"/>
            <a:ext cx="2174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3" name="Text Box 47"/>
          <p:cNvSpPr txBox="1">
            <a:spLocks noChangeArrowheads="1"/>
          </p:cNvSpPr>
          <p:nvPr/>
        </p:nvSpPr>
        <p:spPr bwMode="auto">
          <a:xfrm>
            <a:off x="3992721" y="2791684"/>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文字列</a:t>
            </a:r>
          </a:p>
        </p:txBody>
      </p:sp>
      <p:sp>
        <p:nvSpPr>
          <p:cNvPr id="91185" name="Line 49"/>
          <p:cNvSpPr>
            <a:spLocks noChangeShapeType="1"/>
          </p:cNvSpPr>
          <p:nvPr/>
        </p:nvSpPr>
        <p:spPr bwMode="auto">
          <a:xfrm>
            <a:off x="3745071" y="2952021"/>
            <a:ext cx="2476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7" name="Line 51"/>
          <p:cNvSpPr>
            <a:spLocks noChangeShapeType="1"/>
          </p:cNvSpPr>
          <p:nvPr/>
        </p:nvSpPr>
        <p:spPr bwMode="auto">
          <a:xfrm>
            <a:off x="777718" y="4399029"/>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8" name="Line 52"/>
          <p:cNvSpPr>
            <a:spLocks noChangeShapeType="1"/>
          </p:cNvSpPr>
          <p:nvPr/>
        </p:nvSpPr>
        <p:spPr bwMode="auto">
          <a:xfrm>
            <a:off x="798671" y="2444021"/>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9" name="Line 53"/>
          <p:cNvSpPr>
            <a:spLocks noChangeShapeType="1"/>
          </p:cNvSpPr>
          <p:nvPr/>
        </p:nvSpPr>
        <p:spPr bwMode="auto">
          <a:xfrm>
            <a:off x="1655921" y="2602771"/>
            <a:ext cx="0" cy="11393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90" name="Line 54"/>
          <p:cNvSpPr>
            <a:spLocks noChangeShapeType="1"/>
          </p:cNvSpPr>
          <p:nvPr/>
        </p:nvSpPr>
        <p:spPr bwMode="auto">
          <a:xfrm>
            <a:off x="1655921" y="2952021"/>
            <a:ext cx="406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91" name="Line 55"/>
          <p:cNvSpPr>
            <a:spLocks noChangeShapeType="1"/>
          </p:cNvSpPr>
          <p:nvPr/>
        </p:nvSpPr>
        <p:spPr bwMode="auto">
          <a:xfrm>
            <a:off x="1655921" y="3742094"/>
            <a:ext cx="392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91192" name="Picture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0637" y="1032390"/>
            <a:ext cx="1084721" cy="1992344"/>
          </a:xfrm>
          <a:prstGeom prst="rect">
            <a:avLst/>
          </a:prstGeom>
          <a:noFill/>
          <a:extLst>
            <a:ext uri="{909E8E84-426E-40DD-AFC4-6F175D3DCCD1}">
              <a14:hiddenFill xmlns:a14="http://schemas.microsoft.com/office/drawing/2010/main">
                <a:solidFill>
                  <a:srgbClr val="FFFFFF"/>
                </a:solidFill>
              </a14:hiddenFill>
            </a:ext>
          </a:extLst>
        </p:spPr>
      </p:pic>
      <p:sp>
        <p:nvSpPr>
          <p:cNvPr id="91167" name="Text Box 31"/>
          <p:cNvSpPr txBox="1">
            <a:spLocks noChangeArrowheads="1"/>
          </p:cNvSpPr>
          <p:nvPr/>
        </p:nvSpPr>
        <p:spPr bwMode="auto">
          <a:xfrm>
            <a:off x="685800" y="1565275"/>
            <a:ext cx="1684338" cy="374650"/>
          </a:xfrm>
          <a:prstGeom prst="rect">
            <a:avLst/>
          </a:prstGeom>
          <a:solidFill>
            <a:srgbClr val="FFFF99"/>
          </a:solidFill>
          <a:ln w="38100" cmpd="dbl"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スライド</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3362168" y="4218054"/>
            <a:ext cx="2049462" cy="369332"/>
          </a:xfrm>
          <a:prstGeom prst="rect">
            <a:avLst/>
          </a:prstGeom>
          <a:noFill/>
        </p:spPr>
        <p:txBody>
          <a:bodyPr wrap="square" rtlCol="0">
            <a:spAutoFit/>
          </a:bodyPr>
          <a:lstStyle/>
          <a:p>
            <a:pPr algn="l"/>
            <a:r>
              <a:rPr lang="ja-JP" altLang="en-US" dirty="0">
                <a:solidFill>
                  <a:srgbClr val="FF0000"/>
                </a:solidFill>
                <a:latin typeface="メイリオ" panose="020B0604030504040204" pitchFamily="50" charset="-128"/>
                <a:ea typeface="メイリオ" panose="020B0604030504040204" pitchFamily="50" charset="-128"/>
              </a:rPr>
              <a:t>ビットマップ</a:t>
            </a:r>
            <a:endParaRPr kumimoji="1" lang="ja-JP" altLang="en-US" dirty="0">
              <a:solidFill>
                <a:srgbClr val="FF0000"/>
              </a:solidFill>
              <a:latin typeface="メイリオ" panose="020B0604030504040204" pitchFamily="50" charset="-128"/>
              <a:ea typeface="メイリオ" panose="020B0604030504040204" pitchFamily="50" charset="-128"/>
            </a:endParaRPr>
          </a:p>
        </p:txBody>
      </p:sp>
      <p:sp>
        <p:nvSpPr>
          <p:cNvPr id="32" name="テキスト ボックス 31"/>
          <p:cNvSpPr txBox="1"/>
          <p:nvPr/>
        </p:nvSpPr>
        <p:spPr>
          <a:xfrm>
            <a:off x="3449004" y="2255159"/>
            <a:ext cx="2049462" cy="369332"/>
          </a:xfrm>
          <a:prstGeom prst="rect">
            <a:avLst/>
          </a:prstGeom>
          <a:noFill/>
        </p:spPr>
        <p:txBody>
          <a:bodyPr wrap="square" rtlCol="0">
            <a:spAutoFit/>
          </a:bodyPr>
          <a:lstStyle/>
          <a:p>
            <a:pPr algn="l"/>
            <a:r>
              <a:rPr lang="ja-JP" altLang="en-US" dirty="0">
                <a:solidFill>
                  <a:srgbClr val="FF0000"/>
                </a:solidFill>
                <a:latin typeface="メイリオ" panose="020B0604030504040204" pitchFamily="50" charset="-128"/>
                <a:ea typeface="メイリオ" panose="020B0604030504040204" pitchFamily="50" charset="-128"/>
              </a:rPr>
              <a:t>ベクター</a:t>
            </a:r>
            <a:endParaRPr kumimoji="1" lang="ja-JP" altLang="en-US" dirty="0">
              <a:solidFill>
                <a:srgbClr val="FF0000"/>
              </a:solidFill>
              <a:latin typeface="メイリオ" panose="020B0604030504040204" pitchFamily="50" charset="-128"/>
              <a:ea typeface="メイリオ" panose="020B0604030504040204" pitchFamily="50" charset="-128"/>
            </a:endParaRPr>
          </a:p>
        </p:txBody>
      </p:sp>
      <p:sp>
        <p:nvSpPr>
          <p:cNvPr id="33" name="Text Box 47"/>
          <p:cNvSpPr txBox="1">
            <a:spLocks noChangeArrowheads="1"/>
          </p:cNvSpPr>
          <p:nvPr/>
        </p:nvSpPr>
        <p:spPr bwMode="auto">
          <a:xfrm>
            <a:off x="3995737" y="3614551"/>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文字列</a:t>
            </a:r>
          </a:p>
        </p:txBody>
      </p:sp>
      <p:sp>
        <p:nvSpPr>
          <p:cNvPr id="34" name="Line 49"/>
          <p:cNvSpPr>
            <a:spLocks noChangeShapeType="1"/>
          </p:cNvSpPr>
          <p:nvPr/>
        </p:nvSpPr>
        <p:spPr bwMode="auto">
          <a:xfrm>
            <a:off x="3748087" y="3774888"/>
            <a:ext cx="2476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5" name="Text Box 35"/>
          <p:cNvSpPr txBox="1">
            <a:spLocks noChangeArrowheads="1"/>
          </p:cNvSpPr>
          <p:nvPr/>
        </p:nvSpPr>
        <p:spPr bwMode="auto">
          <a:xfrm>
            <a:off x="1422558" y="4904591"/>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背景</a:t>
            </a:r>
            <a:endPar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6" name="Line 51"/>
          <p:cNvSpPr>
            <a:spLocks noChangeShapeType="1"/>
          </p:cNvSpPr>
          <p:nvPr/>
        </p:nvSpPr>
        <p:spPr bwMode="auto">
          <a:xfrm>
            <a:off x="806608" y="5085566"/>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7" name="Text Box 35"/>
          <p:cNvSpPr txBox="1">
            <a:spLocks noChangeArrowheads="1"/>
          </p:cNvSpPr>
          <p:nvPr/>
        </p:nvSpPr>
        <p:spPr bwMode="auto">
          <a:xfrm>
            <a:off x="1408908" y="5591128"/>
            <a:ext cx="2344100"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noProof="0" dirty="0">
                <a:solidFill>
                  <a:srgbClr val="000000"/>
                </a:solidFill>
                <a:latin typeface="メイリオ" panose="020B0604030504040204" pitchFamily="50" charset="-128"/>
                <a:ea typeface="メイリオ" panose="020B0604030504040204" pitchFamily="50" charset="-128"/>
              </a:rPr>
              <a:t>アニメーション</a:t>
            </a:r>
            <a:endPar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Line 51"/>
          <p:cNvSpPr>
            <a:spLocks noChangeShapeType="1"/>
          </p:cNvSpPr>
          <p:nvPr/>
        </p:nvSpPr>
        <p:spPr bwMode="auto">
          <a:xfrm>
            <a:off x="792958" y="5772103"/>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右中かっこ 2"/>
          <p:cNvSpPr/>
          <p:nvPr/>
        </p:nvSpPr>
        <p:spPr bwMode="auto">
          <a:xfrm>
            <a:off x="5840574" y="2133600"/>
            <a:ext cx="426562" cy="2453786"/>
          </a:xfrm>
          <a:prstGeom prst="rightBrac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4" name="テキスト ボックス 3"/>
          <p:cNvSpPr txBox="1"/>
          <p:nvPr/>
        </p:nvSpPr>
        <p:spPr>
          <a:xfrm>
            <a:off x="6374241" y="2947913"/>
            <a:ext cx="2382312" cy="707886"/>
          </a:xfrm>
          <a:prstGeom prst="rect">
            <a:avLst/>
          </a:prstGeom>
          <a:noFill/>
        </p:spPr>
        <p:txBody>
          <a:bodyPr wrap="square" rtlCol="0">
            <a:spAutoFit/>
          </a:bodyPr>
          <a:lstStyle/>
          <a:p>
            <a:pPr algn="l"/>
            <a:r>
              <a:rPr kumimoji="1" lang="en-US" altLang="ja-JP" sz="2000" dirty="0">
                <a:latin typeface="メイリオ" panose="020B0604030504040204" pitchFamily="50" charset="-128"/>
                <a:ea typeface="メイリオ" panose="020B0604030504040204" pitchFamily="50" charset="-128"/>
              </a:rPr>
              <a:t>Scratch</a:t>
            </a:r>
            <a:r>
              <a:rPr kumimoji="1" lang="ja-JP" altLang="en-US" sz="2000" dirty="0">
                <a:latin typeface="メイリオ" panose="020B0604030504040204" pitchFamily="50" charset="-128"/>
                <a:ea typeface="メイリオ" panose="020B0604030504040204" pitchFamily="50" charset="-128"/>
              </a:rPr>
              <a:t>の</a:t>
            </a:r>
            <a:br>
              <a:rPr kumimoji="1" lang="ja-JP" altLang="en-US" sz="2000" dirty="0">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スプライト相当</a:t>
            </a:r>
          </a:p>
        </p:txBody>
      </p:sp>
      <p:cxnSp>
        <p:nvCxnSpPr>
          <p:cNvPr id="6" name="直線コネクタ 5"/>
          <p:cNvCxnSpPr/>
          <p:nvPr/>
        </p:nvCxnSpPr>
        <p:spPr bwMode="auto">
          <a:xfrm>
            <a:off x="3106895" y="5085566"/>
            <a:ext cx="752632" cy="0"/>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テキスト ボックス 42"/>
          <p:cNvSpPr txBox="1"/>
          <p:nvPr/>
        </p:nvSpPr>
        <p:spPr>
          <a:xfrm>
            <a:off x="3884824" y="4857842"/>
            <a:ext cx="3680573" cy="400110"/>
          </a:xfrm>
          <a:prstGeom prst="rect">
            <a:avLst/>
          </a:prstGeom>
          <a:noFill/>
        </p:spPr>
        <p:txBody>
          <a:bodyPr wrap="square" rtlCol="0">
            <a:spAutoFit/>
          </a:bodyPr>
          <a:lstStyle/>
          <a:p>
            <a:pPr algn="l"/>
            <a:r>
              <a:rPr kumimoji="1" lang="en-US" altLang="ja-JP" sz="2000" dirty="0">
                <a:latin typeface="メイリオ" panose="020B0604030504040204" pitchFamily="50" charset="-128"/>
                <a:ea typeface="メイリオ" panose="020B0604030504040204" pitchFamily="50" charset="-128"/>
              </a:rPr>
              <a:t>Scratch</a:t>
            </a:r>
            <a:r>
              <a:rPr kumimoji="1" lang="ja-JP" altLang="en-US" sz="2000" dirty="0">
                <a:latin typeface="メイリオ" panose="020B0604030504040204" pitchFamily="50" charset="-128"/>
                <a:ea typeface="メイリオ" panose="020B0604030504040204" pitchFamily="50" charset="-128"/>
              </a:rPr>
              <a:t>のステージ</a:t>
            </a:r>
            <a:r>
              <a:rPr lang="ja-JP" altLang="en-US"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背景相当</a:t>
            </a:r>
          </a:p>
        </p:txBody>
      </p:sp>
      <p:sp>
        <p:nvSpPr>
          <p:cNvPr id="45" name="テキスト ボックス 44"/>
          <p:cNvSpPr txBox="1"/>
          <p:nvPr/>
        </p:nvSpPr>
        <p:spPr>
          <a:xfrm>
            <a:off x="4505640" y="5574659"/>
            <a:ext cx="4453897" cy="1015663"/>
          </a:xfrm>
          <a:prstGeom prst="rect">
            <a:avLst/>
          </a:prstGeom>
          <a:noFill/>
        </p:spPr>
        <p:txBody>
          <a:bodyPr wrap="square" rtlCol="0">
            <a:spAutoFit/>
          </a:bodyPr>
          <a:lstStyle/>
          <a:p>
            <a:pPr algn="l"/>
            <a:r>
              <a:rPr kumimoji="1" lang="en-US" altLang="ja-JP" sz="2000" dirty="0">
                <a:latin typeface="メイリオ" panose="020B0604030504040204" pitchFamily="50" charset="-128"/>
                <a:ea typeface="メイリオ" panose="020B0604030504040204" pitchFamily="50" charset="-128"/>
              </a:rPr>
              <a:t>Scratch</a:t>
            </a:r>
            <a:r>
              <a:rPr lang="ja-JP" altLang="en-US" sz="2000" dirty="0">
                <a:latin typeface="メイリオ" panose="020B0604030504040204" pitchFamily="50" charset="-128"/>
                <a:ea typeface="メイリオ" panose="020B0604030504040204" pitchFamily="50" charset="-128"/>
              </a:rPr>
              <a:t>でプログラムで動かすに</a:t>
            </a:r>
            <a:r>
              <a:rPr kumimoji="1" lang="ja-JP" altLang="en-US" sz="2000" dirty="0">
                <a:latin typeface="メイリオ" panose="020B0604030504040204" pitchFamily="50" charset="-128"/>
                <a:ea typeface="メイリオ" panose="020B0604030504040204" pitchFamily="50" charset="-128"/>
              </a:rPr>
              <a:t>相当</a:t>
            </a:r>
          </a:p>
          <a:p>
            <a:pPr algn="l"/>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あまり使</a:t>
            </a:r>
            <a:r>
              <a:rPr kumimoji="1" lang="ja-JP" altLang="en-US" sz="2000" dirty="0" err="1">
                <a:latin typeface="メイリオ" panose="020B0604030504040204" pitchFamily="50" charset="-128"/>
                <a:ea typeface="メイリオ" panose="020B0604030504040204" pitchFamily="50" charset="-128"/>
              </a:rPr>
              <a:t>わくな</a:t>
            </a:r>
            <a:r>
              <a:rPr lang="ja-JP" altLang="en-US" sz="2000" dirty="0" err="1">
                <a:latin typeface="メイリオ" panose="020B0604030504040204" pitchFamily="50" charset="-128"/>
                <a:ea typeface="メイリオ" panose="020B0604030504040204" pitchFamily="50" charset="-128"/>
              </a:rPr>
              <a:t>く</a:t>
            </a:r>
            <a:r>
              <a:rPr kumimoji="1" lang="ja-JP" altLang="en-US" sz="2000" dirty="0" err="1">
                <a:latin typeface="メイリオ" panose="020B0604030504040204" pitchFamily="50" charset="-128"/>
                <a:ea typeface="メイリオ" panose="020B0604030504040204" pitchFamily="50" charset="-128"/>
              </a:rPr>
              <a:t>て</a:t>
            </a:r>
            <a:r>
              <a:rPr kumimoji="1" lang="ja-JP" altLang="en-US" sz="2000" dirty="0">
                <a:latin typeface="メイリオ" panose="020B0604030504040204" pitchFamily="50" charset="-128"/>
                <a:ea typeface="メイリオ" panose="020B0604030504040204" pitchFamily="50" charset="-128"/>
              </a:rPr>
              <a:t>いいでしょう</a:t>
            </a:r>
            <a:r>
              <a:rPr kumimoji="1" lang="en-US" altLang="ja-JP" sz="2000" dirty="0">
                <a:latin typeface="メイリオ" panose="020B0604030504040204" pitchFamily="50" charset="-128"/>
                <a:ea typeface="メイリオ" panose="020B0604030504040204" pitchFamily="50" charset="-128"/>
              </a:rPr>
              <a:t>)</a:t>
            </a:r>
            <a:endParaRPr kumimoji="1" lang="ja-JP" altLang="en-US" sz="2000" dirty="0">
              <a:latin typeface="メイリオ" panose="020B0604030504040204" pitchFamily="50" charset="-128"/>
              <a:ea typeface="メイリオ" panose="020B0604030504040204" pitchFamily="50" charset="-128"/>
            </a:endParaRPr>
          </a:p>
          <a:p>
            <a:pPr algn="l"/>
            <a:endParaRPr kumimoji="1" lang="ja-JP" altLang="en-US" sz="2000" dirty="0">
              <a:latin typeface="メイリオ" panose="020B0604030504040204" pitchFamily="50" charset="-128"/>
              <a:ea typeface="メイリオ" panose="020B0604030504040204" pitchFamily="50" charset="-128"/>
            </a:endParaRPr>
          </a:p>
        </p:txBody>
      </p:sp>
      <p:cxnSp>
        <p:nvCxnSpPr>
          <p:cNvPr id="39" name="直線コネクタ 38"/>
          <p:cNvCxnSpPr/>
          <p:nvPr/>
        </p:nvCxnSpPr>
        <p:spPr bwMode="auto">
          <a:xfrm>
            <a:off x="3753008" y="5772103"/>
            <a:ext cx="752632" cy="0"/>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テキスト ボックス 39"/>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2457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3"/>
          <p:cNvSpPr>
            <a:spLocks noGrp="1"/>
          </p:cNvSpPr>
          <p:nvPr>
            <p:ph type="sldNum" sz="quarter" idx="12"/>
          </p:nvPr>
        </p:nvSpPr>
        <p:spPr/>
        <p:txBody>
          <a:bodyPr/>
          <a:lstStyle/>
          <a:p>
            <a:fld id="{0BA346E7-90F1-4C95-8F17-C18A039B0552}" type="slidenum">
              <a:rPr lang="en-US" altLang="ja-JP"/>
              <a:pPr/>
              <a:t>22</a:t>
            </a:fld>
            <a:endParaRPr lang="en-US" altLang="ja-JP"/>
          </a:p>
        </p:txBody>
      </p:sp>
      <p:sp>
        <p:nvSpPr>
          <p:cNvPr id="93186"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オブジェクトの操作の基本の基本</a:t>
            </a:r>
          </a:p>
        </p:txBody>
      </p:sp>
      <p:pic>
        <p:nvPicPr>
          <p:cNvPr id="9320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1547813"/>
            <a:ext cx="23526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93209"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213" y="1530350"/>
            <a:ext cx="2362200" cy="838200"/>
          </a:xfrm>
          <a:prstGeom prst="rect">
            <a:avLst/>
          </a:prstGeom>
          <a:noFill/>
          <a:extLst>
            <a:ext uri="{909E8E84-426E-40DD-AFC4-6F175D3DCCD1}">
              <a14:hiddenFill xmlns:a14="http://schemas.microsoft.com/office/drawing/2010/main">
                <a:solidFill>
                  <a:srgbClr val="FFFFFF"/>
                </a:solidFill>
              </a14:hiddenFill>
            </a:ext>
          </a:extLst>
        </p:spPr>
      </p:pic>
      <p:pic>
        <p:nvPicPr>
          <p:cNvPr id="93210"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63" y="2609850"/>
            <a:ext cx="2819400" cy="1114425"/>
          </a:xfrm>
          <a:prstGeom prst="rect">
            <a:avLst/>
          </a:prstGeom>
          <a:noFill/>
          <a:extLst>
            <a:ext uri="{909E8E84-426E-40DD-AFC4-6F175D3DCCD1}">
              <a14:hiddenFill xmlns:a14="http://schemas.microsoft.com/office/drawing/2010/main">
                <a:solidFill>
                  <a:srgbClr val="FFFFFF"/>
                </a:solidFill>
              </a14:hiddenFill>
            </a:ext>
          </a:extLst>
        </p:spPr>
      </p:pic>
      <p:pic>
        <p:nvPicPr>
          <p:cNvPr id="93211"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5238" y="2614613"/>
            <a:ext cx="2838450" cy="1104900"/>
          </a:xfrm>
          <a:prstGeom prst="rect">
            <a:avLst/>
          </a:prstGeom>
          <a:noFill/>
          <a:extLst>
            <a:ext uri="{909E8E84-426E-40DD-AFC4-6F175D3DCCD1}">
              <a14:hiddenFill xmlns:a14="http://schemas.microsoft.com/office/drawing/2010/main">
                <a:solidFill>
                  <a:srgbClr val="FFFFFF"/>
                </a:solidFill>
              </a14:hiddenFill>
            </a:ext>
          </a:extLst>
        </p:spPr>
      </p:pic>
      <p:pic>
        <p:nvPicPr>
          <p:cNvPr id="93213"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9638" y="3876675"/>
            <a:ext cx="1838325" cy="1219200"/>
          </a:xfrm>
          <a:prstGeom prst="rect">
            <a:avLst/>
          </a:prstGeom>
          <a:noFill/>
          <a:extLst>
            <a:ext uri="{909E8E84-426E-40DD-AFC4-6F175D3DCCD1}">
              <a14:hiddenFill xmlns:a14="http://schemas.microsoft.com/office/drawing/2010/main">
                <a:solidFill>
                  <a:srgbClr val="FFFFFF"/>
                </a:solidFill>
              </a14:hiddenFill>
            </a:ext>
          </a:extLst>
        </p:spPr>
      </p:pic>
      <p:pic>
        <p:nvPicPr>
          <p:cNvPr id="93214" name="Picture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7988" y="3852863"/>
            <a:ext cx="1838325" cy="1209675"/>
          </a:xfrm>
          <a:prstGeom prst="rect">
            <a:avLst/>
          </a:prstGeom>
          <a:noFill/>
          <a:extLst>
            <a:ext uri="{909E8E84-426E-40DD-AFC4-6F175D3DCCD1}">
              <a14:hiddenFill xmlns:a14="http://schemas.microsoft.com/office/drawing/2010/main">
                <a:solidFill>
                  <a:srgbClr val="FFFFFF"/>
                </a:solidFill>
              </a14:hiddenFill>
            </a:ext>
          </a:extLst>
        </p:spPr>
      </p:pic>
      <p:sp>
        <p:nvSpPr>
          <p:cNvPr id="93215" name="AutoShape 31"/>
          <p:cNvSpPr>
            <a:spLocks noChangeArrowheads="1"/>
          </p:cNvSpPr>
          <p:nvPr/>
        </p:nvSpPr>
        <p:spPr bwMode="auto">
          <a:xfrm>
            <a:off x="3379788" y="1800225"/>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6" name="AutoShape 32"/>
          <p:cNvSpPr>
            <a:spLocks noChangeArrowheads="1"/>
          </p:cNvSpPr>
          <p:nvPr/>
        </p:nvSpPr>
        <p:spPr bwMode="auto">
          <a:xfrm>
            <a:off x="3373438" y="2968625"/>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7" name="AutoShape 33"/>
          <p:cNvSpPr>
            <a:spLocks noChangeArrowheads="1"/>
          </p:cNvSpPr>
          <p:nvPr/>
        </p:nvSpPr>
        <p:spPr bwMode="auto">
          <a:xfrm>
            <a:off x="3395663" y="4267200"/>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8" name="AutoShape 34"/>
          <p:cNvSpPr>
            <a:spLocks noChangeArrowheads="1"/>
          </p:cNvSpPr>
          <p:nvPr/>
        </p:nvSpPr>
        <p:spPr bwMode="auto">
          <a:xfrm>
            <a:off x="3371850" y="819150"/>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9" name="Text Box 35"/>
          <p:cNvSpPr txBox="1">
            <a:spLocks noChangeArrowheads="1"/>
          </p:cNvSpPr>
          <p:nvPr/>
        </p:nvSpPr>
        <p:spPr bwMode="auto">
          <a:xfrm>
            <a:off x="1" y="812800"/>
            <a:ext cx="3265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b="1" dirty="0">
                <a:solidFill>
                  <a:srgbClr val="FF0000"/>
                </a:solidFill>
                <a:latin typeface="メイリオ" panose="020B0604030504040204" pitchFamily="50" charset="-128"/>
                <a:ea typeface="メイリオ" panose="020B0604030504040204" pitchFamily="50" charset="-128"/>
              </a:rPr>
              <a:t>オブジェクトの選択</a:t>
            </a:r>
          </a:p>
        </p:txBody>
      </p:sp>
      <p:sp>
        <p:nvSpPr>
          <p:cNvPr id="93220" name="Text Box 36"/>
          <p:cNvSpPr txBox="1">
            <a:spLocks noChangeArrowheads="1"/>
          </p:cNvSpPr>
          <p:nvPr/>
        </p:nvSpPr>
        <p:spPr bwMode="auto">
          <a:xfrm>
            <a:off x="4451350" y="674688"/>
            <a:ext cx="36258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b="1" dirty="0">
                <a:solidFill>
                  <a:srgbClr val="FF0000"/>
                </a:solidFill>
                <a:latin typeface="メイリオ" panose="020B0604030504040204" pitchFamily="50" charset="-128"/>
                <a:ea typeface="メイリオ" panose="020B0604030504040204" pitchFamily="50" charset="-128"/>
              </a:rPr>
              <a:t>属性</a:t>
            </a:r>
            <a:r>
              <a:rPr lang="en-US" altLang="ja-JP" sz="2400" b="1" dirty="0">
                <a:solidFill>
                  <a:srgbClr val="FF0000"/>
                </a:solidFill>
                <a:latin typeface="メイリオ" panose="020B0604030504040204" pitchFamily="50" charset="-128"/>
                <a:ea typeface="メイリオ" panose="020B0604030504040204" pitchFamily="50" charset="-128"/>
              </a:rPr>
              <a:t>/</a:t>
            </a:r>
            <a:r>
              <a:rPr lang="ja-JP" altLang="en-US" sz="2400" b="1" dirty="0">
                <a:solidFill>
                  <a:srgbClr val="FF0000"/>
                </a:solidFill>
                <a:latin typeface="メイリオ" panose="020B0604030504040204" pitchFamily="50" charset="-128"/>
                <a:ea typeface="メイリオ" panose="020B0604030504040204" pitchFamily="50" charset="-128"/>
              </a:rPr>
              <a:t>プロパティの変更</a:t>
            </a:r>
            <a:br>
              <a:rPr lang="ja-JP" altLang="en-US" sz="2400" b="1" dirty="0">
                <a:solidFill>
                  <a:srgbClr val="FF0000"/>
                </a:solidFill>
                <a:latin typeface="メイリオ" panose="020B0604030504040204" pitchFamily="50" charset="-128"/>
                <a:ea typeface="メイリオ" panose="020B0604030504040204" pitchFamily="50" charset="-128"/>
              </a:rPr>
            </a:br>
            <a:r>
              <a:rPr lang="ja-JP" altLang="en-US" sz="2400" b="1" dirty="0">
                <a:solidFill>
                  <a:srgbClr val="FF0000"/>
                </a:solidFill>
                <a:latin typeface="メイリオ" panose="020B0604030504040204" pitchFamily="50" charset="-128"/>
                <a:ea typeface="メイリオ" panose="020B0604030504040204" pitchFamily="50" charset="-128"/>
              </a:rPr>
              <a:t>削除、コピーなどの操作</a:t>
            </a:r>
          </a:p>
        </p:txBody>
      </p:sp>
      <p:pic>
        <p:nvPicPr>
          <p:cNvPr id="93221" name="Picture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6988" y="4087813"/>
            <a:ext cx="2543175" cy="2543175"/>
          </a:xfrm>
          <a:prstGeom prst="rect">
            <a:avLst/>
          </a:prstGeom>
          <a:noFill/>
          <a:extLst>
            <a:ext uri="{909E8E84-426E-40DD-AFC4-6F175D3DCCD1}">
              <a14:hiddenFill xmlns:a14="http://schemas.microsoft.com/office/drawing/2010/main">
                <a:solidFill>
                  <a:srgbClr val="FFFFFF"/>
                </a:solidFill>
              </a14:hiddenFill>
            </a:ext>
          </a:extLst>
        </p:spPr>
      </p:pic>
      <p:sp>
        <p:nvSpPr>
          <p:cNvPr id="93222" name="AutoShape 38"/>
          <p:cNvSpPr>
            <a:spLocks noChangeArrowheads="1"/>
          </p:cNvSpPr>
          <p:nvPr/>
        </p:nvSpPr>
        <p:spPr bwMode="auto">
          <a:xfrm>
            <a:off x="909638" y="5383213"/>
            <a:ext cx="5157787" cy="1093787"/>
          </a:xfrm>
          <a:prstGeom prst="wedgeRectCallout">
            <a:avLst>
              <a:gd name="adj1" fmla="val 75884"/>
              <a:gd name="adj2" fmla="val -71495"/>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ja-JP" altLang="en-US" sz="2000" dirty="0">
                <a:latin typeface="メイリオ" panose="020B0604030504040204" pitchFamily="50" charset="-128"/>
                <a:ea typeface="メイリオ" panose="020B0604030504040204" pitchFamily="50" charset="-128"/>
              </a:rPr>
              <a:t>オブジェクトの操作は、まずどれを操作するか</a:t>
            </a:r>
            <a:r>
              <a:rPr lang="ja-JP" altLang="en-US" sz="2000" dirty="0">
                <a:solidFill>
                  <a:srgbClr val="FF0000"/>
                </a:solidFill>
                <a:latin typeface="メイリオ" panose="020B0604030504040204" pitchFamily="50" charset="-128"/>
                <a:ea typeface="メイリオ" panose="020B0604030504040204" pitchFamily="50" charset="-128"/>
              </a:rPr>
              <a:t>選択します。</a:t>
            </a:r>
            <a:r>
              <a:rPr lang="ja-JP" altLang="en-US" sz="2000" dirty="0">
                <a:latin typeface="メイリオ" panose="020B0604030504040204" pitchFamily="50" charset="-128"/>
                <a:ea typeface="メイリオ" panose="020B0604030504040204" pitchFamily="50" charset="-128"/>
              </a:rPr>
              <a:t>そのあと、属性の変更や、削除、コピーの操作など指定します。</a:t>
            </a:r>
          </a:p>
        </p:txBody>
      </p:sp>
      <p:sp>
        <p:nvSpPr>
          <p:cNvPr id="19" name="テキスト ボックス 18"/>
          <p:cNvSpPr txBox="1"/>
          <p:nvPr/>
        </p:nvSpPr>
        <p:spPr>
          <a:xfrm>
            <a:off x="7315200" y="18835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17484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a:stretch>
            <a:fillRect/>
          </a:stretch>
        </p:blipFill>
        <p:spPr>
          <a:xfrm>
            <a:off x="152400" y="901197"/>
            <a:ext cx="8686800" cy="1902511"/>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パワポの基本</a:t>
            </a:r>
            <a:r>
              <a:rPr lang="en-US" altLang="ja-JP" sz="2800" dirty="0">
                <a:solidFill>
                  <a:srgbClr val="000000"/>
                </a:solidFill>
                <a:latin typeface="メイリオ" panose="020B0604030504040204" pitchFamily="50" charset="-128"/>
                <a:ea typeface="メイリオ" panose="020B0604030504040204" pitchFamily="50" charset="-128"/>
              </a:rPr>
              <a:t>(1) </a:t>
            </a:r>
            <a:r>
              <a:rPr lang="ja-JP" altLang="en-US" sz="2800" dirty="0">
                <a:solidFill>
                  <a:srgbClr val="000000"/>
                </a:solidFill>
                <a:latin typeface="メイリオ" panose="020B0604030504040204" pitchFamily="50" charset="-128"/>
                <a:ea typeface="メイリオ" panose="020B0604030504040204" pitchFamily="50" charset="-128"/>
              </a:rPr>
              <a:t>オブジェクトの配置</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p:cNvSpPr txBox="1"/>
          <p:nvPr/>
        </p:nvSpPr>
        <p:spPr>
          <a:xfrm>
            <a:off x="152400" y="3048000"/>
            <a:ext cx="5063490" cy="830997"/>
          </a:xfrm>
          <a:prstGeom prst="rect">
            <a:avLst/>
          </a:prstGeom>
          <a:noFill/>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スライドに配置するオブジェクトを選択する。</a:t>
            </a:r>
          </a:p>
        </p:txBody>
      </p:sp>
      <p:sp>
        <p:nvSpPr>
          <p:cNvPr id="11" name="正方形/長方形 10"/>
          <p:cNvSpPr/>
          <p:nvPr/>
        </p:nvSpPr>
        <p:spPr bwMode="auto">
          <a:xfrm>
            <a:off x="5334000" y="1219200"/>
            <a:ext cx="1201458" cy="838200"/>
          </a:xfrm>
          <a:prstGeom prst="rect">
            <a:avLst/>
          </a:prstGeom>
          <a:noFill/>
          <a:ln w="698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pic>
        <p:nvPicPr>
          <p:cNvPr id="12" name="図 11"/>
          <p:cNvPicPr>
            <a:picLocks noChangeAspect="1"/>
          </p:cNvPicPr>
          <p:nvPr/>
        </p:nvPicPr>
        <p:blipFill>
          <a:blip r:embed="rId3"/>
          <a:stretch>
            <a:fillRect/>
          </a:stretch>
        </p:blipFill>
        <p:spPr>
          <a:xfrm>
            <a:off x="5562600" y="2375403"/>
            <a:ext cx="2520316" cy="4419563"/>
          </a:xfrm>
          <a:prstGeom prst="rect">
            <a:avLst/>
          </a:prstGeom>
        </p:spPr>
      </p:pic>
      <p:sp>
        <p:nvSpPr>
          <p:cNvPr id="15" name="正方形/長方形 14"/>
          <p:cNvSpPr/>
          <p:nvPr/>
        </p:nvSpPr>
        <p:spPr bwMode="auto">
          <a:xfrm>
            <a:off x="5554980" y="2308408"/>
            <a:ext cx="2527936" cy="448655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4" name="左カーブ矢印 13"/>
          <p:cNvSpPr/>
          <p:nvPr/>
        </p:nvSpPr>
        <p:spPr bwMode="auto">
          <a:xfrm rot="19227104">
            <a:off x="6935633" y="1433963"/>
            <a:ext cx="384877" cy="836976"/>
          </a:xfrm>
          <a:prstGeom prst="curvedLef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pic>
        <p:nvPicPr>
          <p:cNvPr id="16" name="図 15"/>
          <p:cNvPicPr>
            <a:picLocks noChangeAspect="1"/>
          </p:cNvPicPr>
          <p:nvPr/>
        </p:nvPicPr>
        <p:blipFill>
          <a:blip r:embed="rId4"/>
          <a:stretch>
            <a:fillRect/>
          </a:stretch>
        </p:blipFill>
        <p:spPr>
          <a:xfrm>
            <a:off x="1371600" y="4123289"/>
            <a:ext cx="3233737" cy="2345215"/>
          </a:xfrm>
          <a:prstGeom prst="rect">
            <a:avLst/>
          </a:prstGeom>
        </p:spPr>
      </p:pic>
      <p:sp>
        <p:nvSpPr>
          <p:cNvPr id="18" name="正方形/長方形 17"/>
          <p:cNvSpPr/>
          <p:nvPr/>
        </p:nvSpPr>
        <p:spPr bwMode="auto">
          <a:xfrm>
            <a:off x="1295399" y="5311136"/>
            <a:ext cx="434023" cy="123236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テキスト ボックス 12"/>
          <p:cNvSpPr txBox="1"/>
          <p:nvPr/>
        </p:nvSpPr>
        <p:spPr>
          <a:xfrm>
            <a:off x="7220146" y="290513"/>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14573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013670" y="793987"/>
            <a:ext cx="5684311" cy="3828469"/>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パワポの基本</a:t>
            </a:r>
            <a:r>
              <a:rPr lang="en-US" altLang="ja-JP" sz="2800" dirty="0">
                <a:solidFill>
                  <a:srgbClr val="000000"/>
                </a:solidFill>
                <a:latin typeface="メイリオ" panose="020B0604030504040204" pitchFamily="50" charset="-128"/>
                <a:ea typeface="メイリオ" panose="020B0604030504040204" pitchFamily="50" charset="-128"/>
              </a:rPr>
              <a:t>(3) </a:t>
            </a:r>
            <a:r>
              <a:rPr lang="ja-JP" altLang="en-US" sz="2800" dirty="0">
                <a:solidFill>
                  <a:srgbClr val="000000"/>
                </a:solidFill>
                <a:latin typeface="メイリオ" panose="020B0604030504040204" pitchFamily="50" charset="-128"/>
                <a:ea typeface="メイリオ" panose="020B0604030504040204" pitchFamily="50" charset="-128"/>
              </a:rPr>
              <a:t>文字オブジェクトの配置</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1229728" y="1351559"/>
            <a:ext cx="3418471" cy="7820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5337968" y="1332447"/>
            <a:ext cx="434023" cy="32766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867400" y="1981200"/>
            <a:ext cx="2895600" cy="762000"/>
          </a:xfrm>
          <a:prstGeom prst="wedgeRectCallout">
            <a:avLst>
              <a:gd name="adj1" fmla="val -61614"/>
              <a:gd name="adj2" fmla="val -5750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文字の入力はテキストボックスを使って配置</a:t>
            </a: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381001" y="3429000"/>
            <a:ext cx="2514600" cy="990600"/>
          </a:xfrm>
          <a:prstGeom prst="wedgeRectCallout">
            <a:avLst>
              <a:gd name="adj1" fmla="val 21467"/>
              <a:gd name="adj2" fmla="val -17974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effectLst/>
                <a:latin typeface="メイリオ" panose="020B0604030504040204" pitchFamily="50" charset="-128"/>
                <a:ea typeface="メイリオ" panose="020B0604030504040204" pitchFamily="50" charset="-128"/>
              </a:rPr>
              <a:t>テキストボックス内の文字の属性の変更す</a:t>
            </a:r>
            <a:r>
              <a:rPr kumimoji="1" lang="en-US" altLang="ja-JP" sz="2000" b="0" i="0" u="none" strike="noStrike" cap="none" normalizeH="0" baseline="0" dirty="0">
                <a:ln>
                  <a:noFill/>
                </a:ln>
                <a:effectLst/>
                <a:latin typeface="メイリオ" panose="020B0604030504040204" pitchFamily="50" charset="-128"/>
                <a:ea typeface="メイリオ" panose="020B0604030504040204" pitchFamily="50" charset="-128"/>
              </a:rPr>
              <a:t>Word</a:t>
            </a:r>
            <a:r>
              <a:rPr kumimoji="1" lang="ja-JP" altLang="en-US" sz="2000" b="0" i="0" u="none" strike="noStrike" cap="none" normalizeH="0" baseline="0" dirty="0">
                <a:ln>
                  <a:noFill/>
                </a:ln>
                <a:effectLst/>
                <a:latin typeface="メイリオ" panose="020B0604030504040204" pitchFamily="50" charset="-128"/>
                <a:ea typeface="メイリオ" panose="020B0604030504040204" pitchFamily="50" charset="-128"/>
              </a:rPr>
              <a:t>といっしょ</a:t>
            </a: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72003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1199437" y="685800"/>
            <a:ext cx="6624637" cy="4980772"/>
          </a:xfrm>
          <a:prstGeom prst="rect">
            <a:avLst/>
          </a:prstGeom>
        </p:spPr>
      </p:pic>
      <p:sp>
        <p:nvSpPr>
          <p:cNvPr id="91138" name="Text Box 2"/>
          <p:cNvSpPr txBox="1">
            <a:spLocks noChangeArrowheads="1"/>
          </p:cNvSpPr>
          <p:nvPr/>
        </p:nvSpPr>
        <p:spPr bwMode="auto">
          <a:xfrm>
            <a:off x="228600" y="176732"/>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パワポの基本</a:t>
            </a:r>
            <a:r>
              <a:rPr lang="en-US" altLang="ja-JP" sz="2800" dirty="0">
                <a:solidFill>
                  <a:srgbClr val="000000"/>
                </a:solidFill>
                <a:latin typeface="メイリオ" panose="020B0604030504040204" pitchFamily="50" charset="-128"/>
                <a:ea typeface="メイリオ" panose="020B0604030504040204" pitchFamily="50" charset="-128"/>
              </a:rPr>
              <a:t>(4) </a:t>
            </a:r>
            <a:r>
              <a:rPr lang="ja-JP" altLang="en-US" sz="2800" dirty="0">
                <a:solidFill>
                  <a:srgbClr val="000000"/>
                </a:solidFill>
                <a:latin typeface="メイリオ" panose="020B0604030504040204" pitchFamily="50" charset="-128"/>
                <a:ea typeface="メイリオ" panose="020B0604030504040204" pitchFamily="50" charset="-128"/>
              </a:rPr>
              <a:t>他のオブジェクトの属性変更</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3008235" y="1854430"/>
            <a:ext cx="1523999" cy="7820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3503534" y="5215592"/>
            <a:ext cx="960437" cy="32766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3983752" y="5733760"/>
            <a:ext cx="4470560" cy="963973"/>
          </a:xfrm>
          <a:prstGeom prst="wedgeRectCallout">
            <a:avLst>
              <a:gd name="adj1" fmla="val -49593"/>
              <a:gd name="adj2" fmla="val -67182"/>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方法</a:t>
            </a:r>
            <a:r>
              <a:rPr lang="en-US" altLang="ja-JP" sz="2000" dirty="0">
                <a:solidFill>
                  <a:srgbClr val="FF0000"/>
                </a:solidFill>
                <a:latin typeface="メイリオ" panose="020B0604030504040204" pitchFamily="50" charset="-128"/>
                <a:ea typeface="メイリオ" panose="020B0604030504040204" pitchFamily="50" charset="-128"/>
              </a:rPr>
              <a:t>2:</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右クリック後、図形の書式設定を指定して詳細の設定を開く</a:t>
            </a:r>
            <a:endParaRPr kumimoji="1" lang="ja-JP" altLang="en-US" sz="2000" b="0" i="0" u="none" strike="noStrike" cap="none" normalizeH="0" baseline="0" dirty="0">
              <a:ln>
                <a:noFill/>
              </a:ln>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381000" y="1521775"/>
            <a:ext cx="2362200" cy="1114697"/>
          </a:xfrm>
          <a:prstGeom prst="wedgeRectCallout">
            <a:avLst>
              <a:gd name="adj1" fmla="val 60783"/>
              <a:gd name="adj2" fmla="val 1621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方法</a:t>
            </a:r>
            <a:r>
              <a:rPr kumimoji="1" lang="en-US" altLang="ja-JP"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1:</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簡単なものは、右クリックしてここ</a:t>
            </a:r>
            <a:endParaRPr kumimoji="1" lang="ja-JP" altLang="en-US" sz="2000" b="0" i="0" u="none" strike="noStrike" cap="none" normalizeH="0" baseline="0" dirty="0">
              <a:ln>
                <a:noFill/>
              </a:ln>
              <a:effectLst/>
              <a:latin typeface="メイリオ" panose="020B0604030504040204" pitchFamily="50" charset="-128"/>
              <a:ea typeface="メイリオ" panose="020B0604030504040204" pitchFamily="50" charset="-128"/>
            </a:endParaRPr>
          </a:p>
        </p:txBody>
      </p:sp>
      <p:sp>
        <p:nvSpPr>
          <p:cNvPr id="9" name="楕円 8"/>
          <p:cNvSpPr/>
          <p:nvPr/>
        </p:nvSpPr>
        <p:spPr>
          <a:xfrm>
            <a:off x="5175013" y="685800"/>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p:cNvSpPr/>
          <p:nvPr/>
        </p:nvSpPr>
        <p:spPr bwMode="auto">
          <a:xfrm>
            <a:off x="5860813" y="1854430"/>
            <a:ext cx="1963261" cy="368882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1" name="テキスト ボックス 10"/>
          <p:cNvSpPr txBox="1"/>
          <p:nvPr/>
        </p:nvSpPr>
        <p:spPr>
          <a:xfrm>
            <a:off x="7463712" y="553916"/>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8445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471983" y="1079283"/>
            <a:ext cx="6894103" cy="3318484"/>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パワポの基本</a:t>
            </a:r>
            <a:r>
              <a:rPr lang="en-US" altLang="ja-JP" sz="2800" dirty="0">
                <a:solidFill>
                  <a:srgbClr val="000000"/>
                </a:solidFill>
                <a:latin typeface="メイリオ" panose="020B0604030504040204" pitchFamily="50" charset="-128"/>
                <a:ea typeface="メイリオ" panose="020B0604030504040204" pitchFamily="50" charset="-128"/>
              </a:rPr>
              <a:t>(5) </a:t>
            </a:r>
            <a:r>
              <a:rPr lang="ja-JP" altLang="en-US" sz="2800" dirty="0">
                <a:solidFill>
                  <a:srgbClr val="000000"/>
                </a:solidFill>
                <a:latin typeface="メイリオ" panose="020B0604030504040204" pitchFamily="50" charset="-128"/>
                <a:ea typeface="メイリオ" panose="020B0604030504040204" pitchFamily="50" charset="-128"/>
              </a:rPr>
              <a:t>オブジェクトの重なり</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3624764" y="3276600"/>
            <a:ext cx="3741322" cy="7058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426075" y="4114800"/>
            <a:ext cx="2895600" cy="1905000"/>
          </a:xfrm>
          <a:prstGeom prst="wedgeRectCallout">
            <a:avLst>
              <a:gd name="adj1" fmla="val -61614"/>
              <a:gd name="adj2" fmla="val -5750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右クリックしたあと</a:t>
            </a:r>
            <a:r>
              <a:rPr kumimoji="1" lang="en-US" altLang="ja-JP"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最前面へ移動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前面へ移動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最背面へ移動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背面に移動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で調整</a:t>
            </a:r>
          </a:p>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94718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942974" y="875823"/>
            <a:ext cx="4314825" cy="5661718"/>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パワポの基本</a:t>
            </a:r>
            <a:r>
              <a:rPr lang="en-US" altLang="ja-JP" sz="2800" dirty="0">
                <a:solidFill>
                  <a:srgbClr val="000000"/>
                </a:solidFill>
                <a:latin typeface="メイリオ" panose="020B0604030504040204" pitchFamily="50" charset="-128"/>
                <a:ea typeface="メイリオ" panose="020B0604030504040204" pitchFamily="50" charset="-128"/>
              </a:rPr>
              <a:t>(6) </a:t>
            </a:r>
            <a:r>
              <a:rPr lang="ja-JP" altLang="en-US" sz="2800" dirty="0">
                <a:solidFill>
                  <a:srgbClr val="000000"/>
                </a:solidFill>
                <a:latin typeface="メイリオ" panose="020B0604030504040204" pitchFamily="50" charset="-128"/>
                <a:ea typeface="メイリオ" panose="020B0604030504040204" pitchFamily="50" charset="-128"/>
              </a:rPr>
              <a:t>新規のスライドの種類</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1391151" y="2362200"/>
            <a:ext cx="2571250" cy="12192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1391151" y="1284780"/>
            <a:ext cx="590049" cy="84882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410200" y="1981200"/>
            <a:ext cx="3352800" cy="1066800"/>
          </a:xfrm>
          <a:prstGeom prst="wedgeRectCallout">
            <a:avLst>
              <a:gd name="adj1" fmla="val -108217"/>
              <a:gd name="adj2" fmla="val 3449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タイトル系のテキストボックスは自動調整が働くので使いにくい</a:t>
            </a:r>
            <a:endParaRPr kumimoji="1" lang="ja-JP" altLang="en-US" sz="20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5715000" y="4800600"/>
            <a:ext cx="2857500" cy="1295400"/>
          </a:xfrm>
          <a:prstGeom prst="wedgeRectCallout">
            <a:avLst>
              <a:gd name="adj1" fmla="val -179042"/>
              <a:gd name="adj2" fmla="val 794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a:ln>
                  <a:noFill/>
                </a:ln>
                <a:effectLst/>
                <a:latin typeface="メイリオ" panose="020B0604030504040204" pitchFamily="50" charset="-128"/>
                <a:ea typeface="メイリオ" panose="020B0604030504040204" pitchFamily="50" charset="-128"/>
              </a:rPr>
              <a:t>白紙のスライドに、自分でテキストボックスを使った方が、思い通りになります。</a:t>
            </a: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基本操作</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65251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28</a:t>
            </a:fld>
            <a:endParaRPr kumimoji="0" lang="en-US" altLang="ja-JP"/>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 Web</a:t>
            </a:r>
            <a:r>
              <a:rPr lang="ja-JP" altLang="en-US" sz="2800" dirty="0">
                <a:latin typeface="メイリオ" panose="020B0604030504040204" pitchFamily="50" charset="-128"/>
                <a:ea typeface="メイリオ" panose="020B0604030504040204" pitchFamily="50" charset="-128"/>
              </a:rPr>
              <a:t>からイラストや写真などとってくる</a:t>
            </a:r>
            <a:endParaRPr lang="en-US" altLang="ja-JP" sz="2800"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457200" y="892840"/>
            <a:ext cx="5486400" cy="461665"/>
          </a:xfrm>
          <a:prstGeom prst="rect">
            <a:avLst/>
          </a:prstGeom>
          <a:noFill/>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「いらすとや」</a:t>
            </a:r>
            <a:r>
              <a:rPr lang="ja-JP" altLang="en-US" sz="2400" dirty="0">
                <a:latin typeface="メイリオ" panose="020B0604030504040204" pitchFamily="50" charset="-128"/>
                <a:ea typeface="メイリオ" panose="020B0604030504040204" pitchFamily="50" charset="-128"/>
              </a:rPr>
              <a:t>「ぱくたそ」</a:t>
            </a:r>
            <a:r>
              <a:rPr kumimoji="1" lang="ja-JP" altLang="en-US" sz="2400" dirty="0">
                <a:latin typeface="メイリオ" panose="020B0604030504040204" pitchFamily="50" charset="-128"/>
                <a:ea typeface="メイリオ" panose="020B0604030504040204" pitchFamily="50" charset="-128"/>
              </a:rPr>
              <a:t>など有名</a:t>
            </a:r>
          </a:p>
        </p:txBody>
      </p:sp>
      <p:pic>
        <p:nvPicPr>
          <p:cNvPr id="3" name="図 2"/>
          <p:cNvPicPr>
            <a:picLocks noChangeAspect="1"/>
          </p:cNvPicPr>
          <p:nvPr/>
        </p:nvPicPr>
        <p:blipFill>
          <a:blip r:embed="rId2"/>
          <a:stretch>
            <a:fillRect/>
          </a:stretch>
        </p:blipFill>
        <p:spPr>
          <a:xfrm>
            <a:off x="450743" y="1524000"/>
            <a:ext cx="5950058" cy="3043573"/>
          </a:xfrm>
          <a:prstGeom prst="rect">
            <a:avLst/>
          </a:prstGeom>
        </p:spPr>
      </p:pic>
      <p:pic>
        <p:nvPicPr>
          <p:cNvPr id="4" name="図 3"/>
          <p:cNvPicPr>
            <a:picLocks noChangeAspect="1"/>
          </p:cNvPicPr>
          <p:nvPr/>
        </p:nvPicPr>
        <p:blipFill>
          <a:blip r:embed="rId3"/>
          <a:stretch>
            <a:fillRect/>
          </a:stretch>
        </p:blipFill>
        <p:spPr>
          <a:xfrm>
            <a:off x="3352800" y="3915356"/>
            <a:ext cx="4938435" cy="2683087"/>
          </a:xfrm>
          <a:prstGeom prst="rect">
            <a:avLst/>
          </a:prstGeom>
        </p:spPr>
      </p:pic>
    </p:spTree>
    <p:extLst>
      <p:ext uri="{BB962C8B-B14F-4D97-AF65-F5344CB8AC3E}">
        <p14:creationId xmlns:p14="http://schemas.microsoft.com/office/powerpoint/2010/main" val="456793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29</a:t>
            </a:fld>
            <a:endParaRPr kumimoji="0" lang="en-US" altLang="ja-JP"/>
          </a:p>
        </p:txBody>
      </p:sp>
      <p:sp>
        <p:nvSpPr>
          <p:cNvPr id="11" name="テキスト ボックス 10"/>
          <p:cNvSpPr txBox="1"/>
          <p:nvPr/>
        </p:nvSpPr>
        <p:spPr>
          <a:xfrm>
            <a:off x="343535" y="906212"/>
            <a:ext cx="7863205"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方法</a:t>
            </a:r>
            <a:r>
              <a:rPr lang="en-US" altLang="ja-JP" sz="2400" dirty="0">
                <a:latin typeface="メイリオ" panose="020B0604030504040204" pitchFamily="50" charset="-128"/>
                <a:ea typeface="メイリオ" panose="020B0604030504040204" pitchFamily="50" charset="-128"/>
              </a:rPr>
              <a:t>1:</a:t>
            </a:r>
            <a:r>
              <a:rPr lang="ja-JP" altLang="en-US" sz="2400" dirty="0">
                <a:latin typeface="メイリオ" panose="020B0604030504040204" pitchFamily="50" charset="-128"/>
                <a:ea typeface="メイリオ" panose="020B0604030504040204" pitchFamily="50" charset="-128"/>
              </a:rPr>
              <a:t>直接コピーしてからパワポに張り付け</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方法</a:t>
            </a:r>
            <a:r>
              <a:rPr lang="en-US" altLang="ja-JP" sz="2400" dirty="0">
                <a:latin typeface="メイリオ" panose="020B0604030504040204" pitchFamily="50" charset="-128"/>
                <a:ea typeface="メイリオ" panose="020B0604030504040204" pitchFamily="50" charset="-128"/>
              </a:rPr>
              <a:t>2:</a:t>
            </a:r>
            <a:r>
              <a:rPr lang="ja-JP" altLang="en-US" sz="2400" dirty="0">
                <a:latin typeface="メイリオ" panose="020B0604030504040204" pitchFamily="50" charset="-128"/>
                <a:ea typeface="メイリオ" panose="020B0604030504040204" pitchFamily="50" charset="-128"/>
              </a:rPr>
              <a:t>ファイルに保存してから読み込み</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 Web</a:t>
            </a:r>
            <a:r>
              <a:rPr lang="ja-JP" altLang="en-US" sz="2800" dirty="0">
                <a:latin typeface="メイリオ" panose="020B0604030504040204" pitchFamily="50" charset="-128"/>
                <a:ea typeface="メイリオ" panose="020B0604030504040204" pitchFamily="50" charset="-128"/>
              </a:rPr>
              <a:t>のイラストの利用</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操作補足</a:t>
            </a:r>
            <a:endParaRPr kumimoji="1" lang="ja-JP" altLang="en-US" sz="24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762000" y="2057534"/>
            <a:ext cx="5119687" cy="3897846"/>
          </a:xfrm>
          <a:prstGeom prst="rect">
            <a:avLst/>
          </a:prstGeom>
        </p:spPr>
      </p:pic>
      <p:sp>
        <p:nvSpPr>
          <p:cNvPr id="8" name="正方形/長方形 7"/>
          <p:cNvSpPr/>
          <p:nvPr/>
        </p:nvSpPr>
        <p:spPr bwMode="auto">
          <a:xfrm>
            <a:off x="3581400" y="4724400"/>
            <a:ext cx="2471236" cy="3248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2070499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371600" y="2590800"/>
            <a:ext cx="6477000" cy="523220"/>
          </a:xfrm>
          <a:prstGeom prst="rect">
            <a:avLst/>
          </a:prstGeom>
          <a:noFill/>
          <a:ln w="38100">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ポスターの課題説明</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93862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30</a:t>
            </a:fld>
            <a:endParaRPr kumimoji="0" lang="en-US" altLang="ja-JP"/>
          </a:p>
        </p:txBody>
      </p:sp>
      <p:sp>
        <p:nvSpPr>
          <p:cNvPr id="11" name="テキスト ボックス 10"/>
          <p:cNvSpPr txBox="1"/>
          <p:nvPr/>
        </p:nvSpPr>
        <p:spPr>
          <a:xfrm>
            <a:off x="343535" y="906212"/>
            <a:ext cx="7863205"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図</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ビットマップ</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はトリミングできます</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イメージのトリミング</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操作補足</a:t>
            </a:r>
            <a:endParaRPr kumimoji="1" lang="ja-JP" altLang="en-US" sz="2400" dirty="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5867400" y="2590798"/>
            <a:ext cx="2230208" cy="3028219"/>
          </a:xfrm>
          <a:prstGeom prst="rect">
            <a:avLst/>
          </a:prstGeom>
        </p:spPr>
      </p:pic>
      <p:pic>
        <p:nvPicPr>
          <p:cNvPr id="4" name="図 3"/>
          <p:cNvPicPr>
            <a:picLocks noChangeAspect="1"/>
          </p:cNvPicPr>
          <p:nvPr/>
        </p:nvPicPr>
        <p:blipFill>
          <a:blip r:embed="rId3"/>
          <a:stretch>
            <a:fillRect/>
          </a:stretch>
        </p:blipFill>
        <p:spPr>
          <a:xfrm>
            <a:off x="685800" y="2304346"/>
            <a:ext cx="4152176" cy="3601125"/>
          </a:xfrm>
          <a:prstGeom prst="rect">
            <a:avLst/>
          </a:prstGeom>
        </p:spPr>
      </p:pic>
      <p:sp>
        <p:nvSpPr>
          <p:cNvPr id="10" name="楕円 9"/>
          <p:cNvSpPr/>
          <p:nvPr/>
        </p:nvSpPr>
        <p:spPr>
          <a:xfrm>
            <a:off x="2895600" y="2438400"/>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右矢印 4"/>
          <p:cNvSpPr/>
          <p:nvPr/>
        </p:nvSpPr>
        <p:spPr bwMode="auto">
          <a:xfrm>
            <a:off x="5181600" y="3476770"/>
            <a:ext cx="685800" cy="79043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1689688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31</a:t>
            </a:fld>
            <a:endParaRPr kumimoji="0" lang="en-US" altLang="ja-JP"/>
          </a:p>
        </p:txBody>
      </p:sp>
      <p:sp>
        <p:nvSpPr>
          <p:cNvPr id="11" name="テキスト ボックス 10"/>
          <p:cNvSpPr txBox="1"/>
          <p:nvPr/>
        </p:nvSpPr>
        <p:spPr>
          <a:xfrm>
            <a:off x="343535" y="906212"/>
            <a:ext cx="7863205"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図</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ビットマップ</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はトリミングできます</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イメージの背景の削除</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操作補足</a:t>
            </a:r>
            <a:endParaRPr kumimoji="1" lang="ja-JP" altLang="en-US" sz="2400" dirty="0">
              <a:latin typeface="メイリオ" panose="020B0604030504040204" pitchFamily="50" charset="-128"/>
              <a:ea typeface="メイリオ" panose="020B0604030504040204" pitchFamily="50" charset="-128"/>
            </a:endParaRPr>
          </a:p>
        </p:txBody>
      </p:sp>
      <p:sp>
        <p:nvSpPr>
          <p:cNvPr id="12" name="正方形/長方形 11"/>
          <p:cNvSpPr/>
          <p:nvPr/>
        </p:nvSpPr>
        <p:spPr bwMode="auto">
          <a:xfrm>
            <a:off x="3048000" y="3029585"/>
            <a:ext cx="5791200" cy="3215640"/>
          </a:xfrm>
          <a:prstGeom prst="rect">
            <a:avLst/>
          </a:prstGeom>
          <a:solidFill>
            <a:srgbClr val="31F35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pic>
        <p:nvPicPr>
          <p:cNvPr id="13" name="図 12"/>
          <p:cNvPicPr>
            <a:picLocks noChangeAspect="1"/>
          </p:cNvPicPr>
          <p:nvPr/>
        </p:nvPicPr>
        <p:blipFill>
          <a:blip r:embed="rId2"/>
          <a:stretch>
            <a:fillRect/>
          </a:stretch>
        </p:blipFill>
        <p:spPr>
          <a:xfrm>
            <a:off x="6020689" y="3243269"/>
            <a:ext cx="2470847" cy="2812089"/>
          </a:xfrm>
          <a:prstGeom prst="rect">
            <a:avLst/>
          </a:prstGeom>
        </p:spPr>
      </p:pic>
      <p:pic>
        <p:nvPicPr>
          <p:cNvPr id="15" name="図 14"/>
          <p:cNvPicPr>
            <a:picLocks noChangeAspect="1"/>
          </p:cNvPicPr>
          <p:nvPr/>
        </p:nvPicPr>
        <p:blipFill>
          <a:blip r:embed="rId3">
            <a:extLst>
              <a:ext uri="{BEBA8EAE-BF5A-486C-A8C5-ECC9F3942E4B}">
                <a14:imgProps xmlns:a14="http://schemas.microsoft.com/office/drawing/2010/main">
                  <a14:imgLayer r:embed="rId4">
                    <a14:imgEffect>
                      <a14:backgroundRemoval t="1573" b="100000" l="9719" r="93095">
                        <a14:foregroundMark x1="65985" y1="10787" x2="65985" y2="10787"/>
                        <a14:foregroundMark x1="60102" y1="67640" x2="60102" y2="67640"/>
                        <a14:foregroundMark x1="39386" y1="77978" x2="39386" y2="77978"/>
                      </a14:backgroundRemoval>
                    </a14:imgEffect>
                  </a14:imgLayer>
                </a14:imgProps>
              </a:ext>
            </a:extLst>
          </a:blip>
          <a:stretch>
            <a:fillRect/>
          </a:stretch>
        </p:blipFill>
        <p:spPr>
          <a:xfrm>
            <a:off x="3070193" y="3258509"/>
            <a:ext cx="2470847" cy="2812089"/>
          </a:xfrm>
          <a:prstGeom prst="rect">
            <a:avLst/>
          </a:prstGeom>
        </p:spPr>
      </p:pic>
      <p:pic>
        <p:nvPicPr>
          <p:cNvPr id="2" name="図 1"/>
          <p:cNvPicPr>
            <a:picLocks noChangeAspect="1"/>
          </p:cNvPicPr>
          <p:nvPr/>
        </p:nvPicPr>
        <p:blipFill>
          <a:blip r:embed="rId5"/>
          <a:stretch>
            <a:fillRect/>
          </a:stretch>
        </p:blipFill>
        <p:spPr>
          <a:xfrm>
            <a:off x="468914" y="1446069"/>
            <a:ext cx="8029575" cy="1447800"/>
          </a:xfrm>
          <a:prstGeom prst="rect">
            <a:avLst/>
          </a:prstGeom>
        </p:spPr>
      </p:pic>
      <p:sp>
        <p:nvSpPr>
          <p:cNvPr id="16" name="楕円 15"/>
          <p:cNvSpPr/>
          <p:nvPr/>
        </p:nvSpPr>
        <p:spPr>
          <a:xfrm>
            <a:off x="7520940" y="1581561"/>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楕円 16"/>
          <p:cNvSpPr/>
          <p:nvPr/>
        </p:nvSpPr>
        <p:spPr>
          <a:xfrm>
            <a:off x="343534" y="1911341"/>
            <a:ext cx="723265" cy="98252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p:cNvSpPr txBox="1"/>
          <p:nvPr/>
        </p:nvSpPr>
        <p:spPr>
          <a:xfrm>
            <a:off x="182881" y="3646815"/>
            <a:ext cx="3093720" cy="1569660"/>
          </a:xfrm>
          <a:prstGeom prst="rect">
            <a:avLst/>
          </a:prstGeom>
          <a:noFill/>
        </p:spPr>
        <p:txBody>
          <a:bodyPr wrap="square" rtlCol="0">
            <a:spAutoFit/>
          </a:bodyPr>
          <a:lstStyle/>
          <a:p>
            <a:pPr algn="l"/>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背景の削除</a:t>
            </a:r>
            <a:r>
              <a:rPr lang="en-US" altLang="ja-JP" sz="2400" dirty="0">
                <a:latin typeface="メイリオ" panose="020B0604030504040204" pitchFamily="50" charset="-128"/>
                <a:ea typeface="メイリオ" panose="020B0604030504040204" pitchFamily="50" charset="-128"/>
              </a:rPr>
              <a:t>]</a:t>
            </a:r>
          </a:p>
          <a:p>
            <a:pPr algn="l"/>
            <a:r>
              <a:rPr lang="ja-JP" altLang="en-US" sz="2400" dirty="0">
                <a:latin typeface="メイリオ" panose="020B0604030504040204" pitchFamily="50" charset="-128"/>
                <a:ea typeface="メイリオ" panose="020B0604030504040204" pitchFamily="50" charset="-128"/>
              </a:rPr>
              <a:t>を使えば、人物や</a:t>
            </a:r>
          </a:p>
          <a:p>
            <a:pPr algn="l"/>
            <a:r>
              <a:rPr lang="ja-JP" altLang="en-US" sz="2400" dirty="0">
                <a:latin typeface="メイリオ" panose="020B0604030504040204" pitchFamily="50" charset="-128"/>
                <a:ea typeface="メイリオ" panose="020B0604030504040204" pitchFamily="50" charset="-128"/>
              </a:rPr>
              <a:t>ものだけを取り出す</a:t>
            </a:r>
          </a:p>
          <a:p>
            <a:pPr algn="l"/>
            <a:r>
              <a:rPr lang="ja-JP" altLang="en-US" sz="2400" dirty="0">
                <a:latin typeface="メイリオ" panose="020B0604030504040204" pitchFamily="50" charset="-128"/>
                <a:ea typeface="メイリオ" panose="020B0604030504040204" pitchFamily="50" charset="-128"/>
              </a:rPr>
              <a:t>ことができます。</a:t>
            </a:r>
            <a:endParaRPr lang="en-US" altLang="ja-JP"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227363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32</a:t>
            </a:fld>
            <a:endParaRPr kumimoji="0" lang="en-US" altLang="ja-JP"/>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補足</a:t>
            </a:r>
            <a:r>
              <a:rPr lang="en-US" altLang="ja-JP"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ワードアートの利用</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操作補足</a:t>
            </a:r>
            <a:endParaRPr kumimoji="1" lang="ja-JP" altLang="en-US" sz="2400" dirty="0">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a:stretch>
            <a:fillRect/>
          </a:stretch>
        </p:blipFill>
        <p:spPr>
          <a:xfrm>
            <a:off x="1133951" y="1280124"/>
            <a:ext cx="5748337" cy="5172746"/>
          </a:xfrm>
          <a:prstGeom prst="rect">
            <a:avLst/>
          </a:prstGeom>
        </p:spPr>
      </p:pic>
      <p:sp>
        <p:nvSpPr>
          <p:cNvPr id="13" name="楕円 12"/>
          <p:cNvSpPr/>
          <p:nvPr/>
        </p:nvSpPr>
        <p:spPr>
          <a:xfrm>
            <a:off x="3863340" y="1447800"/>
            <a:ext cx="685800" cy="381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楕円 14"/>
          <p:cNvSpPr/>
          <p:nvPr/>
        </p:nvSpPr>
        <p:spPr>
          <a:xfrm>
            <a:off x="3825240" y="1960864"/>
            <a:ext cx="365760" cy="381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楕円 15"/>
          <p:cNvSpPr/>
          <p:nvPr/>
        </p:nvSpPr>
        <p:spPr>
          <a:xfrm>
            <a:off x="3878580" y="3899500"/>
            <a:ext cx="1150620" cy="443899"/>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1891689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04800" y="304800"/>
            <a:ext cx="8534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400" dirty="0">
                <a:latin typeface="メイリオ" panose="020B0604030504040204" pitchFamily="50" charset="-128"/>
                <a:ea typeface="メイリオ" panose="020B0604030504040204" pitchFamily="50" charset="-128"/>
              </a:rPr>
              <a:t>利用できる素材例</a:t>
            </a:r>
            <a:r>
              <a:rPr lang="en-US" altLang="ja-JP" sz="2400" dirty="0">
                <a:latin typeface="メイリオ" panose="020B0604030504040204" pitchFamily="50" charset="-128"/>
                <a:ea typeface="メイリオ" panose="020B0604030504040204" pitchFamily="50" charset="-128"/>
              </a:rPr>
              <a:t>(2) </a:t>
            </a:r>
            <a:r>
              <a:rPr lang="ja-JP" altLang="en-US" sz="2400" dirty="0">
                <a:latin typeface="メイリオ" panose="020B0604030504040204" pitchFamily="50" charset="-128"/>
                <a:ea typeface="メイリオ" panose="020B0604030504040204" pitchFamily="50" charset="-128"/>
              </a:rPr>
              <a:t>自分でとった写真</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p:cNvSpPr txBox="1"/>
          <p:nvPr/>
        </p:nvSpPr>
        <p:spPr>
          <a:xfrm>
            <a:off x="457200" y="934341"/>
            <a:ext cx="762000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〇簡単なので</a:t>
            </a:r>
            <a:r>
              <a:rPr lang="en-US" altLang="ja-JP" sz="2400" dirty="0">
                <a:solidFill>
                  <a:srgbClr val="000000"/>
                </a:solidFill>
                <a:latin typeface="メイリオ" panose="020B0604030504040204" pitchFamily="50" charset="-128"/>
                <a:ea typeface="メイリオ" panose="020B0604030504040204" pitchFamily="50" charset="-128"/>
              </a:rPr>
              <a:t>iPad</a:t>
            </a:r>
            <a:r>
              <a:rPr lang="ja-JP" altLang="en-US" sz="2400" dirty="0">
                <a:solidFill>
                  <a:srgbClr val="000000"/>
                </a:solidFill>
                <a:latin typeface="メイリオ" panose="020B0604030504040204" pitchFamily="50" charset="-128"/>
                <a:ea typeface="メイリオ" panose="020B0604030504040204" pitchFamily="50" charset="-128"/>
              </a:rPr>
              <a:t>で撮った写真</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〇自分でスマホなどで撮った写真をクラウドドライブ経由で持ってくる</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5" name="図 14"/>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3392" b="89885" l="51942" r="92317">
                        <a14:foregroundMark x1="71106" y1="42883" x2="71106" y2="42883"/>
                        <a14:foregroundMark x1="74405" y1="14597" x2="74405" y2="14597"/>
                        <a14:foregroundMark x1="74948" y1="12841" x2="74948" y2="12841"/>
                        <a14:foregroundMark x1="73027" y1="17141" x2="73027" y2="17141"/>
                        <a14:foregroundMark x1="56326" y1="6965" x2="56326" y2="6965"/>
                        <a14:foregroundMark x1="56159" y1="6239" x2="56159" y2="6239"/>
                        <a14:foregroundMark x1="57411" y1="7208" x2="57411" y2="7208"/>
                        <a14:foregroundMark x1="76534" y1="9267" x2="76534" y2="9267"/>
                        <a14:foregroundMark x1="62296" y1="58631" x2="62296" y2="58631"/>
                        <a14:foregroundMark x1="69520" y1="79770" x2="69520" y2="79770"/>
                        <a14:foregroundMark x1="70230" y1="83343" x2="70230" y2="83343"/>
                        <a14:foregroundMark x1="69311" y1="84615" x2="69311" y2="84615"/>
                        <a14:foregroundMark x1="67766" y1="83101" x2="67766" y2="83101"/>
                        <a14:foregroundMark x1="87766" y1="70624" x2="87766" y2="70624"/>
                        <a14:foregroundMark x1="61628" y1="56329" x2="61628" y2="56329"/>
                        <a14:foregroundMark x1="60042" y1="52816" x2="60042" y2="52816"/>
                        <a14:foregroundMark x1="58455" y1="51242" x2="58455" y2="51242"/>
                        <a14:foregroundMark x1="55658" y1="43610" x2="55658" y2="43610"/>
                        <a14:foregroundMark x1="59165" y1="72380" x2="59165" y2="72380"/>
                        <a14:foregroundMark x1="57912" y1="72380" x2="57912" y2="72380"/>
                        <a14:foregroundMark x1="75282" y1="69049" x2="75282" y2="69049"/>
                        <a14:foregroundMark x1="79499" y1="69352" x2="79499" y2="69352"/>
                        <a14:foregroundMark x1="77035" y1="69594" x2="77035" y2="69594"/>
                        <a14:foregroundMark x1="73361" y1="69836" x2="73361" y2="69836"/>
                        <a14:foregroundMark x1="79332" y1="70624" x2="79332" y2="70624"/>
                        <a14:foregroundMark x1="79875" y1="73168" x2="79875" y2="73168"/>
                        <a14:foregroundMark x1="88643" y1="74682" x2="88643" y2="74682"/>
                        <a14:foregroundMark x1="86180" y1="74197" x2="86180" y2="74197"/>
                        <a14:foregroundMark x1="88977" y1="74682" x2="88977" y2="74682"/>
                        <a14:foregroundMark x1="86889" y1="75712" x2="86889" y2="75712"/>
                        <a14:foregroundMark x1="89854" y1="75954" x2="89854" y2="75954"/>
                        <a14:foregroundMark x1="90397" y1="72925" x2="90397" y2="72925"/>
                        <a14:foregroundMark x1="90063" y1="71351" x2="90063" y2="71351"/>
                        <a14:foregroundMark x1="89186" y1="69836" x2="89186" y2="69836"/>
                        <a14:foregroundMark x1="57203" y1="12598" x2="57203" y2="12598"/>
                        <a14:backgroundMark x1="72860" y1="77226" x2="72860" y2="77226"/>
                        <a14:backgroundMark x1="71608" y1="76439" x2="71608" y2="76439"/>
                        <a14:backgroundMark x1="54781" y1="19988" x2="54781" y2="19988"/>
                        <a14:backgroundMark x1="54781" y1="30164" x2="54781" y2="30164"/>
                        <a14:backgroundMark x1="53361" y1="30890" x2="53361" y2="30890"/>
                        <a14:backgroundMark x1="54948" y1="27075" x2="54948" y2="27075"/>
                        <a14:backgroundMark x1="54948" y1="24773" x2="54948" y2="24773"/>
                        <a14:backgroundMark x1="55449" y1="28892" x2="55449" y2="28892"/>
                      </a14:backgroundRemoval>
                    </a14:imgEffect>
                  </a14:imgLayer>
                </a14:imgProps>
              </a:ext>
              <a:ext uri="{28A0092B-C50C-407E-A947-70E740481C1C}">
                <a14:useLocalDpi xmlns:a14="http://schemas.microsoft.com/office/drawing/2010/main" val="0"/>
              </a:ext>
            </a:extLst>
          </a:blip>
          <a:srcRect l="51650" t="3161" r="5910" b="13107"/>
          <a:stretch/>
        </p:blipFill>
        <p:spPr>
          <a:xfrm>
            <a:off x="5867400" y="2475587"/>
            <a:ext cx="2558143" cy="3581400"/>
          </a:xfrm>
          <a:prstGeom prst="rect">
            <a:avLst/>
          </a:prstGeom>
        </p:spPr>
      </p:pic>
      <p:pic>
        <p:nvPicPr>
          <p:cNvPr id="11" name="図 10"/>
          <p:cNvPicPr>
            <a:picLocks noChangeAspect="1"/>
          </p:cNvPicPr>
          <p:nvPr/>
        </p:nvPicPr>
        <p:blipFill>
          <a:blip r:embed="rId4"/>
          <a:stretch>
            <a:fillRect/>
          </a:stretch>
        </p:blipFill>
        <p:spPr>
          <a:xfrm>
            <a:off x="2070315" y="2736570"/>
            <a:ext cx="1220848" cy="1424323"/>
          </a:xfrm>
          <a:prstGeom prst="rect">
            <a:avLst/>
          </a:prstGeom>
        </p:spPr>
      </p:pic>
      <p:pic>
        <p:nvPicPr>
          <p:cNvPr id="12" name="図 11"/>
          <p:cNvPicPr>
            <a:picLocks noChangeAspect="1"/>
          </p:cNvPicPr>
          <p:nvPr/>
        </p:nvPicPr>
        <p:blipFill>
          <a:blip r:embed="rId5"/>
          <a:stretch>
            <a:fillRect/>
          </a:stretch>
        </p:blipFill>
        <p:spPr>
          <a:xfrm>
            <a:off x="1988125" y="4294700"/>
            <a:ext cx="1517712" cy="1243013"/>
          </a:xfrm>
          <a:prstGeom prst="rect">
            <a:avLst/>
          </a:prstGeom>
        </p:spPr>
      </p:pic>
      <p:pic>
        <p:nvPicPr>
          <p:cNvPr id="18" name="Picture 19" descr="05_0Smar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69" y="3335232"/>
            <a:ext cx="610632" cy="95946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05_1NetP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8476" y="3230150"/>
            <a:ext cx="1313179" cy="1313179"/>
          </a:xfrm>
          <a:prstGeom prst="rect">
            <a:avLst/>
          </a:prstGeom>
          <a:noFill/>
          <a:extLst>
            <a:ext uri="{909E8E84-426E-40DD-AFC4-6F175D3DCCD1}">
              <a14:hiddenFill xmlns:a14="http://schemas.microsoft.com/office/drawing/2010/main">
                <a:solidFill>
                  <a:srgbClr val="FFFFFF"/>
                </a:solidFill>
              </a14:hiddenFill>
            </a:ext>
          </a:extLst>
        </p:spPr>
      </p:pic>
      <p:sp>
        <p:nvSpPr>
          <p:cNvPr id="16" name="右矢印 15"/>
          <p:cNvSpPr/>
          <p:nvPr/>
        </p:nvSpPr>
        <p:spPr bwMode="auto">
          <a:xfrm>
            <a:off x="1447800" y="3790207"/>
            <a:ext cx="622515" cy="747047"/>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22" name="右矢印 21"/>
          <p:cNvSpPr/>
          <p:nvPr/>
        </p:nvSpPr>
        <p:spPr bwMode="auto">
          <a:xfrm>
            <a:off x="3443562" y="3787370"/>
            <a:ext cx="622515" cy="747047"/>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23" name="テキスト ボックス 22"/>
          <p:cNvSpPr txBox="1"/>
          <p:nvPr/>
        </p:nvSpPr>
        <p:spPr>
          <a:xfrm>
            <a:off x="340491" y="4480682"/>
            <a:ext cx="133027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スマホ</a:t>
            </a:r>
          </a:p>
        </p:txBody>
      </p:sp>
      <p:sp>
        <p:nvSpPr>
          <p:cNvPr id="24" name="テキスト ボックス 23"/>
          <p:cNvSpPr txBox="1"/>
          <p:nvPr/>
        </p:nvSpPr>
        <p:spPr>
          <a:xfrm>
            <a:off x="4240446" y="4711568"/>
            <a:ext cx="2060592"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PC/</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タブレット</a:t>
            </a:r>
          </a:p>
        </p:txBody>
      </p:sp>
    </p:spTree>
    <p:extLst>
      <p:ext uri="{BB962C8B-B14F-4D97-AF65-F5344CB8AC3E}">
        <p14:creationId xmlns:p14="http://schemas.microsoft.com/office/powerpoint/2010/main" val="1658071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04800" y="304800"/>
            <a:ext cx="8534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l">
              <a:spcBef>
                <a:spcPct val="50000"/>
              </a:spcBef>
            </a:pPr>
            <a:r>
              <a:rPr lang="en-US" altLang="ja-JP" sz="2800" dirty="0">
                <a:solidFill>
                  <a:srgbClr val="000000"/>
                </a:solidFill>
                <a:latin typeface="メイリオ" panose="020B0604030504040204" pitchFamily="50" charset="-128"/>
                <a:ea typeface="メイリオ" panose="020B0604030504040204" pitchFamily="50" charset="-128"/>
              </a:rPr>
              <a:t>PC</a:t>
            </a:r>
            <a:r>
              <a:rPr lang="ja-JP" altLang="en-US" sz="2800" dirty="0">
                <a:solidFill>
                  <a:srgbClr val="000000"/>
                </a:solidFill>
                <a:latin typeface="メイリオ" panose="020B0604030504040204" pitchFamily="50" charset="-128"/>
                <a:ea typeface="メイリオ" panose="020B0604030504040204" pitchFamily="50" charset="-128"/>
              </a:rPr>
              <a:t>画面の切り取りと利用</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p:cNvSpPr txBox="1"/>
          <p:nvPr/>
        </p:nvSpPr>
        <p:spPr>
          <a:xfrm>
            <a:off x="304800" y="4707709"/>
            <a:ext cx="822960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上記のキーを使用すると、現在</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上に表示されているものをイメージ</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ビットマップ</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としてコピーすることができます。ペイントなどのツールに、それを張り付けて加工し、画像ファイルとして保存することにより利用できます。</a:t>
            </a:r>
          </a:p>
        </p:txBody>
      </p:sp>
      <p:pic>
        <p:nvPicPr>
          <p:cNvPr id="4" name="図 3"/>
          <p:cNvPicPr>
            <a:picLocks noChangeAspect="1"/>
          </p:cNvPicPr>
          <p:nvPr/>
        </p:nvPicPr>
        <p:blipFill>
          <a:blip r:embed="rId2"/>
          <a:stretch>
            <a:fillRect/>
          </a:stretch>
        </p:blipFill>
        <p:spPr>
          <a:xfrm>
            <a:off x="335280" y="978967"/>
            <a:ext cx="2941320" cy="1981723"/>
          </a:xfrm>
          <a:prstGeom prst="rect">
            <a:avLst/>
          </a:prstGeom>
        </p:spPr>
      </p:pic>
      <p:sp>
        <p:nvSpPr>
          <p:cNvPr id="5" name="テキスト ボックス 4"/>
          <p:cNvSpPr txBox="1"/>
          <p:nvPr/>
        </p:nvSpPr>
        <p:spPr>
          <a:xfrm>
            <a:off x="320040" y="3110925"/>
            <a:ext cx="990600" cy="584775"/>
          </a:xfrm>
          <a:prstGeom prst="rect">
            <a:avLst/>
          </a:prstGeom>
          <a:noFill/>
          <a:ln w="19050">
            <a:solidFill>
              <a:schemeClr val="tx1"/>
            </a:solidFill>
          </a:ln>
        </p:spPr>
        <p:txBody>
          <a:bodyPr wrap="square" rtlCol="0">
            <a:spAutoFit/>
          </a:bodyPr>
          <a:lstStyle/>
          <a:p>
            <a:pPr algn="l"/>
            <a:r>
              <a:rPr kumimoji="1" lang="en-US" altLang="ja-JP" sz="1600" dirty="0" err="1">
                <a:latin typeface="メイリオ" panose="020B0604030504040204" pitchFamily="50" charset="-128"/>
                <a:ea typeface="メイリオ" panose="020B0604030504040204" pitchFamily="50" charset="-128"/>
              </a:rPr>
              <a:t>Prt</a:t>
            </a:r>
            <a:r>
              <a:rPr kumimoji="1" lang="en-US" altLang="ja-JP" sz="1600" dirty="0">
                <a:latin typeface="メイリオ" panose="020B0604030504040204" pitchFamily="50" charset="-128"/>
                <a:ea typeface="メイリオ" panose="020B0604030504040204" pitchFamily="50" charset="-128"/>
              </a:rPr>
              <a:t> </a:t>
            </a:r>
            <a:r>
              <a:rPr kumimoji="1" lang="en-US" altLang="ja-JP" sz="1600" dirty="0" err="1">
                <a:latin typeface="メイリオ" panose="020B0604030504040204" pitchFamily="50" charset="-128"/>
                <a:ea typeface="メイリオ" panose="020B0604030504040204" pitchFamily="50" charset="-128"/>
              </a:rPr>
              <a:t>Sc</a:t>
            </a:r>
            <a:endParaRPr kumimoji="1" lang="en-US" altLang="ja-JP" sz="1600" dirty="0">
              <a:latin typeface="メイリオ" panose="020B0604030504040204" pitchFamily="50" charset="-128"/>
              <a:ea typeface="メイリオ" panose="020B0604030504040204" pitchFamily="50" charset="-128"/>
            </a:endParaRPr>
          </a:p>
          <a:p>
            <a:pPr algn="l"/>
            <a:r>
              <a:rPr lang="en-US" altLang="ja-JP" sz="1600" dirty="0">
                <a:latin typeface="メイリオ" panose="020B0604030504040204" pitchFamily="50" charset="-128"/>
                <a:ea typeface="メイリオ" panose="020B0604030504040204" pitchFamily="50" charset="-128"/>
              </a:rPr>
              <a:t>Sys </a:t>
            </a:r>
            <a:r>
              <a:rPr lang="en-US" altLang="ja-JP" sz="1600" dirty="0" err="1">
                <a:latin typeface="メイリオ" panose="020B0604030504040204" pitchFamily="50" charset="-128"/>
                <a:ea typeface="メイリオ" panose="020B0604030504040204" pitchFamily="50" charset="-128"/>
              </a:rPr>
              <a:t>Rq</a:t>
            </a:r>
            <a:endParaRPr kumimoji="1" lang="ja-JP" altLang="en-US" sz="1600" dirty="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342900" y="3845935"/>
            <a:ext cx="990600" cy="584775"/>
          </a:xfrm>
          <a:prstGeom prst="rect">
            <a:avLst/>
          </a:prstGeom>
          <a:noFill/>
          <a:ln w="19050">
            <a:solidFill>
              <a:schemeClr val="tx1"/>
            </a:solidFill>
          </a:ln>
        </p:spPr>
        <p:txBody>
          <a:bodyPr wrap="square" rtlCol="0">
            <a:spAutoFit/>
          </a:bodyPr>
          <a:lstStyle/>
          <a:p>
            <a:pPr algn="l"/>
            <a:r>
              <a:rPr kumimoji="1" lang="en-US" altLang="ja-JP" sz="1600" dirty="0" err="1">
                <a:latin typeface="メイリオ" panose="020B0604030504040204" pitchFamily="50" charset="-128"/>
                <a:ea typeface="メイリオ" panose="020B0604030504040204" pitchFamily="50" charset="-128"/>
              </a:rPr>
              <a:t>Prt</a:t>
            </a:r>
            <a:r>
              <a:rPr kumimoji="1" lang="en-US" altLang="ja-JP" sz="1600" dirty="0">
                <a:latin typeface="メイリオ" panose="020B0604030504040204" pitchFamily="50" charset="-128"/>
                <a:ea typeface="メイリオ" panose="020B0604030504040204" pitchFamily="50" charset="-128"/>
              </a:rPr>
              <a:t> </a:t>
            </a:r>
            <a:r>
              <a:rPr kumimoji="1" lang="en-US" altLang="ja-JP" sz="1600" dirty="0" err="1">
                <a:latin typeface="メイリオ" panose="020B0604030504040204" pitchFamily="50" charset="-128"/>
                <a:ea typeface="メイリオ" panose="020B0604030504040204" pitchFamily="50" charset="-128"/>
              </a:rPr>
              <a:t>Sc</a:t>
            </a:r>
            <a:endParaRPr kumimoji="1" lang="en-US" altLang="ja-JP" sz="1600" dirty="0">
              <a:latin typeface="メイリオ" panose="020B0604030504040204" pitchFamily="50" charset="-128"/>
              <a:ea typeface="メイリオ" panose="020B0604030504040204" pitchFamily="50" charset="-128"/>
            </a:endParaRPr>
          </a:p>
          <a:p>
            <a:pPr algn="l"/>
            <a:r>
              <a:rPr lang="en-US" altLang="ja-JP" sz="1600" dirty="0">
                <a:latin typeface="メイリオ" panose="020B0604030504040204" pitchFamily="50" charset="-128"/>
                <a:ea typeface="メイリオ" panose="020B0604030504040204" pitchFamily="50" charset="-128"/>
              </a:rPr>
              <a:t>Sys </a:t>
            </a:r>
            <a:r>
              <a:rPr lang="en-US" altLang="ja-JP" sz="1600" dirty="0" err="1">
                <a:latin typeface="メイリオ" panose="020B0604030504040204" pitchFamily="50" charset="-128"/>
                <a:ea typeface="メイリオ" panose="020B0604030504040204" pitchFamily="50" charset="-128"/>
              </a:rPr>
              <a:t>Rq</a:t>
            </a:r>
            <a:endParaRPr kumimoji="1" lang="ja-JP" altLang="en-US" sz="1600" dirty="0">
              <a:latin typeface="メイリオ" panose="020B0604030504040204" pitchFamily="50" charset="-128"/>
              <a:ea typeface="メイリオ" panose="020B0604030504040204" pitchFamily="50" charset="-128"/>
            </a:endParaRPr>
          </a:p>
        </p:txBody>
      </p:sp>
      <p:sp>
        <p:nvSpPr>
          <p:cNvPr id="11" name="テキスト ボックス 10"/>
          <p:cNvSpPr txBox="1"/>
          <p:nvPr/>
        </p:nvSpPr>
        <p:spPr>
          <a:xfrm>
            <a:off x="1397318" y="3234035"/>
            <a:ext cx="6832282"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画面イメージのコピー</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Alt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キー  </a:t>
            </a:r>
            <a:r>
              <a:rPr lang="ja-JP" altLang="en-US" sz="2400" dirty="0">
                <a:solidFill>
                  <a:srgbClr val="000000"/>
                </a:solidFill>
                <a:latin typeface="メイリオ" panose="020B0604030504040204" pitchFamily="50" charset="-128"/>
                <a:ea typeface="メイリオ" panose="020B0604030504040204" pitchFamily="50" charset="-128"/>
              </a:rPr>
              <a:t>現在のウィンドのイメージのコピー</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 name="右矢印 7"/>
          <p:cNvSpPr/>
          <p:nvPr/>
        </p:nvSpPr>
        <p:spPr bwMode="auto">
          <a:xfrm>
            <a:off x="3436620" y="1663522"/>
            <a:ext cx="533400" cy="6119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pic>
        <p:nvPicPr>
          <p:cNvPr id="9" name="図 8"/>
          <p:cNvPicPr>
            <a:picLocks noChangeAspect="1"/>
          </p:cNvPicPr>
          <p:nvPr/>
        </p:nvPicPr>
        <p:blipFill>
          <a:blip r:embed="rId3"/>
          <a:stretch>
            <a:fillRect/>
          </a:stretch>
        </p:blipFill>
        <p:spPr>
          <a:xfrm>
            <a:off x="4038600" y="997761"/>
            <a:ext cx="2259604" cy="1995771"/>
          </a:xfrm>
          <a:prstGeom prst="rect">
            <a:avLst/>
          </a:prstGeom>
        </p:spPr>
      </p:pic>
      <p:sp>
        <p:nvSpPr>
          <p:cNvPr id="14" name="右矢印 13"/>
          <p:cNvSpPr/>
          <p:nvPr/>
        </p:nvSpPr>
        <p:spPr bwMode="auto">
          <a:xfrm>
            <a:off x="6397264" y="1663522"/>
            <a:ext cx="533400" cy="6119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5" name="テキスト ボックス 14"/>
          <p:cNvSpPr txBox="1"/>
          <p:nvPr/>
        </p:nvSpPr>
        <p:spPr>
          <a:xfrm>
            <a:off x="7060204" y="1272908"/>
            <a:ext cx="1689598"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Jpeg</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などの画像として保存し利用</a:t>
            </a:r>
          </a:p>
        </p:txBody>
      </p:sp>
    </p:spTree>
    <p:extLst>
      <p:ext uri="{BB962C8B-B14F-4D97-AF65-F5344CB8AC3E}">
        <p14:creationId xmlns:p14="http://schemas.microsoft.com/office/powerpoint/2010/main" val="5402228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371600" y="2590800"/>
            <a:ext cx="6477000" cy="523220"/>
          </a:xfrm>
          <a:prstGeom prst="rect">
            <a:avLst/>
          </a:prstGeom>
          <a:noFill/>
          <a:ln w="38100">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800" dirty="0">
                <a:latin typeface="メイリオ" panose="020B0604030504040204" pitchFamily="50" charset="-128"/>
                <a:ea typeface="メイリオ" panose="020B0604030504040204" pitchFamily="50" charset="-128"/>
              </a:rPr>
              <a:t>人気投票方法</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91937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36</a:t>
            </a:fld>
            <a:endParaRPr lang="en-US" altLang="ja-JP" sz="1400"/>
          </a:p>
        </p:txBody>
      </p:sp>
      <p:sp>
        <p:nvSpPr>
          <p:cNvPr id="4099" name="Rectangle 2"/>
          <p:cNvSpPr>
            <a:spLocks noGrp="1" noChangeArrowheads="1"/>
          </p:cNvSpPr>
          <p:nvPr>
            <p:ph type="ctrTitle"/>
          </p:nvPr>
        </p:nvSpPr>
        <p:spPr>
          <a:xfrm>
            <a:off x="250970" y="285544"/>
            <a:ext cx="8607280" cy="612775"/>
          </a:xfrm>
        </p:spPr>
        <p:txBody>
          <a:bodyPr/>
          <a:lstStyle/>
          <a:p>
            <a:pPr algn="l"/>
            <a:r>
              <a:rPr lang="ja-JP" altLang="en-US" sz="2800" dirty="0">
                <a:latin typeface="メイリオ" panose="020B0604030504040204" pitchFamily="50" charset="-128"/>
                <a:ea typeface="メイリオ" panose="020B0604030504040204" pitchFamily="50" charset="-128"/>
              </a:rPr>
              <a:t>人気投票結果</a:t>
            </a:r>
          </a:p>
        </p:txBody>
      </p:sp>
      <p:sp>
        <p:nvSpPr>
          <p:cNvPr id="4101" name="Text Box 4"/>
          <p:cNvSpPr txBox="1">
            <a:spLocks noChangeArrowheads="1"/>
          </p:cNvSpPr>
          <p:nvPr/>
        </p:nvSpPr>
        <p:spPr bwMode="auto">
          <a:xfrm>
            <a:off x="990600" y="938735"/>
            <a:ext cx="333043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l" eaLnBrk="1" hangingPunct="1">
              <a:lnSpc>
                <a:spcPct val="120000"/>
              </a:lnSpc>
              <a:spcBef>
                <a:spcPct val="0"/>
              </a:spcBef>
              <a:buNone/>
            </a:pPr>
            <a:r>
              <a:rPr lang="ja-JP" altLang="en-US" sz="2400" dirty="0">
                <a:latin typeface="メイリオ" panose="020B0604030504040204" pitchFamily="50" charset="-128"/>
                <a:ea typeface="メイリオ" panose="020B0604030504040204" pitchFamily="50" charset="-128"/>
              </a:rPr>
              <a:t>総合</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　</a:t>
            </a:r>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sp>
        <p:nvSpPr>
          <p:cNvPr id="2" name="AutoShape 2"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 name="AutoShape 4"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1857935201"/>
              </p:ext>
            </p:extLst>
          </p:nvPr>
        </p:nvGraphicFramePr>
        <p:xfrm>
          <a:off x="495011" y="1514682"/>
          <a:ext cx="3848100" cy="3752850"/>
        </p:xfrm>
        <a:graphic>
          <a:graphicData uri="http://schemas.openxmlformats.org/drawingml/2006/table">
            <a:tbl>
              <a:tblPr/>
              <a:tblGrid>
                <a:gridCol w="1007990">
                  <a:extLst>
                    <a:ext uri="{9D8B030D-6E8A-4147-A177-3AD203B41FA5}">
                      <a16:colId xmlns:a16="http://schemas.microsoft.com/office/drawing/2014/main" val="4117281641"/>
                    </a:ext>
                  </a:extLst>
                </a:gridCol>
                <a:gridCol w="1638969">
                  <a:extLst>
                    <a:ext uri="{9D8B030D-6E8A-4147-A177-3AD203B41FA5}">
                      <a16:colId xmlns:a16="http://schemas.microsoft.com/office/drawing/2014/main" val="1822038373"/>
                    </a:ext>
                  </a:extLst>
                </a:gridCol>
                <a:gridCol w="1201141">
                  <a:extLst>
                    <a:ext uri="{9D8B030D-6E8A-4147-A177-3AD203B41FA5}">
                      <a16:colId xmlns:a16="http://schemas.microsoft.com/office/drawing/2014/main" val="2099751208"/>
                    </a:ext>
                  </a:extLst>
                </a:gridCol>
              </a:tblGrid>
              <a:tr h="238125">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順番</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生徒</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72598341"/>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879970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8666075"/>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4980683"/>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8393982"/>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9391285"/>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2243183"/>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7468425"/>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1491320"/>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6944"/>
                  </a:ext>
                </a:extLst>
              </a:tr>
            </a:tbl>
          </a:graphicData>
        </a:graphic>
      </p:graphicFrame>
      <p:graphicFrame>
        <p:nvGraphicFramePr>
          <p:cNvPr id="7" name="表 6"/>
          <p:cNvGraphicFramePr>
            <a:graphicFrameLocks noGrp="1"/>
          </p:cNvGraphicFramePr>
          <p:nvPr>
            <p:extLst>
              <p:ext uri="{D42A27DB-BD31-4B8C-83A1-F6EECF244321}">
                <p14:modId xmlns:p14="http://schemas.microsoft.com/office/powerpoint/2010/main" val="1996094201"/>
              </p:ext>
            </p:extLst>
          </p:nvPr>
        </p:nvGraphicFramePr>
        <p:xfrm>
          <a:off x="4554610" y="1514682"/>
          <a:ext cx="3848100" cy="4503420"/>
        </p:xfrm>
        <a:graphic>
          <a:graphicData uri="http://schemas.openxmlformats.org/drawingml/2006/table">
            <a:tbl>
              <a:tblPr/>
              <a:tblGrid>
                <a:gridCol w="1028701">
                  <a:extLst>
                    <a:ext uri="{9D8B030D-6E8A-4147-A177-3AD203B41FA5}">
                      <a16:colId xmlns:a16="http://schemas.microsoft.com/office/drawing/2014/main" val="2792201479"/>
                    </a:ext>
                  </a:extLst>
                </a:gridCol>
                <a:gridCol w="1618258">
                  <a:extLst>
                    <a:ext uri="{9D8B030D-6E8A-4147-A177-3AD203B41FA5}">
                      <a16:colId xmlns:a16="http://schemas.microsoft.com/office/drawing/2014/main" val="2432938989"/>
                    </a:ext>
                  </a:extLst>
                </a:gridCol>
                <a:gridCol w="1201141">
                  <a:extLst>
                    <a:ext uri="{9D8B030D-6E8A-4147-A177-3AD203B41FA5}">
                      <a16:colId xmlns:a16="http://schemas.microsoft.com/office/drawing/2014/main" val="3969857359"/>
                    </a:ext>
                  </a:extLst>
                </a:gridCol>
              </a:tblGrid>
              <a:tr h="254000">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順番</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生徒</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獲得票</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994943"/>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81724"/>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647838"/>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6881351"/>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863497"/>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1052328"/>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03670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3426943"/>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4097673"/>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7916507"/>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727534"/>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0569249"/>
                  </a:ext>
                </a:extLst>
              </a:tr>
            </a:tbl>
          </a:graphicData>
        </a:graphic>
      </p:graphicFrame>
    </p:spTree>
    <p:extLst>
      <p:ext uri="{BB962C8B-B14F-4D97-AF65-F5344CB8AC3E}">
        <p14:creationId xmlns:p14="http://schemas.microsoft.com/office/powerpoint/2010/main" val="261473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37</a:t>
            </a:fld>
            <a:endParaRPr lang="en-US" altLang="ja-JP" sz="1400"/>
          </a:p>
        </p:txBody>
      </p:sp>
      <p:sp>
        <p:nvSpPr>
          <p:cNvPr id="4099" name="Rectangle 2"/>
          <p:cNvSpPr>
            <a:spLocks noGrp="1" noChangeArrowheads="1"/>
          </p:cNvSpPr>
          <p:nvPr>
            <p:ph type="ctrTitle"/>
          </p:nvPr>
        </p:nvSpPr>
        <p:spPr>
          <a:xfrm>
            <a:off x="250970" y="285544"/>
            <a:ext cx="8607280" cy="612775"/>
          </a:xfrm>
        </p:spPr>
        <p:txBody>
          <a:bodyPr/>
          <a:lstStyle/>
          <a:p>
            <a:pPr algn="l"/>
            <a:r>
              <a:rPr lang="ja-JP" altLang="en-US" sz="2800" dirty="0">
                <a:latin typeface="メイリオ" panose="020B0604030504040204" pitchFamily="50" charset="-128"/>
                <a:ea typeface="メイリオ" panose="020B0604030504040204" pitchFamily="50" charset="-128"/>
              </a:rPr>
              <a:t>人気投票結果</a:t>
            </a:r>
          </a:p>
        </p:txBody>
      </p:sp>
      <p:sp>
        <p:nvSpPr>
          <p:cNvPr id="4101" name="Text Box 4"/>
          <p:cNvSpPr txBox="1">
            <a:spLocks noChangeArrowheads="1"/>
          </p:cNvSpPr>
          <p:nvPr/>
        </p:nvSpPr>
        <p:spPr bwMode="auto">
          <a:xfrm>
            <a:off x="371851" y="869049"/>
            <a:ext cx="8314949"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l" eaLnBrk="1" hangingPunct="1">
              <a:lnSpc>
                <a:spcPct val="120000"/>
              </a:lnSpc>
              <a:spcBef>
                <a:spcPct val="0"/>
              </a:spcBef>
              <a:buNone/>
            </a:pPr>
            <a:r>
              <a:rPr lang="ja-JP" altLang="en-US" sz="2400" dirty="0">
                <a:latin typeface="メイリオ" panose="020B0604030504040204" pitchFamily="50" charset="-128"/>
                <a:ea typeface="メイリオ" panose="020B0604030504040204" pitchFamily="50" charset="-128"/>
              </a:rPr>
              <a:t>美術的・デザイン的		好きなもの</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　</a:t>
            </a:r>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sp>
        <p:nvSpPr>
          <p:cNvPr id="2" name="AutoShape 2"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 name="AutoShape 4"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aphicFrame>
        <p:nvGraphicFramePr>
          <p:cNvPr id="9" name="表 8"/>
          <p:cNvGraphicFramePr>
            <a:graphicFrameLocks noGrp="1"/>
          </p:cNvGraphicFramePr>
          <p:nvPr>
            <p:extLst>
              <p:ext uri="{D42A27DB-BD31-4B8C-83A1-F6EECF244321}">
                <p14:modId xmlns:p14="http://schemas.microsoft.com/office/powerpoint/2010/main" val="4112650801"/>
              </p:ext>
            </p:extLst>
          </p:nvPr>
        </p:nvGraphicFramePr>
        <p:xfrm>
          <a:off x="4596967" y="1451592"/>
          <a:ext cx="3848100" cy="4503420"/>
        </p:xfrm>
        <a:graphic>
          <a:graphicData uri="http://schemas.openxmlformats.org/drawingml/2006/table">
            <a:tbl>
              <a:tblPr/>
              <a:tblGrid>
                <a:gridCol w="1039856">
                  <a:extLst>
                    <a:ext uri="{9D8B030D-6E8A-4147-A177-3AD203B41FA5}">
                      <a16:colId xmlns:a16="http://schemas.microsoft.com/office/drawing/2014/main" val="3898293143"/>
                    </a:ext>
                  </a:extLst>
                </a:gridCol>
                <a:gridCol w="1600200">
                  <a:extLst>
                    <a:ext uri="{9D8B030D-6E8A-4147-A177-3AD203B41FA5}">
                      <a16:colId xmlns:a16="http://schemas.microsoft.com/office/drawing/2014/main" val="1015302574"/>
                    </a:ext>
                  </a:extLst>
                </a:gridCol>
                <a:gridCol w="1208044">
                  <a:extLst>
                    <a:ext uri="{9D8B030D-6E8A-4147-A177-3AD203B41FA5}">
                      <a16:colId xmlns:a16="http://schemas.microsoft.com/office/drawing/2014/main" val="154434172"/>
                    </a:ext>
                  </a:extLst>
                </a:gridCol>
              </a:tblGrid>
              <a:tr h="238125">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順番</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生徒</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69073034"/>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4245198"/>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505716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2033718"/>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3326405"/>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2913008"/>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788353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7351862"/>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6312204"/>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8664424"/>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5320894"/>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7830258"/>
                  </a:ext>
                </a:extLst>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3316018057"/>
              </p:ext>
            </p:extLst>
          </p:nvPr>
        </p:nvGraphicFramePr>
        <p:xfrm>
          <a:off x="307975" y="1447188"/>
          <a:ext cx="3848100" cy="4128135"/>
        </p:xfrm>
        <a:graphic>
          <a:graphicData uri="http://schemas.openxmlformats.org/drawingml/2006/table">
            <a:tbl>
              <a:tblPr/>
              <a:tblGrid>
                <a:gridCol w="1076325">
                  <a:extLst>
                    <a:ext uri="{9D8B030D-6E8A-4147-A177-3AD203B41FA5}">
                      <a16:colId xmlns:a16="http://schemas.microsoft.com/office/drawing/2014/main" val="4001464740"/>
                    </a:ext>
                  </a:extLst>
                </a:gridCol>
                <a:gridCol w="1600200">
                  <a:extLst>
                    <a:ext uri="{9D8B030D-6E8A-4147-A177-3AD203B41FA5}">
                      <a16:colId xmlns:a16="http://schemas.microsoft.com/office/drawing/2014/main" val="4136838737"/>
                    </a:ext>
                  </a:extLst>
                </a:gridCol>
                <a:gridCol w="1171575">
                  <a:extLst>
                    <a:ext uri="{9D8B030D-6E8A-4147-A177-3AD203B41FA5}">
                      <a16:colId xmlns:a16="http://schemas.microsoft.com/office/drawing/2014/main" val="339463046"/>
                    </a:ext>
                  </a:extLst>
                </a:gridCol>
              </a:tblGrid>
              <a:tr h="238125">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順番</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生徒</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rPr>
                        <a:t>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8938003"/>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8977182"/>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689882"/>
                  </a:ext>
                </a:extLst>
              </a:tr>
              <a:tr h="238125">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6610028"/>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3</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937291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8256447"/>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2378193"/>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0635866"/>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dirty="0">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8538917"/>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A</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98015534"/>
                  </a:ext>
                </a:extLst>
              </a:tr>
              <a:tr h="238125">
                <a:tc>
                  <a:txBody>
                    <a:bodyPr/>
                    <a:lstStyle/>
                    <a:p>
                      <a:pPr algn="ctr" fontAlgn="b"/>
                      <a:r>
                        <a:rPr lang="en-US" altLang="ja-JP" sz="24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1</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年</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B</a:t>
                      </a:r>
                      <a:r>
                        <a:rPr lang="zh-TW" altLang="en-US" sz="2400" b="0" i="0" u="none" strike="noStrike">
                          <a:solidFill>
                            <a:srgbClr val="000000"/>
                          </a:solidFill>
                          <a:effectLst/>
                          <a:latin typeface="游ゴシック" panose="020B0400000000000000" pitchFamily="50" charset="-128"/>
                          <a:ea typeface="游ゴシック" panose="020B0400000000000000" pitchFamily="50" charset="-128"/>
                        </a:rPr>
                        <a:t>組</a:t>
                      </a:r>
                      <a:r>
                        <a:rPr lang="en-US" altLang="zh-TW" sz="2400" b="0" i="0" u="none" strike="noStrike">
                          <a:solidFill>
                            <a:srgbClr val="000000"/>
                          </a:solidFill>
                          <a:effectLst/>
                          <a:latin typeface="游ゴシック" panose="020B0400000000000000" pitchFamily="50" charset="-128"/>
                          <a:ea typeface="游ゴシック" panose="020B0400000000000000" pitchFamily="50" charset="-128"/>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ja-JP" sz="2400" b="0" i="0" u="none" strike="noStrike" dirty="0">
                          <a:solidFill>
                            <a:srgbClr val="000000"/>
                          </a:solidFill>
                          <a:effectLst/>
                          <a:latin typeface="游ゴシック" panose="020B0400000000000000" pitchFamily="50" charset="-128"/>
                          <a:ea typeface="游ゴシック" panose="020B0400000000000000" pitchFamily="50" charset="-12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740874"/>
                  </a:ext>
                </a:extLst>
              </a:tr>
            </a:tbl>
          </a:graphicData>
        </a:graphic>
      </p:graphicFrame>
    </p:spTree>
    <p:extLst>
      <p:ext uri="{BB962C8B-B14F-4D97-AF65-F5344CB8AC3E}">
        <p14:creationId xmlns:p14="http://schemas.microsoft.com/office/powerpoint/2010/main" val="3610531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qr.quel.jp/tmp/544cb12e36ab91568b6d6476e26c8ee3dbfad0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326" y="2889830"/>
            <a:ext cx="3631969" cy="3631969"/>
          </a:xfrm>
          <a:prstGeom prst="rect">
            <a:avLst/>
          </a:prstGeom>
          <a:noFill/>
          <a:extLst>
            <a:ext uri="{909E8E84-426E-40DD-AFC4-6F175D3DCCD1}">
              <a14:hiddenFill xmlns:a14="http://schemas.microsoft.com/office/drawing/2010/main">
                <a:solidFill>
                  <a:srgbClr val="FFFFFF"/>
                </a:solidFill>
              </a14:hiddenFill>
            </a:ext>
          </a:extLst>
        </p:spPr>
      </p:pic>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38</a:t>
            </a:fld>
            <a:endParaRPr lang="en-US" altLang="ja-JP" sz="1400"/>
          </a:p>
        </p:txBody>
      </p:sp>
      <p:sp>
        <p:nvSpPr>
          <p:cNvPr id="4099" name="Rectangle 2"/>
          <p:cNvSpPr>
            <a:spLocks noGrp="1" noChangeArrowheads="1"/>
          </p:cNvSpPr>
          <p:nvPr>
            <p:ph type="ctrTitle"/>
          </p:nvPr>
        </p:nvSpPr>
        <p:spPr>
          <a:xfrm>
            <a:off x="250970" y="285544"/>
            <a:ext cx="8607280" cy="612775"/>
          </a:xfrm>
        </p:spPr>
        <p:txBody>
          <a:bodyPr/>
          <a:lstStyle/>
          <a:p>
            <a:pPr algn="l"/>
            <a:r>
              <a:rPr lang="ja-JP" altLang="en-US" sz="2800" dirty="0">
                <a:latin typeface="メイリオ" panose="020B0604030504040204" pitchFamily="50" charset="-128"/>
                <a:ea typeface="メイリオ" panose="020B0604030504040204" pitchFamily="50" charset="-128"/>
              </a:rPr>
              <a:t>人気投票方法</a:t>
            </a:r>
          </a:p>
        </p:txBody>
      </p:sp>
      <p:sp>
        <p:nvSpPr>
          <p:cNvPr id="4101" name="Text Box 4"/>
          <p:cNvSpPr txBox="1">
            <a:spLocks noChangeArrowheads="1"/>
          </p:cNvSpPr>
          <p:nvPr/>
        </p:nvSpPr>
        <p:spPr bwMode="auto">
          <a:xfrm>
            <a:off x="250970" y="898319"/>
            <a:ext cx="8314949"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l" eaLnBrk="1" hangingPunct="1">
              <a:lnSpc>
                <a:spcPct val="120000"/>
              </a:lnSpc>
              <a:spcBef>
                <a:spcPct val="0"/>
              </a:spcBef>
              <a:buNone/>
            </a:pPr>
            <a:r>
              <a:rPr lang="ja-JP" altLang="en-US" sz="2400" dirty="0">
                <a:latin typeface="メイリオ" panose="020B0604030504040204" pitchFamily="50" charset="-128"/>
                <a:ea typeface="メイリオ" panose="020B0604030504040204" pitchFamily="50" charset="-128"/>
              </a:rPr>
              <a:t>壁貼ってある全員の作品を見て</a:t>
            </a:r>
            <a:br>
              <a:rPr lang="ja-JP" altLang="en-US" sz="2400" dirty="0">
                <a:latin typeface="メイリオ" panose="020B0604030504040204" pitchFamily="50" charset="-128"/>
                <a:ea typeface="メイリオ" panose="020B0604030504040204" pitchFamily="50" charset="-128"/>
              </a:rPr>
            </a:b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・美術的・デザイン的にすぐれていると思うもの</a:t>
            </a:r>
            <a:r>
              <a:rPr lang="en-US" altLang="ja-JP" sz="2400" dirty="0">
                <a:solidFill>
                  <a:schemeClr val="accent6">
                    <a:lumMod val="50000"/>
                  </a:schemeClr>
                </a:solidFill>
                <a:latin typeface="メイリオ" panose="020B0604030504040204" pitchFamily="50" charset="-128"/>
                <a:ea typeface="メイリオ" panose="020B0604030504040204" pitchFamily="50" charset="-128"/>
              </a:rPr>
              <a:t>2</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個</a:t>
            </a:r>
          </a:p>
          <a:p>
            <a:pPr algn="l" eaLnBrk="1" hangingPunct="1">
              <a:lnSpc>
                <a:spcPct val="120000"/>
              </a:lnSpc>
              <a:spcBef>
                <a:spcPct val="0"/>
              </a:spcBef>
              <a:buNone/>
            </a:pP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・ポスターとして自分が好きなもの</a:t>
            </a:r>
            <a:r>
              <a:rPr lang="en-US" altLang="ja-JP" sz="2400" dirty="0">
                <a:solidFill>
                  <a:schemeClr val="accent6">
                    <a:lumMod val="50000"/>
                  </a:schemeClr>
                </a:solidFill>
                <a:latin typeface="メイリオ" panose="020B0604030504040204" pitchFamily="50" charset="-128"/>
                <a:ea typeface="メイリオ" panose="020B0604030504040204" pitchFamily="50" charset="-128"/>
              </a:rPr>
              <a:t>2</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個</a:t>
            </a:r>
          </a:p>
          <a:p>
            <a:pPr algn="l" eaLnBrk="1" hangingPunct="1">
              <a:lnSpc>
                <a:spcPct val="120000"/>
              </a:lnSpc>
              <a:spcBef>
                <a:spcPct val="0"/>
              </a:spcBef>
              <a:buNone/>
            </a:pP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　合計</a:t>
            </a:r>
            <a:r>
              <a:rPr lang="en-US" altLang="ja-JP" sz="2400" dirty="0">
                <a:solidFill>
                  <a:schemeClr val="accent6">
                    <a:lumMod val="50000"/>
                  </a:schemeClr>
                </a:solidFill>
                <a:latin typeface="メイリオ" panose="020B0604030504040204" pitchFamily="50" charset="-128"/>
                <a:ea typeface="メイリオ" panose="020B0604030504040204" pitchFamily="50" charset="-128"/>
              </a:rPr>
              <a:t>4</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個選んでください。</a:t>
            </a:r>
          </a:p>
          <a:p>
            <a:pPr algn="l" eaLnBrk="1" hangingPunct="1">
              <a:lnSpc>
                <a:spcPct val="120000"/>
              </a:lnSpc>
              <a:spcBef>
                <a:spcPct val="0"/>
              </a:spcBef>
              <a:buNone/>
            </a:pP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自分に投票することもできます。</a:t>
            </a:r>
          </a:p>
          <a:p>
            <a:pPr algn="l" eaLnBrk="1" hangingPunct="1">
              <a:lnSpc>
                <a:spcPct val="120000"/>
              </a:lnSpc>
              <a:spcBef>
                <a:spcPct val="0"/>
              </a:spcBef>
              <a:buNone/>
            </a:pP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支援サイトのリンク又は</a:t>
            </a:r>
            <a:r>
              <a:rPr lang="en-US" altLang="ja-JP" sz="2400" dirty="0">
                <a:solidFill>
                  <a:schemeClr val="accent6">
                    <a:lumMod val="50000"/>
                  </a:schemeClr>
                </a:solidFill>
                <a:latin typeface="メイリオ" panose="020B0604030504040204" pitchFamily="50" charset="-128"/>
                <a:ea typeface="メイリオ" panose="020B0604030504040204" pitchFamily="50" charset="-128"/>
              </a:rPr>
              <a:t>QR</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コード</a:t>
            </a:r>
          </a:p>
          <a:p>
            <a:pPr algn="l" eaLnBrk="1" hangingPunct="1">
              <a:lnSpc>
                <a:spcPct val="120000"/>
              </a:lnSpc>
              <a:spcBef>
                <a:spcPct val="0"/>
              </a:spcBef>
              <a:buNone/>
            </a:pP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　</a:t>
            </a:r>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sp>
        <p:nvSpPr>
          <p:cNvPr id="2" name="AutoShape 2"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 name="AutoShape 4"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353557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4</a:t>
            </a:fld>
            <a:endParaRPr kumimoji="0" lang="en-US" altLang="ja-JP"/>
          </a:p>
        </p:txBody>
      </p:sp>
      <p:sp>
        <p:nvSpPr>
          <p:cNvPr id="11" name="テキスト ボックス 10"/>
          <p:cNvSpPr txBox="1"/>
          <p:nvPr/>
        </p:nvSpPr>
        <p:spPr>
          <a:xfrm>
            <a:off x="381635" y="984587"/>
            <a:ext cx="7863205" cy="3416320"/>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テーマ</a:t>
            </a:r>
            <a:endParaRPr lang="en-US" altLang="ja-JP" sz="2400" dirty="0">
              <a:latin typeface="メイリオ" panose="020B0604030504040204" pitchFamily="50" charset="-128"/>
              <a:ea typeface="メイリオ" panose="020B0604030504040204" pitchFamily="50" charset="-128"/>
            </a:endParaRPr>
          </a:p>
          <a:p>
            <a:pPr algn="l"/>
            <a:r>
              <a:rPr kumimoji="1" lang="ja-JP" altLang="en-US"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クラブ発表会</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試合告知</a:t>
            </a:r>
            <a:endParaRPr lang="en-US" altLang="ja-JP"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・クラブイベント参加募集</a:t>
            </a:r>
          </a:p>
          <a:p>
            <a:pPr algn="l"/>
            <a:r>
              <a:rPr lang="ja-JP" altLang="en-US" sz="2400" dirty="0">
                <a:latin typeface="メイリオ" panose="020B0604030504040204" pitchFamily="50" charset="-128"/>
                <a:ea typeface="メイリオ" panose="020B0604030504040204" pitchFamily="50" charset="-128"/>
              </a:rPr>
              <a:t>・クラブ部員募集</a:t>
            </a:r>
          </a:p>
          <a:p>
            <a:pPr algn="l"/>
            <a:r>
              <a:rPr lang="ja-JP" altLang="en-US" sz="2400" dirty="0">
                <a:latin typeface="メイリオ" panose="020B0604030504040204" pitchFamily="50" charset="-128"/>
                <a:ea typeface="メイリオ" panose="020B0604030504040204" pitchFamily="50" charset="-128"/>
              </a:rPr>
              <a:t>・</a:t>
            </a:r>
            <a:r>
              <a:rPr kumimoji="1" lang="ja-JP" altLang="en-US" sz="2400" dirty="0">
                <a:latin typeface="メイリオ" panose="020B0604030504040204" pitchFamily="50" charset="-128"/>
                <a:ea typeface="メイリオ" panose="020B0604030504040204" pitchFamily="50" charset="-128"/>
              </a:rPr>
              <a:t>学校の行事案内</a:t>
            </a:r>
            <a:r>
              <a:rPr kumimoji="1" lang="en-US" altLang="ja-JP" sz="2400" dirty="0">
                <a:latin typeface="メイリオ" panose="020B0604030504040204" pitchFamily="50" charset="-128"/>
                <a:ea typeface="メイリオ" panose="020B0604030504040204" pitchFamily="50" charset="-128"/>
              </a:rPr>
              <a:t>/</a:t>
            </a:r>
            <a:r>
              <a:rPr kumimoji="1" lang="ja-JP" altLang="en-US" sz="2400" dirty="0">
                <a:latin typeface="メイリオ" panose="020B0604030504040204" pitchFamily="50" charset="-128"/>
                <a:ea typeface="メイリオ" panose="020B0604030504040204" pitchFamily="50" charset="-128"/>
              </a:rPr>
              <a:t>告知</a:t>
            </a:r>
          </a:p>
          <a:p>
            <a:pPr algn="l"/>
            <a:r>
              <a:rPr lang="ja-JP" altLang="en-US" sz="2400" dirty="0">
                <a:latin typeface="メイリオ" panose="020B0604030504040204" pitchFamily="50" charset="-128"/>
                <a:ea typeface="メイリオ" panose="020B0604030504040204" pitchFamily="50" charset="-128"/>
              </a:rPr>
              <a:t>・架空イベント参加募集</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架空クラブ部員募集</a:t>
            </a:r>
          </a:p>
          <a:p>
            <a:pPr algn="l"/>
            <a:endParaRPr lang="ja-JP" altLang="en-US"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完成イメージ</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成果物</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提出物</a:t>
            </a:r>
            <a:r>
              <a:rPr lang="en-US" altLang="ja-JP" sz="24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a:t>
            </a:r>
            <a:r>
              <a:rPr lang="en-US" altLang="ja-JP" sz="2400" dirty="0">
                <a:latin typeface="メイリオ" panose="020B0604030504040204" pitchFamily="50" charset="-128"/>
                <a:ea typeface="メイリオ" panose="020B0604030504040204" pitchFamily="50" charset="-128"/>
              </a:rPr>
              <a:t>A4</a:t>
            </a:r>
            <a:r>
              <a:rPr lang="ja-JP" altLang="en-US" sz="2400" dirty="0">
                <a:latin typeface="メイリオ" panose="020B0604030504040204" pitchFamily="50" charset="-128"/>
                <a:ea typeface="メイリオ" panose="020B0604030504040204" pitchFamily="50" charset="-128"/>
              </a:rPr>
              <a:t>サイズ・カラー</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パワポ</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に一枚印刷したもの</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ポスター</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リーフレット作りの概要</a:t>
            </a:r>
            <a:endParaRPr lang="en-US" altLang="ja-JP" sz="2800"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6720840" y="555932"/>
            <a:ext cx="1524000" cy="461665"/>
          </a:xfrm>
          <a:prstGeom prst="rect">
            <a:avLst/>
          </a:prstGeom>
          <a:noFill/>
          <a:ln w="38100">
            <a:solidFill>
              <a:schemeClr val="accent2"/>
            </a:solidFill>
          </a:ln>
        </p:spPr>
        <p:txBody>
          <a:bodyPr wrap="square" rtlCol="0">
            <a:spAutoFit/>
          </a:bodyPr>
          <a:lstStyle/>
          <a:p>
            <a:pPr algn="l"/>
            <a:r>
              <a:rPr kumimoji="1" lang="ja-JP" altLang="en-US" sz="2400" dirty="0">
                <a:latin typeface="メイリオ" panose="020B0604030504040204" pitchFamily="50" charset="-128"/>
                <a:ea typeface="メイリオ" panose="020B0604030504040204" pitchFamily="50" charset="-128"/>
              </a:rPr>
              <a:t>演習課題</a:t>
            </a:r>
          </a:p>
        </p:txBody>
      </p:sp>
    </p:spTree>
    <p:extLst>
      <p:ext uri="{BB962C8B-B14F-4D97-AF65-F5344CB8AC3E}">
        <p14:creationId xmlns:p14="http://schemas.microsoft.com/office/powerpoint/2010/main" val="466906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5</a:t>
            </a:fld>
            <a:endParaRPr kumimoji="0" lang="en-US" altLang="ja-JP"/>
          </a:p>
        </p:txBody>
      </p:sp>
      <p:sp>
        <p:nvSpPr>
          <p:cNvPr id="14" name="Text Box 3"/>
          <p:cNvSpPr txBox="1">
            <a:spLocks noChangeArrowheads="1"/>
          </p:cNvSpPr>
          <p:nvPr/>
        </p:nvSpPr>
        <p:spPr bwMode="auto">
          <a:xfrm>
            <a:off x="259080" y="304800"/>
            <a:ext cx="84277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リーフレットのようにある程度細かい情報も追加</a:t>
            </a:r>
            <a:endParaRPr lang="en-US" altLang="ja-JP" sz="2800" dirty="0">
              <a:latin typeface="メイリオ" panose="020B0604030504040204" pitchFamily="50" charset="-128"/>
              <a:ea typeface="メイリオ" panose="020B0604030504040204" pitchFamily="50" charset="-128"/>
            </a:endParaRPr>
          </a:p>
        </p:txBody>
      </p:sp>
      <p:sp>
        <p:nvSpPr>
          <p:cNvPr id="3" name="テキスト ボックス 2"/>
          <p:cNvSpPr txBox="1"/>
          <p:nvPr/>
        </p:nvSpPr>
        <p:spPr>
          <a:xfrm>
            <a:off x="762000" y="1219200"/>
            <a:ext cx="2057400" cy="2677656"/>
          </a:xfrm>
          <a:prstGeom prst="rect">
            <a:avLst/>
          </a:prstGeom>
          <a:noFill/>
          <a:ln>
            <a:solidFill>
              <a:schemeClr val="tx1"/>
            </a:solidFill>
          </a:ln>
        </p:spPr>
        <p:txBody>
          <a:bodyPr wrap="square" rtlCol="0">
            <a:spAutoFit/>
          </a:bodyPr>
          <a:lstStyle/>
          <a:p>
            <a:pPr algn="l"/>
            <a:br>
              <a:rPr kumimoji="1" lang="ja-JP" altLang="en-US"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XXXX</a:t>
            </a:r>
            <a:r>
              <a:rPr lang="ja-JP" altLang="en-US" sz="2400" dirty="0">
                <a:latin typeface="メイリオ" panose="020B0604030504040204" pitchFamily="50" charset="-128"/>
                <a:ea typeface="メイリオ" panose="020B0604030504040204" pitchFamily="50" charset="-128"/>
              </a:rPr>
              <a:t>部</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部員募集</a:t>
            </a:r>
            <a:endParaRPr kumimoji="1" lang="ja-JP" altLang="en-US" sz="2400" dirty="0">
              <a:latin typeface="メイリオ" panose="020B0604030504040204" pitchFamily="50" charset="-128"/>
              <a:ea typeface="メイリオ" panose="020B0604030504040204" pitchFamily="50" charset="-128"/>
            </a:endParaRPr>
          </a:p>
          <a:p>
            <a:pPr algn="l"/>
            <a:endParaRPr lang="ja-JP" altLang="en-US"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　場所</a:t>
            </a:r>
            <a:r>
              <a:rPr lang="en-US" altLang="ja-JP" sz="2400" dirty="0">
                <a:latin typeface="メイリオ" panose="020B0604030504040204" pitchFamily="50" charset="-128"/>
                <a:ea typeface="メイリオ" panose="020B0604030504040204" pitchFamily="50" charset="-128"/>
              </a:rPr>
              <a:t>:xxx</a:t>
            </a:r>
            <a:endParaRPr lang="ja-JP" altLang="en-US" sz="2400" dirty="0">
              <a:latin typeface="メイリオ" panose="020B0604030504040204" pitchFamily="50" charset="-128"/>
              <a:ea typeface="メイリオ" panose="020B0604030504040204" pitchFamily="50" charset="-128"/>
            </a:endParaRPr>
          </a:p>
          <a:p>
            <a:pPr algn="l"/>
            <a:endParaRPr lang="ja-JP" altLang="en-US" sz="2400" dirty="0">
              <a:latin typeface="メイリオ" panose="020B0604030504040204" pitchFamily="50" charset="-128"/>
              <a:ea typeface="メイリオ" panose="020B0604030504040204" pitchFamily="50" charset="-128"/>
            </a:endParaRPr>
          </a:p>
          <a:p>
            <a:pPr algn="l"/>
            <a:endParaRPr kumimoji="1" lang="ja-JP" altLang="en-US" sz="24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685800" y="4288036"/>
            <a:ext cx="2743200" cy="1569660"/>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情報が少ないと、もともと関心のある人しか参加しない。</a:t>
            </a:r>
            <a:endParaRPr kumimoji="1" lang="ja-JP" altLang="en-US" sz="2400" dirty="0">
              <a:latin typeface="メイリオ" panose="020B0604030504040204" pitchFamily="50" charset="-128"/>
              <a:ea typeface="メイリオ" panose="020B0604030504040204" pitchFamily="50" charset="-128"/>
            </a:endParaRPr>
          </a:p>
        </p:txBody>
      </p:sp>
      <p:sp>
        <p:nvSpPr>
          <p:cNvPr id="8" name="テキスト ボックス 7"/>
          <p:cNvSpPr txBox="1"/>
          <p:nvPr/>
        </p:nvSpPr>
        <p:spPr>
          <a:xfrm>
            <a:off x="4482885" y="1198536"/>
            <a:ext cx="2057400" cy="2800767"/>
          </a:xfrm>
          <a:prstGeom prst="rect">
            <a:avLst/>
          </a:prstGeom>
          <a:noFill/>
          <a:ln>
            <a:solidFill>
              <a:schemeClr val="tx1"/>
            </a:solidFill>
          </a:ln>
        </p:spPr>
        <p:txBody>
          <a:bodyPr wrap="square" rtlCol="0">
            <a:spAutoFit/>
          </a:bodyPr>
          <a:lstStyle/>
          <a:p>
            <a:pPr algn="l"/>
            <a:br>
              <a:rPr kumimoji="1" lang="ja-JP" altLang="en-US" sz="2400" dirty="0">
                <a:latin typeface="メイリオ" panose="020B0604030504040204" pitchFamily="50" charset="-128"/>
                <a:ea typeface="メイリオ" panose="020B0604030504040204" pitchFamily="50" charset="-128"/>
              </a:rPr>
            </a:br>
            <a:r>
              <a:rPr lang="en-US" altLang="ja-JP" sz="2000" dirty="0">
                <a:latin typeface="メイリオ" panose="020B0604030504040204" pitchFamily="50" charset="-128"/>
                <a:ea typeface="メイリオ" panose="020B0604030504040204" pitchFamily="50" charset="-128"/>
              </a:rPr>
              <a:t>XXXX</a:t>
            </a:r>
            <a:r>
              <a:rPr lang="ja-JP" altLang="en-US" sz="2000" dirty="0">
                <a:latin typeface="メイリオ" panose="020B0604030504040204" pitchFamily="50" charset="-128"/>
                <a:ea typeface="メイリオ" panose="020B0604030504040204" pitchFamily="50" charset="-128"/>
              </a:rPr>
              <a:t>部</a:t>
            </a: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部員募集</a:t>
            </a:r>
            <a:br>
              <a:rPr lang="ja-JP" altLang="en-US" sz="2000" dirty="0">
                <a:latin typeface="メイリオ" panose="020B0604030504040204" pitchFamily="50" charset="-128"/>
                <a:ea typeface="メイリオ" panose="020B0604030504040204" pitchFamily="50" charset="-128"/>
              </a:rPr>
            </a:br>
            <a:br>
              <a:rPr lang="ja-JP" altLang="en-US" sz="2000" dirty="0">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こんな部です</a:t>
            </a:r>
            <a:endParaRPr kumimoji="1" lang="ja-JP" altLang="en-US" dirty="0">
              <a:latin typeface="メイリオ" panose="020B0604030504040204" pitchFamily="50" charset="-128"/>
              <a:ea typeface="メイリオ" panose="020B0604030504040204" pitchFamily="50" charset="-128"/>
            </a:endParaRPr>
          </a:p>
          <a:p>
            <a:pPr algn="l"/>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こんな活動</a:t>
            </a:r>
          </a:p>
          <a:p>
            <a:pPr algn="l"/>
            <a:r>
              <a:rPr lang="ja-JP" altLang="en-US" dirty="0">
                <a:latin typeface="メイリオ" panose="020B0604030504040204" pitchFamily="50" charset="-128"/>
                <a:ea typeface="メイリオ" panose="020B0604030504040204" pitchFamily="50" charset="-128"/>
              </a:rPr>
              <a:t>　　しています。</a:t>
            </a:r>
            <a:endParaRPr kumimoji="1" lang="ja-JP" altLang="en-US" sz="2400" dirty="0">
              <a:latin typeface="メイリオ" panose="020B0604030504040204" pitchFamily="50" charset="-128"/>
              <a:ea typeface="メイリオ" panose="020B0604030504040204" pitchFamily="50" charset="-128"/>
            </a:endParaRPr>
          </a:p>
        </p:txBody>
      </p:sp>
      <p:sp>
        <p:nvSpPr>
          <p:cNvPr id="5" name="右矢印 4"/>
          <p:cNvSpPr/>
          <p:nvPr/>
        </p:nvSpPr>
        <p:spPr bwMode="auto">
          <a:xfrm>
            <a:off x="3324967" y="2253228"/>
            <a:ext cx="678180" cy="6096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0" name="テキスト ボックス 9"/>
          <p:cNvSpPr txBox="1"/>
          <p:nvPr/>
        </p:nvSpPr>
        <p:spPr>
          <a:xfrm>
            <a:off x="4482885" y="4369819"/>
            <a:ext cx="2743200" cy="1938992"/>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リーフレット型</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知らない人、関心のない人にも興味を持ってもらえるような情報を追加</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11009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6</a:t>
            </a:fld>
            <a:endParaRPr kumimoji="0" lang="en-US" altLang="ja-JP"/>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ポスター</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リーフレットの意味</a:t>
            </a:r>
            <a:endParaRPr lang="en-US" altLang="ja-JP" sz="28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1752600" y="6284981"/>
            <a:ext cx="7620000"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ポスター型　　　　　　　　リーフレット型</a:t>
            </a:r>
            <a:endParaRPr kumimoji="1" lang="ja-JP" altLang="en-US" sz="24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0128" y="864717"/>
            <a:ext cx="3719550" cy="5261363"/>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866009"/>
            <a:ext cx="3795750" cy="5369150"/>
          </a:xfrm>
          <a:prstGeom prst="rect">
            <a:avLst/>
          </a:prstGeom>
        </p:spPr>
      </p:pic>
    </p:spTree>
    <p:extLst>
      <p:ext uri="{BB962C8B-B14F-4D97-AF65-F5344CB8AC3E}">
        <p14:creationId xmlns:p14="http://schemas.microsoft.com/office/powerpoint/2010/main" val="3449938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7</a:t>
            </a:fld>
            <a:endParaRPr kumimoji="0" lang="en-US" altLang="ja-JP"/>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アイキャッチとキャッチコピーの意味</a:t>
            </a:r>
            <a:endParaRPr lang="en-US" altLang="ja-JP" sz="28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1066800" y="5987117"/>
            <a:ext cx="7620000"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普通はこんな感じ　　アイキャッチ</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キャッチコピー</a:t>
            </a:r>
            <a:endParaRPr kumimoji="1" lang="ja-JP" altLang="en-US" sz="2400" dirty="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762000" y="1066800"/>
            <a:ext cx="3238217" cy="4681537"/>
          </a:xfrm>
          <a:prstGeom prst="rect">
            <a:avLst/>
          </a:prstGeom>
        </p:spPr>
      </p:pic>
      <p:pic>
        <p:nvPicPr>
          <p:cNvPr id="5" name="図 4"/>
          <p:cNvPicPr>
            <a:picLocks noChangeAspect="1"/>
          </p:cNvPicPr>
          <p:nvPr/>
        </p:nvPicPr>
        <p:blipFill>
          <a:blip r:embed="rId3"/>
          <a:stretch>
            <a:fillRect/>
          </a:stretch>
        </p:blipFill>
        <p:spPr>
          <a:xfrm>
            <a:off x="4648200" y="1090047"/>
            <a:ext cx="3231759" cy="4696824"/>
          </a:xfrm>
          <a:prstGeom prst="rect">
            <a:avLst/>
          </a:prstGeom>
        </p:spPr>
      </p:pic>
    </p:spTree>
    <p:extLst>
      <p:ext uri="{BB962C8B-B14F-4D97-AF65-F5344CB8AC3E}">
        <p14:creationId xmlns:p14="http://schemas.microsoft.com/office/powerpoint/2010/main" val="2925947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8</a:t>
            </a:fld>
            <a:endParaRPr kumimoji="0" lang="en-US" altLang="ja-JP"/>
          </a:p>
        </p:txBody>
      </p:sp>
      <p:sp>
        <p:nvSpPr>
          <p:cNvPr id="11" name="テキスト ボックス 10"/>
          <p:cNvSpPr txBox="1"/>
          <p:nvPr/>
        </p:nvSpPr>
        <p:spPr>
          <a:xfrm>
            <a:off x="356450" y="859295"/>
            <a:ext cx="7863205"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ポスターの主役</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アイキャッチとキャッチコピー</a:t>
            </a:r>
            <a:r>
              <a:rPr lang="en-US" altLang="ja-JP" sz="2800" dirty="0">
                <a:latin typeface="メイリオ" panose="020B0604030504040204" pitchFamily="50" charset="-128"/>
                <a:ea typeface="メイリオ" panose="020B0604030504040204" pitchFamily="50" charset="-128"/>
              </a:rPr>
              <a:t>(1)</a:t>
            </a:r>
          </a:p>
        </p:txBody>
      </p:sp>
      <p:sp>
        <p:nvSpPr>
          <p:cNvPr id="9" name="テキスト ボックス 8"/>
          <p:cNvSpPr txBox="1"/>
          <p:nvPr/>
        </p:nvSpPr>
        <p:spPr>
          <a:xfrm>
            <a:off x="1835784" y="4789543"/>
            <a:ext cx="1874520" cy="400110"/>
          </a:xfrm>
          <a:prstGeom prst="rect">
            <a:avLst/>
          </a:prstGeom>
          <a:noFill/>
          <a:ln>
            <a:solidFill>
              <a:schemeClr val="tx1"/>
            </a:solidFill>
          </a:ln>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rPr>
              <a:t>詳細情報</a:t>
            </a:r>
          </a:p>
        </p:txBody>
      </p:sp>
      <p:sp>
        <p:nvSpPr>
          <p:cNvPr id="2" name="正方形/長方形 1"/>
          <p:cNvSpPr/>
          <p:nvPr/>
        </p:nvSpPr>
        <p:spPr bwMode="auto">
          <a:xfrm>
            <a:off x="609600" y="1629543"/>
            <a:ext cx="3245168" cy="423948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6" name="楕円 5"/>
          <p:cNvSpPr/>
          <p:nvPr/>
        </p:nvSpPr>
        <p:spPr bwMode="auto">
          <a:xfrm>
            <a:off x="1247616" y="2851913"/>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a:latin typeface="Arial" charset="0"/>
              </a:rPr>
              <a:t>アイキャッチ</a:t>
            </a:r>
            <a:endParaRPr kumimoji="1" lang="ja-JP" altLang="en-US" sz="2400" b="0" i="0" u="none" strike="noStrike" cap="none" normalizeH="0" baseline="0" dirty="0">
              <a:ln>
                <a:noFill/>
              </a:ln>
              <a:solidFill>
                <a:schemeClr val="tx1"/>
              </a:solidFill>
              <a:effectLst/>
              <a:latin typeface="Arial" charset="0"/>
            </a:endParaRPr>
          </a:p>
        </p:txBody>
      </p:sp>
      <p:sp>
        <p:nvSpPr>
          <p:cNvPr id="19" name="テキスト ボックス 18"/>
          <p:cNvSpPr txBox="1"/>
          <p:nvPr/>
        </p:nvSpPr>
        <p:spPr>
          <a:xfrm>
            <a:off x="814704" y="2181768"/>
            <a:ext cx="289560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5277634" y="4873390"/>
            <a:ext cx="1874520" cy="400110"/>
          </a:xfrm>
          <a:prstGeom prst="rect">
            <a:avLst/>
          </a:prstGeom>
          <a:noFill/>
          <a:ln>
            <a:solidFill>
              <a:schemeClr val="tx1"/>
            </a:solidFill>
          </a:ln>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rPr>
              <a:t>詳細情報</a:t>
            </a:r>
          </a:p>
        </p:txBody>
      </p:sp>
      <p:sp>
        <p:nvSpPr>
          <p:cNvPr id="21" name="正方形/長方形 20"/>
          <p:cNvSpPr/>
          <p:nvPr/>
        </p:nvSpPr>
        <p:spPr bwMode="auto">
          <a:xfrm>
            <a:off x="4526364" y="1686810"/>
            <a:ext cx="3245168" cy="423948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22" name="楕円 21"/>
          <p:cNvSpPr/>
          <p:nvPr/>
        </p:nvSpPr>
        <p:spPr bwMode="auto">
          <a:xfrm>
            <a:off x="4802720" y="1908514"/>
            <a:ext cx="2824348" cy="263460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a:latin typeface="Arial" charset="0"/>
              </a:rPr>
              <a:t>アイキャッチ</a:t>
            </a:r>
            <a:endParaRPr kumimoji="1" lang="ja-JP" altLang="en-US" sz="2400" b="0" i="0" u="none" strike="noStrike" cap="none" normalizeH="0" baseline="0" dirty="0">
              <a:ln>
                <a:noFill/>
              </a:ln>
              <a:solidFill>
                <a:schemeClr val="tx1"/>
              </a:solidFill>
              <a:effectLst/>
              <a:latin typeface="Arial" charset="0"/>
            </a:endParaRPr>
          </a:p>
        </p:txBody>
      </p:sp>
      <p:sp>
        <p:nvSpPr>
          <p:cNvPr id="23" name="テキスト ボックス 22"/>
          <p:cNvSpPr txBox="1"/>
          <p:nvPr/>
        </p:nvSpPr>
        <p:spPr>
          <a:xfrm>
            <a:off x="5104532" y="3557206"/>
            <a:ext cx="2494804"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27322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9</a:t>
            </a:fld>
            <a:endParaRPr kumimoji="0" lang="en-US" altLang="ja-JP"/>
          </a:p>
        </p:txBody>
      </p:sp>
      <p:sp>
        <p:nvSpPr>
          <p:cNvPr id="11" name="テキスト ボックス 10"/>
          <p:cNvSpPr txBox="1"/>
          <p:nvPr/>
        </p:nvSpPr>
        <p:spPr>
          <a:xfrm>
            <a:off x="356450" y="859295"/>
            <a:ext cx="7863205" cy="461665"/>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あまり視線の流れを見ださない</a:t>
            </a:r>
            <a:endParaRPr lang="en-US" altLang="ja-JP" sz="2400" dirty="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視線の流れ</a:t>
            </a:r>
            <a:endParaRPr lang="en-US" altLang="ja-JP" sz="2800"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1815120" y="4849882"/>
            <a:ext cx="1874520" cy="400110"/>
          </a:xfrm>
          <a:prstGeom prst="rect">
            <a:avLst/>
          </a:prstGeom>
          <a:noFill/>
          <a:ln>
            <a:solidFill>
              <a:schemeClr val="tx1"/>
            </a:solidFill>
          </a:ln>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rPr>
              <a:t>詳細情報</a:t>
            </a:r>
          </a:p>
        </p:txBody>
      </p:sp>
      <p:sp>
        <p:nvSpPr>
          <p:cNvPr id="2" name="正方形/長方形 1"/>
          <p:cNvSpPr/>
          <p:nvPr/>
        </p:nvSpPr>
        <p:spPr bwMode="auto">
          <a:xfrm>
            <a:off x="609600" y="1629543"/>
            <a:ext cx="3245168" cy="423948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6" name="楕円 5"/>
          <p:cNvSpPr/>
          <p:nvPr/>
        </p:nvSpPr>
        <p:spPr bwMode="auto">
          <a:xfrm>
            <a:off x="1401092" y="3070492"/>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a:latin typeface="Arial" charset="0"/>
              </a:rPr>
              <a:t>アイキャッチ</a:t>
            </a:r>
            <a:endParaRPr kumimoji="1" lang="ja-JP" altLang="en-US" sz="2400" b="0" i="0" u="none" strike="noStrike" cap="none" normalizeH="0" baseline="0" dirty="0">
              <a:ln>
                <a:noFill/>
              </a:ln>
              <a:solidFill>
                <a:schemeClr val="tx1"/>
              </a:solidFill>
              <a:effectLst/>
              <a:latin typeface="Arial" charset="0"/>
            </a:endParaRPr>
          </a:p>
        </p:txBody>
      </p:sp>
      <p:sp>
        <p:nvSpPr>
          <p:cNvPr id="19" name="テキスト ボックス 18"/>
          <p:cNvSpPr txBox="1"/>
          <p:nvPr/>
        </p:nvSpPr>
        <p:spPr>
          <a:xfrm>
            <a:off x="805664" y="2561854"/>
            <a:ext cx="289560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688135" y="1881440"/>
            <a:ext cx="187452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タイトル</a:t>
            </a:r>
            <a:endParaRPr kumimoji="1" lang="ja-JP" altLang="en-US" sz="2000" dirty="0">
              <a:latin typeface="メイリオ" panose="020B0604030504040204" pitchFamily="50" charset="-128"/>
              <a:ea typeface="メイリオ" panose="020B0604030504040204" pitchFamily="50" charset="-128"/>
            </a:endParaRPr>
          </a:p>
        </p:txBody>
      </p:sp>
      <p:sp>
        <p:nvSpPr>
          <p:cNvPr id="3" name="フリーフォーム 2"/>
          <p:cNvSpPr/>
          <p:nvPr/>
        </p:nvSpPr>
        <p:spPr bwMode="auto">
          <a:xfrm>
            <a:off x="1363851" y="2154264"/>
            <a:ext cx="945396" cy="2851689"/>
          </a:xfrm>
          <a:custGeom>
            <a:avLst/>
            <a:gdLst>
              <a:gd name="connsiteX0" fmla="*/ 945396 w 945396"/>
              <a:gd name="connsiteY0" fmla="*/ 1286360 h 2851689"/>
              <a:gd name="connsiteX1" fmla="*/ 0 w 945396"/>
              <a:gd name="connsiteY1" fmla="*/ 0 h 2851689"/>
              <a:gd name="connsiteX2" fmla="*/ 805912 w 945396"/>
              <a:gd name="connsiteY2" fmla="*/ 2851689 h 2851689"/>
            </a:gdLst>
            <a:ahLst/>
            <a:cxnLst>
              <a:cxn ang="0">
                <a:pos x="connsiteX0" y="connsiteY0"/>
              </a:cxn>
              <a:cxn ang="0">
                <a:pos x="connsiteX1" y="connsiteY1"/>
              </a:cxn>
              <a:cxn ang="0">
                <a:pos x="connsiteX2" y="connsiteY2"/>
              </a:cxn>
            </a:cxnLst>
            <a:rect l="l" t="t" r="r" b="b"/>
            <a:pathLst>
              <a:path w="945396" h="2851689">
                <a:moveTo>
                  <a:pt x="945396" y="1286360"/>
                </a:moveTo>
                <a:lnTo>
                  <a:pt x="0" y="0"/>
                </a:lnTo>
                <a:lnTo>
                  <a:pt x="805912" y="2851689"/>
                </a:lnTo>
              </a:path>
            </a:pathLst>
          </a:cu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5" name="テキスト ボックス 14"/>
          <p:cNvSpPr txBox="1"/>
          <p:nvPr/>
        </p:nvSpPr>
        <p:spPr>
          <a:xfrm>
            <a:off x="5819761" y="3766859"/>
            <a:ext cx="1874520" cy="400110"/>
          </a:xfrm>
          <a:prstGeom prst="rect">
            <a:avLst/>
          </a:prstGeom>
          <a:noFill/>
          <a:ln>
            <a:solidFill>
              <a:schemeClr val="tx1"/>
            </a:solidFill>
          </a:ln>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rPr>
              <a:t>概要情報</a:t>
            </a:r>
          </a:p>
        </p:txBody>
      </p:sp>
      <p:sp>
        <p:nvSpPr>
          <p:cNvPr id="16" name="正方形/長方形 15"/>
          <p:cNvSpPr/>
          <p:nvPr/>
        </p:nvSpPr>
        <p:spPr bwMode="auto">
          <a:xfrm>
            <a:off x="5061580" y="1512804"/>
            <a:ext cx="3245168" cy="423948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17" name="楕円 16"/>
          <p:cNvSpPr/>
          <p:nvPr/>
        </p:nvSpPr>
        <p:spPr bwMode="auto">
          <a:xfrm>
            <a:off x="5772454" y="1899083"/>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a:latin typeface="Arial" charset="0"/>
              </a:rPr>
              <a:t>アイキャッチ</a:t>
            </a:r>
            <a:endParaRPr kumimoji="1" lang="ja-JP" altLang="en-US" sz="2400" b="0" i="0" u="none" strike="noStrike" cap="none" normalizeH="0" baseline="0" dirty="0">
              <a:ln>
                <a:noFill/>
              </a:ln>
              <a:solidFill>
                <a:schemeClr val="tx1"/>
              </a:solidFill>
              <a:effectLst/>
              <a:latin typeface="Arial" charset="0"/>
            </a:endParaRPr>
          </a:p>
        </p:txBody>
      </p:sp>
      <p:sp>
        <p:nvSpPr>
          <p:cNvPr id="18" name="テキスト ボックス 17"/>
          <p:cNvSpPr txBox="1"/>
          <p:nvPr/>
        </p:nvSpPr>
        <p:spPr>
          <a:xfrm>
            <a:off x="5243437" y="2355771"/>
            <a:ext cx="289560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6264517" y="4559517"/>
            <a:ext cx="187452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詳細</a:t>
            </a:r>
            <a:r>
              <a:rPr kumimoji="1" lang="ja-JP" altLang="en-US" sz="2000" dirty="0">
                <a:latin typeface="メイリオ" panose="020B0604030504040204" pitchFamily="50" charset="-128"/>
                <a:ea typeface="メイリオ" panose="020B0604030504040204" pitchFamily="50" charset="-128"/>
              </a:rPr>
              <a:t>情報</a:t>
            </a:r>
          </a:p>
        </p:txBody>
      </p:sp>
      <p:cxnSp>
        <p:nvCxnSpPr>
          <p:cNvPr id="5" name="直線コネクタ 4"/>
          <p:cNvCxnSpPr/>
          <p:nvPr/>
        </p:nvCxnSpPr>
        <p:spPr bwMode="auto">
          <a:xfrm>
            <a:off x="6477000" y="2281550"/>
            <a:ext cx="609600" cy="2568332"/>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69229669"/>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txDef>
      <a:spPr>
        <a:noFill/>
      </a:spPr>
      <a:bodyPr wrap="square" rtlCol="0">
        <a:spAutoFit/>
      </a:bodyPr>
      <a:lstStyle>
        <a:defPPr algn="l">
          <a:defRPr sz="2400" dirty="0" smtClean="0">
            <a:latin typeface="メイリオ" panose="020B0604030504040204" pitchFamily="50" charset="-128"/>
            <a:ea typeface="メイリオ" panose="020B0604030504040204" pitchFamily="50" charset="-128"/>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9021</TotalTime>
  <Words>1751</Words>
  <Application>Microsoft Office PowerPoint</Application>
  <PresentationFormat>画面に合わせる (4:3)</PresentationFormat>
  <Paragraphs>393</Paragraphs>
  <Slides>38</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38</vt:i4>
      </vt:variant>
    </vt:vector>
  </HeadingPairs>
  <TitlesOfParts>
    <vt:vector size="42" baseType="lpstr">
      <vt:lpstr>メイリオ</vt:lpstr>
      <vt:lpstr>游ゴシック</vt:lpstr>
      <vt:lpstr>Arial</vt:lpstr>
      <vt:lpstr>標準デザイン</vt:lpstr>
      <vt:lpstr>情報 ポスター作り</vt:lpstr>
      <vt:lpstr>どうしてポスター作り? AI(人工知能)って何?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人気投票結果</vt:lpstr>
      <vt:lpstr>人気投票結果</vt:lpstr>
      <vt:lpstr>人気投票方法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Go Ota</cp:lastModifiedBy>
  <cp:revision>335</cp:revision>
  <cp:lastPrinted>2019-11-19T21:21:47Z</cp:lastPrinted>
  <dcterms:created xsi:type="dcterms:W3CDTF">2014-03-24T13:08:44Z</dcterms:created>
  <dcterms:modified xsi:type="dcterms:W3CDTF">2022-07-25T07:40:17Z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