
<file path=[Content_Types].xml><?xml version="1.0" encoding="utf-8"?>
<Types xmlns="http://schemas.openxmlformats.org/package/2006/content-types">
  <Default Extension="mp3" ContentType="audio/mpe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61" r:id="rId3"/>
    <p:sldId id="286" r:id="rId4"/>
    <p:sldId id="294" r:id="rId5"/>
    <p:sldId id="292" r:id="rId6"/>
    <p:sldId id="295" r:id="rId7"/>
    <p:sldId id="299" r:id="rId8"/>
    <p:sldId id="300" r:id="rId9"/>
    <p:sldId id="301" r:id="rId10"/>
    <p:sldId id="302" r:id="rId11"/>
    <p:sldId id="303" r:id="rId12"/>
    <p:sldId id="304" r:id="rId13"/>
    <p:sldId id="305" r:id="rId14"/>
    <p:sldId id="306" r:id="rId15"/>
    <p:sldId id="307" r:id="rId16"/>
    <p:sldId id="308" r:id="rId17"/>
    <p:sldId id="309" r:id="rId18"/>
    <p:sldId id="310" r:id="rId19"/>
    <p:sldId id="263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99"/>
    <a:srgbClr val="FFCCFF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817" autoAdjust="0"/>
    <p:restoredTop sz="94660"/>
  </p:normalViewPr>
  <p:slideViewPr>
    <p:cSldViewPr snapToGrid="0">
      <p:cViewPr varScale="1">
        <p:scale>
          <a:sx n="59" d="100"/>
          <a:sy n="59" d="100"/>
        </p:scale>
        <p:origin x="7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E69AD-D535-4442-959C-49FEFC282E87}" type="datetimeFigureOut">
              <a:rPr kumimoji="1" lang="ja-JP" altLang="en-US" smtClean="0"/>
              <a:t>2020/5/5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8A1B3D-876D-4261-B402-ECCBBE1ED79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7633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8A1B3D-876D-4261-B402-ECCBBE1ED798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72899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5B4A-CA37-4132-B168-3288975EC851}" type="datetime1">
              <a:rPr kumimoji="1" lang="ja-JP" altLang="en-US" smtClean="0"/>
              <a:t>2020/5/5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5061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0165C-CCD2-4AB7-86D2-D32F00FCEBE9}" type="datetime1">
              <a:rPr kumimoji="1" lang="ja-JP" altLang="en-US" smtClean="0"/>
              <a:t>2020/5/5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60492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A0DBE-8064-4640-BA66-6164A751E770}" type="datetime1">
              <a:rPr kumimoji="1" lang="ja-JP" altLang="en-US" smtClean="0"/>
              <a:t>2020/5/5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79807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56CC-3FB8-48AD-9D00-3EFD2E845DFA}" type="datetime1">
              <a:rPr kumimoji="1" lang="ja-JP" altLang="en-US" smtClean="0"/>
              <a:t>2020/5/5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4889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BBF1E-497E-46AE-9224-27F9086B88CA}" type="datetime1">
              <a:rPr kumimoji="1" lang="ja-JP" altLang="en-US" smtClean="0"/>
              <a:t>2020/5/5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8984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8A83C-20CE-4466-86BD-19F92A95811C}" type="datetime1">
              <a:rPr kumimoji="1" lang="ja-JP" altLang="en-US" smtClean="0"/>
              <a:t>2020/5/5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0680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E4E4D-3B04-4B73-9423-392FD7E7502E}" type="datetime1">
              <a:rPr kumimoji="1" lang="ja-JP" altLang="en-US" smtClean="0"/>
              <a:t>2020/5/5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88235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9DF83-A931-4B7C-9581-BF2AB541454A}" type="datetime1">
              <a:rPr kumimoji="1" lang="ja-JP" altLang="en-US" smtClean="0"/>
              <a:t>2020/5/5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5062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70B95-5CD5-4B88-877B-8821C650E099}" type="datetime1">
              <a:rPr kumimoji="1" lang="ja-JP" altLang="en-US" smtClean="0"/>
              <a:t>2020/5/5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1382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04367-1B72-4267-9048-56D510052357}" type="datetime1">
              <a:rPr kumimoji="1" lang="ja-JP" altLang="en-US" smtClean="0"/>
              <a:t>2020/5/5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7980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DF909-9D85-4CDF-9451-F4578A7007B7}" type="datetime1">
              <a:rPr kumimoji="1" lang="ja-JP" altLang="en-US" smtClean="0"/>
              <a:t>2020/5/5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5557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B4BEF-3678-4C7F-BEDA-82034AE3E61B}" type="datetime1">
              <a:rPr kumimoji="1" lang="ja-JP" altLang="en-US" smtClean="0"/>
              <a:t>2020/5/5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9771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2.wav"/><Relationship Id="rId7" Type="http://schemas.openxmlformats.org/officeDocument/2006/relationships/image" Target="../media/image1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audio1.wav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4.png"/><Relationship Id="rId4" Type="http://schemas.openxmlformats.org/officeDocument/2006/relationships/audio" Target="../media/media2.wav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audio" Target="../media/media26.mp3"/><Relationship Id="rId13" Type="http://schemas.openxmlformats.org/officeDocument/2006/relationships/image" Target="../media/image10.emf"/><Relationship Id="rId3" Type="http://schemas.microsoft.com/office/2007/relationships/media" Target="../media/media24.mp3"/><Relationship Id="rId7" Type="http://schemas.microsoft.com/office/2007/relationships/media" Target="../media/media26.mp3"/><Relationship Id="rId12" Type="http://schemas.openxmlformats.org/officeDocument/2006/relationships/image" Target="../media/image9.png"/><Relationship Id="rId2" Type="http://schemas.openxmlformats.org/officeDocument/2006/relationships/audio" Target="../media/media23.mp3"/><Relationship Id="rId1" Type="http://schemas.microsoft.com/office/2007/relationships/media" Target="../media/media23.mp3"/><Relationship Id="rId6" Type="http://schemas.openxmlformats.org/officeDocument/2006/relationships/audio" Target="../media/media25.mp3"/><Relationship Id="rId11" Type="http://schemas.openxmlformats.org/officeDocument/2006/relationships/audio" Target="../media/audio4.wav"/><Relationship Id="rId5" Type="http://schemas.microsoft.com/office/2007/relationships/media" Target="../media/media25.mp3"/><Relationship Id="rId15" Type="http://schemas.openxmlformats.org/officeDocument/2006/relationships/image" Target="../media/image4.png"/><Relationship Id="rId10" Type="http://schemas.openxmlformats.org/officeDocument/2006/relationships/audio" Target="../media/audio3.wav"/><Relationship Id="rId4" Type="http://schemas.openxmlformats.org/officeDocument/2006/relationships/audio" Target="../media/media24.mp3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media30.mp3"/><Relationship Id="rId13" Type="http://schemas.openxmlformats.org/officeDocument/2006/relationships/image" Target="../media/image5.png"/><Relationship Id="rId3" Type="http://schemas.microsoft.com/office/2007/relationships/media" Target="../media/media28.mp3"/><Relationship Id="rId7" Type="http://schemas.microsoft.com/office/2007/relationships/media" Target="../media/media30.mp3"/><Relationship Id="rId12" Type="http://schemas.openxmlformats.org/officeDocument/2006/relationships/audio" Target="../media/audio3.wav"/><Relationship Id="rId2" Type="http://schemas.openxmlformats.org/officeDocument/2006/relationships/audio" Target="../media/media27.mp3"/><Relationship Id="rId16" Type="http://schemas.openxmlformats.org/officeDocument/2006/relationships/image" Target="../media/image13.gif"/><Relationship Id="rId1" Type="http://schemas.microsoft.com/office/2007/relationships/media" Target="../media/media27.mp3"/><Relationship Id="rId6" Type="http://schemas.openxmlformats.org/officeDocument/2006/relationships/audio" Target="../media/media29.mp3"/><Relationship Id="rId11" Type="http://schemas.openxmlformats.org/officeDocument/2006/relationships/slideLayout" Target="../slideLayouts/slideLayout1.xml"/><Relationship Id="rId5" Type="http://schemas.microsoft.com/office/2007/relationships/media" Target="../media/media29.mp3"/><Relationship Id="rId15" Type="http://schemas.openxmlformats.org/officeDocument/2006/relationships/image" Target="../media/image4.png"/><Relationship Id="rId10" Type="http://schemas.openxmlformats.org/officeDocument/2006/relationships/audio" Target="../media/media31.mp3"/><Relationship Id="rId4" Type="http://schemas.openxmlformats.org/officeDocument/2006/relationships/audio" Target="../media/media28.mp3"/><Relationship Id="rId9" Type="http://schemas.microsoft.com/office/2007/relationships/media" Target="../media/media31.mp3"/><Relationship Id="rId1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audio" Target="../media/media35.mp3"/><Relationship Id="rId13" Type="http://schemas.openxmlformats.org/officeDocument/2006/relationships/audio" Target="../media/audio4.wav"/><Relationship Id="rId3" Type="http://schemas.microsoft.com/office/2007/relationships/media" Target="../media/media33.mp3"/><Relationship Id="rId7" Type="http://schemas.microsoft.com/office/2007/relationships/media" Target="../media/media35.mp3"/><Relationship Id="rId12" Type="http://schemas.openxmlformats.org/officeDocument/2006/relationships/audio" Target="../media/audio3.wav"/><Relationship Id="rId2" Type="http://schemas.openxmlformats.org/officeDocument/2006/relationships/audio" Target="../media/media32.mp3"/><Relationship Id="rId1" Type="http://schemas.microsoft.com/office/2007/relationships/media" Target="../media/media32.mp3"/><Relationship Id="rId6" Type="http://schemas.openxmlformats.org/officeDocument/2006/relationships/audio" Target="../media/media34.mp3"/><Relationship Id="rId11" Type="http://schemas.openxmlformats.org/officeDocument/2006/relationships/slideLayout" Target="../slideLayouts/slideLayout1.xml"/><Relationship Id="rId5" Type="http://schemas.microsoft.com/office/2007/relationships/media" Target="../media/media34.mp3"/><Relationship Id="rId10" Type="http://schemas.openxmlformats.org/officeDocument/2006/relationships/audio" Target="../media/media36.mp3"/><Relationship Id="rId4" Type="http://schemas.openxmlformats.org/officeDocument/2006/relationships/audio" Target="../media/media33.mp3"/><Relationship Id="rId9" Type="http://schemas.microsoft.com/office/2007/relationships/media" Target="../media/media36.mp3"/><Relationship Id="rId1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audio" Target="../media/media40.mp3"/><Relationship Id="rId3" Type="http://schemas.microsoft.com/office/2007/relationships/media" Target="../media/media38.mp3"/><Relationship Id="rId7" Type="http://schemas.microsoft.com/office/2007/relationships/media" Target="../media/media40.mp3"/><Relationship Id="rId12" Type="http://schemas.openxmlformats.org/officeDocument/2006/relationships/image" Target="../media/image4.png"/><Relationship Id="rId2" Type="http://schemas.openxmlformats.org/officeDocument/2006/relationships/audio" Target="../media/media37.mp3"/><Relationship Id="rId1" Type="http://schemas.microsoft.com/office/2007/relationships/media" Target="../media/media37.mp3"/><Relationship Id="rId6" Type="http://schemas.openxmlformats.org/officeDocument/2006/relationships/audio" Target="../media/media39.mp3"/><Relationship Id="rId11" Type="http://schemas.openxmlformats.org/officeDocument/2006/relationships/image" Target="../media/image15.png"/><Relationship Id="rId5" Type="http://schemas.microsoft.com/office/2007/relationships/media" Target="../media/media39.mp3"/><Relationship Id="rId10" Type="http://schemas.openxmlformats.org/officeDocument/2006/relationships/image" Target="../media/image14.png"/><Relationship Id="rId4" Type="http://schemas.openxmlformats.org/officeDocument/2006/relationships/audio" Target="../media/media38.mp3"/><Relationship Id="rId9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audio" Target="../media/audio4.wav"/><Relationship Id="rId3" Type="http://schemas.microsoft.com/office/2007/relationships/media" Target="../media/media42.mp3"/><Relationship Id="rId7" Type="http://schemas.openxmlformats.org/officeDocument/2006/relationships/audio" Target="../media/audio3.wav"/><Relationship Id="rId2" Type="http://schemas.openxmlformats.org/officeDocument/2006/relationships/audio" Target="../media/media41.mp3"/><Relationship Id="rId1" Type="http://schemas.microsoft.com/office/2007/relationships/media" Target="../media/media41.mp3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42.mp3"/><Relationship Id="rId9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microsoft.com/office/2007/relationships/media" Target="../media/media44.mp3"/><Relationship Id="rId7" Type="http://schemas.openxmlformats.org/officeDocument/2006/relationships/image" Target="../media/image16.png"/><Relationship Id="rId2" Type="http://schemas.openxmlformats.org/officeDocument/2006/relationships/audio" Target="../media/media43.mp3"/><Relationship Id="rId1" Type="http://schemas.microsoft.com/office/2007/relationships/media" Target="../media/media43.mp3"/><Relationship Id="rId6" Type="http://schemas.openxmlformats.org/officeDocument/2006/relationships/audio" Target="../media/audio4.wav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44.mp3"/><Relationship Id="rId9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p3"/><Relationship Id="rId1" Type="http://schemas.microsoft.com/office/2007/relationships/media" Target="../media/media45.mp3"/><Relationship Id="rId6" Type="http://schemas.openxmlformats.org/officeDocument/2006/relationships/image" Target="../media/image4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media" Target="../media/media4.mp3"/><Relationship Id="rId7" Type="http://schemas.openxmlformats.org/officeDocument/2006/relationships/image" Target="../media/image6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4.mp3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media8.mp3"/><Relationship Id="rId13" Type="http://schemas.openxmlformats.org/officeDocument/2006/relationships/audio" Target="../media/audio4.wav"/><Relationship Id="rId3" Type="http://schemas.microsoft.com/office/2007/relationships/media" Target="../media/media6.mp3"/><Relationship Id="rId7" Type="http://schemas.microsoft.com/office/2007/relationships/media" Target="../media/media8.mp3"/><Relationship Id="rId12" Type="http://schemas.openxmlformats.org/officeDocument/2006/relationships/audio" Target="../media/audio3.wav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audio" Target="../media/media7.mp3"/><Relationship Id="rId11" Type="http://schemas.openxmlformats.org/officeDocument/2006/relationships/slideLayout" Target="../slideLayouts/slideLayout1.xml"/><Relationship Id="rId5" Type="http://schemas.microsoft.com/office/2007/relationships/media" Target="../media/media7.mp3"/><Relationship Id="rId10" Type="http://schemas.openxmlformats.org/officeDocument/2006/relationships/audio" Target="../media/media9.mp3"/><Relationship Id="rId4" Type="http://schemas.openxmlformats.org/officeDocument/2006/relationships/audio" Target="../media/media6.mp3"/><Relationship Id="rId9" Type="http://schemas.microsoft.com/office/2007/relationships/media" Target="../media/media9.mp3"/><Relationship Id="rId1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media13.mp3"/><Relationship Id="rId13" Type="http://schemas.openxmlformats.org/officeDocument/2006/relationships/slideLayout" Target="../slideLayouts/slideLayout1.xml"/><Relationship Id="rId3" Type="http://schemas.microsoft.com/office/2007/relationships/media" Target="../media/media11.mp3"/><Relationship Id="rId7" Type="http://schemas.microsoft.com/office/2007/relationships/media" Target="../media/media13.mp3"/><Relationship Id="rId12" Type="http://schemas.openxmlformats.org/officeDocument/2006/relationships/audio" Target="../media/media15.mp3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audio" Target="../media/media12.mp3"/><Relationship Id="rId11" Type="http://schemas.microsoft.com/office/2007/relationships/media" Target="../media/media15.mp3"/><Relationship Id="rId5" Type="http://schemas.microsoft.com/office/2007/relationships/media" Target="../media/media12.mp3"/><Relationship Id="rId15" Type="http://schemas.openxmlformats.org/officeDocument/2006/relationships/image" Target="../media/image4.png"/><Relationship Id="rId10" Type="http://schemas.openxmlformats.org/officeDocument/2006/relationships/audio" Target="../media/media14.mp3"/><Relationship Id="rId4" Type="http://schemas.openxmlformats.org/officeDocument/2006/relationships/audio" Target="../media/media11.mp3"/><Relationship Id="rId9" Type="http://schemas.microsoft.com/office/2007/relationships/media" Target="../media/media14.mp3"/><Relationship Id="rId14" Type="http://schemas.openxmlformats.org/officeDocument/2006/relationships/audio" Target="../media/audio4.wav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media" Target="../media/media17.mp3"/><Relationship Id="rId7" Type="http://schemas.openxmlformats.org/officeDocument/2006/relationships/audio" Target="../media/audio4.wav"/><Relationship Id="rId2" Type="http://schemas.openxmlformats.org/officeDocument/2006/relationships/audio" Target="../media/media16.mp3"/><Relationship Id="rId1" Type="http://schemas.microsoft.com/office/2007/relationships/media" Target="../media/media16.mp3"/><Relationship Id="rId6" Type="http://schemas.openxmlformats.org/officeDocument/2006/relationships/audio" Target="../media/audio3.wav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17.mp3"/><Relationship Id="rId9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media21.mp3"/><Relationship Id="rId13" Type="http://schemas.openxmlformats.org/officeDocument/2006/relationships/audio" Target="../media/audio4.wav"/><Relationship Id="rId3" Type="http://schemas.microsoft.com/office/2007/relationships/media" Target="../media/media19.mp3"/><Relationship Id="rId7" Type="http://schemas.microsoft.com/office/2007/relationships/media" Target="../media/media21.mp3"/><Relationship Id="rId12" Type="http://schemas.openxmlformats.org/officeDocument/2006/relationships/audio" Target="../media/audio3.wav"/><Relationship Id="rId2" Type="http://schemas.openxmlformats.org/officeDocument/2006/relationships/audio" Target="../media/media18.mp3"/><Relationship Id="rId1" Type="http://schemas.microsoft.com/office/2007/relationships/media" Target="../media/media18.mp3"/><Relationship Id="rId6" Type="http://schemas.openxmlformats.org/officeDocument/2006/relationships/audio" Target="../media/media20.mp3"/><Relationship Id="rId11" Type="http://schemas.openxmlformats.org/officeDocument/2006/relationships/slideLayout" Target="../slideLayouts/slideLayout1.xml"/><Relationship Id="rId5" Type="http://schemas.microsoft.com/office/2007/relationships/media" Target="../media/media20.mp3"/><Relationship Id="rId10" Type="http://schemas.openxmlformats.org/officeDocument/2006/relationships/audio" Target="../media/media22.mp3"/><Relationship Id="rId4" Type="http://schemas.openxmlformats.org/officeDocument/2006/relationships/audio" Target="../media/media19.mp3"/><Relationship Id="rId9" Type="http://schemas.microsoft.com/office/2007/relationships/media" Target="../media/media22.mp3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90731" y="1131815"/>
            <a:ext cx="4468247" cy="4776009"/>
          </a:xfrm>
          <a:prstGeom prst="rect">
            <a:avLst/>
          </a:prstGeom>
          <a:effectLst>
            <a:softEdge rad="177800"/>
          </a:effectLst>
        </p:spPr>
      </p:pic>
      <p:sp>
        <p:nvSpPr>
          <p:cNvPr id="2" name="正方形/長方形 1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507076" y="335075"/>
            <a:ext cx="6394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高校 情報科 情報社会編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スライド番号プレースホルダー 12"/>
          <p:cNvSpPr>
            <a:spLocks noGrp="1"/>
          </p:cNvSpPr>
          <p:nvPr>
            <p:ph type="sldNum" sz="quarter" idx="12"/>
          </p:nvPr>
        </p:nvSpPr>
        <p:spPr>
          <a:xfrm>
            <a:off x="6901578" y="6361603"/>
            <a:ext cx="2057400" cy="365125"/>
          </a:xfrm>
        </p:spPr>
        <p:txBody>
          <a:bodyPr/>
          <a:lstStyle/>
          <a:p>
            <a:fld id="{4181D2F1-6E19-42EE-8015-FC358F6C8FF4}" type="slidenum">
              <a:rPr kumimoji="1" lang="ja-JP" altLang="en-US" sz="180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fld>
            <a:endParaRPr kumimoji="1" lang="ja-JP" altLang="en-US" sz="1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" name="フローチャート: 和接合 14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61570" y="805221"/>
            <a:ext cx="6683433" cy="584775"/>
          </a:xfrm>
          <a:prstGeom prst="rect">
            <a:avLst/>
          </a:prstGeom>
          <a:noFill/>
          <a:ln w="5715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dirty="0" smtClean="0">
                <a:ea typeface="メイリオ" panose="020B0604030504040204" pitchFamily="50" charset="-128"/>
              </a:rPr>
              <a:t>学校著作権クイズ</a:t>
            </a:r>
            <a:endParaRPr lang="ja-JP" altLang="en-US" sz="3200" dirty="0">
              <a:ea typeface="メイリオ" panose="020B0604030504040204" pitchFamily="50" charset="-128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6573153" y="3271035"/>
            <a:ext cx="465577" cy="293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6181480" y="3047708"/>
            <a:ext cx="1714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著作権</a:t>
            </a:r>
          </a:p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〇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×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クイズ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2" name="図 11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3183" y="4281417"/>
            <a:ext cx="2813782" cy="2445311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22290" y="2598814"/>
            <a:ext cx="2848646" cy="1788685"/>
          </a:xfrm>
          <a:prstGeom prst="rect">
            <a:avLst/>
          </a:prstGeom>
        </p:spPr>
      </p:pic>
      <p:pic>
        <p:nvPicPr>
          <p:cNvPr id="17" name="speech_M010_0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122679" y="2438108"/>
            <a:ext cx="609600" cy="609600"/>
          </a:xfrm>
          <a:prstGeom prst="rect">
            <a:avLst/>
          </a:prstGeom>
        </p:spPr>
      </p:pic>
      <p:pic>
        <p:nvPicPr>
          <p:cNvPr id="7" name="道化師の風船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091055" y="1441724"/>
            <a:ext cx="609600" cy="609600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1429" y="1794222"/>
            <a:ext cx="2405075" cy="3541453"/>
          </a:xfrm>
          <a:prstGeom prst="rect">
            <a:avLst/>
          </a:prstGeom>
        </p:spPr>
      </p:pic>
      <p:sp>
        <p:nvSpPr>
          <p:cNvPr id="14" name="テキスト ボックス 13"/>
          <p:cNvSpPr txBox="1"/>
          <p:nvPr/>
        </p:nvSpPr>
        <p:spPr>
          <a:xfrm rot="20654955">
            <a:off x="1762190" y="3195005"/>
            <a:ext cx="3437370" cy="769441"/>
          </a:xfrm>
          <a:prstGeom prst="rect">
            <a:avLst/>
          </a:prstGeom>
          <a:solidFill>
            <a:schemeClr val="bg1"/>
          </a:solidFill>
          <a:ln w="5715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全部</a:t>
            </a:r>
            <a:r>
              <a:rPr kumimoji="1" lang="ja-JP" altLang="en-US" sz="4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で</a:t>
            </a:r>
            <a:r>
              <a:rPr kumimoji="1" lang="en-US" altLang="ja-JP" sz="4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kumimoji="1" lang="ja-JP" altLang="en-US" sz="4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問</a:t>
            </a:r>
            <a:endParaRPr kumimoji="1" lang="ja-JP" altLang="en-US" sz="4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31567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332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327"/>
                            </p:stCondLst>
                            <p:childTnLst>
                              <p:par>
                                <p:cTn id="1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危機感をあおる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6327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 numSld="999" showWhenStopped="0">
                <p:cTn id="2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5" grpId="0" animBg="1"/>
      <p:bldP spid="1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4" name="グループ化 3"/>
          <p:cNvGrpSpPr/>
          <p:nvPr/>
        </p:nvGrpSpPr>
        <p:grpSpPr>
          <a:xfrm>
            <a:off x="483448" y="814709"/>
            <a:ext cx="8359588" cy="2522050"/>
            <a:chOff x="483448" y="814708"/>
            <a:chExt cx="8359588" cy="3069121"/>
          </a:xfrm>
        </p:grpSpPr>
        <p:sp>
          <p:nvSpPr>
            <p:cNvPr id="40" name="角丸四角形 39"/>
            <p:cNvSpPr/>
            <p:nvPr/>
          </p:nvSpPr>
          <p:spPr>
            <a:xfrm>
              <a:off x="483448" y="814708"/>
              <a:ext cx="8264312" cy="3069121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/>
              <a:endParaRPr kumimoji="1" lang="ja-JP" altLang="en-US" sz="28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/>
              <a:endParaRPr kumimoji="1"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/>
              <a:endParaRPr kumimoji="1" lang="ja-JP" altLang="en-US" sz="28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/>
              <a:endParaRPr kumimoji="1" lang="ja-JP" altLang="en-US" sz="28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35" name="テキスト ボックス 34"/>
            <p:cNvSpPr txBox="1"/>
            <p:nvPr/>
          </p:nvSpPr>
          <p:spPr>
            <a:xfrm>
              <a:off x="5708474" y="2052195"/>
              <a:ext cx="313456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不特定の人</a:t>
              </a: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: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/>
              </a:r>
              <a:b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</a:b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(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家庭内以外の人</a:t>
              </a: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)</a:t>
              </a:r>
            </a:p>
            <a:p>
              <a:r>
                <a:rPr kumimoji="1" lang="ja-JP" altLang="en-US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多数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の人</a:t>
              </a: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:</a:t>
              </a:r>
            </a:p>
          </p:txBody>
        </p:sp>
      </p:grpSp>
      <p:grpSp>
        <p:nvGrpSpPr>
          <p:cNvPr id="3" name="グループ化 2"/>
          <p:cNvGrpSpPr/>
          <p:nvPr/>
        </p:nvGrpSpPr>
        <p:grpSpPr>
          <a:xfrm>
            <a:off x="576110" y="955956"/>
            <a:ext cx="5132364" cy="2067141"/>
            <a:chOff x="577185" y="1028985"/>
            <a:chExt cx="5132364" cy="2400015"/>
          </a:xfrm>
        </p:grpSpPr>
        <p:sp>
          <p:nvSpPr>
            <p:cNvPr id="39" name="角丸四角形 38"/>
            <p:cNvSpPr/>
            <p:nvPr/>
          </p:nvSpPr>
          <p:spPr>
            <a:xfrm>
              <a:off x="577185" y="1028985"/>
              <a:ext cx="5037552" cy="2400015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8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/>
              <a:endParaRPr kumimoji="1" lang="ja-JP" altLang="en-US" sz="28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/>
              <a:endParaRPr kumimoji="1"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/>
              <a:endParaRPr kumimoji="1"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2" name="テキスト ボックス 1"/>
            <p:cNvSpPr txBox="1"/>
            <p:nvPr/>
          </p:nvSpPr>
          <p:spPr>
            <a:xfrm>
              <a:off x="3587469" y="2052195"/>
              <a:ext cx="212208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例外</a:t>
              </a: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:</a:t>
              </a:r>
            </a:p>
            <a:p>
              <a:r>
                <a:rPr kumimoji="1" lang="ja-JP" altLang="en-US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学校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の授業</a:t>
              </a:r>
              <a:endParaRPr kumimoji="1"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10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5325" y="201933"/>
            <a:ext cx="7763519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2800" dirty="0" smtClean="0">
                <a:solidFill>
                  <a:srgbClr val="FF0000"/>
                </a:solidFill>
                <a:ea typeface="メイリオ" panose="020B0604030504040204" pitchFamily="50" charset="-128"/>
              </a:rPr>
              <a:t>解説</a:t>
            </a:r>
            <a:r>
              <a:rPr lang="ja-JP" altLang="en-US" sz="2800" dirty="0" smtClean="0">
                <a:ea typeface="メイリオ" panose="020B0604030504040204" pitchFamily="50" charset="-128"/>
              </a:rPr>
              <a:t>  コピー</a:t>
            </a:r>
            <a:r>
              <a:rPr lang="en-US" altLang="ja-JP" sz="2800" dirty="0" smtClean="0">
                <a:ea typeface="メイリオ" panose="020B0604030504040204" pitchFamily="50" charset="-128"/>
              </a:rPr>
              <a:t>(</a:t>
            </a:r>
            <a:r>
              <a:rPr lang="ja-JP" altLang="en-US" sz="2800" dirty="0" smtClean="0">
                <a:ea typeface="メイリオ" panose="020B0604030504040204" pitchFamily="50" charset="-128"/>
              </a:rPr>
              <a:t>複製</a:t>
            </a:r>
            <a:r>
              <a:rPr lang="en-US" altLang="ja-JP" sz="2800" dirty="0" smtClean="0">
                <a:ea typeface="メイリオ" panose="020B0604030504040204" pitchFamily="50" charset="-128"/>
              </a:rPr>
              <a:t>)</a:t>
            </a:r>
            <a:r>
              <a:rPr lang="ja-JP" altLang="en-US" sz="2800" dirty="0" smtClean="0">
                <a:ea typeface="メイリオ" panose="020B0604030504040204" pitchFamily="50" charset="-128"/>
              </a:rPr>
              <a:t>・公開可能な範囲</a:t>
            </a:r>
          </a:p>
        </p:txBody>
      </p:sp>
      <p:sp>
        <p:nvSpPr>
          <p:cNvPr id="42" name="フローチャート: 和接合 41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角丸四角形 6"/>
          <p:cNvSpPr/>
          <p:nvPr/>
        </p:nvSpPr>
        <p:spPr>
          <a:xfrm>
            <a:off x="731659" y="1275918"/>
            <a:ext cx="2829687" cy="136357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28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個人利用</a:t>
            </a:r>
          </a:p>
          <a:p>
            <a:r>
              <a:rPr kumimoji="1"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家</a:t>
            </a:r>
            <a:r>
              <a:rPr kumimoji="1" lang="ja-JP" altLang="en-US" sz="28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庭内</a:t>
            </a:r>
          </a:p>
          <a:p>
            <a:r>
              <a:rPr kumimoji="1" lang="en-US" altLang="ja-JP" sz="28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kumimoji="1" lang="ja-JP" altLang="en-US" sz="28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仕事でない</a:t>
            </a:r>
            <a:r>
              <a:rPr kumimoji="1" lang="en-US" altLang="ja-JP" sz="28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endParaRPr kumimoji="1" lang="ja-JP" altLang="en-US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3" name="楕円 32"/>
          <p:cNvSpPr/>
          <p:nvPr/>
        </p:nvSpPr>
        <p:spPr>
          <a:xfrm>
            <a:off x="2791453" y="1379927"/>
            <a:ext cx="609600" cy="6096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楕円 33"/>
          <p:cNvSpPr/>
          <p:nvPr/>
        </p:nvSpPr>
        <p:spPr>
          <a:xfrm>
            <a:off x="4711786" y="1190762"/>
            <a:ext cx="609600" cy="6096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十字形 35"/>
          <p:cNvSpPr/>
          <p:nvPr/>
        </p:nvSpPr>
        <p:spPr>
          <a:xfrm rot="2616390">
            <a:off x="7289210" y="1097602"/>
            <a:ext cx="808556" cy="795921"/>
          </a:xfrm>
          <a:prstGeom prst="plus">
            <a:avLst>
              <a:gd name="adj" fmla="val 4558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2" name="グループ化 11"/>
          <p:cNvGrpSpPr/>
          <p:nvPr/>
        </p:nvGrpSpPr>
        <p:grpSpPr>
          <a:xfrm>
            <a:off x="406656" y="3250714"/>
            <a:ext cx="8458151" cy="3394690"/>
            <a:chOff x="406656" y="3250714"/>
            <a:chExt cx="8458151" cy="3394690"/>
          </a:xfrm>
        </p:grpSpPr>
        <p:pic>
          <p:nvPicPr>
            <p:cNvPr id="5" name="図 4"/>
            <p:cNvPicPr>
              <a:picLocks noChangeAspect="1"/>
            </p:cNvPicPr>
            <p:nvPr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6656" y="3478006"/>
              <a:ext cx="2242502" cy="2734173"/>
            </a:xfrm>
            <a:prstGeom prst="rect">
              <a:avLst/>
            </a:prstGeom>
          </p:spPr>
        </p:pic>
        <p:sp>
          <p:nvSpPr>
            <p:cNvPr id="6" name="雲形吹き出し 5"/>
            <p:cNvSpPr/>
            <p:nvPr/>
          </p:nvSpPr>
          <p:spPr>
            <a:xfrm>
              <a:off x="2911621" y="3571565"/>
              <a:ext cx="2613588" cy="1732547"/>
            </a:xfrm>
            <a:prstGeom prst="cloudCallout">
              <a:avLst>
                <a:gd name="adj1" fmla="val -14695"/>
                <a:gd name="adj2" fmla="val 36574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下矢印 8"/>
            <p:cNvSpPr/>
            <p:nvPr/>
          </p:nvSpPr>
          <p:spPr>
            <a:xfrm rot="14700196">
              <a:off x="2551672" y="4426294"/>
              <a:ext cx="234356" cy="1081404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10" name="図 9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3055815" y="3250714"/>
              <a:ext cx="2208709" cy="2203958"/>
            </a:xfrm>
            <a:prstGeom prst="rect">
              <a:avLst/>
            </a:prstGeom>
          </p:spPr>
        </p:pic>
        <p:sp>
          <p:nvSpPr>
            <p:cNvPr id="41" name="下矢印 40"/>
            <p:cNvSpPr/>
            <p:nvPr/>
          </p:nvSpPr>
          <p:spPr>
            <a:xfrm rot="16200000">
              <a:off x="5167416" y="4314988"/>
              <a:ext cx="1271208" cy="427656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3" name="テキスト ボックス 42"/>
            <p:cNvSpPr txBox="1"/>
            <p:nvPr/>
          </p:nvSpPr>
          <p:spPr>
            <a:xfrm>
              <a:off x="2668850" y="5444451"/>
              <a:ext cx="269657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インターネット</a:t>
              </a:r>
              <a:endParaRPr kumimoji="1"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pic>
          <p:nvPicPr>
            <p:cNvPr id="11" name="図 10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6179690" y="3478006"/>
              <a:ext cx="1652904" cy="2715865"/>
            </a:xfrm>
            <a:prstGeom prst="rect">
              <a:avLst/>
            </a:prstGeom>
          </p:spPr>
        </p:pic>
        <p:sp>
          <p:nvSpPr>
            <p:cNvPr id="44" name="テキスト ボックス 43"/>
            <p:cNvSpPr txBox="1"/>
            <p:nvPr/>
          </p:nvSpPr>
          <p:spPr>
            <a:xfrm>
              <a:off x="4828674" y="6122184"/>
              <a:ext cx="403613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公衆</a:t>
              </a: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: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不特定・多数の人</a:t>
              </a:r>
              <a:endParaRPr kumimoji="1"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pic>
        <p:nvPicPr>
          <p:cNvPr id="19" name="speech_M010_2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306630" y="6126691"/>
            <a:ext cx="609600" cy="609600"/>
          </a:xfrm>
          <a:prstGeom prst="rect">
            <a:avLst/>
          </a:prstGeom>
        </p:spPr>
      </p:pic>
      <p:pic>
        <p:nvPicPr>
          <p:cNvPr id="21" name="speech_M010_2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3406250" y="6037879"/>
            <a:ext cx="609600" cy="609600"/>
          </a:xfrm>
          <a:prstGeom prst="rect">
            <a:avLst/>
          </a:prstGeom>
        </p:spPr>
      </p:pic>
      <p:sp>
        <p:nvSpPr>
          <p:cNvPr id="50" name="十字形 49"/>
          <p:cNvSpPr/>
          <p:nvPr/>
        </p:nvSpPr>
        <p:spPr>
          <a:xfrm rot="2616390">
            <a:off x="2187643" y="4085836"/>
            <a:ext cx="1679620" cy="1653373"/>
          </a:xfrm>
          <a:prstGeom prst="plus">
            <a:avLst>
              <a:gd name="adj" fmla="val 4558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" name="speech_M010_22b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8035636" y="4022711"/>
            <a:ext cx="609600" cy="609600"/>
          </a:xfrm>
          <a:prstGeom prst="rect">
            <a:avLst/>
          </a:prstGeom>
        </p:spPr>
      </p:pic>
      <p:pic>
        <p:nvPicPr>
          <p:cNvPr id="13" name="speech_M010_24b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2617841" y="614218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2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doors dir="vert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89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2889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orrect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3389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incorrect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889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389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776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2152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orrect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652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6530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9182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9682"/>
                            </p:stCondLst>
                            <p:childTnLst>
                              <p:par>
                                <p:cTn id="3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1635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6034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incorrect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6534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 showWhenStopped="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 showWhenStopped="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 showWhenStopped="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42" grpId="0" animBg="1"/>
      <p:bldP spid="33" grpId="0" animBg="1"/>
      <p:bldP spid="34" grpId="0" animBg="1"/>
      <p:bldP spid="36" grpId="0" animBg="1"/>
      <p:bldP spid="5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11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5325" y="201933"/>
            <a:ext cx="7763519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2800" dirty="0" smtClean="0">
                <a:solidFill>
                  <a:srgbClr val="FF0000"/>
                </a:solidFill>
                <a:ea typeface="メイリオ" panose="020B0604030504040204" pitchFamily="50" charset="-128"/>
              </a:rPr>
              <a:t>解説</a:t>
            </a:r>
            <a:r>
              <a:rPr lang="ja-JP" altLang="en-US" sz="2800" dirty="0" smtClean="0">
                <a:ea typeface="メイリオ" panose="020B0604030504040204" pitchFamily="50" charset="-128"/>
              </a:rPr>
              <a:t>  </a:t>
            </a:r>
            <a:r>
              <a:rPr lang="en-US" altLang="ja-JP" sz="2800" dirty="0" err="1" smtClean="0">
                <a:ea typeface="メイリオ" panose="020B0604030504040204" pitchFamily="50" charset="-128"/>
              </a:rPr>
              <a:t>Youtube</a:t>
            </a:r>
            <a:r>
              <a:rPr lang="ja-JP" altLang="en-US" sz="2800" dirty="0" smtClean="0">
                <a:ea typeface="メイリオ" panose="020B0604030504040204" pitchFamily="50" charset="-128"/>
              </a:rPr>
              <a:t>と著作権</a:t>
            </a:r>
          </a:p>
        </p:txBody>
      </p:sp>
      <p:sp>
        <p:nvSpPr>
          <p:cNvPr id="42" name="フローチャート: 和接合 41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角丸四角形 6"/>
          <p:cNvSpPr/>
          <p:nvPr/>
        </p:nvSpPr>
        <p:spPr>
          <a:xfrm>
            <a:off x="753979" y="1235242"/>
            <a:ext cx="1716505" cy="117107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作詞家</a:t>
            </a:r>
          </a:p>
          <a:p>
            <a:pPr algn="ctr"/>
            <a:r>
              <a:rPr kumimoji="1"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作曲家</a:t>
            </a:r>
          </a:p>
        </p:txBody>
      </p:sp>
      <p:sp>
        <p:nvSpPr>
          <p:cNvPr id="51" name="角丸四角形 50"/>
          <p:cNvSpPr/>
          <p:nvPr/>
        </p:nvSpPr>
        <p:spPr>
          <a:xfrm>
            <a:off x="4445267" y="1265553"/>
            <a:ext cx="1716505" cy="117107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利用者</a:t>
            </a:r>
            <a:endParaRPr kumimoji="1" lang="ja-JP" altLang="en-US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16" name="グループ化 15"/>
          <p:cNvGrpSpPr/>
          <p:nvPr/>
        </p:nvGrpSpPr>
        <p:grpSpPr>
          <a:xfrm>
            <a:off x="2831176" y="992548"/>
            <a:ext cx="1363579" cy="773875"/>
            <a:chOff x="4798961" y="1513192"/>
            <a:chExt cx="1363579" cy="773875"/>
          </a:xfrm>
        </p:grpSpPr>
        <p:sp>
          <p:nvSpPr>
            <p:cNvPr id="8" name="右矢印 7"/>
            <p:cNvSpPr/>
            <p:nvPr/>
          </p:nvSpPr>
          <p:spPr>
            <a:xfrm>
              <a:off x="4798961" y="1970391"/>
              <a:ext cx="1363579" cy="31667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テキスト ボックス 12"/>
            <p:cNvSpPr txBox="1"/>
            <p:nvPr/>
          </p:nvSpPr>
          <p:spPr>
            <a:xfrm>
              <a:off x="4825518" y="1513192"/>
              <a:ext cx="12721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提供</a:t>
              </a:r>
              <a:endParaRPr kumimoji="1" lang="ja-JP" altLang="en-US" sz="32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15" name="グループ化 14"/>
          <p:cNvGrpSpPr/>
          <p:nvPr/>
        </p:nvGrpSpPr>
        <p:grpSpPr>
          <a:xfrm>
            <a:off x="2831176" y="1904704"/>
            <a:ext cx="1432489" cy="910402"/>
            <a:chOff x="4785221" y="2577684"/>
            <a:chExt cx="1432489" cy="910402"/>
          </a:xfrm>
        </p:grpSpPr>
        <p:sp>
          <p:nvSpPr>
            <p:cNvPr id="52" name="右矢印 51"/>
            <p:cNvSpPr/>
            <p:nvPr/>
          </p:nvSpPr>
          <p:spPr>
            <a:xfrm rot="10800000">
              <a:off x="4785221" y="2577684"/>
              <a:ext cx="1363579" cy="31667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3" name="テキスト ボックス 52"/>
            <p:cNvSpPr txBox="1"/>
            <p:nvPr/>
          </p:nvSpPr>
          <p:spPr>
            <a:xfrm>
              <a:off x="4945571" y="2903311"/>
              <a:ext cx="12721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利益</a:t>
              </a:r>
              <a:endParaRPr kumimoji="1" lang="ja-JP" altLang="en-US" sz="32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pic>
        <p:nvPicPr>
          <p:cNvPr id="33" name="図 32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14160" y="201933"/>
            <a:ext cx="2405075" cy="3541453"/>
          </a:xfrm>
          <a:prstGeom prst="rect">
            <a:avLst/>
          </a:prstGeom>
        </p:spPr>
      </p:pic>
      <p:pic>
        <p:nvPicPr>
          <p:cNvPr id="2" name="図 1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4143" y="2613954"/>
            <a:ext cx="3544051" cy="1031635"/>
          </a:xfrm>
          <a:prstGeom prst="rect">
            <a:avLst/>
          </a:prstGeom>
        </p:spPr>
      </p:pic>
      <p:sp>
        <p:nvSpPr>
          <p:cNvPr id="34" name="テキスト ボックス 33"/>
          <p:cNvSpPr txBox="1"/>
          <p:nvPr/>
        </p:nvSpPr>
        <p:spPr>
          <a:xfrm>
            <a:off x="4678173" y="3726750"/>
            <a:ext cx="439655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・自身で演奏したもの</a:t>
            </a:r>
          </a:p>
          <a:p>
            <a:r>
              <a: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・自身の演奏に</a:t>
            </a:r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合わせて</a:t>
            </a:r>
            <a:b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　歌唱</a:t>
            </a:r>
            <a:r>
              <a: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したもの</a:t>
            </a:r>
          </a:p>
          <a:p>
            <a:r>
              <a: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・自身で制作した</a:t>
            </a:r>
            <a:r>
              <a:rPr kumimoji="1"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MIDI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6" name="楕円 35"/>
          <p:cNvSpPr/>
          <p:nvPr/>
        </p:nvSpPr>
        <p:spPr>
          <a:xfrm>
            <a:off x="7816697" y="3940465"/>
            <a:ext cx="987261" cy="987261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5" name="グループ化 4"/>
          <p:cNvGrpSpPr/>
          <p:nvPr/>
        </p:nvGrpSpPr>
        <p:grpSpPr>
          <a:xfrm>
            <a:off x="1105593" y="2666924"/>
            <a:ext cx="3758080" cy="2864732"/>
            <a:chOff x="1105593" y="2666924"/>
            <a:chExt cx="3758080" cy="2864732"/>
          </a:xfrm>
        </p:grpSpPr>
        <p:sp>
          <p:nvSpPr>
            <p:cNvPr id="41" name="右矢印 40"/>
            <p:cNvSpPr/>
            <p:nvPr/>
          </p:nvSpPr>
          <p:spPr>
            <a:xfrm rot="8663943">
              <a:off x="3500094" y="3862288"/>
              <a:ext cx="1363579" cy="31667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3" name="テキスト ボックス 42"/>
            <p:cNvSpPr txBox="1"/>
            <p:nvPr/>
          </p:nvSpPr>
          <p:spPr>
            <a:xfrm>
              <a:off x="3516333" y="4577549"/>
              <a:ext cx="122707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契約</a:t>
              </a:r>
              <a:endParaRPr kumimoji="1"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(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お金</a:t>
              </a: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)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44" name="右矢印 43"/>
            <p:cNvSpPr/>
            <p:nvPr/>
          </p:nvSpPr>
          <p:spPr>
            <a:xfrm rot="16200000">
              <a:off x="785814" y="2986703"/>
              <a:ext cx="925691" cy="286134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5" name="テキスト ボックス 44"/>
            <p:cNvSpPr txBox="1"/>
            <p:nvPr/>
          </p:nvSpPr>
          <p:spPr>
            <a:xfrm>
              <a:off x="1558287" y="2852517"/>
              <a:ext cx="122707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お金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46" name="テキスト ボックス 45"/>
          <p:cNvSpPr txBox="1"/>
          <p:nvPr/>
        </p:nvSpPr>
        <p:spPr>
          <a:xfrm>
            <a:off x="1104995" y="5765870"/>
            <a:ext cx="7914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solidFill>
                  <a:srgbClr val="00206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著作権</a:t>
            </a:r>
            <a:r>
              <a:rPr kumimoji="1" lang="ja-JP" altLang="en-US" sz="2800" dirty="0">
                <a:solidFill>
                  <a:srgbClr val="00206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者</a:t>
            </a:r>
            <a:r>
              <a:rPr kumimoji="1" lang="ja-JP" altLang="en-US" sz="2800" dirty="0" smtClean="0">
                <a:solidFill>
                  <a:srgbClr val="00206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と正式に契約すれば利用できます。</a:t>
            </a:r>
            <a:endParaRPr kumimoji="1" lang="ja-JP" altLang="en-US" sz="2800" dirty="0">
              <a:solidFill>
                <a:srgbClr val="00206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6" name="speech_M010_2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3512965" y="413883"/>
            <a:ext cx="609600" cy="609600"/>
          </a:xfrm>
          <a:prstGeom prst="rect">
            <a:avLst/>
          </a:prstGeom>
        </p:spPr>
      </p:pic>
      <p:pic>
        <p:nvPicPr>
          <p:cNvPr id="9" name="speech_M010_26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107872" y="428382"/>
            <a:ext cx="609600" cy="609600"/>
          </a:xfrm>
          <a:prstGeom prst="rect">
            <a:avLst/>
          </a:prstGeom>
        </p:spPr>
      </p:pic>
      <p:pic>
        <p:nvPicPr>
          <p:cNvPr id="10" name="speech_M010_27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738817" y="445306"/>
            <a:ext cx="609600" cy="609600"/>
          </a:xfrm>
          <a:prstGeom prst="rect">
            <a:avLst/>
          </a:prstGeom>
        </p:spPr>
      </p:pic>
      <p:pic>
        <p:nvPicPr>
          <p:cNvPr id="11" name="speech_M010_28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5424346" y="445306"/>
            <a:ext cx="609600" cy="609600"/>
          </a:xfrm>
          <a:prstGeom prst="rect">
            <a:avLst/>
          </a:prstGeom>
        </p:spPr>
      </p:pic>
      <p:pic>
        <p:nvPicPr>
          <p:cNvPr id="12" name="speech_M010_29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6144341" y="489563"/>
            <a:ext cx="609600" cy="609600"/>
          </a:xfrm>
          <a:prstGeom prst="rect">
            <a:avLst/>
          </a:prstGeom>
        </p:spPr>
      </p:pic>
      <p:grpSp>
        <p:nvGrpSpPr>
          <p:cNvPr id="14" name="グループ化 13"/>
          <p:cNvGrpSpPr/>
          <p:nvPr/>
        </p:nvGrpSpPr>
        <p:grpSpPr>
          <a:xfrm>
            <a:off x="739790" y="3821939"/>
            <a:ext cx="2754013" cy="1813024"/>
            <a:chOff x="739790" y="3821939"/>
            <a:chExt cx="2754013" cy="1813024"/>
          </a:xfrm>
        </p:grpSpPr>
        <p:grpSp>
          <p:nvGrpSpPr>
            <p:cNvPr id="4" name="グループ化 3"/>
            <p:cNvGrpSpPr/>
            <p:nvPr/>
          </p:nvGrpSpPr>
          <p:grpSpPr>
            <a:xfrm>
              <a:off x="739790" y="3821939"/>
              <a:ext cx="2754012" cy="820344"/>
              <a:chOff x="1068996" y="3962981"/>
              <a:chExt cx="2754012" cy="820344"/>
            </a:xfrm>
          </p:grpSpPr>
          <p:pic>
            <p:nvPicPr>
              <p:cNvPr id="1028" name="Picture 4" descr="一般社団法人日本音楽著作権協会 JASRAC"/>
              <p:cNvPicPr>
                <a:picLocks noChangeAspect="1" noChangeArrowheads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68996" y="3962981"/>
                <a:ext cx="2754012" cy="8203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" name="正方形/長方形 2"/>
              <p:cNvSpPr/>
              <p:nvPr/>
            </p:nvSpPr>
            <p:spPr>
              <a:xfrm>
                <a:off x="1068997" y="3962981"/>
                <a:ext cx="2754011" cy="82034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32" name="テキスト ボックス 31"/>
            <p:cNvSpPr txBox="1"/>
            <p:nvPr/>
          </p:nvSpPr>
          <p:spPr>
            <a:xfrm>
              <a:off x="1025983" y="4680856"/>
              <a:ext cx="246782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国内の多くの</a:t>
              </a:r>
            </a:p>
            <a:p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楽曲の管理</a:t>
              </a:r>
              <a:endParaRPr kumimoji="1"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35671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doors dir="vert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orrect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65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153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153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901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165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665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256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3229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4229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951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3742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6642"/>
                            </p:stCondLst>
                            <p:childTnLst>
                              <p:par>
                                <p:cTn id="3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303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9677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 showWhenStopped="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showWhenStopped="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42" grpId="0" animBg="1"/>
      <p:bldP spid="36" grpId="0" animBg="1"/>
      <p:bldP spid="4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0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12</a:t>
            </a:fld>
            <a:endParaRPr lang="en-US" altLang="ja-JP" sz="1400" dirty="0" smtClean="0"/>
          </a:p>
        </p:txBody>
      </p:sp>
      <p:sp>
        <p:nvSpPr>
          <p:cNvPr id="42" name="フローチャート: 和接合 41"/>
          <p:cNvSpPr/>
          <p:nvPr/>
        </p:nvSpPr>
        <p:spPr>
          <a:xfrm>
            <a:off x="8533776" y="318801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3086" y="985348"/>
            <a:ext cx="7314573" cy="1116167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パート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3  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学校・ネットワーク編</a:t>
            </a:r>
            <a:br>
              <a:rPr lang="ja-JP" altLang="en-US" sz="3200" dirty="0" smtClean="0">
                <a:ea typeface="メイリオ" panose="020B0604030504040204" pitchFamily="50" charset="-128"/>
              </a:rPr>
            </a:br>
            <a:r>
              <a:rPr lang="ja-JP" altLang="en-US" sz="3200" dirty="0" smtClean="0">
                <a:ea typeface="メイリオ" panose="020B0604030504040204" pitchFamily="50" charset="-128"/>
              </a:rPr>
              <a:t>オンライン授業・学校ホームページ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2435774" y="2890391"/>
            <a:ext cx="507193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次の問題の</a:t>
            </a:r>
            <a:r>
              <a:rPr kumimoji="1" lang="ja-JP" altLang="en-US" sz="3200" dirty="0" err="1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〇</a:t>
            </a:r>
            <a:r>
              <a:rPr kumimoji="1"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×</a:t>
            </a:r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を</a:t>
            </a:r>
            <a:b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考えてみてください。</a:t>
            </a:r>
            <a:endParaRPr kumimoji="1" lang="ja-JP" altLang="en-US" sz="3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43348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21" grpId="0" animBg="1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13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5325" y="201933"/>
            <a:ext cx="7763519" cy="612775"/>
          </a:xfrm>
        </p:spPr>
        <p:txBody>
          <a:bodyPr>
            <a:normAutofit/>
          </a:bodyPr>
          <a:lstStyle/>
          <a:p>
            <a:pPr algn="l"/>
            <a:r>
              <a:rPr lang="ja-JP" altLang="en-US" sz="3200" dirty="0">
                <a:ea typeface="メイリオ" panose="020B0604030504040204" pitchFamily="50" charset="-128"/>
              </a:rPr>
              <a:t>パート</a:t>
            </a:r>
            <a:r>
              <a:rPr lang="en-US" altLang="ja-JP" sz="3200" dirty="0">
                <a:ea typeface="メイリオ" panose="020B0604030504040204" pitchFamily="50" charset="-128"/>
              </a:rPr>
              <a:t>3  </a:t>
            </a:r>
            <a:r>
              <a:rPr lang="ja-JP" altLang="en-US" sz="3200" dirty="0">
                <a:ea typeface="メイリオ" panose="020B0604030504040204" pitchFamily="50" charset="-128"/>
              </a:rPr>
              <a:t>学校・ネットワーク編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42" name="フローチャート: 和接合 41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09803" y="779184"/>
            <a:ext cx="8235433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11. 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オンライン授業の</a:t>
            </a:r>
            <a:r>
              <a:rPr kumimoji="1"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CM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作りで、紅蓮華を使って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、</a:t>
            </a:r>
            <a:b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　他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の生徒に見せる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。</a:t>
            </a:r>
          </a:p>
          <a:p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12. 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文化祭でのバンド演奏を生徒向けにライブ配信する。</a:t>
            </a:r>
          </a:p>
          <a:p>
            <a:endParaRPr kumimoji="1" lang="ja-JP" altLang="en-US" sz="24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13</a:t>
            </a:r>
            <a:r>
              <a:rPr kumimoji="1"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. 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遠隔授業で先生の説明が良かったので、録画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して</a:t>
            </a:r>
            <a:b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kumimoji="1" lang="en-US" altLang="ja-JP" sz="2400" dirty="0" err="1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Youtube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にアップする。</a:t>
            </a:r>
          </a:p>
          <a:p>
            <a:endParaRPr kumimoji="1" lang="ja-JP" altLang="en-US" sz="24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14</a:t>
            </a:r>
            <a:r>
              <a:rPr kumimoji="1"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. 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文化祭でのバンド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演奏の動画を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自分のホームページ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に</a:t>
            </a:r>
            <a:b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　アップ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する。</a:t>
            </a:r>
          </a:p>
          <a:p>
            <a:endParaRPr kumimoji="1" lang="ja-JP" altLang="en-US" sz="24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kumimoji="1"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. 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文化祭でのバンド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演奏の動画を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学校のホームページ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に</a:t>
            </a:r>
            <a:b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　アップ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する。</a:t>
            </a: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3146624" y="6042163"/>
            <a:ext cx="1842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あと</a:t>
            </a:r>
            <a:r>
              <a:rPr kumimoji="1" lang="en-US" altLang="ja-JP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kumimoji="1" lang="ja-JP" altLang="en-US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秒</a:t>
            </a:r>
            <a:endParaRPr kumimoji="1" lang="ja-JP" altLang="en-US" sz="2800" dirty="0">
              <a:solidFill>
                <a:schemeClr val="accent5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4880392" y="6010273"/>
            <a:ext cx="518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endParaRPr kumimoji="1" lang="ja-JP" altLang="en-US" sz="2800" dirty="0">
              <a:solidFill>
                <a:schemeClr val="accent5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5337472" y="6010273"/>
            <a:ext cx="518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endParaRPr kumimoji="1" lang="ja-JP" altLang="en-US" sz="2800" dirty="0">
              <a:solidFill>
                <a:schemeClr val="accent5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5747276" y="6011394"/>
            <a:ext cx="518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endParaRPr kumimoji="1" lang="ja-JP" altLang="en-US" sz="2800" dirty="0">
              <a:solidFill>
                <a:schemeClr val="accent5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6134358" y="6010273"/>
            <a:ext cx="518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endParaRPr kumimoji="1" lang="ja-JP" altLang="en-US" sz="2800" dirty="0">
              <a:solidFill>
                <a:schemeClr val="accent5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6505457" y="6022339"/>
            <a:ext cx="518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endParaRPr kumimoji="1" lang="ja-JP" altLang="en-US" sz="2800" dirty="0">
              <a:solidFill>
                <a:schemeClr val="accent5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1364898" y="6042163"/>
            <a:ext cx="1842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あと</a:t>
            </a:r>
            <a:r>
              <a:rPr kumimoji="1" lang="en-US" altLang="ja-JP" sz="2800" dirty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kumimoji="1" lang="en-US" altLang="ja-JP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kumimoji="1" lang="ja-JP" altLang="en-US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秒</a:t>
            </a:r>
            <a:endParaRPr kumimoji="1" lang="ja-JP" altLang="en-US" sz="2800" dirty="0">
              <a:solidFill>
                <a:schemeClr val="accent5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658872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drape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"/>
                                            </p:cond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quiz-timer-x2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"/>
                                            </p:cond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8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"/>
                                            </p:cond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"/>
                                            </p:cond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"/>
                                            </p:cond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9"/>
                                            </p:cond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8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14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5325" y="201933"/>
            <a:ext cx="7763519" cy="612775"/>
          </a:xfrm>
        </p:spPr>
        <p:txBody>
          <a:bodyPr>
            <a:normAutofit/>
          </a:bodyPr>
          <a:lstStyle/>
          <a:p>
            <a:pPr algn="l"/>
            <a:r>
              <a:rPr lang="ja-JP" altLang="en-US" sz="3200" dirty="0" smtClean="0">
                <a:solidFill>
                  <a:srgbClr val="FF0000"/>
                </a:solidFill>
                <a:ea typeface="メイリオ" panose="020B0604030504040204" pitchFamily="50" charset="-128"/>
              </a:rPr>
              <a:t>答え</a:t>
            </a:r>
            <a:r>
              <a:rPr lang="en-US" altLang="ja-JP" sz="3200" dirty="0" smtClean="0">
                <a:solidFill>
                  <a:srgbClr val="FF0000"/>
                </a:solidFill>
                <a:ea typeface="メイリオ" panose="020B0604030504040204" pitchFamily="50" charset="-128"/>
              </a:rPr>
              <a:t>:</a:t>
            </a:r>
            <a:r>
              <a:rPr lang="ja-JP" altLang="en-US" sz="3200" dirty="0">
                <a:ea typeface="メイリオ" panose="020B0604030504040204" pitchFamily="50" charset="-128"/>
              </a:rPr>
              <a:t>パート</a:t>
            </a:r>
            <a:r>
              <a:rPr lang="en-US" altLang="ja-JP" sz="3200" dirty="0">
                <a:ea typeface="メイリオ" panose="020B0604030504040204" pitchFamily="50" charset="-128"/>
              </a:rPr>
              <a:t>3  </a:t>
            </a:r>
            <a:r>
              <a:rPr lang="ja-JP" altLang="en-US" sz="3200" dirty="0">
                <a:ea typeface="メイリオ" panose="020B0604030504040204" pitchFamily="50" charset="-128"/>
              </a:rPr>
              <a:t>学校・ネットワーク編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42" name="フローチャート: 和接合 41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09803" y="779184"/>
            <a:ext cx="8235433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11. 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オンライン授業の</a:t>
            </a:r>
            <a:r>
              <a:rPr kumimoji="1"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CM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作りで、紅蓮華を使って、</a:t>
            </a:r>
            <a:b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他の生徒に見せる。</a:t>
            </a:r>
          </a:p>
          <a:p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12. 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文化祭でのバンド演奏を生徒向けにライブ配信する。</a:t>
            </a:r>
          </a:p>
          <a:p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13. 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遠隔授業で先生の説明が良かったので、録画して</a:t>
            </a:r>
            <a:b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kumimoji="1" lang="en-US" altLang="ja-JP" sz="2400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Youtube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にアップする。</a:t>
            </a:r>
          </a:p>
          <a:p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14. 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文化祭でのバンド演奏の動画を自分のホームページに</a:t>
            </a:r>
            <a:b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アップする。</a:t>
            </a:r>
          </a:p>
          <a:p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15. 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文化祭でのバンド演奏の動画を学校のホームページに</a:t>
            </a:r>
            <a:b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アップする。</a:t>
            </a:r>
          </a:p>
        </p:txBody>
      </p:sp>
      <p:sp>
        <p:nvSpPr>
          <p:cNvPr id="2" name="楕円 1"/>
          <p:cNvSpPr/>
          <p:nvPr/>
        </p:nvSpPr>
        <p:spPr>
          <a:xfrm>
            <a:off x="3330353" y="1156906"/>
            <a:ext cx="609600" cy="6096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4229837" y="1216565"/>
            <a:ext cx="41177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2020</a:t>
            </a:r>
            <a:r>
              <a:rPr kumimoji="1" lang="ja-JP" altLang="en-US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年度は</a:t>
            </a:r>
            <a:r>
              <a:rPr kumimoji="1" lang="en-US" altLang="ja-JP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OK</a:t>
            </a:r>
            <a:endParaRPr kumimoji="1" lang="ja-JP" altLang="en-US" sz="2800" dirty="0">
              <a:solidFill>
                <a:schemeClr val="accent5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6" name="楕円 15"/>
          <p:cNvSpPr/>
          <p:nvPr/>
        </p:nvSpPr>
        <p:spPr>
          <a:xfrm>
            <a:off x="1353319" y="2051986"/>
            <a:ext cx="609600" cy="6096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2880682" y="3241384"/>
            <a:ext cx="6045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不特定多数の人への配信になります。</a:t>
            </a:r>
            <a:endParaRPr kumimoji="1" lang="ja-JP" altLang="en-US" sz="4000" b="1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十字形 3"/>
          <p:cNvSpPr/>
          <p:nvPr/>
        </p:nvSpPr>
        <p:spPr>
          <a:xfrm rot="2616390">
            <a:off x="2125851" y="3031040"/>
            <a:ext cx="808556" cy="795921"/>
          </a:xfrm>
          <a:prstGeom prst="plus">
            <a:avLst>
              <a:gd name="adj" fmla="val 4558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2372723" y="2184533"/>
            <a:ext cx="53436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2020</a:t>
            </a:r>
            <a:r>
              <a:rPr kumimoji="1" lang="ja-JP" altLang="en-US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年度</a:t>
            </a:r>
            <a:r>
              <a:rPr kumimoji="1" lang="ja-JP" altLang="en-US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は一部の生徒へは</a:t>
            </a:r>
            <a:r>
              <a:rPr kumimoji="1" lang="en-US" altLang="ja-JP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OK</a:t>
            </a:r>
            <a:endParaRPr kumimoji="1" lang="ja-JP" altLang="en-US" sz="2800" dirty="0">
              <a:solidFill>
                <a:schemeClr val="accent5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2" name="十字形 21"/>
          <p:cNvSpPr/>
          <p:nvPr/>
        </p:nvSpPr>
        <p:spPr>
          <a:xfrm rot="2616390">
            <a:off x="705382" y="4129992"/>
            <a:ext cx="808556" cy="795921"/>
          </a:xfrm>
          <a:prstGeom prst="plus">
            <a:avLst>
              <a:gd name="adj" fmla="val 4558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1966282" y="4362995"/>
            <a:ext cx="7322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特定</a:t>
            </a:r>
            <a:r>
              <a:rPr kumimoji="1" lang="ja-JP" altLang="en-US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の動画投稿サイトやブログは</a:t>
            </a:r>
            <a:r>
              <a:rPr kumimoji="1" lang="en-US" altLang="ja-JP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OK</a:t>
            </a:r>
            <a:endParaRPr kumimoji="1" lang="ja-JP" altLang="en-US" sz="2800" dirty="0">
              <a:solidFill>
                <a:schemeClr val="accent5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4" name="十字形 23"/>
          <p:cNvSpPr/>
          <p:nvPr/>
        </p:nvSpPr>
        <p:spPr>
          <a:xfrm rot="2616390">
            <a:off x="697028" y="5435733"/>
            <a:ext cx="808556" cy="795921"/>
          </a:xfrm>
          <a:prstGeom prst="plus">
            <a:avLst>
              <a:gd name="adj" fmla="val 4558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1973416" y="5592573"/>
            <a:ext cx="7322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不特定多数の人への配信になります。</a:t>
            </a:r>
          </a:p>
        </p:txBody>
      </p:sp>
      <p:pic>
        <p:nvPicPr>
          <p:cNvPr id="5" name="speech_M010_3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2440481" y="6111948"/>
            <a:ext cx="609600" cy="609600"/>
          </a:xfrm>
          <a:prstGeom prst="rect">
            <a:avLst/>
          </a:prstGeom>
        </p:spPr>
      </p:pic>
      <p:pic>
        <p:nvPicPr>
          <p:cNvPr id="9" name="speech_M010_3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088898" y="6134836"/>
            <a:ext cx="609600" cy="609600"/>
          </a:xfrm>
          <a:prstGeom prst="rect">
            <a:avLst/>
          </a:prstGeom>
        </p:spPr>
      </p:pic>
      <p:pic>
        <p:nvPicPr>
          <p:cNvPr id="10" name="speech_M010_3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934527" y="6110212"/>
            <a:ext cx="609600" cy="609600"/>
          </a:xfrm>
          <a:prstGeom prst="rect">
            <a:avLst/>
          </a:prstGeom>
        </p:spPr>
      </p:pic>
      <p:pic>
        <p:nvPicPr>
          <p:cNvPr id="11" name="speech_M010_34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5804640" y="6110212"/>
            <a:ext cx="609600" cy="609600"/>
          </a:xfrm>
          <a:prstGeom prst="rect">
            <a:avLst/>
          </a:prstGeom>
        </p:spPr>
      </p:pic>
      <p:pic>
        <p:nvPicPr>
          <p:cNvPr id="8" name="speech_M010_31b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3257478" y="605220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027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doors dir="vert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orrect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33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848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orrect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348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848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596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2813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incorrect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3313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3813"/>
                            </p:stCondLst>
                            <p:childTnLst>
                              <p:par>
                                <p:cTn id="3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995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377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incorrect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427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4770"/>
                            </p:stCondLst>
                            <p:childTnLst>
                              <p:par>
                                <p:cTn id="5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1645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1227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incorrect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1727"/>
                            </p:stCondLst>
                            <p:childTnLst>
                              <p:par>
                                <p:cTn id="5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2227"/>
                            </p:stCondLst>
                            <p:childTnLst>
                              <p:par>
                                <p:cTn id="6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3" dur="603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8261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showWhenStopped="0">
                <p:cTn id="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 showWhenStopped="0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showWhenStopped="0">
                <p:cTn id="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2" grpId="0" animBg="1"/>
      <p:bldP spid="2" grpId="0" animBg="1"/>
      <p:bldP spid="3" grpId="0"/>
      <p:bldP spid="16" grpId="0" animBg="1"/>
      <p:bldP spid="18" grpId="0"/>
      <p:bldP spid="4" grpId="0" animBg="1"/>
      <p:bldP spid="19" grpId="0"/>
      <p:bldP spid="22" grpId="0" animBg="1"/>
      <p:bldP spid="23" grpId="0"/>
      <p:bldP spid="24" grpId="0" animBg="1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15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5325" y="201933"/>
            <a:ext cx="7763519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2800" dirty="0" smtClean="0">
                <a:solidFill>
                  <a:srgbClr val="FF0000"/>
                </a:solidFill>
                <a:ea typeface="メイリオ" panose="020B0604030504040204" pitchFamily="50" charset="-128"/>
              </a:rPr>
              <a:t>解説</a:t>
            </a:r>
            <a:r>
              <a:rPr lang="ja-JP" altLang="en-US" sz="2800" dirty="0" smtClean="0">
                <a:ea typeface="メイリオ" panose="020B0604030504040204" pitchFamily="50" charset="-128"/>
              </a:rPr>
              <a:t>  オンライン授業と著作権</a:t>
            </a:r>
          </a:p>
        </p:txBody>
      </p:sp>
      <p:sp>
        <p:nvSpPr>
          <p:cNvPr id="42" name="フローチャート: 和接合 41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角丸四角形 6"/>
          <p:cNvSpPr/>
          <p:nvPr/>
        </p:nvSpPr>
        <p:spPr>
          <a:xfrm>
            <a:off x="144379" y="1016641"/>
            <a:ext cx="2326106" cy="138967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著作権者</a:t>
            </a:r>
            <a:br>
              <a:rPr kumimoji="1" lang="ja-JP" altLang="en-US" sz="28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書籍・写真</a:t>
            </a:r>
            <a:br>
              <a:rPr kumimoji="1"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映像・音楽</a:t>
            </a:r>
            <a:endParaRPr kumimoji="1" lang="en-US" altLang="ja-JP" sz="2400" dirty="0" smtClean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1" name="角丸四角形 50"/>
          <p:cNvSpPr/>
          <p:nvPr/>
        </p:nvSpPr>
        <p:spPr>
          <a:xfrm>
            <a:off x="4171524" y="1283363"/>
            <a:ext cx="1716505" cy="117107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教師</a:t>
            </a:r>
            <a:br>
              <a:rPr kumimoji="1" lang="ja-JP" altLang="en-US" sz="28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8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生徒</a:t>
            </a:r>
            <a:endParaRPr kumimoji="1" lang="ja-JP" altLang="en-US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" name="右矢印 7"/>
          <p:cNvSpPr/>
          <p:nvPr/>
        </p:nvSpPr>
        <p:spPr>
          <a:xfrm>
            <a:off x="2726666" y="1462479"/>
            <a:ext cx="1363579" cy="3166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2372308" y="801828"/>
            <a:ext cx="22164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提供</a:t>
            </a:r>
            <a:r>
              <a:rPr kumimoji="1"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利用</a:t>
            </a:r>
            <a:r>
              <a:rPr kumimoji="1"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endParaRPr kumimoji="1" lang="ja-JP" altLang="en-US" sz="3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5" name="グループ化 4"/>
          <p:cNvGrpSpPr/>
          <p:nvPr/>
        </p:nvGrpSpPr>
        <p:grpSpPr>
          <a:xfrm>
            <a:off x="772625" y="2763884"/>
            <a:ext cx="3872292" cy="2864732"/>
            <a:chOff x="1105593" y="2666924"/>
            <a:chExt cx="3872292" cy="2864732"/>
          </a:xfrm>
        </p:grpSpPr>
        <p:sp>
          <p:nvSpPr>
            <p:cNvPr id="41" name="右矢印 40"/>
            <p:cNvSpPr/>
            <p:nvPr/>
          </p:nvSpPr>
          <p:spPr>
            <a:xfrm rot="8663943">
              <a:off x="3341579" y="3905403"/>
              <a:ext cx="1363579" cy="31667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3" name="テキスト ボックス 42"/>
            <p:cNvSpPr txBox="1"/>
            <p:nvPr/>
          </p:nvSpPr>
          <p:spPr>
            <a:xfrm>
              <a:off x="3217110" y="4577549"/>
              <a:ext cx="176077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契約</a:t>
              </a:r>
              <a:endParaRPr kumimoji="1"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(</a:t>
              </a:r>
              <a:r>
                <a:rPr kumimoji="1" lang="ja-JP" altLang="en-US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補償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金</a:t>
              </a: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)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44" name="右矢印 43"/>
            <p:cNvSpPr/>
            <p:nvPr/>
          </p:nvSpPr>
          <p:spPr>
            <a:xfrm rot="16200000">
              <a:off x="785814" y="2986703"/>
              <a:ext cx="925691" cy="286134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5" name="テキスト ボックス 44"/>
            <p:cNvSpPr txBox="1"/>
            <p:nvPr/>
          </p:nvSpPr>
          <p:spPr>
            <a:xfrm>
              <a:off x="1558287" y="2852517"/>
              <a:ext cx="122707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お金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46" name="テキスト ボックス 45"/>
          <p:cNvSpPr txBox="1"/>
          <p:nvPr/>
        </p:nvSpPr>
        <p:spPr>
          <a:xfrm>
            <a:off x="4732739" y="2850234"/>
            <a:ext cx="35731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solidFill>
                  <a:srgbClr val="00206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自宅オンライン授業</a:t>
            </a:r>
            <a:endParaRPr kumimoji="1" lang="ja-JP" altLang="en-US" sz="2800" dirty="0">
              <a:solidFill>
                <a:srgbClr val="00206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4" name="図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69308" y="1189335"/>
            <a:ext cx="2703054" cy="1721106"/>
          </a:xfrm>
          <a:prstGeom prst="rect">
            <a:avLst/>
          </a:prstGeom>
        </p:spPr>
      </p:pic>
      <p:grpSp>
        <p:nvGrpSpPr>
          <p:cNvPr id="21" name="グループ化 20"/>
          <p:cNvGrpSpPr/>
          <p:nvPr/>
        </p:nvGrpSpPr>
        <p:grpSpPr>
          <a:xfrm>
            <a:off x="454802" y="4118368"/>
            <a:ext cx="2391565" cy="1500205"/>
            <a:chOff x="454802" y="4118368"/>
            <a:chExt cx="2391565" cy="1500205"/>
          </a:xfrm>
        </p:grpSpPr>
        <p:pic>
          <p:nvPicPr>
            <p:cNvPr id="2050" name="Picture 2" descr="一般社団法人 授業目的公衆送信補償金等管理協会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4802" y="4118368"/>
              <a:ext cx="2391565" cy="7174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正方形/長方形 17"/>
            <p:cNvSpPr/>
            <p:nvPr/>
          </p:nvSpPr>
          <p:spPr>
            <a:xfrm>
              <a:off x="554010" y="4910687"/>
              <a:ext cx="223651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20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授業目的公衆</a:t>
              </a:r>
              <a:r>
                <a:rPr lang="zh-TW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送信</a:t>
              </a:r>
              <a:r>
                <a:rPr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/>
              </a:r>
              <a:br>
                <a:rPr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</a:br>
              <a:r>
                <a:rPr lang="zh-TW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補</a:t>
              </a:r>
              <a:r>
                <a:rPr lang="zh-TW" altLang="en-US" sz="20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償金等管理協会</a:t>
              </a:r>
              <a:endParaRPr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35" name="テキスト ボックス 34"/>
          <p:cNvSpPr txBox="1"/>
          <p:nvPr/>
        </p:nvSpPr>
        <p:spPr>
          <a:xfrm>
            <a:off x="4899841" y="3525854"/>
            <a:ext cx="40003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～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2019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年度</a:t>
            </a:r>
          </a:p>
          <a:p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個別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に著作権者と契約</a:t>
            </a:r>
            <a:b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すごく大変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20" name="グループ化 19"/>
          <p:cNvGrpSpPr/>
          <p:nvPr/>
        </p:nvGrpSpPr>
        <p:grpSpPr>
          <a:xfrm>
            <a:off x="4389408" y="3373454"/>
            <a:ext cx="4449504" cy="3080940"/>
            <a:chOff x="4588785" y="3401314"/>
            <a:chExt cx="4449504" cy="3080940"/>
          </a:xfrm>
        </p:grpSpPr>
        <p:sp>
          <p:nvSpPr>
            <p:cNvPr id="34" name="テキスト ボックス 33"/>
            <p:cNvSpPr txBox="1"/>
            <p:nvPr/>
          </p:nvSpPr>
          <p:spPr>
            <a:xfrm>
              <a:off x="4682692" y="4112374"/>
              <a:ext cx="4152719" cy="2369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2021</a:t>
              </a:r>
              <a:r>
                <a:rPr kumimoji="1"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年度～</a:t>
              </a:r>
              <a:br>
                <a:rPr kumimoji="1"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</a:br>
              <a:r>
                <a:rPr kumimoji="1" lang="en-US" altLang="ja-JP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JARTRAS</a:t>
              </a:r>
              <a:r>
                <a:rPr kumimoji="1"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に補償金を支払うことで、学校内で授業と同様にオンラインの授業でも、著作物の利用が可能</a:t>
              </a:r>
            </a:p>
            <a:p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9" name="テキスト ボックス 18"/>
            <p:cNvSpPr txBox="1"/>
            <p:nvPr/>
          </p:nvSpPr>
          <p:spPr>
            <a:xfrm>
              <a:off x="4588785" y="3401314"/>
              <a:ext cx="4449504" cy="523220"/>
            </a:xfrm>
            <a:prstGeom prst="rect">
              <a:avLst/>
            </a:prstGeom>
            <a:noFill/>
            <a:ln w="38100">
              <a:solidFill>
                <a:schemeClr val="tx2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800" dirty="0" smtClean="0">
                  <a:solidFill>
                    <a:schemeClr val="accent5">
                      <a:lumMod val="50000"/>
                    </a:schemeClr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教育委員会・学校法人等</a:t>
              </a:r>
              <a:endParaRPr kumimoji="1" lang="ja-JP" altLang="en-US" sz="2800" dirty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22" name="テキスト ボックス 21"/>
          <p:cNvSpPr txBox="1"/>
          <p:nvPr/>
        </p:nvSpPr>
        <p:spPr>
          <a:xfrm>
            <a:off x="486911" y="5952552"/>
            <a:ext cx="84916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新型コロナウィルスの休校などの対策のため</a:t>
            </a:r>
          </a:p>
          <a:p>
            <a:r>
              <a:rPr kumimoji="1" lang="en-US" altLang="ja-JP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2020</a:t>
            </a:r>
            <a:r>
              <a:rPr kumimoji="1"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年度</a:t>
            </a:r>
            <a:r>
              <a:rPr kumimoji="1" lang="en-US" altLang="ja-JP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(4</a:t>
            </a:r>
            <a:r>
              <a:rPr kumimoji="1"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月</a:t>
            </a:r>
            <a:r>
              <a:rPr kumimoji="1" lang="en-US" altLang="ja-JP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28</a:t>
            </a:r>
            <a:r>
              <a:rPr kumimoji="1"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日～</a:t>
            </a:r>
            <a:r>
              <a:rPr kumimoji="1" lang="en-US" altLang="ja-JP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r>
              <a:rPr kumimoji="1"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は補償金を支払い無しで利用可能</a:t>
            </a:r>
            <a:endParaRPr kumimoji="1" lang="ja-JP" altLang="en-US" sz="24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3" name="speech_M010_3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5872310" y="668121"/>
            <a:ext cx="609600" cy="609600"/>
          </a:xfrm>
          <a:prstGeom prst="rect">
            <a:avLst/>
          </a:prstGeom>
        </p:spPr>
      </p:pic>
      <p:pic>
        <p:nvPicPr>
          <p:cNvPr id="24" name="speech_M010_36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6522710" y="685523"/>
            <a:ext cx="609600" cy="609600"/>
          </a:xfrm>
          <a:prstGeom prst="rect">
            <a:avLst/>
          </a:prstGeom>
        </p:spPr>
      </p:pic>
      <p:pic>
        <p:nvPicPr>
          <p:cNvPr id="25" name="speech_M010_361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7268552" y="718199"/>
            <a:ext cx="609600" cy="609600"/>
          </a:xfrm>
          <a:prstGeom prst="rect">
            <a:avLst/>
          </a:prstGeom>
        </p:spPr>
      </p:pic>
      <p:pic>
        <p:nvPicPr>
          <p:cNvPr id="26" name="speech_M010_37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7987550" y="69722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298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doors dir="vert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62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1562"/>
                            </p:stCondLst>
                            <p:childTnLst>
                              <p:par>
                                <p:cTn id="8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2562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3062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4994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8056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9056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3740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2796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4596"/>
                            </p:stCondLst>
                            <p:childTnLst>
                              <p:par>
                                <p:cTn id="3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1729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6325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 showWhenStopped="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 showWhenStopped="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 showWhenStopped="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  <p:bldLst>
      <p:bldP spid="42" grpId="0" animBg="1"/>
      <p:bldP spid="35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16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5325" y="201933"/>
            <a:ext cx="7763519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2800" dirty="0" smtClean="0">
                <a:solidFill>
                  <a:srgbClr val="FF0000"/>
                </a:solidFill>
                <a:ea typeface="メイリオ" panose="020B0604030504040204" pitchFamily="50" charset="-128"/>
              </a:rPr>
              <a:t>解説</a:t>
            </a:r>
            <a:r>
              <a:rPr lang="ja-JP" altLang="en-US" sz="2800" dirty="0" smtClean="0">
                <a:ea typeface="メイリオ" panose="020B0604030504040204" pitchFamily="50" charset="-128"/>
              </a:rPr>
              <a:t>  オンラインと著作権</a:t>
            </a:r>
          </a:p>
        </p:txBody>
      </p:sp>
      <p:sp>
        <p:nvSpPr>
          <p:cNvPr id="42" name="フローチャート: 和接合 41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" name="表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340394"/>
              </p:ext>
            </p:extLst>
          </p:nvPr>
        </p:nvGraphicFramePr>
        <p:xfrm>
          <a:off x="199277" y="858971"/>
          <a:ext cx="8548483" cy="58977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8818">
                  <a:extLst>
                    <a:ext uri="{9D8B030D-6E8A-4147-A177-3AD203B41FA5}">
                      <a16:colId xmlns:a16="http://schemas.microsoft.com/office/drawing/2014/main" val="2044624125"/>
                    </a:ext>
                  </a:extLst>
                </a:gridCol>
                <a:gridCol w="2887421">
                  <a:extLst>
                    <a:ext uri="{9D8B030D-6E8A-4147-A177-3AD203B41FA5}">
                      <a16:colId xmlns:a16="http://schemas.microsoft.com/office/drawing/2014/main" val="4037156859"/>
                    </a:ext>
                  </a:extLst>
                </a:gridCol>
                <a:gridCol w="2662989">
                  <a:extLst>
                    <a:ext uri="{9D8B030D-6E8A-4147-A177-3AD203B41FA5}">
                      <a16:colId xmlns:a16="http://schemas.microsoft.com/office/drawing/2014/main" val="616228026"/>
                    </a:ext>
                  </a:extLst>
                </a:gridCol>
                <a:gridCol w="2459255">
                  <a:extLst>
                    <a:ext uri="{9D8B030D-6E8A-4147-A177-3AD203B41FA5}">
                      <a16:colId xmlns:a16="http://schemas.microsoft.com/office/drawing/2014/main" val="3323957047"/>
                    </a:ext>
                  </a:extLst>
                </a:gridCol>
              </a:tblGrid>
              <a:tr h="414841">
                <a:tc>
                  <a:txBody>
                    <a:bodyPr/>
                    <a:lstStyle/>
                    <a:p>
                      <a:pPr algn="ctr"/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学校内・教室</a:t>
                      </a:r>
                      <a:endParaRPr kumimoji="1" lang="ja-JP" altLang="en-US" sz="24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オンライン</a:t>
                      </a:r>
                      <a:r>
                        <a:rPr kumimoji="1" lang="en-US" altLang="ja-JP" sz="24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/>
                      </a:r>
                      <a:br>
                        <a:rPr kumimoji="1" lang="en-US" altLang="ja-JP" sz="24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</a:br>
                      <a:r>
                        <a:rPr kumimoji="1" lang="en-US" altLang="ja-JP" sz="24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(</a:t>
                      </a:r>
                      <a:r>
                        <a:rPr kumimoji="1" lang="ja-JP" altLang="en-US" sz="24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生徒向け</a:t>
                      </a:r>
                      <a:r>
                        <a:rPr kumimoji="1" lang="en-US" altLang="ja-JP" sz="24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)</a:t>
                      </a:r>
                      <a:endParaRPr kumimoji="1" lang="ja-JP" altLang="en-US" sz="24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オンライン</a:t>
                      </a:r>
                      <a:br>
                        <a:rPr kumimoji="1" lang="ja-JP" altLang="en-US" sz="24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</a:br>
                      <a:r>
                        <a:rPr kumimoji="1" lang="en-US" altLang="ja-JP" sz="24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(</a:t>
                      </a:r>
                      <a:r>
                        <a:rPr kumimoji="1" lang="ja-JP" altLang="en-US" sz="24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不特定多数</a:t>
                      </a:r>
                      <a:r>
                        <a:rPr kumimoji="1" lang="en-US" altLang="ja-JP" sz="24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)</a:t>
                      </a:r>
                      <a:endParaRPr kumimoji="1" lang="ja-JP" altLang="en-US" sz="24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906799"/>
                  </a:ext>
                </a:extLst>
              </a:tr>
              <a:tr h="1268707">
                <a:tc rowSpan="4">
                  <a:txBody>
                    <a:bodyPr/>
                    <a:lstStyle/>
                    <a:p>
                      <a:endParaRPr kumimoji="1" lang="ja-JP" altLang="en-US" sz="2400" dirty="0" smtClean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endParaRPr kumimoji="1" lang="ja-JP" altLang="en-US" sz="2400" dirty="0" smtClean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r>
                        <a:rPr kumimoji="1" lang="ja-JP" altLang="en-US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学校としての活動</a:t>
                      </a:r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FF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730129"/>
                  </a:ext>
                </a:extLst>
              </a:tr>
              <a:tr h="1268707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FF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0488165"/>
                  </a:ext>
                </a:extLst>
              </a:tr>
              <a:tr h="1268707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FF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9751696"/>
                  </a:ext>
                </a:extLst>
              </a:tr>
              <a:tr h="1268707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FF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3954430"/>
                  </a:ext>
                </a:extLst>
              </a:tr>
            </a:tbl>
          </a:graphicData>
        </a:graphic>
      </p:graphicFrame>
      <p:sp>
        <p:nvSpPr>
          <p:cNvPr id="33" name="角丸四角形 32"/>
          <p:cNvSpPr/>
          <p:nvPr/>
        </p:nvSpPr>
        <p:spPr>
          <a:xfrm>
            <a:off x="753979" y="1684418"/>
            <a:ext cx="2839453" cy="123524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kumimoji="1" lang="ja-JP" altLang="en-US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教室等での授業</a:t>
            </a:r>
          </a:p>
          <a:p>
            <a:pPr algn="ctr"/>
            <a:endParaRPr kumimoji="1" lang="ja-JP" altLang="en-US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4" name="角丸四角形 33"/>
          <p:cNvSpPr/>
          <p:nvPr/>
        </p:nvSpPr>
        <p:spPr>
          <a:xfrm>
            <a:off x="753978" y="2947882"/>
            <a:ext cx="2839453" cy="123524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kumimoji="1" lang="ja-JP" altLang="en-US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学校行事</a:t>
            </a:r>
            <a:r>
              <a:rPr kumimoji="1" lang="en-US" altLang="ja-JP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/>
            </a:r>
            <a:br>
              <a:rPr kumimoji="1" lang="en-US" altLang="ja-JP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en-US" altLang="ja-JP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kumimoji="1" lang="ja-JP" altLang="en-US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文化祭・体育祭</a:t>
            </a:r>
            <a:r>
              <a:rPr kumimoji="1" lang="en-US" altLang="ja-JP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endParaRPr kumimoji="1" lang="ja-JP" altLang="en-US" sz="24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endParaRPr kumimoji="1" lang="ja-JP" altLang="en-US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5" name="角丸四角形 34"/>
          <p:cNvSpPr/>
          <p:nvPr/>
        </p:nvSpPr>
        <p:spPr>
          <a:xfrm>
            <a:off x="753978" y="4219747"/>
            <a:ext cx="2839453" cy="123524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kumimoji="1" lang="ja-JP" altLang="en-US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高校のクラブ</a:t>
            </a:r>
            <a:r>
              <a:rPr kumimoji="1" lang="ja-JP" altLang="en-US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活動</a:t>
            </a:r>
          </a:p>
          <a:p>
            <a:r>
              <a:rPr kumimoji="1" lang="ja-JP" altLang="en-US" sz="24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著作物利用</a:t>
            </a:r>
          </a:p>
          <a:p>
            <a:pPr algn="ctr"/>
            <a:endParaRPr kumimoji="1" lang="ja-JP" altLang="en-US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6" name="角丸四角形 35"/>
          <p:cNvSpPr/>
          <p:nvPr/>
        </p:nvSpPr>
        <p:spPr>
          <a:xfrm>
            <a:off x="753977" y="5487074"/>
            <a:ext cx="2839453" cy="123524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kumimoji="1" lang="ja-JP" altLang="en-US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教員・保護者活動</a:t>
            </a:r>
            <a:br>
              <a:rPr kumimoji="1" lang="ja-JP" altLang="en-US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en-US" altLang="ja-JP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kumimoji="1" lang="ja-JP" altLang="en-US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研修・</a:t>
            </a:r>
            <a:r>
              <a:rPr kumimoji="1"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説明会</a:t>
            </a:r>
            <a:r>
              <a:rPr kumimoji="1" lang="en-US" altLang="ja-JP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endParaRPr kumimoji="1" lang="ja-JP" altLang="en-US" sz="24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24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著作物利用</a:t>
            </a:r>
          </a:p>
          <a:p>
            <a:pPr algn="ctr"/>
            <a:endParaRPr kumimoji="1" lang="ja-JP" altLang="en-US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7" name="楕円 36"/>
          <p:cNvSpPr/>
          <p:nvPr/>
        </p:nvSpPr>
        <p:spPr>
          <a:xfrm>
            <a:off x="3057963" y="3663445"/>
            <a:ext cx="394409" cy="39440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楕円 37"/>
          <p:cNvSpPr/>
          <p:nvPr/>
        </p:nvSpPr>
        <p:spPr>
          <a:xfrm>
            <a:off x="3092857" y="2399765"/>
            <a:ext cx="394409" cy="39440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十字形 40"/>
          <p:cNvSpPr/>
          <p:nvPr/>
        </p:nvSpPr>
        <p:spPr>
          <a:xfrm rot="2616390">
            <a:off x="2977341" y="4828483"/>
            <a:ext cx="555651" cy="546968"/>
          </a:xfrm>
          <a:prstGeom prst="plus">
            <a:avLst>
              <a:gd name="adj" fmla="val 4558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十字形 42"/>
          <p:cNvSpPr/>
          <p:nvPr/>
        </p:nvSpPr>
        <p:spPr>
          <a:xfrm rot="2616390">
            <a:off x="2951576" y="6087408"/>
            <a:ext cx="555651" cy="546968"/>
          </a:xfrm>
          <a:prstGeom prst="plus">
            <a:avLst>
              <a:gd name="adj" fmla="val 4558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角丸四角形 17"/>
          <p:cNvSpPr/>
          <p:nvPr/>
        </p:nvSpPr>
        <p:spPr>
          <a:xfrm>
            <a:off x="3649303" y="1712639"/>
            <a:ext cx="2639203" cy="123524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kumimoji="1" lang="ja-JP" altLang="en-US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オンライン自宅学習</a:t>
            </a:r>
          </a:p>
          <a:p>
            <a:pPr algn="ctr"/>
            <a:endParaRPr kumimoji="1" lang="ja-JP" altLang="en-US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9" name="角丸四角形 18"/>
          <p:cNvSpPr/>
          <p:nvPr/>
        </p:nvSpPr>
        <p:spPr>
          <a:xfrm>
            <a:off x="3649302" y="2976103"/>
            <a:ext cx="2639203" cy="123524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kumimoji="1" lang="ja-JP" altLang="en-US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学校行事配信</a:t>
            </a:r>
            <a:br>
              <a:rPr kumimoji="1" lang="ja-JP" altLang="en-US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en-US" altLang="ja-JP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kumimoji="1"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一部</a:t>
            </a:r>
            <a:r>
              <a:rPr kumimoji="1" lang="ja-JP" altLang="en-US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生徒</a:t>
            </a:r>
            <a:r>
              <a:rPr kumimoji="1" lang="ja-JP" altLang="en-US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のみ</a:t>
            </a:r>
            <a:br>
              <a:rPr kumimoji="1" lang="ja-JP" altLang="en-US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アクセス可</a:t>
            </a:r>
            <a:r>
              <a:rPr kumimoji="1" lang="en-US" altLang="ja-JP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r>
              <a:rPr kumimoji="1" lang="en-US" altLang="ja-JP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/>
            </a:r>
            <a:br>
              <a:rPr kumimoji="1" lang="en-US" altLang="ja-JP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kumimoji="1" lang="ja-JP" altLang="en-US" sz="24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endParaRPr kumimoji="1" lang="ja-JP" altLang="en-US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0" name="角丸四角形 19"/>
          <p:cNvSpPr/>
          <p:nvPr/>
        </p:nvSpPr>
        <p:spPr>
          <a:xfrm>
            <a:off x="3649302" y="4247968"/>
            <a:ext cx="2639203" cy="123524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kumimoji="1" lang="ja-JP" altLang="en-US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クラブのホームページ等</a:t>
            </a:r>
          </a:p>
          <a:p>
            <a:r>
              <a:rPr kumimoji="1" lang="ja-JP" altLang="en-US" sz="24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著作物利用</a:t>
            </a:r>
          </a:p>
          <a:p>
            <a:pPr algn="ctr"/>
            <a:endParaRPr kumimoji="1" lang="ja-JP" altLang="en-US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1" name="角丸四角形 20"/>
          <p:cNvSpPr/>
          <p:nvPr/>
        </p:nvSpPr>
        <p:spPr>
          <a:xfrm>
            <a:off x="3649301" y="5515295"/>
            <a:ext cx="2639203" cy="123524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kumimoji="1" lang="ja-JP" altLang="en-US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オンライン</a:t>
            </a:r>
            <a:br>
              <a:rPr kumimoji="1" lang="ja-JP" altLang="en-US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教員・保護者活動</a:t>
            </a:r>
          </a:p>
          <a:p>
            <a:r>
              <a:rPr kumimoji="1" lang="ja-JP" altLang="en-US" sz="20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著作物利用</a:t>
            </a:r>
            <a:r>
              <a:rPr kumimoji="1" lang="ja-JP" altLang="en-US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/>
            </a:r>
            <a:br>
              <a:rPr kumimoji="1" lang="ja-JP" altLang="en-US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kumimoji="1" lang="ja-JP" altLang="en-US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6" name="角丸四角形 25"/>
          <p:cNvSpPr/>
          <p:nvPr/>
        </p:nvSpPr>
        <p:spPr>
          <a:xfrm>
            <a:off x="6318612" y="1712639"/>
            <a:ext cx="2429150" cy="123524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kumimoji="1" lang="ja-JP" altLang="en-US" sz="2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授業録画のアップ</a:t>
            </a:r>
          </a:p>
          <a:p>
            <a:r>
              <a:rPr kumimoji="1" lang="ja-JP" altLang="en-US" sz="2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製作物のアップ</a:t>
            </a:r>
          </a:p>
          <a:p>
            <a:r>
              <a:rPr kumimoji="1" lang="ja-JP" altLang="en-US" sz="20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著作物利用</a:t>
            </a:r>
            <a:endParaRPr kumimoji="1" lang="ja-JP" altLang="en-US" sz="2000" dirty="0">
              <a:solidFill>
                <a:schemeClr val="accent5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角丸四角形 26"/>
          <p:cNvSpPr/>
          <p:nvPr/>
        </p:nvSpPr>
        <p:spPr>
          <a:xfrm>
            <a:off x="6318611" y="2976103"/>
            <a:ext cx="2429150" cy="123524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kumimoji="1" lang="ja-JP" altLang="en-US" sz="2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学校ホームページでの公開</a:t>
            </a:r>
          </a:p>
          <a:p>
            <a:r>
              <a:rPr kumimoji="1" lang="ja-JP" altLang="en-US" sz="20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著作物利用</a:t>
            </a:r>
            <a:r>
              <a:rPr kumimoji="1" lang="en-US" altLang="ja-JP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/>
            </a:r>
            <a:br>
              <a:rPr kumimoji="1" lang="en-US" altLang="ja-JP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kumimoji="1" lang="ja-JP" altLang="en-US" sz="24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endParaRPr kumimoji="1" lang="ja-JP" altLang="en-US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8" name="角丸四角形 27"/>
          <p:cNvSpPr/>
          <p:nvPr/>
        </p:nvSpPr>
        <p:spPr>
          <a:xfrm>
            <a:off x="6318611" y="4247968"/>
            <a:ext cx="2429150" cy="123524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kumimoji="1" lang="ja-JP" altLang="en-US" sz="2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クラブのホームページ等</a:t>
            </a:r>
          </a:p>
          <a:p>
            <a:r>
              <a:rPr kumimoji="1" lang="ja-JP" altLang="en-US" sz="20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著作物</a:t>
            </a:r>
            <a:r>
              <a:rPr kumimoji="1" lang="ja-JP" altLang="en-US" sz="2000" dirty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利用</a:t>
            </a:r>
          </a:p>
        </p:txBody>
      </p:sp>
      <p:sp>
        <p:nvSpPr>
          <p:cNvPr id="29" name="角丸四角形 28"/>
          <p:cNvSpPr/>
          <p:nvPr/>
        </p:nvSpPr>
        <p:spPr>
          <a:xfrm>
            <a:off x="6318610" y="5515295"/>
            <a:ext cx="2429150" cy="123524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kumimoji="1" lang="ja-JP" altLang="en-US" sz="2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オンライン</a:t>
            </a:r>
            <a:br>
              <a:rPr kumimoji="1" lang="ja-JP" altLang="en-US" sz="2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教員・保護者活動</a:t>
            </a:r>
          </a:p>
          <a:p>
            <a:r>
              <a:rPr kumimoji="1" lang="ja-JP" altLang="en-US" sz="20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著作物利用</a:t>
            </a:r>
            <a:r>
              <a:rPr kumimoji="1" lang="ja-JP" altLang="en-US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/>
            </a:r>
            <a:br>
              <a:rPr kumimoji="1" lang="ja-JP" altLang="en-US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kumimoji="1" lang="ja-JP" altLang="en-US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7" name="楕円 46"/>
          <p:cNvSpPr/>
          <p:nvPr/>
        </p:nvSpPr>
        <p:spPr>
          <a:xfrm>
            <a:off x="5776186" y="2406889"/>
            <a:ext cx="394409" cy="39440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" name="楕円 47"/>
          <p:cNvSpPr/>
          <p:nvPr/>
        </p:nvSpPr>
        <p:spPr>
          <a:xfrm>
            <a:off x="5776186" y="3676309"/>
            <a:ext cx="394409" cy="39440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十字形 48"/>
          <p:cNvSpPr/>
          <p:nvPr/>
        </p:nvSpPr>
        <p:spPr>
          <a:xfrm rot="2616390">
            <a:off x="5712159" y="4898725"/>
            <a:ext cx="555651" cy="546968"/>
          </a:xfrm>
          <a:prstGeom prst="plus">
            <a:avLst>
              <a:gd name="adj" fmla="val 4558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十字形 49"/>
          <p:cNvSpPr/>
          <p:nvPr/>
        </p:nvSpPr>
        <p:spPr>
          <a:xfrm rot="2616390">
            <a:off x="5672330" y="6190097"/>
            <a:ext cx="555651" cy="546968"/>
          </a:xfrm>
          <a:prstGeom prst="plus">
            <a:avLst>
              <a:gd name="adj" fmla="val 4558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1" name="十字形 50"/>
          <p:cNvSpPr/>
          <p:nvPr/>
        </p:nvSpPr>
        <p:spPr>
          <a:xfrm rot="2616390">
            <a:off x="8080138" y="2335716"/>
            <a:ext cx="555651" cy="546968"/>
          </a:xfrm>
          <a:prstGeom prst="plus">
            <a:avLst>
              <a:gd name="adj" fmla="val 4558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2" name="十字形 51"/>
          <p:cNvSpPr/>
          <p:nvPr/>
        </p:nvSpPr>
        <p:spPr>
          <a:xfrm rot="2616390">
            <a:off x="8118029" y="3551328"/>
            <a:ext cx="555651" cy="546968"/>
          </a:xfrm>
          <a:prstGeom prst="plus">
            <a:avLst>
              <a:gd name="adj" fmla="val 4558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" name="十字形 52"/>
          <p:cNvSpPr/>
          <p:nvPr/>
        </p:nvSpPr>
        <p:spPr>
          <a:xfrm rot="2616390">
            <a:off x="8080139" y="4868316"/>
            <a:ext cx="555651" cy="546968"/>
          </a:xfrm>
          <a:prstGeom prst="plus">
            <a:avLst>
              <a:gd name="adj" fmla="val 4558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十字形 53"/>
          <p:cNvSpPr/>
          <p:nvPr/>
        </p:nvSpPr>
        <p:spPr>
          <a:xfrm rot="2616390">
            <a:off x="8071402" y="6159198"/>
            <a:ext cx="555651" cy="546968"/>
          </a:xfrm>
          <a:prstGeom prst="plus">
            <a:avLst>
              <a:gd name="adj" fmla="val 4558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speech_M010_3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166586" y="137833"/>
            <a:ext cx="609600" cy="609600"/>
          </a:xfrm>
          <a:prstGeom prst="rect">
            <a:avLst/>
          </a:prstGeom>
        </p:spPr>
      </p:pic>
      <p:pic>
        <p:nvPicPr>
          <p:cNvPr id="7" name="speech_M010_39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163078" y="1737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692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doors dir="vert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1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1013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rrect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2513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rrect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4013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ncorrect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513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ncorrect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013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ncorrect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513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ncorrect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13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ncorrect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513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ncorrect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896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8964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2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17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5325" y="201933"/>
            <a:ext cx="7763519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2800" dirty="0" smtClean="0">
                <a:solidFill>
                  <a:srgbClr val="FF0000"/>
                </a:solidFill>
                <a:ea typeface="メイリオ" panose="020B0604030504040204" pitchFamily="50" charset="-128"/>
              </a:rPr>
              <a:t>解説</a:t>
            </a:r>
            <a:r>
              <a:rPr lang="ja-JP" altLang="en-US" sz="2800" dirty="0" smtClean="0">
                <a:ea typeface="メイリオ" panose="020B0604030504040204" pitchFamily="50" charset="-128"/>
              </a:rPr>
              <a:t>  オンライン授業</a:t>
            </a:r>
            <a:r>
              <a:rPr lang="en-US" altLang="ja-JP" sz="2800" dirty="0" smtClean="0">
                <a:ea typeface="メイリオ" panose="020B0604030504040204" pitchFamily="50" charset="-128"/>
              </a:rPr>
              <a:t>(</a:t>
            </a:r>
            <a:r>
              <a:rPr lang="ja-JP" altLang="en-US" sz="2800" dirty="0" smtClean="0">
                <a:ea typeface="メイリオ" panose="020B0604030504040204" pitchFamily="50" charset="-128"/>
              </a:rPr>
              <a:t>生徒向け</a:t>
            </a:r>
            <a:r>
              <a:rPr lang="en-US" altLang="ja-JP" sz="2800" dirty="0" smtClean="0">
                <a:ea typeface="メイリオ" panose="020B0604030504040204" pitchFamily="50" charset="-128"/>
              </a:rPr>
              <a:t>)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42" name="フローチャート: 和接合 41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18748" y="1564117"/>
            <a:ext cx="1857135" cy="3031275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634" y="1475443"/>
            <a:ext cx="4144259" cy="2914738"/>
          </a:xfrm>
          <a:prstGeom prst="rect">
            <a:avLst/>
          </a:prstGeom>
        </p:spPr>
      </p:pic>
      <p:cxnSp>
        <p:nvCxnSpPr>
          <p:cNvPr id="6" name="直線コネクタ 5"/>
          <p:cNvCxnSpPr/>
          <p:nvPr/>
        </p:nvCxnSpPr>
        <p:spPr>
          <a:xfrm flipH="1">
            <a:off x="4547175" y="814708"/>
            <a:ext cx="3934" cy="3869587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テキスト ボックス 8"/>
          <p:cNvSpPr txBox="1"/>
          <p:nvPr/>
        </p:nvSpPr>
        <p:spPr>
          <a:xfrm>
            <a:off x="438735" y="860530"/>
            <a:ext cx="43955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生徒だけがアクセス・</a:t>
            </a:r>
            <a:b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利用可能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4744012" y="817586"/>
            <a:ext cx="43231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不特定多数の人が</a:t>
            </a:r>
            <a:b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アクセス・利用できない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7" name="十字形 36"/>
          <p:cNvSpPr/>
          <p:nvPr/>
        </p:nvSpPr>
        <p:spPr>
          <a:xfrm rot="2616390">
            <a:off x="4812113" y="2354705"/>
            <a:ext cx="1679620" cy="1653373"/>
          </a:xfrm>
          <a:prstGeom prst="plus">
            <a:avLst>
              <a:gd name="adj" fmla="val 4558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161514" y="4928128"/>
            <a:ext cx="85023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・生徒だけがログインできる学習サイトを使用する。</a:t>
            </a:r>
          </a:p>
          <a:p>
            <a:r>
              <a:rPr kumimoji="1" lang="ja-JP" altLang="en-US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・動画などは公開せず、利用する生徒だけにアクセスするための方法</a:t>
            </a:r>
            <a:r>
              <a:rPr kumimoji="1" lang="en-US" altLang="ja-JP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(URL)</a:t>
            </a:r>
            <a:r>
              <a:rPr kumimoji="1" lang="ja-JP" altLang="en-US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を通知する。</a:t>
            </a:r>
            <a:endParaRPr kumimoji="1" lang="ja-JP" altLang="en-US" sz="2800" dirty="0">
              <a:solidFill>
                <a:schemeClr val="accent5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6" name="speech_M010_4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321289" y="6090221"/>
            <a:ext cx="609600" cy="609600"/>
          </a:xfrm>
          <a:prstGeom prst="rect">
            <a:avLst/>
          </a:prstGeom>
        </p:spPr>
      </p:pic>
      <p:pic>
        <p:nvPicPr>
          <p:cNvPr id="27" name="speech_M010_41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229724" y="613483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13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doors dir="vert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incorrect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344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844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844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844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6770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9614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 showWhenStopped="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42" grpId="0" animBg="1"/>
      <p:bldP spid="37" grpId="0" animBg="1"/>
      <p:bldP spid="1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18</a:t>
            </a:fld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912940" y="929214"/>
            <a:ext cx="7732296" cy="6127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sz="3200" dirty="0" smtClean="0">
                <a:ea typeface="メイリオ" panose="020B0604030504040204" pitchFamily="50" charset="-128"/>
              </a:rPr>
              <a:t>情報科で</a:t>
            </a:r>
            <a:r>
              <a:rPr lang="ja-JP" altLang="en-US" sz="3200" dirty="0">
                <a:ea typeface="メイリオ" panose="020B0604030504040204" pitchFamily="50" charset="-128"/>
              </a:rPr>
              <a:t>の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製作活動は、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Web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上の</a:t>
            </a:r>
            <a:br>
              <a:rPr lang="ja-JP" altLang="en-US" sz="3200" dirty="0" smtClean="0">
                <a:ea typeface="メイリオ" panose="020B0604030504040204" pitchFamily="50" charset="-128"/>
              </a:rPr>
            </a:br>
            <a:r>
              <a:rPr lang="ja-JP" altLang="en-US" sz="3200" dirty="0" smtClean="0">
                <a:ea typeface="メイリオ" panose="020B0604030504040204" pitchFamily="50" charset="-128"/>
              </a:rPr>
              <a:t>いろいろな素材が活用できます。</a:t>
            </a:r>
            <a:br>
              <a:rPr lang="ja-JP" altLang="en-US" sz="3200" dirty="0" smtClean="0">
                <a:ea typeface="メイリオ" panose="020B0604030504040204" pitchFamily="50" charset="-128"/>
              </a:rPr>
            </a:br>
            <a:r>
              <a:rPr lang="ja-JP" altLang="en-US" sz="3200" dirty="0" smtClean="0">
                <a:ea typeface="メイリオ" panose="020B0604030504040204" pitchFamily="50" charset="-128"/>
              </a:rPr>
              <a:t>ただし、授業の中だけで使用しましょう。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21" name="フローチャート: 和接合 2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9" name="グループ化 8"/>
          <p:cNvGrpSpPr/>
          <p:nvPr/>
        </p:nvGrpSpPr>
        <p:grpSpPr>
          <a:xfrm>
            <a:off x="1643814" y="1998997"/>
            <a:ext cx="6205588" cy="4514098"/>
            <a:chOff x="1643814" y="1998997"/>
            <a:chExt cx="6205588" cy="4514098"/>
          </a:xfrm>
        </p:grpSpPr>
        <p:pic>
          <p:nvPicPr>
            <p:cNvPr id="5" name="図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43814" y="1998997"/>
              <a:ext cx="6205588" cy="4514098"/>
            </a:xfrm>
            <a:prstGeom prst="rect">
              <a:avLst/>
            </a:prstGeom>
            <a:effectLst>
              <a:softEdge rad="50800"/>
            </a:effectLst>
          </p:spPr>
        </p:pic>
        <p:pic>
          <p:nvPicPr>
            <p:cNvPr id="8" name="図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895600" y="2954557"/>
              <a:ext cx="3613631" cy="2628095"/>
            </a:xfrm>
            <a:prstGeom prst="rect">
              <a:avLst/>
            </a:prstGeom>
          </p:spPr>
        </p:pic>
      </p:grpSp>
      <p:pic>
        <p:nvPicPr>
          <p:cNvPr id="6" name="speech_M010_4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0896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fallOve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7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173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19</a:t>
            </a:fld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798" y="322646"/>
            <a:ext cx="8636000" cy="6477000"/>
          </a:xfrm>
          <a:prstGeom prst="rect">
            <a:avLst/>
          </a:prstGeom>
        </p:spPr>
      </p:pic>
      <p:sp>
        <p:nvSpPr>
          <p:cNvPr id="8" name="フローチャート: 和接合 7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67" y="5750560"/>
            <a:ext cx="1467245" cy="60579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テキスト ボックス 5"/>
          <p:cNvSpPr txBox="1"/>
          <p:nvPr/>
        </p:nvSpPr>
        <p:spPr>
          <a:xfrm>
            <a:off x="1848255" y="5750560"/>
            <a:ext cx="16342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200" dirty="0" err="1"/>
              <a:t>Go.Ota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370537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0">
        <p15:prstTrans prst="origami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0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ja-JP" sz="1400" dirty="0" smtClean="0"/>
          </a:p>
        </p:txBody>
      </p:sp>
      <p:sp>
        <p:nvSpPr>
          <p:cNvPr id="42" name="フローチャート: 和接合 41"/>
          <p:cNvSpPr/>
          <p:nvPr/>
        </p:nvSpPr>
        <p:spPr>
          <a:xfrm>
            <a:off x="8533776" y="318801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3086" y="985348"/>
            <a:ext cx="7314573" cy="1116167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パート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1 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基礎編</a:t>
            </a:r>
            <a:br>
              <a:rPr lang="ja-JP" altLang="en-US" sz="3200" dirty="0" smtClean="0">
                <a:ea typeface="メイリオ" panose="020B0604030504040204" pitchFamily="50" charset="-128"/>
              </a:rPr>
            </a:br>
            <a:r>
              <a:rPr lang="ja-JP" altLang="en-US" sz="3200" dirty="0" smtClean="0">
                <a:ea typeface="メイリオ" panose="020B0604030504040204" pitchFamily="50" charset="-128"/>
              </a:rPr>
              <a:t>教室・学校内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2451816" y="2548254"/>
            <a:ext cx="507193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次の問題の</a:t>
            </a:r>
            <a:r>
              <a:rPr kumimoji="1" lang="ja-JP" altLang="en-US" sz="3200" dirty="0" err="1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〇</a:t>
            </a:r>
            <a:r>
              <a:rPr kumimoji="1"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×</a:t>
            </a:r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を</a:t>
            </a:r>
            <a:b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考えてみてください。</a:t>
            </a:r>
            <a:endParaRPr kumimoji="1" lang="ja-JP" altLang="en-US" sz="3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3" name="speech_M010_0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497052" y="5305926"/>
            <a:ext cx="609600" cy="609600"/>
          </a:xfrm>
          <a:prstGeom prst="rect">
            <a:avLst/>
          </a:prstGeom>
        </p:spPr>
      </p:pic>
      <p:grpSp>
        <p:nvGrpSpPr>
          <p:cNvPr id="4" name="グループ化 3"/>
          <p:cNvGrpSpPr/>
          <p:nvPr/>
        </p:nvGrpSpPr>
        <p:grpSpPr>
          <a:xfrm>
            <a:off x="785588" y="3543319"/>
            <a:ext cx="8133823" cy="2628413"/>
            <a:chOff x="785588" y="3543319"/>
            <a:chExt cx="8133823" cy="2628413"/>
          </a:xfrm>
        </p:grpSpPr>
        <p:grpSp>
          <p:nvGrpSpPr>
            <p:cNvPr id="8" name="グループ化 7"/>
            <p:cNvGrpSpPr/>
            <p:nvPr/>
          </p:nvGrpSpPr>
          <p:grpSpPr>
            <a:xfrm>
              <a:off x="785588" y="3960051"/>
              <a:ext cx="4202193" cy="2211681"/>
              <a:chOff x="-250280" y="2695248"/>
              <a:chExt cx="5429250" cy="2857500"/>
            </a:xfrm>
          </p:grpSpPr>
          <p:pic>
            <p:nvPicPr>
              <p:cNvPr id="9" name="Picture 6" descr="バツを出す猫のキャラクター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64345" y="2695248"/>
                <a:ext cx="2714625" cy="28575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" name="Picture 8" descr="マルを出す猫のキャラクター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50280" y="2695248"/>
                <a:ext cx="2714625" cy="28575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" name="角丸四角形吹き出し 2"/>
            <p:cNvSpPr/>
            <p:nvPr/>
          </p:nvSpPr>
          <p:spPr>
            <a:xfrm>
              <a:off x="5117432" y="3543319"/>
              <a:ext cx="3801979" cy="2372207"/>
            </a:xfrm>
            <a:prstGeom prst="wedgeRoundRectCallout">
              <a:avLst>
                <a:gd name="adj1" fmla="val -72308"/>
                <a:gd name="adj2" fmla="val -17001"/>
                <a:gd name="adj3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2400" dirty="0" smtClean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実は、</a:t>
              </a:r>
              <a:r>
                <a:rPr kumimoji="1" lang="ja-JP" altLang="en-US" sz="2400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多</a:t>
              </a:r>
              <a:r>
                <a:rPr kumimoji="1" lang="ja-JP" altLang="en-US" sz="2400" dirty="0" smtClean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く</a:t>
              </a:r>
              <a:r>
                <a:rPr kumimoji="1" lang="ja-JP" altLang="en-US" sz="2400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の</a:t>
              </a:r>
              <a:r>
                <a:rPr kumimoji="1" lang="ja-JP" altLang="en-US" sz="2400" dirty="0" smtClean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著作物は、ちゃんとした手続きしてお金を払えば、ほとんどの場合使えますが</a:t>
              </a:r>
              <a:r>
                <a:rPr kumimoji="1" lang="en-US" altLang="ja-JP" sz="2400" dirty="0" smtClean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……</a:t>
              </a:r>
              <a:endParaRPr kumimoji="1"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pic>
        <p:nvPicPr>
          <p:cNvPr id="5" name="speech_M010_4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680960" y="253167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877532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10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101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101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522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333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 showWhenStopped="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2" grpId="0" animBg="1"/>
      <p:bldP spid="21" grpId="0" animBg="1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5325" y="201933"/>
            <a:ext cx="7763519" cy="612775"/>
          </a:xfrm>
        </p:spPr>
        <p:txBody>
          <a:bodyPr>
            <a:normAutofit/>
          </a:bodyPr>
          <a:lstStyle/>
          <a:p>
            <a:pPr algn="l"/>
            <a:r>
              <a:rPr lang="ja-JP" altLang="en-US" sz="3200" dirty="0">
                <a:ea typeface="メイリオ" panose="020B0604030504040204" pitchFamily="50" charset="-128"/>
              </a:rPr>
              <a:t>パート</a:t>
            </a:r>
            <a:r>
              <a:rPr lang="en-US" altLang="ja-JP" sz="3200" dirty="0">
                <a:ea typeface="メイリオ" panose="020B0604030504040204" pitchFamily="50" charset="-128"/>
              </a:rPr>
              <a:t>1 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基礎編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:  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教室</a:t>
            </a:r>
            <a:r>
              <a:rPr lang="ja-JP" altLang="en-US" sz="3200" dirty="0">
                <a:ea typeface="メイリオ" panose="020B0604030504040204" pitchFamily="50" charset="-128"/>
              </a:rPr>
              <a:t>・学校内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42" name="フローチャート: 和接合 41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09803" y="779184"/>
            <a:ext cx="823543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. 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美術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の授業のポスターに</a:t>
            </a:r>
            <a:r>
              <a:rPr kumimoji="1"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Web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からアイドルの写真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を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/>
            </a:r>
            <a:b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ダウンロード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して使う。</a:t>
            </a:r>
          </a:p>
          <a:p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/>
            </a:r>
            <a:b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2. 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授業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で、先生が英語の問題集から</a:t>
            </a:r>
            <a:r>
              <a:rPr kumimoji="1"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ページを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コピー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/>
            </a:r>
            <a:b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して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生徒に配る。</a:t>
            </a:r>
          </a:p>
          <a:p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/>
            </a:r>
            <a:b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kumimoji="1"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. 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 2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の問題が良かった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ので高校の英語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のクラブで部員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に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/>
            </a:r>
            <a:b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コピー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して使う。</a:t>
            </a:r>
          </a:p>
          <a:p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/>
            </a:r>
            <a:b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4. 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体育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祭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でアニメの主人公を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書いたプラカード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を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/>
            </a:r>
            <a:b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作る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。</a:t>
            </a:r>
          </a:p>
          <a:p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/>
            </a:r>
            <a:b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5. PTA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の研修会で、先生が教育関係の本をコピー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して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/>
            </a:r>
            <a:b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参加者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に配付する。</a:t>
            </a: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3146624" y="6042163"/>
            <a:ext cx="1842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あと</a:t>
            </a:r>
            <a:r>
              <a:rPr kumimoji="1" lang="en-US" altLang="ja-JP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kumimoji="1" lang="ja-JP" altLang="en-US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秒</a:t>
            </a:r>
            <a:endParaRPr kumimoji="1" lang="ja-JP" altLang="en-US" sz="2800" dirty="0">
              <a:solidFill>
                <a:schemeClr val="accent5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4880392" y="6010273"/>
            <a:ext cx="518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endParaRPr kumimoji="1" lang="ja-JP" altLang="en-US" sz="2800" dirty="0">
              <a:solidFill>
                <a:schemeClr val="accent5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5337472" y="6010273"/>
            <a:ext cx="518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endParaRPr kumimoji="1" lang="ja-JP" altLang="en-US" sz="2800" dirty="0">
              <a:solidFill>
                <a:schemeClr val="accent5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5747276" y="6011394"/>
            <a:ext cx="518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endParaRPr kumimoji="1" lang="ja-JP" altLang="en-US" sz="2800" dirty="0">
              <a:solidFill>
                <a:schemeClr val="accent5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6134358" y="6010273"/>
            <a:ext cx="518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endParaRPr kumimoji="1" lang="ja-JP" altLang="en-US" sz="2800" dirty="0">
              <a:solidFill>
                <a:schemeClr val="accent5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6505457" y="6022339"/>
            <a:ext cx="518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endParaRPr kumimoji="1" lang="ja-JP" altLang="en-US" sz="2800" dirty="0">
              <a:solidFill>
                <a:schemeClr val="accent5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1364898" y="6042163"/>
            <a:ext cx="1842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あと</a:t>
            </a:r>
            <a:r>
              <a:rPr kumimoji="1" lang="en-US" altLang="ja-JP" sz="2800" dirty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kumimoji="1" lang="en-US" altLang="ja-JP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kumimoji="1" lang="ja-JP" altLang="en-US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秒</a:t>
            </a:r>
            <a:endParaRPr kumimoji="1" lang="ja-JP" altLang="en-US" sz="2800" dirty="0">
              <a:solidFill>
                <a:schemeClr val="accent5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871173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drape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"/>
                                            </p:cond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quiz-timer-x2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"/>
                                            </p:cond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8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"/>
                                            </p:cond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"/>
                                            </p:cond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"/>
                                            </p:cond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9"/>
                                            </p:cond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8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5325" y="201933"/>
            <a:ext cx="7763519" cy="612775"/>
          </a:xfrm>
        </p:spPr>
        <p:txBody>
          <a:bodyPr>
            <a:normAutofit/>
          </a:bodyPr>
          <a:lstStyle/>
          <a:p>
            <a:pPr algn="l"/>
            <a:r>
              <a:rPr lang="ja-JP" altLang="en-US" sz="3200" dirty="0" smtClean="0">
                <a:solidFill>
                  <a:srgbClr val="FF0000"/>
                </a:solidFill>
                <a:ea typeface="メイリオ" panose="020B0604030504040204" pitchFamily="50" charset="-128"/>
              </a:rPr>
              <a:t>答え</a:t>
            </a:r>
            <a:r>
              <a:rPr lang="en-US" altLang="ja-JP" sz="3200" dirty="0" smtClean="0">
                <a:solidFill>
                  <a:srgbClr val="FF0000"/>
                </a:solidFill>
                <a:ea typeface="メイリオ" panose="020B0604030504040204" pitchFamily="50" charset="-128"/>
              </a:rPr>
              <a:t>: 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パート</a:t>
            </a:r>
            <a:r>
              <a:rPr lang="en-US" altLang="ja-JP" sz="3200" dirty="0">
                <a:ea typeface="メイリオ" panose="020B0604030504040204" pitchFamily="50" charset="-128"/>
              </a:rPr>
              <a:t>1 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基礎編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:  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教室</a:t>
            </a:r>
            <a:r>
              <a:rPr lang="ja-JP" altLang="en-US" sz="3200" dirty="0">
                <a:ea typeface="メイリオ" panose="020B0604030504040204" pitchFamily="50" charset="-128"/>
              </a:rPr>
              <a:t>・学校内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42" name="フローチャート: 和接合 41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09803" y="779184"/>
            <a:ext cx="823543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. 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美術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の授業のポスターに</a:t>
            </a:r>
            <a:r>
              <a:rPr kumimoji="1"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Web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からアイドルの写真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を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/>
            </a:r>
            <a:b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ダウンロード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して使う。</a:t>
            </a:r>
          </a:p>
          <a:p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/>
            </a:r>
            <a:b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2. 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授業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で、先生が英語の問題集から</a:t>
            </a:r>
            <a:r>
              <a:rPr kumimoji="1"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ページを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コピー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/>
            </a:r>
            <a:b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して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生徒に配る。</a:t>
            </a:r>
          </a:p>
          <a:p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/>
            </a:r>
            <a:b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kumimoji="1"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. 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 2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の問題が良かった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ので高校の英語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のクラブで部員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にコピー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して使う。</a:t>
            </a:r>
          </a:p>
          <a:p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/>
            </a:r>
            <a:b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4. 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体育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祭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でアニメの主人公を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書いたプラカード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を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/>
            </a:r>
            <a:b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作る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。</a:t>
            </a:r>
          </a:p>
          <a:p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/>
            </a:r>
            <a:b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5. PTA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の研修会で、先生が教育関係の本をコピー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して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/>
            </a:r>
            <a:b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参加者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に配付する。</a:t>
            </a:r>
          </a:p>
        </p:txBody>
      </p:sp>
      <p:sp>
        <p:nvSpPr>
          <p:cNvPr id="2" name="楕円 1"/>
          <p:cNvSpPr/>
          <p:nvPr/>
        </p:nvSpPr>
        <p:spPr>
          <a:xfrm>
            <a:off x="3737810" y="1087159"/>
            <a:ext cx="609600" cy="6096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4527519" y="1203158"/>
            <a:ext cx="41177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授業だったら</a:t>
            </a:r>
            <a:r>
              <a:rPr kumimoji="1" lang="ja-JP" altLang="en-US" sz="2800" dirty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使用</a:t>
            </a:r>
            <a:r>
              <a:rPr kumimoji="1" lang="ja-JP" altLang="en-US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は</a:t>
            </a:r>
            <a:r>
              <a:rPr kumimoji="1" lang="en-US" altLang="ja-JP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OK</a:t>
            </a:r>
            <a:endParaRPr kumimoji="1" lang="ja-JP" altLang="en-US" sz="2800" dirty="0">
              <a:solidFill>
                <a:schemeClr val="accent5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6" name="楕円 15"/>
          <p:cNvSpPr/>
          <p:nvPr/>
        </p:nvSpPr>
        <p:spPr>
          <a:xfrm>
            <a:off x="2662987" y="2262762"/>
            <a:ext cx="609600" cy="6096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3314588" y="2287587"/>
            <a:ext cx="58294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授業だったら先生も</a:t>
            </a:r>
            <a:r>
              <a:rPr kumimoji="1" lang="en-US" altLang="ja-JP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OK</a:t>
            </a:r>
            <a:r>
              <a:rPr kumimoji="1" lang="ja-JP" altLang="en-US" sz="2800" dirty="0" err="1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</a:t>
            </a:r>
            <a:r>
              <a:rPr kumimoji="1" lang="ja-JP" altLang="en-US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毎回は</a:t>
            </a:r>
            <a:r>
              <a:rPr kumimoji="1" lang="ja-JP" altLang="en-US" sz="4000" b="1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</a:t>
            </a:r>
            <a:endParaRPr kumimoji="1" lang="ja-JP" altLang="en-US" sz="4000" b="1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十字形 3"/>
          <p:cNvSpPr/>
          <p:nvPr/>
        </p:nvSpPr>
        <p:spPr>
          <a:xfrm rot="2616390">
            <a:off x="1282945" y="3190585"/>
            <a:ext cx="808556" cy="795921"/>
          </a:xfrm>
          <a:prstGeom prst="plus">
            <a:avLst>
              <a:gd name="adj" fmla="val 4558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2442820" y="3379103"/>
            <a:ext cx="66542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高校のクラブ</a:t>
            </a:r>
            <a:r>
              <a:rPr kumimoji="1" lang="ja-JP" altLang="en-US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活動は授業ではありません。</a:t>
            </a:r>
            <a:endParaRPr kumimoji="1" lang="ja-JP" altLang="en-US" sz="2800" dirty="0">
              <a:solidFill>
                <a:schemeClr val="accent5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0" name="楕円 19"/>
          <p:cNvSpPr/>
          <p:nvPr/>
        </p:nvSpPr>
        <p:spPr>
          <a:xfrm>
            <a:off x="1465188" y="4404383"/>
            <a:ext cx="609600" cy="6096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2211184" y="4459629"/>
            <a:ext cx="6536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体育</a:t>
            </a:r>
            <a:r>
              <a:rPr kumimoji="1" lang="ja-JP" altLang="en-US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祭や</a:t>
            </a:r>
            <a:r>
              <a:rPr kumimoji="1" lang="ja-JP" altLang="en-US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文化祭も授業の一部です。</a:t>
            </a:r>
            <a:endParaRPr kumimoji="1" lang="ja-JP" altLang="en-US" sz="32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2" name="十字形 21"/>
          <p:cNvSpPr/>
          <p:nvPr/>
        </p:nvSpPr>
        <p:spPr>
          <a:xfrm rot="2616390">
            <a:off x="2765008" y="5365837"/>
            <a:ext cx="808556" cy="795921"/>
          </a:xfrm>
          <a:prstGeom prst="plus">
            <a:avLst>
              <a:gd name="adj" fmla="val 4558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3429579" y="5671205"/>
            <a:ext cx="56674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学校内であっても教師や保護者のイベントは授業ではありません。</a:t>
            </a:r>
            <a:endParaRPr kumimoji="1" lang="ja-JP" altLang="en-US" sz="2800" dirty="0">
              <a:solidFill>
                <a:schemeClr val="accent5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" name="speech_M010_0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227068" y="6042163"/>
            <a:ext cx="609600" cy="609600"/>
          </a:xfrm>
          <a:prstGeom prst="rect">
            <a:avLst/>
          </a:prstGeom>
        </p:spPr>
      </p:pic>
      <p:pic>
        <p:nvPicPr>
          <p:cNvPr id="6" name="speech_M010_04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23291" y="6028938"/>
            <a:ext cx="609600" cy="609600"/>
          </a:xfrm>
          <a:prstGeom prst="rect">
            <a:avLst/>
          </a:prstGeom>
        </p:spPr>
      </p:pic>
      <p:pic>
        <p:nvPicPr>
          <p:cNvPr id="10" name="speech_M010_06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2390126" y="6028938"/>
            <a:ext cx="609600" cy="609600"/>
          </a:xfrm>
          <a:prstGeom prst="rect">
            <a:avLst/>
          </a:prstGeom>
        </p:spPr>
      </p:pic>
      <p:pic>
        <p:nvPicPr>
          <p:cNvPr id="11" name="speech_M010_07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3081531" y="6028812"/>
            <a:ext cx="609600" cy="609600"/>
          </a:xfrm>
          <a:prstGeom prst="rect">
            <a:avLst/>
          </a:prstGeom>
        </p:spPr>
      </p:pic>
      <p:pic>
        <p:nvPicPr>
          <p:cNvPr id="8" name="speech_M010_05b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736047" y="614742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683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doors dir="vert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orrect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172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229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orrect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729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229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470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9935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incorrect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435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935"/>
                            </p:stCondLst>
                            <p:childTnLst>
                              <p:par>
                                <p:cTn id="3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327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205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orrect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4705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205"/>
                            </p:stCondLst>
                            <p:childTnLst>
                              <p:par>
                                <p:cTn id="5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1313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8344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incorrect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8844"/>
                            </p:stCondLst>
                            <p:childTnLst>
                              <p:par>
                                <p:cTn id="5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9344"/>
                            </p:stCondLst>
                            <p:childTnLst>
                              <p:par>
                                <p:cTn id="6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3" dur="660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953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showWhenStopped="0">
                <p:cTn id="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showWhenStopped="0">
                <p:cTn id="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2" grpId="0" animBg="1"/>
      <p:bldP spid="2" grpId="0" animBg="1"/>
      <p:bldP spid="3" grpId="0"/>
      <p:bldP spid="16" grpId="0" animBg="1"/>
      <p:bldP spid="18" grpId="0"/>
      <p:bldP spid="4" grpId="0" animBg="1"/>
      <p:bldP spid="19" grpId="0"/>
      <p:bldP spid="20" grpId="0" animBg="1"/>
      <p:bldP spid="21" grpId="0"/>
      <p:bldP spid="22" grpId="0" animBg="1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グループ化 17"/>
          <p:cNvGrpSpPr/>
          <p:nvPr/>
        </p:nvGrpSpPr>
        <p:grpSpPr>
          <a:xfrm>
            <a:off x="4651120" y="1081122"/>
            <a:ext cx="3744735" cy="3473131"/>
            <a:chOff x="4651120" y="1081122"/>
            <a:chExt cx="3744735" cy="3473131"/>
          </a:xfrm>
        </p:grpSpPr>
        <p:sp>
          <p:nvSpPr>
            <p:cNvPr id="14" name="楕円 13"/>
            <p:cNvSpPr/>
            <p:nvPr/>
          </p:nvSpPr>
          <p:spPr>
            <a:xfrm>
              <a:off x="4651120" y="1081122"/>
              <a:ext cx="1566592" cy="2849194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4" name="テキスト ボックス 53"/>
            <p:cNvSpPr txBox="1"/>
            <p:nvPr/>
          </p:nvSpPr>
          <p:spPr>
            <a:xfrm>
              <a:off x="4651120" y="3969478"/>
              <a:ext cx="374473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保護</a:t>
              </a:r>
              <a:r>
                <a:rPr kumimoji="1" lang="en-US" altLang="ja-JP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: </a:t>
              </a:r>
              <a:r>
                <a:rPr kumimoji="1" lang="ja-JP" altLang="en-US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著作権</a:t>
              </a:r>
              <a:endParaRPr kumimoji="1" lang="ja-JP" altLang="en-US" sz="32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角丸四角形 39"/>
          <p:cNvSpPr/>
          <p:nvPr/>
        </p:nvSpPr>
        <p:spPr>
          <a:xfrm>
            <a:off x="483448" y="960494"/>
            <a:ext cx="4040426" cy="296982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endParaRPr kumimoji="1" lang="ja-JP" altLang="en-US" sz="28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endParaRPr kumimoji="1" lang="ja-JP" altLang="en-US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endParaRPr kumimoji="1" lang="ja-JP" altLang="en-US" sz="28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endParaRPr kumimoji="1" lang="ja-JP" altLang="en-US" sz="28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制作会社</a:t>
            </a:r>
            <a:r>
              <a:rPr kumimoji="1" lang="en-US" altLang="ja-JP" sz="28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kumimoji="1" lang="ja-JP" altLang="en-US" sz="28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販売会社</a:t>
            </a:r>
            <a:endParaRPr kumimoji="1" lang="ja-JP" altLang="en-US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5325" y="201933"/>
            <a:ext cx="7763519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2800" dirty="0" smtClean="0">
                <a:solidFill>
                  <a:srgbClr val="FF0000"/>
                </a:solidFill>
                <a:ea typeface="メイリオ" panose="020B0604030504040204" pitchFamily="50" charset="-128"/>
              </a:rPr>
              <a:t>解説</a:t>
            </a:r>
            <a:r>
              <a:rPr lang="ja-JP" altLang="en-US" sz="2800" dirty="0" smtClean="0">
                <a:ea typeface="メイリオ" panose="020B0604030504040204" pitchFamily="50" charset="-128"/>
              </a:rPr>
              <a:t>  著作権とは</a:t>
            </a:r>
          </a:p>
        </p:txBody>
      </p:sp>
      <p:sp>
        <p:nvSpPr>
          <p:cNvPr id="42" name="フローチャート: 和接合 41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角丸四角形 38"/>
          <p:cNvSpPr/>
          <p:nvPr/>
        </p:nvSpPr>
        <p:spPr>
          <a:xfrm>
            <a:off x="626734" y="1081122"/>
            <a:ext cx="2790234" cy="209521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8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endParaRPr kumimoji="1" lang="ja-JP" altLang="en-US" sz="28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endParaRPr kumimoji="1" lang="ja-JP" altLang="en-US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歌手・演奏者</a:t>
            </a:r>
            <a:endParaRPr kumimoji="1" lang="ja-JP" altLang="en-US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角丸四角形 6"/>
          <p:cNvSpPr/>
          <p:nvPr/>
        </p:nvSpPr>
        <p:spPr>
          <a:xfrm>
            <a:off x="753979" y="1235242"/>
            <a:ext cx="1716505" cy="117107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作詞家</a:t>
            </a:r>
          </a:p>
          <a:p>
            <a:pPr algn="ctr"/>
            <a:r>
              <a:rPr kumimoji="1"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作曲家</a:t>
            </a:r>
          </a:p>
        </p:txBody>
      </p:sp>
      <p:grpSp>
        <p:nvGrpSpPr>
          <p:cNvPr id="24" name="グループ化 23"/>
          <p:cNvGrpSpPr/>
          <p:nvPr/>
        </p:nvGrpSpPr>
        <p:grpSpPr>
          <a:xfrm>
            <a:off x="4785221" y="1324060"/>
            <a:ext cx="3368912" cy="2227405"/>
            <a:chOff x="4785221" y="1324060"/>
            <a:chExt cx="3368912" cy="2227405"/>
          </a:xfrm>
        </p:grpSpPr>
        <p:sp>
          <p:nvSpPr>
            <p:cNvPr id="51" name="角丸四角形 50"/>
            <p:cNvSpPr/>
            <p:nvPr/>
          </p:nvSpPr>
          <p:spPr>
            <a:xfrm>
              <a:off x="6437628" y="1859868"/>
              <a:ext cx="1716505" cy="1171074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2800" dirty="0" smtClean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利用者</a:t>
              </a:r>
              <a:endParaRPr kumimoji="1"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grpSp>
          <p:nvGrpSpPr>
            <p:cNvPr id="16" name="グループ化 15"/>
            <p:cNvGrpSpPr/>
            <p:nvPr/>
          </p:nvGrpSpPr>
          <p:grpSpPr>
            <a:xfrm>
              <a:off x="4798961" y="1324060"/>
              <a:ext cx="1363579" cy="963007"/>
              <a:chOff x="4798961" y="1324060"/>
              <a:chExt cx="1363579" cy="963007"/>
            </a:xfrm>
          </p:grpSpPr>
          <p:sp>
            <p:nvSpPr>
              <p:cNvPr id="8" name="右矢印 7"/>
              <p:cNvSpPr/>
              <p:nvPr/>
            </p:nvSpPr>
            <p:spPr>
              <a:xfrm>
                <a:off x="4798961" y="1970391"/>
                <a:ext cx="1363579" cy="316676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" name="テキスト ボックス 12"/>
              <p:cNvSpPr txBox="1"/>
              <p:nvPr/>
            </p:nvSpPr>
            <p:spPr>
              <a:xfrm>
                <a:off x="4844646" y="1324060"/>
                <a:ext cx="127213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ja-JP" altLang="en-US" sz="3200" dirty="0" smtClean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提供</a:t>
                </a:r>
                <a:endParaRPr kumimoji="1" lang="ja-JP" altLang="en-US" sz="3200" dirty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</p:grpSp>
        <p:grpSp>
          <p:nvGrpSpPr>
            <p:cNvPr id="15" name="グループ化 14"/>
            <p:cNvGrpSpPr/>
            <p:nvPr/>
          </p:nvGrpSpPr>
          <p:grpSpPr>
            <a:xfrm>
              <a:off x="4785221" y="2577684"/>
              <a:ext cx="1432490" cy="973781"/>
              <a:chOff x="4785221" y="2577684"/>
              <a:chExt cx="1432490" cy="973781"/>
            </a:xfrm>
          </p:grpSpPr>
          <p:sp>
            <p:nvSpPr>
              <p:cNvPr id="52" name="右矢印 51"/>
              <p:cNvSpPr/>
              <p:nvPr/>
            </p:nvSpPr>
            <p:spPr>
              <a:xfrm rot="10800000">
                <a:off x="4785221" y="2577684"/>
                <a:ext cx="1363579" cy="316676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3" name="テキスト ボックス 52"/>
              <p:cNvSpPr txBox="1"/>
              <p:nvPr/>
            </p:nvSpPr>
            <p:spPr>
              <a:xfrm>
                <a:off x="4945572" y="2966690"/>
                <a:ext cx="127213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ja-JP" altLang="en-US" sz="3200" dirty="0" smtClean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利益</a:t>
                </a:r>
                <a:endParaRPr kumimoji="1" lang="ja-JP" altLang="en-US" sz="3200" dirty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</p:grpSp>
      </p:grpSp>
      <p:sp>
        <p:nvSpPr>
          <p:cNvPr id="25" name="テキスト ボックス 24"/>
          <p:cNvSpPr txBox="1"/>
          <p:nvPr/>
        </p:nvSpPr>
        <p:spPr>
          <a:xfrm>
            <a:off x="425325" y="4477130"/>
            <a:ext cx="71781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>
                <a:solidFill>
                  <a:srgbClr val="00206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例外的な場合のひとつ</a:t>
            </a:r>
            <a:r>
              <a:rPr kumimoji="1" lang="en-US" altLang="ja-JP" sz="3200" dirty="0" smtClean="0">
                <a:solidFill>
                  <a:srgbClr val="00206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:</a:t>
            </a:r>
            <a:r>
              <a:rPr kumimoji="1" lang="ja-JP" altLang="en-US" sz="3200" dirty="0" smtClean="0">
                <a:solidFill>
                  <a:srgbClr val="00206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学校の授業</a:t>
            </a:r>
            <a:endParaRPr kumimoji="1" lang="ja-JP" altLang="en-US" sz="3200" dirty="0">
              <a:solidFill>
                <a:srgbClr val="00206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5" name="十字形 54"/>
          <p:cNvSpPr/>
          <p:nvPr/>
        </p:nvSpPr>
        <p:spPr>
          <a:xfrm rot="2616390">
            <a:off x="916910" y="4938550"/>
            <a:ext cx="808556" cy="795921"/>
          </a:xfrm>
          <a:prstGeom prst="plus">
            <a:avLst>
              <a:gd name="adj" fmla="val 4558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1772470" y="5000367"/>
            <a:ext cx="66233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著作権者の利益を不当に害する場合。</a:t>
            </a:r>
            <a:b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　・問題集をそのままコピーして配る</a:t>
            </a:r>
          </a:p>
          <a:p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・一つの楽譜を生徒分コピーして配る</a:t>
            </a:r>
          </a:p>
          <a:p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・一つのソフトを生徒分コピーして使う。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7" name="speech_M010_0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058655" y="235470"/>
            <a:ext cx="609600" cy="609600"/>
          </a:xfrm>
          <a:prstGeom prst="rect">
            <a:avLst/>
          </a:prstGeom>
        </p:spPr>
      </p:pic>
      <p:pic>
        <p:nvPicPr>
          <p:cNvPr id="28" name="speech_M010_09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779362" y="245192"/>
            <a:ext cx="609600" cy="609600"/>
          </a:xfrm>
          <a:prstGeom prst="rect">
            <a:avLst/>
          </a:prstGeom>
        </p:spPr>
      </p:pic>
      <p:pic>
        <p:nvPicPr>
          <p:cNvPr id="29" name="speech_M010_10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5551849" y="269826"/>
            <a:ext cx="609600" cy="609600"/>
          </a:xfrm>
          <a:prstGeom prst="rect">
            <a:avLst/>
          </a:prstGeom>
        </p:spPr>
      </p:pic>
      <p:pic>
        <p:nvPicPr>
          <p:cNvPr id="31" name="speech_M010_12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6947935" y="289756"/>
            <a:ext cx="609600" cy="609600"/>
          </a:xfrm>
          <a:prstGeom prst="rect">
            <a:avLst/>
          </a:prstGeom>
        </p:spPr>
      </p:pic>
      <p:pic>
        <p:nvPicPr>
          <p:cNvPr id="32" name="speech_M010_1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7544119" y="879426"/>
            <a:ext cx="609600" cy="609600"/>
          </a:xfrm>
          <a:prstGeom prst="rect">
            <a:avLst/>
          </a:prstGeom>
        </p:spPr>
      </p:pic>
      <p:sp>
        <p:nvSpPr>
          <p:cNvPr id="61" name="テキスト ボックス 60"/>
          <p:cNvSpPr txBox="1"/>
          <p:nvPr/>
        </p:nvSpPr>
        <p:spPr>
          <a:xfrm>
            <a:off x="1558785" y="3944844"/>
            <a:ext cx="18581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>
                <a:solidFill>
                  <a:srgbClr val="00206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著作権</a:t>
            </a:r>
            <a:endParaRPr kumimoji="1" lang="ja-JP" altLang="en-US" sz="3200" dirty="0">
              <a:solidFill>
                <a:srgbClr val="00206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" name="speech_M010_11b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6271316" y="36957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182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doors dir="vert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53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9153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153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153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153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3009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162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162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6896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4058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6058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6558"/>
                            </p:stCondLst>
                            <p:childTnLst>
                              <p:par>
                                <p:cTn id="3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94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993"/>
                            </p:stCondLst>
                            <p:childTnLst>
                              <p:par>
                                <p:cTn id="4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7993"/>
                            </p:stCondLst>
                            <p:childTnLst>
                              <p:par>
                                <p:cTn id="5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9404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7397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incorrect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7897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8397"/>
                            </p:stCondLst>
                            <p:childTnLst>
                              <p:par>
                                <p:cTn id="7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9064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7461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 showWhenStopped="0">
                <p:cTn id="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vol="80000" showWhenStopped="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80000" showWhenStopped="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80000" showWhenStopped="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audio>
              <p:cMediaNode vol="80000" showWhenStopped="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0" grpId="0" animBg="1"/>
      <p:bldP spid="42" grpId="0" animBg="1"/>
      <p:bldP spid="39" grpId="0" animBg="1"/>
      <p:bldP spid="7" grpId="0" animBg="1"/>
      <p:bldP spid="25" grpId="0"/>
      <p:bldP spid="55" grpId="0" animBg="1"/>
      <p:bldP spid="26" grpId="0"/>
      <p:bldP spid="6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5325" y="201933"/>
            <a:ext cx="7763519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2800" dirty="0" smtClean="0">
                <a:solidFill>
                  <a:srgbClr val="FF0000"/>
                </a:solidFill>
                <a:ea typeface="メイリオ" panose="020B0604030504040204" pitchFamily="50" charset="-128"/>
              </a:rPr>
              <a:t>解説</a:t>
            </a:r>
            <a:r>
              <a:rPr lang="ja-JP" altLang="en-US" sz="2800" dirty="0" smtClean="0">
                <a:ea typeface="メイリオ" panose="020B0604030504040204" pitchFamily="50" charset="-128"/>
              </a:rPr>
              <a:t>  著作権での学校の授業</a:t>
            </a:r>
          </a:p>
        </p:txBody>
      </p:sp>
      <p:sp>
        <p:nvSpPr>
          <p:cNvPr id="42" name="フローチャート: 和接合 41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" name="表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0197084"/>
              </p:ext>
            </p:extLst>
          </p:nvPr>
        </p:nvGraphicFramePr>
        <p:xfrm>
          <a:off x="199277" y="858971"/>
          <a:ext cx="8548483" cy="55320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8818">
                  <a:extLst>
                    <a:ext uri="{9D8B030D-6E8A-4147-A177-3AD203B41FA5}">
                      <a16:colId xmlns:a16="http://schemas.microsoft.com/office/drawing/2014/main" val="2044624125"/>
                    </a:ext>
                  </a:extLst>
                </a:gridCol>
                <a:gridCol w="2887421">
                  <a:extLst>
                    <a:ext uri="{9D8B030D-6E8A-4147-A177-3AD203B41FA5}">
                      <a16:colId xmlns:a16="http://schemas.microsoft.com/office/drawing/2014/main" val="4037156859"/>
                    </a:ext>
                  </a:extLst>
                </a:gridCol>
                <a:gridCol w="2662989">
                  <a:extLst>
                    <a:ext uri="{9D8B030D-6E8A-4147-A177-3AD203B41FA5}">
                      <a16:colId xmlns:a16="http://schemas.microsoft.com/office/drawing/2014/main" val="616228026"/>
                    </a:ext>
                  </a:extLst>
                </a:gridCol>
                <a:gridCol w="2459255">
                  <a:extLst>
                    <a:ext uri="{9D8B030D-6E8A-4147-A177-3AD203B41FA5}">
                      <a16:colId xmlns:a16="http://schemas.microsoft.com/office/drawing/2014/main" val="3323957047"/>
                    </a:ext>
                  </a:extLst>
                </a:gridCol>
              </a:tblGrid>
              <a:tr h="414841">
                <a:tc>
                  <a:txBody>
                    <a:bodyPr/>
                    <a:lstStyle/>
                    <a:p>
                      <a:pPr algn="ctr"/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学校内・教室</a:t>
                      </a:r>
                      <a:endParaRPr kumimoji="1" lang="ja-JP" altLang="en-US" sz="24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4906799"/>
                  </a:ext>
                </a:extLst>
              </a:tr>
              <a:tr h="1268707">
                <a:tc rowSpan="4">
                  <a:txBody>
                    <a:bodyPr/>
                    <a:lstStyle/>
                    <a:p>
                      <a:endParaRPr kumimoji="1" lang="ja-JP" altLang="en-US" sz="2400" dirty="0" smtClean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endParaRPr kumimoji="1" lang="ja-JP" altLang="en-US" sz="2400" dirty="0" smtClean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r>
                        <a:rPr kumimoji="1" lang="ja-JP" altLang="en-US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学校としての活動</a:t>
                      </a:r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40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730129"/>
                  </a:ext>
                </a:extLst>
              </a:tr>
              <a:tr h="1268707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0488165"/>
                  </a:ext>
                </a:extLst>
              </a:tr>
              <a:tr h="1268707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79751696"/>
                  </a:ext>
                </a:extLst>
              </a:tr>
              <a:tr h="1268707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3954430"/>
                  </a:ext>
                </a:extLst>
              </a:tr>
            </a:tbl>
          </a:graphicData>
        </a:graphic>
      </p:graphicFrame>
      <p:sp>
        <p:nvSpPr>
          <p:cNvPr id="33" name="角丸四角形 32"/>
          <p:cNvSpPr/>
          <p:nvPr/>
        </p:nvSpPr>
        <p:spPr>
          <a:xfrm>
            <a:off x="753979" y="1347536"/>
            <a:ext cx="2839453" cy="123524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kumimoji="1" lang="ja-JP" altLang="en-US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教室等での授業</a:t>
            </a:r>
          </a:p>
          <a:p>
            <a:pPr algn="ctr"/>
            <a:endParaRPr kumimoji="1" lang="ja-JP" altLang="en-US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4" name="角丸四角形 33"/>
          <p:cNvSpPr/>
          <p:nvPr/>
        </p:nvSpPr>
        <p:spPr>
          <a:xfrm>
            <a:off x="753978" y="2611000"/>
            <a:ext cx="2839453" cy="123524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kumimoji="1" lang="ja-JP" altLang="en-US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学校行事</a:t>
            </a:r>
            <a:r>
              <a:rPr kumimoji="1" lang="en-US" altLang="ja-JP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/>
            </a:r>
            <a:br>
              <a:rPr kumimoji="1" lang="en-US" altLang="ja-JP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en-US" altLang="ja-JP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kumimoji="1" lang="ja-JP" altLang="en-US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文化祭・体育祭</a:t>
            </a:r>
            <a:r>
              <a:rPr kumimoji="1" lang="en-US" altLang="ja-JP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endParaRPr kumimoji="1" lang="ja-JP" altLang="en-US" sz="24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endParaRPr kumimoji="1" lang="ja-JP" altLang="en-US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5" name="角丸四角形 34"/>
          <p:cNvSpPr/>
          <p:nvPr/>
        </p:nvSpPr>
        <p:spPr>
          <a:xfrm>
            <a:off x="753978" y="3882865"/>
            <a:ext cx="2839453" cy="123524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kumimoji="1" lang="ja-JP" altLang="en-US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高校のクラブ</a:t>
            </a:r>
            <a:r>
              <a:rPr kumimoji="1" lang="ja-JP" altLang="en-US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活動</a:t>
            </a:r>
          </a:p>
          <a:p>
            <a:r>
              <a:rPr kumimoji="1" lang="ja-JP" altLang="en-US" sz="24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著作物利用</a:t>
            </a:r>
          </a:p>
          <a:p>
            <a:pPr algn="ctr"/>
            <a:endParaRPr kumimoji="1" lang="ja-JP" altLang="en-US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6" name="角丸四角形 35"/>
          <p:cNvSpPr/>
          <p:nvPr/>
        </p:nvSpPr>
        <p:spPr>
          <a:xfrm>
            <a:off x="753977" y="5150192"/>
            <a:ext cx="2839453" cy="123524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kumimoji="1" lang="ja-JP" altLang="en-US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教員・保護者活動</a:t>
            </a:r>
            <a:br>
              <a:rPr kumimoji="1" lang="ja-JP" altLang="en-US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en-US" altLang="ja-JP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kumimoji="1" lang="ja-JP" altLang="en-US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研修・</a:t>
            </a:r>
            <a:r>
              <a:rPr kumimoji="1"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説明会</a:t>
            </a:r>
            <a:r>
              <a:rPr kumimoji="1" lang="en-US" altLang="ja-JP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endParaRPr kumimoji="1" lang="ja-JP" altLang="en-US" sz="24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24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著作物利用</a:t>
            </a:r>
          </a:p>
          <a:p>
            <a:pPr algn="ctr"/>
            <a:endParaRPr kumimoji="1" lang="ja-JP" altLang="en-US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7" name="楕円 36"/>
          <p:cNvSpPr/>
          <p:nvPr/>
        </p:nvSpPr>
        <p:spPr>
          <a:xfrm>
            <a:off x="3057963" y="3326563"/>
            <a:ext cx="394409" cy="39440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楕円 37"/>
          <p:cNvSpPr/>
          <p:nvPr/>
        </p:nvSpPr>
        <p:spPr>
          <a:xfrm>
            <a:off x="3078706" y="2046369"/>
            <a:ext cx="394409" cy="39440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十字形 40"/>
          <p:cNvSpPr/>
          <p:nvPr/>
        </p:nvSpPr>
        <p:spPr>
          <a:xfrm rot="2616390">
            <a:off x="2977341" y="4491601"/>
            <a:ext cx="555651" cy="546968"/>
          </a:xfrm>
          <a:prstGeom prst="plus">
            <a:avLst>
              <a:gd name="adj" fmla="val 4558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十字形 42"/>
          <p:cNvSpPr/>
          <p:nvPr/>
        </p:nvSpPr>
        <p:spPr>
          <a:xfrm rot="2616390">
            <a:off x="2951576" y="5750526"/>
            <a:ext cx="555651" cy="546968"/>
          </a:xfrm>
          <a:prstGeom prst="plus">
            <a:avLst>
              <a:gd name="adj" fmla="val 4558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55645" y="1960635"/>
            <a:ext cx="3333199" cy="3771216"/>
          </a:xfrm>
          <a:prstGeom prst="rect">
            <a:avLst/>
          </a:prstGeom>
        </p:spPr>
      </p:pic>
      <p:pic>
        <p:nvPicPr>
          <p:cNvPr id="4" name="speech_M010_1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174672" y="262764"/>
            <a:ext cx="609600" cy="609600"/>
          </a:xfrm>
          <a:prstGeom prst="rect">
            <a:avLst/>
          </a:prstGeom>
        </p:spPr>
      </p:pic>
      <p:pic>
        <p:nvPicPr>
          <p:cNvPr id="5" name="speech_M010_15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957317" y="2627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959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doors dir="vert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1191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orrect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691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orrect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4191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incorrect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691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incorrect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191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504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3737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2" grpId="0" animBg="1"/>
      <p:bldP spid="37" grpId="0" animBg="1"/>
      <p:bldP spid="38" grpId="0" animBg="1"/>
      <p:bldP spid="41" grpId="0" animBg="1"/>
      <p:bldP spid="4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0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7</a:t>
            </a:fld>
            <a:endParaRPr lang="en-US" altLang="ja-JP" sz="1400" dirty="0" smtClean="0"/>
          </a:p>
        </p:txBody>
      </p:sp>
      <p:sp>
        <p:nvSpPr>
          <p:cNvPr id="42" name="フローチャート: 和接合 41"/>
          <p:cNvSpPr/>
          <p:nvPr/>
        </p:nvSpPr>
        <p:spPr>
          <a:xfrm>
            <a:off x="8533776" y="318801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3086" y="985348"/>
            <a:ext cx="7314573" cy="1116167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パート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2 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個人・ネットワーク編</a:t>
            </a:r>
            <a:br>
              <a:rPr lang="ja-JP" altLang="en-US" sz="3200" dirty="0" smtClean="0">
                <a:ea typeface="メイリオ" panose="020B0604030504040204" pitchFamily="50" charset="-128"/>
              </a:rPr>
            </a:br>
            <a:r>
              <a:rPr lang="ja-JP" altLang="en-US" sz="3200" dirty="0" smtClean="0">
                <a:ea typeface="メイリオ" panose="020B0604030504040204" pitchFamily="50" charset="-128"/>
              </a:rPr>
              <a:t>個人コピー・ネットワークのアップ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2435774" y="2890391"/>
            <a:ext cx="507193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次の問題の</a:t>
            </a:r>
            <a:r>
              <a:rPr kumimoji="1" lang="ja-JP" altLang="en-US" sz="3200" dirty="0" err="1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〇</a:t>
            </a:r>
            <a:r>
              <a:rPr kumimoji="1"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×</a:t>
            </a:r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を</a:t>
            </a:r>
            <a:b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考えてみてください。</a:t>
            </a:r>
            <a:endParaRPr kumimoji="1" lang="ja-JP" altLang="en-US" sz="3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2525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21" grpId="0" animBg="1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8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5325" y="201933"/>
            <a:ext cx="7763519" cy="612775"/>
          </a:xfrm>
        </p:spPr>
        <p:txBody>
          <a:bodyPr>
            <a:normAutofit/>
          </a:bodyPr>
          <a:lstStyle/>
          <a:p>
            <a:pPr algn="l"/>
            <a:r>
              <a:rPr lang="ja-JP" altLang="en-US" sz="3200" dirty="0" smtClean="0">
                <a:ea typeface="メイリオ" panose="020B0604030504040204" pitchFamily="50" charset="-128"/>
              </a:rPr>
              <a:t>パート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2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  個人</a:t>
            </a:r>
            <a:r>
              <a:rPr lang="ja-JP" altLang="en-US" sz="3200" dirty="0">
                <a:ea typeface="メイリオ" panose="020B0604030504040204" pitchFamily="50" charset="-128"/>
              </a:rPr>
              <a:t>・ネットワーク編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42" name="フローチャート: 和接合 41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09803" y="874640"/>
            <a:ext cx="8235433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6. 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自分の買った音楽</a:t>
            </a:r>
            <a:r>
              <a:rPr kumimoji="1"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CD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を自分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のスマホ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にコピー聞く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。</a:t>
            </a:r>
          </a:p>
          <a:p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7. 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美術の授業の作った、</a:t>
            </a:r>
            <a:r>
              <a:rPr kumimoji="1"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Web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からアイドルの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写真で</a:t>
            </a:r>
          </a:p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作った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ポスターを自分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のホームページに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アップする。</a:t>
            </a:r>
          </a:p>
          <a:p>
            <a:endParaRPr kumimoji="1" lang="ja-JP" altLang="en-US" sz="24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kumimoji="1"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. </a:t>
            </a:r>
            <a:r>
              <a:rPr kumimoji="1" lang="en-US" altLang="ja-JP" sz="2400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Youtube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に米津玄師の</a:t>
            </a:r>
            <a:r>
              <a:rPr kumimoji="1"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Lemon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の自分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でギター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弾き語りのビデオ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をアップする。</a:t>
            </a:r>
          </a:p>
          <a:p>
            <a:endParaRPr kumimoji="1" lang="ja-JP" altLang="en-US" sz="24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9</a:t>
            </a:r>
            <a:r>
              <a:rPr kumimoji="1"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. 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カラオケで米津玄師の</a:t>
            </a:r>
            <a:r>
              <a:rPr kumimoji="1"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Lemon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を唄ったビデオ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を</a:t>
            </a:r>
          </a:p>
          <a:p>
            <a:r>
              <a:rPr kumimoji="1" lang="en-US" altLang="ja-JP" sz="2400" dirty="0" err="1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Youtube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にアップする。</a:t>
            </a:r>
          </a:p>
          <a:p>
            <a:endParaRPr kumimoji="1" lang="en-US" altLang="ja-JP" sz="24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kumimoji="1"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. 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米津玄師の</a:t>
            </a:r>
            <a:r>
              <a:rPr kumimoji="1"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Lemon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の自分で弾き語りのビデオ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を</a:t>
            </a:r>
          </a:p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自分のホームページに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アップする。</a:t>
            </a: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3146624" y="6042163"/>
            <a:ext cx="1842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あと</a:t>
            </a:r>
            <a:r>
              <a:rPr kumimoji="1" lang="en-US" altLang="ja-JP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kumimoji="1" lang="ja-JP" altLang="en-US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秒</a:t>
            </a:r>
            <a:endParaRPr kumimoji="1" lang="ja-JP" altLang="en-US" sz="2800" dirty="0">
              <a:solidFill>
                <a:schemeClr val="accent5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4880392" y="6010273"/>
            <a:ext cx="518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endParaRPr kumimoji="1" lang="ja-JP" altLang="en-US" sz="2800" dirty="0">
              <a:solidFill>
                <a:schemeClr val="accent5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5337472" y="6010273"/>
            <a:ext cx="518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endParaRPr kumimoji="1" lang="ja-JP" altLang="en-US" sz="2800" dirty="0">
              <a:solidFill>
                <a:schemeClr val="accent5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5747276" y="6011394"/>
            <a:ext cx="518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endParaRPr kumimoji="1" lang="ja-JP" altLang="en-US" sz="2800" dirty="0">
              <a:solidFill>
                <a:schemeClr val="accent5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6134358" y="6010273"/>
            <a:ext cx="518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endParaRPr kumimoji="1" lang="ja-JP" altLang="en-US" sz="2800" dirty="0">
              <a:solidFill>
                <a:schemeClr val="accent5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6505457" y="6022339"/>
            <a:ext cx="518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endParaRPr kumimoji="1" lang="ja-JP" altLang="en-US" sz="2800" dirty="0">
              <a:solidFill>
                <a:schemeClr val="accent5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1364898" y="6042163"/>
            <a:ext cx="1842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あと</a:t>
            </a:r>
            <a:r>
              <a:rPr kumimoji="1" lang="en-US" altLang="ja-JP" sz="2800" dirty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kumimoji="1" lang="en-US" altLang="ja-JP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kumimoji="1" lang="ja-JP" altLang="en-US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秒</a:t>
            </a:r>
            <a:endParaRPr kumimoji="1" lang="ja-JP" altLang="en-US" sz="2800" dirty="0">
              <a:solidFill>
                <a:schemeClr val="accent5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412467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drape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"/>
                                            </p:cond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quiz-timer-x2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"/>
                                            </p:cond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8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"/>
                                            </p:cond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"/>
                                            </p:cond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"/>
                                            </p:cond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9"/>
                                            </p:cond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8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9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5325" y="201933"/>
            <a:ext cx="7763519" cy="612775"/>
          </a:xfrm>
        </p:spPr>
        <p:txBody>
          <a:bodyPr>
            <a:normAutofit/>
          </a:bodyPr>
          <a:lstStyle/>
          <a:p>
            <a:pPr algn="l"/>
            <a:r>
              <a:rPr lang="ja-JP" altLang="en-US" sz="3200" dirty="0" smtClean="0">
                <a:solidFill>
                  <a:srgbClr val="FF0000"/>
                </a:solidFill>
                <a:ea typeface="メイリオ" panose="020B0604030504040204" pitchFamily="50" charset="-128"/>
              </a:rPr>
              <a:t>答え</a:t>
            </a:r>
            <a:r>
              <a:rPr lang="en-US" altLang="ja-JP" sz="3200" dirty="0" smtClean="0">
                <a:solidFill>
                  <a:srgbClr val="FF0000"/>
                </a:solidFill>
                <a:ea typeface="メイリオ" panose="020B0604030504040204" pitchFamily="50" charset="-128"/>
              </a:rPr>
              <a:t>:</a:t>
            </a:r>
            <a:r>
              <a:rPr lang="ja-JP" altLang="en-US" sz="3200" dirty="0" smtClean="0">
                <a:solidFill>
                  <a:srgbClr val="FF0000"/>
                </a:solidFill>
                <a:ea typeface="メイリオ" panose="020B0604030504040204" pitchFamily="50" charset="-128"/>
              </a:rPr>
              <a:t> 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パート</a:t>
            </a:r>
            <a:r>
              <a:rPr lang="en-US" altLang="ja-JP" sz="3200" dirty="0">
                <a:ea typeface="メイリオ" panose="020B0604030504040204" pitchFamily="50" charset="-128"/>
              </a:rPr>
              <a:t>2</a:t>
            </a:r>
            <a:r>
              <a:rPr lang="ja-JP" altLang="en-US" sz="3200" dirty="0">
                <a:ea typeface="メイリオ" panose="020B0604030504040204" pitchFamily="50" charset="-128"/>
              </a:rPr>
              <a:t>  個人・ネットワーク編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42" name="フローチャート: 和接合 41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09803" y="779184"/>
            <a:ext cx="8235433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6. 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自分の買った音楽</a:t>
            </a:r>
            <a:r>
              <a:rPr kumimoji="1"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CD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を自分のスマホにコピー聞く。</a:t>
            </a:r>
          </a:p>
          <a:p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7. 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美術の授業の作った、</a:t>
            </a:r>
            <a:r>
              <a:rPr kumimoji="1"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Web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からアイドルの写真で</a:t>
            </a:r>
          </a:p>
          <a:p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作ったポスターを自分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ホームページ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に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アップする。</a:t>
            </a:r>
          </a:p>
          <a:p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8. </a:t>
            </a:r>
            <a:r>
              <a:rPr kumimoji="1" lang="en-US" altLang="ja-JP" sz="2400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Youtube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に米津玄師の</a:t>
            </a:r>
            <a:r>
              <a:rPr kumimoji="1"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Lemon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の自分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でギターの弾き語りのビデオ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をアップする。</a:t>
            </a:r>
          </a:p>
          <a:p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9. 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カラオケで米津玄師の</a:t>
            </a:r>
            <a:r>
              <a:rPr kumimoji="1"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Lemon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を唄ったビデオを</a:t>
            </a:r>
          </a:p>
          <a:p>
            <a:r>
              <a:rPr kumimoji="1" lang="en-US" altLang="ja-JP" sz="2400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Youtube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にアップする。</a:t>
            </a:r>
          </a:p>
          <a:p>
            <a:endParaRPr kumimoji="1" lang="en-US" altLang="ja-JP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10. 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米津玄師の</a:t>
            </a:r>
            <a:r>
              <a:rPr kumimoji="1"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Lemon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の自分で弾き語りのビデオを</a:t>
            </a:r>
          </a:p>
          <a:p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自分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ホームページ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に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アップする。</a:t>
            </a:r>
          </a:p>
        </p:txBody>
      </p:sp>
      <p:sp>
        <p:nvSpPr>
          <p:cNvPr id="2" name="楕円 1"/>
          <p:cNvSpPr/>
          <p:nvPr/>
        </p:nvSpPr>
        <p:spPr>
          <a:xfrm>
            <a:off x="3697484" y="976834"/>
            <a:ext cx="609600" cy="6096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4527519" y="1107290"/>
            <a:ext cx="41177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個人利用の複製は</a:t>
            </a:r>
            <a:r>
              <a:rPr kumimoji="1" lang="en-US" altLang="ja-JP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OK</a:t>
            </a:r>
            <a:endParaRPr kumimoji="1" lang="ja-JP" altLang="en-US" sz="2800" dirty="0">
              <a:solidFill>
                <a:schemeClr val="accent5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6" name="楕円 15"/>
          <p:cNvSpPr/>
          <p:nvPr/>
        </p:nvSpPr>
        <p:spPr>
          <a:xfrm>
            <a:off x="1760352" y="3047037"/>
            <a:ext cx="609600" cy="6096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2486922" y="3240128"/>
            <a:ext cx="6568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実は</a:t>
            </a:r>
            <a:r>
              <a:rPr kumimoji="1" lang="en-US" altLang="ja-JP" sz="2800" dirty="0" err="1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Youtube</a:t>
            </a:r>
            <a:r>
              <a:rPr kumimoji="1" lang="ja-JP" altLang="en-US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が国内でお金</a:t>
            </a:r>
            <a:r>
              <a:rPr kumimoji="1" lang="ja-JP" altLang="en-US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払っています</a:t>
            </a:r>
            <a:endParaRPr kumimoji="1" lang="ja-JP" altLang="en-US" sz="4000" b="1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十字形 3"/>
          <p:cNvSpPr/>
          <p:nvPr/>
        </p:nvSpPr>
        <p:spPr>
          <a:xfrm rot="2616390">
            <a:off x="1830656" y="1922090"/>
            <a:ext cx="808556" cy="795921"/>
          </a:xfrm>
          <a:prstGeom prst="plus">
            <a:avLst>
              <a:gd name="adj" fmla="val 4558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2602076" y="2180873"/>
            <a:ext cx="60647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授業は</a:t>
            </a:r>
            <a:r>
              <a:rPr kumimoji="1" lang="en-US" altLang="ja-JP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Ok</a:t>
            </a:r>
            <a:r>
              <a:rPr kumimoji="1" lang="ja-JP" altLang="en-US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でも、個人のアップはダメ</a:t>
            </a:r>
            <a:endParaRPr kumimoji="1" lang="ja-JP" altLang="en-US" sz="2800" dirty="0">
              <a:solidFill>
                <a:schemeClr val="accent5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2" name="十字形 21"/>
          <p:cNvSpPr/>
          <p:nvPr/>
        </p:nvSpPr>
        <p:spPr>
          <a:xfrm rot="2616390">
            <a:off x="705382" y="4129992"/>
            <a:ext cx="808556" cy="795921"/>
          </a:xfrm>
          <a:prstGeom prst="plus">
            <a:avLst>
              <a:gd name="adj" fmla="val 4558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1966282" y="4362995"/>
            <a:ext cx="7322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err="1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Youtube</a:t>
            </a:r>
            <a:r>
              <a:rPr kumimoji="1" lang="ja-JP" altLang="en-US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もカラオケ分は払っていません。</a:t>
            </a:r>
            <a:endParaRPr kumimoji="1" lang="ja-JP" altLang="en-US" sz="2800" dirty="0">
              <a:solidFill>
                <a:schemeClr val="accent5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4" name="十字形 23"/>
          <p:cNvSpPr/>
          <p:nvPr/>
        </p:nvSpPr>
        <p:spPr>
          <a:xfrm rot="2616390">
            <a:off x="697028" y="5435733"/>
            <a:ext cx="808556" cy="795921"/>
          </a:xfrm>
          <a:prstGeom prst="plus">
            <a:avLst>
              <a:gd name="adj" fmla="val 4558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1973416" y="5592573"/>
            <a:ext cx="7322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個人はアップできません。</a:t>
            </a:r>
            <a:endParaRPr kumimoji="1" lang="ja-JP" altLang="en-US" sz="2800" dirty="0">
              <a:solidFill>
                <a:schemeClr val="accent5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8" name="speech_M010_1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2271082" y="6100646"/>
            <a:ext cx="609600" cy="609600"/>
          </a:xfrm>
          <a:prstGeom prst="rect">
            <a:avLst/>
          </a:prstGeom>
        </p:spPr>
      </p:pic>
      <p:pic>
        <p:nvPicPr>
          <p:cNvPr id="12" name="speech_M010_17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3330353" y="6095886"/>
            <a:ext cx="609600" cy="609600"/>
          </a:xfrm>
          <a:prstGeom prst="rect">
            <a:avLst/>
          </a:prstGeom>
        </p:spPr>
      </p:pic>
      <p:pic>
        <p:nvPicPr>
          <p:cNvPr id="14" name="speech_M010_19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5401994" y="6127904"/>
            <a:ext cx="609600" cy="609600"/>
          </a:xfrm>
          <a:prstGeom prst="rect">
            <a:avLst/>
          </a:prstGeom>
        </p:spPr>
      </p:pic>
      <p:pic>
        <p:nvPicPr>
          <p:cNvPr id="15" name="speech_M010_209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6432710" y="6182096"/>
            <a:ext cx="609600" cy="609600"/>
          </a:xfrm>
          <a:prstGeom prst="rect">
            <a:avLst/>
          </a:prstGeom>
        </p:spPr>
      </p:pic>
      <p:pic>
        <p:nvPicPr>
          <p:cNvPr id="5" name="speech_M010_18b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7613834" y="57525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21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doors dir="vert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orrect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298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482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incorrect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982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482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893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415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orrect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915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6415"/>
                            </p:stCondLst>
                            <p:childTnLst>
                              <p:par>
                                <p:cTn id="3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481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1226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incorrect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1726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2226"/>
                            </p:stCondLst>
                            <p:childTnLst>
                              <p:par>
                                <p:cTn id="5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1303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261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incorrect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761"/>
                            </p:stCondLst>
                            <p:childTnLst>
                              <p:par>
                                <p:cTn id="5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6261"/>
                            </p:stCondLst>
                            <p:childTnLst>
                              <p:par>
                                <p:cTn id="6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3" dur="5459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172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 showWhenStopped="0">
                <p:cTn id="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 showWhenStopped="0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 showWhenStopped="0">
                <p:cTn id="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2" grpId="0" animBg="1"/>
      <p:bldP spid="2" grpId="0" animBg="1"/>
      <p:bldP spid="3" grpId="0"/>
      <p:bldP spid="16" grpId="0" animBg="1"/>
      <p:bldP spid="18" grpId="0"/>
      <p:bldP spid="4" grpId="0" animBg="1"/>
      <p:bldP spid="19" grpId="0"/>
      <p:bldP spid="22" grpId="0" animBg="1"/>
      <p:bldP spid="23" grpId="0"/>
      <p:bldP spid="24" grpId="0" animBg="1"/>
      <p:bldP spid="25" grpId="0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8318</TotalTime>
  <Words>1465</Words>
  <Application>Microsoft Office PowerPoint</Application>
  <PresentationFormat>画面に合わせる (4:3)</PresentationFormat>
  <Paragraphs>239</Paragraphs>
  <Slides>19</Slides>
  <Notes>1</Notes>
  <HiddenSlides>0</HiddenSlides>
  <MMClips>45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19</vt:i4>
      </vt:variant>
    </vt:vector>
  </HeadingPairs>
  <TitlesOfParts>
    <vt:vector size="27" baseType="lpstr">
      <vt:lpstr>ＭＳ Ｐゴシック</vt:lpstr>
      <vt:lpstr>メイリオ</vt:lpstr>
      <vt:lpstr>游ゴシック</vt:lpstr>
      <vt:lpstr>游ゴシック Light</vt:lpstr>
      <vt:lpstr>Arial</vt:lpstr>
      <vt:lpstr>Calibri</vt:lpstr>
      <vt:lpstr>Calibri Light</vt:lpstr>
      <vt:lpstr>Office テーマ</vt:lpstr>
      <vt:lpstr>PowerPoint プレゼンテーション</vt:lpstr>
      <vt:lpstr>パート1 基礎編 教室・学校内</vt:lpstr>
      <vt:lpstr>パート1 基礎編:  教室・学校内</vt:lpstr>
      <vt:lpstr>答え: パート1 基礎編:  教室・学校内</vt:lpstr>
      <vt:lpstr>解説  著作権とは</vt:lpstr>
      <vt:lpstr>解説  著作権での学校の授業</vt:lpstr>
      <vt:lpstr>パート2 個人・ネットワーク編 個人コピー・ネットワークのアップ</vt:lpstr>
      <vt:lpstr>パート2  個人・ネットワーク編</vt:lpstr>
      <vt:lpstr>答え: パート2  個人・ネットワーク編</vt:lpstr>
      <vt:lpstr>解説  コピー(複製)・公開可能な範囲</vt:lpstr>
      <vt:lpstr>解説  Youtubeと著作権</vt:lpstr>
      <vt:lpstr>パート3  学校・ネットワーク編 オンライン授業・学校ホームページ</vt:lpstr>
      <vt:lpstr>パート3  学校・ネットワーク編</vt:lpstr>
      <vt:lpstr>答え:パート3  学校・ネットワーク編</vt:lpstr>
      <vt:lpstr>解説  オンライン授業と著作権</vt:lpstr>
      <vt:lpstr>解説  オンラインと著作権</vt:lpstr>
      <vt:lpstr>解説  オンライン授業(生徒向け)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gohome8</dc:creator>
  <cp:lastModifiedBy>gohome8</cp:lastModifiedBy>
  <cp:revision>359</cp:revision>
  <dcterms:created xsi:type="dcterms:W3CDTF">2020-03-25T21:52:07Z</dcterms:created>
  <dcterms:modified xsi:type="dcterms:W3CDTF">2020-05-05T09:07:09Z</dcterms:modified>
</cp:coreProperties>
</file>