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61" r:id="rId4"/>
    <p:sldId id="264" r:id="rId5"/>
    <p:sldId id="258" r:id="rId6"/>
    <p:sldId id="259" r:id="rId7"/>
    <p:sldId id="260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D2DEE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37" autoAdjust="0"/>
  </p:normalViewPr>
  <p:slideViewPr>
    <p:cSldViewPr snapToGrid="0">
      <p:cViewPr varScale="1">
        <p:scale>
          <a:sx n="49" d="100"/>
          <a:sy n="49" d="100"/>
        </p:scale>
        <p:origin x="152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E69AD-D535-4442-959C-49FEFC282E87}" type="datetimeFigureOut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A1B3D-876D-4261-B402-ECCBBE1ED7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63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B4A-CA37-4132-B168-3288975EC851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06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0165C-CCD2-4AB7-86D2-D32F00FCEBE9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04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0DBE-8064-4640-BA66-6164A751E770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80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56CC-3FB8-48AD-9D00-3EFD2E845DFA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8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BF1E-497E-46AE-9224-27F9086B88CA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98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A83C-20CE-4466-86BD-19F92A95811C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6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4E4D-3B04-4B73-9423-392FD7E7502E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82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DF83-A931-4B7C-9581-BF2AB541454A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06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70B95-5CD5-4B88-877B-8821C650E099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38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4367-1B72-4267-9048-56D510052357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98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F909-9D85-4CDF-9451-F4578A7007B7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55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B4BEF-3678-4C7F-BEDA-82034AE3E61B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77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slideLayout" Target="../slideLayouts/slideLayout7.xml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audio" Target="../media/media7.mp3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microsoft.com/office/2007/relationships/media" Target="../media/media7.mp3"/><Relationship Id="rId5" Type="http://schemas.microsoft.com/office/2007/relationships/media" Target="../media/media4.mp3"/><Relationship Id="rId15" Type="http://schemas.openxmlformats.org/officeDocument/2006/relationships/image" Target="../media/image2.png"/><Relationship Id="rId10" Type="http://schemas.openxmlformats.org/officeDocument/2006/relationships/audio" Target="../media/media6.mp3"/><Relationship Id="rId4" Type="http://schemas.openxmlformats.org/officeDocument/2006/relationships/audio" Target="../media/media3.mp3"/><Relationship Id="rId9" Type="http://schemas.microsoft.com/office/2007/relationships/media" Target="../media/media6.mp3"/><Relationship Id="rId1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1.mp3"/><Relationship Id="rId7" Type="http://schemas.openxmlformats.org/officeDocument/2006/relationships/image" Target="../media/image10.pn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1.mp3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media" Target="../media/media14.mp3"/><Relationship Id="rId7" Type="http://schemas.openxmlformats.org/officeDocument/2006/relationships/image" Target="../media/image12.png"/><Relationship Id="rId12" Type="http://schemas.openxmlformats.org/officeDocument/2006/relationships/image" Target="../media/image2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audio" Target="../media/audio1.wav"/><Relationship Id="rId11" Type="http://schemas.openxmlformats.org/officeDocument/2006/relationships/image" Target="../media/image15.emf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4.emf"/><Relationship Id="rId4" Type="http://schemas.openxmlformats.org/officeDocument/2006/relationships/audio" Target="../media/media14.mp3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6.mp3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6.mp3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2293" y="3219940"/>
            <a:ext cx="4448175" cy="3324225"/>
          </a:xfrm>
          <a:prstGeom prst="rect">
            <a:avLst/>
          </a:prstGeom>
          <a:effectLst>
            <a:softEdge rad="254000"/>
          </a:effectLst>
        </p:spPr>
      </p:pic>
      <p:sp>
        <p:nvSpPr>
          <p:cNvPr id="2" name="正方形/長方形 1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07076" y="399012"/>
            <a:ext cx="639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高校 情報科 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導入編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4029" y="967301"/>
            <a:ext cx="6683433" cy="1077218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新しい時代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:Society5.0</a:t>
            </a:r>
          </a:p>
          <a:p>
            <a:pPr algn="ctr"/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- 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どうして情報を学ぶの 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-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>
          <a:xfrm>
            <a:off x="6901578" y="6361603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z="180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fld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フローチャート: 和接合 14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雲形吹き出し 17"/>
          <p:cNvSpPr/>
          <p:nvPr/>
        </p:nvSpPr>
        <p:spPr>
          <a:xfrm>
            <a:off x="218070" y="2316183"/>
            <a:ext cx="4470666" cy="1902468"/>
          </a:xfrm>
          <a:prstGeom prst="cloudCallout">
            <a:avLst>
              <a:gd name="adj1" fmla="val 35863"/>
              <a:gd name="adj2" fmla="val 56386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で将来、今ある仕事の半分が無くなくなるって本当</a:t>
            </a:r>
            <a:endParaRPr kumimoji="1" lang="ja-JP" altLang="en-US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雲形吹き出し 18"/>
          <p:cNvSpPr/>
          <p:nvPr/>
        </p:nvSpPr>
        <p:spPr>
          <a:xfrm>
            <a:off x="4906807" y="2316183"/>
            <a:ext cx="4052171" cy="1902468"/>
          </a:xfrm>
          <a:prstGeom prst="cloudCallout">
            <a:avLst>
              <a:gd name="adj1" fmla="val -37397"/>
              <a:gd name="adj2" fmla="val 56386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プログラミングができないとダメって本当</a:t>
            </a:r>
            <a:endParaRPr kumimoji="1" lang="ja-JP" altLang="en-US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" name="speech_A020_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28092" y="56049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ドー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ドー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505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1551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5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xfrm>
            <a:off x="6630785" y="6150080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14" name="フローチャート: 和接合 13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441960" y="367478"/>
            <a:ext cx="6172200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ea typeface="メイリオ" panose="020B0604030504040204" pitchFamily="50" charset="-128"/>
              </a:rPr>
              <a:t>人類の歴史と社会・産業の変化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76523" y="673865"/>
            <a:ext cx="6305550" cy="5048250"/>
          </a:xfrm>
          <a:prstGeom prst="rect">
            <a:avLst/>
          </a:prstGeom>
          <a:effectLst>
            <a:softEdge rad="482600"/>
          </a:effectLst>
        </p:spPr>
      </p:pic>
      <p:sp>
        <p:nvSpPr>
          <p:cNvPr id="13" name="四角形吹き出し 12"/>
          <p:cNvSpPr/>
          <p:nvPr/>
        </p:nvSpPr>
        <p:spPr>
          <a:xfrm>
            <a:off x="6904066" y="1240372"/>
            <a:ext cx="1937905" cy="964277"/>
          </a:xfrm>
          <a:prstGeom prst="wedgeRectCallout">
            <a:avLst>
              <a:gd name="adj1" fmla="val -73416"/>
              <a:gd name="adj2" fmla="val 16031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Society 1.0  </a:t>
            </a:r>
            <a:r>
              <a: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狩猟</a:t>
            </a:r>
          </a:p>
        </p:txBody>
      </p:sp>
      <p:sp>
        <p:nvSpPr>
          <p:cNvPr id="19" name="四角形吹き出し 18"/>
          <p:cNvSpPr/>
          <p:nvPr/>
        </p:nvSpPr>
        <p:spPr>
          <a:xfrm>
            <a:off x="6921731" y="3622752"/>
            <a:ext cx="1937905" cy="964277"/>
          </a:xfrm>
          <a:prstGeom prst="wedgeRectCallout">
            <a:avLst>
              <a:gd name="adj1" fmla="val -51969"/>
              <a:gd name="adj2" fmla="val -85693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Society 2.0</a:t>
            </a:r>
            <a:r>
              <a: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農耕</a:t>
            </a:r>
          </a:p>
        </p:txBody>
      </p:sp>
      <p:sp>
        <p:nvSpPr>
          <p:cNvPr id="20" name="四角形吹き出し 19"/>
          <p:cNvSpPr/>
          <p:nvPr/>
        </p:nvSpPr>
        <p:spPr>
          <a:xfrm>
            <a:off x="5661833" y="5040855"/>
            <a:ext cx="1937905" cy="964277"/>
          </a:xfrm>
          <a:prstGeom prst="wedgeRectCallout">
            <a:avLst>
              <a:gd name="adj1" fmla="val -34811"/>
              <a:gd name="adj2" fmla="val -83969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Society 3.0</a:t>
            </a:r>
            <a:r>
              <a: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工業</a:t>
            </a:r>
          </a:p>
        </p:txBody>
      </p:sp>
      <p:sp>
        <p:nvSpPr>
          <p:cNvPr id="21" name="四角形吹き出し 20"/>
          <p:cNvSpPr/>
          <p:nvPr/>
        </p:nvSpPr>
        <p:spPr>
          <a:xfrm>
            <a:off x="1240068" y="5133221"/>
            <a:ext cx="1937905" cy="964277"/>
          </a:xfrm>
          <a:prstGeom prst="wedgeRectCallout">
            <a:avLst>
              <a:gd name="adj1" fmla="val 28674"/>
              <a:gd name="adj2" fmla="val -87417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Society 4.0</a:t>
            </a:r>
            <a:r>
              <a: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情報</a:t>
            </a:r>
          </a:p>
        </p:txBody>
      </p:sp>
      <p:sp>
        <p:nvSpPr>
          <p:cNvPr id="22" name="四角形吹き出し 21"/>
          <p:cNvSpPr/>
          <p:nvPr/>
        </p:nvSpPr>
        <p:spPr>
          <a:xfrm>
            <a:off x="271115" y="1498136"/>
            <a:ext cx="1937905" cy="964277"/>
          </a:xfrm>
          <a:prstGeom prst="wedgeRectCallout">
            <a:avLst>
              <a:gd name="adj1" fmla="val 64706"/>
              <a:gd name="adj2" fmla="val 29824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Society 5.0</a:t>
            </a:r>
            <a:r>
              <a: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1"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新たな社会</a:t>
            </a:r>
          </a:p>
        </p:txBody>
      </p:sp>
      <p:sp>
        <p:nvSpPr>
          <p:cNvPr id="18" name="星 5 17"/>
          <p:cNvSpPr/>
          <p:nvPr/>
        </p:nvSpPr>
        <p:spPr>
          <a:xfrm>
            <a:off x="1581484" y="3175347"/>
            <a:ext cx="682781" cy="682781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334189" y="3497397"/>
            <a:ext cx="15886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今、この</a:t>
            </a:r>
          </a:p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あたり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4" name="speech_A020_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316383" y="779666"/>
            <a:ext cx="609600" cy="609600"/>
          </a:xfrm>
          <a:prstGeom prst="rect">
            <a:avLst/>
          </a:prstGeom>
        </p:spPr>
      </p:pic>
      <p:pic>
        <p:nvPicPr>
          <p:cNvPr id="25" name="speech_A020_0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907222" y="2304100"/>
            <a:ext cx="609600" cy="609600"/>
          </a:xfrm>
          <a:prstGeom prst="rect">
            <a:avLst/>
          </a:prstGeom>
        </p:spPr>
      </p:pic>
      <p:pic>
        <p:nvPicPr>
          <p:cNvPr id="26" name="speech_A020_0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977881" y="4748488"/>
            <a:ext cx="609600" cy="609600"/>
          </a:xfrm>
          <a:prstGeom prst="rect">
            <a:avLst/>
          </a:prstGeom>
        </p:spPr>
      </p:pic>
      <p:pic>
        <p:nvPicPr>
          <p:cNvPr id="27" name="speech_A020_05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052233" y="5792698"/>
            <a:ext cx="609600" cy="609600"/>
          </a:xfrm>
          <a:prstGeom prst="rect">
            <a:avLst/>
          </a:prstGeom>
        </p:spPr>
      </p:pic>
      <p:pic>
        <p:nvPicPr>
          <p:cNvPr id="28" name="speech_A020_06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21275" y="5905605"/>
            <a:ext cx="609600" cy="609600"/>
          </a:xfrm>
          <a:prstGeom prst="rect">
            <a:avLst/>
          </a:prstGeom>
        </p:spPr>
      </p:pic>
      <p:pic>
        <p:nvPicPr>
          <p:cNvPr id="30" name="speech_A020_07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50693" y="8468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14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4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743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243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87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113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113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564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677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277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9325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602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602"/>
                            </p:stCondLst>
                            <p:childTnLst>
                              <p:par>
                                <p:cTn id="4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6692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294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4294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6794"/>
                            </p:stCondLst>
                            <p:childTnLst>
                              <p:par>
                                <p:cTn id="6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2094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8888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 showWhenStopped="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 showWhenStopped="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 showWhenStopped="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 showWhenStopped="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14" grpId="0" animBg="1"/>
      <p:bldP spid="13" grpId="0" animBg="1"/>
      <p:bldP spid="19" grpId="0" animBg="1"/>
      <p:bldP spid="20" grpId="0" animBg="1"/>
      <p:bldP spid="21" grpId="0" animBg="1"/>
      <p:bldP spid="22" grpId="0" animBg="1"/>
      <p:bldP spid="18" grpId="0" animBg="1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1959" y="367478"/>
            <a:ext cx="8305801" cy="612775"/>
          </a:xfrm>
        </p:spPr>
        <p:txBody>
          <a:bodyPr>
            <a:normAutofit/>
          </a:bodyPr>
          <a:lstStyle/>
          <a:p>
            <a:pPr algn="l"/>
            <a:r>
              <a:rPr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Society </a:t>
            </a: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5.0</a:t>
            </a:r>
            <a: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「すぐそこの未来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」 </a:t>
            </a:r>
            <a:r>
              <a:rPr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政府広報</a:t>
            </a: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フローチャート: 和接合 2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2015" y="2438643"/>
            <a:ext cx="4613807" cy="2702586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215" y="1125126"/>
            <a:ext cx="4635818" cy="2683498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215" y="4026459"/>
            <a:ext cx="4635818" cy="2686667"/>
          </a:xfrm>
          <a:prstGeom prst="rect">
            <a:avLst/>
          </a:prstGeom>
        </p:spPr>
      </p:pic>
      <p:pic>
        <p:nvPicPr>
          <p:cNvPr id="2" name="speech_A020_0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39318" y="5518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87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6686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1959" y="367478"/>
            <a:ext cx="8305801" cy="612775"/>
          </a:xfrm>
        </p:spPr>
        <p:txBody>
          <a:bodyPr>
            <a:normAutofit/>
          </a:bodyPr>
          <a:lstStyle/>
          <a:p>
            <a:pPr algn="l"/>
            <a:r>
              <a:rPr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Society </a:t>
            </a: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5.0</a:t>
            </a:r>
            <a: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「すぐそこの未来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」 </a:t>
            </a:r>
            <a:r>
              <a:rPr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政府広報</a:t>
            </a: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フローチャート: 和接合 2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5291" y="2149671"/>
            <a:ext cx="4635818" cy="2694029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531" y="950628"/>
            <a:ext cx="4635818" cy="2689826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531" y="3842936"/>
            <a:ext cx="4635818" cy="2671616"/>
          </a:xfrm>
          <a:prstGeom prst="rect">
            <a:avLst/>
          </a:prstGeom>
        </p:spPr>
      </p:pic>
      <p:pic>
        <p:nvPicPr>
          <p:cNvPr id="2" name="speech_A020_09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668929" y="57083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88281"/>
      </p:ext>
    </p:extLst>
  </p:cSld>
  <p:clrMapOvr>
    <a:masterClrMapping/>
  </p:clrMapOvr>
  <p:transition spd="slow" advClick="0" advTm="2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4811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1959" y="367478"/>
            <a:ext cx="7388629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>
                <a:ea typeface="メイリオ" panose="020B0604030504040204" pitchFamily="50" charset="-128"/>
              </a:rPr>
              <a:t>情報社会から</a:t>
            </a:r>
            <a:r>
              <a:rPr lang="en-US" altLang="ja-JP" sz="3200" dirty="0">
                <a:ea typeface="メイリオ" panose="020B0604030504040204" pitchFamily="50" charset="-128"/>
              </a:rPr>
              <a:t>AI</a:t>
            </a:r>
            <a:r>
              <a:rPr lang="ja-JP" altLang="en-US" sz="3200" dirty="0">
                <a:ea typeface="メイリオ" panose="020B0604030504040204" pitchFamily="50" charset="-128"/>
              </a:rPr>
              <a:t>とロボットの社会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19" name="フローチャート: 和接合 18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0" name="図 19"/>
          <p:cNvPicPr>
            <a:picLocks noChangeAspect="1"/>
          </p:cNvPicPr>
          <p:nvPr/>
        </p:nvPicPr>
        <p:blipFill rotWithShape="1">
          <a:blip r:embed="rId7"/>
          <a:srcRect l="894" t="6722" b="1005"/>
          <a:stretch/>
        </p:blipFill>
        <p:spPr>
          <a:xfrm>
            <a:off x="1197033" y="1197033"/>
            <a:ext cx="6833062" cy="3638598"/>
          </a:xfrm>
          <a:prstGeom prst="rect">
            <a:avLst/>
          </a:prstGeom>
        </p:spPr>
      </p:pic>
      <p:sp>
        <p:nvSpPr>
          <p:cNvPr id="21" name="テキスト ボックス 20"/>
          <p:cNvSpPr txBox="1"/>
          <p:nvPr/>
        </p:nvSpPr>
        <p:spPr>
          <a:xfrm>
            <a:off x="1197034" y="813374"/>
            <a:ext cx="7318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Society 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4.0 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情報       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Society 5.0 </a:t>
            </a:r>
            <a:r>
              <a:rPr kumimoji="1"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新た</a:t>
            </a:r>
            <a:r>
              <a:rPr kumimoji="1"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な</a:t>
            </a:r>
            <a:r>
              <a:rPr kumimoji="1"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社会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 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22" name="表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208653"/>
              </p:ext>
            </p:extLst>
          </p:nvPr>
        </p:nvGraphicFramePr>
        <p:xfrm>
          <a:off x="199506" y="5027040"/>
          <a:ext cx="8695113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4782">
                  <a:extLst>
                    <a:ext uri="{9D8B030D-6E8A-4147-A177-3AD203B41FA5}">
                      <a16:colId xmlns:a16="http://schemas.microsoft.com/office/drawing/2014/main" val="649930799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777538006"/>
                    </a:ext>
                  </a:extLst>
                </a:gridCol>
                <a:gridCol w="1607194">
                  <a:extLst>
                    <a:ext uri="{9D8B030D-6E8A-4147-A177-3AD203B41FA5}">
                      <a16:colId xmlns:a16="http://schemas.microsoft.com/office/drawing/2014/main" val="299483685"/>
                    </a:ext>
                  </a:extLst>
                </a:gridCol>
                <a:gridCol w="1490056">
                  <a:extLst>
                    <a:ext uri="{9D8B030D-6E8A-4147-A177-3AD203B41FA5}">
                      <a16:colId xmlns:a16="http://schemas.microsoft.com/office/drawing/2014/main" val="179425629"/>
                    </a:ext>
                  </a:extLst>
                </a:gridCol>
                <a:gridCol w="2574801">
                  <a:extLst>
                    <a:ext uri="{9D8B030D-6E8A-4147-A177-3AD203B41FA5}">
                      <a16:colId xmlns:a16="http://schemas.microsoft.com/office/drawing/2014/main" val="3859127505"/>
                    </a:ext>
                  </a:extLst>
                </a:gridCol>
              </a:tblGrid>
              <a:tr h="286992">
                <a:tc>
                  <a:txBody>
                    <a:bodyPr/>
                    <a:lstStyle/>
                    <a:p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情報の入力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情報の分析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情報の判断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情報を元にした行動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375365"/>
                  </a:ext>
                </a:extLst>
              </a:tr>
              <a:tr h="331526"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情報社会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人間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人間・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IT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人間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人間・機械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26486"/>
                  </a:ext>
                </a:extLst>
              </a:tr>
            </a:tbl>
          </a:graphicData>
        </a:graphic>
      </p:graphicFrame>
      <p:graphicFrame>
        <p:nvGraphicFramePr>
          <p:cNvPr id="23" name="表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413504"/>
              </p:ext>
            </p:extLst>
          </p:nvPr>
        </p:nvGraphicFramePr>
        <p:xfrm>
          <a:off x="199506" y="5815080"/>
          <a:ext cx="8695113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4782">
                  <a:extLst>
                    <a:ext uri="{9D8B030D-6E8A-4147-A177-3AD203B41FA5}">
                      <a16:colId xmlns:a16="http://schemas.microsoft.com/office/drawing/2014/main" val="649930799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777538006"/>
                    </a:ext>
                  </a:extLst>
                </a:gridCol>
                <a:gridCol w="1607194">
                  <a:extLst>
                    <a:ext uri="{9D8B030D-6E8A-4147-A177-3AD203B41FA5}">
                      <a16:colId xmlns:a16="http://schemas.microsoft.com/office/drawing/2014/main" val="299483685"/>
                    </a:ext>
                  </a:extLst>
                </a:gridCol>
                <a:gridCol w="1490056">
                  <a:extLst>
                    <a:ext uri="{9D8B030D-6E8A-4147-A177-3AD203B41FA5}">
                      <a16:colId xmlns:a16="http://schemas.microsoft.com/office/drawing/2014/main" val="179425629"/>
                    </a:ext>
                  </a:extLst>
                </a:gridCol>
                <a:gridCol w="2574801">
                  <a:extLst>
                    <a:ext uri="{9D8B030D-6E8A-4147-A177-3AD203B41FA5}">
                      <a16:colId xmlns:a16="http://schemas.microsoft.com/office/drawing/2014/main" val="3859127505"/>
                    </a:ext>
                  </a:extLst>
                </a:gridCol>
              </a:tblGrid>
              <a:tr h="516227"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新たな社会</a:t>
                      </a:r>
                      <a:endParaRPr kumimoji="1" lang="ja-JP" altLang="en-US" sz="2000" b="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センサー・</a:t>
                      </a:r>
                      <a:r>
                        <a:rPr kumimoji="1" lang="en-US" altLang="ja-JP" sz="2000" b="0" dirty="0" err="1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IoT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人間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AI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・人間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人間・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AI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人間・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AI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・ロボット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4042663"/>
                  </a:ext>
                </a:extLst>
              </a:tr>
            </a:tbl>
          </a:graphicData>
        </a:graphic>
      </p:graphicFrame>
      <p:pic>
        <p:nvPicPr>
          <p:cNvPr id="24" name="speech_A020_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41959" y="1868322"/>
            <a:ext cx="609600" cy="609600"/>
          </a:xfrm>
          <a:prstGeom prst="rect">
            <a:avLst/>
          </a:prstGeom>
        </p:spPr>
      </p:pic>
      <p:pic>
        <p:nvPicPr>
          <p:cNvPr id="25" name="speech_A020_1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16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Inverted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7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9271"/>
                            </p:stCondLst>
                            <p:childTnLst>
                              <p:par>
                                <p:cTn id="8" presetID="4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ドー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2771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271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8938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1960" y="367478"/>
            <a:ext cx="6172200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>
                <a:ea typeface="メイリオ" panose="020B0604030504040204" pitchFamily="50" charset="-128"/>
              </a:rPr>
              <a:t>仕事の変化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21" name="フローチャート: 和接合 2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5815792" y="4913967"/>
            <a:ext cx="3185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マイケル・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A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b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オズボーン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「雇用の未来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著者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670666" y="984195"/>
            <a:ext cx="32585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今後</a:t>
            </a:r>
            <a:r>
              <a:rPr lang="en-US" altLang="ja-JP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10~20</a:t>
            </a:r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年程度</a:t>
            </a: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で米国</a:t>
            </a:r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の総雇用者の約</a:t>
            </a:r>
            <a:r>
              <a:rPr lang="en-US" altLang="ja-JP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47%</a:t>
            </a:r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の仕事</a:t>
            </a: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が</a:t>
            </a:r>
            <a:r>
              <a:rPr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・ロボット化される</a:t>
            </a:r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リスクが</a:t>
            </a: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高い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25" name="表 24"/>
          <p:cNvGraphicFramePr>
            <a:graphicFrameLocks noGrp="1"/>
          </p:cNvGraphicFramePr>
          <p:nvPr>
            <p:extLst/>
          </p:nvPr>
        </p:nvGraphicFramePr>
        <p:xfrm>
          <a:off x="488373" y="920764"/>
          <a:ext cx="5072149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1039">
                  <a:extLst>
                    <a:ext uri="{9D8B030D-6E8A-4147-A177-3AD203B41FA5}">
                      <a16:colId xmlns:a16="http://schemas.microsoft.com/office/drawing/2014/main" val="523069960"/>
                    </a:ext>
                  </a:extLst>
                </a:gridCol>
                <a:gridCol w="1492828">
                  <a:extLst>
                    <a:ext uri="{9D8B030D-6E8A-4147-A177-3AD203B41FA5}">
                      <a16:colId xmlns:a16="http://schemas.microsoft.com/office/drawing/2014/main" val="389509273"/>
                    </a:ext>
                  </a:extLst>
                </a:gridCol>
                <a:gridCol w="2878282">
                  <a:extLst>
                    <a:ext uri="{9D8B030D-6E8A-4147-A177-3AD203B41FA5}">
                      <a16:colId xmlns:a16="http://schemas.microsoft.com/office/drawing/2014/main" val="41786862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順位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b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無くなる</a:t>
                      </a:r>
                      <a:br>
                        <a:rPr kumimoji="1" lang="ja-JP" altLang="en-US" sz="2000" b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ja-JP" altLang="en-US" sz="2000" b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確率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仕事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3498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99%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電話勧誘・販売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0172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99%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保険事務員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2211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99%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貨物運送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3014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12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99%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データ入力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4418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17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98%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融資業務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6646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19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98%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スポーツの審判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3971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31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98%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弁護士助手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0832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34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98%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モデル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94613"/>
                  </a:ext>
                </a:extLst>
              </a:tr>
              <a:tr h="1222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</a:t>
                      </a:r>
                      <a:endParaRPr kumimoji="1" lang="ja-JP" altLang="en-US" sz="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4967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683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0%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小中学校の先生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7608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688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0%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内科医と外科医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4167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701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0%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最前線の修理工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9147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702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0%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余暇セラピスト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738438"/>
                  </a:ext>
                </a:extLst>
              </a:tr>
            </a:tbl>
          </a:graphicData>
        </a:graphic>
      </p:graphicFrame>
      <p:pic>
        <p:nvPicPr>
          <p:cNvPr id="26" name="図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8896" y="2421860"/>
            <a:ext cx="2202180" cy="2250053"/>
          </a:xfrm>
          <a:prstGeom prst="rect">
            <a:avLst/>
          </a:prstGeom>
        </p:spPr>
      </p:pic>
      <p:pic>
        <p:nvPicPr>
          <p:cNvPr id="27" name="speech_A020_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400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2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2622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1318" y="285268"/>
            <a:ext cx="6172200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dirty="0" smtClean="0">
                <a:ea typeface="メイリオ" panose="020B0604030504040204" pitchFamily="50" charset="-128"/>
              </a:rPr>
              <a:t>AI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の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特徴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23" name="フローチャート: 和接合 22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下矢印 32"/>
          <p:cNvSpPr/>
          <p:nvPr/>
        </p:nvSpPr>
        <p:spPr>
          <a:xfrm>
            <a:off x="1148826" y="4416057"/>
            <a:ext cx="627693" cy="4766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51318" y="4959845"/>
            <a:ext cx="2087880" cy="954107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b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人工知能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5" name="図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3195" y="4485718"/>
            <a:ext cx="1950780" cy="1557125"/>
          </a:xfrm>
          <a:prstGeom prst="rect">
            <a:avLst/>
          </a:prstGeom>
        </p:spPr>
      </p:pic>
      <p:sp>
        <p:nvSpPr>
          <p:cNvPr id="36" name="テキスト ボックス 35"/>
          <p:cNvSpPr txBox="1"/>
          <p:nvPr/>
        </p:nvSpPr>
        <p:spPr>
          <a:xfrm>
            <a:off x="720231" y="6016264"/>
            <a:ext cx="38658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過去の評判から、一番美味しいと感じる味を計算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8" name="角丸四角形 37"/>
          <p:cNvSpPr/>
          <p:nvPr/>
        </p:nvSpPr>
        <p:spPr>
          <a:xfrm>
            <a:off x="451318" y="991745"/>
            <a:ext cx="4134740" cy="342431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7" name="図 3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23" b="100000" l="0" r="98438">
                        <a14:foregroundMark x1="27902" y1="72258" x2="27902" y2="72258"/>
                        <a14:foregroundMark x1="20536" y1="72258" x2="20536" y2="72258"/>
                        <a14:foregroundMark x1="19866" y1="80000" x2="19866" y2="80000"/>
                        <a14:foregroundMark x1="22545" y1="66129" x2="22545" y2="66129"/>
                        <a14:foregroundMark x1="26116" y1="82258" x2="26116" y2="82258"/>
                        <a14:foregroundMark x1="29464" y1="66129" x2="29464" y2="66129"/>
                        <a14:foregroundMark x1="16295" y1="66129" x2="16295" y2="66129"/>
                        <a14:foregroundMark x1="33929" y1="63226" x2="33929" y2="63226"/>
                        <a14:foregroundMark x1="28348" y1="35484" x2="28348" y2="35484"/>
                        <a14:foregroundMark x1="31027" y1="42903" x2="31027" y2="42903"/>
                        <a14:foregroundMark x1="23438" y1="31613" x2="23438" y2="31613"/>
                        <a14:foregroundMark x1="45089" y1="22581" x2="45089" y2="22581"/>
                        <a14:foregroundMark x1="45089" y1="30645" x2="45089" y2="30645"/>
                        <a14:foregroundMark x1="38170" y1="27097" x2="38170" y2="27097"/>
                        <a14:foregroundMark x1="50670" y1="27097" x2="50670" y2="27097"/>
                        <a14:foregroundMark x1="55357" y1="54839" x2="55357" y2="54839"/>
                        <a14:foregroundMark x1="56920" y1="83548" x2="56920" y2="83548"/>
                        <a14:foregroundMark x1="87723" y1="70645" x2="87723" y2="70645"/>
                        <a14:foregroundMark x1="80134" y1="59355" x2="80134" y2="59355"/>
                        <a14:foregroundMark x1="73661" y1="63226" x2="73661" y2="63226"/>
                        <a14:foregroundMark x1="85714" y1="58710" x2="85714" y2="58710"/>
                        <a14:foregroundMark x1="91964" y1="60323" x2="91964" y2="60323"/>
                        <a14:foregroundMark x1="96205" y1="67097" x2="96205" y2="67097"/>
                        <a14:foregroundMark x1="93750" y1="63226" x2="93750" y2="63226"/>
                        <a14:foregroundMark x1="84598" y1="77419" x2="84598" y2="77419"/>
                        <a14:foregroundMark x1="83036" y1="77742" x2="83036" y2="77742"/>
                        <a14:foregroundMark x1="73661" y1="66452" x2="73661" y2="66452"/>
                        <a14:foregroundMark x1="75893" y1="72258" x2="75893" y2="72258"/>
                        <a14:foregroundMark x1="77902" y1="36129" x2="77902" y2="36129"/>
                        <a14:foregroundMark x1="76786" y1="44516" x2="76786" y2="44516"/>
                        <a14:foregroundMark x1="73884" y1="43548" x2="73884" y2="43548"/>
                        <a14:foregroundMark x1="83259" y1="21613" x2="83259" y2="21613"/>
                        <a14:foregroundMark x1="82143" y1="20968" x2="82143" y2="20968"/>
                        <a14:foregroundMark x1="75446" y1="18710" x2="75446" y2="18710"/>
                        <a14:foregroundMark x1="44420" y1="4516" x2="44420" y2="4516"/>
                        <a14:foregroundMark x1="16741" y1="39677" x2="16741" y2="39677"/>
                        <a14:foregroundMark x1="17188" y1="42258" x2="17188" y2="42258"/>
                        <a14:foregroundMark x1="76786" y1="59677" x2="76786" y2="59677"/>
                        <a14:foregroundMark x1="80580" y1="42258" x2="80580" y2="42258"/>
                        <a14:foregroundMark x1="14063" y1="67097" x2="14063" y2="67097"/>
                        <a14:foregroundMark x1="50670" y1="58710" x2="50670" y2="58710"/>
                        <a14:foregroundMark x1="60714" y1="45161" x2="60714" y2="45161"/>
                        <a14:foregroundMark x1="41964" y1="40645" x2="41964" y2="40645"/>
                        <a14:foregroundMark x1="46429" y1="58065" x2="46429" y2="58065"/>
                        <a14:foregroundMark x1="47545" y1="60968" x2="47545" y2="60968"/>
                        <a14:foregroundMark x1="47991" y1="38387" x2="47991" y2="38387"/>
                        <a14:foregroundMark x1="53348" y1="59677" x2="53348" y2="59677"/>
                        <a14:foregroundMark x1="53795" y1="53226" x2="53795" y2="53226"/>
                        <a14:foregroundMark x1="40848" y1="28710" x2="40848" y2="2871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0966" y="1098646"/>
            <a:ext cx="3803073" cy="2631591"/>
          </a:xfrm>
          <a:prstGeom prst="rect">
            <a:avLst/>
          </a:prstGeom>
        </p:spPr>
      </p:pic>
      <p:sp>
        <p:nvSpPr>
          <p:cNvPr id="32" name="テキスト ボックス 31"/>
          <p:cNvSpPr txBox="1"/>
          <p:nvPr/>
        </p:nvSpPr>
        <p:spPr>
          <a:xfrm>
            <a:off x="854922" y="3550229"/>
            <a:ext cx="3557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ビックデータ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いろいろなラーメンの味と評判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2" name="図 4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86650" y="2792759"/>
            <a:ext cx="1378015" cy="1936969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05767" y="2534683"/>
            <a:ext cx="2030759" cy="2855438"/>
          </a:xfrm>
          <a:prstGeom prst="rect">
            <a:avLst/>
          </a:prstGeom>
        </p:spPr>
      </p:pic>
      <p:sp>
        <p:nvSpPr>
          <p:cNvPr id="41" name="角丸四角形吹き出し 40"/>
          <p:cNvSpPr/>
          <p:nvPr/>
        </p:nvSpPr>
        <p:spPr>
          <a:xfrm>
            <a:off x="6226309" y="1158103"/>
            <a:ext cx="2620435" cy="948681"/>
          </a:xfrm>
          <a:prstGeom prst="wedgeRoundRectCallout">
            <a:avLst>
              <a:gd name="adj1" fmla="val -31972"/>
              <a:gd name="adj2" fmla="val 8487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新しいラーメンつくってみたぜ</a:t>
            </a:r>
            <a:endParaRPr kumimoji="1" lang="ja-JP" altLang="en-US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5643684" y="5380082"/>
            <a:ext cx="31172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全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く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新しいもの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創造性</a:t>
            </a:r>
            <a:endParaRPr kumimoji="1" lang="ja-JP" altLang="en-US" sz="28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5" name="乗算 44"/>
          <p:cNvSpPr/>
          <p:nvPr/>
        </p:nvSpPr>
        <p:spPr>
          <a:xfrm>
            <a:off x="5555671" y="4994462"/>
            <a:ext cx="3089565" cy="1551145"/>
          </a:xfrm>
          <a:prstGeom prst="mathMultiply">
            <a:avLst>
              <a:gd name="adj1" fmla="val 9201"/>
            </a:avLst>
          </a:prstGeom>
          <a:solidFill>
            <a:schemeClr val="tx1">
              <a:alpha val="37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6" name="speech_A020_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7" name="speech_A020_1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11223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37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9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091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591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1676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4267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ドー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767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</p:childTnLst>
        </p:cTn>
      </p:par>
    </p:tnLst>
    <p:bldLst>
      <p:bldP spid="23" grpId="0" animBg="1"/>
      <p:bldP spid="41" grpId="0" animBg="1"/>
      <p:bldP spid="44" grpId="0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グループ化 24"/>
          <p:cNvGrpSpPr/>
          <p:nvPr/>
        </p:nvGrpSpPr>
        <p:grpSpPr>
          <a:xfrm>
            <a:off x="2801502" y="2483422"/>
            <a:ext cx="3724550" cy="3108548"/>
            <a:chOff x="2801502" y="2483422"/>
            <a:chExt cx="3724550" cy="3108548"/>
          </a:xfrm>
        </p:grpSpPr>
        <p:sp>
          <p:nvSpPr>
            <p:cNvPr id="20" name="二等辺三角形 19"/>
            <p:cNvSpPr/>
            <p:nvPr/>
          </p:nvSpPr>
          <p:spPr>
            <a:xfrm rot="10800000">
              <a:off x="2801502" y="2483422"/>
              <a:ext cx="3724550" cy="3108548"/>
            </a:xfrm>
            <a:prstGeom prst="triangle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3586137" y="3044739"/>
              <a:ext cx="221511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2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高校</a:t>
              </a:r>
              <a:br>
                <a:rPr kumimoji="1" lang="ja-JP" altLang="en-US" sz="32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32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情報科</a:t>
              </a:r>
              <a:endParaRPr kumimoji="1"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451318" y="285268"/>
            <a:ext cx="6172200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dirty="0" smtClean="0">
                <a:ea typeface="メイリオ" panose="020B0604030504040204" pitchFamily="50" charset="-128"/>
              </a:rPr>
              <a:t>新たな社会に必要な力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grpSp>
        <p:nvGrpSpPr>
          <p:cNvPr id="22" name="グループ化 21"/>
          <p:cNvGrpSpPr/>
          <p:nvPr/>
        </p:nvGrpSpPr>
        <p:grpSpPr>
          <a:xfrm>
            <a:off x="182048" y="812470"/>
            <a:ext cx="4728154" cy="2616530"/>
            <a:chOff x="182048" y="812470"/>
            <a:chExt cx="4728154" cy="2616530"/>
          </a:xfrm>
        </p:grpSpPr>
        <p:sp>
          <p:nvSpPr>
            <p:cNvPr id="4" name="楕円 3"/>
            <p:cNvSpPr/>
            <p:nvPr/>
          </p:nvSpPr>
          <p:spPr>
            <a:xfrm>
              <a:off x="182048" y="812470"/>
              <a:ext cx="4728154" cy="2616530"/>
            </a:xfrm>
            <a:prstGeom prst="ellipse">
              <a:avLst/>
            </a:prstGeom>
            <a:solidFill>
              <a:srgbClr val="66FF99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942631" y="1710513"/>
              <a:ext cx="347472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AI</a:t>
              </a:r>
              <a:r>
                <a:rPr kumimoji="1"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・ロボットを作る</a:t>
              </a:r>
            </a:p>
            <a:p>
              <a:pPr algn="ctr"/>
              <a:r>
                <a:rPr kumimoji="1" lang="ja-JP" altLang="en-US" sz="28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情報科学</a:t>
              </a:r>
              <a:endParaRPr kumimoji="1" lang="ja-JP" altLang="en-US" sz="2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1" name="グループ化 20"/>
          <p:cNvGrpSpPr/>
          <p:nvPr/>
        </p:nvGrpSpPr>
        <p:grpSpPr>
          <a:xfrm>
            <a:off x="4505867" y="762862"/>
            <a:ext cx="4728154" cy="2616530"/>
            <a:chOff x="4505867" y="762862"/>
            <a:chExt cx="4728154" cy="2616530"/>
          </a:xfrm>
        </p:grpSpPr>
        <p:sp>
          <p:nvSpPr>
            <p:cNvPr id="16" name="楕円 15"/>
            <p:cNvSpPr/>
            <p:nvPr/>
          </p:nvSpPr>
          <p:spPr>
            <a:xfrm>
              <a:off x="4505867" y="762862"/>
              <a:ext cx="4728154" cy="2616530"/>
            </a:xfrm>
            <a:prstGeom prst="ellipse">
              <a:avLst/>
            </a:prstGeom>
            <a:solidFill>
              <a:srgbClr val="66FF99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5266450" y="1660905"/>
              <a:ext cx="347472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AI</a:t>
              </a:r>
              <a:r>
                <a:rPr kumimoji="1"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・ロボット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を使う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ja-JP" altLang="en-US" sz="28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情報利用・活用</a:t>
              </a:r>
              <a:endParaRPr kumimoji="1" lang="ja-JP" altLang="en-US" sz="2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3" name="グループ化 22"/>
          <p:cNvGrpSpPr/>
          <p:nvPr/>
        </p:nvGrpSpPr>
        <p:grpSpPr>
          <a:xfrm>
            <a:off x="2397165" y="4037696"/>
            <a:ext cx="4728154" cy="2616530"/>
            <a:chOff x="2397165" y="4037696"/>
            <a:chExt cx="4728154" cy="2616530"/>
          </a:xfrm>
        </p:grpSpPr>
        <p:sp>
          <p:nvSpPr>
            <p:cNvPr id="18" name="楕円 17"/>
            <p:cNvSpPr/>
            <p:nvPr/>
          </p:nvSpPr>
          <p:spPr>
            <a:xfrm>
              <a:off x="2397165" y="4037696"/>
              <a:ext cx="4728154" cy="2616530"/>
            </a:xfrm>
            <a:prstGeom prst="ellipse">
              <a:avLst/>
            </a:prstGeom>
            <a:solidFill>
              <a:srgbClr val="66FF99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2843289" y="4878145"/>
              <a:ext cx="384287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AI</a:t>
              </a:r>
              <a:r>
                <a:rPr kumimoji="1"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・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ロボットできないことをする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ja-JP" altLang="en-US" sz="28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創造性</a:t>
              </a:r>
            </a:p>
          </p:txBody>
        </p:sp>
      </p:grpSp>
      <p:pic>
        <p:nvPicPr>
          <p:cNvPr id="26" name="speech_A020_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2087" y="4276770"/>
            <a:ext cx="609600" cy="609600"/>
          </a:xfrm>
          <a:prstGeom prst="rect">
            <a:avLst/>
          </a:prstGeom>
        </p:spPr>
      </p:pic>
      <p:pic>
        <p:nvPicPr>
          <p:cNvPr id="27" name="speech_A020_16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65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24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2324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4324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22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3545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9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68" y="244476"/>
            <a:ext cx="8636000" cy="6477000"/>
          </a:xfrm>
          <a:prstGeom prst="rect">
            <a:avLst/>
          </a:prstGeom>
        </p:spPr>
      </p:pic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7" y="5750560"/>
            <a:ext cx="1467245" cy="60579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テキスト ボックス 2"/>
          <p:cNvSpPr txBox="1"/>
          <p:nvPr/>
        </p:nvSpPr>
        <p:spPr>
          <a:xfrm>
            <a:off x="1848255" y="5750560"/>
            <a:ext cx="163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/>
              <a:t>Go.Ota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705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1306</TotalTime>
  <Words>349</Words>
  <Application>Microsoft Office PowerPoint</Application>
  <PresentationFormat>画面に合わせる (4:3)</PresentationFormat>
  <Paragraphs>98</Paragraphs>
  <Slides>9</Slides>
  <Notes>0</Notes>
  <HiddenSlides>0</HiddenSlides>
  <MMClips>16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7" baseType="lpstr"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Society 5.0「すぐそこの未来」 (政府広報)</vt:lpstr>
      <vt:lpstr>Society 5.0「すぐそこの未来」 (政府広報)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gohome8</dc:creator>
  <cp:lastModifiedBy>gohome8</cp:lastModifiedBy>
  <cp:revision>62</cp:revision>
  <dcterms:created xsi:type="dcterms:W3CDTF">2020-03-25T21:52:07Z</dcterms:created>
  <dcterms:modified xsi:type="dcterms:W3CDTF">2020-03-27T05:53:17Z</dcterms:modified>
</cp:coreProperties>
</file>