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7" r:id="rId4"/>
    <p:sldId id="264" r:id="rId5"/>
    <p:sldId id="265" r:id="rId6"/>
    <p:sldId id="268" r:id="rId7"/>
    <p:sldId id="269" r:id="rId8"/>
    <p:sldId id="270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2020/3/30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3.png"/><Relationship Id="rId18" Type="http://schemas.microsoft.com/office/2007/relationships/hdphoto" Target="../media/hdphoto2.wdp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openxmlformats.org/officeDocument/2006/relationships/audio" Target="../media/media1.wav"/><Relationship Id="rId16" Type="http://schemas.openxmlformats.org/officeDocument/2006/relationships/image" Target="../media/image6.png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microsoft.com/office/2007/relationships/hdphoto" Target="../media/hdphoto1.wdp"/><Relationship Id="rId5" Type="http://schemas.microsoft.com/office/2007/relationships/media" Target="../media/media3.mp3"/><Relationship Id="rId15" Type="http://schemas.openxmlformats.org/officeDocument/2006/relationships/image" Target="../media/image5.png"/><Relationship Id="rId10" Type="http://schemas.openxmlformats.org/officeDocument/2006/relationships/image" Target="../media/image1.png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5.mp3"/><Relationship Id="rId7" Type="http://schemas.openxmlformats.org/officeDocument/2006/relationships/image" Target="../media/image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3.wav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png"/><Relationship Id="rId4" Type="http://schemas.openxmlformats.org/officeDocument/2006/relationships/audio" Target="../media/media5.mp3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7.mp3"/><Relationship Id="rId7" Type="http://schemas.openxmlformats.org/officeDocument/2006/relationships/image" Target="../media/image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4" Type="http://schemas.openxmlformats.org/officeDocument/2006/relationships/audio" Target="../media/media7.mp3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microsoft.com/office/2007/relationships/media" Target="../media/media9.mp3"/><Relationship Id="rId7" Type="http://schemas.microsoft.com/office/2007/relationships/hdphoto" Target="../media/hdphoto3.wdp"/><Relationship Id="rId12" Type="http://schemas.openxmlformats.org/officeDocument/2006/relationships/image" Target="../media/image1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1.png"/><Relationship Id="rId11" Type="http://schemas.microsoft.com/office/2007/relationships/hdphoto" Target="../media/hdphoto4.wdp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3.png"/><Relationship Id="rId10" Type="http://schemas.openxmlformats.org/officeDocument/2006/relationships/image" Target="../media/image13.png"/><Relationship Id="rId4" Type="http://schemas.openxmlformats.org/officeDocument/2006/relationships/audio" Target="../media/media9.mp3"/><Relationship Id="rId9" Type="http://schemas.openxmlformats.org/officeDocument/2006/relationships/image" Target="../media/image10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1.mp3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1.mp3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0.png"/><Relationship Id="rId18" Type="http://schemas.openxmlformats.org/officeDocument/2006/relationships/image" Target="../media/image1.png"/><Relationship Id="rId3" Type="http://schemas.microsoft.com/office/2007/relationships/media" Target="../media/media13.mp3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7" Type="http://schemas.openxmlformats.org/officeDocument/2006/relationships/image" Target="../media/image16.png"/><Relationship Id="rId2" Type="http://schemas.openxmlformats.org/officeDocument/2006/relationships/audio" Target="../media/media12.mp3"/><Relationship Id="rId16" Type="http://schemas.openxmlformats.org/officeDocument/2006/relationships/image" Target="../media/image15.png"/><Relationship Id="rId20" Type="http://schemas.openxmlformats.org/officeDocument/2006/relationships/image" Target="../media/image2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microsoft.com/office/2007/relationships/hdphoto" Target="../media/hdphoto3.wdp"/><Relationship Id="rId5" Type="http://schemas.microsoft.com/office/2007/relationships/media" Target="../media/media14.mp3"/><Relationship Id="rId15" Type="http://schemas.microsoft.com/office/2007/relationships/hdphoto" Target="../media/hdphoto4.wdp"/><Relationship Id="rId10" Type="http://schemas.openxmlformats.org/officeDocument/2006/relationships/image" Target="../media/image11.png"/><Relationship Id="rId19" Type="http://schemas.microsoft.com/office/2007/relationships/hdphoto" Target="../media/hdphoto1.wdp"/><Relationship Id="rId4" Type="http://schemas.openxmlformats.org/officeDocument/2006/relationships/audio" Target="../media/media13.mp3"/><Relationship Id="rId9" Type="http://schemas.openxmlformats.org/officeDocument/2006/relationships/image" Target="../media/image14.png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12" Type="http://schemas.openxmlformats.org/officeDocument/2006/relationships/image" Target="../media/image3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microsoft.com/office/2007/relationships/hdphoto" Target="../media/hdphoto1.wdp"/><Relationship Id="rId11" Type="http://schemas.openxmlformats.org/officeDocument/2006/relationships/image" Target="../media/image21.png"/><Relationship Id="rId5" Type="http://schemas.openxmlformats.org/officeDocument/2006/relationships/image" Target="../media/image1.png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9.png"/><Relationship Id="rId11" Type="http://schemas.openxmlformats.org/officeDocument/2006/relationships/image" Target="../media/image3.png"/><Relationship Id="rId5" Type="http://schemas.microsoft.com/office/2007/relationships/hdphoto" Target="../media/hdphoto5.wdp"/><Relationship Id="rId10" Type="http://schemas.microsoft.com/office/2007/relationships/hdphoto" Target="../media/hdphoto6.wdp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導入編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メディアとは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771" y="2284914"/>
            <a:ext cx="2085975" cy="247650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0770" y="2284914"/>
            <a:ext cx="2009775" cy="2466975"/>
          </a:xfrm>
          <a:prstGeom prst="rect">
            <a:avLst/>
          </a:prstGeom>
        </p:spPr>
      </p:pic>
      <p:sp>
        <p:nvSpPr>
          <p:cNvPr id="22" name="楕円 21"/>
          <p:cNvSpPr/>
          <p:nvPr/>
        </p:nvSpPr>
        <p:spPr>
          <a:xfrm>
            <a:off x="886776" y="3699164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楕円 22"/>
          <p:cNvSpPr/>
          <p:nvPr/>
        </p:nvSpPr>
        <p:spPr>
          <a:xfrm>
            <a:off x="886775" y="3699164"/>
            <a:ext cx="18419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2795679" y="3853791"/>
            <a:ext cx="4055569" cy="656706"/>
            <a:chOff x="2664620" y="3850280"/>
            <a:chExt cx="4055569" cy="656706"/>
          </a:xfrm>
        </p:grpSpPr>
        <p:sp>
          <p:nvSpPr>
            <p:cNvPr id="10" name="右矢印 9"/>
            <p:cNvSpPr/>
            <p:nvPr/>
          </p:nvSpPr>
          <p:spPr>
            <a:xfrm>
              <a:off x="2664620" y="3850280"/>
              <a:ext cx="662855" cy="65670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6057334" y="3850280"/>
              <a:ext cx="662855" cy="65670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" name="Rainy_day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7175" y="181610"/>
            <a:ext cx="609600" cy="609600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2728738" y="1725415"/>
            <a:ext cx="3485781" cy="1686853"/>
            <a:chOff x="2728738" y="1725415"/>
            <a:chExt cx="3485781" cy="1686853"/>
          </a:xfrm>
        </p:grpSpPr>
        <p:grpSp>
          <p:nvGrpSpPr>
            <p:cNvPr id="29" name="グループ化 28"/>
            <p:cNvGrpSpPr/>
            <p:nvPr/>
          </p:nvGrpSpPr>
          <p:grpSpPr>
            <a:xfrm>
              <a:off x="2728738" y="1725415"/>
              <a:ext cx="2468897" cy="1580012"/>
              <a:chOff x="3327475" y="1738361"/>
              <a:chExt cx="2468897" cy="1580012"/>
            </a:xfrm>
          </p:grpSpPr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162274" y="2083982"/>
                <a:ext cx="1634098" cy="1234391"/>
              </a:xfrm>
              <a:prstGeom prst="rect">
                <a:avLst/>
              </a:prstGeom>
            </p:spPr>
          </p:pic>
          <p:pic>
            <p:nvPicPr>
              <p:cNvPr id="12" name="図 11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447876" y="1738361"/>
                <a:ext cx="885354" cy="1025147"/>
              </a:xfrm>
              <a:prstGeom prst="rect">
                <a:avLst/>
              </a:prstGeom>
              <a:effectLst>
                <a:softEdge rad="139700"/>
              </a:effectLst>
            </p:spPr>
          </p:pic>
          <p:sp>
            <p:nvSpPr>
              <p:cNvPr id="25" name="円形吹き出し 24"/>
              <p:cNvSpPr/>
              <p:nvPr/>
            </p:nvSpPr>
            <p:spPr>
              <a:xfrm>
                <a:off x="3327475" y="1738361"/>
                <a:ext cx="1078270" cy="962816"/>
              </a:xfrm>
              <a:prstGeom prst="wedgeEllipseCallout">
                <a:avLst>
                  <a:gd name="adj1" fmla="val 47009"/>
                  <a:gd name="adj2" fmla="val 46959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6" name="テキスト ボックス 5"/>
            <p:cNvSpPr txBox="1"/>
            <p:nvPr/>
          </p:nvSpPr>
          <p:spPr>
            <a:xfrm>
              <a:off x="5087623" y="2889048"/>
              <a:ext cx="1126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会話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3513713" y="3519109"/>
            <a:ext cx="2782462" cy="1425889"/>
            <a:chOff x="3513713" y="3519109"/>
            <a:chExt cx="2782462" cy="1425889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513713" y="3519109"/>
              <a:ext cx="1524377" cy="1402913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4917116" y="4421778"/>
              <a:ext cx="13790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テレビ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3451864" y="4922022"/>
            <a:ext cx="3058906" cy="1695450"/>
            <a:chOff x="3451864" y="4922022"/>
            <a:chExt cx="3058906" cy="1695450"/>
          </a:xfrm>
        </p:grpSpPr>
        <p:grpSp>
          <p:nvGrpSpPr>
            <p:cNvPr id="30" name="グループ化 29"/>
            <p:cNvGrpSpPr/>
            <p:nvPr/>
          </p:nvGrpSpPr>
          <p:grpSpPr>
            <a:xfrm>
              <a:off x="3451864" y="4922022"/>
              <a:ext cx="1371600" cy="1695450"/>
              <a:chOff x="3931919" y="4921314"/>
              <a:chExt cx="1371600" cy="1695450"/>
            </a:xfrm>
          </p:grpSpPr>
          <p:pic>
            <p:nvPicPr>
              <p:cNvPr id="27" name="図 26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238080" y="5281668"/>
                <a:ext cx="885354" cy="1025147"/>
              </a:xfrm>
              <a:prstGeom prst="rect">
                <a:avLst/>
              </a:prstGeom>
              <a:effectLst>
                <a:softEdge rad="139700"/>
              </a:effectLst>
            </p:spPr>
          </p:pic>
          <p:pic>
            <p:nvPicPr>
              <p:cNvPr id="26" name="図 2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6742" b="100000" l="0" r="100000">
                            <a14:foregroundMark x1="30556" y1="82584" x2="30556" y2="82584"/>
                            <a14:foregroundMark x1="95139" y1="33708" x2="95139" y2="33708"/>
                            <a14:backgroundMark x1="54167" y1="45506" x2="54167" y2="45506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931919" y="4921314"/>
                <a:ext cx="1371600" cy="1695450"/>
              </a:xfrm>
              <a:prstGeom prst="rect">
                <a:avLst/>
              </a:prstGeom>
            </p:spPr>
          </p:pic>
        </p:grpSp>
        <p:sp>
          <p:nvSpPr>
            <p:cNvPr id="32" name="テキスト ボックス 31"/>
            <p:cNvSpPr txBox="1"/>
            <p:nvPr/>
          </p:nvSpPr>
          <p:spPr>
            <a:xfrm>
              <a:off x="4835460" y="5586057"/>
              <a:ext cx="167531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LINE</a:t>
              </a:r>
              <a:b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インスタ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6" name="speech_A04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6775" y="5522016"/>
            <a:ext cx="609600" cy="609600"/>
          </a:xfrm>
          <a:prstGeom prst="rect">
            <a:avLst/>
          </a:prstGeom>
        </p:spPr>
      </p:pic>
      <p:pic>
        <p:nvPicPr>
          <p:cNvPr id="17" name="speech_A04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37862" y="5697923"/>
            <a:ext cx="609600" cy="609600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 rot="20497748">
            <a:off x="2822390" y="3756720"/>
            <a:ext cx="3174689" cy="92333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5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メディア</a:t>
            </a:r>
            <a:endParaRPr kumimoji="1" lang="ja-JP" altLang="en-US" sz="5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L 0.62223 0.00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11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25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754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254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yon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254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yon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254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yon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254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7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24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24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5" grpId="0" animBg="1"/>
      <p:bldP spid="23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4" name="フローチャート: 和接合 1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メディアの考え方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234" y="837631"/>
            <a:ext cx="1497036" cy="1988696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1949" y="837631"/>
            <a:ext cx="1442349" cy="1981047"/>
          </a:xfrm>
          <a:prstGeom prst="rect">
            <a:avLst/>
          </a:prstGeom>
        </p:spPr>
      </p:pic>
      <p:sp>
        <p:nvSpPr>
          <p:cNvPr id="22" name="楕円 21"/>
          <p:cNvSpPr/>
          <p:nvPr/>
        </p:nvSpPr>
        <p:spPr>
          <a:xfrm>
            <a:off x="855792" y="1973312"/>
            <a:ext cx="1321916" cy="734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楕円 23"/>
          <p:cNvSpPr/>
          <p:nvPr/>
        </p:nvSpPr>
        <p:spPr>
          <a:xfrm>
            <a:off x="5008653" y="1973312"/>
            <a:ext cx="1321916" cy="734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右矢印 24"/>
          <p:cNvSpPr/>
          <p:nvPr/>
        </p:nvSpPr>
        <p:spPr>
          <a:xfrm>
            <a:off x="2265267" y="2220299"/>
            <a:ext cx="2700881" cy="2937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412381" y="2157076"/>
            <a:ext cx="2278370" cy="52322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メディア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349034" y="3242939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メディアで表現するもの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349033" y="418698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伝達としてのメディアの種類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349033" y="5138207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記録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としてのメディアの種類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" name="speech_A040_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14923" y="1059451"/>
            <a:ext cx="609600" cy="609600"/>
          </a:xfrm>
          <a:prstGeom prst="rect">
            <a:avLst/>
          </a:prstGeom>
        </p:spPr>
      </p:pic>
      <p:pic>
        <p:nvPicPr>
          <p:cNvPr id="31" name="speech_A040_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92124" y="10286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43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43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257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922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4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メディアで表現するもの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419866" y="3401372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メディアの表現形式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4" name="グループ化 13"/>
          <p:cNvGrpSpPr/>
          <p:nvPr/>
        </p:nvGrpSpPr>
        <p:grpSpPr>
          <a:xfrm>
            <a:off x="673549" y="4250748"/>
            <a:ext cx="4239527" cy="2255563"/>
            <a:chOff x="3285449" y="2888463"/>
            <a:chExt cx="3462031" cy="1679036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5449" y="2888463"/>
              <a:ext cx="2091761" cy="1566802"/>
            </a:xfrm>
            <a:prstGeom prst="rect">
              <a:avLst/>
            </a:prstGeom>
          </p:spPr>
        </p:pic>
        <p:sp>
          <p:nvSpPr>
            <p:cNvPr id="19" name="テキスト ボックス 18"/>
            <p:cNvSpPr txBox="1"/>
            <p:nvPr/>
          </p:nvSpPr>
          <p:spPr>
            <a:xfrm>
              <a:off x="5323850" y="2997839"/>
              <a:ext cx="142363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写真・図表</a:t>
              </a: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4957001" y="4237866"/>
            <a:ext cx="3854297" cy="2117673"/>
            <a:chOff x="3240680" y="2914625"/>
            <a:chExt cx="3035628" cy="1716094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40680" y="3301931"/>
              <a:ext cx="1634098" cy="1234391"/>
            </a:xfrm>
            <a:prstGeom prst="rect">
              <a:avLst/>
            </a:prstGeom>
          </p:spPr>
        </p:pic>
        <p:sp>
          <p:nvSpPr>
            <p:cNvPr id="12" name="円形吹き出し 11"/>
            <p:cNvSpPr/>
            <p:nvPr/>
          </p:nvSpPr>
          <p:spPr>
            <a:xfrm>
              <a:off x="3240680" y="2914625"/>
              <a:ext cx="1359824" cy="632716"/>
            </a:xfrm>
            <a:prstGeom prst="wedgeEllipseCallout">
              <a:avLst>
                <a:gd name="adj1" fmla="val 47009"/>
                <a:gd name="adj2" fmla="val 4695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新型</a:t>
              </a:r>
              <a:endParaRPr kumimoji="1" lang="en-US" altLang="ja-JP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コロナ</a:t>
              </a:r>
              <a:endParaRPr kumimoji="1" lang="ja-JP" altLang="en-US" sz="2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4852678" y="3553501"/>
              <a:ext cx="14236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音声・音楽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4652008" y="1023065"/>
            <a:ext cx="3769787" cy="2167458"/>
            <a:chOff x="3359287" y="2877189"/>
            <a:chExt cx="3272008" cy="1790623"/>
          </a:xfrm>
        </p:grpSpPr>
        <p:sp>
          <p:nvSpPr>
            <p:cNvPr id="9" name="テキスト ボックス 8"/>
            <p:cNvSpPr txBox="1"/>
            <p:nvPr/>
          </p:nvSpPr>
          <p:spPr>
            <a:xfrm>
              <a:off x="5395647" y="3777879"/>
              <a:ext cx="1235648" cy="889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映像・</a:t>
              </a:r>
            </a:p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動画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59287" y="2877189"/>
              <a:ext cx="2036360" cy="1756859"/>
            </a:xfrm>
            <a:prstGeom prst="rect">
              <a:avLst/>
            </a:prstGeom>
          </p:spPr>
        </p:pic>
      </p:grpSp>
      <p:pic>
        <p:nvPicPr>
          <p:cNvPr id="24" name="speech_A040_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159675" y="6181243"/>
            <a:ext cx="609600" cy="609600"/>
          </a:xfrm>
          <a:prstGeom prst="rect">
            <a:avLst/>
          </a:prstGeom>
        </p:spPr>
      </p:pic>
      <p:pic>
        <p:nvPicPr>
          <p:cNvPr id="25" name="speech_A040_0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40183" y="6201511"/>
            <a:ext cx="609600" cy="609600"/>
          </a:xfrm>
          <a:prstGeom prst="rect">
            <a:avLst/>
          </a:prstGeom>
        </p:spPr>
      </p:pic>
      <p:grpSp>
        <p:nvGrpSpPr>
          <p:cNvPr id="8" name="グループ化 7"/>
          <p:cNvGrpSpPr/>
          <p:nvPr/>
        </p:nvGrpSpPr>
        <p:grpSpPr>
          <a:xfrm>
            <a:off x="673549" y="1204977"/>
            <a:ext cx="4283452" cy="1973023"/>
            <a:chOff x="673549" y="1204977"/>
            <a:chExt cx="4283452" cy="1973023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673549" y="1204977"/>
              <a:ext cx="4283452" cy="1973023"/>
              <a:chOff x="3222482" y="3250680"/>
              <a:chExt cx="3462031" cy="1282048"/>
            </a:xfrm>
          </p:grpSpPr>
          <p:pic>
            <p:nvPicPr>
              <p:cNvPr id="16" name="図 15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22482" y="3250680"/>
                <a:ext cx="2038350" cy="1228725"/>
              </a:xfrm>
              <a:prstGeom prst="rect">
                <a:avLst/>
              </a:prstGeom>
            </p:spPr>
          </p:pic>
          <p:sp>
            <p:nvSpPr>
              <p:cNvPr id="23" name="テキスト ボックス 22"/>
              <p:cNvSpPr txBox="1"/>
              <p:nvPr/>
            </p:nvSpPr>
            <p:spPr>
              <a:xfrm>
                <a:off x="5260883" y="3512781"/>
                <a:ext cx="1423630" cy="1019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r>
                  <a:rPr kumimoji="1" lang="ja-JP" altLang="en-US" sz="32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文字</a:t>
                </a:r>
              </a:p>
              <a:p>
                <a:r>
                  <a:rPr kumimoji="1" lang="ja-JP" altLang="en-US" sz="32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数字</a:t>
                </a:r>
                <a:endPara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26" name="テキスト ボックス 25"/>
            <p:cNvSpPr txBox="1"/>
            <p:nvPr/>
          </p:nvSpPr>
          <p:spPr>
            <a:xfrm>
              <a:off x="772565" y="1424579"/>
              <a:ext cx="22439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b="1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新型コロナ・・・</a:t>
              </a:r>
              <a:endParaRPr kumimoji="1" lang="ja-JP" altLang="en-US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9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3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731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731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731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731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735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81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伝達としてのメディアの種類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419866" y="3416910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伝達から見たメディア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0" name="グループ化 29"/>
          <p:cNvGrpSpPr/>
          <p:nvPr/>
        </p:nvGrpSpPr>
        <p:grpSpPr>
          <a:xfrm>
            <a:off x="770480" y="4074516"/>
            <a:ext cx="3702546" cy="2231817"/>
            <a:chOff x="770480" y="4074516"/>
            <a:chExt cx="3702546" cy="2231817"/>
          </a:xfrm>
        </p:grpSpPr>
        <p:sp>
          <p:nvSpPr>
            <p:cNvPr id="9" name="テキスト ボックス 8"/>
            <p:cNvSpPr txBox="1"/>
            <p:nvPr/>
          </p:nvSpPr>
          <p:spPr>
            <a:xfrm>
              <a:off x="3049396" y="4993986"/>
              <a:ext cx="14236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テレビラジオ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62" b="96104" l="1594" r="96016">
                          <a14:foregroundMark x1="26693" y1="37662" x2="26693" y2="37662"/>
                          <a14:foregroundMark x1="78884" y1="51948" x2="78884" y2="51948"/>
                          <a14:foregroundMark x1="75697" y1="40260" x2="75697" y2="40260"/>
                          <a14:foregroundMark x1="72510" y1="32900" x2="72510" y2="32900"/>
                          <a14:foregroundMark x1="29880" y1="51948" x2="29880" y2="51948"/>
                          <a14:foregroundMark x1="19124" y1="47186" x2="19124" y2="47186"/>
                          <a14:foregroundMark x1="20319" y1="23810" x2="20319" y2="23810"/>
                          <a14:foregroundMark x1="27888" y1="25974" x2="27888" y2="25974"/>
                          <a14:foregroundMark x1="73705" y1="58009" x2="73705" y2="58009"/>
                          <a14:foregroundMark x1="66932" y1="54545" x2="66932" y2="54545"/>
                          <a14:foregroundMark x1="78884" y1="64069" x2="78884" y2="640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0480" y="4074516"/>
              <a:ext cx="1524377" cy="1402913"/>
            </a:xfrm>
            <a:prstGeom prst="rect">
              <a:avLst/>
            </a:prstGeom>
          </p:spPr>
        </p:pic>
        <p:pic>
          <p:nvPicPr>
            <p:cNvPr id="1026" name="Picture 2" descr="ラジオのイラスト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000" y="4891728"/>
              <a:ext cx="1496936" cy="1414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グループ化 26"/>
          <p:cNvGrpSpPr/>
          <p:nvPr/>
        </p:nvGrpSpPr>
        <p:grpSpPr>
          <a:xfrm>
            <a:off x="673549" y="1054204"/>
            <a:ext cx="4283452" cy="2130269"/>
            <a:chOff x="673549" y="1054204"/>
            <a:chExt cx="4283452" cy="2130269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3549" y="1204977"/>
              <a:ext cx="2521980" cy="1890961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3195593" y="1608340"/>
              <a:ext cx="17614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本</a:t>
              </a:r>
            </a:p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新聞</a:t>
              </a:r>
            </a:p>
          </p:txBody>
        </p: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4478" b="96269" l="709" r="100000">
                          <a14:foregroundMark x1="37589" y1="28358" x2="37589" y2="28358"/>
                          <a14:foregroundMark x1="25532" y1="48507" x2="25532" y2="4850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18121" y="1054204"/>
              <a:ext cx="2241553" cy="2130269"/>
            </a:xfrm>
            <a:prstGeom prst="rect">
              <a:avLst/>
            </a:prstGeom>
          </p:spPr>
        </p:pic>
      </p:grpSp>
      <p:grpSp>
        <p:nvGrpSpPr>
          <p:cNvPr id="29" name="グループ化 28"/>
          <p:cNvGrpSpPr/>
          <p:nvPr/>
        </p:nvGrpSpPr>
        <p:grpSpPr>
          <a:xfrm>
            <a:off x="4865002" y="1154982"/>
            <a:ext cx="3882758" cy="1940956"/>
            <a:chOff x="4865002" y="1154982"/>
            <a:chExt cx="3882758" cy="1940956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865002" y="1154982"/>
              <a:ext cx="1932157" cy="1862473"/>
            </a:xfrm>
            <a:prstGeom prst="rect">
              <a:avLst/>
            </a:prstGeom>
          </p:spPr>
        </p:pic>
        <p:sp>
          <p:nvSpPr>
            <p:cNvPr id="28" name="テキスト ボックス 27"/>
            <p:cNvSpPr txBox="1"/>
            <p:nvPr/>
          </p:nvSpPr>
          <p:spPr>
            <a:xfrm>
              <a:off x="6986352" y="1526278"/>
              <a:ext cx="17614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電話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4968276" y="4466701"/>
            <a:ext cx="3843022" cy="1513650"/>
            <a:chOff x="4968276" y="4466701"/>
            <a:chExt cx="3843022" cy="1513650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7003734" y="5026244"/>
              <a:ext cx="18075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インターネット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968276" y="4466701"/>
              <a:ext cx="1871918" cy="669147"/>
            </a:xfrm>
            <a:prstGeom prst="rect">
              <a:avLst/>
            </a:prstGeom>
          </p:spPr>
        </p:pic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000621" y="5203259"/>
              <a:ext cx="1676033" cy="632276"/>
            </a:xfrm>
            <a:prstGeom prst="rect">
              <a:avLst/>
            </a:prstGeom>
          </p:spPr>
        </p:pic>
      </p:grpSp>
      <p:pic>
        <p:nvPicPr>
          <p:cNvPr id="32" name="speech_A040_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21625" y="6071204"/>
            <a:ext cx="609600" cy="609600"/>
          </a:xfrm>
          <a:prstGeom prst="rect">
            <a:avLst/>
          </a:prstGeom>
        </p:spPr>
      </p:pic>
      <p:pic>
        <p:nvPicPr>
          <p:cNvPr id="33" name="speech_A040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599435" y="59803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9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96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496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496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496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496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833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834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伝達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の分類と表現形式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4" name="フローチャート: 和接合 2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453117" y="3645754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伝達から見たメディア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453117" y="2690275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メディアの表現形式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83602"/>
              </p:ext>
            </p:extLst>
          </p:nvPr>
        </p:nvGraphicFramePr>
        <p:xfrm>
          <a:off x="466900" y="999452"/>
          <a:ext cx="8053645" cy="5354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5321">
                  <a:extLst>
                    <a:ext uri="{9D8B030D-6E8A-4147-A177-3AD203B41FA5}">
                      <a16:colId xmlns:a16="http://schemas.microsoft.com/office/drawing/2014/main" val="4146167169"/>
                    </a:ext>
                  </a:extLst>
                </a:gridCol>
                <a:gridCol w="1524581">
                  <a:extLst>
                    <a:ext uri="{9D8B030D-6E8A-4147-A177-3AD203B41FA5}">
                      <a16:colId xmlns:a16="http://schemas.microsoft.com/office/drawing/2014/main" val="1981323846"/>
                    </a:ext>
                  </a:extLst>
                </a:gridCol>
                <a:gridCol w="1524581">
                  <a:extLst>
                    <a:ext uri="{9D8B030D-6E8A-4147-A177-3AD203B41FA5}">
                      <a16:colId xmlns:a16="http://schemas.microsoft.com/office/drawing/2014/main" val="4166430093"/>
                    </a:ext>
                  </a:extLst>
                </a:gridCol>
                <a:gridCol w="1524581">
                  <a:extLst>
                    <a:ext uri="{9D8B030D-6E8A-4147-A177-3AD203B41FA5}">
                      <a16:colId xmlns:a16="http://schemas.microsoft.com/office/drawing/2014/main" val="4040362449"/>
                    </a:ext>
                  </a:extLst>
                </a:gridCol>
                <a:gridCol w="1524581">
                  <a:extLst>
                    <a:ext uri="{9D8B030D-6E8A-4147-A177-3AD203B41FA5}">
                      <a16:colId xmlns:a16="http://schemas.microsoft.com/office/drawing/2014/main" val="1299493719"/>
                    </a:ext>
                  </a:extLst>
                </a:gridCol>
              </a:tblGrid>
              <a:tr h="957206">
                <a:tc>
                  <a:txBody>
                    <a:bodyPr/>
                    <a:lstStyle/>
                    <a:p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</a:t>
                      </a:r>
                      <a:b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数字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映像</a:t>
                      </a:r>
                      <a:b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動画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写真</a:t>
                      </a:r>
                    </a:p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図表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音声</a:t>
                      </a:r>
                    </a:p>
                    <a:p>
                      <a:pPr algn="ctr"/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音楽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079867"/>
                  </a:ext>
                </a:extLst>
              </a:tr>
              <a:tr h="64418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会話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16948"/>
                  </a:ext>
                </a:extLst>
              </a:tr>
              <a:tr h="64418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新聞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085867"/>
                  </a:ext>
                </a:extLst>
              </a:tr>
              <a:tr h="64418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テレビ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930561"/>
                  </a:ext>
                </a:extLst>
              </a:tr>
              <a:tr h="64418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ラジオ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5002081"/>
                  </a:ext>
                </a:extLst>
              </a:tr>
              <a:tr h="64418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電話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611382"/>
                  </a:ext>
                </a:extLst>
              </a:tr>
              <a:tr h="957206">
                <a:tc>
                  <a:txBody>
                    <a:bodyPr/>
                    <a:lstStyle/>
                    <a:p>
                      <a:r>
                        <a:rPr kumimoji="1" lang="ja-JP" altLang="en-US" sz="32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インターネット</a:t>
                      </a:r>
                      <a:endParaRPr kumimoji="1" lang="ja-JP" altLang="en-US" sz="3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〇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218280"/>
                  </a:ext>
                </a:extLst>
              </a:tr>
            </a:tbl>
          </a:graphicData>
        </a:graphic>
      </p:graphicFrame>
      <p:pic>
        <p:nvPicPr>
          <p:cNvPr id="10" name="speech_A040_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61064" y="262022"/>
            <a:ext cx="609600" cy="609600"/>
          </a:xfrm>
          <a:prstGeom prst="rect">
            <a:avLst/>
          </a:prstGeom>
        </p:spPr>
      </p:pic>
      <p:pic>
        <p:nvPicPr>
          <p:cNvPr id="11" name="speech_A040_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6308" y="2375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5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doors dir="ver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4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-0.22223 -0.3430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1" y="-171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-0.22223 -0.4824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1" y="-2412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4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4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9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946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099" grpId="0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/>
        </p:nvGrpSpPr>
        <p:grpSpPr>
          <a:xfrm>
            <a:off x="4787980" y="2051696"/>
            <a:ext cx="2213603" cy="1490753"/>
            <a:chOff x="4865002" y="1154982"/>
            <a:chExt cx="2765566" cy="1862473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65002" y="1154982"/>
              <a:ext cx="1932157" cy="1862473"/>
            </a:xfrm>
            <a:prstGeom prst="rect">
              <a:avLst/>
            </a:prstGeom>
          </p:spPr>
        </p:pic>
        <p:sp>
          <p:nvSpPr>
            <p:cNvPr id="28" name="テキスト ボックス 27"/>
            <p:cNvSpPr txBox="1"/>
            <p:nvPr/>
          </p:nvSpPr>
          <p:spPr>
            <a:xfrm>
              <a:off x="5869160" y="1465935"/>
              <a:ext cx="1761408" cy="653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電話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/>
            <a:r>
              <a:rPr lang="ja-JP" altLang="en-US" sz="3200" dirty="0" smtClean="0">
                <a:ea typeface="メイリオ" panose="020B0604030504040204" pitchFamily="50" charset="-128"/>
              </a:rPr>
              <a:t>情報伝達の同期性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0" name="グループ化 29"/>
          <p:cNvGrpSpPr/>
          <p:nvPr/>
        </p:nvGrpSpPr>
        <p:grpSpPr>
          <a:xfrm>
            <a:off x="2180881" y="1737805"/>
            <a:ext cx="2848529" cy="1996121"/>
            <a:chOff x="770480" y="4074516"/>
            <a:chExt cx="3228528" cy="2231817"/>
          </a:xfrm>
        </p:grpSpPr>
        <p:sp>
          <p:nvSpPr>
            <p:cNvPr id="9" name="テキスト ボックス 8"/>
            <p:cNvSpPr txBox="1"/>
            <p:nvPr/>
          </p:nvSpPr>
          <p:spPr>
            <a:xfrm>
              <a:off x="2470689" y="4193474"/>
              <a:ext cx="1528319" cy="1117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テレビラジオ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4762" b="96104" l="1594" r="96016">
                          <a14:foregroundMark x1="26693" y1="37662" x2="26693" y2="37662"/>
                          <a14:foregroundMark x1="78884" y1="51948" x2="78884" y2="51948"/>
                          <a14:foregroundMark x1="75697" y1="40260" x2="75697" y2="40260"/>
                          <a14:foregroundMark x1="72510" y1="32900" x2="72510" y2="32900"/>
                          <a14:foregroundMark x1="29880" y1="51948" x2="29880" y2="51948"/>
                          <a14:foregroundMark x1="19124" y1="47186" x2="19124" y2="47186"/>
                          <a14:foregroundMark x1="20319" y1="23810" x2="20319" y2="23810"/>
                          <a14:foregroundMark x1="27888" y1="25974" x2="27888" y2="25974"/>
                          <a14:foregroundMark x1="73705" y1="58009" x2="73705" y2="58009"/>
                          <a14:foregroundMark x1="66932" y1="54545" x2="66932" y2="54545"/>
                          <a14:foregroundMark x1="78884" y1="64069" x2="78884" y2="640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0480" y="4074516"/>
              <a:ext cx="1524377" cy="1402913"/>
            </a:xfrm>
            <a:prstGeom prst="rect">
              <a:avLst/>
            </a:prstGeom>
          </p:spPr>
        </p:pic>
        <p:pic>
          <p:nvPicPr>
            <p:cNvPr id="1026" name="Picture 2" descr="ラジオのイラスト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000" y="4891728"/>
              <a:ext cx="1496936" cy="1414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グループ化 4"/>
          <p:cNvGrpSpPr/>
          <p:nvPr/>
        </p:nvGrpSpPr>
        <p:grpSpPr>
          <a:xfrm>
            <a:off x="2232236" y="4329398"/>
            <a:ext cx="5751039" cy="1591531"/>
            <a:chOff x="2180881" y="4329398"/>
            <a:chExt cx="5751039" cy="1591531"/>
          </a:xfrm>
        </p:grpSpPr>
        <p:grpSp>
          <p:nvGrpSpPr>
            <p:cNvPr id="27" name="グループ化 26"/>
            <p:cNvGrpSpPr/>
            <p:nvPr/>
          </p:nvGrpSpPr>
          <p:grpSpPr>
            <a:xfrm>
              <a:off x="2180881" y="4329398"/>
              <a:ext cx="3187008" cy="1591531"/>
              <a:chOff x="673549" y="1054204"/>
              <a:chExt cx="4265819" cy="2130269"/>
            </a:xfrm>
          </p:grpSpPr>
          <p:pic>
            <p:nvPicPr>
              <p:cNvPr id="16" name="図 15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73549" y="1204977"/>
                <a:ext cx="2521980" cy="1890961"/>
              </a:xfrm>
              <a:prstGeom prst="rect">
                <a:avLst/>
              </a:prstGeom>
            </p:spPr>
          </p:pic>
          <p:sp>
            <p:nvSpPr>
              <p:cNvPr id="23" name="テキスト ボックス 22"/>
              <p:cNvSpPr txBox="1"/>
              <p:nvPr/>
            </p:nvSpPr>
            <p:spPr>
              <a:xfrm>
                <a:off x="3177960" y="1387651"/>
                <a:ext cx="176140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r>
                  <a:rPr kumimoji="1" lang="ja-JP" altLang="en-US" sz="28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本</a:t>
                </a:r>
              </a:p>
              <a:p>
                <a:r>
                  <a:rPr kumimoji="1" lang="ja-JP" altLang="en-US" sz="28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新聞</a:t>
                </a:r>
              </a:p>
            </p:txBody>
          </p:sp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4478" b="96269" l="709" r="100000">
                            <a14:foregroundMark x1="37589" y1="28358" x2="37589" y2="28358"/>
                            <a14:foregroundMark x1="25532" y1="48507" x2="25532" y2="48507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18121" y="1054204"/>
                <a:ext cx="2241553" cy="2130269"/>
              </a:xfrm>
              <a:prstGeom prst="rect">
                <a:avLst/>
              </a:prstGeom>
            </p:spPr>
          </p:pic>
        </p:grpSp>
        <p:grpSp>
          <p:nvGrpSpPr>
            <p:cNvPr id="4" name="グループ化 3"/>
            <p:cNvGrpSpPr/>
            <p:nvPr/>
          </p:nvGrpSpPr>
          <p:grpSpPr>
            <a:xfrm>
              <a:off x="4737098" y="4412609"/>
              <a:ext cx="3194822" cy="1155999"/>
              <a:chOff x="4737098" y="4412609"/>
              <a:chExt cx="3194822" cy="1155999"/>
            </a:xfrm>
          </p:grpSpPr>
          <p:sp>
            <p:nvSpPr>
              <p:cNvPr id="15" name="テキスト ボックス 14"/>
              <p:cNvSpPr txBox="1"/>
              <p:nvPr/>
            </p:nvSpPr>
            <p:spPr>
              <a:xfrm>
                <a:off x="6429237" y="4877774"/>
                <a:ext cx="1502683" cy="690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インターネット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5" name="図 2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37098" y="4412609"/>
                <a:ext cx="1556183" cy="556283"/>
              </a:xfrm>
              <a:prstGeom prst="rect">
                <a:avLst/>
              </a:prstGeom>
            </p:spPr>
          </p:pic>
          <p:pic>
            <p:nvPicPr>
              <p:cNvPr id="26" name="図 25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763987" y="5024932"/>
                <a:ext cx="1393338" cy="525631"/>
              </a:xfrm>
              <a:prstGeom prst="rect">
                <a:avLst/>
              </a:prstGeom>
            </p:spPr>
          </p:pic>
        </p:grpSp>
      </p:grpSp>
      <p:pic>
        <p:nvPicPr>
          <p:cNvPr id="34" name="図 33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960" y="1057348"/>
            <a:ext cx="1497036" cy="1988696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20749" y="1123859"/>
            <a:ext cx="1442349" cy="1981047"/>
          </a:xfrm>
          <a:prstGeom prst="rect">
            <a:avLst/>
          </a:prstGeom>
        </p:spPr>
      </p:pic>
      <p:sp>
        <p:nvSpPr>
          <p:cNvPr id="2" name="右矢印 1"/>
          <p:cNvSpPr/>
          <p:nvPr/>
        </p:nvSpPr>
        <p:spPr>
          <a:xfrm>
            <a:off x="2180881" y="1330037"/>
            <a:ext cx="4479534" cy="3517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418129" y="2790336"/>
            <a:ext cx="2287894" cy="92333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同期</a:t>
            </a:r>
            <a:endParaRPr kumimoji="1" lang="ja-JP" altLang="en-US" sz="5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439702" y="4375895"/>
            <a:ext cx="2287894" cy="92333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非同期</a:t>
            </a:r>
            <a:endParaRPr kumimoji="1" lang="ja-JP" altLang="en-US" sz="5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866227" y="3630918"/>
            <a:ext cx="1445802" cy="1398172"/>
            <a:chOff x="866227" y="3630918"/>
            <a:chExt cx="1445802" cy="1398172"/>
          </a:xfrm>
        </p:grpSpPr>
        <p:sp>
          <p:nvSpPr>
            <p:cNvPr id="3" name="上矢印 2"/>
            <p:cNvSpPr/>
            <p:nvPr/>
          </p:nvSpPr>
          <p:spPr>
            <a:xfrm rot="7852198">
              <a:off x="1579457" y="3380484"/>
              <a:ext cx="482138" cy="98300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866227" y="3951872"/>
              <a:ext cx="10668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記録</a:t>
              </a:r>
              <a:b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保存</a:t>
              </a:r>
              <a:endParaRPr kumimoji="1" lang="ja-JP" altLang="en-US" sz="32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6201283" y="3652208"/>
            <a:ext cx="2310315" cy="982043"/>
            <a:chOff x="6201283" y="3652208"/>
            <a:chExt cx="2310315" cy="982043"/>
          </a:xfrm>
        </p:grpSpPr>
        <p:sp>
          <p:nvSpPr>
            <p:cNvPr id="37" name="上矢印 36"/>
            <p:cNvSpPr/>
            <p:nvPr/>
          </p:nvSpPr>
          <p:spPr>
            <a:xfrm rot="3048130">
              <a:off x="6451717" y="3401774"/>
              <a:ext cx="482138" cy="98300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6587111" y="4049476"/>
              <a:ext cx="19244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取り出し</a:t>
              </a:r>
              <a:endParaRPr kumimoji="1" lang="ja-JP" altLang="en-US" sz="32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3" name="speech_A04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90478" y="5920929"/>
            <a:ext cx="609600" cy="609600"/>
          </a:xfrm>
          <a:prstGeom prst="rect">
            <a:avLst/>
          </a:prstGeom>
        </p:spPr>
      </p:pic>
      <p:pic>
        <p:nvPicPr>
          <p:cNvPr id="14" name="speech_A040_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990557" y="6019444"/>
            <a:ext cx="609600" cy="609600"/>
          </a:xfrm>
          <a:prstGeom prst="rect">
            <a:avLst/>
          </a:prstGeom>
        </p:spPr>
      </p:pic>
      <p:pic>
        <p:nvPicPr>
          <p:cNvPr id="18" name="speech_A040_1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04481" y="60013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1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doors dir="ver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6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629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629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129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629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129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755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683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1" grpId="0" animBg="1"/>
      <p:bldP spid="2" grpId="0" animBg="1"/>
      <p:bldP spid="36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910" y="864959"/>
            <a:ext cx="1847850" cy="1571625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記録としてのメディアの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種類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77489" y="3259540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記録メディア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742487" y="1766816"/>
            <a:ext cx="1743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ビデオテープ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62" b="100000" l="6393" r="99087">
                        <a14:foregroundMark x1="45662" y1="61538" x2="45662" y2="61538"/>
                        <a14:foregroundMark x1="56621" y1="60385" x2="56621" y2="60385"/>
                        <a14:foregroundMark x1="74429" y1="68462" x2="74429" y2="68462"/>
                        <a14:foregroundMark x1="78539" y1="84615" x2="78539" y2="84615"/>
                        <a14:foregroundMark x1="23288" y1="85385" x2="23288" y2="85385"/>
                        <a14:foregroundMark x1="26484" y1="69231" x2="26484" y2="6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960" y="1057348"/>
            <a:ext cx="1497036" cy="1988696"/>
          </a:xfrm>
          <a:prstGeom prst="rect">
            <a:avLst/>
          </a:prstGeom>
        </p:spPr>
      </p:pic>
      <p:sp>
        <p:nvSpPr>
          <p:cNvPr id="29" name="上矢印 28"/>
          <p:cNvSpPr/>
          <p:nvPr/>
        </p:nvSpPr>
        <p:spPr>
          <a:xfrm rot="6902170">
            <a:off x="2060793" y="2843610"/>
            <a:ext cx="482138" cy="9830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005344" y="3380517"/>
            <a:ext cx="106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記録</a:t>
            </a:r>
            <a:br>
              <a:rPr kumimoji="1" lang="ja-JP" altLang="en-US" sz="32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保存</a:t>
            </a:r>
            <a:endParaRPr kumimoji="1" lang="ja-JP" altLang="en-US" sz="32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アナログメディアのイラスト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4250" l="500" r="98750">
                        <a14:foregroundMark x1="11750" y1="43250" x2="11750" y2="43250"/>
                        <a14:foregroundMark x1="24500" y1="38500" x2="24500" y2="38500"/>
                        <a14:foregroundMark x1="61500" y1="24500" x2="61500" y2="24500"/>
                        <a14:foregroundMark x1="59000" y1="24000" x2="59000" y2="24000"/>
                        <a14:foregroundMark x1="84250" y1="21000" x2="84250" y2="21000"/>
                        <a14:foregroundMark x1="89500" y1="21500" x2="89500" y2="21500"/>
                        <a14:foregroundMark x1="89500" y1="19750" x2="89500" y2="1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482"/>
          <a:stretch/>
        </p:blipFill>
        <p:spPr bwMode="auto">
          <a:xfrm>
            <a:off x="5470299" y="1102667"/>
            <a:ext cx="1974510" cy="109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テキスト ボックス 30"/>
          <p:cNvSpPr txBox="1"/>
          <p:nvPr/>
        </p:nvSpPr>
        <p:spPr>
          <a:xfrm>
            <a:off x="3817196" y="1974569"/>
            <a:ext cx="1743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紙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2" name="Picture 4" descr="ケースに入ったディスクのイラスト「CD・DVD・Blu-ray」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910" y="3977248"/>
            <a:ext cx="2371191" cy="185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テキスト ボックス 31"/>
          <p:cNvSpPr txBox="1"/>
          <p:nvPr/>
        </p:nvSpPr>
        <p:spPr>
          <a:xfrm>
            <a:off x="3052910" y="5108886"/>
            <a:ext cx="3142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CD/DVD/</a:t>
            </a:r>
            <a:b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Blu-ray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4" name="Picture 6" descr="ゲームのカセットのイラスト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938" y="4000625"/>
            <a:ext cx="1588420" cy="148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iniSDカードのイラスト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73" y="4988713"/>
            <a:ext cx="647885" cy="6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テキスト ボックス 34"/>
          <p:cNvSpPr txBox="1"/>
          <p:nvPr/>
        </p:nvSpPr>
        <p:spPr>
          <a:xfrm>
            <a:off x="5873441" y="5174776"/>
            <a:ext cx="3142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フラッシュ</a:t>
            </a:r>
            <a:b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メモリー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speech_A040_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5678" y="5685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217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おまけ</a:t>
            </a:r>
            <a:r>
              <a:rPr lang="en-US" altLang="ja-JP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記録の形式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074155" y="1832706"/>
            <a:ext cx="1743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ビデオテープ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アナログメディアのイラスト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54250" l="500" r="98750">
                        <a14:foregroundMark x1="11750" y1="43250" x2="11750" y2="43250"/>
                        <a14:foregroundMark x1="24500" y1="38500" x2="24500" y2="38500"/>
                        <a14:foregroundMark x1="61500" y1="24500" x2="61500" y2="24500"/>
                        <a14:foregroundMark x1="59000" y1="24000" x2="59000" y2="24000"/>
                        <a14:foregroundMark x1="84250" y1="21000" x2="84250" y2="21000"/>
                        <a14:foregroundMark x1="89500" y1="21500" x2="89500" y2="21500"/>
                        <a14:foregroundMark x1="89500" y1="19750" x2="89500" y2="1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482"/>
          <a:stretch/>
        </p:blipFill>
        <p:spPr bwMode="auto">
          <a:xfrm>
            <a:off x="3801967" y="1168557"/>
            <a:ext cx="1974510" cy="109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テキスト ボックス 30"/>
          <p:cNvSpPr txBox="1"/>
          <p:nvPr/>
        </p:nvSpPr>
        <p:spPr>
          <a:xfrm>
            <a:off x="2148864" y="2040459"/>
            <a:ext cx="1743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紙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2" name="Picture 4" descr="ケースに入ったディスクのイラスト「CD・DVD・Blu-ray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578" y="4043138"/>
            <a:ext cx="2371191" cy="185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テキスト ボックス 31"/>
          <p:cNvSpPr txBox="1"/>
          <p:nvPr/>
        </p:nvSpPr>
        <p:spPr>
          <a:xfrm>
            <a:off x="1384578" y="5174776"/>
            <a:ext cx="3142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CD/DVD/</a:t>
            </a:r>
            <a:b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Blu-ray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4" name="Picture 6" descr="ゲームのカセットのイラスト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606" y="4066515"/>
            <a:ext cx="1588420" cy="148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iniSDカードのイラスト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141" y="5054603"/>
            <a:ext cx="647885" cy="6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テキスト ボックス 34"/>
          <p:cNvSpPr txBox="1"/>
          <p:nvPr/>
        </p:nvSpPr>
        <p:spPr>
          <a:xfrm>
            <a:off x="4205109" y="5207193"/>
            <a:ext cx="3142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フラッシュ</a:t>
            </a:r>
            <a:b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メモリー</a:t>
            </a:r>
            <a:endParaRPr kumimoji="1"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61" b="93333" l="0" r="9536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4578" y="930849"/>
            <a:ext cx="1847850" cy="1571625"/>
          </a:xfrm>
          <a:prstGeom prst="rect">
            <a:avLst/>
          </a:prstGeom>
        </p:spPr>
      </p:pic>
      <p:cxnSp>
        <p:nvCxnSpPr>
          <p:cNvPr id="3" name="直線コネクタ 2"/>
          <p:cNvCxnSpPr/>
          <p:nvPr/>
        </p:nvCxnSpPr>
        <p:spPr>
          <a:xfrm>
            <a:off x="299258" y="3617817"/>
            <a:ext cx="8221287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1409157" y="3325430"/>
            <a:ext cx="4464284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記録メディア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890952" y="1999758"/>
            <a:ext cx="262959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アナログ情報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970523" y="4380469"/>
            <a:ext cx="262959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speech_A040_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071360" y="58204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5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6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169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1" grpId="0" animBg="1"/>
      <p:bldP spid="4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2262</TotalTime>
  <Words>191</Words>
  <Application>Microsoft Office PowerPoint</Application>
  <PresentationFormat>画面に合わせる (4:3)</PresentationFormat>
  <Paragraphs>110</Paragraphs>
  <Slides>9</Slides>
  <Notes>0</Notes>
  <HiddenSlides>0</HiddenSlides>
  <MMClips>16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7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メディアで表現するもの</vt:lpstr>
      <vt:lpstr>伝達としてのメディアの種類</vt:lpstr>
      <vt:lpstr>伝達の分類と表現形式</vt:lpstr>
      <vt:lpstr>情報伝達の同期性</vt:lpstr>
      <vt:lpstr>記録としてのメディアの種類</vt:lpstr>
      <vt:lpstr>おまけ: 記録の形式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110</cp:revision>
  <dcterms:created xsi:type="dcterms:W3CDTF">2020-03-25T21:52:07Z</dcterms:created>
  <dcterms:modified xsi:type="dcterms:W3CDTF">2020-03-30T05:31:18Z</dcterms:modified>
</cp:coreProperties>
</file>