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5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wav"/><Relationship Id="rId7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wav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4.mp3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4" Type="http://schemas.openxmlformats.org/officeDocument/2006/relationships/audio" Target="../media/media4.mp3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3" Type="http://schemas.microsoft.com/office/2007/relationships/media" Target="../media/media6.mp3"/><Relationship Id="rId7" Type="http://schemas.microsoft.com/office/2007/relationships/media" Target="../media/media8.mp3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5" Type="http://schemas.microsoft.com/office/2007/relationships/media" Target="../media/media7.mp3"/><Relationship Id="rId10" Type="http://schemas.openxmlformats.org/officeDocument/2006/relationships/image" Target="../media/image2.png"/><Relationship Id="rId4" Type="http://schemas.openxmlformats.org/officeDocument/2006/relationships/audio" Target="../media/media6.mp3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.png"/><Relationship Id="rId3" Type="http://schemas.microsoft.com/office/2007/relationships/media" Target="../media/media10.mp3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audio" Target="../media/audio2.wav"/><Relationship Id="rId11" Type="http://schemas.microsoft.com/office/2007/relationships/hdphoto" Target="../media/hdphoto4.wdp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audio" Target="../media/media10.mp3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media" Target="../media/media13.mp3"/><Relationship Id="rId7" Type="http://schemas.openxmlformats.org/officeDocument/2006/relationships/image" Target="../media/image12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audio" Target="../media/audio3.wav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10" Type="http://schemas.microsoft.com/office/2007/relationships/hdphoto" Target="../media/hdphoto6.wdp"/><Relationship Id="rId4" Type="http://schemas.openxmlformats.org/officeDocument/2006/relationships/audio" Target="../media/media13.mp3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導入編　イントロダクション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211184" y="967301"/>
            <a:ext cx="4455622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情報っ</a:t>
            </a:r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て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何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?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545" r="98638"/>
                    </a14:imgEffect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1156" y="3869574"/>
            <a:ext cx="3730450" cy="2988426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7" name="雲形吹き出し 6"/>
          <p:cNvSpPr/>
          <p:nvPr/>
        </p:nvSpPr>
        <p:spPr>
          <a:xfrm>
            <a:off x="1071258" y="1884586"/>
            <a:ext cx="2759825" cy="1023909"/>
          </a:xfrm>
          <a:prstGeom prst="cloudCallout">
            <a:avLst>
              <a:gd name="adj1" fmla="val -11911"/>
              <a:gd name="adj2" fmla="val 40913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情報社会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雲形吹き出し 7"/>
          <p:cNvSpPr/>
          <p:nvPr/>
        </p:nvSpPr>
        <p:spPr>
          <a:xfrm>
            <a:off x="4043743" y="1884586"/>
            <a:ext cx="3729318" cy="1023909"/>
          </a:xfrm>
          <a:prstGeom prst="cloudCallout">
            <a:avLst>
              <a:gd name="adj1" fmla="val -11911"/>
              <a:gd name="adj2" fmla="val 40913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情報システム</a:t>
            </a:r>
          </a:p>
        </p:txBody>
      </p:sp>
      <p:sp>
        <p:nvSpPr>
          <p:cNvPr id="9" name="雲形吹き出し 8"/>
          <p:cNvSpPr/>
          <p:nvPr/>
        </p:nvSpPr>
        <p:spPr>
          <a:xfrm>
            <a:off x="1398282" y="2876203"/>
            <a:ext cx="4865602" cy="1023909"/>
          </a:xfrm>
          <a:prstGeom prst="cloudCallout">
            <a:avLst>
              <a:gd name="adj1" fmla="val -11911"/>
              <a:gd name="adj2" fmla="val 40913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情報セキュリティ</a:t>
            </a:r>
          </a:p>
        </p:txBody>
      </p:sp>
      <p:sp>
        <p:nvSpPr>
          <p:cNvPr id="10" name="雲形吹き出し 9"/>
          <p:cNvSpPr/>
          <p:nvPr/>
        </p:nvSpPr>
        <p:spPr>
          <a:xfrm>
            <a:off x="4883971" y="3496858"/>
            <a:ext cx="2759825" cy="1023909"/>
          </a:xfrm>
          <a:prstGeom prst="cloudCallout">
            <a:avLst>
              <a:gd name="adj1" fmla="val -11911"/>
              <a:gd name="adj2" fmla="val 40913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情報技術</a:t>
            </a:r>
          </a:p>
        </p:txBody>
      </p:sp>
      <p:sp>
        <p:nvSpPr>
          <p:cNvPr id="11" name="雲形吹き出し 10"/>
          <p:cNvSpPr/>
          <p:nvPr/>
        </p:nvSpPr>
        <p:spPr>
          <a:xfrm>
            <a:off x="1994881" y="3837282"/>
            <a:ext cx="2759825" cy="1023909"/>
          </a:xfrm>
          <a:prstGeom prst="cloudCallout">
            <a:avLst>
              <a:gd name="adj1" fmla="val -11911"/>
              <a:gd name="adj2" fmla="val 40913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情報流出</a:t>
            </a: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speech_A010_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63461" y="6056803"/>
            <a:ext cx="609600" cy="609600"/>
          </a:xfrm>
          <a:prstGeom prst="rect">
            <a:avLst/>
          </a:prstGeom>
        </p:spPr>
      </p:pic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Forest_Morn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13585" y="48043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ピ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ピ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ピ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ピ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ピ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992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8" name="Picture 4" descr="草原のイラスト（背景素材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39" y="1143058"/>
            <a:ext cx="8929724" cy="5030413"/>
          </a:xfrm>
          <a:prstGeom prst="rect">
            <a:avLst/>
          </a:prstGeom>
          <a:noFill/>
          <a:effectLst>
            <a:softEdge rad="444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1026" name="Picture 2" descr="https://2.bp.blogspot.com/-1bO67tLQSgY/UX-OZRWj7kI/AAAAAAAAQ3s/A3hnYjgxhP0/s1600/animal_lio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31" y="2963954"/>
            <a:ext cx="3255015" cy="277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356" b="100000" l="515" r="9329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4025" y="4234557"/>
            <a:ext cx="1847850" cy="1419225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4038946" y="1976638"/>
            <a:ext cx="4838008" cy="52322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事実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ライオンがやってきた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下矢印 5"/>
          <p:cNvSpPr/>
          <p:nvPr/>
        </p:nvSpPr>
        <p:spPr>
          <a:xfrm>
            <a:off x="6118167" y="2643447"/>
            <a:ext cx="339783" cy="5320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038946" y="3235899"/>
            <a:ext cx="4838008" cy="95410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解釈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ライオンに食べられる</a:t>
            </a:r>
          </a:p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判断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逃げなくちゃ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83931" y="710360"/>
            <a:ext cx="7806574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事実や事象に対して、解釈や意味づけをして、行動の判断のもとになるもの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speech_A010_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687218" y="6035381"/>
            <a:ext cx="609600" cy="609600"/>
          </a:xfrm>
          <a:prstGeom prst="rect">
            <a:avLst/>
          </a:prstGeom>
        </p:spPr>
      </p:pic>
      <p:pic>
        <p:nvPicPr>
          <p:cNvPr id="10" name="speech_A010_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57950" y="6012260"/>
            <a:ext cx="609600" cy="609600"/>
          </a:xfrm>
          <a:prstGeom prst="rect">
            <a:avLst/>
          </a:prstGeom>
        </p:spPr>
      </p:pic>
      <p:sp>
        <p:nvSpPr>
          <p:cNvPr id="14" name="フローチャート: 和接合 13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 rot="20185856">
            <a:off x="6817076" y="4039299"/>
            <a:ext cx="1795549" cy="64633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514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82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754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754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20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822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4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右矢印 9"/>
          <p:cNvSpPr/>
          <p:nvPr/>
        </p:nvSpPr>
        <p:spPr bwMode="auto">
          <a:xfrm>
            <a:off x="2945997" y="2029198"/>
            <a:ext cx="3253912" cy="44888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" y="367478"/>
            <a:ext cx="6172200" cy="612775"/>
          </a:xfrm>
        </p:spPr>
        <p:txBody>
          <a:bodyPr/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データと情報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7" name="角丸四角形 6"/>
          <p:cNvSpPr/>
          <p:nvPr/>
        </p:nvSpPr>
        <p:spPr bwMode="auto">
          <a:xfrm>
            <a:off x="302896" y="1447800"/>
            <a:ext cx="2658341" cy="1556459"/>
          </a:xfrm>
          <a:prstGeom prst="roundRect">
            <a:avLst/>
          </a:prstGeom>
          <a:solidFill>
            <a:srgbClr val="D9D9D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事実</a:t>
            </a:r>
            <a:r>
              <a:rPr kumimoji="1" lang="en-US" altLang="ja-JP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事象</a:t>
            </a:r>
            <a:r>
              <a:rPr kumimoji="1" lang="en-US" altLang="ja-JP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世の中でおこる物理的なことや、こころの内面でおきること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3210964" y="1447800"/>
            <a:ext cx="2658341" cy="1571699"/>
          </a:xfrm>
          <a:prstGeom prst="roundRect">
            <a:avLst/>
          </a:prstGeom>
          <a:solidFill>
            <a:srgbClr val="D9D9D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記録する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endParaRPr kumimoji="1" lang="en-US" altLang="ja-JP" sz="2000" b="0" i="0" u="none" strike="noStrike" cap="none" normalizeH="0" baseline="0" dirty="0" smtClean="0">
              <a:ln>
                <a:noFill/>
              </a:ln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事象やことがらを数値や文字見える形で表したもの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6215149" y="1463040"/>
            <a:ext cx="2779222" cy="1556459"/>
          </a:xfrm>
          <a:prstGeom prst="roundRect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r>
              <a:rPr kumimoji="1" lang="en-US" altLang="ja-JP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特定の目的や解釈の意志を伴い整理したもの、行動の元になる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右矢印 13"/>
          <p:cNvSpPr/>
          <p:nvPr/>
        </p:nvSpPr>
        <p:spPr bwMode="auto">
          <a:xfrm rot="5400000">
            <a:off x="6402971" y="3975656"/>
            <a:ext cx="2300647" cy="3883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3209579" y="1456804"/>
            <a:ext cx="2658341" cy="1571699"/>
          </a:xfrm>
          <a:prstGeom prst="roundRect">
            <a:avLst/>
          </a:prstGeom>
          <a:solidFill>
            <a:srgbClr val="D9D9D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r>
              <a:rPr kumimoji="1" lang="en-US" altLang="ja-JP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事象やことがらを数値や文字の見える形で表したもの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6199909" y="3291250"/>
            <a:ext cx="2658341" cy="1571699"/>
          </a:xfrm>
          <a:prstGeom prst="roundRect">
            <a:avLst/>
          </a:prstGeom>
          <a:solidFill>
            <a:srgbClr val="FF99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r>
              <a:rPr kumimoji="1" lang="en-US" altLang="ja-JP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情報を数値や文字の見える形で表したもの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speech_A010_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210964" y="6134836"/>
            <a:ext cx="609600" cy="609600"/>
          </a:xfrm>
          <a:prstGeom prst="rect">
            <a:avLst/>
          </a:prstGeom>
        </p:spPr>
      </p:pic>
      <p:pic>
        <p:nvPicPr>
          <p:cNvPr id="4" name="speech_A010_0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06883" y="5815776"/>
            <a:ext cx="609600" cy="609600"/>
          </a:xfrm>
          <a:prstGeom prst="rect">
            <a:avLst/>
          </a:prstGeom>
        </p:spPr>
      </p:pic>
      <p:pic>
        <p:nvPicPr>
          <p:cNvPr id="5" name="speech_A010_0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95109" y="6116346"/>
            <a:ext cx="609600" cy="6096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3515764" y="5392242"/>
            <a:ext cx="5895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さらに他の人に情報を伝える</a:t>
            </a:r>
            <a:endParaRPr kumimoji="1" lang="ja-JP" altLang="en-US" sz="3200" dirty="0"/>
          </a:p>
        </p:txBody>
      </p:sp>
      <p:pic>
        <p:nvPicPr>
          <p:cNvPr id="12" name="speech_A010_0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224279" y="6049113"/>
            <a:ext cx="609600" cy="609600"/>
          </a:xfrm>
          <a:prstGeom prst="rect">
            <a:avLst/>
          </a:prstGeom>
        </p:spPr>
      </p:pic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545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45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7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303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303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9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24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24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901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257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 animBg="1"/>
      <p:bldP spid="14" grpId="0" animBg="1"/>
      <p:bldP spid="18" grpId="0" animBg="1"/>
      <p:bldP spid="13" grpId="0" animBg="1"/>
      <p:bldP spid="6" grpId="0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情報のレベル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37" b="99256" l="0" r="967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71" y="1269468"/>
            <a:ext cx="2159532" cy="215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グループ化 14"/>
          <p:cNvGrpSpPr/>
          <p:nvPr/>
        </p:nvGrpSpPr>
        <p:grpSpPr>
          <a:xfrm>
            <a:off x="2377461" y="3669096"/>
            <a:ext cx="3219450" cy="2847975"/>
            <a:chOff x="2377461" y="3669096"/>
            <a:chExt cx="3219450" cy="2847975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377461" y="3669096"/>
              <a:ext cx="3219450" cy="2847975"/>
            </a:xfrm>
            <a:prstGeom prst="rect">
              <a:avLst/>
            </a:prstGeom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737" b="99256" l="0" r="9677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4852" y="4008942"/>
              <a:ext cx="864081" cy="864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図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35403" y="1003684"/>
            <a:ext cx="1503566" cy="2665412"/>
          </a:xfrm>
          <a:prstGeom prst="rect">
            <a:avLst/>
          </a:prstGeom>
        </p:spPr>
      </p:pic>
      <p:sp>
        <p:nvSpPr>
          <p:cNvPr id="9" name="角丸四角形吹き出し 8"/>
          <p:cNvSpPr/>
          <p:nvPr/>
        </p:nvSpPr>
        <p:spPr>
          <a:xfrm>
            <a:off x="4846169" y="598516"/>
            <a:ext cx="2868042" cy="897775"/>
          </a:xfrm>
          <a:prstGeom prst="wedgeRoundRectCallout">
            <a:avLst>
              <a:gd name="adj1" fmla="val -58512"/>
              <a:gd name="adj2" fmla="val 40263"/>
              <a:gd name="adj3" fmla="val 16667"/>
            </a:avLst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火事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って実際に</a:t>
            </a:r>
            <a:b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見ると怖いね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角丸四角形吹き出し 9"/>
          <p:cNvSpPr/>
          <p:nvPr/>
        </p:nvSpPr>
        <p:spPr>
          <a:xfrm flipH="1">
            <a:off x="581890" y="3808333"/>
            <a:ext cx="2413386" cy="897775"/>
          </a:xfrm>
          <a:prstGeom prst="wedgeRoundRectCallout">
            <a:avLst>
              <a:gd name="adj1" fmla="val -58512"/>
              <a:gd name="adj2" fmla="val 40263"/>
              <a:gd name="adj3" fmla="val 16667"/>
            </a:avLst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火事で</a:t>
            </a:r>
            <a:b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大変みたい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763188" y="1747961"/>
            <a:ext cx="2849437" cy="64633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一次情報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763188" y="4117816"/>
            <a:ext cx="2849437" cy="64633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二次情報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596911" y="2525612"/>
            <a:ext cx="3297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で直接、事象や事実を体験した得た情報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596911" y="4956127"/>
            <a:ext cx="3297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他者を通じて入手した情報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speech_A010_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714133" y="5537101"/>
            <a:ext cx="609600" cy="609600"/>
          </a:xfrm>
          <a:prstGeom prst="rect">
            <a:avLst/>
          </a:prstGeom>
        </p:spPr>
      </p:pic>
      <p:pic>
        <p:nvPicPr>
          <p:cNvPr id="17" name="speech_A010_0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652789" y="5371625"/>
            <a:ext cx="609600" cy="609600"/>
          </a:xfrm>
          <a:prstGeom prst="rect">
            <a:avLst/>
          </a:prstGeom>
        </p:spPr>
      </p:pic>
      <p:sp>
        <p:nvSpPr>
          <p:cNvPr id="18" name="フローチャート: 和接合 1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416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09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94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94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94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95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一次情報と二次情報の例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調査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5" name="Picture 47" descr="A12A_生徒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80" y="896233"/>
            <a:ext cx="1877435" cy="290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63"/>
          <p:cNvGrpSpPr>
            <a:grpSpLocks/>
          </p:cNvGrpSpPr>
          <p:nvPr/>
        </p:nvGrpSpPr>
        <p:grpSpPr bwMode="auto">
          <a:xfrm>
            <a:off x="1811699" y="3979140"/>
            <a:ext cx="2724178" cy="2325715"/>
            <a:chOff x="0" y="1247"/>
            <a:chExt cx="969" cy="650"/>
          </a:xfrm>
        </p:grpSpPr>
        <p:pic>
          <p:nvPicPr>
            <p:cNvPr id="7" name="Picture 6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349"/>
              <a:ext cx="452" cy="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50"/>
            <p:cNvGrpSpPr>
              <a:grpSpLocks/>
            </p:cNvGrpSpPr>
            <p:nvPr/>
          </p:nvGrpSpPr>
          <p:grpSpPr bwMode="auto">
            <a:xfrm>
              <a:off x="0" y="1247"/>
              <a:ext cx="969" cy="559"/>
              <a:chOff x="2422" y="973"/>
              <a:chExt cx="969" cy="559"/>
            </a:xfrm>
          </p:grpSpPr>
          <p:pic>
            <p:nvPicPr>
              <p:cNvPr id="9" name="Picture 4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4" y="973"/>
                <a:ext cx="461" cy="5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 Box 49"/>
              <p:cNvSpPr txBox="1">
                <a:spLocks noChangeArrowheads="1"/>
              </p:cNvSpPr>
              <p:nvPr/>
            </p:nvSpPr>
            <p:spPr bwMode="auto">
              <a:xfrm>
                <a:off x="2422" y="1143"/>
                <a:ext cx="969" cy="3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ja-JP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xx</a:t>
                </a:r>
                <a:r>
                  <a:rPr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白書</a:t>
                </a:r>
                <a:r>
                  <a:rPr lang="en-US" altLang="ja-JP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</a:t>
                </a:r>
                <a:r>
                  <a:rPr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国が</a:t>
                </a:r>
                <a:br>
                  <a:rPr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</a:br>
                <a:r>
                  <a:rPr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実施した</a:t>
                </a:r>
                <a:br>
                  <a:rPr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</a:br>
                <a:r>
                  <a:rPr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調査結果等</a:t>
                </a:r>
                <a:r>
                  <a:rPr lang="en-US" altLang="ja-JP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)</a:t>
                </a:r>
                <a:endPara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11" name="テキスト ボックス 10"/>
          <p:cNvSpPr txBox="1"/>
          <p:nvPr/>
        </p:nvSpPr>
        <p:spPr>
          <a:xfrm>
            <a:off x="5143608" y="1347731"/>
            <a:ext cx="2849437" cy="64633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一次情報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181214" y="2155195"/>
            <a:ext cx="3297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で実施した、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アンケート調査結果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143608" y="4241716"/>
            <a:ext cx="2849437" cy="64633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二次情報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106301" y="5057416"/>
            <a:ext cx="38008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他者が実施した調査結果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例え、権威のある国が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実施したものであっても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5" name="Group 63"/>
          <p:cNvGrpSpPr>
            <a:grpSpLocks/>
          </p:cNvGrpSpPr>
          <p:nvPr/>
        </p:nvGrpSpPr>
        <p:grpSpPr bwMode="auto">
          <a:xfrm>
            <a:off x="867295" y="1500131"/>
            <a:ext cx="2123266" cy="1727978"/>
            <a:chOff x="0" y="1247"/>
            <a:chExt cx="969" cy="650"/>
          </a:xfrm>
        </p:grpSpPr>
        <p:pic>
          <p:nvPicPr>
            <p:cNvPr id="16" name="Picture 6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349"/>
              <a:ext cx="452" cy="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" name="Group 50"/>
            <p:cNvGrpSpPr>
              <a:grpSpLocks/>
            </p:cNvGrpSpPr>
            <p:nvPr/>
          </p:nvGrpSpPr>
          <p:grpSpPr bwMode="auto">
            <a:xfrm>
              <a:off x="0" y="1247"/>
              <a:ext cx="969" cy="559"/>
              <a:chOff x="2422" y="973"/>
              <a:chExt cx="969" cy="559"/>
            </a:xfrm>
          </p:grpSpPr>
          <p:pic>
            <p:nvPicPr>
              <p:cNvPr id="18" name="Picture 4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4" y="973"/>
                <a:ext cx="461" cy="5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Text Box 49"/>
              <p:cNvSpPr txBox="1">
                <a:spLocks noChangeArrowheads="1"/>
              </p:cNvSpPr>
              <p:nvPr/>
            </p:nvSpPr>
            <p:spPr bwMode="auto">
              <a:xfrm>
                <a:off x="2422" y="1143"/>
                <a:ext cx="969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アンケート用紙</a:t>
                </a:r>
                <a:endPara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  <p:pic>
        <p:nvPicPr>
          <p:cNvPr id="20" name="speech_A010_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640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5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25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情報の特徴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226" r="99256">
                        <a14:foregroundMark x1="28288" y1="73646" x2="28288" y2="73646"/>
                        <a14:foregroundMark x1="30521" y1="28881" x2="30521" y2="28881"/>
                        <a14:foregroundMark x1="30521" y1="20939" x2="30521" y2="20939"/>
                        <a14:foregroundMark x1="37469" y1="14440" x2="37469" y2="14440"/>
                        <a14:foregroundMark x1="38213" y1="33213" x2="38213" y2="33213"/>
                        <a14:foregroundMark x1="34243" y1="54152" x2="34243" y2="541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2767" y="1277294"/>
            <a:ext cx="3478614" cy="2391008"/>
          </a:xfrm>
          <a:prstGeom prst="rect">
            <a:avLst/>
          </a:prstGeom>
        </p:spPr>
      </p:pic>
      <p:sp>
        <p:nvSpPr>
          <p:cNvPr id="6" name="角丸四角形吹き出し 5"/>
          <p:cNvSpPr/>
          <p:nvPr/>
        </p:nvSpPr>
        <p:spPr>
          <a:xfrm>
            <a:off x="232753" y="1358893"/>
            <a:ext cx="1945179" cy="1113905"/>
          </a:xfrm>
          <a:prstGeom prst="wedgeRoundRectCallout">
            <a:avLst>
              <a:gd name="adj1" fmla="val 65492"/>
              <a:gd name="adj2" fmla="val 28172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△△と○○は</a:t>
            </a:r>
            <a:r>
              <a:rPr kumimoji="1" lang="en-US" altLang="ja-JP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XX</a:t>
            </a: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なんだって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4425139" y="1349806"/>
            <a:ext cx="1197298" cy="1113905"/>
          </a:xfrm>
          <a:prstGeom prst="wedgeRoundRectCallout">
            <a:avLst>
              <a:gd name="adj1" fmla="val -74679"/>
              <a:gd name="adj2" fmla="val 34142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ほんと、</a:t>
            </a:r>
            <a:b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信じられない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71" b="100000" l="7090" r="98778">
                        <a14:foregroundMark x1="70171" y1="56250" x2="70171" y2="56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5342" y="3948113"/>
            <a:ext cx="3895725" cy="2590800"/>
          </a:xfrm>
          <a:prstGeom prst="rect">
            <a:avLst/>
          </a:prstGeom>
        </p:spPr>
      </p:pic>
      <p:sp>
        <p:nvSpPr>
          <p:cNvPr id="9" name="角丸四角形吹き出し 8"/>
          <p:cNvSpPr/>
          <p:nvPr/>
        </p:nvSpPr>
        <p:spPr>
          <a:xfrm>
            <a:off x="133001" y="4046942"/>
            <a:ext cx="1945179" cy="1113905"/>
          </a:xfrm>
          <a:prstGeom prst="wedgeRoundRectCallout">
            <a:avLst>
              <a:gd name="adj1" fmla="val 65492"/>
              <a:gd name="adj2" fmla="val 28172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はい、</a:t>
            </a:r>
            <a:b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プレゼント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角丸四角形吹き出し 9"/>
          <p:cNvSpPr/>
          <p:nvPr/>
        </p:nvSpPr>
        <p:spPr>
          <a:xfrm>
            <a:off x="4425139" y="4092802"/>
            <a:ext cx="1197298" cy="1113905"/>
          </a:xfrm>
          <a:prstGeom prst="wedgeRoundRectCallout">
            <a:avLst>
              <a:gd name="adj1" fmla="val -74679"/>
              <a:gd name="adj2" fmla="val 34142"/>
              <a:gd name="adj3" fmla="val 16667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ほんと、</a:t>
            </a:r>
            <a:b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信じられない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646910" y="903420"/>
            <a:ext cx="1223222" cy="52322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631734" y="3831192"/>
            <a:ext cx="1223222" cy="52322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もの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雲形吹き出し 12"/>
          <p:cNvSpPr/>
          <p:nvPr/>
        </p:nvSpPr>
        <p:spPr>
          <a:xfrm>
            <a:off x="3942178" y="2779292"/>
            <a:ext cx="1758406" cy="997928"/>
          </a:xfrm>
          <a:prstGeom prst="cloudCallout">
            <a:avLst>
              <a:gd name="adj1" fmla="val -61987"/>
              <a:gd name="adj2" fmla="val -108239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誰かに</a:t>
            </a:r>
            <a:b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教えた</a:t>
            </a:r>
            <a:r>
              <a:rPr kumimoji="1" lang="ja-JP" altLang="en-US" dirty="0" err="1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ろ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980270" y="497948"/>
            <a:ext cx="2849437" cy="52322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実態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が無い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931395" y="1078828"/>
            <a:ext cx="2934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伝える時は、データの形をとりますが、情報自体は実体がありません。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980270" y="2772535"/>
            <a:ext cx="2849437" cy="52322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無くならない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931395" y="3353415"/>
            <a:ext cx="2934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他の人に渡しても、情報自体は無くなりません。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980270" y="4683487"/>
            <a:ext cx="2849437" cy="52322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複製可能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931395" y="5264367"/>
            <a:ext cx="2934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どんどん複製して他の人に伝えることができます。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" name="speech_A010_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70132" y="5833544"/>
            <a:ext cx="609600" cy="609600"/>
          </a:xfrm>
          <a:prstGeom prst="rect">
            <a:avLst/>
          </a:prstGeom>
        </p:spPr>
      </p:pic>
      <p:pic>
        <p:nvPicPr>
          <p:cNvPr id="21" name="speech_A010_1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2" name="フローチャート: 和接合 2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537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448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48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448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721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667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4" grpId="0" animBg="1"/>
      <p:bldP spid="15" grpId="0"/>
      <p:bldP spid="16" grpId="0" animBg="1"/>
      <p:bldP spid="17" grpId="0"/>
      <p:bldP spid="18" grpId="0" animBg="1"/>
      <p:bldP spid="19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5525" y="1886729"/>
            <a:ext cx="4981575" cy="4314825"/>
          </a:xfrm>
          <a:prstGeom prst="rect">
            <a:avLst/>
          </a:prstGeom>
          <a:effectLst>
            <a:softEdge rad="393700"/>
          </a:effectLst>
        </p:spPr>
      </p:pic>
      <p:sp>
        <p:nvSpPr>
          <p:cNvPr id="6" name="テキスト ボックス 5"/>
          <p:cNvSpPr txBox="1"/>
          <p:nvPr/>
        </p:nvSpPr>
        <p:spPr>
          <a:xfrm>
            <a:off x="1296785" y="1377989"/>
            <a:ext cx="6620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さあ、学習を始めましょう。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speech_A010_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065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96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8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765</TotalTime>
  <Words>342</Words>
  <Application>Microsoft Office PowerPoint</Application>
  <PresentationFormat>画面に合わせる (4:3)</PresentationFormat>
  <Paragraphs>62</Paragraphs>
  <Slides>8</Slides>
  <Notes>0</Notes>
  <HiddenSlides>0</HiddenSlides>
  <MMClips>14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6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データと情報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36</cp:revision>
  <dcterms:created xsi:type="dcterms:W3CDTF">2020-03-25T21:52:07Z</dcterms:created>
  <dcterms:modified xsi:type="dcterms:W3CDTF">2020-03-27T05:53:13Z</dcterms:modified>
</cp:coreProperties>
</file>