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1" r:id="rId3"/>
    <p:sldId id="277" r:id="rId4"/>
    <p:sldId id="278" r:id="rId5"/>
    <p:sldId id="287" r:id="rId6"/>
    <p:sldId id="286" r:id="rId7"/>
    <p:sldId id="290" r:id="rId8"/>
    <p:sldId id="289" r:id="rId9"/>
    <p:sldId id="288" r:id="rId10"/>
    <p:sldId id="285" r:id="rId11"/>
    <p:sldId id="263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44" autoAdjust="0"/>
    <p:restoredTop sz="94660"/>
  </p:normalViewPr>
  <p:slideViewPr>
    <p:cSldViewPr snapToGrid="0">
      <p:cViewPr varScale="1">
        <p:scale>
          <a:sx n="60" d="100"/>
          <a:sy n="60" d="100"/>
        </p:scale>
        <p:origin x="3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E69AD-D535-4442-959C-49FEFC282E87}" type="datetimeFigureOut">
              <a:rPr kumimoji="1" lang="ja-JP" altLang="en-US" smtClean="0"/>
              <a:t>2020/4/18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A1B3D-876D-4261-B402-ECCBBE1ED7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3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B4A-CA37-4132-B168-3288975EC851}" type="datetime1">
              <a:rPr kumimoji="1" lang="ja-JP" altLang="en-US" smtClean="0"/>
              <a:t>2020/4/18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06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165C-CCD2-4AB7-86D2-D32F00FCEBE9}" type="datetime1">
              <a:rPr kumimoji="1" lang="ja-JP" altLang="en-US" smtClean="0"/>
              <a:t>2020/4/18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04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0DBE-8064-4640-BA66-6164A751E770}" type="datetime1">
              <a:rPr kumimoji="1" lang="ja-JP" altLang="en-US" smtClean="0"/>
              <a:t>2020/4/18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80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56CC-3FB8-48AD-9D00-3EFD2E845DFA}" type="datetime1">
              <a:rPr kumimoji="1" lang="ja-JP" altLang="en-US" smtClean="0"/>
              <a:t>2020/4/18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8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BF1E-497E-46AE-9224-27F9086B88CA}" type="datetime1">
              <a:rPr kumimoji="1" lang="ja-JP" altLang="en-US" smtClean="0"/>
              <a:t>2020/4/18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8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A83C-20CE-4466-86BD-19F92A95811C}" type="datetime1">
              <a:rPr kumimoji="1" lang="ja-JP" altLang="en-US" smtClean="0"/>
              <a:t>2020/4/18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6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4E4D-3B04-4B73-9423-392FD7E7502E}" type="datetime1">
              <a:rPr kumimoji="1" lang="ja-JP" altLang="en-US" smtClean="0"/>
              <a:t>2020/4/18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DF83-A931-4B7C-9581-BF2AB541454A}" type="datetime1">
              <a:rPr kumimoji="1" lang="ja-JP" altLang="en-US" smtClean="0"/>
              <a:t>2020/4/18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06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70B95-5CD5-4B88-877B-8821C650E099}" type="datetime1">
              <a:rPr kumimoji="1" lang="ja-JP" altLang="en-US" smtClean="0"/>
              <a:t>2020/4/18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4367-1B72-4267-9048-56D510052357}" type="datetime1">
              <a:rPr kumimoji="1" lang="ja-JP" altLang="en-US" smtClean="0"/>
              <a:t>2020/4/18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98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F909-9D85-4CDF-9451-F4578A7007B7}" type="datetime1">
              <a:rPr kumimoji="1" lang="ja-JP" altLang="en-US" smtClean="0"/>
              <a:t>2020/4/18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5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B4BEF-3678-4C7F-BEDA-82034AE3E61B}" type="datetime1">
              <a:rPr kumimoji="1" lang="ja-JP" altLang="en-US" smtClean="0"/>
              <a:t>2020/4/18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77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2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1.png"/><Relationship Id="rId17" Type="http://schemas.openxmlformats.org/officeDocument/2006/relationships/image" Target="../media/image6.png"/><Relationship Id="rId2" Type="http://schemas.openxmlformats.org/officeDocument/2006/relationships/audio" Target="../media/media1.wav"/><Relationship Id="rId16" Type="http://schemas.openxmlformats.org/officeDocument/2006/relationships/image" Target="../media/image5.png"/><Relationship Id="rId1" Type="http://schemas.microsoft.com/office/2007/relationships/media" Target="../media/media1.wav"/><Relationship Id="rId6" Type="http://schemas.openxmlformats.org/officeDocument/2006/relationships/audio" Target="../media/media3.mp3"/><Relationship Id="rId11" Type="http://schemas.openxmlformats.org/officeDocument/2006/relationships/audio" Target="../media/audio2.wav"/><Relationship Id="rId5" Type="http://schemas.microsoft.com/office/2007/relationships/media" Target="../media/media3.mp3"/><Relationship Id="rId15" Type="http://schemas.openxmlformats.org/officeDocument/2006/relationships/image" Target="../media/image4.png"/><Relationship Id="rId10" Type="http://schemas.openxmlformats.org/officeDocument/2006/relationships/audio" Target="../media/audio1.wav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microsoft.com/office/2007/relationships/media" Target="../media/media6.mp3"/><Relationship Id="rId7" Type="http://schemas.openxmlformats.org/officeDocument/2006/relationships/image" Target="../media/image2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audio" Target="../media/audio3.wav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.png"/><Relationship Id="rId4" Type="http://schemas.openxmlformats.org/officeDocument/2006/relationships/audio" Target="../media/media6.mp3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.mp3"/><Relationship Id="rId13" Type="http://schemas.openxmlformats.org/officeDocument/2006/relationships/image" Target="../media/image9.png"/><Relationship Id="rId18" Type="http://schemas.openxmlformats.org/officeDocument/2006/relationships/image" Target="../media/image13.png"/><Relationship Id="rId3" Type="http://schemas.microsoft.com/office/2007/relationships/media" Target="../media/media8.mp3"/><Relationship Id="rId21" Type="http://schemas.openxmlformats.org/officeDocument/2006/relationships/image" Target="../media/image15.png"/><Relationship Id="rId7" Type="http://schemas.microsoft.com/office/2007/relationships/media" Target="../media/media10.mp3"/><Relationship Id="rId12" Type="http://schemas.openxmlformats.org/officeDocument/2006/relationships/image" Target="../media/image8.png"/><Relationship Id="rId17" Type="http://schemas.openxmlformats.org/officeDocument/2006/relationships/image" Target="../media/image12.png"/><Relationship Id="rId2" Type="http://schemas.openxmlformats.org/officeDocument/2006/relationships/audio" Target="../media/media7.mp3"/><Relationship Id="rId16" Type="http://schemas.openxmlformats.org/officeDocument/2006/relationships/image" Target="../media/image11.png"/><Relationship Id="rId20" Type="http://schemas.openxmlformats.org/officeDocument/2006/relationships/image" Target="../media/image14.png"/><Relationship Id="rId1" Type="http://schemas.microsoft.com/office/2007/relationships/media" Target="../media/media7.mp3"/><Relationship Id="rId6" Type="http://schemas.openxmlformats.org/officeDocument/2006/relationships/audio" Target="../media/media9.mp3"/><Relationship Id="rId11" Type="http://schemas.openxmlformats.org/officeDocument/2006/relationships/slideLayout" Target="../slideLayouts/slideLayout1.xml"/><Relationship Id="rId5" Type="http://schemas.microsoft.com/office/2007/relationships/media" Target="../media/media9.mp3"/><Relationship Id="rId15" Type="http://schemas.openxmlformats.org/officeDocument/2006/relationships/image" Target="../media/image10.png"/><Relationship Id="rId23" Type="http://schemas.openxmlformats.org/officeDocument/2006/relationships/image" Target="../media/image5.png"/><Relationship Id="rId10" Type="http://schemas.openxmlformats.org/officeDocument/2006/relationships/audio" Target="../media/media11.mp3"/><Relationship Id="rId19" Type="http://schemas.microsoft.com/office/2007/relationships/hdphoto" Target="../media/hdphoto2.wdp"/><Relationship Id="rId4" Type="http://schemas.openxmlformats.org/officeDocument/2006/relationships/audio" Target="../media/media8.mp3"/><Relationship Id="rId9" Type="http://schemas.microsoft.com/office/2007/relationships/media" Target="../media/media11.mp3"/><Relationship Id="rId14" Type="http://schemas.microsoft.com/office/2007/relationships/hdphoto" Target="../media/hdphoto1.wdp"/><Relationship Id="rId22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4.wav"/><Relationship Id="rId13" Type="http://schemas.openxmlformats.org/officeDocument/2006/relationships/image" Target="../media/image19.png"/><Relationship Id="rId3" Type="http://schemas.microsoft.com/office/2007/relationships/media" Target="../media/media13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2.png"/><Relationship Id="rId17" Type="http://schemas.openxmlformats.org/officeDocument/2006/relationships/image" Target="../media/image5.png"/><Relationship Id="rId2" Type="http://schemas.openxmlformats.org/officeDocument/2006/relationships/audio" Target="../media/media12.mp3"/><Relationship Id="rId16" Type="http://schemas.openxmlformats.org/officeDocument/2006/relationships/image" Target="../media/image16.png"/><Relationship Id="rId1" Type="http://schemas.microsoft.com/office/2007/relationships/media" Target="../media/media12.mp3"/><Relationship Id="rId6" Type="http://schemas.openxmlformats.org/officeDocument/2006/relationships/audio" Target="../media/media14.mp3"/><Relationship Id="rId11" Type="http://schemas.openxmlformats.org/officeDocument/2006/relationships/image" Target="../media/image18.png"/><Relationship Id="rId5" Type="http://schemas.microsoft.com/office/2007/relationships/media" Target="../media/media14.mp3"/><Relationship Id="rId15" Type="http://schemas.openxmlformats.org/officeDocument/2006/relationships/image" Target="../media/image20.png"/><Relationship Id="rId10" Type="http://schemas.openxmlformats.org/officeDocument/2006/relationships/image" Target="../media/image17.png"/><Relationship Id="rId4" Type="http://schemas.openxmlformats.org/officeDocument/2006/relationships/audio" Target="../media/media13.mp3"/><Relationship Id="rId9" Type="http://schemas.openxmlformats.org/officeDocument/2006/relationships/audio" Target="../media/audio5.wav"/><Relationship Id="rId1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mp3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microsoft.com/office/2007/relationships/media" Target="../media/media16.mp3"/><Relationship Id="rId7" Type="http://schemas.microsoft.com/office/2007/relationships/media" Target="../media/media18.mp3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audio" Target="../media/media15.mp3"/><Relationship Id="rId16" Type="http://schemas.openxmlformats.org/officeDocument/2006/relationships/image" Target="../media/image25.png"/><Relationship Id="rId1" Type="http://schemas.microsoft.com/office/2007/relationships/media" Target="../media/media15.mp3"/><Relationship Id="rId6" Type="http://schemas.openxmlformats.org/officeDocument/2006/relationships/audio" Target="../media/media17.mp3"/><Relationship Id="rId11" Type="http://schemas.openxmlformats.org/officeDocument/2006/relationships/audio" Target="../media/audio5.wav"/><Relationship Id="rId5" Type="http://schemas.microsoft.com/office/2007/relationships/media" Target="../media/media17.mp3"/><Relationship Id="rId15" Type="http://schemas.openxmlformats.org/officeDocument/2006/relationships/image" Target="../media/image24.png"/><Relationship Id="rId10" Type="http://schemas.openxmlformats.org/officeDocument/2006/relationships/audio" Target="../media/audio4.wav"/><Relationship Id="rId19" Type="http://schemas.openxmlformats.org/officeDocument/2006/relationships/image" Target="../media/image5.png"/><Relationship Id="rId4" Type="http://schemas.openxmlformats.org/officeDocument/2006/relationships/audio" Target="../media/media16.mp3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22.mp3"/><Relationship Id="rId13" Type="http://schemas.openxmlformats.org/officeDocument/2006/relationships/audio" Target="../media/audio5.wav"/><Relationship Id="rId18" Type="http://schemas.openxmlformats.org/officeDocument/2006/relationships/image" Target="../media/image11.png"/><Relationship Id="rId3" Type="http://schemas.microsoft.com/office/2007/relationships/media" Target="../media/media20.mp3"/><Relationship Id="rId7" Type="http://schemas.microsoft.com/office/2007/relationships/media" Target="../media/media22.mp3"/><Relationship Id="rId12" Type="http://schemas.openxmlformats.org/officeDocument/2006/relationships/audio" Target="../media/audio4.wav"/><Relationship Id="rId17" Type="http://schemas.openxmlformats.org/officeDocument/2006/relationships/image" Target="../media/image30.png"/><Relationship Id="rId2" Type="http://schemas.openxmlformats.org/officeDocument/2006/relationships/audio" Target="../media/media19.mp3"/><Relationship Id="rId16" Type="http://schemas.openxmlformats.org/officeDocument/2006/relationships/image" Target="../media/image16.png"/><Relationship Id="rId20" Type="http://schemas.openxmlformats.org/officeDocument/2006/relationships/image" Target="../media/image5.png"/><Relationship Id="rId1" Type="http://schemas.microsoft.com/office/2007/relationships/media" Target="../media/media19.mp3"/><Relationship Id="rId6" Type="http://schemas.openxmlformats.org/officeDocument/2006/relationships/audio" Target="../media/media21.mp3"/><Relationship Id="rId11" Type="http://schemas.openxmlformats.org/officeDocument/2006/relationships/slideLayout" Target="../slideLayouts/slideLayout1.xml"/><Relationship Id="rId5" Type="http://schemas.microsoft.com/office/2007/relationships/media" Target="../media/media21.mp3"/><Relationship Id="rId15" Type="http://schemas.openxmlformats.org/officeDocument/2006/relationships/image" Target="../media/image29.png"/><Relationship Id="rId10" Type="http://schemas.openxmlformats.org/officeDocument/2006/relationships/audio" Target="../media/media23.mp3"/><Relationship Id="rId19" Type="http://schemas.openxmlformats.org/officeDocument/2006/relationships/image" Target="../media/image31.png"/><Relationship Id="rId4" Type="http://schemas.openxmlformats.org/officeDocument/2006/relationships/audio" Target="../media/media20.mp3"/><Relationship Id="rId9" Type="http://schemas.microsoft.com/office/2007/relationships/media" Target="../media/media23.mp3"/><Relationship Id="rId1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27.mp3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34.png"/><Relationship Id="rId26" Type="http://schemas.openxmlformats.org/officeDocument/2006/relationships/image" Target="../media/image41.png"/><Relationship Id="rId3" Type="http://schemas.microsoft.com/office/2007/relationships/media" Target="../media/media25.mp3"/><Relationship Id="rId21" Type="http://schemas.openxmlformats.org/officeDocument/2006/relationships/image" Target="../media/image37.png"/><Relationship Id="rId7" Type="http://schemas.microsoft.com/office/2007/relationships/media" Target="../media/media27.mp3"/><Relationship Id="rId12" Type="http://schemas.openxmlformats.org/officeDocument/2006/relationships/audio" Target="../media/media29.mp3"/><Relationship Id="rId17" Type="http://schemas.openxmlformats.org/officeDocument/2006/relationships/image" Target="../media/image33.png"/><Relationship Id="rId25" Type="http://schemas.openxmlformats.org/officeDocument/2006/relationships/image" Target="../media/image40.png"/><Relationship Id="rId2" Type="http://schemas.openxmlformats.org/officeDocument/2006/relationships/audio" Target="../media/media24.mp3"/><Relationship Id="rId16" Type="http://schemas.openxmlformats.org/officeDocument/2006/relationships/image" Target="../media/image32.png"/><Relationship Id="rId20" Type="http://schemas.openxmlformats.org/officeDocument/2006/relationships/image" Target="../media/image36.jpeg"/><Relationship Id="rId1" Type="http://schemas.microsoft.com/office/2007/relationships/media" Target="../media/media24.mp3"/><Relationship Id="rId6" Type="http://schemas.openxmlformats.org/officeDocument/2006/relationships/audio" Target="../media/media26.mp3"/><Relationship Id="rId11" Type="http://schemas.microsoft.com/office/2007/relationships/media" Target="../media/media29.mp3"/><Relationship Id="rId24" Type="http://schemas.openxmlformats.org/officeDocument/2006/relationships/image" Target="../media/image39.png"/><Relationship Id="rId5" Type="http://schemas.microsoft.com/office/2007/relationships/media" Target="../media/media26.mp3"/><Relationship Id="rId15" Type="http://schemas.openxmlformats.org/officeDocument/2006/relationships/audio" Target="../media/audio5.wav"/><Relationship Id="rId23" Type="http://schemas.microsoft.com/office/2007/relationships/hdphoto" Target="../media/hdphoto3.wdp"/><Relationship Id="rId28" Type="http://schemas.openxmlformats.org/officeDocument/2006/relationships/image" Target="../media/image5.png"/><Relationship Id="rId10" Type="http://schemas.openxmlformats.org/officeDocument/2006/relationships/audio" Target="../media/media28.mp3"/><Relationship Id="rId19" Type="http://schemas.openxmlformats.org/officeDocument/2006/relationships/image" Target="../media/image35.png"/><Relationship Id="rId4" Type="http://schemas.openxmlformats.org/officeDocument/2006/relationships/audio" Target="../media/media25.mp3"/><Relationship Id="rId9" Type="http://schemas.microsoft.com/office/2007/relationships/media" Target="../media/media28.mp3"/><Relationship Id="rId14" Type="http://schemas.openxmlformats.org/officeDocument/2006/relationships/audio" Target="../media/audio4.wav"/><Relationship Id="rId22" Type="http://schemas.openxmlformats.org/officeDocument/2006/relationships/image" Target="../media/image38.png"/><Relationship Id="rId27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33.mp3"/><Relationship Id="rId13" Type="http://schemas.openxmlformats.org/officeDocument/2006/relationships/audio" Target="../media/audio5.wav"/><Relationship Id="rId18" Type="http://schemas.microsoft.com/office/2007/relationships/hdphoto" Target="../media/hdphoto5.wdp"/><Relationship Id="rId3" Type="http://schemas.microsoft.com/office/2007/relationships/media" Target="../media/media31.mp3"/><Relationship Id="rId21" Type="http://schemas.openxmlformats.org/officeDocument/2006/relationships/image" Target="../media/image47.png"/><Relationship Id="rId7" Type="http://schemas.microsoft.com/office/2007/relationships/media" Target="../media/media33.mp3"/><Relationship Id="rId12" Type="http://schemas.openxmlformats.org/officeDocument/2006/relationships/audio" Target="../media/audio4.wav"/><Relationship Id="rId17" Type="http://schemas.openxmlformats.org/officeDocument/2006/relationships/image" Target="../media/image45.png"/><Relationship Id="rId2" Type="http://schemas.openxmlformats.org/officeDocument/2006/relationships/audio" Target="../media/media30.mp3"/><Relationship Id="rId16" Type="http://schemas.microsoft.com/office/2007/relationships/hdphoto" Target="../media/hdphoto4.wdp"/><Relationship Id="rId20" Type="http://schemas.openxmlformats.org/officeDocument/2006/relationships/image" Target="../media/image46.png"/><Relationship Id="rId1" Type="http://schemas.microsoft.com/office/2007/relationships/media" Target="../media/media30.mp3"/><Relationship Id="rId6" Type="http://schemas.openxmlformats.org/officeDocument/2006/relationships/audio" Target="../media/media32.mp3"/><Relationship Id="rId11" Type="http://schemas.openxmlformats.org/officeDocument/2006/relationships/slideLayout" Target="../slideLayouts/slideLayout1.xml"/><Relationship Id="rId5" Type="http://schemas.microsoft.com/office/2007/relationships/media" Target="../media/media32.mp3"/><Relationship Id="rId15" Type="http://schemas.openxmlformats.org/officeDocument/2006/relationships/image" Target="../media/image44.png"/><Relationship Id="rId23" Type="http://schemas.openxmlformats.org/officeDocument/2006/relationships/image" Target="../media/image5.png"/><Relationship Id="rId10" Type="http://schemas.openxmlformats.org/officeDocument/2006/relationships/audio" Target="../media/media34.mp3"/><Relationship Id="rId19" Type="http://schemas.openxmlformats.org/officeDocument/2006/relationships/image" Target="../media/image12.png"/><Relationship Id="rId4" Type="http://schemas.openxmlformats.org/officeDocument/2006/relationships/audio" Target="../media/media31.mp3"/><Relationship Id="rId9" Type="http://schemas.microsoft.com/office/2007/relationships/media" Target="../media/media34.mp3"/><Relationship Id="rId14" Type="http://schemas.openxmlformats.org/officeDocument/2006/relationships/image" Target="../media/image43.png"/><Relationship Id="rId22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38.mp3"/><Relationship Id="rId13" Type="http://schemas.openxmlformats.org/officeDocument/2006/relationships/audio" Target="../media/audio5.wav"/><Relationship Id="rId18" Type="http://schemas.openxmlformats.org/officeDocument/2006/relationships/image" Target="../media/image51.png"/><Relationship Id="rId3" Type="http://schemas.microsoft.com/office/2007/relationships/media" Target="../media/media36.mp3"/><Relationship Id="rId21" Type="http://schemas.openxmlformats.org/officeDocument/2006/relationships/image" Target="../media/image5.png"/><Relationship Id="rId7" Type="http://schemas.microsoft.com/office/2007/relationships/media" Target="../media/media38.mp3"/><Relationship Id="rId12" Type="http://schemas.openxmlformats.org/officeDocument/2006/relationships/audio" Target="../media/audio4.wav"/><Relationship Id="rId17" Type="http://schemas.microsoft.com/office/2007/relationships/hdphoto" Target="../media/hdphoto7.wdp"/><Relationship Id="rId2" Type="http://schemas.openxmlformats.org/officeDocument/2006/relationships/audio" Target="../media/media35.mp3"/><Relationship Id="rId16" Type="http://schemas.openxmlformats.org/officeDocument/2006/relationships/image" Target="../media/image50.png"/><Relationship Id="rId20" Type="http://schemas.openxmlformats.org/officeDocument/2006/relationships/image" Target="../media/image53.png"/><Relationship Id="rId1" Type="http://schemas.microsoft.com/office/2007/relationships/media" Target="../media/media35.mp3"/><Relationship Id="rId6" Type="http://schemas.openxmlformats.org/officeDocument/2006/relationships/audio" Target="../media/media37.mp3"/><Relationship Id="rId11" Type="http://schemas.openxmlformats.org/officeDocument/2006/relationships/slideLayout" Target="../slideLayouts/slideLayout1.xml"/><Relationship Id="rId5" Type="http://schemas.microsoft.com/office/2007/relationships/media" Target="../media/media37.mp3"/><Relationship Id="rId15" Type="http://schemas.microsoft.com/office/2007/relationships/hdphoto" Target="../media/hdphoto6.wdp"/><Relationship Id="rId10" Type="http://schemas.openxmlformats.org/officeDocument/2006/relationships/audio" Target="../media/media39.mp3"/><Relationship Id="rId19" Type="http://schemas.openxmlformats.org/officeDocument/2006/relationships/image" Target="../media/image52.png"/><Relationship Id="rId4" Type="http://schemas.openxmlformats.org/officeDocument/2006/relationships/audio" Target="../media/media36.mp3"/><Relationship Id="rId9" Type="http://schemas.microsoft.com/office/2007/relationships/media" Target="../media/media39.mp3"/><Relationship Id="rId1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35075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情報社会編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1570" y="805221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ea typeface="メイリオ" panose="020B0604030504040204" pitchFamily="50" charset="-128"/>
              </a:rPr>
              <a:t>ネット社会の生き方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(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被害者編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)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901578" y="6361603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フローチャート: 和接合 14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4453" y="4544021"/>
            <a:ext cx="1847850" cy="1790700"/>
          </a:xfrm>
          <a:prstGeom prst="rect">
            <a:avLst/>
          </a:prstGeom>
        </p:spPr>
      </p:pic>
      <p:cxnSp>
        <p:nvCxnSpPr>
          <p:cNvPr id="8" name="直線コネクタ 7"/>
          <p:cNvCxnSpPr/>
          <p:nvPr/>
        </p:nvCxnSpPr>
        <p:spPr>
          <a:xfrm>
            <a:off x="1507958" y="4848366"/>
            <a:ext cx="32084" cy="320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グループ化 29"/>
          <p:cNvGrpSpPr/>
          <p:nvPr/>
        </p:nvGrpSpPr>
        <p:grpSpPr>
          <a:xfrm>
            <a:off x="1507958" y="4570903"/>
            <a:ext cx="3706586" cy="1790700"/>
            <a:chOff x="1476947" y="4544021"/>
            <a:chExt cx="3706586" cy="1790700"/>
          </a:xfrm>
        </p:grpSpPr>
        <p:cxnSp>
          <p:nvCxnSpPr>
            <p:cNvPr id="18" name="直線コネクタ 17"/>
            <p:cNvCxnSpPr/>
            <p:nvPr/>
          </p:nvCxnSpPr>
          <p:spPr>
            <a:xfrm flipV="1">
              <a:off x="1540042" y="4544022"/>
              <a:ext cx="2051989" cy="30434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グループ化 26"/>
            <p:cNvGrpSpPr/>
            <p:nvPr/>
          </p:nvGrpSpPr>
          <p:grpSpPr>
            <a:xfrm>
              <a:off x="1476947" y="4544021"/>
              <a:ext cx="3706586" cy="1790700"/>
              <a:chOff x="1507958" y="4544021"/>
              <a:chExt cx="3706586" cy="1790700"/>
            </a:xfrm>
          </p:grpSpPr>
          <p:pic>
            <p:nvPicPr>
              <p:cNvPr id="6" name="図 5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592031" y="4544021"/>
                <a:ext cx="1622513" cy="1790700"/>
              </a:xfrm>
              <a:prstGeom prst="rect">
                <a:avLst/>
              </a:prstGeom>
            </p:spPr>
          </p:pic>
          <p:sp>
            <p:nvSpPr>
              <p:cNvPr id="12" name="正方形/長方形 11"/>
              <p:cNvSpPr/>
              <p:nvPr/>
            </p:nvSpPr>
            <p:spPr>
              <a:xfrm>
                <a:off x="1507958" y="4864408"/>
                <a:ext cx="288758" cy="28875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3" name="直線コネクタ 22"/>
              <p:cNvCxnSpPr/>
              <p:nvPr/>
            </p:nvCxnSpPr>
            <p:spPr>
              <a:xfrm>
                <a:off x="1540042" y="5184795"/>
                <a:ext cx="2051989" cy="114992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" name="グループ化 30"/>
          <p:cNvGrpSpPr/>
          <p:nvPr/>
        </p:nvGrpSpPr>
        <p:grpSpPr>
          <a:xfrm>
            <a:off x="4644912" y="4453193"/>
            <a:ext cx="4199590" cy="2026119"/>
            <a:chOff x="4647093" y="4448818"/>
            <a:chExt cx="4199590" cy="2026119"/>
          </a:xfrm>
        </p:grpSpPr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4737" y="4448818"/>
              <a:ext cx="3231946" cy="2026119"/>
            </a:xfrm>
            <a:prstGeom prst="rect">
              <a:avLst/>
            </a:prstGeom>
            <a:effectLst>
              <a:softEdge rad="381000"/>
            </a:effectLst>
          </p:spPr>
        </p:pic>
        <p:sp>
          <p:nvSpPr>
            <p:cNvPr id="28" name="正方形/長方形 27"/>
            <p:cNvSpPr/>
            <p:nvPr/>
          </p:nvSpPr>
          <p:spPr>
            <a:xfrm>
              <a:off x="4647093" y="5365100"/>
              <a:ext cx="229707" cy="15703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9" name="直線コネクタ 28"/>
            <p:cNvCxnSpPr/>
            <p:nvPr/>
          </p:nvCxnSpPr>
          <p:spPr>
            <a:xfrm flipV="1">
              <a:off x="4647093" y="4696194"/>
              <a:ext cx="1320570" cy="64077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コネクタ 31"/>
            <p:cNvCxnSpPr/>
            <p:nvPr/>
          </p:nvCxnSpPr>
          <p:spPr>
            <a:xfrm>
              <a:off x="4647093" y="5522135"/>
              <a:ext cx="1144107" cy="64648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" name="Picture 4" descr="スマートフォン・スマホのイラスト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196" y="2245990"/>
            <a:ext cx="1139358" cy="123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テキスト ボックス 38"/>
          <p:cNvSpPr txBox="1"/>
          <p:nvPr/>
        </p:nvSpPr>
        <p:spPr>
          <a:xfrm>
            <a:off x="2575851" y="1678438"/>
            <a:ext cx="594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インターネット </a:t>
            </a:r>
            <a:r>
              <a:rPr kumimoji="1" lang="en-US" altLang="ja-JP" sz="24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=</a:t>
            </a:r>
            <a:r>
              <a:rPr kumimoji="1" lang="ja-JP" altLang="en-US" sz="24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情報社会</a:t>
            </a:r>
            <a:endParaRPr kumimoji="1" lang="ja-JP" altLang="en-US" sz="24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3" name="楕円 32"/>
          <p:cNvSpPr/>
          <p:nvPr/>
        </p:nvSpPr>
        <p:spPr>
          <a:xfrm>
            <a:off x="1184089" y="2262951"/>
            <a:ext cx="2874254" cy="58994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情報入手が楽</a:t>
            </a:r>
            <a:endParaRPr kumimoji="1" lang="ja-JP" altLang="en-US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3" name="楕円 42"/>
          <p:cNvSpPr/>
          <p:nvPr/>
        </p:nvSpPr>
        <p:spPr>
          <a:xfrm>
            <a:off x="4903532" y="2185361"/>
            <a:ext cx="3770617" cy="58994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友達と楽に連絡</a:t>
            </a:r>
            <a:endParaRPr kumimoji="1" lang="ja-JP" altLang="en-US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4" name="楕円 43"/>
          <p:cNvSpPr/>
          <p:nvPr/>
        </p:nvSpPr>
        <p:spPr>
          <a:xfrm>
            <a:off x="4903532" y="2931858"/>
            <a:ext cx="3770617" cy="58994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いつでもどこでも</a:t>
            </a:r>
            <a:endParaRPr kumimoji="1" lang="ja-JP" altLang="en-US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5" name="楕円 44"/>
          <p:cNvSpPr/>
          <p:nvPr/>
        </p:nvSpPr>
        <p:spPr>
          <a:xfrm>
            <a:off x="1184089" y="2928470"/>
            <a:ext cx="2874254" cy="58994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情報発信も楽</a:t>
            </a:r>
            <a:endParaRPr kumimoji="1" lang="ja-JP" altLang="en-US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34" name="グループ化 33"/>
          <p:cNvGrpSpPr/>
          <p:nvPr/>
        </p:nvGrpSpPr>
        <p:grpSpPr>
          <a:xfrm>
            <a:off x="195930" y="1617540"/>
            <a:ext cx="2379921" cy="2698936"/>
            <a:chOff x="80792" y="1627651"/>
            <a:chExt cx="2379921" cy="2698936"/>
          </a:xfrm>
        </p:grpSpPr>
        <p:sp>
          <p:nvSpPr>
            <p:cNvPr id="46" name="テキスト ボックス 45"/>
            <p:cNvSpPr txBox="1"/>
            <p:nvPr/>
          </p:nvSpPr>
          <p:spPr>
            <a:xfrm>
              <a:off x="80792" y="1627651"/>
              <a:ext cx="2320951" cy="461665"/>
            </a:xfrm>
            <a:prstGeom prst="rect">
              <a:avLst/>
            </a:prstGeom>
            <a:noFill/>
            <a:ln w="38100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情報社会の光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139762" y="3864922"/>
              <a:ext cx="2320951" cy="461665"/>
            </a:xfrm>
            <a:prstGeom prst="rect">
              <a:avLst/>
            </a:prstGeom>
            <a:noFill/>
            <a:ln w="38100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情報社会の影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7" name="Eternal_Terro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274715" y="1406680"/>
            <a:ext cx="609600" cy="609600"/>
          </a:xfrm>
          <a:prstGeom prst="rect">
            <a:avLst/>
          </a:prstGeom>
        </p:spPr>
      </p:pic>
      <p:pic>
        <p:nvPicPr>
          <p:cNvPr id="1026" name="Picture 2" descr="パーカーのフードをかぶった怪しい人のイラスト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793" y="4161406"/>
            <a:ext cx="1404124" cy="2359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speech_A080_0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575843" y="1448295"/>
            <a:ext cx="609600" cy="609600"/>
          </a:xfrm>
          <a:prstGeom prst="rect">
            <a:avLst/>
          </a:prstGeom>
        </p:spPr>
      </p:pic>
      <p:pic>
        <p:nvPicPr>
          <p:cNvPr id="10" name="speech_A080_0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440203" y="1438927"/>
            <a:ext cx="609600" cy="609600"/>
          </a:xfrm>
          <a:prstGeom prst="rect">
            <a:avLst/>
          </a:prstGeom>
        </p:spPr>
      </p:pic>
      <p:pic>
        <p:nvPicPr>
          <p:cNvPr id="11" name="speech_A080_0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55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56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556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56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56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556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31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221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721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721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221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721"/>
                            </p:stCondLst>
                            <p:childTnLst>
                              <p:par>
                                <p:cTn id="5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1157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293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5" grpId="0" animBg="1"/>
      <p:bldP spid="33" grpId="0" animBg="1"/>
      <p:bldP spid="43" grpId="0" animBg="1"/>
      <p:bldP spid="44" grpId="0" animBg="1"/>
      <p:bldP spid="4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423737" y="1008716"/>
            <a:ext cx="6308558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ea typeface="メイリオ" panose="020B0604030504040204" pitchFamily="50" charset="-128"/>
              </a:rPr>
              <a:t>情報社会の影の部分を意識しよう。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21" name="フローチャート: 和接合 2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3841" y="1845343"/>
            <a:ext cx="58483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62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11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98" y="322646"/>
            <a:ext cx="8636000" cy="64770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" y="5750560"/>
            <a:ext cx="1467245" cy="6057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848255" y="5750560"/>
            <a:ext cx="163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/>
              <a:t>Go.Ota</a:t>
            </a:r>
            <a:endParaRPr kumimoji="1" lang="ja-JP" altLang="en-US" sz="32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95668" y="514428"/>
            <a:ext cx="70483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この動画では、</a:t>
            </a:r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政府</a:t>
            </a:r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の公開資料である、総務省の</a:t>
            </a:r>
          </a:p>
          <a:p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</a:t>
            </a:r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インターネットトラブル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事例集</a:t>
            </a:r>
            <a:r>
              <a:rPr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(2020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年度版</a:t>
            </a:r>
            <a:r>
              <a:rPr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」から</a:t>
            </a:r>
            <a:b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図や事例などを引用して使用しています。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05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ja-JP" sz="1400" dirty="0" smtClean="0"/>
          </a:p>
        </p:txBody>
      </p:sp>
      <p:sp>
        <p:nvSpPr>
          <p:cNvPr id="42" name="フローチャート: 和接合 41"/>
          <p:cNvSpPr/>
          <p:nvPr/>
        </p:nvSpPr>
        <p:spPr>
          <a:xfrm>
            <a:off x="6102960" y="254633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0489" y="865176"/>
            <a:ext cx="1622513" cy="1790700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941" y="633252"/>
            <a:ext cx="4748986" cy="2977157"/>
          </a:xfrm>
          <a:prstGeom prst="rect">
            <a:avLst/>
          </a:prstGeom>
          <a:effectLst>
            <a:softEdge rad="254000"/>
          </a:effectLst>
        </p:spPr>
      </p:pic>
      <p:sp>
        <p:nvSpPr>
          <p:cNvPr id="32" name="正方形/長方形 31"/>
          <p:cNvSpPr/>
          <p:nvPr/>
        </p:nvSpPr>
        <p:spPr>
          <a:xfrm>
            <a:off x="1903370" y="1663748"/>
            <a:ext cx="229707" cy="15703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4" name="直線コネクタ 33"/>
          <p:cNvCxnSpPr/>
          <p:nvPr/>
        </p:nvCxnSpPr>
        <p:spPr>
          <a:xfrm flipV="1">
            <a:off x="1903370" y="865176"/>
            <a:ext cx="1420122" cy="7704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/>
          <p:cNvCxnSpPr/>
          <p:nvPr/>
        </p:nvCxnSpPr>
        <p:spPr>
          <a:xfrm>
            <a:off x="1903370" y="1820783"/>
            <a:ext cx="1420122" cy="15320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グループ化 18"/>
          <p:cNvGrpSpPr/>
          <p:nvPr/>
        </p:nvGrpSpPr>
        <p:grpSpPr>
          <a:xfrm>
            <a:off x="2649465" y="3564317"/>
            <a:ext cx="5541104" cy="2525916"/>
            <a:chOff x="2649465" y="3564317"/>
            <a:chExt cx="5541104" cy="2525916"/>
          </a:xfrm>
        </p:grpSpPr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89894" y="3842333"/>
              <a:ext cx="5400675" cy="2247900"/>
            </a:xfrm>
            <a:prstGeom prst="rect">
              <a:avLst/>
            </a:prstGeom>
          </p:spPr>
        </p:pic>
        <p:sp>
          <p:nvSpPr>
            <p:cNvPr id="14" name="正方形/長方形 13"/>
            <p:cNvSpPr/>
            <p:nvPr/>
          </p:nvSpPr>
          <p:spPr>
            <a:xfrm>
              <a:off x="2649465" y="3980394"/>
              <a:ext cx="5541104" cy="210983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楕円 15"/>
            <p:cNvSpPr/>
            <p:nvPr/>
          </p:nvSpPr>
          <p:spPr>
            <a:xfrm>
              <a:off x="6614160" y="5325979"/>
              <a:ext cx="733124" cy="62564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下矢印 17"/>
            <p:cNvSpPr/>
            <p:nvPr/>
          </p:nvSpPr>
          <p:spPr>
            <a:xfrm>
              <a:off x="6898105" y="3564317"/>
              <a:ext cx="128337" cy="1553116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20" name="speech_A080_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598434" y="6108227"/>
            <a:ext cx="609600" cy="609600"/>
          </a:xfrm>
          <a:prstGeom prst="rect">
            <a:avLst/>
          </a:prstGeom>
        </p:spPr>
      </p:pic>
      <p:pic>
        <p:nvPicPr>
          <p:cNvPr id="38" name="speech_A080_0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785771" y="6108227"/>
            <a:ext cx="609600" cy="609600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 rot="20390137">
            <a:off x="450711" y="4318527"/>
            <a:ext cx="4883489" cy="107721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この写真だけで学校名がすぐわかる</a:t>
            </a:r>
            <a:endParaRPr kumimoji="1" lang="ja-JP" altLang="en-US" sz="3200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787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347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847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重いパン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347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855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898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42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スマートフォン・スマホのイラスト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153" y="4383047"/>
            <a:ext cx="1312392" cy="142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インターネットの特性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4699655" y="954145"/>
            <a:ext cx="3369523" cy="461665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匿名性・信ぴょう性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74697" y="1493727"/>
            <a:ext cx="1151563" cy="1654673"/>
          </a:xfrm>
          <a:prstGeom prst="rect">
            <a:avLst/>
          </a:prstGeom>
        </p:spPr>
      </p:pic>
      <p:sp>
        <p:nvSpPr>
          <p:cNvPr id="39" name="テキスト ボックス 38"/>
          <p:cNvSpPr txBox="1"/>
          <p:nvPr/>
        </p:nvSpPr>
        <p:spPr>
          <a:xfrm>
            <a:off x="584856" y="3675161"/>
            <a:ext cx="1626328" cy="461665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記録性</a:t>
            </a: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205" y="4196026"/>
            <a:ext cx="2146750" cy="1633081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1" name="右矢印 10"/>
          <p:cNvSpPr/>
          <p:nvPr/>
        </p:nvSpPr>
        <p:spPr>
          <a:xfrm>
            <a:off x="1063123" y="4471170"/>
            <a:ext cx="446693" cy="421626"/>
          </a:xfrm>
          <a:custGeom>
            <a:avLst/>
            <a:gdLst>
              <a:gd name="connsiteX0" fmla="*/ 0 w 586681"/>
              <a:gd name="connsiteY0" fmla="*/ 100263 h 401053"/>
              <a:gd name="connsiteX1" fmla="*/ 386155 w 586681"/>
              <a:gd name="connsiteY1" fmla="*/ 100263 h 401053"/>
              <a:gd name="connsiteX2" fmla="*/ 386155 w 586681"/>
              <a:gd name="connsiteY2" fmla="*/ 0 h 401053"/>
              <a:gd name="connsiteX3" fmla="*/ 586681 w 586681"/>
              <a:gd name="connsiteY3" fmla="*/ 200527 h 401053"/>
              <a:gd name="connsiteX4" fmla="*/ 386155 w 586681"/>
              <a:gd name="connsiteY4" fmla="*/ 401053 h 401053"/>
              <a:gd name="connsiteX5" fmla="*/ 386155 w 586681"/>
              <a:gd name="connsiteY5" fmla="*/ 300790 h 401053"/>
              <a:gd name="connsiteX6" fmla="*/ 0 w 586681"/>
              <a:gd name="connsiteY6" fmla="*/ 300790 h 401053"/>
              <a:gd name="connsiteX7" fmla="*/ 0 w 586681"/>
              <a:gd name="connsiteY7" fmla="*/ 100263 h 401053"/>
              <a:gd name="connsiteX0" fmla="*/ 0 w 586681"/>
              <a:gd name="connsiteY0" fmla="*/ 132347 h 401053"/>
              <a:gd name="connsiteX1" fmla="*/ 386155 w 586681"/>
              <a:gd name="connsiteY1" fmla="*/ 100263 h 401053"/>
              <a:gd name="connsiteX2" fmla="*/ 386155 w 586681"/>
              <a:gd name="connsiteY2" fmla="*/ 0 h 401053"/>
              <a:gd name="connsiteX3" fmla="*/ 586681 w 586681"/>
              <a:gd name="connsiteY3" fmla="*/ 200527 h 401053"/>
              <a:gd name="connsiteX4" fmla="*/ 386155 w 586681"/>
              <a:gd name="connsiteY4" fmla="*/ 401053 h 401053"/>
              <a:gd name="connsiteX5" fmla="*/ 386155 w 586681"/>
              <a:gd name="connsiteY5" fmla="*/ 300790 h 401053"/>
              <a:gd name="connsiteX6" fmla="*/ 0 w 586681"/>
              <a:gd name="connsiteY6" fmla="*/ 300790 h 401053"/>
              <a:gd name="connsiteX7" fmla="*/ 0 w 586681"/>
              <a:gd name="connsiteY7" fmla="*/ 132347 h 401053"/>
              <a:gd name="connsiteX0" fmla="*/ 32084 w 618765"/>
              <a:gd name="connsiteY0" fmla="*/ 132347 h 401053"/>
              <a:gd name="connsiteX1" fmla="*/ 418239 w 618765"/>
              <a:gd name="connsiteY1" fmla="*/ 100263 h 401053"/>
              <a:gd name="connsiteX2" fmla="*/ 418239 w 618765"/>
              <a:gd name="connsiteY2" fmla="*/ 0 h 401053"/>
              <a:gd name="connsiteX3" fmla="*/ 618765 w 618765"/>
              <a:gd name="connsiteY3" fmla="*/ 200527 h 401053"/>
              <a:gd name="connsiteX4" fmla="*/ 418239 w 618765"/>
              <a:gd name="connsiteY4" fmla="*/ 401053 h 401053"/>
              <a:gd name="connsiteX5" fmla="*/ 418239 w 618765"/>
              <a:gd name="connsiteY5" fmla="*/ 300790 h 401053"/>
              <a:gd name="connsiteX6" fmla="*/ 0 w 618765"/>
              <a:gd name="connsiteY6" fmla="*/ 236622 h 401053"/>
              <a:gd name="connsiteX7" fmla="*/ 32084 w 618765"/>
              <a:gd name="connsiteY7" fmla="*/ 132347 h 4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8765" h="401053">
                <a:moveTo>
                  <a:pt x="32084" y="132347"/>
                </a:moveTo>
                <a:lnTo>
                  <a:pt x="418239" y="100263"/>
                </a:lnTo>
                <a:lnTo>
                  <a:pt x="418239" y="0"/>
                </a:lnTo>
                <a:lnTo>
                  <a:pt x="618765" y="200527"/>
                </a:lnTo>
                <a:lnTo>
                  <a:pt x="418239" y="401053"/>
                </a:lnTo>
                <a:lnTo>
                  <a:pt x="418239" y="300790"/>
                </a:lnTo>
                <a:lnTo>
                  <a:pt x="0" y="236622"/>
                </a:lnTo>
                <a:lnTo>
                  <a:pt x="32084" y="13234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4758088" y="3675161"/>
            <a:ext cx="1626328" cy="461665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流出性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2" name="Picture 2" descr="細菌・ばい菌のイラスト「悪い顔のキャラクター」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350" y="4186353"/>
            <a:ext cx="1586255" cy="1586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グループ化 21"/>
          <p:cNvGrpSpPr/>
          <p:nvPr/>
        </p:nvGrpSpPr>
        <p:grpSpPr>
          <a:xfrm>
            <a:off x="1446890" y="1323408"/>
            <a:ext cx="2468016" cy="2292553"/>
            <a:chOff x="1446890" y="1323408"/>
            <a:chExt cx="2468016" cy="2292553"/>
          </a:xfrm>
        </p:grpSpPr>
        <p:sp>
          <p:nvSpPr>
            <p:cNvPr id="34" name="テキスト ボックス 33"/>
            <p:cNvSpPr txBox="1"/>
            <p:nvPr/>
          </p:nvSpPr>
          <p:spPr>
            <a:xfrm>
              <a:off x="1446890" y="2908075"/>
              <a:ext cx="2468016" cy="707886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世界中の人が見ることができる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726220" y="1323408"/>
              <a:ext cx="2139642" cy="1489319"/>
            </a:xfrm>
            <a:prstGeom prst="rect">
              <a:avLst/>
            </a:prstGeom>
            <a:effectLst>
              <a:softEdge rad="152400"/>
            </a:effectLst>
          </p:spPr>
        </p:pic>
      </p:grpSp>
      <p:pic>
        <p:nvPicPr>
          <p:cNvPr id="6" name="図 5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678" b="100000" l="0" r="99728">
                        <a14:foregroundMark x1="13896" y1="67114" x2="13896" y2="67114"/>
                        <a14:foregroundMark x1="22888" y1="28859" x2="22888" y2="28859"/>
                        <a14:foregroundMark x1="27520" y1="48993" x2="27520" y2="48993"/>
                        <a14:foregroundMark x1="20163" y1="20805" x2="20163" y2="20805"/>
                        <a14:foregroundMark x1="22071" y1="77181" x2="22071" y2="77181"/>
                        <a14:foregroundMark x1="18256" y1="68121" x2="18256" y2="68121"/>
                        <a14:foregroundMark x1="17439" y1="59060" x2="17439" y2="59060"/>
                        <a14:foregroundMark x1="71390" y1="53356" x2="71390" y2="53356"/>
                        <a14:foregroundMark x1="13896" y1="24161" x2="13896" y2="24161"/>
                        <a14:foregroundMark x1="14714" y1="62416" x2="14714" y2="62416"/>
                        <a14:foregroundMark x1="20981" y1="83893" x2="20981" y2="8389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1529" y="1435013"/>
            <a:ext cx="1756103" cy="1425936"/>
          </a:xfrm>
          <a:prstGeom prst="rect">
            <a:avLst/>
          </a:prstGeom>
        </p:spPr>
      </p:pic>
      <p:sp>
        <p:nvSpPr>
          <p:cNvPr id="28" name="テキスト ボックス 27"/>
          <p:cNvSpPr txBox="1"/>
          <p:nvPr/>
        </p:nvSpPr>
        <p:spPr>
          <a:xfrm>
            <a:off x="584856" y="954145"/>
            <a:ext cx="1626328" cy="461665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公開性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24" name="グループ化 23"/>
          <p:cNvGrpSpPr/>
          <p:nvPr/>
        </p:nvGrpSpPr>
        <p:grpSpPr>
          <a:xfrm>
            <a:off x="5294280" y="1415810"/>
            <a:ext cx="2639759" cy="2161004"/>
            <a:chOff x="5294280" y="1415810"/>
            <a:chExt cx="2639759" cy="2161004"/>
          </a:xfrm>
        </p:grpSpPr>
        <p:sp>
          <p:nvSpPr>
            <p:cNvPr id="38" name="テキスト ボックス 37"/>
            <p:cNvSpPr txBox="1"/>
            <p:nvPr/>
          </p:nvSpPr>
          <p:spPr>
            <a:xfrm>
              <a:off x="5294280" y="2868928"/>
              <a:ext cx="2639759" cy="707886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誰かわからない。</a:t>
              </a:r>
              <a:r>
                <a:rPr kumimoji="1" lang="en-US" altLang="ja-JP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kumimoji="1" lang="en-US" altLang="ja-JP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20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ウソ</a:t>
              </a:r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や詐欺</a:t>
              </a:r>
              <a:r>
                <a:rPr kumimoji="1" lang="en-US" altLang="ja-JP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</a:t>
              </a:r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さぎ</a:t>
              </a:r>
              <a:r>
                <a:rPr kumimoji="1" lang="en-US" altLang="ja-JP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5" name="図 14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5813545" y="1415810"/>
              <a:ext cx="2074702" cy="1355746"/>
            </a:xfrm>
            <a:prstGeom prst="rect">
              <a:avLst/>
            </a:prstGeom>
            <a:effectLst>
              <a:softEdge rad="101600"/>
            </a:effectLst>
          </p:spPr>
        </p:pic>
      </p:grpSp>
      <p:grpSp>
        <p:nvGrpSpPr>
          <p:cNvPr id="27" name="グループ化 26"/>
          <p:cNvGrpSpPr/>
          <p:nvPr/>
        </p:nvGrpSpPr>
        <p:grpSpPr>
          <a:xfrm>
            <a:off x="1449489" y="4480852"/>
            <a:ext cx="2468016" cy="2167746"/>
            <a:chOff x="1449489" y="4480852"/>
            <a:chExt cx="2468016" cy="2167746"/>
          </a:xfrm>
        </p:grpSpPr>
        <p:sp>
          <p:nvSpPr>
            <p:cNvPr id="40" name="テキスト ボックス 39"/>
            <p:cNvSpPr txBox="1"/>
            <p:nvPr/>
          </p:nvSpPr>
          <p:spPr>
            <a:xfrm>
              <a:off x="1449489" y="5940712"/>
              <a:ext cx="2468016" cy="707886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いちど公開したらいつまでも残る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 rot="20563082">
              <a:off x="2316732" y="4480852"/>
              <a:ext cx="1409366" cy="1083319"/>
            </a:xfrm>
            <a:prstGeom prst="rect">
              <a:avLst/>
            </a:prstGeom>
          </p:spPr>
        </p:pic>
      </p:grpSp>
      <p:sp>
        <p:nvSpPr>
          <p:cNvPr id="18" name="テキスト ボックス 17"/>
          <p:cNvSpPr txBox="1"/>
          <p:nvPr/>
        </p:nvSpPr>
        <p:spPr>
          <a:xfrm>
            <a:off x="871436" y="4196026"/>
            <a:ext cx="1014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数年後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44" name="グループ化 43"/>
          <p:cNvGrpSpPr/>
          <p:nvPr/>
        </p:nvGrpSpPr>
        <p:grpSpPr>
          <a:xfrm>
            <a:off x="5294280" y="4244426"/>
            <a:ext cx="3302542" cy="2404172"/>
            <a:chOff x="5294280" y="4244426"/>
            <a:chExt cx="3302542" cy="2404172"/>
          </a:xfrm>
        </p:grpSpPr>
        <p:sp>
          <p:nvSpPr>
            <p:cNvPr id="43" name="テキスト ボックス 42"/>
            <p:cNvSpPr txBox="1"/>
            <p:nvPr/>
          </p:nvSpPr>
          <p:spPr>
            <a:xfrm>
              <a:off x="5294280" y="5940712"/>
              <a:ext cx="2774898" cy="707886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コンピュータウィルスによる情報流出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9" name="右矢印 18"/>
            <p:cNvSpPr/>
            <p:nvPr/>
          </p:nvSpPr>
          <p:spPr>
            <a:xfrm>
              <a:off x="5909481" y="4861464"/>
              <a:ext cx="474935" cy="30220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テキスト ボックス 47"/>
            <p:cNvSpPr txBox="1"/>
            <p:nvPr/>
          </p:nvSpPr>
          <p:spPr>
            <a:xfrm>
              <a:off x="6480352" y="4512101"/>
              <a:ext cx="149587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ID</a:t>
              </a:r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パスワード</a:t>
              </a:r>
            </a:p>
            <a:p>
              <a:r>
                <a:rPr kumimoji="1" lang="ja-JP" altLang="en-US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個人</a:t>
              </a:r>
              <a:r>
                <a:rPr kumimoji="1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情報</a:t>
              </a:r>
            </a:p>
          </p:txBody>
        </p:sp>
        <p:pic>
          <p:nvPicPr>
            <p:cNvPr id="20" name="図 19"/>
            <p:cNvPicPr>
              <a:picLocks noChangeAspect="1"/>
            </p:cNvPicPr>
            <p:nvPr/>
          </p:nvPicPr>
          <p:blipFill>
            <a:blip r:embed="rId2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18000" y="4244426"/>
              <a:ext cx="1078822" cy="1531661"/>
            </a:xfrm>
            <a:prstGeom prst="rect">
              <a:avLst/>
            </a:prstGeom>
          </p:spPr>
        </p:pic>
      </p:grpSp>
      <p:pic>
        <p:nvPicPr>
          <p:cNvPr id="2" name="speech_A080_0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757406" y="157568"/>
            <a:ext cx="609600" cy="609600"/>
          </a:xfrm>
          <a:prstGeom prst="rect">
            <a:avLst/>
          </a:prstGeom>
        </p:spPr>
      </p:pic>
      <p:pic>
        <p:nvPicPr>
          <p:cNvPr id="3" name="speech_A080_0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5607407" y="175723"/>
            <a:ext cx="609600" cy="609600"/>
          </a:xfrm>
          <a:prstGeom prst="rect">
            <a:avLst/>
          </a:prstGeom>
        </p:spPr>
      </p:pic>
      <p:pic>
        <p:nvPicPr>
          <p:cNvPr id="4" name="speech_A080_08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6301398" y="157568"/>
            <a:ext cx="609600" cy="609600"/>
          </a:xfrm>
          <a:prstGeom prst="rect">
            <a:avLst/>
          </a:prstGeom>
        </p:spPr>
      </p:pic>
      <p:pic>
        <p:nvPicPr>
          <p:cNvPr id="5" name="speech_A080_09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6930990" y="175723"/>
            <a:ext cx="609600" cy="609600"/>
          </a:xfrm>
          <a:prstGeom prst="rect">
            <a:avLst/>
          </a:prstGeom>
        </p:spPr>
      </p:pic>
      <p:pic>
        <p:nvPicPr>
          <p:cNvPr id="7" name="speech_A080_10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240447" y="9776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986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ractur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239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739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6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356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356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65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9865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1865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71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9053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1053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47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838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314573" cy="612775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インスタなどの投稿から個人や行動の特定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3" name="グループ化 12"/>
          <p:cNvGrpSpPr/>
          <p:nvPr/>
        </p:nvGrpSpPr>
        <p:grpSpPr>
          <a:xfrm rot="20790486">
            <a:off x="956384" y="1189202"/>
            <a:ext cx="1916215" cy="1328988"/>
            <a:chOff x="2800350" y="2200275"/>
            <a:chExt cx="1916215" cy="1328988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800350" y="2200275"/>
              <a:ext cx="1916215" cy="1328988"/>
            </a:xfrm>
            <a:prstGeom prst="rect">
              <a:avLst/>
            </a:prstGeom>
          </p:spPr>
        </p:pic>
        <p:sp>
          <p:nvSpPr>
            <p:cNvPr id="7" name="正方形/長方形 6"/>
            <p:cNvSpPr/>
            <p:nvPr/>
          </p:nvSpPr>
          <p:spPr>
            <a:xfrm>
              <a:off x="2800350" y="2200275"/>
              <a:ext cx="1916215" cy="1328988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2" name="グループ化 11"/>
          <p:cNvGrpSpPr/>
          <p:nvPr/>
        </p:nvGrpSpPr>
        <p:grpSpPr>
          <a:xfrm rot="691144">
            <a:off x="1799951" y="2119541"/>
            <a:ext cx="1781481" cy="1353406"/>
            <a:chOff x="5470357" y="3124893"/>
            <a:chExt cx="1781481" cy="1353406"/>
          </a:xfrm>
        </p:grpSpPr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470357" y="3124893"/>
              <a:ext cx="1781481" cy="1353406"/>
            </a:xfrm>
            <a:prstGeom prst="rect">
              <a:avLst/>
            </a:prstGeom>
          </p:spPr>
        </p:pic>
        <p:sp>
          <p:nvSpPr>
            <p:cNvPr id="32" name="正方形/長方形 31"/>
            <p:cNvSpPr/>
            <p:nvPr/>
          </p:nvSpPr>
          <p:spPr>
            <a:xfrm>
              <a:off x="5470357" y="3149311"/>
              <a:ext cx="1781481" cy="1328988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40" name="図 3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06687" y="876228"/>
            <a:ext cx="2139642" cy="1489319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14" name="右矢印 13"/>
          <p:cNvSpPr/>
          <p:nvPr/>
        </p:nvSpPr>
        <p:spPr>
          <a:xfrm>
            <a:off x="3693749" y="1578343"/>
            <a:ext cx="513348" cy="3769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4207097" y="2340820"/>
            <a:ext cx="4540663" cy="830997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学校・会社、自宅の住所</a:t>
            </a: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家族構成・日々の行動パターン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22" name="グループ化 21"/>
          <p:cNvGrpSpPr/>
          <p:nvPr/>
        </p:nvGrpSpPr>
        <p:grpSpPr>
          <a:xfrm>
            <a:off x="5640812" y="3171817"/>
            <a:ext cx="2998143" cy="3533393"/>
            <a:chOff x="5640812" y="3171817"/>
            <a:chExt cx="2998143" cy="3533393"/>
          </a:xfrm>
        </p:grpSpPr>
        <p:pic>
          <p:nvPicPr>
            <p:cNvPr id="1026" name="Picture 2" descr="窓を割って入ってくる泥棒のイラスト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7516" y="3687403"/>
              <a:ext cx="1100377" cy="1037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6" name="グループ化 15"/>
            <p:cNvGrpSpPr/>
            <p:nvPr/>
          </p:nvGrpSpPr>
          <p:grpSpPr>
            <a:xfrm>
              <a:off x="5640812" y="3171817"/>
              <a:ext cx="2998143" cy="3533393"/>
              <a:chOff x="5640812" y="3171817"/>
              <a:chExt cx="2998143" cy="3533393"/>
            </a:xfrm>
          </p:grpSpPr>
          <p:sp>
            <p:nvSpPr>
              <p:cNvPr id="15" name="下矢印 14"/>
              <p:cNvSpPr/>
              <p:nvPr/>
            </p:nvSpPr>
            <p:spPr>
              <a:xfrm>
                <a:off x="6288505" y="3171817"/>
                <a:ext cx="1219200" cy="229109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43" name="Picture 2" descr="パーカーのフードをかぶった怪しい人のイラスト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40812" y="3637193"/>
                <a:ext cx="1295385" cy="21771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8" name="Picture 4" descr="https://1.bp.blogspot.com/-I9ClxrvqKsI/Wa8-pdi8jQI/AAAAAAABGg8/qWfqKmMc10Q8oShZnJauSfmrr3G1udZMQCLcBGAs/s800/dorobou_hokkamuri.png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3349" y="4338502"/>
                <a:ext cx="1335606" cy="14758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4" name="テキスト ボックス 43"/>
              <p:cNvSpPr txBox="1"/>
              <p:nvPr/>
            </p:nvSpPr>
            <p:spPr>
              <a:xfrm>
                <a:off x="6446329" y="5874213"/>
                <a:ext cx="1757837" cy="83099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ストーカー</a:t>
                </a:r>
                <a:br>
                  <a:rPr kumimoji="1" lang="ja-JP" altLang="en-US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</a:br>
                <a:r>
                  <a:rPr kumimoji="1" lang="ja-JP" altLang="en-US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空き巣</a:t>
                </a:r>
                <a:endParaRPr kumimoji="1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</p:grpSp>
      <p:sp>
        <p:nvSpPr>
          <p:cNvPr id="45" name="テキスト ボックス 44"/>
          <p:cNvSpPr txBox="1"/>
          <p:nvPr/>
        </p:nvSpPr>
        <p:spPr>
          <a:xfrm>
            <a:off x="535100" y="3920182"/>
            <a:ext cx="4887132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プライベートな情報は載せない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535100" y="5413442"/>
            <a:ext cx="4887132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投稿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したらプライベートな情報が公開されたと思って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535100" y="4603156"/>
            <a:ext cx="4887132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公開範囲を限定する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9" name="図 48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5494" y="984006"/>
            <a:ext cx="877855" cy="1246337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8" name="speech_A080_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873288" y="1369621"/>
            <a:ext cx="609600" cy="609600"/>
          </a:xfrm>
          <a:prstGeom prst="rect">
            <a:avLst/>
          </a:prstGeom>
        </p:spPr>
      </p:pic>
      <p:pic>
        <p:nvPicPr>
          <p:cNvPr id="19" name="speech_A080_1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6919372" y="1377698"/>
            <a:ext cx="609600" cy="609600"/>
          </a:xfrm>
          <a:prstGeom prst="rect">
            <a:avLst/>
          </a:prstGeom>
        </p:spPr>
      </p:pic>
      <p:pic>
        <p:nvPicPr>
          <p:cNvPr id="20" name="speech_A080_1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827941" y="13964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12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6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464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964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24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211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3211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4211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21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26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7811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42" grpId="0" animBg="1"/>
      <p:bldP spid="45" grpId="0" animBg="1"/>
      <p:bldP spid="46" grpId="0" animBg="1"/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763519" cy="612775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ネットショップやフリマでの詐欺・トラブル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428048" y="3920182"/>
            <a:ext cx="5114310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大手通販サイトや正規ルート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や利用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428048" y="5413442"/>
            <a:ext cx="5114310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商品説明やキャンセル・返品条件の確認</a:t>
            </a: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428048" y="4603156"/>
            <a:ext cx="5114310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ショップや出展者の確認や評価</a:t>
            </a:r>
          </a:p>
        </p:txBody>
      </p:sp>
      <p:grpSp>
        <p:nvGrpSpPr>
          <p:cNvPr id="8" name="グループ化 7"/>
          <p:cNvGrpSpPr/>
          <p:nvPr/>
        </p:nvGrpSpPr>
        <p:grpSpPr>
          <a:xfrm rot="756932">
            <a:off x="1871510" y="1194216"/>
            <a:ext cx="2408815" cy="1538944"/>
            <a:chOff x="3013417" y="1291733"/>
            <a:chExt cx="2408815" cy="1538944"/>
          </a:xfrm>
        </p:grpSpPr>
        <p:sp>
          <p:nvSpPr>
            <p:cNvPr id="36" name="正方形/長方形 35"/>
            <p:cNvSpPr/>
            <p:nvPr/>
          </p:nvSpPr>
          <p:spPr>
            <a:xfrm>
              <a:off x="3013417" y="1291733"/>
              <a:ext cx="1772411" cy="15389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2056" name="Picture 8" descr="セーターのイラスト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3798" y="1364195"/>
              <a:ext cx="1001067" cy="956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テキスト ボックス 36"/>
            <p:cNvSpPr txBox="1"/>
            <p:nvPr/>
          </p:nvSpPr>
          <p:spPr>
            <a:xfrm>
              <a:off x="3689685" y="1999680"/>
              <a:ext cx="173254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洋服・</a:t>
              </a:r>
              <a:br>
                <a:rPr kumimoji="1" lang="ja-JP" altLang="en-US" sz="24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24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グッズ</a:t>
              </a:r>
              <a:endParaRPr kumimoji="1"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2058" name="Picture 10" descr="スニーカーのイラスト（靴）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2978" y="1381768"/>
              <a:ext cx="741048" cy="598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グループ化 4"/>
          <p:cNvGrpSpPr/>
          <p:nvPr/>
        </p:nvGrpSpPr>
        <p:grpSpPr>
          <a:xfrm rot="21050554">
            <a:off x="537785" y="1164123"/>
            <a:ext cx="1996600" cy="1538944"/>
            <a:chOff x="219385" y="1198947"/>
            <a:chExt cx="1996600" cy="1538944"/>
          </a:xfrm>
        </p:grpSpPr>
        <p:sp>
          <p:nvSpPr>
            <p:cNvPr id="4" name="正方形/長方形 3"/>
            <p:cNvSpPr/>
            <p:nvPr/>
          </p:nvSpPr>
          <p:spPr>
            <a:xfrm>
              <a:off x="219385" y="1198947"/>
              <a:ext cx="1772411" cy="15389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2050" name="Picture 2" descr="フロートに乗るアイドルのイラスト（女性）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4893"/>
            <a:stretch/>
          </p:blipFill>
          <p:spPr bwMode="auto">
            <a:xfrm>
              <a:off x="219385" y="1198947"/>
              <a:ext cx="1772411" cy="1077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テキスト ボックス 1"/>
            <p:cNvSpPr txBox="1"/>
            <p:nvPr/>
          </p:nvSpPr>
          <p:spPr>
            <a:xfrm>
              <a:off x="483438" y="2276226"/>
              <a:ext cx="17325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チケット</a:t>
              </a:r>
              <a:endParaRPr kumimoji="1"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2060" name="Picture 12" descr="立ってスマホを使う人のイラスト（女子学生・無表情）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913" y="763391"/>
            <a:ext cx="1898087" cy="271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グループ化 25"/>
          <p:cNvGrpSpPr/>
          <p:nvPr/>
        </p:nvGrpSpPr>
        <p:grpSpPr>
          <a:xfrm>
            <a:off x="5591739" y="3182665"/>
            <a:ext cx="3106640" cy="3554478"/>
            <a:chOff x="5591739" y="3182665"/>
            <a:chExt cx="3106640" cy="3554478"/>
          </a:xfrm>
        </p:grpSpPr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5591739" y="3182665"/>
              <a:ext cx="3106640" cy="3234486"/>
            </a:xfrm>
            <a:prstGeom prst="rect">
              <a:avLst/>
            </a:prstGeom>
          </p:spPr>
        </p:pic>
        <p:sp>
          <p:nvSpPr>
            <p:cNvPr id="11" name="テキスト ボックス 10"/>
            <p:cNvSpPr txBox="1"/>
            <p:nvPr/>
          </p:nvSpPr>
          <p:spPr>
            <a:xfrm>
              <a:off x="5676729" y="6275478"/>
              <a:ext cx="2968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エスクローサービス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5" name="グループ化 24"/>
          <p:cNvGrpSpPr/>
          <p:nvPr/>
        </p:nvGrpSpPr>
        <p:grpSpPr>
          <a:xfrm>
            <a:off x="4603064" y="749111"/>
            <a:ext cx="4078728" cy="2291835"/>
            <a:chOff x="4603064" y="749111"/>
            <a:chExt cx="4078728" cy="2291835"/>
          </a:xfrm>
        </p:grpSpPr>
        <p:grpSp>
          <p:nvGrpSpPr>
            <p:cNvPr id="23" name="グループ化 22"/>
            <p:cNvGrpSpPr/>
            <p:nvPr/>
          </p:nvGrpSpPr>
          <p:grpSpPr>
            <a:xfrm>
              <a:off x="4603064" y="749111"/>
              <a:ext cx="4078728" cy="2291835"/>
              <a:chOff x="4603064" y="749111"/>
              <a:chExt cx="4078728" cy="2291835"/>
            </a:xfrm>
          </p:grpSpPr>
          <p:pic>
            <p:nvPicPr>
              <p:cNvPr id="2054" name="Picture 6" descr="通販のトラブルのイラスト（女性）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68159" y="749111"/>
                <a:ext cx="1785728" cy="1860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右矢印 20"/>
              <p:cNvSpPr/>
              <p:nvPr/>
            </p:nvSpPr>
            <p:spPr>
              <a:xfrm>
                <a:off x="4603064" y="1656715"/>
                <a:ext cx="365565" cy="659422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2062" name="Picture 14" descr="宅配便のイラスト「男性配達員」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3791" y="829610"/>
                <a:ext cx="1432443" cy="17630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8" name="テキスト ボックス 47"/>
              <p:cNvSpPr txBox="1"/>
              <p:nvPr/>
            </p:nvSpPr>
            <p:spPr>
              <a:xfrm>
                <a:off x="5243791" y="2579281"/>
                <a:ext cx="1469632" cy="461665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届かない</a:t>
                </a:r>
                <a:endParaRPr kumimoji="1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50" name="テキスト ボックス 49"/>
              <p:cNvSpPr txBox="1"/>
              <p:nvPr/>
            </p:nvSpPr>
            <p:spPr>
              <a:xfrm>
                <a:off x="6840254" y="2576640"/>
                <a:ext cx="1841538" cy="461665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品物が違う</a:t>
                </a:r>
                <a:endParaRPr kumimoji="1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sp>
          <p:nvSpPr>
            <p:cNvPr id="24" name="十字形 23"/>
            <p:cNvSpPr/>
            <p:nvPr/>
          </p:nvSpPr>
          <p:spPr>
            <a:xfrm rot="2690908">
              <a:off x="5362481" y="1215760"/>
              <a:ext cx="1203862" cy="1203862"/>
            </a:xfrm>
            <a:prstGeom prst="plus">
              <a:avLst>
                <a:gd name="adj" fmla="val 44669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27" name="speech_A080_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33872" y="6269412"/>
            <a:ext cx="609600" cy="609600"/>
          </a:xfrm>
          <a:prstGeom prst="rect">
            <a:avLst/>
          </a:prstGeom>
        </p:spPr>
      </p:pic>
      <p:pic>
        <p:nvPicPr>
          <p:cNvPr id="28" name="speech_A080_1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707387" y="6269412"/>
            <a:ext cx="609600" cy="609600"/>
          </a:xfrm>
          <a:prstGeom prst="rect">
            <a:avLst/>
          </a:prstGeom>
        </p:spPr>
      </p:pic>
      <p:pic>
        <p:nvPicPr>
          <p:cNvPr id="29" name="speech_A080_16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535457" y="6288260"/>
            <a:ext cx="609600" cy="609600"/>
          </a:xfrm>
          <a:prstGeom prst="rect">
            <a:avLst/>
          </a:prstGeom>
        </p:spPr>
      </p:pic>
      <p:pic>
        <p:nvPicPr>
          <p:cNvPr id="30" name="speech_A080_17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3334356" y="62694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64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6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06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061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37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431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431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431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43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5124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9055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9555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179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13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42" grpId="0" animBg="1"/>
      <p:bldP spid="45" grpId="0" animBg="1"/>
      <p:bldP spid="46" grpId="0" animBg="1"/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76351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見分けのつかない偽サイトや悪者アプリ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369925" y="3221831"/>
            <a:ext cx="3945831" cy="1200329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安全なサイトやアプリしか使わない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偽物を判断は無理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323229" y="5321223"/>
            <a:ext cx="3951447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Web</a:t>
            </a:r>
            <a:r>
              <a:rPr kumimoji="1" lang="ja-JP" altLang="en-US" sz="24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での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偽情報の確認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345814" y="4656321"/>
            <a:ext cx="3953961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セキュリティソフトの使用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5" name="図 3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376212">
            <a:off x="1686455" y="1150384"/>
            <a:ext cx="2210946" cy="1801226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041742">
            <a:off x="429999" y="1124002"/>
            <a:ext cx="1314450" cy="1847850"/>
          </a:xfrm>
          <a:prstGeom prst="rect">
            <a:avLst/>
          </a:prstGeom>
        </p:spPr>
      </p:pic>
      <p:sp>
        <p:nvSpPr>
          <p:cNvPr id="60" name="テキスト ボックス 59"/>
          <p:cNvSpPr txBox="1"/>
          <p:nvPr/>
        </p:nvSpPr>
        <p:spPr>
          <a:xfrm>
            <a:off x="321256" y="6005182"/>
            <a:ext cx="3951447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保護者への相談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59" name="グループ化 58"/>
          <p:cNvGrpSpPr/>
          <p:nvPr/>
        </p:nvGrpSpPr>
        <p:grpSpPr>
          <a:xfrm>
            <a:off x="4358381" y="791442"/>
            <a:ext cx="4286855" cy="2244776"/>
            <a:chOff x="4358381" y="791442"/>
            <a:chExt cx="4286855" cy="2244776"/>
          </a:xfrm>
        </p:grpSpPr>
        <p:sp>
          <p:nvSpPr>
            <p:cNvPr id="21" name="右矢印 20"/>
            <p:cNvSpPr/>
            <p:nvPr/>
          </p:nvSpPr>
          <p:spPr>
            <a:xfrm>
              <a:off x="4358381" y="1654628"/>
              <a:ext cx="330513" cy="1381590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53" name="グループ化 52"/>
            <p:cNvGrpSpPr/>
            <p:nvPr/>
          </p:nvGrpSpPr>
          <p:grpSpPr>
            <a:xfrm>
              <a:off x="5132615" y="791442"/>
              <a:ext cx="3512621" cy="1784814"/>
              <a:chOff x="5132615" y="791442"/>
              <a:chExt cx="3512621" cy="1784814"/>
            </a:xfrm>
          </p:grpSpPr>
          <p:sp>
            <p:nvSpPr>
              <p:cNvPr id="48" name="テキスト ボックス 47"/>
              <p:cNvSpPr txBox="1"/>
              <p:nvPr/>
            </p:nvSpPr>
            <p:spPr>
              <a:xfrm>
                <a:off x="5132615" y="2114591"/>
                <a:ext cx="3512621" cy="461665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有料サイトの不当請求</a:t>
                </a:r>
                <a:endParaRPr kumimoji="1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61" name="テキスト ボックス 60"/>
              <p:cNvSpPr txBox="1"/>
              <p:nvPr/>
            </p:nvSpPr>
            <p:spPr>
              <a:xfrm>
                <a:off x="5228868" y="953040"/>
                <a:ext cx="2020006" cy="95410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28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入会金</a:t>
                </a:r>
              </a:p>
              <a:p>
                <a:r>
                  <a:rPr kumimoji="1" lang="ja-JP" altLang="en-US" sz="28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　</a:t>
                </a:r>
                <a:r>
                  <a:rPr kumimoji="1" lang="en-US" altLang="ja-JP" sz="28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3</a:t>
                </a:r>
                <a:r>
                  <a:rPr kumimoji="1" lang="en-US" altLang="ja-JP" sz="28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0</a:t>
                </a:r>
                <a:r>
                  <a:rPr kumimoji="1" lang="ja-JP" altLang="en-US" sz="28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万円</a:t>
                </a:r>
                <a:endPara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pic>
            <p:nvPicPr>
              <p:cNvPr id="62" name="図 61"/>
              <p:cNvPicPr>
                <a:picLocks noChangeAspect="1"/>
              </p:cNvPicPr>
              <p:nvPr/>
            </p:nvPicPr>
            <p:blipFill>
              <a:blip r:embed="rId1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043420" y="791442"/>
                <a:ext cx="877855" cy="1246337"/>
              </a:xfrm>
              <a:prstGeom prst="rect">
                <a:avLst/>
              </a:prstGeom>
              <a:effectLst>
                <a:softEdge rad="0"/>
              </a:effectLst>
            </p:spPr>
          </p:pic>
        </p:grpSp>
      </p:grpSp>
      <p:grpSp>
        <p:nvGrpSpPr>
          <p:cNvPr id="51" name="グループ化 50"/>
          <p:cNvGrpSpPr/>
          <p:nvPr/>
        </p:nvGrpSpPr>
        <p:grpSpPr>
          <a:xfrm>
            <a:off x="5038022" y="4488322"/>
            <a:ext cx="3923263" cy="2090789"/>
            <a:chOff x="5038022" y="4488322"/>
            <a:chExt cx="3923263" cy="2090789"/>
          </a:xfrm>
        </p:grpSpPr>
        <p:pic>
          <p:nvPicPr>
            <p:cNvPr id="2064" name="Picture 16" descr="コンピューターウィルスのイラスト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8912" y="4488322"/>
              <a:ext cx="1464508" cy="1464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テキスト ボックス 65"/>
            <p:cNvSpPr txBox="1"/>
            <p:nvPr/>
          </p:nvSpPr>
          <p:spPr>
            <a:xfrm>
              <a:off x="5132614" y="6117446"/>
              <a:ext cx="3512621" cy="4616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ウィルス感染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67" name="Picture 2" descr="細菌・ばい菌のイラスト「悪い顔のキャラクター」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8022" y="4725800"/>
              <a:ext cx="1190847" cy="1190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9" name="テキスト ボックス 68"/>
            <p:cNvSpPr txBox="1"/>
            <p:nvPr/>
          </p:nvSpPr>
          <p:spPr>
            <a:xfrm>
              <a:off x="7032191" y="4787271"/>
              <a:ext cx="1929094" cy="1200329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破壊</a:t>
              </a:r>
            </a:p>
            <a:p>
              <a:r>
                <a:rPr kumimoji="1" lang="ja-JP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身代金</a:t>
              </a:r>
            </a:p>
            <a:p>
              <a:r>
                <a:rPr kumimoji="1" lang="ja-JP" altLang="en-US" sz="2400" dirty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他</a:t>
              </a:r>
              <a:r>
                <a:rPr kumimoji="1" lang="ja-JP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への感染</a:t>
              </a:r>
              <a:endParaRPr kumimoji="1" lang="ja-JP" altLang="en-US" sz="24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52" name="グループ化 51"/>
          <p:cNvGrpSpPr/>
          <p:nvPr/>
        </p:nvGrpSpPr>
        <p:grpSpPr>
          <a:xfrm>
            <a:off x="5132615" y="2595104"/>
            <a:ext cx="3615145" cy="1861175"/>
            <a:chOff x="5132615" y="2595104"/>
            <a:chExt cx="3615145" cy="1861175"/>
          </a:xfrm>
        </p:grpSpPr>
        <p:sp>
          <p:nvSpPr>
            <p:cNvPr id="63" name="テキスト ボックス 62"/>
            <p:cNvSpPr txBox="1"/>
            <p:nvPr/>
          </p:nvSpPr>
          <p:spPr>
            <a:xfrm>
              <a:off x="5132615" y="3994614"/>
              <a:ext cx="3512621" cy="4616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個人情報</a:t>
              </a:r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/ID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抜き取り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38" name="図 37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5237872" y="2595104"/>
              <a:ext cx="2638425" cy="1362075"/>
            </a:xfrm>
            <a:prstGeom prst="rect">
              <a:avLst/>
            </a:prstGeom>
          </p:spPr>
        </p:pic>
        <p:sp>
          <p:nvSpPr>
            <p:cNvPr id="70" name="テキスト ボックス 69"/>
            <p:cNvSpPr txBox="1"/>
            <p:nvPr/>
          </p:nvSpPr>
          <p:spPr>
            <a:xfrm>
              <a:off x="7628391" y="3360331"/>
              <a:ext cx="1119369" cy="4616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悪用</a:t>
              </a:r>
              <a:endParaRPr kumimoji="1" lang="ja-JP" altLang="en-US" sz="24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54" name="speech_A080_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53944" y="800999"/>
            <a:ext cx="609600" cy="609600"/>
          </a:xfrm>
          <a:prstGeom prst="rect">
            <a:avLst/>
          </a:prstGeom>
        </p:spPr>
      </p:pic>
      <p:pic>
        <p:nvPicPr>
          <p:cNvPr id="55" name="speech_A080_1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43925" y="800999"/>
            <a:ext cx="609600" cy="609600"/>
          </a:xfrm>
          <a:prstGeom prst="rect">
            <a:avLst/>
          </a:prstGeom>
        </p:spPr>
      </p:pic>
      <p:pic>
        <p:nvPicPr>
          <p:cNvPr id="56" name="speech_A080_2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909507" y="832743"/>
            <a:ext cx="609600" cy="609600"/>
          </a:xfrm>
          <a:prstGeom prst="rect">
            <a:avLst/>
          </a:prstGeom>
        </p:spPr>
      </p:pic>
      <p:pic>
        <p:nvPicPr>
          <p:cNvPr id="57" name="speech_A080_21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77011" y="864931"/>
            <a:ext cx="609600" cy="609600"/>
          </a:xfrm>
          <a:prstGeom prst="rect">
            <a:avLst/>
          </a:prstGeom>
        </p:spPr>
      </p:pic>
      <p:pic>
        <p:nvPicPr>
          <p:cNvPr id="58" name="speech_A080_22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482849" y="8762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117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06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1906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3406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4289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8695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9695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155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1746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746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6143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9389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389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1389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2389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3389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63320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7209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</p:childTnLst>
        </p:cTn>
      </p:par>
    </p:tnLst>
    <p:bldLst>
      <p:bldP spid="42" grpId="0" animBg="1"/>
      <p:bldP spid="45" grpId="0" animBg="1"/>
      <p:bldP spid="46" grpId="0" animBg="1"/>
      <p:bldP spid="47" grpId="0" animBg="1"/>
      <p:bldP spid="6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314573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>
                <a:ea typeface="メイリオ" panose="020B0604030504040204" pitchFamily="50" charset="-128"/>
              </a:rPr>
              <a:t>簡単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に盗まれる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ID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とパスワード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421687" y="4069218"/>
            <a:ext cx="3768811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とにかく、人に教えない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421687" y="5411144"/>
            <a:ext cx="376881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サービスごとに異なる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パスワード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421687" y="4726710"/>
            <a:ext cx="3768811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単純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じゃないパスワード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21" name="グループ化 20"/>
          <p:cNvGrpSpPr/>
          <p:nvPr/>
        </p:nvGrpSpPr>
        <p:grpSpPr>
          <a:xfrm>
            <a:off x="595399" y="844921"/>
            <a:ext cx="3639013" cy="2397055"/>
            <a:chOff x="595399" y="844921"/>
            <a:chExt cx="3639013" cy="2397055"/>
          </a:xfrm>
        </p:grpSpPr>
        <p:pic>
          <p:nvPicPr>
            <p:cNvPr id="2" name="図 1"/>
            <p:cNvPicPr>
              <a:picLocks noChangeAspect="1"/>
            </p:cNvPicPr>
            <p:nvPr/>
          </p:nvPicPr>
          <p:blipFill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9488" y="889421"/>
              <a:ext cx="1676084" cy="551343"/>
            </a:xfrm>
            <a:prstGeom prst="rect">
              <a:avLst/>
            </a:prstGeom>
          </p:spPr>
        </p:pic>
        <p:pic>
          <p:nvPicPr>
            <p:cNvPr id="4" name="図 3"/>
            <p:cNvPicPr>
              <a:picLocks noChangeAspect="1"/>
            </p:cNvPicPr>
            <p:nvPr/>
          </p:nvPicPr>
          <p:blipFill>
            <a:blip r:embed="rId17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7191" y="844921"/>
              <a:ext cx="1102657" cy="533103"/>
            </a:xfrm>
            <a:prstGeom prst="rect">
              <a:avLst/>
            </a:prstGeom>
          </p:spPr>
        </p:pic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18">
              <a:clrChange>
                <a:clrFrom>
                  <a:srgbClr val="F1F1F1"/>
                </a:clrFrom>
                <a:clrTo>
                  <a:srgbClr val="F1F1F1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70346" y="1521688"/>
              <a:ext cx="864066" cy="818244"/>
            </a:xfrm>
            <a:prstGeom prst="rect">
              <a:avLst/>
            </a:prstGeom>
          </p:spPr>
        </p:pic>
        <p:pic>
          <p:nvPicPr>
            <p:cNvPr id="6148" name="Picture 4" descr="【女子向け】おすすめの人気iPhoneアプリ beautyplus"/>
            <p:cNvPicPr>
              <a:picLocks noChangeAspect="1" noChangeArrowheads="1"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399" y="1554434"/>
              <a:ext cx="628178" cy="628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0" name="Picture 6" descr="【女子向け】おすすめの人気iPhoneアプリ メルカリ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17" y="2135129"/>
              <a:ext cx="1106847" cy="1106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2" name="Picture 8" descr="【女子向け】おすすめの人気iPhoneアプリ スナップチャット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2423" y="2360454"/>
              <a:ext cx="737425" cy="737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4" descr="スマートフォン・スマホのイラスト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5361" y="1391217"/>
              <a:ext cx="1318657" cy="1429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テキスト ボックス 10"/>
            <p:cNvSpPr txBox="1"/>
            <p:nvPr/>
          </p:nvSpPr>
          <p:spPr>
            <a:xfrm>
              <a:off x="957890" y="1698531"/>
              <a:ext cx="29736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ID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・パスワード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4" name="グループ化 13"/>
          <p:cNvGrpSpPr/>
          <p:nvPr/>
        </p:nvGrpSpPr>
        <p:grpSpPr>
          <a:xfrm>
            <a:off x="4234412" y="720674"/>
            <a:ext cx="4410824" cy="1924071"/>
            <a:chOff x="4234412" y="720674"/>
            <a:chExt cx="4410824" cy="1924071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6968492" y="720674"/>
              <a:ext cx="990600" cy="1466850"/>
            </a:xfrm>
            <a:prstGeom prst="rect">
              <a:avLst/>
            </a:prstGeom>
          </p:spPr>
        </p:pic>
        <p:sp>
          <p:nvSpPr>
            <p:cNvPr id="30" name="テキスト ボックス 29"/>
            <p:cNvSpPr txBox="1"/>
            <p:nvPr/>
          </p:nvSpPr>
          <p:spPr>
            <a:xfrm>
              <a:off x="5132615" y="2183080"/>
              <a:ext cx="3512621" cy="4616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気軽に教えてしまう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026" name="Picture 2" descr="携帯電話で話す人のイラスト（女性）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0885" y="955370"/>
              <a:ext cx="802315" cy="1168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雲形吹き出し 6"/>
            <p:cNvSpPr/>
            <p:nvPr/>
          </p:nvSpPr>
          <p:spPr>
            <a:xfrm>
              <a:off x="4234412" y="1037609"/>
              <a:ext cx="1780674" cy="880261"/>
            </a:xfrm>
            <a:prstGeom prst="cloudCallout">
              <a:avLst>
                <a:gd name="adj1" fmla="val 55744"/>
                <a:gd name="adj2" fmla="val 9650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ドコモです。</a:t>
              </a:r>
              <a:endParaRPr kumimoji="1" lang="ja-JP" altLang="en-US" sz="2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2" name="グループ化 11"/>
          <p:cNvGrpSpPr/>
          <p:nvPr/>
        </p:nvGrpSpPr>
        <p:grpSpPr>
          <a:xfrm>
            <a:off x="4599484" y="2765207"/>
            <a:ext cx="4017768" cy="1767868"/>
            <a:chOff x="4599484" y="2765207"/>
            <a:chExt cx="4017768" cy="1767868"/>
          </a:xfrm>
        </p:grpSpPr>
        <p:sp>
          <p:nvSpPr>
            <p:cNvPr id="8" name="雲形吹き出し 7"/>
            <p:cNvSpPr/>
            <p:nvPr/>
          </p:nvSpPr>
          <p:spPr>
            <a:xfrm>
              <a:off x="4599484" y="2765207"/>
              <a:ext cx="3979555" cy="1220336"/>
            </a:xfrm>
            <a:prstGeom prst="cloudCallout">
              <a:avLst>
                <a:gd name="adj1" fmla="val -7026"/>
                <a:gd name="adj2" fmla="val 36707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5753180" y="2829877"/>
              <a:ext cx="19410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パスワード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6" name="テキスト ボックス 35"/>
            <p:cNvSpPr txBox="1"/>
            <p:nvPr/>
          </p:nvSpPr>
          <p:spPr>
            <a:xfrm rot="21096501">
              <a:off x="5216509" y="3282003"/>
              <a:ext cx="1155840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誕生日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7" name="テキスト ボックス 36"/>
            <p:cNvSpPr txBox="1"/>
            <p:nvPr/>
          </p:nvSpPr>
          <p:spPr>
            <a:xfrm rot="21096501">
              <a:off x="6592922" y="3269336"/>
              <a:ext cx="1155840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住所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5104631" y="4071410"/>
              <a:ext cx="3512621" cy="4616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ばれやす</a:t>
              </a:r>
              <a:r>
                <a:rPr kumimoji="1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い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パスワード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5124749" y="4536855"/>
            <a:ext cx="3512621" cy="1885538"/>
            <a:chOff x="5124749" y="4536855"/>
            <a:chExt cx="3512621" cy="1885538"/>
          </a:xfrm>
        </p:grpSpPr>
        <p:pic>
          <p:nvPicPr>
            <p:cNvPr id="1028" name="Picture 4" descr="謝罪会見のイラスト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9441" y="4536855"/>
              <a:ext cx="1608571" cy="14276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テキスト ボックス 39"/>
            <p:cNvSpPr txBox="1"/>
            <p:nvPr/>
          </p:nvSpPr>
          <p:spPr>
            <a:xfrm>
              <a:off x="5124749" y="5960728"/>
              <a:ext cx="3512621" cy="4616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企業からの流出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595399" y="781655"/>
            <a:ext cx="3875112" cy="3174037"/>
            <a:chOff x="595399" y="781655"/>
            <a:chExt cx="3875112" cy="3174037"/>
          </a:xfrm>
        </p:grpSpPr>
        <p:grpSp>
          <p:nvGrpSpPr>
            <p:cNvPr id="23" name="グループ化 22"/>
            <p:cNvGrpSpPr/>
            <p:nvPr/>
          </p:nvGrpSpPr>
          <p:grpSpPr>
            <a:xfrm>
              <a:off x="595399" y="781655"/>
              <a:ext cx="3639013" cy="2465658"/>
              <a:chOff x="595399" y="781655"/>
              <a:chExt cx="3639013" cy="2465658"/>
            </a:xfrm>
          </p:grpSpPr>
          <p:grpSp>
            <p:nvGrpSpPr>
              <p:cNvPr id="48" name="グループ化 47"/>
              <p:cNvGrpSpPr/>
              <p:nvPr/>
            </p:nvGrpSpPr>
            <p:grpSpPr>
              <a:xfrm>
                <a:off x="595399" y="850258"/>
                <a:ext cx="3639013" cy="2397055"/>
                <a:chOff x="595399" y="844921"/>
                <a:chExt cx="3639013" cy="2397055"/>
              </a:xfrm>
            </p:grpSpPr>
            <p:pic>
              <p:nvPicPr>
                <p:cNvPr id="50" name="図 49"/>
                <p:cNvPicPr>
                  <a:picLocks noChangeAspect="1"/>
                </p:cNvPicPr>
                <p:nvPr/>
              </p:nvPicPr>
              <p:blipFill>
                <a:blip r:embed="rId16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909488" y="889421"/>
                  <a:ext cx="1676084" cy="551343"/>
                </a:xfrm>
                <a:prstGeom prst="rect">
                  <a:avLst/>
                </a:prstGeom>
              </p:spPr>
            </p:pic>
            <p:pic>
              <p:nvPicPr>
                <p:cNvPr id="51" name="図 50"/>
                <p:cNvPicPr>
                  <a:picLocks noChangeAspect="1"/>
                </p:cNvPicPr>
                <p:nvPr/>
              </p:nvPicPr>
              <p:blipFill>
                <a:blip r:embed="rId17">
                  <a:clrChange>
                    <a:clrFrom>
                      <a:srgbClr val="F8F8F8"/>
                    </a:clrFrom>
                    <a:clrTo>
                      <a:srgbClr val="F8F8F8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2767191" y="844921"/>
                  <a:ext cx="1102657" cy="533103"/>
                </a:xfrm>
                <a:prstGeom prst="rect">
                  <a:avLst/>
                </a:prstGeom>
              </p:spPr>
            </p:pic>
            <p:pic>
              <p:nvPicPr>
                <p:cNvPr id="52" name="図 51"/>
                <p:cNvPicPr>
                  <a:picLocks noChangeAspect="1"/>
                </p:cNvPicPr>
                <p:nvPr/>
              </p:nvPicPr>
              <p:blipFill>
                <a:blip r:embed="rId18">
                  <a:clrChange>
                    <a:clrFrom>
                      <a:srgbClr val="F1F1F1"/>
                    </a:clrFrom>
                    <a:clrTo>
                      <a:srgbClr val="F1F1F1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3370346" y="1521688"/>
                  <a:ext cx="864066" cy="818244"/>
                </a:xfrm>
                <a:prstGeom prst="rect">
                  <a:avLst/>
                </a:prstGeom>
              </p:spPr>
            </p:pic>
            <p:pic>
              <p:nvPicPr>
                <p:cNvPr id="53" name="Picture 4" descr="【女子向け】おすすめの人気iPhoneアプリ beautyplus"/>
                <p:cNvPicPr>
                  <a:picLocks noChangeAspect="1" noChangeArrowheads="1"/>
                </p:cNvPicPr>
                <p:nvPr/>
              </p:nvPicPr>
              <p:blipFill>
                <a:blip r:embed="rId19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5399" y="1554434"/>
                  <a:ext cx="628178" cy="62817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4" name="Picture 6" descr="【女子向け】おすすめの人気iPhoneアプリ メルカリ"/>
                <p:cNvPicPr>
                  <a:picLocks noChangeAspect="1" noChangeArrowheads="1"/>
                </p:cNvPicPr>
                <p:nvPr/>
              </p:nvPicPr>
              <p:blipFill>
                <a:blip r:embed="rId20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8917" y="2135129"/>
                  <a:ext cx="1106847" cy="11068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5" name="Picture 8" descr="【女子向け】おすすめの人気iPhoneアプリ スナップチャット"/>
                <p:cNvPicPr>
                  <a:picLocks noChangeAspect="1" noChangeArrowheads="1"/>
                </p:cNvPicPr>
                <p:nvPr/>
              </p:nvPicPr>
              <p:blipFill>
                <a:blip r:embed="rId21" cstate="print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32423" y="2360454"/>
                  <a:ext cx="737425" cy="73742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6" name="Picture 4" descr="スマートフォン・スマホのイラスト"/>
                <p:cNvPicPr>
                  <a:picLocks noChangeAspect="1" noChangeArrowheads="1"/>
                </p:cNvPicPr>
                <p:nvPr/>
              </p:nvPicPr>
              <p:blipFill>
                <a:blip r:embed="rId22" cstate="print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23">
                          <a14:imgEffect>
                            <a14:brightnessContrast bright="4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55361" y="1391217"/>
                  <a:ext cx="1318657" cy="14294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57" name="テキスト ボックス 56"/>
                <p:cNvSpPr txBox="1"/>
                <p:nvPr/>
              </p:nvSpPr>
              <p:spPr>
                <a:xfrm>
                  <a:off x="957890" y="1698531"/>
                  <a:ext cx="2973623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2800" dirty="0" smtClean="0"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ID</a:t>
                  </a:r>
                  <a:r>
                    <a:rPr kumimoji="1" lang="ja-JP" altLang="en-US" sz="2800" dirty="0" smtClean="0"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・パスワード</a:t>
                  </a:r>
                  <a:endParaRPr kumimoji="1" lang="ja-JP" altLang="en-US" sz="2800" dirty="0"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</p:txBody>
            </p:sp>
          </p:grpSp>
          <p:pic>
            <p:nvPicPr>
              <p:cNvPr id="58" name="Picture 2" descr="悪魔の影のイラスト"/>
              <p:cNvPicPr>
                <a:picLocks noChangeAspect="1" noChangeArrowheads="1"/>
              </p:cNvPicPr>
              <p:nvPr/>
            </p:nvPicPr>
            <p:blipFill rotWithShape="1"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8904"/>
              <a:stretch/>
            </p:blipFill>
            <p:spPr bwMode="auto">
              <a:xfrm>
                <a:off x="612725" y="781655"/>
                <a:ext cx="2882336" cy="2038999"/>
              </a:xfrm>
              <a:prstGeom prst="rect">
                <a:avLst/>
              </a:prstGeom>
              <a:noFill/>
              <a:effectLst>
                <a:softEdge rad="635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1" name="テキスト ボックス 40"/>
            <p:cNvSpPr txBox="1"/>
            <p:nvPr/>
          </p:nvSpPr>
          <p:spPr>
            <a:xfrm>
              <a:off x="957890" y="3124695"/>
              <a:ext cx="3512621" cy="83099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同じパスワードだと、すべて乗っ取られる</a:t>
              </a:r>
              <a:endParaRPr kumimoji="1" lang="ja-JP" altLang="en-US" sz="24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15" name="speech_A080_3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657503" y="6266330"/>
            <a:ext cx="609600" cy="609600"/>
          </a:xfrm>
          <a:prstGeom prst="rect">
            <a:avLst/>
          </a:prstGeom>
        </p:spPr>
      </p:pic>
      <p:pic>
        <p:nvPicPr>
          <p:cNvPr id="16" name="speech_A080_3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1588175" y="6269571"/>
            <a:ext cx="609600" cy="609600"/>
          </a:xfrm>
          <a:prstGeom prst="rect">
            <a:avLst/>
          </a:prstGeom>
        </p:spPr>
      </p:pic>
      <p:pic>
        <p:nvPicPr>
          <p:cNvPr id="18" name="speech_A080_35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2518847" y="6254173"/>
            <a:ext cx="609600" cy="609600"/>
          </a:xfrm>
          <a:prstGeom prst="rect">
            <a:avLst/>
          </a:prstGeom>
        </p:spPr>
      </p:pic>
      <p:pic>
        <p:nvPicPr>
          <p:cNvPr id="19" name="speech_A080_36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3411374" y="6254173"/>
            <a:ext cx="609600" cy="609600"/>
          </a:xfrm>
          <a:prstGeom prst="rect">
            <a:avLst/>
          </a:prstGeom>
        </p:spPr>
      </p:pic>
      <p:pic>
        <p:nvPicPr>
          <p:cNvPr id="20" name="speech_A080_37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4248272" y="6201511"/>
            <a:ext cx="609600" cy="609600"/>
          </a:xfrm>
          <a:prstGeom prst="rect">
            <a:avLst/>
          </a:prstGeom>
        </p:spPr>
      </p:pic>
      <p:pic>
        <p:nvPicPr>
          <p:cNvPr id="22" name="speech_A080_38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5309841" y="62541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25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6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868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368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867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045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3045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818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1231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2231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684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908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8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142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1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2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3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4500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2118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5685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42" grpId="0" animBg="1"/>
      <p:bldP spid="45" grpId="0" animBg="1"/>
      <p:bldP spid="46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76351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相手を信用してたのが落とし穴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369925" y="3221831"/>
            <a:ext cx="394583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ネットでの、本名や経歴などを簡単に信じない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323229" y="5321223"/>
            <a:ext cx="3951447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下着や裸の写真を送ったり、悩みなど教えない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349902" y="4256000"/>
            <a:ext cx="395396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ネット上の相手に深入りしない。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DM</a:t>
            </a:r>
            <a:r>
              <a:rPr kumimoji="1" lang="ja-JP" altLang="en-US" sz="24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には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注意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4956" y="864058"/>
            <a:ext cx="1972456" cy="196662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" b="100000" l="8475" r="966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0777" y="1430093"/>
            <a:ext cx="1704239" cy="144427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800" b="99200" l="1042" r="9791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7705" y="1739322"/>
            <a:ext cx="914400" cy="1190625"/>
          </a:xfrm>
          <a:prstGeom prst="rect">
            <a:avLst/>
          </a:prstGeom>
        </p:spPr>
      </p:pic>
      <p:grpSp>
        <p:nvGrpSpPr>
          <p:cNvPr id="10" name="グループ化 9"/>
          <p:cNvGrpSpPr/>
          <p:nvPr/>
        </p:nvGrpSpPr>
        <p:grpSpPr>
          <a:xfrm>
            <a:off x="4460837" y="876228"/>
            <a:ext cx="4077060" cy="2243141"/>
            <a:chOff x="4358381" y="793077"/>
            <a:chExt cx="4077060" cy="2243141"/>
          </a:xfrm>
        </p:grpSpPr>
        <p:sp>
          <p:nvSpPr>
            <p:cNvPr id="21" name="右矢印 20"/>
            <p:cNvSpPr/>
            <p:nvPr/>
          </p:nvSpPr>
          <p:spPr>
            <a:xfrm>
              <a:off x="4358381" y="1654628"/>
              <a:ext cx="330513" cy="1381590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9" name="グループ化 8"/>
            <p:cNvGrpSpPr/>
            <p:nvPr/>
          </p:nvGrpSpPr>
          <p:grpSpPr>
            <a:xfrm>
              <a:off x="4837974" y="793077"/>
              <a:ext cx="3597467" cy="2076394"/>
              <a:chOff x="4837974" y="793077"/>
              <a:chExt cx="3597467" cy="2076394"/>
            </a:xfrm>
          </p:grpSpPr>
          <p:pic>
            <p:nvPicPr>
              <p:cNvPr id="49" name="図 48"/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295799" y="876228"/>
                <a:ext cx="2139642" cy="1489319"/>
              </a:xfrm>
              <a:prstGeom prst="rect">
                <a:avLst/>
              </a:prstGeom>
              <a:effectLst>
                <a:softEdge rad="152400"/>
              </a:effectLst>
            </p:spPr>
          </p:pic>
          <p:sp>
            <p:nvSpPr>
              <p:cNvPr id="48" name="テキスト ボックス 47"/>
              <p:cNvSpPr txBox="1"/>
              <p:nvPr/>
            </p:nvSpPr>
            <p:spPr>
              <a:xfrm>
                <a:off x="4922820" y="2407806"/>
                <a:ext cx="3512621" cy="461665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拡散や脅迫</a:t>
                </a:r>
                <a:endParaRPr kumimoji="1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pic>
            <p:nvPicPr>
              <p:cNvPr id="5" name="図 4"/>
              <p:cNvPicPr>
                <a:picLocks noChangeAspect="1"/>
              </p:cNvPicPr>
              <p:nvPr/>
            </p:nvPicPr>
            <p:blipFill>
              <a:blip r:embed="rId2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837974" y="793077"/>
                <a:ext cx="1091113" cy="1308545"/>
              </a:xfrm>
              <a:prstGeom prst="rect">
                <a:avLst/>
              </a:prstGeom>
            </p:spPr>
          </p:pic>
          <p:pic>
            <p:nvPicPr>
              <p:cNvPr id="43" name="図 42"/>
              <p:cNvPicPr>
                <a:picLocks noChangeAspect="1"/>
              </p:cNvPicPr>
              <p:nvPr/>
            </p:nvPicPr>
            <p:blipFill>
              <a:blip r:embed="rId2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265362" y="1226896"/>
                <a:ext cx="1091113" cy="1308545"/>
              </a:xfrm>
              <a:prstGeom prst="rect">
                <a:avLst/>
              </a:prstGeom>
            </p:spPr>
          </p:pic>
          <p:pic>
            <p:nvPicPr>
              <p:cNvPr id="44" name="図 43"/>
              <p:cNvPicPr>
                <a:picLocks noChangeAspect="1"/>
              </p:cNvPicPr>
              <p:nvPr/>
            </p:nvPicPr>
            <p:blipFill>
              <a:blip r:embed="rId2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804230" y="934569"/>
                <a:ext cx="1091113" cy="1308545"/>
              </a:xfrm>
              <a:prstGeom prst="rect">
                <a:avLst/>
              </a:prstGeom>
            </p:spPr>
          </p:pic>
        </p:grpSp>
      </p:grpSp>
      <p:grpSp>
        <p:nvGrpSpPr>
          <p:cNvPr id="8" name="グループ化 7"/>
          <p:cNvGrpSpPr/>
          <p:nvPr/>
        </p:nvGrpSpPr>
        <p:grpSpPr>
          <a:xfrm>
            <a:off x="5025276" y="4749335"/>
            <a:ext cx="3512621" cy="1879266"/>
            <a:chOff x="4913775" y="2482281"/>
            <a:chExt cx="3512621" cy="1879266"/>
          </a:xfrm>
        </p:grpSpPr>
        <p:pic>
          <p:nvPicPr>
            <p:cNvPr id="5122" name="Picture 2" descr="失恋ハートのマーク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9418" y="2904613"/>
              <a:ext cx="1143000" cy="981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図 49"/>
            <p:cNvPicPr>
              <a:picLocks noChangeAspect="1"/>
            </p:cNvPicPr>
            <p:nvPr/>
          </p:nvPicPr>
          <p:blipFill>
            <a:blip r:embed="rId2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25295" y="2628444"/>
              <a:ext cx="1091113" cy="1308545"/>
            </a:xfrm>
            <a:prstGeom prst="rect">
              <a:avLst/>
            </a:prstGeom>
          </p:spPr>
        </p:pic>
        <p:pic>
          <p:nvPicPr>
            <p:cNvPr id="64" name="図 63"/>
            <p:cNvPicPr>
              <a:picLocks noChangeAspect="1"/>
            </p:cNvPicPr>
            <p:nvPr/>
          </p:nvPicPr>
          <p:blipFill>
            <a:blip r:embed="rId2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98433" y="2774608"/>
              <a:ext cx="1091113" cy="1308545"/>
            </a:xfrm>
            <a:prstGeom prst="rect">
              <a:avLst/>
            </a:prstGeom>
          </p:spPr>
        </p:pic>
        <p:pic>
          <p:nvPicPr>
            <p:cNvPr id="65" name="図 64"/>
            <p:cNvPicPr>
              <a:picLocks noChangeAspect="1"/>
            </p:cNvPicPr>
            <p:nvPr/>
          </p:nvPicPr>
          <p:blipFill>
            <a:blip r:embed="rId2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90641" y="2482281"/>
              <a:ext cx="1091113" cy="1308545"/>
            </a:xfrm>
            <a:prstGeom prst="rect">
              <a:avLst/>
            </a:prstGeom>
          </p:spPr>
        </p:pic>
        <p:sp>
          <p:nvSpPr>
            <p:cNvPr id="68" name="テキスト ボックス 67"/>
            <p:cNvSpPr txBox="1"/>
            <p:nvPr/>
          </p:nvSpPr>
          <p:spPr>
            <a:xfrm>
              <a:off x="4913775" y="3899882"/>
              <a:ext cx="3512621" cy="4616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リベンジポルノ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5048174" y="2910919"/>
            <a:ext cx="3512621" cy="2126014"/>
            <a:chOff x="5007924" y="4470603"/>
            <a:chExt cx="3512621" cy="2126014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5383530" y="4470603"/>
              <a:ext cx="2440512" cy="1664349"/>
            </a:xfrm>
            <a:prstGeom prst="rect">
              <a:avLst/>
            </a:prstGeom>
          </p:spPr>
        </p:pic>
        <p:sp>
          <p:nvSpPr>
            <p:cNvPr id="71" name="テキスト ボックス 70"/>
            <p:cNvSpPr txBox="1"/>
            <p:nvPr/>
          </p:nvSpPr>
          <p:spPr>
            <a:xfrm>
              <a:off x="5007924" y="6134952"/>
              <a:ext cx="3512621" cy="4616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失踪・殺人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11" name="speech_A080_2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77705" y="6233495"/>
            <a:ext cx="609600" cy="609600"/>
          </a:xfrm>
          <a:prstGeom prst="rect">
            <a:avLst/>
          </a:prstGeom>
        </p:spPr>
      </p:pic>
      <p:pic>
        <p:nvPicPr>
          <p:cNvPr id="12" name="speech_A080_2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655643" y="6220533"/>
            <a:ext cx="609600" cy="609600"/>
          </a:xfrm>
          <a:prstGeom prst="rect">
            <a:avLst/>
          </a:prstGeom>
        </p:spPr>
      </p:pic>
      <p:pic>
        <p:nvPicPr>
          <p:cNvPr id="13" name="speech_A080_3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421610" y="6233495"/>
            <a:ext cx="609600" cy="609600"/>
          </a:xfrm>
          <a:prstGeom prst="rect">
            <a:avLst/>
          </a:prstGeom>
        </p:spPr>
      </p:pic>
      <p:pic>
        <p:nvPicPr>
          <p:cNvPr id="14" name="speech_A080_31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276571" y="6248400"/>
            <a:ext cx="609600" cy="609600"/>
          </a:xfrm>
          <a:prstGeom prst="rect">
            <a:avLst/>
          </a:prstGeom>
        </p:spPr>
      </p:pic>
      <p:pic>
        <p:nvPicPr>
          <p:cNvPr id="15" name="speech_A080_32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170315" y="62205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8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9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993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993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97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972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972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54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9521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521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282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3347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4347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347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6347"/>
                            </p:stCondLst>
                            <p:childTnLst>
                              <p:par>
                                <p:cTn id="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265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9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42" grpId="0" animBg="1"/>
      <p:bldP spid="45" grpId="0" animBg="1"/>
      <p:bldP spid="46" grpId="0" animBg="1"/>
      <p:bldP spid="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76351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高額バイト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/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高収入は絶対に犯罪の入口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397720" y="3607777"/>
            <a:ext cx="394583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おいし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い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話にはのらない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冷静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に地道に稼ごう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369925" y="4929108"/>
            <a:ext cx="395396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問題が起きたら、保護者や弁護士に相談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2277" y="857031"/>
            <a:ext cx="1323975" cy="781050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553331">
            <a:off x="1244549" y="899351"/>
            <a:ext cx="1323975" cy="781050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1097" y="1163462"/>
            <a:ext cx="1323975" cy="781050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63201" y="707997"/>
            <a:ext cx="1323975" cy="781050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1011">
            <a:off x="2410419" y="982739"/>
            <a:ext cx="1323975" cy="781050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57755">
            <a:off x="707041" y="1361634"/>
            <a:ext cx="1323975" cy="781050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413666">
            <a:off x="1595863" y="1626077"/>
            <a:ext cx="1323975" cy="781050"/>
          </a:xfrm>
          <a:prstGeom prst="rect">
            <a:avLst/>
          </a:prstGeom>
        </p:spPr>
      </p:pic>
      <p:pic>
        <p:nvPicPr>
          <p:cNvPr id="41" name="図 40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9904" y="1757224"/>
            <a:ext cx="1323975" cy="781050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46634" y="1479367"/>
            <a:ext cx="1323975" cy="781050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34119">
            <a:off x="2446634" y="1748707"/>
            <a:ext cx="1323975" cy="781050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57755">
            <a:off x="790494" y="1930126"/>
            <a:ext cx="1323975" cy="781050"/>
          </a:xfrm>
          <a:prstGeom prst="rect">
            <a:avLst/>
          </a:prstGeom>
        </p:spPr>
      </p:pic>
      <p:pic>
        <p:nvPicPr>
          <p:cNvPr id="50" name="図 49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413666">
            <a:off x="1679316" y="2194569"/>
            <a:ext cx="1323975" cy="781050"/>
          </a:xfrm>
          <a:prstGeom prst="rect">
            <a:avLst/>
          </a:prstGeom>
        </p:spPr>
      </p:pic>
      <p:pic>
        <p:nvPicPr>
          <p:cNvPr id="64" name="図 63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3357" y="2325716"/>
            <a:ext cx="1323975" cy="781050"/>
          </a:xfrm>
          <a:prstGeom prst="rect">
            <a:avLst/>
          </a:prstGeom>
        </p:spPr>
      </p:pic>
      <p:pic>
        <p:nvPicPr>
          <p:cNvPr id="65" name="図 64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30087" y="2047859"/>
            <a:ext cx="1323975" cy="781050"/>
          </a:xfrm>
          <a:prstGeom prst="rect">
            <a:avLst/>
          </a:prstGeom>
        </p:spPr>
      </p:pic>
      <p:sp>
        <p:nvSpPr>
          <p:cNvPr id="68" name="テキスト ボックス 67"/>
          <p:cNvSpPr txBox="1"/>
          <p:nvPr/>
        </p:nvSpPr>
        <p:spPr>
          <a:xfrm rot="1161904">
            <a:off x="1993580" y="1269884"/>
            <a:ext cx="1618669" cy="135421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#</a:t>
            </a:r>
            <a:r>
              <a:rPr kumimoji="1" lang="ja-JP" altLang="en-US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高額バイト</a:t>
            </a:r>
            <a:r>
              <a:rPr kumimoji="1"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!</a:t>
            </a:r>
            <a:endParaRPr kumimoji="1" lang="ja-JP" altLang="en-US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楽</a:t>
            </a:r>
            <a:r>
              <a:rPr kumimoji="1" lang="ja-JP" altLang="en-US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して稼げます</a:t>
            </a:r>
            <a:endParaRPr kumimoji="1" lang="en-US" altLang="ja-JP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236" b="100000" l="1000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120038">
            <a:off x="968712" y="1074300"/>
            <a:ext cx="1238250" cy="1819275"/>
          </a:xfrm>
          <a:prstGeom prst="rect">
            <a:avLst/>
          </a:prstGeom>
        </p:spPr>
      </p:pic>
      <p:grpSp>
        <p:nvGrpSpPr>
          <p:cNvPr id="8" name="グループ化 7"/>
          <p:cNvGrpSpPr/>
          <p:nvPr/>
        </p:nvGrpSpPr>
        <p:grpSpPr>
          <a:xfrm>
            <a:off x="4557215" y="607109"/>
            <a:ext cx="4396648" cy="2531012"/>
            <a:chOff x="4557215" y="607109"/>
            <a:chExt cx="4396648" cy="2531012"/>
          </a:xfrm>
        </p:grpSpPr>
        <p:pic>
          <p:nvPicPr>
            <p:cNvPr id="4" name="図 3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441242" y="607109"/>
              <a:ext cx="2680812" cy="1608488"/>
            </a:xfrm>
            <a:prstGeom prst="rect">
              <a:avLst/>
            </a:prstGeom>
            <a:effectLst>
              <a:softEdge rad="127000"/>
            </a:effectLst>
          </p:spPr>
        </p:pic>
        <p:sp>
          <p:nvSpPr>
            <p:cNvPr id="21" name="右矢印 20"/>
            <p:cNvSpPr/>
            <p:nvPr/>
          </p:nvSpPr>
          <p:spPr>
            <a:xfrm>
              <a:off x="4557215" y="1756531"/>
              <a:ext cx="330513" cy="1381590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テキスト ボックス 70"/>
            <p:cNvSpPr txBox="1"/>
            <p:nvPr/>
          </p:nvSpPr>
          <p:spPr>
            <a:xfrm>
              <a:off x="5441242" y="2197974"/>
              <a:ext cx="3512621" cy="4616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オレオレ詐欺の片棒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9" name="グループ化 8"/>
          <p:cNvGrpSpPr/>
          <p:nvPr/>
        </p:nvGrpSpPr>
        <p:grpSpPr>
          <a:xfrm>
            <a:off x="4748463" y="2540805"/>
            <a:ext cx="4205400" cy="2078980"/>
            <a:chOff x="4748463" y="2540805"/>
            <a:chExt cx="4205400" cy="2078980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5768763" y="2540805"/>
              <a:ext cx="2353291" cy="1561318"/>
            </a:xfrm>
            <a:prstGeom prst="rect">
              <a:avLst/>
            </a:prstGeom>
          </p:spPr>
        </p:pic>
        <p:sp>
          <p:nvSpPr>
            <p:cNvPr id="72" name="テキスト ボックス 71"/>
            <p:cNvSpPr txBox="1"/>
            <p:nvPr/>
          </p:nvSpPr>
          <p:spPr>
            <a:xfrm>
              <a:off x="4748463" y="4158120"/>
              <a:ext cx="4205400" cy="4616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パパ活相手に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睡眠薬盛られる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4748463" y="4602162"/>
            <a:ext cx="4205400" cy="1960146"/>
            <a:chOff x="4748463" y="4602162"/>
            <a:chExt cx="4205400" cy="1960146"/>
          </a:xfrm>
        </p:grpSpPr>
        <p:pic>
          <p:nvPicPr>
            <p:cNvPr id="7" name="Picture 2" descr="一般市民の携帯電話を覗く警察官のイラスト（日本）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7802" y="4602162"/>
              <a:ext cx="1543158" cy="15431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3" name="テキスト ボックス 72"/>
            <p:cNvSpPr txBox="1"/>
            <p:nvPr/>
          </p:nvSpPr>
          <p:spPr>
            <a:xfrm>
              <a:off x="4748463" y="6100643"/>
              <a:ext cx="4205400" cy="4616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サイバーポリスが監視・補導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11" name="speech_A080_2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742769" y="6078469"/>
            <a:ext cx="609600" cy="609600"/>
          </a:xfrm>
          <a:prstGeom prst="rect">
            <a:avLst/>
          </a:prstGeom>
        </p:spPr>
      </p:pic>
      <p:pic>
        <p:nvPicPr>
          <p:cNvPr id="12" name="speech_A080_2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654985" y="6083744"/>
            <a:ext cx="609600" cy="609600"/>
          </a:xfrm>
          <a:prstGeom prst="rect">
            <a:avLst/>
          </a:prstGeom>
        </p:spPr>
      </p:pic>
      <p:pic>
        <p:nvPicPr>
          <p:cNvPr id="13" name="speech_A080_25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468898" y="6092395"/>
            <a:ext cx="609600" cy="609600"/>
          </a:xfrm>
          <a:prstGeom prst="rect">
            <a:avLst/>
          </a:prstGeom>
        </p:spPr>
      </p:pic>
      <p:pic>
        <p:nvPicPr>
          <p:cNvPr id="14" name="speech_A080_26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3266340" y="6103582"/>
            <a:ext cx="609600" cy="609600"/>
          </a:xfrm>
          <a:prstGeom prst="rect">
            <a:avLst/>
          </a:prstGeom>
        </p:spPr>
      </p:pic>
      <p:pic>
        <p:nvPicPr>
          <p:cNvPr id="15" name="speech_A080_27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106873" y="61256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62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569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69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21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8286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286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04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331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331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784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6172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172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8172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539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3563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42" grpId="0" animBg="1"/>
      <p:bldP spid="45" grpId="0" animBg="1"/>
      <p:bldP spid="4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5528</TotalTime>
  <Words>452</Words>
  <Application>Microsoft Office PowerPoint</Application>
  <PresentationFormat>画面に合わせる (4:3)</PresentationFormat>
  <Paragraphs>97</Paragraphs>
  <Slides>11</Slides>
  <Notes>0</Notes>
  <HiddenSlides>0</HiddenSlides>
  <MMClips>39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9" baseType="lpstr"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インターネットの特性</vt:lpstr>
      <vt:lpstr>インスタなどの投稿から個人や行動の特定</vt:lpstr>
      <vt:lpstr>ネットショップやフリマでの詐欺・トラブル</vt:lpstr>
      <vt:lpstr>見分けのつかない偽サイトや悪者アプリ</vt:lpstr>
      <vt:lpstr>簡単に盗まれるIDとパスワード</vt:lpstr>
      <vt:lpstr>相手を信用してたのが落とし穴</vt:lpstr>
      <vt:lpstr>高額バイト/高収入は絶対に犯罪の入口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gohome8</dc:creator>
  <cp:lastModifiedBy>gohome8</cp:lastModifiedBy>
  <cp:revision>243</cp:revision>
  <dcterms:created xsi:type="dcterms:W3CDTF">2020-03-25T21:52:07Z</dcterms:created>
  <dcterms:modified xsi:type="dcterms:W3CDTF">2020-04-18T13:44:31Z</dcterms:modified>
</cp:coreProperties>
</file>