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61" r:id="rId4"/>
    <p:sldId id="264" r:id="rId5"/>
    <p:sldId id="265" r:id="rId6"/>
    <p:sldId id="266" r:id="rId7"/>
    <p:sldId id="258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60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E69AD-D535-4442-959C-49FEFC282E87}" type="datetimeFigureOut">
              <a:rPr kumimoji="1" lang="ja-JP" altLang="en-US" smtClean="0"/>
              <a:t>2020/3/28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A1B3D-876D-4261-B402-ECCBBE1ED7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63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B4A-CA37-4132-B168-3288975EC851}" type="datetime1">
              <a:rPr kumimoji="1" lang="ja-JP" altLang="en-US" smtClean="0"/>
              <a:t>2020/3/28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5061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0165C-CCD2-4AB7-86D2-D32F00FCEBE9}" type="datetime1">
              <a:rPr kumimoji="1" lang="ja-JP" altLang="en-US" smtClean="0"/>
              <a:t>2020/3/28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6049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0DBE-8064-4640-BA66-6164A751E770}" type="datetime1">
              <a:rPr kumimoji="1" lang="ja-JP" altLang="en-US" smtClean="0"/>
              <a:t>2020/3/28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9807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56CC-3FB8-48AD-9D00-3EFD2E845DFA}" type="datetime1">
              <a:rPr kumimoji="1" lang="ja-JP" altLang="en-US" smtClean="0"/>
              <a:t>2020/3/28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4889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BF1E-497E-46AE-9224-27F9086B88CA}" type="datetime1">
              <a:rPr kumimoji="1" lang="ja-JP" altLang="en-US" smtClean="0"/>
              <a:t>2020/3/28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984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A83C-20CE-4466-86BD-19F92A95811C}" type="datetime1">
              <a:rPr kumimoji="1" lang="ja-JP" altLang="en-US" smtClean="0"/>
              <a:t>2020/3/28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68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4E4D-3B04-4B73-9423-392FD7E7502E}" type="datetime1">
              <a:rPr kumimoji="1" lang="ja-JP" altLang="en-US" smtClean="0"/>
              <a:t>2020/3/28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82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DF83-A931-4B7C-9581-BF2AB541454A}" type="datetime1">
              <a:rPr kumimoji="1" lang="ja-JP" altLang="en-US" smtClean="0"/>
              <a:t>2020/3/28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506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70B95-5CD5-4B88-877B-8821C650E099}" type="datetime1">
              <a:rPr kumimoji="1" lang="ja-JP" altLang="en-US" smtClean="0"/>
              <a:t>2020/3/28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38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4367-1B72-4267-9048-56D510052357}" type="datetime1">
              <a:rPr kumimoji="1" lang="ja-JP" altLang="en-US" smtClean="0"/>
              <a:t>2020/3/28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798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F909-9D85-4CDF-9451-F4578A7007B7}" type="datetime1">
              <a:rPr kumimoji="1" lang="ja-JP" altLang="en-US" smtClean="0"/>
              <a:t>2020/3/28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55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B4BEF-3678-4C7F-BEDA-82034AE3E61B}" type="datetime1">
              <a:rPr kumimoji="1" lang="ja-JP" altLang="en-US" smtClean="0"/>
              <a:t>2020/3/28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977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.png"/><Relationship Id="rId5" Type="http://schemas.openxmlformats.org/officeDocument/2006/relationships/audio" Target="../media/audio2.wav"/><Relationship Id="rId10" Type="http://schemas.openxmlformats.org/officeDocument/2006/relationships/image" Target="../media/image2.png"/><Relationship Id="rId4" Type="http://schemas.openxmlformats.org/officeDocument/2006/relationships/audio" Target="../media/audio1.wav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5.mp3"/><Relationship Id="rId7" Type="http://schemas.microsoft.com/office/2007/relationships/hdphoto" Target="../media/hdphoto2.wdp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5.mp3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7.mp3"/><Relationship Id="rId7" Type="http://schemas.microsoft.com/office/2007/relationships/hdphoto" Target="../media/hdphoto2.wdp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7.mp3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microsoft.com/office/2007/relationships/media" Target="../media/media10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2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openxmlformats.org/officeDocument/2006/relationships/image" Target="../media/image7.png"/><Relationship Id="rId5" Type="http://schemas.microsoft.com/office/2007/relationships/media" Target="../media/media11.mp3"/><Relationship Id="rId10" Type="http://schemas.microsoft.com/office/2007/relationships/hdphoto" Target="../media/hdphoto2.wdp"/><Relationship Id="rId4" Type="http://schemas.openxmlformats.org/officeDocument/2006/relationships/audio" Target="../media/media10.mp3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13.mp3"/><Relationship Id="rId7" Type="http://schemas.openxmlformats.org/officeDocument/2006/relationships/image" Target="../media/image8.emf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audio" Target="../media/audio3.wav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3.mp3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07076" y="399012"/>
            <a:ext cx="6394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高校 情報科 導入編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4029" y="967301"/>
            <a:ext cx="6683433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情報の見極め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>
          <a:xfrm>
            <a:off x="6901578" y="6361603"/>
            <a:ext cx="2057400" cy="365125"/>
          </a:xfrm>
        </p:spPr>
        <p:txBody>
          <a:bodyPr/>
          <a:lstStyle/>
          <a:p>
            <a:fld id="{4181D2F1-6E19-42EE-8015-FC358F6C8FF4}" type="slidenum">
              <a:rPr kumimoji="1" lang="ja-JP" altLang="en-US" sz="180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fld>
            <a:endParaRPr kumimoji="1" lang="ja-JP" altLang="en-US" sz="1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フローチャート: 和接合 14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8476" y="3134941"/>
            <a:ext cx="3760512" cy="3012940"/>
          </a:xfrm>
          <a:prstGeom prst="rect">
            <a:avLst/>
          </a:prstGeom>
        </p:spPr>
      </p:pic>
      <p:sp>
        <p:nvSpPr>
          <p:cNvPr id="6" name="角丸四角形吹き出し 5"/>
          <p:cNvSpPr/>
          <p:nvPr/>
        </p:nvSpPr>
        <p:spPr>
          <a:xfrm>
            <a:off x="1361872" y="2056668"/>
            <a:ext cx="1875902" cy="1133272"/>
          </a:xfrm>
          <a:prstGeom prst="wedgeRoundRectCallout">
            <a:avLst>
              <a:gd name="adj1" fmla="val 54777"/>
              <a:gd name="adj2" fmla="val 84818"/>
              <a:gd name="adj3" fmla="val 16667"/>
            </a:avLst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フェイクニュース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角丸四角形吹き出し 13"/>
          <p:cNvSpPr/>
          <p:nvPr/>
        </p:nvSpPr>
        <p:spPr>
          <a:xfrm>
            <a:off x="3467794" y="1776872"/>
            <a:ext cx="1875902" cy="1133272"/>
          </a:xfrm>
          <a:prstGeom prst="wedgeRoundRectCallout">
            <a:avLst>
              <a:gd name="adj1" fmla="val -13673"/>
              <a:gd name="adj2" fmla="val 84818"/>
              <a:gd name="adj3" fmla="val 16667"/>
            </a:avLst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フェイクニュース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角丸四角形吹き出し 15"/>
          <p:cNvSpPr/>
          <p:nvPr/>
        </p:nvSpPr>
        <p:spPr>
          <a:xfrm>
            <a:off x="5771057" y="2295728"/>
            <a:ext cx="1875902" cy="1133272"/>
          </a:xfrm>
          <a:prstGeom prst="wedgeRoundRectCallout">
            <a:avLst>
              <a:gd name="adj1" fmla="val -64492"/>
              <a:gd name="adj2" fmla="val 81385"/>
              <a:gd name="adj3" fmla="val 16667"/>
            </a:avLst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フェイクニュース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角丸四角形吹き出し 16"/>
          <p:cNvSpPr/>
          <p:nvPr/>
        </p:nvSpPr>
        <p:spPr>
          <a:xfrm>
            <a:off x="1526879" y="3890698"/>
            <a:ext cx="1875902" cy="1133272"/>
          </a:xfrm>
          <a:prstGeom prst="wedgeRoundRectCallout">
            <a:avLst>
              <a:gd name="adj1" fmla="val 69297"/>
              <a:gd name="adj2" fmla="val 4131"/>
              <a:gd name="adj3" fmla="val 16667"/>
            </a:avLst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フェイクニュース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角丸四角形吹き出し 19"/>
          <p:cNvSpPr/>
          <p:nvPr/>
        </p:nvSpPr>
        <p:spPr>
          <a:xfrm>
            <a:off x="5771057" y="3940637"/>
            <a:ext cx="1875902" cy="1133272"/>
          </a:xfrm>
          <a:prstGeom prst="wedgeRoundRectCallout">
            <a:avLst>
              <a:gd name="adj1" fmla="val -73825"/>
              <a:gd name="adj2" fmla="val 5848"/>
              <a:gd name="adj3" fmla="val 16667"/>
            </a:avLst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フェイクニュース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角丸四角形吹き出し 20"/>
          <p:cNvSpPr/>
          <p:nvPr/>
        </p:nvSpPr>
        <p:spPr>
          <a:xfrm>
            <a:off x="3583615" y="5146375"/>
            <a:ext cx="1875902" cy="1133272"/>
          </a:xfrm>
          <a:prstGeom prst="wedgeRoundRectCallout">
            <a:avLst>
              <a:gd name="adj1" fmla="val -20932"/>
              <a:gd name="adj2" fmla="val -69689"/>
              <a:gd name="adj3" fmla="val 16667"/>
            </a:avLst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フェイクニュース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speech_A030_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39327" y="5538281"/>
            <a:ext cx="609600" cy="609600"/>
          </a:xfrm>
          <a:prstGeom prst="rect">
            <a:avLst/>
          </a:prstGeom>
        </p:spPr>
      </p:pic>
      <p:pic>
        <p:nvPicPr>
          <p:cNvPr id="9" name="やさしい気持ち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35636" y="14013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6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93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3882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numSld="999" showWhenStopped="0">
                <p:cTn id="5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5" grpId="0" animBg="1"/>
      <p:bldP spid="6" grpId="0" animBg="1"/>
      <p:bldP spid="14" grpId="0" animBg="1"/>
      <p:bldP spid="16" grpId="0" animBg="1"/>
      <p:bldP spid="17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14" name="フローチャート: 和接合 13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32" b="100000" l="411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75726" y="1565770"/>
            <a:ext cx="2664047" cy="194745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41960" y="367478"/>
            <a:ext cx="6172200" cy="6127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 smtClean="0">
                <a:ea typeface="メイリオ" panose="020B0604030504040204" pitchFamily="50" charset="-128"/>
              </a:rPr>
              <a:t>変わっていく、うわさ話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5" name="角丸四角形吹き出し 4"/>
          <p:cNvSpPr/>
          <p:nvPr/>
        </p:nvSpPr>
        <p:spPr>
          <a:xfrm>
            <a:off x="310300" y="980253"/>
            <a:ext cx="2005263" cy="930442"/>
          </a:xfrm>
          <a:prstGeom prst="wedgeRoundRectCallout">
            <a:avLst>
              <a:gd name="adj1" fmla="val 38816"/>
              <a:gd name="adj2" fmla="val 86274"/>
              <a:gd name="adj3" fmla="val 16667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○○銀行に就職決まり</a:t>
            </a:r>
            <a:endParaRPr kumimoji="1" lang="ja-JP" altLang="en-US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角丸四角形吹き出し 7"/>
          <p:cNvSpPr/>
          <p:nvPr/>
        </p:nvSpPr>
        <p:spPr>
          <a:xfrm>
            <a:off x="2757524" y="980253"/>
            <a:ext cx="2005263" cy="930442"/>
          </a:xfrm>
          <a:prstGeom prst="wedgeRoundRectCallout">
            <a:avLst>
              <a:gd name="adj1" fmla="val 7616"/>
              <a:gd name="adj2" fmla="val 89722"/>
              <a:gd name="adj3" fmla="val 16667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銀行強盗</a:t>
            </a:r>
            <a:b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危なくない</a:t>
            </a:r>
            <a:endParaRPr kumimoji="1" lang="ja-JP" altLang="en-US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8" name="グループ化 17"/>
          <p:cNvGrpSpPr/>
          <p:nvPr/>
        </p:nvGrpSpPr>
        <p:grpSpPr>
          <a:xfrm>
            <a:off x="4873431" y="1625255"/>
            <a:ext cx="2989126" cy="3050394"/>
            <a:chOff x="4873431" y="1625255"/>
            <a:chExt cx="2989126" cy="3050394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15500" y="2556343"/>
              <a:ext cx="2047057" cy="2119306"/>
            </a:xfrm>
            <a:prstGeom prst="rect">
              <a:avLst/>
            </a:prstGeom>
          </p:spPr>
        </p:pic>
        <p:sp>
          <p:nvSpPr>
            <p:cNvPr id="10" name="角丸四角形吹き出し 9"/>
            <p:cNvSpPr/>
            <p:nvPr/>
          </p:nvSpPr>
          <p:spPr>
            <a:xfrm>
              <a:off x="4873431" y="1625255"/>
              <a:ext cx="1884137" cy="930442"/>
            </a:xfrm>
            <a:prstGeom prst="wedgeRoundRectCallout">
              <a:avLst>
                <a:gd name="adj1" fmla="val 16416"/>
                <a:gd name="adj2" fmla="val 81101"/>
                <a:gd name="adj3" fmla="val 16667"/>
              </a:avLst>
            </a:prstGeom>
            <a:solidFill>
              <a:schemeClr val="bg1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4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銀行って</a:t>
              </a:r>
              <a:br>
                <a:rPr kumimoji="1" lang="ja-JP" altLang="en-US" sz="24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ja-JP" altLang="en-US" sz="24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危ないの</a:t>
              </a:r>
              <a:r>
                <a:rPr kumimoji="1" lang="en-US" altLang="ja-JP" sz="24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?</a:t>
              </a:r>
              <a:endParaRPr kumimoji="1"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9" name="雲形吹き出し 8"/>
          <p:cNvSpPr/>
          <p:nvPr/>
        </p:nvSpPr>
        <p:spPr>
          <a:xfrm>
            <a:off x="6824144" y="1281202"/>
            <a:ext cx="2194199" cy="1485559"/>
          </a:xfrm>
          <a:prstGeom prst="cloudCallout">
            <a:avLst>
              <a:gd name="adj1" fmla="val -25503"/>
              <a:gd name="adj2" fmla="val 61691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○</a:t>
            </a:r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○銀行は危ないのか</a:t>
            </a:r>
            <a:endParaRPr kumimoji="1" lang="ja-JP" altLang="en-US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右矢印 11"/>
          <p:cNvSpPr/>
          <p:nvPr/>
        </p:nvSpPr>
        <p:spPr>
          <a:xfrm rot="1631215">
            <a:off x="4664285" y="2940335"/>
            <a:ext cx="675487" cy="4652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右矢印 14"/>
          <p:cNvSpPr/>
          <p:nvPr/>
        </p:nvSpPr>
        <p:spPr>
          <a:xfrm rot="8887114">
            <a:off x="5070994" y="3928154"/>
            <a:ext cx="675487" cy="4652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9" name="グループ化 18"/>
          <p:cNvGrpSpPr/>
          <p:nvPr/>
        </p:nvGrpSpPr>
        <p:grpSpPr>
          <a:xfrm>
            <a:off x="2757524" y="4485991"/>
            <a:ext cx="4859267" cy="2195168"/>
            <a:chOff x="2757524" y="4485991"/>
            <a:chExt cx="4859267" cy="2195168"/>
          </a:xfrm>
        </p:grpSpPr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57524" y="4485991"/>
              <a:ext cx="2603192" cy="2195168"/>
            </a:xfrm>
            <a:prstGeom prst="rect">
              <a:avLst/>
            </a:prstGeom>
          </p:spPr>
        </p:pic>
        <p:sp>
          <p:nvSpPr>
            <p:cNvPr id="16" name="角丸四角形吹き出し 15"/>
            <p:cNvSpPr/>
            <p:nvPr/>
          </p:nvSpPr>
          <p:spPr>
            <a:xfrm>
              <a:off x="5408738" y="4849267"/>
              <a:ext cx="2208053" cy="930442"/>
            </a:xfrm>
            <a:prstGeom prst="wedgeRoundRectCallout">
              <a:avLst>
                <a:gd name="adj1" fmla="val -69984"/>
                <a:gd name="adj2" fmla="val -12002"/>
                <a:gd name="adj3" fmla="val 16667"/>
              </a:avLst>
            </a:prstGeom>
            <a:solidFill>
              <a:schemeClr val="bg1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4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○○銀行が</a:t>
              </a:r>
              <a:br>
                <a:rPr kumimoji="1" lang="ja-JP" altLang="en-US" sz="24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ja-JP" altLang="en-US" sz="24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危ないらしい</a:t>
              </a:r>
              <a:endParaRPr kumimoji="1"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17" name="雲形吹き出し 16"/>
          <p:cNvSpPr/>
          <p:nvPr/>
        </p:nvSpPr>
        <p:spPr>
          <a:xfrm>
            <a:off x="441960" y="4098739"/>
            <a:ext cx="2750419" cy="1485559"/>
          </a:xfrm>
          <a:prstGeom prst="cloudCallout">
            <a:avLst>
              <a:gd name="adj1" fmla="val 50952"/>
              <a:gd name="adj2" fmla="val 13097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○</a:t>
            </a:r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○銀行が倒産する</a:t>
            </a:r>
            <a:endParaRPr kumimoji="1" lang="ja-JP" altLang="en-US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1" name="speech_A030_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309360" y="59507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14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>
        <p14:vortex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ceneswitch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ye-shin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ceneswitch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ye-shin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087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871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4" grpId="0" animBg="1"/>
      <p:bldP spid="9" grpId="0" animBg="1"/>
      <p:bldP spid="12" grpId="0" animBg="1"/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1960" y="367478"/>
            <a:ext cx="6172200" cy="612775"/>
          </a:xfrm>
        </p:spPr>
        <p:txBody>
          <a:bodyPr/>
          <a:lstStyle/>
          <a:p>
            <a:pPr algn="l" eaLnBrk="1" hangingPunct="1"/>
            <a:r>
              <a:rPr lang="ja-JP" altLang="en-US" sz="3200" dirty="0">
                <a:ea typeface="メイリオ" panose="020B0604030504040204" pitchFamily="50" charset="-128"/>
              </a:rPr>
              <a:t>情報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の伝達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: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 コミュニケーション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462" b="100000" l="6393" r="99087">
                        <a14:foregroundMark x1="45662" y1="61538" x2="45662" y2="61538"/>
                        <a14:foregroundMark x1="56621" y1="60385" x2="56621" y2="60385"/>
                        <a14:foregroundMark x1="74429" y1="68462" x2="74429" y2="68462"/>
                        <a14:foregroundMark x1="78539" y1="84615" x2="78539" y2="84615"/>
                        <a14:foregroundMark x1="23288" y1="85385" x2="23288" y2="85385"/>
                        <a14:foregroundMark x1="26484" y1="69231" x2="26484" y2="692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4577" y="1425490"/>
            <a:ext cx="2085975" cy="24765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33927" y="1435015"/>
            <a:ext cx="2009775" cy="2466975"/>
          </a:xfrm>
          <a:prstGeom prst="rect">
            <a:avLst/>
          </a:prstGeom>
        </p:spPr>
      </p:pic>
      <p:sp>
        <p:nvSpPr>
          <p:cNvPr id="4" name="角丸四角形 3"/>
          <p:cNvSpPr/>
          <p:nvPr/>
        </p:nvSpPr>
        <p:spPr>
          <a:xfrm>
            <a:off x="556431" y="2427317"/>
            <a:ext cx="1529542" cy="8811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データ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556431" y="2427317"/>
            <a:ext cx="1529542" cy="8811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データ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834118" y="2851266"/>
            <a:ext cx="1841963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endParaRPr kumimoji="1" lang="ja-JP" altLang="en-US" sz="3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077181" y="1086121"/>
            <a:ext cx="1361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送り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手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614160" y="1086121"/>
            <a:ext cx="1361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受け手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2756209" y="4108355"/>
            <a:ext cx="19977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解釈・判断</a:t>
            </a:r>
          </a:p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意図</a:t>
            </a:r>
          </a:p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立場・文脈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speech_A030_0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9663" y="5701145"/>
            <a:ext cx="609600" cy="609600"/>
          </a:xfrm>
          <a:prstGeom prst="rect">
            <a:avLst/>
          </a:prstGeom>
        </p:spPr>
      </p:pic>
      <p:pic>
        <p:nvPicPr>
          <p:cNvPr id="10" name="speech_A030_0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562955" y="57011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87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9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493"/>
                            </p:stCondLst>
                            <p:childTnLst>
                              <p:par>
                                <p:cTn id="8" presetID="63" presetClass="path" presetSubtype="0" accel="50000" decel="5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4.44444E-6 L 0.26459 0.06435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29" y="321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493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493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465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animBg="1"/>
      <p:bldP spid="5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1960" y="367478"/>
            <a:ext cx="6172200" cy="612775"/>
          </a:xfrm>
        </p:spPr>
        <p:txBody>
          <a:bodyPr/>
          <a:lstStyle/>
          <a:p>
            <a:pPr algn="l" eaLnBrk="1" hangingPunct="1"/>
            <a:r>
              <a:rPr lang="ja-JP" altLang="en-US" sz="3200" dirty="0">
                <a:ea typeface="メイリオ" panose="020B0604030504040204" pitchFamily="50" charset="-128"/>
              </a:rPr>
              <a:t>情報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の伝達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: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 コミュニケーション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21" name="フローチャート: 和接合 2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462" b="100000" l="6393" r="99087">
                        <a14:foregroundMark x1="45662" y1="61538" x2="45662" y2="61538"/>
                        <a14:foregroundMark x1="56621" y1="60385" x2="56621" y2="60385"/>
                        <a14:foregroundMark x1="74429" y1="68462" x2="74429" y2="68462"/>
                        <a14:foregroundMark x1="78539" y1="84615" x2="78539" y2="84615"/>
                        <a14:foregroundMark x1="23288" y1="85385" x2="23288" y2="85385"/>
                        <a14:foregroundMark x1="26484" y1="69231" x2="26484" y2="692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4577" y="1425490"/>
            <a:ext cx="2085975" cy="24765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33927" y="1435015"/>
            <a:ext cx="2009775" cy="2466975"/>
          </a:xfrm>
          <a:prstGeom prst="rect">
            <a:avLst/>
          </a:prstGeom>
        </p:spPr>
      </p:pic>
      <p:sp>
        <p:nvSpPr>
          <p:cNvPr id="4" name="角丸四角形 3"/>
          <p:cNvSpPr/>
          <p:nvPr/>
        </p:nvSpPr>
        <p:spPr>
          <a:xfrm>
            <a:off x="556431" y="2427317"/>
            <a:ext cx="1529542" cy="8811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データ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834118" y="2851266"/>
            <a:ext cx="1841963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endParaRPr kumimoji="1" lang="ja-JP" altLang="en-US" sz="3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楕円 11"/>
          <p:cNvSpPr/>
          <p:nvPr/>
        </p:nvSpPr>
        <p:spPr>
          <a:xfrm>
            <a:off x="6301739" y="2867891"/>
            <a:ext cx="1841963" cy="9144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endParaRPr kumimoji="1" lang="ja-JP" altLang="en-US" sz="3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077181" y="1086121"/>
            <a:ext cx="1361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送り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手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614160" y="1086121"/>
            <a:ext cx="1361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受け手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2756209" y="4108355"/>
            <a:ext cx="19977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解釈・判断</a:t>
            </a:r>
          </a:p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意図</a:t>
            </a:r>
          </a:p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立場・文脈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223830" y="4108355"/>
            <a:ext cx="19977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解釈・判断</a:t>
            </a:r>
          </a:p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意図</a:t>
            </a:r>
          </a:p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立場・文脈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8" name="楕円 17"/>
          <p:cNvSpPr/>
          <p:nvPr/>
        </p:nvSpPr>
        <p:spPr>
          <a:xfrm>
            <a:off x="2834118" y="2851266"/>
            <a:ext cx="1841963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endParaRPr kumimoji="1" lang="ja-JP" altLang="en-US" sz="3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右矢印 6"/>
          <p:cNvSpPr/>
          <p:nvPr/>
        </p:nvSpPr>
        <p:spPr>
          <a:xfrm>
            <a:off x="4887884" y="3125585"/>
            <a:ext cx="1246043" cy="4156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speech_A030_0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00791" y="5863460"/>
            <a:ext cx="609600" cy="609600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 rot="20715065">
            <a:off x="3139016" y="5043287"/>
            <a:ext cx="2156981" cy="64633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情報操作</a:t>
            </a:r>
            <a:endParaRPr kumimoji="1" lang="ja-JP" altLang="en-US" sz="3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1" name="speech_A030_06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194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200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77778E-7 2.59259E-6 L 0.37847 2.5925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4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5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5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313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639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139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872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4868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1" grpId="0" animBg="1"/>
      <p:bldP spid="12" grpId="0" animBg="1"/>
      <p:bldP spid="16" grpId="0"/>
      <p:bldP spid="18" grpId="0" animBg="1"/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グループ化 18"/>
          <p:cNvGrpSpPr/>
          <p:nvPr/>
        </p:nvGrpSpPr>
        <p:grpSpPr>
          <a:xfrm>
            <a:off x="2327564" y="980253"/>
            <a:ext cx="2743200" cy="4921783"/>
            <a:chOff x="2327564" y="980253"/>
            <a:chExt cx="2743200" cy="4921783"/>
          </a:xfrm>
        </p:grpSpPr>
        <p:sp>
          <p:nvSpPr>
            <p:cNvPr id="9" name="角丸四角形 8"/>
            <p:cNvSpPr/>
            <p:nvPr/>
          </p:nvSpPr>
          <p:spPr>
            <a:xfrm>
              <a:off x="2327564" y="980253"/>
              <a:ext cx="2743200" cy="4921783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2381684" y="4732447"/>
              <a:ext cx="25062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dirty="0" smtClean="0">
                  <a:solidFill>
                    <a:srgbClr val="00206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情報の</a:t>
              </a:r>
              <a:br>
                <a:rPr kumimoji="1" lang="ja-JP" altLang="en-US" sz="2800" dirty="0" smtClean="0">
                  <a:solidFill>
                    <a:srgbClr val="00206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ja-JP" altLang="en-US" sz="2800" dirty="0" smtClean="0">
                  <a:solidFill>
                    <a:srgbClr val="00206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信ぴょう性</a:t>
              </a:r>
              <a:endParaRPr kumimoji="1" lang="ja-JP" altLang="en-US" sz="2800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1960" y="367478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>
                <a:ea typeface="メイリオ" panose="020B0604030504040204" pitchFamily="50" charset="-128"/>
              </a:rPr>
              <a:t>情報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の正しさ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62" b="100000" l="6393" r="99087">
                        <a14:foregroundMark x1="45662" y1="61538" x2="45662" y2="61538"/>
                        <a14:foregroundMark x1="56621" y1="60385" x2="56621" y2="60385"/>
                        <a14:foregroundMark x1="74429" y1="68462" x2="74429" y2="68462"/>
                        <a14:foregroundMark x1="78539" y1="84615" x2="78539" y2="84615"/>
                        <a14:foregroundMark x1="23288" y1="85385" x2="23288" y2="85385"/>
                        <a14:foregroundMark x1="26484" y1="69231" x2="26484" y2="692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4577" y="1425490"/>
            <a:ext cx="2085975" cy="24765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3927" y="1435015"/>
            <a:ext cx="2009775" cy="2466975"/>
          </a:xfrm>
          <a:prstGeom prst="rect">
            <a:avLst/>
          </a:prstGeom>
        </p:spPr>
      </p:pic>
      <p:sp>
        <p:nvSpPr>
          <p:cNvPr id="4" name="角丸四角形 3"/>
          <p:cNvSpPr/>
          <p:nvPr/>
        </p:nvSpPr>
        <p:spPr>
          <a:xfrm>
            <a:off x="556431" y="2427317"/>
            <a:ext cx="1529542" cy="8811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データ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834118" y="2851266"/>
            <a:ext cx="1841963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endParaRPr kumimoji="1" lang="ja-JP" altLang="en-US" sz="3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楕円 11"/>
          <p:cNvSpPr/>
          <p:nvPr/>
        </p:nvSpPr>
        <p:spPr>
          <a:xfrm>
            <a:off x="6301739" y="2867891"/>
            <a:ext cx="1841963" cy="9144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endParaRPr kumimoji="1" lang="ja-JP" altLang="en-US" sz="3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077181" y="1086121"/>
            <a:ext cx="1361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送り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手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614160" y="1086121"/>
            <a:ext cx="1361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受け手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2756209" y="4108355"/>
            <a:ext cx="1997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解釈・判断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223830" y="4108355"/>
            <a:ext cx="1997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解釈・判断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8" name="楕円 17"/>
          <p:cNvSpPr/>
          <p:nvPr/>
        </p:nvSpPr>
        <p:spPr>
          <a:xfrm>
            <a:off x="2834118" y="2851266"/>
            <a:ext cx="1841963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endParaRPr kumimoji="1" lang="ja-JP" altLang="en-US" sz="3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右矢印 6"/>
          <p:cNvSpPr/>
          <p:nvPr/>
        </p:nvSpPr>
        <p:spPr>
          <a:xfrm>
            <a:off x="4887884" y="3125585"/>
            <a:ext cx="1246043" cy="4156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0" name="speech_A030_0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59601" y="5597236"/>
            <a:ext cx="609600" cy="609600"/>
          </a:xfrm>
          <a:prstGeom prst="rect">
            <a:avLst/>
          </a:prstGeom>
        </p:spPr>
      </p:pic>
      <p:sp>
        <p:nvSpPr>
          <p:cNvPr id="24" name="フローチャート: 和接合 23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2354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46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968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1960" y="367478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>
                <a:ea typeface="メイリオ" panose="020B0604030504040204" pitchFamily="50" charset="-128"/>
              </a:rPr>
              <a:t>情報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の信ぴょう性の判断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462" b="100000" l="6393" r="99087">
                        <a14:foregroundMark x1="45662" y1="61538" x2="45662" y2="61538"/>
                        <a14:foregroundMark x1="56621" y1="60385" x2="56621" y2="60385"/>
                        <a14:foregroundMark x1="74429" y1="68462" x2="74429" y2="68462"/>
                        <a14:foregroundMark x1="78539" y1="84615" x2="78539" y2="84615"/>
                        <a14:foregroundMark x1="23288" y1="85385" x2="23288" y2="85385"/>
                        <a14:foregroundMark x1="26484" y1="69231" x2="26484" y2="692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09723" y="1495239"/>
            <a:ext cx="1396170" cy="1657554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66931" y="1797848"/>
            <a:ext cx="2009775" cy="2466975"/>
          </a:xfrm>
          <a:prstGeom prst="rect">
            <a:avLst/>
          </a:prstGeom>
        </p:spPr>
      </p:pic>
      <p:sp>
        <p:nvSpPr>
          <p:cNvPr id="4" name="角丸四角形 3"/>
          <p:cNvSpPr/>
          <p:nvPr/>
        </p:nvSpPr>
        <p:spPr>
          <a:xfrm>
            <a:off x="489859" y="3594833"/>
            <a:ext cx="1529542" cy="8811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データ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077181" y="1086121"/>
            <a:ext cx="1361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送り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手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674816" y="1274628"/>
            <a:ext cx="1361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受け手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8" name="楕円 17"/>
          <p:cNvSpPr/>
          <p:nvPr/>
        </p:nvSpPr>
        <p:spPr>
          <a:xfrm>
            <a:off x="2536245" y="2224263"/>
            <a:ext cx="1841963" cy="9144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endParaRPr kumimoji="1" lang="ja-JP" altLang="en-US" sz="3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右矢印 6"/>
          <p:cNvSpPr/>
          <p:nvPr/>
        </p:nvSpPr>
        <p:spPr>
          <a:xfrm>
            <a:off x="4699548" y="2444369"/>
            <a:ext cx="1246043" cy="4156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462" b="100000" l="6393" r="99087">
                        <a14:foregroundMark x1="45662" y1="61538" x2="45662" y2="61538"/>
                        <a14:foregroundMark x1="56621" y1="60385" x2="56621" y2="60385"/>
                        <a14:foregroundMark x1="74429" y1="68462" x2="74429" y2="68462"/>
                        <a14:foregroundMark x1="78539" y1="84615" x2="78539" y2="84615"/>
                        <a14:foregroundMark x1="23288" y1="85385" x2="23288" y2="85385"/>
                        <a14:foregroundMark x1="26484" y1="69231" x2="26484" y2="692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67049" y="3210579"/>
            <a:ext cx="1396170" cy="1657554"/>
          </a:xfrm>
          <a:prstGeom prst="rect">
            <a:avLst/>
          </a:prstGeom>
        </p:spPr>
      </p:pic>
      <p:sp>
        <p:nvSpPr>
          <p:cNvPr id="20" name="楕円 19"/>
          <p:cNvSpPr/>
          <p:nvPr/>
        </p:nvSpPr>
        <p:spPr>
          <a:xfrm>
            <a:off x="2593571" y="3939603"/>
            <a:ext cx="1841963" cy="9144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endParaRPr kumimoji="1" lang="ja-JP" altLang="en-US" sz="3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2" name="図 2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462" b="100000" l="6393" r="99087">
                        <a14:foregroundMark x1="45662" y1="61538" x2="45662" y2="61538"/>
                        <a14:foregroundMark x1="56621" y1="60385" x2="56621" y2="60385"/>
                        <a14:foregroundMark x1="74429" y1="68462" x2="74429" y2="68462"/>
                        <a14:foregroundMark x1="78539" y1="84615" x2="78539" y2="84615"/>
                        <a14:foregroundMark x1="23288" y1="85385" x2="23288" y2="85385"/>
                        <a14:foregroundMark x1="26484" y1="69231" x2="26484" y2="692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3904" y="4958542"/>
            <a:ext cx="1396170" cy="1657554"/>
          </a:xfrm>
          <a:prstGeom prst="rect">
            <a:avLst/>
          </a:prstGeom>
        </p:spPr>
      </p:pic>
      <p:sp>
        <p:nvSpPr>
          <p:cNvPr id="23" name="楕円 22"/>
          <p:cNvSpPr/>
          <p:nvPr/>
        </p:nvSpPr>
        <p:spPr>
          <a:xfrm>
            <a:off x="2600426" y="5687566"/>
            <a:ext cx="1841963" cy="9144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endParaRPr kumimoji="1" lang="ja-JP" altLang="en-US" sz="3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4" name="楕円 23"/>
          <p:cNvSpPr/>
          <p:nvPr/>
        </p:nvSpPr>
        <p:spPr>
          <a:xfrm>
            <a:off x="6377003" y="3210579"/>
            <a:ext cx="1841963" cy="9144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endParaRPr kumimoji="1" lang="ja-JP" altLang="en-US" sz="3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021185" y="5082418"/>
            <a:ext cx="2726575" cy="523220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元データ・根拠</a:t>
            </a: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6007780" y="4370472"/>
            <a:ext cx="2726575" cy="523220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発信者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6021185" y="5794364"/>
            <a:ext cx="2726575" cy="523220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時期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" name="右矢印 27"/>
          <p:cNvSpPr/>
          <p:nvPr/>
        </p:nvSpPr>
        <p:spPr>
          <a:xfrm rot="20102792">
            <a:off x="4649046" y="3893097"/>
            <a:ext cx="1581646" cy="4156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右矢印 28"/>
          <p:cNvSpPr/>
          <p:nvPr/>
        </p:nvSpPr>
        <p:spPr>
          <a:xfrm rot="18895974">
            <a:off x="4325921" y="4984162"/>
            <a:ext cx="2423693" cy="4156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3999808" y="1556637"/>
            <a:ext cx="2726575" cy="523220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クロスチェック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speech_A030_0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49830" y="5668592"/>
            <a:ext cx="609600" cy="609600"/>
          </a:xfrm>
          <a:prstGeom prst="rect">
            <a:avLst/>
          </a:prstGeom>
        </p:spPr>
      </p:pic>
      <p:pic>
        <p:nvPicPr>
          <p:cNvPr id="10" name="speech_A030_09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867073" y="5177719"/>
            <a:ext cx="609600" cy="609600"/>
          </a:xfrm>
          <a:prstGeom prst="rect">
            <a:avLst/>
          </a:prstGeom>
        </p:spPr>
      </p:pic>
      <p:pic>
        <p:nvPicPr>
          <p:cNvPr id="11" name="speech_A030_1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54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2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326"/>
                            </p:stCondLst>
                            <p:childTnLst>
                              <p:par>
                                <p:cTn id="8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326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326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326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753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7864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9864"/>
                            </p:stCondLst>
                            <p:childTnLst>
                              <p:par>
                                <p:cTn id="3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1864"/>
                            </p:stCondLst>
                            <p:childTnLst>
                              <p:par>
                                <p:cTn id="4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089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2762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1960" y="367478"/>
            <a:ext cx="6172200" cy="6127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 smtClean="0">
                <a:ea typeface="メイリオ" panose="020B0604030504040204" pitchFamily="50" charset="-128"/>
              </a:rPr>
              <a:t>メディア・リテラシー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19" name="フローチャート: 和接合 18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1158" y="1519427"/>
            <a:ext cx="1964078" cy="3947341"/>
          </a:xfrm>
          <a:prstGeom prst="rect">
            <a:avLst/>
          </a:prstGeom>
        </p:spPr>
      </p:pic>
      <p:sp>
        <p:nvSpPr>
          <p:cNvPr id="8" name="右矢印 7"/>
          <p:cNvSpPr/>
          <p:nvPr/>
        </p:nvSpPr>
        <p:spPr bwMode="auto">
          <a:xfrm>
            <a:off x="2965640" y="1649812"/>
            <a:ext cx="3513570" cy="533400"/>
          </a:xfrm>
          <a:prstGeom prst="rightArrow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kumimoji="1"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雲形吹き出し 9"/>
          <p:cNvSpPr/>
          <p:nvPr/>
        </p:nvSpPr>
        <p:spPr bwMode="auto">
          <a:xfrm>
            <a:off x="339135" y="1174390"/>
            <a:ext cx="3581400" cy="1318069"/>
          </a:xfrm>
          <a:prstGeom prst="cloudCallout">
            <a:avLst>
              <a:gd name="adj1" fmla="val -15985"/>
              <a:gd name="adj2" fmla="val 43981"/>
            </a:avLst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世の中の雑多な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事柄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情報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kumimoji="1"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楕円 11"/>
          <p:cNvSpPr/>
          <p:nvPr/>
        </p:nvSpPr>
        <p:spPr bwMode="auto">
          <a:xfrm>
            <a:off x="1352551" y="2637139"/>
            <a:ext cx="5105399" cy="744903"/>
          </a:xfrm>
          <a:prstGeom prst="ellipse">
            <a:avLst/>
          </a:prstGeom>
          <a:solidFill>
            <a:srgbClr val="FF99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メディア・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リテラシー</a:t>
            </a:r>
            <a:endParaRPr kumimoji="1"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912443" y="3692952"/>
            <a:ext cx="5768715" cy="523220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の信ぴょう性や価値を判断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912443" y="4527082"/>
            <a:ext cx="5768715" cy="523220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情報にアクセスして活用する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912443" y="5342869"/>
            <a:ext cx="5768715" cy="523220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情報を正しく発信できる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8" name="speech_A030_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90272" y="920584"/>
            <a:ext cx="609600" cy="609600"/>
          </a:xfrm>
          <a:prstGeom prst="rect">
            <a:avLst/>
          </a:prstGeom>
        </p:spPr>
      </p:pic>
      <p:pic>
        <p:nvPicPr>
          <p:cNvPr id="20" name="speech_A030_1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959954" y="96786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16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Inverted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812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129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129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129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794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075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9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8</a:t>
            </a:fld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68" y="244476"/>
            <a:ext cx="8636000" cy="6477000"/>
          </a:xfrm>
          <a:prstGeom prst="rect">
            <a:avLst/>
          </a:prstGeom>
        </p:spPr>
      </p:pic>
      <p:sp>
        <p:nvSpPr>
          <p:cNvPr id="8" name="フローチャート: 和接合 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67" y="5750560"/>
            <a:ext cx="1467245" cy="6057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1848255" y="5750560"/>
            <a:ext cx="163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/>
              <a:t>Go.Ota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7053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1426</TotalTime>
  <Words>177</Words>
  <Application>Microsoft Office PowerPoint</Application>
  <PresentationFormat>画面に合わせる (4:3)</PresentationFormat>
  <Paragraphs>75</Paragraphs>
  <Slides>8</Slides>
  <Notes>0</Notes>
  <HiddenSlides>0</HiddenSlides>
  <MMClips>13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6" baseType="lpstr">
      <vt:lpstr>ＭＳ Ｐゴシック</vt:lpstr>
      <vt:lpstr>メイリオ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情報の伝達: コミュニケーション</vt:lpstr>
      <vt:lpstr>情報の伝達: コミュニケーション</vt:lpstr>
      <vt:lpstr>情報の正しさ</vt:lpstr>
      <vt:lpstr>情報の信ぴょう性の判断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gohome8</dc:creator>
  <cp:lastModifiedBy>gohome8</cp:lastModifiedBy>
  <cp:revision>70</cp:revision>
  <dcterms:created xsi:type="dcterms:W3CDTF">2020-03-25T21:52:07Z</dcterms:created>
  <dcterms:modified xsi:type="dcterms:W3CDTF">2020-03-28T05:32:46Z</dcterms:modified>
</cp:coreProperties>
</file>