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61" r:id="rId3"/>
    <p:sldId id="286" r:id="rId4"/>
    <p:sldId id="292" r:id="rId5"/>
    <p:sldId id="278" r:id="rId6"/>
    <p:sldId id="291" r:id="rId7"/>
    <p:sldId id="293" r:id="rId8"/>
    <p:sldId id="285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44" autoAdjust="0"/>
    <p:restoredTop sz="94660"/>
  </p:normalViewPr>
  <p:slideViewPr>
    <p:cSldViewPr snapToGrid="0">
      <p:cViewPr varScale="1">
        <p:scale>
          <a:sx n="60" d="100"/>
          <a:sy n="60" d="100"/>
        </p:scale>
        <p:origin x="33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E69AD-D535-4442-959C-49FEFC282E87}" type="datetimeFigureOut">
              <a:rPr kumimoji="1" lang="ja-JP" altLang="en-US" smtClean="0"/>
              <a:t>2020/4/21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A1B3D-876D-4261-B402-ECCBBE1ED7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633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B4A-CA37-4132-B168-3288975EC851}" type="datetime1">
              <a:rPr kumimoji="1" lang="ja-JP" altLang="en-US" smtClean="0"/>
              <a:t>2020/4/21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5061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0165C-CCD2-4AB7-86D2-D32F00FCEBE9}" type="datetime1">
              <a:rPr kumimoji="1" lang="ja-JP" altLang="en-US" smtClean="0"/>
              <a:t>2020/4/21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6049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0DBE-8064-4640-BA66-6164A751E770}" type="datetime1">
              <a:rPr kumimoji="1" lang="ja-JP" altLang="en-US" smtClean="0"/>
              <a:t>2020/4/21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9807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56CC-3FB8-48AD-9D00-3EFD2E845DFA}" type="datetime1">
              <a:rPr kumimoji="1" lang="ja-JP" altLang="en-US" smtClean="0"/>
              <a:t>2020/4/21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4889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BBF1E-497E-46AE-9224-27F9086B88CA}" type="datetime1">
              <a:rPr kumimoji="1" lang="ja-JP" altLang="en-US" smtClean="0"/>
              <a:t>2020/4/21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984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A83C-20CE-4466-86BD-19F92A95811C}" type="datetime1">
              <a:rPr kumimoji="1" lang="ja-JP" altLang="en-US" smtClean="0"/>
              <a:t>2020/4/21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0680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4E4D-3B04-4B73-9423-392FD7E7502E}" type="datetime1">
              <a:rPr kumimoji="1" lang="ja-JP" altLang="en-US" smtClean="0"/>
              <a:t>2020/4/21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823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DF83-A931-4B7C-9581-BF2AB541454A}" type="datetime1">
              <a:rPr kumimoji="1" lang="ja-JP" altLang="en-US" smtClean="0"/>
              <a:t>2020/4/21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506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70B95-5CD5-4B88-877B-8821C650E099}" type="datetime1">
              <a:rPr kumimoji="1" lang="ja-JP" altLang="en-US" smtClean="0"/>
              <a:t>2020/4/21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382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4367-1B72-4267-9048-56D510052357}" type="datetime1">
              <a:rPr kumimoji="1" lang="ja-JP" altLang="en-US" smtClean="0"/>
              <a:t>2020/4/21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798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F909-9D85-4CDF-9451-F4578A7007B7}" type="datetime1">
              <a:rPr kumimoji="1" lang="ja-JP" altLang="en-US" smtClean="0"/>
              <a:t>2020/4/21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555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B4BEF-3678-4C7F-BEDA-82034AE3E61B}" type="datetime1">
              <a:rPr kumimoji="1" lang="ja-JP" altLang="en-US" smtClean="0"/>
              <a:t>2020/4/21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9771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4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mp3"/><Relationship Id="rId11" Type="http://schemas.openxmlformats.org/officeDocument/2006/relationships/image" Target="../media/image2.png"/><Relationship Id="rId5" Type="http://schemas.microsoft.com/office/2007/relationships/media" Target="../media/media3.mp3"/><Relationship Id="rId15" Type="http://schemas.openxmlformats.org/officeDocument/2006/relationships/image" Target="../media/image6.png"/><Relationship Id="rId10" Type="http://schemas.openxmlformats.org/officeDocument/2006/relationships/image" Target="../media/image1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mp3"/><Relationship Id="rId13" Type="http://schemas.openxmlformats.org/officeDocument/2006/relationships/image" Target="../media/image2.png"/><Relationship Id="rId18" Type="http://schemas.openxmlformats.org/officeDocument/2006/relationships/image" Target="../media/image10.png"/><Relationship Id="rId3" Type="http://schemas.microsoft.com/office/2007/relationships/media" Target="../media/media6.mp3"/><Relationship Id="rId21" Type="http://schemas.openxmlformats.org/officeDocument/2006/relationships/image" Target="../media/image1.png"/><Relationship Id="rId7" Type="http://schemas.microsoft.com/office/2007/relationships/media" Target="../media/media8.mp3"/><Relationship Id="rId12" Type="http://schemas.openxmlformats.org/officeDocument/2006/relationships/audio" Target="../media/audio1.wav"/><Relationship Id="rId17" Type="http://schemas.microsoft.com/office/2007/relationships/hdphoto" Target="../media/hdphoto1.wdp"/><Relationship Id="rId2" Type="http://schemas.openxmlformats.org/officeDocument/2006/relationships/audio" Target="../media/media5.mp3"/><Relationship Id="rId16" Type="http://schemas.openxmlformats.org/officeDocument/2006/relationships/image" Target="../media/image9.png"/><Relationship Id="rId20" Type="http://schemas.openxmlformats.org/officeDocument/2006/relationships/image" Target="../media/image12.png"/><Relationship Id="rId1" Type="http://schemas.microsoft.com/office/2007/relationships/media" Target="../media/media5.mp3"/><Relationship Id="rId6" Type="http://schemas.openxmlformats.org/officeDocument/2006/relationships/audio" Target="../media/media7.mp3"/><Relationship Id="rId11" Type="http://schemas.openxmlformats.org/officeDocument/2006/relationships/slideLayout" Target="../slideLayouts/slideLayout1.xml"/><Relationship Id="rId5" Type="http://schemas.microsoft.com/office/2007/relationships/media" Target="../media/media7.mp3"/><Relationship Id="rId15" Type="http://schemas.openxmlformats.org/officeDocument/2006/relationships/image" Target="../media/image8.png"/><Relationship Id="rId10" Type="http://schemas.openxmlformats.org/officeDocument/2006/relationships/audio" Target="../media/media9.mp3"/><Relationship Id="rId19" Type="http://schemas.openxmlformats.org/officeDocument/2006/relationships/image" Target="../media/image11.png"/><Relationship Id="rId4" Type="http://schemas.openxmlformats.org/officeDocument/2006/relationships/audio" Target="../media/media6.mp3"/><Relationship Id="rId9" Type="http://schemas.microsoft.com/office/2007/relationships/media" Target="../media/media9.mp3"/><Relationship Id="rId1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1.png"/><Relationship Id="rId3" Type="http://schemas.microsoft.com/office/2007/relationships/media" Target="../media/media11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6.pn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audio" Target="../media/media12.mp3"/><Relationship Id="rId11" Type="http://schemas.openxmlformats.org/officeDocument/2006/relationships/image" Target="../media/image15.png"/><Relationship Id="rId5" Type="http://schemas.microsoft.com/office/2007/relationships/media" Target="../media/media12.mp3"/><Relationship Id="rId10" Type="http://schemas.openxmlformats.org/officeDocument/2006/relationships/image" Target="../media/image14.png"/><Relationship Id="rId4" Type="http://schemas.openxmlformats.org/officeDocument/2006/relationships/audio" Target="../media/media11.mp3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19.png"/><Relationship Id="rId18" Type="http://schemas.openxmlformats.org/officeDocument/2006/relationships/image" Target="../media/image1.png"/><Relationship Id="rId3" Type="http://schemas.microsoft.com/office/2007/relationships/media" Target="../media/media14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audio" Target="../media/media13.mp3"/><Relationship Id="rId16" Type="http://schemas.openxmlformats.org/officeDocument/2006/relationships/image" Target="../media/image22.png"/><Relationship Id="rId1" Type="http://schemas.microsoft.com/office/2007/relationships/media" Target="../media/media13.mp3"/><Relationship Id="rId6" Type="http://schemas.openxmlformats.org/officeDocument/2006/relationships/audio" Target="../media/media15.mp3"/><Relationship Id="rId11" Type="http://schemas.openxmlformats.org/officeDocument/2006/relationships/image" Target="../media/image17.png"/><Relationship Id="rId5" Type="http://schemas.microsoft.com/office/2007/relationships/media" Target="../media/media15.mp3"/><Relationship Id="rId15" Type="http://schemas.openxmlformats.org/officeDocument/2006/relationships/image" Target="../media/image21.png"/><Relationship Id="rId10" Type="http://schemas.openxmlformats.org/officeDocument/2006/relationships/audio" Target="../media/audio2.wav"/><Relationship Id="rId4" Type="http://schemas.openxmlformats.org/officeDocument/2006/relationships/audio" Target="../media/media14.mp3"/><Relationship Id="rId9" Type="http://schemas.openxmlformats.org/officeDocument/2006/relationships/audio" Target="../media/audio3.wav"/><Relationship Id="rId1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microsoft.com/office/2007/relationships/media" Target="../media/media17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audio" Target="../media/media18.mp3"/><Relationship Id="rId5" Type="http://schemas.microsoft.com/office/2007/relationships/media" Target="../media/media18.mp3"/><Relationship Id="rId10" Type="http://schemas.openxmlformats.org/officeDocument/2006/relationships/image" Target="../media/image1.png"/><Relationship Id="rId4" Type="http://schemas.openxmlformats.org/officeDocument/2006/relationships/audio" Target="../media/media17.mp3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9.png"/><Relationship Id="rId3" Type="http://schemas.microsoft.com/office/2007/relationships/media" Target="../media/media20.mp3"/><Relationship Id="rId7" Type="http://schemas.openxmlformats.org/officeDocument/2006/relationships/audio" Target="../media/audio2.wav"/><Relationship Id="rId12" Type="http://schemas.openxmlformats.org/officeDocument/2006/relationships/image" Target="../media/image28.jpeg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6" Type="http://schemas.openxmlformats.org/officeDocument/2006/relationships/audio" Target="../media/audio4.wav"/><Relationship Id="rId11" Type="http://schemas.openxmlformats.org/officeDocument/2006/relationships/image" Target="../media/image12.png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1.png"/><Relationship Id="rId10" Type="http://schemas.openxmlformats.org/officeDocument/2006/relationships/image" Target="../media/image27.png"/><Relationship Id="rId4" Type="http://schemas.openxmlformats.org/officeDocument/2006/relationships/audio" Target="../media/media20.mp3"/><Relationship Id="rId9" Type="http://schemas.openxmlformats.org/officeDocument/2006/relationships/image" Target="../media/image26.png"/><Relationship Id="rId1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24.mp3"/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3" Type="http://schemas.microsoft.com/office/2007/relationships/media" Target="../media/media22.mp3"/><Relationship Id="rId7" Type="http://schemas.microsoft.com/office/2007/relationships/media" Target="../media/media24.mp3"/><Relationship Id="rId12" Type="http://schemas.openxmlformats.org/officeDocument/2006/relationships/audio" Target="../media/audio2.wav"/><Relationship Id="rId17" Type="http://schemas.openxmlformats.org/officeDocument/2006/relationships/image" Target="../media/image34.png"/><Relationship Id="rId2" Type="http://schemas.openxmlformats.org/officeDocument/2006/relationships/audio" Target="../media/media21.mp3"/><Relationship Id="rId16" Type="http://schemas.openxmlformats.org/officeDocument/2006/relationships/image" Target="../media/image33.png"/><Relationship Id="rId1" Type="http://schemas.microsoft.com/office/2007/relationships/media" Target="../media/media21.mp3"/><Relationship Id="rId6" Type="http://schemas.openxmlformats.org/officeDocument/2006/relationships/audio" Target="../media/media23.mp3"/><Relationship Id="rId11" Type="http://schemas.openxmlformats.org/officeDocument/2006/relationships/slideLayout" Target="../slideLayouts/slideLayout1.xml"/><Relationship Id="rId5" Type="http://schemas.microsoft.com/office/2007/relationships/media" Target="../media/media23.mp3"/><Relationship Id="rId15" Type="http://schemas.openxmlformats.org/officeDocument/2006/relationships/image" Target="../media/image32.png"/><Relationship Id="rId10" Type="http://schemas.openxmlformats.org/officeDocument/2006/relationships/audio" Target="../media/media25.mp3"/><Relationship Id="rId19" Type="http://schemas.openxmlformats.org/officeDocument/2006/relationships/image" Target="../media/image1.png"/><Relationship Id="rId4" Type="http://schemas.openxmlformats.org/officeDocument/2006/relationships/audio" Target="../media/media22.mp3"/><Relationship Id="rId9" Type="http://schemas.microsoft.com/office/2007/relationships/media" Target="../media/media25.mp3"/><Relationship Id="rId1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p3"/><Relationship Id="rId1" Type="http://schemas.microsoft.com/office/2007/relationships/media" Target="../media/media26.mp3"/><Relationship Id="rId5" Type="http://schemas.openxmlformats.org/officeDocument/2006/relationships/image" Target="../media/image1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07076" y="335075"/>
            <a:ext cx="6394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高校 情報科 情報社会編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>
          <a:xfrm>
            <a:off x="6901578" y="6361603"/>
            <a:ext cx="2057400" cy="365125"/>
          </a:xfrm>
        </p:spPr>
        <p:txBody>
          <a:bodyPr/>
          <a:lstStyle/>
          <a:p>
            <a:fld id="{4181D2F1-6E19-42EE-8015-FC358F6C8FF4}" type="slidenum">
              <a:rPr kumimoji="1" lang="ja-JP" altLang="en-US" sz="180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fld>
            <a:endParaRPr kumimoji="1" lang="ja-JP" altLang="en-US" sz="1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フローチャート: 和接合 14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Eternal_Terro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274715" y="1406680"/>
            <a:ext cx="609600" cy="609600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11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636" y="1718625"/>
            <a:ext cx="3676650" cy="2571750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19" name="テキスト ボックス 18"/>
          <p:cNvSpPr txBox="1"/>
          <p:nvPr/>
        </p:nvSpPr>
        <p:spPr>
          <a:xfrm rot="746208">
            <a:off x="2376794" y="4446705"/>
            <a:ext cx="2307502" cy="523220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バカッター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 rot="20776143">
            <a:off x="755760" y="5312577"/>
            <a:ext cx="2307502" cy="523220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バイトテロ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35" name="グループ化 34"/>
          <p:cNvGrpSpPr/>
          <p:nvPr/>
        </p:nvGrpSpPr>
        <p:grpSpPr>
          <a:xfrm>
            <a:off x="4850176" y="1389996"/>
            <a:ext cx="4180137" cy="5095758"/>
            <a:chOff x="4850176" y="1389996"/>
            <a:chExt cx="4180137" cy="5095758"/>
          </a:xfrm>
        </p:grpSpPr>
        <p:pic>
          <p:nvPicPr>
            <p:cNvPr id="24" name="図 23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5339182" y="1389996"/>
              <a:ext cx="1960877" cy="2344289"/>
            </a:xfrm>
            <a:prstGeom prst="rect">
              <a:avLst/>
            </a:prstGeom>
          </p:spPr>
        </p:pic>
        <p:sp>
          <p:nvSpPr>
            <p:cNvPr id="21" name="右矢印 20"/>
            <p:cNvSpPr/>
            <p:nvPr/>
          </p:nvSpPr>
          <p:spPr>
            <a:xfrm>
              <a:off x="4850176" y="3464462"/>
              <a:ext cx="240632" cy="85736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25" name="図 24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235834" y="4204369"/>
              <a:ext cx="2099782" cy="2281385"/>
            </a:xfrm>
            <a:prstGeom prst="rect">
              <a:avLst/>
            </a:prstGeom>
          </p:spPr>
        </p:pic>
        <p:pic>
          <p:nvPicPr>
            <p:cNvPr id="1028" name="Picture 4" descr="飛んで行くお金のイラスト（円）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5459" y="3144709"/>
              <a:ext cx="2344854" cy="20576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9" name="図 48"/>
          <p:cNvPicPr>
            <a:picLocks noChangeAspect="1"/>
          </p:cNvPicPr>
          <p:nvPr/>
        </p:nvPicPr>
        <p:blipFill>
          <a:blip r:embed="rId11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823" y="1731381"/>
            <a:ext cx="3676650" cy="2571750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36" name="speech_A100_0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195807" y="6102179"/>
            <a:ext cx="609600" cy="609600"/>
          </a:xfrm>
          <a:prstGeom prst="rect">
            <a:avLst/>
          </a:prstGeom>
        </p:spPr>
      </p:pic>
      <p:pic>
        <p:nvPicPr>
          <p:cNvPr id="38" name="speech_A100_0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51581" y="6091492"/>
            <a:ext cx="609600" cy="609600"/>
          </a:xfrm>
          <a:prstGeom prst="rect">
            <a:avLst/>
          </a:prstGeom>
        </p:spPr>
      </p:pic>
      <p:pic>
        <p:nvPicPr>
          <p:cNvPr id="41" name="speech_A100_0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243326" y="6102179"/>
            <a:ext cx="609600" cy="609600"/>
          </a:xfrm>
          <a:prstGeom prst="rect">
            <a:avLst/>
          </a:prstGeom>
        </p:spPr>
      </p:pic>
      <p:pic>
        <p:nvPicPr>
          <p:cNvPr id="20" name="Picture 2" descr="火・炎のイラスト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52" y="3064041"/>
            <a:ext cx="2387460" cy="246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1061570" y="805221"/>
            <a:ext cx="6683433" cy="584775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dirty="0" smtClean="0">
                <a:ea typeface="メイリオ" panose="020B0604030504040204" pitchFamily="50" charset="-128"/>
              </a:rPr>
              <a:t>ネット社会の生き方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(</a:t>
            </a:r>
            <a:r>
              <a:rPr lang="ja-JP" altLang="en-US" sz="3200" dirty="0">
                <a:ea typeface="メイリオ" panose="020B0604030504040204" pitchFamily="50" charset="-128"/>
              </a:rPr>
              <a:t>加害者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編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)</a:t>
            </a:r>
            <a:endParaRPr lang="ja-JP" altLang="en-US" sz="3200" dirty="0"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3156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739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239"/>
                            </p:stCondLst>
                            <p:childTnLst>
                              <p:par>
                                <p:cTn id="1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239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858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97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97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2334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8931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0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ja-JP" sz="1400" dirty="0" smtClean="0"/>
          </a:p>
        </p:txBody>
      </p:sp>
      <p:sp>
        <p:nvSpPr>
          <p:cNvPr id="42" name="フローチャート: 和接合 41"/>
          <p:cNvSpPr/>
          <p:nvPr/>
        </p:nvSpPr>
        <p:spPr>
          <a:xfrm>
            <a:off x="8533776" y="318801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7314573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不適切投稿の結末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pic>
        <p:nvPicPr>
          <p:cNvPr id="22" name="図 21"/>
          <p:cNvPicPr>
            <a:picLocks noChangeAspect="1"/>
          </p:cNvPicPr>
          <p:nvPr/>
        </p:nvPicPr>
        <p:blipFill>
          <a:blip r:embed="rId1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87" y="813092"/>
            <a:ext cx="1864164" cy="1303949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23" name="テキスト ボックス 22"/>
          <p:cNvSpPr txBox="1"/>
          <p:nvPr/>
        </p:nvSpPr>
        <p:spPr>
          <a:xfrm>
            <a:off x="285423" y="2117041"/>
            <a:ext cx="1385292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本人達</a:t>
            </a:r>
            <a:endParaRPr kumimoji="1"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5" name="グループ化 4"/>
          <p:cNvGrpSpPr/>
          <p:nvPr/>
        </p:nvGrpSpPr>
        <p:grpSpPr>
          <a:xfrm>
            <a:off x="1823175" y="813092"/>
            <a:ext cx="1862137" cy="1765614"/>
            <a:chOff x="2629652" y="876228"/>
            <a:chExt cx="1862137" cy="1765614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875044" y="876228"/>
              <a:ext cx="1388095" cy="1250307"/>
            </a:xfrm>
            <a:prstGeom prst="rect">
              <a:avLst/>
            </a:prstGeom>
            <a:effectLst>
              <a:softEdge rad="88900"/>
            </a:effectLst>
          </p:spPr>
        </p:pic>
        <p:sp>
          <p:nvSpPr>
            <p:cNvPr id="25" name="テキスト ボックス 24"/>
            <p:cNvSpPr txBox="1"/>
            <p:nvPr/>
          </p:nvSpPr>
          <p:spPr>
            <a:xfrm>
              <a:off x="2629652" y="2180177"/>
              <a:ext cx="1862137" cy="4616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2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撮影・投稿</a:t>
              </a:r>
              <a:endPara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4" name="グループ化 3"/>
          <p:cNvGrpSpPr/>
          <p:nvPr/>
        </p:nvGrpSpPr>
        <p:grpSpPr>
          <a:xfrm>
            <a:off x="3615078" y="826358"/>
            <a:ext cx="1546511" cy="1752348"/>
            <a:chOff x="4421555" y="917292"/>
            <a:chExt cx="1546511" cy="1752348"/>
          </a:xfrm>
        </p:grpSpPr>
        <p:pic>
          <p:nvPicPr>
            <p:cNvPr id="28" name="図 27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4698593" y="1020922"/>
              <a:ext cx="1269473" cy="883629"/>
            </a:xfrm>
            <a:prstGeom prst="rect">
              <a:avLst/>
            </a:prstGeom>
            <a:effectLst>
              <a:softEdge rad="152400"/>
            </a:effectLst>
          </p:spPr>
        </p:pic>
        <p:pic>
          <p:nvPicPr>
            <p:cNvPr id="29" name="図 28"/>
            <p:cNvPicPr>
              <a:picLocks noChangeAspect="1"/>
            </p:cNvPicPr>
            <p:nvPr/>
          </p:nvPicPr>
          <p:blipFill rotWithShape="1">
            <a:blip r:embed="rId1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1678" b="100000" l="0" r="99728">
                          <a14:foregroundMark x1="13896" y1="67114" x2="13896" y2="67114"/>
                          <a14:foregroundMark x1="22888" y1="28859" x2="22888" y2="28859"/>
                          <a14:foregroundMark x1="27520" y1="48993" x2="27520" y2="48993"/>
                          <a14:foregroundMark x1="20163" y1="20805" x2="20163" y2="20805"/>
                          <a14:foregroundMark x1="22071" y1="77181" x2="22071" y2="77181"/>
                          <a14:foregroundMark x1="18256" y1="68121" x2="18256" y2="68121"/>
                          <a14:foregroundMark x1="17439" y1="59060" x2="17439" y2="59060"/>
                          <a14:foregroundMark x1="71390" y1="53356" x2="71390" y2="53356"/>
                          <a14:foregroundMark x1="13896" y1="24161" x2="13896" y2="24161"/>
                          <a14:foregroundMark x1="14714" y1="62416" x2="14714" y2="62416"/>
                          <a14:foregroundMark x1="20981" y1="83893" x2="20981" y2="83893"/>
                        </a14:backgroundRemoval>
                      </a14:imgEffect>
                    </a14:imgLayer>
                  </a14:imgProps>
                </a:ext>
              </a:extLst>
            </a:blip>
            <a:srcRect l="44562"/>
            <a:stretch/>
          </p:blipFill>
          <p:spPr>
            <a:xfrm>
              <a:off x="4421555" y="917292"/>
              <a:ext cx="834189" cy="1221821"/>
            </a:xfrm>
            <a:prstGeom prst="rect">
              <a:avLst/>
            </a:prstGeom>
            <a:effectLst>
              <a:softEdge rad="12700"/>
            </a:effectLst>
          </p:spPr>
        </p:pic>
        <p:sp>
          <p:nvSpPr>
            <p:cNvPr id="30" name="テキスト ボックス 29"/>
            <p:cNvSpPr txBox="1"/>
            <p:nvPr/>
          </p:nvSpPr>
          <p:spPr>
            <a:xfrm>
              <a:off x="4624147" y="2207975"/>
              <a:ext cx="1134970" cy="4616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2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拡散</a:t>
              </a:r>
              <a:endPara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6" name="グループ化 5"/>
          <p:cNvGrpSpPr/>
          <p:nvPr/>
        </p:nvGrpSpPr>
        <p:grpSpPr>
          <a:xfrm>
            <a:off x="5229678" y="618509"/>
            <a:ext cx="3586170" cy="1977091"/>
            <a:chOff x="5229678" y="618509"/>
            <a:chExt cx="3586170" cy="1977091"/>
          </a:xfrm>
        </p:grpSpPr>
        <p:sp>
          <p:nvSpPr>
            <p:cNvPr id="33" name="Text Box 43"/>
            <p:cNvSpPr txBox="1">
              <a:spLocks noChangeArrowheads="1"/>
            </p:cNvSpPr>
            <p:nvPr/>
          </p:nvSpPr>
          <p:spPr bwMode="auto">
            <a:xfrm>
              <a:off x="5238815" y="618509"/>
              <a:ext cx="3505304" cy="52322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刑事罰</a:t>
              </a:r>
            </a:p>
          </p:txBody>
        </p:sp>
        <p:sp>
          <p:nvSpPr>
            <p:cNvPr id="37" name="Text Box 45"/>
            <p:cNvSpPr txBox="1">
              <a:spLocks noChangeArrowheads="1"/>
            </p:cNvSpPr>
            <p:nvPr/>
          </p:nvSpPr>
          <p:spPr bwMode="auto">
            <a:xfrm>
              <a:off x="5229678" y="1210605"/>
              <a:ext cx="3586170" cy="13849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高校生</a:t>
              </a:r>
              <a:r>
                <a:rPr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で家庭裁判所、</a:t>
              </a:r>
              <a:br>
                <a:rPr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通常</a:t>
              </a:r>
              <a:r>
                <a:rPr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保護観察</a:t>
              </a:r>
              <a:r>
                <a:rPr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処分</a:t>
              </a:r>
              <a:br>
                <a:rPr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履歴書記載義務</a:t>
              </a: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5238815" y="2530505"/>
            <a:ext cx="3586170" cy="1941871"/>
            <a:chOff x="5238815" y="2530505"/>
            <a:chExt cx="3586170" cy="1941871"/>
          </a:xfrm>
        </p:grpSpPr>
        <p:sp>
          <p:nvSpPr>
            <p:cNvPr id="36" name="Text Box 44"/>
            <p:cNvSpPr txBox="1">
              <a:spLocks noChangeArrowheads="1"/>
            </p:cNvSpPr>
            <p:nvPr/>
          </p:nvSpPr>
          <p:spPr bwMode="auto">
            <a:xfrm>
              <a:off x="5238815" y="2530505"/>
              <a:ext cx="3505304" cy="52322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TW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民事保証</a:t>
              </a:r>
              <a:r>
                <a:rPr lang="en-US" altLang="zh-TW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/</a:t>
              </a:r>
              <a:r>
                <a:rPr lang="zh-TW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損害</a:t>
              </a:r>
              <a:r>
                <a:rPr lang="zh-TW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賠償</a:t>
              </a:r>
              <a:endPara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46" name="Text Box 45"/>
            <p:cNvSpPr txBox="1">
              <a:spLocks noChangeArrowheads="1"/>
            </p:cNvSpPr>
            <p:nvPr/>
          </p:nvSpPr>
          <p:spPr bwMode="auto">
            <a:xfrm>
              <a:off x="5238815" y="3087381"/>
              <a:ext cx="3586170" cy="13849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場合により、</a:t>
              </a:r>
              <a:r>
                <a:rPr lang="ja-JP" altLang="en-US" sz="28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数百万～数千万円</a:t>
              </a:r>
              <a:r>
                <a:rPr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の賠償金支払い</a:t>
              </a:r>
              <a:endPara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8" name="グループ化 7"/>
          <p:cNvGrpSpPr/>
          <p:nvPr/>
        </p:nvGrpSpPr>
        <p:grpSpPr>
          <a:xfrm>
            <a:off x="5229678" y="4422450"/>
            <a:ext cx="3595307" cy="1926702"/>
            <a:chOff x="5229678" y="4422450"/>
            <a:chExt cx="3595307" cy="1926702"/>
          </a:xfrm>
        </p:grpSpPr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5238815" y="4422450"/>
              <a:ext cx="3586170" cy="52322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社会的な制裁</a:t>
              </a:r>
            </a:p>
          </p:txBody>
        </p:sp>
        <p:sp>
          <p:nvSpPr>
            <p:cNvPr id="48" name="Text Box 45"/>
            <p:cNvSpPr txBox="1">
              <a:spLocks noChangeArrowheads="1"/>
            </p:cNvSpPr>
            <p:nvPr/>
          </p:nvSpPr>
          <p:spPr bwMode="auto">
            <a:xfrm>
              <a:off x="5229678" y="4964157"/>
              <a:ext cx="3586170" cy="13849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個人情報の</a:t>
              </a:r>
              <a:r>
                <a:rPr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公開</a:t>
              </a:r>
              <a:br>
                <a:rPr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停学・退学処分</a:t>
              </a:r>
              <a:br>
                <a:rPr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地域・近所の目</a:t>
              </a:r>
              <a:endPara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9" name="グループ化 8"/>
          <p:cNvGrpSpPr/>
          <p:nvPr/>
        </p:nvGrpSpPr>
        <p:grpSpPr>
          <a:xfrm>
            <a:off x="136370" y="2882130"/>
            <a:ext cx="4614766" cy="2153946"/>
            <a:chOff x="136370" y="2882130"/>
            <a:chExt cx="4614766" cy="2153946"/>
          </a:xfrm>
        </p:grpSpPr>
        <p:sp>
          <p:nvSpPr>
            <p:cNvPr id="50" name="テキスト ボックス 49"/>
            <p:cNvSpPr txBox="1"/>
            <p:nvPr/>
          </p:nvSpPr>
          <p:spPr>
            <a:xfrm>
              <a:off x="485021" y="2882130"/>
              <a:ext cx="1626328" cy="46166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記録性</a:t>
              </a:r>
            </a:p>
          </p:txBody>
        </p:sp>
        <p:pic>
          <p:nvPicPr>
            <p:cNvPr id="51" name="図 50"/>
            <p:cNvPicPr>
              <a:picLocks noChangeAspect="1"/>
            </p:cNvPicPr>
            <p:nvPr/>
          </p:nvPicPr>
          <p:blipFill>
            <a:blip r:embed="rId1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6370" y="3402995"/>
              <a:ext cx="2146750" cy="1633081"/>
            </a:xfrm>
            <a:prstGeom prst="rect">
              <a:avLst/>
            </a:prstGeom>
            <a:effectLst>
              <a:softEdge rad="12700"/>
            </a:effectLst>
          </p:spPr>
        </p:pic>
        <p:sp>
          <p:nvSpPr>
            <p:cNvPr id="52" name="右矢印 10"/>
            <p:cNvSpPr/>
            <p:nvPr/>
          </p:nvSpPr>
          <p:spPr>
            <a:xfrm>
              <a:off x="963288" y="3678139"/>
              <a:ext cx="446693" cy="421626"/>
            </a:xfrm>
            <a:custGeom>
              <a:avLst/>
              <a:gdLst>
                <a:gd name="connsiteX0" fmla="*/ 0 w 586681"/>
                <a:gd name="connsiteY0" fmla="*/ 100263 h 401053"/>
                <a:gd name="connsiteX1" fmla="*/ 386155 w 586681"/>
                <a:gd name="connsiteY1" fmla="*/ 100263 h 401053"/>
                <a:gd name="connsiteX2" fmla="*/ 386155 w 586681"/>
                <a:gd name="connsiteY2" fmla="*/ 0 h 401053"/>
                <a:gd name="connsiteX3" fmla="*/ 586681 w 586681"/>
                <a:gd name="connsiteY3" fmla="*/ 200527 h 401053"/>
                <a:gd name="connsiteX4" fmla="*/ 386155 w 586681"/>
                <a:gd name="connsiteY4" fmla="*/ 401053 h 401053"/>
                <a:gd name="connsiteX5" fmla="*/ 386155 w 586681"/>
                <a:gd name="connsiteY5" fmla="*/ 300790 h 401053"/>
                <a:gd name="connsiteX6" fmla="*/ 0 w 586681"/>
                <a:gd name="connsiteY6" fmla="*/ 300790 h 401053"/>
                <a:gd name="connsiteX7" fmla="*/ 0 w 586681"/>
                <a:gd name="connsiteY7" fmla="*/ 100263 h 401053"/>
                <a:gd name="connsiteX0" fmla="*/ 0 w 586681"/>
                <a:gd name="connsiteY0" fmla="*/ 132347 h 401053"/>
                <a:gd name="connsiteX1" fmla="*/ 386155 w 586681"/>
                <a:gd name="connsiteY1" fmla="*/ 100263 h 401053"/>
                <a:gd name="connsiteX2" fmla="*/ 386155 w 586681"/>
                <a:gd name="connsiteY2" fmla="*/ 0 h 401053"/>
                <a:gd name="connsiteX3" fmla="*/ 586681 w 586681"/>
                <a:gd name="connsiteY3" fmla="*/ 200527 h 401053"/>
                <a:gd name="connsiteX4" fmla="*/ 386155 w 586681"/>
                <a:gd name="connsiteY4" fmla="*/ 401053 h 401053"/>
                <a:gd name="connsiteX5" fmla="*/ 386155 w 586681"/>
                <a:gd name="connsiteY5" fmla="*/ 300790 h 401053"/>
                <a:gd name="connsiteX6" fmla="*/ 0 w 586681"/>
                <a:gd name="connsiteY6" fmla="*/ 300790 h 401053"/>
                <a:gd name="connsiteX7" fmla="*/ 0 w 586681"/>
                <a:gd name="connsiteY7" fmla="*/ 132347 h 401053"/>
                <a:gd name="connsiteX0" fmla="*/ 32084 w 618765"/>
                <a:gd name="connsiteY0" fmla="*/ 132347 h 401053"/>
                <a:gd name="connsiteX1" fmla="*/ 418239 w 618765"/>
                <a:gd name="connsiteY1" fmla="*/ 100263 h 401053"/>
                <a:gd name="connsiteX2" fmla="*/ 418239 w 618765"/>
                <a:gd name="connsiteY2" fmla="*/ 0 h 401053"/>
                <a:gd name="connsiteX3" fmla="*/ 618765 w 618765"/>
                <a:gd name="connsiteY3" fmla="*/ 200527 h 401053"/>
                <a:gd name="connsiteX4" fmla="*/ 418239 w 618765"/>
                <a:gd name="connsiteY4" fmla="*/ 401053 h 401053"/>
                <a:gd name="connsiteX5" fmla="*/ 418239 w 618765"/>
                <a:gd name="connsiteY5" fmla="*/ 300790 h 401053"/>
                <a:gd name="connsiteX6" fmla="*/ 0 w 618765"/>
                <a:gd name="connsiteY6" fmla="*/ 236622 h 401053"/>
                <a:gd name="connsiteX7" fmla="*/ 32084 w 618765"/>
                <a:gd name="connsiteY7" fmla="*/ 132347 h 401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8765" h="401053">
                  <a:moveTo>
                    <a:pt x="32084" y="132347"/>
                  </a:moveTo>
                  <a:lnTo>
                    <a:pt x="418239" y="100263"/>
                  </a:lnTo>
                  <a:lnTo>
                    <a:pt x="418239" y="0"/>
                  </a:lnTo>
                  <a:lnTo>
                    <a:pt x="618765" y="200527"/>
                  </a:lnTo>
                  <a:lnTo>
                    <a:pt x="418239" y="401053"/>
                  </a:lnTo>
                  <a:lnTo>
                    <a:pt x="418239" y="300790"/>
                  </a:lnTo>
                  <a:lnTo>
                    <a:pt x="0" y="236622"/>
                  </a:lnTo>
                  <a:lnTo>
                    <a:pt x="32084" y="132347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テキスト ボックス 54"/>
            <p:cNvSpPr txBox="1"/>
            <p:nvPr/>
          </p:nvSpPr>
          <p:spPr>
            <a:xfrm>
              <a:off x="2283120" y="2882130"/>
              <a:ext cx="2468016" cy="707886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いちど公開したらいつまでも残る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56" name="図 55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 rot="20563082">
              <a:off x="2405354" y="3714766"/>
              <a:ext cx="1409366" cy="1083319"/>
            </a:xfrm>
            <a:prstGeom prst="rect">
              <a:avLst/>
            </a:prstGeom>
          </p:spPr>
        </p:pic>
        <p:sp>
          <p:nvSpPr>
            <p:cNvPr id="54" name="テキスト ボックス 53"/>
            <p:cNvSpPr txBox="1"/>
            <p:nvPr/>
          </p:nvSpPr>
          <p:spPr>
            <a:xfrm>
              <a:off x="771601" y="3402995"/>
              <a:ext cx="10140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数年後</a:t>
              </a:r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485021" y="4932050"/>
            <a:ext cx="3512956" cy="1794637"/>
            <a:chOff x="485021" y="4932050"/>
            <a:chExt cx="3512956" cy="1794637"/>
          </a:xfrm>
        </p:grpSpPr>
        <p:sp>
          <p:nvSpPr>
            <p:cNvPr id="57" name="テキスト ボックス 56"/>
            <p:cNvSpPr txBox="1"/>
            <p:nvPr/>
          </p:nvSpPr>
          <p:spPr>
            <a:xfrm>
              <a:off x="485021" y="5327221"/>
              <a:ext cx="1626328" cy="46166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特定班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58" name="テキスト ボックス 57"/>
            <p:cNvSpPr txBox="1"/>
            <p:nvPr/>
          </p:nvSpPr>
          <p:spPr>
            <a:xfrm>
              <a:off x="485021" y="5959890"/>
              <a:ext cx="2468016" cy="707886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徹底的に</a:t>
              </a:r>
              <a:b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調べ上げる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2050" name="Picture 2" descr="日本の人口のイラスト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6532" y="4932050"/>
              <a:ext cx="1691445" cy="1794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speech_A100_0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3401628" y="6139333"/>
            <a:ext cx="609600" cy="609600"/>
          </a:xfrm>
          <a:prstGeom prst="rect">
            <a:avLst/>
          </a:prstGeom>
        </p:spPr>
      </p:pic>
      <p:pic>
        <p:nvPicPr>
          <p:cNvPr id="12" name="speech_A100_0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107872" y="6194572"/>
            <a:ext cx="609600" cy="609600"/>
          </a:xfrm>
          <a:prstGeom prst="rect">
            <a:avLst/>
          </a:prstGeom>
        </p:spPr>
      </p:pic>
      <p:pic>
        <p:nvPicPr>
          <p:cNvPr id="15" name="speech_A100_06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952640" y="6201511"/>
            <a:ext cx="609600" cy="609600"/>
          </a:xfrm>
          <a:prstGeom prst="rect">
            <a:avLst/>
          </a:prstGeom>
        </p:spPr>
      </p:pic>
      <p:pic>
        <p:nvPicPr>
          <p:cNvPr id="59" name="speech_A100_07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881600" y="6139333"/>
            <a:ext cx="609600" cy="609600"/>
          </a:xfrm>
          <a:prstGeom prst="rect">
            <a:avLst/>
          </a:prstGeom>
        </p:spPr>
      </p:pic>
      <p:pic>
        <p:nvPicPr>
          <p:cNvPr id="60" name="speech_A100_08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780690" y="61393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87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8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48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482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危機感をあお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982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131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293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危機感をあお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793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6169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9962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962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962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危機感をあお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962"/>
                            </p:stCondLst>
                            <p:childTnLst>
                              <p:par>
                                <p:cTn id="5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43258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622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</p:childTnLst>
        </p:cTn>
      </p:par>
    </p:tnLst>
    <p:bldLst>
      <p:bldP spid="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5325" y="201933"/>
            <a:ext cx="7763519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仲間はずれ、ネットいじめ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4990051" y="3014911"/>
            <a:ext cx="3945831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ネットでの会話の難しさ</a:t>
            </a:r>
          </a:p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リアル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な会話の重視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4981921" y="5127893"/>
            <a:ext cx="3951447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いじめの証拠を残しておいて相談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4981921" y="4064607"/>
            <a:ext cx="3953961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警察や裁判所から法的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な</a:t>
            </a:r>
            <a:b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依頼があれば内容提供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4" name="グループ化 3"/>
          <p:cNvGrpSpPr/>
          <p:nvPr/>
        </p:nvGrpSpPr>
        <p:grpSpPr>
          <a:xfrm>
            <a:off x="633907" y="712397"/>
            <a:ext cx="7734931" cy="2143125"/>
            <a:chOff x="660924" y="754705"/>
            <a:chExt cx="7734931" cy="2143125"/>
          </a:xfrm>
        </p:grpSpPr>
        <p:pic>
          <p:nvPicPr>
            <p:cNvPr id="2" name="図 1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0924" y="754705"/>
              <a:ext cx="4543425" cy="2143125"/>
            </a:xfrm>
            <a:prstGeom prst="rect">
              <a:avLst/>
            </a:prstGeom>
          </p:spPr>
        </p:pic>
        <p:sp>
          <p:nvSpPr>
            <p:cNvPr id="3" name="右矢印 2"/>
            <p:cNvSpPr/>
            <p:nvPr/>
          </p:nvSpPr>
          <p:spPr>
            <a:xfrm>
              <a:off x="2550695" y="1507958"/>
              <a:ext cx="256673" cy="48126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Text Box 45"/>
            <p:cNvSpPr txBox="1">
              <a:spLocks noChangeArrowheads="1"/>
            </p:cNvSpPr>
            <p:nvPr/>
          </p:nvSpPr>
          <p:spPr bwMode="auto">
            <a:xfrm>
              <a:off x="5229678" y="960702"/>
              <a:ext cx="3166177" cy="1569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急にグループから</a:t>
              </a:r>
              <a:br>
                <a:rPr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仲間はずれ</a:t>
              </a:r>
              <a:r>
                <a:rPr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/>
              </a:r>
              <a:br>
                <a:rPr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</a:t>
              </a:r>
              <a:r>
                <a:rPr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ちょっとした会話の行き違いが原因</a:t>
              </a:r>
              <a:r>
                <a:rPr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)</a:t>
              </a:r>
              <a:endPara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9" name="グループ化 8"/>
          <p:cNvGrpSpPr/>
          <p:nvPr/>
        </p:nvGrpSpPr>
        <p:grpSpPr>
          <a:xfrm>
            <a:off x="242487" y="2855522"/>
            <a:ext cx="4562381" cy="3717937"/>
            <a:chOff x="99749" y="2811372"/>
            <a:chExt cx="4562381" cy="3717937"/>
          </a:xfrm>
        </p:grpSpPr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9749" y="3005376"/>
              <a:ext cx="4562381" cy="2623044"/>
            </a:xfrm>
            <a:prstGeom prst="rect">
              <a:avLst/>
            </a:prstGeom>
            <a:effectLst>
              <a:softEdge rad="76200"/>
            </a:effectLst>
          </p:spPr>
        </p:pic>
        <p:pic>
          <p:nvPicPr>
            <p:cNvPr id="1026" name="Picture 2" descr="いじめをする人のイラスト（女の子）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32"/>
            <a:stretch/>
          </p:blipFill>
          <p:spPr bwMode="auto">
            <a:xfrm>
              <a:off x="2445685" y="2884061"/>
              <a:ext cx="1721030" cy="27550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2" descr="いじめをする人のイラスト（女の子）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506"/>
            <a:stretch/>
          </p:blipFill>
          <p:spPr bwMode="auto">
            <a:xfrm>
              <a:off x="659825" y="2811372"/>
              <a:ext cx="977877" cy="27550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45684" y="3768952"/>
              <a:ext cx="1581150" cy="1981200"/>
            </a:xfrm>
            <a:prstGeom prst="rect">
              <a:avLst/>
            </a:prstGeom>
          </p:spPr>
        </p:pic>
        <p:pic>
          <p:nvPicPr>
            <p:cNvPr id="39" name="図 38"/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3907" y="4158696"/>
              <a:ext cx="867998" cy="1087612"/>
            </a:xfrm>
            <a:prstGeom prst="rect">
              <a:avLst/>
            </a:prstGeom>
          </p:spPr>
        </p:pic>
        <p:sp>
          <p:nvSpPr>
            <p:cNvPr id="43" name="Text Box 45"/>
            <p:cNvSpPr txBox="1">
              <a:spLocks noChangeArrowheads="1"/>
            </p:cNvSpPr>
            <p:nvPr/>
          </p:nvSpPr>
          <p:spPr bwMode="auto">
            <a:xfrm>
              <a:off x="255143" y="5698312"/>
              <a:ext cx="4406987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ネットワークでのいじめ</a:t>
              </a:r>
              <a:r>
                <a:rPr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/>
              </a:r>
              <a:br>
                <a:rPr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悪口、いやがらせの投稿</a:t>
              </a:r>
            </a:p>
          </p:txBody>
        </p:sp>
      </p:grpSp>
      <p:pic>
        <p:nvPicPr>
          <p:cNvPr id="10" name="speech_A100_0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416347" y="6132763"/>
            <a:ext cx="609600" cy="609600"/>
          </a:xfrm>
          <a:prstGeom prst="rect">
            <a:avLst/>
          </a:prstGeom>
        </p:spPr>
      </p:pic>
      <p:pic>
        <p:nvPicPr>
          <p:cNvPr id="11" name="speech_A100_1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480949" y="6139062"/>
            <a:ext cx="609600" cy="609600"/>
          </a:xfrm>
          <a:prstGeom prst="rect">
            <a:avLst/>
          </a:prstGeom>
        </p:spPr>
      </p:pic>
      <p:pic>
        <p:nvPicPr>
          <p:cNvPr id="12" name="speech_A100_11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657375" y="61390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1173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2000">
        <p15:prstTrans prst="fractur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4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949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949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19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6148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148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148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148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991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9063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42" grpId="0" animBg="1"/>
      <p:bldP spid="45" grpId="0" animBg="1"/>
      <p:bldP spid="46" grpId="0" animBg="1"/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5325" y="201933"/>
            <a:ext cx="7763519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無断使用・投稿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: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著作権や肖像権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4865562" y="919611"/>
            <a:ext cx="3945831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マンガ・映画・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音楽の無断アップロードは違反。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4868076" y="5463729"/>
            <a:ext cx="3951447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一般の人、タレント等の写真の無断使用は違法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4865562" y="2030646"/>
            <a:ext cx="3953961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違法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のマンガ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・映画・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音楽の利用も違反。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1" name="グループ化 10"/>
          <p:cNvGrpSpPr/>
          <p:nvPr/>
        </p:nvGrpSpPr>
        <p:grpSpPr>
          <a:xfrm>
            <a:off x="154770" y="871195"/>
            <a:ext cx="4621611" cy="2971880"/>
            <a:chOff x="154770" y="871195"/>
            <a:chExt cx="4621611" cy="2971880"/>
          </a:xfrm>
        </p:grpSpPr>
        <p:pic>
          <p:nvPicPr>
            <p:cNvPr id="1028" name="Picture 4" descr="スマートフォンを使う子供のイラスト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3533" y="1392266"/>
              <a:ext cx="1293668" cy="12936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" name="グループ化 2"/>
            <p:cNvGrpSpPr/>
            <p:nvPr/>
          </p:nvGrpSpPr>
          <p:grpSpPr>
            <a:xfrm>
              <a:off x="1991818" y="1088322"/>
              <a:ext cx="1307846" cy="1739090"/>
              <a:chOff x="1763147" y="1620253"/>
              <a:chExt cx="1808747" cy="1808747"/>
            </a:xfrm>
          </p:grpSpPr>
          <p:pic>
            <p:nvPicPr>
              <p:cNvPr id="1030" name="Picture 6" descr="検索サイトのイラスト（検索結果）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3147" y="1620253"/>
                <a:ext cx="1808747" cy="18087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" name="正方形/長方形 1"/>
              <p:cNvSpPr/>
              <p:nvPr/>
            </p:nvSpPr>
            <p:spPr>
              <a:xfrm>
                <a:off x="1892968" y="1876926"/>
                <a:ext cx="1411706" cy="14277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5" name="グループ化 4"/>
            <p:cNvGrpSpPr/>
            <p:nvPr/>
          </p:nvGrpSpPr>
          <p:grpSpPr>
            <a:xfrm>
              <a:off x="241595" y="1280657"/>
              <a:ext cx="1570688" cy="1430193"/>
              <a:chOff x="1919961" y="3339115"/>
              <a:chExt cx="1714500" cy="1714500"/>
            </a:xfrm>
          </p:grpSpPr>
          <p:pic>
            <p:nvPicPr>
              <p:cNvPr id="1032" name="Picture 8" descr="検索エンジンを使う人のイラスト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19961" y="3339115"/>
                <a:ext cx="1714500" cy="17145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" name="正方形/長方形 3"/>
              <p:cNvSpPr/>
              <p:nvPr/>
            </p:nvSpPr>
            <p:spPr>
              <a:xfrm>
                <a:off x="2115934" y="4037740"/>
                <a:ext cx="703465" cy="400909"/>
              </a:xfrm>
              <a:custGeom>
                <a:avLst/>
                <a:gdLst>
                  <a:gd name="connsiteX0" fmla="*/ 0 w 467131"/>
                  <a:gd name="connsiteY0" fmla="*/ 0 h 400909"/>
                  <a:gd name="connsiteX1" fmla="*/ 467131 w 467131"/>
                  <a:gd name="connsiteY1" fmla="*/ 0 h 400909"/>
                  <a:gd name="connsiteX2" fmla="*/ 467131 w 467131"/>
                  <a:gd name="connsiteY2" fmla="*/ 400909 h 400909"/>
                  <a:gd name="connsiteX3" fmla="*/ 0 w 467131"/>
                  <a:gd name="connsiteY3" fmla="*/ 400909 h 400909"/>
                  <a:gd name="connsiteX4" fmla="*/ 0 w 467131"/>
                  <a:gd name="connsiteY4" fmla="*/ 0 h 400909"/>
                  <a:gd name="connsiteX0" fmla="*/ 0 w 571906"/>
                  <a:gd name="connsiteY0" fmla="*/ 0 h 400909"/>
                  <a:gd name="connsiteX1" fmla="*/ 467131 w 571906"/>
                  <a:gd name="connsiteY1" fmla="*/ 0 h 400909"/>
                  <a:gd name="connsiteX2" fmla="*/ 571906 w 571906"/>
                  <a:gd name="connsiteY2" fmla="*/ 400909 h 400909"/>
                  <a:gd name="connsiteX3" fmla="*/ 0 w 571906"/>
                  <a:gd name="connsiteY3" fmla="*/ 400909 h 400909"/>
                  <a:gd name="connsiteX4" fmla="*/ 0 w 571906"/>
                  <a:gd name="connsiteY4" fmla="*/ 0 h 400909"/>
                  <a:gd name="connsiteX0" fmla="*/ 0 w 667156"/>
                  <a:gd name="connsiteY0" fmla="*/ 0 h 400909"/>
                  <a:gd name="connsiteX1" fmla="*/ 562381 w 667156"/>
                  <a:gd name="connsiteY1" fmla="*/ 0 h 400909"/>
                  <a:gd name="connsiteX2" fmla="*/ 667156 w 667156"/>
                  <a:gd name="connsiteY2" fmla="*/ 400909 h 400909"/>
                  <a:gd name="connsiteX3" fmla="*/ 95250 w 667156"/>
                  <a:gd name="connsiteY3" fmla="*/ 400909 h 400909"/>
                  <a:gd name="connsiteX4" fmla="*/ 0 w 667156"/>
                  <a:gd name="connsiteY4" fmla="*/ 0 h 400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156" h="400909">
                    <a:moveTo>
                      <a:pt x="0" y="0"/>
                    </a:moveTo>
                    <a:lnTo>
                      <a:pt x="562381" y="0"/>
                    </a:lnTo>
                    <a:lnTo>
                      <a:pt x="667156" y="400909"/>
                    </a:lnTo>
                    <a:lnTo>
                      <a:pt x="95250" y="4009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68903" y="1416329"/>
              <a:ext cx="1172715" cy="1096292"/>
            </a:xfrm>
            <a:prstGeom prst="rect">
              <a:avLst/>
            </a:prstGeom>
          </p:spPr>
        </p:pic>
        <p:pic>
          <p:nvPicPr>
            <p:cNvPr id="34" name="図 33"/>
            <p:cNvPicPr>
              <a:picLocks noChangeAspect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6919" y="871195"/>
              <a:ext cx="1012880" cy="818924"/>
            </a:xfrm>
            <a:prstGeom prst="rect">
              <a:avLst/>
            </a:prstGeom>
          </p:spPr>
        </p:pic>
        <p:sp>
          <p:nvSpPr>
            <p:cNvPr id="9" name="下矢印 8"/>
            <p:cNvSpPr/>
            <p:nvPr/>
          </p:nvSpPr>
          <p:spPr>
            <a:xfrm>
              <a:off x="662124" y="1690119"/>
              <a:ext cx="273245" cy="307123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右矢印 9"/>
            <p:cNvSpPr/>
            <p:nvPr/>
          </p:nvSpPr>
          <p:spPr>
            <a:xfrm>
              <a:off x="1699029" y="1734461"/>
              <a:ext cx="303425" cy="33442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右矢印 36"/>
            <p:cNvSpPr/>
            <p:nvPr/>
          </p:nvSpPr>
          <p:spPr>
            <a:xfrm>
              <a:off x="3297899" y="1733918"/>
              <a:ext cx="303425" cy="33442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Text Box 45"/>
            <p:cNvSpPr txBox="1">
              <a:spLocks noChangeArrowheads="1"/>
            </p:cNvSpPr>
            <p:nvPr/>
          </p:nvSpPr>
          <p:spPr bwMode="auto">
            <a:xfrm>
              <a:off x="154770" y="2827412"/>
              <a:ext cx="4621611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ja-JP" altLang="en-US" sz="20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他</a:t>
              </a:r>
              <a:r>
                <a:rPr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の人が喜ぶと思ってマンガ・映画・音楽のアップロード</a:t>
              </a:r>
              <a:br>
                <a:rPr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無料なので、それらを利用</a:t>
              </a:r>
            </a:p>
          </p:txBody>
        </p:sp>
      </p:grpSp>
      <p:grpSp>
        <p:nvGrpSpPr>
          <p:cNvPr id="12" name="グループ化 11"/>
          <p:cNvGrpSpPr/>
          <p:nvPr/>
        </p:nvGrpSpPr>
        <p:grpSpPr>
          <a:xfrm>
            <a:off x="134851" y="3915734"/>
            <a:ext cx="4621611" cy="2671380"/>
            <a:chOff x="134851" y="3915734"/>
            <a:chExt cx="4621611" cy="2671380"/>
          </a:xfrm>
        </p:grpSpPr>
        <p:pic>
          <p:nvPicPr>
            <p:cNvPr id="1036" name="Picture 12" descr="アイドルのポスターのイラスト（女性）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34168">
              <a:off x="266924" y="4064639"/>
              <a:ext cx="1520030" cy="15200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1" name="グループ化 40"/>
            <p:cNvGrpSpPr/>
            <p:nvPr/>
          </p:nvGrpSpPr>
          <p:grpSpPr>
            <a:xfrm>
              <a:off x="3079613" y="3915734"/>
              <a:ext cx="1307846" cy="1739090"/>
              <a:chOff x="1763147" y="1620253"/>
              <a:chExt cx="1808747" cy="1808747"/>
            </a:xfrm>
          </p:grpSpPr>
          <p:pic>
            <p:nvPicPr>
              <p:cNvPr id="43" name="Picture 6" descr="検索サイトのイラスト（検索結果）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3147" y="1620253"/>
                <a:ext cx="1808747" cy="18087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4" name="正方形/長方形 43"/>
              <p:cNvSpPr/>
              <p:nvPr/>
            </p:nvSpPr>
            <p:spPr>
              <a:xfrm>
                <a:off x="1892968" y="1876926"/>
                <a:ext cx="1411706" cy="14277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pic>
          <p:nvPicPr>
            <p:cNvPr id="48" name="Picture 12" descr="アイドルのポスターのイラスト（女性）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9882" y="4366137"/>
              <a:ext cx="947957" cy="947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スマホで撮影する人のイラスト（男性）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450038" y="4488736"/>
              <a:ext cx="1404925" cy="1348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右矢印 48"/>
            <p:cNvSpPr/>
            <p:nvPr/>
          </p:nvSpPr>
          <p:spPr>
            <a:xfrm>
              <a:off x="2762603" y="4618065"/>
              <a:ext cx="303425" cy="33442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Text Box 45"/>
            <p:cNvSpPr txBox="1">
              <a:spLocks noChangeArrowheads="1"/>
            </p:cNvSpPr>
            <p:nvPr/>
          </p:nvSpPr>
          <p:spPr bwMode="auto">
            <a:xfrm>
              <a:off x="134851" y="5879228"/>
              <a:ext cx="4621611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町でかわいい女の子がいたので、写真とってアップする</a:t>
              </a:r>
            </a:p>
          </p:txBody>
        </p:sp>
      </p:grpSp>
      <p:grpSp>
        <p:nvGrpSpPr>
          <p:cNvPr id="20" name="グループ化 19"/>
          <p:cNvGrpSpPr/>
          <p:nvPr/>
        </p:nvGrpSpPr>
        <p:grpSpPr>
          <a:xfrm>
            <a:off x="4481328" y="3141681"/>
            <a:ext cx="4399688" cy="2163745"/>
            <a:chOff x="4481328" y="3141681"/>
            <a:chExt cx="4399688" cy="2163745"/>
          </a:xfrm>
        </p:grpSpPr>
        <p:pic>
          <p:nvPicPr>
            <p:cNvPr id="1040" name="Picture 16" descr="女性の刑事・警察官のイラスト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1328" y="3141681"/>
              <a:ext cx="1192464" cy="21637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角丸四角形吹き出し 18"/>
            <p:cNvSpPr/>
            <p:nvPr/>
          </p:nvSpPr>
          <p:spPr>
            <a:xfrm>
              <a:off x="5673792" y="3245682"/>
              <a:ext cx="3207224" cy="1539597"/>
            </a:xfrm>
            <a:prstGeom prst="wedgeRoundRectCallout">
              <a:avLst>
                <a:gd name="adj1" fmla="val -58706"/>
                <a:gd name="adj2" fmla="val -32040"/>
                <a:gd name="adj3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800" dirty="0">
                  <a:solidFill>
                    <a:srgbClr val="FF0000"/>
                  </a:solidFill>
                </a:rPr>
                <a:t>著作権</a:t>
              </a:r>
              <a:r>
                <a:rPr kumimoji="1" lang="ja-JP" altLang="en-US" sz="2800" dirty="0" smtClean="0">
                  <a:solidFill>
                    <a:srgbClr val="FF0000"/>
                  </a:solidFill>
                </a:rPr>
                <a:t>の侵害</a:t>
              </a:r>
              <a:r>
                <a:rPr kumimoji="1" lang="ja-JP" altLang="en-US" sz="2800" dirty="0" smtClean="0">
                  <a:solidFill>
                    <a:schemeClr val="tx1"/>
                  </a:solidFill>
                </a:rPr>
                <a:t/>
              </a:r>
              <a:br>
                <a:rPr kumimoji="1" lang="ja-JP" altLang="en-US" sz="2800" dirty="0" smtClean="0">
                  <a:solidFill>
                    <a:schemeClr val="tx1"/>
                  </a:solidFill>
                </a:rPr>
              </a:br>
              <a:r>
                <a:rPr kumimoji="1" lang="ja-JP" altLang="en-US" sz="2800" dirty="0" smtClean="0">
                  <a:solidFill>
                    <a:srgbClr val="FF0000"/>
                  </a:solidFill>
                </a:rPr>
                <a:t>肖像権などの侵害</a:t>
              </a:r>
              <a:br>
                <a:rPr kumimoji="1" lang="ja-JP" altLang="en-US" sz="2800" dirty="0" smtClean="0">
                  <a:solidFill>
                    <a:srgbClr val="FF0000"/>
                  </a:solidFill>
                </a:rPr>
              </a:br>
              <a:r>
                <a:rPr kumimoji="1" lang="ja-JP" altLang="en-US" sz="2800" dirty="0" smtClean="0">
                  <a:solidFill>
                    <a:schemeClr val="tx1"/>
                  </a:solidFill>
                </a:rPr>
                <a:t>で逮捕します</a:t>
              </a:r>
              <a:r>
                <a:rPr kumimoji="1" lang="ja-JP" altLang="en-US" dirty="0" smtClean="0"/>
                <a:t>。</a:t>
              </a:r>
              <a:endParaRPr kumimoji="1" lang="ja-JP" altLang="en-US" dirty="0"/>
            </a:p>
          </p:txBody>
        </p:sp>
      </p:grpSp>
      <p:pic>
        <p:nvPicPr>
          <p:cNvPr id="21" name="speech_A100_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202669" y="6228626"/>
            <a:ext cx="609600" cy="609600"/>
          </a:xfrm>
          <a:prstGeom prst="rect">
            <a:avLst/>
          </a:prstGeom>
        </p:spPr>
      </p:pic>
      <p:pic>
        <p:nvPicPr>
          <p:cNvPr id="22" name="speech_A100_1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998004" y="6282314"/>
            <a:ext cx="609600" cy="609600"/>
          </a:xfrm>
          <a:prstGeom prst="rect">
            <a:avLst/>
          </a:prstGeom>
        </p:spPr>
      </p:pic>
      <p:pic>
        <p:nvPicPr>
          <p:cNvPr id="23" name="speech_A100_16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18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6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863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危機感をあお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363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危機感をあお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863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必殺技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363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363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363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392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291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291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0449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774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 showWhenStopped="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42" grpId="0" animBg="1"/>
      <p:bldP spid="45" grpId="0" animBg="1"/>
      <p:bldP spid="46" grpId="0" animBg="1"/>
      <p:bldP spid="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7314573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err="1" smtClean="0">
                <a:ea typeface="メイリオ" panose="020B0604030504040204" pitchFamily="50" charset="-128"/>
              </a:rPr>
              <a:t>ながら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スマホで自転車衝突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535099" y="3920182"/>
            <a:ext cx="5400480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ぜったい、</a:t>
            </a:r>
            <a:r>
              <a:rPr kumimoji="1" lang="ja-JP" altLang="en-US" sz="2400" dirty="0" err="1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ながら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スマホで自転車の</a:t>
            </a:r>
            <a:b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運転や歩行はしない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535099" y="5112092"/>
            <a:ext cx="5400479" cy="1200329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相手のことを考えて自転車保険に加入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400" dirty="0" err="1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ながら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スマホの場合は、</a:t>
            </a:r>
            <a:r>
              <a:rPr kumimoji="1" lang="ja-JP" altLang="en-US" sz="240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あなたが</a:t>
            </a:r>
            <a:br>
              <a:rPr kumimoji="1" lang="ja-JP" altLang="en-US" sz="240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ケガ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をしても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補償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されません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559" y="876228"/>
            <a:ext cx="8472881" cy="2600075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 rot="20604631">
            <a:off x="4763040" y="1417448"/>
            <a:ext cx="3930316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相手が死亡した場合は、数千万円の賠償も</a:t>
            </a:r>
            <a:endParaRPr kumimoji="1" lang="ja-JP" altLang="en-US" sz="28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speech_A100_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309360" y="5250218"/>
            <a:ext cx="609600" cy="609600"/>
          </a:xfrm>
          <a:prstGeom prst="rect">
            <a:avLst/>
          </a:prstGeom>
        </p:spPr>
      </p:pic>
      <p:pic>
        <p:nvPicPr>
          <p:cNvPr id="5" name="speech_A100_1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151570" y="5242735"/>
            <a:ext cx="609600" cy="609600"/>
          </a:xfrm>
          <a:prstGeom prst="rect">
            <a:avLst/>
          </a:prstGeom>
        </p:spPr>
      </p:pic>
      <p:pic>
        <p:nvPicPr>
          <p:cNvPr id="6" name="speech_A100_19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995807" y="52427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129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396"/>
                            </p:stCondLst>
                            <p:childTnLst>
                              <p:par>
                                <p:cTn id="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396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47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181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181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181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300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7695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2" grpId="0" animBg="1"/>
      <p:bldP spid="45" grpId="0" animBg="1"/>
      <p:bldP spid="47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5325" y="201933"/>
            <a:ext cx="7763519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脅迫投稿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: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なりすましや匿名でもばれます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4871178" y="3078727"/>
            <a:ext cx="3945831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冗談だといっても、りっぱな犯罪です。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4865562" y="5320766"/>
            <a:ext cx="3951447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企業相手だと多額の賠償金の請求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4865562" y="4222618"/>
            <a:ext cx="3953961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警察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や特定班などが、見つけ出します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050" name="Picture 2" descr="暗い部屋でパソコンを使う男性のイラスト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60703" y="2114050"/>
            <a:ext cx="1654963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グループ化 15"/>
          <p:cNvGrpSpPr/>
          <p:nvPr/>
        </p:nvGrpSpPr>
        <p:grpSpPr>
          <a:xfrm>
            <a:off x="80908" y="793875"/>
            <a:ext cx="2763447" cy="1960576"/>
            <a:chOff x="80908" y="793875"/>
            <a:chExt cx="2763447" cy="1960576"/>
          </a:xfrm>
        </p:grpSpPr>
        <p:grpSp>
          <p:nvGrpSpPr>
            <p:cNvPr id="8" name="グループ化 7"/>
            <p:cNvGrpSpPr/>
            <p:nvPr/>
          </p:nvGrpSpPr>
          <p:grpSpPr>
            <a:xfrm>
              <a:off x="80908" y="793875"/>
              <a:ext cx="2733865" cy="1960576"/>
              <a:chOff x="80908" y="793875"/>
              <a:chExt cx="2733865" cy="1960576"/>
            </a:xfrm>
          </p:grpSpPr>
          <p:sp>
            <p:nvSpPr>
              <p:cNvPr id="7" name="雲形吹き出し 6"/>
              <p:cNvSpPr/>
              <p:nvPr/>
            </p:nvSpPr>
            <p:spPr>
              <a:xfrm>
                <a:off x="80908" y="793875"/>
                <a:ext cx="2733865" cy="1960576"/>
              </a:xfrm>
              <a:prstGeom prst="cloudCallout">
                <a:avLst>
                  <a:gd name="adj1" fmla="val 31978"/>
                  <a:gd name="adj2" fmla="val 44499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2052" name="Picture 4" descr="運動会のイラスト「玉入れ」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5396" y="1006773"/>
                <a:ext cx="1544888" cy="14328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4" name="テキスト ボックス 13"/>
            <p:cNvSpPr txBox="1"/>
            <p:nvPr/>
          </p:nvSpPr>
          <p:spPr>
            <a:xfrm rot="20713140">
              <a:off x="808408" y="1623923"/>
              <a:ext cx="203594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4000" dirty="0" smtClean="0">
                  <a:solidFill>
                    <a:srgbClr val="FF0000"/>
                  </a:solidFill>
                  <a:latin typeface="ＤＦ特太ゴシック体" panose="020B0509000000000000" pitchFamily="49" charset="-128"/>
                  <a:ea typeface="ＤＦ特太ゴシック体" panose="020B0509000000000000" pitchFamily="49" charset="-128"/>
                </a:rPr>
                <a:t>止めろ</a:t>
              </a:r>
              <a:endParaRPr kumimoji="1" lang="ja-JP" altLang="en-US" sz="4000" dirty="0">
                <a:solidFill>
                  <a:srgbClr val="FF0000"/>
                </a:solidFill>
                <a:latin typeface="ＤＦ特太ゴシック体" panose="020B0509000000000000" pitchFamily="49" charset="-128"/>
                <a:ea typeface="ＤＦ特太ゴシック体" panose="020B0509000000000000" pitchFamily="49" charset="-128"/>
              </a:endParaRPr>
            </a:p>
          </p:txBody>
        </p:sp>
      </p:grpSp>
      <p:grpSp>
        <p:nvGrpSpPr>
          <p:cNvPr id="18" name="グループ化 17"/>
          <p:cNvGrpSpPr/>
          <p:nvPr/>
        </p:nvGrpSpPr>
        <p:grpSpPr>
          <a:xfrm>
            <a:off x="3996918" y="742927"/>
            <a:ext cx="3302240" cy="1960576"/>
            <a:chOff x="3996918" y="742927"/>
            <a:chExt cx="3302240" cy="1960576"/>
          </a:xfrm>
        </p:grpSpPr>
        <p:grpSp>
          <p:nvGrpSpPr>
            <p:cNvPr id="13" name="グループ化 12"/>
            <p:cNvGrpSpPr/>
            <p:nvPr/>
          </p:nvGrpSpPr>
          <p:grpSpPr>
            <a:xfrm>
              <a:off x="3996918" y="742927"/>
              <a:ext cx="3302240" cy="1960576"/>
              <a:chOff x="3996918" y="742927"/>
              <a:chExt cx="3302240" cy="1960576"/>
            </a:xfrm>
          </p:grpSpPr>
          <p:sp>
            <p:nvSpPr>
              <p:cNvPr id="26" name="雲形吹き出し 25"/>
              <p:cNvSpPr/>
              <p:nvPr/>
            </p:nvSpPr>
            <p:spPr>
              <a:xfrm>
                <a:off x="3996918" y="742927"/>
                <a:ext cx="3302240" cy="1960576"/>
              </a:xfrm>
              <a:prstGeom prst="cloudCallout">
                <a:avLst>
                  <a:gd name="adj1" fmla="val -51933"/>
                  <a:gd name="adj2" fmla="val 45317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2054" name="Picture 6" descr="校舎のイラスト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40306" y="1126116"/>
                <a:ext cx="2073854" cy="1306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1" name="テキスト ボックス 30"/>
            <p:cNvSpPr txBox="1"/>
            <p:nvPr/>
          </p:nvSpPr>
          <p:spPr>
            <a:xfrm rot="540963">
              <a:off x="4911020" y="1623923"/>
              <a:ext cx="16202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4000" dirty="0" smtClean="0">
                  <a:solidFill>
                    <a:srgbClr val="FF0000"/>
                  </a:solidFill>
                  <a:latin typeface="ＤＦ特太ゴシック体" panose="020B0509000000000000" pitchFamily="49" charset="-128"/>
                  <a:ea typeface="ＤＦ特太ゴシック体" panose="020B0509000000000000" pitchFamily="49" charset="-128"/>
                </a:rPr>
                <a:t>爆破</a:t>
              </a:r>
              <a:endParaRPr kumimoji="1" lang="ja-JP" altLang="en-US" sz="4000" dirty="0">
                <a:solidFill>
                  <a:srgbClr val="FF0000"/>
                </a:solidFill>
                <a:latin typeface="ＤＦ特太ゴシック体" panose="020B0509000000000000" pitchFamily="49" charset="-128"/>
                <a:ea typeface="ＤＦ特太ゴシック体" panose="020B0509000000000000" pitchFamily="49" charset="-128"/>
              </a:endParaRPr>
            </a:p>
          </p:txBody>
        </p:sp>
      </p:grpSp>
      <p:grpSp>
        <p:nvGrpSpPr>
          <p:cNvPr id="15" name="グループ化 14"/>
          <p:cNvGrpSpPr/>
          <p:nvPr/>
        </p:nvGrpSpPr>
        <p:grpSpPr>
          <a:xfrm>
            <a:off x="991515" y="3918154"/>
            <a:ext cx="2880511" cy="2588157"/>
            <a:chOff x="991515" y="3918154"/>
            <a:chExt cx="2880511" cy="2588157"/>
          </a:xfrm>
        </p:grpSpPr>
        <p:pic>
          <p:nvPicPr>
            <p:cNvPr id="32" name="Picture 2" descr="日本の人口のイラスト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1515" y="3918154"/>
              <a:ext cx="2439338" cy="2588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テキスト ボックス 34"/>
            <p:cNvSpPr txBox="1"/>
            <p:nvPr/>
          </p:nvSpPr>
          <p:spPr>
            <a:xfrm>
              <a:off x="2768879" y="4806000"/>
              <a:ext cx="1103147" cy="46166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特定班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36" name="Picture 39" descr="A22_Police1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1515" y="3941453"/>
              <a:ext cx="1558407" cy="1615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2" descr="暗い部屋でパソコンを使う男性のイラスト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000" b="90556" l="7222" r="90000">
                          <a14:backgroundMark x1="17778" y1="21111" x2="17778" y2="21111"/>
                          <a14:backgroundMark x1="30000" y1="23889" x2="30000" y2="23889"/>
                          <a14:backgroundMark x1="28333" y1="38889" x2="28333" y2="38889"/>
                          <a14:backgroundMark x1="31111" y1="33889" x2="31111" y2="33889"/>
                          <a14:backgroundMark x1="35000" y1="28333" x2="35000" y2="28333"/>
                          <a14:backgroundMark x1="37222" y1="24444" x2="37222" y2="24444"/>
                          <a14:backgroundMark x1="37222" y1="18333" x2="37222" y2="183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715388" y="4895604"/>
              <a:ext cx="1275772" cy="13216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9" name="speech_A100_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307084" y="6102279"/>
            <a:ext cx="609600" cy="609600"/>
          </a:xfrm>
          <a:prstGeom prst="rect">
            <a:avLst/>
          </a:prstGeom>
        </p:spPr>
      </p:pic>
      <p:pic>
        <p:nvPicPr>
          <p:cNvPr id="20" name="speech_A100_1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343238" y="61270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57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457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76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76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576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576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576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2223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806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42" grpId="0" animBg="1"/>
      <p:bldP spid="45" grpId="0" animBg="1"/>
      <p:bldP spid="46" grpId="0" animBg="1"/>
      <p:bldP spid="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7314573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スマホの使い過ぎは病気です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535099" y="3920182"/>
            <a:ext cx="5400480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自分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の今の生活を把握する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535099" y="4727981"/>
            <a:ext cx="5400479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スマホ利用のルールを作る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意思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の弱い人は保護者といっしょに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7" name="グループ化 6"/>
          <p:cNvGrpSpPr/>
          <p:nvPr/>
        </p:nvGrpSpPr>
        <p:grpSpPr>
          <a:xfrm>
            <a:off x="433997" y="856248"/>
            <a:ext cx="3550299" cy="2883478"/>
            <a:chOff x="561296" y="816042"/>
            <a:chExt cx="3550299" cy="2883478"/>
          </a:xfrm>
        </p:grpSpPr>
        <p:pic>
          <p:nvPicPr>
            <p:cNvPr id="1028" name="Picture 4" descr="昼のイラスト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2525" y="1186076"/>
              <a:ext cx="1714500" cy="1714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授業中に居眠りをする学生のイラスト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7095" y="1219177"/>
              <a:ext cx="1714500" cy="1714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夜のイラスト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1296" y="816042"/>
              <a:ext cx="1896973" cy="18969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寝転がってスマホを使う人のイラスト（男性）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669" y="1139681"/>
              <a:ext cx="1840228" cy="1513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 Box 45"/>
            <p:cNvSpPr txBox="1">
              <a:spLocks noChangeArrowheads="1"/>
            </p:cNvSpPr>
            <p:nvPr/>
          </p:nvSpPr>
          <p:spPr bwMode="auto">
            <a:xfrm>
              <a:off x="589670" y="2868523"/>
              <a:ext cx="3427356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ja-JP" altLang="en-US" sz="24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スマホ依存症</a:t>
              </a:r>
              <a:r>
                <a:rPr lang="ja-JP" altLang="en-US" sz="2400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/>
              </a:r>
              <a:br>
                <a:rPr lang="ja-JP" altLang="en-US" sz="2400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lang="ja-JP" altLang="en-US" sz="24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ゲーム依存症</a:t>
              </a:r>
              <a:endPara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8" name="グループ化 7"/>
          <p:cNvGrpSpPr/>
          <p:nvPr/>
        </p:nvGrpSpPr>
        <p:grpSpPr>
          <a:xfrm>
            <a:off x="4026311" y="774748"/>
            <a:ext cx="2871408" cy="2617568"/>
            <a:chOff x="4091283" y="738898"/>
            <a:chExt cx="2871408" cy="2617568"/>
          </a:xfrm>
        </p:grpSpPr>
        <p:pic>
          <p:nvPicPr>
            <p:cNvPr id="1038" name="Picture 14" descr="課金ゲームに熱中している人のイラスト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1283" y="738898"/>
              <a:ext cx="2871408" cy="22396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 Box 45"/>
            <p:cNvSpPr txBox="1">
              <a:spLocks noChangeArrowheads="1"/>
            </p:cNvSpPr>
            <p:nvPr/>
          </p:nvSpPr>
          <p:spPr bwMode="auto">
            <a:xfrm>
              <a:off x="4497759" y="2894801"/>
              <a:ext cx="202724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ja-JP" altLang="en-US" sz="24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課金トラブル</a:t>
              </a:r>
              <a:endPara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9" name="グループ化 8"/>
          <p:cNvGrpSpPr/>
          <p:nvPr/>
        </p:nvGrpSpPr>
        <p:grpSpPr>
          <a:xfrm>
            <a:off x="6614160" y="787146"/>
            <a:ext cx="2357082" cy="2945317"/>
            <a:chOff x="6614160" y="787146"/>
            <a:chExt cx="2357082" cy="2945317"/>
          </a:xfrm>
        </p:grpSpPr>
        <p:pic>
          <p:nvPicPr>
            <p:cNvPr id="1030" name="Picture 6" descr="スマホによる眼精疲労のイラスト（女性）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97719" y="787146"/>
              <a:ext cx="2073523" cy="20735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 Box 45"/>
            <p:cNvSpPr txBox="1">
              <a:spLocks noChangeArrowheads="1"/>
            </p:cNvSpPr>
            <p:nvPr/>
          </p:nvSpPr>
          <p:spPr bwMode="auto">
            <a:xfrm>
              <a:off x="6614160" y="2901466"/>
              <a:ext cx="2357082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ja-JP" sz="24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VDT</a:t>
              </a:r>
              <a:r>
                <a:rPr lang="ja-JP" altLang="en-US" sz="24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障害</a:t>
              </a:r>
              <a:r>
                <a:rPr lang="ja-JP" altLang="en-US" sz="2400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/>
              </a:r>
              <a:br>
                <a:rPr lang="ja-JP" altLang="en-US" sz="2400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lang="en-US" altLang="ja-JP" sz="24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(</a:t>
              </a:r>
              <a:r>
                <a:rPr lang="ja-JP" altLang="en-US" sz="24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スマホ</a:t>
              </a:r>
              <a:r>
                <a:rPr lang="ja-JP" altLang="en-US" sz="2400" dirty="0" err="1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っ</a:t>
              </a:r>
              <a:r>
                <a:rPr lang="ja-JP" altLang="en-US" sz="24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首等</a:t>
              </a:r>
              <a:r>
                <a:rPr lang="en-US" altLang="ja-JP" sz="24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)</a:t>
              </a:r>
              <a:endPara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26" name="テキスト ボックス 25"/>
          <p:cNvSpPr txBox="1"/>
          <p:nvPr/>
        </p:nvSpPr>
        <p:spPr>
          <a:xfrm>
            <a:off x="535099" y="5905112"/>
            <a:ext cx="5400479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スマホ以外の活動を見つける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speech_A100_2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165878" y="4533879"/>
            <a:ext cx="609600" cy="609600"/>
          </a:xfrm>
          <a:prstGeom prst="rect">
            <a:avLst/>
          </a:prstGeom>
        </p:spPr>
      </p:pic>
      <p:pic>
        <p:nvPicPr>
          <p:cNvPr id="11" name="speech_A100_2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155234" y="5295512"/>
            <a:ext cx="609600" cy="609600"/>
          </a:xfrm>
          <a:prstGeom prst="rect">
            <a:avLst/>
          </a:prstGeom>
        </p:spPr>
      </p:pic>
      <p:pic>
        <p:nvPicPr>
          <p:cNvPr id="12" name="speech_A100_2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851869" y="5291312"/>
            <a:ext cx="609600" cy="609600"/>
          </a:xfrm>
          <a:prstGeom prst="rect">
            <a:avLst/>
          </a:prstGeom>
        </p:spPr>
      </p:pic>
      <p:pic>
        <p:nvPicPr>
          <p:cNvPr id="13" name="speech_A100_2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4" name="speech_A100_24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832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12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12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408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204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704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199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8694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9694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034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43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43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2043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3043"/>
                            </p:stCondLst>
                            <p:childTnLst>
                              <p:par>
                                <p:cTn id="5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3910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2148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2" grpId="0" animBg="1"/>
      <p:bldP spid="45" grpId="0" animBg="1"/>
      <p:bldP spid="47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912940" y="929214"/>
            <a:ext cx="7732296" cy="6127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3200" dirty="0" smtClean="0">
                <a:ea typeface="メイリオ" panose="020B0604030504040204" pitchFamily="50" charset="-128"/>
              </a:rPr>
              <a:t>スマホやゲームは楽しいけど、</a:t>
            </a:r>
          </a:p>
          <a:p>
            <a:pPr algn="ctr"/>
            <a:r>
              <a:rPr lang="ja-JP" altLang="en-US" sz="3200" dirty="0">
                <a:ea typeface="メイリオ" panose="020B0604030504040204" pitchFamily="50" charset="-128"/>
              </a:rPr>
              <a:t>今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の行動がどんな結果を生むか考えよう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21" name="フローチャート: 和接合 2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6900" y="2039407"/>
            <a:ext cx="5619750" cy="3819525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7" name="speech_A100_2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81850" y="57467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6218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9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299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9</a:t>
            </a:fld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98" y="322646"/>
            <a:ext cx="8636000" cy="6477000"/>
          </a:xfrm>
          <a:prstGeom prst="rect">
            <a:avLst/>
          </a:prstGeom>
        </p:spPr>
      </p:pic>
      <p:sp>
        <p:nvSpPr>
          <p:cNvPr id="8" name="フローチャート: 和接合 7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67" y="5750560"/>
            <a:ext cx="1467245" cy="60579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テキスト ボックス 5"/>
          <p:cNvSpPr txBox="1"/>
          <p:nvPr/>
        </p:nvSpPr>
        <p:spPr>
          <a:xfrm>
            <a:off x="1848255" y="5750560"/>
            <a:ext cx="163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err="1"/>
              <a:t>Go.Ota</a:t>
            </a:r>
            <a:endParaRPr kumimoji="1" lang="ja-JP" altLang="en-US" sz="32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795668" y="514428"/>
            <a:ext cx="70483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この動画では、</a:t>
            </a:r>
            <a:r>
              <a: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政府</a:t>
            </a:r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の公開資料である、総務省の</a:t>
            </a:r>
          </a:p>
          <a:p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「</a:t>
            </a:r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インターネットトラブル</a:t>
            </a: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事例集</a:t>
            </a:r>
            <a:r>
              <a:rPr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(2020</a:t>
            </a: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年度版</a:t>
            </a:r>
            <a:r>
              <a:rPr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」から</a:t>
            </a:r>
            <a:b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図や事例などを引用して使用しています。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7053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6530</TotalTime>
  <Words>451</Words>
  <Application>Microsoft Office PowerPoint</Application>
  <PresentationFormat>画面に合わせる (4:3)</PresentationFormat>
  <Paragraphs>65</Paragraphs>
  <Slides>9</Slides>
  <Notes>0</Notes>
  <HiddenSlides>0</HiddenSlides>
  <MMClips>26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8" baseType="lpstr">
      <vt:lpstr>ＤＦ特太ゴシック体</vt:lpstr>
      <vt:lpstr>ＭＳ Ｐゴシック</vt:lpstr>
      <vt:lpstr>メイリオ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不適切投稿の結末</vt:lpstr>
      <vt:lpstr>仲間はずれ、ネットいじめ</vt:lpstr>
      <vt:lpstr>無断使用・投稿:著作権や肖像権</vt:lpstr>
      <vt:lpstr>ながらスマホで自転車衝突</vt:lpstr>
      <vt:lpstr>脅迫投稿:なりすましや匿名でもばれます</vt:lpstr>
      <vt:lpstr>スマホの使い過ぎは病気です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gohome8</dc:creator>
  <cp:lastModifiedBy>gohome8</cp:lastModifiedBy>
  <cp:revision>288</cp:revision>
  <dcterms:created xsi:type="dcterms:W3CDTF">2020-03-25T21:52:07Z</dcterms:created>
  <dcterms:modified xsi:type="dcterms:W3CDTF">2020-04-21T07:14:24Z</dcterms:modified>
</cp:coreProperties>
</file>