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6" r:id="rId2"/>
    <p:sldId id="287" r:id="rId3"/>
    <p:sldId id="288" r:id="rId4"/>
    <p:sldId id="289" r:id="rId5"/>
    <p:sldId id="290" r:id="rId6"/>
    <p:sldId id="291" r:id="rId7"/>
    <p:sldId id="293" r:id="rId8"/>
    <p:sldId id="294" r:id="rId9"/>
    <p:sldId id="295" r:id="rId10"/>
    <p:sldId id="296" r:id="rId11"/>
    <p:sldId id="297" r:id="rId12"/>
    <p:sldId id="298" r:id="rId13"/>
    <p:sldId id="299" r:id="rId14"/>
    <p:sldId id="303" r:id="rId15"/>
    <p:sldId id="302" r:id="rId16"/>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0" d="100"/>
          <a:sy n="60" d="100"/>
        </p:scale>
        <p:origin x="147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78DBCE9A-26CC-4D07-A209-6BB131C1C5BE}"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3CBC06A1-2E29-468E-944F-C6BB68756824}" type="slidenum">
              <a:rPr lang="en-US" altLang="ja-JP"/>
              <a:pPr/>
              <a:t>‹#›</a:t>
            </a:fld>
            <a:endParaRPr lang="en-US" altLang="ja-JP"/>
          </a:p>
        </p:txBody>
      </p:sp>
    </p:spTree>
    <p:extLst>
      <p:ext uri="{BB962C8B-B14F-4D97-AF65-F5344CB8AC3E}">
        <p14:creationId xmlns:p14="http://schemas.microsoft.com/office/powerpoint/2010/main" val="262642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74B7B7AF-DAA1-4AED-9B3F-FDF7A5F20F34}" type="slidenum">
              <a:rPr lang="en-US" altLang="ja-JP"/>
              <a:pPr/>
              <a:t>‹#›</a:t>
            </a:fld>
            <a:endParaRPr lang="en-US" altLang="ja-JP"/>
          </a:p>
        </p:txBody>
      </p:sp>
    </p:spTree>
    <p:extLst>
      <p:ext uri="{BB962C8B-B14F-4D97-AF65-F5344CB8AC3E}">
        <p14:creationId xmlns:p14="http://schemas.microsoft.com/office/powerpoint/2010/main" val="2008300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FBBA63BE-EF9C-481B-A0CF-F9F6D35C322A}" type="slidenum">
              <a:rPr lang="en-US" altLang="ja-JP"/>
              <a:pPr/>
              <a:t>‹#›</a:t>
            </a:fld>
            <a:endParaRPr lang="en-US" altLang="ja-JP"/>
          </a:p>
        </p:txBody>
      </p:sp>
    </p:spTree>
    <p:extLst>
      <p:ext uri="{BB962C8B-B14F-4D97-AF65-F5344CB8AC3E}">
        <p14:creationId xmlns:p14="http://schemas.microsoft.com/office/powerpoint/2010/main" val="2739110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44F9F440-CD72-4B90-8F0F-DCDDDDF73D90}" type="slidenum">
              <a:rPr lang="en-US" altLang="ja-JP"/>
              <a:pPr/>
              <a:t>‹#›</a:t>
            </a:fld>
            <a:endParaRPr lang="en-US" altLang="ja-JP"/>
          </a:p>
        </p:txBody>
      </p:sp>
    </p:spTree>
    <p:extLst>
      <p:ext uri="{BB962C8B-B14F-4D97-AF65-F5344CB8AC3E}">
        <p14:creationId xmlns:p14="http://schemas.microsoft.com/office/powerpoint/2010/main" val="3050003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8D6470D5-5D0E-48EB-8541-AB3085A30992}" type="slidenum">
              <a:rPr lang="en-US" altLang="ja-JP"/>
              <a:pPr/>
              <a:t>‹#›</a:t>
            </a:fld>
            <a:endParaRPr lang="en-US" altLang="ja-JP"/>
          </a:p>
        </p:txBody>
      </p:sp>
    </p:spTree>
    <p:extLst>
      <p:ext uri="{BB962C8B-B14F-4D97-AF65-F5344CB8AC3E}">
        <p14:creationId xmlns:p14="http://schemas.microsoft.com/office/powerpoint/2010/main" val="148488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A816AB5-DC4E-4EDB-8B44-EC4FA1C870FD}" type="slidenum">
              <a:rPr lang="en-US" altLang="ja-JP"/>
              <a:pPr/>
              <a:t>‹#›</a:t>
            </a:fld>
            <a:endParaRPr lang="en-US" altLang="ja-JP"/>
          </a:p>
        </p:txBody>
      </p:sp>
    </p:spTree>
    <p:extLst>
      <p:ext uri="{BB962C8B-B14F-4D97-AF65-F5344CB8AC3E}">
        <p14:creationId xmlns:p14="http://schemas.microsoft.com/office/powerpoint/2010/main" val="104735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18F62C6E-9574-45E1-93AA-31E0239150AC}" type="slidenum">
              <a:rPr lang="en-US" altLang="ja-JP"/>
              <a:pPr/>
              <a:t>‹#›</a:t>
            </a:fld>
            <a:endParaRPr lang="en-US" altLang="ja-JP"/>
          </a:p>
        </p:txBody>
      </p:sp>
    </p:spTree>
    <p:extLst>
      <p:ext uri="{BB962C8B-B14F-4D97-AF65-F5344CB8AC3E}">
        <p14:creationId xmlns:p14="http://schemas.microsoft.com/office/powerpoint/2010/main" val="2708441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028BC237-DBDE-420D-AECA-8364B4EDD3AF}" type="slidenum">
              <a:rPr lang="en-US" altLang="ja-JP"/>
              <a:pPr/>
              <a:t>‹#›</a:t>
            </a:fld>
            <a:endParaRPr lang="en-US" altLang="ja-JP"/>
          </a:p>
        </p:txBody>
      </p:sp>
    </p:spTree>
    <p:extLst>
      <p:ext uri="{BB962C8B-B14F-4D97-AF65-F5344CB8AC3E}">
        <p14:creationId xmlns:p14="http://schemas.microsoft.com/office/powerpoint/2010/main" val="4137178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D3595991-7668-49DD-A5BE-AB06A8396E7C}" type="slidenum">
              <a:rPr lang="en-US" altLang="ja-JP"/>
              <a:pPr/>
              <a:t>‹#›</a:t>
            </a:fld>
            <a:endParaRPr lang="en-US" altLang="ja-JP"/>
          </a:p>
        </p:txBody>
      </p:sp>
    </p:spTree>
    <p:extLst>
      <p:ext uri="{BB962C8B-B14F-4D97-AF65-F5344CB8AC3E}">
        <p14:creationId xmlns:p14="http://schemas.microsoft.com/office/powerpoint/2010/main" val="83978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CFBAC9A7-40DF-4E74-940E-F7C797B4EED2}" type="slidenum">
              <a:rPr lang="en-US" altLang="ja-JP"/>
              <a:pPr/>
              <a:t>‹#›</a:t>
            </a:fld>
            <a:endParaRPr lang="en-US" altLang="ja-JP"/>
          </a:p>
        </p:txBody>
      </p:sp>
    </p:spTree>
    <p:extLst>
      <p:ext uri="{BB962C8B-B14F-4D97-AF65-F5344CB8AC3E}">
        <p14:creationId xmlns:p14="http://schemas.microsoft.com/office/powerpoint/2010/main" val="19114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B66ABAE-DBEC-4A08-A006-BFF2E9BC9990}" type="slidenum">
              <a:rPr lang="en-US" altLang="ja-JP"/>
              <a:pPr/>
              <a:t>‹#›</a:t>
            </a:fld>
            <a:endParaRPr lang="en-US" altLang="ja-JP"/>
          </a:p>
        </p:txBody>
      </p:sp>
    </p:spTree>
    <p:extLst>
      <p:ext uri="{BB962C8B-B14F-4D97-AF65-F5344CB8AC3E}">
        <p14:creationId xmlns:p14="http://schemas.microsoft.com/office/powerpoint/2010/main" val="204642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281DAC3-8FD3-480A-9019-E5AF7701C6E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3.jpe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6.jpe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9A7A010-845A-4424-BF92-42B1563FBE04}"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5124" name="Text Box 4"/>
          <p:cNvSpPr txBox="1">
            <a:spLocks noChangeArrowheads="1"/>
          </p:cNvSpPr>
          <p:nvPr/>
        </p:nvSpPr>
        <p:spPr bwMode="auto">
          <a:xfrm>
            <a:off x="609600" y="304800"/>
            <a:ext cx="7696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32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スマホの中の写真をすぐに探せますか</a:t>
            </a:r>
            <a:br>
              <a:rPr kumimoji="1" lang="ja-JP" altLang="en-US" sz="32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32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en-US" altLang="ja-JP" sz="32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32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フォルダーとファイルの整理</a:t>
            </a:r>
          </a:p>
        </p:txBody>
      </p:sp>
      <p:sp>
        <p:nvSpPr>
          <p:cNvPr id="5131" name="Text Box 11"/>
          <p:cNvSpPr txBox="1">
            <a:spLocks noChangeArrowheads="1"/>
          </p:cNvSpPr>
          <p:nvPr/>
        </p:nvSpPr>
        <p:spPr bwMode="auto">
          <a:xfrm>
            <a:off x="5288280" y="6248400"/>
            <a:ext cx="28651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 Go Ota, 2014,2020</a:t>
            </a:r>
          </a:p>
        </p:txBody>
      </p:sp>
      <p:pic>
        <p:nvPicPr>
          <p:cNvPr id="5137" name="Picture 17" descr="A08_hyous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514600"/>
            <a:ext cx="2028825" cy="3486150"/>
          </a:xfrm>
          <a:prstGeom prst="rect">
            <a:avLst/>
          </a:prstGeom>
          <a:noFill/>
          <a:extLst>
            <a:ext uri="{909E8E84-426E-40DD-AFC4-6F175D3DCCD1}">
              <a14:hiddenFill xmlns:a14="http://schemas.microsoft.com/office/drawing/2010/main">
                <a:solidFill>
                  <a:srgbClr val="FFFFFF"/>
                </a:solidFill>
              </a14:hiddenFill>
            </a:ext>
          </a:extLst>
        </p:spPr>
      </p:pic>
      <p:pic>
        <p:nvPicPr>
          <p:cNvPr id="5138" name="Picture 18" descr="A08_hyous2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2514600"/>
            <a:ext cx="2924175" cy="3467100"/>
          </a:xfrm>
          <a:prstGeom prst="rect">
            <a:avLst/>
          </a:prstGeom>
          <a:noFill/>
          <a:extLst>
            <a:ext uri="{909E8E84-426E-40DD-AFC4-6F175D3DCCD1}">
              <a14:hiddenFill xmlns:a14="http://schemas.microsoft.com/office/drawing/2010/main">
                <a:solidFill>
                  <a:srgbClr val="FFFFFF"/>
                </a:solidFill>
              </a14:hiddenFill>
            </a:ext>
          </a:extLst>
        </p:spPr>
      </p:pic>
      <p:sp>
        <p:nvSpPr>
          <p:cNvPr id="5140" name="AutoShape 20"/>
          <p:cNvSpPr>
            <a:spLocks noChangeArrowheads="1"/>
          </p:cNvSpPr>
          <p:nvPr/>
        </p:nvSpPr>
        <p:spPr bwMode="auto">
          <a:xfrm>
            <a:off x="762000" y="1524000"/>
            <a:ext cx="2057400" cy="762000"/>
          </a:xfrm>
          <a:prstGeom prst="wedgeRectCallout">
            <a:avLst>
              <a:gd name="adj1" fmla="val -21528"/>
              <a:gd name="adj2" fmla="val 891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写真が多すぎて、みつからないよ</a:t>
            </a:r>
          </a:p>
        </p:txBody>
      </p:sp>
      <p:sp>
        <p:nvSpPr>
          <p:cNvPr id="5141" name="AutoShape 21"/>
          <p:cNvSpPr>
            <a:spLocks noChangeArrowheads="1"/>
          </p:cNvSpPr>
          <p:nvPr/>
        </p:nvSpPr>
        <p:spPr bwMode="auto">
          <a:xfrm>
            <a:off x="5334000" y="1600200"/>
            <a:ext cx="2514600" cy="762000"/>
          </a:xfrm>
          <a:prstGeom prst="wedgeRectCallout">
            <a:avLst>
              <a:gd name="adj1" fmla="val 15477"/>
              <a:gd name="adj2" fmla="val 78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ファイルが多すぎて、みつからないよ</a:t>
            </a:r>
          </a:p>
        </p:txBody>
      </p:sp>
      <p:sp>
        <p:nvSpPr>
          <p:cNvPr id="5142" name="AutoShape 22"/>
          <p:cNvSpPr>
            <a:spLocks noChangeArrowheads="1"/>
          </p:cNvSpPr>
          <p:nvPr/>
        </p:nvSpPr>
        <p:spPr bwMode="auto">
          <a:xfrm>
            <a:off x="3276600" y="3200400"/>
            <a:ext cx="1905000" cy="381000"/>
          </a:xfrm>
          <a:prstGeom prst="rightArrow">
            <a:avLst>
              <a:gd name="adj1" fmla="val 50000"/>
              <a:gd name="adj2" fmla="val 102083"/>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5143" name="Text Box 23"/>
          <p:cNvSpPr txBox="1">
            <a:spLocks noChangeArrowheads="1"/>
          </p:cNvSpPr>
          <p:nvPr/>
        </p:nvSpPr>
        <p:spPr bwMode="auto">
          <a:xfrm>
            <a:off x="2849880" y="3825240"/>
            <a:ext cx="2438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フォルダーやファイルの整理方法を知らないで大人になって会社に入ると</a:t>
            </a:r>
          </a:p>
        </p:txBody>
      </p:sp>
    </p:spTree>
    <p:extLst>
      <p:ext uri="{BB962C8B-B14F-4D97-AF65-F5344CB8AC3E}">
        <p14:creationId xmlns:p14="http://schemas.microsoft.com/office/powerpoint/2010/main" val="478321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7173907-CF04-43F3-8B07-2798814803FC}"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5603" name="Text Box 3"/>
          <p:cNvSpPr txBox="1">
            <a:spLocks noChangeArrowheads="1"/>
          </p:cNvSpPr>
          <p:nvPr/>
        </p:nvSpPr>
        <p:spPr bwMode="auto">
          <a:xfrm>
            <a:off x="304800" y="228600"/>
            <a:ext cx="7239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3200" dirty="0">
                <a:solidFill>
                  <a:srgbClr val="FF0000"/>
                </a:solidFill>
                <a:latin typeface="メイリオ" panose="020B0604030504040204" pitchFamily="50" charset="-128"/>
                <a:ea typeface="メイリオ" panose="020B0604030504040204" pitchFamily="50" charset="-128"/>
              </a:rPr>
              <a:t>①フォルダーやファイルを指定する</a:t>
            </a:r>
          </a:p>
        </p:txBody>
      </p:sp>
      <p:pic>
        <p:nvPicPr>
          <p:cNvPr id="2" name="図 1"/>
          <p:cNvPicPr>
            <a:picLocks noChangeAspect="1"/>
          </p:cNvPicPr>
          <p:nvPr/>
        </p:nvPicPr>
        <p:blipFill>
          <a:blip r:embed="rId2"/>
          <a:stretch>
            <a:fillRect/>
          </a:stretch>
        </p:blipFill>
        <p:spPr>
          <a:xfrm>
            <a:off x="669091" y="959522"/>
            <a:ext cx="2523559" cy="1805903"/>
          </a:xfrm>
          <a:prstGeom prst="rect">
            <a:avLst/>
          </a:prstGeom>
        </p:spPr>
      </p:pic>
      <p:sp>
        <p:nvSpPr>
          <p:cNvPr id="3" name="テキスト ボックス 2"/>
          <p:cNvSpPr txBox="1"/>
          <p:nvPr/>
        </p:nvSpPr>
        <p:spPr>
          <a:xfrm>
            <a:off x="3552341" y="959522"/>
            <a:ext cx="3695700" cy="523220"/>
          </a:xfrm>
          <a:prstGeom prst="rect">
            <a:avLst/>
          </a:prstGeom>
          <a:noFill/>
        </p:spPr>
        <p:txBody>
          <a:bodyPr wrap="square" rtlCol="0">
            <a:spAutoFit/>
          </a:bodyPr>
          <a:lstStyle/>
          <a:p>
            <a:r>
              <a:rPr kumimoji="1" lang="ja-JP" altLang="en-US" sz="2800" dirty="0"/>
              <a:t>クリックする。一つ選択</a:t>
            </a:r>
          </a:p>
        </p:txBody>
      </p:sp>
      <p:pic>
        <p:nvPicPr>
          <p:cNvPr id="4" name="図 3"/>
          <p:cNvPicPr>
            <a:picLocks noChangeAspect="1"/>
          </p:cNvPicPr>
          <p:nvPr/>
        </p:nvPicPr>
        <p:blipFill>
          <a:blip r:embed="rId3"/>
          <a:stretch>
            <a:fillRect/>
          </a:stretch>
        </p:blipFill>
        <p:spPr>
          <a:xfrm>
            <a:off x="4933950" y="2118291"/>
            <a:ext cx="3752850" cy="2152650"/>
          </a:xfrm>
          <a:prstGeom prst="rect">
            <a:avLst/>
          </a:prstGeom>
        </p:spPr>
      </p:pic>
      <p:sp>
        <p:nvSpPr>
          <p:cNvPr id="8" name="テキスト ボックス 7"/>
          <p:cNvSpPr txBox="1"/>
          <p:nvPr/>
        </p:nvSpPr>
        <p:spPr>
          <a:xfrm>
            <a:off x="304800" y="2885946"/>
            <a:ext cx="4529380" cy="1384995"/>
          </a:xfrm>
          <a:prstGeom prst="rect">
            <a:avLst/>
          </a:prstGeom>
          <a:noFill/>
        </p:spPr>
        <p:txBody>
          <a:bodyPr wrap="square" rtlCol="0">
            <a:spAutoFit/>
          </a:bodyPr>
          <a:lstStyle/>
          <a:p>
            <a:pPr algn="l"/>
            <a:r>
              <a:rPr kumimoji="1" lang="ja-JP" altLang="en-US" sz="2800" dirty="0"/>
              <a:t>クリックした後、別のものを</a:t>
            </a:r>
            <a:r>
              <a:rPr kumimoji="1" lang="en-US" altLang="ja-JP" sz="2800" dirty="0"/>
              <a:t>[Shift]</a:t>
            </a:r>
            <a:r>
              <a:rPr kumimoji="1" lang="ja-JP" altLang="en-US" sz="2800" dirty="0"/>
              <a:t>を押しながらクリックする。その間も選択される。</a:t>
            </a:r>
          </a:p>
        </p:txBody>
      </p:sp>
      <p:pic>
        <p:nvPicPr>
          <p:cNvPr id="5" name="図 4"/>
          <p:cNvPicPr>
            <a:picLocks noChangeAspect="1"/>
          </p:cNvPicPr>
          <p:nvPr/>
        </p:nvPicPr>
        <p:blipFill>
          <a:blip r:embed="rId4"/>
          <a:stretch>
            <a:fillRect/>
          </a:stretch>
        </p:blipFill>
        <p:spPr>
          <a:xfrm>
            <a:off x="304800" y="4467087"/>
            <a:ext cx="3771900" cy="1876425"/>
          </a:xfrm>
          <a:prstGeom prst="rect">
            <a:avLst/>
          </a:prstGeom>
        </p:spPr>
      </p:pic>
      <p:sp>
        <p:nvSpPr>
          <p:cNvPr id="10" name="テキスト ボックス 9"/>
          <p:cNvSpPr txBox="1"/>
          <p:nvPr/>
        </p:nvSpPr>
        <p:spPr>
          <a:xfrm>
            <a:off x="4545685" y="4906490"/>
            <a:ext cx="4529380" cy="954107"/>
          </a:xfrm>
          <a:prstGeom prst="rect">
            <a:avLst/>
          </a:prstGeom>
          <a:noFill/>
        </p:spPr>
        <p:txBody>
          <a:bodyPr wrap="square" rtlCol="0">
            <a:spAutoFit/>
          </a:bodyPr>
          <a:lstStyle/>
          <a:p>
            <a:pPr algn="l"/>
            <a:r>
              <a:rPr kumimoji="1" lang="en-US" altLang="ja-JP" sz="2800" dirty="0"/>
              <a:t>[Ctr</a:t>
            </a:r>
            <a:r>
              <a:rPr lang="en-US" altLang="ja-JP" sz="2800" dirty="0"/>
              <a:t>l]</a:t>
            </a:r>
            <a:r>
              <a:rPr lang="ja-JP" altLang="en-US" sz="2800" dirty="0"/>
              <a:t>をお品が、</a:t>
            </a:r>
            <a:r>
              <a:rPr kumimoji="1" lang="ja-JP" altLang="en-US" sz="2800" dirty="0"/>
              <a:t>クリックしていく。複数が選択できる。</a:t>
            </a:r>
          </a:p>
        </p:txBody>
      </p:sp>
    </p:spTree>
    <p:extLst>
      <p:ext uri="{BB962C8B-B14F-4D97-AF65-F5344CB8AC3E}">
        <p14:creationId xmlns:p14="http://schemas.microsoft.com/office/powerpoint/2010/main" val="1929388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3"/>
          <p:cNvSpPr txBox="1">
            <a:spLocks noChangeArrowheads="1"/>
          </p:cNvSpPr>
          <p:nvPr/>
        </p:nvSpPr>
        <p:spPr bwMode="auto">
          <a:xfrm>
            <a:off x="304800" y="228600"/>
            <a:ext cx="8382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defRPr/>
            </a:pPr>
            <a:r>
              <a:rPr lang="ja-JP" altLang="en-US" sz="3200" dirty="0">
                <a:solidFill>
                  <a:srgbClr val="FF0000"/>
                </a:solidFill>
                <a:latin typeface="メイリオ" panose="020B0604030504040204" pitchFamily="50" charset="-128"/>
                <a:ea typeface="メイリオ" panose="020B0604030504040204" pitchFamily="50" charset="-128"/>
              </a:rPr>
              <a:t>エキスプローラーの操作</a:t>
            </a:r>
            <a:r>
              <a:rPr lang="en-US" altLang="ja-JP" sz="3200" dirty="0">
                <a:solidFill>
                  <a:srgbClr val="FF0000"/>
                </a:solidFill>
                <a:latin typeface="メイリオ" panose="020B0604030504040204" pitchFamily="50" charset="-128"/>
                <a:ea typeface="メイリオ" panose="020B0604030504040204" pitchFamily="50" charset="-128"/>
              </a:rPr>
              <a:t>(</a:t>
            </a:r>
            <a:r>
              <a:rPr lang="ja-JP" altLang="en-US" sz="3200" dirty="0">
                <a:solidFill>
                  <a:srgbClr val="FF0000"/>
                </a:solidFill>
                <a:latin typeface="メイリオ" panose="020B0604030504040204" pitchFamily="50" charset="-128"/>
                <a:ea typeface="メイリオ" panose="020B0604030504040204" pitchFamily="50" charset="-128"/>
              </a:rPr>
              <a:t>ファイルの見え方</a:t>
            </a:r>
            <a:r>
              <a:rPr lang="en-US" altLang="ja-JP" sz="3200" dirty="0">
                <a:solidFill>
                  <a:srgbClr val="FF0000"/>
                </a:solidFill>
                <a:latin typeface="メイリオ" panose="020B0604030504040204" pitchFamily="50" charset="-128"/>
                <a:ea typeface="メイリオ" panose="020B0604030504040204" pitchFamily="50" charset="-128"/>
              </a:rPr>
              <a:t>)</a:t>
            </a:r>
            <a:endParaRPr lang="ja-JP" altLang="en-US" sz="3200" dirty="0">
              <a:solidFill>
                <a:srgbClr val="FF0000"/>
              </a:solidFill>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304800" y="2247252"/>
            <a:ext cx="2754017" cy="1384995"/>
          </a:xfrm>
          <a:prstGeom prst="rect">
            <a:avLst/>
          </a:prstGeom>
          <a:noFill/>
        </p:spPr>
        <p:txBody>
          <a:bodyPr wrap="square" rtlCol="0">
            <a:spAutoFit/>
          </a:bodyPr>
          <a:lstStyle/>
          <a:p>
            <a:pPr algn="l"/>
            <a:r>
              <a:rPr kumimoji="1" lang="ja-JP" altLang="en-US" sz="2800" dirty="0">
                <a:solidFill>
                  <a:schemeClr val="accent6"/>
                </a:solidFill>
              </a:rPr>
              <a:t>詳細</a:t>
            </a:r>
          </a:p>
          <a:p>
            <a:pPr algn="l"/>
            <a:r>
              <a:rPr lang="ja-JP" altLang="en-US" sz="2800" dirty="0"/>
              <a:t>名前、日付</a:t>
            </a:r>
          </a:p>
          <a:p>
            <a:pPr algn="l"/>
            <a:r>
              <a:rPr kumimoji="1" lang="ja-JP" altLang="en-US" sz="2800" dirty="0"/>
              <a:t>種類、サイズ</a:t>
            </a:r>
          </a:p>
        </p:txBody>
      </p:sp>
      <p:pic>
        <p:nvPicPr>
          <p:cNvPr id="6" name="図 5"/>
          <p:cNvPicPr>
            <a:picLocks noChangeAspect="1"/>
          </p:cNvPicPr>
          <p:nvPr/>
        </p:nvPicPr>
        <p:blipFill>
          <a:blip r:embed="rId2"/>
          <a:stretch>
            <a:fillRect/>
          </a:stretch>
        </p:blipFill>
        <p:spPr>
          <a:xfrm>
            <a:off x="453890" y="813374"/>
            <a:ext cx="3556698" cy="1418381"/>
          </a:xfrm>
          <a:prstGeom prst="rect">
            <a:avLst/>
          </a:prstGeom>
        </p:spPr>
      </p:pic>
      <p:pic>
        <p:nvPicPr>
          <p:cNvPr id="7" name="図 6"/>
          <p:cNvPicPr>
            <a:picLocks noChangeAspect="1"/>
          </p:cNvPicPr>
          <p:nvPr/>
        </p:nvPicPr>
        <p:blipFill>
          <a:blip r:embed="rId3"/>
          <a:stretch>
            <a:fillRect/>
          </a:stretch>
        </p:blipFill>
        <p:spPr>
          <a:xfrm>
            <a:off x="2819400" y="2167900"/>
            <a:ext cx="5867400" cy="1752600"/>
          </a:xfrm>
          <a:prstGeom prst="rect">
            <a:avLst/>
          </a:prstGeom>
        </p:spPr>
      </p:pic>
      <p:sp>
        <p:nvSpPr>
          <p:cNvPr id="12" name="テキスト ボックス 11"/>
          <p:cNvSpPr txBox="1"/>
          <p:nvPr/>
        </p:nvSpPr>
        <p:spPr>
          <a:xfrm>
            <a:off x="304799" y="4373626"/>
            <a:ext cx="2754017" cy="1815882"/>
          </a:xfrm>
          <a:prstGeom prst="rect">
            <a:avLst/>
          </a:prstGeom>
          <a:noFill/>
        </p:spPr>
        <p:txBody>
          <a:bodyPr wrap="square" rtlCol="0">
            <a:spAutoFit/>
          </a:bodyPr>
          <a:lstStyle/>
          <a:p>
            <a:pPr algn="l"/>
            <a:r>
              <a:rPr lang="ja-JP" altLang="en-US" sz="2800" dirty="0">
                <a:solidFill>
                  <a:schemeClr val="accent6"/>
                </a:solidFill>
              </a:rPr>
              <a:t>大アイコン</a:t>
            </a:r>
            <a:endParaRPr kumimoji="1" lang="ja-JP" altLang="en-US" sz="2800" dirty="0">
              <a:solidFill>
                <a:schemeClr val="accent6"/>
              </a:solidFill>
            </a:endParaRPr>
          </a:p>
          <a:p>
            <a:pPr algn="l"/>
            <a:r>
              <a:rPr lang="ja-JP" altLang="en-US" sz="2800" dirty="0"/>
              <a:t>名前、日付</a:t>
            </a:r>
          </a:p>
          <a:p>
            <a:pPr algn="l"/>
            <a:r>
              <a:rPr kumimoji="1" lang="ja-JP" altLang="en-US" sz="2800" dirty="0"/>
              <a:t>種類、サイズ</a:t>
            </a:r>
          </a:p>
          <a:p>
            <a:pPr algn="l"/>
            <a:r>
              <a:rPr lang="ja-JP" altLang="en-US" sz="2800" dirty="0">
                <a:solidFill>
                  <a:srgbClr val="FF0000"/>
                </a:solidFill>
              </a:rPr>
              <a:t>写真に便利</a:t>
            </a:r>
            <a:endParaRPr kumimoji="1" lang="ja-JP" altLang="en-US" sz="2800" dirty="0">
              <a:solidFill>
                <a:srgbClr val="FF0000"/>
              </a:solidFill>
            </a:endParaRPr>
          </a:p>
        </p:txBody>
      </p:sp>
      <p:pic>
        <p:nvPicPr>
          <p:cNvPr id="9" name="図 8"/>
          <p:cNvPicPr>
            <a:picLocks noChangeAspect="1"/>
          </p:cNvPicPr>
          <p:nvPr/>
        </p:nvPicPr>
        <p:blipFill>
          <a:blip r:embed="rId4"/>
          <a:stretch>
            <a:fillRect/>
          </a:stretch>
        </p:blipFill>
        <p:spPr>
          <a:xfrm>
            <a:off x="2819400" y="3978014"/>
            <a:ext cx="4371975" cy="2752725"/>
          </a:xfrm>
          <a:prstGeom prst="rect">
            <a:avLst/>
          </a:prstGeom>
        </p:spPr>
      </p:pic>
    </p:spTree>
    <p:extLst>
      <p:ext uri="{BB962C8B-B14F-4D97-AF65-F5344CB8AC3E}">
        <p14:creationId xmlns:p14="http://schemas.microsoft.com/office/powerpoint/2010/main" val="1293511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3"/>
          <p:cNvSpPr txBox="1">
            <a:spLocks noChangeArrowheads="1"/>
          </p:cNvSpPr>
          <p:nvPr/>
        </p:nvSpPr>
        <p:spPr bwMode="auto">
          <a:xfrm>
            <a:off x="304800" y="228600"/>
            <a:ext cx="8382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defRPr/>
            </a:pPr>
            <a:r>
              <a:rPr lang="ja-JP" altLang="en-US" sz="3200" dirty="0">
                <a:solidFill>
                  <a:srgbClr val="FF0000"/>
                </a:solidFill>
                <a:latin typeface="メイリオ" panose="020B0604030504040204" pitchFamily="50" charset="-128"/>
                <a:ea typeface="メイリオ" panose="020B0604030504040204" pitchFamily="50" charset="-128"/>
              </a:rPr>
              <a:t>エキスプローラーの操作</a:t>
            </a:r>
            <a:r>
              <a:rPr lang="en-US" altLang="ja-JP" sz="3200" dirty="0">
                <a:solidFill>
                  <a:srgbClr val="FF0000"/>
                </a:solidFill>
                <a:latin typeface="メイリオ" panose="020B0604030504040204" pitchFamily="50" charset="-128"/>
                <a:ea typeface="メイリオ" panose="020B0604030504040204" pitchFamily="50" charset="-128"/>
              </a:rPr>
              <a:t>(</a:t>
            </a:r>
            <a:r>
              <a:rPr lang="ja-JP" altLang="en-US" sz="3200" dirty="0">
                <a:solidFill>
                  <a:srgbClr val="FF0000"/>
                </a:solidFill>
                <a:latin typeface="メイリオ" panose="020B0604030504040204" pitchFamily="50" charset="-128"/>
                <a:ea typeface="メイリオ" panose="020B0604030504040204" pitchFamily="50" charset="-128"/>
              </a:rPr>
              <a:t>並び替え</a:t>
            </a:r>
            <a:r>
              <a:rPr lang="en-US" altLang="ja-JP" sz="3200" dirty="0">
                <a:solidFill>
                  <a:srgbClr val="FF0000"/>
                </a:solidFill>
                <a:latin typeface="メイリオ" panose="020B0604030504040204" pitchFamily="50" charset="-128"/>
                <a:ea typeface="メイリオ" panose="020B0604030504040204" pitchFamily="50" charset="-128"/>
              </a:rPr>
              <a:t>)</a:t>
            </a:r>
            <a:endParaRPr lang="ja-JP" altLang="en-US" sz="3200" dirty="0">
              <a:solidFill>
                <a:srgbClr val="FF0000"/>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1578486" y="2765802"/>
            <a:ext cx="5553075" cy="3124200"/>
          </a:xfrm>
          <a:prstGeom prst="rect">
            <a:avLst/>
          </a:prstGeom>
        </p:spPr>
      </p:pic>
      <p:sp>
        <p:nvSpPr>
          <p:cNvPr id="3" name="下矢印 2"/>
          <p:cNvSpPr/>
          <p:nvPr/>
        </p:nvSpPr>
        <p:spPr bwMode="auto">
          <a:xfrm>
            <a:off x="2231756" y="2522026"/>
            <a:ext cx="340963" cy="487551"/>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下矢印 10"/>
          <p:cNvSpPr/>
          <p:nvPr/>
        </p:nvSpPr>
        <p:spPr bwMode="auto">
          <a:xfrm>
            <a:off x="3810000" y="2555928"/>
            <a:ext cx="340963" cy="487551"/>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1154623" y="776711"/>
            <a:ext cx="6400800" cy="1815882"/>
          </a:xfrm>
          <a:prstGeom prst="rect">
            <a:avLst/>
          </a:prstGeom>
          <a:noFill/>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クリックする</a:t>
            </a:r>
          </a:p>
          <a:p>
            <a:pPr algn="l"/>
            <a:r>
              <a:rPr lang="ja-JP" altLang="en-US" sz="2800" dirty="0">
                <a:latin typeface="メイリオ" panose="020B0604030504040204" pitchFamily="50" charset="-128"/>
                <a:ea typeface="メイリオ" panose="020B0604030504040204" pitchFamily="50" charset="-128"/>
              </a:rPr>
              <a:t>　名前や日付で並びからができる。</a:t>
            </a:r>
          </a:p>
          <a:p>
            <a:pPr algn="l"/>
            <a:r>
              <a:rPr kumimoji="1" lang="ja-JP" altLang="en-US" sz="2800" dirty="0">
                <a:latin typeface="メイリオ" panose="020B0604030504040204" pitchFamily="50" charset="-128"/>
                <a:ea typeface="メイリオ" panose="020B0604030504040204" pitchFamily="50" charset="-128"/>
              </a:rPr>
              <a:t>名前が見つけやすい、新しいファイルが見つけやすい。</a:t>
            </a:r>
          </a:p>
        </p:txBody>
      </p:sp>
      <p:sp>
        <p:nvSpPr>
          <p:cNvPr id="14" name="下矢印 13"/>
          <p:cNvSpPr/>
          <p:nvPr/>
        </p:nvSpPr>
        <p:spPr bwMode="auto">
          <a:xfrm>
            <a:off x="4863643" y="2546241"/>
            <a:ext cx="340963" cy="487551"/>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280916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nvGraphicFramePr>
        <p:xfrm>
          <a:off x="350310" y="1419423"/>
          <a:ext cx="8138160" cy="5191760"/>
        </p:xfrm>
        <a:graphic>
          <a:graphicData uri="http://schemas.openxmlformats.org/drawingml/2006/table">
            <a:tbl>
              <a:tblPr firstRow="1" bandRow="1">
                <a:tableStyleId>{5C22544A-7EE6-4342-B048-85BDC9FD1C3A}</a:tableStyleId>
              </a:tblPr>
              <a:tblGrid>
                <a:gridCol w="1402290">
                  <a:extLst>
                    <a:ext uri="{9D8B030D-6E8A-4147-A177-3AD203B41FA5}">
                      <a16:colId xmlns:a16="http://schemas.microsoft.com/office/drawing/2014/main" val="1549708963"/>
                    </a:ext>
                  </a:extLst>
                </a:gridCol>
                <a:gridCol w="2118360">
                  <a:extLst>
                    <a:ext uri="{9D8B030D-6E8A-4147-A177-3AD203B41FA5}">
                      <a16:colId xmlns:a16="http://schemas.microsoft.com/office/drawing/2014/main" val="1901185953"/>
                    </a:ext>
                  </a:extLst>
                </a:gridCol>
                <a:gridCol w="4617510">
                  <a:extLst>
                    <a:ext uri="{9D8B030D-6E8A-4147-A177-3AD203B41FA5}">
                      <a16:colId xmlns:a16="http://schemas.microsoft.com/office/drawing/2014/main" val="2098122454"/>
                    </a:ext>
                  </a:extLst>
                </a:gridCol>
              </a:tblGrid>
              <a:tr h="370840">
                <a:tc>
                  <a:txBody>
                    <a:bodyPr/>
                    <a:lstStyle/>
                    <a:p>
                      <a:pPr algn="ctr"/>
                      <a:r>
                        <a:rPr kumimoji="1" lang="ja-JP" altLang="en-US" b="0" dirty="0">
                          <a:solidFill>
                            <a:schemeClr val="tx1"/>
                          </a:solidFill>
                          <a:latin typeface="メイリオ" panose="020B0604030504040204" pitchFamily="50" charset="-128"/>
                          <a:ea typeface="メイリオ" panose="020B0604030504040204" pitchFamily="50" charset="-128"/>
                        </a:rPr>
                        <a:t>大分類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b="0" dirty="0">
                          <a:solidFill>
                            <a:schemeClr val="tx1"/>
                          </a:solidFill>
                          <a:latin typeface="メイリオ" panose="020B0604030504040204" pitchFamily="50" charset="-128"/>
                          <a:ea typeface="メイリオ" panose="020B0604030504040204" pitchFamily="50" charset="-128"/>
                        </a:rPr>
                        <a:t>小分類</a:t>
                      </a:r>
                      <a:r>
                        <a:rPr kumimoji="1" lang="en-US" altLang="ja-JP" b="0" dirty="0">
                          <a:solidFill>
                            <a:schemeClr val="tx1"/>
                          </a:solidFill>
                          <a:latin typeface="メイリオ" panose="020B0604030504040204" pitchFamily="50" charset="-128"/>
                          <a:ea typeface="メイリオ" panose="020B0604030504040204" pitchFamily="50" charset="-128"/>
                        </a:rPr>
                        <a:t>/</a:t>
                      </a:r>
                      <a:r>
                        <a:rPr kumimoji="1" lang="ja-JP" altLang="en-US" b="0" dirty="0">
                          <a:solidFill>
                            <a:schemeClr val="tx1"/>
                          </a:solidFill>
                          <a:latin typeface="メイリオ" panose="020B0604030504040204" pitchFamily="50" charset="-128"/>
                          <a:ea typeface="メイリオ" panose="020B0604030504040204" pitchFamily="50" charset="-128"/>
                        </a:rPr>
                        <a:t>種類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b="0" dirty="0">
                          <a:solidFill>
                            <a:schemeClr val="tx1"/>
                          </a:solidFill>
                          <a:latin typeface="メイリオ" panose="020B0604030504040204" pitchFamily="50" charset="-128"/>
                          <a:ea typeface="メイリオ" panose="020B0604030504040204" pitchFamily="50" charset="-128"/>
                        </a:rPr>
                        <a:t>拡張子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31578351"/>
                  </a:ext>
                </a:extLst>
              </a:tr>
              <a:tr h="370840">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文書</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html(</a:t>
                      </a:r>
                      <a:r>
                        <a:rPr kumimoji="1" lang="ja-JP" altLang="en-US" dirty="0">
                          <a:solidFill>
                            <a:schemeClr val="tx1"/>
                          </a:solidFill>
                          <a:latin typeface="メイリオ" panose="020B0604030504040204" pitchFamily="50" charset="-128"/>
                          <a:ea typeface="メイリオ" panose="020B0604030504040204" pitchFamily="50" charset="-128"/>
                        </a:rPr>
                        <a:t>ブラウザ</a:t>
                      </a:r>
                      <a:r>
                        <a:rPr kumimoji="1" lang="en-US" altLang="ja-JP" dirty="0">
                          <a:solidFill>
                            <a:schemeClr val="tx1"/>
                          </a:solidFill>
                          <a:latin typeface="メイリオ" panose="020B0604030504040204" pitchFamily="50" charset="-128"/>
                          <a:ea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rgbClr val="FF0000"/>
                          </a:solidFill>
                          <a:latin typeface="メイリオ" panose="020B0604030504040204" pitchFamily="50" charset="-128"/>
                          <a:ea typeface="メイリオ" panose="020B0604030504040204" pitchFamily="50" charset="-128"/>
                        </a:rPr>
                        <a:t>html</a:t>
                      </a: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en-US" altLang="ja-JP" dirty="0" err="1">
                          <a:solidFill>
                            <a:schemeClr val="tx1"/>
                          </a:solidFill>
                          <a:latin typeface="メイリオ" panose="020B0604030504040204" pitchFamily="50" charset="-128"/>
                          <a:ea typeface="メイリオ" panose="020B0604030504040204" pitchFamily="50" charset="-128"/>
                        </a:rPr>
                        <a:t>htm</a:t>
                      </a:r>
                      <a:r>
                        <a:rPr kumimoji="1" lang="en-US" altLang="ja-JP" dirty="0">
                          <a:solidFill>
                            <a:schemeClr val="tx1"/>
                          </a:solidFill>
                          <a:latin typeface="メイリオ" panose="020B0604030504040204" pitchFamily="50" charset="-128"/>
                          <a:ea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8690007"/>
                  </a:ext>
                </a:extLst>
              </a:tr>
              <a:tr h="370840">
                <a:tc>
                  <a:txBody>
                    <a:bodyPr/>
                    <a:lstStyle/>
                    <a:p>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テキスト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txt</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57775648"/>
                  </a:ext>
                </a:extLst>
              </a:tr>
              <a:tr h="370840">
                <a:tc>
                  <a:txBody>
                    <a:bodyPr/>
                    <a:lstStyle/>
                    <a:p>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MS-Word</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err="1">
                          <a:solidFill>
                            <a:schemeClr val="tx1"/>
                          </a:solidFill>
                          <a:latin typeface="メイリオ" panose="020B0604030504040204" pitchFamily="50" charset="-128"/>
                          <a:ea typeface="メイリオ" panose="020B0604030504040204" pitchFamily="50" charset="-128"/>
                        </a:rPr>
                        <a:t>docx</a:t>
                      </a:r>
                      <a:r>
                        <a:rPr kumimoji="1" lang="en-US" altLang="ja-JP" dirty="0">
                          <a:solidFill>
                            <a:schemeClr val="tx1"/>
                          </a:solidFill>
                          <a:latin typeface="メイリオ" panose="020B0604030504040204" pitchFamily="50" charset="-128"/>
                          <a:ea typeface="メイリオ" panose="020B0604030504040204" pitchFamily="50" charset="-128"/>
                        </a:rPr>
                        <a:t>(doc)</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50929962"/>
                  </a:ext>
                </a:extLst>
              </a:tr>
              <a:tr h="370840">
                <a:tc>
                  <a:txBody>
                    <a:bodyPr/>
                    <a:lstStyle/>
                    <a:p>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pdf</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rgbClr val="FF0000"/>
                          </a:solidFill>
                          <a:latin typeface="メイリオ" panose="020B0604030504040204" pitchFamily="50" charset="-128"/>
                          <a:ea typeface="メイリオ" panose="020B0604030504040204" pitchFamily="50" charset="-128"/>
                        </a:rPr>
                        <a:t>pdf</a:t>
                      </a:r>
                      <a:endParaRPr kumimoji="1" lang="ja-JP" altLang="en-US"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391799"/>
                  </a:ext>
                </a:extLst>
              </a:tr>
              <a:tr h="370840">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MS-Excel</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err="1">
                          <a:solidFill>
                            <a:schemeClr val="tx1"/>
                          </a:solidFill>
                          <a:latin typeface="メイリオ" panose="020B0604030504040204" pitchFamily="50" charset="-128"/>
                          <a:ea typeface="メイリオ" panose="020B0604030504040204" pitchFamily="50" charset="-128"/>
                        </a:rPr>
                        <a:t>xlsx</a:t>
                      </a: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en-US" altLang="ja-JP" dirty="0" err="1">
                          <a:solidFill>
                            <a:schemeClr val="tx1"/>
                          </a:solidFill>
                          <a:latin typeface="メイリオ" panose="020B0604030504040204" pitchFamily="50" charset="-128"/>
                          <a:ea typeface="メイリオ" panose="020B0604030504040204" pitchFamily="50" charset="-128"/>
                        </a:rPr>
                        <a:t>xls</a:t>
                      </a:r>
                      <a:r>
                        <a:rPr kumimoji="1" lang="en-US" altLang="ja-JP" dirty="0">
                          <a:solidFill>
                            <a:schemeClr val="tx1"/>
                          </a:solidFill>
                          <a:latin typeface="メイリオ" panose="020B0604030504040204" pitchFamily="50" charset="-128"/>
                          <a:ea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31280397"/>
                  </a:ext>
                </a:extLst>
              </a:tr>
              <a:tr h="370840">
                <a:tc>
                  <a:txBody>
                    <a:bodyPr/>
                    <a:lstStyle/>
                    <a:p>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テキスト形式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csv</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00378577"/>
                  </a:ext>
                </a:extLst>
              </a:tr>
              <a:tr h="370840">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画像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ビットマップ</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rgbClr val="FF0000"/>
                          </a:solidFill>
                          <a:latin typeface="メイリオ" panose="020B0604030504040204" pitchFamily="50" charset="-128"/>
                          <a:ea typeface="メイリオ" panose="020B0604030504040204" pitchFamily="50" charset="-128"/>
                        </a:rPr>
                        <a:t>jpg</a:t>
                      </a:r>
                      <a:r>
                        <a:rPr kumimoji="1" lang="en-US" altLang="ja-JP" dirty="0">
                          <a:solidFill>
                            <a:schemeClr val="tx1"/>
                          </a:solidFill>
                          <a:latin typeface="メイリオ" panose="020B0604030504040204" pitchFamily="50" charset="-128"/>
                          <a:ea typeface="メイリオ" panose="020B0604030504040204" pitchFamily="50" charset="-128"/>
                        </a:rPr>
                        <a:t>(jpeg), </a:t>
                      </a:r>
                      <a:r>
                        <a:rPr kumimoji="1" lang="en-US" altLang="ja-JP" dirty="0" err="1">
                          <a:solidFill>
                            <a:srgbClr val="FF0000"/>
                          </a:solidFill>
                          <a:latin typeface="メイリオ" panose="020B0604030504040204" pitchFamily="50" charset="-128"/>
                          <a:ea typeface="メイリオ" panose="020B0604030504040204" pitchFamily="50" charset="-128"/>
                        </a:rPr>
                        <a:t>png</a:t>
                      </a: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en-US" altLang="ja-JP" baseline="0" dirty="0">
                          <a:solidFill>
                            <a:schemeClr val="tx1"/>
                          </a:solidFill>
                          <a:latin typeface="メイリオ" panose="020B0604030504040204" pitchFamily="50" charset="-128"/>
                          <a:ea typeface="メイリオ" panose="020B0604030504040204" pitchFamily="50" charset="-128"/>
                        </a:rPr>
                        <a:t> </a:t>
                      </a:r>
                      <a:r>
                        <a:rPr kumimoji="1" lang="en-US" altLang="ja-JP" baseline="0" dirty="0">
                          <a:solidFill>
                            <a:srgbClr val="FF0000"/>
                          </a:solidFill>
                          <a:latin typeface="メイリオ" panose="020B0604030504040204" pitchFamily="50" charset="-128"/>
                          <a:ea typeface="メイリオ" panose="020B0604030504040204" pitchFamily="50" charset="-128"/>
                        </a:rPr>
                        <a:t>gif</a:t>
                      </a:r>
                      <a:r>
                        <a:rPr kumimoji="1" lang="en-US" altLang="ja-JP" baseline="0" dirty="0">
                          <a:solidFill>
                            <a:schemeClr val="tx1"/>
                          </a:solidFill>
                          <a:latin typeface="メイリオ" panose="020B0604030504040204" pitchFamily="50" charset="-128"/>
                          <a:ea typeface="メイリオ" panose="020B0604030504040204" pitchFamily="50" charset="-128"/>
                        </a:rPr>
                        <a:t>, </a:t>
                      </a:r>
                      <a:r>
                        <a:rPr kumimoji="1" lang="en-US" altLang="ja-JP" baseline="0" dirty="0">
                          <a:solidFill>
                            <a:srgbClr val="FF0000"/>
                          </a:solidFill>
                          <a:latin typeface="メイリオ" panose="020B0604030504040204" pitchFamily="50" charset="-128"/>
                          <a:ea typeface="メイリオ" panose="020B0604030504040204" pitchFamily="50" charset="-128"/>
                        </a:rPr>
                        <a:t>bmp</a:t>
                      </a:r>
                      <a:endParaRPr kumimoji="1" lang="ja-JP" altLang="en-US"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9640146"/>
                  </a:ext>
                </a:extLst>
              </a:tr>
              <a:tr h="370840">
                <a:tc>
                  <a:txBody>
                    <a:bodyPr/>
                    <a:lstStyle/>
                    <a:p>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ベクター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err="1">
                          <a:solidFill>
                            <a:schemeClr val="tx1"/>
                          </a:solidFill>
                          <a:latin typeface="メイリオ" panose="020B0604030504040204" pitchFamily="50" charset="-128"/>
                          <a:ea typeface="メイリオ" panose="020B0604030504040204" pitchFamily="50" charset="-128"/>
                        </a:rPr>
                        <a:t>tif</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45551253"/>
                  </a:ext>
                </a:extLst>
              </a:tr>
              <a:tr h="370840">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音声</a:t>
                      </a: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音楽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サンプリング</a:t>
                      </a:r>
                      <a:r>
                        <a:rPr kumimoji="1" lang="en-US" altLang="ja-JP" dirty="0">
                          <a:solidFill>
                            <a:schemeClr val="tx1"/>
                          </a:solidFill>
                          <a:latin typeface="メイリオ" panose="020B0604030504040204" pitchFamily="50" charset="-128"/>
                          <a:ea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wav, mp3, </a:t>
                      </a:r>
                      <a:r>
                        <a:rPr kumimoji="1" lang="en-US" altLang="ja-JP" dirty="0" err="1">
                          <a:solidFill>
                            <a:schemeClr val="tx1"/>
                          </a:solidFill>
                          <a:latin typeface="メイリオ" panose="020B0604030504040204" pitchFamily="50" charset="-128"/>
                          <a:ea typeface="メイリオ" panose="020B0604030504040204" pitchFamily="50" charset="-128"/>
                        </a:rPr>
                        <a:t>wma</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14412787"/>
                  </a:ext>
                </a:extLst>
              </a:tr>
              <a:tr h="370840">
                <a:tc>
                  <a:txBody>
                    <a:bodyPr/>
                    <a:lstStyle/>
                    <a:p>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midi</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mid(midi)</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81103510"/>
                  </a:ext>
                </a:extLst>
              </a:tr>
              <a:tr h="370840">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映像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サンプリング</a:t>
                      </a:r>
                      <a:r>
                        <a:rPr kumimoji="1" lang="en-US" altLang="ja-JP" dirty="0">
                          <a:solidFill>
                            <a:schemeClr val="tx1"/>
                          </a:solidFill>
                          <a:latin typeface="メイリオ" panose="020B0604030504040204" pitchFamily="50" charset="-128"/>
                          <a:ea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mpg(mpeg),</a:t>
                      </a:r>
                      <a:r>
                        <a:rPr kumimoji="1" lang="en-US" altLang="ja-JP" baseline="0" dirty="0">
                          <a:solidFill>
                            <a:schemeClr val="tx1"/>
                          </a:solidFill>
                          <a:latin typeface="メイリオ" panose="020B0604030504040204" pitchFamily="50" charset="-128"/>
                          <a:ea typeface="メイリオ" panose="020B0604030504040204" pitchFamily="50" charset="-128"/>
                        </a:rPr>
                        <a:t> mp4, </a:t>
                      </a:r>
                      <a:r>
                        <a:rPr kumimoji="1" lang="en-US" altLang="ja-JP" baseline="0" dirty="0" err="1">
                          <a:solidFill>
                            <a:schemeClr val="tx1"/>
                          </a:solidFill>
                          <a:latin typeface="メイリオ" panose="020B0604030504040204" pitchFamily="50" charset="-128"/>
                          <a:ea typeface="メイリオ" panose="020B0604030504040204" pitchFamily="50" charset="-128"/>
                        </a:rPr>
                        <a:t>mov</a:t>
                      </a:r>
                      <a:r>
                        <a:rPr kumimoji="1" lang="en-US" altLang="ja-JP" baseline="0" dirty="0">
                          <a:solidFill>
                            <a:schemeClr val="tx1"/>
                          </a:solidFill>
                          <a:latin typeface="メイリオ" panose="020B0604030504040204" pitchFamily="50" charset="-128"/>
                          <a:ea typeface="メイリオ" panose="020B0604030504040204" pitchFamily="50" charset="-128"/>
                        </a:rPr>
                        <a:t>, </a:t>
                      </a:r>
                      <a:r>
                        <a:rPr kumimoji="1" lang="en-US" altLang="ja-JP" baseline="0" dirty="0" err="1">
                          <a:solidFill>
                            <a:schemeClr val="tx1"/>
                          </a:solidFill>
                          <a:latin typeface="メイリオ" panose="020B0604030504040204" pitchFamily="50" charset="-128"/>
                          <a:ea typeface="メイリオ" panose="020B0604030504040204" pitchFamily="50" charset="-128"/>
                        </a:rPr>
                        <a:t>flv</a:t>
                      </a:r>
                      <a:r>
                        <a:rPr kumimoji="1" lang="en-US" altLang="ja-JP" baseline="0" dirty="0">
                          <a:solidFill>
                            <a:schemeClr val="tx1"/>
                          </a:solidFill>
                          <a:latin typeface="メイリオ" panose="020B0604030504040204" pitchFamily="50" charset="-128"/>
                          <a:ea typeface="メイリオ" panose="020B0604030504040204" pitchFamily="50" charset="-128"/>
                        </a:rPr>
                        <a:t>, </a:t>
                      </a:r>
                      <a:r>
                        <a:rPr kumimoji="1" lang="en-US" altLang="ja-JP" baseline="0" dirty="0" err="1">
                          <a:solidFill>
                            <a:schemeClr val="tx1"/>
                          </a:solidFill>
                          <a:latin typeface="メイリオ" panose="020B0604030504040204" pitchFamily="50" charset="-128"/>
                          <a:ea typeface="メイリオ" panose="020B0604030504040204" pitchFamily="50" charset="-128"/>
                        </a:rPr>
                        <a:t>wmv</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12604284"/>
                  </a:ext>
                </a:extLst>
              </a:tr>
              <a:tr h="370840">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プログラム</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exe,</a:t>
                      </a:r>
                      <a:r>
                        <a:rPr kumimoji="1" lang="en-US" altLang="ja-JP" baseline="0" dirty="0">
                          <a:solidFill>
                            <a:schemeClr val="tx1"/>
                          </a:solidFill>
                          <a:latin typeface="メイリオ" panose="020B0604030504040204" pitchFamily="50" charset="-128"/>
                          <a:ea typeface="メイリオ" panose="020B0604030504040204" pitchFamily="50" charset="-128"/>
                        </a:rPr>
                        <a:t> com, </a:t>
                      </a:r>
                      <a:r>
                        <a:rPr kumimoji="1" lang="en-US" altLang="ja-JP" baseline="0" dirty="0" err="1">
                          <a:solidFill>
                            <a:schemeClr val="tx1"/>
                          </a:solidFill>
                          <a:latin typeface="メイリオ" panose="020B0604030504040204" pitchFamily="50" charset="-128"/>
                          <a:ea typeface="メイリオ" panose="020B0604030504040204" pitchFamily="50" charset="-128"/>
                        </a:rPr>
                        <a:t>dll</a:t>
                      </a:r>
                      <a:r>
                        <a:rPr kumimoji="1" lang="en-US" altLang="ja-JP" baseline="0" dirty="0">
                          <a:solidFill>
                            <a:schemeClr val="tx1"/>
                          </a:solidFill>
                          <a:latin typeface="メイリオ" panose="020B0604030504040204" pitchFamily="50" charset="-128"/>
                          <a:ea typeface="メイリオ" panose="020B0604030504040204" pitchFamily="50" charset="-128"/>
                        </a:rPr>
                        <a:t>, bat</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64744335"/>
                  </a:ext>
                </a:extLst>
              </a:tr>
              <a:tr h="370840">
                <a:tc>
                  <a:txBody>
                    <a:bodyPr/>
                    <a:lstStyle/>
                    <a:p>
                      <a:r>
                        <a:rPr kumimoji="1" lang="ja-JP" altLang="en-US" dirty="0">
                          <a:solidFill>
                            <a:schemeClr val="tx1"/>
                          </a:solidFill>
                          <a:latin typeface="メイリオ" panose="020B0604030504040204" pitchFamily="50" charset="-128"/>
                          <a:ea typeface="メイリオ" panose="020B0604030504040204" pitchFamily="50" charset="-128"/>
                        </a:rPr>
                        <a:t>圧縮</a:t>
                      </a: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書庫</a:t>
                      </a:r>
                      <a:r>
                        <a:rPr kumimoji="1" lang="en-US" altLang="ja-JP" dirty="0">
                          <a:solidFill>
                            <a:schemeClr val="tx1"/>
                          </a:solidFill>
                          <a:latin typeface="メイリオ" panose="020B0604030504040204" pitchFamily="50" charset="-128"/>
                          <a:ea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dirty="0">
                          <a:solidFill>
                            <a:schemeClr val="tx1"/>
                          </a:solidFill>
                          <a:latin typeface="メイリオ" panose="020B0604030504040204" pitchFamily="50" charset="-128"/>
                          <a:ea typeface="メイリオ" panose="020B0604030504040204" pitchFamily="50" charset="-128"/>
                        </a:rPr>
                        <a:t>zip,</a:t>
                      </a:r>
                      <a:r>
                        <a:rPr kumimoji="1" lang="en-US" altLang="ja-JP" baseline="0" dirty="0">
                          <a:solidFill>
                            <a:schemeClr val="tx1"/>
                          </a:solidFill>
                          <a:latin typeface="メイリオ" panose="020B0604030504040204" pitchFamily="50" charset="-128"/>
                          <a:ea typeface="メイリオ" panose="020B0604030504040204" pitchFamily="50" charset="-128"/>
                        </a:rPr>
                        <a:t> tar, cab</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1942313"/>
                  </a:ext>
                </a:extLst>
              </a:tr>
            </a:tbl>
          </a:graphicData>
        </a:graphic>
      </p:graphicFrame>
      <p:sp>
        <p:nvSpPr>
          <p:cNvPr id="6" name="テキスト ボックス 97"/>
          <p:cNvSpPr txBox="1">
            <a:spLocks noChangeArrowheads="1"/>
          </p:cNvSpPr>
          <p:nvPr/>
        </p:nvSpPr>
        <p:spPr bwMode="auto">
          <a:xfrm>
            <a:off x="213045" y="957758"/>
            <a:ext cx="84126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ja-JP" altLang="en-US" sz="2400" dirty="0">
                <a:latin typeface="メイリオ" panose="020B0604030504040204" pitchFamily="50" charset="-128"/>
                <a:ea typeface="メイリオ" panose="020B0604030504040204" pitchFamily="50" charset="-128"/>
              </a:rPr>
              <a:t>拡張子はドキュメントの種類を表す</a:t>
            </a:r>
          </a:p>
        </p:txBody>
      </p:sp>
      <p:sp>
        <p:nvSpPr>
          <p:cNvPr id="7" name="Text Box 3"/>
          <p:cNvSpPr txBox="1">
            <a:spLocks noChangeArrowheads="1"/>
          </p:cNvSpPr>
          <p:nvPr/>
        </p:nvSpPr>
        <p:spPr bwMode="auto">
          <a:xfrm>
            <a:off x="350310" y="434538"/>
            <a:ext cx="7696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説明</a:t>
            </a:r>
            <a:r>
              <a:rPr lang="en-US" altLang="ja-JP" sz="2800" dirty="0">
                <a:solidFill>
                  <a:srgbClr val="FF0000"/>
                </a:solidFill>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ファイル形式とその標準化</a:t>
            </a:r>
            <a:endParaRPr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47070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3"/>
          <p:cNvSpPr txBox="1">
            <a:spLocks noChangeArrowheads="1"/>
          </p:cNvSpPr>
          <p:nvPr/>
        </p:nvSpPr>
        <p:spPr bwMode="auto">
          <a:xfrm>
            <a:off x="304800" y="228600"/>
            <a:ext cx="8382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defRPr/>
            </a:pPr>
            <a:r>
              <a:rPr lang="ja-JP" altLang="en-US" sz="3200" dirty="0">
                <a:solidFill>
                  <a:srgbClr val="FF0000"/>
                </a:solidFill>
                <a:latin typeface="メイリオ" panose="020B0604030504040204" pitchFamily="50" charset="-128"/>
                <a:ea typeface="メイリオ" panose="020B0604030504040204" pitchFamily="50" charset="-128"/>
              </a:rPr>
              <a:t>スマホの中の写真・音楽を使う。</a:t>
            </a:r>
          </a:p>
        </p:txBody>
      </p:sp>
      <p:graphicFrame>
        <p:nvGraphicFramePr>
          <p:cNvPr id="5" name="表 4"/>
          <p:cNvGraphicFramePr>
            <a:graphicFrameLocks noGrp="1"/>
          </p:cNvGraphicFramePr>
          <p:nvPr/>
        </p:nvGraphicFramePr>
        <p:xfrm>
          <a:off x="449704" y="813375"/>
          <a:ext cx="8237095" cy="5338736"/>
        </p:xfrm>
        <a:graphic>
          <a:graphicData uri="http://schemas.openxmlformats.org/drawingml/2006/table">
            <a:tbl>
              <a:tblPr firstRow="1" bandRow="1">
                <a:tableStyleId>{5C22544A-7EE6-4342-B048-85BDC9FD1C3A}</a:tableStyleId>
              </a:tblPr>
              <a:tblGrid>
                <a:gridCol w="8237095">
                  <a:extLst>
                    <a:ext uri="{9D8B030D-6E8A-4147-A177-3AD203B41FA5}">
                      <a16:colId xmlns:a16="http://schemas.microsoft.com/office/drawing/2014/main" val="2547181095"/>
                    </a:ext>
                  </a:extLst>
                </a:gridCol>
              </a:tblGrid>
              <a:tr h="309536">
                <a:tc>
                  <a:txBody>
                    <a:bodyPr/>
                    <a:lstStyle/>
                    <a:p>
                      <a:pPr algn="l"/>
                      <a:r>
                        <a:rPr kumimoji="1" lang="en-US" altLang="ja-JP" sz="2400" b="1" dirty="0">
                          <a:solidFill>
                            <a:schemeClr val="tx1"/>
                          </a:solidFill>
                          <a:latin typeface="メイリオ" panose="020B0604030504040204" pitchFamily="50" charset="-128"/>
                          <a:ea typeface="メイリオ" panose="020B0604030504040204" pitchFamily="50" charset="-128"/>
                        </a:rPr>
                        <a:t>iPhone</a:t>
                      </a:r>
                      <a:r>
                        <a:rPr kumimoji="1" lang="ja-JP" altLang="en-US" sz="2400" b="1" dirty="0">
                          <a:solidFill>
                            <a:schemeClr val="tx1"/>
                          </a:solidFill>
                          <a:latin typeface="メイリオ" panose="020B0604030504040204" pitchFamily="50" charset="-128"/>
                          <a:ea typeface="メイリオ" panose="020B0604030504040204" pitchFamily="50" charset="-128"/>
                        </a:rPr>
                        <a:t>を使っている人</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7090937"/>
                  </a:ext>
                </a:extLst>
              </a:tr>
              <a:tr h="309536">
                <a:tc>
                  <a:txBody>
                    <a:bodyPr/>
                    <a:lstStyle/>
                    <a:p>
                      <a:pPr algn="l"/>
                      <a:r>
                        <a:rPr kumimoji="1" lang="ja-JP" altLang="en-US" sz="2400" b="0" dirty="0">
                          <a:solidFill>
                            <a:schemeClr val="tx1"/>
                          </a:solidFill>
                          <a:latin typeface="メイリオ" panose="020B0604030504040204" pitchFamily="50" charset="-128"/>
                          <a:ea typeface="メイリオ" panose="020B0604030504040204" pitchFamily="50" charset="-128"/>
                        </a:rPr>
                        <a:t>方法</a:t>
                      </a:r>
                      <a:r>
                        <a:rPr kumimoji="1" lang="en-US" altLang="ja-JP" sz="2400" b="0" dirty="0">
                          <a:solidFill>
                            <a:schemeClr val="tx1"/>
                          </a:solidFill>
                          <a:latin typeface="メイリオ" panose="020B0604030504040204" pitchFamily="50" charset="-128"/>
                          <a:ea typeface="メイリオ" panose="020B0604030504040204" pitchFamily="50" charset="-128"/>
                        </a:rPr>
                        <a:t>1: iCloud</a:t>
                      </a:r>
                      <a:r>
                        <a:rPr kumimoji="1" lang="ja-JP" altLang="en-US" sz="2400" b="0" dirty="0">
                          <a:solidFill>
                            <a:schemeClr val="tx1"/>
                          </a:solidFill>
                          <a:latin typeface="メイリオ" panose="020B0604030504040204" pitchFamily="50" charset="-128"/>
                          <a:ea typeface="メイリオ" panose="020B0604030504040204" pitchFamily="50" charset="-128"/>
                        </a:rPr>
                        <a:t>を</a:t>
                      </a:r>
                      <a:r>
                        <a:rPr kumimoji="1" lang="en-US" altLang="ja-JP" sz="2400" b="0" dirty="0">
                          <a:solidFill>
                            <a:schemeClr val="tx1"/>
                          </a:solidFill>
                          <a:latin typeface="メイリオ" panose="020B0604030504040204" pitchFamily="50" charset="-128"/>
                          <a:ea typeface="メイリオ" panose="020B0604030504040204" pitchFamily="50" charset="-128"/>
                        </a:rPr>
                        <a:t>PC</a:t>
                      </a:r>
                      <a:r>
                        <a:rPr kumimoji="1" lang="ja-JP" altLang="en-US" sz="2400" b="0" dirty="0">
                          <a:solidFill>
                            <a:schemeClr val="tx1"/>
                          </a:solidFill>
                          <a:latin typeface="メイリオ" panose="020B0604030504040204" pitchFamily="50" charset="-128"/>
                          <a:ea typeface="メイリオ" panose="020B0604030504040204" pitchFamily="50" charset="-128"/>
                        </a:rPr>
                        <a:t>で使用する</a:t>
                      </a:r>
                      <a:r>
                        <a:rPr kumimoji="1" lang="en-US" altLang="ja-JP" sz="2400" b="0" dirty="0">
                          <a:solidFill>
                            <a:schemeClr val="tx1"/>
                          </a:solidFill>
                          <a:latin typeface="メイリオ" panose="020B0604030504040204" pitchFamily="50" charset="-128"/>
                          <a:ea typeface="メイリオ" panose="020B0604030504040204" pitchFamily="50" charset="-128"/>
                        </a:rPr>
                        <a:t>(ID/</a:t>
                      </a:r>
                      <a:r>
                        <a:rPr kumimoji="1" lang="ja-JP" altLang="en-US" sz="2400" b="0" dirty="0">
                          <a:solidFill>
                            <a:schemeClr val="tx1"/>
                          </a:solidFill>
                          <a:latin typeface="メイリオ" panose="020B0604030504040204" pitchFamily="50" charset="-128"/>
                          <a:ea typeface="メイリオ" panose="020B0604030504040204" pitchFamily="50" charset="-128"/>
                        </a:rPr>
                        <a:t>パスワード必要</a:t>
                      </a:r>
                      <a:r>
                        <a:rPr kumimoji="1" lang="en-US" altLang="ja-JP" sz="2400" b="0" dirty="0">
                          <a:solidFill>
                            <a:schemeClr val="tx1"/>
                          </a:solidFill>
                          <a:latin typeface="メイリオ" panose="020B0604030504040204" pitchFamily="50" charset="-128"/>
                          <a:ea typeface="メイリオ" panose="020B0604030504040204" pitchFamily="50" charset="-128"/>
                        </a:rPr>
                        <a:t>)</a:t>
                      </a:r>
                    </a:p>
                    <a:p>
                      <a:pPr algn="l"/>
                      <a:r>
                        <a:rPr kumimoji="1" lang="en-US" altLang="ja-JP" sz="2400" b="0" dirty="0">
                          <a:solidFill>
                            <a:schemeClr val="tx1"/>
                          </a:solidFill>
                          <a:latin typeface="メイリオ" panose="020B0604030504040204" pitchFamily="50" charset="-128"/>
                          <a:ea typeface="メイリオ" panose="020B0604030504040204" pitchFamily="50" charset="-128"/>
                        </a:rPr>
                        <a:t>   </a:t>
                      </a:r>
                      <a:r>
                        <a:rPr kumimoji="1" lang="ja-JP" altLang="en-US" sz="2400" b="0" dirty="0">
                          <a:solidFill>
                            <a:schemeClr val="tx1"/>
                          </a:solidFill>
                          <a:latin typeface="メイリオ" panose="020B0604030504040204" pitchFamily="50" charset="-128"/>
                          <a:ea typeface="メイリオ" panose="020B0604030504040204" pitchFamily="50" charset="-128"/>
                        </a:rPr>
                        <a:t>ブラウザで</a:t>
                      </a:r>
                      <a:r>
                        <a:rPr kumimoji="1" lang="en-US" altLang="ja-JP" sz="2400" b="0" dirty="0">
                          <a:solidFill>
                            <a:schemeClr val="tx1"/>
                          </a:solidFill>
                          <a:latin typeface="メイリオ" panose="020B0604030504040204" pitchFamily="50" charset="-128"/>
                          <a:ea typeface="メイリオ" panose="020B0604030504040204" pitchFamily="50" charset="-128"/>
                        </a:rPr>
                        <a:t>iCloud</a:t>
                      </a:r>
                      <a:r>
                        <a:rPr kumimoji="1" lang="ja-JP" altLang="en-US" sz="2400" b="0" dirty="0">
                          <a:solidFill>
                            <a:schemeClr val="tx1"/>
                          </a:solidFill>
                          <a:latin typeface="メイリオ" panose="020B0604030504040204" pitchFamily="50" charset="-128"/>
                          <a:ea typeface="メイリオ" panose="020B0604030504040204" pitchFamily="50" charset="-128"/>
                        </a:rPr>
                        <a:t>を開いてログイン</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3922374"/>
                  </a:ext>
                </a:extLst>
              </a:tr>
              <a:tr h="309536">
                <a:tc>
                  <a:txBody>
                    <a:bodyPr/>
                    <a:lstStyle/>
                    <a:p>
                      <a:pPr algn="l"/>
                      <a:r>
                        <a:rPr kumimoji="1" lang="ja-JP" altLang="en-US" sz="2400" b="0" dirty="0">
                          <a:solidFill>
                            <a:schemeClr val="tx1"/>
                          </a:solidFill>
                          <a:latin typeface="メイリオ" panose="020B0604030504040204" pitchFamily="50" charset="-128"/>
                          <a:ea typeface="メイリオ" panose="020B0604030504040204" pitchFamily="50" charset="-128"/>
                        </a:rPr>
                        <a:t>方法</a:t>
                      </a:r>
                      <a:r>
                        <a:rPr kumimoji="1" lang="en-US" altLang="ja-JP" sz="2400" b="0" dirty="0">
                          <a:solidFill>
                            <a:schemeClr val="tx1"/>
                          </a:solidFill>
                          <a:latin typeface="メイリオ" panose="020B0604030504040204" pitchFamily="50" charset="-128"/>
                          <a:ea typeface="メイリオ" panose="020B0604030504040204" pitchFamily="50" charset="-128"/>
                        </a:rPr>
                        <a:t>2: </a:t>
                      </a:r>
                      <a:r>
                        <a:rPr kumimoji="1" lang="ja-JP" altLang="en-US" sz="2400" b="0" dirty="0">
                          <a:solidFill>
                            <a:schemeClr val="tx1"/>
                          </a:solidFill>
                          <a:latin typeface="メイリオ" panose="020B0604030504040204" pitchFamily="50" charset="-128"/>
                          <a:ea typeface="メイリオ" panose="020B0604030504040204" pitchFamily="50" charset="-128"/>
                        </a:rPr>
                        <a:t>他のクラウドストレージを新規契約する</a:t>
                      </a:r>
                    </a:p>
                    <a:p>
                      <a:pPr algn="l"/>
                      <a:r>
                        <a:rPr kumimoji="1" lang="ja-JP" altLang="en-US" sz="2400" b="0" dirty="0">
                          <a:solidFill>
                            <a:schemeClr val="tx1"/>
                          </a:solidFill>
                          <a:latin typeface="メイリオ" panose="020B0604030504040204" pitchFamily="50" charset="-128"/>
                          <a:ea typeface="メイリオ" panose="020B0604030504040204" pitchFamily="50" charset="-128"/>
                        </a:rPr>
                        <a:t>　</a:t>
                      </a:r>
                      <a:r>
                        <a:rPr kumimoji="1" lang="en-US" altLang="ja-JP" sz="2400" b="0" dirty="0">
                          <a:solidFill>
                            <a:schemeClr val="tx1"/>
                          </a:solidFill>
                          <a:latin typeface="メイリオ" panose="020B0604030504040204" pitchFamily="50" charset="-128"/>
                          <a:ea typeface="メイリオ" panose="020B0604030504040204" pitchFamily="50" charset="-128"/>
                        </a:rPr>
                        <a:t>Google</a:t>
                      </a:r>
                      <a:r>
                        <a:rPr kumimoji="1" lang="ja-JP" altLang="en-US" sz="2400" b="0" dirty="0">
                          <a:solidFill>
                            <a:schemeClr val="tx1"/>
                          </a:solidFill>
                          <a:latin typeface="メイリオ" panose="020B0604030504040204" pitchFamily="50" charset="-128"/>
                          <a:ea typeface="メイリオ" panose="020B0604030504040204" pitchFamily="50" charset="-128"/>
                        </a:rPr>
                        <a:t>ドライブがお勧め</a:t>
                      </a:r>
                    </a:p>
                    <a:p>
                      <a:pPr algn="l"/>
                      <a:r>
                        <a:rPr kumimoji="1" lang="ja-JP" altLang="en-US" sz="2400" b="0" dirty="0">
                          <a:solidFill>
                            <a:schemeClr val="tx1"/>
                          </a:solidFill>
                          <a:latin typeface="メイリオ" panose="020B0604030504040204" pitchFamily="50" charset="-128"/>
                          <a:ea typeface="メイリオ" panose="020B0604030504040204" pitchFamily="50" charset="-128"/>
                        </a:rPr>
                        <a:t>　スマホにそのストレージのアプリをインストール</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0872683"/>
                  </a:ext>
                </a:extLst>
              </a:tr>
              <a:tr h="309536">
                <a:tc>
                  <a:txBody>
                    <a:bodyPr/>
                    <a:lstStyle/>
                    <a:p>
                      <a:pPr algn="l"/>
                      <a:endParaRPr kumimoji="1" lang="ja-JP" altLang="en-US" sz="500" b="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92307529"/>
                  </a:ext>
                </a:extLst>
              </a:tr>
              <a:tr h="309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dirty="0">
                          <a:solidFill>
                            <a:schemeClr val="tx1"/>
                          </a:solidFill>
                          <a:latin typeface="メイリオ" panose="020B0604030504040204" pitchFamily="50" charset="-128"/>
                          <a:ea typeface="メイリオ" panose="020B0604030504040204" pitchFamily="50" charset="-128"/>
                        </a:rPr>
                        <a:t>Android</a:t>
                      </a:r>
                      <a:r>
                        <a:rPr kumimoji="1" lang="ja-JP" altLang="en-US" sz="2400" b="1" dirty="0">
                          <a:solidFill>
                            <a:schemeClr val="tx1"/>
                          </a:solidFill>
                          <a:latin typeface="メイリオ" panose="020B0604030504040204" pitchFamily="50" charset="-128"/>
                          <a:ea typeface="メイリオ" panose="020B0604030504040204" pitchFamily="50" charset="-128"/>
                        </a:rPr>
                        <a:t>を使っている人</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1414693"/>
                  </a:ext>
                </a:extLst>
              </a:tr>
              <a:tr h="309536">
                <a:tc>
                  <a:txBody>
                    <a:bodyPr/>
                    <a:lstStyle/>
                    <a:p>
                      <a:pPr algn="l"/>
                      <a:r>
                        <a:rPr kumimoji="1" lang="ja-JP" altLang="en-US" sz="2400" b="0" dirty="0">
                          <a:solidFill>
                            <a:schemeClr val="tx1"/>
                          </a:solidFill>
                          <a:latin typeface="メイリオ" panose="020B0604030504040204" pitchFamily="50" charset="-128"/>
                          <a:ea typeface="メイリオ" panose="020B0604030504040204" pitchFamily="50" charset="-128"/>
                        </a:rPr>
                        <a:t>方法</a:t>
                      </a:r>
                      <a:r>
                        <a:rPr kumimoji="1" lang="en-US" altLang="ja-JP" sz="2400" b="0" dirty="0">
                          <a:solidFill>
                            <a:schemeClr val="tx1"/>
                          </a:solidFill>
                          <a:latin typeface="メイリオ" panose="020B0604030504040204" pitchFamily="50" charset="-128"/>
                          <a:ea typeface="メイリオ" panose="020B0604030504040204" pitchFamily="50" charset="-128"/>
                        </a:rPr>
                        <a:t>1: Google Drive</a:t>
                      </a:r>
                      <a:r>
                        <a:rPr kumimoji="1" lang="ja-JP" altLang="en-US" sz="2400" b="0" dirty="0">
                          <a:solidFill>
                            <a:schemeClr val="tx1"/>
                          </a:solidFill>
                          <a:latin typeface="メイリオ" panose="020B0604030504040204" pitchFamily="50" charset="-128"/>
                          <a:ea typeface="メイリオ" panose="020B0604030504040204" pitchFamily="50" charset="-128"/>
                        </a:rPr>
                        <a:t>を</a:t>
                      </a:r>
                      <a:r>
                        <a:rPr kumimoji="1" lang="en-US" altLang="ja-JP" sz="2400" b="0" dirty="0">
                          <a:solidFill>
                            <a:schemeClr val="tx1"/>
                          </a:solidFill>
                          <a:latin typeface="メイリオ" panose="020B0604030504040204" pitchFamily="50" charset="-128"/>
                          <a:ea typeface="メイリオ" panose="020B0604030504040204" pitchFamily="50" charset="-128"/>
                        </a:rPr>
                        <a:t>PC</a:t>
                      </a:r>
                      <a:r>
                        <a:rPr kumimoji="1" lang="ja-JP" altLang="en-US" sz="2400" b="0" dirty="0">
                          <a:solidFill>
                            <a:schemeClr val="tx1"/>
                          </a:solidFill>
                          <a:latin typeface="メイリオ" panose="020B0604030504040204" pitchFamily="50" charset="-128"/>
                          <a:ea typeface="メイリオ" panose="020B0604030504040204" pitchFamily="50" charset="-128"/>
                        </a:rPr>
                        <a:t>で使用する</a:t>
                      </a:r>
                      <a:r>
                        <a:rPr kumimoji="1" lang="en-US" altLang="ja-JP" sz="2400" b="0" dirty="0">
                          <a:solidFill>
                            <a:schemeClr val="tx1"/>
                          </a:solidFill>
                          <a:latin typeface="メイリオ" panose="020B0604030504040204" pitchFamily="50" charset="-128"/>
                          <a:ea typeface="メイリオ" panose="020B0604030504040204" pitchFamily="50" charset="-128"/>
                        </a:rPr>
                        <a:t>(ID/</a:t>
                      </a:r>
                      <a:r>
                        <a:rPr kumimoji="1" lang="ja-JP" altLang="en-US" sz="2400" b="0" dirty="0">
                          <a:solidFill>
                            <a:schemeClr val="tx1"/>
                          </a:solidFill>
                          <a:latin typeface="メイリオ" panose="020B0604030504040204" pitchFamily="50" charset="-128"/>
                          <a:ea typeface="メイリオ" panose="020B0604030504040204" pitchFamily="50" charset="-128"/>
                        </a:rPr>
                        <a:t>パスワード必要</a:t>
                      </a:r>
                      <a:r>
                        <a:rPr kumimoji="1" lang="en-US" altLang="ja-JP" sz="2400" b="0" dirty="0">
                          <a:solidFill>
                            <a:schemeClr val="tx1"/>
                          </a:solidFill>
                          <a:latin typeface="メイリオ" panose="020B0604030504040204" pitchFamily="50" charset="-128"/>
                          <a:ea typeface="メイリオ" panose="020B0604030504040204" pitchFamily="50" charset="-128"/>
                        </a:rPr>
                        <a:t>)</a:t>
                      </a:r>
                    </a:p>
                    <a:p>
                      <a:pPr algn="l"/>
                      <a:r>
                        <a:rPr kumimoji="1" lang="en-US" altLang="ja-JP" sz="2400" b="0" dirty="0">
                          <a:solidFill>
                            <a:schemeClr val="tx1"/>
                          </a:solidFill>
                          <a:latin typeface="メイリオ" panose="020B0604030504040204" pitchFamily="50" charset="-128"/>
                          <a:ea typeface="メイリオ" panose="020B0604030504040204" pitchFamily="50" charset="-128"/>
                        </a:rPr>
                        <a:t>    </a:t>
                      </a:r>
                      <a:r>
                        <a:rPr kumimoji="1" lang="en-US" altLang="ja-JP" sz="2400" b="0" dirty="0" err="1">
                          <a:solidFill>
                            <a:schemeClr val="tx1"/>
                          </a:solidFill>
                          <a:latin typeface="メイリオ" panose="020B0604030504040204" pitchFamily="50" charset="-128"/>
                          <a:ea typeface="メイリオ" panose="020B0604030504040204" pitchFamily="50" charset="-128"/>
                        </a:rPr>
                        <a:t>Chrom</a:t>
                      </a:r>
                      <a:r>
                        <a:rPr kumimoji="1" lang="ja-JP" altLang="en-US" sz="2400" b="0" dirty="0">
                          <a:solidFill>
                            <a:schemeClr val="tx1"/>
                          </a:solidFill>
                          <a:latin typeface="メイリオ" panose="020B0604030504040204" pitchFamily="50" charset="-128"/>
                          <a:ea typeface="メイリオ" panose="020B0604030504040204" pitchFamily="50" charset="-128"/>
                        </a:rPr>
                        <a:t>ブラウザで</a:t>
                      </a:r>
                      <a:r>
                        <a:rPr kumimoji="1" lang="en-US" altLang="ja-JP" sz="2400" b="0" dirty="0">
                          <a:solidFill>
                            <a:schemeClr val="tx1"/>
                          </a:solidFill>
                          <a:latin typeface="メイリオ" panose="020B0604030504040204" pitchFamily="50" charset="-128"/>
                          <a:ea typeface="メイリオ" panose="020B0604030504040204" pitchFamily="50" charset="-128"/>
                        </a:rPr>
                        <a:t>Google Drive</a:t>
                      </a:r>
                      <a:r>
                        <a:rPr kumimoji="1" lang="ja-JP" altLang="en-US" sz="2400" b="0" dirty="0">
                          <a:solidFill>
                            <a:schemeClr val="tx1"/>
                          </a:solidFill>
                          <a:latin typeface="メイリオ" panose="020B0604030504040204" pitchFamily="50" charset="-128"/>
                          <a:ea typeface="メイリオ" panose="020B0604030504040204" pitchFamily="50" charset="-128"/>
                        </a:rPr>
                        <a:t>開いてログイン</a:t>
                      </a:r>
                      <a:endParaRPr kumimoji="1" lang="en-US" altLang="ja-JP"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9189420"/>
                  </a:ext>
                </a:extLst>
              </a:tr>
              <a:tr h="309536">
                <a:tc>
                  <a:txBody>
                    <a:bodyPr/>
                    <a:lstStyle/>
                    <a:p>
                      <a:pPr algn="l"/>
                      <a:r>
                        <a:rPr kumimoji="1" lang="ja-JP" altLang="en-US" sz="2400" b="0" dirty="0">
                          <a:solidFill>
                            <a:schemeClr val="tx1"/>
                          </a:solidFill>
                          <a:latin typeface="メイリオ" panose="020B0604030504040204" pitchFamily="50" charset="-128"/>
                          <a:ea typeface="メイリオ" panose="020B0604030504040204" pitchFamily="50" charset="-128"/>
                        </a:rPr>
                        <a:t>方法</a:t>
                      </a:r>
                      <a:r>
                        <a:rPr kumimoji="1" lang="en-US" altLang="ja-JP" sz="2400" b="0" dirty="0">
                          <a:solidFill>
                            <a:schemeClr val="tx1"/>
                          </a:solidFill>
                          <a:latin typeface="メイリオ" panose="020B0604030504040204" pitchFamily="50" charset="-128"/>
                          <a:ea typeface="メイリオ" panose="020B0604030504040204" pitchFamily="50" charset="-128"/>
                        </a:rPr>
                        <a:t>2: USB</a:t>
                      </a:r>
                      <a:r>
                        <a:rPr kumimoji="1" lang="ja-JP" altLang="en-US" sz="2400" b="0" dirty="0">
                          <a:solidFill>
                            <a:schemeClr val="tx1"/>
                          </a:solidFill>
                          <a:latin typeface="メイリオ" panose="020B0604030504040204" pitchFamily="50" charset="-128"/>
                          <a:ea typeface="メイリオ" panose="020B0604030504040204" pitchFamily="50" charset="-128"/>
                        </a:rPr>
                        <a:t>ケーブルで直接</a:t>
                      </a:r>
                      <a:r>
                        <a:rPr kumimoji="1" lang="en-US" altLang="ja-JP" sz="2400" b="0" dirty="0">
                          <a:solidFill>
                            <a:schemeClr val="tx1"/>
                          </a:solidFill>
                          <a:latin typeface="メイリオ" panose="020B0604030504040204" pitchFamily="50" charset="-128"/>
                          <a:ea typeface="メイリオ" panose="020B0604030504040204" pitchFamily="50" charset="-128"/>
                        </a:rPr>
                        <a:t>PC</a:t>
                      </a:r>
                      <a:r>
                        <a:rPr kumimoji="1" lang="ja-JP" altLang="en-US" sz="2400" b="0" dirty="0">
                          <a:solidFill>
                            <a:schemeClr val="tx1"/>
                          </a:solidFill>
                          <a:latin typeface="メイリオ" panose="020B0604030504040204" pitchFamily="50" charset="-128"/>
                          <a:ea typeface="メイリオ" panose="020B0604030504040204" pitchFamily="50" charset="-128"/>
                        </a:rPr>
                        <a:t>につなぐ</a:t>
                      </a:r>
                      <a:br>
                        <a:rPr kumimoji="1" lang="en-US" altLang="ja-JP" sz="2400" b="0" dirty="0">
                          <a:solidFill>
                            <a:schemeClr val="tx1"/>
                          </a:solidFill>
                          <a:latin typeface="メイリオ" panose="020B0604030504040204" pitchFamily="50" charset="-128"/>
                          <a:ea typeface="メイリオ" panose="020B0604030504040204" pitchFamily="50" charset="-128"/>
                        </a:rPr>
                      </a:br>
                      <a:r>
                        <a:rPr kumimoji="1" lang="en-US" altLang="ja-JP" sz="2400" b="0" dirty="0">
                          <a:solidFill>
                            <a:schemeClr val="tx1"/>
                          </a:solidFill>
                          <a:latin typeface="メイリオ" panose="020B0604030504040204" pitchFamily="50" charset="-128"/>
                          <a:ea typeface="メイリオ" panose="020B0604030504040204" pitchFamily="50" charset="-128"/>
                        </a:rPr>
                        <a:t>   (</a:t>
                      </a:r>
                      <a:r>
                        <a:rPr kumimoji="1" lang="ja-JP" altLang="en-US" sz="2400" b="0" dirty="0">
                          <a:solidFill>
                            <a:schemeClr val="tx1"/>
                          </a:solidFill>
                          <a:latin typeface="メイリオ" panose="020B0604030504040204" pitchFamily="50" charset="-128"/>
                          <a:ea typeface="メイリオ" panose="020B0604030504040204" pitchFamily="50" charset="-128"/>
                        </a:rPr>
                        <a:t>ほとんどのスマホで</a:t>
                      </a:r>
                      <a:r>
                        <a:rPr kumimoji="1" lang="en-US" altLang="ja-JP" sz="2400" b="0" dirty="0">
                          <a:solidFill>
                            <a:schemeClr val="tx1"/>
                          </a:solidFill>
                          <a:latin typeface="メイリオ" panose="020B0604030504040204" pitchFamily="50" charset="-128"/>
                          <a:ea typeface="メイリオ" panose="020B0604030504040204" pitchFamily="50" charset="-128"/>
                        </a:rPr>
                        <a:t>OK)</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66259647"/>
                  </a:ext>
                </a:extLst>
              </a:tr>
              <a:tr h="309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メイリオ" panose="020B0604030504040204" pitchFamily="50" charset="-128"/>
                          <a:ea typeface="メイリオ" panose="020B0604030504040204" pitchFamily="50" charset="-128"/>
                        </a:rPr>
                        <a:t>方法</a:t>
                      </a:r>
                      <a:r>
                        <a:rPr kumimoji="1" lang="en-US" altLang="ja-JP" sz="2400" b="0" dirty="0">
                          <a:solidFill>
                            <a:schemeClr val="tx1"/>
                          </a:solidFill>
                          <a:latin typeface="メイリオ" panose="020B0604030504040204" pitchFamily="50" charset="-128"/>
                          <a:ea typeface="メイリオ" panose="020B0604030504040204" pitchFamily="50" charset="-128"/>
                        </a:rPr>
                        <a:t>3:</a:t>
                      </a:r>
                      <a:r>
                        <a:rPr kumimoji="1" lang="ja-JP" altLang="en-US" sz="2400" b="0" dirty="0">
                          <a:solidFill>
                            <a:schemeClr val="tx1"/>
                          </a:solidFill>
                          <a:latin typeface="メイリオ" panose="020B0604030504040204" pitchFamily="50" charset="-128"/>
                          <a:ea typeface="メイリオ" panose="020B0604030504040204" pitchFamily="50" charset="-128"/>
                        </a:rPr>
                        <a:t>他のクラウドストレージを新規契約する</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85831137"/>
                  </a:ext>
                </a:extLst>
              </a:tr>
            </a:tbl>
          </a:graphicData>
        </a:graphic>
      </p:graphicFrame>
      <p:sp>
        <p:nvSpPr>
          <p:cNvPr id="4" name="正方形/長方形 3">
            <a:extLst>
              <a:ext uri="{FF2B5EF4-FFF2-40B4-BE49-F238E27FC236}">
                <a16:creationId xmlns:a16="http://schemas.microsoft.com/office/drawing/2014/main" id="{15877F11-B2E5-E57B-2F03-40B444FC67F8}"/>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50651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3"/>
          <p:cNvSpPr txBox="1">
            <a:spLocks noChangeArrowheads="1"/>
          </p:cNvSpPr>
          <p:nvPr/>
        </p:nvSpPr>
        <p:spPr bwMode="auto">
          <a:xfrm>
            <a:off x="304800" y="228600"/>
            <a:ext cx="8382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defRPr/>
            </a:pPr>
            <a:r>
              <a:rPr lang="ja-JP" altLang="en-US" sz="3200" dirty="0">
                <a:solidFill>
                  <a:srgbClr val="FF0000"/>
                </a:solidFill>
                <a:latin typeface="メイリオ" panose="020B0604030504040204" pitchFamily="50" charset="-128"/>
                <a:ea typeface="メイリオ" panose="020B0604030504040204" pitchFamily="50" charset="-128"/>
              </a:rPr>
              <a:t>クラウドドライブを使おう。</a:t>
            </a:r>
          </a:p>
        </p:txBody>
      </p:sp>
      <p:graphicFrame>
        <p:nvGraphicFramePr>
          <p:cNvPr id="5" name="表 4"/>
          <p:cNvGraphicFramePr>
            <a:graphicFrameLocks noGrp="1"/>
          </p:cNvGraphicFramePr>
          <p:nvPr/>
        </p:nvGraphicFramePr>
        <p:xfrm>
          <a:off x="817536" y="813375"/>
          <a:ext cx="7356528" cy="2286000"/>
        </p:xfrm>
        <a:graphic>
          <a:graphicData uri="http://schemas.openxmlformats.org/drawingml/2006/table">
            <a:tbl>
              <a:tblPr firstRow="1" bandRow="1">
                <a:tableStyleId>{5C22544A-7EE6-4342-B048-85BDC9FD1C3A}</a:tableStyleId>
              </a:tblPr>
              <a:tblGrid>
                <a:gridCol w="2452176">
                  <a:extLst>
                    <a:ext uri="{9D8B030D-6E8A-4147-A177-3AD203B41FA5}">
                      <a16:colId xmlns:a16="http://schemas.microsoft.com/office/drawing/2014/main" val="2547181095"/>
                    </a:ext>
                  </a:extLst>
                </a:gridCol>
                <a:gridCol w="2452176">
                  <a:extLst>
                    <a:ext uri="{9D8B030D-6E8A-4147-A177-3AD203B41FA5}">
                      <a16:colId xmlns:a16="http://schemas.microsoft.com/office/drawing/2014/main" val="3528271305"/>
                    </a:ext>
                  </a:extLst>
                </a:gridCol>
                <a:gridCol w="2452176">
                  <a:extLst>
                    <a:ext uri="{9D8B030D-6E8A-4147-A177-3AD203B41FA5}">
                      <a16:colId xmlns:a16="http://schemas.microsoft.com/office/drawing/2014/main" val="3068658899"/>
                    </a:ext>
                  </a:extLst>
                </a:gridCol>
              </a:tblGrid>
              <a:tr h="309536">
                <a:tc>
                  <a:txBody>
                    <a:bodyPr/>
                    <a:lstStyle/>
                    <a:p>
                      <a:pPr algn="ctr"/>
                      <a:r>
                        <a:rPr kumimoji="1" lang="ja-JP" altLang="en-US" sz="2400" b="0" dirty="0">
                          <a:solidFill>
                            <a:schemeClr val="tx1"/>
                          </a:solidFill>
                          <a:latin typeface="メイリオ" panose="020B0604030504040204" pitchFamily="50" charset="-128"/>
                          <a:ea typeface="メイリオ" panose="020B0604030504040204" pitchFamily="50" charset="-128"/>
                        </a:rPr>
                        <a:t>名称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b="0" dirty="0">
                          <a:solidFill>
                            <a:schemeClr val="tx1"/>
                          </a:solidFill>
                          <a:latin typeface="メイリオ" panose="020B0604030504040204" pitchFamily="50" charset="-128"/>
                          <a:ea typeface="メイリオ" panose="020B0604030504040204" pitchFamily="50" charset="-128"/>
                        </a:rPr>
                        <a:t>無料容量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b="0" dirty="0">
                          <a:solidFill>
                            <a:schemeClr val="tx1"/>
                          </a:solidFill>
                          <a:latin typeface="メイリオ" panose="020B0604030504040204" pitchFamily="50" charset="-128"/>
                          <a:ea typeface="メイリオ" panose="020B0604030504040204" pitchFamily="50" charset="-128"/>
                        </a:rPr>
                        <a:t>備考</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1194805"/>
                  </a:ext>
                </a:extLst>
              </a:tr>
              <a:tr h="309536">
                <a:tc>
                  <a:txBody>
                    <a:bodyPr/>
                    <a:lstStyle/>
                    <a:p>
                      <a:pPr algn="l"/>
                      <a:r>
                        <a:rPr kumimoji="1" lang="en-US" altLang="ja-JP" sz="2400" dirty="0">
                          <a:solidFill>
                            <a:schemeClr val="tx1"/>
                          </a:solidFill>
                          <a:latin typeface="メイリオ" panose="020B0604030504040204" pitchFamily="50" charset="-128"/>
                          <a:ea typeface="メイリオ" panose="020B0604030504040204" pitchFamily="50" charset="-128"/>
                        </a:rPr>
                        <a:t>Google Drive</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15GB</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Android</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77090937"/>
                  </a:ext>
                </a:extLst>
              </a:tr>
              <a:tr h="309536">
                <a:tc>
                  <a:txBody>
                    <a:bodyPr/>
                    <a:lstStyle/>
                    <a:p>
                      <a:pPr algn="l"/>
                      <a:r>
                        <a:rPr kumimoji="1" lang="en-US" altLang="ja-JP" sz="2400" dirty="0">
                          <a:solidFill>
                            <a:schemeClr val="tx1"/>
                          </a:solidFill>
                          <a:latin typeface="メイリオ" panose="020B0604030504040204" pitchFamily="50" charset="-128"/>
                          <a:ea typeface="メイリオ" panose="020B0604030504040204" pitchFamily="50" charset="-128"/>
                        </a:rPr>
                        <a:t>iCloud</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5GB</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iPhone</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1414693"/>
                  </a:ext>
                </a:extLst>
              </a:tr>
              <a:tr h="309536">
                <a:tc>
                  <a:txBody>
                    <a:bodyPr/>
                    <a:lstStyle/>
                    <a:p>
                      <a:pPr algn="l"/>
                      <a:r>
                        <a:rPr kumimoji="1" lang="en-US" altLang="ja-JP" sz="2400" dirty="0">
                          <a:solidFill>
                            <a:schemeClr val="tx1"/>
                          </a:solidFill>
                          <a:latin typeface="メイリオ" panose="020B0604030504040204" pitchFamily="50" charset="-128"/>
                          <a:ea typeface="メイリオ" panose="020B0604030504040204" pitchFamily="50" charset="-128"/>
                        </a:rPr>
                        <a:t>One Drive</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5GB</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Microsoft</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9189420"/>
                  </a:ext>
                </a:extLst>
              </a:tr>
              <a:tr h="309536">
                <a:tc>
                  <a:txBody>
                    <a:bodyPr/>
                    <a:lstStyle/>
                    <a:p>
                      <a:pPr algn="l"/>
                      <a:r>
                        <a:rPr kumimoji="1" lang="en-US" altLang="ja-JP" sz="2400" dirty="0">
                          <a:solidFill>
                            <a:schemeClr val="tx1"/>
                          </a:solidFill>
                          <a:latin typeface="メイリオ" panose="020B0604030504040204" pitchFamily="50" charset="-128"/>
                          <a:ea typeface="メイリオ" panose="020B0604030504040204" pitchFamily="50" charset="-128"/>
                        </a:rPr>
                        <a:t>Drop</a:t>
                      </a:r>
                      <a:r>
                        <a:rPr kumimoji="1" lang="en-US" altLang="ja-JP" sz="2400" baseline="0" dirty="0">
                          <a:solidFill>
                            <a:schemeClr val="tx1"/>
                          </a:solidFill>
                          <a:latin typeface="メイリオ" panose="020B0604030504040204" pitchFamily="50" charset="-128"/>
                          <a:ea typeface="メイリオ" panose="020B0604030504040204" pitchFamily="50" charset="-128"/>
                        </a:rPr>
                        <a:t> Box</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2GB</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6259647"/>
                  </a:ext>
                </a:extLst>
              </a:tr>
            </a:tbl>
          </a:graphicData>
        </a:graphic>
      </p:graphicFrame>
      <p:sp>
        <p:nvSpPr>
          <p:cNvPr id="9" name="テキスト ボックス 8"/>
          <p:cNvSpPr txBox="1"/>
          <p:nvPr/>
        </p:nvSpPr>
        <p:spPr>
          <a:xfrm>
            <a:off x="817536" y="3429000"/>
            <a:ext cx="7171839" cy="830997"/>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すでに</a:t>
            </a:r>
            <a:r>
              <a:rPr kumimoji="1" lang="en-US" altLang="ja-JP" sz="2400" dirty="0">
                <a:latin typeface="メイリオ" panose="020B0604030504040204" pitchFamily="50" charset="-128"/>
                <a:ea typeface="メイリオ" panose="020B0604030504040204" pitchFamily="50" charset="-128"/>
              </a:rPr>
              <a:t>Google Drive</a:t>
            </a:r>
            <a:r>
              <a:rPr kumimoji="1" lang="ja-JP" altLang="en-US" sz="2400" dirty="0">
                <a:latin typeface="メイリオ" panose="020B0604030504040204" pitchFamily="50" charset="-128"/>
                <a:ea typeface="メイリオ" panose="020B0604030504040204" pitchFamily="50" charset="-128"/>
              </a:rPr>
              <a:t>を持っている人は他のドライブを作ってみること。</a:t>
            </a:r>
            <a:endParaRPr kumimoji="1" lang="en-US" altLang="ja-JP" sz="2400" dirty="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E4924763-ACBE-4F03-F892-BDD449CCF6DD}"/>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追加説明</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739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893B07-BC66-4FF7-AA5B-B825C96C1FC4}"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6386" name="Text Box 2"/>
          <p:cNvSpPr txBox="1">
            <a:spLocks noChangeArrowheads="1"/>
          </p:cNvSpPr>
          <p:nvPr/>
        </p:nvSpPr>
        <p:spPr bwMode="auto">
          <a:xfrm>
            <a:off x="152400" y="210245"/>
            <a:ext cx="6400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ディスク </a:t>
            </a:r>
            <a:r>
              <a:rPr kumimoji="1" lang="en-US" altLang="ja-JP"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フォルダ </a:t>
            </a:r>
            <a:r>
              <a:rPr kumimoji="1" lang="en-US" altLang="ja-JP"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ファイル</a:t>
            </a:r>
          </a:p>
        </p:txBody>
      </p:sp>
      <p:pic>
        <p:nvPicPr>
          <p:cNvPr id="16405" name="Picture 21" descr="A08a_explo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817245"/>
            <a:ext cx="3810000" cy="17049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463" name="Group 79"/>
          <p:cNvGraphicFramePr>
            <a:graphicFrameLocks noGrp="1"/>
          </p:cNvGraphicFramePr>
          <p:nvPr/>
        </p:nvGraphicFramePr>
        <p:xfrm>
          <a:off x="1752600" y="2743200"/>
          <a:ext cx="6400800" cy="3755390"/>
        </p:xfrm>
        <a:graphic>
          <a:graphicData uri="http://schemas.openxmlformats.org/drawingml/2006/table">
            <a:tbl>
              <a:tblPr/>
              <a:tblGrid>
                <a:gridCol w="1337480">
                  <a:extLst>
                    <a:ext uri="{9D8B030D-6E8A-4147-A177-3AD203B41FA5}">
                      <a16:colId xmlns:a16="http://schemas.microsoft.com/office/drawing/2014/main" val="985422673"/>
                    </a:ext>
                  </a:extLst>
                </a:gridCol>
                <a:gridCol w="1719618">
                  <a:extLst>
                    <a:ext uri="{9D8B030D-6E8A-4147-A177-3AD203B41FA5}">
                      <a16:colId xmlns:a16="http://schemas.microsoft.com/office/drawing/2014/main" val="4073808903"/>
                    </a:ext>
                  </a:extLst>
                </a:gridCol>
                <a:gridCol w="1815153">
                  <a:extLst>
                    <a:ext uri="{9D8B030D-6E8A-4147-A177-3AD203B41FA5}">
                      <a16:colId xmlns:a16="http://schemas.microsoft.com/office/drawing/2014/main" val="3716119281"/>
                    </a:ext>
                  </a:extLst>
                </a:gridCol>
                <a:gridCol w="1528549">
                  <a:extLst>
                    <a:ext uri="{9D8B030D-6E8A-4147-A177-3AD203B41FA5}">
                      <a16:colId xmlns:a16="http://schemas.microsoft.com/office/drawing/2014/main" val="814968689"/>
                    </a:ext>
                  </a:extLst>
                </a:gridCol>
              </a:tblGrid>
              <a:tr h="360363">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Windows</a:t>
                      </a:r>
                      <a:r>
                        <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の中の世界</a:t>
                      </a:r>
                      <a:br>
                        <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br>
                      <a:r>
                        <a:rPr kumimoji="1" lang="en-US"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アイコン</a:t>
                      </a:r>
                      <a:r>
                        <a:rPr kumimoji="1" lang="en-US"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ディスク</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フォルダ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ファイル</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51207658"/>
                  </a:ext>
                </a:extLst>
              </a:tr>
              <a:tr h="1095375">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790236773"/>
                  </a:ext>
                </a:extLst>
              </a:tr>
              <a:tr h="623888">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現実の世界</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キャビネット</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フォルダ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文書</a:t>
                      </a:r>
                      <a:r>
                        <a:rPr kumimoji="1" lang="en-US" altLang="ja-JP"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写真</a:t>
                      </a:r>
                      <a:r>
                        <a:rPr kumimoji="1" lang="en-US" altLang="ja-JP"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a:t>
                      </a:r>
                      <a:br>
                        <a:rPr kumimoji="1" lang="en-US" altLang="ja-JP"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br>
                      <a:r>
                        <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映像</a:t>
                      </a:r>
                      <a:r>
                        <a:rPr kumimoji="1" lang="en-US" altLang="ja-JP"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音楽</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96667476"/>
                  </a:ext>
                </a:extLst>
              </a:tr>
              <a:tr h="1654175">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783697895"/>
                  </a:ext>
                </a:extLst>
              </a:tr>
            </a:tbl>
          </a:graphicData>
        </a:graphic>
      </p:graphicFrame>
      <p:pic>
        <p:nvPicPr>
          <p:cNvPr id="16406"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9480" y="3335973"/>
            <a:ext cx="9144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16411" name="Picture 27" descr="2_cabine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4958694"/>
            <a:ext cx="1219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6412" name="Picture 28" descr="A08a_fold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57800" y="5168244"/>
            <a:ext cx="838200" cy="800100"/>
          </a:xfrm>
          <a:prstGeom prst="rect">
            <a:avLst/>
          </a:prstGeom>
          <a:noFill/>
          <a:extLst>
            <a:ext uri="{909E8E84-426E-40DD-AFC4-6F175D3DCCD1}">
              <a14:hiddenFill xmlns:a14="http://schemas.microsoft.com/office/drawing/2010/main">
                <a:solidFill>
                  <a:srgbClr val="FFFFFF"/>
                </a:solidFill>
              </a14:hiddenFill>
            </a:ext>
          </a:extLst>
        </p:spPr>
      </p:pic>
      <p:pic>
        <p:nvPicPr>
          <p:cNvPr id="16407"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0185" y="3133724"/>
            <a:ext cx="790575"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6409"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8971" y="3200398"/>
            <a:ext cx="714375" cy="866775"/>
          </a:xfrm>
          <a:prstGeom prst="rect">
            <a:avLst/>
          </a:prstGeom>
          <a:noFill/>
          <a:extLst>
            <a:ext uri="{909E8E84-426E-40DD-AFC4-6F175D3DCCD1}">
              <a14:hiddenFill xmlns:a14="http://schemas.microsoft.com/office/drawing/2010/main">
                <a:solidFill>
                  <a:srgbClr val="FFFFFF"/>
                </a:solidFill>
              </a14:hiddenFill>
            </a:ext>
          </a:extLst>
        </p:spPr>
      </p:pic>
      <p:pic>
        <p:nvPicPr>
          <p:cNvPr id="16464" name="Picture 8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97699" y="4958694"/>
            <a:ext cx="1044575" cy="1362075"/>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4373880" y="748972"/>
            <a:ext cx="4312920"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基本的にファイル操作は</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エクスプローラーを使用。</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・プログラムとして起動</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・ディスクトップのディスクアイコンをクリック</a:t>
            </a:r>
          </a:p>
        </p:txBody>
      </p:sp>
    </p:spTree>
    <p:extLst>
      <p:ext uri="{BB962C8B-B14F-4D97-AF65-F5344CB8AC3E}">
        <p14:creationId xmlns:p14="http://schemas.microsoft.com/office/powerpoint/2010/main" val="673616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4CDF9D6-E0D1-4173-B604-C887010A5C9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1506" name="Text Box 2"/>
          <p:cNvSpPr txBox="1">
            <a:spLocks noChangeArrowheads="1"/>
          </p:cNvSpPr>
          <p:nvPr/>
        </p:nvSpPr>
        <p:spPr bwMode="auto">
          <a:xfrm>
            <a:off x="-38100" y="245110"/>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フォルダの中にフォルダ　</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フォルダーの階層化</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フォルダ構成</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pic>
        <p:nvPicPr>
          <p:cNvPr id="21541" name="Picture 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14400"/>
            <a:ext cx="1457325" cy="2276475"/>
          </a:xfrm>
          <a:prstGeom prst="rect">
            <a:avLst/>
          </a:prstGeom>
          <a:noFill/>
          <a:extLst>
            <a:ext uri="{909E8E84-426E-40DD-AFC4-6F175D3DCCD1}">
              <a14:hiddenFill xmlns:a14="http://schemas.microsoft.com/office/drawing/2010/main">
                <a:solidFill>
                  <a:srgbClr val="FFFFFF"/>
                </a:solidFill>
              </a14:hiddenFill>
            </a:ext>
          </a:extLst>
        </p:spPr>
      </p:pic>
      <p:sp>
        <p:nvSpPr>
          <p:cNvPr id="21542" name="Rectangle 38"/>
          <p:cNvSpPr>
            <a:spLocks noChangeArrowheads="1"/>
          </p:cNvSpPr>
          <p:nvPr/>
        </p:nvSpPr>
        <p:spPr bwMode="auto">
          <a:xfrm>
            <a:off x="304800" y="838200"/>
            <a:ext cx="1676400" cy="2438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1543" name="Picture 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838200"/>
            <a:ext cx="762000" cy="444500"/>
          </a:xfrm>
          <a:prstGeom prst="rect">
            <a:avLst/>
          </a:prstGeom>
          <a:noFill/>
          <a:extLst>
            <a:ext uri="{909E8E84-426E-40DD-AFC4-6F175D3DCCD1}">
              <a14:hiddenFill xmlns:a14="http://schemas.microsoft.com/office/drawing/2010/main">
                <a:solidFill>
                  <a:srgbClr val="FFFFFF"/>
                </a:solidFill>
              </a14:hiddenFill>
            </a:ext>
          </a:extLst>
        </p:spPr>
      </p:pic>
      <p:pic>
        <p:nvPicPr>
          <p:cNvPr id="21544" name="Picture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838200"/>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45" name="Picture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1447800"/>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46" name="Picture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2133600"/>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47" name="Picture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2819400"/>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48" name="Picture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447800"/>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49" name="Picture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2133600"/>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50" name="Picture 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7825" y="2819400"/>
            <a:ext cx="409575" cy="495300"/>
          </a:xfrm>
          <a:prstGeom prst="rect">
            <a:avLst/>
          </a:prstGeom>
          <a:noFill/>
          <a:extLst>
            <a:ext uri="{909E8E84-426E-40DD-AFC4-6F175D3DCCD1}">
              <a14:hiddenFill xmlns:a14="http://schemas.microsoft.com/office/drawing/2010/main">
                <a:solidFill>
                  <a:srgbClr val="FFFFFF"/>
                </a:solidFill>
              </a14:hiddenFill>
            </a:ext>
          </a:extLst>
        </p:spPr>
      </p:pic>
      <p:sp>
        <p:nvSpPr>
          <p:cNvPr id="21551" name="Text Box 47"/>
          <p:cNvSpPr txBox="1">
            <a:spLocks noChangeArrowheads="1"/>
          </p:cNvSpPr>
          <p:nvPr/>
        </p:nvSpPr>
        <p:spPr bwMode="auto">
          <a:xfrm>
            <a:off x="1981200" y="1295400"/>
            <a:ext cx="1447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ディスク</a:t>
            </a:r>
          </a:p>
        </p:txBody>
      </p:sp>
      <p:sp>
        <p:nvSpPr>
          <p:cNvPr id="21552" name="Text Box 48"/>
          <p:cNvSpPr txBox="1">
            <a:spLocks noChangeArrowheads="1"/>
          </p:cNvSpPr>
          <p:nvPr/>
        </p:nvSpPr>
        <p:spPr bwMode="auto">
          <a:xfrm>
            <a:off x="3962400" y="838200"/>
            <a:ext cx="1143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01_</a:t>
            </a:r>
            <a:r>
              <a:rPr kumimoji="1" lang="ja-JP" altLang="en-US"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勉強</a:t>
            </a:r>
          </a:p>
        </p:txBody>
      </p:sp>
      <p:sp>
        <p:nvSpPr>
          <p:cNvPr id="21553" name="Text Box 49"/>
          <p:cNvSpPr txBox="1">
            <a:spLocks noChangeArrowheads="1"/>
          </p:cNvSpPr>
          <p:nvPr/>
        </p:nvSpPr>
        <p:spPr bwMode="auto">
          <a:xfrm>
            <a:off x="3962400" y="1447800"/>
            <a:ext cx="1143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02_</a:t>
            </a:r>
            <a:r>
              <a:rPr kumimoji="1" lang="ja-JP" altLang="en-US"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家族</a:t>
            </a:r>
          </a:p>
        </p:txBody>
      </p:sp>
      <p:sp>
        <p:nvSpPr>
          <p:cNvPr id="21554" name="Text Box 50"/>
          <p:cNvSpPr txBox="1">
            <a:spLocks noChangeArrowheads="1"/>
          </p:cNvSpPr>
          <p:nvPr/>
        </p:nvSpPr>
        <p:spPr bwMode="auto">
          <a:xfrm>
            <a:off x="3962400" y="2133600"/>
            <a:ext cx="1143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03_</a:t>
            </a:r>
            <a:r>
              <a:rPr kumimoji="1" lang="ja-JP" altLang="en-US"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個人</a:t>
            </a:r>
          </a:p>
        </p:txBody>
      </p:sp>
      <p:sp>
        <p:nvSpPr>
          <p:cNvPr id="21555" name="Text Box 51"/>
          <p:cNvSpPr txBox="1">
            <a:spLocks noChangeArrowheads="1"/>
          </p:cNvSpPr>
          <p:nvPr/>
        </p:nvSpPr>
        <p:spPr bwMode="auto">
          <a:xfrm>
            <a:off x="3857624" y="2895600"/>
            <a:ext cx="132397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04_</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その他</a:t>
            </a:r>
          </a:p>
        </p:txBody>
      </p:sp>
      <p:sp>
        <p:nvSpPr>
          <p:cNvPr id="21556" name="Text Box 52"/>
          <p:cNvSpPr txBox="1">
            <a:spLocks noChangeArrowheads="1"/>
          </p:cNvSpPr>
          <p:nvPr/>
        </p:nvSpPr>
        <p:spPr bwMode="auto">
          <a:xfrm>
            <a:off x="5791200" y="1447800"/>
            <a:ext cx="838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写真</a:t>
            </a:r>
          </a:p>
        </p:txBody>
      </p:sp>
      <p:sp>
        <p:nvSpPr>
          <p:cNvPr id="21557" name="Text Box 53"/>
          <p:cNvSpPr txBox="1">
            <a:spLocks noChangeArrowheads="1"/>
          </p:cNvSpPr>
          <p:nvPr/>
        </p:nvSpPr>
        <p:spPr bwMode="auto">
          <a:xfrm>
            <a:off x="5715000" y="2133600"/>
            <a:ext cx="1066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いろいろ</a:t>
            </a:r>
          </a:p>
        </p:txBody>
      </p:sp>
      <p:sp>
        <p:nvSpPr>
          <p:cNvPr id="21558" name="Text Box 54"/>
          <p:cNvSpPr txBox="1">
            <a:spLocks noChangeArrowheads="1"/>
          </p:cNvSpPr>
          <p:nvPr/>
        </p:nvSpPr>
        <p:spPr bwMode="auto">
          <a:xfrm>
            <a:off x="5791200" y="2895600"/>
            <a:ext cx="1066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旅行</a:t>
            </a:r>
          </a:p>
        </p:txBody>
      </p:sp>
      <p:pic>
        <p:nvPicPr>
          <p:cNvPr id="21559" name="Picture 5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1524000"/>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60" name="Picture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2209800"/>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61" name="Picture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2895600"/>
            <a:ext cx="409575" cy="495300"/>
          </a:xfrm>
          <a:prstGeom prst="rect">
            <a:avLst/>
          </a:prstGeom>
          <a:noFill/>
          <a:extLst>
            <a:ext uri="{909E8E84-426E-40DD-AFC4-6F175D3DCCD1}">
              <a14:hiddenFill xmlns:a14="http://schemas.microsoft.com/office/drawing/2010/main">
                <a:solidFill>
                  <a:srgbClr val="FFFFFF"/>
                </a:solidFill>
              </a14:hiddenFill>
            </a:ext>
          </a:extLst>
        </p:spPr>
      </p:pic>
      <p:sp>
        <p:nvSpPr>
          <p:cNvPr id="21562" name="Text Box 58"/>
          <p:cNvSpPr txBox="1">
            <a:spLocks noChangeArrowheads="1"/>
          </p:cNvSpPr>
          <p:nvPr/>
        </p:nvSpPr>
        <p:spPr bwMode="auto">
          <a:xfrm>
            <a:off x="7315200" y="1524000"/>
            <a:ext cx="175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2012</a:t>
            </a:r>
            <a:r>
              <a:rPr kumimoji="1" lang="ja-JP" altLang="en-US"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クリスマス</a:t>
            </a:r>
          </a:p>
        </p:txBody>
      </p:sp>
      <p:sp>
        <p:nvSpPr>
          <p:cNvPr id="21563" name="Text Box 59"/>
          <p:cNvSpPr txBox="1">
            <a:spLocks noChangeArrowheads="1"/>
          </p:cNvSpPr>
          <p:nvPr/>
        </p:nvSpPr>
        <p:spPr bwMode="auto">
          <a:xfrm>
            <a:off x="7315200" y="2209800"/>
            <a:ext cx="1828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2013</a:t>
            </a:r>
            <a:r>
              <a:rPr kumimoji="1" lang="ja-JP" altLang="en-US"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お花見</a:t>
            </a:r>
          </a:p>
        </p:txBody>
      </p:sp>
      <p:sp>
        <p:nvSpPr>
          <p:cNvPr id="21564" name="Text Box 60"/>
          <p:cNvSpPr txBox="1">
            <a:spLocks noChangeArrowheads="1"/>
          </p:cNvSpPr>
          <p:nvPr/>
        </p:nvSpPr>
        <p:spPr bwMode="auto">
          <a:xfrm>
            <a:off x="7315200" y="2971800"/>
            <a:ext cx="175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2013</a:t>
            </a:r>
            <a:r>
              <a:rPr kumimoji="1" lang="ja-JP" altLang="en-US"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新年会</a:t>
            </a:r>
          </a:p>
        </p:txBody>
      </p:sp>
      <p:sp>
        <p:nvSpPr>
          <p:cNvPr id="21565" name="Line 61"/>
          <p:cNvSpPr>
            <a:spLocks noChangeShapeType="1"/>
          </p:cNvSpPr>
          <p:nvPr/>
        </p:nvSpPr>
        <p:spPr bwMode="auto">
          <a:xfrm>
            <a:off x="3124200" y="10668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66" name="Line 62"/>
          <p:cNvSpPr>
            <a:spLocks noChangeShapeType="1"/>
          </p:cNvSpPr>
          <p:nvPr/>
        </p:nvSpPr>
        <p:spPr bwMode="auto">
          <a:xfrm>
            <a:off x="3429000" y="1066800"/>
            <a:ext cx="0" cy="1981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67" name="Line 63"/>
          <p:cNvSpPr>
            <a:spLocks noChangeShapeType="1"/>
          </p:cNvSpPr>
          <p:nvPr/>
        </p:nvSpPr>
        <p:spPr bwMode="auto">
          <a:xfrm>
            <a:off x="3429000" y="1676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68" name="Line 64"/>
          <p:cNvSpPr>
            <a:spLocks noChangeShapeType="1"/>
          </p:cNvSpPr>
          <p:nvPr/>
        </p:nvSpPr>
        <p:spPr bwMode="auto">
          <a:xfrm>
            <a:off x="3429000" y="2362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69" name="Line 65"/>
          <p:cNvSpPr>
            <a:spLocks noChangeShapeType="1"/>
          </p:cNvSpPr>
          <p:nvPr/>
        </p:nvSpPr>
        <p:spPr bwMode="auto">
          <a:xfrm>
            <a:off x="3429000" y="30480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0" name="Line 66"/>
          <p:cNvSpPr>
            <a:spLocks noChangeShapeType="1"/>
          </p:cNvSpPr>
          <p:nvPr/>
        </p:nvSpPr>
        <p:spPr bwMode="auto">
          <a:xfrm>
            <a:off x="3962400" y="1752600"/>
            <a:ext cx="152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1" name="Line 67"/>
          <p:cNvSpPr>
            <a:spLocks noChangeShapeType="1"/>
          </p:cNvSpPr>
          <p:nvPr/>
        </p:nvSpPr>
        <p:spPr bwMode="auto">
          <a:xfrm>
            <a:off x="5257800" y="1752600"/>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2" name="Line 68"/>
          <p:cNvSpPr>
            <a:spLocks noChangeShapeType="1"/>
          </p:cNvSpPr>
          <p:nvPr/>
        </p:nvSpPr>
        <p:spPr bwMode="auto">
          <a:xfrm>
            <a:off x="5257800" y="2362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3" name="Line 69"/>
          <p:cNvSpPr>
            <a:spLocks noChangeShapeType="1"/>
          </p:cNvSpPr>
          <p:nvPr/>
        </p:nvSpPr>
        <p:spPr bwMode="auto">
          <a:xfrm>
            <a:off x="5257800" y="3124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4" name="Line 70"/>
          <p:cNvSpPr>
            <a:spLocks noChangeShapeType="1"/>
          </p:cNvSpPr>
          <p:nvPr/>
        </p:nvSpPr>
        <p:spPr bwMode="auto">
          <a:xfrm>
            <a:off x="6705600" y="1752600"/>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5" name="Line 71"/>
          <p:cNvSpPr>
            <a:spLocks noChangeShapeType="1"/>
          </p:cNvSpPr>
          <p:nvPr/>
        </p:nvSpPr>
        <p:spPr bwMode="auto">
          <a:xfrm>
            <a:off x="6705600" y="2362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6" name="Line 72"/>
          <p:cNvSpPr>
            <a:spLocks noChangeShapeType="1"/>
          </p:cNvSpPr>
          <p:nvPr/>
        </p:nvSpPr>
        <p:spPr bwMode="auto">
          <a:xfrm>
            <a:off x="6705600" y="3124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7" name="Line 73"/>
          <p:cNvSpPr>
            <a:spLocks noChangeShapeType="1"/>
          </p:cNvSpPr>
          <p:nvPr/>
        </p:nvSpPr>
        <p:spPr bwMode="auto">
          <a:xfrm>
            <a:off x="5791200" y="1752600"/>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1578" name="Picture 74" descr="A08a_fold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0600" y="4876800"/>
            <a:ext cx="838200" cy="800100"/>
          </a:xfrm>
          <a:prstGeom prst="rect">
            <a:avLst/>
          </a:prstGeom>
          <a:noFill/>
          <a:extLst>
            <a:ext uri="{909E8E84-426E-40DD-AFC4-6F175D3DCCD1}">
              <a14:hiddenFill xmlns:a14="http://schemas.microsoft.com/office/drawing/2010/main">
                <a:solidFill>
                  <a:srgbClr val="FFFFFF"/>
                </a:solidFill>
              </a14:hiddenFill>
            </a:ext>
          </a:extLst>
        </p:spPr>
      </p:pic>
      <p:pic>
        <p:nvPicPr>
          <p:cNvPr id="21579" name="Picture 75" descr="A08a_fold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1000" y="3962400"/>
            <a:ext cx="457200" cy="436563"/>
          </a:xfrm>
          <a:prstGeom prst="rect">
            <a:avLst/>
          </a:prstGeom>
          <a:noFill/>
          <a:extLst>
            <a:ext uri="{909E8E84-426E-40DD-AFC4-6F175D3DCCD1}">
              <a14:hiddenFill xmlns:a14="http://schemas.microsoft.com/office/drawing/2010/main">
                <a:solidFill>
                  <a:srgbClr val="FFFFFF"/>
                </a:solidFill>
              </a14:hiddenFill>
            </a:ext>
          </a:extLst>
        </p:spPr>
      </p:pic>
      <p:pic>
        <p:nvPicPr>
          <p:cNvPr id="21580" name="Picture 76" descr="A08a_fold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3000" y="3962400"/>
            <a:ext cx="457200" cy="436563"/>
          </a:xfrm>
          <a:prstGeom prst="rect">
            <a:avLst/>
          </a:prstGeom>
          <a:noFill/>
          <a:extLst>
            <a:ext uri="{909E8E84-426E-40DD-AFC4-6F175D3DCCD1}">
              <a14:hiddenFill xmlns:a14="http://schemas.microsoft.com/office/drawing/2010/main">
                <a:solidFill>
                  <a:srgbClr val="FFFFFF"/>
                </a:solidFill>
              </a14:hiddenFill>
            </a:ext>
          </a:extLst>
        </p:spPr>
      </p:pic>
      <p:pic>
        <p:nvPicPr>
          <p:cNvPr id="21581" name="Picture 77" descr="A08a_fold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28800" y="3962400"/>
            <a:ext cx="457200" cy="436563"/>
          </a:xfrm>
          <a:prstGeom prst="rect">
            <a:avLst/>
          </a:prstGeom>
          <a:noFill/>
          <a:extLst>
            <a:ext uri="{909E8E84-426E-40DD-AFC4-6F175D3DCCD1}">
              <a14:hiddenFill xmlns:a14="http://schemas.microsoft.com/office/drawing/2010/main">
                <a:solidFill>
                  <a:srgbClr val="FFFFFF"/>
                </a:solidFill>
              </a14:hiddenFill>
            </a:ext>
          </a:extLst>
        </p:spPr>
      </p:pic>
      <p:sp>
        <p:nvSpPr>
          <p:cNvPr id="21582" name="Line 78"/>
          <p:cNvSpPr>
            <a:spLocks noChangeShapeType="1"/>
          </p:cNvSpPr>
          <p:nvPr/>
        </p:nvSpPr>
        <p:spPr bwMode="auto">
          <a:xfrm>
            <a:off x="1371600" y="4419600"/>
            <a:ext cx="0" cy="3810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1583" name="Line 79"/>
          <p:cNvSpPr>
            <a:spLocks noChangeShapeType="1"/>
          </p:cNvSpPr>
          <p:nvPr/>
        </p:nvSpPr>
        <p:spPr bwMode="auto">
          <a:xfrm flipH="1">
            <a:off x="1600200" y="4495800"/>
            <a:ext cx="381000" cy="3810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1584" name="Line 80"/>
          <p:cNvSpPr>
            <a:spLocks noChangeShapeType="1"/>
          </p:cNvSpPr>
          <p:nvPr/>
        </p:nvSpPr>
        <p:spPr bwMode="auto">
          <a:xfrm>
            <a:off x="685800" y="4495800"/>
            <a:ext cx="457200" cy="3048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21585" name="Picture 81" descr="A08A_teache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39000" y="3733800"/>
            <a:ext cx="1657350" cy="2476500"/>
          </a:xfrm>
          <a:prstGeom prst="rect">
            <a:avLst/>
          </a:prstGeom>
          <a:noFill/>
          <a:extLst>
            <a:ext uri="{909E8E84-426E-40DD-AFC4-6F175D3DCCD1}">
              <a14:hiddenFill xmlns:a14="http://schemas.microsoft.com/office/drawing/2010/main">
                <a:solidFill>
                  <a:srgbClr val="FFFFFF"/>
                </a:solidFill>
              </a14:hiddenFill>
            </a:ext>
          </a:extLst>
        </p:spPr>
      </p:pic>
      <p:sp>
        <p:nvSpPr>
          <p:cNvPr id="21587" name="AutoShape 83"/>
          <p:cNvSpPr>
            <a:spLocks noChangeArrowheads="1"/>
          </p:cNvSpPr>
          <p:nvPr/>
        </p:nvSpPr>
        <p:spPr bwMode="auto">
          <a:xfrm>
            <a:off x="2743200" y="3810000"/>
            <a:ext cx="4343400" cy="2362200"/>
          </a:xfrm>
          <a:prstGeom prst="wedgeRectCallout">
            <a:avLst>
              <a:gd name="adj1" fmla="val 61185"/>
              <a:gd name="adj2" fmla="val -2271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r>
              <a:rPr kumimoji="1" lang="ja-JP" altLang="en-US" sz="1800" b="0" i="0" u="none" strike="noStrike" kern="1200" cap="none" spc="0" normalizeH="0" baseline="0" noProof="0" dirty="0" err="1">
                <a:ln>
                  <a:noFill/>
                </a:ln>
                <a:solidFill>
                  <a:srgbClr val="000000"/>
                </a:solidFill>
                <a:effectLst/>
                <a:uLnTx/>
                <a:uFillTx/>
                <a:latin typeface="メイリオ" panose="020B0604030504040204" pitchFamily="50" charset="-128"/>
                <a:ea typeface="メイリオ" panose="020B0604030504040204" pitchFamily="50" charset="-128"/>
                <a:cs typeface="+mn-cs"/>
              </a:rPr>
              <a:t>つの</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フォルダだけ使って、その中にいろいろなファイルや写真を入れると探すのが非常に大変なのは経験していると思います。普通は複数フォルダを作って管理しますね。</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また、パソコンやスマートフォンでは、フォルダの中に小さいファイルを作って使うこともできます。</a:t>
            </a:r>
          </a:p>
        </p:txBody>
      </p:sp>
    </p:spTree>
    <p:extLst>
      <p:ext uri="{BB962C8B-B14F-4D97-AF65-F5344CB8AC3E}">
        <p14:creationId xmlns:p14="http://schemas.microsoft.com/office/powerpoint/2010/main" val="474602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ー 3"/>
          <p:cNvSpPr>
            <a:spLocks noGrp="1"/>
          </p:cNvSpPr>
          <p:nvPr>
            <p:ph type="sldNum" sz="quarter" idx="12"/>
          </p:nvPr>
        </p:nvSpPr>
        <p:spPr>
          <a:xfrm>
            <a:off x="6584379" y="6041939"/>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4CDF9D6-E0D1-4173-B604-C887010A5C9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1506" name="Text Box 2"/>
          <p:cNvSpPr txBox="1">
            <a:spLocks noChangeArrowheads="1"/>
          </p:cNvSpPr>
          <p:nvPr/>
        </p:nvSpPr>
        <p:spPr bwMode="auto">
          <a:xfrm>
            <a:off x="342900" y="278110"/>
            <a:ext cx="51435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3200" dirty="0">
                <a:solidFill>
                  <a:srgbClr val="000000"/>
                </a:solidFill>
                <a:latin typeface="メイリオ" panose="020B0604030504040204" pitchFamily="50" charset="-128"/>
                <a:ea typeface="メイリオ" panose="020B0604030504040204" pitchFamily="50" charset="-128"/>
              </a:rPr>
              <a:t>学校のフォルダー</a:t>
            </a:r>
            <a:endParaRPr kumimoji="1" lang="en-US" altLang="ja-JP"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pic>
        <p:nvPicPr>
          <p:cNvPr id="21543" name="Picture 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128077"/>
            <a:ext cx="762000" cy="444500"/>
          </a:xfrm>
          <a:prstGeom prst="rect">
            <a:avLst/>
          </a:prstGeom>
          <a:noFill/>
          <a:extLst>
            <a:ext uri="{909E8E84-426E-40DD-AFC4-6F175D3DCCD1}">
              <a14:hiddenFill xmlns:a14="http://schemas.microsoft.com/office/drawing/2010/main">
                <a:solidFill>
                  <a:srgbClr val="FFFFFF"/>
                </a:solidFill>
              </a14:hiddenFill>
            </a:ext>
          </a:extLst>
        </p:spPr>
      </p:pic>
      <p:sp>
        <p:nvSpPr>
          <p:cNvPr id="21551" name="Text Box 47"/>
          <p:cNvSpPr txBox="1">
            <a:spLocks noChangeArrowheads="1"/>
          </p:cNvSpPr>
          <p:nvPr/>
        </p:nvSpPr>
        <p:spPr bwMode="auto">
          <a:xfrm>
            <a:off x="723900" y="1624329"/>
            <a:ext cx="1447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ディスク</a:t>
            </a:r>
          </a:p>
        </p:txBody>
      </p:sp>
      <p:pic>
        <p:nvPicPr>
          <p:cNvPr id="21559" name="Picture 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2175209"/>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60" name="Picture 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2861009"/>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61" name="Picture 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3546809"/>
            <a:ext cx="409575" cy="495300"/>
          </a:xfrm>
          <a:prstGeom prst="rect">
            <a:avLst/>
          </a:prstGeom>
          <a:noFill/>
          <a:extLst>
            <a:ext uri="{909E8E84-426E-40DD-AFC4-6F175D3DCCD1}">
              <a14:hiddenFill xmlns:a14="http://schemas.microsoft.com/office/drawing/2010/main">
                <a:solidFill>
                  <a:srgbClr val="FFFFFF"/>
                </a:solidFill>
              </a14:hiddenFill>
            </a:ext>
          </a:extLst>
        </p:spPr>
      </p:pic>
      <p:sp>
        <p:nvSpPr>
          <p:cNvPr id="21562" name="Text Box 58"/>
          <p:cNvSpPr txBox="1">
            <a:spLocks noChangeArrowheads="1"/>
          </p:cNvSpPr>
          <p:nvPr/>
        </p:nvSpPr>
        <p:spPr bwMode="auto">
          <a:xfrm>
            <a:off x="4326129" y="2243222"/>
            <a:ext cx="200977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提出</a:t>
            </a:r>
          </a:p>
        </p:txBody>
      </p:sp>
      <p:sp>
        <p:nvSpPr>
          <p:cNvPr id="21563" name="Text Box 59"/>
          <p:cNvSpPr txBox="1">
            <a:spLocks noChangeArrowheads="1"/>
          </p:cNvSpPr>
          <p:nvPr/>
        </p:nvSpPr>
        <p:spPr bwMode="auto">
          <a:xfrm>
            <a:off x="4282439" y="2923930"/>
            <a:ext cx="209715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作業</a:t>
            </a:r>
          </a:p>
        </p:txBody>
      </p:sp>
      <p:sp>
        <p:nvSpPr>
          <p:cNvPr id="21564" name="Text Box 60"/>
          <p:cNvSpPr txBox="1">
            <a:spLocks noChangeArrowheads="1"/>
          </p:cNvSpPr>
          <p:nvPr/>
        </p:nvSpPr>
        <p:spPr bwMode="auto">
          <a:xfrm>
            <a:off x="4267199" y="3623009"/>
            <a:ext cx="200977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その他</a:t>
            </a:r>
          </a:p>
        </p:txBody>
      </p:sp>
      <p:sp>
        <p:nvSpPr>
          <p:cNvPr id="21574" name="Line 70"/>
          <p:cNvSpPr>
            <a:spLocks noChangeShapeType="1"/>
          </p:cNvSpPr>
          <p:nvPr/>
        </p:nvSpPr>
        <p:spPr bwMode="auto">
          <a:xfrm>
            <a:off x="3657600" y="2403809"/>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5" name="Line 71"/>
          <p:cNvSpPr>
            <a:spLocks noChangeShapeType="1"/>
          </p:cNvSpPr>
          <p:nvPr/>
        </p:nvSpPr>
        <p:spPr bwMode="auto">
          <a:xfrm>
            <a:off x="3657600" y="3013409"/>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6" name="Line 72"/>
          <p:cNvSpPr>
            <a:spLocks noChangeShapeType="1"/>
          </p:cNvSpPr>
          <p:nvPr/>
        </p:nvSpPr>
        <p:spPr bwMode="auto">
          <a:xfrm>
            <a:off x="3657600" y="3775409"/>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7" name="Line 73"/>
          <p:cNvSpPr>
            <a:spLocks noChangeShapeType="1"/>
          </p:cNvSpPr>
          <p:nvPr/>
        </p:nvSpPr>
        <p:spPr bwMode="auto">
          <a:xfrm>
            <a:off x="2743200" y="2403809"/>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50" name="Text Box 48"/>
          <p:cNvSpPr txBox="1">
            <a:spLocks noChangeArrowheads="1"/>
          </p:cNvSpPr>
          <p:nvPr/>
        </p:nvSpPr>
        <p:spPr bwMode="auto">
          <a:xfrm>
            <a:off x="2139315" y="1179422"/>
            <a:ext cx="5143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C:</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4"/>
          <a:stretch>
            <a:fillRect/>
          </a:stretch>
        </p:blipFill>
        <p:spPr>
          <a:xfrm>
            <a:off x="990600" y="1960879"/>
            <a:ext cx="914400" cy="738554"/>
          </a:xfrm>
          <a:prstGeom prst="rect">
            <a:avLst/>
          </a:prstGeom>
        </p:spPr>
      </p:pic>
      <p:sp>
        <p:nvSpPr>
          <p:cNvPr id="52" name="Text Box 47"/>
          <p:cNvSpPr txBox="1">
            <a:spLocks noChangeArrowheads="1"/>
          </p:cNvSpPr>
          <p:nvPr/>
        </p:nvSpPr>
        <p:spPr bwMode="auto">
          <a:xfrm>
            <a:off x="1122999" y="2511759"/>
            <a:ext cx="18116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個人用</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53" name="Text Box 48"/>
          <p:cNvSpPr txBox="1">
            <a:spLocks noChangeArrowheads="1"/>
          </p:cNvSpPr>
          <p:nvPr/>
        </p:nvSpPr>
        <p:spPr bwMode="auto">
          <a:xfrm>
            <a:off x="2171700" y="2190690"/>
            <a:ext cx="5143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Z:</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54" name="図 53"/>
          <p:cNvPicPr>
            <a:picLocks noChangeAspect="1"/>
          </p:cNvPicPr>
          <p:nvPr/>
        </p:nvPicPr>
        <p:blipFill>
          <a:blip r:embed="rId4"/>
          <a:stretch>
            <a:fillRect/>
          </a:stretch>
        </p:blipFill>
        <p:spPr>
          <a:xfrm>
            <a:off x="1036320" y="3108898"/>
            <a:ext cx="914400" cy="738554"/>
          </a:xfrm>
          <a:prstGeom prst="rect">
            <a:avLst/>
          </a:prstGeom>
        </p:spPr>
      </p:pic>
      <p:sp>
        <p:nvSpPr>
          <p:cNvPr id="55" name="Text Box 47"/>
          <p:cNvSpPr txBox="1">
            <a:spLocks noChangeArrowheads="1"/>
          </p:cNvSpPr>
          <p:nvPr/>
        </p:nvSpPr>
        <p:spPr bwMode="auto">
          <a:xfrm>
            <a:off x="1168719" y="3659778"/>
            <a:ext cx="18116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共有</a:t>
            </a:r>
          </a:p>
        </p:txBody>
      </p:sp>
      <p:sp>
        <p:nvSpPr>
          <p:cNvPr id="56" name="Text Box 48"/>
          <p:cNvSpPr txBox="1">
            <a:spLocks noChangeArrowheads="1"/>
          </p:cNvSpPr>
          <p:nvPr/>
        </p:nvSpPr>
        <p:spPr bwMode="auto">
          <a:xfrm>
            <a:off x="2217420" y="3338709"/>
            <a:ext cx="5143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S:</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 name="右中かっこ 2"/>
          <p:cNvSpPr/>
          <p:nvPr/>
        </p:nvSpPr>
        <p:spPr bwMode="auto">
          <a:xfrm>
            <a:off x="5331016" y="1179422"/>
            <a:ext cx="336380" cy="629573"/>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右中かっこ 36"/>
          <p:cNvSpPr/>
          <p:nvPr/>
        </p:nvSpPr>
        <p:spPr bwMode="auto">
          <a:xfrm>
            <a:off x="5331015" y="2075695"/>
            <a:ext cx="333099" cy="2139844"/>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5966848" y="1260666"/>
            <a:ext cx="2262752" cy="461665"/>
          </a:xfrm>
          <a:prstGeom prst="rect">
            <a:avLst/>
          </a:prstGeom>
          <a:noFill/>
        </p:spPr>
        <p:txBody>
          <a:bodyPr wrap="square" rtlCol="0">
            <a:spAutoFit/>
          </a:bodyPr>
          <a:lstStyle/>
          <a:p>
            <a:pPr algn="l"/>
            <a:r>
              <a:rPr kumimoji="1" lang="en-US" altLang="ja-JP" sz="2400" dirty="0">
                <a:latin typeface="メイリオ" panose="020B0604030504040204" pitchFamily="50" charset="-128"/>
                <a:ea typeface="メイリオ" panose="020B0604030504040204" pitchFamily="50" charset="-128"/>
              </a:rPr>
              <a:t>PC</a:t>
            </a:r>
            <a:r>
              <a:rPr kumimoji="1" lang="ja-JP" altLang="en-US" sz="2400" dirty="0">
                <a:latin typeface="メイリオ" panose="020B0604030504040204" pitchFamily="50" charset="-128"/>
                <a:ea typeface="メイリオ" panose="020B0604030504040204" pitchFamily="50" charset="-128"/>
              </a:rPr>
              <a:t>の中</a:t>
            </a:r>
          </a:p>
        </p:txBody>
      </p:sp>
      <p:sp>
        <p:nvSpPr>
          <p:cNvPr id="39" name="テキスト ボックス 38"/>
          <p:cNvSpPr txBox="1"/>
          <p:nvPr/>
        </p:nvSpPr>
        <p:spPr>
          <a:xfrm>
            <a:off x="5966848" y="2902612"/>
            <a:ext cx="2262752" cy="1200329"/>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ネットワーク</a:t>
            </a:r>
          </a:p>
          <a:p>
            <a:pPr algn="l"/>
            <a:r>
              <a:rPr lang="ja-JP" altLang="en-US" sz="2400" dirty="0">
                <a:latin typeface="メイリオ" panose="020B0604030504040204" pitchFamily="50" charset="-128"/>
                <a:ea typeface="メイリオ" panose="020B0604030504040204" pitchFamily="50" charset="-128"/>
              </a:rPr>
              <a:t>学校内の</a:t>
            </a:r>
          </a:p>
          <a:p>
            <a:pPr algn="l"/>
            <a:r>
              <a:rPr lang="ja-JP" altLang="en-US" sz="2400" dirty="0">
                <a:latin typeface="メイリオ" panose="020B0604030504040204" pitchFamily="50" charset="-128"/>
                <a:ea typeface="メイリオ" panose="020B0604030504040204" pitchFamily="50" charset="-128"/>
              </a:rPr>
              <a:t>サーバー</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5355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ー 3"/>
          <p:cNvSpPr>
            <a:spLocks noGrp="1"/>
          </p:cNvSpPr>
          <p:nvPr>
            <p:ph type="sldNum" sz="quarter" idx="12"/>
          </p:nvPr>
        </p:nvSpPr>
        <p:spPr>
          <a:xfrm>
            <a:off x="6584379" y="6041939"/>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4CDF9D6-E0D1-4173-B604-C887010A5C9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1506" name="Text Box 2"/>
          <p:cNvSpPr txBox="1">
            <a:spLocks noChangeArrowheads="1"/>
          </p:cNvSpPr>
          <p:nvPr/>
        </p:nvSpPr>
        <p:spPr bwMode="auto">
          <a:xfrm>
            <a:off x="342900" y="278110"/>
            <a:ext cx="51435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3200" dirty="0">
                <a:solidFill>
                  <a:srgbClr val="000000"/>
                </a:solidFill>
                <a:latin typeface="メイリオ" panose="020B0604030504040204" pitchFamily="50" charset="-128"/>
                <a:ea typeface="メイリオ" panose="020B0604030504040204" pitchFamily="50" charset="-128"/>
              </a:rPr>
              <a:t>家の</a:t>
            </a:r>
            <a:r>
              <a:rPr lang="en-US" altLang="ja-JP" sz="3200" dirty="0">
                <a:solidFill>
                  <a:srgbClr val="000000"/>
                </a:solidFill>
                <a:latin typeface="メイリオ" panose="020B0604030504040204" pitchFamily="50" charset="-128"/>
                <a:ea typeface="メイリオ" panose="020B0604030504040204" pitchFamily="50" charset="-128"/>
              </a:rPr>
              <a:t>PC</a:t>
            </a:r>
            <a:r>
              <a:rPr lang="ja-JP" altLang="en-US" sz="3200" dirty="0">
                <a:solidFill>
                  <a:srgbClr val="000000"/>
                </a:solidFill>
                <a:latin typeface="メイリオ" panose="020B0604030504040204" pitchFamily="50" charset="-128"/>
                <a:ea typeface="メイリオ" panose="020B0604030504040204" pitchFamily="50" charset="-128"/>
              </a:rPr>
              <a:t>のフォルダー</a:t>
            </a:r>
            <a:endParaRPr kumimoji="1" lang="en-US" altLang="ja-JP"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pic>
        <p:nvPicPr>
          <p:cNvPr id="21543" name="Picture 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128077"/>
            <a:ext cx="762000" cy="444500"/>
          </a:xfrm>
          <a:prstGeom prst="rect">
            <a:avLst/>
          </a:prstGeom>
          <a:noFill/>
          <a:extLst>
            <a:ext uri="{909E8E84-426E-40DD-AFC4-6F175D3DCCD1}">
              <a14:hiddenFill xmlns:a14="http://schemas.microsoft.com/office/drawing/2010/main">
                <a:solidFill>
                  <a:srgbClr val="FFFFFF"/>
                </a:solidFill>
              </a14:hiddenFill>
            </a:ext>
          </a:extLst>
        </p:spPr>
      </p:pic>
      <p:sp>
        <p:nvSpPr>
          <p:cNvPr id="21551" name="Text Box 47"/>
          <p:cNvSpPr txBox="1">
            <a:spLocks noChangeArrowheads="1"/>
          </p:cNvSpPr>
          <p:nvPr/>
        </p:nvSpPr>
        <p:spPr bwMode="auto">
          <a:xfrm>
            <a:off x="723900" y="1624329"/>
            <a:ext cx="1447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ディスク</a:t>
            </a:r>
          </a:p>
        </p:txBody>
      </p:sp>
      <p:sp>
        <p:nvSpPr>
          <p:cNvPr id="50" name="Text Box 48"/>
          <p:cNvSpPr txBox="1">
            <a:spLocks noChangeArrowheads="1"/>
          </p:cNvSpPr>
          <p:nvPr/>
        </p:nvSpPr>
        <p:spPr bwMode="auto">
          <a:xfrm>
            <a:off x="2139315" y="1179422"/>
            <a:ext cx="5143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C:</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 name="右中かっこ 2"/>
          <p:cNvSpPr/>
          <p:nvPr/>
        </p:nvSpPr>
        <p:spPr bwMode="auto">
          <a:xfrm>
            <a:off x="5271652" y="1179422"/>
            <a:ext cx="395744" cy="3636956"/>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右中かっこ 36"/>
          <p:cNvSpPr/>
          <p:nvPr/>
        </p:nvSpPr>
        <p:spPr bwMode="auto">
          <a:xfrm>
            <a:off x="5331016" y="5284921"/>
            <a:ext cx="333099" cy="844383"/>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5760678" y="1320881"/>
            <a:ext cx="2944677" cy="2677656"/>
          </a:xfrm>
          <a:prstGeom prst="rect">
            <a:avLst/>
          </a:prstGeom>
          <a:noFill/>
        </p:spPr>
        <p:txBody>
          <a:bodyPr wrap="square" rtlCol="0">
            <a:spAutoFit/>
          </a:bodyPr>
          <a:lstStyle/>
          <a:p>
            <a:pPr algn="l"/>
            <a:r>
              <a:rPr kumimoji="1" lang="en-US" altLang="ja-JP" sz="2400" dirty="0">
                <a:latin typeface="メイリオ" panose="020B0604030504040204" pitchFamily="50" charset="-128"/>
                <a:ea typeface="メイリオ" panose="020B0604030504040204" pitchFamily="50" charset="-128"/>
              </a:rPr>
              <a:t>PC</a:t>
            </a:r>
            <a:r>
              <a:rPr kumimoji="1" lang="ja-JP" altLang="en-US" sz="2400" dirty="0">
                <a:latin typeface="メイリオ" panose="020B0604030504040204" pitchFamily="50" charset="-128"/>
                <a:ea typeface="メイリオ" panose="020B0604030504040204" pitchFamily="50" charset="-128"/>
              </a:rPr>
              <a:t>の中</a:t>
            </a:r>
            <a:endParaRPr kumimoji="1" lang="en-US" altLang="ja-JP"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(C:</a:t>
            </a:r>
            <a:r>
              <a:rPr lang="ja-JP" altLang="en-US" sz="2400" dirty="0" err="1">
                <a:latin typeface="メイリオ" panose="020B0604030504040204" pitchFamily="50" charset="-128"/>
                <a:ea typeface="メイリオ" panose="020B0604030504040204" pitchFamily="50" charset="-128"/>
              </a:rPr>
              <a:t>だけの</a:t>
            </a:r>
            <a:r>
              <a:rPr lang="ja-JP" altLang="en-US" sz="2400" dirty="0">
                <a:latin typeface="メイリオ" panose="020B0604030504040204" pitchFamily="50" charset="-128"/>
                <a:ea typeface="メイリオ" panose="020B0604030504040204" pitchFamily="50" charset="-128"/>
              </a:rPr>
              <a:t>場合あり</a:t>
            </a:r>
            <a:r>
              <a:rPr lang="en-US" altLang="ja-JP" sz="2400" dirty="0">
                <a:latin typeface="メイリオ" panose="020B0604030504040204" pitchFamily="50" charset="-128"/>
                <a:ea typeface="メイリオ" panose="020B0604030504040204" pitchFamily="50" charset="-128"/>
              </a:rPr>
              <a:t>)</a:t>
            </a:r>
          </a:p>
          <a:p>
            <a:pPr algn="l"/>
            <a:endParaRPr kumimoji="1" lang="en-US" altLang="ja-JP"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C: D:</a:t>
            </a:r>
            <a:r>
              <a:rPr lang="ja-JP" altLang="en-US" sz="2400" dirty="0">
                <a:latin typeface="メイリオ" panose="020B0604030504040204" pitchFamily="50" charset="-128"/>
                <a:ea typeface="メイリオ" panose="020B0604030504040204" pitchFamily="50" charset="-128"/>
              </a:rPr>
              <a:t>も自分で</a:t>
            </a:r>
          </a:p>
          <a:p>
            <a:pPr algn="l"/>
            <a:r>
              <a:rPr kumimoji="1" lang="ja-JP" altLang="en-US" sz="2400" dirty="0">
                <a:latin typeface="メイリオ" panose="020B0604030504040204" pitchFamily="50" charset="-128"/>
                <a:ea typeface="メイリオ" panose="020B0604030504040204" pitchFamily="50" charset="-128"/>
              </a:rPr>
              <a:t>解り易い</a:t>
            </a:r>
          </a:p>
          <a:p>
            <a:pPr algn="l"/>
            <a:r>
              <a:rPr lang="ja-JP" altLang="en-US" sz="2400" dirty="0">
                <a:latin typeface="メイリオ" panose="020B0604030504040204" pitchFamily="50" charset="-128"/>
                <a:ea typeface="メイリオ" panose="020B0604030504040204" pitchFamily="50" charset="-128"/>
              </a:rPr>
              <a:t>フォルダー作った方が後々楽</a:t>
            </a:r>
            <a:endParaRPr kumimoji="1" lang="ja-JP" altLang="en-US" sz="2400" dirty="0">
              <a:latin typeface="メイリオ" panose="020B0604030504040204" pitchFamily="50" charset="-128"/>
              <a:ea typeface="メイリオ" panose="020B0604030504040204" pitchFamily="50" charset="-128"/>
            </a:endParaRPr>
          </a:p>
        </p:txBody>
      </p:sp>
      <p:sp>
        <p:nvSpPr>
          <p:cNvPr id="39" name="テキスト ボックス 38"/>
          <p:cNvSpPr txBox="1"/>
          <p:nvPr/>
        </p:nvSpPr>
        <p:spPr>
          <a:xfrm>
            <a:off x="5966849" y="5476279"/>
            <a:ext cx="2262752" cy="461665"/>
          </a:xfrm>
          <a:prstGeom prst="rect">
            <a:avLst/>
          </a:prstGeom>
          <a:noFill/>
        </p:spPr>
        <p:txBody>
          <a:bodyPr wrap="square" rtlCol="0">
            <a:spAutoFit/>
          </a:bodyPr>
          <a:lstStyle/>
          <a:p>
            <a:pPr algn="l"/>
            <a:r>
              <a:rPr kumimoji="1" lang="en-US" altLang="ja-JP" sz="2400" dirty="0">
                <a:latin typeface="メイリオ" panose="020B0604030504040204" pitchFamily="50" charset="-128"/>
                <a:ea typeface="メイリオ" panose="020B0604030504040204" pitchFamily="50" charset="-128"/>
              </a:rPr>
              <a:t>USB</a:t>
            </a:r>
            <a:r>
              <a:rPr kumimoji="1" lang="ja-JP" altLang="en-US" sz="2400" dirty="0">
                <a:latin typeface="メイリオ" panose="020B0604030504040204" pitchFamily="50" charset="-128"/>
                <a:ea typeface="メイリオ" panose="020B0604030504040204" pitchFamily="50" charset="-128"/>
              </a:rPr>
              <a:t>など</a:t>
            </a:r>
          </a:p>
        </p:txBody>
      </p:sp>
      <p:pic>
        <p:nvPicPr>
          <p:cNvPr id="27" name="Picture 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793" y="3989461"/>
            <a:ext cx="762000" cy="444500"/>
          </a:xfrm>
          <a:prstGeom prst="rect">
            <a:avLst/>
          </a:prstGeom>
          <a:noFill/>
          <a:extLst>
            <a:ext uri="{909E8E84-426E-40DD-AFC4-6F175D3DCCD1}">
              <a14:hiddenFill xmlns:a14="http://schemas.microsoft.com/office/drawing/2010/main">
                <a:solidFill>
                  <a:srgbClr val="FFFFFF"/>
                </a:solidFill>
              </a14:hiddenFill>
            </a:ext>
          </a:extLst>
        </p:spPr>
      </p:pic>
      <p:sp>
        <p:nvSpPr>
          <p:cNvPr id="28" name="Text Box 47"/>
          <p:cNvSpPr txBox="1">
            <a:spLocks noChangeArrowheads="1"/>
          </p:cNvSpPr>
          <p:nvPr/>
        </p:nvSpPr>
        <p:spPr bwMode="auto">
          <a:xfrm>
            <a:off x="785893" y="4485713"/>
            <a:ext cx="1447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ディスク</a:t>
            </a:r>
          </a:p>
        </p:txBody>
      </p:sp>
      <p:sp>
        <p:nvSpPr>
          <p:cNvPr id="29" name="Text Box 48"/>
          <p:cNvSpPr txBox="1">
            <a:spLocks noChangeArrowheads="1"/>
          </p:cNvSpPr>
          <p:nvPr/>
        </p:nvSpPr>
        <p:spPr bwMode="auto">
          <a:xfrm>
            <a:off x="2201308" y="4040806"/>
            <a:ext cx="5143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D:</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5" name="図 4"/>
          <p:cNvPicPr>
            <a:picLocks noChangeAspect="1"/>
          </p:cNvPicPr>
          <p:nvPr/>
        </p:nvPicPr>
        <p:blipFill>
          <a:blip r:embed="rId3"/>
          <a:stretch>
            <a:fillRect/>
          </a:stretch>
        </p:blipFill>
        <p:spPr>
          <a:xfrm>
            <a:off x="2821563" y="1128077"/>
            <a:ext cx="2147355" cy="2702705"/>
          </a:xfrm>
          <a:prstGeom prst="rect">
            <a:avLst/>
          </a:prstGeom>
        </p:spPr>
      </p:pic>
      <p:pic>
        <p:nvPicPr>
          <p:cNvPr id="6" name="図 5"/>
          <p:cNvPicPr>
            <a:picLocks noChangeAspect="1"/>
          </p:cNvPicPr>
          <p:nvPr/>
        </p:nvPicPr>
        <p:blipFill>
          <a:blip r:embed="rId4"/>
          <a:stretch>
            <a:fillRect/>
          </a:stretch>
        </p:blipFill>
        <p:spPr>
          <a:xfrm>
            <a:off x="712960" y="5284921"/>
            <a:ext cx="2917479" cy="913909"/>
          </a:xfrm>
          <a:prstGeom prst="rect">
            <a:avLst/>
          </a:prstGeom>
        </p:spPr>
      </p:pic>
    </p:spTree>
    <p:extLst>
      <p:ext uri="{BB962C8B-B14F-4D97-AF65-F5344CB8AC3E}">
        <p14:creationId xmlns:p14="http://schemas.microsoft.com/office/powerpoint/2010/main" val="2326773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CA78B0E-B86C-409D-93EC-7A65490DCE54}"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2530" name="Text Box 2"/>
          <p:cNvSpPr txBox="1">
            <a:spLocks noChangeArrowheads="1"/>
          </p:cNvSpPr>
          <p:nvPr/>
        </p:nvSpPr>
        <p:spPr bwMode="auto">
          <a:xfrm>
            <a:off x="381000" y="259576"/>
            <a:ext cx="7239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フォルダやファイルの名前の要素</a:t>
            </a:r>
          </a:p>
        </p:txBody>
      </p:sp>
      <p:pic>
        <p:nvPicPr>
          <p:cNvPr id="22568" name="Picture 40" descr="A08a_fold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3840" y="1049298"/>
            <a:ext cx="838200" cy="800100"/>
          </a:xfrm>
          <a:prstGeom prst="rect">
            <a:avLst/>
          </a:prstGeom>
          <a:noFill/>
          <a:extLst>
            <a:ext uri="{909E8E84-426E-40DD-AFC4-6F175D3DCCD1}">
              <a14:hiddenFill xmlns:a14="http://schemas.microsoft.com/office/drawing/2010/main">
                <a:solidFill>
                  <a:srgbClr val="FFFFFF"/>
                </a:solidFill>
              </a14:hiddenFill>
            </a:ext>
          </a:extLst>
        </p:spPr>
      </p:pic>
      <p:pic>
        <p:nvPicPr>
          <p:cNvPr id="22577" name="Picture 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4" y="2547461"/>
            <a:ext cx="714375" cy="866775"/>
          </a:xfrm>
          <a:prstGeom prst="rect">
            <a:avLst/>
          </a:prstGeom>
          <a:noFill/>
          <a:extLst>
            <a:ext uri="{909E8E84-426E-40DD-AFC4-6F175D3DCCD1}">
              <a14:hiddenFill xmlns:a14="http://schemas.microsoft.com/office/drawing/2010/main">
                <a:solidFill>
                  <a:srgbClr val="FFFFFF"/>
                </a:solidFill>
              </a14:hiddenFill>
            </a:ext>
          </a:extLst>
        </p:spPr>
      </p:pic>
      <p:sp>
        <p:nvSpPr>
          <p:cNvPr id="22578" name="Text Box 50"/>
          <p:cNvSpPr txBox="1">
            <a:spLocks noChangeArrowheads="1"/>
          </p:cNvSpPr>
          <p:nvPr/>
        </p:nvSpPr>
        <p:spPr bwMode="auto">
          <a:xfrm>
            <a:off x="472440" y="1988582"/>
            <a:ext cx="685800" cy="376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名前</a:t>
            </a:r>
          </a:p>
        </p:txBody>
      </p:sp>
      <p:sp>
        <p:nvSpPr>
          <p:cNvPr id="22579" name="Text Box 51"/>
          <p:cNvSpPr txBox="1">
            <a:spLocks noChangeArrowheads="1"/>
          </p:cNvSpPr>
          <p:nvPr/>
        </p:nvSpPr>
        <p:spPr bwMode="auto">
          <a:xfrm>
            <a:off x="1539240" y="997982"/>
            <a:ext cx="1905000" cy="3693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区分・目的</a:t>
            </a:r>
          </a:p>
        </p:txBody>
      </p:sp>
      <p:sp>
        <p:nvSpPr>
          <p:cNvPr id="22580" name="Text Box 52"/>
          <p:cNvSpPr txBox="1">
            <a:spLocks noChangeArrowheads="1"/>
          </p:cNvSpPr>
          <p:nvPr/>
        </p:nvSpPr>
        <p:spPr bwMode="auto">
          <a:xfrm>
            <a:off x="1539240" y="2369582"/>
            <a:ext cx="1905000" cy="376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日付</a:t>
            </a:r>
          </a:p>
        </p:txBody>
      </p:sp>
      <p:sp>
        <p:nvSpPr>
          <p:cNvPr id="22581" name="Text Box 53"/>
          <p:cNvSpPr txBox="1">
            <a:spLocks noChangeArrowheads="1"/>
          </p:cNvSpPr>
          <p:nvPr/>
        </p:nvSpPr>
        <p:spPr bwMode="auto">
          <a:xfrm>
            <a:off x="1539240" y="3969782"/>
            <a:ext cx="1905000" cy="376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作成状況</a:t>
            </a:r>
          </a:p>
        </p:txBody>
      </p:sp>
      <p:sp>
        <p:nvSpPr>
          <p:cNvPr id="22582" name="Text Box 54"/>
          <p:cNvSpPr txBox="1">
            <a:spLocks noChangeArrowheads="1"/>
          </p:cNvSpPr>
          <p:nvPr/>
        </p:nvSpPr>
        <p:spPr bwMode="auto">
          <a:xfrm>
            <a:off x="1539240" y="3136345"/>
            <a:ext cx="1905000" cy="3762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作った人</a:t>
            </a:r>
          </a:p>
        </p:txBody>
      </p:sp>
      <p:sp>
        <p:nvSpPr>
          <p:cNvPr id="22584" name="Text Box 56"/>
          <p:cNvSpPr txBox="1">
            <a:spLocks noChangeArrowheads="1"/>
          </p:cNvSpPr>
          <p:nvPr/>
        </p:nvSpPr>
        <p:spPr bwMode="auto">
          <a:xfrm>
            <a:off x="3581400" y="2340400"/>
            <a:ext cx="4495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年の区切り 「</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2013</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2014</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」年度など具体的に日付 「</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20140415</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」など</a:t>
            </a:r>
          </a:p>
        </p:txBody>
      </p:sp>
      <p:sp>
        <p:nvSpPr>
          <p:cNvPr id="22585" name="AutoShape 57"/>
          <p:cNvSpPr>
            <a:spLocks/>
          </p:cNvSpPr>
          <p:nvPr/>
        </p:nvSpPr>
        <p:spPr bwMode="auto">
          <a:xfrm>
            <a:off x="3520440" y="921782"/>
            <a:ext cx="76200" cy="1295400"/>
          </a:xfrm>
          <a:prstGeom prst="leftBrace">
            <a:avLst>
              <a:gd name="adj1" fmla="val 141667"/>
              <a:gd name="adj2" fmla="val 2083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586" name="Text Box 58"/>
          <p:cNvSpPr txBox="1">
            <a:spLocks noChangeArrowheads="1"/>
          </p:cNvSpPr>
          <p:nvPr/>
        </p:nvSpPr>
        <p:spPr bwMode="auto">
          <a:xfrm>
            <a:off x="3581400" y="873025"/>
            <a:ext cx="547116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勉強用のフォルダだった</a:t>
            </a:r>
            <a:b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「英語」「数学」「情報」</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などの科目名</a:t>
            </a:r>
            <a:b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「宿題」「課題」「テスト」などの目的</a:t>
            </a:r>
            <a:b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写真のフォルダだったら</a:t>
            </a:r>
            <a:b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「ディズニーランド」「海」などイベント名</a:t>
            </a:r>
          </a:p>
        </p:txBody>
      </p:sp>
      <p:sp>
        <p:nvSpPr>
          <p:cNvPr id="22587" name="AutoShape 59"/>
          <p:cNvSpPr>
            <a:spLocks/>
          </p:cNvSpPr>
          <p:nvPr/>
        </p:nvSpPr>
        <p:spPr bwMode="auto">
          <a:xfrm>
            <a:off x="3520440" y="2369582"/>
            <a:ext cx="76200" cy="533400"/>
          </a:xfrm>
          <a:prstGeom prst="leftBrace">
            <a:avLst>
              <a:gd name="adj1" fmla="val 58333"/>
              <a:gd name="adj2" fmla="val 2797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588" name="AutoShape 60"/>
          <p:cNvSpPr>
            <a:spLocks/>
          </p:cNvSpPr>
          <p:nvPr/>
        </p:nvSpPr>
        <p:spPr bwMode="auto">
          <a:xfrm>
            <a:off x="3520440" y="3131582"/>
            <a:ext cx="76200" cy="533400"/>
          </a:xfrm>
          <a:prstGeom prst="leftBrace">
            <a:avLst>
              <a:gd name="adj1" fmla="val 58333"/>
              <a:gd name="adj2" fmla="val 2797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589" name="Text Box 61"/>
          <p:cNvSpPr txBox="1">
            <a:spLocks noChangeArrowheads="1"/>
          </p:cNvSpPr>
          <p:nvPr/>
        </p:nvSpPr>
        <p:spPr bwMode="auto">
          <a:xfrm>
            <a:off x="3596640" y="3131582"/>
            <a:ext cx="547116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家族　「父」、「母」、「具体的な名前」</a:t>
            </a:r>
            <a:b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協同作業等　「</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作った人の名前・愛称</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生徒番号</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22590" name="AutoShape 62"/>
          <p:cNvSpPr>
            <a:spLocks/>
          </p:cNvSpPr>
          <p:nvPr/>
        </p:nvSpPr>
        <p:spPr bwMode="auto">
          <a:xfrm>
            <a:off x="3520440" y="3893582"/>
            <a:ext cx="76200" cy="533400"/>
          </a:xfrm>
          <a:prstGeom prst="leftBrace">
            <a:avLst>
              <a:gd name="adj1" fmla="val 58333"/>
              <a:gd name="adj2" fmla="val 2797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591" name="Text Box 63"/>
          <p:cNvSpPr txBox="1">
            <a:spLocks noChangeArrowheads="1"/>
          </p:cNvSpPr>
          <p:nvPr/>
        </p:nvSpPr>
        <p:spPr bwMode="auto">
          <a:xfrm>
            <a:off x="3627120" y="3969782"/>
            <a:ext cx="514731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完成版 「最終」「</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Final</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F</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b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作業中「作業」「ドラフト」「</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Draft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1800" b="0" i="0" u="none" strike="noStrike" kern="1200" cap="none" spc="0" normalizeH="0" baseline="0" noProof="0" dirty="0" err="1">
                <a:ln>
                  <a:noFill/>
                </a:ln>
                <a:solidFill>
                  <a:srgbClr val="000000"/>
                </a:solidFill>
                <a:effectLst/>
                <a:uLnTx/>
                <a:uFillTx/>
                <a:latin typeface="メイリオ" panose="020B0604030504040204" pitchFamily="50" charset="-128"/>
                <a:ea typeface="メイリオ" panose="020B0604030504040204" pitchFamily="50" charset="-128"/>
                <a:cs typeface="+mn-cs"/>
              </a:rPr>
              <a:t>Dr</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等</a:t>
            </a:r>
          </a:p>
        </p:txBody>
      </p:sp>
      <p:sp>
        <p:nvSpPr>
          <p:cNvPr id="22594" name="Line 66"/>
          <p:cNvSpPr>
            <a:spLocks noChangeShapeType="1"/>
          </p:cNvSpPr>
          <p:nvPr/>
        </p:nvSpPr>
        <p:spPr bwMode="auto">
          <a:xfrm>
            <a:off x="1158240" y="2140982"/>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595" name="Line 67"/>
          <p:cNvSpPr>
            <a:spLocks noChangeShapeType="1"/>
          </p:cNvSpPr>
          <p:nvPr/>
        </p:nvSpPr>
        <p:spPr bwMode="auto">
          <a:xfrm>
            <a:off x="1310640" y="1150382"/>
            <a:ext cx="0" cy="3048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596" name="Line 68"/>
          <p:cNvSpPr>
            <a:spLocks noChangeShapeType="1"/>
          </p:cNvSpPr>
          <p:nvPr/>
        </p:nvSpPr>
        <p:spPr bwMode="auto">
          <a:xfrm>
            <a:off x="1310640" y="4198382"/>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597" name="Line 69"/>
          <p:cNvSpPr>
            <a:spLocks noChangeShapeType="1"/>
          </p:cNvSpPr>
          <p:nvPr/>
        </p:nvSpPr>
        <p:spPr bwMode="auto">
          <a:xfrm>
            <a:off x="1310640" y="3360182"/>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598" name="Line 70"/>
          <p:cNvSpPr>
            <a:spLocks noChangeShapeType="1"/>
          </p:cNvSpPr>
          <p:nvPr/>
        </p:nvSpPr>
        <p:spPr bwMode="auto">
          <a:xfrm>
            <a:off x="1310640" y="2598182"/>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599" name="Line 71"/>
          <p:cNvSpPr>
            <a:spLocks noChangeShapeType="1"/>
          </p:cNvSpPr>
          <p:nvPr/>
        </p:nvSpPr>
        <p:spPr bwMode="auto">
          <a:xfrm>
            <a:off x="1310640" y="1150382"/>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698515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7173907-CF04-43F3-8B07-2798814803FC}"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25655" name="Picture 55" descr="A08a_Xassist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 y="4077989"/>
            <a:ext cx="3352800" cy="2092325"/>
          </a:xfrm>
          <a:prstGeom prst="rect">
            <a:avLst/>
          </a:prstGeom>
          <a:noFill/>
          <a:extLst>
            <a:ext uri="{909E8E84-426E-40DD-AFC4-6F175D3DCCD1}">
              <a14:hiddenFill xmlns:a14="http://schemas.microsoft.com/office/drawing/2010/main">
                <a:solidFill>
                  <a:srgbClr val="FFFFFF"/>
                </a:solidFill>
              </a14:hiddenFill>
            </a:ext>
          </a:extLst>
        </p:spPr>
      </p:pic>
      <p:sp>
        <p:nvSpPr>
          <p:cNvPr id="25603" name="Text Box 3"/>
          <p:cNvSpPr txBox="1">
            <a:spLocks noChangeArrowheads="1"/>
          </p:cNvSpPr>
          <p:nvPr/>
        </p:nvSpPr>
        <p:spPr bwMode="auto">
          <a:xfrm>
            <a:off x="304800" y="228600"/>
            <a:ext cx="8382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徐々につくっていくドキュメントの場合</a:t>
            </a:r>
          </a:p>
        </p:txBody>
      </p:sp>
      <p:sp>
        <p:nvSpPr>
          <p:cNvPr id="25616" name="AutoShape 16"/>
          <p:cNvSpPr>
            <a:spLocks noChangeArrowheads="1"/>
          </p:cNvSpPr>
          <p:nvPr/>
        </p:nvSpPr>
        <p:spPr bwMode="auto">
          <a:xfrm>
            <a:off x="3733800" y="3124200"/>
            <a:ext cx="4572000" cy="3046114"/>
          </a:xfrm>
          <a:prstGeom prst="wedgeRectCallout">
            <a:avLst>
              <a:gd name="adj1" fmla="val -70417"/>
              <a:gd name="adj2" fmla="val -591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日でできるレポートもあれば、ある程度の期間をかけて作成するものもあります。後者の場合通常、作成変更した日付をファイルの最後につけることが多いです。</a:t>
            </a:r>
            <a:b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また、次の日修正したら、古いファイルは別のフォルダにコピーして残しておき、新しいファイルは新しい日付にファイル名を変更します。</a:t>
            </a:r>
            <a:b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5623"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 y="811648"/>
            <a:ext cx="409575" cy="495300"/>
          </a:xfrm>
          <a:prstGeom prst="rect">
            <a:avLst/>
          </a:prstGeom>
          <a:noFill/>
          <a:extLst>
            <a:ext uri="{909E8E84-426E-40DD-AFC4-6F175D3DCCD1}">
              <a14:hiddenFill xmlns:a14="http://schemas.microsoft.com/office/drawing/2010/main">
                <a:solidFill>
                  <a:srgbClr val="FFFFFF"/>
                </a:solidFill>
              </a14:hiddenFill>
            </a:ext>
          </a:extLst>
        </p:spPr>
      </p:pic>
      <p:sp>
        <p:nvSpPr>
          <p:cNvPr id="25626" name="Text Box 26"/>
          <p:cNvSpPr txBox="1">
            <a:spLocks noChangeArrowheads="1"/>
          </p:cNvSpPr>
          <p:nvPr/>
        </p:nvSpPr>
        <p:spPr bwMode="auto">
          <a:xfrm>
            <a:off x="944880" y="887848"/>
            <a:ext cx="838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課題</a:t>
            </a:r>
            <a:r>
              <a:rPr kumimoji="1" lang="en-US" altLang="ja-JP"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01</a:t>
            </a:r>
          </a:p>
        </p:txBody>
      </p:sp>
      <p:sp>
        <p:nvSpPr>
          <p:cNvPr id="25637" name="Line 37"/>
          <p:cNvSpPr>
            <a:spLocks noChangeShapeType="1"/>
          </p:cNvSpPr>
          <p:nvPr/>
        </p:nvSpPr>
        <p:spPr bwMode="auto">
          <a:xfrm>
            <a:off x="1706880" y="1040248"/>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5638" name="Line 38"/>
          <p:cNvSpPr>
            <a:spLocks noChangeShapeType="1"/>
          </p:cNvSpPr>
          <p:nvPr/>
        </p:nvSpPr>
        <p:spPr bwMode="auto">
          <a:xfrm>
            <a:off x="2087880" y="2488048"/>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5643" name="Line 43"/>
          <p:cNvSpPr>
            <a:spLocks noChangeShapeType="1"/>
          </p:cNvSpPr>
          <p:nvPr/>
        </p:nvSpPr>
        <p:spPr bwMode="auto">
          <a:xfrm>
            <a:off x="2087879" y="1040248"/>
            <a:ext cx="5715"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5645" name="Picture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0280" y="811648"/>
            <a:ext cx="376238" cy="457200"/>
          </a:xfrm>
          <a:prstGeom prst="rect">
            <a:avLst/>
          </a:prstGeom>
          <a:noFill/>
          <a:extLst>
            <a:ext uri="{909E8E84-426E-40DD-AFC4-6F175D3DCCD1}">
              <a14:hiddenFill xmlns:a14="http://schemas.microsoft.com/office/drawing/2010/main">
                <a:solidFill>
                  <a:srgbClr val="FFFFFF"/>
                </a:solidFill>
              </a14:hiddenFill>
            </a:ext>
          </a:extLst>
        </p:spPr>
      </p:pic>
      <p:sp>
        <p:nvSpPr>
          <p:cNvPr id="25647" name="Text Box 47"/>
          <p:cNvSpPr txBox="1">
            <a:spLocks noChangeArrowheads="1"/>
          </p:cNvSpPr>
          <p:nvPr/>
        </p:nvSpPr>
        <p:spPr bwMode="auto">
          <a:xfrm>
            <a:off x="2773680" y="887848"/>
            <a:ext cx="416052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情報課題</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07_</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作成中太田</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_0415</a:t>
            </a:r>
          </a:p>
        </p:txBody>
      </p:sp>
      <p:sp>
        <p:nvSpPr>
          <p:cNvPr id="25649" name="Text Box 49"/>
          <p:cNvSpPr txBox="1">
            <a:spLocks noChangeArrowheads="1"/>
          </p:cNvSpPr>
          <p:nvPr/>
        </p:nvSpPr>
        <p:spPr bwMode="auto">
          <a:xfrm>
            <a:off x="3078480" y="1374913"/>
            <a:ext cx="454152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-&gt; </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情報課題</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07_</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最終版太田</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_0510</a:t>
            </a:r>
          </a:p>
        </p:txBody>
      </p:sp>
      <p:pic>
        <p:nvPicPr>
          <p:cNvPr id="25651" name="Picture 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6950" y="2168009"/>
            <a:ext cx="409575" cy="495300"/>
          </a:xfrm>
          <a:prstGeom prst="rect">
            <a:avLst/>
          </a:prstGeom>
          <a:noFill/>
          <a:extLst>
            <a:ext uri="{909E8E84-426E-40DD-AFC4-6F175D3DCCD1}">
              <a14:hiddenFill xmlns:a14="http://schemas.microsoft.com/office/drawing/2010/main">
                <a:solidFill>
                  <a:srgbClr val="FFFFFF"/>
                </a:solidFill>
              </a14:hiddenFill>
            </a:ext>
          </a:extLst>
        </p:spPr>
      </p:pic>
      <p:sp>
        <p:nvSpPr>
          <p:cNvPr id="25653" name="Text Box 53"/>
          <p:cNvSpPr txBox="1">
            <a:spLocks noChangeArrowheads="1"/>
          </p:cNvSpPr>
          <p:nvPr/>
        </p:nvSpPr>
        <p:spPr bwMode="auto">
          <a:xfrm>
            <a:off x="2987040" y="2282308"/>
            <a:ext cx="35661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古いファイル</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(/Old)</a:t>
            </a:r>
          </a:p>
        </p:txBody>
      </p:sp>
    </p:spTree>
    <p:extLst>
      <p:ext uri="{BB962C8B-B14F-4D97-AF65-F5344CB8AC3E}">
        <p14:creationId xmlns:p14="http://schemas.microsoft.com/office/powerpoint/2010/main" val="2520424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7173907-CF04-43F3-8B07-2798814803FC}"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5603" name="Text Box 3"/>
          <p:cNvSpPr txBox="1">
            <a:spLocks noChangeArrowheads="1"/>
          </p:cNvSpPr>
          <p:nvPr/>
        </p:nvSpPr>
        <p:spPr bwMode="auto">
          <a:xfrm>
            <a:off x="304800" y="228600"/>
            <a:ext cx="7239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フォルダーとファイルの操作</a:t>
            </a:r>
          </a:p>
        </p:txBody>
      </p:sp>
      <p:pic>
        <p:nvPicPr>
          <p:cNvPr id="3" name="図 2"/>
          <p:cNvPicPr>
            <a:picLocks noChangeAspect="1"/>
          </p:cNvPicPr>
          <p:nvPr/>
        </p:nvPicPr>
        <p:blipFill>
          <a:blip r:embed="rId2"/>
          <a:stretch>
            <a:fillRect/>
          </a:stretch>
        </p:blipFill>
        <p:spPr>
          <a:xfrm>
            <a:off x="1371600" y="705505"/>
            <a:ext cx="4043362" cy="2894738"/>
          </a:xfrm>
          <a:prstGeom prst="rect">
            <a:avLst/>
          </a:prstGeom>
        </p:spPr>
      </p:pic>
      <p:pic>
        <p:nvPicPr>
          <p:cNvPr id="2" name="図 1"/>
          <p:cNvPicPr>
            <a:picLocks noChangeAspect="1"/>
          </p:cNvPicPr>
          <p:nvPr/>
        </p:nvPicPr>
        <p:blipFill>
          <a:blip r:embed="rId3"/>
          <a:stretch>
            <a:fillRect/>
          </a:stretch>
        </p:blipFill>
        <p:spPr>
          <a:xfrm>
            <a:off x="4191000" y="2724795"/>
            <a:ext cx="2686050" cy="1485900"/>
          </a:xfrm>
          <a:prstGeom prst="rect">
            <a:avLst/>
          </a:prstGeom>
        </p:spPr>
      </p:pic>
      <p:sp>
        <p:nvSpPr>
          <p:cNvPr id="18" name="Text Box 3"/>
          <p:cNvSpPr txBox="1">
            <a:spLocks noChangeArrowheads="1"/>
          </p:cNvSpPr>
          <p:nvPr/>
        </p:nvSpPr>
        <p:spPr bwMode="auto">
          <a:xfrm>
            <a:off x="571500" y="4359692"/>
            <a:ext cx="7239000"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基本的にフォルダーもファイルもオブジェクト</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・コピー</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・名前の変更</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・並ら</a:t>
            </a:r>
            <a:r>
              <a:rPr kumimoji="1" lang="ja-JP" altLang="en-US" sz="2400" b="0" i="0" u="none" strike="noStrike" kern="1200" cap="none" spc="0" normalizeH="0" baseline="0" noProof="0" dirty="0" err="1">
                <a:ln>
                  <a:noFill/>
                </a:ln>
                <a:solidFill>
                  <a:srgbClr val="000000"/>
                </a:solidFill>
                <a:effectLst/>
                <a:uLnTx/>
                <a:uFillTx/>
                <a:latin typeface="メイリオ" panose="020B0604030504040204" pitchFamily="50" charset="-128"/>
                <a:ea typeface="メイリオ" panose="020B0604030504040204" pitchFamily="50" charset="-128"/>
                <a:cs typeface="+mn-cs"/>
              </a:rPr>
              <a:t>び</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かえ</a:t>
            </a:r>
          </a:p>
        </p:txBody>
      </p:sp>
    </p:spTree>
    <p:extLst>
      <p:ext uri="{BB962C8B-B14F-4D97-AF65-F5344CB8AC3E}">
        <p14:creationId xmlns:p14="http://schemas.microsoft.com/office/powerpoint/2010/main" val="1943532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7173907-CF04-43F3-8B07-2798814803FC}"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5603" name="Text Box 3"/>
          <p:cNvSpPr txBox="1">
            <a:spLocks noChangeArrowheads="1"/>
          </p:cNvSpPr>
          <p:nvPr/>
        </p:nvSpPr>
        <p:spPr bwMode="auto">
          <a:xfrm>
            <a:off x="304800" y="228600"/>
            <a:ext cx="88392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defRPr/>
            </a:pPr>
            <a:r>
              <a:rPr lang="ja-JP" altLang="en-US" sz="3200" dirty="0">
                <a:solidFill>
                  <a:srgbClr val="FF0000"/>
                </a:solidFill>
                <a:latin typeface="メイリオ" panose="020B0604030504040204" pitchFamily="50" charset="-128"/>
                <a:ea typeface="メイリオ" panose="020B0604030504040204" pitchFamily="50" charset="-128"/>
              </a:rPr>
              <a:t>基本的にフォルダーもファイルもオブジェクト</a:t>
            </a:r>
            <a:endPar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8" name="Text Box 3"/>
          <p:cNvSpPr txBox="1">
            <a:spLocks noChangeArrowheads="1"/>
          </p:cNvSpPr>
          <p:nvPr/>
        </p:nvSpPr>
        <p:spPr bwMode="auto">
          <a:xfrm>
            <a:off x="741981" y="1113255"/>
            <a:ext cx="7239000"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①フォルダーやファイルを指定する</a:t>
            </a:r>
          </a:p>
          <a:p>
            <a:pPr marL="0" marR="0" lvl="0" indent="0" algn="l" defTabSz="914400" rtl="0" eaLnBrk="1" fontAlgn="base" latinLnBrk="0" hangingPunct="1">
              <a:lnSpc>
                <a:spcPct val="100000"/>
              </a:lnSpc>
              <a:spcBef>
                <a:spcPct val="5000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②右クリックでコピー</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切り取り</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削除</a:t>
            </a:r>
          </a:p>
          <a:p>
            <a:pPr marL="0" marR="0" lvl="0" indent="0" algn="l" defTabSz="914400" rtl="0" eaLnBrk="1" fontAlgn="base" latinLnBrk="0" hangingPunct="1">
              <a:lnSpc>
                <a:spcPct val="100000"/>
              </a:lnSpc>
              <a:spcBef>
                <a:spcPct val="5000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③移動いたいところで右クリックで貼り付け</a:t>
            </a:r>
          </a:p>
          <a:p>
            <a:pPr marL="0" marR="0" lvl="0" indent="0" algn="l" defTabSz="914400" rtl="0" eaLnBrk="1" fontAlgn="base" latinLnBrk="0" hangingPunct="1">
              <a:lnSpc>
                <a:spcPct val="100000"/>
              </a:lnSpc>
              <a:spcBef>
                <a:spcPct val="5000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chemeClr val="accent2">
                    <a:lumMod val="75000"/>
                  </a:schemeClr>
                </a:solidFill>
                <a:effectLst/>
                <a:uLnTx/>
                <a:uFillTx/>
                <a:latin typeface="メイリオ" panose="020B0604030504040204" pitchFamily="50" charset="-128"/>
                <a:ea typeface="メイリオ" panose="020B0604030504040204" pitchFamily="50" charset="-128"/>
                <a:cs typeface="+mn-cs"/>
              </a:rPr>
              <a:t>◎慣れるとドラッグで移動</a:t>
            </a:r>
            <a:r>
              <a:rPr kumimoji="1" lang="en-US" altLang="ja-JP" sz="2400" b="0" i="0" u="none" strike="noStrike" kern="1200" cap="none" spc="0" normalizeH="0" baseline="0" noProof="0" dirty="0">
                <a:ln>
                  <a:noFill/>
                </a:ln>
                <a:solidFill>
                  <a:schemeClr val="accent2">
                    <a:lumMod val="75000"/>
                  </a:schemeClr>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chemeClr val="accent2">
                    <a:lumMod val="75000"/>
                  </a:schemeClr>
                </a:solidFill>
                <a:effectLst/>
                <a:uLnTx/>
                <a:uFillTx/>
                <a:latin typeface="メイリオ" panose="020B0604030504040204" pitchFamily="50" charset="-128"/>
                <a:ea typeface="メイリオ" panose="020B0604030504040204" pitchFamily="50" charset="-128"/>
                <a:cs typeface="+mn-cs"/>
              </a:rPr>
              <a:t>コピーできる。</a:t>
            </a:r>
          </a:p>
          <a:p>
            <a:pPr marL="0" marR="0" lvl="0" indent="0" algn="l" defTabSz="914400" rtl="0" eaLnBrk="1" fontAlgn="base" latinLnBrk="0" hangingPunct="1">
              <a:lnSpc>
                <a:spcPct val="100000"/>
              </a:lnSpc>
              <a:spcBef>
                <a:spcPct val="5000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788167857"/>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6014</TotalTime>
  <Words>957</Words>
  <Application>Microsoft Office PowerPoint</Application>
  <PresentationFormat>画面に合わせる (4:3)</PresentationFormat>
  <Paragraphs>176</Paragraphs>
  <Slides>15</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15</vt:i4>
      </vt:variant>
    </vt:vector>
  </HeadingPairs>
  <TitlesOfParts>
    <vt:vector size="18" baseType="lpstr">
      <vt:lpstr>メイリオ</vt: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158</cp:revision>
  <cp:lastPrinted>2021-02-15T21:03:50Z</cp:lastPrinted>
  <dcterms:created xsi:type="dcterms:W3CDTF">2014-03-24T13:08:44Z</dcterms:created>
  <dcterms:modified xsi:type="dcterms:W3CDTF">2022-07-25T05:25:16Z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