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83" r:id="rId2"/>
    <p:sldId id="353" r:id="rId3"/>
    <p:sldId id="369" r:id="rId4"/>
    <p:sldId id="349" r:id="rId5"/>
    <p:sldId id="398" r:id="rId6"/>
    <p:sldId id="399" r:id="rId7"/>
    <p:sldId id="400" r:id="rId8"/>
    <p:sldId id="325" r:id="rId9"/>
    <p:sldId id="376" r:id="rId10"/>
    <p:sldId id="350" r:id="rId11"/>
    <p:sldId id="372" r:id="rId12"/>
    <p:sldId id="373" r:id="rId13"/>
    <p:sldId id="378" r:id="rId14"/>
    <p:sldId id="379" r:id="rId15"/>
    <p:sldId id="375" r:id="rId16"/>
    <p:sldId id="377" r:id="rId17"/>
    <p:sldId id="380" r:id="rId18"/>
    <p:sldId id="381" r:id="rId19"/>
    <p:sldId id="383" r:id="rId20"/>
    <p:sldId id="382" r:id="rId21"/>
    <p:sldId id="384" r:id="rId22"/>
    <p:sldId id="385" r:id="rId23"/>
    <p:sldId id="386" r:id="rId24"/>
    <p:sldId id="387" r:id="rId25"/>
    <p:sldId id="388" r:id="rId26"/>
    <p:sldId id="389" r:id="rId27"/>
    <p:sldId id="390" r:id="rId28"/>
    <p:sldId id="391" r:id="rId29"/>
    <p:sldId id="392" r:id="rId30"/>
    <p:sldId id="393" r:id="rId31"/>
    <p:sldId id="394" r:id="rId32"/>
    <p:sldId id="395" r:id="rId33"/>
    <p:sldId id="396" r:id="rId34"/>
    <p:sldId id="397" r:id="rId35"/>
    <p:sldId id="287" r:id="rId36"/>
  </p:sldIdLst>
  <p:sldSz cx="9144000" cy="6858000" type="screen4x3"/>
  <p:notesSz cx="7099300" cy="10234613"/>
  <p:defaultTextStyle>
    <a:defPPr>
      <a:defRPr lang="ja-JP"/>
    </a:defPPr>
    <a:lvl1pPr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99FF99"/>
    <a:srgbClr val="FFFFCC"/>
    <a:srgbClr val="FF99CC"/>
    <a:srgbClr val="CC6600"/>
    <a:srgbClr val="FFFF00"/>
    <a:srgbClr val="FF7C80"/>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39" autoAdjust="0"/>
    <p:restoredTop sz="94660"/>
  </p:normalViewPr>
  <p:slideViewPr>
    <p:cSldViewPr>
      <p:cViewPr>
        <p:scale>
          <a:sx n="80" d="100"/>
          <a:sy n="80" d="100"/>
        </p:scale>
        <p:origin x="624" y="4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l">
              <a:defRPr sz="1300"/>
            </a:lvl1pPr>
          </a:lstStyle>
          <a:p>
            <a:endParaRPr lang="en-US" altLang="ja-JP"/>
          </a:p>
        </p:txBody>
      </p:sp>
      <p:sp>
        <p:nvSpPr>
          <p:cNvPr id="13315" name="Rectangle 3"/>
          <p:cNvSpPr>
            <a:spLocks noGrp="1" noChangeArrowheads="1"/>
          </p:cNvSpPr>
          <p:nvPr>
            <p:ph type="dt" idx="1"/>
          </p:nvPr>
        </p:nvSpPr>
        <p:spPr bwMode="auto">
          <a:xfrm>
            <a:off x="4021294" y="0"/>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r">
              <a:defRPr sz="1300"/>
            </a:lvl1pPr>
          </a:lstStyle>
          <a:p>
            <a:endParaRPr lang="en-US" altLang="ja-JP"/>
          </a:p>
        </p:txBody>
      </p:sp>
      <p:sp>
        <p:nvSpPr>
          <p:cNvPr id="13316"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3317" name="Rectangle 5"/>
          <p:cNvSpPr>
            <a:spLocks noGrp="1" noChangeArrowheads="1"/>
          </p:cNvSpPr>
          <p:nvPr>
            <p:ph type="body" sz="quarter" idx="3"/>
          </p:nvPr>
        </p:nvSpPr>
        <p:spPr bwMode="auto">
          <a:xfrm>
            <a:off x="709930" y="4861441"/>
            <a:ext cx="5679440" cy="4605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3318" name="Rectangle 6"/>
          <p:cNvSpPr>
            <a:spLocks noGrp="1" noChangeArrowheads="1"/>
          </p:cNvSpPr>
          <p:nvPr>
            <p:ph type="ftr" sz="quarter" idx="4"/>
          </p:nvPr>
        </p:nvSpPr>
        <p:spPr bwMode="auto">
          <a:xfrm>
            <a:off x="0" y="9721106"/>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l">
              <a:defRPr sz="1300"/>
            </a:lvl1pPr>
          </a:lstStyle>
          <a:p>
            <a:endParaRPr lang="en-US" altLang="ja-JP"/>
          </a:p>
        </p:txBody>
      </p:sp>
      <p:sp>
        <p:nvSpPr>
          <p:cNvPr id="13319" name="Rectangle 7"/>
          <p:cNvSpPr>
            <a:spLocks noGrp="1" noChangeArrowheads="1"/>
          </p:cNvSpPr>
          <p:nvPr>
            <p:ph type="sldNum" sz="quarter" idx="5"/>
          </p:nvPr>
        </p:nvSpPr>
        <p:spPr bwMode="auto">
          <a:xfrm>
            <a:off x="4021294" y="9721106"/>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r">
              <a:defRPr sz="1300"/>
            </a:lvl1pPr>
          </a:lstStyle>
          <a:p>
            <a:fld id="{39D3E1DD-1855-40EC-B4F2-B399AEDCBF23}" type="slidenum">
              <a:rPr lang="en-US" altLang="ja-JP"/>
              <a:pPr/>
              <a:t>‹#›</a:t>
            </a:fld>
            <a:endParaRPr lang="en-US"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1pPr>
    <a:lvl2pPr marL="4572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2pPr>
    <a:lvl3pPr marL="9144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3pPr>
    <a:lvl4pPr marL="13716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4pPr>
    <a:lvl5pPr marL="18288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6000"/>
            </a:lvl1p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EFD17A54-FE79-40E3-8923-9AE8081D1301}" type="slidenum">
              <a:rPr lang="en-US" altLang="ja-JP"/>
              <a:pPr/>
              <a:t>‹#›</a:t>
            </a:fld>
            <a:endParaRPr lang="en-US" altLang="ja-JP"/>
          </a:p>
        </p:txBody>
      </p:sp>
    </p:spTree>
    <p:extLst>
      <p:ext uri="{BB962C8B-B14F-4D97-AF65-F5344CB8AC3E}">
        <p14:creationId xmlns:p14="http://schemas.microsoft.com/office/powerpoint/2010/main" val="909212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1A116616-1329-4C20-A24C-3FB265F6AEBC}" type="slidenum">
              <a:rPr lang="en-US" altLang="ja-JP"/>
              <a:pPr/>
              <a:t>‹#›</a:t>
            </a:fld>
            <a:endParaRPr lang="en-US" altLang="ja-JP"/>
          </a:p>
        </p:txBody>
      </p:sp>
    </p:spTree>
    <p:extLst>
      <p:ext uri="{BB962C8B-B14F-4D97-AF65-F5344CB8AC3E}">
        <p14:creationId xmlns:p14="http://schemas.microsoft.com/office/powerpoint/2010/main" val="1652557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0680EF05-8FA4-44FD-9732-F927C24D3FA3}" type="slidenum">
              <a:rPr lang="en-US" altLang="ja-JP"/>
              <a:pPr/>
              <a:t>‹#›</a:t>
            </a:fld>
            <a:endParaRPr lang="en-US" altLang="ja-JP"/>
          </a:p>
        </p:txBody>
      </p:sp>
    </p:spTree>
    <p:extLst>
      <p:ext uri="{BB962C8B-B14F-4D97-AF65-F5344CB8AC3E}">
        <p14:creationId xmlns:p14="http://schemas.microsoft.com/office/powerpoint/2010/main" val="3358140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50766791-9E44-4D5D-84D2-CA44E8ABFEBA}" type="slidenum">
              <a:rPr lang="en-US" altLang="ja-JP"/>
              <a:pPr/>
              <a:t>‹#›</a:t>
            </a:fld>
            <a:endParaRPr lang="en-US" altLang="ja-JP"/>
          </a:p>
        </p:txBody>
      </p:sp>
    </p:spTree>
    <p:extLst>
      <p:ext uri="{BB962C8B-B14F-4D97-AF65-F5344CB8AC3E}">
        <p14:creationId xmlns:p14="http://schemas.microsoft.com/office/powerpoint/2010/main" val="38685406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nchor="b"/>
          <a:lstStyle>
            <a:lvl1pPr>
              <a:defRPr sz="6000"/>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90FE6E80-D8D4-418F-B1E2-44F29851FD7B}" type="slidenum">
              <a:rPr lang="en-US" altLang="ja-JP"/>
              <a:pPr/>
              <a:t>‹#›</a:t>
            </a:fld>
            <a:endParaRPr lang="en-US" altLang="ja-JP"/>
          </a:p>
        </p:txBody>
      </p:sp>
    </p:spTree>
    <p:extLst>
      <p:ext uri="{BB962C8B-B14F-4D97-AF65-F5344CB8AC3E}">
        <p14:creationId xmlns:p14="http://schemas.microsoft.com/office/powerpoint/2010/main" val="91912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57200" y="1600200"/>
            <a:ext cx="4038600" cy="452596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600200"/>
            <a:ext cx="4038600" cy="452596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89DA167E-36DC-449B-9FE3-E896DD7C58EA}" type="slidenum">
              <a:rPr lang="en-US" altLang="ja-JP"/>
              <a:pPr/>
              <a:t>‹#›</a:t>
            </a:fld>
            <a:endParaRPr lang="en-US" altLang="ja-JP"/>
          </a:p>
        </p:txBody>
      </p:sp>
    </p:spTree>
    <p:extLst>
      <p:ext uri="{BB962C8B-B14F-4D97-AF65-F5344CB8AC3E}">
        <p14:creationId xmlns:p14="http://schemas.microsoft.com/office/powerpoint/2010/main" val="1283426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r>
              <a:rPr lang="en-US" altLang="ja-JP"/>
              <a:t>©Go Ota, 2014</a:t>
            </a:r>
          </a:p>
        </p:txBody>
      </p:sp>
      <p:sp>
        <p:nvSpPr>
          <p:cNvPr id="9" name="スライド番号プレースホルダー 8"/>
          <p:cNvSpPr>
            <a:spLocks noGrp="1"/>
          </p:cNvSpPr>
          <p:nvPr>
            <p:ph type="sldNum" sz="quarter" idx="12"/>
          </p:nvPr>
        </p:nvSpPr>
        <p:spPr/>
        <p:txBody>
          <a:bodyPr/>
          <a:lstStyle>
            <a:lvl1pPr>
              <a:defRPr/>
            </a:lvl1pPr>
          </a:lstStyle>
          <a:p>
            <a:fld id="{8B150203-31C9-43DE-9EC1-E54AE4979389}" type="slidenum">
              <a:rPr lang="en-US" altLang="ja-JP"/>
              <a:pPr/>
              <a:t>‹#›</a:t>
            </a:fld>
            <a:endParaRPr lang="en-US" altLang="ja-JP"/>
          </a:p>
        </p:txBody>
      </p:sp>
    </p:spTree>
    <p:extLst>
      <p:ext uri="{BB962C8B-B14F-4D97-AF65-F5344CB8AC3E}">
        <p14:creationId xmlns:p14="http://schemas.microsoft.com/office/powerpoint/2010/main" val="961724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r>
              <a:rPr lang="en-US" altLang="ja-JP"/>
              <a:t>©Go Ota, 2014</a:t>
            </a:r>
          </a:p>
        </p:txBody>
      </p:sp>
      <p:sp>
        <p:nvSpPr>
          <p:cNvPr id="5" name="スライド番号プレースホルダー 4"/>
          <p:cNvSpPr>
            <a:spLocks noGrp="1"/>
          </p:cNvSpPr>
          <p:nvPr>
            <p:ph type="sldNum" sz="quarter" idx="12"/>
          </p:nvPr>
        </p:nvSpPr>
        <p:spPr/>
        <p:txBody>
          <a:bodyPr/>
          <a:lstStyle>
            <a:lvl1pPr>
              <a:defRPr/>
            </a:lvl1pPr>
          </a:lstStyle>
          <a:p>
            <a:fld id="{ED62A731-253F-4B19-976D-7EA7B3125DD3}" type="slidenum">
              <a:rPr lang="en-US" altLang="ja-JP"/>
              <a:pPr/>
              <a:t>‹#›</a:t>
            </a:fld>
            <a:endParaRPr lang="en-US" altLang="ja-JP"/>
          </a:p>
        </p:txBody>
      </p:sp>
    </p:spTree>
    <p:extLst>
      <p:ext uri="{BB962C8B-B14F-4D97-AF65-F5344CB8AC3E}">
        <p14:creationId xmlns:p14="http://schemas.microsoft.com/office/powerpoint/2010/main" val="3361269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r>
              <a:rPr lang="en-US" altLang="ja-JP"/>
              <a:t>©Go Ota, 2014</a:t>
            </a:r>
          </a:p>
        </p:txBody>
      </p:sp>
      <p:sp>
        <p:nvSpPr>
          <p:cNvPr id="4" name="スライド番号プレースホルダー 3"/>
          <p:cNvSpPr>
            <a:spLocks noGrp="1"/>
          </p:cNvSpPr>
          <p:nvPr>
            <p:ph type="sldNum" sz="quarter" idx="12"/>
          </p:nvPr>
        </p:nvSpPr>
        <p:spPr/>
        <p:txBody>
          <a:bodyPr/>
          <a:lstStyle>
            <a:lvl1pPr>
              <a:defRPr/>
            </a:lvl1pPr>
          </a:lstStyle>
          <a:p>
            <a:fld id="{57479B73-A815-4F21-92C6-61809DE83314}" type="slidenum">
              <a:rPr lang="en-US" altLang="ja-JP"/>
              <a:pPr/>
              <a:t>‹#›</a:t>
            </a:fld>
            <a:endParaRPr lang="en-US" altLang="ja-JP"/>
          </a:p>
        </p:txBody>
      </p:sp>
    </p:spTree>
    <p:extLst>
      <p:ext uri="{BB962C8B-B14F-4D97-AF65-F5344CB8AC3E}">
        <p14:creationId xmlns:p14="http://schemas.microsoft.com/office/powerpoint/2010/main" val="3946584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B03A5713-61A0-4B11-A3E5-9568F80C627D}" type="slidenum">
              <a:rPr lang="en-US" altLang="ja-JP"/>
              <a:pPr/>
              <a:t>‹#›</a:t>
            </a:fld>
            <a:endParaRPr lang="en-US" altLang="ja-JP"/>
          </a:p>
        </p:txBody>
      </p:sp>
    </p:spTree>
    <p:extLst>
      <p:ext uri="{BB962C8B-B14F-4D97-AF65-F5344CB8AC3E}">
        <p14:creationId xmlns:p14="http://schemas.microsoft.com/office/powerpoint/2010/main" val="23564551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00501AEA-D94B-4DDF-B8AC-984445C0C451}" type="slidenum">
              <a:rPr lang="en-US" altLang="ja-JP"/>
              <a:pPr/>
              <a:t>‹#›</a:t>
            </a:fld>
            <a:endParaRPr lang="en-US" altLang="ja-JP"/>
          </a:p>
        </p:txBody>
      </p:sp>
    </p:spTree>
    <p:extLst>
      <p:ext uri="{BB962C8B-B14F-4D97-AF65-F5344CB8AC3E}">
        <p14:creationId xmlns:p14="http://schemas.microsoft.com/office/powerpoint/2010/main" val="3559931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kumimoji="0" sz="1400"/>
            </a:lvl1pPr>
          </a:lstStyle>
          <a:p>
            <a:endParaRPr lang="en-US"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kumimoji="0" sz="1400"/>
            </a:lvl1pPr>
          </a:lstStyle>
          <a:p>
            <a:r>
              <a:rPr lang="en-US" altLang="ja-JP"/>
              <a:t>©Go Ota, 2014</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kumimoji="0" sz="1400"/>
            </a:lvl1pPr>
          </a:lstStyle>
          <a:p>
            <a:fld id="{ABDDDF70-51DA-48E8-B03B-E0CBBF179418}"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xml"/><Relationship Id="rId4" Type="http://schemas.openxmlformats.org/officeDocument/2006/relationships/image" Target="../media/image46.png"/></Relationships>
</file>

<file path=ppt/slides/_rels/slide27.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1.xml"/><Relationship Id="rId4" Type="http://schemas.openxmlformats.org/officeDocument/2006/relationships/image" Target="../media/image50.png"/></Relationships>
</file>

<file path=ppt/slides/_rels/slide2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1.xml"/><Relationship Id="rId4" Type="http://schemas.openxmlformats.org/officeDocument/2006/relationships/image" Target="../media/image5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1.xml"/><Relationship Id="rId4" Type="http://schemas.openxmlformats.org/officeDocument/2006/relationships/image" Target="../media/image56.png"/></Relationships>
</file>

<file path=ppt/slides/_rels/slide3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1.xml"/><Relationship Id="rId4" Type="http://schemas.openxmlformats.org/officeDocument/2006/relationships/image" Target="../media/image59.png"/></Relationships>
</file>

<file path=ppt/slides/_rels/slide3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1.xml"/><Relationship Id="rId4" Type="http://schemas.openxmlformats.org/officeDocument/2006/relationships/image" Target="../media/image62.png"/></Relationships>
</file>

<file path=ppt/slides/_rels/slide3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5.png"/><Relationship Id="rId1" Type="http://schemas.openxmlformats.org/officeDocument/2006/relationships/slideLayout" Target="../slideLayouts/slideLayout1.xml"/><Relationship Id="rId4" Type="http://schemas.openxmlformats.org/officeDocument/2006/relationships/image" Target="../media/image66.png"/></Relationships>
</file>

<file path=ppt/slides/_rels/slide35.xml.rels><?xml version="1.0" encoding="UTF-8" standalone="yes"?>
<Relationships xmlns="http://schemas.openxmlformats.org/package/2006/relationships"><Relationship Id="rId2" Type="http://schemas.openxmlformats.org/officeDocument/2006/relationships/image" Target="../media/image67.e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a:blip r:embed="rId2"/>
          <a:stretch>
            <a:fillRect/>
          </a:stretch>
        </p:blipFill>
        <p:spPr>
          <a:xfrm>
            <a:off x="2891058" y="1447800"/>
            <a:ext cx="4962085" cy="3459172"/>
          </a:xfrm>
          <a:prstGeom prst="rect">
            <a:avLst/>
          </a:prstGeom>
        </p:spPr>
      </p:pic>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1</a:t>
            </a:fld>
            <a:endParaRPr lang="en-US" altLang="ja-JP" sz="1400" smtClean="0"/>
          </a:p>
        </p:txBody>
      </p:sp>
      <p:sp>
        <p:nvSpPr>
          <p:cNvPr id="4099" name="Rectangle 2"/>
          <p:cNvSpPr>
            <a:spLocks noGrp="1" noChangeArrowheads="1"/>
          </p:cNvSpPr>
          <p:nvPr>
            <p:ph type="ctrTitle"/>
          </p:nvPr>
        </p:nvSpPr>
        <p:spPr>
          <a:xfrm>
            <a:off x="228600" y="381000"/>
            <a:ext cx="8629650" cy="612775"/>
          </a:xfrm>
        </p:spPr>
        <p:txBody>
          <a:bodyPr/>
          <a:lstStyle/>
          <a:p>
            <a:pPr algn="l" eaLnBrk="1" hangingPunct="1"/>
            <a:r>
              <a:rPr lang="ja-JP" altLang="en-US" sz="3200" dirty="0" smtClean="0">
                <a:ea typeface="メイリオ" panose="020B0604030504040204" pitchFamily="50" charset="-128"/>
              </a:rPr>
              <a:t>「</a:t>
            </a:r>
            <a:r>
              <a:rPr lang="en-US" altLang="ja-JP" sz="3200" dirty="0" smtClean="0">
                <a:ea typeface="メイリオ" panose="020B0604030504040204" pitchFamily="50" charset="-128"/>
              </a:rPr>
              <a:t>Microsoft Word</a:t>
            </a:r>
            <a:r>
              <a:rPr lang="ja-JP" altLang="en-US" sz="3200" dirty="0" smtClean="0">
                <a:ea typeface="メイリオ" panose="020B0604030504040204" pitchFamily="50" charset="-128"/>
              </a:rPr>
              <a:t>実習用</a:t>
            </a:r>
            <a:r>
              <a:rPr lang="ja-JP" altLang="en-US" sz="3200" dirty="0" smtClean="0">
                <a:ea typeface="メイリオ" panose="020B0604030504040204" pitchFamily="50" charset="-128"/>
              </a:rPr>
              <a:t>資料」</a:t>
            </a:r>
            <a:endParaRPr lang="ja-JP" altLang="en-US" sz="2800" dirty="0" smtClean="0">
              <a:ea typeface="メイリオ" panose="020B0604030504040204" pitchFamily="50" charset="-128"/>
            </a:endParaRPr>
          </a:p>
        </p:txBody>
      </p:sp>
      <p:pic>
        <p:nvPicPr>
          <p:cNvPr id="10" name="図 9"/>
          <p:cNvPicPr>
            <a:picLocks noChangeAspect="1"/>
          </p:cNvPicPr>
          <p:nvPr/>
        </p:nvPicPr>
        <p:blipFill>
          <a:blip r:embed="rId3">
            <a:extLst>
              <a:ext uri="{BEBA8EAE-BF5A-486C-A8C5-ECC9F3942E4B}">
                <a14:imgProps xmlns:a14="http://schemas.microsoft.com/office/drawing/2010/main">
                  <a14:imgLayer r:embed="rId4">
                    <a14:imgEffect>
                      <a14:backgroundRemoval t="510" b="97704" l="9626" r="89840"/>
                    </a14:imgEffect>
                  </a14:imgLayer>
                </a14:imgProps>
              </a:ext>
            </a:extLst>
          </a:blip>
          <a:stretch>
            <a:fillRect/>
          </a:stretch>
        </p:blipFill>
        <p:spPr>
          <a:xfrm>
            <a:off x="228600" y="2092121"/>
            <a:ext cx="3962400" cy="4153104"/>
          </a:xfrm>
          <a:prstGeom prst="rect">
            <a:avLst/>
          </a:prstGeom>
        </p:spPr>
      </p:pic>
    </p:spTree>
    <p:extLst>
      <p:ext uri="{BB962C8B-B14F-4D97-AF65-F5344CB8AC3E}">
        <p14:creationId xmlns:p14="http://schemas.microsoft.com/office/powerpoint/2010/main" val="30880845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476250" y="967869"/>
            <a:ext cx="3409950" cy="3800475"/>
          </a:xfrm>
          <a:prstGeom prst="rect">
            <a:avLst/>
          </a:prstGeom>
        </p:spPr>
      </p:pic>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80999" y="374203"/>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文字ベタ打ち</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6" name="正方形/長方形 5"/>
          <p:cNvSpPr/>
          <p:nvPr/>
        </p:nvSpPr>
        <p:spPr bwMode="auto">
          <a:xfrm>
            <a:off x="380999" y="932998"/>
            <a:ext cx="3676811" cy="3835346"/>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0" name="テキスト ボックス 9"/>
          <p:cNvSpPr txBox="1"/>
          <p:nvPr/>
        </p:nvSpPr>
        <p:spPr>
          <a:xfrm>
            <a:off x="4740274" y="208660"/>
            <a:ext cx="3581400" cy="2308324"/>
          </a:xfrm>
          <a:prstGeom prst="rect">
            <a:avLst/>
          </a:prstGeom>
          <a:solidFill>
            <a:srgbClr val="99FF99"/>
          </a:solidFill>
          <a:ln>
            <a:solidFill>
              <a:schemeClr val="tx1"/>
            </a:solidFill>
          </a:ln>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ワンポイント</a:t>
            </a:r>
            <a:r>
              <a:rPr kumimoji="1" lang="en-US" altLang="ja-JP" sz="2400" dirty="0" smtClean="0">
                <a:latin typeface="メイリオ" panose="020B0604030504040204" pitchFamily="50" charset="-128"/>
                <a:ea typeface="メイリオ" panose="020B0604030504040204" pitchFamily="50" charset="-128"/>
              </a:rPr>
              <a:t>:</a:t>
            </a:r>
            <a:r>
              <a:rPr kumimoji="1" lang="ja-JP" altLang="en-US" sz="2400" dirty="0" smtClean="0">
                <a:latin typeface="メイリオ" panose="020B0604030504040204" pitchFamily="50" charset="-128"/>
                <a:ea typeface="メイリオ" panose="020B0604030504040204" pitchFamily="50" charset="-128"/>
              </a:rPr>
              <a:t>改行</a:t>
            </a:r>
            <a:endParaRPr kumimoji="1" lang="en-US" altLang="ja-JP" sz="2400" dirty="0" smtClean="0">
              <a:latin typeface="メイリオ" panose="020B0604030504040204" pitchFamily="50" charset="-128"/>
              <a:ea typeface="メイリオ" panose="020B0604030504040204" pitchFamily="50" charset="-128"/>
            </a:endParaRPr>
          </a:p>
          <a:p>
            <a:pPr algn="l"/>
            <a:endParaRPr lang="en-US" altLang="ja-JP" sz="2400" dirty="0">
              <a:latin typeface="メイリオ" panose="020B0604030504040204" pitchFamily="50" charset="-128"/>
              <a:ea typeface="メイリオ" panose="020B0604030504040204" pitchFamily="50" charset="-128"/>
            </a:endParaRPr>
          </a:p>
          <a:p>
            <a:pPr algn="l"/>
            <a:endParaRPr kumimoji="1" lang="en-US" altLang="ja-JP" sz="2400" dirty="0" smtClean="0">
              <a:latin typeface="メイリオ" panose="020B0604030504040204" pitchFamily="50" charset="-128"/>
              <a:ea typeface="メイリオ" panose="020B0604030504040204" pitchFamily="50" charset="-128"/>
            </a:endParaRPr>
          </a:p>
          <a:p>
            <a:pPr algn="l"/>
            <a:r>
              <a:rPr lang="en-US" altLang="ja-JP" sz="2400" dirty="0" smtClean="0">
                <a:latin typeface="メイリオ" panose="020B0604030504040204" pitchFamily="50" charset="-128"/>
                <a:ea typeface="メイリオ" panose="020B0604030504040204" pitchFamily="50" charset="-128"/>
              </a:rPr>
              <a:t>  </a:t>
            </a:r>
          </a:p>
          <a:p>
            <a:pPr algn="l"/>
            <a:r>
              <a:rPr lang="en-US" altLang="ja-JP" sz="2400" dirty="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改行又は空白の行が入ります。</a:t>
            </a:r>
            <a:endParaRPr kumimoji="1" lang="ja-JP" altLang="en-US" sz="2400" dirty="0">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5475798" y="818260"/>
            <a:ext cx="1678647" cy="461665"/>
          </a:xfrm>
          <a:prstGeom prst="rect">
            <a:avLst/>
          </a:prstGeom>
          <a:solidFill>
            <a:schemeClr val="bg1"/>
          </a:solidFill>
          <a:ln>
            <a:solidFill>
              <a:schemeClr val="tx1"/>
            </a:solidFill>
          </a:ln>
        </p:spPr>
        <p:txBody>
          <a:bodyPr wrap="square" rtlCol="0">
            <a:spAutoFit/>
          </a:bodyPr>
          <a:lstStyle/>
          <a:p>
            <a:r>
              <a:rPr kumimoji="1" lang="en-US" altLang="ja-JP" sz="2400" dirty="0" smtClean="0">
                <a:latin typeface="メイリオ" panose="020B0604030504040204" pitchFamily="50" charset="-128"/>
                <a:ea typeface="メイリオ" panose="020B0604030504040204" pitchFamily="50" charset="-128"/>
              </a:rPr>
              <a:t>Enter</a:t>
            </a:r>
            <a:endParaRPr kumimoji="1" lang="ja-JP" altLang="en-US" sz="2400" dirty="0">
              <a:latin typeface="メイリオ" panose="020B0604030504040204" pitchFamily="50" charset="-128"/>
              <a:ea typeface="メイリオ" panose="020B0604030504040204" pitchFamily="50" charset="-128"/>
            </a:endParaRPr>
          </a:p>
        </p:txBody>
      </p:sp>
      <p:graphicFrame>
        <p:nvGraphicFramePr>
          <p:cNvPr id="9" name="表 8"/>
          <p:cNvGraphicFramePr>
            <a:graphicFrameLocks noGrp="1"/>
          </p:cNvGraphicFramePr>
          <p:nvPr>
            <p:extLst>
              <p:ext uri="{D42A27DB-BD31-4B8C-83A1-F6EECF244321}">
                <p14:modId xmlns:p14="http://schemas.microsoft.com/office/powerpoint/2010/main" val="3387740335"/>
              </p:ext>
            </p:extLst>
          </p:nvPr>
        </p:nvGraphicFramePr>
        <p:xfrm>
          <a:off x="4343400" y="2721702"/>
          <a:ext cx="4267200" cy="2595880"/>
        </p:xfrm>
        <a:graphic>
          <a:graphicData uri="http://schemas.openxmlformats.org/drawingml/2006/table">
            <a:tbl>
              <a:tblPr firstRow="1" bandRow="1">
                <a:tableStyleId>{5C22544A-7EE6-4342-B048-85BDC9FD1C3A}</a:tableStyleId>
              </a:tblPr>
              <a:tblGrid>
                <a:gridCol w="1676400">
                  <a:extLst>
                    <a:ext uri="{9D8B030D-6E8A-4147-A177-3AD203B41FA5}">
                      <a16:colId xmlns:a16="http://schemas.microsoft.com/office/drawing/2014/main" val="615668015"/>
                    </a:ext>
                  </a:extLst>
                </a:gridCol>
                <a:gridCol w="2590800">
                  <a:extLst>
                    <a:ext uri="{9D8B030D-6E8A-4147-A177-3AD203B41FA5}">
                      <a16:colId xmlns:a16="http://schemas.microsoft.com/office/drawing/2014/main" val="1395794400"/>
                    </a:ext>
                  </a:extLst>
                </a:gridCol>
              </a:tblGrid>
              <a:tr h="370840">
                <a:tc>
                  <a:txBody>
                    <a:bodyPr/>
                    <a:lstStyle/>
                    <a:p>
                      <a:r>
                        <a:rPr kumimoji="1" lang="en-US" altLang="ja-JP" sz="1600" b="0" dirty="0" smtClean="0">
                          <a:solidFill>
                            <a:schemeClr val="tx1"/>
                          </a:solidFill>
                          <a:latin typeface="メイリオ" panose="020B0604030504040204" pitchFamily="50" charset="-128"/>
                          <a:ea typeface="メイリオ" panose="020B0604030504040204" pitchFamily="50" charset="-128"/>
                        </a:rPr>
                        <a:t>Ctrl + C</a:t>
                      </a:r>
                      <a:endParaRPr kumimoji="1" lang="ja-JP" altLang="en-US" sz="16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r>
                        <a:rPr kumimoji="1" lang="ja-JP" altLang="en-US" sz="1600" b="0" dirty="0" smtClean="0">
                          <a:solidFill>
                            <a:schemeClr val="tx1"/>
                          </a:solidFill>
                          <a:latin typeface="メイリオ" panose="020B0604030504040204" pitchFamily="50" charset="-128"/>
                          <a:ea typeface="メイリオ" panose="020B0604030504040204" pitchFamily="50" charset="-128"/>
                        </a:rPr>
                        <a:t>コピー</a:t>
                      </a:r>
                      <a:endParaRPr kumimoji="1" lang="ja-JP" altLang="en-US" sz="16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119865646"/>
                  </a:ext>
                </a:extLst>
              </a:tr>
              <a:tr h="370840">
                <a:tc>
                  <a:txBody>
                    <a:bodyPr/>
                    <a:lstStyle/>
                    <a:p>
                      <a:r>
                        <a:rPr kumimoji="1" lang="en-US" altLang="ja-JP" sz="1600" b="0" dirty="0" smtClean="0">
                          <a:solidFill>
                            <a:schemeClr val="tx1"/>
                          </a:solidFill>
                          <a:latin typeface="メイリオ" panose="020B0604030504040204" pitchFamily="50" charset="-128"/>
                          <a:ea typeface="メイリオ" panose="020B0604030504040204" pitchFamily="50" charset="-128"/>
                        </a:rPr>
                        <a:t>Ctrl</a:t>
                      </a:r>
                      <a:r>
                        <a:rPr kumimoji="1" lang="en-US" altLang="ja-JP" sz="1600" b="0" baseline="0" dirty="0" smtClean="0">
                          <a:solidFill>
                            <a:schemeClr val="tx1"/>
                          </a:solidFill>
                          <a:latin typeface="メイリオ" panose="020B0604030504040204" pitchFamily="50" charset="-128"/>
                          <a:ea typeface="メイリオ" panose="020B0604030504040204" pitchFamily="50" charset="-128"/>
                        </a:rPr>
                        <a:t> + V</a:t>
                      </a:r>
                      <a:endParaRPr kumimoji="1" lang="ja-JP" altLang="en-US" sz="16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r>
                        <a:rPr kumimoji="1" lang="ja-JP" altLang="en-US" sz="1600" b="0" dirty="0" smtClean="0">
                          <a:solidFill>
                            <a:schemeClr val="tx1"/>
                          </a:solidFill>
                          <a:latin typeface="メイリオ" panose="020B0604030504040204" pitchFamily="50" charset="-128"/>
                          <a:ea typeface="メイリオ" panose="020B0604030504040204" pitchFamily="50" charset="-128"/>
                        </a:rPr>
                        <a:t>貼り付け</a:t>
                      </a:r>
                      <a:endParaRPr kumimoji="1" lang="ja-JP" altLang="en-US" sz="16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849016414"/>
                  </a:ext>
                </a:extLst>
              </a:tr>
              <a:tr h="370840">
                <a:tc>
                  <a:txBody>
                    <a:bodyPr/>
                    <a:lstStyle/>
                    <a:p>
                      <a:r>
                        <a:rPr kumimoji="1" lang="en-US" altLang="ja-JP" sz="1600" b="0" dirty="0" smtClean="0">
                          <a:solidFill>
                            <a:schemeClr val="tx1"/>
                          </a:solidFill>
                          <a:latin typeface="メイリオ" panose="020B0604030504040204" pitchFamily="50" charset="-128"/>
                          <a:ea typeface="メイリオ" panose="020B0604030504040204" pitchFamily="50" charset="-128"/>
                        </a:rPr>
                        <a:t>Ctrl +</a:t>
                      </a:r>
                      <a:r>
                        <a:rPr kumimoji="1" lang="en-US" altLang="ja-JP" sz="1600" b="0" baseline="0" dirty="0" smtClean="0">
                          <a:solidFill>
                            <a:schemeClr val="tx1"/>
                          </a:solidFill>
                          <a:latin typeface="メイリオ" panose="020B0604030504040204" pitchFamily="50" charset="-128"/>
                          <a:ea typeface="メイリオ" panose="020B0604030504040204" pitchFamily="50" charset="-128"/>
                        </a:rPr>
                        <a:t> Z</a:t>
                      </a:r>
                      <a:endParaRPr kumimoji="1" lang="ja-JP" altLang="en-US" sz="16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r>
                        <a:rPr kumimoji="1" lang="ja-JP" altLang="en-US" sz="1600" b="0" dirty="0" smtClean="0">
                          <a:solidFill>
                            <a:schemeClr val="tx1"/>
                          </a:solidFill>
                          <a:latin typeface="メイリオ" panose="020B0604030504040204" pitchFamily="50" charset="-128"/>
                          <a:ea typeface="メイリオ" panose="020B0604030504040204" pitchFamily="50" charset="-128"/>
                        </a:rPr>
                        <a:t>操作の取り消し</a:t>
                      </a:r>
                      <a:r>
                        <a:rPr kumimoji="1" lang="en-US" altLang="ja-JP" sz="1600" b="0" dirty="0" smtClean="0">
                          <a:solidFill>
                            <a:schemeClr val="tx1"/>
                          </a:solidFill>
                          <a:latin typeface="メイリオ" panose="020B0604030504040204" pitchFamily="50" charset="-128"/>
                          <a:ea typeface="メイリオ" panose="020B0604030504040204" pitchFamily="50" charset="-128"/>
                        </a:rPr>
                        <a:t>(</a:t>
                      </a:r>
                      <a:r>
                        <a:rPr kumimoji="1" lang="ja-JP" altLang="en-US" sz="1600" b="0" dirty="0" smtClean="0">
                          <a:solidFill>
                            <a:schemeClr val="tx1"/>
                          </a:solidFill>
                          <a:latin typeface="メイリオ" panose="020B0604030504040204" pitchFamily="50" charset="-128"/>
                          <a:ea typeface="メイリオ" panose="020B0604030504040204" pitchFamily="50" charset="-128"/>
                        </a:rPr>
                        <a:t>戻る</a:t>
                      </a:r>
                      <a:r>
                        <a:rPr kumimoji="1" lang="en-US" altLang="ja-JP" sz="1600" b="0" dirty="0" smtClean="0">
                          <a:solidFill>
                            <a:schemeClr val="tx1"/>
                          </a:solidFill>
                          <a:latin typeface="メイリオ" panose="020B0604030504040204" pitchFamily="50" charset="-128"/>
                          <a:ea typeface="メイリオ" panose="020B0604030504040204" pitchFamily="50" charset="-128"/>
                        </a:rPr>
                        <a:t>)</a:t>
                      </a:r>
                      <a:endParaRPr kumimoji="1" lang="ja-JP" altLang="en-US" sz="16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802700943"/>
                  </a:ext>
                </a:extLst>
              </a:tr>
              <a:tr h="370840">
                <a:tc>
                  <a:txBody>
                    <a:bodyPr/>
                    <a:lstStyle/>
                    <a:p>
                      <a:r>
                        <a:rPr kumimoji="1" lang="en-US" altLang="ja-JP" sz="1600" b="0" dirty="0" smtClean="0">
                          <a:solidFill>
                            <a:schemeClr val="tx1"/>
                          </a:solidFill>
                          <a:latin typeface="メイリオ" panose="020B0604030504040204" pitchFamily="50" charset="-128"/>
                          <a:ea typeface="メイリオ" panose="020B0604030504040204" pitchFamily="50" charset="-128"/>
                        </a:rPr>
                        <a:t>Ctrl + S</a:t>
                      </a:r>
                      <a:endParaRPr kumimoji="1" lang="ja-JP" altLang="en-US" sz="16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600" b="0" dirty="0" smtClean="0">
                          <a:solidFill>
                            <a:schemeClr val="tx1"/>
                          </a:solidFill>
                          <a:latin typeface="メイリオ" panose="020B0604030504040204" pitchFamily="50" charset="-128"/>
                          <a:ea typeface="メイリオ" panose="020B0604030504040204" pitchFamily="50" charset="-128"/>
                        </a:rPr>
                        <a:t>文書の保存</a:t>
                      </a:r>
                      <a:endParaRPr kumimoji="1" lang="ja-JP" altLang="en-US" sz="16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20122959"/>
                  </a:ext>
                </a:extLst>
              </a:tr>
              <a:tr h="370840">
                <a:tc>
                  <a:txBody>
                    <a:bodyPr/>
                    <a:lstStyle/>
                    <a:p>
                      <a:r>
                        <a:rPr kumimoji="1" lang="en-US" altLang="ja-JP" sz="1600" b="0" dirty="0" smtClean="0">
                          <a:solidFill>
                            <a:schemeClr val="tx1"/>
                          </a:solidFill>
                          <a:latin typeface="メイリオ" panose="020B0604030504040204" pitchFamily="50" charset="-128"/>
                          <a:ea typeface="メイリオ" panose="020B0604030504040204" pitchFamily="50" charset="-128"/>
                        </a:rPr>
                        <a:t>Shift</a:t>
                      </a:r>
                      <a:r>
                        <a:rPr kumimoji="1" lang="en-US" altLang="ja-JP" sz="1600" b="0" baseline="0" dirty="0" smtClean="0">
                          <a:solidFill>
                            <a:schemeClr val="tx1"/>
                          </a:solidFill>
                          <a:latin typeface="メイリオ" panose="020B0604030504040204" pitchFamily="50" charset="-128"/>
                          <a:ea typeface="メイリオ" panose="020B0604030504040204" pitchFamily="50" charset="-128"/>
                        </a:rPr>
                        <a:t> + [Enter]</a:t>
                      </a:r>
                      <a:endParaRPr kumimoji="1" lang="ja-JP" altLang="en-US" sz="16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600" b="0" dirty="0" smtClean="0">
                          <a:solidFill>
                            <a:schemeClr val="tx1"/>
                          </a:solidFill>
                          <a:latin typeface="メイリオ" panose="020B0604030504040204" pitchFamily="50" charset="-128"/>
                          <a:ea typeface="メイリオ" panose="020B0604030504040204" pitchFamily="50" charset="-128"/>
                        </a:rPr>
                        <a:t>Word: </a:t>
                      </a:r>
                      <a:r>
                        <a:rPr kumimoji="1" lang="ja-JP" altLang="en-US" sz="1600" b="0" dirty="0" smtClean="0">
                          <a:solidFill>
                            <a:schemeClr val="tx1"/>
                          </a:solidFill>
                          <a:latin typeface="メイリオ" panose="020B0604030504040204" pitchFamily="50" charset="-128"/>
                          <a:ea typeface="メイリオ" panose="020B0604030504040204" pitchFamily="50" charset="-128"/>
                        </a:rPr>
                        <a:t>段落内の改行</a:t>
                      </a:r>
                      <a:endParaRPr kumimoji="1" lang="ja-JP" altLang="en-US" sz="16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298790"/>
                  </a:ext>
                </a:extLst>
              </a:tr>
              <a:tr h="370840">
                <a:tc>
                  <a:txBody>
                    <a:bodyPr/>
                    <a:lstStyle/>
                    <a:p>
                      <a:r>
                        <a:rPr kumimoji="1" lang="en-US" altLang="ja-JP" sz="1600" b="0" dirty="0" smtClean="0">
                          <a:solidFill>
                            <a:schemeClr val="tx1"/>
                          </a:solidFill>
                          <a:latin typeface="メイリオ" panose="020B0604030504040204" pitchFamily="50" charset="-128"/>
                          <a:ea typeface="メイリオ" panose="020B0604030504040204" pitchFamily="50" charset="-128"/>
                        </a:rPr>
                        <a:t>Alt + [Enter]</a:t>
                      </a:r>
                      <a:endParaRPr kumimoji="1" lang="ja-JP" altLang="en-US" sz="16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600" b="0" dirty="0" smtClean="0">
                          <a:solidFill>
                            <a:schemeClr val="tx1"/>
                          </a:solidFill>
                          <a:latin typeface="メイリオ" panose="020B0604030504040204" pitchFamily="50" charset="-128"/>
                          <a:ea typeface="メイリオ" panose="020B0604030504040204" pitchFamily="50" charset="-128"/>
                        </a:rPr>
                        <a:t>Excel: </a:t>
                      </a:r>
                      <a:r>
                        <a:rPr kumimoji="1" lang="ja-JP" altLang="en-US" sz="1600" b="0" dirty="0" smtClean="0">
                          <a:solidFill>
                            <a:schemeClr val="tx1"/>
                          </a:solidFill>
                          <a:latin typeface="メイリオ" panose="020B0604030504040204" pitchFamily="50" charset="-128"/>
                          <a:ea typeface="メイリオ" panose="020B0604030504040204" pitchFamily="50" charset="-128"/>
                        </a:rPr>
                        <a:t>セル内の改行</a:t>
                      </a:r>
                      <a:endParaRPr kumimoji="1" lang="ja-JP" altLang="en-US" sz="16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32611352"/>
                  </a:ext>
                </a:extLst>
              </a:tr>
              <a:tr h="370840">
                <a:tc>
                  <a:txBody>
                    <a:bodyPr/>
                    <a:lstStyle/>
                    <a:p>
                      <a:r>
                        <a:rPr kumimoji="1" lang="en-US" altLang="ja-JP" sz="1600" b="0" dirty="0" smtClean="0">
                          <a:solidFill>
                            <a:schemeClr val="tx1"/>
                          </a:solidFill>
                          <a:latin typeface="メイリオ" panose="020B0604030504040204" pitchFamily="50" charset="-128"/>
                          <a:ea typeface="メイリオ" panose="020B0604030504040204" pitchFamily="50" charset="-128"/>
                        </a:rPr>
                        <a:t>Alt + Tab</a:t>
                      </a:r>
                      <a:endParaRPr kumimoji="1" lang="ja-JP" altLang="en-US" sz="16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600" b="0" dirty="0" smtClean="0">
                          <a:solidFill>
                            <a:schemeClr val="tx1"/>
                          </a:solidFill>
                          <a:latin typeface="メイリオ" panose="020B0604030504040204" pitchFamily="50" charset="-128"/>
                          <a:ea typeface="メイリオ" panose="020B0604030504040204" pitchFamily="50" charset="-128"/>
                        </a:rPr>
                        <a:t>前面アプリの切り替え</a:t>
                      </a:r>
                      <a:endParaRPr kumimoji="1" lang="ja-JP" altLang="en-US" sz="16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88402232"/>
                  </a:ext>
                </a:extLst>
              </a:tr>
            </a:tbl>
          </a:graphicData>
        </a:graphic>
      </p:graphicFrame>
    </p:spTree>
    <p:extLst>
      <p:ext uri="{BB962C8B-B14F-4D97-AF65-F5344CB8AC3E}">
        <p14:creationId xmlns:p14="http://schemas.microsoft.com/office/powerpoint/2010/main" val="4024846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1600213" y="3170309"/>
            <a:ext cx="2800350" cy="3190875"/>
          </a:xfrm>
          <a:prstGeom prst="rect">
            <a:avLst/>
          </a:prstGeom>
        </p:spPr>
      </p:pic>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smtClean="0">
                <a:solidFill>
                  <a:srgbClr val="000000"/>
                </a:solidFill>
                <a:latin typeface="メイリオ" panose="020B0604030504040204" pitchFamily="50" charset="-128"/>
                <a:ea typeface="メイリオ" panose="020B0604030504040204" pitchFamily="50" charset="-128"/>
              </a:rPr>
              <a:t>0</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(1)</a:t>
            </a:r>
            <a:r>
              <a:rPr lang="ja-JP" altLang="en-US" sz="2800" dirty="0" smtClean="0">
                <a:solidFill>
                  <a:srgbClr val="000000"/>
                </a:solidFill>
                <a:latin typeface="メイリオ" panose="020B0604030504040204" pitchFamily="50" charset="-128"/>
                <a:ea typeface="メイリオ" panose="020B0604030504040204" pitchFamily="50" charset="-128"/>
              </a:rPr>
              <a:t>  文字列のコピー・貼り付け</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pic>
        <p:nvPicPr>
          <p:cNvPr id="5" name="図 4"/>
          <p:cNvPicPr>
            <a:picLocks noChangeAspect="1"/>
          </p:cNvPicPr>
          <p:nvPr/>
        </p:nvPicPr>
        <p:blipFill rotWithShape="1">
          <a:blip r:embed="rId3"/>
          <a:srcRect b="34239"/>
          <a:stretch/>
        </p:blipFill>
        <p:spPr>
          <a:xfrm>
            <a:off x="792860" y="993048"/>
            <a:ext cx="3259153" cy="1902552"/>
          </a:xfrm>
          <a:prstGeom prst="rect">
            <a:avLst/>
          </a:prstGeom>
        </p:spPr>
      </p:pic>
      <p:sp>
        <p:nvSpPr>
          <p:cNvPr id="9" name="正方形/長方形 8"/>
          <p:cNvSpPr/>
          <p:nvPr/>
        </p:nvSpPr>
        <p:spPr bwMode="auto">
          <a:xfrm>
            <a:off x="685800" y="940011"/>
            <a:ext cx="3505200" cy="1955589"/>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3" name="四角形吹き出し 12"/>
          <p:cNvSpPr/>
          <p:nvPr/>
        </p:nvSpPr>
        <p:spPr bwMode="auto">
          <a:xfrm>
            <a:off x="352585" y="934739"/>
            <a:ext cx="2514373" cy="656071"/>
          </a:xfrm>
          <a:prstGeom prst="wedgeRectCallout">
            <a:avLst>
              <a:gd name="adj1" fmla="val -16015"/>
              <a:gd name="adj2" fmla="val 104463"/>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a:latin typeface="メイリオ" panose="020B0604030504040204" pitchFamily="50" charset="-128"/>
                <a:ea typeface="メイリオ" panose="020B0604030504040204" pitchFamily="50" charset="-128"/>
              </a:rPr>
              <a:t>まずは、対象の文字列の範囲指定をする</a:t>
            </a:r>
            <a:endParaRPr kumimoji="1" lang="ja-JP" altLang="en-US"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4512591" y="901629"/>
            <a:ext cx="4335463" cy="1631216"/>
          </a:xfrm>
          <a:prstGeom prst="rect">
            <a:avLst/>
          </a:prstGeom>
          <a:solidFill>
            <a:srgbClr val="99FF99"/>
          </a:solidFill>
          <a:ln>
            <a:solidFill>
              <a:schemeClr val="tx1"/>
            </a:solidFill>
          </a:ln>
        </p:spPr>
        <p:txBody>
          <a:bodyPr wrap="square" rtlCol="0">
            <a:spAutoFit/>
          </a:bodyPr>
          <a:lstStyle/>
          <a:p>
            <a:pPr algn="l"/>
            <a:r>
              <a:rPr kumimoji="1" lang="ja-JP" altLang="en-US" sz="2000" dirty="0" smtClean="0">
                <a:latin typeface="メイリオ" panose="020B0604030504040204" pitchFamily="50" charset="-128"/>
                <a:ea typeface="メイリオ" panose="020B0604030504040204" pitchFamily="50" charset="-128"/>
              </a:rPr>
              <a:t>ワンポイント</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範囲指定</a:t>
            </a:r>
            <a:endParaRPr lang="en-US" altLang="ja-JP" sz="2000" dirty="0">
              <a:latin typeface="メイリオ" panose="020B0604030504040204" pitchFamily="50" charset="-128"/>
              <a:ea typeface="メイリオ" panose="020B0604030504040204" pitchFamily="50" charset="-128"/>
            </a:endParaRPr>
          </a:p>
          <a:p>
            <a:pPr algn="l"/>
            <a:r>
              <a:rPr lang="ja-JP" altLang="en-US" sz="2000" dirty="0" smtClean="0">
                <a:latin typeface="メイリオ" panose="020B0604030504040204" pitchFamily="50" charset="-128"/>
                <a:ea typeface="メイリオ" panose="020B0604030504040204" pitchFamily="50" charset="-128"/>
              </a:rPr>
              <a:t>方法</a:t>
            </a:r>
            <a:r>
              <a:rPr lang="en-US" altLang="ja-JP" sz="2000" dirty="0" smtClean="0">
                <a:latin typeface="メイリオ" panose="020B0604030504040204" pitchFamily="50" charset="-128"/>
                <a:ea typeface="メイリオ" panose="020B0604030504040204" pitchFamily="50" charset="-128"/>
              </a:rPr>
              <a:t>1: </a:t>
            </a:r>
            <a:r>
              <a:rPr lang="ja-JP" altLang="en-US" sz="2000" dirty="0" smtClean="0">
                <a:latin typeface="メイリオ" panose="020B0604030504040204" pitchFamily="50" charset="-128"/>
                <a:ea typeface="メイリオ" panose="020B0604030504040204" pitchFamily="50" charset="-128"/>
              </a:rPr>
              <a:t>マウスカーソルをドラッグする。</a:t>
            </a:r>
          </a:p>
          <a:p>
            <a:pPr algn="l"/>
            <a:r>
              <a:rPr lang="ja-JP" altLang="en-US" sz="2000" dirty="0" smtClean="0">
                <a:latin typeface="メイリオ" panose="020B0604030504040204" pitchFamily="50" charset="-128"/>
                <a:ea typeface="メイリオ" panose="020B0604030504040204" pitchFamily="50" charset="-128"/>
              </a:rPr>
              <a:t>方法</a:t>
            </a:r>
            <a:r>
              <a:rPr lang="en-US" altLang="ja-JP" sz="2000" dirty="0" smtClean="0">
                <a:latin typeface="メイリオ" panose="020B0604030504040204" pitchFamily="50" charset="-128"/>
                <a:ea typeface="メイリオ" panose="020B0604030504040204" pitchFamily="50" charset="-128"/>
              </a:rPr>
              <a:t>2: Shift</a:t>
            </a:r>
            <a:r>
              <a:rPr lang="ja-JP" altLang="en-US" sz="2000" dirty="0" smtClean="0">
                <a:latin typeface="メイリオ" panose="020B0604030504040204" pitchFamily="50" charset="-128"/>
                <a:ea typeface="メイリオ" panose="020B0604030504040204" pitchFamily="50" charset="-128"/>
              </a:rPr>
              <a:t>キーを押しながら方向キーでカーソルを移動する。</a:t>
            </a:r>
            <a:endParaRPr kumimoji="1" lang="ja-JP" altLang="en-US" sz="2000" dirty="0">
              <a:latin typeface="メイリオ" panose="020B0604030504040204" pitchFamily="50" charset="-128"/>
              <a:ea typeface="メイリオ" panose="020B0604030504040204" pitchFamily="50" charset="-128"/>
            </a:endParaRPr>
          </a:p>
        </p:txBody>
      </p:sp>
      <p:sp>
        <p:nvSpPr>
          <p:cNvPr id="17" name="正方形/長方形 16"/>
          <p:cNvSpPr/>
          <p:nvPr/>
        </p:nvSpPr>
        <p:spPr bwMode="auto">
          <a:xfrm>
            <a:off x="1412594" y="3152780"/>
            <a:ext cx="3152575" cy="3428856"/>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屈折矢印 15"/>
          <p:cNvSpPr/>
          <p:nvPr/>
        </p:nvSpPr>
        <p:spPr bwMode="auto">
          <a:xfrm rot="5237683">
            <a:off x="781261" y="3831286"/>
            <a:ext cx="487116" cy="428582"/>
          </a:xfrm>
          <a:prstGeom prst="bentUpArrow">
            <a:avLst>
              <a:gd name="adj1" fmla="val 39448"/>
              <a:gd name="adj2" fmla="val 25000"/>
              <a:gd name="adj3" fmla="val 2500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9" name="四角形吹き出し 18"/>
          <p:cNvSpPr/>
          <p:nvPr/>
        </p:nvSpPr>
        <p:spPr bwMode="auto">
          <a:xfrm>
            <a:off x="2988881" y="5732336"/>
            <a:ext cx="5322114" cy="956480"/>
          </a:xfrm>
          <a:prstGeom prst="wedgeRectCallout">
            <a:avLst>
              <a:gd name="adj1" fmla="val -53585"/>
              <a:gd name="adj2" fmla="val -40106"/>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次に、範囲指定が終った状態で右クリックするとメューが出てくるので、やりたいことを選択</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ここではコピー選択</a:t>
            </a:r>
            <a:r>
              <a:rPr lang="en-US" altLang="ja-JP" sz="2000" dirty="0" smtClean="0">
                <a:latin typeface="メイリオ" panose="020B0604030504040204" pitchFamily="50" charset="-128"/>
                <a:ea typeface="メイリオ" panose="020B0604030504040204" pitchFamily="50" charset="-128"/>
              </a:rPr>
              <a:t>)</a:t>
            </a:r>
            <a:endParaRPr kumimoji="1" lang="ja-JP" altLang="en-US"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p:txBody>
      </p:sp>
      <p:pic>
        <p:nvPicPr>
          <p:cNvPr id="18" name="図 17"/>
          <p:cNvPicPr>
            <a:picLocks noChangeAspect="1"/>
          </p:cNvPicPr>
          <p:nvPr/>
        </p:nvPicPr>
        <p:blipFill>
          <a:blip r:embed="rId4"/>
          <a:stretch>
            <a:fillRect/>
          </a:stretch>
        </p:blipFill>
        <p:spPr>
          <a:xfrm>
            <a:off x="5578296" y="3135968"/>
            <a:ext cx="2865136" cy="2580896"/>
          </a:xfrm>
          <a:prstGeom prst="rect">
            <a:avLst/>
          </a:prstGeom>
        </p:spPr>
      </p:pic>
      <p:sp>
        <p:nvSpPr>
          <p:cNvPr id="21" name="正方形/長方形 20"/>
          <p:cNvSpPr/>
          <p:nvPr/>
        </p:nvSpPr>
        <p:spPr bwMode="auto">
          <a:xfrm>
            <a:off x="5578296" y="3107085"/>
            <a:ext cx="2598737" cy="2553774"/>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0" name="右矢印 19"/>
          <p:cNvSpPr/>
          <p:nvPr/>
        </p:nvSpPr>
        <p:spPr bwMode="auto">
          <a:xfrm>
            <a:off x="5044896" y="4424639"/>
            <a:ext cx="381000" cy="457200"/>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3" name="四角形吹き出し 22"/>
          <p:cNvSpPr/>
          <p:nvPr/>
        </p:nvSpPr>
        <p:spPr bwMode="auto">
          <a:xfrm>
            <a:off x="4876800" y="2743200"/>
            <a:ext cx="3657600" cy="1311275"/>
          </a:xfrm>
          <a:prstGeom prst="wedgeRectCallout">
            <a:avLst>
              <a:gd name="adj1" fmla="val -22510"/>
              <a:gd name="adj2" fmla="val 69128"/>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最期に、貼り付けたいところにカーソルを移動し右クリックするとメューが出てくるので、貼り付け選択</a:t>
            </a:r>
            <a:endParaRPr kumimoji="1" lang="ja-JP" altLang="en-US"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p:txBody>
      </p:sp>
      <p:sp>
        <p:nvSpPr>
          <p:cNvPr id="24" name="楕円 23"/>
          <p:cNvSpPr/>
          <p:nvPr/>
        </p:nvSpPr>
        <p:spPr bwMode="auto">
          <a:xfrm>
            <a:off x="5425896" y="4292527"/>
            <a:ext cx="1981200" cy="436912"/>
          </a:xfrm>
          <a:prstGeom prst="ellipse">
            <a:avLst/>
          </a:prstGeom>
          <a:noFill/>
          <a:ln w="412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5238906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smtClean="0">
                <a:solidFill>
                  <a:srgbClr val="000000"/>
                </a:solidFill>
                <a:latin typeface="メイリオ" panose="020B0604030504040204" pitchFamily="50" charset="-128"/>
                <a:ea typeface="メイリオ" panose="020B0604030504040204" pitchFamily="50" charset="-128"/>
              </a:rPr>
              <a:t>0</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(2)</a:t>
            </a:r>
            <a:r>
              <a:rPr lang="ja-JP" altLang="en-US" sz="2800" dirty="0" smtClean="0">
                <a:solidFill>
                  <a:srgbClr val="000000"/>
                </a:solidFill>
                <a:latin typeface="メイリオ" panose="020B0604030504040204" pitchFamily="50" charset="-128"/>
                <a:ea typeface="メイリオ" panose="020B0604030504040204" pitchFamily="50" charset="-128"/>
              </a:rPr>
              <a:t>  文字の見え方の変更</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pic>
        <p:nvPicPr>
          <p:cNvPr id="18" name="図 17"/>
          <p:cNvPicPr>
            <a:picLocks noChangeAspect="1"/>
          </p:cNvPicPr>
          <p:nvPr/>
        </p:nvPicPr>
        <p:blipFill>
          <a:blip r:embed="rId2"/>
          <a:stretch>
            <a:fillRect/>
          </a:stretch>
        </p:blipFill>
        <p:spPr>
          <a:xfrm>
            <a:off x="228600" y="1160142"/>
            <a:ext cx="8675077" cy="1905000"/>
          </a:xfrm>
          <a:prstGeom prst="rect">
            <a:avLst/>
          </a:prstGeom>
        </p:spPr>
      </p:pic>
      <p:sp>
        <p:nvSpPr>
          <p:cNvPr id="19" name="線吹き出し 1 (枠付き) 18"/>
          <p:cNvSpPr/>
          <p:nvPr/>
        </p:nvSpPr>
        <p:spPr bwMode="auto">
          <a:xfrm>
            <a:off x="1250621" y="2112642"/>
            <a:ext cx="2209800" cy="495300"/>
          </a:xfrm>
          <a:prstGeom prst="borderCallout1">
            <a:avLst>
              <a:gd name="adj1" fmla="val 136508"/>
              <a:gd name="adj2" fmla="val 35759"/>
              <a:gd name="adj3" fmla="val 314669"/>
              <a:gd name="adj4" fmla="val 45967"/>
            </a:avLst>
          </a:prstGeom>
          <a:noFill/>
          <a:ln w="381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0" name="線吹き出し 1 (枠付き) 19"/>
          <p:cNvSpPr/>
          <p:nvPr/>
        </p:nvSpPr>
        <p:spPr bwMode="auto">
          <a:xfrm>
            <a:off x="4539905" y="2112642"/>
            <a:ext cx="641695" cy="495300"/>
          </a:xfrm>
          <a:prstGeom prst="borderCallout1">
            <a:avLst>
              <a:gd name="adj1" fmla="val 116533"/>
              <a:gd name="adj2" fmla="val 42416"/>
              <a:gd name="adj3" fmla="val 313349"/>
              <a:gd name="adj4" fmla="val 93608"/>
            </a:avLst>
          </a:prstGeom>
          <a:noFill/>
          <a:ln w="381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1" name="テキスト ボックス 20"/>
          <p:cNvSpPr txBox="1"/>
          <p:nvPr/>
        </p:nvSpPr>
        <p:spPr>
          <a:xfrm>
            <a:off x="381000" y="3810000"/>
            <a:ext cx="3962400" cy="3046988"/>
          </a:xfrm>
          <a:prstGeom prst="rect">
            <a:avLst/>
          </a:prstGeom>
          <a:noFill/>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文字の装飾を指定できます。</a:t>
            </a:r>
          </a:p>
          <a:p>
            <a:pPr algn="l"/>
            <a:r>
              <a:rPr lang="en-US" altLang="ja-JP" sz="2400" dirty="0" smtClean="0">
                <a:latin typeface="メイリオ" panose="020B0604030504040204" pitchFamily="50" charset="-128"/>
                <a:ea typeface="メイリオ" panose="020B0604030504040204" pitchFamily="50" charset="-128"/>
              </a:rPr>
              <a:t>B: </a:t>
            </a:r>
            <a:r>
              <a:rPr lang="ja-JP" altLang="en-US" sz="2400" b="1" dirty="0" smtClean="0">
                <a:latin typeface="メイリオ" panose="020B0604030504040204" pitchFamily="50" charset="-128"/>
                <a:ea typeface="メイリオ" panose="020B0604030504040204" pitchFamily="50" charset="-128"/>
              </a:rPr>
              <a:t>太字</a:t>
            </a:r>
          </a:p>
          <a:p>
            <a:pPr algn="l"/>
            <a:r>
              <a:rPr kumimoji="1" lang="en-US" altLang="ja-JP" sz="2400" dirty="0" smtClean="0">
                <a:latin typeface="メイリオ" panose="020B0604030504040204" pitchFamily="50" charset="-128"/>
                <a:ea typeface="メイリオ" panose="020B0604030504040204" pitchFamily="50" charset="-128"/>
              </a:rPr>
              <a:t>I:  </a:t>
            </a:r>
            <a:r>
              <a:rPr kumimoji="1" lang="ja-JP" altLang="en-US" sz="2400" i="1" dirty="0" smtClean="0">
                <a:latin typeface="メイリオ" panose="020B0604030504040204" pitchFamily="50" charset="-128"/>
                <a:ea typeface="$ＪＳ明朝" panose="04030B090D0B02020403" pitchFamily="17" charset="-128"/>
              </a:rPr>
              <a:t>斜め文字</a:t>
            </a:r>
          </a:p>
          <a:p>
            <a:pPr algn="l"/>
            <a:r>
              <a:rPr kumimoji="1" lang="en-US" altLang="ja-JP" sz="2400" dirty="0" smtClean="0">
                <a:latin typeface="メイリオ" panose="020B0604030504040204" pitchFamily="50" charset="-128"/>
                <a:ea typeface="メイリオ" panose="020B0604030504040204" pitchFamily="50" charset="-128"/>
              </a:rPr>
              <a:t>U: </a:t>
            </a:r>
            <a:r>
              <a:rPr kumimoji="1" lang="ja-JP" altLang="en-US" sz="2400" u="sng" dirty="0" smtClean="0">
                <a:latin typeface="メイリオ" panose="020B0604030504040204" pitchFamily="50" charset="-128"/>
                <a:ea typeface="メイリオ" panose="020B0604030504040204" pitchFamily="50" charset="-128"/>
              </a:rPr>
              <a:t>下線</a:t>
            </a:r>
            <a:r>
              <a:rPr kumimoji="1" lang="ja-JP" altLang="en-US" sz="2400" dirty="0" smtClean="0">
                <a:latin typeface="メイリオ" panose="020B0604030504040204" pitchFamily="50" charset="-128"/>
                <a:ea typeface="メイリオ" panose="020B0604030504040204" pitchFamily="50" charset="-128"/>
              </a:rPr>
              <a:t>　</a:t>
            </a:r>
            <a:r>
              <a:rPr lang="ja-JP" altLang="en-US" sz="2400" u="sng" dirty="0">
                <a:latin typeface="メイリオ" panose="020B0604030504040204" pitchFamily="50" charset="-128"/>
                <a:ea typeface="メイリオ" panose="020B0604030504040204" pitchFamily="50" charset="-128"/>
              </a:rPr>
              <a:t>▼ で</a:t>
            </a:r>
            <a:r>
              <a:rPr lang="ja-JP" altLang="en-US" sz="2400" u="sng" dirty="0" smtClean="0">
                <a:latin typeface="メイリオ" panose="020B0604030504040204" pitchFamily="50" charset="-128"/>
                <a:ea typeface="メイリオ" panose="020B0604030504040204" pitchFamily="50" charset="-128"/>
              </a:rPr>
              <a:t>開く</a:t>
            </a:r>
          </a:p>
          <a:p>
            <a:pPr algn="l"/>
            <a:endParaRPr lang="ja-JP" altLang="en-US" sz="2400" u="sng" dirty="0">
              <a:latin typeface="メイリオ" panose="020B0604030504040204" pitchFamily="50" charset="-128"/>
              <a:ea typeface="メイリオ" panose="020B0604030504040204" pitchFamily="50" charset="-128"/>
            </a:endParaRPr>
          </a:p>
          <a:p>
            <a:pPr algn="l"/>
            <a:r>
              <a:rPr lang="ja-JP" altLang="en-US" sz="2400" dirty="0" smtClean="0">
                <a:latin typeface="メイリオ" panose="020B0604030504040204" pitchFamily="50" charset="-128"/>
                <a:ea typeface="メイリオ" panose="020B0604030504040204" pitchFamily="50" charset="-128"/>
              </a:rPr>
              <a:t>スイッチ見たく押すごとに</a:t>
            </a:r>
          </a:p>
          <a:p>
            <a:pPr algn="l"/>
            <a:r>
              <a:rPr lang="en-US" altLang="ja-JP" sz="2400" dirty="0" smtClean="0">
                <a:latin typeface="メイリオ" panose="020B0604030504040204" pitchFamily="50" charset="-128"/>
                <a:ea typeface="メイリオ" panose="020B0604030504040204" pitchFamily="50" charset="-128"/>
              </a:rPr>
              <a:t>On/ Off</a:t>
            </a:r>
            <a:r>
              <a:rPr lang="ja-JP" altLang="en-US" sz="2400" dirty="0" smtClean="0">
                <a:latin typeface="メイリオ" panose="020B0604030504040204" pitchFamily="50" charset="-128"/>
                <a:ea typeface="メイリオ" panose="020B0604030504040204" pitchFamily="50" charset="-128"/>
              </a:rPr>
              <a:t>の切り替え</a:t>
            </a:r>
            <a:endParaRPr lang="ja-JP" altLang="en-US" sz="2400" dirty="0">
              <a:latin typeface="メイリオ" panose="020B0604030504040204" pitchFamily="50" charset="-128"/>
              <a:ea typeface="メイリオ" panose="020B0604030504040204" pitchFamily="50" charset="-128"/>
            </a:endParaRPr>
          </a:p>
          <a:p>
            <a:pPr algn="l"/>
            <a:endParaRPr kumimoji="1" lang="ja-JP" altLang="en-US" sz="2400" dirty="0">
              <a:latin typeface="メイリオ" panose="020B0604030504040204" pitchFamily="50" charset="-128"/>
              <a:ea typeface="メイリオ" panose="020B0604030504040204" pitchFamily="50" charset="-128"/>
            </a:endParaRPr>
          </a:p>
        </p:txBody>
      </p:sp>
      <p:sp>
        <p:nvSpPr>
          <p:cNvPr id="22" name="テキスト ボックス 21"/>
          <p:cNvSpPr txBox="1"/>
          <p:nvPr/>
        </p:nvSpPr>
        <p:spPr>
          <a:xfrm>
            <a:off x="4865749" y="3810000"/>
            <a:ext cx="3687389" cy="830997"/>
          </a:xfrm>
          <a:prstGeom prst="rect">
            <a:avLst/>
          </a:prstGeom>
          <a:noFill/>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文字の色を変更できます。</a:t>
            </a:r>
          </a:p>
          <a:p>
            <a:pPr algn="l"/>
            <a:r>
              <a:rPr lang="ja-JP" altLang="en-US" sz="2400" dirty="0" smtClean="0">
                <a:latin typeface="メイリオ" panose="020B0604030504040204" pitchFamily="50" charset="-128"/>
                <a:ea typeface="メイリオ" panose="020B0604030504040204" pitchFamily="50" charset="-128"/>
              </a:rPr>
              <a:t>▼ で開く</a:t>
            </a:r>
            <a:endParaRPr kumimoji="1"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8009843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1828800" y="3398637"/>
            <a:ext cx="3667545" cy="1992603"/>
          </a:xfrm>
          <a:prstGeom prst="rect">
            <a:avLst/>
          </a:prstGeom>
        </p:spPr>
      </p:pic>
      <p:sp>
        <p:nvSpPr>
          <p:cNvPr id="4098" name="スライド番号プレースホルダー 5"/>
          <p:cNvSpPr>
            <a:spLocks noGrp="1"/>
          </p:cNvSpPr>
          <p:nvPr>
            <p:ph type="sldNum" sz="quarter" idx="12"/>
          </p:nvPr>
        </p:nvSpPr>
        <p:spPr>
          <a:xfrm>
            <a:off x="6822474" y="6224413"/>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a:solidFill>
                  <a:srgbClr val="000000"/>
                </a:solidFill>
                <a:latin typeface="メイリオ" panose="020B0604030504040204" pitchFamily="50" charset="-128"/>
                <a:ea typeface="メイリオ" panose="020B0604030504040204" pitchFamily="50" charset="-128"/>
              </a:rPr>
              <a:t>1</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(1)</a:t>
            </a:r>
            <a:r>
              <a:rPr lang="ja-JP" altLang="en-US" sz="2800" dirty="0" smtClean="0">
                <a:solidFill>
                  <a:srgbClr val="000000"/>
                </a:solidFill>
                <a:latin typeface="メイリオ" panose="020B0604030504040204" pitchFamily="50" charset="-128"/>
                <a:ea typeface="メイリオ" panose="020B0604030504040204" pitchFamily="50" charset="-128"/>
              </a:rPr>
              <a:t>  </a:t>
            </a:r>
            <a:r>
              <a:rPr lang="ja-JP" altLang="en-US" sz="2800" dirty="0">
                <a:solidFill>
                  <a:srgbClr val="000000"/>
                </a:solidFill>
                <a:latin typeface="メイリオ" panose="020B0604030504040204" pitchFamily="50" charset="-128"/>
                <a:ea typeface="メイリオ" panose="020B0604030504040204" pitchFamily="50" charset="-128"/>
              </a:rPr>
              <a:t>配置</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23" name="楕円 22"/>
          <p:cNvSpPr/>
          <p:nvPr/>
        </p:nvSpPr>
        <p:spPr bwMode="auto">
          <a:xfrm>
            <a:off x="2659749" y="4098748"/>
            <a:ext cx="623865" cy="685800"/>
          </a:xfrm>
          <a:prstGeom prst="ellipse">
            <a:avLst/>
          </a:prstGeom>
          <a:noFill/>
          <a:ln w="127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5" name="下矢印 4"/>
          <p:cNvSpPr/>
          <p:nvPr/>
        </p:nvSpPr>
        <p:spPr bwMode="auto">
          <a:xfrm>
            <a:off x="3565161" y="2999798"/>
            <a:ext cx="483634" cy="306521"/>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9" name="テキスト ボックス 8"/>
          <p:cNvSpPr txBox="1"/>
          <p:nvPr/>
        </p:nvSpPr>
        <p:spPr>
          <a:xfrm>
            <a:off x="1600329" y="5713185"/>
            <a:ext cx="4343400" cy="400110"/>
          </a:xfrm>
          <a:prstGeom prst="rect">
            <a:avLst/>
          </a:prstGeom>
          <a:noFill/>
        </p:spPr>
        <p:txBody>
          <a:bodyPr wrap="square" rtlCol="0">
            <a:spAutoFit/>
          </a:bodyPr>
          <a:lstStyle/>
          <a:p>
            <a:r>
              <a:rPr kumimoji="1" lang="ja-JP" altLang="en-US" sz="2000" dirty="0" smtClean="0">
                <a:latin typeface="メイリオ" panose="020B0604030504040204" pitchFamily="50" charset="-128"/>
                <a:ea typeface="メイリオ" panose="020B0604030504040204" pitchFamily="50" charset="-128"/>
              </a:rPr>
              <a:t>左揃え 中央揃え 右揃え 両端揃え</a:t>
            </a:r>
            <a:endParaRPr kumimoji="1" lang="ja-JP" altLang="en-US" sz="2000" dirty="0">
              <a:latin typeface="メイリオ" panose="020B0604030504040204" pitchFamily="50" charset="-128"/>
              <a:ea typeface="メイリオ" panose="020B0604030504040204" pitchFamily="50" charset="-128"/>
            </a:endParaRPr>
          </a:p>
        </p:txBody>
      </p:sp>
      <p:cxnSp>
        <p:nvCxnSpPr>
          <p:cNvPr id="11" name="直線コネクタ 10"/>
          <p:cNvCxnSpPr/>
          <p:nvPr/>
        </p:nvCxnSpPr>
        <p:spPr bwMode="auto">
          <a:xfrm flipH="1">
            <a:off x="2362082" y="4784548"/>
            <a:ext cx="227552" cy="928637"/>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直線コネクタ 12"/>
          <p:cNvCxnSpPr>
            <a:stCxn id="23" idx="4"/>
          </p:cNvCxnSpPr>
          <p:nvPr/>
        </p:nvCxnSpPr>
        <p:spPr bwMode="auto">
          <a:xfrm>
            <a:off x="2971682" y="4784548"/>
            <a:ext cx="304800" cy="928637"/>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直線コネクタ 14"/>
          <p:cNvCxnSpPr/>
          <p:nvPr/>
        </p:nvCxnSpPr>
        <p:spPr bwMode="auto">
          <a:xfrm>
            <a:off x="3351387" y="4648200"/>
            <a:ext cx="687095" cy="1064985"/>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直線コネクタ 16"/>
          <p:cNvCxnSpPr/>
          <p:nvPr/>
        </p:nvCxnSpPr>
        <p:spPr bwMode="auto">
          <a:xfrm>
            <a:off x="3658530" y="4648200"/>
            <a:ext cx="1370552" cy="1064985"/>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 name="図 1"/>
          <p:cNvPicPr>
            <a:picLocks noChangeAspect="1"/>
          </p:cNvPicPr>
          <p:nvPr/>
        </p:nvPicPr>
        <p:blipFill>
          <a:blip r:embed="rId3"/>
          <a:stretch>
            <a:fillRect/>
          </a:stretch>
        </p:blipFill>
        <p:spPr>
          <a:xfrm>
            <a:off x="749625" y="1300484"/>
            <a:ext cx="6092222" cy="1318275"/>
          </a:xfrm>
          <a:prstGeom prst="rect">
            <a:avLst/>
          </a:prstGeom>
        </p:spPr>
      </p:pic>
      <p:sp>
        <p:nvSpPr>
          <p:cNvPr id="21" name="正方形/長方形 20"/>
          <p:cNvSpPr/>
          <p:nvPr/>
        </p:nvSpPr>
        <p:spPr bwMode="auto">
          <a:xfrm>
            <a:off x="533400" y="1328869"/>
            <a:ext cx="6524671" cy="1329020"/>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9" name="四角形吹き出し 18"/>
          <p:cNvSpPr/>
          <p:nvPr/>
        </p:nvSpPr>
        <p:spPr bwMode="auto">
          <a:xfrm>
            <a:off x="5169729" y="935930"/>
            <a:ext cx="3172416" cy="720813"/>
          </a:xfrm>
          <a:prstGeom prst="wedgeRectCallout">
            <a:avLst>
              <a:gd name="adj1" fmla="val -97154"/>
              <a:gd name="adj2" fmla="val 38334"/>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まず、配置を変えたい行にカーソルをもっていく。</a:t>
            </a:r>
            <a:endParaRPr lang="en-US" altLang="ja-JP" sz="2000" dirty="0" smtClean="0">
              <a:latin typeface="メイリオ" panose="020B0604030504040204" pitchFamily="50" charset="-128"/>
              <a:ea typeface="メイリオ" panose="020B0604030504040204" pitchFamily="50" charset="-128"/>
            </a:endParaRPr>
          </a:p>
        </p:txBody>
      </p:sp>
      <p:sp>
        <p:nvSpPr>
          <p:cNvPr id="22" name="楕円 21"/>
          <p:cNvSpPr/>
          <p:nvPr/>
        </p:nvSpPr>
        <p:spPr bwMode="auto">
          <a:xfrm>
            <a:off x="2589634" y="5538613"/>
            <a:ext cx="1322402" cy="685800"/>
          </a:xfrm>
          <a:prstGeom prst="ellipse">
            <a:avLst/>
          </a:prstGeom>
          <a:noFill/>
          <a:ln w="127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34336755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981075" y="912889"/>
            <a:ext cx="2238054" cy="2576786"/>
          </a:xfrm>
          <a:prstGeom prst="rect">
            <a:avLst/>
          </a:prstGeom>
        </p:spPr>
      </p:pic>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a:solidFill>
                  <a:srgbClr val="000000"/>
                </a:solidFill>
                <a:latin typeface="メイリオ" panose="020B0604030504040204" pitchFamily="50" charset="-128"/>
                <a:ea typeface="メイリオ" panose="020B0604030504040204" pitchFamily="50" charset="-128"/>
              </a:rPr>
              <a:t>1</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a:t>
            </a:r>
            <a:r>
              <a:rPr lang="en-US" altLang="ja-JP" sz="2800" dirty="0">
                <a:solidFill>
                  <a:srgbClr val="000000"/>
                </a:solidFill>
                <a:latin typeface="メイリオ" panose="020B0604030504040204" pitchFamily="50" charset="-128"/>
                <a:ea typeface="メイリオ" panose="020B0604030504040204" pitchFamily="50" charset="-128"/>
              </a:rPr>
              <a:t>2</a:t>
            </a:r>
            <a:r>
              <a:rPr lang="en-US" altLang="ja-JP" sz="2800" dirty="0" smtClean="0">
                <a:solidFill>
                  <a:srgbClr val="000000"/>
                </a:solidFill>
                <a:latin typeface="メイリオ" panose="020B0604030504040204" pitchFamily="50" charset="-128"/>
                <a:ea typeface="メイリオ" panose="020B0604030504040204" pitchFamily="50" charset="-128"/>
              </a:rPr>
              <a:t>)</a:t>
            </a:r>
            <a:r>
              <a:rPr lang="ja-JP" altLang="en-US" sz="2800" dirty="0" smtClean="0">
                <a:solidFill>
                  <a:srgbClr val="000000"/>
                </a:solidFill>
                <a:latin typeface="メイリオ" panose="020B0604030504040204" pitchFamily="50" charset="-128"/>
                <a:ea typeface="メイリオ" panose="020B0604030504040204" pitchFamily="50" charset="-128"/>
              </a:rPr>
              <a:t>  文字サイズ</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18" name="楕円 17"/>
          <p:cNvSpPr/>
          <p:nvPr/>
        </p:nvSpPr>
        <p:spPr bwMode="auto">
          <a:xfrm>
            <a:off x="1676400" y="1143000"/>
            <a:ext cx="1542729" cy="529918"/>
          </a:xfrm>
          <a:prstGeom prst="ellipse">
            <a:avLst/>
          </a:prstGeom>
          <a:no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0" name="四角形吹き出し 19"/>
          <p:cNvSpPr/>
          <p:nvPr/>
        </p:nvSpPr>
        <p:spPr bwMode="auto">
          <a:xfrm>
            <a:off x="5588431" y="824560"/>
            <a:ext cx="2990607" cy="1266420"/>
          </a:xfrm>
          <a:prstGeom prst="wedgeRectCallout">
            <a:avLst>
              <a:gd name="adj1" fmla="val -126069"/>
              <a:gd name="adj2" fmla="val -10568"/>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400" dirty="0" smtClean="0">
                <a:latin typeface="メイリオ" panose="020B0604030504040204" pitchFamily="50" charset="-128"/>
                <a:ea typeface="メイリオ" panose="020B0604030504040204" pitchFamily="50" charset="-128"/>
              </a:rPr>
              <a:t>文字列の大きさを変更します。</a:t>
            </a:r>
            <a:endParaRPr lang="en-US" altLang="ja-JP" sz="2400" dirty="0" smtClean="0">
              <a:latin typeface="メイリオ" panose="020B0604030504040204" pitchFamily="50" charset="-128"/>
              <a:ea typeface="メイリオ" panose="020B0604030504040204" pitchFamily="50" charset="-128"/>
            </a:endParaRPr>
          </a:p>
          <a:p>
            <a:pPr algn="l"/>
            <a:r>
              <a:rPr kumimoji="1" lang="ja-JP" altLang="en-US" sz="2400" b="0" i="0"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普通</a:t>
            </a:r>
            <a:r>
              <a:rPr kumimoji="1" lang="ja-JP" altLang="en-US" sz="2400" b="0" i="0"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rPr>
              <a:t>は</a:t>
            </a:r>
            <a:r>
              <a:rPr kumimoji="1" lang="en-US" altLang="ja-JP" sz="2400" b="0" i="0"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rPr>
              <a:t>10or11</a:t>
            </a:r>
            <a:endParaRPr kumimoji="1" lang="ja-JP" altLang="en-US" sz="2400" b="0" i="0"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3"/>
          <a:stretch>
            <a:fillRect/>
          </a:stretch>
        </p:blipFill>
        <p:spPr>
          <a:xfrm>
            <a:off x="991884" y="3614571"/>
            <a:ext cx="7301376" cy="2905125"/>
          </a:xfrm>
          <a:prstGeom prst="rect">
            <a:avLst/>
          </a:prstGeom>
        </p:spPr>
      </p:pic>
      <p:sp>
        <p:nvSpPr>
          <p:cNvPr id="24" name="正方形/長方形 23"/>
          <p:cNvSpPr/>
          <p:nvPr/>
        </p:nvSpPr>
        <p:spPr bwMode="auto">
          <a:xfrm>
            <a:off x="1131437" y="3657151"/>
            <a:ext cx="7028230" cy="2862545"/>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6" name="円形吹き出し 5"/>
          <p:cNvSpPr/>
          <p:nvPr/>
        </p:nvSpPr>
        <p:spPr bwMode="auto">
          <a:xfrm>
            <a:off x="2349660" y="3196509"/>
            <a:ext cx="914400" cy="658607"/>
          </a:xfrm>
          <a:prstGeom prst="wedgeEllipseCallout">
            <a:avLst>
              <a:gd name="adj1" fmla="val 89337"/>
              <a:gd name="adj2" fmla="val 6250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rPr>
              <a:t>16</a:t>
            </a:r>
            <a:endParaRPr kumimoji="1" lang="ja-JP" altLang="en-US" sz="18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5" name="円形吹き出し 24"/>
          <p:cNvSpPr/>
          <p:nvPr/>
        </p:nvSpPr>
        <p:spPr bwMode="auto">
          <a:xfrm>
            <a:off x="7708" y="3513237"/>
            <a:ext cx="914400" cy="658607"/>
          </a:xfrm>
          <a:prstGeom prst="wedgeEllipseCallout">
            <a:avLst>
              <a:gd name="adj1" fmla="val 89337"/>
              <a:gd name="adj2" fmla="val 6250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altLang="ja-JP" dirty="0"/>
              <a:t>14</a:t>
            </a:r>
            <a:endParaRPr kumimoji="1" lang="ja-JP" altLang="en-US" sz="18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6" name="円形吹き出し 25"/>
          <p:cNvSpPr/>
          <p:nvPr/>
        </p:nvSpPr>
        <p:spPr bwMode="auto">
          <a:xfrm>
            <a:off x="7708" y="4315840"/>
            <a:ext cx="914400" cy="658607"/>
          </a:xfrm>
          <a:prstGeom prst="wedgeEllipseCallout">
            <a:avLst>
              <a:gd name="adj1" fmla="val 89337"/>
              <a:gd name="adj2" fmla="val 6250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altLang="ja-JP" dirty="0"/>
              <a:t>11</a:t>
            </a:r>
            <a:endParaRPr kumimoji="1" lang="ja-JP" altLang="en-US" sz="18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26055286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stretch>
            <a:fillRect/>
          </a:stretch>
        </p:blipFill>
        <p:spPr>
          <a:xfrm>
            <a:off x="3799494" y="3722810"/>
            <a:ext cx="4314825" cy="1333500"/>
          </a:xfrm>
          <a:prstGeom prst="rect">
            <a:avLst/>
          </a:prstGeom>
        </p:spPr>
      </p:pic>
      <p:pic>
        <p:nvPicPr>
          <p:cNvPr id="3" name="図 2"/>
          <p:cNvPicPr>
            <a:picLocks noChangeAspect="1"/>
          </p:cNvPicPr>
          <p:nvPr/>
        </p:nvPicPr>
        <p:blipFill>
          <a:blip r:embed="rId3"/>
          <a:stretch>
            <a:fillRect/>
          </a:stretch>
        </p:blipFill>
        <p:spPr>
          <a:xfrm>
            <a:off x="640861" y="980049"/>
            <a:ext cx="2474455" cy="3549331"/>
          </a:xfrm>
          <a:prstGeom prst="rect">
            <a:avLst/>
          </a:prstGeom>
        </p:spPr>
      </p:pic>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a:solidFill>
                  <a:srgbClr val="000000"/>
                </a:solidFill>
                <a:latin typeface="メイリオ" panose="020B0604030504040204" pitchFamily="50" charset="-128"/>
                <a:ea typeface="メイリオ" panose="020B0604030504040204" pitchFamily="50" charset="-128"/>
              </a:rPr>
              <a:t>2</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(1)</a:t>
            </a:r>
            <a:r>
              <a:rPr lang="ja-JP" altLang="en-US" sz="2800" dirty="0" smtClean="0">
                <a:solidFill>
                  <a:srgbClr val="000000"/>
                </a:solidFill>
                <a:latin typeface="メイリオ" panose="020B0604030504040204" pitchFamily="50" charset="-128"/>
                <a:ea typeface="メイリオ" panose="020B0604030504040204" pitchFamily="50" charset="-128"/>
              </a:rPr>
              <a:t>  表の作成</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21" name="正方形/長方形 20"/>
          <p:cNvSpPr/>
          <p:nvPr/>
        </p:nvSpPr>
        <p:spPr bwMode="auto">
          <a:xfrm>
            <a:off x="561929" y="946469"/>
            <a:ext cx="2790871" cy="3549331"/>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2" name="楕円 21"/>
          <p:cNvSpPr/>
          <p:nvPr/>
        </p:nvSpPr>
        <p:spPr bwMode="auto">
          <a:xfrm>
            <a:off x="1020771" y="1003228"/>
            <a:ext cx="471407" cy="382511"/>
          </a:xfrm>
          <a:prstGeom prst="ellipse">
            <a:avLst/>
          </a:prstGeom>
          <a:noFill/>
          <a:ln w="412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5" name="楕円 24"/>
          <p:cNvSpPr/>
          <p:nvPr/>
        </p:nvSpPr>
        <p:spPr bwMode="auto">
          <a:xfrm>
            <a:off x="740631" y="1402529"/>
            <a:ext cx="630969" cy="649596"/>
          </a:xfrm>
          <a:prstGeom prst="ellipse">
            <a:avLst/>
          </a:prstGeom>
          <a:noFill/>
          <a:ln w="412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6" name="四角形吹き出し 25"/>
          <p:cNvSpPr/>
          <p:nvPr/>
        </p:nvSpPr>
        <p:spPr bwMode="auto">
          <a:xfrm>
            <a:off x="331921" y="5173122"/>
            <a:ext cx="2786925" cy="1441626"/>
          </a:xfrm>
          <a:prstGeom prst="wedgeRectCallout">
            <a:avLst>
              <a:gd name="adj1" fmla="val -18674"/>
              <a:gd name="adj2" fmla="val -173452"/>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a:latin typeface="メイリオ" panose="020B0604030504040204" pitchFamily="50" charset="-128"/>
                <a:ea typeface="メイリオ" panose="020B0604030504040204" pitchFamily="50" charset="-128"/>
              </a:rPr>
              <a:t>まず</a:t>
            </a:r>
            <a:r>
              <a:rPr lang="ja-JP" altLang="en-US" sz="2000" dirty="0" smtClean="0">
                <a:latin typeface="メイリオ" panose="020B0604030504040204" pitchFamily="50" charset="-128"/>
                <a:ea typeface="メイリオ" panose="020B0604030504040204" pitchFamily="50" charset="-128"/>
              </a:rPr>
              <a:t>は</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挿入</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表</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で新しく作る表を指定する。</a:t>
            </a:r>
          </a:p>
          <a:p>
            <a:pPr algn="l"/>
            <a:r>
              <a:rPr kumimoji="1" lang="ja-JP" altLang="en-US" sz="2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現在</a:t>
            </a:r>
            <a:r>
              <a:rPr kumimoji="1" lang="ja-JP" altLang="en-US"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のカーソル位置に表が作られます。</a:t>
            </a:r>
          </a:p>
        </p:txBody>
      </p:sp>
      <p:grpSp>
        <p:nvGrpSpPr>
          <p:cNvPr id="8" name="グループ化 7"/>
          <p:cNvGrpSpPr/>
          <p:nvPr/>
        </p:nvGrpSpPr>
        <p:grpSpPr>
          <a:xfrm>
            <a:off x="3799494" y="912889"/>
            <a:ext cx="2267153" cy="2267153"/>
            <a:chOff x="4144733" y="609600"/>
            <a:chExt cx="3194341" cy="3194341"/>
          </a:xfrm>
        </p:grpSpPr>
        <p:pic>
          <p:nvPicPr>
            <p:cNvPr id="27" name="図 26"/>
            <p:cNvPicPr>
              <a:picLocks noChangeAspect="1"/>
            </p:cNvPicPr>
            <p:nvPr/>
          </p:nvPicPr>
          <p:blipFill>
            <a:blip r:embed="rId4"/>
            <a:srcRect r="14557"/>
            <a:stretch>
              <a:fillRect/>
            </a:stretch>
          </p:blipFill>
          <p:spPr>
            <a:xfrm>
              <a:off x="4572001" y="946469"/>
              <a:ext cx="2767073" cy="2590800"/>
            </a:xfrm>
            <a:custGeom>
              <a:avLst/>
              <a:gdLst>
                <a:gd name="connsiteX0" fmla="*/ 210192 w 2767073"/>
                <a:gd name="connsiteY0" fmla="*/ 0 h 2590800"/>
                <a:gd name="connsiteX1" fmla="*/ 2074398 w 2767073"/>
                <a:gd name="connsiteY1" fmla="*/ 0 h 2590800"/>
                <a:gd name="connsiteX2" fmla="*/ 2175805 w 2767073"/>
                <a:gd name="connsiteY2" fmla="*/ 75830 h 2590800"/>
                <a:gd name="connsiteX3" fmla="*/ 2767073 w 2767073"/>
                <a:gd name="connsiteY3" fmla="*/ 1329588 h 2590800"/>
                <a:gd name="connsiteX4" fmla="*/ 2175805 w 2767073"/>
                <a:gd name="connsiteY4" fmla="*/ 2583346 h 2590800"/>
                <a:gd name="connsiteX5" fmla="*/ 2165836 w 2767073"/>
                <a:gd name="connsiteY5" fmla="*/ 2590800 h 2590800"/>
                <a:gd name="connsiteX6" fmla="*/ 118754 w 2767073"/>
                <a:gd name="connsiteY6" fmla="*/ 2590800 h 2590800"/>
                <a:gd name="connsiteX7" fmla="*/ 108786 w 2767073"/>
                <a:gd name="connsiteY7" fmla="*/ 2583346 h 2590800"/>
                <a:gd name="connsiteX8" fmla="*/ 0 w 2767073"/>
                <a:gd name="connsiteY8" fmla="*/ 2484475 h 2590800"/>
                <a:gd name="connsiteX9" fmla="*/ 0 w 2767073"/>
                <a:gd name="connsiteY9" fmla="*/ 174701 h 2590800"/>
                <a:gd name="connsiteX10" fmla="*/ 108786 w 2767073"/>
                <a:gd name="connsiteY10" fmla="*/ 75830 h 259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67073" h="2590800">
                  <a:moveTo>
                    <a:pt x="210192" y="0"/>
                  </a:moveTo>
                  <a:lnTo>
                    <a:pt x="2074398" y="0"/>
                  </a:lnTo>
                  <a:lnTo>
                    <a:pt x="2175805" y="75830"/>
                  </a:lnTo>
                  <a:cubicBezTo>
                    <a:pt x="2536907" y="373839"/>
                    <a:pt x="2767073" y="824834"/>
                    <a:pt x="2767073" y="1329588"/>
                  </a:cubicBezTo>
                  <a:cubicBezTo>
                    <a:pt x="2767073" y="1834342"/>
                    <a:pt x="2536907" y="2285338"/>
                    <a:pt x="2175805" y="2583346"/>
                  </a:cubicBezTo>
                  <a:lnTo>
                    <a:pt x="2165836" y="2590800"/>
                  </a:lnTo>
                  <a:lnTo>
                    <a:pt x="118754" y="2590800"/>
                  </a:lnTo>
                  <a:lnTo>
                    <a:pt x="108786" y="2583346"/>
                  </a:lnTo>
                  <a:lnTo>
                    <a:pt x="0" y="2484475"/>
                  </a:lnTo>
                  <a:lnTo>
                    <a:pt x="0" y="174701"/>
                  </a:lnTo>
                  <a:lnTo>
                    <a:pt x="108786" y="75830"/>
                  </a:lnTo>
                  <a:close/>
                </a:path>
              </a:pathLst>
            </a:custGeom>
          </p:spPr>
        </p:pic>
        <p:sp>
          <p:nvSpPr>
            <p:cNvPr id="6" name="楕円 5"/>
            <p:cNvSpPr/>
            <p:nvPr/>
          </p:nvSpPr>
          <p:spPr bwMode="auto">
            <a:xfrm>
              <a:off x="4144733" y="609600"/>
              <a:ext cx="3194341" cy="3194341"/>
            </a:xfrm>
            <a:prstGeom prst="ellipse">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grpSp>
      <p:pic>
        <p:nvPicPr>
          <p:cNvPr id="29" name="図 28"/>
          <p:cNvPicPr>
            <a:picLocks noChangeAspect="1"/>
          </p:cNvPicPr>
          <p:nvPr/>
        </p:nvPicPr>
        <p:blipFill>
          <a:blip r:embed="rId5">
            <a:clrChange>
              <a:clrFrom>
                <a:srgbClr val="FFFFFF"/>
              </a:clrFrom>
              <a:clrTo>
                <a:srgbClr val="FFFFFF">
                  <a:alpha val="0"/>
                </a:srgbClr>
              </a:clrTo>
            </a:clrChange>
          </a:blip>
          <a:stretch>
            <a:fillRect/>
          </a:stretch>
        </p:blipFill>
        <p:spPr>
          <a:xfrm>
            <a:off x="3866031" y="1636890"/>
            <a:ext cx="1200150" cy="762000"/>
          </a:xfrm>
          <a:prstGeom prst="rect">
            <a:avLst/>
          </a:prstGeom>
        </p:spPr>
      </p:pic>
      <p:sp>
        <p:nvSpPr>
          <p:cNvPr id="31" name="四角形吹き出し 30"/>
          <p:cNvSpPr/>
          <p:nvPr/>
        </p:nvSpPr>
        <p:spPr bwMode="auto">
          <a:xfrm>
            <a:off x="6226537" y="918928"/>
            <a:ext cx="2786925" cy="1290872"/>
          </a:xfrm>
          <a:prstGeom prst="wedgeRectCallout">
            <a:avLst>
              <a:gd name="adj1" fmla="val -108291"/>
              <a:gd name="adj2" fmla="val 2044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表の線の上にカーソルを持っていて、この形になると、幅の変更が可能</a:t>
            </a:r>
            <a:endParaRPr kumimoji="1" lang="ja-JP" altLang="en-US"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p:txBody>
      </p:sp>
      <p:sp>
        <p:nvSpPr>
          <p:cNvPr id="33" name="正方形/長方形 32"/>
          <p:cNvSpPr/>
          <p:nvPr/>
        </p:nvSpPr>
        <p:spPr bwMode="auto">
          <a:xfrm>
            <a:off x="3711954" y="3648469"/>
            <a:ext cx="4581306" cy="1407841"/>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34" name="四角形吹き出し 33"/>
          <p:cNvSpPr/>
          <p:nvPr/>
        </p:nvSpPr>
        <p:spPr bwMode="auto">
          <a:xfrm>
            <a:off x="5893122" y="4945380"/>
            <a:ext cx="3120339" cy="1299845"/>
          </a:xfrm>
          <a:prstGeom prst="wedgeRectCallout">
            <a:avLst>
              <a:gd name="adj1" fmla="val -83481"/>
              <a:gd name="adj2" fmla="val -58444"/>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表の列又は行を範囲指定してから右クリックすると、表のいろいろな操作ができる。</a:t>
            </a:r>
            <a:endParaRPr kumimoji="1" lang="ja-JP" altLang="en-US"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9487058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a:solidFill>
                  <a:srgbClr val="000000"/>
                </a:solidFill>
                <a:latin typeface="メイリオ" panose="020B0604030504040204" pitchFamily="50" charset="-128"/>
                <a:ea typeface="メイリオ" panose="020B0604030504040204" pitchFamily="50" charset="-128"/>
              </a:rPr>
              <a:t>2</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(2)</a:t>
            </a:r>
            <a:r>
              <a:rPr lang="ja-JP" altLang="en-US" sz="2800" dirty="0" smtClean="0">
                <a:solidFill>
                  <a:srgbClr val="000000"/>
                </a:solidFill>
                <a:latin typeface="メイリオ" panose="020B0604030504040204" pitchFamily="50" charset="-128"/>
                <a:ea typeface="メイリオ" panose="020B0604030504040204" pitchFamily="50" charset="-128"/>
              </a:rPr>
              <a:t>  </a:t>
            </a:r>
            <a:r>
              <a:rPr lang="ja-JP" altLang="en-US" sz="2800" dirty="0">
                <a:solidFill>
                  <a:srgbClr val="000000"/>
                </a:solidFill>
                <a:latin typeface="メイリオ" panose="020B0604030504040204" pitchFamily="50" charset="-128"/>
                <a:ea typeface="メイリオ" panose="020B0604030504040204" pitchFamily="50" charset="-128"/>
              </a:rPr>
              <a:t>配置</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2"/>
          <a:stretch>
            <a:fillRect/>
          </a:stretch>
        </p:blipFill>
        <p:spPr>
          <a:xfrm>
            <a:off x="4471508" y="651279"/>
            <a:ext cx="4672492" cy="1414462"/>
          </a:xfrm>
          <a:prstGeom prst="rect">
            <a:avLst/>
          </a:prstGeom>
        </p:spPr>
      </p:pic>
      <p:sp>
        <p:nvSpPr>
          <p:cNvPr id="18" name="正方形/長方形 17"/>
          <p:cNvSpPr/>
          <p:nvPr/>
        </p:nvSpPr>
        <p:spPr bwMode="auto">
          <a:xfrm>
            <a:off x="4800600" y="925739"/>
            <a:ext cx="3733800" cy="806131"/>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9" name="四角形吹き出し 18"/>
          <p:cNvSpPr/>
          <p:nvPr/>
        </p:nvSpPr>
        <p:spPr bwMode="auto">
          <a:xfrm>
            <a:off x="825839" y="1011057"/>
            <a:ext cx="3172416" cy="720813"/>
          </a:xfrm>
          <a:prstGeom prst="wedgeRectCallout">
            <a:avLst>
              <a:gd name="adj1" fmla="val 83603"/>
              <a:gd name="adj2" fmla="val -8968"/>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まず、配置を変えたい行にカーソルをもっていく。</a:t>
            </a:r>
            <a:endParaRPr lang="en-US" altLang="ja-JP" sz="2000" dirty="0" smtClean="0">
              <a:latin typeface="メイリオ" panose="020B0604030504040204" pitchFamily="50" charset="-128"/>
              <a:ea typeface="メイリオ" panose="020B0604030504040204" pitchFamily="50" charset="-128"/>
            </a:endParaRPr>
          </a:p>
        </p:txBody>
      </p:sp>
      <p:sp>
        <p:nvSpPr>
          <p:cNvPr id="5" name="下矢印 4"/>
          <p:cNvSpPr/>
          <p:nvPr/>
        </p:nvSpPr>
        <p:spPr bwMode="auto">
          <a:xfrm>
            <a:off x="6324120" y="1860474"/>
            <a:ext cx="483634" cy="306521"/>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20" name="図 19"/>
          <p:cNvPicPr>
            <a:picLocks noChangeAspect="1"/>
          </p:cNvPicPr>
          <p:nvPr/>
        </p:nvPicPr>
        <p:blipFill>
          <a:blip r:embed="rId3"/>
          <a:stretch>
            <a:fillRect/>
          </a:stretch>
        </p:blipFill>
        <p:spPr>
          <a:xfrm>
            <a:off x="625556" y="3377473"/>
            <a:ext cx="3040110" cy="3078755"/>
          </a:xfrm>
          <a:prstGeom prst="rect">
            <a:avLst/>
          </a:prstGeom>
        </p:spPr>
      </p:pic>
      <p:sp>
        <p:nvSpPr>
          <p:cNvPr id="35" name="正方形/長方形 34"/>
          <p:cNvSpPr/>
          <p:nvPr/>
        </p:nvSpPr>
        <p:spPr bwMode="auto">
          <a:xfrm>
            <a:off x="988666" y="3102134"/>
            <a:ext cx="2999208" cy="3354094"/>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36" name="四角形吹き出し 35"/>
          <p:cNvSpPr/>
          <p:nvPr/>
        </p:nvSpPr>
        <p:spPr bwMode="auto">
          <a:xfrm>
            <a:off x="4579196" y="5320992"/>
            <a:ext cx="3172416" cy="1316819"/>
          </a:xfrm>
          <a:prstGeom prst="wedgeRectCallout">
            <a:avLst>
              <a:gd name="adj1" fmla="val -126955"/>
              <a:gd name="adj2" fmla="val -4767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複数の行や表の中を、いっきに配置を変える場合は、範囲指定してから配置を指定</a:t>
            </a:r>
            <a:endParaRPr lang="en-US" altLang="ja-JP" sz="2000" dirty="0" smtClean="0">
              <a:latin typeface="メイリオ" panose="020B0604030504040204" pitchFamily="50" charset="-128"/>
              <a:ea typeface="メイリオ" panose="020B0604030504040204" pitchFamily="50" charset="-128"/>
            </a:endParaRPr>
          </a:p>
        </p:txBody>
      </p:sp>
      <p:pic>
        <p:nvPicPr>
          <p:cNvPr id="21" name="図 20"/>
          <p:cNvPicPr>
            <a:picLocks noChangeAspect="1"/>
          </p:cNvPicPr>
          <p:nvPr/>
        </p:nvPicPr>
        <p:blipFill>
          <a:blip r:embed="rId4"/>
          <a:stretch>
            <a:fillRect/>
          </a:stretch>
        </p:blipFill>
        <p:spPr>
          <a:xfrm>
            <a:off x="4593827" y="2278943"/>
            <a:ext cx="3667545" cy="1992603"/>
          </a:xfrm>
          <a:prstGeom prst="rect">
            <a:avLst/>
          </a:prstGeom>
        </p:spPr>
      </p:pic>
      <p:sp>
        <p:nvSpPr>
          <p:cNvPr id="22" name="楕円 21"/>
          <p:cNvSpPr/>
          <p:nvPr/>
        </p:nvSpPr>
        <p:spPr bwMode="auto">
          <a:xfrm>
            <a:off x="5424776" y="2979054"/>
            <a:ext cx="623865" cy="685800"/>
          </a:xfrm>
          <a:prstGeom prst="ellipse">
            <a:avLst/>
          </a:prstGeom>
          <a:noFill/>
          <a:ln w="127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4" name="テキスト ボックス 23"/>
          <p:cNvSpPr txBox="1"/>
          <p:nvPr/>
        </p:nvSpPr>
        <p:spPr>
          <a:xfrm>
            <a:off x="4365356" y="4593491"/>
            <a:ext cx="4343400" cy="400110"/>
          </a:xfrm>
          <a:prstGeom prst="rect">
            <a:avLst/>
          </a:prstGeom>
          <a:noFill/>
        </p:spPr>
        <p:txBody>
          <a:bodyPr wrap="square" rtlCol="0">
            <a:spAutoFit/>
          </a:bodyPr>
          <a:lstStyle/>
          <a:p>
            <a:r>
              <a:rPr kumimoji="1" lang="ja-JP" altLang="en-US" sz="2000" dirty="0" smtClean="0">
                <a:latin typeface="メイリオ" panose="020B0604030504040204" pitchFamily="50" charset="-128"/>
                <a:ea typeface="メイリオ" panose="020B0604030504040204" pitchFamily="50" charset="-128"/>
              </a:rPr>
              <a:t>左揃え 中央揃え 右揃え 両端揃え</a:t>
            </a:r>
            <a:endParaRPr kumimoji="1" lang="ja-JP" altLang="en-US" sz="2000" dirty="0">
              <a:latin typeface="メイリオ" panose="020B0604030504040204" pitchFamily="50" charset="-128"/>
              <a:ea typeface="メイリオ" panose="020B0604030504040204" pitchFamily="50" charset="-128"/>
            </a:endParaRPr>
          </a:p>
        </p:txBody>
      </p:sp>
      <p:cxnSp>
        <p:nvCxnSpPr>
          <p:cNvPr id="25" name="直線コネクタ 24"/>
          <p:cNvCxnSpPr/>
          <p:nvPr/>
        </p:nvCxnSpPr>
        <p:spPr bwMode="auto">
          <a:xfrm flipH="1">
            <a:off x="5127109" y="3664854"/>
            <a:ext cx="227552" cy="928637"/>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直線コネクタ 25"/>
          <p:cNvCxnSpPr>
            <a:stCxn id="22" idx="4"/>
          </p:cNvCxnSpPr>
          <p:nvPr/>
        </p:nvCxnSpPr>
        <p:spPr bwMode="auto">
          <a:xfrm>
            <a:off x="5736709" y="3664854"/>
            <a:ext cx="304800" cy="928637"/>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直線コネクタ 26"/>
          <p:cNvCxnSpPr/>
          <p:nvPr/>
        </p:nvCxnSpPr>
        <p:spPr bwMode="auto">
          <a:xfrm>
            <a:off x="6116414" y="3528506"/>
            <a:ext cx="687095" cy="1064985"/>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直線コネクタ 27"/>
          <p:cNvCxnSpPr/>
          <p:nvPr/>
        </p:nvCxnSpPr>
        <p:spPr bwMode="auto">
          <a:xfrm>
            <a:off x="6423557" y="3528506"/>
            <a:ext cx="1370552" cy="1064985"/>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9" name="楕円 28"/>
          <p:cNvSpPr/>
          <p:nvPr/>
        </p:nvSpPr>
        <p:spPr bwMode="auto">
          <a:xfrm>
            <a:off x="5354661" y="4418919"/>
            <a:ext cx="1322402" cy="685800"/>
          </a:xfrm>
          <a:prstGeom prst="ellipse">
            <a:avLst/>
          </a:prstGeom>
          <a:noFill/>
          <a:ln w="127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41579437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stretch>
            <a:fillRect/>
          </a:stretch>
        </p:blipFill>
        <p:spPr>
          <a:xfrm>
            <a:off x="360334" y="3594939"/>
            <a:ext cx="5629275" cy="1964633"/>
          </a:xfrm>
          <a:prstGeom prst="rect">
            <a:avLst/>
          </a:prstGeom>
        </p:spPr>
      </p:pic>
      <p:pic>
        <p:nvPicPr>
          <p:cNvPr id="3" name="図 2"/>
          <p:cNvPicPr>
            <a:picLocks noChangeAspect="1"/>
          </p:cNvPicPr>
          <p:nvPr/>
        </p:nvPicPr>
        <p:blipFill>
          <a:blip r:embed="rId3"/>
          <a:stretch>
            <a:fillRect/>
          </a:stretch>
        </p:blipFill>
        <p:spPr>
          <a:xfrm>
            <a:off x="776361" y="1024640"/>
            <a:ext cx="4222980" cy="1814097"/>
          </a:xfrm>
          <a:prstGeom prst="rect">
            <a:avLst/>
          </a:prstGeom>
        </p:spPr>
      </p:pic>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17</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a:solidFill>
                  <a:srgbClr val="000000"/>
                </a:solidFill>
                <a:latin typeface="メイリオ" panose="020B0604030504040204" pitchFamily="50" charset="-128"/>
                <a:ea typeface="メイリオ" panose="020B0604030504040204" pitchFamily="50" charset="-128"/>
              </a:rPr>
              <a:t>3</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(1)</a:t>
            </a:r>
            <a:r>
              <a:rPr lang="ja-JP" altLang="en-US" sz="2800" dirty="0" smtClean="0">
                <a:solidFill>
                  <a:srgbClr val="000000"/>
                </a:solidFill>
                <a:latin typeface="メイリオ" panose="020B0604030504040204" pitchFamily="50" charset="-128"/>
                <a:ea typeface="メイリオ" panose="020B0604030504040204" pitchFamily="50" charset="-128"/>
              </a:rPr>
              <a:t>  </a:t>
            </a:r>
            <a:r>
              <a:rPr lang="ja-JP" altLang="en-US" sz="2800" dirty="0">
                <a:solidFill>
                  <a:srgbClr val="000000"/>
                </a:solidFill>
                <a:latin typeface="メイリオ" panose="020B0604030504040204" pitchFamily="50" charset="-128"/>
                <a:ea typeface="メイリオ" panose="020B0604030504040204" pitchFamily="50" charset="-128"/>
              </a:rPr>
              <a:t>画像</a:t>
            </a:r>
            <a:r>
              <a:rPr lang="ja-JP" altLang="en-US" sz="2800" dirty="0" smtClean="0">
                <a:solidFill>
                  <a:srgbClr val="000000"/>
                </a:solidFill>
                <a:latin typeface="メイリオ" panose="020B0604030504040204" pitchFamily="50" charset="-128"/>
                <a:ea typeface="メイリオ" panose="020B0604030504040204" pitchFamily="50" charset="-128"/>
              </a:rPr>
              <a:t>の挿入</a:t>
            </a:r>
            <a:r>
              <a:rPr lang="en-US" altLang="ja-JP" sz="2800" dirty="0" smtClean="0">
                <a:solidFill>
                  <a:srgbClr val="000000"/>
                </a:solidFill>
                <a:latin typeface="メイリオ" panose="020B0604030504040204" pitchFamily="50" charset="-128"/>
                <a:ea typeface="メイリオ" panose="020B0604030504040204" pitchFamily="50" charset="-128"/>
              </a:rPr>
              <a:t>(</a:t>
            </a:r>
            <a:r>
              <a:rPr lang="ja-JP" altLang="en-US" sz="2800" dirty="0" smtClean="0">
                <a:solidFill>
                  <a:srgbClr val="000000"/>
                </a:solidFill>
                <a:latin typeface="メイリオ" panose="020B0604030504040204" pitchFamily="50" charset="-128"/>
                <a:ea typeface="メイリオ" panose="020B0604030504040204" pitchFamily="50" charset="-128"/>
              </a:rPr>
              <a:t>方法</a:t>
            </a:r>
            <a:r>
              <a:rPr lang="en-US" altLang="ja-JP" sz="2800" dirty="0" smtClean="0">
                <a:solidFill>
                  <a:srgbClr val="000000"/>
                </a:solidFill>
                <a:latin typeface="メイリオ" panose="020B0604030504040204" pitchFamily="50" charset="-128"/>
                <a:ea typeface="メイリオ" panose="020B0604030504040204" pitchFamily="50" charset="-128"/>
              </a:rPr>
              <a:t>1:</a:t>
            </a:r>
            <a:r>
              <a:rPr lang="ja-JP" altLang="en-US" sz="2800" dirty="0" smtClean="0">
                <a:solidFill>
                  <a:srgbClr val="000000"/>
                </a:solidFill>
                <a:latin typeface="メイリオ" panose="020B0604030504040204" pitchFamily="50" charset="-128"/>
                <a:ea typeface="メイリオ" panose="020B0604030504040204" pitchFamily="50" charset="-128"/>
              </a:rPr>
              <a:t>直接検索</a:t>
            </a:r>
            <a:r>
              <a:rPr lang="en-US" altLang="ja-JP" sz="2800" dirty="0" smtClean="0">
                <a:solidFill>
                  <a:srgbClr val="000000"/>
                </a:solidFill>
                <a:latin typeface="メイリオ" panose="020B0604030504040204" pitchFamily="50" charset="-128"/>
                <a:ea typeface="メイリオ" panose="020B0604030504040204" pitchFamily="50" charset="-128"/>
              </a:rPr>
              <a:t>)</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21" name="正方形/長方形 20"/>
          <p:cNvSpPr/>
          <p:nvPr/>
        </p:nvSpPr>
        <p:spPr bwMode="auto">
          <a:xfrm>
            <a:off x="594102" y="890932"/>
            <a:ext cx="4587498" cy="2081515"/>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2" name="四角形吹き出し 21"/>
          <p:cNvSpPr/>
          <p:nvPr/>
        </p:nvSpPr>
        <p:spPr bwMode="auto">
          <a:xfrm>
            <a:off x="5514384" y="1669091"/>
            <a:ext cx="3477216" cy="769310"/>
          </a:xfrm>
          <a:prstGeom prst="wedgeRectCallout">
            <a:avLst>
              <a:gd name="adj1" fmla="val -63446"/>
              <a:gd name="adj2" fmla="val -29209"/>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挿入</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オンライン画像</a:t>
            </a:r>
            <a:r>
              <a:rPr lang="en-US" altLang="ja-JP" sz="2000" dirty="0" smtClean="0">
                <a:latin typeface="メイリオ" panose="020B0604030504040204" pitchFamily="50" charset="-128"/>
                <a:ea typeface="メイリオ" panose="020B0604030504040204" pitchFamily="50" charset="-128"/>
              </a:rPr>
              <a:t>]</a:t>
            </a:r>
            <a:endParaRPr lang="en-US" altLang="ja-JP" sz="2000" dirty="0" smtClean="0">
              <a:latin typeface="メイリオ" panose="020B0604030504040204" pitchFamily="50" charset="-128"/>
              <a:ea typeface="メイリオ" panose="020B0604030504040204" pitchFamily="50" charset="-128"/>
            </a:endParaRPr>
          </a:p>
          <a:p>
            <a:pPr algn="l"/>
            <a:r>
              <a:rPr lang="ja-JP" altLang="en-US" sz="2000" dirty="0" smtClean="0">
                <a:latin typeface="メイリオ" panose="020B0604030504040204" pitchFamily="50" charset="-128"/>
                <a:ea typeface="メイリオ" panose="020B0604030504040204" pitchFamily="50" charset="-128"/>
              </a:rPr>
              <a:t>を指定する。</a:t>
            </a:r>
            <a:endParaRPr lang="en-US" altLang="ja-JP" sz="2000" dirty="0" smtClean="0">
              <a:latin typeface="メイリオ" panose="020B0604030504040204" pitchFamily="50" charset="-128"/>
              <a:ea typeface="メイリオ" panose="020B0604030504040204" pitchFamily="50" charset="-128"/>
            </a:endParaRPr>
          </a:p>
        </p:txBody>
      </p:sp>
      <p:sp>
        <p:nvSpPr>
          <p:cNvPr id="6" name="下矢印 5"/>
          <p:cNvSpPr/>
          <p:nvPr/>
        </p:nvSpPr>
        <p:spPr bwMode="auto">
          <a:xfrm>
            <a:off x="2819400" y="3124200"/>
            <a:ext cx="685800" cy="38100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4" name="正方形/長方形 23"/>
          <p:cNvSpPr/>
          <p:nvPr/>
        </p:nvSpPr>
        <p:spPr bwMode="auto">
          <a:xfrm>
            <a:off x="295041" y="3505201"/>
            <a:ext cx="5694567" cy="2209799"/>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5" name="楕円 24"/>
          <p:cNvSpPr/>
          <p:nvPr/>
        </p:nvSpPr>
        <p:spPr bwMode="auto">
          <a:xfrm>
            <a:off x="3142324" y="4344344"/>
            <a:ext cx="1542729" cy="400908"/>
          </a:xfrm>
          <a:prstGeom prst="ellipse">
            <a:avLst/>
          </a:prstGeom>
          <a:no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6" name="四角形吹き出し 25"/>
          <p:cNvSpPr/>
          <p:nvPr/>
        </p:nvSpPr>
        <p:spPr bwMode="auto">
          <a:xfrm>
            <a:off x="6427652" y="3635164"/>
            <a:ext cx="2396182" cy="936835"/>
          </a:xfrm>
          <a:prstGeom prst="wedgeRectCallout">
            <a:avLst>
              <a:gd name="adj1" fmla="val -118972"/>
              <a:gd name="adj2" fmla="val 47639"/>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a:latin typeface="メイリオ" panose="020B0604030504040204" pitchFamily="50" charset="-128"/>
                <a:ea typeface="メイリオ" panose="020B0604030504040204" pitchFamily="50" charset="-128"/>
              </a:rPr>
              <a:t>画像</a:t>
            </a:r>
            <a:r>
              <a:rPr lang="ja-JP" altLang="en-US" sz="2000" dirty="0" smtClean="0">
                <a:latin typeface="メイリオ" panose="020B0604030504040204" pitchFamily="50" charset="-128"/>
                <a:ea typeface="メイリオ" panose="020B0604030504040204" pitchFamily="50" charset="-128"/>
              </a:rPr>
              <a:t>を探すためのキーワードを指定する。</a:t>
            </a:r>
            <a:endParaRPr lang="en-US" altLang="ja-JP" sz="2000" dirty="0" smtClean="0">
              <a:latin typeface="メイリオ" panose="020B0604030504040204" pitchFamily="50" charset="-128"/>
              <a:ea typeface="メイリオ" panose="020B0604030504040204" pitchFamily="50" charset="-128"/>
            </a:endParaRPr>
          </a:p>
        </p:txBody>
      </p:sp>
      <p:sp>
        <p:nvSpPr>
          <p:cNvPr id="10" name="テキスト ボックス 9"/>
          <p:cNvSpPr txBox="1"/>
          <p:nvPr/>
        </p:nvSpPr>
        <p:spPr>
          <a:xfrm>
            <a:off x="6054901" y="4745252"/>
            <a:ext cx="2729450" cy="1569660"/>
          </a:xfrm>
          <a:prstGeom prst="rect">
            <a:avLst/>
          </a:prstGeom>
          <a:noFill/>
          <a:ln>
            <a:solidFill>
              <a:schemeClr val="tx1"/>
            </a:solidFill>
          </a:ln>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補足</a:t>
            </a:r>
            <a:r>
              <a:rPr kumimoji="1" lang="en-US" altLang="ja-JP" sz="2400" dirty="0" smtClean="0">
                <a:latin typeface="メイリオ" panose="020B0604030504040204" pitchFamily="50" charset="-128"/>
                <a:ea typeface="メイリオ" panose="020B0604030504040204" pitchFamily="50" charset="-128"/>
              </a:rPr>
              <a:t>:</a:t>
            </a:r>
          </a:p>
          <a:p>
            <a:pPr algn="l"/>
            <a:r>
              <a:rPr lang="ja-JP" altLang="en-US" sz="2400" dirty="0" smtClean="0">
                <a:latin typeface="メイリオ" panose="020B0604030504040204" pitchFamily="50" charset="-128"/>
                <a:ea typeface="メイリオ" panose="020B0604030504040204" pitchFamily="50" charset="-128"/>
              </a:rPr>
              <a:t>課題の画像は、必ずしも同じものでなくてもいいです。</a:t>
            </a:r>
            <a:endParaRPr kumimoji="1" lang="ja-JP" altLang="en-US" sz="2400" dirty="0">
              <a:latin typeface="メイリオ" panose="020B0604030504040204" pitchFamily="50" charset="-128"/>
              <a:ea typeface="メイリオ" panose="020B0604030504040204" pitchFamily="50" charset="-128"/>
            </a:endParaRPr>
          </a:p>
        </p:txBody>
      </p:sp>
      <p:sp>
        <p:nvSpPr>
          <p:cNvPr id="27" name="楕円 26"/>
          <p:cNvSpPr/>
          <p:nvPr/>
        </p:nvSpPr>
        <p:spPr bwMode="auto">
          <a:xfrm>
            <a:off x="1945869" y="1530780"/>
            <a:ext cx="1025932" cy="1060020"/>
          </a:xfrm>
          <a:prstGeom prst="ellipse">
            <a:avLst/>
          </a:prstGeom>
          <a:no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21274896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a:blip r:embed="rId2"/>
          <a:stretch>
            <a:fillRect/>
          </a:stretch>
        </p:blipFill>
        <p:spPr>
          <a:xfrm>
            <a:off x="883404" y="4400047"/>
            <a:ext cx="4173650" cy="1998293"/>
          </a:xfrm>
          <a:prstGeom prst="rect">
            <a:avLst/>
          </a:prstGeom>
        </p:spPr>
      </p:pic>
      <p:sp>
        <p:nvSpPr>
          <p:cNvPr id="4098" name="スライド番号プレースホルダー 5"/>
          <p:cNvSpPr>
            <a:spLocks noGrp="1"/>
          </p:cNvSpPr>
          <p:nvPr>
            <p:ph type="sldNum" sz="quarter" idx="12"/>
          </p:nvPr>
        </p:nvSpPr>
        <p:spPr>
          <a:xfrm>
            <a:off x="6565698" y="6165358"/>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18</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879141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a:solidFill>
                  <a:srgbClr val="000000"/>
                </a:solidFill>
                <a:latin typeface="メイリオ" panose="020B0604030504040204" pitchFamily="50" charset="-128"/>
                <a:ea typeface="メイリオ" panose="020B0604030504040204" pitchFamily="50" charset="-128"/>
              </a:rPr>
              <a:t>3</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(2)</a:t>
            </a:r>
            <a:r>
              <a:rPr lang="ja-JP" altLang="en-US" sz="2800" dirty="0" smtClean="0">
                <a:solidFill>
                  <a:srgbClr val="000000"/>
                </a:solidFill>
                <a:latin typeface="メイリオ" panose="020B0604030504040204" pitchFamily="50" charset="-128"/>
                <a:ea typeface="メイリオ" panose="020B0604030504040204" pitchFamily="50" charset="-128"/>
              </a:rPr>
              <a:t>  </a:t>
            </a:r>
            <a:r>
              <a:rPr lang="ja-JP" altLang="en-US" sz="2800" dirty="0">
                <a:solidFill>
                  <a:srgbClr val="000000"/>
                </a:solidFill>
                <a:latin typeface="メイリオ" panose="020B0604030504040204" pitchFamily="50" charset="-128"/>
                <a:ea typeface="メイリオ" panose="020B0604030504040204" pitchFamily="50" charset="-128"/>
              </a:rPr>
              <a:t>画像</a:t>
            </a:r>
            <a:r>
              <a:rPr lang="ja-JP" altLang="en-US" sz="2800" dirty="0" smtClean="0">
                <a:solidFill>
                  <a:srgbClr val="000000"/>
                </a:solidFill>
                <a:latin typeface="メイリオ" panose="020B0604030504040204" pitchFamily="50" charset="-128"/>
                <a:ea typeface="メイリオ" panose="020B0604030504040204" pitchFamily="50" charset="-128"/>
              </a:rPr>
              <a:t>の挿入</a:t>
            </a:r>
            <a:r>
              <a:rPr lang="en-US" altLang="ja-JP" sz="2800" dirty="0" smtClean="0">
                <a:solidFill>
                  <a:srgbClr val="000000"/>
                </a:solidFill>
                <a:latin typeface="メイリオ" panose="020B0604030504040204" pitchFamily="50" charset="-128"/>
                <a:ea typeface="メイリオ" panose="020B0604030504040204" pitchFamily="50" charset="-128"/>
              </a:rPr>
              <a:t>(</a:t>
            </a:r>
            <a:r>
              <a:rPr lang="ja-JP" altLang="en-US" sz="2800" dirty="0" smtClean="0">
                <a:solidFill>
                  <a:srgbClr val="000000"/>
                </a:solidFill>
                <a:latin typeface="メイリオ" panose="020B0604030504040204" pitchFamily="50" charset="-128"/>
                <a:ea typeface="メイリオ" panose="020B0604030504040204" pitchFamily="50" charset="-128"/>
              </a:rPr>
              <a:t>方法</a:t>
            </a:r>
            <a:r>
              <a:rPr lang="en-US" altLang="ja-JP" sz="2800" dirty="0" smtClean="0">
                <a:solidFill>
                  <a:srgbClr val="000000"/>
                </a:solidFill>
                <a:latin typeface="メイリオ" panose="020B0604030504040204" pitchFamily="50" charset="-128"/>
                <a:ea typeface="メイリオ" panose="020B0604030504040204" pitchFamily="50" charset="-128"/>
              </a:rPr>
              <a:t>2:</a:t>
            </a:r>
            <a:r>
              <a:rPr lang="ja-JP" altLang="en-US" sz="2800" dirty="0" smtClean="0">
                <a:solidFill>
                  <a:srgbClr val="000000"/>
                </a:solidFill>
                <a:latin typeface="メイリオ" panose="020B0604030504040204" pitchFamily="50" charset="-128"/>
                <a:ea typeface="メイリオ" panose="020B0604030504040204" pitchFamily="50" charset="-128"/>
              </a:rPr>
              <a:t>ダウンロード</a:t>
            </a:r>
            <a:r>
              <a:rPr lang="en-US" altLang="ja-JP" sz="2800" dirty="0" smtClean="0">
                <a:solidFill>
                  <a:srgbClr val="000000"/>
                </a:solidFill>
                <a:latin typeface="メイリオ" panose="020B0604030504040204" pitchFamily="50" charset="-128"/>
                <a:ea typeface="メイリオ" panose="020B0604030504040204" pitchFamily="50" charset="-128"/>
              </a:rPr>
              <a:t>)</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21" name="正方形/長方形 20"/>
          <p:cNvSpPr/>
          <p:nvPr/>
        </p:nvSpPr>
        <p:spPr bwMode="auto">
          <a:xfrm>
            <a:off x="533400" y="4316826"/>
            <a:ext cx="4587498" cy="2081515"/>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2" name="四角形吹き出し 21"/>
          <p:cNvSpPr/>
          <p:nvPr/>
        </p:nvSpPr>
        <p:spPr bwMode="auto">
          <a:xfrm>
            <a:off x="5287290" y="4461149"/>
            <a:ext cx="3477216" cy="1443849"/>
          </a:xfrm>
          <a:prstGeom prst="wedgeRectCallout">
            <a:avLst>
              <a:gd name="adj1" fmla="val -121834"/>
              <a:gd name="adj2" fmla="val 26273"/>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挿入</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画像</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で</a:t>
            </a:r>
            <a:r>
              <a:rPr lang="ja-JP" altLang="en-US" sz="2000" dirty="0" smtClean="0">
                <a:latin typeface="メイリオ" panose="020B0604030504040204" pitchFamily="50" charset="-128"/>
                <a:ea typeface="メイリオ" panose="020B0604030504040204" pitchFamily="50" charset="-128"/>
              </a:rPr>
              <a:t>、保存した画像を挿入する</a:t>
            </a:r>
            <a:r>
              <a:rPr lang="ja-JP" altLang="en-US" sz="2000" dirty="0" smtClean="0">
                <a:latin typeface="メイリオ" panose="020B0604030504040204" pitchFamily="50" charset="-128"/>
                <a:ea typeface="メイリオ" panose="020B0604030504040204" pitchFamily="50" charset="-128"/>
              </a:rPr>
              <a:t>。</a:t>
            </a:r>
            <a:endParaRPr lang="en-US" altLang="ja-JP" sz="2000" dirty="0" smtClean="0">
              <a:latin typeface="メイリオ" panose="020B0604030504040204" pitchFamily="50" charset="-128"/>
              <a:ea typeface="メイリオ" panose="020B0604030504040204" pitchFamily="50" charset="-128"/>
            </a:endParaRPr>
          </a:p>
          <a:p>
            <a:pPr algn="l"/>
            <a:r>
              <a:rPr lang="ja-JP" altLang="en-US" sz="2000" dirty="0" smtClean="0">
                <a:latin typeface="メイリオ" panose="020B0604030504040204" pitchFamily="50" charset="-128"/>
                <a:ea typeface="メイリオ" panose="020B0604030504040204" pitchFamily="50" charset="-128"/>
              </a:rPr>
              <a:t>ダウンロードに保存されていることが多い</a:t>
            </a:r>
            <a:endParaRPr lang="en-US" altLang="ja-JP" sz="2000" dirty="0" smtClean="0">
              <a:latin typeface="メイリオ" panose="020B0604030504040204" pitchFamily="50" charset="-128"/>
              <a:ea typeface="メイリオ" panose="020B0604030504040204" pitchFamily="50" charset="-128"/>
            </a:endParaRPr>
          </a:p>
        </p:txBody>
      </p:sp>
      <p:sp>
        <p:nvSpPr>
          <p:cNvPr id="27" name="楕円 26"/>
          <p:cNvSpPr/>
          <p:nvPr/>
        </p:nvSpPr>
        <p:spPr bwMode="auto">
          <a:xfrm>
            <a:off x="1709333" y="5210194"/>
            <a:ext cx="881468" cy="694803"/>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3" name="図 2"/>
          <p:cNvPicPr>
            <a:picLocks noChangeAspect="1"/>
          </p:cNvPicPr>
          <p:nvPr/>
        </p:nvPicPr>
        <p:blipFill>
          <a:blip r:embed="rId3"/>
          <a:stretch>
            <a:fillRect/>
          </a:stretch>
        </p:blipFill>
        <p:spPr>
          <a:xfrm>
            <a:off x="436845" y="1061415"/>
            <a:ext cx="6119812" cy="2500038"/>
          </a:xfrm>
          <a:prstGeom prst="rect">
            <a:avLst/>
          </a:prstGeom>
        </p:spPr>
      </p:pic>
      <p:sp>
        <p:nvSpPr>
          <p:cNvPr id="15" name="正方形/長方形 14"/>
          <p:cNvSpPr/>
          <p:nvPr/>
        </p:nvSpPr>
        <p:spPr bwMode="auto">
          <a:xfrm>
            <a:off x="435903" y="998622"/>
            <a:ext cx="6120753" cy="2562831"/>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楕円 15"/>
          <p:cNvSpPr/>
          <p:nvPr/>
        </p:nvSpPr>
        <p:spPr bwMode="auto">
          <a:xfrm>
            <a:off x="1354405" y="1178563"/>
            <a:ext cx="931596" cy="345437"/>
          </a:xfrm>
          <a:prstGeom prst="ellipse">
            <a:avLst/>
          </a:prstGeom>
          <a:no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7" name="楕円 16"/>
          <p:cNvSpPr/>
          <p:nvPr/>
        </p:nvSpPr>
        <p:spPr bwMode="auto">
          <a:xfrm>
            <a:off x="3550524" y="1598317"/>
            <a:ext cx="931596" cy="345437"/>
          </a:xfrm>
          <a:prstGeom prst="ellipse">
            <a:avLst/>
          </a:prstGeom>
          <a:no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8" name="四角形吹き出し 17"/>
          <p:cNvSpPr/>
          <p:nvPr/>
        </p:nvSpPr>
        <p:spPr bwMode="auto">
          <a:xfrm>
            <a:off x="5120898" y="1197309"/>
            <a:ext cx="3810000" cy="1351886"/>
          </a:xfrm>
          <a:prstGeom prst="wedgeRectCallout">
            <a:avLst>
              <a:gd name="adj1" fmla="val -64783"/>
              <a:gd name="adj2" fmla="val -2518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a:latin typeface="メイリオ" panose="020B0604030504040204" pitchFamily="50" charset="-128"/>
                <a:ea typeface="メイリオ" panose="020B0604030504040204" pitchFamily="50" charset="-128"/>
              </a:rPr>
              <a:t>普通</a:t>
            </a:r>
            <a:r>
              <a:rPr lang="ja-JP" altLang="en-US" sz="2000" dirty="0" smtClean="0">
                <a:latin typeface="メイリオ" panose="020B0604030504040204" pitchFamily="50" charset="-128"/>
                <a:ea typeface="メイリオ" panose="020B0604030504040204" pitchFamily="50" charset="-128"/>
              </a:rPr>
              <a:t>にブラウザで画像を検索して、保存又はダウンロードする。</a:t>
            </a:r>
          </a:p>
          <a:p>
            <a:pPr algn="l"/>
            <a:r>
              <a:rPr lang="en-US" altLang="ja-JP" sz="2000" dirty="0" smtClean="0">
                <a:latin typeface="メイリオ" panose="020B0604030504040204" pitchFamily="50" charset="-128"/>
                <a:ea typeface="メイリオ" panose="020B0604030504040204" pitchFamily="50" charset="-128"/>
              </a:rPr>
              <a:t>Z:</a:t>
            </a:r>
            <a:r>
              <a:rPr lang="ja-JP" altLang="en-US" sz="2000" dirty="0" smtClean="0">
                <a:latin typeface="メイリオ" panose="020B0604030504040204" pitchFamily="50" charset="-128"/>
                <a:ea typeface="メイリオ" panose="020B0604030504040204" pitchFamily="50" charset="-128"/>
              </a:rPr>
              <a:t>ドライブ</a:t>
            </a:r>
            <a:r>
              <a:rPr lang="ja-JP" altLang="en-US" sz="2000" dirty="0" smtClean="0">
                <a:latin typeface="メイリオ" panose="020B0604030504040204" pitchFamily="50" charset="-128"/>
                <a:ea typeface="メイリオ" panose="020B0604030504040204" pitchFamily="50" charset="-128"/>
              </a:rPr>
              <a:t>の保存した方が良い</a:t>
            </a:r>
            <a:endParaRPr lang="en-US" altLang="ja-JP" sz="2000" dirty="0" smtClean="0">
              <a:latin typeface="メイリオ" panose="020B0604030504040204" pitchFamily="50" charset="-128"/>
              <a:ea typeface="メイリオ" panose="020B0604030504040204" pitchFamily="50" charset="-128"/>
            </a:endParaRPr>
          </a:p>
        </p:txBody>
      </p:sp>
      <p:sp>
        <p:nvSpPr>
          <p:cNvPr id="4" name="下矢印 3"/>
          <p:cNvSpPr/>
          <p:nvPr/>
        </p:nvSpPr>
        <p:spPr bwMode="auto">
          <a:xfrm>
            <a:off x="2743200" y="3810000"/>
            <a:ext cx="533400" cy="38100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8077555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732525" y="3127620"/>
            <a:ext cx="3208149" cy="2400300"/>
          </a:xfrm>
          <a:prstGeom prst="rect">
            <a:avLst/>
          </a:prstGeom>
        </p:spPr>
      </p:pic>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19</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smtClean="0">
                <a:solidFill>
                  <a:srgbClr val="000000"/>
                </a:solidFill>
                <a:latin typeface="メイリオ" panose="020B0604030504040204" pitchFamily="50" charset="-128"/>
                <a:ea typeface="メイリオ" panose="020B0604030504040204" pitchFamily="50" charset="-128"/>
              </a:rPr>
              <a:t>4</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(1)</a:t>
            </a:r>
            <a:r>
              <a:rPr lang="ja-JP" altLang="en-US" sz="2800" dirty="0" smtClean="0">
                <a:solidFill>
                  <a:srgbClr val="000000"/>
                </a:solidFill>
                <a:latin typeface="メイリオ" panose="020B0604030504040204" pitchFamily="50" charset="-128"/>
                <a:ea typeface="メイリオ" panose="020B0604030504040204" pitchFamily="50" charset="-128"/>
              </a:rPr>
              <a:t>  箇条書き</a:t>
            </a:r>
            <a:r>
              <a:rPr lang="en-US" altLang="ja-JP" sz="2800" dirty="0" smtClean="0">
                <a:solidFill>
                  <a:srgbClr val="000000"/>
                </a:solidFill>
                <a:latin typeface="メイリオ" panose="020B0604030504040204" pitchFamily="50" charset="-128"/>
                <a:ea typeface="メイリオ" panose="020B0604030504040204" pitchFamily="50" charset="-128"/>
              </a:rPr>
              <a:t>(</a:t>
            </a:r>
            <a:r>
              <a:rPr lang="ja-JP" altLang="en-US" sz="2800" dirty="0" smtClean="0">
                <a:solidFill>
                  <a:srgbClr val="000000"/>
                </a:solidFill>
                <a:latin typeface="メイリオ" panose="020B0604030504040204" pitchFamily="50" charset="-128"/>
                <a:ea typeface="メイリオ" panose="020B0604030504040204" pitchFamily="50" charset="-128"/>
              </a:rPr>
              <a:t>・をつけ</a:t>
            </a:r>
            <a:r>
              <a:rPr lang="ja-JP" altLang="en-US" sz="2800" dirty="0">
                <a:solidFill>
                  <a:srgbClr val="000000"/>
                </a:solidFill>
                <a:latin typeface="メイリオ" panose="020B0604030504040204" pitchFamily="50" charset="-128"/>
                <a:ea typeface="メイリオ" panose="020B0604030504040204" pitchFamily="50" charset="-128"/>
              </a:rPr>
              <a:t>る</a:t>
            </a:r>
            <a:r>
              <a:rPr lang="en-US" altLang="ja-JP" sz="2800" dirty="0" smtClean="0">
                <a:solidFill>
                  <a:srgbClr val="000000"/>
                </a:solidFill>
                <a:latin typeface="メイリオ" panose="020B0604030504040204" pitchFamily="50" charset="-128"/>
                <a:ea typeface="メイリオ" panose="020B0604030504040204" pitchFamily="50" charset="-128"/>
              </a:rPr>
              <a:t>)</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3"/>
          <a:stretch>
            <a:fillRect/>
          </a:stretch>
        </p:blipFill>
        <p:spPr>
          <a:xfrm>
            <a:off x="1066800" y="1062920"/>
            <a:ext cx="4000500" cy="1590675"/>
          </a:xfrm>
          <a:prstGeom prst="rect">
            <a:avLst/>
          </a:prstGeom>
        </p:spPr>
      </p:pic>
      <p:sp>
        <p:nvSpPr>
          <p:cNvPr id="21" name="正方形/長方形 20"/>
          <p:cNvSpPr/>
          <p:nvPr/>
        </p:nvSpPr>
        <p:spPr bwMode="auto">
          <a:xfrm>
            <a:off x="773301" y="956960"/>
            <a:ext cx="4293999" cy="1696635"/>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36" name="四角形吹き出し 35"/>
          <p:cNvSpPr/>
          <p:nvPr/>
        </p:nvSpPr>
        <p:spPr bwMode="auto">
          <a:xfrm>
            <a:off x="5519550" y="1199847"/>
            <a:ext cx="3172416" cy="857553"/>
          </a:xfrm>
          <a:prstGeom prst="wedgeRectCallout">
            <a:avLst>
              <a:gd name="adj1" fmla="val -71751"/>
              <a:gd name="adj2" fmla="val 18323"/>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まず、点をつける行を範囲指定する。</a:t>
            </a:r>
            <a:endParaRPr lang="en-US" altLang="ja-JP" sz="2000" dirty="0" smtClean="0">
              <a:latin typeface="メイリオ" panose="020B0604030504040204" pitchFamily="50" charset="-128"/>
              <a:ea typeface="メイリオ" panose="020B0604030504040204" pitchFamily="50" charset="-128"/>
            </a:endParaRPr>
          </a:p>
        </p:txBody>
      </p:sp>
      <p:sp>
        <p:nvSpPr>
          <p:cNvPr id="22" name="正方形/長方形 21"/>
          <p:cNvSpPr/>
          <p:nvPr/>
        </p:nvSpPr>
        <p:spPr bwMode="auto">
          <a:xfrm>
            <a:off x="609601" y="3047565"/>
            <a:ext cx="3352800" cy="2480355"/>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4" name="楕円 23"/>
          <p:cNvSpPr/>
          <p:nvPr/>
        </p:nvSpPr>
        <p:spPr bwMode="auto">
          <a:xfrm>
            <a:off x="814121" y="3428783"/>
            <a:ext cx="432500" cy="457635"/>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5" name="楕円 24"/>
          <p:cNvSpPr/>
          <p:nvPr/>
        </p:nvSpPr>
        <p:spPr bwMode="auto">
          <a:xfrm>
            <a:off x="1273283" y="3952193"/>
            <a:ext cx="653834" cy="584153"/>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8" name="下矢印 7"/>
          <p:cNvSpPr/>
          <p:nvPr/>
        </p:nvSpPr>
        <p:spPr bwMode="auto">
          <a:xfrm>
            <a:off x="1600200" y="2653595"/>
            <a:ext cx="304800" cy="39397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6" name="四角形吹き出し 25"/>
          <p:cNvSpPr/>
          <p:nvPr/>
        </p:nvSpPr>
        <p:spPr bwMode="auto">
          <a:xfrm>
            <a:off x="4333254" y="3124201"/>
            <a:ext cx="3172416" cy="533400"/>
          </a:xfrm>
          <a:prstGeom prst="wedgeRectCallout">
            <a:avLst>
              <a:gd name="adj1" fmla="val -71751"/>
              <a:gd name="adj2" fmla="val 18323"/>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箇条書きの・を指定する。</a:t>
            </a:r>
            <a:endParaRPr lang="en-US" altLang="ja-JP" sz="2000" dirty="0" smtClean="0">
              <a:latin typeface="メイリオ" panose="020B0604030504040204" pitchFamily="50" charset="-128"/>
              <a:ea typeface="メイリオ" panose="020B0604030504040204" pitchFamily="50" charset="-128"/>
            </a:endParaRPr>
          </a:p>
        </p:txBody>
      </p:sp>
      <p:pic>
        <p:nvPicPr>
          <p:cNvPr id="10" name="図 9"/>
          <p:cNvPicPr>
            <a:picLocks noChangeAspect="1"/>
          </p:cNvPicPr>
          <p:nvPr/>
        </p:nvPicPr>
        <p:blipFill>
          <a:blip r:embed="rId4"/>
          <a:stretch>
            <a:fillRect/>
          </a:stretch>
        </p:blipFill>
        <p:spPr>
          <a:xfrm>
            <a:off x="4648200" y="4466476"/>
            <a:ext cx="4152900" cy="1419225"/>
          </a:xfrm>
          <a:prstGeom prst="rect">
            <a:avLst/>
          </a:prstGeom>
        </p:spPr>
      </p:pic>
      <p:sp>
        <p:nvSpPr>
          <p:cNvPr id="27" name="正方形/長方形 26"/>
          <p:cNvSpPr/>
          <p:nvPr/>
        </p:nvSpPr>
        <p:spPr bwMode="auto">
          <a:xfrm>
            <a:off x="4507101" y="4327770"/>
            <a:ext cx="4293999" cy="1696635"/>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2" name="右矢印 11"/>
          <p:cNvSpPr/>
          <p:nvPr/>
        </p:nvSpPr>
        <p:spPr bwMode="auto">
          <a:xfrm>
            <a:off x="4126101" y="4724402"/>
            <a:ext cx="293499" cy="304798"/>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テキスト ボックス 15"/>
          <p:cNvSpPr txBox="1"/>
          <p:nvPr/>
        </p:nvSpPr>
        <p:spPr>
          <a:xfrm>
            <a:off x="629537" y="5652353"/>
            <a:ext cx="3643313" cy="830997"/>
          </a:xfrm>
          <a:prstGeom prst="rect">
            <a:avLst/>
          </a:prstGeom>
          <a:solidFill>
            <a:srgbClr val="99FF99"/>
          </a:solidFill>
          <a:ln>
            <a:solidFill>
              <a:schemeClr val="tx1"/>
            </a:solidFill>
          </a:ln>
        </p:spPr>
        <p:txBody>
          <a:bodyPr wrap="square" rtlCol="0">
            <a:spAutoFit/>
          </a:bodyPr>
          <a:lstStyle/>
          <a:p>
            <a:pPr algn="l"/>
            <a:r>
              <a:rPr kumimoji="1" lang="ja-JP" altLang="en-US" sz="1600" dirty="0" smtClean="0">
                <a:latin typeface="メイリオ" panose="020B0604030504040204" pitchFamily="50" charset="-128"/>
                <a:ea typeface="メイリオ" panose="020B0604030504040204" pitchFamily="50" charset="-128"/>
              </a:rPr>
              <a:t>ワンポイント</a:t>
            </a:r>
            <a:r>
              <a:rPr kumimoji="1" lang="en-US" altLang="ja-JP" sz="1600" dirty="0" smtClean="0">
                <a:latin typeface="メイリオ" panose="020B0604030504040204" pitchFamily="50" charset="-128"/>
                <a:ea typeface="メイリオ" panose="020B0604030504040204" pitchFamily="50" charset="-128"/>
              </a:rPr>
              <a:t>:</a:t>
            </a:r>
            <a:r>
              <a:rPr kumimoji="1" lang="ja-JP" altLang="en-US" sz="1600" dirty="0" smtClean="0">
                <a:latin typeface="メイリオ" panose="020B0604030504040204" pitchFamily="50" charset="-128"/>
                <a:ea typeface="メイリオ" panose="020B0604030504040204" pitchFamily="50" charset="-128"/>
              </a:rPr>
              <a:t>　箇条書きを消す</a:t>
            </a:r>
          </a:p>
          <a:p>
            <a:pPr algn="l"/>
            <a:r>
              <a:rPr lang="ja-JP" altLang="en-US" sz="1600" dirty="0">
                <a:latin typeface="メイリオ" panose="020B0604030504040204" pitchFamily="50" charset="-128"/>
                <a:ea typeface="メイリオ" panose="020B0604030504040204" pitchFamily="50" charset="-128"/>
              </a:rPr>
              <a:t>上記</a:t>
            </a:r>
            <a:r>
              <a:rPr lang="ja-JP" altLang="en-US" sz="1600" dirty="0" smtClean="0">
                <a:latin typeface="メイリオ" panose="020B0604030504040204" pitchFamily="50" charset="-128"/>
                <a:ea typeface="メイリオ" panose="020B0604030504040204" pitchFamily="50" charset="-128"/>
              </a:rPr>
              <a:t>の箇条書きのアイコンをクリックすると箇条書きを消すことができます。</a:t>
            </a:r>
            <a:endParaRPr kumimoji="1" lang="ja-JP" altLang="en-US" sz="16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6320020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2</a:t>
            </a:fld>
            <a:endParaRPr lang="en-US" altLang="ja-JP" sz="1400" smtClean="0"/>
          </a:p>
        </p:txBody>
      </p:sp>
      <p:sp>
        <p:nvSpPr>
          <p:cNvPr id="4099" name="Rectangle 2"/>
          <p:cNvSpPr>
            <a:spLocks noGrp="1" noChangeArrowheads="1"/>
          </p:cNvSpPr>
          <p:nvPr>
            <p:ph type="ctrTitle"/>
          </p:nvPr>
        </p:nvSpPr>
        <p:spPr>
          <a:xfrm>
            <a:off x="228600" y="289144"/>
            <a:ext cx="8629650" cy="612775"/>
          </a:xfrm>
        </p:spPr>
        <p:txBody>
          <a:bodyPr/>
          <a:lstStyle/>
          <a:p>
            <a:pPr algn="l" eaLnBrk="1" hangingPunct="1"/>
            <a:r>
              <a:rPr lang="ja-JP" altLang="en-US" sz="3200" dirty="0" smtClean="0">
                <a:ea typeface="メイリオ" panose="020B0604030504040204" pitchFamily="50" charset="-128"/>
              </a:rPr>
              <a:t>入門の具体的な学習の進め方</a:t>
            </a:r>
            <a:endParaRPr lang="ja-JP" altLang="en-US" sz="2800" dirty="0" smtClean="0">
              <a:ea typeface="メイリオ" panose="020B0604030504040204" pitchFamily="50" charset="-128"/>
            </a:endParaRPr>
          </a:p>
        </p:txBody>
      </p:sp>
      <p:sp>
        <p:nvSpPr>
          <p:cNvPr id="3" name="テキスト ボックス 2"/>
          <p:cNvSpPr txBox="1"/>
          <p:nvPr/>
        </p:nvSpPr>
        <p:spPr>
          <a:xfrm>
            <a:off x="457200" y="993775"/>
            <a:ext cx="7620000" cy="523220"/>
          </a:xfrm>
          <a:prstGeom prst="rect">
            <a:avLst/>
          </a:prstGeom>
          <a:noFill/>
        </p:spPr>
        <p:txBody>
          <a:bodyPr wrap="square" rtlCol="0">
            <a:spAutoFit/>
          </a:bodyPr>
          <a:lstStyle/>
          <a:p>
            <a:pPr algn="l"/>
            <a:r>
              <a:rPr lang="en-US" altLang="ja-JP" sz="2800" dirty="0">
                <a:latin typeface="メイリオ" panose="020B0604030504040204" pitchFamily="50" charset="-128"/>
                <a:ea typeface="メイリオ" panose="020B0604030504040204" pitchFamily="50" charset="-128"/>
              </a:rPr>
              <a:t>0</a:t>
            </a:r>
            <a:r>
              <a:rPr kumimoji="1" lang="en-US" altLang="ja-JP" sz="2800" dirty="0" smtClean="0">
                <a:latin typeface="メイリオ" panose="020B0604030504040204" pitchFamily="50" charset="-128"/>
                <a:ea typeface="メイリオ" panose="020B0604030504040204" pitchFamily="50" charset="-128"/>
              </a:rPr>
              <a:t>~15</a:t>
            </a:r>
            <a:r>
              <a:rPr kumimoji="1" lang="ja-JP" altLang="en-US" sz="2800" dirty="0" err="1" smtClean="0">
                <a:latin typeface="メイリオ" panose="020B0604030504040204" pitchFamily="50" charset="-128"/>
                <a:ea typeface="メイリオ" panose="020B0604030504040204" pitchFamily="50" charset="-128"/>
              </a:rPr>
              <a:t>まで</a:t>
            </a:r>
            <a:r>
              <a:rPr kumimoji="1" lang="ja-JP" altLang="en-US" sz="2800" dirty="0" smtClean="0">
                <a:latin typeface="メイリオ" panose="020B0604030504040204" pitchFamily="50" charset="-128"/>
                <a:ea typeface="メイリオ" panose="020B0604030504040204" pitchFamily="50" charset="-128"/>
              </a:rPr>
              <a:t>用意されています。</a:t>
            </a:r>
            <a:endParaRPr kumimoji="1" lang="ja-JP" altLang="en-US" sz="2800" dirty="0">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1066800" y="1608851"/>
            <a:ext cx="4572000" cy="830997"/>
          </a:xfrm>
          <a:prstGeom prst="rect">
            <a:avLst/>
          </a:prstGeom>
          <a:noFill/>
          <a:ln>
            <a:solidFill>
              <a:schemeClr val="tx1"/>
            </a:solidFill>
          </a:ln>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完成</a:t>
            </a:r>
            <a:r>
              <a:rPr kumimoji="1" lang="ja-JP" altLang="en-US" sz="2400" dirty="0" smtClean="0">
                <a:latin typeface="メイリオ" panose="020B0604030504040204" pitchFamily="50" charset="-128"/>
                <a:ea typeface="メイリオ" panose="020B0604030504040204" pitchFamily="50" charset="-128"/>
              </a:rPr>
              <a:t>イメージとヒントを見ながら、文書を作成する。</a:t>
            </a:r>
            <a:endParaRPr kumimoji="1" lang="ja-JP" altLang="en-US" sz="2400" dirty="0">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1066800" y="3128513"/>
            <a:ext cx="4572000" cy="830997"/>
          </a:xfrm>
          <a:prstGeom prst="rect">
            <a:avLst/>
          </a:prstGeom>
          <a:noFill/>
          <a:ln>
            <a:solidFill>
              <a:schemeClr val="tx1"/>
            </a:solidFill>
          </a:ln>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文書が出来上がったら、先生のチェックを受ける</a:t>
            </a:r>
            <a:endParaRPr kumimoji="1" lang="ja-JP" altLang="en-US" sz="2400" dirty="0">
              <a:latin typeface="メイリオ" panose="020B0604030504040204" pitchFamily="50" charset="-128"/>
              <a:ea typeface="メイリオ" panose="020B0604030504040204" pitchFamily="50" charset="-128"/>
            </a:endParaRPr>
          </a:p>
        </p:txBody>
      </p:sp>
      <p:cxnSp>
        <p:nvCxnSpPr>
          <p:cNvPr id="8" name="直線矢印コネクタ 7"/>
          <p:cNvCxnSpPr>
            <a:stCxn id="2" idx="2"/>
            <a:endCxn id="9" idx="0"/>
          </p:cNvCxnSpPr>
          <p:nvPr/>
        </p:nvCxnSpPr>
        <p:spPr bwMode="auto">
          <a:xfrm>
            <a:off x="3352800" y="2439848"/>
            <a:ext cx="0" cy="688665"/>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テキスト ボックス 11"/>
          <p:cNvSpPr txBox="1"/>
          <p:nvPr/>
        </p:nvSpPr>
        <p:spPr>
          <a:xfrm>
            <a:off x="1066800" y="4304568"/>
            <a:ext cx="4572000" cy="461665"/>
          </a:xfrm>
          <a:prstGeom prst="rect">
            <a:avLst/>
          </a:prstGeom>
          <a:noFill/>
          <a:ln>
            <a:solidFill>
              <a:schemeClr val="tx1"/>
            </a:solidFill>
          </a:ln>
        </p:spPr>
        <p:txBody>
          <a:bodyPr wrap="square" rtlCol="0">
            <a:spAutoFit/>
          </a:bodyPr>
          <a:lstStyle/>
          <a:p>
            <a:pPr algn="l"/>
            <a:r>
              <a:rPr kumimoji="1" lang="en-US" altLang="ja-JP" sz="2400" dirty="0" smtClean="0">
                <a:latin typeface="メイリオ" panose="020B0604030504040204" pitchFamily="50" charset="-128"/>
                <a:ea typeface="メイリオ" panose="020B0604030504040204" pitchFamily="50" charset="-128"/>
              </a:rPr>
              <a:t>OK</a:t>
            </a:r>
            <a:r>
              <a:rPr kumimoji="1" lang="ja-JP" altLang="en-US" sz="2400" dirty="0" smtClean="0">
                <a:latin typeface="メイリオ" panose="020B0604030504040204" pitchFamily="50" charset="-128"/>
                <a:ea typeface="メイリオ" panose="020B0604030504040204" pitchFamily="50" charset="-128"/>
              </a:rPr>
              <a:t>だったら</a:t>
            </a:r>
            <a:r>
              <a:rPr lang="ja-JP" altLang="en-US" sz="2400" dirty="0">
                <a:latin typeface="メイリオ" panose="020B0604030504040204" pitchFamily="50" charset="-128"/>
                <a:ea typeface="メイリオ" panose="020B0604030504040204" pitchFamily="50" charset="-128"/>
              </a:rPr>
              <a:t>、次の課題に進む</a:t>
            </a:r>
          </a:p>
        </p:txBody>
      </p:sp>
      <p:cxnSp>
        <p:nvCxnSpPr>
          <p:cNvPr id="13" name="直線矢印コネクタ 12"/>
          <p:cNvCxnSpPr/>
          <p:nvPr/>
        </p:nvCxnSpPr>
        <p:spPr bwMode="auto">
          <a:xfrm>
            <a:off x="3352800" y="3959510"/>
            <a:ext cx="0" cy="319333"/>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直線矢印コネクタ 14"/>
          <p:cNvCxnSpPr>
            <a:endCxn id="2" idx="1"/>
          </p:cNvCxnSpPr>
          <p:nvPr/>
        </p:nvCxnSpPr>
        <p:spPr bwMode="auto">
          <a:xfrm flipV="1">
            <a:off x="533400" y="2024350"/>
            <a:ext cx="533400" cy="183712"/>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直線コネクタ 19"/>
          <p:cNvCxnSpPr/>
          <p:nvPr/>
        </p:nvCxnSpPr>
        <p:spPr bwMode="auto">
          <a:xfrm>
            <a:off x="533400" y="2208062"/>
            <a:ext cx="0" cy="3000386"/>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直線コネクタ 21"/>
          <p:cNvCxnSpPr/>
          <p:nvPr/>
        </p:nvCxnSpPr>
        <p:spPr bwMode="auto">
          <a:xfrm>
            <a:off x="533400" y="5208448"/>
            <a:ext cx="2819400" cy="0"/>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直線コネクタ 23"/>
          <p:cNvCxnSpPr/>
          <p:nvPr/>
        </p:nvCxnSpPr>
        <p:spPr bwMode="auto">
          <a:xfrm>
            <a:off x="3341077" y="4766233"/>
            <a:ext cx="11723" cy="442215"/>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テキスト ボックス 24"/>
          <p:cNvSpPr txBox="1"/>
          <p:nvPr/>
        </p:nvSpPr>
        <p:spPr>
          <a:xfrm>
            <a:off x="1251972" y="5409237"/>
            <a:ext cx="6582905" cy="1200329"/>
          </a:xfrm>
          <a:prstGeom prst="rect">
            <a:avLst/>
          </a:prstGeom>
          <a:noFill/>
        </p:spPr>
        <p:txBody>
          <a:bodyPr wrap="square" rtlCol="0">
            <a:spAutoFit/>
          </a:bodyPr>
          <a:lstStyle/>
          <a:p>
            <a:pPr algn="l"/>
            <a:r>
              <a:rPr kumimoji="1"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課題の</a:t>
            </a:r>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ヒントは</a:t>
            </a:r>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まとめて授業支援サイト</a:t>
            </a:r>
            <a:r>
              <a:rPr kumimoji="1"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の</a:t>
            </a:r>
            <a:r>
              <a:rPr kumimoji="1"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中にもありますので、前の課題でやったことを忘れたら、それを見てください。</a:t>
            </a:r>
            <a:endParaRPr kumimoji="1" lang="ja-JP" altLang="en-US" sz="2400" dirty="0">
              <a:solidFill>
                <a:schemeClr val="accent6">
                  <a:lumMod val="50000"/>
                </a:schemeClr>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258603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911114" y="3082067"/>
            <a:ext cx="2669697" cy="3678249"/>
          </a:xfrm>
          <a:prstGeom prst="rect">
            <a:avLst/>
          </a:prstGeom>
        </p:spPr>
      </p:pic>
      <p:pic>
        <p:nvPicPr>
          <p:cNvPr id="28" name="図 27"/>
          <p:cNvPicPr>
            <a:picLocks noChangeAspect="1"/>
          </p:cNvPicPr>
          <p:nvPr/>
        </p:nvPicPr>
        <p:blipFill>
          <a:blip r:embed="rId3"/>
          <a:stretch>
            <a:fillRect/>
          </a:stretch>
        </p:blipFill>
        <p:spPr>
          <a:xfrm>
            <a:off x="4543425" y="4364451"/>
            <a:ext cx="4143375" cy="1666875"/>
          </a:xfrm>
          <a:prstGeom prst="rect">
            <a:avLst/>
          </a:prstGeom>
        </p:spPr>
      </p:pic>
      <p:pic>
        <p:nvPicPr>
          <p:cNvPr id="14" name="図 13"/>
          <p:cNvPicPr>
            <a:picLocks noChangeAspect="1"/>
          </p:cNvPicPr>
          <p:nvPr/>
        </p:nvPicPr>
        <p:blipFill>
          <a:blip r:embed="rId4"/>
          <a:stretch>
            <a:fillRect/>
          </a:stretch>
        </p:blipFill>
        <p:spPr>
          <a:xfrm>
            <a:off x="828837" y="1047612"/>
            <a:ext cx="4286250" cy="1447800"/>
          </a:xfrm>
          <a:prstGeom prst="rect">
            <a:avLst/>
          </a:prstGeom>
        </p:spPr>
      </p:pic>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20</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smtClean="0">
                <a:solidFill>
                  <a:srgbClr val="000000"/>
                </a:solidFill>
                <a:latin typeface="メイリオ" panose="020B0604030504040204" pitchFamily="50" charset="-128"/>
                <a:ea typeface="メイリオ" panose="020B0604030504040204" pitchFamily="50" charset="-128"/>
              </a:rPr>
              <a:t>4</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(2)</a:t>
            </a:r>
            <a:r>
              <a:rPr lang="ja-JP" altLang="en-US" sz="2800" dirty="0" smtClean="0">
                <a:solidFill>
                  <a:srgbClr val="000000"/>
                </a:solidFill>
                <a:latin typeface="メイリオ" panose="020B0604030504040204" pitchFamily="50" charset="-128"/>
                <a:ea typeface="メイリオ" panose="020B0604030504040204" pitchFamily="50" charset="-128"/>
              </a:rPr>
              <a:t>  行間隔の変更</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21" name="正方形/長方形 20"/>
          <p:cNvSpPr/>
          <p:nvPr/>
        </p:nvSpPr>
        <p:spPr bwMode="auto">
          <a:xfrm>
            <a:off x="773301" y="956960"/>
            <a:ext cx="4293999" cy="1696635"/>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36" name="四角形吹き出し 35"/>
          <p:cNvSpPr/>
          <p:nvPr/>
        </p:nvSpPr>
        <p:spPr bwMode="auto">
          <a:xfrm>
            <a:off x="5519550" y="1199847"/>
            <a:ext cx="3172416" cy="857553"/>
          </a:xfrm>
          <a:prstGeom prst="wedgeRectCallout">
            <a:avLst>
              <a:gd name="adj1" fmla="val -71751"/>
              <a:gd name="adj2" fmla="val 18323"/>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まず、行間を変更する行を範囲指定する。</a:t>
            </a:r>
            <a:endParaRPr lang="en-US" altLang="ja-JP" sz="2000" dirty="0" smtClean="0">
              <a:latin typeface="メイリオ" panose="020B0604030504040204" pitchFamily="50" charset="-128"/>
              <a:ea typeface="メイリオ" panose="020B0604030504040204" pitchFamily="50" charset="-128"/>
            </a:endParaRPr>
          </a:p>
        </p:txBody>
      </p:sp>
      <p:sp>
        <p:nvSpPr>
          <p:cNvPr id="22" name="正方形/長方形 21"/>
          <p:cNvSpPr/>
          <p:nvPr/>
        </p:nvSpPr>
        <p:spPr bwMode="auto">
          <a:xfrm>
            <a:off x="773301" y="3047565"/>
            <a:ext cx="2771347" cy="3673910"/>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4" name="楕円 23"/>
          <p:cNvSpPr/>
          <p:nvPr/>
        </p:nvSpPr>
        <p:spPr bwMode="auto">
          <a:xfrm>
            <a:off x="1383950" y="3716083"/>
            <a:ext cx="432500" cy="400908"/>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5" name="楕円 24"/>
          <p:cNvSpPr/>
          <p:nvPr/>
        </p:nvSpPr>
        <p:spPr bwMode="auto">
          <a:xfrm>
            <a:off x="1194843" y="4606914"/>
            <a:ext cx="1942064" cy="449274"/>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8" name="下矢印 7"/>
          <p:cNvSpPr/>
          <p:nvPr/>
        </p:nvSpPr>
        <p:spPr bwMode="auto">
          <a:xfrm>
            <a:off x="1600200" y="2653595"/>
            <a:ext cx="304800" cy="39397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6" name="四角形吹き出し 25"/>
          <p:cNvSpPr/>
          <p:nvPr/>
        </p:nvSpPr>
        <p:spPr bwMode="auto">
          <a:xfrm>
            <a:off x="4333254" y="3124200"/>
            <a:ext cx="3172416" cy="765557"/>
          </a:xfrm>
          <a:prstGeom prst="wedgeRectCallout">
            <a:avLst>
              <a:gd name="adj1" fmla="val -109857"/>
              <a:gd name="adj2" fmla="val 56788"/>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行間隔の指定をして、行の間を広げる指定をする。</a:t>
            </a:r>
            <a:endParaRPr lang="en-US" altLang="ja-JP" sz="2000" dirty="0" smtClean="0">
              <a:latin typeface="メイリオ" panose="020B0604030504040204" pitchFamily="50" charset="-128"/>
              <a:ea typeface="メイリオ" panose="020B0604030504040204" pitchFamily="50" charset="-128"/>
            </a:endParaRPr>
          </a:p>
        </p:txBody>
      </p:sp>
      <p:sp>
        <p:nvSpPr>
          <p:cNvPr id="27" name="正方形/長方形 26"/>
          <p:cNvSpPr/>
          <p:nvPr/>
        </p:nvSpPr>
        <p:spPr bwMode="auto">
          <a:xfrm>
            <a:off x="4507101" y="4327770"/>
            <a:ext cx="4293999" cy="1696635"/>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2" name="右矢印 11"/>
          <p:cNvSpPr/>
          <p:nvPr/>
        </p:nvSpPr>
        <p:spPr bwMode="auto">
          <a:xfrm>
            <a:off x="4126101" y="4724402"/>
            <a:ext cx="293499" cy="304798"/>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325734575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a:blip r:embed="rId2"/>
          <a:stretch>
            <a:fillRect/>
          </a:stretch>
        </p:blipFill>
        <p:spPr>
          <a:xfrm>
            <a:off x="414579" y="1039693"/>
            <a:ext cx="4605009" cy="5114106"/>
          </a:xfrm>
          <a:prstGeom prst="rect">
            <a:avLst/>
          </a:prstGeom>
        </p:spPr>
      </p:pic>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21</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a:solidFill>
                  <a:srgbClr val="000000"/>
                </a:solidFill>
                <a:latin typeface="メイリオ" panose="020B0604030504040204" pitchFamily="50" charset="-128"/>
                <a:ea typeface="メイリオ" panose="020B0604030504040204" pitchFamily="50" charset="-128"/>
              </a:rPr>
              <a:t>5</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(1)</a:t>
            </a:r>
            <a:r>
              <a:rPr lang="ja-JP" altLang="en-US" sz="2800" dirty="0" smtClean="0">
                <a:solidFill>
                  <a:srgbClr val="000000"/>
                </a:solidFill>
                <a:latin typeface="メイリオ" panose="020B0604030504040204" pitchFamily="50" charset="-128"/>
                <a:ea typeface="メイリオ" panose="020B0604030504040204" pitchFamily="50" charset="-128"/>
              </a:rPr>
              <a:t>  図形の</a:t>
            </a:r>
            <a:r>
              <a:rPr lang="ja-JP" altLang="en-US" sz="2800" dirty="0" smtClean="0">
                <a:solidFill>
                  <a:srgbClr val="000000"/>
                </a:solidFill>
                <a:latin typeface="メイリオ" panose="020B0604030504040204" pitchFamily="50" charset="-128"/>
                <a:ea typeface="メイリオ" panose="020B0604030504040204" pitchFamily="50" charset="-128"/>
              </a:rPr>
              <a:t>描画　</a:t>
            </a:r>
            <a:r>
              <a:rPr lang="ja-JP" altLang="en-US" sz="2800" dirty="0" smtClean="0">
                <a:solidFill>
                  <a:srgbClr val="000000"/>
                </a:solidFill>
                <a:latin typeface="メイリオ" panose="020B0604030504040204" pitchFamily="50" charset="-128"/>
                <a:ea typeface="メイリオ" panose="020B0604030504040204" pitchFamily="50" charset="-128"/>
              </a:rPr>
              <a:t>その</a:t>
            </a:r>
            <a:r>
              <a:rPr lang="en-US" altLang="ja-JP" sz="2800" dirty="0" smtClean="0">
                <a:solidFill>
                  <a:srgbClr val="000000"/>
                </a:solidFill>
                <a:latin typeface="メイリオ" panose="020B0604030504040204" pitchFamily="50" charset="-128"/>
                <a:ea typeface="メイリオ" panose="020B0604030504040204" pitchFamily="50" charset="-128"/>
              </a:rPr>
              <a:t>1</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21" name="正方形/長方形 20"/>
          <p:cNvSpPr/>
          <p:nvPr/>
        </p:nvSpPr>
        <p:spPr bwMode="auto">
          <a:xfrm>
            <a:off x="388748" y="978908"/>
            <a:ext cx="4630840" cy="5266317"/>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36" name="四角形吹き出し 35"/>
          <p:cNvSpPr/>
          <p:nvPr/>
        </p:nvSpPr>
        <p:spPr bwMode="auto">
          <a:xfrm>
            <a:off x="5514384" y="978908"/>
            <a:ext cx="3172416" cy="857553"/>
          </a:xfrm>
          <a:prstGeom prst="wedgeRectCallout">
            <a:avLst>
              <a:gd name="adj1" fmla="val -86407"/>
              <a:gd name="adj2" fmla="val 112302"/>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挿入</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図形</a:t>
            </a:r>
            <a:r>
              <a:rPr lang="en-US" altLang="ja-JP" sz="2000" dirty="0" smtClean="0">
                <a:latin typeface="メイリオ" panose="020B0604030504040204" pitchFamily="50" charset="-128"/>
                <a:ea typeface="メイリオ" panose="020B0604030504040204" pitchFamily="50" charset="-128"/>
              </a:rPr>
              <a:t>]</a:t>
            </a:r>
            <a:r>
              <a:rPr lang="ja-JP" altLang="en-US" sz="2000" dirty="0" err="1" smtClean="0">
                <a:latin typeface="メイリオ" panose="020B0604030504040204" pitchFamily="50" charset="-128"/>
                <a:ea typeface="メイリオ" panose="020B0604030504040204" pitchFamily="50" charset="-128"/>
              </a:rPr>
              <a:t>で</a:t>
            </a:r>
            <a:r>
              <a:rPr lang="ja-JP" altLang="en-US" sz="2000" dirty="0" err="1" smtClean="0">
                <a:latin typeface="メイリオ" panose="020B0604030504040204" pitchFamily="50" charset="-128"/>
                <a:ea typeface="メイリオ" panose="020B0604030504040204" pitchFamily="50" charset="-128"/>
              </a:rPr>
              <a:t>描</a:t>
            </a:r>
            <a:r>
              <a:rPr lang="ja-JP" altLang="en-US" sz="2000" dirty="0" smtClean="0">
                <a:latin typeface="メイリオ" panose="020B0604030504040204" pitchFamily="50" charset="-128"/>
                <a:ea typeface="メイリオ" panose="020B0604030504040204" pitchFamily="50" charset="-128"/>
              </a:rPr>
              <a:t>画する図形を選らぶ。</a:t>
            </a:r>
            <a:endParaRPr lang="en-US" altLang="ja-JP" sz="2000" dirty="0" smtClean="0">
              <a:latin typeface="メイリオ" panose="020B0604030504040204" pitchFamily="50" charset="-128"/>
              <a:ea typeface="メイリオ" panose="020B0604030504040204" pitchFamily="50" charset="-128"/>
            </a:endParaRPr>
          </a:p>
        </p:txBody>
      </p:sp>
      <p:sp>
        <p:nvSpPr>
          <p:cNvPr id="24" name="楕円 23"/>
          <p:cNvSpPr/>
          <p:nvPr/>
        </p:nvSpPr>
        <p:spPr bwMode="auto">
          <a:xfrm>
            <a:off x="1944583" y="1451812"/>
            <a:ext cx="533929" cy="592082"/>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9" name="楕円 18"/>
          <p:cNvSpPr/>
          <p:nvPr/>
        </p:nvSpPr>
        <p:spPr bwMode="auto">
          <a:xfrm>
            <a:off x="458683" y="1120473"/>
            <a:ext cx="681525" cy="400908"/>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14" name="図 13"/>
          <p:cNvPicPr>
            <a:picLocks noChangeAspect="1"/>
          </p:cNvPicPr>
          <p:nvPr/>
        </p:nvPicPr>
        <p:blipFill>
          <a:blip r:embed="rId3"/>
          <a:stretch>
            <a:fillRect/>
          </a:stretch>
        </p:blipFill>
        <p:spPr>
          <a:xfrm>
            <a:off x="7245147" y="4068521"/>
            <a:ext cx="1371600" cy="1619250"/>
          </a:xfrm>
          <a:prstGeom prst="rect">
            <a:avLst/>
          </a:prstGeom>
        </p:spPr>
      </p:pic>
      <p:sp>
        <p:nvSpPr>
          <p:cNvPr id="15" name="正方形/長方形 14"/>
          <p:cNvSpPr/>
          <p:nvPr/>
        </p:nvSpPr>
        <p:spPr bwMode="auto">
          <a:xfrm>
            <a:off x="7025717" y="3946926"/>
            <a:ext cx="1591030" cy="1862440"/>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7" name="四角形吹き出し 16"/>
          <p:cNvSpPr/>
          <p:nvPr/>
        </p:nvSpPr>
        <p:spPr bwMode="auto">
          <a:xfrm>
            <a:off x="5510509" y="3124200"/>
            <a:ext cx="3030416" cy="701131"/>
          </a:xfrm>
          <a:prstGeom prst="wedgeRectCallout">
            <a:avLst>
              <a:gd name="adj1" fmla="val 31778"/>
              <a:gd name="adj2" fmla="val 60508"/>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ドラッグすると</a:t>
            </a:r>
            <a:br>
              <a:rPr lang="ja-JP" altLang="en-US" sz="2000" dirty="0" smtClean="0">
                <a:latin typeface="メイリオ" panose="020B0604030504040204" pitchFamily="50" charset="-128"/>
                <a:ea typeface="メイリオ" panose="020B0604030504040204" pitchFamily="50" charset="-128"/>
              </a:rPr>
            </a:br>
            <a:r>
              <a:rPr lang="ja-JP" altLang="en-US" sz="2000" dirty="0" smtClean="0">
                <a:latin typeface="メイリオ" panose="020B0604030504040204" pitchFamily="50" charset="-128"/>
                <a:ea typeface="メイリオ" panose="020B0604030504040204" pitchFamily="50" charset="-128"/>
              </a:rPr>
              <a:t>図形が描ける</a:t>
            </a:r>
            <a:endParaRPr lang="en-US" altLang="ja-JP" sz="2000" dirty="0" smtClean="0">
              <a:latin typeface="メイリオ" panose="020B0604030504040204" pitchFamily="50" charset="-128"/>
              <a:ea typeface="メイリオ" panose="020B0604030504040204" pitchFamily="50" charset="-128"/>
            </a:endParaRPr>
          </a:p>
        </p:txBody>
      </p:sp>
      <p:sp>
        <p:nvSpPr>
          <p:cNvPr id="6" name="右矢印 5"/>
          <p:cNvSpPr/>
          <p:nvPr/>
        </p:nvSpPr>
        <p:spPr bwMode="auto">
          <a:xfrm>
            <a:off x="5239018" y="4267200"/>
            <a:ext cx="1314182" cy="381000"/>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3694821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a:solidFill>
                  <a:srgbClr val="000000"/>
                </a:solidFill>
                <a:latin typeface="メイリオ" panose="020B0604030504040204" pitchFamily="50" charset="-128"/>
                <a:ea typeface="メイリオ" panose="020B0604030504040204" pitchFamily="50" charset="-128"/>
              </a:rPr>
              <a:t>5</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(2)</a:t>
            </a:r>
            <a:r>
              <a:rPr lang="ja-JP" altLang="en-US" sz="2800" dirty="0" smtClean="0">
                <a:solidFill>
                  <a:srgbClr val="000000"/>
                </a:solidFill>
                <a:latin typeface="メイリオ" panose="020B0604030504040204" pitchFamily="50" charset="-128"/>
                <a:ea typeface="メイリオ" panose="020B0604030504040204" pitchFamily="50" charset="-128"/>
              </a:rPr>
              <a:t>  図形の</a:t>
            </a:r>
            <a:r>
              <a:rPr lang="ja-JP" altLang="en-US" sz="2800" dirty="0" smtClean="0">
                <a:solidFill>
                  <a:srgbClr val="000000"/>
                </a:solidFill>
                <a:latin typeface="メイリオ" panose="020B0604030504040204" pitchFamily="50" charset="-128"/>
                <a:ea typeface="メイリオ" panose="020B0604030504040204" pitchFamily="50" charset="-128"/>
              </a:rPr>
              <a:t>描画 </a:t>
            </a:r>
            <a:r>
              <a:rPr lang="ja-JP" altLang="en-US" sz="2800" dirty="0" smtClean="0">
                <a:solidFill>
                  <a:srgbClr val="000000"/>
                </a:solidFill>
                <a:latin typeface="メイリオ" panose="020B0604030504040204" pitchFamily="50" charset="-128"/>
                <a:ea typeface="メイリオ" panose="020B0604030504040204" pitchFamily="50" charset="-128"/>
              </a:rPr>
              <a:t>その</a:t>
            </a:r>
            <a:r>
              <a:rPr lang="en-US" altLang="ja-JP" sz="2800" dirty="0">
                <a:solidFill>
                  <a:srgbClr val="000000"/>
                </a:solidFill>
                <a:latin typeface="メイリオ" panose="020B0604030504040204" pitchFamily="50" charset="-128"/>
                <a:ea typeface="メイリオ" panose="020B0604030504040204" pitchFamily="50" charset="-128"/>
              </a:rPr>
              <a:t>2</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26" name="テキスト ボックス 25"/>
          <p:cNvSpPr txBox="1"/>
          <p:nvPr/>
        </p:nvSpPr>
        <p:spPr>
          <a:xfrm>
            <a:off x="6385886" y="1763045"/>
            <a:ext cx="1371599" cy="707886"/>
          </a:xfrm>
          <a:prstGeom prst="rect">
            <a:avLst/>
          </a:prstGeom>
          <a:solidFill>
            <a:srgbClr val="99FF99"/>
          </a:solidFill>
          <a:ln>
            <a:solidFill>
              <a:schemeClr val="tx1"/>
            </a:solidFill>
          </a:ln>
        </p:spPr>
        <p:txBody>
          <a:bodyPr wrap="square" rtlCol="0">
            <a:spAutoFit/>
          </a:bodyPr>
          <a:lstStyle/>
          <a:p>
            <a:pPr algn="l"/>
            <a:r>
              <a:rPr lang="ja-JP" altLang="en-US" sz="2000" dirty="0" smtClean="0">
                <a:latin typeface="メイリオ" panose="020B0604030504040204" pitchFamily="50" charset="-128"/>
                <a:ea typeface="メイリオ" panose="020B0604030504040204" pitchFamily="50" charset="-128"/>
              </a:rPr>
              <a:t>文字を</a:t>
            </a:r>
            <a:br>
              <a:rPr lang="ja-JP" altLang="en-US" sz="2000" dirty="0" smtClean="0">
                <a:latin typeface="メイリオ" panose="020B0604030504040204" pitchFamily="50" charset="-128"/>
                <a:ea typeface="メイリオ" panose="020B0604030504040204" pitchFamily="50" charset="-128"/>
              </a:rPr>
            </a:br>
            <a:r>
              <a:rPr lang="ja-JP" altLang="en-US" sz="2000" dirty="0" smtClean="0">
                <a:latin typeface="メイリオ" panose="020B0604030504040204" pitchFamily="50" charset="-128"/>
                <a:ea typeface="メイリオ" panose="020B0604030504040204" pitchFamily="50" charset="-128"/>
              </a:rPr>
              <a:t>入れる箱</a:t>
            </a:r>
            <a:endParaRPr kumimoji="1" lang="ja-JP" altLang="en-US" sz="2000" dirty="0">
              <a:latin typeface="メイリオ" panose="020B0604030504040204" pitchFamily="50" charset="-128"/>
              <a:ea typeface="メイリオ" panose="020B0604030504040204" pitchFamily="50" charset="-128"/>
            </a:endParaRPr>
          </a:p>
        </p:txBody>
      </p:sp>
      <p:sp>
        <p:nvSpPr>
          <p:cNvPr id="31" name="テキスト ボックス 30"/>
          <p:cNvSpPr txBox="1"/>
          <p:nvPr/>
        </p:nvSpPr>
        <p:spPr>
          <a:xfrm>
            <a:off x="5749904" y="4805839"/>
            <a:ext cx="2936896" cy="923330"/>
          </a:xfrm>
          <a:prstGeom prst="rect">
            <a:avLst/>
          </a:prstGeom>
          <a:solidFill>
            <a:srgbClr val="99FF99"/>
          </a:solidFill>
          <a:ln>
            <a:solidFill>
              <a:schemeClr val="tx1"/>
            </a:solidFill>
          </a:ln>
        </p:spPr>
        <p:txBody>
          <a:bodyPr wrap="square" rtlCol="0">
            <a:spAutoFit/>
          </a:bodyPr>
          <a:lstStyle/>
          <a:p>
            <a:pPr algn="l"/>
            <a:r>
              <a:rPr lang="ja-JP" altLang="en-US" dirty="0" smtClean="0">
                <a:latin typeface="メイリオ" panose="020B0604030504040204" pitchFamily="50" charset="-128"/>
                <a:ea typeface="メイリオ" panose="020B0604030504040204" pitchFamily="50" charset="-128"/>
              </a:rPr>
              <a:t>図形</a:t>
            </a:r>
            <a:r>
              <a:rPr lang="ja-JP" altLang="en-US" dirty="0" smtClean="0">
                <a:latin typeface="メイリオ" panose="020B0604030504040204" pitchFamily="50" charset="-128"/>
                <a:ea typeface="メイリオ" panose="020B0604030504040204" pitchFamily="50" charset="-128"/>
              </a:rPr>
              <a:t>をクリック</a:t>
            </a:r>
            <a:r>
              <a:rPr lang="ja-JP" altLang="en-US" dirty="0" smtClean="0">
                <a:latin typeface="メイリオ" panose="020B0604030504040204" pitchFamily="50" charset="-128"/>
                <a:ea typeface="メイリオ" panose="020B0604030504040204" pitchFamily="50" charset="-128"/>
              </a:rPr>
              <a:t>した、後に右ボタンクリックで、</a:t>
            </a:r>
            <a:r>
              <a:rPr lang="ja-JP" altLang="en-US" dirty="0" smtClean="0">
                <a:latin typeface="メイリオ" panose="020B0604030504040204" pitchFamily="50" charset="-128"/>
                <a:ea typeface="メイリオ" panose="020B0604030504040204" pitchFamily="50" charset="-128"/>
              </a:rPr>
              <a:t>変形や削除などの操作ができる</a:t>
            </a:r>
          </a:p>
        </p:txBody>
      </p:sp>
      <p:pic>
        <p:nvPicPr>
          <p:cNvPr id="23" name="図 22"/>
          <p:cNvPicPr>
            <a:picLocks noChangeAspect="1"/>
          </p:cNvPicPr>
          <p:nvPr/>
        </p:nvPicPr>
        <p:blipFill>
          <a:blip r:embed="rId2"/>
          <a:stretch>
            <a:fillRect/>
          </a:stretch>
        </p:blipFill>
        <p:spPr>
          <a:xfrm>
            <a:off x="540368" y="1014608"/>
            <a:ext cx="4838700" cy="2943225"/>
          </a:xfrm>
          <a:prstGeom prst="rect">
            <a:avLst/>
          </a:prstGeom>
        </p:spPr>
      </p:pic>
      <p:sp>
        <p:nvSpPr>
          <p:cNvPr id="24" name="楕円 23"/>
          <p:cNvSpPr/>
          <p:nvPr/>
        </p:nvSpPr>
        <p:spPr bwMode="auto">
          <a:xfrm>
            <a:off x="2741922" y="1170823"/>
            <a:ext cx="808346" cy="804024"/>
          </a:xfrm>
          <a:prstGeom prst="ellipse">
            <a:avLst/>
          </a:prstGeom>
          <a:noFill/>
          <a:ln w="381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32" name="楕円 31"/>
          <p:cNvSpPr/>
          <p:nvPr/>
        </p:nvSpPr>
        <p:spPr bwMode="auto">
          <a:xfrm>
            <a:off x="1569068" y="950983"/>
            <a:ext cx="668371" cy="364830"/>
          </a:xfrm>
          <a:prstGeom prst="ellipse">
            <a:avLst/>
          </a:prstGeom>
          <a:noFill/>
          <a:ln w="381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33" name="楕円 32"/>
          <p:cNvSpPr/>
          <p:nvPr/>
        </p:nvSpPr>
        <p:spPr bwMode="auto">
          <a:xfrm>
            <a:off x="2773523" y="2726433"/>
            <a:ext cx="482393" cy="479814"/>
          </a:xfrm>
          <a:prstGeom prst="ellipse">
            <a:avLst/>
          </a:prstGeom>
          <a:noFill/>
          <a:ln w="381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5" name="四角形吹き出し 24"/>
          <p:cNvSpPr/>
          <p:nvPr/>
        </p:nvSpPr>
        <p:spPr bwMode="auto">
          <a:xfrm>
            <a:off x="5556478" y="1036563"/>
            <a:ext cx="3030416" cy="367520"/>
          </a:xfrm>
          <a:prstGeom prst="wedgeRectCallout">
            <a:avLst>
              <a:gd name="adj1" fmla="val -122673"/>
              <a:gd name="adj2" fmla="val 475609"/>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テキストボックスを描く</a:t>
            </a:r>
            <a:endParaRPr lang="en-US" altLang="ja-JP" sz="2000" dirty="0" smtClean="0">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3"/>
          <a:stretch>
            <a:fillRect/>
          </a:stretch>
        </p:blipFill>
        <p:spPr>
          <a:xfrm>
            <a:off x="2273602" y="4438650"/>
            <a:ext cx="3419475" cy="2419350"/>
          </a:xfrm>
          <a:prstGeom prst="rect">
            <a:avLst/>
          </a:prstGeom>
        </p:spPr>
      </p:pic>
    </p:spTree>
    <p:extLst>
      <p:ext uri="{BB962C8B-B14F-4D97-AF65-F5344CB8AC3E}">
        <p14:creationId xmlns:p14="http://schemas.microsoft.com/office/powerpoint/2010/main" val="27346320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1028972" y="1177942"/>
            <a:ext cx="4533627" cy="3798445"/>
          </a:xfrm>
          <a:prstGeom prst="rect">
            <a:avLst/>
          </a:prstGeom>
        </p:spPr>
      </p:pic>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a:solidFill>
                  <a:srgbClr val="000000"/>
                </a:solidFill>
                <a:latin typeface="メイリオ" panose="020B0604030504040204" pitchFamily="50" charset="-128"/>
                <a:ea typeface="メイリオ" panose="020B0604030504040204" pitchFamily="50" charset="-128"/>
              </a:rPr>
              <a:t>7</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(1)</a:t>
            </a:r>
            <a:r>
              <a:rPr lang="ja-JP" altLang="en-US" sz="2800" dirty="0" smtClean="0">
                <a:solidFill>
                  <a:srgbClr val="000000"/>
                </a:solidFill>
                <a:latin typeface="メイリオ" panose="020B0604030504040204" pitchFamily="50" charset="-128"/>
                <a:ea typeface="メイリオ" panose="020B0604030504040204" pitchFamily="50" charset="-128"/>
              </a:rPr>
              <a:t>  横向き</a:t>
            </a:r>
            <a:r>
              <a:rPr lang="en-US" altLang="ja-JP" sz="2800" dirty="0" smtClean="0">
                <a:solidFill>
                  <a:srgbClr val="000000"/>
                </a:solidFill>
                <a:latin typeface="メイリオ" panose="020B0604030504040204" pitchFamily="50" charset="-128"/>
                <a:ea typeface="メイリオ" panose="020B0604030504040204" pitchFamily="50" charset="-128"/>
              </a:rPr>
              <a:t>(</a:t>
            </a:r>
            <a:r>
              <a:rPr lang="ja-JP" altLang="en-US" sz="2800" dirty="0" smtClean="0">
                <a:solidFill>
                  <a:srgbClr val="000000"/>
                </a:solidFill>
                <a:latin typeface="メイリオ" panose="020B0604030504040204" pitchFamily="50" charset="-128"/>
                <a:ea typeface="メイリオ" panose="020B0604030504040204" pitchFamily="50" charset="-128"/>
              </a:rPr>
              <a:t>横長</a:t>
            </a:r>
            <a:r>
              <a:rPr lang="en-US" altLang="ja-JP" sz="2800" dirty="0" smtClean="0">
                <a:solidFill>
                  <a:srgbClr val="000000"/>
                </a:solidFill>
                <a:latin typeface="メイリオ" panose="020B0604030504040204" pitchFamily="50" charset="-128"/>
                <a:ea typeface="メイリオ" panose="020B0604030504040204" pitchFamily="50" charset="-128"/>
              </a:rPr>
              <a:t>)</a:t>
            </a:r>
            <a:r>
              <a:rPr lang="ja-JP" altLang="en-US" sz="2800" dirty="0" smtClean="0">
                <a:solidFill>
                  <a:srgbClr val="000000"/>
                </a:solidFill>
                <a:latin typeface="メイリオ" panose="020B0604030504040204" pitchFamily="50" charset="-128"/>
                <a:ea typeface="メイリオ" panose="020B0604030504040204" pitchFamily="50" charset="-128"/>
              </a:rPr>
              <a:t>ページ</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14" name="正方形/長方形 13"/>
          <p:cNvSpPr/>
          <p:nvPr/>
        </p:nvSpPr>
        <p:spPr bwMode="auto">
          <a:xfrm>
            <a:off x="838200" y="1066800"/>
            <a:ext cx="4876800" cy="4086285"/>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5" name="楕円 14"/>
          <p:cNvSpPr/>
          <p:nvPr/>
        </p:nvSpPr>
        <p:spPr bwMode="auto">
          <a:xfrm>
            <a:off x="3581400" y="1676400"/>
            <a:ext cx="1143000" cy="381000"/>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7" name="楕円 16"/>
          <p:cNvSpPr/>
          <p:nvPr/>
        </p:nvSpPr>
        <p:spPr bwMode="auto">
          <a:xfrm>
            <a:off x="1371600" y="3810000"/>
            <a:ext cx="1295400" cy="685800"/>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0" name="四角形吹き出し 19"/>
          <p:cNvSpPr/>
          <p:nvPr/>
        </p:nvSpPr>
        <p:spPr bwMode="auto">
          <a:xfrm>
            <a:off x="1995192" y="5329070"/>
            <a:ext cx="6298068" cy="680938"/>
          </a:xfrm>
          <a:prstGeom prst="wedgeRectCallout">
            <a:avLst>
              <a:gd name="adj1" fmla="val -19478"/>
              <a:gd name="adj2" fmla="val -9553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en-US" altLang="ja-JP" sz="2000" dirty="0" smtClean="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レイアウト</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印刷の向き</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横</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を</a:t>
            </a:r>
            <a:r>
              <a:rPr lang="ja-JP" altLang="en-US" sz="2000" dirty="0" smtClean="0">
                <a:latin typeface="メイリオ" panose="020B0604030504040204" pitchFamily="50" charset="-128"/>
                <a:ea typeface="メイリオ" panose="020B0604030504040204" pitchFamily="50" charset="-128"/>
              </a:rPr>
              <a:t>指定</a:t>
            </a:r>
            <a:endParaRPr lang="en-US" altLang="ja-JP" sz="2000" dirty="0" smtClean="0">
              <a:latin typeface="メイリオ" panose="020B0604030504040204" pitchFamily="50" charset="-128"/>
              <a:ea typeface="メイリオ" panose="020B0604030504040204" pitchFamily="50" charset="-128"/>
            </a:endParaRPr>
          </a:p>
        </p:txBody>
      </p:sp>
      <p:sp>
        <p:nvSpPr>
          <p:cNvPr id="16" name="楕円 15"/>
          <p:cNvSpPr/>
          <p:nvPr/>
        </p:nvSpPr>
        <p:spPr bwMode="auto">
          <a:xfrm>
            <a:off x="1371600" y="2056178"/>
            <a:ext cx="933586" cy="1144221"/>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33050468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24</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a:solidFill>
                  <a:srgbClr val="000000"/>
                </a:solidFill>
                <a:latin typeface="メイリオ" panose="020B0604030504040204" pitchFamily="50" charset="-128"/>
                <a:ea typeface="メイリオ" panose="020B0604030504040204" pitchFamily="50" charset="-128"/>
              </a:rPr>
              <a:t>7</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(2)</a:t>
            </a:r>
            <a:r>
              <a:rPr lang="ja-JP" altLang="en-US" sz="2800" dirty="0" smtClean="0">
                <a:solidFill>
                  <a:srgbClr val="000000"/>
                </a:solidFill>
                <a:latin typeface="メイリオ" panose="020B0604030504040204" pitchFamily="50" charset="-128"/>
                <a:ea typeface="メイリオ" panose="020B0604030504040204" pitchFamily="50" charset="-128"/>
              </a:rPr>
              <a:t>  自由な場所に文字列</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rotWithShape="1">
          <a:blip r:embed="rId2"/>
          <a:srcRect t="15576"/>
          <a:stretch/>
        </p:blipFill>
        <p:spPr>
          <a:xfrm>
            <a:off x="732094" y="912889"/>
            <a:ext cx="3609815" cy="2143738"/>
          </a:xfrm>
          <a:prstGeom prst="rect">
            <a:avLst/>
          </a:prstGeom>
        </p:spPr>
      </p:pic>
      <p:sp>
        <p:nvSpPr>
          <p:cNvPr id="18" name="正方形/長方形 17"/>
          <p:cNvSpPr/>
          <p:nvPr/>
        </p:nvSpPr>
        <p:spPr bwMode="auto">
          <a:xfrm>
            <a:off x="752758" y="912890"/>
            <a:ext cx="3743042" cy="2143738"/>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3" name="四角形吹き出し 22"/>
          <p:cNvSpPr/>
          <p:nvPr/>
        </p:nvSpPr>
        <p:spPr bwMode="auto">
          <a:xfrm>
            <a:off x="5120844" y="1482580"/>
            <a:ext cx="3172416" cy="680938"/>
          </a:xfrm>
          <a:prstGeom prst="wedgeRectCallout">
            <a:avLst>
              <a:gd name="adj1" fmla="val -79568"/>
              <a:gd name="adj2" fmla="val 29646"/>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図形のテキストボックスとして入力</a:t>
            </a:r>
            <a:endParaRPr lang="en-US" altLang="ja-JP" sz="2000" dirty="0" smtClean="0">
              <a:latin typeface="メイリオ" panose="020B0604030504040204" pitchFamily="50" charset="-128"/>
              <a:ea typeface="メイリオ" panose="020B0604030504040204" pitchFamily="50" charset="-128"/>
            </a:endParaRPr>
          </a:p>
        </p:txBody>
      </p:sp>
      <p:pic>
        <p:nvPicPr>
          <p:cNvPr id="4" name="図 3"/>
          <p:cNvPicPr>
            <a:picLocks noChangeAspect="1"/>
          </p:cNvPicPr>
          <p:nvPr/>
        </p:nvPicPr>
        <p:blipFill>
          <a:blip r:embed="rId3"/>
          <a:stretch>
            <a:fillRect/>
          </a:stretch>
        </p:blipFill>
        <p:spPr>
          <a:xfrm>
            <a:off x="1143000" y="3276600"/>
            <a:ext cx="3695621" cy="3071247"/>
          </a:xfrm>
          <a:prstGeom prst="rect">
            <a:avLst/>
          </a:prstGeom>
        </p:spPr>
      </p:pic>
      <p:sp>
        <p:nvSpPr>
          <p:cNvPr id="11" name="正方形/長方形 10"/>
          <p:cNvSpPr/>
          <p:nvPr/>
        </p:nvSpPr>
        <p:spPr bwMode="auto">
          <a:xfrm>
            <a:off x="990600" y="3109578"/>
            <a:ext cx="3962400" cy="3367421"/>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2" name="四角形吹き出し 11"/>
          <p:cNvSpPr/>
          <p:nvPr/>
        </p:nvSpPr>
        <p:spPr bwMode="auto">
          <a:xfrm>
            <a:off x="5514384" y="4452818"/>
            <a:ext cx="3172416" cy="1338381"/>
          </a:xfrm>
          <a:prstGeom prst="wedgeRectCallout">
            <a:avLst>
              <a:gd name="adj1" fmla="val -77125"/>
              <a:gd name="adj2" fmla="val -162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レイアウトオプションを</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前面</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にすると、図形</a:t>
            </a:r>
            <a:r>
              <a:rPr lang="ja-JP" altLang="en-US" sz="2000" dirty="0" smtClean="0">
                <a:latin typeface="メイリオ" panose="020B0604030504040204" pitchFamily="50" charset="-128"/>
                <a:ea typeface="メイリオ" panose="020B0604030504040204" pitchFamily="50" charset="-128"/>
              </a:rPr>
              <a:t>やテキストボックスを自由な位置に動かせる。</a:t>
            </a:r>
            <a:endParaRPr lang="en-US" altLang="ja-JP" sz="2000"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02929258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a:blip r:embed="rId2"/>
          <a:stretch>
            <a:fillRect/>
          </a:stretch>
        </p:blipFill>
        <p:spPr>
          <a:xfrm>
            <a:off x="1502237" y="3501888"/>
            <a:ext cx="5508163" cy="2341846"/>
          </a:xfrm>
          <a:prstGeom prst="rect">
            <a:avLst/>
          </a:prstGeom>
        </p:spPr>
      </p:pic>
      <p:pic>
        <p:nvPicPr>
          <p:cNvPr id="5" name="図 4"/>
          <p:cNvPicPr>
            <a:picLocks noChangeAspect="1"/>
          </p:cNvPicPr>
          <p:nvPr/>
        </p:nvPicPr>
        <p:blipFill>
          <a:blip r:embed="rId3"/>
          <a:stretch>
            <a:fillRect/>
          </a:stretch>
        </p:blipFill>
        <p:spPr>
          <a:xfrm>
            <a:off x="469087" y="1066393"/>
            <a:ext cx="2441488" cy="2065874"/>
          </a:xfrm>
          <a:prstGeom prst="rect">
            <a:avLst/>
          </a:prstGeom>
        </p:spPr>
      </p:pic>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25</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a:solidFill>
                  <a:srgbClr val="000000"/>
                </a:solidFill>
                <a:latin typeface="メイリオ" panose="020B0604030504040204" pitchFamily="50" charset="-128"/>
                <a:ea typeface="メイリオ" panose="020B0604030504040204" pitchFamily="50" charset="-128"/>
              </a:rPr>
              <a:t>8</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(1)</a:t>
            </a:r>
            <a:r>
              <a:rPr lang="ja-JP" altLang="en-US" sz="2800" dirty="0" smtClean="0">
                <a:solidFill>
                  <a:srgbClr val="000000"/>
                </a:solidFill>
                <a:latin typeface="メイリオ" panose="020B0604030504040204" pitchFamily="50" charset="-128"/>
                <a:ea typeface="メイリオ" panose="020B0604030504040204" pitchFamily="50" charset="-128"/>
              </a:rPr>
              <a:t>  置き換え</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20" name="四角形吹き出し 19"/>
          <p:cNvSpPr/>
          <p:nvPr/>
        </p:nvSpPr>
        <p:spPr bwMode="auto">
          <a:xfrm>
            <a:off x="3246839" y="1158604"/>
            <a:ext cx="2018426" cy="505205"/>
          </a:xfrm>
          <a:prstGeom prst="wedgeRectCallout">
            <a:avLst>
              <a:gd name="adj1" fmla="val -100101"/>
              <a:gd name="adj2" fmla="val 3944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置換</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を</a:t>
            </a:r>
            <a:r>
              <a:rPr lang="ja-JP" altLang="en-US" sz="2000" dirty="0" smtClean="0">
                <a:latin typeface="メイリオ" panose="020B0604030504040204" pitchFamily="50" charset="-128"/>
                <a:ea typeface="メイリオ" panose="020B0604030504040204" pitchFamily="50" charset="-128"/>
              </a:rPr>
              <a:t>指定</a:t>
            </a:r>
            <a:endParaRPr lang="en-US" altLang="ja-JP" sz="2000" dirty="0" smtClean="0">
              <a:latin typeface="メイリオ" panose="020B0604030504040204" pitchFamily="50" charset="-128"/>
              <a:ea typeface="メイリオ" panose="020B0604030504040204" pitchFamily="50" charset="-128"/>
            </a:endParaRPr>
          </a:p>
        </p:txBody>
      </p:sp>
      <p:sp>
        <p:nvSpPr>
          <p:cNvPr id="16" name="正方形/長方形 15"/>
          <p:cNvSpPr/>
          <p:nvPr/>
        </p:nvSpPr>
        <p:spPr bwMode="auto">
          <a:xfrm>
            <a:off x="267574" y="1003990"/>
            <a:ext cx="2780426" cy="2128277"/>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9" name="楕円 18"/>
          <p:cNvSpPr/>
          <p:nvPr/>
        </p:nvSpPr>
        <p:spPr bwMode="auto">
          <a:xfrm>
            <a:off x="359237" y="1510420"/>
            <a:ext cx="1143000" cy="381000"/>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1" name="正方形/長方形 20"/>
          <p:cNvSpPr/>
          <p:nvPr/>
        </p:nvSpPr>
        <p:spPr bwMode="auto">
          <a:xfrm>
            <a:off x="1415969" y="3450949"/>
            <a:ext cx="5746831" cy="2392785"/>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4" name="右矢印 3"/>
          <p:cNvSpPr/>
          <p:nvPr/>
        </p:nvSpPr>
        <p:spPr bwMode="auto">
          <a:xfrm>
            <a:off x="3276600" y="2762548"/>
            <a:ext cx="609600" cy="533400"/>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4" name="四角形吹き出し 23"/>
          <p:cNvSpPr/>
          <p:nvPr/>
        </p:nvSpPr>
        <p:spPr bwMode="auto">
          <a:xfrm>
            <a:off x="4252226" y="1955591"/>
            <a:ext cx="4205974" cy="1073657"/>
          </a:xfrm>
          <a:prstGeom prst="wedgeRectCallout">
            <a:avLst>
              <a:gd name="adj1" fmla="val -33121"/>
              <a:gd name="adj2" fmla="val 148321"/>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en-US" altLang="ja-JP" sz="2000" dirty="0" smtClean="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検索</a:t>
            </a:r>
            <a:r>
              <a:rPr lang="ja-JP" altLang="en-US" sz="2000" dirty="0" smtClean="0">
                <a:latin typeface="メイリオ" panose="020B0604030504040204" pitchFamily="50" charset="-128"/>
                <a:ea typeface="メイリオ" panose="020B0604030504040204" pitchFamily="50" charset="-128"/>
              </a:rPr>
              <a:t>する文字</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に置き換え前の文字列を指定</a:t>
            </a:r>
            <a:r>
              <a:rPr lang="ja-JP" altLang="en-US" sz="2000" dirty="0" smtClean="0">
                <a:latin typeface="メイリオ" panose="020B0604030504040204" pitchFamily="50" charset="-128"/>
                <a:ea typeface="メイリオ" panose="020B0604030504040204" pitchFamily="50" charset="-128"/>
              </a:rPr>
              <a:t>、</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置換後の文字列</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に置き換える文字列を指定</a:t>
            </a:r>
            <a:endParaRPr lang="en-US" altLang="ja-JP" sz="2000" dirty="0" smtClean="0">
              <a:latin typeface="メイリオ" panose="020B0604030504040204" pitchFamily="50" charset="-128"/>
              <a:ea typeface="メイリオ" panose="020B0604030504040204" pitchFamily="50" charset="-128"/>
            </a:endParaRPr>
          </a:p>
        </p:txBody>
      </p:sp>
      <p:sp>
        <p:nvSpPr>
          <p:cNvPr id="25" name="四角形吹き出し 24"/>
          <p:cNvSpPr/>
          <p:nvPr/>
        </p:nvSpPr>
        <p:spPr bwMode="auto">
          <a:xfrm>
            <a:off x="1521610" y="6089639"/>
            <a:ext cx="4876800" cy="631836"/>
          </a:xfrm>
          <a:prstGeom prst="wedgeRectCallout">
            <a:avLst>
              <a:gd name="adj1" fmla="val -14667"/>
              <a:gd name="adj2" fmla="val -11151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置換</a:t>
            </a:r>
            <a:r>
              <a:rPr lang="en-US" altLang="ja-JP" sz="2000" dirty="0" smtClean="0">
                <a:latin typeface="メイリオ" panose="020B0604030504040204" pitchFamily="50" charset="-128"/>
                <a:ea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rPr>
              <a:t>一個ずつ置き換え</a:t>
            </a:r>
          </a:p>
          <a:p>
            <a:pPr algn="l"/>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すべて置換</a:t>
            </a:r>
            <a:r>
              <a:rPr lang="en-US" altLang="ja-JP" sz="2000" dirty="0" smtClean="0">
                <a:latin typeface="メイリオ" panose="020B0604030504040204" pitchFamily="50" charset="-128"/>
                <a:ea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rPr>
              <a:t>全部をいっぺんに置き換え</a:t>
            </a:r>
            <a:endParaRPr lang="en-US" altLang="ja-JP" sz="2000"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6392860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26</a:t>
            </a:fld>
            <a:endParaRPr kumimoji="1" lang="en-US" altLang="ja-JP" sz="1400" b="0" i="0" u="none" strike="noStrike" kern="1200" cap="none" spc="0" normalizeH="0" baseline="0" noProof="0" dirty="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貼り付けのワンポイント</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pic>
        <p:nvPicPr>
          <p:cNvPr id="5" name="図 4"/>
          <p:cNvPicPr>
            <a:picLocks noChangeAspect="1"/>
          </p:cNvPicPr>
          <p:nvPr/>
        </p:nvPicPr>
        <p:blipFill>
          <a:blip r:embed="rId2"/>
          <a:stretch>
            <a:fillRect/>
          </a:stretch>
        </p:blipFill>
        <p:spPr>
          <a:xfrm>
            <a:off x="609600" y="1543506"/>
            <a:ext cx="3570146" cy="2238375"/>
          </a:xfrm>
          <a:prstGeom prst="rect">
            <a:avLst/>
          </a:prstGeom>
        </p:spPr>
      </p:pic>
      <p:sp>
        <p:nvSpPr>
          <p:cNvPr id="15" name="正方形/長方形 14"/>
          <p:cNvSpPr/>
          <p:nvPr/>
        </p:nvSpPr>
        <p:spPr bwMode="auto">
          <a:xfrm>
            <a:off x="609600" y="1524000"/>
            <a:ext cx="3570146" cy="2257882"/>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5" name="四角形吹き出し 24"/>
          <p:cNvSpPr/>
          <p:nvPr/>
        </p:nvSpPr>
        <p:spPr bwMode="auto">
          <a:xfrm>
            <a:off x="749269" y="902514"/>
            <a:ext cx="3290808" cy="407822"/>
          </a:xfrm>
          <a:prstGeom prst="wedgeRectCallout">
            <a:avLst>
              <a:gd name="adj1" fmla="val -17493"/>
              <a:gd name="adj2" fmla="val 443328"/>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en-US" altLang="ja-JP" sz="2000" dirty="0" smtClean="0">
                <a:latin typeface="メイリオ" panose="020B0604030504040204" pitchFamily="50" charset="-128"/>
                <a:ea typeface="メイリオ" panose="020B0604030504040204" pitchFamily="50" charset="-128"/>
              </a:rPr>
              <a:t>Web</a:t>
            </a:r>
            <a:r>
              <a:rPr lang="ja-JP" altLang="en-US" sz="2000" dirty="0" smtClean="0">
                <a:latin typeface="メイリオ" panose="020B0604030504040204" pitchFamily="50" charset="-128"/>
                <a:ea typeface="メイリオ" panose="020B0604030504040204" pitchFamily="50" charset="-128"/>
              </a:rPr>
              <a:t>の内容をコピーした後</a:t>
            </a:r>
            <a:endParaRPr lang="en-US" altLang="ja-JP" sz="2000" dirty="0" smtClean="0">
              <a:latin typeface="メイリオ" panose="020B0604030504040204" pitchFamily="50" charset="-128"/>
              <a:ea typeface="メイリオ" panose="020B0604030504040204" pitchFamily="50" charset="-128"/>
            </a:endParaRPr>
          </a:p>
        </p:txBody>
      </p:sp>
      <p:sp>
        <p:nvSpPr>
          <p:cNvPr id="8" name="右矢印 7"/>
          <p:cNvSpPr/>
          <p:nvPr/>
        </p:nvSpPr>
        <p:spPr bwMode="auto">
          <a:xfrm>
            <a:off x="4491997" y="1830089"/>
            <a:ext cx="650743" cy="441336"/>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9" name="図 8"/>
          <p:cNvPicPr>
            <a:picLocks noChangeAspect="1"/>
          </p:cNvPicPr>
          <p:nvPr/>
        </p:nvPicPr>
        <p:blipFill>
          <a:blip r:embed="rId3"/>
          <a:stretch>
            <a:fillRect/>
          </a:stretch>
        </p:blipFill>
        <p:spPr>
          <a:xfrm>
            <a:off x="609599" y="4130675"/>
            <a:ext cx="5762625" cy="2114550"/>
          </a:xfrm>
          <a:prstGeom prst="rect">
            <a:avLst/>
          </a:prstGeom>
        </p:spPr>
      </p:pic>
      <p:sp>
        <p:nvSpPr>
          <p:cNvPr id="23" name="正方形/長方形 22"/>
          <p:cNvSpPr/>
          <p:nvPr/>
        </p:nvSpPr>
        <p:spPr bwMode="auto">
          <a:xfrm>
            <a:off x="533399" y="4041492"/>
            <a:ext cx="5762625" cy="987708"/>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6" name="正方形/長方形 25"/>
          <p:cNvSpPr/>
          <p:nvPr/>
        </p:nvSpPr>
        <p:spPr bwMode="auto">
          <a:xfrm>
            <a:off x="533398" y="5257517"/>
            <a:ext cx="5762625" cy="987708"/>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8" name="テキスト ボックス 27"/>
          <p:cNvSpPr txBox="1"/>
          <p:nvPr/>
        </p:nvSpPr>
        <p:spPr>
          <a:xfrm>
            <a:off x="6496586" y="5257517"/>
            <a:ext cx="2495014" cy="923330"/>
          </a:xfrm>
          <a:prstGeom prst="rect">
            <a:avLst/>
          </a:prstGeom>
          <a:solidFill>
            <a:srgbClr val="99FF99"/>
          </a:solidFill>
          <a:ln>
            <a:solidFill>
              <a:schemeClr val="tx1"/>
            </a:solidFill>
          </a:ln>
        </p:spPr>
        <p:txBody>
          <a:bodyPr wrap="square" rtlCol="0">
            <a:spAutoFit/>
          </a:bodyPr>
          <a:lstStyle/>
          <a:p>
            <a:pPr algn="l"/>
            <a:r>
              <a:rPr lang="ja-JP" altLang="en-US" dirty="0" smtClean="0">
                <a:latin typeface="メイリオ" panose="020B0604030504040204" pitchFamily="50" charset="-128"/>
                <a:ea typeface="メイリオ" panose="020B0604030504040204" pitchFamily="50" charset="-128"/>
              </a:rPr>
              <a:t>テキストのみ保持</a:t>
            </a:r>
            <a:r>
              <a:rPr lang="en-US" altLang="ja-JP" dirty="0" smtClean="0">
                <a:latin typeface="メイリオ" panose="020B0604030504040204" pitchFamily="50" charset="-128"/>
                <a:ea typeface="メイリオ" panose="020B0604030504040204" pitchFamily="50" charset="-128"/>
              </a:rPr>
              <a:t>:</a:t>
            </a:r>
            <a:endParaRPr lang="en-US" altLang="ja-JP" dirty="0" smtClean="0">
              <a:latin typeface="メイリオ" panose="020B0604030504040204" pitchFamily="50" charset="-128"/>
              <a:ea typeface="メイリオ" panose="020B0604030504040204" pitchFamily="50" charset="-128"/>
            </a:endParaRPr>
          </a:p>
          <a:p>
            <a:pPr algn="l"/>
            <a:r>
              <a:rPr lang="ja-JP" altLang="en-US" dirty="0">
                <a:latin typeface="メイリオ" panose="020B0604030504040204" pitchFamily="50" charset="-128"/>
                <a:ea typeface="メイリオ" panose="020B0604030504040204" pitchFamily="50" charset="-128"/>
              </a:rPr>
              <a:t>文字</a:t>
            </a:r>
            <a:r>
              <a:rPr lang="ja-JP" altLang="en-US" dirty="0" smtClean="0">
                <a:latin typeface="メイリオ" panose="020B0604030504040204" pitchFamily="50" charset="-128"/>
                <a:ea typeface="メイリオ" panose="020B0604030504040204" pitchFamily="50" charset="-128"/>
              </a:rPr>
              <a:t>の情報だけを貼り付け</a:t>
            </a:r>
          </a:p>
        </p:txBody>
      </p:sp>
      <p:pic>
        <p:nvPicPr>
          <p:cNvPr id="2" name="図 1"/>
          <p:cNvPicPr>
            <a:picLocks noChangeAspect="1"/>
          </p:cNvPicPr>
          <p:nvPr/>
        </p:nvPicPr>
        <p:blipFill>
          <a:blip r:embed="rId4"/>
          <a:stretch>
            <a:fillRect/>
          </a:stretch>
        </p:blipFill>
        <p:spPr>
          <a:xfrm>
            <a:off x="5467348" y="556473"/>
            <a:ext cx="2825912" cy="2111314"/>
          </a:xfrm>
          <a:prstGeom prst="rect">
            <a:avLst/>
          </a:prstGeom>
        </p:spPr>
      </p:pic>
      <p:sp>
        <p:nvSpPr>
          <p:cNvPr id="16" name="正方形/長方形 15"/>
          <p:cNvSpPr/>
          <p:nvPr/>
        </p:nvSpPr>
        <p:spPr bwMode="auto">
          <a:xfrm>
            <a:off x="5414308" y="540511"/>
            <a:ext cx="2878952" cy="2257882"/>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cxnSp>
        <p:nvCxnSpPr>
          <p:cNvPr id="4" name="直線矢印コネクタ 3"/>
          <p:cNvCxnSpPr/>
          <p:nvPr/>
        </p:nvCxnSpPr>
        <p:spPr bwMode="auto">
          <a:xfrm flipH="1">
            <a:off x="4871173" y="2271425"/>
            <a:ext cx="1301027" cy="2007612"/>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7" name="テキスト ボックス 26"/>
          <p:cNvSpPr txBox="1"/>
          <p:nvPr/>
        </p:nvSpPr>
        <p:spPr>
          <a:xfrm>
            <a:off x="4337129" y="3034773"/>
            <a:ext cx="2819400" cy="923330"/>
          </a:xfrm>
          <a:prstGeom prst="rect">
            <a:avLst/>
          </a:prstGeom>
          <a:solidFill>
            <a:srgbClr val="99FF99"/>
          </a:solidFill>
          <a:ln>
            <a:solidFill>
              <a:schemeClr val="tx1"/>
            </a:solidFill>
          </a:ln>
        </p:spPr>
        <p:txBody>
          <a:bodyPr wrap="square" rtlCol="0">
            <a:spAutoFit/>
          </a:bodyPr>
          <a:lstStyle/>
          <a:p>
            <a:pPr algn="l"/>
            <a:r>
              <a:rPr lang="ja-JP" altLang="en-US" dirty="0" smtClean="0">
                <a:latin typeface="メイリオ" panose="020B0604030504040204" pitchFamily="50" charset="-128"/>
                <a:ea typeface="メイリオ" panose="020B0604030504040204" pitchFamily="50" charset="-128"/>
              </a:rPr>
              <a:t>元の書式を保持</a:t>
            </a:r>
            <a:r>
              <a:rPr lang="en-US" altLang="ja-JP" dirty="0" smtClean="0">
                <a:latin typeface="メイリオ" panose="020B0604030504040204" pitchFamily="50" charset="-128"/>
                <a:ea typeface="メイリオ" panose="020B0604030504040204" pitchFamily="50" charset="-128"/>
              </a:rPr>
              <a:t>:</a:t>
            </a:r>
            <a:endParaRPr lang="en-US" altLang="ja-JP" dirty="0" smtClean="0">
              <a:latin typeface="メイリオ" panose="020B0604030504040204" pitchFamily="50" charset="-128"/>
              <a:ea typeface="メイリオ" panose="020B0604030504040204" pitchFamily="50" charset="-128"/>
            </a:endParaRPr>
          </a:p>
          <a:p>
            <a:pPr algn="l"/>
            <a:r>
              <a:rPr lang="ja-JP" altLang="en-US" dirty="0">
                <a:latin typeface="メイリオ" panose="020B0604030504040204" pitchFamily="50" charset="-128"/>
                <a:ea typeface="メイリオ" panose="020B0604030504040204" pitchFamily="50" charset="-128"/>
              </a:rPr>
              <a:t>文字</a:t>
            </a:r>
            <a:r>
              <a:rPr lang="ja-JP" altLang="en-US" dirty="0" smtClean="0">
                <a:latin typeface="メイリオ" panose="020B0604030504040204" pitchFamily="50" charset="-128"/>
                <a:ea typeface="メイリオ" panose="020B0604030504040204" pitchFamily="50" charset="-128"/>
              </a:rPr>
              <a:t>の書式</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大きさや色など</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も含めて貼り付け</a:t>
            </a:r>
          </a:p>
        </p:txBody>
      </p:sp>
      <p:cxnSp>
        <p:nvCxnSpPr>
          <p:cNvPr id="20" name="直線矢印コネクタ 19"/>
          <p:cNvCxnSpPr/>
          <p:nvPr/>
        </p:nvCxnSpPr>
        <p:spPr bwMode="auto">
          <a:xfrm>
            <a:off x="7209570" y="2245171"/>
            <a:ext cx="410430" cy="2857086"/>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11409457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27</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a:solidFill>
                  <a:srgbClr val="000000"/>
                </a:solidFill>
                <a:latin typeface="メイリオ" panose="020B0604030504040204" pitchFamily="50" charset="-128"/>
                <a:ea typeface="メイリオ" panose="020B0604030504040204" pitchFamily="50" charset="-128"/>
              </a:rPr>
              <a:t>9</a:t>
            </a:r>
            <a:r>
              <a:rPr lang="ja-JP" altLang="en-US" sz="2800" dirty="0" smtClean="0">
                <a:solidFill>
                  <a:srgbClr val="000000"/>
                </a:solidFill>
                <a:latin typeface="メイリオ" panose="020B0604030504040204" pitchFamily="50" charset="-128"/>
                <a:ea typeface="メイリオ" panose="020B0604030504040204" pitchFamily="50" charset="-128"/>
              </a:rPr>
              <a:t>のワンポイント　引用の仕方</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pic>
        <p:nvPicPr>
          <p:cNvPr id="5" name="図 4"/>
          <p:cNvPicPr>
            <a:picLocks noChangeAspect="1"/>
          </p:cNvPicPr>
          <p:nvPr/>
        </p:nvPicPr>
        <p:blipFill>
          <a:blip r:embed="rId2"/>
          <a:stretch>
            <a:fillRect/>
          </a:stretch>
        </p:blipFill>
        <p:spPr>
          <a:xfrm>
            <a:off x="344836" y="2214601"/>
            <a:ext cx="8251453" cy="2728912"/>
          </a:xfrm>
          <a:prstGeom prst="rect">
            <a:avLst/>
          </a:prstGeom>
        </p:spPr>
      </p:pic>
      <p:sp>
        <p:nvSpPr>
          <p:cNvPr id="15" name="楕円 14"/>
          <p:cNvSpPr/>
          <p:nvPr/>
        </p:nvSpPr>
        <p:spPr bwMode="auto">
          <a:xfrm>
            <a:off x="2887851" y="2671801"/>
            <a:ext cx="409415" cy="381000"/>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7" name="楕円 16"/>
          <p:cNvSpPr/>
          <p:nvPr/>
        </p:nvSpPr>
        <p:spPr bwMode="auto">
          <a:xfrm>
            <a:off x="344836" y="3814801"/>
            <a:ext cx="409415" cy="381000"/>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cxnSp>
        <p:nvCxnSpPr>
          <p:cNvPr id="8" name="直線矢印コネクタ 7"/>
          <p:cNvCxnSpPr>
            <a:stCxn id="15" idx="3"/>
          </p:cNvCxnSpPr>
          <p:nvPr/>
        </p:nvCxnSpPr>
        <p:spPr bwMode="auto">
          <a:xfrm flipH="1">
            <a:off x="754251" y="2997005"/>
            <a:ext cx="2193557" cy="817796"/>
          </a:xfrm>
          <a:prstGeom prst="straightConnector1">
            <a:avLst/>
          </a:prstGeom>
          <a:solidFill>
            <a:schemeClr val="accent1"/>
          </a:solidFill>
          <a:ln w="952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四角形吹き出し 21"/>
          <p:cNvSpPr/>
          <p:nvPr/>
        </p:nvSpPr>
        <p:spPr bwMode="auto">
          <a:xfrm>
            <a:off x="3092558" y="1057470"/>
            <a:ext cx="4298842" cy="999930"/>
          </a:xfrm>
          <a:prstGeom prst="wedgeRectCallout">
            <a:avLst>
              <a:gd name="adj1" fmla="val 13200"/>
              <a:gd name="adj2" fmla="val 11373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引用した文献の内容をそのまま利用する場合は、「」でくくって、その場所を明確にする。</a:t>
            </a:r>
            <a:endParaRPr lang="en-US" altLang="ja-JP" sz="2000" dirty="0" smtClean="0">
              <a:latin typeface="メイリオ" panose="020B0604030504040204" pitchFamily="50" charset="-128"/>
              <a:ea typeface="メイリオ" panose="020B0604030504040204" pitchFamily="50" charset="-128"/>
            </a:endParaRPr>
          </a:p>
        </p:txBody>
      </p:sp>
      <p:sp>
        <p:nvSpPr>
          <p:cNvPr id="23" name="四角形吹き出し 22"/>
          <p:cNvSpPr/>
          <p:nvPr/>
        </p:nvSpPr>
        <p:spPr bwMode="auto">
          <a:xfrm>
            <a:off x="1524000" y="4888939"/>
            <a:ext cx="4298842" cy="1356286"/>
          </a:xfrm>
          <a:prstGeom prst="wedgeRectCallout">
            <a:avLst>
              <a:gd name="adj1" fmla="val -37634"/>
              <a:gd name="adj2" fmla="val -160178"/>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引用したり参考にした文献は、通常最後にまとめてリストをつける。</a:t>
            </a:r>
            <a:br>
              <a:rPr lang="ja-JP" altLang="en-US" sz="2000" dirty="0" smtClean="0">
                <a:latin typeface="メイリオ" panose="020B0604030504040204" pitchFamily="50" charset="-128"/>
                <a:ea typeface="メイリオ" panose="020B0604030504040204" pitchFamily="50" charset="-128"/>
              </a:rPr>
            </a:br>
            <a:r>
              <a:rPr lang="ja-JP" altLang="en-US" sz="2000" dirty="0" smtClean="0">
                <a:latin typeface="メイリオ" panose="020B0604030504040204" pitchFamily="50" charset="-128"/>
                <a:ea typeface="メイリオ" panose="020B0604030504040204" pitchFamily="50" charset="-128"/>
              </a:rPr>
              <a:t>本文中には、どの番号かわかるように対応する番号をつける。</a:t>
            </a:r>
            <a:endParaRPr lang="en-US" altLang="ja-JP" sz="2000"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0688302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1164007" y="2695571"/>
            <a:ext cx="3314700" cy="1866900"/>
          </a:xfrm>
          <a:prstGeom prst="rect">
            <a:avLst/>
          </a:prstGeom>
        </p:spPr>
      </p:pic>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28</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a:solidFill>
                  <a:srgbClr val="000000"/>
                </a:solidFill>
                <a:latin typeface="メイリオ" panose="020B0604030504040204" pitchFamily="50" charset="-128"/>
                <a:ea typeface="メイリオ" panose="020B0604030504040204" pitchFamily="50" charset="-128"/>
              </a:rPr>
              <a:t>9</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(1)</a:t>
            </a:r>
            <a:r>
              <a:rPr lang="ja-JP" altLang="en-US" sz="2800" dirty="0" smtClean="0">
                <a:solidFill>
                  <a:srgbClr val="000000"/>
                </a:solidFill>
                <a:latin typeface="メイリオ" panose="020B0604030504040204" pitchFamily="50" charset="-128"/>
                <a:ea typeface="メイリオ" panose="020B0604030504040204" pitchFamily="50" charset="-128"/>
              </a:rPr>
              <a:t>  上付き文字</a:t>
            </a:r>
            <a:r>
              <a:rPr lang="en-US" altLang="ja-JP" sz="2800" dirty="0" smtClean="0">
                <a:solidFill>
                  <a:srgbClr val="000000"/>
                </a:solidFill>
                <a:latin typeface="メイリオ" panose="020B0604030504040204" pitchFamily="50" charset="-128"/>
                <a:ea typeface="メイリオ" panose="020B0604030504040204" pitchFamily="50" charset="-128"/>
              </a:rPr>
              <a:t>/</a:t>
            </a:r>
            <a:r>
              <a:rPr lang="ja-JP" altLang="en-US" sz="2800" dirty="0" smtClean="0">
                <a:solidFill>
                  <a:srgbClr val="000000"/>
                </a:solidFill>
                <a:latin typeface="メイリオ" panose="020B0604030504040204" pitchFamily="50" charset="-128"/>
                <a:ea typeface="メイリオ" panose="020B0604030504040204" pitchFamily="50" charset="-128"/>
              </a:rPr>
              <a:t>下付き文字</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18" name="楕円 17"/>
          <p:cNvSpPr/>
          <p:nvPr/>
        </p:nvSpPr>
        <p:spPr bwMode="auto">
          <a:xfrm>
            <a:off x="2441582" y="3295506"/>
            <a:ext cx="554585" cy="352427"/>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5" name="図 4"/>
          <p:cNvPicPr>
            <a:picLocks noChangeAspect="1"/>
          </p:cNvPicPr>
          <p:nvPr/>
        </p:nvPicPr>
        <p:blipFill>
          <a:blip r:embed="rId3"/>
          <a:stretch>
            <a:fillRect/>
          </a:stretch>
        </p:blipFill>
        <p:spPr>
          <a:xfrm>
            <a:off x="858315" y="1014951"/>
            <a:ext cx="3400425" cy="1019175"/>
          </a:xfrm>
          <a:prstGeom prst="rect">
            <a:avLst/>
          </a:prstGeom>
        </p:spPr>
      </p:pic>
      <p:sp>
        <p:nvSpPr>
          <p:cNvPr id="15" name="正方形/長方形 14"/>
          <p:cNvSpPr/>
          <p:nvPr/>
        </p:nvSpPr>
        <p:spPr bwMode="auto">
          <a:xfrm>
            <a:off x="778830" y="1009789"/>
            <a:ext cx="3725781" cy="1024337"/>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7" name="正方形/長方形 16"/>
          <p:cNvSpPr/>
          <p:nvPr/>
        </p:nvSpPr>
        <p:spPr bwMode="auto">
          <a:xfrm>
            <a:off x="765915" y="2667000"/>
            <a:ext cx="4110885" cy="1961866"/>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4" name="四角形吹き出し 23"/>
          <p:cNvSpPr/>
          <p:nvPr/>
        </p:nvSpPr>
        <p:spPr bwMode="auto">
          <a:xfrm>
            <a:off x="5236622" y="1253116"/>
            <a:ext cx="3421535" cy="830330"/>
          </a:xfrm>
          <a:prstGeom prst="wedgeRectCallout">
            <a:avLst>
              <a:gd name="adj1" fmla="val -96083"/>
              <a:gd name="adj2" fmla="val 4319"/>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変更したいところを、範囲指定する</a:t>
            </a:r>
          </a:p>
        </p:txBody>
      </p:sp>
      <p:sp>
        <p:nvSpPr>
          <p:cNvPr id="8" name="下矢印 7"/>
          <p:cNvSpPr/>
          <p:nvPr/>
        </p:nvSpPr>
        <p:spPr bwMode="auto">
          <a:xfrm>
            <a:off x="2050459" y="2083446"/>
            <a:ext cx="540341" cy="497394"/>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6" name="下矢印 25"/>
          <p:cNvSpPr/>
          <p:nvPr/>
        </p:nvSpPr>
        <p:spPr bwMode="auto">
          <a:xfrm>
            <a:off x="2101379" y="4714479"/>
            <a:ext cx="540341" cy="497394"/>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7" name="四角形吹き出し 26"/>
          <p:cNvSpPr/>
          <p:nvPr/>
        </p:nvSpPr>
        <p:spPr bwMode="auto">
          <a:xfrm>
            <a:off x="5293679" y="2757053"/>
            <a:ext cx="3421535" cy="367147"/>
          </a:xfrm>
          <a:prstGeom prst="wedgeRectCallout">
            <a:avLst>
              <a:gd name="adj1" fmla="val -112390"/>
              <a:gd name="adj2" fmla="val 135179"/>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上付き</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を指定</a:t>
            </a:r>
          </a:p>
        </p:txBody>
      </p:sp>
      <p:pic>
        <p:nvPicPr>
          <p:cNvPr id="9" name="図 8"/>
          <p:cNvPicPr>
            <a:picLocks noChangeAspect="1"/>
          </p:cNvPicPr>
          <p:nvPr/>
        </p:nvPicPr>
        <p:blipFill>
          <a:blip r:embed="rId4"/>
          <a:stretch>
            <a:fillRect/>
          </a:stretch>
        </p:blipFill>
        <p:spPr>
          <a:xfrm>
            <a:off x="1046322" y="5416550"/>
            <a:ext cx="3276600" cy="1066800"/>
          </a:xfrm>
          <a:prstGeom prst="rect">
            <a:avLst/>
          </a:prstGeom>
        </p:spPr>
      </p:pic>
      <p:sp>
        <p:nvSpPr>
          <p:cNvPr id="28" name="正方形/長方形 27"/>
          <p:cNvSpPr/>
          <p:nvPr/>
        </p:nvSpPr>
        <p:spPr bwMode="auto">
          <a:xfrm>
            <a:off x="802368" y="5408219"/>
            <a:ext cx="3725781" cy="1024337"/>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172563615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a:blip r:embed="rId2"/>
          <a:stretch>
            <a:fillRect/>
          </a:stretch>
        </p:blipFill>
        <p:spPr>
          <a:xfrm>
            <a:off x="1193213" y="2928591"/>
            <a:ext cx="2714625" cy="3162300"/>
          </a:xfrm>
          <a:prstGeom prst="rect">
            <a:avLst/>
          </a:prstGeom>
        </p:spPr>
      </p:pic>
      <p:pic>
        <p:nvPicPr>
          <p:cNvPr id="2" name="図 1"/>
          <p:cNvPicPr>
            <a:picLocks noChangeAspect="1"/>
          </p:cNvPicPr>
          <p:nvPr/>
        </p:nvPicPr>
        <p:blipFill>
          <a:blip r:embed="rId3"/>
          <a:stretch>
            <a:fillRect/>
          </a:stretch>
        </p:blipFill>
        <p:spPr>
          <a:xfrm>
            <a:off x="858671" y="859381"/>
            <a:ext cx="3209925" cy="1224066"/>
          </a:xfrm>
          <a:prstGeom prst="rect">
            <a:avLst/>
          </a:prstGeom>
        </p:spPr>
      </p:pic>
      <p:pic>
        <p:nvPicPr>
          <p:cNvPr id="4" name="図 3"/>
          <p:cNvPicPr>
            <a:picLocks noChangeAspect="1"/>
          </p:cNvPicPr>
          <p:nvPr/>
        </p:nvPicPr>
        <p:blipFill>
          <a:blip r:embed="rId4"/>
          <a:stretch>
            <a:fillRect/>
          </a:stretch>
        </p:blipFill>
        <p:spPr>
          <a:xfrm>
            <a:off x="5130952" y="4586370"/>
            <a:ext cx="3162300" cy="1171575"/>
          </a:xfrm>
          <a:prstGeom prst="rect">
            <a:avLst/>
          </a:prstGeom>
        </p:spPr>
      </p:pic>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29</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a:solidFill>
                  <a:srgbClr val="000000"/>
                </a:solidFill>
                <a:latin typeface="メイリオ" panose="020B0604030504040204" pitchFamily="50" charset="-128"/>
                <a:ea typeface="メイリオ" panose="020B0604030504040204" pitchFamily="50" charset="-128"/>
              </a:rPr>
              <a:t>10</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(1)</a:t>
            </a:r>
            <a:r>
              <a:rPr lang="ja-JP" altLang="en-US" sz="2800" dirty="0" smtClean="0">
                <a:solidFill>
                  <a:srgbClr val="000000"/>
                </a:solidFill>
                <a:latin typeface="メイリオ" panose="020B0604030504040204" pitchFamily="50" charset="-128"/>
                <a:ea typeface="メイリオ" panose="020B0604030504040204" pitchFamily="50" charset="-128"/>
              </a:rPr>
              <a:t>  セルの結合</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15" name="正方形/長方形 14"/>
          <p:cNvSpPr/>
          <p:nvPr/>
        </p:nvSpPr>
        <p:spPr bwMode="auto">
          <a:xfrm>
            <a:off x="778830" y="846215"/>
            <a:ext cx="3411535" cy="1299040"/>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7" name="正方形/長方形 16"/>
          <p:cNvSpPr/>
          <p:nvPr/>
        </p:nvSpPr>
        <p:spPr bwMode="auto">
          <a:xfrm>
            <a:off x="765915" y="2667000"/>
            <a:ext cx="3577485" cy="3578225"/>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2" name="楕円 21"/>
          <p:cNvSpPr/>
          <p:nvPr/>
        </p:nvSpPr>
        <p:spPr bwMode="auto">
          <a:xfrm>
            <a:off x="1820477" y="4652802"/>
            <a:ext cx="1760923" cy="452598"/>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4" name="四角形吹き出し 23"/>
          <p:cNvSpPr/>
          <p:nvPr/>
        </p:nvSpPr>
        <p:spPr bwMode="auto">
          <a:xfrm>
            <a:off x="5227811" y="1019469"/>
            <a:ext cx="3421535" cy="830330"/>
          </a:xfrm>
          <a:prstGeom prst="wedgeRectCallout">
            <a:avLst>
              <a:gd name="adj1" fmla="val -96083"/>
              <a:gd name="adj2" fmla="val 4319"/>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結合したいセルを、範囲指定する</a:t>
            </a:r>
          </a:p>
        </p:txBody>
      </p:sp>
      <p:sp>
        <p:nvSpPr>
          <p:cNvPr id="8" name="下矢印 7"/>
          <p:cNvSpPr/>
          <p:nvPr/>
        </p:nvSpPr>
        <p:spPr bwMode="auto">
          <a:xfrm>
            <a:off x="2101378" y="2325995"/>
            <a:ext cx="540341" cy="316654"/>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6" name="下矢印 25"/>
          <p:cNvSpPr/>
          <p:nvPr/>
        </p:nvSpPr>
        <p:spPr bwMode="auto">
          <a:xfrm rot="16200000">
            <a:off x="4415634" y="5022881"/>
            <a:ext cx="540341" cy="351007"/>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7" name="四角形吹き出し 26"/>
          <p:cNvSpPr/>
          <p:nvPr/>
        </p:nvSpPr>
        <p:spPr bwMode="auto">
          <a:xfrm>
            <a:off x="5293679" y="2757052"/>
            <a:ext cx="3421535" cy="1006543"/>
          </a:xfrm>
          <a:prstGeom prst="wedgeRectCallout">
            <a:avLst>
              <a:gd name="adj1" fmla="val -96083"/>
              <a:gd name="adj2" fmla="val 38194"/>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右クリックして出てきた</a:t>
            </a:r>
            <a:br>
              <a:rPr lang="ja-JP" altLang="en-US" sz="2000" dirty="0" smtClean="0">
                <a:latin typeface="メイリオ" panose="020B0604030504040204" pitchFamily="50" charset="-128"/>
                <a:ea typeface="メイリオ" panose="020B0604030504040204" pitchFamily="50" charset="-128"/>
              </a:rPr>
            </a:br>
            <a:r>
              <a:rPr lang="ja-JP" altLang="en-US" sz="2000" dirty="0" smtClean="0">
                <a:latin typeface="メイリオ" panose="020B0604030504040204" pitchFamily="50" charset="-128"/>
                <a:ea typeface="メイリオ" panose="020B0604030504040204" pitchFamily="50" charset="-128"/>
              </a:rPr>
              <a:t>メニューで</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セルの結合</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を指定</a:t>
            </a:r>
          </a:p>
        </p:txBody>
      </p:sp>
      <p:sp>
        <p:nvSpPr>
          <p:cNvPr id="28" name="正方形/長方形 27"/>
          <p:cNvSpPr/>
          <p:nvPr/>
        </p:nvSpPr>
        <p:spPr bwMode="auto">
          <a:xfrm>
            <a:off x="4942671" y="4526381"/>
            <a:ext cx="3725781" cy="1344009"/>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42129961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462553" y="381000"/>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lang="ja-JP" altLang="en-US" sz="2800" dirty="0" smtClean="0">
                <a:solidFill>
                  <a:srgbClr val="000000"/>
                </a:solidFill>
                <a:latin typeface="メイリオ" panose="020B0604030504040204" pitchFamily="50" charset="-128"/>
                <a:ea typeface="メイリオ" panose="020B0604030504040204" pitchFamily="50" charset="-128"/>
              </a:rPr>
              <a:t>課題の説明</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graphicFrame>
        <p:nvGraphicFramePr>
          <p:cNvPr id="4" name="表 3"/>
          <p:cNvGraphicFramePr>
            <a:graphicFrameLocks noGrp="1"/>
          </p:cNvGraphicFramePr>
          <p:nvPr>
            <p:extLst/>
          </p:nvPr>
        </p:nvGraphicFramePr>
        <p:xfrm>
          <a:off x="462553" y="878542"/>
          <a:ext cx="8213726" cy="5506759"/>
        </p:xfrm>
        <a:graphic>
          <a:graphicData uri="http://schemas.openxmlformats.org/drawingml/2006/table">
            <a:tbl>
              <a:tblPr>
                <a:tableStyleId>{5C22544A-7EE6-4342-B048-85BDC9FD1C3A}</a:tableStyleId>
              </a:tblPr>
              <a:tblGrid>
                <a:gridCol w="2815339">
                  <a:extLst>
                    <a:ext uri="{9D8B030D-6E8A-4147-A177-3AD203B41FA5}">
                      <a16:colId xmlns:a16="http://schemas.microsoft.com/office/drawing/2014/main" val="54199617"/>
                    </a:ext>
                  </a:extLst>
                </a:gridCol>
                <a:gridCol w="1371600">
                  <a:extLst>
                    <a:ext uri="{9D8B030D-6E8A-4147-A177-3AD203B41FA5}">
                      <a16:colId xmlns:a16="http://schemas.microsoft.com/office/drawing/2014/main" val="2828543248"/>
                    </a:ext>
                  </a:extLst>
                </a:gridCol>
                <a:gridCol w="4026787">
                  <a:extLst>
                    <a:ext uri="{9D8B030D-6E8A-4147-A177-3AD203B41FA5}">
                      <a16:colId xmlns:a16="http://schemas.microsoft.com/office/drawing/2014/main" val="3154296744"/>
                    </a:ext>
                  </a:extLst>
                </a:gridCol>
              </a:tblGrid>
              <a:tr h="181035">
                <a:tc>
                  <a:txBody>
                    <a:bodyPr/>
                    <a:lstStyle/>
                    <a:p>
                      <a:pPr algn="l" fontAlgn="ct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基本操作</a:t>
                      </a:r>
                      <a:endParaRPr lang="zh-CN"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課題</a:t>
                      </a:r>
                      <a:r>
                        <a:rPr lang="en-US" altLang="ja-JP" sz="2000" b="0" i="0" u="none" strike="noStrike" dirty="0" smtClean="0">
                          <a:solidFill>
                            <a:srgbClr val="000000"/>
                          </a:solidFill>
                          <a:effectLst/>
                          <a:latin typeface="メイリオ" panose="020B0604030504040204" pitchFamily="50" charset="-128"/>
                          <a:ea typeface="メイリオ" panose="020B0604030504040204" pitchFamily="50" charset="-128"/>
                        </a:rPr>
                        <a:t>0</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51904286"/>
                  </a:ext>
                </a:extLst>
              </a:tr>
              <a:tr h="181035">
                <a:tc>
                  <a:txBody>
                    <a:bodyPr/>
                    <a:lstStyle/>
                    <a:p>
                      <a:pPr algn="l" fontAlgn="ctr"/>
                      <a:r>
                        <a:rPr lang="zh-CN" altLang="en-US" sz="2000" u="none" strike="noStrike" dirty="0">
                          <a:effectLst/>
                          <a:latin typeface="メイリオ" panose="020B0604030504040204" pitchFamily="50" charset="-128"/>
                          <a:ea typeface="メイリオ" panose="020B0604030504040204" pitchFamily="50" charset="-128"/>
                        </a:rPr>
                        <a:t>文字属性</a:t>
                      </a:r>
                      <a:r>
                        <a:rPr lang="en-US" altLang="zh-CN" sz="2000" u="none" strike="noStrike" dirty="0">
                          <a:effectLst/>
                          <a:latin typeface="メイリオ" panose="020B0604030504040204" pitchFamily="50" charset="-128"/>
                          <a:ea typeface="メイリオ" panose="020B0604030504040204" pitchFamily="50" charset="-128"/>
                        </a:rPr>
                        <a:t>/</a:t>
                      </a:r>
                      <a:r>
                        <a:rPr lang="zh-CN" altLang="en-US" sz="2000" u="none" strike="noStrike" dirty="0">
                          <a:effectLst/>
                          <a:latin typeface="メイリオ" panose="020B0604030504040204" pitchFamily="50" charset="-128"/>
                          <a:ea typeface="メイリオ" panose="020B0604030504040204" pitchFamily="50" charset="-128"/>
                        </a:rPr>
                        <a:t>配置</a:t>
                      </a:r>
                      <a:endParaRPr lang="zh-CN"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u="none" strike="noStrike" dirty="0">
                          <a:effectLst/>
                          <a:latin typeface="メイリオ" panose="020B0604030504040204" pitchFamily="50" charset="-128"/>
                          <a:ea typeface="メイリオ" panose="020B0604030504040204" pitchFamily="50" charset="-128"/>
                        </a:rPr>
                        <a:t>課題</a:t>
                      </a:r>
                      <a:r>
                        <a:rPr lang="en-US" altLang="ja-JP" sz="2000" u="none" strike="noStrike" dirty="0">
                          <a:effectLst/>
                          <a:latin typeface="メイリオ" panose="020B0604030504040204" pitchFamily="50" charset="-128"/>
                          <a:ea typeface="メイリオ" panose="020B0604030504040204" pitchFamily="50" charset="-128"/>
                        </a:rPr>
                        <a:t>1</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b="0" i="0" u="none" strike="noStrike" dirty="0" smtClean="0">
                          <a:solidFill>
                            <a:schemeClr val="dk1"/>
                          </a:solidFill>
                          <a:effectLst/>
                          <a:latin typeface="メイリオ" panose="020B0604030504040204" pitchFamily="50" charset="-128"/>
                          <a:ea typeface="メイリオ" panose="020B0604030504040204" pitchFamily="50" charset="-128"/>
                        </a:rPr>
                        <a:t>コンピュータの歴史</a:t>
                      </a:r>
                      <a:endParaRPr lang="ja-JP"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93888457"/>
                  </a:ext>
                </a:extLst>
              </a:tr>
              <a:tr h="181035">
                <a:tc>
                  <a:txBody>
                    <a:bodyPr/>
                    <a:lstStyle/>
                    <a:p>
                      <a:pPr algn="l" fontAlgn="ctr"/>
                      <a:r>
                        <a:rPr lang="ja-JP" altLang="en-US" sz="2000" u="none" strike="noStrike" dirty="0">
                          <a:effectLst/>
                          <a:latin typeface="メイリオ" panose="020B0604030504040204" pitchFamily="50" charset="-128"/>
                          <a:ea typeface="メイリオ" panose="020B0604030504040204" pitchFamily="50" charset="-128"/>
                        </a:rPr>
                        <a:t>罫線</a:t>
                      </a:r>
                      <a:endParaRPr lang="ja-JP"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u="none" strike="noStrike">
                          <a:effectLst/>
                          <a:latin typeface="メイリオ" panose="020B0604030504040204" pitchFamily="50" charset="-128"/>
                          <a:ea typeface="メイリオ" panose="020B0604030504040204" pitchFamily="50" charset="-128"/>
                        </a:rPr>
                        <a:t>課題</a:t>
                      </a:r>
                      <a:r>
                        <a:rPr lang="en-US" altLang="ja-JP" sz="2000" u="none" strike="noStrike">
                          <a:effectLst/>
                          <a:latin typeface="メイリオ" panose="020B0604030504040204" pitchFamily="50" charset="-128"/>
                          <a:ea typeface="メイリオ" panose="020B0604030504040204" pitchFamily="50" charset="-128"/>
                        </a:rPr>
                        <a:t>2</a:t>
                      </a:r>
                      <a:endParaRPr lang="en-US" altLang="ja-JP" sz="2000" b="0" i="0" u="none" strike="noStrike">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u="none" strike="noStrike" dirty="0" smtClean="0">
                          <a:effectLst/>
                          <a:latin typeface="メイリオ" panose="020B0604030504040204" pitchFamily="50" charset="-128"/>
                          <a:ea typeface="メイリオ" panose="020B0604030504040204" pitchFamily="50" charset="-128"/>
                        </a:rPr>
                        <a:t>世界の企業ランキング</a:t>
                      </a:r>
                      <a:endParaRPr lang="ja-JP"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18373081"/>
                  </a:ext>
                </a:extLst>
              </a:tr>
              <a:tr h="362069">
                <a:tc>
                  <a:txBody>
                    <a:bodyPr/>
                    <a:lstStyle/>
                    <a:p>
                      <a:pPr algn="l" fontAlgn="ctr"/>
                      <a:r>
                        <a:rPr lang="ja-JP" altLang="en-US" sz="2000" u="none" strike="noStrike" dirty="0" smtClean="0">
                          <a:effectLst/>
                          <a:latin typeface="メイリオ" panose="020B0604030504040204" pitchFamily="50" charset="-128"/>
                          <a:ea typeface="メイリオ" panose="020B0604030504040204" pitchFamily="50" charset="-128"/>
                        </a:rPr>
                        <a:t>図形の挿入</a:t>
                      </a:r>
                      <a:endParaRPr lang="ja-JP"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u="none" strike="noStrike" dirty="0">
                          <a:effectLst/>
                          <a:latin typeface="メイリオ" panose="020B0604030504040204" pitchFamily="50" charset="-128"/>
                          <a:ea typeface="メイリオ" panose="020B0604030504040204" pitchFamily="50" charset="-128"/>
                        </a:rPr>
                        <a:t>課題</a:t>
                      </a:r>
                      <a:r>
                        <a:rPr lang="en-US" altLang="ja-JP" sz="2000" u="none" strike="noStrike" dirty="0">
                          <a:effectLst/>
                          <a:latin typeface="メイリオ" panose="020B0604030504040204" pitchFamily="50" charset="-128"/>
                          <a:ea typeface="メイリオ" panose="020B0604030504040204" pitchFamily="50" charset="-128"/>
                        </a:rPr>
                        <a:t>3</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u="none" strike="noStrike" dirty="0" smtClean="0">
                          <a:effectLst/>
                          <a:latin typeface="メイリオ" panose="020B0604030504040204" pitchFamily="50" charset="-128"/>
                          <a:ea typeface="メイリオ" panose="020B0604030504040204" pitchFamily="50" charset="-128"/>
                        </a:rPr>
                        <a:t>情報システム</a:t>
                      </a:r>
                      <a:endParaRPr lang="ja-JP"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713147585"/>
                  </a:ext>
                </a:extLst>
              </a:tr>
              <a:tr h="362069">
                <a:tc>
                  <a:txBody>
                    <a:bodyPr/>
                    <a:lstStyle/>
                    <a:p>
                      <a:pPr algn="l" fontAlgn="ctr"/>
                      <a:r>
                        <a:rPr lang="ja-JP" altLang="en-US" sz="2000" u="none" strike="noStrike" dirty="0">
                          <a:effectLst/>
                          <a:latin typeface="メイリオ" panose="020B0604030504040204" pitchFamily="50" charset="-128"/>
                          <a:ea typeface="メイリオ" panose="020B0604030504040204" pitchFamily="50" charset="-128"/>
                        </a:rPr>
                        <a:t>箇条書きと、行間隔</a:t>
                      </a:r>
                      <a:endParaRPr lang="ja-JP"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u="none" strike="noStrike" dirty="0">
                          <a:effectLst/>
                          <a:latin typeface="メイリオ" panose="020B0604030504040204" pitchFamily="50" charset="-128"/>
                          <a:ea typeface="メイリオ" panose="020B0604030504040204" pitchFamily="50" charset="-128"/>
                        </a:rPr>
                        <a:t>課題</a:t>
                      </a:r>
                      <a:r>
                        <a:rPr lang="en-US" altLang="ja-JP" sz="2000" u="none" strike="noStrike" dirty="0">
                          <a:effectLst/>
                          <a:latin typeface="メイリオ" panose="020B0604030504040204" pitchFamily="50" charset="-128"/>
                          <a:ea typeface="メイリオ" panose="020B0604030504040204" pitchFamily="50" charset="-128"/>
                        </a:rPr>
                        <a:t>4</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u="none" strike="noStrike" dirty="0" smtClean="0">
                          <a:effectLst/>
                          <a:latin typeface="メイリオ" panose="020B0604030504040204" pitchFamily="50" charset="-128"/>
                          <a:ea typeface="メイリオ" panose="020B0604030504040204" pitchFamily="50" charset="-128"/>
                        </a:rPr>
                        <a:t>知的所有権について</a:t>
                      </a:r>
                      <a:endParaRPr lang="ja-JP"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40421041"/>
                  </a:ext>
                </a:extLst>
              </a:tr>
              <a:tr h="181035">
                <a:tc>
                  <a:txBody>
                    <a:bodyPr/>
                    <a:lstStyle/>
                    <a:p>
                      <a:pPr algn="l" fontAlgn="ctr"/>
                      <a:r>
                        <a:rPr lang="ja-JP" altLang="en-US" sz="2000" u="none" strike="noStrike">
                          <a:effectLst/>
                          <a:latin typeface="メイリオ" panose="020B0604030504040204" pitchFamily="50" charset="-128"/>
                          <a:ea typeface="メイリオ" panose="020B0604030504040204" pitchFamily="50" charset="-128"/>
                        </a:rPr>
                        <a:t>図形描画</a:t>
                      </a:r>
                      <a:endParaRPr lang="ja-JP" altLang="en-US" sz="2000" b="0" i="0" u="none" strike="noStrike">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u="none" strike="noStrike" dirty="0">
                          <a:effectLst/>
                          <a:latin typeface="メイリオ" panose="020B0604030504040204" pitchFamily="50" charset="-128"/>
                          <a:ea typeface="メイリオ" panose="020B0604030504040204" pitchFamily="50" charset="-128"/>
                        </a:rPr>
                        <a:t>課題</a:t>
                      </a:r>
                      <a:r>
                        <a:rPr lang="en-US" altLang="ja-JP" sz="2000" u="none" strike="noStrike" dirty="0">
                          <a:effectLst/>
                          <a:latin typeface="メイリオ" panose="020B0604030504040204" pitchFamily="50" charset="-128"/>
                          <a:ea typeface="メイリオ" panose="020B0604030504040204" pitchFamily="50" charset="-128"/>
                        </a:rPr>
                        <a:t>5</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u="none" strike="noStrike" dirty="0" smtClean="0">
                          <a:effectLst/>
                          <a:latin typeface="メイリオ" panose="020B0604030504040204" pitchFamily="50" charset="-128"/>
                          <a:ea typeface="メイリオ" panose="020B0604030504040204" pitchFamily="50" charset="-128"/>
                        </a:rPr>
                        <a:t>コンピュータの構成</a:t>
                      </a:r>
                      <a:endParaRPr lang="ja-JP"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11750055"/>
                  </a:ext>
                </a:extLst>
              </a:tr>
              <a:tr h="181035">
                <a:tc>
                  <a:txBody>
                    <a:bodyPr/>
                    <a:lstStyle/>
                    <a:p>
                      <a:pPr algn="l" fontAlgn="ctr"/>
                      <a:r>
                        <a:rPr lang="ja-JP" altLang="en-US" sz="2000" u="none" strike="noStrike" dirty="0">
                          <a:effectLst/>
                          <a:latin typeface="メイリオ" panose="020B0604030504040204" pitchFamily="50" charset="-128"/>
                          <a:ea typeface="メイリオ" panose="020B0604030504040204" pitchFamily="50" charset="-128"/>
                        </a:rPr>
                        <a:t>総合課題</a:t>
                      </a:r>
                      <a:r>
                        <a:rPr lang="en-US" altLang="ja-JP" sz="2000" u="none" strike="noStrike" dirty="0">
                          <a:effectLst/>
                          <a:latin typeface="メイリオ" panose="020B0604030504040204" pitchFamily="50" charset="-128"/>
                          <a:ea typeface="メイリオ" panose="020B0604030504040204" pitchFamily="50" charset="-128"/>
                        </a:rPr>
                        <a:t>1</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u="none" strike="noStrike" dirty="0" smtClean="0">
                          <a:effectLst/>
                          <a:latin typeface="メイリオ" panose="020B0604030504040204" pitchFamily="50" charset="-128"/>
                          <a:ea typeface="メイリオ" panose="020B0604030504040204" pitchFamily="50" charset="-128"/>
                        </a:rPr>
                        <a:t>課題</a:t>
                      </a:r>
                      <a:r>
                        <a:rPr lang="en-US" altLang="ja-JP" sz="2000" u="none" strike="noStrike" dirty="0" smtClean="0">
                          <a:effectLst/>
                          <a:latin typeface="メイリオ" panose="020B0604030504040204" pitchFamily="50" charset="-128"/>
                          <a:ea typeface="メイリオ" panose="020B0604030504040204" pitchFamily="50" charset="-128"/>
                        </a:rPr>
                        <a:t>6</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u="none" strike="noStrike" dirty="0">
                          <a:effectLst/>
                          <a:latin typeface="メイリオ" panose="020B0604030504040204" pitchFamily="50" charset="-128"/>
                          <a:ea typeface="メイリオ" panose="020B0604030504040204" pitchFamily="50" charset="-128"/>
                        </a:rPr>
                        <a:t>文化祭企画書</a:t>
                      </a:r>
                      <a:endParaRPr lang="ja-JP"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14303918"/>
                  </a:ext>
                </a:extLst>
              </a:tr>
              <a:tr h="362069">
                <a:tc>
                  <a:txBody>
                    <a:bodyPr/>
                    <a:lstStyle/>
                    <a:p>
                      <a:pPr algn="l" fontAlgn="ctr"/>
                      <a:r>
                        <a:rPr lang="ja-JP" altLang="en-US" sz="2000" u="none" strike="noStrike" dirty="0">
                          <a:effectLst/>
                          <a:latin typeface="メイリオ" panose="020B0604030504040204" pitchFamily="50" charset="-128"/>
                          <a:ea typeface="メイリオ" panose="020B0604030504040204" pitchFamily="50" charset="-128"/>
                        </a:rPr>
                        <a:t>横レイアウト</a:t>
                      </a:r>
                      <a:endParaRPr lang="ja-JP"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u="none" strike="noStrike" dirty="0" smtClean="0">
                          <a:effectLst/>
                          <a:latin typeface="メイリオ" panose="020B0604030504040204" pitchFamily="50" charset="-128"/>
                          <a:ea typeface="メイリオ" panose="020B0604030504040204" pitchFamily="50" charset="-128"/>
                        </a:rPr>
                        <a:t>課題</a:t>
                      </a:r>
                      <a:r>
                        <a:rPr lang="en-US" altLang="ja-JP" sz="2000" u="none" strike="noStrike" dirty="0" smtClean="0">
                          <a:effectLst/>
                          <a:latin typeface="メイリオ" panose="020B0604030504040204" pitchFamily="50" charset="-128"/>
                          <a:ea typeface="メイリオ" panose="020B0604030504040204" pitchFamily="50" charset="-128"/>
                        </a:rPr>
                        <a:t>7</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b="0" i="0" u="none" strike="noStrike" dirty="0" smtClean="0">
                          <a:solidFill>
                            <a:schemeClr val="dk1"/>
                          </a:solidFill>
                          <a:effectLst/>
                          <a:latin typeface="メイリオ" panose="020B0604030504040204" pitchFamily="50" charset="-128"/>
                          <a:ea typeface="メイリオ" panose="020B0604030504040204" pitchFamily="50" charset="-128"/>
                        </a:rPr>
                        <a:t>コンピュータの構成</a:t>
                      </a:r>
                      <a:endParaRPr lang="ja-JP"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1933"/>
                  </a:ext>
                </a:extLst>
              </a:tr>
              <a:tr h="362069">
                <a:tc>
                  <a:txBody>
                    <a:bodyPr/>
                    <a:lstStyle/>
                    <a:p>
                      <a:pPr algn="l" fontAlgn="ct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置換</a:t>
                      </a:r>
                      <a:endParaRPr lang="ja-JP"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課題</a:t>
                      </a:r>
                      <a:r>
                        <a:rPr lang="en-US" altLang="ja-JP" sz="2000" b="0" i="0" u="none" strike="noStrike" dirty="0" smtClean="0">
                          <a:solidFill>
                            <a:srgbClr val="000000"/>
                          </a:solidFill>
                          <a:effectLst/>
                          <a:latin typeface="メイリオ" panose="020B0604030504040204" pitchFamily="50" charset="-128"/>
                          <a:ea typeface="メイリオ" panose="020B0604030504040204" pitchFamily="50" charset="-128"/>
                        </a:rPr>
                        <a:t>8</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en-US" altLang="ja-JP" sz="2000" b="0" i="0" u="none" strike="noStrike" dirty="0" smtClean="0">
                          <a:solidFill>
                            <a:srgbClr val="000000"/>
                          </a:solidFill>
                          <a:effectLst/>
                          <a:latin typeface="メイリオ" panose="020B0604030504040204" pitchFamily="50" charset="-128"/>
                          <a:ea typeface="メイリオ" panose="020B0604030504040204" pitchFamily="50" charset="-128"/>
                        </a:rPr>
                        <a:t>WAN</a:t>
                      </a: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と</a:t>
                      </a:r>
                      <a:r>
                        <a:rPr lang="en-US" altLang="ja-JP" sz="2000" b="0" i="0" u="none" strike="noStrike" dirty="0" smtClean="0">
                          <a:solidFill>
                            <a:srgbClr val="000000"/>
                          </a:solidFill>
                          <a:effectLst/>
                          <a:latin typeface="メイリオ" panose="020B0604030504040204" pitchFamily="50" charset="-128"/>
                          <a:ea typeface="メイリオ" panose="020B0604030504040204" pitchFamily="50" charset="-128"/>
                        </a:rPr>
                        <a:t>LAN</a:t>
                      </a:r>
                      <a:endParaRPr lang="ja-JP"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54167663"/>
                  </a:ext>
                </a:extLst>
              </a:tr>
              <a:tr h="362069">
                <a:tc>
                  <a:txBody>
                    <a:bodyPr/>
                    <a:lstStyle/>
                    <a:p>
                      <a:pPr algn="l" fontAlgn="ct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参照・引用</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課題</a:t>
                      </a:r>
                      <a:r>
                        <a:rPr lang="en-US" altLang="ja-JP" sz="2000" b="0" i="0" u="none" strike="noStrike" dirty="0" smtClean="0">
                          <a:solidFill>
                            <a:srgbClr val="000000"/>
                          </a:solidFill>
                          <a:effectLst/>
                          <a:latin typeface="メイリオ" panose="020B0604030504040204" pitchFamily="50" charset="-128"/>
                          <a:ea typeface="メイリオ" panose="020B0604030504040204" pitchFamily="50" charset="-128"/>
                        </a:rPr>
                        <a:t>9</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en-US" altLang="ja-JP" sz="2000" b="0" i="0" u="none" strike="noStrike" dirty="0" smtClean="0">
                          <a:solidFill>
                            <a:srgbClr val="000000"/>
                          </a:solidFill>
                          <a:effectLst/>
                          <a:latin typeface="メイリオ" panose="020B0604030504040204" pitchFamily="50" charset="-128"/>
                          <a:ea typeface="メイリオ" panose="020B0604030504040204" pitchFamily="50" charset="-128"/>
                        </a:rPr>
                        <a:t>AI</a:t>
                      </a: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・人工知能</a:t>
                      </a:r>
                      <a:endParaRPr lang="ja-JP"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17979664"/>
                  </a:ext>
                </a:extLst>
              </a:tr>
              <a:tr h="362069">
                <a:tc>
                  <a:txBody>
                    <a:bodyPr/>
                    <a:lstStyle/>
                    <a:p>
                      <a:pPr algn="l" fontAlgn="ct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複雑な罫線</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課題</a:t>
                      </a:r>
                      <a:r>
                        <a:rPr lang="en-US" altLang="ja-JP" sz="2000" b="0" i="0" u="none" strike="noStrike" dirty="0" smtClean="0">
                          <a:solidFill>
                            <a:srgbClr val="000000"/>
                          </a:solidFill>
                          <a:effectLst/>
                          <a:latin typeface="メイリオ" panose="020B0604030504040204" pitchFamily="50" charset="-128"/>
                          <a:ea typeface="メイリオ" panose="020B0604030504040204" pitchFamily="50" charset="-128"/>
                        </a:rPr>
                        <a:t>10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ネットワーク用語</a:t>
                      </a:r>
                      <a:endParaRPr lang="ja-JP"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28455637"/>
                  </a:ext>
                </a:extLst>
              </a:tr>
              <a:tr h="362069">
                <a:tc>
                  <a:txBody>
                    <a:bodyPr/>
                    <a:lstStyle/>
                    <a:p>
                      <a:pPr algn="l" fontAlgn="ct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章節番号</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課題</a:t>
                      </a:r>
                      <a:r>
                        <a:rPr lang="en-US" altLang="ja-JP" sz="2000" b="0" i="0" u="none" strike="noStrike" dirty="0" smtClean="0">
                          <a:solidFill>
                            <a:srgbClr val="000000"/>
                          </a:solidFill>
                          <a:effectLst/>
                          <a:latin typeface="メイリオ" panose="020B0604030504040204" pitchFamily="50" charset="-128"/>
                          <a:ea typeface="メイリオ" panose="020B0604030504040204" pitchFamily="50" charset="-128"/>
                        </a:rPr>
                        <a:t>11</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小論文のアウトライン</a:t>
                      </a:r>
                      <a:endParaRPr lang="ja-JP"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85021470"/>
                  </a:ext>
                </a:extLst>
              </a:tr>
              <a:tr h="362069">
                <a:tc>
                  <a:txBody>
                    <a:bodyPr/>
                    <a:lstStyle/>
                    <a:p>
                      <a:pPr algn="l" fontAlgn="ct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インデントと段組み</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課題</a:t>
                      </a:r>
                      <a:r>
                        <a:rPr lang="en-US" altLang="ja-JP" sz="2000" b="0" i="0" u="none" strike="noStrike" dirty="0" smtClean="0">
                          <a:solidFill>
                            <a:srgbClr val="000000"/>
                          </a:solidFill>
                          <a:effectLst/>
                          <a:latin typeface="メイリオ" panose="020B0604030504040204" pitchFamily="50" charset="-128"/>
                          <a:ea typeface="メイリオ" panose="020B0604030504040204" pitchFamily="50" charset="-128"/>
                        </a:rPr>
                        <a:t>12</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コンピュータウィルス</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24389060"/>
                  </a:ext>
                </a:extLst>
              </a:tr>
              <a:tr h="362069">
                <a:tc>
                  <a:txBody>
                    <a:bodyPr/>
                    <a:lstStyle/>
                    <a:p>
                      <a:pPr algn="l" fontAlgn="ct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総合課題</a:t>
                      </a:r>
                      <a:r>
                        <a:rPr lang="en-US" altLang="ja-JP" sz="2000" b="0" i="0" u="none" strike="noStrike" dirty="0" smtClean="0">
                          <a:solidFill>
                            <a:srgbClr val="000000"/>
                          </a:solidFill>
                          <a:effectLst/>
                          <a:latin typeface="メイリオ" panose="020B0604030504040204" pitchFamily="50" charset="-128"/>
                          <a:ea typeface="メイリオ" panose="020B0604030504040204" pitchFamily="50" charset="-128"/>
                        </a:rPr>
                        <a:t>2</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課題</a:t>
                      </a:r>
                      <a:r>
                        <a:rPr lang="en-US" altLang="ja-JP" sz="2000" b="0" i="0" u="none" strike="noStrike" dirty="0" smtClean="0">
                          <a:solidFill>
                            <a:srgbClr val="000000"/>
                          </a:solidFill>
                          <a:effectLst/>
                          <a:latin typeface="メイリオ" panose="020B0604030504040204" pitchFamily="50" charset="-128"/>
                          <a:ea typeface="メイリオ" panose="020B0604030504040204" pitchFamily="50" charset="-128"/>
                        </a:rPr>
                        <a:t>13</a:t>
                      </a:r>
                      <a:endPar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著作権と産業財産権</a:t>
                      </a:r>
                      <a:endParaRPr lang="ja-JP"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93804784"/>
                  </a:ext>
                </a:extLst>
              </a:tr>
              <a:tr h="362069">
                <a:tc>
                  <a:txBody>
                    <a:bodyPr/>
                    <a:lstStyle/>
                    <a:p>
                      <a:pPr algn="l" fontAlgn="ct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総合課題</a:t>
                      </a:r>
                      <a:r>
                        <a:rPr lang="en-US" altLang="ja-JP" sz="2000" b="0" i="0" u="none" strike="noStrike" dirty="0" smtClean="0">
                          <a:solidFill>
                            <a:srgbClr val="000000"/>
                          </a:solidFill>
                          <a:effectLst/>
                          <a:latin typeface="メイリオ" panose="020B0604030504040204" pitchFamily="50" charset="-128"/>
                          <a:ea typeface="メイリオ" panose="020B0604030504040204" pitchFamily="50" charset="-128"/>
                        </a:rPr>
                        <a:t>3</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課題</a:t>
                      </a:r>
                      <a:r>
                        <a:rPr lang="en-US" altLang="ja-JP" sz="2000" b="0" i="0" u="none" strike="noStrike" dirty="0" smtClean="0">
                          <a:solidFill>
                            <a:srgbClr val="000000"/>
                          </a:solidFill>
                          <a:effectLst/>
                          <a:latin typeface="メイリオ" panose="020B0604030504040204" pitchFamily="50" charset="-128"/>
                          <a:ea typeface="メイリオ" panose="020B0604030504040204" pitchFamily="50" charset="-128"/>
                        </a:rPr>
                        <a:t>14</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コンピュータ犯罪と法律</a:t>
                      </a:r>
                      <a:endParaRPr lang="ja-JP"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67867692"/>
                  </a:ext>
                </a:extLst>
              </a:tr>
              <a:tr h="362069">
                <a:tc>
                  <a:txBody>
                    <a:bodyPr/>
                    <a:lstStyle/>
                    <a:p>
                      <a:pPr algn="l" fontAlgn="ct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総合課題</a:t>
                      </a:r>
                      <a:r>
                        <a:rPr lang="en-US" altLang="ja-JP" sz="2000" b="0" i="0" u="none" strike="noStrike" dirty="0" smtClean="0">
                          <a:solidFill>
                            <a:srgbClr val="000000"/>
                          </a:solidFill>
                          <a:effectLst/>
                          <a:latin typeface="メイリオ" panose="020B0604030504040204" pitchFamily="50" charset="-128"/>
                          <a:ea typeface="メイリオ" panose="020B0604030504040204" pitchFamily="50" charset="-128"/>
                        </a:rPr>
                        <a:t>4</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課題</a:t>
                      </a:r>
                      <a:r>
                        <a:rPr lang="en-US" altLang="ja-JP" sz="2000" b="0" i="0" u="none" strike="noStrike" dirty="0" smtClean="0">
                          <a:solidFill>
                            <a:srgbClr val="000000"/>
                          </a:solidFill>
                          <a:effectLst/>
                          <a:latin typeface="メイリオ" panose="020B0604030504040204" pitchFamily="50" charset="-128"/>
                          <a:ea typeface="メイリオ" panose="020B0604030504040204" pitchFamily="50" charset="-128"/>
                        </a:rPr>
                        <a:t>15</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情報セキュリティ</a:t>
                      </a:r>
                      <a:endParaRPr lang="ja-JP"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70736632"/>
                  </a:ext>
                </a:extLst>
              </a:tr>
            </a:tbl>
          </a:graphicData>
        </a:graphic>
      </p:graphicFrame>
    </p:spTree>
    <p:extLst>
      <p:ext uri="{BB962C8B-B14F-4D97-AF65-F5344CB8AC3E}">
        <p14:creationId xmlns:p14="http://schemas.microsoft.com/office/powerpoint/2010/main" val="41165466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585520" y="2994282"/>
            <a:ext cx="3572054" cy="3019236"/>
          </a:xfrm>
          <a:prstGeom prst="rect">
            <a:avLst/>
          </a:prstGeom>
        </p:spPr>
      </p:pic>
      <p:pic>
        <p:nvPicPr>
          <p:cNvPr id="5" name="図 4"/>
          <p:cNvPicPr>
            <a:picLocks noChangeAspect="1"/>
          </p:cNvPicPr>
          <p:nvPr/>
        </p:nvPicPr>
        <p:blipFill>
          <a:blip r:embed="rId3"/>
          <a:stretch>
            <a:fillRect/>
          </a:stretch>
        </p:blipFill>
        <p:spPr>
          <a:xfrm>
            <a:off x="321587" y="859847"/>
            <a:ext cx="5800725" cy="1019175"/>
          </a:xfrm>
          <a:prstGeom prst="rect">
            <a:avLst/>
          </a:prstGeom>
        </p:spPr>
      </p:pic>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30</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a:solidFill>
                  <a:srgbClr val="000000"/>
                </a:solidFill>
                <a:latin typeface="メイリオ" panose="020B0604030504040204" pitchFamily="50" charset="-128"/>
                <a:ea typeface="メイリオ" panose="020B0604030504040204" pitchFamily="50" charset="-128"/>
              </a:rPr>
              <a:t>10</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(2)</a:t>
            </a:r>
            <a:r>
              <a:rPr lang="ja-JP" altLang="en-US" sz="2800" dirty="0" smtClean="0">
                <a:solidFill>
                  <a:srgbClr val="000000"/>
                </a:solidFill>
                <a:latin typeface="メイリオ" panose="020B0604030504040204" pitchFamily="50" charset="-128"/>
                <a:ea typeface="メイリオ" panose="020B0604030504040204" pitchFamily="50" charset="-128"/>
              </a:rPr>
              <a:t>  表の背景色の変更</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15" name="正方形/長方形 14"/>
          <p:cNvSpPr/>
          <p:nvPr/>
        </p:nvSpPr>
        <p:spPr bwMode="auto">
          <a:xfrm>
            <a:off x="321587" y="797140"/>
            <a:ext cx="5800725" cy="1299040"/>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7" name="正方形/長方形 16"/>
          <p:cNvSpPr/>
          <p:nvPr/>
        </p:nvSpPr>
        <p:spPr bwMode="auto">
          <a:xfrm>
            <a:off x="536337" y="2867999"/>
            <a:ext cx="3807064" cy="3377226"/>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4" name="四角形吹き出し 23"/>
          <p:cNvSpPr/>
          <p:nvPr/>
        </p:nvSpPr>
        <p:spPr bwMode="auto">
          <a:xfrm>
            <a:off x="6400800" y="866087"/>
            <a:ext cx="2074584" cy="924831"/>
          </a:xfrm>
          <a:prstGeom prst="wedgeRectCallout">
            <a:avLst>
              <a:gd name="adj1" fmla="val -84590"/>
              <a:gd name="adj2" fmla="val 22071"/>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背景色を変更したいセルを範囲指定する</a:t>
            </a:r>
          </a:p>
        </p:txBody>
      </p:sp>
      <p:sp>
        <p:nvSpPr>
          <p:cNvPr id="8" name="下矢印 7"/>
          <p:cNvSpPr/>
          <p:nvPr/>
        </p:nvSpPr>
        <p:spPr bwMode="auto">
          <a:xfrm>
            <a:off x="2101378" y="2325995"/>
            <a:ext cx="540341" cy="316654"/>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8" name="正方形/長方形 27"/>
          <p:cNvSpPr/>
          <p:nvPr/>
        </p:nvSpPr>
        <p:spPr bwMode="auto">
          <a:xfrm>
            <a:off x="4943538" y="4607758"/>
            <a:ext cx="3496427" cy="1344009"/>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9" name="楕円 18"/>
          <p:cNvSpPr/>
          <p:nvPr/>
        </p:nvSpPr>
        <p:spPr bwMode="auto">
          <a:xfrm>
            <a:off x="2101378" y="3363805"/>
            <a:ext cx="450259" cy="397769"/>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7" name="四角形吹き出し 26"/>
          <p:cNvSpPr/>
          <p:nvPr/>
        </p:nvSpPr>
        <p:spPr bwMode="auto">
          <a:xfrm>
            <a:off x="4868082" y="3136787"/>
            <a:ext cx="3556385" cy="851803"/>
          </a:xfrm>
          <a:prstGeom prst="wedgeRectCallout">
            <a:avLst>
              <a:gd name="adj1" fmla="val -108371"/>
              <a:gd name="adj2" fmla="val 5566"/>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右クリックして</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塗りつぶし</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で色を</a:t>
            </a:r>
            <a:r>
              <a:rPr lang="ja-JP" altLang="en-US" sz="2000" dirty="0">
                <a:latin typeface="メイリオ" panose="020B0604030504040204" pitchFamily="50" charset="-128"/>
                <a:ea typeface="メイリオ" panose="020B0604030504040204" pitchFamily="50" charset="-128"/>
              </a:rPr>
              <a:t>指定</a:t>
            </a:r>
            <a:r>
              <a:rPr lang="ja-JP" altLang="en-US" sz="2000" dirty="0" smtClean="0">
                <a:latin typeface="メイリオ" panose="020B0604030504040204" pitchFamily="50" charset="-128"/>
                <a:ea typeface="メイリオ" panose="020B0604030504040204" pitchFamily="50" charset="-128"/>
              </a:rPr>
              <a:t>する。</a:t>
            </a:r>
            <a:endParaRPr lang="ja-JP" altLang="en-US" sz="2000" dirty="0" smtClean="0">
              <a:latin typeface="メイリオ" panose="020B0604030504040204" pitchFamily="50" charset="-128"/>
              <a:ea typeface="メイリオ" panose="020B0604030504040204" pitchFamily="50" charset="-128"/>
            </a:endParaRPr>
          </a:p>
        </p:txBody>
      </p:sp>
      <p:sp>
        <p:nvSpPr>
          <p:cNvPr id="9" name="右矢印 8"/>
          <p:cNvSpPr/>
          <p:nvPr/>
        </p:nvSpPr>
        <p:spPr bwMode="auto">
          <a:xfrm>
            <a:off x="4495800" y="5029200"/>
            <a:ext cx="304800" cy="381000"/>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10" name="図 9"/>
          <p:cNvPicPr>
            <a:picLocks noChangeAspect="1"/>
          </p:cNvPicPr>
          <p:nvPr/>
        </p:nvPicPr>
        <p:blipFill>
          <a:blip r:embed="rId4"/>
          <a:stretch>
            <a:fillRect/>
          </a:stretch>
        </p:blipFill>
        <p:spPr>
          <a:xfrm>
            <a:off x="5172890" y="4767262"/>
            <a:ext cx="3267075" cy="904875"/>
          </a:xfrm>
          <a:prstGeom prst="rect">
            <a:avLst/>
          </a:prstGeom>
        </p:spPr>
      </p:pic>
    </p:spTree>
    <p:extLst>
      <p:ext uri="{BB962C8B-B14F-4D97-AF65-F5344CB8AC3E}">
        <p14:creationId xmlns:p14="http://schemas.microsoft.com/office/powerpoint/2010/main" val="300548074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434500" y="2711058"/>
            <a:ext cx="3159883" cy="3298881"/>
          </a:xfrm>
          <a:prstGeom prst="rect">
            <a:avLst/>
          </a:prstGeom>
        </p:spPr>
      </p:pic>
      <p:pic>
        <p:nvPicPr>
          <p:cNvPr id="9" name="図 8"/>
          <p:cNvPicPr>
            <a:picLocks noChangeAspect="1"/>
          </p:cNvPicPr>
          <p:nvPr/>
        </p:nvPicPr>
        <p:blipFill>
          <a:blip r:embed="rId3"/>
          <a:stretch>
            <a:fillRect/>
          </a:stretch>
        </p:blipFill>
        <p:spPr>
          <a:xfrm>
            <a:off x="4154595" y="4481512"/>
            <a:ext cx="4886325" cy="1552575"/>
          </a:xfrm>
          <a:prstGeom prst="rect">
            <a:avLst/>
          </a:prstGeom>
        </p:spPr>
      </p:pic>
      <p:pic>
        <p:nvPicPr>
          <p:cNvPr id="5" name="図 4"/>
          <p:cNvPicPr>
            <a:picLocks noChangeAspect="1"/>
          </p:cNvPicPr>
          <p:nvPr/>
        </p:nvPicPr>
        <p:blipFill>
          <a:blip r:embed="rId4"/>
          <a:stretch>
            <a:fillRect/>
          </a:stretch>
        </p:blipFill>
        <p:spPr>
          <a:xfrm>
            <a:off x="152400" y="835043"/>
            <a:ext cx="6503761" cy="1454789"/>
          </a:xfrm>
          <a:prstGeom prst="rect">
            <a:avLst/>
          </a:prstGeom>
        </p:spPr>
      </p:pic>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31</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smtClean="0">
                <a:solidFill>
                  <a:srgbClr val="000000"/>
                </a:solidFill>
                <a:latin typeface="メイリオ" panose="020B0604030504040204" pitchFamily="50" charset="-128"/>
                <a:ea typeface="メイリオ" panose="020B0604030504040204" pitchFamily="50" charset="-128"/>
              </a:rPr>
              <a:t>11</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(1)</a:t>
            </a:r>
            <a:r>
              <a:rPr lang="ja-JP" altLang="en-US" sz="2800" dirty="0" smtClean="0">
                <a:solidFill>
                  <a:srgbClr val="000000"/>
                </a:solidFill>
                <a:latin typeface="メイリオ" panose="020B0604030504040204" pitchFamily="50" charset="-128"/>
                <a:ea typeface="メイリオ" panose="020B0604030504040204" pitchFamily="50" charset="-128"/>
              </a:rPr>
              <a:t>  番号付きリスト その</a:t>
            </a:r>
            <a:r>
              <a:rPr lang="en-US" altLang="ja-JP" sz="2800" dirty="0" smtClean="0">
                <a:solidFill>
                  <a:srgbClr val="000000"/>
                </a:solidFill>
                <a:latin typeface="メイリオ" panose="020B0604030504040204" pitchFamily="50" charset="-128"/>
                <a:ea typeface="メイリオ" panose="020B0604030504040204" pitchFamily="50" charset="-128"/>
              </a:rPr>
              <a:t>1</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15" name="正方形/長方形 14"/>
          <p:cNvSpPr/>
          <p:nvPr/>
        </p:nvSpPr>
        <p:spPr bwMode="auto">
          <a:xfrm>
            <a:off x="211959" y="873505"/>
            <a:ext cx="6444201" cy="1452489"/>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7" name="正方形/長方形 16"/>
          <p:cNvSpPr/>
          <p:nvPr/>
        </p:nvSpPr>
        <p:spPr bwMode="auto">
          <a:xfrm>
            <a:off x="352585" y="2650585"/>
            <a:ext cx="3274884" cy="3434169"/>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2" name="楕円 21"/>
          <p:cNvSpPr/>
          <p:nvPr/>
        </p:nvSpPr>
        <p:spPr bwMode="auto">
          <a:xfrm>
            <a:off x="1760723" y="4360499"/>
            <a:ext cx="1102141" cy="948658"/>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8" name="下矢印 7"/>
          <p:cNvSpPr/>
          <p:nvPr/>
        </p:nvSpPr>
        <p:spPr bwMode="auto">
          <a:xfrm>
            <a:off x="2101378" y="2325995"/>
            <a:ext cx="540341" cy="316654"/>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6" name="下矢印 25"/>
          <p:cNvSpPr/>
          <p:nvPr/>
        </p:nvSpPr>
        <p:spPr bwMode="auto">
          <a:xfrm rot="16200000">
            <a:off x="3532802" y="4812125"/>
            <a:ext cx="540341" cy="351007"/>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7" name="四角形吹き出し 26"/>
          <p:cNvSpPr/>
          <p:nvPr/>
        </p:nvSpPr>
        <p:spPr bwMode="auto">
          <a:xfrm>
            <a:off x="4608908" y="2627094"/>
            <a:ext cx="3421535" cy="1347322"/>
          </a:xfrm>
          <a:prstGeom prst="wedgeRectCallout">
            <a:avLst>
              <a:gd name="adj1" fmla="val -75246"/>
              <a:gd name="adj2" fmla="val 19418"/>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アウトライン</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を指定して、適切なものを選ぶ</a:t>
            </a:r>
            <a:endParaRPr lang="en-US" altLang="ja-JP" sz="2000" dirty="0" smtClean="0">
              <a:latin typeface="メイリオ" panose="020B0604030504040204" pitchFamily="50" charset="-128"/>
              <a:ea typeface="メイリオ" panose="020B0604030504040204" pitchFamily="50" charset="-128"/>
            </a:endParaRPr>
          </a:p>
          <a:p>
            <a:pPr algn="l"/>
            <a:r>
              <a:rPr lang="ja-JP" altLang="en-US" sz="2000" dirty="0">
                <a:latin typeface="メイリオ" panose="020B0604030504040204" pitchFamily="50" charset="-128"/>
                <a:ea typeface="メイリオ" panose="020B0604030504040204" pitchFamily="50" charset="-128"/>
              </a:rPr>
              <a:t>ここで</a:t>
            </a:r>
            <a:r>
              <a:rPr lang="ja-JP" altLang="en-US" sz="2000" dirty="0" smtClean="0">
                <a:latin typeface="メイリオ" panose="020B0604030504040204" pitchFamily="50" charset="-128"/>
                <a:ea typeface="メイリオ" panose="020B0604030504040204" pitchFamily="50" charset="-128"/>
              </a:rPr>
              <a:t>は、　</a:t>
            </a:r>
            <a:r>
              <a:rPr lang="en-US" altLang="ja-JP" sz="2000" dirty="0" smtClean="0">
                <a:latin typeface="メイリオ" panose="020B0604030504040204" pitchFamily="50" charset="-128"/>
                <a:ea typeface="メイリオ" panose="020B0604030504040204" pitchFamily="50" charset="-128"/>
              </a:rPr>
              <a:t>1, 2, 1.1, 1.2</a:t>
            </a:r>
            <a:r>
              <a:rPr lang="ja-JP" altLang="en-US" sz="2000" dirty="0" smtClean="0">
                <a:latin typeface="メイリオ" panose="020B0604030504040204" pitchFamily="50" charset="-128"/>
                <a:ea typeface="メイリオ" panose="020B0604030504040204" pitchFamily="50" charset="-128"/>
              </a:rPr>
              <a:t>のタイプのもの</a:t>
            </a:r>
          </a:p>
        </p:txBody>
      </p:sp>
      <p:sp>
        <p:nvSpPr>
          <p:cNvPr id="28" name="正方形/長方形 27"/>
          <p:cNvSpPr/>
          <p:nvPr/>
        </p:nvSpPr>
        <p:spPr bwMode="auto">
          <a:xfrm>
            <a:off x="4065480" y="4389994"/>
            <a:ext cx="4975440" cy="1644093"/>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四角形吹き出し 15"/>
          <p:cNvSpPr/>
          <p:nvPr/>
        </p:nvSpPr>
        <p:spPr bwMode="auto">
          <a:xfrm>
            <a:off x="6967386" y="1104464"/>
            <a:ext cx="1747828" cy="1029954"/>
          </a:xfrm>
          <a:prstGeom prst="wedgeRectCallout">
            <a:avLst>
              <a:gd name="adj1" fmla="val -84590"/>
              <a:gd name="adj2" fmla="val 22071"/>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番号付けしたい行</a:t>
            </a:r>
            <a:r>
              <a:rPr lang="ja-JP" altLang="en-US" sz="2000" dirty="0" err="1" smtClean="0">
                <a:latin typeface="メイリオ" panose="020B0604030504040204" pitchFamily="50" charset="-128"/>
                <a:ea typeface="メイリオ" panose="020B0604030504040204" pitchFamily="50" charset="-128"/>
              </a:rPr>
              <a:t>をを</a:t>
            </a:r>
            <a:r>
              <a:rPr lang="ja-JP" altLang="en-US" sz="2000" dirty="0" smtClean="0">
                <a:latin typeface="メイリオ" panose="020B0604030504040204" pitchFamily="50" charset="-128"/>
                <a:ea typeface="メイリオ" panose="020B0604030504040204" pitchFamily="50" charset="-128"/>
              </a:rPr>
              <a:t>範囲指定する</a:t>
            </a:r>
          </a:p>
        </p:txBody>
      </p:sp>
      <p:sp>
        <p:nvSpPr>
          <p:cNvPr id="18" name="楕円 17"/>
          <p:cNvSpPr/>
          <p:nvPr/>
        </p:nvSpPr>
        <p:spPr bwMode="auto">
          <a:xfrm>
            <a:off x="914400" y="2692390"/>
            <a:ext cx="594887" cy="599930"/>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239796808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a:blip r:embed="rId2"/>
          <a:stretch>
            <a:fillRect/>
          </a:stretch>
        </p:blipFill>
        <p:spPr>
          <a:xfrm>
            <a:off x="747369" y="2854809"/>
            <a:ext cx="3536349" cy="3764501"/>
          </a:xfrm>
          <a:prstGeom prst="rect">
            <a:avLst/>
          </a:prstGeom>
        </p:spPr>
      </p:pic>
      <p:pic>
        <p:nvPicPr>
          <p:cNvPr id="4" name="図 3"/>
          <p:cNvPicPr>
            <a:picLocks noChangeAspect="1"/>
          </p:cNvPicPr>
          <p:nvPr/>
        </p:nvPicPr>
        <p:blipFill rotWithShape="1">
          <a:blip r:embed="rId3"/>
          <a:srcRect r="64230"/>
          <a:stretch/>
        </p:blipFill>
        <p:spPr>
          <a:xfrm>
            <a:off x="5301320" y="4749044"/>
            <a:ext cx="2390615" cy="1650510"/>
          </a:xfrm>
          <a:prstGeom prst="rect">
            <a:avLst/>
          </a:prstGeom>
        </p:spPr>
      </p:pic>
      <p:pic>
        <p:nvPicPr>
          <p:cNvPr id="2" name="図 1"/>
          <p:cNvPicPr>
            <a:picLocks noChangeAspect="1"/>
          </p:cNvPicPr>
          <p:nvPr/>
        </p:nvPicPr>
        <p:blipFill>
          <a:blip r:embed="rId4"/>
          <a:stretch>
            <a:fillRect/>
          </a:stretch>
        </p:blipFill>
        <p:spPr>
          <a:xfrm>
            <a:off x="352585" y="921775"/>
            <a:ext cx="6200615" cy="1327525"/>
          </a:xfrm>
          <a:prstGeom prst="rect">
            <a:avLst/>
          </a:prstGeom>
        </p:spPr>
      </p:pic>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32</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smtClean="0">
                <a:solidFill>
                  <a:srgbClr val="000000"/>
                </a:solidFill>
                <a:latin typeface="メイリオ" panose="020B0604030504040204" pitchFamily="50" charset="-128"/>
                <a:ea typeface="メイリオ" panose="020B0604030504040204" pitchFamily="50" charset="-128"/>
              </a:rPr>
              <a:t>11</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(2)</a:t>
            </a:r>
            <a:r>
              <a:rPr lang="ja-JP" altLang="en-US" sz="2800" dirty="0" smtClean="0">
                <a:solidFill>
                  <a:srgbClr val="000000"/>
                </a:solidFill>
                <a:latin typeface="メイリオ" panose="020B0604030504040204" pitchFamily="50" charset="-128"/>
                <a:ea typeface="メイリオ" panose="020B0604030504040204" pitchFamily="50" charset="-128"/>
              </a:rPr>
              <a:t>  番号付きリスト その</a:t>
            </a:r>
            <a:r>
              <a:rPr lang="en-US" altLang="ja-JP" sz="2800" dirty="0">
                <a:solidFill>
                  <a:srgbClr val="000000"/>
                </a:solidFill>
                <a:latin typeface="メイリオ" panose="020B0604030504040204" pitchFamily="50" charset="-128"/>
                <a:ea typeface="メイリオ" panose="020B0604030504040204" pitchFamily="50" charset="-128"/>
              </a:rPr>
              <a:t>2</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15" name="正方形/長方形 14"/>
          <p:cNvSpPr/>
          <p:nvPr/>
        </p:nvSpPr>
        <p:spPr bwMode="auto">
          <a:xfrm>
            <a:off x="211959" y="873505"/>
            <a:ext cx="6444201" cy="1452489"/>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7" name="正方形/長方形 16"/>
          <p:cNvSpPr/>
          <p:nvPr/>
        </p:nvSpPr>
        <p:spPr bwMode="auto">
          <a:xfrm>
            <a:off x="352585" y="2650585"/>
            <a:ext cx="4143215" cy="4070889"/>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8" name="下矢印 7"/>
          <p:cNvSpPr/>
          <p:nvPr/>
        </p:nvSpPr>
        <p:spPr bwMode="auto">
          <a:xfrm>
            <a:off x="2101378" y="2325995"/>
            <a:ext cx="540341" cy="316654"/>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6" name="下矢印 25"/>
          <p:cNvSpPr/>
          <p:nvPr/>
        </p:nvSpPr>
        <p:spPr bwMode="auto">
          <a:xfrm>
            <a:off x="2115989" y="4180511"/>
            <a:ext cx="540341" cy="351007"/>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7" name="四角形吹き出し 26"/>
          <p:cNvSpPr/>
          <p:nvPr/>
        </p:nvSpPr>
        <p:spPr bwMode="auto">
          <a:xfrm>
            <a:off x="4815231" y="2732640"/>
            <a:ext cx="4100169" cy="1347322"/>
          </a:xfrm>
          <a:prstGeom prst="wedgeRectCallout">
            <a:avLst>
              <a:gd name="adj1" fmla="val -77304"/>
              <a:gd name="adj2" fmla="val 82821"/>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アウトライン</a:t>
            </a:r>
            <a:r>
              <a:rPr lang="en-US" altLang="ja-JP" sz="2000" dirty="0" smtClean="0">
                <a:latin typeface="メイリオ" panose="020B0604030504040204" pitchFamily="50" charset="-128"/>
                <a:ea typeface="メイリオ" panose="020B0604030504040204" pitchFamily="50" charset="-128"/>
              </a:rPr>
              <a:t>]-</a:t>
            </a:r>
          </a:p>
          <a:p>
            <a:pPr algn="l"/>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リストのレベル変更</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でレベル</a:t>
            </a:r>
            <a:r>
              <a:rPr lang="en-US" altLang="ja-JP" sz="2000" dirty="0" smtClean="0">
                <a:latin typeface="メイリオ" panose="020B0604030504040204" pitchFamily="50" charset="-128"/>
                <a:ea typeface="メイリオ" panose="020B0604030504040204" pitchFamily="50" charset="-128"/>
              </a:rPr>
              <a:t>2</a:t>
            </a:r>
            <a:r>
              <a:rPr lang="ja-JP" altLang="en-US" sz="2000" dirty="0" smtClean="0">
                <a:latin typeface="メイリオ" panose="020B0604030504040204" pitchFamily="50" charset="-128"/>
                <a:ea typeface="メイリオ" panose="020B0604030504040204" pitchFamily="50" charset="-128"/>
              </a:rPr>
              <a:t>に</a:t>
            </a:r>
            <a:r>
              <a:rPr lang="ja-JP" altLang="en-US" sz="2000" dirty="0" smtClean="0">
                <a:latin typeface="メイリオ" panose="020B0604030504040204" pitchFamily="50" charset="-128"/>
                <a:ea typeface="メイリオ" panose="020B0604030504040204" pitchFamily="50" charset="-128"/>
              </a:rPr>
              <a:t>指定</a:t>
            </a:r>
            <a:r>
              <a:rPr lang="ja-JP" altLang="en-US" sz="2000" dirty="0" smtClean="0">
                <a:latin typeface="メイリオ" panose="020B0604030504040204" pitchFamily="50" charset="-128"/>
                <a:ea typeface="メイリオ" panose="020B0604030504040204" pitchFamily="50" charset="-128"/>
              </a:rPr>
              <a:t>する</a:t>
            </a:r>
          </a:p>
        </p:txBody>
      </p:sp>
      <p:sp>
        <p:nvSpPr>
          <p:cNvPr id="28" name="正方形/長方形 27"/>
          <p:cNvSpPr/>
          <p:nvPr/>
        </p:nvSpPr>
        <p:spPr bwMode="auto">
          <a:xfrm>
            <a:off x="5177859" y="4649830"/>
            <a:ext cx="2742676" cy="1833520"/>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四角形吹き出し 15"/>
          <p:cNvSpPr/>
          <p:nvPr/>
        </p:nvSpPr>
        <p:spPr bwMode="auto">
          <a:xfrm>
            <a:off x="6938972" y="873504"/>
            <a:ext cx="1747828" cy="1650563"/>
          </a:xfrm>
          <a:prstGeom prst="wedgeRectCallout">
            <a:avLst>
              <a:gd name="adj1" fmla="val -83703"/>
              <a:gd name="adj2" fmla="val 10803"/>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一つ番号の段落を下げる</a:t>
            </a:r>
            <a:r>
              <a:rPr lang="en-US" altLang="ja-JP" sz="2000" dirty="0" smtClean="0">
                <a:latin typeface="メイリオ" panose="020B0604030504040204" pitchFamily="50" charset="-128"/>
                <a:ea typeface="メイリオ" panose="020B0604030504040204" pitchFamily="50" charset="-128"/>
              </a:rPr>
              <a:t>(1.1,1.3</a:t>
            </a:r>
            <a:r>
              <a:rPr lang="ja-JP" altLang="en-US" sz="2000" dirty="0" smtClean="0">
                <a:latin typeface="メイリオ" panose="020B0604030504040204" pitchFamily="50" charset="-128"/>
                <a:ea typeface="メイリオ" panose="020B0604030504040204" pitchFamily="50" charset="-128"/>
              </a:rPr>
              <a:t>にする</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行を範囲指定する</a:t>
            </a:r>
          </a:p>
        </p:txBody>
      </p:sp>
      <p:sp>
        <p:nvSpPr>
          <p:cNvPr id="18" name="楕円 17"/>
          <p:cNvSpPr/>
          <p:nvPr/>
        </p:nvSpPr>
        <p:spPr bwMode="auto">
          <a:xfrm>
            <a:off x="1066800" y="2878872"/>
            <a:ext cx="356523" cy="245328"/>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0" name="楕円 19"/>
          <p:cNvSpPr/>
          <p:nvPr/>
        </p:nvSpPr>
        <p:spPr bwMode="auto">
          <a:xfrm>
            <a:off x="2605624" y="4735742"/>
            <a:ext cx="1565881" cy="320693"/>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1" name="楕円 20"/>
          <p:cNvSpPr/>
          <p:nvPr/>
        </p:nvSpPr>
        <p:spPr bwMode="auto">
          <a:xfrm>
            <a:off x="1090449" y="6084878"/>
            <a:ext cx="1565881" cy="320693"/>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2" name="下矢印 21"/>
          <p:cNvSpPr/>
          <p:nvPr/>
        </p:nvSpPr>
        <p:spPr bwMode="auto">
          <a:xfrm rot="16200000">
            <a:off x="4566659" y="5168278"/>
            <a:ext cx="540341" cy="316654"/>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85651455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565516" y="2930304"/>
            <a:ext cx="3495771" cy="3746749"/>
          </a:xfrm>
          <a:prstGeom prst="rect">
            <a:avLst/>
          </a:prstGeom>
        </p:spPr>
      </p:pic>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33</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297620"/>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smtClean="0">
                <a:solidFill>
                  <a:srgbClr val="000000"/>
                </a:solidFill>
                <a:latin typeface="メイリオ" panose="020B0604030504040204" pitchFamily="50" charset="-128"/>
                <a:ea typeface="メイリオ" panose="020B0604030504040204" pitchFamily="50" charset="-128"/>
              </a:rPr>
              <a:t>12</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(1)</a:t>
            </a:r>
            <a:r>
              <a:rPr lang="ja-JP" altLang="en-US" sz="2800" dirty="0" smtClean="0">
                <a:solidFill>
                  <a:srgbClr val="000000"/>
                </a:solidFill>
                <a:latin typeface="メイリオ" panose="020B0604030504040204" pitchFamily="50" charset="-128"/>
                <a:ea typeface="メイリオ" panose="020B0604030504040204" pitchFamily="50" charset="-128"/>
              </a:rPr>
              <a:t>  区切り</a:t>
            </a:r>
            <a:r>
              <a:rPr lang="en-US" altLang="ja-JP" sz="2800" dirty="0" smtClean="0">
                <a:solidFill>
                  <a:srgbClr val="000000"/>
                </a:solidFill>
                <a:latin typeface="メイリオ" panose="020B0604030504040204" pitchFamily="50" charset="-128"/>
                <a:ea typeface="メイリオ" panose="020B0604030504040204" pitchFamily="50" charset="-128"/>
              </a:rPr>
              <a:t>-</a:t>
            </a:r>
            <a:r>
              <a:rPr lang="ja-JP" altLang="en-US" sz="2800" dirty="0" smtClean="0">
                <a:solidFill>
                  <a:srgbClr val="000000"/>
                </a:solidFill>
                <a:latin typeface="メイリオ" panose="020B0604030504040204" pitchFamily="50" charset="-128"/>
                <a:ea typeface="メイリオ" panose="020B0604030504040204" pitchFamily="50" charset="-128"/>
              </a:rPr>
              <a:t>セクション区切り</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15" name="正方形/長方形 14"/>
          <p:cNvSpPr/>
          <p:nvPr/>
        </p:nvSpPr>
        <p:spPr bwMode="auto">
          <a:xfrm>
            <a:off x="211959" y="756433"/>
            <a:ext cx="5884041" cy="1699643"/>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7" name="正方形/長方形 16"/>
          <p:cNvSpPr/>
          <p:nvPr/>
        </p:nvSpPr>
        <p:spPr bwMode="auto">
          <a:xfrm>
            <a:off x="213251" y="2890472"/>
            <a:ext cx="4067015" cy="3826414"/>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8" name="下矢印 7"/>
          <p:cNvSpPr/>
          <p:nvPr/>
        </p:nvSpPr>
        <p:spPr bwMode="auto">
          <a:xfrm>
            <a:off x="1962043" y="2510633"/>
            <a:ext cx="540341" cy="316654"/>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8" name="楕円 17"/>
          <p:cNvSpPr/>
          <p:nvPr/>
        </p:nvSpPr>
        <p:spPr bwMode="auto">
          <a:xfrm>
            <a:off x="1066800" y="2930304"/>
            <a:ext cx="762000" cy="345350"/>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5" name="図 4"/>
          <p:cNvPicPr>
            <a:picLocks noChangeAspect="1"/>
          </p:cNvPicPr>
          <p:nvPr/>
        </p:nvPicPr>
        <p:blipFill>
          <a:blip r:embed="rId3"/>
          <a:stretch>
            <a:fillRect/>
          </a:stretch>
        </p:blipFill>
        <p:spPr>
          <a:xfrm>
            <a:off x="352585" y="854416"/>
            <a:ext cx="5743415" cy="1593723"/>
          </a:xfrm>
          <a:prstGeom prst="rect">
            <a:avLst/>
          </a:prstGeom>
        </p:spPr>
      </p:pic>
      <p:sp>
        <p:nvSpPr>
          <p:cNvPr id="16" name="四角形吹き出し 15"/>
          <p:cNvSpPr/>
          <p:nvPr/>
        </p:nvSpPr>
        <p:spPr bwMode="auto">
          <a:xfrm>
            <a:off x="6400800" y="873505"/>
            <a:ext cx="2286000" cy="1107696"/>
          </a:xfrm>
          <a:prstGeom prst="wedgeRectCallout">
            <a:avLst>
              <a:gd name="adj1" fmla="val -96222"/>
              <a:gd name="adj2" fmla="val 18203"/>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文章を区切る行にカーソルを移動させる</a:t>
            </a:r>
          </a:p>
        </p:txBody>
      </p:sp>
      <p:cxnSp>
        <p:nvCxnSpPr>
          <p:cNvPr id="9" name="直線コネクタ 8"/>
          <p:cNvCxnSpPr>
            <a:stCxn id="5" idx="1"/>
            <a:endCxn id="5" idx="1"/>
          </p:cNvCxnSpPr>
          <p:nvPr/>
        </p:nvCxnSpPr>
        <p:spPr bwMode="auto">
          <a:xfrm>
            <a:off x="352585" y="1651278"/>
            <a:ext cx="0"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直線コネクタ 10"/>
          <p:cNvCxnSpPr/>
          <p:nvPr/>
        </p:nvCxnSpPr>
        <p:spPr bwMode="auto">
          <a:xfrm>
            <a:off x="304800" y="1447800"/>
            <a:ext cx="0" cy="457201"/>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楕円 21"/>
          <p:cNvSpPr/>
          <p:nvPr/>
        </p:nvSpPr>
        <p:spPr bwMode="auto">
          <a:xfrm>
            <a:off x="838817" y="3261683"/>
            <a:ext cx="761384" cy="319717"/>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3" name="楕円 22"/>
          <p:cNvSpPr/>
          <p:nvPr/>
        </p:nvSpPr>
        <p:spPr bwMode="auto">
          <a:xfrm>
            <a:off x="685800" y="6121651"/>
            <a:ext cx="3375487" cy="468485"/>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4" name="四角形吹き出し 23"/>
          <p:cNvSpPr/>
          <p:nvPr/>
        </p:nvSpPr>
        <p:spPr bwMode="auto">
          <a:xfrm>
            <a:off x="4496878" y="2642649"/>
            <a:ext cx="4342322" cy="681784"/>
          </a:xfrm>
          <a:prstGeom prst="wedgeRectCallout">
            <a:avLst>
              <a:gd name="adj1" fmla="val -65802"/>
              <a:gd name="adj2" fmla="val 63052"/>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レイアウト</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区切り</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セクション</a:t>
            </a:r>
            <a:r>
              <a:rPr lang="ja-JP" altLang="en-US" dirty="0" smtClean="0">
                <a:latin typeface="メイリオ" panose="020B0604030504040204" pitchFamily="50" charset="-128"/>
                <a:ea typeface="メイリオ" panose="020B0604030504040204" pitchFamily="50" charset="-128"/>
              </a:rPr>
              <a:t>区切り</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の現在の位置から開始を</a:t>
            </a:r>
            <a:r>
              <a:rPr lang="ja-JP" altLang="en-US" dirty="0" smtClean="0">
                <a:latin typeface="メイリオ" panose="020B0604030504040204" pitchFamily="50" charset="-128"/>
                <a:ea typeface="メイリオ" panose="020B0604030504040204" pitchFamily="50" charset="-128"/>
              </a:rPr>
              <a:t>指定する</a:t>
            </a:r>
            <a:r>
              <a:rPr lang="ja-JP" altLang="en-US" sz="2000" dirty="0" smtClean="0">
                <a:latin typeface="メイリオ" panose="020B0604030504040204" pitchFamily="50" charset="-128"/>
                <a:ea typeface="メイリオ" panose="020B0604030504040204" pitchFamily="50" charset="-128"/>
              </a:rPr>
              <a:t>。</a:t>
            </a:r>
          </a:p>
        </p:txBody>
      </p:sp>
      <p:pic>
        <p:nvPicPr>
          <p:cNvPr id="25" name="図 24"/>
          <p:cNvPicPr>
            <a:picLocks noChangeAspect="1"/>
          </p:cNvPicPr>
          <p:nvPr/>
        </p:nvPicPr>
        <p:blipFill rotWithShape="1">
          <a:blip r:embed="rId3"/>
          <a:srcRect l="-319" t="1261" r="57544" b="-1261"/>
          <a:stretch/>
        </p:blipFill>
        <p:spPr>
          <a:xfrm>
            <a:off x="4748014" y="3441607"/>
            <a:ext cx="2456734" cy="1593723"/>
          </a:xfrm>
          <a:prstGeom prst="rect">
            <a:avLst/>
          </a:prstGeom>
        </p:spPr>
      </p:pic>
      <p:sp>
        <p:nvSpPr>
          <p:cNvPr id="29" name="正方形/長方形 28"/>
          <p:cNvSpPr/>
          <p:nvPr/>
        </p:nvSpPr>
        <p:spPr bwMode="auto">
          <a:xfrm>
            <a:off x="4740265" y="3464914"/>
            <a:ext cx="2464483" cy="1699643"/>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3" name="右矢印 12"/>
          <p:cNvSpPr/>
          <p:nvPr/>
        </p:nvSpPr>
        <p:spPr bwMode="auto">
          <a:xfrm>
            <a:off x="4329037" y="3911136"/>
            <a:ext cx="411228" cy="456403"/>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4" name="右中かっこ 13"/>
          <p:cNvSpPr/>
          <p:nvPr/>
        </p:nvSpPr>
        <p:spPr bwMode="auto">
          <a:xfrm>
            <a:off x="7263828" y="3488243"/>
            <a:ext cx="192767" cy="750225"/>
          </a:xfrm>
          <a:prstGeom prst="rightBrace">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30" name="右中かっこ 29"/>
          <p:cNvSpPr/>
          <p:nvPr/>
        </p:nvSpPr>
        <p:spPr bwMode="auto">
          <a:xfrm>
            <a:off x="7263828" y="4312668"/>
            <a:ext cx="192767" cy="750225"/>
          </a:xfrm>
          <a:prstGeom prst="rightBrace">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0" name="テキスト ボックス 19"/>
          <p:cNvSpPr txBox="1"/>
          <p:nvPr/>
        </p:nvSpPr>
        <p:spPr>
          <a:xfrm>
            <a:off x="7212497" y="3712503"/>
            <a:ext cx="2133600" cy="1200329"/>
          </a:xfrm>
          <a:prstGeom prst="rect">
            <a:avLst/>
          </a:prstGeom>
          <a:noFill/>
        </p:spPr>
        <p:txBody>
          <a:bodyPr wrap="square" rtlCol="0">
            <a:spAutoFit/>
          </a:bodyPr>
          <a:lstStyle/>
          <a:p>
            <a:r>
              <a:rPr kumimoji="1" lang="ja-JP" altLang="en-US" dirty="0" smtClean="0">
                <a:latin typeface="メイリオ" panose="020B0604030504040204" pitchFamily="50" charset="-128"/>
                <a:ea typeface="メイリオ" panose="020B0604030504040204" pitchFamily="50" charset="-128"/>
              </a:rPr>
              <a:t>第</a:t>
            </a:r>
            <a:r>
              <a:rPr kumimoji="1" lang="en-US" altLang="ja-JP" dirty="0" smtClean="0">
                <a:latin typeface="メイリオ" panose="020B0604030504040204" pitchFamily="50" charset="-128"/>
                <a:ea typeface="メイリオ" panose="020B0604030504040204" pitchFamily="50" charset="-128"/>
              </a:rPr>
              <a:t>1</a:t>
            </a:r>
            <a:r>
              <a:rPr kumimoji="1" lang="ja-JP" altLang="en-US" dirty="0" smtClean="0">
                <a:latin typeface="メイリオ" panose="020B0604030504040204" pitchFamily="50" charset="-128"/>
                <a:ea typeface="メイリオ" panose="020B0604030504040204" pitchFamily="50" charset="-128"/>
              </a:rPr>
              <a:t>セクション</a:t>
            </a:r>
            <a:endParaRPr kumimoji="1" lang="en-US" altLang="ja-JP" dirty="0" smtClean="0">
              <a:latin typeface="メイリオ" panose="020B0604030504040204" pitchFamily="50" charset="-128"/>
              <a:ea typeface="メイリオ" panose="020B0604030504040204" pitchFamily="50" charset="-128"/>
            </a:endParaRPr>
          </a:p>
          <a:p>
            <a:endParaRPr kumimoji="1" lang="ja-JP" altLang="en-US" dirty="0" smtClean="0">
              <a:latin typeface="メイリオ" panose="020B0604030504040204" pitchFamily="50" charset="-128"/>
              <a:ea typeface="メイリオ" panose="020B0604030504040204" pitchFamily="50" charset="-128"/>
            </a:endParaRPr>
          </a:p>
          <a:p>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第</a:t>
            </a:r>
            <a:r>
              <a:rPr lang="en-US" altLang="ja-JP" dirty="0" smtClean="0">
                <a:latin typeface="メイリオ" panose="020B0604030504040204" pitchFamily="50" charset="-128"/>
                <a:ea typeface="メイリオ" panose="020B0604030504040204" pitchFamily="50" charset="-128"/>
              </a:rPr>
              <a:t>2</a:t>
            </a:r>
            <a:r>
              <a:rPr lang="ja-JP" altLang="en-US" dirty="0" smtClean="0">
                <a:latin typeface="メイリオ" panose="020B0604030504040204" pitchFamily="50" charset="-128"/>
                <a:ea typeface="メイリオ" panose="020B0604030504040204" pitchFamily="50" charset="-128"/>
              </a:rPr>
              <a:t>セクション</a:t>
            </a:r>
            <a:endParaRPr lang="ja-JP" altLang="en-US" dirty="0">
              <a:latin typeface="メイリオ" panose="020B0604030504040204" pitchFamily="50" charset="-128"/>
              <a:ea typeface="メイリオ" panose="020B0604030504040204" pitchFamily="50" charset="-128"/>
            </a:endParaRPr>
          </a:p>
        </p:txBody>
      </p:sp>
      <p:sp>
        <p:nvSpPr>
          <p:cNvPr id="31" name="テキスト ボックス 30"/>
          <p:cNvSpPr txBox="1"/>
          <p:nvPr/>
        </p:nvSpPr>
        <p:spPr>
          <a:xfrm>
            <a:off x="4678273" y="5283021"/>
            <a:ext cx="3391541" cy="1200329"/>
          </a:xfrm>
          <a:prstGeom prst="rect">
            <a:avLst/>
          </a:prstGeom>
          <a:solidFill>
            <a:srgbClr val="99FF99"/>
          </a:solidFill>
          <a:ln>
            <a:solidFill>
              <a:schemeClr val="tx1"/>
            </a:solidFill>
          </a:ln>
        </p:spPr>
        <p:txBody>
          <a:bodyPr wrap="square" rtlCol="0">
            <a:spAutoFit/>
          </a:bodyPr>
          <a:lstStyle/>
          <a:p>
            <a:pPr algn="l"/>
            <a:r>
              <a:rPr lang="ja-JP" altLang="en-US" dirty="0" smtClean="0">
                <a:latin typeface="メイリオ" panose="020B0604030504040204" pitchFamily="50" charset="-128"/>
                <a:ea typeface="メイリオ" panose="020B0604030504040204" pitchFamily="50" charset="-128"/>
              </a:rPr>
              <a:t>ワンポイント</a:t>
            </a:r>
            <a:r>
              <a:rPr lang="en-US" altLang="ja-JP" dirty="0" smtClean="0">
                <a:latin typeface="メイリオ" panose="020B0604030504040204" pitchFamily="50" charset="-128"/>
                <a:ea typeface="メイリオ" panose="020B0604030504040204" pitchFamily="50" charset="-128"/>
              </a:rPr>
              <a:t>:</a:t>
            </a:r>
            <a:endParaRPr lang="ja-JP" altLang="en-US" dirty="0" smtClean="0">
              <a:latin typeface="メイリオ" panose="020B0604030504040204" pitchFamily="50" charset="-128"/>
              <a:ea typeface="メイリオ" panose="020B0604030504040204" pitchFamily="50" charset="-128"/>
            </a:endParaRPr>
          </a:p>
          <a:p>
            <a:pPr algn="l"/>
            <a:r>
              <a:rPr lang="ja-JP" altLang="en-US" dirty="0" smtClean="0">
                <a:latin typeface="メイリオ" panose="020B0604030504040204" pitchFamily="50" charset="-128"/>
                <a:ea typeface="メイリオ" panose="020B0604030504040204" pitchFamily="50" charset="-128"/>
              </a:rPr>
              <a:t>セクションごとに、用紙の縦横や、段組みなどを変えて指定できる。</a:t>
            </a:r>
          </a:p>
        </p:txBody>
      </p:sp>
    </p:spTree>
    <p:extLst>
      <p:ext uri="{BB962C8B-B14F-4D97-AF65-F5344CB8AC3E}">
        <p14:creationId xmlns:p14="http://schemas.microsoft.com/office/powerpoint/2010/main" val="300507940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stretch>
            <a:fillRect/>
          </a:stretch>
        </p:blipFill>
        <p:spPr>
          <a:xfrm>
            <a:off x="1121911" y="3025196"/>
            <a:ext cx="2600325" cy="2971800"/>
          </a:xfrm>
          <a:prstGeom prst="rect">
            <a:avLst/>
          </a:prstGeom>
        </p:spPr>
      </p:pic>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34</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297620"/>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smtClean="0">
                <a:solidFill>
                  <a:srgbClr val="000000"/>
                </a:solidFill>
                <a:latin typeface="メイリオ" panose="020B0604030504040204" pitchFamily="50" charset="-128"/>
                <a:ea typeface="メイリオ" panose="020B0604030504040204" pitchFamily="50" charset="-128"/>
              </a:rPr>
              <a:t>12</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(2)</a:t>
            </a:r>
            <a:r>
              <a:rPr lang="ja-JP" altLang="en-US" sz="2800" dirty="0" smtClean="0">
                <a:solidFill>
                  <a:srgbClr val="000000"/>
                </a:solidFill>
                <a:latin typeface="メイリオ" panose="020B0604030504040204" pitchFamily="50" charset="-128"/>
                <a:ea typeface="メイリオ" panose="020B0604030504040204" pitchFamily="50" charset="-128"/>
              </a:rPr>
              <a:t>  列</a:t>
            </a:r>
            <a:r>
              <a:rPr lang="en-US" altLang="ja-JP" sz="2800" dirty="0" smtClean="0">
                <a:solidFill>
                  <a:srgbClr val="000000"/>
                </a:solidFill>
                <a:latin typeface="メイリオ" panose="020B0604030504040204" pitchFamily="50" charset="-128"/>
                <a:ea typeface="メイリオ" panose="020B0604030504040204" pitchFamily="50" charset="-128"/>
              </a:rPr>
              <a:t>: </a:t>
            </a:r>
            <a:r>
              <a:rPr lang="ja-JP" altLang="en-US" sz="2800" dirty="0">
                <a:solidFill>
                  <a:srgbClr val="000000"/>
                </a:solidFill>
                <a:latin typeface="メイリオ" panose="020B0604030504040204" pitchFamily="50" charset="-128"/>
                <a:ea typeface="メイリオ" panose="020B0604030504040204" pitchFamily="50" charset="-128"/>
              </a:rPr>
              <a:t>二段組</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15" name="正方形/長方形 14"/>
          <p:cNvSpPr/>
          <p:nvPr/>
        </p:nvSpPr>
        <p:spPr bwMode="auto">
          <a:xfrm>
            <a:off x="211959" y="756433"/>
            <a:ext cx="5884041" cy="1699643"/>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7" name="正方形/長方形 16"/>
          <p:cNvSpPr/>
          <p:nvPr/>
        </p:nvSpPr>
        <p:spPr bwMode="auto">
          <a:xfrm>
            <a:off x="823838" y="2890472"/>
            <a:ext cx="3062362" cy="3281728"/>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8" name="下矢印 7"/>
          <p:cNvSpPr/>
          <p:nvPr/>
        </p:nvSpPr>
        <p:spPr bwMode="auto">
          <a:xfrm>
            <a:off x="1962043" y="2510633"/>
            <a:ext cx="540341" cy="316654"/>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8" name="楕円 17"/>
          <p:cNvSpPr/>
          <p:nvPr/>
        </p:nvSpPr>
        <p:spPr bwMode="auto">
          <a:xfrm>
            <a:off x="2104387" y="3161171"/>
            <a:ext cx="791213" cy="428832"/>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5" name="図 4"/>
          <p:cNvPicPr>
            <a:picLocks noChangeAspect="1"/>
          </p:cNvPicPr>
          <p:nvPr/>
        </p:nvPicPr>
        <p:blipFill>
          <a:blip r:embed="rId3"/>
          <a:stretch>
            <a:fillRect/>
          </a:stretch>
        </p:blipFill>
        <p:spPr>
          <a:xfrm>
            <a:off x="352585" y="854416"/>
            <a:ext cx="5743415" cy="1593723"/>
          </a:xfrm>
          <a:prstGeom prst="rect">
            <a:avLst/>
          </a:prstGeom>
        </p:spPr>
      </p:pic>
      <p:sp>
        <p:nvSpPr>
          <p:cNvPr id="16" name="四角形吹き出し 15"/>
          <p:cNvSpPr/>
          <p:nvPr/>
        </p:nvSpPr>
        <p:spPr bwMode="auto">
          <a:xfrm>
            <a:off x="6400800" y="873505"/>
            <a:ext cx="2286000" cy="1107696"/>
          </a:xfrm>
          <a:prstGeom prst="wedgeRectCallout">
            <a:avLst>
              <a:gd name="adj1" fmla="val -96222"/>
              <a:gd name="adj2" fmla="val 18203"/>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列を変更するセクションにカーソルを移動する。</a:t>
            </a:r>
          </a:p>
        </p:txBody>
      </p:sp>
      <p:cxnSp>
        <p:nvCxnSpPr>
          <p:cNvPr id="9" name="直線コネクタ 8"/>
          <p:cNvCxnSpPr>
            <a:stCxn id="5" idx="1"/>
            <a:endCxn id="5" idx="1"/>
          </p:cNvCxnSpPr>
          <p:nvPr/>
        </p:nvCxnSpPr>
        <p:spPr bwMode="auto">
          <a:xfrm>
            <a:off x="352585" y="1651278"/>
            <a:ext cx="0"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直線コネクタ 10"/>
          <p:cNvCxnSpPr/>
          <p:nvPr/>
        </p:nvCxnSpPr>
        <p:spPr bwMode="auto">
          <a:xfrm>
            <a:off x="316422" y="1752600"/>
            <a:ext cx="0" cy="457201"/>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楕円 21"/>
          <p:cNvSpPr/>
          <p:nvPr/>
        </p:nvSpPr>
        <p:spPr bwMode="auto">
          <a:xfrm>
            <a:off x="1495403" y="4567507"/>
            <a:ext cx="1781197" cy="461693"/>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3" name="楕円 22"/>
          <p:cNvSpPr/>
          <p:nvPr/>
        </p:nvSpPr>
        <p:spPr bwMode="auto">
          <a:xfrm>
            <a:off x="1423469" y="3550791"/>
            <a:ext cx="721299" cy="720690"/>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4" name="四角形吹き出し 23"/>
          <p:cNvSpPr/>
          <p:nvPr/>
        </p:nvSpPr>
        <p:spPr bwMode="auto">
          <a:xfrm>
            <a:off x="4496878" y="2642649"/>
            <a:ext cx="4342322" cy="653990"/>
          </a:xfrm>
          <a:prstGeom prst="wedgeRectCallout">
            <a:avLst>
              <a:gd name="adj1" fmla="val -77966"/>
              <a:gd name="adj2" fmla="val 73741"/>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レイアウト</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段組み</a:t>
            </a:r>
            <a:r>
              <a:rPr lang="en-US" altLang="ja-JP" sz="2000" dirty="0" smtClean="0">
                <a:latin typeface="メイリオ" panose="020B0604030504040204" pitchFamily="50" charset="-128"/>
                <a:ea typeface="メイリオ" panose="020B0604030504040204" pitchFamily="50" charset="-128"/>
              </a:rPr>
              <a:t>]</a:t>
            </a:r>
            <a:r>
              <a:rPr lang="en-US" altLang="ja-JP" sz="2000" dirty="0" smtClean="0">
                <a:latin typeface="メイリオ" panose="020B0604030504040204" pitchFamily="50" charset="-128"/>
                <a:ea typeface="メイリオ" panose="020B0604030504040204" pitchFamily="50" charset="-128"/>
              </a:rPr>
              <a:t>-</a:t>
            </a:r>
            <a:r>
              <a:rPr lang="en-US" altLang="ja-JP" sz="2000" dirty="0" smtClean="0">
                <a:latin typeface="メイリオ" panose="020B0604030504040204" pitchFamily="50" charset="-128"/>
                <a:ea typeface="メイリオ" panose="020B0604030504040204" pitchFamily="50" charset="-128"/>
              </a:rPr>
              <a:t>2</a:t>
            </a:r>
            <a:r>
              <a:rPr lang="ja-JP" altLang="en-US" sz="2000" dirty="0" smtClean="0">
                <a:latin typeface="メイリオ" panose="020B0604030504040204" pitchFamily="50" charset="-128"/>
                <a:ea typeface="メイリオ" panose="020B0604030504040204" pitchFamily="50" charset="-128"/>
              </a:rPr>
              <a:t>段組みを指定する。</a:t>
            </a:r>
          </a:p>
        </p:txBody>
      </p:sp>
      <p:sp>
        <p:nvSpPr>
          <p:cNvPr id="29" name="正方形/長方形 28"/>
          <p:cNvSpPr/>
          <p:nvPr/>
        </p:nvSpPr>
        <p:spPr bwMode="auto">
          <a:xfrm>
            <a:off x="4740265" y="3464914"/>
            <a:ext cx="4098935" cy="1864335"/>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3" name="右矢印 12"/>
          <p:cNvSpPr/>
          <p:nvPr/>
        </p:nvSpPr>
        <p:spPr bwMode="auto">
          <a:xfrm>
            <a:off x="4329037" y="3911136"/>
            <a:ext cx="411228" cy="456403"/>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3" name="図 2"/>
          <p:cNvPicPr>
            <a:picLocks noChangeAspect="1"/>
          </p:cNvPicPr>
          <p:nvPr/>
        </p:nvPicPr>
        <p:blipFill>
          <a:blip r:embed="rId4"/>
          <a:stretch>
            <a:fillRect/>
          </a:stretch>
        </p:blipFill>
        <p:spPr>
          <a:xfrm>
            <a:off x="4789036" y="3549530"/>
            <a:ext cx="3950258" cy="1636018"/>
          </a:xfrm>
          <a:prstGeom prst="rect">
            <a:avLst/>
          </a:prstGeom>
        </p:spPr>
      </p:pic>
      <p:sp>
        <p:nvSpPr>
          <p:cNvPr id="26" name="四角形吹き出し 25"/>
          <p:cNvSpPr/>
          <p:nvPr/>
        </p:nvSpPr>
        <p:spPr bwMode="auto">
          <a:xfrm>
            <a:off x="4801678" y="5672755"/>
            <a:ext cx="2818322" cy="880445"/>
          </a:xfrm>
          <a:prstGeom prst="wedgeRectCallout">
            <a:avLst>
              <a:gd name="adj1" fmla="val 22930"/>
              <a:gd name="adj2" fmla="val -115876"/>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第二セクションだけが二段組になる。</a:t>
            </a:r>
          </a:p>
        </p:txBody>
      </p:sp>
    </p:spTree>
    <p:extLst>
      <p:ext uri="{BB962C8B-B14F-4D97-AF65-F5344CB8AC3E}">
        <p14:creationId xmlns:p14="http://schemas.microsoft.com/office/powerpoint/2010/main" val="72840164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35</a:t>
            </a:fld>
            <a:endParaRPr lang="en-US" altLang="ja-JP" sz="1400" smtClean="0"/>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buFontTx/>
              <a:buNone/>
            </a:pPr>
            <a:endParaRPr lang="en-US" altLang="ja-JP" sz="2400">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608458" y="1536510"/>
            <a:ext cx="3662062" cy="3911979"/>
          </a:xfrm>
          <a:prstGeom prst="rect">
            <a:avLst/>
          </a:prstGeom>
        </p:spPr>
      </p:pic>
      <p:sp>
        <p:nvSpPr>
          <p:cNvPr id="4" name="タイトル 3"/>
          <p:cNvSpPr>
            <a:spLocks noGrp="1"/>
          </p:cNvSpPr>
          <p:nvPr>
            <p:ph type="ctrTitle"/>
          </p:nvPr>
        </p:nvSpPr>
        <p:spPr/>
        <p:txBody>
          <a:bodyPr/>
          <a:lstStyle/>
          <a:p>
            <a:r>
              <a:rPr kumimoji="1" lang="en-US" altLang="ja-JP" dirty="0" smtClean="0"/>
              <a:t> </a:t>
            </a:r>
            <a:endParaRPr kumimoji="1" lang="ja-JP" altLang="en-US" dirty="0"/>
          </a:p>
        </p:txBody>
      </p:sp>
      <p:sp>
        <p:nvSpPr>
          <p:cNvPr id="5" name="テキスト ボックス 4"/>
          <p:cNvSpPr txBox="1"/>
          <p:nvPr/>
        </p:nvSpPr>
        <p:spPr>
          <a:xfrm>
            <a:off x="5434126" y="1919210"/>
            <a:ext cx="2743200" cy="2554545"/>
          </a:xfrm>
          <a:prstGeom prst="rect">
            <a:avLst/>
          </a:prstGeom>
          <a:noFill/>
        </p:spPr>
        <p:txBody>
          <a:bodyPr wrap="square" rtlCol="0">
            <a:spAutoFit/>
          </a:bodyPr>
          <a:lstStyle/>
          <a:p>
            <a:pPr algn="l"/>
            <a:r>
              <a:rPr lang="ja-JP" altLang="en-US" sz="3200" dirty="0" smtClean="0"/>
              <a:t>では、一年間</a:t>
            </a:r>
            <a:br>
              <a:rPr lang="ja-JP" altLang="en-US" sz="3200" dirty="0" smtClean="0"/>
            </a:br>
            <a:r>
              <a:rPr lang="ja-JP" altLang="en-US" sz="3200" dirty="0" smtClean="0"/>
              <a:t>張り切って</a:t>
            </a:r>
            <a:br>
              <a:rPr lang="ja-JP" altLang="en-US" sz="3200" dirty="0" smtClean="0"/>
            </a:br>
            <a:r>
              <a:rPr lang="ja-JP" altLang="en-US" sz="3200" dirty="0" smtClean="0"/>
              <a:t>いきましょう。</a:t>
            </a:r>
          </a:p>
          <a:p>
            <a:pPr algn="l"/>
            <a:r>
              <a:rPr kumimoji="1" lang="ja-JP" altLang="en-US" sz="3200" dirty="0" smtClean="0"/>
              <a:t>内容開始します。</a:t>
            </a:r>
            <a:endParaRPr kumimoji="1" lang="ja-JP" altLang="en-US" sz="3200" dirty="0"/>
          </a:p>
        </p:txBody>
      </p:sp>
      <p:sp>
        <p:nvSpPr>
          <p:cNvPr id="7" name="テキスト ボックス 6"/>
          <p:cNvSpPr txBox="1"/>
          <p:nvPr/>
        </p:nvSpPr>
        <p:spPr>
          <a:xfrm>
            <a:off x="7841762" y="305844"/>
            <a:ext cx="845038" cy="461665"/>
          </a:xfrm>
          <a:prstGeom prst="rect">
            <a:avLst/>
          </a:prstGeom>
          <a:noFill/>
          <a:ln w="38100">
            <a:solidFill>
              <a:schemeClr val="accent2"/>
            </a:solidFill>
          </a:ln>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お話</a:t>
            </a:r>
          </a:p>
        </p:txBody>
      </p:sp>
    </p:spTree>
    <p:extLst>
      <p:ext uri="{BB962C8B-B14F-4D97-AF65-F5344CB8AC3E}">
        <p14:creationId xmlns:p14="http://schemas.microsoft.com/office/powerpoint/2010/main" val="22905940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4099" name="Rectangle 2"/>
          <p:cNvSpPr>
            <a:spLocks noGrp="1" noChangeArrowheads="1"/>
          </p:cNvSpPr>
          <p:nvPr>
            <p:ph type="ctrTitle"/>
          </p:nvPr>
        </p:nvSpPr>
        <p:spPr>
          <a:xfrm>
            <a:off x="1143000" y="1143000"/>
            <a:ext cx="6629400" cy="3203575"/>
          </a:xfrm>
        </p:spPr>
        <p:txBody>
          <a:bodyPr/>
          <a:lstStyle/>
          <a:p>
            <a:pPr algn="l" eaLnBrk="1" hangingPunct="1"/>
            <a:r>
              <a:rPr lang="ja-JP" altLang="en-US" sz="4800" dirty="0" smtClean="0">
                <a:solidFill>
                  <a:srgbClr val="FF0000"/>
                </a:solidFill>
                <a:latin typeface="メイリオ" panose="020B0604030504040204" pitchFamily="50" charset="-128"/>
                <a:ea typeface="メイリオ" panose="020B0604030504040204" pitchFamily="50" charset="-128"/>
              </a:rPr>
              <a:t>準備編</a:t>
            </a:r>
            <a:r>
              <a:rPr lang="ja-JP" altLang="en-US" sz="4800" dirty="0" smtClean="0">
                <a:latin typeface="メイリオ" panose="020B0604030504040204" pitchFamily="50" charset="-128"/>
                <a:ea typeface="メイリオ" panose="020B0604030504040204" pitchFamily="50" charset="-128"/>
              </a:rPr>
              <a:t/>
            </a:r>
            <a:br>
              <a:rPr lang="ja-JP" altLang="en-US" sz="4800" dirty="0" smtClean="0">
                <a:latin typeface="メイリオ" panose="020B0604030504040204" pitchFamily="50" charset="-128"/>
                <a:ea typeface="メイリオ" panose="020B0604030504040204" pitchFamily="50" charset="-128"/>
              </a:rPr>
            </a:br>
            <a:r>
              <a:rPr lang="ja-JP" altLang="en-US" sz="4800" dirty="0">
                <a:latin typeface="メイリオ" panose="020B0604030504040204" pitchFamily="50" charset="-128"/>
                <a:ea typeface="メイリオ" panose="020B0604030504040204" pitchFamily="50" charset="-128"/>
              </a:rPr>
              <a:t/>
            </a:r>
            <a:br>
              <a:rPr lang="ja-JP" altLang="en-US" sz="4800" dirty="0">
                <a:latin typeface="メイリオ" panose="020B0604030504040204" pitchFamily="50" charset="-128"/>
                <a:ea typeface="メイリオ" panose="020B0604030504040204" pitchFamily="50" charset="-128"/>
              </a:rPr>
            </a:br>
            <a:r>
              <a:rPr lang="ja-JP" altLang="en-US" sz="3200" dirty="0" smtClean="0">
                <a:latin typeface="メイリオ" panose="020B0604030504040204" pitchFamily="50" charset="-128"/>
                <a:ea typeface="メイリオ" panose="020B0604030504040204" pitchFamily="50" charset="-128"/>
              </a:rPr>
              <a:t>・</a:t>
            </a:r>
            <a:r>
              <a:rPr lang="en-US" altLang="ja-JP" sz="3200" dirty="0" smtClean="0">
                <a:latin typeface="メイリオ" panose="020B0604030504040204" pitchFamily="50" charset="-128"/>
                <a:ea typeface="メイリオ" panose="020B0604030504040204" pitchFamily="50" charset="-128"/>
              </a:rPr>
              <a:t>Word</a:t>
            </a:r>
            <a:r>
              <a:rPr lang="ja-JP" altLang="en-US" sz="3200" dirty="0" smtClean="0">
                <a:latin typeface="メイリオ" panose="020B0604030504040204" pitchFamily="50" charset="-128"/>
                <a:ea typeface="メイリオ" panose="020B0604030504040204" pitchFamily="50" charset="-128"/>
              </a:rPr>
              <a:t>ドキュメント</a:t>
            </a:r>
            <a:r>
              <a:rPr lang="ja-JP" altLang="en-US" sz="3200" dirty="0" smtClean="0">
                <a:latin typeface="メイリオ" panose="020B0604030504040204" pitchFamily="50" charset="-128"/>
                <a:ea typeface="メイリオ" panose="020B0604030504040204" pitchFamily="50" charset="-128"/>
              </a:rPr>
              <a:t>の</a:t>
            </a:r>
            <a:br>
              <a:rPr lang="ja-JP" altLang="en-US" sz="3200" dirty="0" smtClean="0">
                <a:latin typeface="メイリオ" panose="020B0604030504040204" pitchFamily="50" charset="-128"/>
                <a:ea typeface="メイリオ" panose="020B0604030504040204" pitchFamily="50" charset="-128"/>
              </a:rPr>
            </a:br>
            <a:r>
              <a:rPr lang="ja-JP" altLang="en-US" sz="3200" dirty="0">
                <a:latin typeface="メイリオ" panose="020B0604030504040204" pitchFamily="50" charset="-128"/>
                <a:ea typeface="メイリオ" panose="020B0604030504040204" pitchFamily="50" charset="-128"/>
              </a:rPr>
              <a:t>　</a:t>
            </a:r>
            <a:r>
              <a:rPr lang="ja-JP" altLang="en-US" sz="3200" dirty="0" smtClean="0">
                <a:latin typeface="メイリオ" panose="020B0604030504040204" pitchFamily="50" charset="-128"/>
                <a:ea typeface="メイリオ" panose="020B0604030504040204" pitchFamily="50" charset="-128"/>
              </a:rPr>
              <a:t>ファイルの作成</a:t>
            </a:r>
            <a:r>
              <a:rPr lang="en-US" altLang="ja-JP" sz="3200" dirty="0" smtClean="0">
                <a:latin typeface="メイリオ" panose="020B0604030504040204" pitchFamily="50" charset="-128"/>
                <a:ea typeface="メイリオ" panose="020B0604030504040204" pitchFamily="50" charset="-128"/>
              </a:rPr>
              <a:t/>
            </a:r>
            <a:br>
              <a:rPr lang="en-US" altLang="ja-JP" sz="3200" dirty="0" smtClean="0">
                <a:latin typeface="メイリオ" panose="020B0604030504040204" pitchFamily="50" charset="-128"/>
                <a:ea typeface="メイリオ" panose="020B0604030504040204" pitchFamily="50" charset="-128"/>
              </a:rPr>
            </a:br>
            <a:r>
              <a:rPr lang="ja-JP" altLang="en-US" sz="3200" dirty="0">
                <a:latin typeface="メイリオ" panose="020B0604030504040204" pitchFamily="50" charset="-128"/>
                <a:ea typeface="メイリオ" panose="020B0604030504040204" pitchFamily="50" charset="-128"/>
              </a:rPr>
              <a:t>　</a:t>
            </a:r>
            <a:r>
              <a:rPr lang="ja-JP" altLang="en-US" sz="3200" dirty="0" smtClean="0">
                <a:solidFill>
                  <a:schemeClr val="accent6">
                    <a:lumMod val="50000"/>
                  </a:schemeClr>
                </a:solidFill>
                <a:latin typeface="メイリオ" panose="020B0604030504040204" pitchFamily="50" charset="-128"/>
                <a:ea typeface="メイリオ" panose="020B0604030504040204" pitchFamily="50" charset="-128"/>
              </a:rPr>
              <a:t>課題ごとに新しいファイルを作成してください。</a:t>
            </a:r>
            <a:br>
              <a:rPr lang="ja-JP" altLang="en-US" sz="3200" dirty="0" smtClean="0">
                <a:solidFill>
                  <a:schemeClr val="accent6">
                    <a:lumMod val="50000"/>
                  </a:schemeClr>
                </a:solidFill>
                <a:latin typeface="メイリオ" panose="020B0604030504040204" pitchFamily="50" charset="-128"/>
                <a:ea typeface="メイリオ" panose="020B0604030504040204" pitchFamily="50" charset="-128"/>
              </a:rPr>
            </a:br>
            <a:endParaRPr lang="ja-JP" altLang="en-US" sz="3200" dirty="0" smtClean="0">
              <a:solidFill>
                <a:schemeClr val="accent6">
                  <a:lumMod val="50000"/>
                </a:schemeClr>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4931618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381000" y="290513"/>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en-US" altLang="ja-JP" sz="2800" dirty="0">
                <a:latin typeface="メイリオ" panose="020B0604030504040204" pitchFamily="50" charset="-128"/>
                <a:ea typeface="メイリオ" panose="020B0604030504040204" pitchFamily="50" charset="-128"/>
              </a:rPr>
              <a:t>Word</a:t>
            </a:r>
            <a:r>
              <a:rPr lang="ja-JP" altLang="en-US" sz="2800" dirty="0">
                <a:latin typeface="メイリオ" panose="020B0604030504040204" pitchFamily="50" charset="-128"/>
                <a:ea typeface="メイリオ" panose="020B0604030504040204" pitchFamily="50" charset="-128"/>
              </a:rPr>
              <a:t>ファイルの</a:t>
            </a:r>
            <a:r>
              <a:rPr lang="ja-JP" altLang="en-US" sz="2800" dirty="0" smtClean="0">
                <a:latin typeface="メイリオ" panose="020B0604030504040204" pitchFamily="50" charset="-128"/>
                <a:ea typeface="メイリオ" panose="020B0604030504040204" pitchFamily="50" charset="-128"/>
              </a:rPr>
              <a:t>作成</a:t>
            </a:r>
            <a:r>
              <a:rPr lang="en-US" altLang="ja-JP" sz="2800" dirty="0" smtClean="0">
                <a:latin typeface="メイリオ" panose="020B0604030504040204" pitchFamily="50" charset="-128"/>
                <a:ea typeface="メイリオ" panose="020B0604030504040204" pitchFamily="50" charset="-128"/>
              </a:rPr>
              <a:t>(1)</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384748" y="990600"/>
            <a:ext cx="8534400" cy="1200329"/>
          </a:xfrm>
          <a:prstGeom prst="rect">
            <a:avLst/>
          </a:prstGeom>
          <a:noFill/>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基礎編では、一つの新しい</a:t>
            </a:r>
            <a:r>
              <a:rPr kumimoji="1" lang="en-US" altLang="ja-JP" sz="2400" dirty="0" smtClean="0">
                <a:latin typeface="メイリオ" panose="020B0604030504040204" pitchFamily="50" charset="-128"/>
                <a:ea typeface="メイリオ" panose="020B0604030504040204" pitchFamily="50" charset="-128"/>
              </a:rPr>
              <a:t>Word</a:t>
            </a:r>
            <a:r>
              <a:rPr kumimoji="1" lang="ja-JP" altLang="en-US" sz="2400" dirty="0" smtClean="0">
                <a:latin typeface="メイリオ" panose="020B0604030504040204" pitchFamily="50" charset="-128"/>
                <a:ea typeface="メイリオ" panose="020B0604030504040204" pitchFamily="50" charset="-128"/>
              </a:rPr>
              <a:t>ファイル。入門</a:t>
            </a:r>
            <a:r>
              <a:rPr kumimoji="1"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中級編では、課題ごとに新しいファイルを作成して実施してい下さい。</a:t>
            </a:r>
          </a:p>
          <a:p>
            <a:pPr algn="l"/>
            <a:r>
              <a:rPr kumimoji="1" lang="ja-JP" altLang="en-US" sz="2400" dirty="0" smtClean="0">
                <a:latin typeface="メイリオ" panose="020B0604030504040204" pitchFamily="50" charset="-128"/>
                <a:ea typeface="メイリオ" panose="020B0604030504040204" pitchFamily="50" charset="-128"/>
              </a:rPr>
              <a:t>この実習では先にファイルを作ります。</a:t>
            </a:r>
            <a:endParaRPr kumimoji="1" lang="ja-JP" altLang="en-US" sz="2400" dirty="0">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2"/>
          <a:stretch>
            <a:fillRect/>
          </a:stretch>
        </p:blipFill>
        <p:spPr>
          <a:xfrm>
            <a:off x="381000" y="2405271"/>
            <a:ext cx="4215786" cy="2547729"/>
          </a:xfrm>
          <a:prstGeom prst="rect">
            <a:avLst/>
          </a:prstGeom>
        </p:spPr>
      </p:pic>
      <p:sp>
        <p:nvSpPr>
          <p:cNvPr id="10" name="正方形/長方形 9"/>
          <p:cNvSpPr/>
          <p:nvPr/>
        </p:nvSpPr>
        <p:spPr bwMode="auto">
          <a:xfrm>
            <a:off x="381000" y="2405271"/>
            <a:ext cx="4215786" cy="2547729"/>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3" name="楕円 12"/>
          <p:cNvSpPr/>
          <p:nvPr/>
        </p:nvSpPr>
        <p:spPr bwMode="auto">
          <a:xfrm>
            <a:off x="228600" y="4724400"/>
            <a:ext cx="1828800" cy="228600"/>
          </a:xfrm>
          <a:prstGeom prst="ellipse">
            <a:avLst/>
          </a:prstGeom>
          <a:noFill/>
          <a:ln w="285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5" name="テキスト ボックス 14"/>
          <p:cNvSpPr txBox="1"/>
          <p:nvPr/>
        </p:nvSpPr>
        <p:spPr>
          <a:xfrm>
            <a:off x="228600" y="5256430"/>
            <a:ext cx="3733800" cy="830997"/>
          </a:xfrm>
          <a:prstGeom prst="rect">
            <a:avLst/>
          </a:prstGeom>
          <a:noFill/>
        </p:spPr>
        <p:txBody>
          <a:bodyPr wrap="square" rtlCol="0">
            <a:spAutoFit/>
          </a:bodyPr>
          <a:lstStyle/>
          <a:p>
            <a:pPr algn="l"/>
            <a:r>
              <a:rPr kumimoji="1" lang="en-US" altLang="ja-JP" sz="2400" dirty="0" smtClean="0">
                <a:latin typeface="メイリオ" panose="020B0604030504040204" pitchFamily="50" charset="-128"/>
                <a:ea typeface="メイリオ" panose="020B0604030504040204" pitchFamily="50" charset="-128"/>
              </a:rPr>
              <a:t>Z</a:t>
            </a:r>
            <a:r>
              <a:rPr kumimoji="1" lang="ja-JP" altLang="en-US" sz="2400" dirty="0" smtClean="0">
                <a:latin typeface="メイリオ" panose="020B0604030504040204" pitchFamily="50" charset="-128"/>
                <a:ea typeface="メイリオ" panose="020B0604030504040204" pitchFamily="50" charset="-128"/>
              </a:rPr>
              <a:t>ドライブ</a:t>
            </a:r>
          </a:p>
          <a:p>
            <a:pPr algn="l"/>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自分の</a:t>
            </a:r>
            <a:r>
              <a:rPr lang="en-US" altLang="ja-JP" sz="2400" dirty="0" smtClean="0">
                <a:latin typeface="メイリオ" panose="020B0604030504040204" pitchFamily="50" charset="-128"/>
                <a:ea typeface="メイリオ" panose="020B0604030504040204" pitchFamily="50" charset="-128"/>
              </a:rPr>
              <a:t>ID(\\</a:t>
            </a:r>
            <a:r>
              <a:rPr lang="en-US" altLang="ja-JP" sz="2400" dirty="0" err="1" smtClean="0">
                <a:latin typeface="メイリオ" panose="020B0604030504040204" pitchFamily="50" charset="-128"/>
                <a:ea typeface="メイリオ" panose="020B0604030504040204" pitchFamily="50" charset="-128"/>
              </a:rPr>
              <a:t>Srver</a:t>
            </a:r>
            <a:r>
              <a:rPr lang="en-US" altLang="ja-JP" sz="2400" dirty="0" smtClean="0">
                <a:latin typeface="メイリオ" panose="020B0604030504040204" pitchFamily="50" charset="-128"/>
                <a:ea typeface="メイリオ" panose="020B0604030504040204" pitchFamily="50" charset="-128"/>
              </a:rPr>
              <a:t>)(Z:)</a:t>
            </a:r>
            <a:endParaRPr kumimoji="1" lang="ja-JP" altLang="en-US" sz="2400" dirty="0">
              <a:latin typeface="メイリオ" panose="020B0604030504040204" pitchFamily="50" charset="-128"/>
              <a:ea typeface="メイリオ" panose="020B0604030504040204" pitchFamily="50" charset="-128"/>
            </a:endParaRPr>
          </a:p>
        </p:txBody>
      </p:sp>
      <p:pic>
        <p:nvPicPr>
          <p:cNvPr id="16" name="Picture 2" descr="Windows】マウスカーソル位置の確認方法 – 小技の森"/>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19400" y="3124200"/>
            <a:ext cx="824544" cy="824544"/>
          </a:xfrm>
          <a:prstGeom prst="rect">
            <a:avLst/>
          </a:prstGeom>
          <a:noFill/>
          <a:extLst>
            <a:ext uri="{909E8E84-426E-40DD-AFC4-6F175D3DCCD1}">
              <a14:hiddenFill xmlns:a14="http://schemas.microsoft.com/office/drawing/2010/main">
                <a:solidFill>
                  <a:srgbClr val="FFFFFF"/>
                </a:solidFill>
              </a14:hiddenFill>
            </a:ext>
          </a:extLst>
        </p:spPr>
      </p:pic>
      <p:sp>
        <p:nvSpPr>
          <p:cNvPr id="17" name="テキスト ボックス 16"/>
          <p:cNvSpPr txBox="1"/>
          <p:nvPr/>
        </p:nvSpPr>
        <p:spPr>
          <a:xfrm>
            <a:off x="4749186" y="2190929"/>
            <a:ext cx="4394814" cy="1200329"/>
          </a:xfrm>
          <a:prstGeom prst="rect">
            <a:avLst/>
          </a:prstGeom>
          <a:noFill/>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①</a:t>
            </a:r>
            <a:r>
              <a:rPr kumimoji="1" lang="en-US" altLang="ja-JP" sz="2400" dirty="0" smtClean="0">
                <a:latin typeface="メイリオ" panose="020B0604030504040204" pitchFamily="50" charset="-128"/>
                <a:ea typeface="メイリオ" panose="020B0604030504040204" pitchFamily="50" charset="-128"/>
              </a:rPr>
              <a:t>Z</a:t>
            </a:r>
            <a:r>
              <a:rPr kumimoji="1" lang="ja-JP" altLang="en-US" sz="2400" dirty="0" smtClean="0">
                <a:latin typeface="メイリオ" panose="020B0604030504040204" pitchFamily="50" charset="-128"/>
                <a:ea typeface="メイリオ" panose="020B0604030504040204" pitchFamily="50" charset="-128"/>
              </a:rPr>
              <a:t>ドライブ</a:t>
            </a:r>
            <a:r>
              <a:rPr lang="ja-JP" altLang="en-US" sz="2400" dirty="0" smtClean="0">
                <a:latin typeface="メイリオ" panose="020B0604030504040204" pitchFamily="50" charset="-128"/>
                <a:ea typeface="メイリオ" panose="020B0604030504040204" pitchFamily="50" charset="-128"/>
              </a:rPr>
              <a:t>の中で右クリック</a:t>
            </a:r>
          </a:p>
          <a:p>
            <a:pPr algn="l"/>
            <a:r>
              <a:rPr kumimoji="1" lang="ja-JP" altLang="en-US" sz="2400" dirty="0" smtClean="0">
                <a:latin typeface="メイリオ" panose="020B0604030504040204" pitchFamily="50" charset="-128"/>
                <a:ea typeface="メイリオ" panose="020B0604030504040204" pitchFamily="50" charset="-128"/>
              </a:rPr>
              <a:t>②</a:t>
            </a:r>
            <a:r>
              <a:rPr kumimoji="1" lang="en-US" altLang="ja-JP" sz="2400" dirty="0" smtClean="0">
                <a:latin typeface="メイリオ" panose="020B0604030504040204" pitchFamily="50" charset="-128"/>
                <a:ea typeface="メイリオ" panose="020B0604030504040204" pitchFamily="50" charset="-128"/>
              </a:rPr>
              <a:t>[</a:t>
            </a:r>
            <a:r>
              <a:rPr kumimoji="1" lang="ja-JP" altLang="en-US" sz="2400" dirty="0" smtClean="0">
                <a:latin typeface="メイリオ" panose="020B0604030504040204" pitchFamily="50" charset="-128"/>
                <a:ea typeface="メイリオ" panose="020B0604030504040204" pitchFamily="50" charset="-128"/>
              </a:rPr>
              <a:t>新規作成</a:t>
            </a:r>
            <a:r>
              <a:rPr kumimoji="1" lang="en-US" altLang="ja-JP" sz="2400" dirty="0" smtClean="0">
                <a:latin typeface="メイリオ" panose="020B0604030504040204" pitchFamily="50" charset="-128"/>
                <a:ea typeface="メイリオ" panose="020B0604030504040204" pitchFamily="50" charset="-128"/>
              </a:rPr>
              <a:t>] – [Microsoft Word </a:t>
            </a:r>
            <a:r>
              <a:rPr kumimoji="1" lang="ja-JP" altLang="en-US" sz="2400" dirty="0" smtClean="0">
                <a:latin typeface="メイリオ" panose="020B0604030504040204" pitchFamily="50" charset="-128"/>
                <a:ea typeface="メイリオ" panose="020B0604030504040204" pitchFamily="50" charset="-128"/>
              </a:rPr>
              <a:t>文書を指定</a:t>
            </a:r>
            <a:r>
              <a:rPr kumimoji="1" lang="en-US" altLang="ja-JP" sz="2400" dirty="0" smtClean="0">
                <a:latin typeface="メイリオ" panose="020B0604030504040204" pitchFamily="50" charset="-128"/>
                <a:ea typeface="メイリオ" panose="020B0604030504040204" pitchFamily="50" charset="-128"/>
              </a:rPr>
              <a:t>]</a:t>
            </a:r>
            <a:endParaRPr kumimoji="1" lang="ja-JP" altLang="en-US" sz="2400" dirty="0">
              <a:latin typeface="メイリオ" panose="020B0604030504040204" pitchFamily="50" charset="-128"/>
              <a:ea typeface="メイリオ" panose="020B0604030504040204" pitchFamily="50" charset="-128"/>
            </a:endParaRPr>
          </a:p>
        </p:txBody>
      </p:sp>
      <p:pic>
        <p:nvPicPr>
          <p:cNvPr id="14" name="図 13"/>
          <p:cNvPicPr>
            <a:picLocks noChangeAspect="1"/>
          </p:cNvPicPr>
          <p:nvPr/>
        </p:nvPicPr>
        <p:blipFill>
          <a:blip r:embed="rId4"/>
          <a:stretch>
            <a:fillRect/>
          </a:stretch>
        </p:blipFill>
        <p:spPr>
          <a:xfrm>
            <a:off x="3899362" y="3534062"/>
            <a:ext cx="4543703" cy="2837876"/>
          </a:xfrm>
          <a:prstGeom prst="rect">
            <a:avLst/>
          </a:prstGeom>
        </p:spPr>
      </p:pic>
      <p:sp>
        <p:nvSpPr>
          <p:cNvPr id="19" name="楕円 18"/>
          <p:cNvSpPr/>
          <p:nvPr/>
        </p:nvSpPr>
        <p:spPr bwMode="auto">
          <a:xfrm>
            <a:off x="3889948" y="5867400"/>
            <a:ext cx="1524000" cy="317029"/>
          </a:xfrm>
          <a:prstGeom prst="ellipse">
            <a:avLst/>
          </a:prstGeom>
          <a:noFill/>
          <a:ln w="412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0" name="楕円 19"/>
          <p:cNvSpPr/>
          <p:nvPr/>
        </p:nvSpPr>
        <p:spPr bwMode="auto">
          <a:xfrm>
            <a:off x="5867400" y="4068121"/>
            <a:ext cx="1524000" cy="451928"/>
          </a:xfrm>
          <a:prstGeom prst="ellipse">
            <a:avLst/>
          </a:prstGeom>
          <a:noFill/>
          <a:ln w="412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33837357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381000" y="290513"/>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en-US" altLang="ja-JP" sz="2800" dirty="0">
                <a:latin typeface="メイリオ" panose="020B0604030504040204" pitchFamily="50" charset="-128"/>
                <a:ea typeface="メイリオ" panose="020B0604030504040204" pitchFamily="50" charset="-128"/>
              </a:rPr>
              <a:t>Word</a:t>
            </a:r>
            <a:r>
              <a:rPr lang="ja-JP" altLang="en-US" sz="2800" dirty="0">
                <a:latin typeface="メイリオ" panose="020B0604030504040204" pitchFamily="50" charset="-128"/>
                <a:ea typeface="メイリオ" panose="020B0604030504040204" pitchFamily="50" charset="-128"/>
              </a:rPr>
              <a:t>ファイルの</a:t>
            </a:r>
            <a:r>
              <a:rPr lang="ja-JP" altLang="en-US" sz="2800" dirty="0" smtClean="0">
                <a:latin typeface="メイリオ" panose="020B0604030504040204" pitchFamily="50" charset="-128"/>
                <a:ea typeface="メイリオ" panose="020B0604030504040204" pitchFamily="50" charset="-128"/>
              </a:rPr>
              <a:t>作成</a:t>
            </a:r>
            <a:r>
              <a:rPr lang="en-US" altLang="ja-JP" sz="2800" dirty="0" smtClean="0">
                <a:latin typeface="メイリオ" panose="020B0604030504040204" pitchFamily="50" charset="-128"/>
                <a:ea typeface="メイリオ" panose="020B0604030504040204" pitchFamily="50" charset="-128"/>
              </a:rPr>
              <a:t>(2)</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381000" y="4495800"/>
            <a:ext cx="3733800" cy="830997"/>
          </a:xfrm>
          <a:prstGeom prst="rect">
            <a:avLst/>
          </a:prstGeom>
          <a:noFill/>
        </p:spPr>
        <p:txBody>
          <a:bodyPr wrap="square" rtlCol="0">
            <a:spAutoFit/>
          </a:bodyPr>
          <a:lstStyle/>
          <a:p>
            <a:pPr algn="l"/>
            <a:r>
              <a:rPr kumimoji="1" lang="en-US" altLang="ja-JP" sz="2400" dirty="0" smtClean="0">
                <a:latin typeface="メイリオ" panose="020B0604030504040204" pitchFamily="50" charset="-128"/>
                <a:ea typeface="メイリオ" panose="020B0604030504040204" pitchFamily="50" charset="-128"/>
              </a:rPr>
              <a:t>Z</a:t>
            </a:r>
            <a:r>
              <a:rPr kumimoji="1" lang="ja-JP" altLang="en-US" sz="2400" dirty="0" smtClean="0">
                <a:latin typeface="メイリオ" panose="020B0604030504040204" pitchFamily="50" charset="-128"/>
                <a:ea typeface="メイリオ" panose="020B0604030504040204" pitchFamily="50" charset="-128"/>
              </a:rPr>
              <a:t>ドライブ</a:t>
            </a:r>
          </a:p>
          <a:p>
            <a:pPr algn="l"/>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自分の</a:t>
            </a:r>
            <a:r>
              <a:rPr lang="en-US" altLang="ja-JP" sz="2400" dirty="0" smtClean="0">
                <a:latin typeface="メイリオ" panose="020B0604030504040204" pitchFamily="50" charset="-128"/>
                <a:ea typeface="メイリオ" panose="020B0604030504040204" pitchFamily="50" charset="-128"/>
              </a:rPr>
              <a:t>ID(\\</a:t>
            </a:r>
            <a:r>
              <a:rPr lang="en-US" altLang="ja-JP" sz="2400" dirty="0" err="1" smtClean="0">
                <a:latin typeface="メイリオ" panose="020B0604030504040204" pitchFamily="50" charset="-128"/>
                <a:ea typeface="メイリオ" panose="020B0604030504040204" pitchFamily="50" charset="-128"/>
              </a:rPr>
              <a:t>Srver</a:t>
            </a:r>
            <a:r>
              <a:rPr lang="en-US" altLang="ja-JP" sz="2400" dirty="0" smtClean="0">
                <a:latin typeface="メイリオ" panose="020B0604030504040204" pitchFamily="50" charset="-128"/>
                <a:ea typeface="メイリオ" panose="020B0604030504040204" pitchFamily="50" charset="-128"/>
              </a:rPr>
              <a:t>)(Z:)</a:t>
            </a:r>
            <a:endParaRPr kumimoji="1" lang="ja-JP" altLang="en-US" sz="2400" dirty="0">
              <a:latin typeface="メイリオ" panose="020B0604030504040204" pitchFamily="50" charset="-128"/>
              <a:ea typeface="メイリオ" panose="020B0604030504040204" pitchFamily="50" charset="-128"/>
            </a:endParaRPr>
          </a:p>
        </p:txBody>
      </p:sp>
      <p:sp>
        <p:nvSpPr>
          <p:cNvPr id="17" name="テキスト ボックス 16"/>
          <p:cNvSpPr txBox="1"/>
          <p:nvPr/>
        </p:nvSpPr>
        <p:spPr>
          <a:xfrm>
            <a:off x="4176793" y="4742911"/>
            <a:ext cx="4394814" cy="1569660"/>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③ 出来たファイルを指定して右クリック</a:t>
            </a:r>
          </a:p>
          <a:p>
            <a:pPr algn="l"/>
            <a:r>
              <a:rPr lang="ja-JP" altLang="en-US" sz="2400" dirty="0" smtClean="0">
                <a:latin typeface="メイリオ" panose="020B0604030504040204" pitchFamily="50" charset="-128"/>
                <a:ea typeface="メイリオ" panose="020B0604030504040204" pitchFamily="50" charset="-128"/>
              </a:rPr>
              <a:t>④ </a:t>
            </a:r>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名前の変更</a:t>
            </a:r>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を指定して名前を変える</a:t>
            </a:r>
            <a:endParaRPr kumimoji="1" lang="ja-JP" altLang="en-US" sz="2400" dirty="0">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381000" y="1731244"/>
            <a:ext cx="4657725" cy="2571750"/>
          </a:xfrm>
          <a:prstGeom prst="rect">
            <a:avLst/>
          </a:prstGeom>
        </p:spPr>
      </p:pic>
      <p:sp>
        <p:nvSpPr>
          <p:cNvPr id="12" name="テキスト ボックス 11"/>
          <p:cNvSpPr txBox="1"/>
          <p:nvPr/>
        </p:nvSpPr>
        <p:spPr>
          <a:xfrm>
            <a:off x="553150" y="1006538"/>
            <a:ext cx="7772400" cy="461665"/>
          </a:xfrm>
          <a:prstGeom prst="rect">
            <a:avLst/>
          </a:prstGeom>
          <a:noFill/>
        </p:spPr>
        <p:txBody>
          <a:bodyPr wrap="square" rtlCol="0">
            <a:spAutoFit/>
          </a:bodyPr>
          <a:lstStyle/>
          <a:p>
            <a:pPr algn="l"/>
            <a:r>
              <a:rPr kumimoji="1" lang="en-US" altLang="ja-JP" sz="2400" dirty="0" smtClean="0">
                <a:latin typeface="メイリオ" panose="020B0604030504040204" pitchFamily="50" charset="-128"/>
                <a:ea typeface="メイリオ" panose="020B0604030504040204" pitchFamily="50" charset="-128"/>
              </a:rPr>
              <a:t>Z</a:t>
            </a:r>
            <a:r>
              <a:rPr kumimoji="1" lang="ja-JP" altLang="en-US" sz="2400" dirty="0" smtClean="0">
                <a:latin typeface="メイリオ" panose="020B0604030504040204" pitchFamily="50" charset="-128"/>
                <a:ea typeface="メイリオ" panose="020B0604030504040204" pitchFamily="50" charset="-128"/>
              </a:rPr>
              <a:t>ドライブ</a:t>
            </a:r>
            <a:r>
              <a:rPr lang="ja-JP" altLang="en-US" sz="2400" dirty="0" smtClean="0">
                <a:latin typeface="メイリオ" panose="020B0604030504040204" pitchFamily="50" charset="-128"/>
                <a:ea typeface="メイリオ" panose="020B0604030504040204" pitchFamily="50" charset="-128"/>
              </a:rPr>
              <a:t>の中新しい</a:t>
            </a:r>
            <a:r>
              <a:rPr lang="en-US" altLang="ja-JP" sz="2400" dirty="0" smtClean="0">
                <a:latin typeface="メイリオ" panose="020B0604030504040204" pitchFamily="50" charset="-128"/>
                <a:ea typeface="メイリオ" panose="020B0604030504040204" pitchFamily="50" charset="-128"/>
              </a:rPr>
              <a:t>Word</a:t>
            </a:r>
            <a:r>
              <a:rPr lang="ja-JP" altLang="en-US" sz="2400" dirty="0" smtClean="0">
                <a:latin typeface="メイリオ" panose="020B0604030504040204" pitchFamily="50" charset="-128"/>
                <a:ea typeface="メイリオ" panose="020B0604030504040204" pitchFamily="50" charset="-128"/>
              </a:rPr>
              <a:t>用のファイルが出来上がる</a:t>
            </a:r>
            <a:endParaRPr kumimoji="1" lang="ja-JP" altLang="en-US" sz="2400" dirty="0">
              <a:latin typeface="メイリオ" panose="020B0604030504040204" pitchFamily="50" charset="-128"/>
              <a:ea typeface="メイリオ" panose="020B0604030504040204" pitchFamily="50" charset="-128"/>
            </a:endParaRPr>
          </a:p>
        </p:txBody>
      </p:sp>
      <p:sp>
        <p:nvSpPr>
          <p:cNvPr id="4" name="正方形/長方形 3"/>
          <p:cNvSpPr/>
          <p:nvPr/>
        </p:nvSpPr>
        <p:spPr bwMode="auto">
          <a:xfrm>
            <a:off x="342254" y="1661009"/>
            <a:ext cx="4839346" cy="2834791"/>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8" name="楕円 17"/>
          <p:cNvSpPr/>
          <p:nvPr/>
        </p:nvSpPr>
        <p:spPr bwMode="auto">
          <a:xfrm>
            <a:off x="2247900" y="3711845"/>
            <a:ext cx="1524000" cy="402955"/>
          </a:xfrm>
          <a:prstGeom prst="ellipse">
            <a:avLst/>
          </a:prstGeom>
          <a:noFill/>
          <a:ln w="412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38102280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stretch>
            <a:fillRect/>
          </a:stretch>
        </p:blipFill>
        <p:spPr>
          <a:xfrm>
            <a:off x="692564" y="4274051"/>
            <a:ext cx="6860345" cy="1447800"/>
          </a:xfrm>
          <a:prstGeom prst="rect">
            <a:avLst/>
          </a:prstGeom>
        </p:spPr>
      </p:pic>
      <p:sp>
        <p:nvSpPr>
          <p:cNvPr id="91138" name="Text Box 2"/>
          <p:cNvSpPr txBox="1">
            <a:spLocks noChangeArrowheads="1"/>
          </p:cNvSpPr>
          <p:nvPr/>
        </p:nvSpPr>
        <p:spPr bwMode="auto">
          <a:xfrm>
            <a:off x="381000" y="290513"/>
            <a:ext cx="7940675"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a:solidFill>
                  <a:srgbClr val="000000"/>
                </a:solidFill>
                <a:latin typeface="メイリオ" panose="020B0604030504040204" pitchFamily="50" charset="-128"/>
                <a:ea typeface="メイリオ" panose="020B0604030504040204" pitchFamily="50" charset="-128"/>
              </a:rPr>
              <a:t>ルーラー・グリッド線の</a:t>
            </a:r>
            <a:r>
              <a:rPr lang="ja-JP" altLang="en-US" sz="2800" dirty="0" smtClean="0">
                <a:solidFill>
                  <a:srgbClr val="000000"/>
                </a:solidFill>
                <a:latin typeface="メイリオ" panose="020B0604030504040204" pitchFamily="50" charset="-128"/>
                <a:ea typeface="メイリオ" panose="020B0604030504040204" pitchFamily="50" charset="-128"/>
              </a:rPr>
              <a:t>表示</a:t>
            </a:r>
            <a:r>
              <a:rPr lang="en-US" altLang="ja-JP" sz="2800" dirty="0" smtClean="0">
                <a:solidFill>
                  <a:srgbClr val="000000"/>
                </a:solidFill>
                <a:latin typeface="メイリオ" panose="020B0604030504040204" pitchFamily="50" charset="-128"/>
                <a:ea typeface="メイリオ" panose="020B0604030504040204" pitchFamily="50" charset="-128"/>
              </a:rPr>
              <a:t/>
            </a:r>
            <a:br>
              <a:rPr lang="en-US" altLang="ja-JP" sz="2800" dirty="0" smtClean="0">
                <a:solidFill>
                  <a:srgbClr val="000000"/>
                </a:solidFill>
                <a:latin typeface="メイリオ" panose="020B0604030504040204" pitchFamily="50" charset="-128"/>
                <a:ea typeface="メイリオ" panose="020B0604030504040204" pitchFamily="50" charset="-128"/>
              </a:rPr>
            </a:br>
            <a:r>
              <a:rPr lang="en-US" altLang="ja-JP" sz="2800" dirty="0" smtClean="0">
                <a:solidFill>
                  <a:schemeClr val="accent6">
                    <a:lumMod val="50000"/>
                  </a:schemeClr>
                </a:solidFill>
                <a:latin typeface="メイリオ" panose="020B0604030504040204" pitchFamily="50" charset="-128"/>
                <a:ea typeface="メイリオ" panose="020B0604030504040204" pitchFamily="50" charset="-128"/>
              </a:rPr>
              <a:t>(</a:t>
            </a:r>
            <a:r>
              <a:rPr lang="ja-JP" altLang="en-US" sz="2800" dirty="0" smtClean="0">
                <a:solidFill>
                  <a:schemeClr val="accent6">
                    <a:lumMod val="50000"/>
                  </a:schemeClr>
                </a:solidFill>
                <a:latin typeface="メイリオ" panose="020B0604030504040204" pitchFamily="50" charset="-128"/>
                <a:ea typeface="メイリオ" panose="020B0604030504040204" pitchFamily="50" charset="-128"/>
              </a:rPr>
              <a:t>表示した方が使い易いかも</a:t>
            </a:r>
            <a:r>
              <a:rPr lang="en-US" altLang="ja-JP" sz="2800" dirty="0" smtClean="0">
                <a:solidFill>
                  <a:schemeClr val="accent6">
                    <a:lumMod val="50000"/>
                  </a:schemeClr>
                </a:solidFill>
                <a:latin typeface="メイリオ" panose="020B0604030504040204" pitchFamily="50" charset="-128"/>
                <a:ea typeface="メイリオ" panose="020B0604030504040204" pitchFamily="50" charset="-128"/>
              </a:rPr>
              <a:t>)</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3"/>
          <a:stretch>
            <a:fillRect/>
          </a:stretch>
        </p:blipFill>
        <p:spPr>
          <a:xfrm>
            <a:off x="533400" y="1816571"/>
            <a:ext cx="5838825" cy="1676400"/>
          </a:xfrm>
          <a:prstGeom prst="rect">
            <a:avLst/>
          </a:prstGeom>
        </p:spPr>
      </p:pic>
      <p:sp>
        <p:nvSpPr>
          <p:cNvPr id="5" name="楕円 4"/>
          <p:cNvSpPr/>
          <p:nvPr/>
        </p:nvSpPr>
        <p:spPr bwMode="auto">
          <a:xfrm>
            <a:off x="6934199" y="4528831"/>
            <a:ext cx="459545" cy="647700"/>
          </a:xfrm>
          <a:prstGeom prst="ellipse">
            <a:avLst/>
          </a:prstGeom>
          <a:noFill/>
          <a:ln w="412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7" name="楕円 6"/>
          <p:cNvSpPr/>
          <p:nvPr/>
        </p:nvSpPr>
        <p:spPr bwMode="auto">
          <a:xfrm>
            <a:off x="2362200" y="2349971"/>
            <a:ext cx="1524000" cy="914400"/>
          </a:xfrm>
          <a:prstGeom prst="ellipse">
            <a:avLst/>
          </a:prstGeom>
          <a:noFill/>
          <a:ln w="412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6" name="テキスト ボックス 5"/>
          <p:cNvSpPr txBox="1"/>
          <p:nvPr/>
        </p:nvSpPr>
        <p:spPr>
          <a:xfrm>
            <a:off x="533400" y="1389860"/>
            <a:ext cx="4762500" cy="461665"/>
          </a:xfrm>
          <a:prstGeom prst="rect">
            <a:avLst/>
          </a:prstGeom>
          <a:noFill/>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ルーラー・グリッド線の表示</a:t>
            </a:r>
            <a:endParaRPr kumimoji="1" lang="ja-JP" altLang="en-US" sz="2400" dirty="0">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533400" y="3814618"/>
            <a:ext cx="6212916" cy="461665"/>
          </a:xfrm>
          <a:prstGeom prst="rect">
            <a:avLst/>
          </a:prstGeom>
          <a:noFill/>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見えない文字</a:t>
            </a:r>
            <a:r>
              <a:rPr kumimoji="1" lang="en-US" altLang="ja-JP" sz="2400" dirty="0" smtClean="0">
                <a:latin typeface="メイリオ" panose="020B0604030504040204" pitchFamily="50" charset="-128"/>
                <a:ea typeface="メイリオ" panose="020B0604030504040204" pitchFamily="50" charset="-128"/>
              </a:rPr>
              <a:t>(</a:t>
            </a:r>
            <a:r>
              <a:rPr kumimoji="1" lang="ja-JP" altLang="en-US" sz="2400" dirty="0" smtClean="0">
                <a:latin typeface="メイリオ" panose="020B0604030504040204" pitchFamily="50" charset="-128"/>
                <a:ea typeface="メイリオ" panose="020B0604030504040204" pitchFamily="50" charset="-128"/>
              </a:rPr>
              <a:t>段落記号</a:t>
            </a:r>
            <a:r>
              <a:rPr lang="ja-JP" altLang="en-US" sz="2400" dirty="0" smtClean="0">
                <a:latin typeface="メイリオ" panose="020B0604030504040204" pitchFamily="50" charset="-128"/>
                <a:ea typeface="メイリオ" panose="020B0604030504040204" pitchFamily="50" charset="-128"/>
              </a:rPr>
              <a:t>などの表示</a:t>
            </a:r>
            <a:r>
              <a:rPr lang="en-US" altLang="ja-JP" sz="2400" dirty="0" smtClean="0">
                <a:latin typeface="メイリオ" panose="020B0604030504040204" pitchFamily="50" charset="-128"/>
                <a:ea typeface="メイリオ" panose="020B0604030504040204" pitchFamily="50" charset="-128"/>
              </a:rPr>
              <a:t>)</a:t>
            </a:r>
            <a:endParaRPr kumimoji="1" lang="ja-JP" altLang="en-US" sz="2400" dirty="0">
              <a:latin typeface="メイリオ" panose="020B0604030504040204" pitchFamily="50" charset="-128"/>
              <a:ea typeface="メイリオ" panose="020B0604030504040204" pitchFamily="50" charset="-128"/>
            </a:endParaRPr>
          </a:p>
        </p:txBody>
      </p:sp>
      <p:sp>
        <p:nvSpPr>
          <p:cNvPr id="8" name="テキスト ボックス 7"/>
          <p:cNvSpPr txBox="1"/>
          <p:nvPr/>
        </p:nvSpPr>
        <p:spPr>
          <a:xfrm>
            <a:off x="1066800" y="5878023"/>
            <a:ext cx="6629400" cy="830997"/>
          </a:xfrm>
          <a:prstGeom prst="rect">
            <a:avLst/>
          </a:prstGeom>
          <a:noFill/>
        </p:spPr>
        <p:txBody>
          <a:bodyPr wrap="square" rtlCol="0">
            <a:spAutoFit/>
          </a:bodyPr>
          <a:lstStyle/>
          <a:p>
            <a:pPr algn="l"/>
            <a:r>
              <a:rPr kumimoji="1" lang="ja-JP" altLang="en-US" sz="2400" dirty="0" smtClean="0">
                <a:solidFill>
                  <a:srgbClr val="FF0000"/>
                </a:solidFill>
                <a:latin typeface="メイリオ" panose="020B0604030504040204" pitchFamily="50" charset="-128"/>
                <a:ea typeface="メイリオ" panose="020B0604030504040204" pitchFamily="50" charset="-128"/>
              </a:rPr>
              <a:t>補足</a:t>
            </a:r>
            <a:r>
              <a:rPr kumimoji="1" lang="en-US" altLang="ja-JP" sz="2400" dirty="0" smtClean="0">
                <a:solidFill>
                  <a:srgbClr val="FF0000"/>
                </a:solidFill>
                <a:latin typeface="メイリオ" panose="020B0604030504040204" pitchFamily="50" charset="-128"/>
                <a:ea typeface="メイリオ" panose="020B0604030504040204" pitchFamily="50" charset="-128"/>
              </a:rPr>
              <a:t>: </a:t>
            </a:r>
            <a:r>
              <a:rPr kumimoji="1" lang="ja-JP" altLang="en-US" sz="2400" dirty="0" smtClean="0">
                <a:solidFill>
                  <a:srgbClr val="FF0000"/>
                </a:solidFill>
                <a:latin typeface="メイリオ" panose="020B0604030504040204" pitchFamily="50" charset="-128"/>
                <a:ea typeface="メイリオ" panose="020B0604030504040204" pitchFamily="50" charset="-128"/>
              </a:rPr>
              <a:t>段落を変えないで改行するとき</a:t>
            </a:r>
            <a:br>
              <a:rPr kumimoji="1" lang="ja-JP" altLang="en-US" sz="2400" dirty="0" smtClean="0">
                <a:solidFill>
                  <a:srgbClr val="FF0000"/>
                </a:solidFill>
                <a:latin typeface="メイリオ" panose="020B0604030504040204" pitchFamily="50" charset="-128"/>
                <a:ea typeface="メイリオ" panose="020B0604030504040204" pitchFamily="50" charset="-128"/>
              </a:rPr>
            </a:br>
            <a:r>
              <a:rPr kumimoji="1" lang="en-US" altLang="ja-JP" sz="2400" dirty="0" smtClean="0">
                <a:solidFill>
                  <a:srgbClr val="FF0000"/>
                </a:solidFill>
                <a:latin typeface="メイリオ" panose="020B0604030504040204" pitchFamily="50" charset="-128"/>
                <a:ea typeface="メイリオ" panose="020B0604030504040204" pitchFamily="50" charset="-128"/>
              </a:rPr>
              <a:t>Shift + Enter</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sp>
        <p:nvSpPr>
          <p:cNvPr id="11" name="楕円 10"/>
          <p:cNvSpPr/>
          <p:nvPr/>
        </p:nvSpPr>
        <p:spPr bwMode="auto">
          <a:xfrm>
            <a:off x="5181600" y="1926609"/>
            <a:ext cx="838200" cy="647700"/>
          </a:xfrm>
          <a:prstGeom prst="ellipse">
            <a:avLst/>
          </a:prstGeom>
          <a:noFill/>
          <a:ln w="412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24748129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381000" y="290513"/>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日本語入力</a:t>
            </a:r>
            <a:r>
              <a:rPr lang="en-US" altLang="ja-JP" sz="2800" dirty="0" smtClean="0">
                <a:solidFill>
                  <a:srgbClr val="000000"/>
                </a:solidFill>
                <a:latin typeface="メイリオ" panose="020B0604030504040204" pitchFamily="50" charset="-128"/>
                <a:ea typeface="メイリオ" panose="020B0604030504040204" pitchFamily="50" charset="-128"/>
              </a:rPr>
              <a:t>&lt;-&gt;</a:t>
            </a:r>
            <a:r>
              <a:rPr lang="ja-JP" altLang="en-US" sz="2800" dirty="0" smtClean="0">
                <a:solidFill>
                  <a:srgbClr val="000000"/>
                </a:solidFill>
                <a:latin typeface="メイリオ" panose="020B0604030504040204" pitchFamily="50" charset="-128"/>
                <a:ea typeface="メイリオ" panose="020B0604030504040204" pitchFamily="50" charset="-128"/>
              </a:rPr>
              <a:t>英語入力の切り替えの切り替え</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graphicFrame>
        <p:nvGraphicFramePr>
          <p:cNvPr id="3" name="表 2"/>
          <p:cNvGraphicFramePr>
            <a:graphicFrameLocks noGrp="1"/>
          </p:cNvGraphicFramePr>
          <p:nvPr>
            <p:extLst>
              <p:ext uri="{D42A27DB-BD31-4B8C-83A1-F6EECF244321}">
                <p14:modId xmlns:p14="http://schemas.microsoft.com/office/powerpoint/2010/main" val="2636788665"/>
              </p:ext>
            </p:extLst>
          </p:nvPr>
        </p:nvGraphicFramePr>
        <p:xfrm>
          <a:off x="777875" y="1219200"/>
          <a:ext cx="7543800" cy="1554480"/>
        </p:xfrm>
        <a:graphic>
          <a:graphicData uri="http://schemas.openxmlformats.org/drawingml/2006/table">
            <a:tbl>
              <a:tblPr firstRow="1" bandRow="1">
                <a:tableStyleId>{5C22544A-7EE6-4342-B048-85BDC9FD1C3A}</a:tableStyleId>
              </a:tblPr>
              <a:tblGrid>
                <a:gridCol w="2608898">
                  <a:extLst>
                    <a:ext uri="{9D8B030D-6E8A-4147-A177-3AD203B41FA5}">
                      <a16:colId xmlns:a16="http://schemas.microsoft.com/office/drawing/2014/main" val="3965935438"/>
                    </a:ext>
                  </a:extLst>
                </a:gridCol>
                <a:gridCol w="4934902">
                  <a:extLst>
                    <a:ext uri="{9D8B030D-6E8A-4147-A177-3AD203B41FA5}">
                      <a16:colId xmlns:a16="http://schemas.microsoft.com/office/drawing/2014/main" val="2969463041"/>
                    </a:ext>
                  </a:extLst>
                </a:gridCol>
              </a:tblGrid>
              <a:tr h="370840">
                <a:tc>
                  <a:txBody>
                    <a:bodyPr/>
                    <a:lstStyle/>
                    <a:p>
                      <a:pPr>
                        <a:lnSpc>
                          <a:spcPct val="200000"/>
                        </a:lnSpc>
                      </a:pPr>
                      <a:r>
                        <a:rPr kumimoji="1" lang="en-US" altLang="ja-JP" sz="2400" b="0" dirty="0" smtClean="0">
                          <a:solidFill>
                            <a:schemeClr val="tx1"/>
                          </a:solidFill>
                          <a:latin typeface="メイリオ" panose="020B0604030504040204" pitchFamily="50" charset="-128"/>
                          <a:ea typeface="メイリオ" panose="020B0604030504040204" pitchFamily="50" charset="-128"/>
                        </a:rPr>
                        <a:t>Windows PC</a:t>
                      </a:r>
                      <a:endParaRPr kumimoji="1" lang="ja-JP" altLang="en-US" sz="24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200000"/>
                        </a:lnSpc>
                      </a:pPr>
                      <a:endParaRPr kumimoji="1" lang="en-US" altLang="ja-JP" sz="2400" b="0" dirty="0" smtClean="0">
                        <a:solidFill>
                          <a:schemeClr val="tx1"/>
                        </a:solidFill>
                        <a:latin typeface="メイリオ" panose="020B0604030504040204" pitchFamily="50" charset="-128"/>
                        <a:ea typeface="メイリオ" panose="020B0604030504040204" pitchFamily="50" charset="-128"/>
                      </a:endParaRPr>
                    </a:p>
                    <a:p>
                      <a:pPr>
                        <a:lnSpc>
                          <a:spcPct val="200000"/>
                        </a:lnSpc>
                      </a:pPr>
                      <a:endParaRPr kumimoji="1" lang="ja-JP" altLang="en-US" sz="24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03375824"/>
                  </a:ext>
                </a:extLst>
              </a:tr>
            </a:tbl>
          </a:graphicData>
        </a:graphic>
      </p:graphicFrame>
      <p:sp>
        <p:nvSpPr>
          <p:cNvPr id="15" name="テキスト ボックス 14"/>
          <p:cNvSpPr txBox="1"/>
          <p:nvPr/>
        </p:nvSpPr>
        <p:spPr>
          <a:xfrm>
            <a:off x="3856037" y="1633880"/>
            <a:ext cx="990600" cy="830997"/>
          </a:xfrm>
          <a:prstGeom prst="rect">
            <a:avLst/>
          </a:prstGeom>
          <a:noFill/>
          <a:ln>
            <a:solidFill>
              <a:schemeClr val="tx1"/>
            </a:solidFill>
          </a:ln>
        </p:spPr>
        <p:txBody>
          <a:bodyPr wrap="square" rtlCol="0">
            <a:spAutoFit/>
          </a:bodyPr>
          <a:lstStyle/>
          <a:p>
            <a:r>
              <a:rPr lang="ja-JP" altLang="en-US" sz="2400" u="sng" dirty="0" smtClean="0">
                <a:latin typeface="メイリオ" panose="020B0604030504040204" pitchFamily="50" charset="-128"/>
                <a:ea typeface="メイリオ" panose="020B0604030504040204" pitchFamily="50" charset="-128"/>
              </a:rPr>
              <a:t>半</a:t>
            </a:r>
            <a:r>
              <a:rPr lang="en-US" altLang="ja-JP" sz="2400" u="sng" dirty="0" smtClean="0">
                <a:latin typeface="メイリオ" panose="020B0604030504040204" pitchFamily="50" charset="-128"/>
                <a:ea typeface="メイリオ" panose="020B0604030504040204" pitchFamily="50" charset="-128"/>
              </a:rPr>
              <a:t>/</a:t>
            </a:r>
            <a:r>
              <a:rPr lang="ja-JP" altLang="en-US" sz="2400" u="sng" dirty="0" smtClean="0">
                <a:latin typeface="メイリオ" panose="020B0604030504040204" pitchFamily="50" charset="-128"/>
                <a:ea typeface="メイリオ" panose="020B0604030504040204" pitchFamily="50" charset="-128"/>
              </a:rPr>
              <a:t>前</a:t>
            </a:r>
            <a:r>
              <a:rPr lang="ja-JP" altLang="en-US" sz="2400" dirty="0" smtClean="0">
                <a:latin typeface="メイリオ" panose="020B0604030504040204" pitchFamily="50" charset="-128"/>
                <a:ea typeface="メイリオ" panose="020B0604030504040204" pitchFamily="50" charset="-128"/>
              </a:rPr>
              <a:t/>
            </a:r>
            <a:br>
              <a:rPr lang="ja-JP" altLang="en-US" sz="24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漢字</a:t>
            </a:r>
            <a:endParaRPr kumimoji="1" lang="ja-JP" altLang="en-US" sz="2400" dirty="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1295400" y="4009326"/>
            <a:ext cx="7178675" cy="1938992"/>
          </a:xfrm>
          <a:prstGeom prst="rect">
            <a:avLst/>
          </a:prstGeom>
          <a:solidFill>
            <a:srgbClr val="99FF99"/>
          </a:solidFill>
          <a:ln>
            <a:solidFill>
              <a:schemeClr val="tx1"/>
            </a:solidFill>
          </a:ln>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ワンポイント</a:t>
            </a:r>
            <a:r>
              <a:rPr kumimoji="1" lang="en-US" altLang="ja-JP" sz="2400" dirty="0" smtClean="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ぃぇぅっ</a:t>
            </a:r>
            <a:r>
              <a:rPr lang="ja-JP" altLang="en-US" sz="2400" dirty="0">
                <a:latin typeface="メイリオ" panose="020B0604030504040204" pitchFamily="50" charset="-128"/>
                <a:ea typeface="メイリオ" panose="020B0604030504040204" pitchFamily="50" charset="-128"/>
              </a:rPr>
              <a:t>な</a:t>
            </a:r>
            <a:r>
              <a:rPr lang="ja-JP" altLang="en-US" sz="2400" dirty="0" smtClean="0">
                <a:latin typeface="メイリオ" panose="020B0604030504040204" pitchFamily="50" charset="-128"/>
                <a:ea typeface="メイリオ" panose="020B0604030504040204" pitchFamily="50" charset="-128"/>
              </a:rPr>
              <a:t>どの小さい文字の打ち方</a:t>
            </a:r>
            <a:endParaRPr lang="en-US" altLang="ja-JP" sz="2400" dirty="0" smtClean="0">
              <a:latin typeface="メイリオ" panose="020B0604030504040204" pitchFamily="50" charset="-128"/>
              <a:ea typeface="メイリオ" panose="020B0604030504040204" pitchFamily="50" charset="-128"/>
            </a:endParaRPr>
          </a:p>
          <a:p>
            <a:pPr algn="l"/>
            <a:r>
              <a:rPr kumimoji="1" lang="ja-JP" altLang="en-US" sz="2400" dirty="0">
                <a:latin typeface="メイリオ" panose="020B0604030504040204" pitchFamily="50" charset="-128"/>
                <a:ea typeface="メイリオ" panose="020B0604030504040204" pitchFamily="50" charset="-128"/>
              </a:rPr>
              <a:t>基本</a:t>
            </a:r>
            <a:r>
              <a:rPr kumimoji="1" lang="ja-JP" altLang="en-US" sz="2400" dirty="0" smtClean="0">
                <a:latin typeface="メイリオ" panose="020B0604030504040204" pitchFamily="50" charset="-128"/>
                <a:ea typeface="メイリオ" panose="020B0604030504040204" pitchFamily="50" charset="-128"/>
              </a:rPr>
              <a:t>は</a:t>
            </a:r>
            <a:r>
              <a:rPr lang="en-US" altLang="ja-JP" sz="2400" dirty="0">
                <a:latin typeface="メイリオ" panose="020B0604030504040204" pitchFamily="50" charset="-128"/>
                <a:ea typeface="メイリオ" panose="020B0604030504040204" pitchFamily="50" charset="-128"/>
              </a:rPr>
              <a:t> </a:t>
            </a:r>
            <a:r>
              <a:rPr lang="en-US" altLang="ja-JP" sz="2400" dirty="0" smtClean="0">
                <a:latin typeface="メイリオ" panose="020B0604030504040204" pitchFamily="50" charset="-128"/>
                <a:ea typeface="メイリオ" panose="020B0604030504040204" pitchFamily="50" charset="-128"/>
              </a:rPr>
              <a:t>l </a:t>
            </a:r>
            <a:r>
              <a:rPr lang="ja-JP" altLang="en-US" sz="2400" dirty="0" smtClean="0">
                <a:latin typeface="メイリオ" panose="020B0604030504040204" pitchFamily="50" charset="-128"/>
                <a:ea typeface="メイリオ" panose="020B0604030504040204" pitchFamily="50" charset="-128"/>
              </a:rPr>
              <a:t>の後に文字をうつ </a:t>
            </a:r>
            <a:r>
              <a:rPr lang="en-US" altLang="ja-JP" sz="2400" dirty="0" smtClean="0">
                <a:latin typeface="メイリオ" panose="020B0604030504040204" pitchFamily="50" charset="-128"/>
                <a:ea typeface="メイリオ" panose="020B0604030504040204" pitchFamily="50" charset="-128"/>
              </a:rPr>
              <a:t>(l = little)</a:t>
            </a:r>
          </a:p>
          <a:p>
            <a:pPr algn="l"/>
            <a:r>
              <a:rPr kumimoji="1" lang="en-US" altLang="ja-JP" sz="2400" dirty="0" err="1" smtClean="0">
                <a:latin typeface="メイリオ" panose="020B0604030504040204" pitchFamily="50" charset="-128"/>
                <a:ea typeface="メイリオ" panose="020B0604030504040204" pitchFamily="50" charset="-128"/>
              </a:rPr>
              <a:t>ltu</a:t>
            </a:r>
            <a:r>
              <a:rPr lang="ja-JP" altLang="en-US" sz="2400" dirty="0" smtClean="0">
                <a:latin typeface="メイリオ" panose="020B0604030504040204" pitchFamily="50" charset="-128"/>
                <a:ea typeface="メイリオ" panose="020B0604030504040204" pitchFamily="50" charset="-128"/>
              </a:rPr>
              <a:t>　→　っ</a:t>
            </a:r>
          </a:p>
          <a:p>
            <a:pPr algn="l"/>
            <a:r>
              <a:rPr kumimoji="1" lang="en-US" altLang="ja-JP" sz="2400" dirty="0" smtClean="0">
                <a:latin typeface="メイリオ" panose="020B0604030504040204" pitchFamily="50" charset="-128"/>
                <a:ea typeface="メイリオ" panose="020B0604030504040204" pitchFamily="50" charset="-128"/>
              </a:rPr>
              <a:t>le    </a:t>
            </a:r>
            <a:r>
              <a:rPr kumimoji="1" lang="ja-JP" altLang="en-US" sz="2400" dirty="0" smtClean="0">
                <a:latin typeface="メイリオ" panose="020B0604030504040204" pitchFamily="50" charset="-128"/>
                <a:ea typeface="メイリオ" panose="020B0604030504040204" pitchFamily="50" charset="-128"/>
              </a:rPr>
              <a:t>→　ぇ</a:t>
            </a:r>
          </a:p>
          <a:p>
            <a:pPr algn="l"/>
            <a:r>
              <a:rPr kumimoji="1" lang="en-US" altLang="ja-JP" sz="2400" dirty="0" smtClean="0">
                <a:latin typeface="メイリオ" panose="020B0604030504040204" pitchFamily="50" charset="-128"/>
                <a:ea typeface="メイリオ" panose="020B0604030504040204" pitchFamily="50" charset="-128"/>
              </a:rPr>
              <a:t>lo    </a:t>
            </a:r>
            <a:r>
              <a:rPr kumimoji="1" lang="ja-JP" altLang="en-US" sz="2400" dirty="0" smtClean="0">
                <a:latin typeface="メイリオ" panose="020B0604030504040204" pitchFamily="50" charset="-128"/>
                <a:ea typeface="メイリオ" panose="020B0604030504040204" pitchFamily="50" charset="-128"/>
              </a:rPr>
              <a:t>→　ぉ</a:t>
            </a:r>
            <a:endParaRPr kumimoji="1"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7248588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1358203" y="1389195"/>
            <a:ext cx="3933825" cy="2819400"/>
          </a:xfrm>
          <a:prstGeom prst="rect">
            <a:avLst/>
          </a:prstGeom>
        </p:spPr>
      </p:pic>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80999" y="596421"/>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FF0000"/>
                </a:solidFill>
                <a:latin typeface="メイリオ" panose="020B0604030504040204" pitchFamily="50" charset="-128"/>
                <a:ea typeface="メイリオ" panose="020B0604030504040204" pitchFamily="50" charset="-128"/>
              </a:rPr>
              <a:t>重要</a:t>
            </a:r>
            <a:r>
              <a:rPr lang="ja-JP" altLang="en-US" sz="2800" dirty="0" smtClean="0">
                <a:solidFill>
                  <a:srgbClr val="000000"/>
                </a:solidFill>
                <a:latin typeface="メイリオ" panose="020B0604030504040204" pitchFamily="50" charset="-128"/>
                <a:ea typeface="メイリオ" panose="020B0604030504040204" pitchFamily="50" charset="-128"/>
              </a:rPr>
              <a:t>　元に戻す</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6" name="正方形/長方形 5"/>
          <p:cNvSpPr/>
          <p:nvPr/>
        </p:nvSpPr>
        <p:spPr bwMode="auto">
          <a:xfrm>
            <a:off x="846134" y="1194876"/>
            <a:ext cx="4868863" cy="3124200"/>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0" name="テキスト ボックス 9"/>
          <p:cNvSpPr txBox="1"/>
          <p:nvPr/>
        </p:nvSpPr>
        <p:spPr>
          <a:xfrm>
            <a:off x="762000" y="4581471"/>
            <a:ext cx="7559674" cy="1938992"/>
          </a:xfrm>
          <a:prstGeom prst="rect">
            <a:avLst/>
          </a:prstGeom>
          <a:solidFill>
            <a:srgbClr val="99FF99"/>
          </a:solidFill>
          <a:ln>
            <a:solidFill>
              <a:schemeClr val="tx1"/>
            </a:solidFill>
          </a:ln>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ワンポイント</a:t>
            </a:r>
            <a:r>
              <a:rPr kumimoji="1" lang="en-US" altLang="ja-JP" sz="2400" dirty="0" smtClean="0">
                <a:latin typeface="メイリオ" panose="020B0604030504040204" pitchFamily="50" charset="-128"/>
                <a:ea typeface="メイリオ" panose="020B0604030504040204" pitchFamily="50" charset="-128"/>
              </a:rPr>
              <a:t>:</a:t>
            </a:r>
            <a:r>
              <a:rPr kumimoji="1" lang="ja-JP" altLang="en-US" sz="2400" dirty="0" smtClean="0">
                <a:latin typeface="メイリオ" panose="020B0604030504040204" pitchFamily="50" charset="-128"/>
                <a:ea typeface="メイリオ" panose="020B0604030504040204" pitchFamily="50" charset="-128"/>
              </a:rPr>
              <a:t>　元に戻す</a:t>
            </a:r>
            <a:endParaRPr kumimoji="1" lang="en-US" altLang="ja-JP" sz="2400" dirty="0" smtClean="0">
              <a:latin typeface="メイリオ" panose="020B0604030504040204" pitchFamily="50" charset="-128"/>
              <a:ea typeface="メイリオ" panose="020B0604030504040204" pitchFamily="50" charset="-128"/>
            </a:endParaRPr>
          </a:p>
          <a:p>
            <a:pPr algn="l"/>
            <a:r>
              <a:rPr lang="ja-JP" altLang="en-US" sz="2400" dirty="0" smtClean="0">
                <a:latin typeface="メイリオ" panose="020B0604030504040204" pitchFamily="50" charset="-128"/>
                <a:ea typeface="メイリオ" panose="020B0604030504040204" pitchFamily="50" charset="-128"/>
              </a:rPr>
              <a:t>　何か操作して、おかしくなったら、すぐに「元に戻す」を押して、その操作を取り消してください。</a:t>
            </a:r>
            <a:endParaRPr lang="en-US" altLang="ja-JP" sz="2400" dirty="0" smtClean="0">
              <a:latin typeface="メイリオ" panose="020B0604030504040204" pitchFamily="50" charset="-128"/>
              <a:ea typeface="メイリオ" panose="020B0604030504040204" pitchFamily="50" charset="-128"/>
            </a:endParaRPr>
          </a:p>
          <a:p>
            <a:pPr algn="l"/>
            <a:r>
              <a:rPr lang="ja-JP" altLang="en-US" sz="2400" dirty="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おかしい状態でそのまま作業を続けると、修正が大変です。</a:t>
            </a:r>
            <a:endParaRPr kumimoji="1" lang="ja-JP" altLang="en-US" sz="2400" dirty="0">
              <a:latin typeface="メイリオ" panose="020B0604030504040204" pitchFamily="50" charset="-128"/>
              <a:ea typeface="メイリオ" panose="020B0604030504040204" pitchFamily="50" charset="-128"/>
            </a:endParaRPr>
          </a:p>
        </p:txBody>
      </p:sp>
      <p:sp>
        <p:nvSpPr>
          <p:cNvPr id="9" name="楕円 8"/>
          <p:cNvSpPr/>
          <p:nvPr/>
        </p:nvSpPr>
        <p:spPr bwMode="auto">
          <a:xfrm>
            <a:off x="1752600" y="1389195"/>
            <a:ext cx="430407" cy="457200"/>
          </a:xfrm>
          <a:prstGeom prst="ellipse">
            <a:avLst/>
          </a:prstGeom>
          <a:noFill/>
          <a:ln w="412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619436626"/>
      </p:ext>
    </p:extLst>
  </p:cSld>
  <p:clrMapOvr>
    <a:masterClrMapping/>
  </p:clrMapOvr>
  <p:timing>
    <p:tnLst>
      <p:par>
        <p:cTn id="1" dur="indefinite" restart="never" nodeType="tmRoot"/>
      </p:par>
    </p:tnLst>
  </p:timing>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8865</TotalTime>
  <Words>1696</Words>
  <Application>Microsoft Office PowerPoint</Application>
  <PresentationFormat>画面に合わせる (4:3)</PresentationFormat>
  <Paragraphs>250</Paragraphs>
  <Slides>35</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35</vt:i4>
      </vt:variant>
    </vt:vector>
  </HeadingPairs>
  <TitlesOfParts>
    <vt:vector size="41" baseType="lpstr">
      <vt:lpstr>$ＪＳ明朝</vt:lpstr>
      <vt:lpstr>ＭＳ Ｐゴシック</vt:lpstr>
      <vt:lpstr>ＭＳ Ｐ明朝</vt:lpstr>
      <vt:lpstr>メイリオ</vt:lpstr>
      <vt:lpstr>Arial</vt:lpstr>
      <vt:lpstr>標準デザイン</vt:lpstr>
      <vt:lpstr>「Microsoft Word実習用資料」</vt:lpstr>
      <vt:lpstr>入門の具体的な学習の進め方</vt:lpstr>
      <vt:lpstr>PowerPoint プレゼンテーション</vt:lpstr>
      <vt:lpstr>準備編  ・Wordドキュメントの 　ファイルの作成 　課題ごとに新しいファイルを作成してください。 </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gohome8</cp:lastModifiedBy>
  <cp:revision>305</cp:revision>
  <cp:lastPrinted>2020-06-08T11:50:13Z</cp:lastPrinted>
  <dcterms:created xsi:type="dcterms:W3CDTF">2014-03-24T13:08:44Z</dcterms:created>
  <dcterms:modified xsi:type="dcterms:W3CDTF">2021-04-11T22:07:30Z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