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43" r:id="rId2"/>
    <p:sldId id="376" r:id="rId3"/>
    <p:sldId id="382" r:id="rId4"/>
    <p:sldId id="384" r:id="rId5"/>
    <p:sldId id="383" r:id="rId6"/>
    <p:sldId id="381" r:id="rId7"/>
    <p:sldId id="385" r:id="rId8"/>
    <p:sldId id="386" r:id="rId9"/>
    <p:sldId id="377" r:id="rId10"/>
    <p:sldId id="378" r:id="rId11"/>
    <p:sldId id="379" r:id="rId12"/>
    <p:sldId id="380" r:id="rId13"/>
  </p:sldIdLst>
  <p:sldSz cx="9144000" cy="6858000" type="screen4x3"/>
  <p:notesSz cx="7099300" cy="102346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6600"/>
    <a:srgbClr val="FFFFCC"/>
    <a:srgbClr val="FF99CC"/>
    <a:srgbClr val="FFFF00"/>
    <a:srgbClr val="FF7C8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ja-JP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39D3E1DD-1855-40EC-B4F2-B399AEDCBF2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F0CFA34-859E-42D4-B283-2EA2C16D2C51}" type="slidenum">
              <a:rPr lang="en-US" altLang="ja-JP" sz="1200"/>
              <a:pPr algn="r"/>
              <a:t>2</a:t>
            </a:fld>
            <a:endParaRPr lang="en-US" altLang="ja-JP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3959672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8D53FED-E53F-4F4F-9DCC-6373C2310DCD}" type="slidenum">
              <a:rPr lang="en-US" altLang="ja-JP" sz="1200"/>
              <a:pPr algn="r"/>
              <a:t>11</a:t>
            </a:fld>
            <a:endParaRPr lang="en-US" altLang="ja-JP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9557100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8D53FED-E53F-4F4F-9DCC-6373C2310DCD}" type="slidenum">
              <a:rPr lang="en-US" altLang="ja-JP" sz="1200"/>
              <a:pPr algn="r"/>
              <a:t>12</a:t>
            </a:fld>
            <a:endParaRPr lang="en-US" altLang="ja-JP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1344982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115043A-6836-412C-A800-7C35AAB2AF0A}" type="slidenum">
              <a:rPr lang="en-US" altLang="ja-JP" sz="1200"/>
              <a:pPr algn="r"/>
              <a:t>3</a:t>
            </a:fld>
            <a:endParaRPr lang="en-US" altLang="ja-JP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2915997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115043A-6836-412C-A800-7C35AAB2AF0A}" type="slidenum">
              <a:rPr lang="en-US" altLang="ja-JP" sz="1200"/>
              <a:pPr algn="r"/>
              <a:t>4</a:t>
            </a:fld>
            <a:endParaRPr lang="en-US" altLang="ja-JP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2358261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115043A-6836-412C-A800-7C35AAB2AF0A}" type="slidenum">
              <a:rPr lang="en-US" altLang="ja-JP" sz="1200"/>
              <a:pPr algn="r"/>
              <a:t>5</a:t>
            </a:fld>
            <a:endParaRPr lang="en-US" altLang="ja-JP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205292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115043A-6836-412C-A800-7C35AAB2AF0A}" type="slidenum">
              <a:rPr lang="en-US" altLang="ja-JP" sz="1200"/>
              <a:pPr algn="r"/>
              <a:t>6</a:t>
            </a:fld>
            <a:endParaRPr lang="en-US" altLang="ja-JP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4231132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115043A-6836-412C-A800-7C35AAB2AF0A}" type="slidenum">
              <a:rPr lang="en-US" altLang="ja-JP" sz="1200"/>
              <a:pPr algn="r"/>
              <a:t>7</a:t>
            </a:fld>
            <a:endParaRPr lang="en-US" altLang="ja-JP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604319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115043A-6836-412C-A800-7C35AAB2AF0A}" type="slidenum">
              <a:rPr lang="en-US" altLang="ja-JP" sz="1200"/>
              <a:pPr algn="r"/>
              <a:t>8</a:t>
            </a:fld>
            <a:endParaRPr lang="en-US" altLang="ja-JP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21252874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115043A-6836-412C-A800-7C35AAB2AF0A}" type="slidenum">
              <a:rPr lang="en-US" altLang="ja-JP" sz="1200"/>
              <a:pPr algn="r"/>
              <a:t>9</a:t>
            </a:fld>
            <a:endParaRPr lang="en-US" altLang="ja-JP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4146755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8D53FED-E53F-4F4F-9DCC-6373C2310DCD}" type="slidenum">
              <a:rPr lang="en-US" altLang="ja-JP" sz="1200"/>
              <a:pPr algn="r"/>
              <a:t>10</a:t>
            </a:fld>
            <a:endParaRPr lang="en-US" altLang="ja-JP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4008583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17A54-FE79-40E3-8923-9AE8081D130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921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16616-1329-4C20-A24C-3FB265F6AEB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5255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0EF05-8FA4-44FD-9732-F927C24D3FA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5814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66791-9E44-4D5D-84D2-CA44E8ABFE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68540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E6E80-D8D4-418F-B1E2-44F29851FD7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19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A167E-36DC-449B-9FE3-E896DD7C58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8342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50203-31C9-43DE-9EC1-E54AE497938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172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2A731-253F-4B19-976D-7EA7B3125DD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126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79B73-A815-4F21-92C6-61809DE8331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65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A5713-61A0-4B11-A3E5-9568F80C627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56455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01AEA-D94B-4DDF-B8AC-984445C0C45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99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ABDDDF70-51DA-48E8-B03B-E0CBBF17941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36154131-6F86-4F0E-96D0-1BC446C24231}" type="slidenum">
              <a:rPr kumimoji="0" lang="en-US" altLang="ja-JP"/>
              <a:pPr/>
              <a:t>1</a:t>
            </a:fld>
            <a:endParaRPr kumimoji="0" lang="en-US" altLang="ja-JP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228600" y="381000"/>
            <a:ext cx="8629650" cy="61277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/>
            <a:endParaRPr lang="ja-JP" altLang="en-US" sz="2800" dirty="0">
              <a:ea typeface="メイリオ" panose="020B0604030504040204" pitchFamily="50" charset="-128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400050" y="993775"/>
            <a:ext cx="8743950" cy="1104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マインドマップを作ってみよう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ブレーンストーミングしてみよう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06" y="1870132"/>
            <a:ext cx="5123317" cy="347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670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7" descr="146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5425" y="1844723"/>
            <a:ext cx="4437062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11" descr="146_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48225" y="1573018"/>
            <a:ext cx="377507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Picture 13" descr="146_0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9875" y="4079681"/>
            <a:ext cx="4411662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6" name="Picture 14" descr="146_0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48225" y="4079681"/>
            <a:ext cx="377507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25425" y="695307"/>
            <a:ext cx="8642350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ブレーンストーミングを行うときは、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より多くの新しいアイデアをだすために、次のルールに従う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50825" y="222109"/>
            <a:ext cx="9105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/>
            <a:r>
              <a:rPr lang="ja-JP" altLang="en-US" sz="3200" dirty="0"/>
              <a:t>ブレーンストーミングのルール</a:t>
            </a:r>
            <a:endParaRPr lang="ja-JP" altLang="ja-JP" sz="3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33400" y="6311474"/>
            <a:ext cx="417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社会と情報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Next: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数研出版 引用・変更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99729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50825" y="222109"/>
            <a:ext cx="9105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/>
            <a:r>
              <a:rPr lang="ja-JP" altLang="en-US" sz="3200" dirty="0"/>
              <a:t>アイディアの評価方法 </a:t>
            </a:r>
            <a:r>
              <a:rPr lang="en-US" altLang="ja-JP" sz="3200" dirty="0"/>
              <a:t>(</a:t>
            </a:r>
            <a:r>
              <a:rPr lang="ja-JP" altLang="en-US" sz="3200" dirty="0"/>
              <a:t>この問題の場合</a:t>
            </a:r>
            <a:r>
              <a:rPr lang="en-US" altLang="ja-JP" sz="3200" dirty="0"/>
              <a:t>)</a:t>
            </a:r>
            <a:endParaRPr lang="ja-JP" altLang="ja-JP" sz="3200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560153"/>
              </p:ext>
            </p:extLst>
          </p:nvPr>
        </p:nvGraphicFramePr>
        <p:xfrm>
          <a:off x="990600" y="1219200"/>
          <a:ext cx="70104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417247734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887386572"/>
                    </a:ext>
                  </a:extLst>
                </a:gridCol>
                <a:gridCol w="4495800">
                  <a:extLst>
                    <a:ext uri="{9D8B030D-6E8A-4147-A177-3AD203B41FA5}">
                      <a16:colId xmlns:a16="http://schemas.microsoft.com/office/drawing/2014/main" val="2987568380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実現性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◎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容易に実現できる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52217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8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実現は可能である。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768912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8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実現がある程度難しい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94870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効果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◎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費用が大幅に安くなる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64455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8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費用が安くなる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903079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8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費用が少し安くなる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94787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289054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50825" y="222109"/>
            <a:ext cx="9105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/>
            <a:r>
              <a:rPr lang="ja-JP" altLang="en-US" sz="3200" dirty="0"/>
              <a:t>まとめの表</a:t>
            </a:r>
            <a:endParaRPr lang="ja-JP" altLang="ja-JP" sz="3200" dirty="0"/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430008"/>
              </p:ext>
            </p:extLst>
          </p:nvPr>
        </p:nvGraphicFramePr>
        <p:xfrm>
          <a:off x="277947" y="1143000"/>
          <a:ext cx="8314637" cy="4603365"/>
        </p:xfrm>
        <a:graphic>
          <a:graphicData uri="http://schemas.openxmlformats.org/drawingml/2006/table">
            <a:tbl>
              <a:tblPr firstRow="1" firstCol="1" bandRow="1"/>
              <a:tblGrid>
                <a:gridCol w="696293">
                  <a:extLst>
                    <a:ext uri="{9D8B030D-6E8A-4147-A177-3AD203B41FA5}">
                      <a16:colId xmlns:a16="http://schemas.microsoft.com/office/drawing/2014/main" val="421591381"/>
                    </a:ext>
                  </a:extLst>
                </a:gridCol>
                <a:gridCol w="903907">
                  <a:extLst>
                    <a:ext uri="{9D8B030D-6E8A-4147-A177-3AD203B41FA5}">
                      <a16:colId xmlns:a16="http://schemas.microsoft.com/office/drawing/2014/main" val="2388064252"/>
                    </a:ext>
                  </a:extLst>
                </a:gridCol>
                <a:gridCol w="671235">
                  <a:extLst>
                    <a:ext uri="{9D8B030D-6E8A-4147-A177-3AD203B41FA5}">
                      <a16:colId xmlns:a16="http://schemas.microsoft.com/office/drawing/2014/main" val="1163677026"/>
                    </a:ext>
                  </a:extLst>
                </a:gridCol>
                <a:gridCol w="1973540">
                  <a:extLst>
                    <a:ext uri="{9D8B030D-6E8A-4147-A177-3AD203B41FA5}">
                      <a16:colId xmlns:a16="http://schemas.microsoft.com/office/drawing/2014/main" val="684309464"/>
                    </a:ext>
                  </a:extLst>
                </a:gridCol>
                <a:gridCol w="4069662">
                  <a:extLst>
                    <a:ext uri="{9D8B030D-6E8A-4147-A177-3AD203B41FA5}">
                      <a16:colId xmlns:a16="http://schemas.microsoft.com/office/drawing/2014/main" val="2124719810"/>
                    </a:ext>
                  </a:extLst>
                </a:gridCol>
              </a:tblGrid>
              <a:tr h="1969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番号</a:t>
                      </a: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実現性</a:t>
                      </a: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効果</a:t>
                      </a: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8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アイディア概要</a:t>
                      </a: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800" kern="100" dirty="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アイディアの具体的な内容</a:t>
                      </a: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427602"/>
                  </a:ext>
                </a:extLst>
              </a:tr>
              <a:tr h="8589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7443218"/>
                  </a:ext>
                </a:extLst>
              </a:tr>
              <a:tr h="8932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9563229"/>
                  </a:ext>
                </a:extLst>
              </a:tr>
              <a:tr h="8589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3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4426103"/>
                  </a:ext>
                </a:extLst>
              </a:tr>
              <a:tr h="8589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4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1814573"/>
                  </a:ext>
                </a:extLst>
              </a:tr>
              <a:tr h="8589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5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775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458566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222109"/>
            <a:ext cx="9105900" cy="503237"/>
          </a:xfrm>
        </p:spPr>
        <p:txBody>
          <a:bodyPr/>
          <a:lstStyle/>
          <a:p>
            <a:pPr algn="l"/>
            <a:r>
              <a:rPr lang="ja-JP" altLang="ja-JP" sz="3200" dirty="0"/>
              <a:t>問題解決のプロセス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72781" y="1171269"/>
            <a:ext cx="34559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en-US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フローチャート（流れ図</a:t>
            </a:r>
            <a:r>
              <a:rPr lang="en-US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6392" name="Picture 8" descr="128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995" y="1769126"/>
            <a:ext cx="3084512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5807587" y="1146541"/>
            <a:ext cx="2447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PDCA </a:t>
            </a:r>
            <a:r>
              <a:rPr lang="en-US" altLang="en-US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サイクル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6395" name="Picture 11" descr="128_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74212" y="1937068"/>
            <a:ext cx="2781300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5292725" y="4868863"/>
            <a:ext cx="3816350" cy="131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Plan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（計画）、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（実行）、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（評価）、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Act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（改善）の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段階をくりかえし、</a:t>
            </a:r>
            <a:b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業務などを改善していく手法</a:t>
            </a:r>
          </a:p>
        </p:txBody>
      </p:sp>
      <p:pic>
        <p:nvPicPr>
          <p:cNvPr id="16397" name="Picture 13" descr="128_0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8104" y="3289618"/>
            <a:ext cx="1544638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テキスト ボックス 13"/>
          <p:cNvSpPr txBox="1"/>
          <p:nvPr/>
        </p:nvSpPr>
        <p:spPr>
          <a:xfrm>
            <a:off x="533400" y="6311474"/>
            <a:ext cx="417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社会と情報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Next: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数研出版 引用・変更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82937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50825" y="222109"/>
            <a:ext cx="9105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/>
            <a:r>
              <a:rPr lang="ja-JP" altLang="en-US" sz="3200" dirty="0"/>
              <a:t>マインドマップって何</a:t>
            </a:r>
            <a:endParaRPr lang="ja-JP" altLang="ja-JP" sz="3200" dirty="0"/>
          </a:p>
        </p:txBody>
      </p:sp>
      <p:pic>
        <p:nvPicPr>
          <p:cNvPr id="1026" name="Picture 2" descr="https://dm2.co.jp/tohdamikio/photos/uncategorized/2011/04/10/mindmap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06"/>
          <a:stretch/>
        </p:blipFill>
        <p:spPr bwMode="auto">
          <a:xfrm>
            <a:off x="457200" y="990600"/>
            <a:ext cx="8274584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276656" y="6172200"/>
            <a:ext cx="670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画像引用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https://dm2.co.jp/2011/04/mindmap-sakusei.html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451567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50825" y="222109"/>
            <a:ext cx="9105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/>
            <a:r>
              <a:rPr lang="ja-JP" altLang="en-US" sz="3200" dirty="0"/>
              <a:t>マインドマップの特徴</a:t>
            </a:r>
            <a:endParaRPr lang="ja-JP" altLang="ja-JP" sz="32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33400" y="914400"/>
            <a:ext cx="7848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インドマップとは、頭で思い描いたものを図式で表現するためのツールです。中心にメイントピックとなる文字や画像があり、その中心から複数の枝分かれが放射状に展開し、各枝分かれにそれぞれのキーワードや画像がある、という人間の脳をイメージした、思考を可視化するためのダイアグラムです。</a:t>
            </a:r>
          </a:p>
          <a:p>
            <a:pPr algn="l"/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頭の中で考えていることを視覚化する。</a:t>
            </a: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・情報を簡単に整理することができる。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・いろいろな情報を関連付けて考えることができる。</a:t>
            </a: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・ある事柄について、もれなく情報を出すことができる。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6656" y="6172200"/>
            <a:ext cx="670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引用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www.edrawsoft.com/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222698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50825" y="222109"/>
            <a:ext cx="9105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/>
            <a:r>
              <a:rPr lang="ja-JP" altLang="en-US" sz="3200" dirty="0"/>
              <a:t>マインドマップを作ってみよう</a:t>
            </a:r>
            <a:endParaRPr lang="ja-JP" altLang="ja-JP" sz="3200" dirty="0"/>
          </a:p>
        </p:txBody>
      </p:sp>
      <p:sp>
        <p:nvSpPr>
          <p:cNvPr id="3" name="正方形/長方形 2"/>
          <p:cNvSpPr/>
          <p:nvPr/>
        </p:nvSpPr>
        <p:spPr bwMode="auto">
          <a:xfrm>
            <a:off x="1066800" y="762000"/>
            <a:ext cx="1676400" cy="27411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577464" y="3073594"/>
            <a:ext cx="946536" cy="15981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276656" y="4495800"/>
            <a:ext cx="2622936" cy="201495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00711" y="996102"/>
            <a:ext cx="7848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のルール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・無地の用紙を使う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・ブランチは曲線で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・用紙は横長で使う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・強調する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・用紙の中心から描く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・関連づける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・テーマはイメージで描く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・独自のスタイルで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ブランチ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=1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ワード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・創造的に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・ワードは単語で書く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・楽しむ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945643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50825" y="222109"/>
            <a:ext cx="752157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/>
            <a:r>
              <a:rPr lang="ja-JP" altLang="en-US" sz="3200" dirty="0"/>
              <a:t>マインドマップの例</a:t>
            </a:r>
            <a:r>
              <a:rPr lang="en-US" altLang="ja-JP" sz="3200" dirty="0"/>
              <a:t>(1)</a:t>
            </a:r>
            <a:endParaRPr lang="ja-JP" altLang="ja-JP" sz="3200" dirty="0"/>
          </a:p>
        </p:txBody>
      </p:sp>
      <p:pic>
        <p:nvPicPr>
          <p:cNvPr id="1026" name="Picture 2" descr="https://103tommy.com/wp-content/uploads/2017/05/trial-1024x40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7540625" cy="296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295400" y="4581484"/>
            <a:ext cx="752157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/>
            <a:r>
              <a:rPr lang="ja-JP" altLang="en-US" sz="3200" dirty="0"/>
              <a:t>英単語を覚える</a:t>
            </a:r>
            <a:endParaRPr lang="ja-JP" altLang="ja-JP" sz="3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3408" y="5943600"/>
            <a:ext cx="670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画像引用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https://103tommy.com/mindmap-vocabulary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109791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50825" y="222109"/>
            <a:ext cx="752157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/>
            <a:r>
              <a:rPr lang="ja-JP" altLang="en-US" sz="3200" dirty="0"/>
              <a:t>マインドマップの例</a:t>
            </a:r>
            <a:r>
              <a:rPr lang="en-US" altLang="ja-JP" sz="3200" dirty="0"/>
              <a:t>(2)</a:t>
            </a:r>
            <a:endParaRPr lang="ja-JP" altLang="ja-JP" sz="3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295400" y="5486400"/>
            <a:ext cx="44196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/>
            <a:r>
              <a:rPr lang="ja-JP" altLang="en-US" sz="3200" dirty="0"/>
              <a:t>問題解決</a:t>
            </a:r>
            <a:endParaRPr lang="ja-JP" altLang="ja-JP" sz="3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8279" y="6170999"/>
            <a:ext cx="670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画像引用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https://103tommy.com/mindmap-vocabulary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050" name="Picture 2" descr="http://fk-plaza.jp/Solution/img/mindmap-0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27" y="1095372"/>
            <a:ext cx="7034536" cy="4220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46408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397737" y="1004357"/>
            <a:ext cx="1081088" cy="377825"/>
          </a:xfrm>
          <a:prstGeom prst="roundRect">
            <a:avLst>
              <a:gd name="adj" fmla="val 16667"/>
            </a:avLst>
          </a:prstGeom>
          <a:solidFill>
            <a:srgbClr val="EAA817"/>
          </a:solidFill>
          <a:ln w="9525">
            <a:noFill/>
            <a:round/>
            <a:headEnd/>
            <a:tailEnd/>
          </a:ln>
        </p:spPr>
        <p:txBody>
          <a:bodyPr wrap="none" tIns="10800" anchor="ctr"/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問題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1605108" y="984174"/>
            <a:ext cx="609109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いろいろなことについてマインドマップを作る。</a:t>
            </a:r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>
            <a:off x="397737" y="1772971"/>
            <a:ext cx="1081088" cy="4318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tIns="10800" anchor="ctr"/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実習 </a:t>
            </a:r>
            <a:endParaRPr lang="en-US" altLang="ja-JP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1605108" y="1704667"/>
            <a:ext cx="6902450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ワークシートを使用して</a:t>
            </a:r>
            <a:r>
              <a:rPr lang="en-US" altLang="ja-JP" sz="24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xxxxxx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について、いろいろ自由に考えてみよう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50825" y="222109"/>
            <a:ext cx="9105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/>
            <a:r>
              <a:rPr lang="ja-JP" altLang="en-US" sz="3200" dirty="0"/>
              <a:t>マインドマップの実習</a:t>
            </a:r>
            <a:endParaRPr lang="ja-JP" altLang="ja-JP" sz="32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380" y="2973951"/>
            <a:ext cx="4313339" cy="2996708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 bwMode="auto">
          <a:xfrm>
            <a:off x="1911893" y="4265934"/>
            <a:ext cx="1186311" cy="412741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anose="020B0600070205080204" pitchFamily="50" charset="-128"/>
              </a:rPr>
              <a:t>xxxxxxxx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4781542" y="2560603"/>
            <a:ext cx="4362457" cy="344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altLang="ja-JP" sz="22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xxxxxx</a:t>
            </a: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の例</a:t>
            </a:r>
          </a:p>
          <a:p>
            <a:pPr algn="l">
              <a:lnSpc>
                <a:spcPct val="110000"/>
              </a:lnSpc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・定期考査試験対策</a:t>
            </a:r>
          </a:p>
          <a:p>
            <a:pPr algn="l">
              <a:lnSpc>
                <a:spcPct val="110000"/>
              </a:lnSpc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・勉強で大切なこと</a:t>
            </a:r>
          </a:p>
          <a:p>
            <a:pPr algn="l">
              <a:lnSpc>
                <a:spcPct val="110000"/>
              </a:lnSpc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・英単語の覚え方</a:t>
            </a:r>
          </a:p>
          <a:p>
            <a:pPr algn="l">
              <a:lnSpc>
                <a:spcPct val="110000"/>
              </a:lnSpc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・明治維新</a:t>
            </a:r>
          </a:p>
          <a:p>
            <a:pPr algn="l">
              <a:lnSpc>
                <a:spcPct val="110000"/>
              </a:lnSpc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・第一次世界大戦</a:t>
            </a:r>
          </a:p>
          <a:p>
            <a:pPr algn="l">
              <a:lnSpc>
                <a:spcPct val="110000"/>
              </a:lnSpc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・日本の自然災害</a:t>
            </a:r>
          </a:p>
          <a:p>
            <a:pPr algn="l">
              <a:lnSpc>
                <a:spcPct val="110000"/>
              </a:lnSpc>
            </a:pPr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・太陽系</a:t>
            </a:r>
          </a:p>
          <a:p>
            <a:pPr algn="l">
              <a:lnSpc>
                <a:spcPct val="110000"/>
              </a:lnSpc>
            </a:pPr>
            <a:r>
              <a:rPr lang="ja-JP" altLang="en-US" sz="2200">
                <a:latin typeface="メイリオ" panose="020B0604030504040204" pitchFamily="50" charset="-128"/>
                <a:ea typeface="メイリオ" panose="020B0604030504040204" pitchFamily="50" charset="-128"/>
              </a:rPr>
              <a:t>・化合物の反応</a:t>
            </a:r>
            <a:endParaRPr lang="ja-JP" altLang="en-US" sz="2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361117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394" grpId="0" animBg="1"/>
      <p:bldP spid="16395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397737" y="1004357"/>
            <a:ext cx="1081088" cy="377825"/>
          </a:xfrm>
          <a:prstGeom prst="roundRect">
            <a:avLst>
              <a:gd name="adj" fmla="val 16667"/>
            </a:avLst>
          </a:prstGeom>
          <a:solidFill>
            <a:srgbClr val="EAA817"/>
          </a:solidFill>
          <a:ln w="9525">
            <a:noFill/>
            <a:round/>
            <a:headEnd/>
            <a:tailEnd/>
          </a:ln>
        </p:spPr>
        <p:txBody>
          <a:bodyPr wrap="none" tIns="10800" anchor="ctr"/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問題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1605108" y="984174"/>
            <a:ext cx="60910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月々のスマホ料金を安くするには</a:t>
            </a:r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>
            <a:off x="397737" y="1772971"/>
            <a:ext cx="1081088" cy="4318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tIns="10800" anchor="ctr"/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実習 </a:t>
            </a:r>
            <a:endParaRPr lang="en-US" altLang="ja-JP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1605108" y="1704667"/>
            <a:ext cx="6902450" cy="131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ブレーンストーミングという方法を使って、問題を解決するためのアイデアをだしあおう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(Max4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人のグループ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50825" y="222109"/>
            <a:ext cx="9105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/>
            <a:r>
              <a:rPr lang="ja-JP" altLang="en-US" sz="3200" dirty="0"/>
              <a:t>ブレーンストーミングの実習</a:t>
            </a:r>
            <a:endParaRPr lang="ja-JP" altLang="ja-JP" sz="3200" dirty="0"/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auto">
          <a:xfrm>
            <a:off x="397737" y="3048000"/>
            <a:ext cx="1081088" cy="4318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wrap="none" tIns="10800" anchor="ctr"/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手順 </a:t>
            </a:r>
            <a:endParaRPr lang="en-US" altLang="ja-JP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1605108" y="3048000"/>
            <a:ext cx="6902450" cy="3342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1. 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次のスライド又は教科書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p146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でブレーンストーミングという方法を確認します。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提出課題シートに記入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pPr algn="l">
              <a:lnSpc>
                <a:spcPct val="110000"/>
              </a:lnSpc>
            </a:pP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>
              <a:lnSpc>
                <a:spcPct val="110000"/>
              </a:lnSpc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2. 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問題の解決方法についてアイディアを出す</a:t>
            </a:r>
          </a:p>
          <a:p>
            <a:pPr algn="l">
              <a:lnSpc>
                <a:spcPct val="110000"/>
              </a:lnSpc>
            </a:pP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>
              <a:lnSpc>
                <a:spcPct val="110000"/>
              </a:lnSpc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3.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出たアイディアを提出課題シートにアイディアを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つ書いて評価する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グループで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枚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13357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394" grpId="0" animBg="1"/>
      <p:bldP spid="16395" grpId="0"/>
      <p:bldP spid="13" grpId="0" animBg="1"/>
      <p:bldP spid="14" grpId="0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5776</TotalTime>
  <Words>609</Words>
  <Application>Microsoft Office PowerPoint</Application>
  <PresentationFormat>画面に合わせる (4:3)</PresentationFormat>
  <Paragraphs>124</Paragraphs>
  <Slides>12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6" baseType="lpstr">
      <vt:lpstr>メイリオ</vt:lpstr>
      <vt:lpstr>游明朝</vt:lpstr>
      <vt:lpstr>Arial</vt:lpstr>
      <vt:lpstr>標準デザイン</vt:lpstr>
      <vt:lpstr>PowerPoint プレゼンテーション</vt:lpstr>
      <vt:lpstr>問題解決のプロセス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Go Ota</cp:lastModifiedBy>
  <cp:revision>226</cp:revision>
  <cp:lastPrinted>2018-04-19T20:08:43Z</cp:lastPrinted>
  <dcterms:created xsi:type="dcterms:W3CDTF">2014-03-24T13:08:44Z</dcterms:created>
  <dcterms:modified xsi:type="dcterms:W3CDTF">2022-07-24T07:33:46Z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