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43" r:id="rId2"/>
    <p:sldId id="375" r:id="rId3"/>
    <p:sldId id="376" r:id="rId4"/>
    <p:sldId id="377" r:id="rId5"/>
    <p:sldId id="378" r:id="rId6"/>
    <p:sldId id="379" r:id="rId7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6600"/>
    <a:srgbClr val="FFFFCC"/>
    <a:srgbClr val="FF99CC"/>
    <a:srgbClr val="FFFF00"/>
    <a:srgbClr val="FF7C8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94AA26C-DF6F-415B-9A35-128932AA316D}" type="slidenum">
              <a:rPr lang="en-US" altLang="ja-JP" sz="1200"/>
              <a:pPr algn="r"/>
              <a:t>2</a:t>
            </a:fld>
            <a:endParaRPr lang="en-US" altLang="ja-JP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2329665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045C4A0-9F4D-4098-8E4D-6C12BE69D4BD}" type="slidenum">
              <a:rPr lang="en-US" altLang="ja-JP" sz="1200"/>
              <a:pPr algn="r"/>
              <a:t>3</a:t>
            </a:fld>
            <a:endParaRPr lang="en-US" altLang="ja-JP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968970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9C77B94-735F-4F36-A3A7-43363241F9D4}" type="slidenum">
              <a:rPr lang="en-US" altLang="ja-JP" sz="1200"/>
              <a:pPr algn="r"/>
              <a:t>4</a:t>
            </a:fld>
            <a:endParaRPr lang="en-US" altLang="ja-JP" sz="120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1409433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61A8CC3-845A-48FC-B472-F883F7FD5A51}" type="slidenum">
              <a:rPr lang="en-US" altLang="ja-JP" sz="1200"/>
              <a:pPr algn="r"/>
              <a:t>5</a:t>
            </a:fld>
            <a:endParaRPr lang="en-US" altLang="ja-JP" sz="120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3286735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61A8CC3-845A-48FC-B472-F883F7FD5A51}" type="slidenum">
              <a:rPr lang="en-US" altLang="ja-JP" sz="1200"/>
              <a:pPr algn="r"/>
              <a:t>6</a:t>
            </a:fld>
            <a:endParaRPr lang="en-US" altLang="ja-JP" sz="120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ja-JP" altLang="en-US"/>
          </a:p>
        </p:txBody>
      </p:sp>
    </p:spTree>
    <p:extLst>
      <p:ext uri="{BB962C8B-B14F-4D97-AF65-F5344CB8AC3E}">
        <p14:creationId xmlns:p14="http://schemas.microsoft.com/office/powerpoint/2010/main" val="4191083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 dirty="0"/>
              <a:t>©Go Ota</a:t>
            </a:r>
            <a:r>
              <a:rPr lang="en-US" altLang="ja-JP"/>
              <a:t>, 2014</a:t>
            </a:r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posha.co.jp/blog/index.php?controller=post&amp;action=view&amp;id_post=9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6154131-6F86-4F0E-96D0-1BC446C24231}" type="slidenum">
              <a:rPr kumimoji="0" lang="en-US" altLang="ja-JP"/>
              <a:pPr/>
              <a:t>1</a:t>
            </a:fld>
            <a:endParaRPr kumimoji="0" lang="en-US" altLang="ja-JP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228600" y="381000"/>
            <a:ext cx="8629650" cy="612775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/>
            <a:endParaRPr lang="ja-JP" altLang="en-US" sz="2800" dirty="0">
              <a:ea typeface="メイリオ" panose="020B0604030504040204" pitchFamily="50" charset="-128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00050" y="653467"/>
            <a:ext cx="8743950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情報システムと人間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54198" y="5722215"/>
            <a:ext cx="5531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本時の内容 </a:t>
            </a:r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教科書 </a:t>
            </a:r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140</a:t>
            </a: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141)</a:t>
            </a:r>
            <a:endParaRPr lang="ja-JP" altLang="en-US" sz="2000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46</a:t>
            </a:r>
            <a:r>
              <a:rPr lang="ja-JP" altLang="en-US" sz="2000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情報システムと人間</a:t>
            </a:r>
            <a:endParaRPr lang="en-US" altLang="ja-JP" sz="2000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6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554239"/>
            <a:ext cx="7885538" cy="394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400050" y="6212533"/>
            <a:ext cx="7885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画像引用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en-US" altLang="ja-JP" sz="1600" dirty="0">
                <a:hlinkClick r:id="rId3"/>
              </a:rPr>
              <a:t>http://www.sanposha.co.jp/blog/index.php?controller=post&amp;action=view&amp;id_post=90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2670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9413" y="333376"/>
            <a:ext cx="9105900" cy="503237"/>
          </a:xfrm>
        </p:spPr>
        <p:txBody>
          <a:bodyPr/>
          <a:lstStyle/>
          <a:p>
            <a:pPr algn="l"/>
            <a:r>
              <a:rPr lang="ja-JP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安全で快適に利用するために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341959" y="1994490"/>
            <a:ext cx="64299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GUI: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（グラフィカルユーザインタフェース）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379413" y="3668991"/>
            <a:ext cx="80192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ja-JP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CUI:</a:t>
            </a:r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キャラクタユーザインタフェース）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591343" y="2703488"/>
            <a:ext cx="817245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  <a:spcBef>
                <a:spcPct val="20000"/>
              </a:spcBef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コンピュータの画面において、文字や絵柄で情報を表示し、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マウスやタッチパネルなどで操作する方式</a:t>
            </a: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766730" y="4165628"/>
            <a:ext cx="3600450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文字だけで情報を表示し、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キーボードの文字入力で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操作する方式</a:t>
            </a:r>
          </a:p>
        </p:txBody>
      </p:sp>
      <p:pic>
        <p:nvPicPr>
          <p:cNvPr id="24591" name="Picture 15" descr="140_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1993" y="4089367"/>
            <a:ext cx="3979862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93279" y="955398"/>
            <a:ext cx="61928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ja-JP" altLang="en-US" sz="28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⑴ ユーザインタフェース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09600" y="1493460"/>
            <a:ext cx="81359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人が機器を操作するための方法や、操作のしくみ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9600" y="6473825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3352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/>
      <p:bldP spid="184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7325" y="298415"/>
            <a:ext cx="9105900" cy="503237"/>
          </a:xfrm>
        </p:spPr>
        <p:txBody>
          <a:bodyPr/>
          <a:lstStyle/>
          <a:p>
            <a:pPr algn="l"/>
            <a:r>
              <a:rPr lang="ja-JP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安全で快適に利用するために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81000" y="911880"/>
            <a:ext cx="72929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ja-JP" altLang="en-US" sz="28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⑵ ユーザビリティとアクセシビリティ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419475" y="1555750"/>
            <a:ext cx="5616575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機器やサービスの利用のしやすさ</a:t>
            </a:r>
          </a:p>
          <a:p>
            <a:pPr algn="l">
              <a:lnSpc>
                <a:spcPct val="11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利用する人によって異なることがある</a:t>
            </a:r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365125" y="1662090"/>
            <a:ext cx="3054350" cy="489050"/>
          </a:xfrm>
          <a:prstGeom prst="rect">
            <a:avLst/>
          </a:prstGeom>
          <a:solidFill>
            <a:srgbClr val="EFFA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tIns="10800" bIns="46800">
            <a:spAutoFit/>
          </a:bodyPr>
          <a:lstStyle/>
          <a:p>
            <a:pPr marL="342900" indent="-342900"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ユーザビリティ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3810000" y="2565926"/>
            <a:ext cx="39338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幅広い人々にとっての利用しやすさを表す</a:t>
            </a:r>
          </a:p>
        </p:txBody>
      </p:sp>
      <p:sp>
        <p:nvSpPr>
          <p:cNvPr id="2" name="Text Box 59"/>
          <p:cNvSpPr txBox="1">
            <a:spLocks noChangeArrowheads="1"/>
          </p:cNvSpPr>
          <p:nvPr/>
        </p:nvSpPr>
        <p:spPr bwMode="auto">
          <a:xfrm>
            <a:off x="381000" y="2492375"/>
            <a:ext cx="3429000" cy="489050"/>
          </a:xfrm>
          <a:prstGeom prst="rect">
            <a:avLst/>
          </a:prstGeom>
          <a:solidFill>
            <a:srgbClr val="EFFA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tIns="10800" bIns="46800">
            <a:spAutoFit/>
          </a:bodyPr>
          <a:lstStyle/>
          <a:p>
            <a:pPr marL="342900" indent="-342900" algn="l"/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アクセシビリティ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3470474"/>
            <a:ext cx="43473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en-US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ユーザビリティへの配慮の例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4631814" y="3470474"/>
            <a:ext cx="4636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en-US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アクセシビリティへの配慮の例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1523" name="Picture 19" descr="140_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0275" y="4191000"/>
            <a:ext cx="4224338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4643438" y="3357563"/>
            <a:ext cx="0" cy="3024187"/>
          </a:xfrm>
          <a:prstGeom prst="line">
            <a:avLst/>
          </a:prstGeom>
          <a:noFill/>
          <a:ln w="38100" cap="rnd">
            <a:solidFill>
              <a:srgbClr val="0095DC"/>
            </a:solidFill>
            <a:prstDash val="sysDot"/>
            <a:round/>
            <a:headEnd/>
            <a:tailEnd/>
          </a:ln>
        </p:spPr>
        <p:txBody>
          <a:bodyPr/>
          <a:lstStyle/>
          <a:p>
            <a:pPr algn="l"/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448" name="Picture 16" descr="140_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976804"/>
            <a:ext cx="43116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テキスト ボックス 15"/>
          <p:cNvSpPr txBox="1"/>
          <p:nvPr/>
        </p:nvSpPr>
        <p:spPr>
          <a:xfrm>
            <a:off x="609600" y="6473825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70151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5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35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5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7" grpId="0" animBg="1"/>
      <p:bldP spid="2" grpId="0" animBg="1"/>
      <p:bldP spid="6" grpId="0"/>
      <p:bldP spid="4" grpId="0"/>
      <p:bldP spid="204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6238" y="396594"/>
            <a:ext cx="9105900" cy="503237"/>
          </a:xfrm>
        </p:spPr>
        <p:txBody>
          <a:bodyPr/>
          <a:lstStyle/>
          <a:p>
            <a:pPr algn="l"/>
            <a:r>
              <a:rPr lang="ja-JP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バリアフリーとユニバーサルデザイン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35768" y="1053500"/>
            <a:ext cx="6192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ja-JP" altLang="en-US" sz="2400" dirty="0">
                <a:solidFill>
                  <a:srgbClr val="0095D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⑴ バリアフリー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84212" y="1557338"/>
            <a:ext cx="8459787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  <a:spcBef>
                <a:spcPct val="20000"/>
              </a:spcBef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高齢の人や身体の不自由な人のために、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道路や建物内の段差をなくして移動しやすくしたり、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機器の操作を工夫したりしたもの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034256" y="2976887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en-US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バリアフリーの例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684212" y="3479472"/>
            <a:ext cx="14157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スロープ</a:t>
            </a:r>
          </a:p>
        </p:txBody>
      </p:sp>
      <p:pic>
        <p:nvPicPr>
          <p:cNvPr id="20491" name="Picture 11" descr="141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573463"/>
            <a:ext cx="4545013" cy="303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AutoShape 16"/>
          <p:cNvSpPr>
            <a:spLocks noChangeArrowheads="1"/>
          </p:cNvSpPr>
          <p:nvPr/>
        </p:nvSpPr>
        <p:spPr bwMode="auto">
          <a:xfrm>
            <a:off x="601663" y="4094806"/>
            <a:ext cx="3529012" cy="1470701"/>
          </a:xfrm>
          <a:prstGeom prst="wedgeRectCallout">
            <a:avLst>
              <a:gd name="adj1" fmla="val 102329"/>
              <a:gd name="adj2" fmla="val 83917"/>
            </a:avLst>
          </a:prstGeom>
          <a:solidFill>
            <a:srgbClr val="FBDE8C"/>
          </a:solidFill>
          <a:ln w="9525">
            <a:noFill/>
            <a:miter lim="800000"/>
            <a:headEnd/>
            <a:tailEnd/>
          </a:ln>
        </p:spPr>
        <p:txBody>
          <a:bodyPr lIns="0" tIns="72000" rIns="0" bIns="72000"/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段差をなくし、高齢の人や車いすの人が通りやすくなっている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6238" y="6270504"/>
            <a:ext cx="417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75059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6" grpId="0"/>
      <p:bldP spid="18441" grpId="0"/>
      <p:bldP spid="225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0258" y="355045"/>
            <a:ext cx="9831211" cy="503237"/>
          </a:xfrm>
        </p:spPr>
        <p:txBody>
          <a:bodyPr/>
          <a:lstStyle/>
          <a:p>
            <a:pPr algn="l"/>
            <a:r>
              <a:rPr lang="ja-JP" altLang="ja-JP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バリアフリーとユニバーサルデザイン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21212" y="1066800"/>
            <a:ext cx="668611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ja-JP" altLang="en-US" sz="2800" dirty="0">
                <a:solidFill>
                  <a:srgbClr val="0095D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⑵ ユニバーサルデザイン（</a:t>
            </a:r>
            <a:r>
              <a:rPr lang="en-US" altLang="ja-JP" sz="2800" dirty="0">
                <a:solidFill>
                  <a:srgbClr val="0095D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UD</a:t>
            </a:r>
            <a:r>
              <a:rPr lang="ja-JP" altLang="en-US" sz="2800" dirty="0">
                <a:solidFill>
                  <a:srgbClr val="0095D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753013" y="1570037"/>
            <a:ext cx="8785702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  <a:spcBef>
                <a:spcPct val="20000"/>
              </a:spcBef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利用者の年齢や身長、右利きと左利き、性別、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身体の障害の有無などによらず、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だれでも簡単に使えるように工夫されたデザイン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679987" y="2901692"/>
            <a:ext cx="48984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en-US" sz="24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ユニバーサルデザインの例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289230" y="3349903"/>
            <a:ext cx="32921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波形の手すり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302094" y="3410375"/>
            <a:ext cx="35465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シャンプーとリンス</a:t>
            </a:r>
          </a:p>
        </p:txBody>
      </p:sp>
      <p:pic>
        <p:nvPicPr>
          <p:cNvPr id="22537" name="Picture 13" descr="141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359" y="3825874"/>
            <a:ext cx="2864009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5" descr="141_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02094" y="3986699"/>
            <a:ext cx="3364482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AutoShape 16"/>
          <p:cNvSpPr>
            <a:spLocks noChangeArrowheads="1"/>
          </p:cNvSpPr>
          <p:nvPr/>
        </p:nvSpPr>
        <p:spPr bwMode="auto">
          <a:xfrm>
            <a:off x="3058063" y="4090987"/>
            <a:ext cx="1244327" cy="1439863"/>
          </a:xfrm>
          <a:prstGeom prst="wedgeRectCallout">
            <a:avLst>
              <a:gd name="adj1" fmla="val -66667"/>
              <a:gd name="adj2" fmla="val -24861"/>
            </a:avLst>
          </a:prstGeom>
          <a:solidFill>
            <a:srgbClr val="FBDE8C"/>
          </a:solidFill>
          <a:ln w="9525">
            <a:noFill/>
            <a:miter lim="800000"/>
            <a:headEnd/>
            <a:tailEnd/>
          </a:ln>
        </p:spPr>
        <p:txBody>
          <a:bodyPr lIns="0" tIns="36000" rIns="0" bIns="36000"/>
          <a:lstStyle/>
          <a:p>
            <a:pPr algn="l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のぼるとき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にも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おりるとき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にも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握りやすい</a:t>
            </a:r>
          </a:p>
        </p:txBody>
      </p:sp>
      <p:sp>
        <p:nvSpPr>
          <p:cNvPr id="22540" name="AutoShape 17"/>
          <p:cNvSpPr>
            <a:spLocks noChangeArrowheads="1"/>
          </p:cNvSpPr>
          <p:nvPr/>
        </p:nvSpPr>
        <p:spPr bwMode="auto">
          <a:xfrm>
            <a:off x="7433419" y="4090987"/>
            <a:ext cx="1477424" cy="2305050"/>
          </a:xfrm>
          <a:prstGeom prst="wedgeRectCallout">
            <a:avLst>
              <a:gd name="adj1" fmla="val -64384"/>
              <a:gd name="adj2" fmla="val -21213"/>
            </a:avLst>
          </a:prstGeom>
          <a:solidFill>
            <a:srgbClr val="FBDE8C"/>
          </a:solidFill>
          <a:ln w="9525">
            <a:noFill/>
            <a:miter lim="800000"/>
            <a:headEnd/>
            <a:tailEnd/>
          </a:ln>
        </p:spPr>
        <p:txBody>
          <a:bodyPr lIns="0" tIns="36000" rIns="0" bIns="36000"/>
          <a:lstStyle/>
          <a:p>
            <a:pPr algn="l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シャンプーの容器の側面の突起で、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だれでも、目をあけないでシャンプーと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リンスの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区別ができる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9987" y="6415087"/>
            <a:ext cx="4509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社会と情報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Next: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数研出版 引用・変更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61177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23557" grpId="0"/>
      <p:bldP spid="6" grpId="0"/>
      <p:bldP spid="23561" grpId="0"/>
      <p:bldP spid="23563" grpId="0"/>
      <p:bldP spid="22539" grpId="0" animBg="1"/>
      <p:bldP spid="225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0258" y="355045"/>
            <a:ext cx="9831211" cy="503237"/>
          </a:xfrm>
        </p:spPr>
        <p:txBody>
          <a:bodyPr/>
          <a:lstStyle/>
          <a:p>
            <a:pPr algn="l"/>
            <a:r>
              <a:rPr lang="ja-JP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バリアフリーとユニバーサルデザイン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の違い</a:t>
            </a:r>
            <a:endParaRPr lang="ja-JP" altLang="ja-JP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6464" y="6333678"/>
            <a:ext cx="6678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引用・変更　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https://ud-shizuoka.jp/ubpla/bfud_chigai.html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81334B80-64A6-3E4B-3B12-AE26DDEAB5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263491"/>
              </p:ext>
            </p:extLst>
          </p:nvPr>
        </p:nvGraphicFramePr>
        <p:xfrm>
          <a:off x="381000" y="1295400"/>
          <a:ext cx="8382000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253200022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3844232744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2217018522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2915688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思想・発想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普及スタイル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対象者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788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ユニバーサルデザイン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多くの方に使いやすい</a:t>
                      </a:r>
                    </a:p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デザインを初めから考える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主に民間主導</a:t>
                      </a:r>
                      <a:b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良いものを普及させていく</a:t>
                      </a:r>
                      <a:b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良いものを作っていく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すべての人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137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バリアフリー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障害者・高齢者などの生活弱者のために、生活に障害となる物理的な障壁の削除を行う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主に行政主導</a:t>
                      </a:r>
                      <a:b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住みやすい街や施設を作っていく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高齢者</a:t>
                      </a:r>
                    </a:p>
                    <a:p>
                      <a:r>
                        <a:rPr kumimoji="1" lang="ja-JP" altLang="en-US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障碍者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295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859175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5514</TotalTime>
  <Words>460</Words>
  <Application>Microsoft Office PowerPoint</Application>
  <PresentationFormat>画面に合わせる (4:3)</PresentationFormat>
  <Paragraphs>59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安全で快適に利用するために</vt:lpstr>
      <vt:lpstr>安全で快適に利用するために</vt:lpstr>
      <vt:lpstr>バリアフリーとユニバーサルデザイン</vt:lpstr>
      <vt:lpstr>バリアフリーとユニバーサルデザイン</vt:lpstr>
      <vt:lpstr>バリアフリーとユニバーサルデザインの違い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212</cp:revision>
  <cp:lastPrinted>2018-04-19T20:08:43Z</cp:lastPrinted>
  <dcterms:created xsi:type="dcterms:W3CDTF">2014-03-24T13:08:44Z</dcterms:created>
  <dcterms:modified xsi:type="dcterms:W3CDTF">2022-07-25T20:48:01Z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