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83" r:id="rId2"/>
    <p:sldId id="353" r:id="rId3"/>
    <p:sldId id="369" r:id="rId4"/>
    <p:sldId id="349" r:id="rId5"/>
    <p:sldId id="398" r:id="rId6"/>
    <p:sldId id="354" r:id="rId7"/>
    <p:sldId id="367" r:id="rId8"/>
    <p:sldId id="355" r:id="rId9"/>
    <p:sldId id="368" r:id="rId10"/>
    <p:sldId id="370" r:id="rId11"/>
    <p:sldId id="325" r:id="rId12"/>
    <p:sldId id="376" r:id="rId13"/>
    <p:sldId id="350" r:id="rId14"/>
    <p:sldId id="400" r:id="rId15"/>
    <p:sldId id="372" r:id="rId16"/>
    <p:sldId id="399" r:id="rId17"/>
    <p:sldId id="373" r:id="rId18"/>
    <p:sldId id="378" r:id="rId19"/>
    <p:sldId id="379" r:id="rId20"/>
    <p:sldId id="375" r:id="rId21"/>
    <p:sldId id="377" r:id="rId22"/>
    <p:sldId id="380" r:id="rId23"/>
    <p:sldId id="381" r:id="rId24"/>
    <p:sldId id="383" r:id="rId25"/>
    <p:sldId id="382" r:id="rId26"/>
    <p:sldId id="384" r:id="rId27"/>
    <p:sldId id="385" r:id="rId28"/>
    <p:sldId id="401" r:id="rId29"/>
    <p:sldId id="402" r:id="rId30"/>
    <p:sldId id="403" r:id="rId31"/>
    <p:sldId id="404" r:id="rId32"/>
    <p:sldId id="386" r:id="rId33"/>
    <p:sldId id="387" r:id="rId34"/>
    <p:sldId id="388" r:id="rId35"/>
    <p:sldId id="389" r:id="rId36"/>
    <p:sldId id="390" r:id="rId37"/>
    <p:sldId id="391" r:id="rId38"/>
    <p:sldId id="392" r:id="rId39"/>
    <p:sldId id="393" r:id="rId40"/>
    <p:sldId id="394" r:id="rId41"/>
    <p:sldId id="395" r:id="rId42"/>
    <p:sldId id="396" r:id="rId43"/>
    <p:sldId id="397" r:id="rId44"/>
    <p:sldId id="287" r:id="rId45"/>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FF99"/>
    <a:srgbClr val="FFFFCC"/>
    <a:srgbClr val="FF99CC"/>
    <a:srgbClr val="CC6600"/>
    <a:srgbClr val="FFFF00"/>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39" autoAdjust="0"/>
    <p:restoredTop sz="94660"/>
  </p:normalViewPr>
  <p:slideViewPr>
    <p:cSldViewPr>
      <p:cViewPr varScale="1">
        <p:scale>
          <a:sx n="62" d="100"/>
          <a:sy n="62" d="100"/>
        </p:scale>
        <p:origin x="11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 Id="rId4" Type="http://schemas.openxmlformats.org/officeDocument/2006/relationships/image" Target="../media/image7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xml"/><Relationship Id="rId4" Type="http://schemas.openxmlformats.org/officeDocument/2006/relationships/image" Target="../media/image75.png"/></Relationships>
</file>

<file path=ppt/slides/_rels/slide4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4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1.png"/><Relationship Id="rId1" Type="http://schemas.openxmlformats.org/officeDocument/2006/relationships/slideLayout" Target="../slideLayouts/slideLayout1.xml"/><Relationship Id="rId4" Type="http://schemas.openxmlformats.org/officeDocument/2006/relationships/image" Target="../media/image82.png"/></Relationships>
</file>

<file path=ppt/slides/_rels/slide44.xml.rels><?xml version="1.0" encoding="UTF-8" standalone="yes"?>
<Relationships xmlns="http://schemas.openxmlformats.org/package/2006/relationships"><Relationship Id="rId2" Type="http://schemas.openxmlformats.org/officeDocument/2006/relationships/image" Target="../media/image83.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2667000" y="1828800"/>
            <a:ext cx="5887323" cy="3024187"/>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smtClean="0"/>
          </a:p>
        </p:txBody>
      </p:sp>
      <p:sp>
        <p:nvSpPr>
          <p:cNvPr id="4099" name="Rectangle 2"/>
          <p:cNvSpPr>
            <a:spLocks noGrp="1" noChangeArrowheads="1"/>
          </p:cNvSpPr>
          <p:nvPr>
            <p:ph type="ctrTitle"/>
          </p:nvPr>
        </p:nvSpPr>
        <p:spPr>
          <a:xfrm>
            <a:off x="228600" y="381000"/>
            <a:ext cx="8629650" cy="612775"/>
          </a:xfrm>
        </p:spPr>
        <p:txBody>
          <a:bodyPr/>
          <a:lstStyle/>
          <a:p>
            <a:pPr algn="l" eaLnBrk="1" hangingPunct="1"/>
            <a:r>
              <a:rPr lang="ja-JP" altLang="en-US" sz="3200" dirty="0" smtClean="0">
                <a:ea typeface="メイリオ" panose="020B0604030504040204" pitchFamily="50" charset="-128"/>
              </a:rPr>
              <a:t>「</a:t>
            </a:r>
            <a:r>
              <a:rPr lang="en-US" altLang="ja-JP" sz="3200" dirty="0" err="1" smtClean="0">
                <a:ea typeface="メイリオ" panose="020B0604030504040204" pitchFamily="50" charset="-128"/>
              </a:rPr>
              <a:t>GoogleDocument</a:t>
            </a:r>
            <a:r>
              <a:rPr lang="ja-JP" altLang="en-US" sz="3200" dirty="0" smtClean="0">
                <a:ea typeface="メイリオ" panose="020B0604030504040204" pitchFamily="50" charset="-128"/>
              </a:rPr>
              <a:t>実習用資料」</a:t>
            </a:r>
            <a:r>
              <a:rPr lang="en-US" altLang="ja-JP" sz="3200" smtClean="0">
                <a:ea typeface="メイリオ" panose="020B0604030504040204" pitchFamily="50" charset="-128"/>
              </a:rPr>
              <a:t>Ver1.2</a:t>
            </a:r>
            <a:endParaRPr lang="ja-JP" altLang="en-US" sz="2800" dirty="0" smtClean="0">
              <a:ea typeface="メイリオ" panose="020B0604030504040204" pitchFamily="50" charset="-128"/>
            </a:endParaRPr>
          </a:p>
        </p:txBody>
      </p:sp>
      <p:pic>
        <p:nvPicPr>
          <p:cNvPr id="10" name="図 9"/>
          <p:cNvPicPr>
            <a:picLocks noChangeAspect="1"/>
          </p:cNvPicPr>
          <p:nvPr/>
        </p:nvPicPr>
        <p:blipFill>
          <a:blip r:embed="rId3">
            <a:extLst>
              <a:ext uri="{BEBA8EAE-BF5A-486C-A8C5-ECC9F3942E4B}">
                <a14:imgProps xmlns:a14="http://schemas.microsoft.com/office/drawing/2010/main">
                  <a14:imgLayer r:embed="rId4">
                    <a14:imgEffect>
                      <a14:backgroundRemoval t="510" b="97704" l="9626" r="89840"/>
                    </a14:imgEffect>
                  </a14:imgLayer>
                </a14:imgProps>
              </a:ext>
            </a:extLst>
          </a:blip>
          <a:stretch>
            <a:fillRect/>
          </a:stretch>
        </p:blipFill>
        <p:spPr>
          <a:xfrm>
            <a:off x="228600" y="2092121"/>
            <a:ext cx="3962400" cy="4153104"/>
          </a:xfrm>
          <a:prstGeom prst="rect">
            <a:avLst/>
          </a:prstGeom>
        </p:spPr>
      </p:pic>
    </p:spTree>
    <p:extLst>
      <p:ext uri="{BB962C8B-B14F-4D97-AF65-F5344CB8AC3E}">
        <p14:creationId xmlns:p14="http://schemas.microsoft.com/office/powerpoint/2010/main" val="308808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700007" y="2630003"/>
            <a:ext cx="7577137" cy="3132490"/>
          </a:xfrm>
          <a:prstGeom prst="rect">
            <a:avLst/>
          </a:prstGeom>
        </p:spPr>
      </p:pic>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latin typeface="メイリオ" panose="020B0604030504040204" pitchFamily="50" charset="-128"/>
                <a:ea typeface="メイリオ" panose="020B0604030504040204" pitchFamily="50" charset="-128"/>
              </a:rPr>
              <a:t>続きの作業をする場合</a:t>
            </a:r>
            <a:endParaRPr lang="ja-JP" altLang="en-US" sz="2800" dirty="0">
              <a:latin typeface="メイリオ" panose="020B0604030504040204" pitchFamily="50" charset="-128"/>
              <a:ea typeface="メイリオ" panose="020B0604030504040204" pitchFamily="50" charset="-128"/>
            </a:endParaRPr>
          </a:p>
        </p:txBody>
      </p:sp>
      <p:sp>
        <p:nvSpPr>
          <p:cNvPr id="14" name="正方形/長方形 13"/>
          <p:cNvSpPr/>
          <p:nvPr/>
        </p:nvSpPr>
        <p:spPr bwMode="auto">
          <a:xfrm>
            <a:off x="615438" y="2593339"/>
            <a:ext cx="7706237" cy="3169154"/>
          </a:xfrm>
          <a:prstGeom prst="rect">
            <a:avLst/>
          </a:prstGeom>
          <a:noFill/>
          <a:ln w="9525" cap="flat" cmpd="sng" algn="ctr">
            <a:solidFill>
              <a:schemeClr val="accent4">
                <a:lumMod val="95000"/>
                <a:lumOff val="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楕円 14"/>
          <p:cNvSpPr/>
          <p:nvPr/>
        </p:nvSpPr>
        <p:spPr bwMode="auto">
          <a:xfrm>
            <a:off x="2514600" y="4267200"/>
            <a:ext cx="1088756"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494842" y="933809"/>
            <a:ext cx="8046203" cy="1569660"/>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作成したドキュメントは、割と短いタイミングで自動保存されます。授業の途中で一つの課題が終らずに、次もやるときは、</a:t>
            </a:r>
            <a:r>
              <a:rPr kumimoji="1" lang="en-US" altLang="ja-JP" sz="2400" dirty="0" smtClean="0">
                <a:latin typeface="メイリオ" panose="020B0604030504040204" pitchFamily="50" charset="-128"/>
                <a:ea typeface="メイリオ" panose="020B0604030504040204" pitchFamily="50" charset="-128"/>
              </a:rPr>
              <a:t>Google</a:t>
            </a:r>
            <a:r>
              <a:rPr kumimoji="1" lang="ja-JP" altLang="en-US" sz="2400" dirty="0" smtClean="0">
                <a:latin typeface="メイリオ" panose="020B0604030504040204" pitchFamily="50" charset="-128"/>
                <a:ea typeface="メイリオ" panose="020B0604030504040204" pitchFamily="50" charset="-128"/>
              </a:rPr>
              <a:t>ドライブのファイルをクリックすると継続して作業できます。</a:t>
            </a:r>
            <a:endParaRPr kumimoji="1" lang="ja-JP" altLang="en-US" sz="2400" dirty="0">
              <a:latin typeface="メイリオ" panose="020B0604030504040204" pitchFamily="50" charset="-128"/>
              <a:ea typeface="メイリオ" panose="020B0604030504040204" pitchFamily="50" charset="-128"/>
            </a:endParaRPr>
          </a:p>
        </p:txBody>
      </p:sp>
      <p:sp>
        <p:nvSpPr>
          <p:cNvPr id="12" name="楕円 11"/>
          <p:cNvSpPr/>
          <p:nvPr/>
        </p:nvSpPr>
        <p:spPr bwMode="auto">
          <a:xfrm>
            <a:off x="6934200" y="3124200"/>
            <a:ext cx="533400"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四角形吹き出し 12"/>
          <p:cNvSpPr/>
          <p:nvPr/>
        </p:nvSpPr>
        <p:spPr bwMode="auto">
          <a:xfrm>
            <a:off x="6019800" y="4695986"/>
            <a:ext cx="2895600" cy="1266693"/>
          </a:xfrm>
          <a:prstGeom prst="wedgeRectCallout">
            <a:avLst>
              <a:gd name="adj1" fmla="val -9592"/>
              <a:gd name="adj2" fmla="val -129059"/>
            </a:avLst>
          </a:prstGeom>
          <a:solidFill>
            <a:srgbClr val="99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ワンポイント</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2000" dirty="0">
                <a:latin typeface="メイリオ" panose="020B0604030504040204" pitchFamily="50" charset="-128"/>
                <a:ea typeface="メイリオ" panose="020B0604030504040204" pitchFamily="50" charset="-128"/>
              </a:rPr>
              <a:t>ここ</a:t>
            </a:r>
            <a:r>
              <a:rPr lang="ja-JP" altLang="en-US" sz="2000" dirty="0" smtClean="0">
                <a:latin typeface="メイリオ" panose="020B0604030504040204" pitchFamily="50" charset="-128"/>
                <a:ea typeface="メイリオ" panose="020B0604030504040204" pitchFamily="50" charset="-128"/>
              </a:rPr>
              <a:t>をクリックすると、ファイル名の表示の仕方が変わります。</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65805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日本語入力</a:t>
            </a:r>
            <a:r>
              <a:rPr lang="en-US" altLang="ja-JP" sz="2800" dirty="0" smtClean="0">
                <a:solidFill>
                  <a:srgbClr val="000000"/>
                </a:solidFill>
                <a:latin typeface="メイリオ" panose="020B0604030504040204" pitchFamily="50" charset="-128"/>
                <a:ea typeface="メイリオ" panose="020B0604030504040204" pitchFamily="50" charset="-128"/>
              </a:rPr>
              <a:t>&lt;-&gt;</a:t>
            </a:r>
            <a:r>
              <a:rPr lang="ja-JP" altLang="en-US" sz="2800" dirty="0" smtClean="0">
                <a:solidFill>
                  <a:srgbClr val="000000"/>
                </a:solidFill>
                <a:latin typeface="メイリオ" panose="020B0604030504040204" pitchFamily="50" charset="-128"/>
                <a:ea typeface="メイリオ" panose="020B0604030504040204" pitchFamily="50" charset="-128"/>
              </a:rPr>
              <a:t>英語入力の切り替えの切り替え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1434546524"/>
              </p:ext>
            </p:extLst>
          </p:nvPr>
        </p:nvGraphicFramePr>
        <p:xfrm>
          <a:off x="777875" y="1219200"/>
          <a:ext cx="7543800" cy="2377440"/>
        </p:xfrm>
        <a:graphic>
          <a:graphicData uri="http://schemas.openxmlformats.org/drawingml/2006/table">
            <a:tbl>
              <a:tblPr firstRow="1" bandRow="1">
                <a:tableStyleId>{5C22544A-7EE6-4342-B048-85BDC9FD1C3A}</a:tableStyleId>
              </a:tblPr>
              <a:tblGrid>
                <a:gridCol w="2608898">
                  <a:extLst>
                    <a:ext uri="{9D8B030D-6E8A-4147-A177-3AD203B41FA5}">
                      <a16:colId xmlns:a16="http://schemas.microsoft.com/office/drawing/2014/main" val="3965935438"/>
                    </a:ext>
                  </a:extLst>
                </a:gridCol>
                <a:gridCol w="4934902">
                  <a:extLst>
                    <a:ext uri="{9D8B030D-6E8A-4147-A177-3AD203B41FA5}">
                      <a16:colId xmlns:a16="http://schemas.microsoft.com/office/drawing/2014/main" val="2969463041"/>
                    </a:ext>
                  </a:extLst>
                </a:gridCol>
              </a:tblGrid>
              <a:tr h="370840">
                <a:tc>
                  <a:txBody>
                    <a:bodyPr/>
                    <a:lstStyle/>
                    <a:p>
                      <a:pPr>
                        <a:lnSpc>
                          <a:spcPct val="200000"/>
                        </a:lnSpc>
                      </a:pPr>
                      <a:r>
                        <a:rPr kumimoji="1" lang="en-US" altLang="ja-JP" sz="2400" b="0" dirty="0" smtClean="0">
                          <a:solidFill>
                            <a:schemeClr val="tx1"/>
                          </a:solidFill>
                          <a:latin typeface="メイリオ" panose="020B0604030504040204" pitchFamily="50" charset="-128"/>
                          <a:ea typeface="メイリオ" panose="020B0604030504040204" pitchFamily="50" charset="-128"/>
                        </a:rPr>
                        <a:t>Chromebook</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200000"/>
                        </a:lnSpc>
                      </a:pP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49939262"/>
                  </a:ext>
                </a:extLst>
              </a:tr>
              <a:tr h="370840">
                <a:tc>
                  <a:txBody>
                    <a:bodyPr/>
                    <a:lstStyle/>
                    <a:p>
                      <a:pPr>
                        <a:lnSpc>
                          <a:spcPct val="200000"/>
                        </a:lnSpc>
                      </a:pPr>
                      <a:r>
                        <a:rPr kumimoji="1" lang="en-US" altLang="ja-JP" sz="2400" b="0" dirty="0" smtClean="0">
                          <a:solidFill>
                            <a:schemeClr val="tx1"/>
                          </a:solidFill>
                          <a:latin typeface="メイリオ" panose="020B0604030504040204" pitchFamily="50" charset="-128"/>
                          <a:ea typeface="メイリオ" panose="020B0604030504040204" pitchFamily="50" charset="-128"/>
                        </a:rPr>
                        <a:t>Windows PC</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200000"/>
                        </a:lnSpc>
                      </a:pPr>
                      <a:endParaRPr kumimoji="1" lang="en-US" altLang="ja-JP" sz="2400" b="0" dirty="0" smtClean="0">
                        <a:solidFill>
                          <a:schemeClr val="tx1"/>
                        </a:solidFill>
                        <a:latin typeface="メイリオ" panose="020B0604030504040204" pitchFamily="50" charset="-128"/>
                        <a:ea typeface="メイリオ" panose="020B0604030504040204" pitchFamily="50" charset="-128"/>
                      </a:endParaRPr>
                    </a:p>
                    <a:p>
                      <a:pPr>
                        <a:lnSpc>
                          <a:spcPct val="200000"/>
                        </a:lnSpc>
                      </a:pP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03375824"/>
                  </a:ext>
                </a:extLst>
              </a:tr>
            </a:tbl>
          </a:graphicData>
        </a:graphic>
      </p:graphicFrame>
      <p:sp>
        <p:nvSpPr>
          <p:cNvPr id="10" name="テキスト ボックス 9"/>
          <p:cNvSpPr txBox="1"/>
          <p:nvPr/>
        </p:nvSpPr>
        <p:spPr>
          <a:xfrm>
            <a:off x="3779339" y="1399086"/>
            <a:ext cx="990600" cy="461665"/>
          </a:xfrm>
          <a:prstGeom prst="rect">
            <a:avLst/>
          </a:prstGeom>
          <a:noFill/>
          <a:ln>
            <a:solidFill>
              <a:schemeClr val="tx1"/>
            </a:solidFill>
          </a:ln>
        </p:spPr>
        <p:txBody>
          <a:bodyPr wrap="square" rtlCol="0">
            <a:spAutoFit/>
          </a:bodyPr>
          <a:lstStyle/>
          <a:p>
            <a:r>
              <a:rPr kumimoji="1" lang="en-US" altLang="ja-JP" sz="2400" dirty="0" smtClean="0"/>
              <a:t>ctrl</a:t>
            </a:r>
            <a:endParaRPr kumimoji="1" lang="ja-JP" altLang="en-US" sz="2400" dirty="0"/>
          </a:p>
        </p:txBody>
      </p:sp>
      <p:sp>
        <p:nvSpPr>
          <p:cNvPr id="13" name="テキスト ボックス 12"/>
          <p:cNvSpPr txBox="1"/>
          <p:nvPr/>
        </p:nvSpPr>
        <p:spPr>
          <a:xfrm>
            <a:off x="5407953" y="1399086"/>
            <a:ext cx="2304122" cy="461665"/>
          </a:xfrm>
          <a:prstGeom prst="rect">
            <a:avLst/>
          </a:prstGeom>
          <a:noFill/>
          <a:ln>
            <a:solidFill>
              <a:schemeClr val="tx1"/>
            </a:solidFill>
          </a:ln>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スペース</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4780272" y="1399085"/>
            <a:ext cx="533400" cy="461665"/>
          </a:xfrm>
          <a:prstGeom prst="rect">
            <a:avLst/>
          </a:prstGeom>
          <a:noFill/>
          <a:ln>
            <a:noFill/>
          </a:ln>
        </p:spPr>
        <p:txBody>
          <a:bodyPr wrap="square" rtlCol="0">
            <a:spAutoFit/>
          </a:bodyPr>
          <a:lstStyle/>
          <a:p>
            <a:r>
              <a:rPr kumimoji="1" lang="en-US" altLang="ja-JP" sz="2400" dirty="0" smtClean="0"/>
              <a:t>+</a:t>
            </a:r>
            <a:endParaRPr kumimoji="1" lang="ja-JP" altLang="en-US" sz="2400" dirty="0"/>
          </a:p>
        </p:txBody>
      </p:sp>
      <p:sp>
        <p:nvSpPr>
          <p:cNvPr id="15" name="テキスト ボックス 14"/>
          <p:cNvSpPr txBox="1"/>
          <p:nvPr/>
        </p:nvSpPr>
        <p:spPr>
          <a:xfrm>
            <a:off x="3789672" y="2264396"/>
            <a:ext cx="990600" cy="830997"/>
          </a:xfrm>
          <a:prstGeom prst="rect">
            <a:avLst/>
          </a:prstGeom>
          <a:noFill/>
          <a:ln>
            <a:solidFill>
              <a:schemeClr val="tx1"/>
            </a:solidFill>
          </a:ln>
        </p:spPr>
        <p:txBody>
          <a:bodyPr wrap="square" rtlCol="0">
            <a:spAutoFit/>
          </a:bodyPr>
          <a:lstStyle/>
          <a:p>
            <a:r>
              <a:rPr lang="ja-JP" altLang="en-US" sz="2400" u="sng" dirty="0" smtClean="0">
                <a:latin typeface="メイリオ" panose="020B0604030504040204" pitchFamily="50" charset="-128"/>
                <a:ea typeface="メイリオ" panose="020B0604030504040204" pitchFamily="50" charset="-128"/>
              </a:rPr>
              <a:t>半</a:t>
            </a:r>
            <a:r>
              <a:rPr lang="en-US" altLang="ja-JP" sz="2400" u="sng" dirty="0" smtClean="0">
                <a:latin typeface="メイリオ" panose="020B0604030504040204" pitchFamily="50" charset="-128"/>
                <a:ea typeface="メイリオ" panose="020B0604030504040204" pitchFamily="50" charset="-128"/>
              </a:rPr>
              <a:t>/</a:t>
            </a:r>
            <a:r>
              <a:rPr lang="ja-JP" altLang="en-US" sz="2400" u="sng" dirty="0" smtClean="0">
                <a:latin typeface="メイリオ" panose="020B0604030504040204" pitchFamily="50" charset="-128"/>
                <a:ea typeface="メイリオ" panose="020B0604030504040204" pitchFamily="50" charset="-128"/>
              </a:rPr>
              <a:t>前</a:t>
            </a:r>
            <a:r>
              <a:rPr lang="ja-JP" altLang="en-US" sz="2400" dirty="0" smtClean="0">
                <a:latin typeface="メイリオ" panose="020B0604030504040204" pitchFamily="50" charset="-128"/>
                <a:ea typeface="メイリオ" panose="020B0604030504040204" pitchFamily="50" charset="-128"/>
              </a:rPr>
              <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漢字</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295400" y="4009326"/>
            <a:ext cx="7178675" cy="1938992"/>
          </a:xfrm>
          <a:prstGeom prst="rect">
            <a:avLst/>
          </a:prstGeom>
          <a:solidFill>
            <a:srgbClr val="99FF99"/>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ワンポイント</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ぃぇぅっ</a:t>
            </a:r>
            <a:r>
              <a:rPr lang="ja-JP" altLang="en-US" sz="2400" dirty="0">
                <a:latin typeface="メイリオ" panose="020B0604030504040204" pitchFamily="50" charset="-128"/>
                <a:ea typeface="メイリオ" panose="020B0604030504040204" pitchFamily="50" charset="-128"/>
              </a:rPr>
              <a:t>な</a:t>
            </a:r>
            <a:r>
              <a:rPr lang="ja-JP" altLang="en-US" sz="2400" dirty="0" smtClean="0">
                <a:latin typeface="メイリオ" panose="020B0604030504040204" pitchFamily="50" charset="-128"/>
                <a:ea typeface="メイリオ" panose="020B0604030504040204" pitchFamily="50" charset="-128"/>
              </a:rPr>
              <a:t>どの小さい文字の打ち方</a:t>
            </a:r>
            <a:endParaRPr lang="en-US" altLang="ja-JP" sz="2400" dirty="0" smtClean="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基本</a:t>
            </a:r>
            <a:r>
              <a:rPr kumimoji="1" lang="ja-JP" altLang="en-US" sz="2400" dirty="0" smtClean="0">
                <a:latin typeface="メイリオ" panose="020B0604030504040204" pitchFamily="50" charset="-128"/>
                <a:ea typeface="メイリオ" panose="020B0604030504040204" pitchFamily="50" charset="-128"/>
              </a:rPr>
              <a:t>は</a:t>
            </a:r>
            <a:r>
              <a:rPr lang="en-US" altLang="ja-JP"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l </a:t>
            </a:r>
            <a:r>
              <a:rPr lang="ja-JP" altLang="en-US" sz="2400" dirty="0" smtClean="0">
                <a:latin typeface="メイリオ" panose="020B0604030504040204" pitchFamily="50" charset="-128"/>
                <a:ea typeface="メイリオ" panose="020B0604030504040204" pitchFamily="50" charset="-128"/>
              </a:rPr>
              <a:t>の後に文字をうつ </a:t>
            </a:r>
            <a:r>
              <a:rPr lang="en-US" altLang="ja-JP" sz="2400" dirty="0" smtClean="0">
                <a:latin typeface="メイリオ" panose="020B0604030504040204" pitchFamily="50" charset="-128"/>
                <a:ea typeface="メイリオ" panose="020B0604030504040204" pitchFamily="50" charset="-128"/>
              </a:rPr>
              <a:t>(l = little)</a:t>
            </a:r>
          </a:p>
          <a:p>
            <a:pPr algn="l"/>
            <a:r>
              <a:rPr kumimoji="1" lang="en-US" altLang="ja-JP" sz="2400" dirty="0" err="1" smtClean="0">
                <a:latin typeface="メイリオ" panose="020B0604030504040204" pitchFamily="50" charset="-128"/>
                <a:ea typeface="メイリオ" panose="020B0604030504040204" pitchFamily="50" charset="-128"/>
              </a:rPr>
              <a:t>ltu</a:t>
            </a:r>
            <a:r>
              <a:rPr lang="ja-JP" altLang="en-US" sz="2400" dirty="0" smtClean="0">
                <a:latin typeface="メイリオ" panose="020B0604030504040204" pitchFamily="50" charset="-128"/>
                <a:ea typeface="メイリオ" panose="020B0604030504040204" pitchFamily="50" charset="-128"/>
              </a:rPr>
              <a:t>　→　っ</a:t>
            </a:r>
          </a:p>
          <a:p>
            <a:pPr algn="l"/>
            <a:r>
              <a:rPr kumimoji="1" lang="en-US" altLang="ja-JP" sz="2400" dirty="0" smtClean="0">
                <a:latin typeface="メイリオ" panose="020B0604030504040204" pitchFamily="50" charset="-128"/>
                <a:ea typeface="メイリオ" panose="020B0604030504040204" pitchFamily="50" charset="-128"/>
              </a:rPr>
              <a:t>le    </a:t>
            </a:r>
            <a:r>
              <a:rPr kumimoji="1" lang="ja-JP" altLang="en-US" sz="2400" dirty="0" smtClean="0">
                <a:latin typeface="メイリオ" panose="020B0604030504040204" pitchFamily="50" charset="-128"/>
                <a:ea typeface="メイリオ" panose="020B0604030504040204" pitchFamily="50" charset="-128"/>
              </a:rPr>
              <a:t>→　ぇ</a:t>
            </a:r>
          </a:p>
          <a:p>
            <a:pPr algn="l"/>
            <a:r>
              <a:rPr kumimoji="1" lang="en-US" altLang="ja-JP" sz="2400" dirty="0" smtClean="0">
                <a:latin typeface="メイリオ" panose="020B0604030504040204" pitchFamily="50" charset="-128"/>
                <a:ea typeface="メイリオ" panose="020B0604030504040204" pitchFamily="50" charset="-128"/>
              </a:rPr>
              <a:t>lo    </a:t>
            </a:r>
            <a:r>
              <a:rPr kumimoji="1" lang="ja-JP" altLang="en-US" sz="2400" dirty="0" smtClean="0">
                <a:latin typeface="メイリオ" panose="020B0604030504040204" pitchFamily="50" charset="-128"/>
                <a:ea typeface="メイリオ" panose="020B0604030504040204" pitchFamily="50" charset="-128"/>
              </a:rPr>
              <a:t>→　ぉ</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24858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80999" y="596421"/>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FF0000"/>
                </a:solidFill>
                <a:latin typeface="メイリオ" panose="020B0604030504040204" pitchFamily="50" charset="-128"/>
                <a:ea typeface="メイリオ" panose="020B0604030504040204" pitchFamily="50" charset="-128"/>
              </a:rPr>
              <a:t>重要</a:t>
            </a:r>
            <a:r>
              <a:rPr lang="ja-JP" altLang="en-US" sz="2800" dirty="0" smtClean="0">
                <a:solidFill>
                  <a:srgbClr val="000000"/>
                </a:solidFill>
                <a:latin typeface="メイリオ" panose="020B0604030504040204" pitchFamily="50" charset="-128"/>
                <a:ea typeface="メイリオ" panose="020B0604030504040204" pitchFamily="50" charset="-128"/>
              </a:rPr>
              <a:t>　元に戻す</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6" name="正方形/長方形 5"/>
          <p:cNvSpPr/>
          <p:nvPr/>
        </p:nvSpPr>
        <p:spPr bwMode="auto">
          <a:xfrm>
            <a:off x="846134" y="1194876"/>
            <a:ext cx="4868863" cy="312420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762000" y="4581471"/>
            <a:ext cx="7559674" cy="1938992"/>
          </a:xfrm>
          <a:prstGeom prst="rect">
            <a:avLst/>
          </a:prstGeom>
          <a:solidFill>
            <a:srgbClr val="99FF99"/>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ワンポイント</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　元に戻す</a:t>
            </a:r>
            <a:endParaRPr kumimoji="1" lang="en-US" altLang="ja-JP" sz="2400" dirty="0" smtClean="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　何か操作して、おかしくなったら、すぐに「元に戻す」を押して、その操作を取り消してください。</a:t>
            </a:r>
            <a:endParaRPr lang="en-US" altLang="ja-JP" sz="2400" dirty="0" smtClean="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おかしい状態でそのまま作業を続けると、修正が大変です。</a:t>
            </a:r>
            <a:endParaRPr kumimoji="1" lang="ja-JP" altLang="en-US" sz="24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008854" y="1309176"/>
            <a:ext cx="4543425" cy="2895600"/>
          </a:xfrm>
          <a:prstGeom prst="rect">
            <a:avLst/>
          </a:prstGeom>
        </p:spPr>
      </p:pic>
      <p:sp>
        <p:nvSpPr>
          <p:cNvPr id="9" name="楕円 8"/>
          <p:cNvSpPr/>
          <p:nvPr/>
        </p:nvSpPr>
        <p:spPr bwMode="auto">
          <a:xfrm>
            <a:off x="1143000" y="1905000"/>
            <a:ext cx="430407"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6194366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80999" y="596421"/>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文字ベタ打ち</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609600" y="1154512"/>
            <a:ext cx="3381375" cy="3571875"/>
          </a:xfrm>
          <a:prstGeom prst="rect">
            <a:avLst/>
          </a:prstGeom>
        </p:spPr>
      </p:pic>
      <p:sp>
        <p:nvSpPr>
          <p:cNvPr id="6" name="正方形/長方形 5"/>
          <p:cNvSpPr/>
          <p:nvPr/>
        </p:nvSpPr>
        <p:spPr bwMode="auto">
          <a:xfrm>
            <a:off x="514189" y="1141597"/>
            <a:ext cx="3505200" cy="358140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4740274" y="1154512"/>
            <a:ext cx="3581400" cy="2308324"/>
          </a:xfrm>
          <a:prstGeom prst="rect">
            <a:avLst/>
          </a:prstGeom>
          <a:solidFill>
            <a:srgbClr val="99FF99"/>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ワンポイント</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改行</a:t>
            </a:r>
            <a:endParaRPr kumimoji="1" lang="en-US" altLang="ja-JP" sz="2400" dirty="0" smtClean="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endParaRPr kumimoji="1" lang="en-US" altLang="ja-JP" sz="2400" dirty="0" smtClean="0">
              <a:latin typeface="メイリオ" panose="020B0604030504040204" pitchFamily="50" charset="-128"/>
              <a:ea typeface="メイリオ" panose="020B0604030504040204" pitchFamily="50" charset="-128"/>
            </a:endParaRPr>
          </a:p>
          <a:p>
            <a:pPr algn="l"/>
            <a:r>
              <a:rPr lang="en-US" altLang="ja-JP" sz="2400" dirty="0" smtClean="0">
                <a:latin typeface="メイリオ" panose="020B0604030504040204" pitchFamily="50" charset="-128"/>
                <a:ea typeface="メイリオ" panose="020B0604030504040204" pitchFamily="50" charset="-128"/>
              </a:rPr>
              <a:t>  </a:t>
            </a:r>
          </a:p>
          <a:p>
            <a:pPr algn="l"/>
            <a:r>
              <a:rPr lang="en-US" altLang="ja-JP"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改行又は空白の行が入ります。</a:t>
            </a:r>
            <a:endParaRPr kumimoji="1" lang="ja-JP" altLang="en-US" sz="2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5475798" y="1764112"/>
            <a:ext cx="1678647" cy="461665"/>
          </a:xfrm>
          <a:prstGeom prst="rect">
            <a:avLst/>
          </a:prstGeom>
          <a:solidFill>
            <a:schemeClr val="bg1"/>
          </a:solidFill>
          <a:ln>
            <a:solidFill>
              <a:schemeClr val="tx1"/>
            </a:solidFill>
          </a:ln>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Enter</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24846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65304" y="292536"/>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の進め方</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は他の課題と少し違います</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685800" y="914400"/>
            <a:ext cx="2362200" cy="2308324"/>
          </a:xfrm>
          <a:prstGeom prst="rect">
            <a:avLst/>
          </a:prstGeom>
          <a:ln>
            <a:solidFill>
              <a:schemeClr val="tx1"/>
            </a:solidFill>
          </a:ln>
        </p:spPr>
        <p:txBody>
          <a:bodyPr wrap="square">
            <a:spAutoFit/>
          </a:bodyPr>
          <a:lstStyle/>
          <a:p>
            <a:pPr algn="l"/>
            <a:r>
              <a:rPr lang="ja-JP" altLang="en-US" dirty="0">
                <a:latin typeface="メイリオ" panose="020B0604030504040204" pitchFamily="50" charset="-128"/>
                <a:ea typeface="メイリオ" panose="020B0604030504040204" pitchFamily="50" charset="-128"/>
              </a:rPr>
              <a:t>情報科の学習内容</a:t>
            </a:r>
          </a:p>
          <a:p>
            <a:pPr algn="l"/>
            <a:r>
              <a:rPr lang="ja-JP" altLang="en-US" dirty="0">
                <a:latin typeface="メイリオ" panose="020B0604030504040204" pitchFamily="50" charset="-128"/>
                <a:ea typeface="メイリオ" panose="020B0604030504040204" pitchFamily="50" charset="-128"/>
              </a:rPr>
              <a:t>社会の問題解決</a:t>
            </a:r>
          </a:p>
          <a:p>
            <a:pPr algn="l"/>
            <a:r>
              <a:rPr lang="ja-JP" altLang="en-US" dirty="0">
                <a:latin typeface="メイリオ" panose="020B0604030504040204" pitchFamily="50" charset="-128"/>
                <a:ea typeface="メイリオ" panose="020B0604030504040204" pitchFamily="50" charset="-128"/>
              </a:rPr>
              <a:t>コミュニケーション</a:t>
            </a:r>
          </a:p>
          <a:p>
            <a:pPr algn="l"/>
            <a:r>
              <a:rPr lang="ja-JP" altLang="en-US" dirty="0">
                <a:latin typeface="メイリオ" panose="020B0604030504040204" pitchFamily="50" charset="-128"/>
                <a:ea typeface="メイリオ" panose="020B0604030504040204" pitchFamily="50" charset="-128"/>
              </a:rPr>
              <a:t>ネットワークと</a:t>
            </a:r>
          </a:p>
          <a:p>
            <a:pPr algn="l"/>
            <a:r>
              <a:rPr lang="ja-JP" altLang="en-US" dirty="0">
                <a:latin typeface="メイリオ" panose="020B0604030504040204" pitchFamily="50" charset="-128"/>
                <a:ea typeface="メイリオ" panose="020B0604030504040204" pitchFamily="50" charset="-128"/>
              </a:rPr>
              <a:t>デザイン</a:t>
            </a:r>
          </a:p>
          <a:p>
            <a:pPr algn="l"/>
            <a:r>
              <a:rPr lang="ja-JP" altLang="en-US" dirty="0">
                <a:latin typeface="メイリオ" panose="020B0604030504040204" pitchFamily="50" charset="-128"/>
                <a:ea typeface="メイリオ" panose="020B0604030504040204" pitchFamily="50" charset="-128"/>
              </a:rPr>
              <a:t>プログラミング</a:t>
            </a:r>
          </a:p>
          <a:p>
            <a:pPr algn="l"/>
            <a:r>
              <a:rPr lang="ja-JP" altLang="en-US" dirty="0">
                <a:latin typeface="メイリオ" panose="020B0604030504040204" pitchFamily="50" charset="-128"/>
                <a:ea typeface="メイリオ" panose="020B0604030504040204" pitchFamily="50" charset="-128"/>
              </a:rPr>
              <a:t>情報システム</a:t>
            </a:r>
          </a:p>
          <a:p>
            <a:pPr algn="l"/>
            <a:r>
              <a:rPr lang="ja-JP" altLang="en-US" dirty="0">
                <a:latin typeface="メイリオ" panose="020B0604030504040204" pitchFamily="50" charset="-128"/>
                <a:ea typeface="メイリオ" panose="020B0604030504040204" pitchFamily="50" charset="-128"/>
              </a:rPr>
              <a:t>データサイエンス</a:t>
            </a:r>
          </a:p>
        </p:txBody>
      </p:sp>
      <p:sp>
        <p:nvSpPr>
          <p:cNvPr id="22" name="テキスト ボックス 21"/>
          <p:cNvSpPr txBox="1"/>
          <p:nvPr/>
        </p:nvSpPr>
        <p:spPr>
          <a:xfrm>
            <a:off x="634374" y="3331700"/>
            <a:ext cx="2413626" cy="1569660"/>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①の作業</a:t>
            </a: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まず、この文字をベタ打ちします。</a:t>
            </a:r>
            <a:endParaRPr kumimoji="1" lang="ja-JP" altLang="en-US" sz="2400" dirty="0">
              <a:latin typeface="メイリオ" panose="020B0604030504040204" pitchFamily="50" charset="-128"/>
              <a:ea typeface="メイリオ" panose="020B0604030504040204" pitchFamily="50" charset="-128"/>
            </a:endParaRPr>
          </a:p>
        </p:txBody>
      </p:sp>
      <p:sp>
        <p:nvSpPr>
          <p:cNvPr id="3" name="右矢印 2"/>
          <p:cNvSpPr/>
          <p:nvPr/>
        </p:nvSpPr>
        <p:spPr bwMode="auto">
          <a:xfrm>
            <a:off x="3352800" y="1066800"/>
            <a:ext cx="533400" cy="5334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正方形/長方形 3"/>
          <p:cNvSpPr/>
          <p:nvPr/>
        </p:nvSpPr>
        <p:spPr>
          <a:xfrm>
            <a:off x="4458346" y="861536"/>
            <a:ext cx="4189708" cy="1477328"/>
          </a:xfrm>
          <a:prstGeom prst="rect">
            <a:avLst/>
          </a:prstGeom>
          <a:ln>
            <a:solidFill>
              <a:schemeClr val="tx1"/>
            </a:solidFill>
          </a:ln>
        </p:spPr>
        <p:txBody>
          <a:bodyPr wrap="square">
            <a:spAutoFit/>
          </a:bodyPr>
          <a:lstStyle/>
          <a:p>
            <a:pPr algn="l"/>
            <a:r>
              <a:rPr lang="ja-JP" altLang="en-US" dirty="0">
                <a:latin typeface="メイリオ" panose="020B0604030504040204" pitchFamily="50" charset="-128"/>
                <a:ea typeface="メイリオ" panose="020B0604030504040204" pitchFamily="50" charset="-128"/>
              </a:rPr>
              <a:t>情報科の学習内容</a:t>
            </a:r>
          </a:p>
          <a:p>
            <a:pPr algn="l"/>
            <a:r>
              <a:rPr lang="ja-JP" altLang="en-US" dirty="0">
                <a:latin typeface="メイリオ" panose="020B0604030504040204" pitchFamily="50" charset="-128"/>
                <a:ea typeface="メイリオ" panose="020B0604030504040204" pitchFamily="50" charset="-128"/>
              </a:rPr>
              <a:t>情報社会の問題解決</a:t>
            </a:r>
          </a:p>
          <a:p>
            <a:pPr algn="l"/>
            <a:r>
              <a:rPr lang="ja-JP" altLang="en-US" dirty="0">
                <a:latin typeface="メイリオ" panose="020B0604030504040204" pitchFamily="50" charset="-128"/>
                <a:ea typeface="メイリオ" panose="020B0604030504040204" pitchFamily="50" charset="-128"/>
              </a:rPr>
              <a:t>コミュニケーションと情報デザイン</a:t>
            </a:r>
          </a:p>
          <a:p>
            <a:pPr algn="l"/>
            <a:r>
              <a:rPr lang="ja-JP" altLang="en-US" dirty="0">
                <a:latin typeface="メイリオ" panose="020B0604030504040204" pitchFamily="50" charset="-128"/>
                <a:ea typeface="メイリオ" panose="020B0604030504040204" pitchFamily="50" charset="-128"/>
              </a:rPr>
              <a:t>情報とデータサイエンス</a:t>
            </a:r>
          </a:p>
          <a:p>
            <a:pPr algn="l"/>
            <a:r>
              <a:rPr lang="ja-JP" altLang="en-US" dirty="0">
                <a:latin typeface="メイリオ" panose="020B0604030504040204" pitchFamily="50" charset="-128"/>
                <a:ea typeface="メイリオ" panose="020B0604030504040204" pitchFamily="50" charset="-128"/>
              </a:rPr>
              <a:t>情報システムとプログラミング</a:t>
            </a:r>
          </a:p>
        </p:txBody>
      </p:sp>
      <p:sp>
        <p:nvSpPr>
          <p:cNvPr id="25" name="テキスト ボックス 24"/>
          <p:cNvSpPr txBox="1"/>
          <p:nvPr/>
        </p:nvSpPr>
        <p:spPr>
          <a:xfrm>
            <a:off x="3886200" y="2437894"/>
            <a:ext cx="4974721" cy="1569660"/>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➁</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の作業</a:t>
            </a:r>
          </a:p>
          <a:p>
            <a:pPr algn="l"/>
            <a:r>
              <a:rPr kumimoji="1" lang="ja-JP" altLang="en-US" sz="2400" dirty="0" smtClean="0">
                <a:latin typeface="メイリオ" panose="020B0604030504040204" pitchFamily="50" charset="-128"/>
                <a:ea typeface="メイリオ" panose="020B0604030504040204" pitchFamily="50" charset="-128"/>
              </a:rPr>
              <a:t>①で打った内容を</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コピー</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err="1"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
            </a:r>
            <a:br>
              <a:rPr kumimoji="1" lang="ja-JP" altLang="en-US" sz="2400" dirty="0" smtClean="0">
                <a:latin typeface="メイリオ" panose="020B0604030504040204" pitchFamily="50" charset="-128"/>
                <a:ea typeface="メイリオ" panose="020B0604030504040204" pitchFamily="50" charset="-128"/>
              </a:rPr>
            </a:b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貼り付け</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err="1"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削除などして、この内容に変更します。</a:t>
            </a:r>
            <a:endParaRPr kumimoji="1" lang="ja-JP" altLang="en-US" sz="2400" dirty="0">
              <a:latin typeface="メイリオ" panose="020B0604030504040204" pitchFamily="50" charset="-128"/>
              <a:ea typeface="メイリオ" panose="020B0604030504040204" pitchFamily="50" charset="-128"/>
            </a:endParaRPr>
          </a:p>
        </p:txBody>
      </p:sp>
      <p:sp>
        <p:nvSpPr>
          <p:cNvPr id="26" name="右矢印 25"/>
          <p:cNvSpPr/>
          <p:nvPr/>
        </p:nvSpPr>
        <p:spPr bwMode="auto">
          <a:xfrm rot="5400000">
            <a:off x="4283057" y="3806487"/>
            <a:ext cx="350577" cy="57085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正方形/長方形 5"/>
          <p:cNvSpPr/>
          <p:nvPr/>
        </p:nvSpPr>
        <p:spPr>
          <a:xfrm>
            <a:off x="3352800" y="4387725"/>
            <a:ext cx="4572000" cy="1477328"/>
          </a:xfrm>
          <a:prstGeom prst="rect">
            <a:avLst/>
          </a:prstGeom>
          <a:ln>
            <a:solidFill>
              <a:schemeClr val="tx1"/>
            </a:solidFill>
          </a:ln>
        </p:spPr>
        <p:txBody>
          <a:bodyPr>
            <a:spAutoFit/>
          </a:bodyPr>
          <a:lstStyle/>
          <a:p>
            <a:pPr>
              <a:spcAft>
                <a:spcPts val="0"/>
              </a:spcAft>
            </a:pPr>
            <a:r>
              <a:rPr lang="ja-JP" altLang="ja-JP" u="sng"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情報科の学習内容</a:t>
            </a:r>
            <a:endParaRPr lang="ja-JP" altLang="ja-JP" dirty="0">
              <a:latin typeface="メイリオ" panose="020B0604030504040204" pitchFamily="50" charset="-128"/>
              <a:ea typeface="メイリオ" panose="020B0604030504040204" pitchFamily="50" charset="-128"/>
              <a:cs typeface="ＭＳ Ｐゴシック" panose="020B0600070205080204" pitchFamily="50" charset="-128"/>
            </a:endParaRPr>
          </a:p>
          <a:p>
            <a:pPr algn="l">
              <a:spcAft>
                <a:spcPts val="0"/>
              </a:spcAft>
            </a:pPr>
            <a:r>
              <a:rPr lang="ja-JP" altLang="ja-JP" b="1"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情報</a:t>
            </a:r>
            <a:r>
              <a:rPr lang="ja-JP" altLang="ja-JP"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社会の問題解決</a:t>
            </a:r>
            <a:endParaRPr lang="ja-JP" altLang="ja-JP" dirty="0">
              <a:latin typeface="メイリオ" panose="020B0604030504040204" pitchFamily="50" charset="-128"/>
              <a:ea typeface="メイリオ" panose="020B0604030504040204" pitchFamily="50" charset="-128"/>
              <a:cs typeface="ＭＳ Ｐゴシック" panose="020B0600070205080204" pitchFamily="50" charset="-128"/>
            </a:endParaRPr>
          </a:p>
          <a:p>
            <a:pPr algn="l">
              <a:spcAft>
                <a:spcPts val="0"/>
              </a:spcAft>
            </a:pPr>
            <a:r>
              <a:rPr lang="ja-JP" altLang="ja-JP"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コミュニケーションと</a:t>
            </a:r>
            <a:r>
              <a:rPr lang="ja-JP" altLang="ja-JP" b="1"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情報</a:t>
            </a:r>
            <a:r>
              <a:rPr lang="ja-JP" altLang="ja-JP" i="1"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デザイン</a:t>
            </a:r>
            <a:endParaRPr lang="ja-JP" altLang="ja-JP" dirty="0">
              <a:latin typeface="メイリオ" panose="020B0604030504040204" pitchFamily="50" charset="-128"/>
              <a:ea typeface="メイリオ" panose="020B0604030504040204" pitchFamily="50" charset="-128"/>
              <a:cs typeface="ＭＳ Ｐゴシック" panose="020B0600070205080204" pitchFamily="50" charset="-128"/>
            </a:endParaRPr>
          </a:p>
          <a:p>
            <a:pPr algn="l">
              <a:spcAft>
                <a:spcPts val="0"/>
              </a:spcAft>
            </a:pPr>
            <a:r>
              <a:rPr lang="ja-JP" altLang="ja-JP" b="1"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情報</a:t>
            </a:r>
            <a:r>
              <a:rPr lang="ja-JP" altLang="ja-JP"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と</a:t>
            </a:r>
            <a:r>
              <a:rPr lang="ja-JP" altLang="ja-JP" i="1" dirty="0">
                <a:solidFill>
                  <a:srgbClr val="000000"/>
                </a:solidFill>
                <a:latin typeface="メイリオ" panose="020B0604030504040204" pitchFamily="50" charset="-128"/>
                <a:ea typeface="メイリオ" panose="020B0604030504040204" pitchFamily="50" charset="-128"/>
                <a:cs typeface="ＭＳ Ｐゴシック" panose="020B0600070205080204" pitchFamily="50" charset="-128"/>
              </a:rPr>
              <a:t>データサイエンス</a:t>
            </a:r>
            <a:endParaRPr lang="ja-JP" altLang="ja-JP" dirty="0">
              <a:latin typeface="メイリオ" panose="020B0604030504040204" pitchFamily="50" charset="-128"/>
              <a:ea typeface="メイリオ" panose="020B0604030504040204" pitchFamily="50" charset="-128"/>
              <a:cs typeface="ＭＳ Ｐゴシック" panose="020B0600070205080204" pitchFamily="50" charset="-128"/>
            </a:endParaRPr>
          </a:p>
          <a:p>
            <a:pPr algn="l"/>
            <a:r>
              <a:rPr lang="ja-JP" altLang="ja-JP"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情報</a:t>
            </a:r>
            <a:r>
              <a:rPr lang="ja-JP" altLang="ja-JP"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システムとプログラミング</a:t>
            </a:r>
            <a:endParaRPr lang="ja-JP" altLang="en-US"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1419688" y="5521177"/>
            <a:ext cx="7035232" cy="1200329"/>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③の作業</a:t>
            </a:r>
          </a:p>
          <a:p>
            <a:pPr algn="l"/>
            <a:r>
              <a:rPr lang="ja-JP" altLang="en-US" sz="2400" dirty="0" smtClean="0">
                <a:latin typeface="メイリオ" panose="020B0604030504040204" pitchFamily="50" charset="-128"/>
                <a:ea typeface="メイリオ" panose="020B0604030504040204" pitchFamily="50" charset="-128"/>
              </a:rPr>
              <a:t>➁の内容を文字の見え方を変更して、</a:t>
            </a:r>
            <a:r>
              <a:rPr kumimoji="1" lang="ja-JP" altLang="en-US" sz="2400" dirty="0" smtClean="0">
                <a:latin typeface="メイリオ" panose="020B0604030504040204" pitchFamily="50" charset="-128"/>
                <a:ea typeface="メイリオ" panose="020B0604030504040204" pitchFamily="50" charset="-128"/>
              </a:rPr>
              <a:t>この内容に変更します。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231211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152401" y="38966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文字列のコピー・貼り付け</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その</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792860" y="993048"/>
            <a:ext cx="3259153" cy="2893152"/>
          </a:xfrm>
          <a:prstGeom prst="rect">
            <a:avLst/>
          </a:prstGeom>
        </p:spPr>
      </p:pic>
      <p:sp>
        <p:nvSpPr>
          <p:cNvPr id="9" name="正方形/長方形 8"/>
          <p:cNvSpPr/>
          <p:nvPr/>
        </p:nvSpPr>
        <p:spPr bwMode="auto">
          <a:xfrm>
            <a:off x="685800" y="940011"/>
            <a:ext cx="3505200" cy="26954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四角形吹き出し 12"/>
          <p:cNvSpPr/>
          <p:nvPr/>
        </p:nvSpPr>
        <p:spPr bwMode="auto">
          <a:xfrm>
            <a:off x="352585" y="934739"/>
            <a:ext cx="2514373" cy="656071"/>
          </a:xfrm>
          <a:prstGeom prst="wedgeRectCallout">
            <a:avLst>
              <a:gd name="adj1" fmla="val -16015"/>
              <a:gd name="adj2" fmla="val 10446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まずは、対象の文字列の範囲指定をする</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656137" y="1030396"/>
            <a:ext cx="3581400" cy="2123658"/>
          </a:xfrm>
          <a:prstGeom prst="rect">
            <a:avLst/>
          </a:prstGeom>
          <a:solidFill>
            <a:srgbClr val="99FF99"/>
          </a:solidFill>
          <a:ln>
            <a:solidFill>
              <a:schemeClr val="tx1"/>
            </a:solidFill>
          </a:ln>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ワンポイント</a:t>
            </a:r>
            <a:r>
              <a:rPr lang="en-US" altLang="ja-JP" sz="2200" dirty="0" smtClean="0">
                <a:latin typeface="メイリオ" panose="020B0604030504040204" pitchFamily="50" charset="-128"/>
                <a:ea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rPr>
              <a:t>範囲指定</a:t>
            </a:r>
            <a:endParaRPr lang="en-US" altLang="ja-JP" sz="2200" dirty="0">
              <a:latin typeface="メイリオ" panose="020B0604030504040204" pitchFamily="50" charset="-128"/>
              <a:ea typeface="メイリオ" panose="020B0604030504040204" pitchFamily="50" charset="-128"/>
            </a:endParaRPr>
          </a:p>
          <a:p>
            <a:pPr algn="l"/>
            <a:r>
              <a:rPr lang="ja-JP" altLang="en-US" sz="2200" dirty="0" smtClean="0">
                <a:latin typeface="メイリオ" panose="020B0604030504040204" pitchFamily="50" charset="-128"/>
                <a:ea typeface="メイリオ" panose="020B0604030504040204" pitchFamily="50" charset="-128"/>
              </a:rPr>
              <a:t>方法</a:t>
            </a:r>
            <a:r>
              <a:rPr lang="en-US" altLang="ja-JP" sz="2200" dirty="0" smtClean="0">
                <a:latin typeface="メイリオ" panose="020B0604030504040204" pitchFamily="50" charset="-128"/>
                <a:ea typeface="メイリオ" panose="020B0604030504040204" pitchFamily="50" charset="-128"/>
              </a:rPr>
              <a:t>1: </a:t>
            </a:r>
            <a:r>
              <a:rPr lang="ja-JP" altLang="en-US" sz="2200" dirty="0" smtClean="0">
                <a:latin typeface="メイリオ" panose="020B0604030504040204" pitchFamily="50" charset="-128"/>
                <a:ea typeface="メイリオ" panose="020B0604030504040204" pitchFamily="50" charset="-128"/>
              </a:rPr>
              <a:t>マウスカーソルをドラッグする。</a:t>
            </a:r>
          </a:p>
          <a:p>
            <a:pPr algn="l"/>
            <a:r>
              <a:rPr lang="ja-JP" altLang="en-US" sz="2200" dirty="0" smtClean="0">
                <a:latin typeface="メイリオ" panose="020B0604030504040204" pitchFamily="50" charset="-128"/>
                <a:ea typeface="メイリオ" panose="020B0604030504040204" pitchFamily="50" charset="-128"/>
              </a:rPr>
              <a:t>方法</a:t>
            </a:r>
            <a:r>
              <a:rPr lang="en-US" altLang="ja-JP" sz="2200" dirty="0" smtClean="0">
                <a:latin typeface="メイリオ" panose="020B0604030504040204" pitchFamily="50" charset="-128"/>
                <a:ea typeface="メイリオ" panose="020B0604030504040204" pitchFamily="50" charset="-128"/>
              </a:rPr>
              <a:t>2: Shift</a:t>
            </a:r>
            <a:r>
              <a:rPr lang="ja-JP" altLang="en-US" sz="2200" dirty="0" smtClean="0">
                <a:latin typeface="メイリオ" panose="020B0604030504040204" pitchFamily="50" charset="-128"/>
                <a:ea typeface="メイリオ" panose="020B0604030504040204" pitchFamily="50" charset="-128"/>
              </a:rPr>
              <a:t>キーを押しながら方向キーでカーソルを移動する。</a:t>
            </a:r>
            <a:endParaRPr kumimoji="1" lang="ja-JP" altLang="en-US" sz="2200" dirty="0">
              <a:latin typeface="メイリオ" panose="020B0604030504040204" pitchFamily="50" charset="-128"/>
              <a:ea typeface="メイリオ" panose="020B0604030504040204" pitchFamily="50" charset="-128"/>
            </a:endParaRPr>
          </a:p>
        </p:txBody>
      </p:sp>
      <p:pic>
        <p:nvPicPr>
          <p:cNvPr id="12" name="図 11"/>
          <p:cNvPicPr>
            <a:picLocks noChangeAspect="1"/>
          </p:cNvPicPr>
          <p:nvPr/>
        </p:nvPicPr>
        <p:blipFill>
          <a:blip r:embed="rId3"/>
          <a:stretch>
            <a:fillRect/>
          </a:stretch>
        </p:blipFill>
        <p:spPr>
          <a:xfrm>
            <a:off x="1539235" y="4045577"/>
            <a:ext cx="3389028" cy="2270909"/>
          </a:xfrm>
          <a:prstGeom prst="rect">
            <a:avLst/>
          </a:prstGeom>
        </p:spPr>
      </p:pic>
      <p:sp>
        <p:nvSpPr>
          <p:cNvPr id="17" name="正方形/長方形 16"/>
          <p:cNvSpPr/>
          <p:nvPr/>
        </p:nvSpPr>
        <p:spPr bwMode="auto">
          <a:xfrm>
            <a:off x="1412594" y="3886200"/>
            <a:ext cx="3505200" cy="26954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屈折矢印 15"/>
          <p:cNvSpPr/>
          <p:nvPr/>
        </p:nvSpPr>
        <p:spPr bwMode="auto">
          <a:xfrm rot="5237683">
            <a:off x="781261" y="3831286"/>
            <a:ext cx="487116" cy="428582"/>
          </a:xfrm>
          <a:prstGeom prst="bentUpArrow">
            <a:avLst>
              <a:gd name="adj1" fmla="val 39448"/>
              <a:gd name="adj2" fmla="val 25000"/>
              <a:gd name="adj3" fmla="val 25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四角形吹き出し 18"/>
          <p:cNvSpPr/>
          <p:nvPr/>
        </p:nvSpPr>
        <p:spPr bwMode="auto">
          <a:xfrm>
            <a:off x="533401" y="5410200"/>
            <a:ext cx="3657600" cy="1311275"/>
          </a:xfrm>
          <a:prstGeom prst="wedgeRectCallout">
            <a:avLst>
              <a:gd name="adj1" fmla="val -11069"/>
              <a:gd name="adj2" fmla="val -10816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次に、範囲指定が終った状態で右クリックするとメューが出てくるので、やりたいことを選択</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ここではコピー選択</a:t>
            </a:r>
            <a:r>
              <a:rPr lang="en-US" altLang="ja-JP" sz="2000" dirty="0" smtClean="0">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18" name="図 17"/>
          <p:cNvPicPr>
            <a:picLocks noChangeAspect="1"/>
          </p:cNvPicPr>
          <p:nvPr/>
        </p:nvPicPr>
        <p:blipFill>
          <a:blip r:embed="rId4"/>
          <a:stretch>
            <a:fillRect/>
          </a:stretch>
        </p:blipFill>
        <p:spPr>
          <a:xfrm>
            <a:off x="5638800" y="3664329"/>
            <a:ext cx="2865136" cy="2580896"/>
          </a:xfrm>
          <a:prstGeom prst="rect">
            <a:avLst/>
          </a:prstGeom>
        </p:spPr>
      </p:pic>
      <p:sp>
        <p:nvSpPr>
          <p:cNvPr id="21" name="正方形/長方形 20"/>
          <p:cNvSpPr/>
          <p:nvPr/>
        </p:nvSpPr>
        <p:spPr bwMode="auto">
          <a:xfrm>
            <a:off x="5638800" y="3635446"/>
            <a:ext cx="2598737" cy="255377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右矢印 19"/>
          <p:cNvSpPr/>
          <p:nvPr/>
        </p:nvSpPr>
        <p:spPr bwMode="auto">
          <a:xfrm>
            <a:off x="5105400" y="4953000"/>
            <a:ext cx="381000" cy="457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四角形吹き出し 22"/>
          <p:cNvSpPr/>
          <p:nvPr/>
        </p:nvSpPr>
        <p:spPr bwMode="auto">
          <a:xfrm>
            <a:off x="4937304" y="3271561"/>
            <a:ext cx="3657600" cy="1311275"/>
          </a:xfrm>
          <a:prstGeom prst="wedgeRectCallout">
            <a:avLst>
              <a:gd name="adj1" fmla="val -22510"/>
              <a:gd name="adj2" fmla="val 691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最期に、貼り付けたいところにカーソルを移動し右クリックするとメューが出てくるので、貼り付け選択</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24" name="楕円 23"/>
          <p:cNvSpPr/>
          <p:nvPr/>
        </p:nvSpPr>
        <p:spPr bwMode="auto">
          <a:xfrm>
            <a:off x="5486400" y="4820888"/>
            <a:ext cx="1981200" cy="436912"/>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523890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81675" y="297765"/>
            <a:ext cx="89099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文字列のコピー・貼り付け</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その</a:t>
            </a:r>
            <a:r>
              <a:rPr lang="en-US" altLang="ja-JP" sz="2800" dirty="0">
                <a:solidFill>
                  <a:srgbClr val="000000"/>
                </a:solidFill>
                <a:latin typeface="メイリオ" panose="020B0604030504040204" pitchFamily="50" charset="-128"/>
                <a:ea typeface="メイリオ" panose="020B0604030504040204" pitchFamily="50" charset="-128"/>
              </a:rPr>
              <a:t>2</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rotWithShape="1">
          <a:blip r:embed="rId2"/>
          <a:srcRect l="3420" t="29222" r="24962" b="46170"/>
          <a:stretch/>
        </p:blipFill>
        <p:spPr>
          <a:xfrm>
            <a:off x="325851" y="1289942"/>
            <a:ext cx="4072700" cy="1219201"/>
          </a:xfrm>
          <a:prstGeom prst="rect">
            <a:avLst/>
          </a:prstGeom>
        </p:spPr>
      </p:pic>
      <p:sp>
        <p:nvSpPr>
          <p:cNvPr id="9" name="正方形/長方形 8"/>
          <p:cNvSpPr/>
          <p:nvPr/>
        </p:nvSpPr>
        <p:spPr bwMode="auto">
          <a:xfrm>
            <a:off x="503025" y="1416636"/>
            <a:ext cx="3002175" cy="118241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右矢印 19"/>
          <p:cNvSpPr/>
          <p:nvPr/>
        </p:nvSpPr>
        <p:spPr bwMode="auto">
          <a:xfrm>
            <a:off x="3785461" y="3986546"/>
            <a:ext cx="381000" cy="457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楕円 23"/>
          <p:cNvSpPr/>
          <p:nvPr/>
        </p:nvSpPr>
        <p:spPr bwMode="auto">
          <a:xfrm>
            <a:off x="4398551" y="3720436"/>
            <a:ext cx="1981200" cy="436912"/>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テキスト ボックス 1"/>
          <p:cNvSpPr txBox="1"/>
          <p:nvPr/>
        </p:nvSpPr>
        <p:spPr>
          <a:xfrm>
            <a:off x="224632" y="828277"/>
            <a:ext cx="7932737"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方向</a:t>
            </a:r>
            <a:r>
              <a:rPr lang="ja-JP" altLang="en-US" sz="2400" dirty="0" smtClean="0">
                <a:latin typeface="メイリオ" panose="020B0604030504040204" pitchFamily="50" charset="-128"/>
                <a:ea typeface="メイリオ" panose="020B0604030504040204" pitchFamily="50" charset="-128"/>
              </a:rPr>
              <a:t>キーとメニューを使った</a:t>
            </a:r>
            <a:r>
              <a:rPr lang="ja-JP" altLang="en-US" sz="2400" dirty="0" smtClean="0">
                <a:solidFill>
                  <a:srgbClr val="FF0000"/>
                </a:solidFill>
                <a:latin typeface="メイリオ" panose="020B0604030504040204" pitchFamily="50" charset="-128"/>
                <a:ea typeface="メイリオ" panose="020B0604030504040204" pitchFamily="50" charset="-128"/>
              </a:rPr>
              <a:t>確実な方法</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529974" y="1260719"/>
            <a:ext cx="5614026" cy="1938992"/>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範囲指定</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・「情報」の情の前にカーソルを方向キーを使って移動させる</a:t>
            </a:r>
            <a:endParaRPr kumimoji="1" lang="en-US" altLang="ja-JP" sz="2400" dirty="0" smtClean="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・次に、　　　　シフトキーを押しながら方向キーを移動させて指定する。</a:t>
            </a:r>
            <a:endParaRPr kumimoji="1" lang="ja-JP" altLang="en-US" sz="2400" dirty="0">
              <a:latin typeface="メイリオ" panose="020B0604030504040204" pitchFamily="50" charset="-128"/>
              <a:ea typeface="メイリオ" panose="020B0604030504040204" pitchFamily="50" charset="-128"/>
            </a:endParaRPr>
          </a:p>
        </p:txBody>
      </p:sp>
      <p:sp>
        <p:nvSpPr>
          <p:cNvPr id="25" name="角丸四角形 24"/>
          <p:cNvSpPr/>
          <p:nvPr/>
        </p:nvSpPr>
        <p:spPr bwMode="auto">
          <a:xfrm>
            <a:off x="4775863" y="2317648"/>
            <a:ext cx="990600" cy="455196"/>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上矢印 2"/>
          <p:cNvSpPr/>
          <p:nvPr/>
        </p:nvSpPr>
        <p:spPr bwMode="auto">
          <a:xfrm>
            <a:off x="5068585" y="2445049"/>
            <a:ext cx="417815" cy="234057"/>
          </a:xfrm>
          <a:prstGeom prst="upArrow">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4568262" y="3472387"/>
            <a:ext cx="2286000" cy="1015663"/>
          </a:xfrm>
          <a:prstGeom prst="rect">
            <a:avLst/>
          </a:prstGeom>
          <a:no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　ネットワークと</a:t>
            </a:r>
          </a:p>
          <a:p>
            <a:pPr algn="l"/>
            <a:r>
              <a:rPr kumimoji="1" lang="ja-JP" altLang="en-US" sz="2000" dirty="0" smtClean="0">
                <a:latin typeface="メイリオ" panose="020B0604030504040204" pitchFamily="50" charset="-128"/>
                <a:ea typeface="メイリオ" panose="020B0604030504040204" pitchFamily="50" charset="-128"/>
              </a:rPr>
              <a:t>｜デザイン</a:t>
            </a:r>
          </a:p>
          <a:p>
            <a:pPr algn="l"/>
            <a:r>
              <a:rPr lang="ja-JP" altLang="en-US" sz="2000" dirty="0" smtClean="0">
                <a:latin typeface="メイリオ" panose="020B0604030504040204" pitchFamily="50" charset="-128"/>
                <a:ea typeface="メイリオ" panose="020B0604030504040204" pitchFamily="50" charset="-128"/>
              </a:rPr>
              <a:t>　プログラミング</a:t>
            </a:r>
            <a:endParaRPr kumimoji="1" lang="ja-JP" altLang="en-US" sz="2000" dirty="0">
              <a:latin typeface="メイリオ" panose="020B0604030504040204" pitchFamily="50" charset="-128"/>
              <a:ea typeface="メイリオ" panose="020B0604030504040204" pitchFamily="50" charset="-128"/>
            </a:endParaRPr>
          </a:p>
        </p:txBody>
      </p:sp>
      <p:sp>
        <p:nvSpPr>
          <p:cNvPr id="6" name="下矢印 5"/>
          <p:cNvSpPr/>
          <p:nvPr/>
        </p:nvSpPr>
        <p:spPr bwMode="auto">
          <a:xfrm>
            <a:off x="766898" y="2688624"/>
            <a:ext cx="533400" cy="27707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8" name="図 7"/>
          <p:cNvPicPr>
            <a:picLocks noChangeAspect="1"/>
          </p:cNvPicPr>
          <p:nvPr/>
        </p:nvPicPr>
        <p:blipFill>
          <a:blip r:embed="rId3"/>
          <a:stretch>
            <a:fillRect/>
          </a:stretch>
        </p:blipFill>
        <p:spPr>
          <a:xfrm>
            <a:off x="386724" y="3236170"/>
            <a:ext cx="3143250" cy="2438400"/>
          </a:xfrm>
          <a:prstGeom prst="rect">
            <a:avLst/>
          </a:prstGeom>
        </p:spPr>
      </p:pic>
      <p:sp>
        <p:nvSpPr>
          <p:cNvPr id="26" name="楕円 25"/>
          <p:cNvSpPr/>
          <p:nvPr/>
        </p:nvSpPr>
        <p:spPr bwMode="auto">
          <a:xfrm>
            <a:off x="765780" y="3389258"/>
            <a:ext cx="794319" cy="373734"/>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正方形/長方形 26"/>
          <p:cNvSpPr/>
          <p:nvPr/>
        </p:nvSpPr>
        <p:spPr bwMode="auto">
          <a:xfrm>
            <a:off x="302337" y="3178482"/>
            <a:ext cx="3227637" cy="265043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楕円 27"/>
          <p:cNvSpPr/>
          <p:nvPr/>
        </p:nvSpPr>
        <p:spPr bwMode="auto">
          <a:xfrm>
            <a:off x="943143" y="4623217"/>
            <a:ext cx="1981200" cy="436912"/>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四角形吹き出し 12"/>
          <p:cNvSpPr/>
          <p:nvPr/>
        </p:nvSpPr>
        <p:spPr bwMode="auto">
          <a:xfrm>
            <a:off x="302337" y="5956117"/>
            <a:ext cx="3619962" cy="656071"/>
          </a:xfrm>
          <a:prstGeom prst="wedgeRectCallout">
            <a:avLst>
              <a:gd name="adj1" fmla="val -21153"/>
              <a:gd name="adj2" fmla="val -17665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メニューの</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編集</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をクリックして</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コピー</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を選択</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29" name="四角形吹き出し 28"/>
          <p:cNvSpPr/>
          <p:nvPr/>
        </p:nvSpPr>
        <p:spPr bwMode="auto">
          <a:xfrm>
            <a:off x="4256868" y="4736100"/>
            <a:ext cx="4734732" cy="1359900"/>
          </a:xfrm>
          <a:prstGeom prst="wedgeRectCallout">
            <a:avLst>
              <a:gd name="adj1" fmla="val -31856"/>
              <a:gd name="adj2" fmla="val -9768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まず、方向キーを使って「デザイン</a:t>
            </a:r>
            <a:r>
              <a:rPr lang="ja-JP" altLang="en-US" sz="2000" dirty="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の前にカーソンを移動させる。</a:t>
            </a:r>
            <a:endParaRPr lang="en-US" altLang="ja-JP" sz="2000" dirty="0" smtClean="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次</a:t>
            </a:r>
            <a:r>
              <a:rPr lang="ja-JP" altLang="en-US" sz="2000" dirty="0" smtClean="0">
                <a:latin typeface="メイリオ" panose="020B0604030504040204" pitchFamily="50" charset="-128"/>
                <a:ea typeface="メイリオ" panose="020B0604030504040204" pitchFamily="50" charset="-128"/>
              </a:rPr>
              <a:t>に、</a:t>
            </a:r>
            <a:r>
              <a:rPr lang="ja-JP" altLang="en-US" sz="2000" dirty="0">
                <a:latin typeface="メイリオ" panose="020B0604030504040204" pitchFamily="50" charset="-128"/>
                <a:ea typeface="メイリオ" panose="020B0604030504040204" pitchFamily="50" charset="-128"/>
              </a:rPr>
              <a:t>メニューの</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編集</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をクリックして</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貼り付け</a:t>
            </a:r>
            <a:r>
              <a:rPr lang="en-US" altLang="ja-JP"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を選択</a:t>
            </a:r>
          </a:p>
          <a:p>
            <a:pPr algn="l"/>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235428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文字の見え方の変更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9600" y="949052"/>
            <a:ext cx="3019425" cy="2257425"/>
          </a:xfrm>
          <a:prstGeom prst="rect">
            <a:avLst/>
          </a:prstGeom>
        </p:spPr>
      </p:pic>
      <p:sp>
        <p:nvSpPr>
          <p:cNvPr id="26" name="正方形/長方形 25"/>
          <p:cNvSpPr/>
          <p:nvPr/>
        </p:nvSpPr>
        <p:spPr bwMode="auto">
          <a:xfrm>
            <a:off x="685800" y="940011"/>
            <a:ext cx="2819400" cy="21079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四角形吹き出し 24"/>
          <p:cNvSpPr/>
          <p:nvPr/>
        </p:nvSpPr>
        <p:spPr bwMode="auto">
          <a:xfrm>
            <a:off x="4191000" y="1066800"/>
            <a:ext cx="2786925" cy="656071"/>
          </a:xfrm>
          <a:prstGeom prst="wedgeRectCallout">
            <a:avLst>
              <a:gd name="adj1" fmla="val -95416"/>
              <a:gd name="adj2" fmla="val 1469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まずは、対象の文字列の範囲指定をする</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483215" y="3201911"/>
            <a:ext cx="6463713" cy="1065289"/>
          </a:xfrm>
          <a:prstGeom prst="rect">
            <a:avLst/>
          </a:prstGeom>
        </p:spPr>
      </p:pic>
      <p:sp>
        <p:nvSpPr>
          <p:cNvPr id="27" name="四角形吹き出し 26"/>
          <p:cNvSpPr/>
          <p:nvPr/>
        </p:nvSpPr>
        <p:spPr bwMode="auto">
          <a:xfrm>
            <a:off x="7371465" y="1994005"/>
            <a:ext cx="1315335" cy="990600"/>
          </a:xfrm>
          <a:prstGeom prst="wedgeRectCallout">
            <a:avLst>
              <a:gd name="adj1" fmla="val -140832"/>
              <a:gd name="adj2" fmla="val 8343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u="sng" dirty="0" smtClean="0">
                <a:latin typeface="メイリオ" panose="020B0604030504040204" pitchFamily="50" charset="-128"/>
                <a:ea typeface="メイリオ" panose="020B0604030504040204" pitchFamily="50" charset="-128"/>
              </a:rPr>
              <a:t>文字列に下線を付けます</a:t>
            </a:r>
            <a:endParaRPr kumimoji="1" lang="ja-JP" altLang="en-US" sz="2000" b="0" i="0" u="sng"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28" name="四角形吹き出し 27"/>
          <p:cNvSpPr/>
          <p:nvPr/>
        </p:nvSpPr>
        <p:spPr bwMode="auto">
          <a:xfrm>
            <a:off x="4832245" y="1994005"/>
            <a:ext cx="1315335" cy="990600"/>
          </a:xfrm>
          <a:prstGeom prst="wedgeRectCallout">
            <a:avLst>
              <a:gd name="adj1" fmla="val 22948"/>
              <a:gd name="adj2" fmla="val 8343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i="1" smtClean="0">
                <a:latin typeface="メイリオ" panose="020B0604030504040204" pitchFamily="50" charset="-128"/>
                <a:ea typeface="$ＪＳ明朝" panose="04030B090D0B02020403" pitchFamily="17" charset="-128"/>
              </a:rPr>
              <a:t>文字列を</a:t>
            </a:r>
            <a:r>
              <a:rPr lang="ja-JP" altLang="en-US" sz="2000" i="1" dirty="0" smtClean="0">
                <a:latin typeface="メイリオ" panose="020B0604030504040204" pitchFamily="50" charset="-128"/>
                <a:ea typeface="$ＪＳ明朝" panose="04030B090D0B02020403" pitchFamily="17" charset="-128"/>
              </a:rPr>
              <a:t>斜体にします</a:t>
            </a:r>
            <a:r>
              <a:rPr lang="ja-JP" altLang="en-US" sz="2000" dirty="0" smtClean="0">
                <a:latin typeface="メイリオ" panose="020B0604030504040204" pitchFamily="50" charset="-128"/>
                <a:ea typeface="メイリオ" panose="020B0604030504040204" pitchFamily="50" charset="-128"/>
              </a:rPr>
              <a:t>。</a:t>
            </a:r>
            <a:endParaRPr kumimoji="1" lang="ja-JP" altLang="en-US" sz="2000" b="0"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29" name="四角形吹き出し 28"/>
          <p:cNvSpPr/>
          <p:nvPr/>
        </p:nvSpPr>
        <p:spPr bwMode="auto">
          <a:xfrm>
            <a:off x="7371464" y="4365475"/>
            <a:ext cx="1315335" cy="990600"/>
          </a:xfrm>
          <a:prstGeom prst="wedgeRectCallout">
            <a:avLst>
              <a:gd name="adj1" fmla="val -193855"/>
              <a:gd name="adj2" fmla="val -10587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b="1" i="1" dirty="0" smtClean="0">
                <a:latin typeface="メイリオ" panose="020B0604030504040204" pitchFamily="50" charset="-128"/>
                <a:ea typeface="$ＪＳ明朝" panose="04030B090D0B02020403" pitchFamily="17" charset="-128"/>
              </a:rPr>
              <a:t>文字列を</a:t>
            </a:r>
            <a:r>
              <a:rPr lang="ja-JP" altLang="en-US" sz="2000" b="1" i="1" dirty="0">
                <a:latin typeface="メイリオ" panose="020B0604030504040204" pitchFamily="50" charset="-128"/>
                <a:ea typeface="$ＪＳ明朝" panose="04030B090D0B02020403" pitchFamily="17" charset="-128"/>
              </a:rPr>
              <a:t>太字</a:t>
            </a:r>
            <a:r>
              <a:rPr lang="ja-JP" altLang="en-US" sz="2000" b="1" i="1" dirty="0" smtClean="0">
                <a:latin typeface="メイリオ" panose="020B0604030504040204" pitchFamily="50" charset="-128"/>
                <a:ea typeface="$ＪＳ明朝" panose="04030B090D0B02020403" pitchFamily="17" charset="-128"/>
              </a:rPr>
              <a:t>にします</a:t>
            </a:r>
            <a:r>
              <a:rPr lang="ja-JP" altLang="en-US" sz="2000" b="1" dirty="0" smtClean="0">
                <a:latin typeface="メイリオ" panose="020B0604030504040204" pitchFamily="50" charset="-128"/>
                <a:ea typeface="メイリオ" panose="020B0604030504040204" pitchFamily="50" charset="-128"/>
              </a:rPr>
              <a:t>。</a:t>
            </a:r>
            <a:endParaRPr kumimoji="1" lang="ja-JP" altLang="en-US" sz="2000" b="1"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4" name="楕円 3"/>
          <p:cNvSpPr/>
          <p:nvPr/>
        </p:nvSpPr>
        <p:spPr bwMode="auto">
          <a:xfrm>
            <a:off x="3715071" y="3201911"/>
            <a:ext cx="1542729" cy="684289"/>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四角形吹き出し 29"/>
          <p:cNvSpPr/>
          <p:nvPr/>
        </p:nvSpPr>
        <p:spPr bwMode="auto">
          <a:xfrm>
            <a:off x="5252468" y="4983491"/>
            <a:ext cx="1986532" cy="1572731"/>
          </a:xfrm>
          <a:prstGeom prst="wedgeRectCallout">
            <a:avLst>
              <a:gd name="adj1" fmla="val -78392"/>
              <a:gd name="adj2" fmla="val -12070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1400" dirty="0" smtClean="0">
                <a:latin typeface="メイリオ" panose="020B0604030504040204" pitchFamily="50" charset="-128"/>
                <a:ea typeface="メイリオ" panose="020B0604030504040204" pitchFamily="50" charset="-128"/>
              </a:rPr>
              <a:t>文字列の</a:t>
            </a:r>
            <a:r>
              <a:rPr lang="ja-JP" altLang="en-US" sz="2400" dirty="0" smtClean="0">
                <a:latin typeface="メイリオ" panose="020B0604030504040204" pitchFamily="50" charset="-128"/>
                <a:ea typeface="メイリオ" panose="020B0604030504040204" pitchFamily="50" charset="-128"/>
              </a:rPr>
              <a:t>大きさを</a:t>
            </a:r>
            <a:r>
              <a:rPr lang="ja-JP" altLang="en-US" dirty="0" smtClean="0">
                <a:latin typeface="メイリオ" panose="020B0604030504040204" pitchFamily="50" charset="-128"/>
                <a:ea typeface="メイリオ" panose="020B0604030504040204" pitchFamily="50" charset="-128"/>
              </a:rPr>
              <a:t>変更します。</a:t>
            </a:r>
            <a:endParaRPr lang="en-US" altLang="ja-JP" dirty="0" smtClean="0">
              <a:latin typeface="メイリオ" panose="020B0604030504040204" pitchFamily="50" charset="-128"/>
              <a:ea typeface="メイリオ" panose="020B0604030504040204" pitchFamily="50" charset="-128"/>
            </a:endParaRPr>
          </a:p>
          <a:p>
            <a:pPr algn="l"/>
            <a:r>
              <a:rPr kumimoji="1" lang="ja-JP" altLang="en-US" sz="2800" b="0" i="0"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普通</a:t>
            </a:r>
            <a:r>
              <a:rPr kumimoji="1" lang="ja-JP" altLang="en-US" sz="28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は</a:t>
            </a:r>
            <a:r>
              <a:rPr kumimoji="1" lang="en-US" altLang="ja-JP" sz="28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10or11</a:t>
            </a:r>
            <a:endParaRPr kumimoji="1" lang="ja-JP" altLang="en-US" sz="28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31" name="楕円 30"/>
          <p:cNvSpPr/>
          <p:nvPr/>
        </p:nvSpPr>
        <p:spPr bwMode="auto">
          <a:xfrm>
            <a:off x="2212681" y="3151872"/>
            <a:ext cx="1542729" cy="684289"/>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四角形吹き出し 31"/>
          <p:cNvSpPr/>
          <p:nvPr/>
        </p:nvSpPr>
        <p:spPr bwMode="auto">
          <a:xfrm>
            <a:off x="2981554" y="4228801"/>
            <a:ext cx="1547711" cy="913431"/>
          </a:xfrm>
          <a:prstGeom prst="wedgeRectCallout">
            <a:avLst>
              <a:gd name="adj1" fmla="val -50781"/>
              <a:gd name="adj2" fmla="val -8779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文字列の種類を変更します。</a:t>
            </a:r>
            <a:endParaRPr kumimoji="1" lang="ja-JP" altLang="en-US" sz="2000" b="0" i="0"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4"/>
          <a:stretch>
            <a:fillRect/>
          </a:stretch>
        </p:blipFill>
        <p:spPr>
          <a:xfrm>
            <a:off x="124269" y="3234499"/>
            <a:ext cx="2286000" cy="3181350"/>
          </a:xfrm>
          <a:prstGeom prst="rect">
            <a:avLst/>
          </a:prstGeom>
        </p:spPr>
      </p:pic>
      <p:sp>
        <p:nvSpPr>
          <p:cNvPr id="10" name="右中かっこ 9"/>
          <p:cNvSpPr/>
          <p:nvPr/>
        </p:nvSpPr>
        <p:spPr bwMode="auto">
          <a:xfrm>
            <a:off x="1524000" y="5356075"/>
            <a:ext cx="304800" cy="1059774"/>
          </a:xfrm>
          <a:prstGeom prst="rightBrac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テキスト ボックス 10"/>
          <p:cNvSpPr txBox="1"/>
          <p:nvPr/>
        </p:nvSpPr>
        <p:spPr>
          <a:xfrm>
            <a:off x="1981200" y="5356075"/>
            <a:ext cx="3103578" cy="1200329"/>
          </a:xfrm>
          <a:prstGeom prst="rect">
            <a:avLst/>
          </a:prstGeom>
          <a:solidFill>
            <a:schemeClr val="bg1"/>
          </a:solidFill>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メイリオ</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プレゼン用</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ゴシック</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日本語文書の</a:t>
            </a:r>
            <a:r>
              <a:rPr lang="en-US" altLang="ja-JP" dirty="0" smtClean="0">
                <a:latin typeface="メイリオ" panose="020B0604030504040204" pitchFamily="50" charset="-128"/>
                <a:ea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タイトル</a:t>
            </a:r>
          </a:p>
          <a:p>
            <a:pPr algn="l"/>
            <a:r>
              <a:rPr kumimoji="1" lang="ja-JP" altLang="en-US" dirty="0" smtClean="0">
                <a:latin typeface="メイリオ" panose="020B0604030504040204" pitchFamily="50" charset="-128"/>
                <a:ea typeface="メイリオ" panose="020B0604030504040204" pitchFamily="50" charset="-128"/>
              </a:rPr>
              <a:t>明朝</a:t>
            </a:r>
            <a:r>
              <a:rPr kumimoji="1" lang="en-US" altLang="ja-JP" dirty="0" smtClean="0">
                <a:latin typeface="メイリオ" panose="020B0604030504040204" pitchFamily="50" charset="-128"/>
                <a:ea typeface="メイリオ" panose="020B0604030504040204" pitchFamily="50" charset="-128"/>
              </a:rPr>
              <a:t>: </a:t>
            </a:r>
            <a:r>
              <a:rPr kumimoji="1" lang="ja-JP" altLang="en-US" dirty="0" smtClean="0">
                <a:latin typeface="メイリオ" panose="020B0604030504040204" pitchFamily="50" charset="-128"/>
                <a:ea typeface="メイリオ" panose="020B0604030504040204" pitchFamily="50" charset="-128"/>
              </a:rPr>
              <a:t>日本語文書の本文</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009843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配置</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1531573" y="3343417"/>
            <a:ext cx="4067175" cy="1831781"/>
          </a:xfrm>
          <a:prstGeom prst="rect">
            <a:avLst/>
          </a:prstGeom>
        </p:spPr>
      </p:pic>
      <p:sp>
        <p:nvSpPr>
          <p:cNvPr id="23" name="楕円 22"/>
          <p:cNvSpPr/>
          <p:nvPr/>
        </p:nvSpPr>
        <p:spPr bwMode="auto">
          <a:xfrm>
            <a:off x="3867819" y="3698283"/>
            <a:ext cx="623865"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下矢印 4"/>
          <p:cNvSpPr/>
          <p:nvPr/>
        </p:nvSpPr>
        <p:spPr bwMode="auto">
          <a:xfrm>
            <a:off x="3565161" y="2999798"/>
            <a:ext cx="483634" cy="30652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p:cNvSpPr txBox="1"/>
          <p:nvPr/>
        </p:nvSpPr>
        <p:spPr>
          <a:xfrm>
            <a:off x="1556112" y="5159587"/>
            <a:ext cx="4343400"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左揃え 中央揃え 右揃え 両端揃え</a:t>
            </a:r>
            <a:endParaRPr kumimoji="1" lang="ja-JP" altLang="en-US" sz="2000"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bwMode="auto">
          <a:xfrm flipH="1">
            <a:off x="2317865" y="4909414"/>
            <a:ext cx="609600"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コネクタ 12"/>
          <p:cNvCxnSpPr/>
          <p:nvPr/>
        </p:nvCxnSpPr>
        <p:spPr bwMode="auto">
          <a:xfrm flipH="1">
            <a:off x="3232265" y="4909414"/>
            <a:ext cx="151920"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p:cNvCxnSpPr/>
          <p:nvPr/>
        </p:nvCxnSpPr>
        <p:spPr bwMode="auto">
          <a:xfrm>
            <a:off x="3867819" y="4909414"/>
            <a:ext cx="126446"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コネクタ 16"/>
          <p:cNvCxnSpPr/>
          <p:nvPr/>
        </p:nvCxnSpPr>
        <p:spPr bwMode="auto">
          <a:xfrm>
            <a:off x="4179751" y="4909414"/>
            <a:ext cx="805114"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図 1"/>
          <p:cNvPicPr>
            <a:picLocks noChangeAspect="1"/>
          </p:cNvPicPr>
          <p:nvPr/>
        </p:nvPicPr>
        <p:blipFill>
          <a:blip r:embed="rId3"/>
          <a:stretch>
            <a:fillRect/>
          </a:stretch>
        </p:blipFill>
        <p:spPr>
          <a:xfrm>
            <a:off x="749625" y="1300484"/>
            <a:ext cx="6092222" cy="1318275"/>
          </a:xfrm>
          <a:prstGeom prst="rect">
            <a:avLst/>
          </a:prstGeom>
        </p:spPr>
      </p:pic>
      <p:sp>
        <p:nvSpPr>
          <p:cNvPr id="21" name="正方形/長方形 20"/>
          <p:cNvSpPr/>
          <p:nvPr/>
        </p:nvSpPr>
        <p:spPr bwMode="auto">
          <a:xfrm>
            <a:off x="533400" y="1328869"/>
            <a:ext cx="6524671" cy="132902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四角形吹き出し 18"/>
          <p:cNvSpPr/>
          <p:nvPr/>
        </p:nvSpPr>
        <p:spPr bwMode="auto">
          <a:xfrm>
            <a:off x="5169729" y="935930"/>
            <a:ext cx="3172416" cy="720813"/>
          </a:xfrm>
          <a:prstGeom prst="wedgeRectCallout">
            <a:avLst>
              <a:gd name="adj1" fmla="val -97154"/>
              <a:gd name="adj2" fmla="val 383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まず、配置を変えたい行にカーソルをもっていく。</a:t>
            </a:r>
            <a:endParaRPr lang="en-US" altLang="ja-JP" sz="2000" dirty="0" smtClean="0">
              <a:latin typeface="メイリオ" panose="020B0604030504040204" pitchFamily="50" charset="-128"/>
              <a:ea typeface="メイリオ" panose="020B0604030504040204" pitchFamily="50" charset="-128"/>
            </a:endParaRPr>
          </a:p>
        </p:txBody>
      </p:sp>
      <p:sp>
        <p:nvSpPr>
          <p:cNvPr id="22" name="楕円 21"/>
          <p:cNvSpPr/>
          <p:nvPr/>
        </p:nvSpPr>
        <p:spPr bwMode="auto">
          <a:xfrm>
            <a:off x="2545417" y="4985015"/>
            <a:ext cx="1322402"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5943403" y="3458975"/>
            <a:ext cx="2743397" cy="1785104"/>
          </a:xfrm>
          <a:prstGeom prst="rect">
            <a:avLst/>
          </a:prstGeom>
          <a:solidFill>
            <a:srgbClr val="99FF99"/>
          </a:solidFill>
          <a:ln>
            <a:solidFill>
              <a:schemeClr val="tx1"/>
            </a:solidFill>
          </a:ln>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ワンポイント</a:t>
            </a:r>
            <a:r>
              <a:rPr lang="en-US" altLang="ja-JP" sz="2200" dirty="0" smtClean="0">
                <a:latin typeface="メイリオ" panose="020B0604030504040204" pitchFamily="50" charset="-128"/>
                <a:ea typeface="メイリオ" panose="020B0604030504040204" pitchFamily="50" charset="-128"/>
              </a:rPr>
              <a:t>:</a:t>
            </a:r>
            <a:endParaRPr lang="ja-JP" altLang="en-US" sz="2200" dirty="0">
              <a:latin typeface="メイリオ" panose="020B0604030504040204" pitchFamily="50" charset="-128"/>
              <a:ea typeface="メイリオ" panose="020B0604030504040204" pitchFamily="50" charset="-128"/>
            </a:endParaRPr>
          </a:p>
          <a:p>
            <a:pPr algn="l"/>
            <a:r>
              <a:rPr lang="ja-JP" altLang="en-US" sz="2200" dirty="0" smtClean="0">
                <a:latin typeface="メイリオ" panose="020B0604030504040204" pitchFamily="50" charset="-128"/>
                <a:ea typeface="メイリオ" panose="020B0604030504040204" pitchFamily="50" charset="-128"/>
              </a:rPr>
              <a:t>スペースを入力して真ん中に持って行くようなことは</a:t>
            </a:r>
            <a:r>
              <a:rPr lang="ja-JP" altLang="en-US" sz="2200" dirty="0" smtClean="0">
                <a:solidFill>
                  <a:srgbClr val="FF0000"/>
                </a:solidFill>
                <a:latin typeface="メイリオ" panose="020B0604030504040204" pitchFamily="50" charset="-128"/>
                <a:ea typeface="メイリオ" panose="020B0604030504040204" pitchFamily="50" charset="-128"/>
              </a:rPr>
              <a:t>しないでください</a:t>
            </a:r>
            <a:r>
              <a:rPr lang="ja-JP" altLang="en-US" sz="2200" dirty="0" smtClean="0">
                <a:latin typeface="メイリオ" panose="020B0604030504040204" pitchFamily="50" charset="-128"/>
                <a:ea typeface="メイリオ" panose="020B0604030504040204" pitchFamily="50" charset="-128"/>
              </a:rPr>
              <a:t>。</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3675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en-US" altLang="ja-JP" sz="2800" dirty="0">
                <a:solidFill>
                  <a:srgbClr val="000000"/>
                </a:solidFill>
                <a:latin typeface="メイリオ" panose="020B0604030504040204" pitchFamily="50" charset="-128"/>
                <a:ea typeface="メイリオ" panose="020B0604030504040204" pitchFamily="50" charset="-128"/>
              </a:rPr>
              <a:t>2</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  文字サイズ</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16" name="図 15"/>
          <p:cNvPicPr>
            <a:picLocks noChangeAspect="1"/>
          </p:cNvPicPr>
          <p:nvPr/>
        </p:nvPicPr>
        <p:blipFill rotWithShape="1">
          <a:blip r:embed="rId2"/>
          <a:srcRect l="34188"/>
          <a:stretch/>
        </p:blipFill>
        <p:spPr>
          <a:xfrm>
            <a:off x="609600" y="1064074"/>
            <a:ext cx="4253913" cy="1065289"/>
          </a:xfrm>
          <a:prstGeom prst="rect">
            <a:avLst/>
          </a:prstGeom>
        </p:spPr>
      </p:pic>
      <p:sp>
        <p:nvSpPr>
          <p:cNvPr id="18" name="楕円 17"/>
          <p:cNvSpPr/>
          <p:nvPr/>
        </p:nvSpPr>
        <p:spPr bwMode="auto">
          <a:xfrm>
            <a:off x="1676400" y="988629"/>
            <a:ext cx="1542729" cy="684289"/>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四角形吹き出し 19"/>
          <p:cNvSpPr/>
          <p:nvPr/>
        </p:nvSpPr>
        <p:spPr bwMode="auto">
          <a:xfrm>
            <a:off x="5588431" y="824560"/>
            <a:ext cx="2990607" cy="1266420"/>
          </a:xfrm>
          <a:prstGeom prst="wedgeRectCallout">
            <a:avLst>
              <a:gd name="adj1" fmla="val -126069"/>
              <a:gd name="adj2" fmla="val -1056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400" dirty="0" smtClean="0">
                <a:latin typeface="メイリオ" panose="020B0604030504040204" pitchFamily="50" charset="-128"/>
                <a:ea typeface="メイリオ" panose="020B0604030504040204" pitchFamily="50" charset="-128"/>
              </a:rPr>
              <a:t>文字列の大きさを変更します。</a:t>
            </a:r>
            <a:endParaRPr lang="en-US" altLang="ja-JP" sz="2400" dirty="0" smtClean="0">
              <a:latin typeface="メイリオ" panose="020B0604030504040204" pitchFamily="50" charset="-128"/>
              <a:ea typeface="メイリオ" panose="020B0604030504040204" pitchFamily="50" charset="-128"/>
            </a:endParaRPr>
          </a:p>
          <a:p>
            <a:pPr algn="l"/>
            <a:r>
              <a:rPr kumimoji="1" lang="ja-JP" altLang="en-US" sz="2400" b="0" i="0"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普通</a:t>
            </a:r>
            <a:r>
              <a:rPr kumimoji="1" lang="ja-JP" altLang="en-US" sz="24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は</a:t>
            </a:r>
            <a:r>
              <a:rPr kumimoji="1" lang="en-US" altLang="ja-JP" sz="24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10or11</a:t>
            </a:r>
            <a:endParaRPr kumimoji="1" lang="ja-JP" altLang="en-US" sz="2400" b="0" i="0"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1385424" y="2883655"/>
            <a:ext cx="7301376" cy="2905125"/>
          </a:xfrm>
          <a:prstGeom prst="rect">
            <a:avLst/>
          </a:prstGeom>
        </p:spPr>
      </p:pic>
      <p:sp>
        <p:nvSpPr>
          <p:cNvPr id="24" name="正方形/長方形 23"/>
          <p:cNvSpPr/>
          <p:nvPr/>
        </p:nvSpPr>
        <p:spPr bwMode="auto">
          <a:xfrm>
            <a:off x="1524977" y="2926235"/>
            <a:ext cx="7028230" cy="286254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円形吹き出し 5"/>
          <p:cNvSpPr/>
          <p:nvPr/>
        </p:nvSpPr>
        <p:spPr bwMode="auto">
          <a:xfrm>
            <a:off x="2743200" y="2465593"/>
            <a:ext cx="914400" cy="658607"/>
          </a:xfrm>
          <a:prstGeom prst="wedgeEllipseCallout">
            <a:avLst>
              <a:gd name="adj1" fmla="val 89337"/>
              <a:gd name="adj2" fmla="val 625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16</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円形吹き出し 24"/>
          <p:cNvSpPr/>
          <p:nvPr/>
        </p:nvSpPr>
        <p:spPr bwMode="auto">
          <a:xfrm>
            <a:off x="401248" y="2782321"/>
            <a:ext cx="914400" cy="658607"/>
          </a:xfrm>
          <a:prstGeom prst="wedgeEllipseCallout">
            <a:avLst>
              <a:gd name="adj1" fmla="val 89337"/>
              <a:gd name="adj2" fmla="val 625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t>14</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円形吹き出し 25"/>
          <p:cNvSpPr/>
          <p:nvPr/>
        </p:nvSpPr>
        <p:spPr bwMode="auto">
          <a:xfrm>
            <a:off x="401248" y="3584924"/>
            <a:ext cx="914400" cy="658607"/>
          </a:xfrm>
          <a:prstGeom prst="wedgeEllipseCallout">
            <a:avLst>
              <a:gd name="adj1" fmla="val 89337"/>
              <a:gd name="adj2" fmla="val 625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t>11</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605528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a:t>
            </a:fld>
            <a:endParaRPr lang="en-US" altLang="ja-JP" sz="1400" smtClean="0"/>
          </a:p>
        </p:txBody>
      </p:sp>
      <p:sp>
        <p:nvSpPr>
          <p:cNvPr id="4099" name="Rectangle 2"/>
          <p:cNvSpPr>
            <a:spLocks noGrp="1" noChangeArrowheads="1"/>
          </p:cNvSpPr>
          <p:nvPr>
            <p:ph type="ctrTitle"/>
          </p:nvPr>
        </p:nvSpPr>
        <p:spPr>
          <a:xfrm>
            <a:off x="228600" y="289144"/>
            <a:ext cx="8629650" cy="612775"/>
          </a:xfrm>
        </p:spPr>
        <p:txBody>
          <a:bodyPr/>
          <a:lstStyle/>
          <a:p>
            <a:pPr algn="l" eaLnBrk="1" hangingPunct="1"/>
            <a:r>
              <a:rPr lang="ja-JP" altLang="en-US" sz="3200" dirty="0" smtClean="0">
                <a:ea typeface="メイリオ" panose="020B0604030504040204" pitchFamily="50" charset="-128"/>
              </a:rPr>
              <a:t>入門の具体的な学習の進め方</a:t>
            </a:r>
            <a:endParaRPr lang="ja-JP" altLang="en-US" sz="2800" dirty="0" smtClean="0">
              <a:ea typeface="メイリオ" panose="020B0604030504040204" pitchFamily="50" charset="-128"/>
            </a:endParaRPr>
          </a:p>
        </p:txBody>
      </p:sp>
      <p:sp>
        <p:nvSpPr>
          <p:cNvPr id="3" name="テキスト ボックス 2"/>
          <p:cNvSpPr txBox="1"/>
          <p:nvPr/>
        </p:nvSpPr>
        <p:spPr>
          <a:xfrm>
            <a:off x="457200" y="993775"/>
            <a:ext cx="7620000" cy="523220"/>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0</a:t>
            </a:r>
            <a:r>
              <a:rPr kumimoji="1" lang="en-US" altLang="ja-JP" sz="2800" dirty="0" smtClean="0">
                <a:latin typeface="メイリオ" panose="020B0604030504040204" pitchFamily="50" charset="-128"/>
                <a:ea typeface="メイリオ" panose="020B0604030504040204" pitchFamily="50" charset="-128"/>
              </a:rPr>
              <a:t>~15</a:t>
            </a:r>
            <a:r>
              <a:rPr kumimoji="1" lang="ja-JP" altLang="en-US" sz="2800" dirty="0" err="1" smtClean="0">
                <a:latin typeface="メイリオ" panose="020B0604030504040204" pitchFamily="50" charset="-128"/>
                <a:ea typeface="メイリオ" panose="020B0604030504040204" pitchFamily="50" charset="-128"/>
              </a:rPr>
              <a:t>まで</a:t>
            </a:r>
            <a:r>
              <a:rPr kumimoji="1" lang="ja-JP" altLang="en-US" sz="2800" dirty="0" smtClean="0">
                <a:latin typeface="メイリオ" panose="020B0604030504040204" pitchFamily="50" charset="-128"/>
                <a:ea typeface="メイリオ" panose="020B0604030504040204" pitchFamily="50" charset="-128"/>
              </a:rPr>
              <a:t>用意されています。</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066800" y="1608851"/>
            <a:ext cx="4572000" cy="830997"/>
          </a:xfrm>
          <a:prstGeom prst="rect">
            <a:avLst/>
          </a:prstGeom>
          <a:noFill/>
          <a:ln>
            <a:solidFill>
              <a:schemeClr val="tx1"/>
            </a:solidFill>
          </a:ln>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完成</a:t>
            </a:r>
            <a:r>
              <a:rPr kumimoji="1" lang="ja-JP" altLang="en-US" sz="2400" dirty="0" smtClean="0">
                <a:latin typeface="メイリオ" panose="020B0604030504040204" pitchFamily="50" charset="-128"/>
                <a:ea typeface="メイリオ" panose="020B0604030504040204" pitchFamily="50" charset="-128"/>
              </a:rPr>
              <a:t>イメージとヒントを見ながら、文書を作成する。</a:t>
            </a:r>
            <a:endParaRPr kumimoji="1"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1066800" y="3128513"/>
            <a:ext cx="4572000" cy="830997"/>
          </a:xfrm>
          <a:prstGeom prst="rect">
            <a:avLst/>
          </a:prstGeom>
          <a:no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文書が出来上がったら、先生のチェックを受ける</a:t>
            </a:r>
            <a:endParaRPr kumimoji="1" lang="ja-JP" altLang="en-US" sz="2400" dirty="0">
              <a:latin typeface="メイリオ" panose="020B0604030504040204" pitchFamily="50" charset="-128"/>
              <a:ea typeface="メイリオ" panose="020B0604030504040204" pitchFamily="50" charset="-128"/>
            </a:endParaRPr>
          </a:p>
        </p:txBody>
      </p:sp>
      <p:cxnSp>
        <p:nvCxnSpPr>
          <p:cNvPr id="8" name="直線矢印コネクタ 7"/>
          <p:cNvCxnSpPr>
            <a:stCxn id="2" idx="2"/>
            <a:endCxn id="9" idx="0"/>
          </p:cNvCxnSpPr>
          <p:nvPr/>
        </p:nvCxnSpPr>
        <p:spPr bwMode="auto">
          <a:xfrm>
            <a:off x="3352800" y="2439848"/>
            <a:ext cx="0" cy="688665"/>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テキスト ボックス 11"/>
          <p:cNvSpPr txBox="1"/>
          <p:nvPr/>
        </p:nvSpPr>
        <p:spPr>
          <a:xfrm>
            <a:off x="1066800" y="4304568"/>
            <a:ext cx="4572000" cy="461665"/>
          </a:xfrm>
          <a:prstGeom prst="rect">
            <a:avLst/>
          </a:prstGeom>
          <a:noFill/>
          <a:ln>
            <a:solidFill>
              <a:schemeClr val="tx1"/>
            </a:solidFill>
          </a:ln>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OK</a:t>
            </a:r>
            <a:r>
              <a:rPr kumimoji="1" lang="ja-JP" altLang="en-US" sz="2400" dirty="0" smtClean="0">
                <a:latin typeface="メイリオ" panose="020B0604030504040204" pitchFamily="50" charset="-128"/>
                <a:ea typeface="メイリオ" panose="020B0604030504040204" pitchFamily="50" charset="-128"/>
              </a:rPr>
              <a:t>だったら</a:t>
            </a:r>
            <a:r>
              <a:rPr lang="ja-JP" altLang="en-US" sz="2400" dirty="0">
                <a:latin typeface="メイリオ" panose="020B0604030504040204" pitchFamily="50" charset="-128"/>
                <a:ea typeface="メイリオ" panose="020B0604030504040204" pitchFamily="50" charset="-128"/>
              </a:rPr>
              <a:t>、次の課題に進む</a:t>
            </a:r>
          </a:p>
        </p:txBody>
      </p:sp>
      <p:cxnSp>
        <p:nvCxnSpPr>
          <p:cNvPr id="13" name="直線矢印コネクタ 12"/>
          <p:cNvCxnSpPr/>
          <p:nvPr/>
        </p:nvCxnSpPr>
        <p:spPr bwMode="auto">
          <a:xfrm>
            <a:off x="3352800" y="3959510"/>
            <a:ext cx="0" cy="319333"/>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矢印コネクタ 14"/>
          <p:cNvCxnSpPr>
            <a:endCxn id="2" idx="1"/>
          </p:cNvCxnSpPr>
          <p:nvPr/>
        </p:nvCxnSpPr>
        <p:spPr bwMode="auto">
          <a:xfrm flipV="1">
            <a:off x="533400" y="2024350"/>
            <a:ext cx="533400" cy="183712"/>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コネクタ 19"/>
          <p:cNvCxnSpPr/>
          <p:nvPr/>
        </p:nvCxnSpPr>
        <p:spPr bwMode="auto">
          <a:xfrm>
            <a:off x="533400" y="2208062"/>
            <a:ext cx="0" cy="300038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コネクタ 21"/>
          <p:cNvCxnSpPr/>
          <p:nvPr/>
        </p:nvCxnSpPr>
        <p:spPr bwMode="auto">
          <a:xfrm>
            <a:off x="533400" y="5208448"/>
            <a:ext cx="2819400"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コネクタ 23"/>
          <p:cNvCxnSpPr/>
          <p:nvPr/>
        </p:nvCxnSpPr>
        <p:spPr bwMode="auto">
          <a:xfrm>
            <a:off x="3341077" y="4766233"/>
            <a:ext cx="11723" cy="44221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1251972" y="5409237"/>
            <a:ext cx="6582905" cy="1200329"/>
          </a:xfrm>
          <a:prstGeom prst="rect">
            <a:avLst/>
          </a:prstGeom>
          <a:noFill/>
        </p:spPr>
        <p:txBody>
          <a:bodyPr wrap="square" rtlCol="0">
            <a:spAutoFit/>
          </a:bodyPr>
          <a:lstStyle/>
          <a:p>
            <a:pPr algn="l"/>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課題の</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ヒントはまとめて</a:t>
            </a:r>
            <a:r>
              <a:rPr kumimoji="1"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Google Classroom</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の中にもありますので、前の課題でやったことを忘れたら、それを見てください。</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8603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61929" y="912889"/>
            <a:ext cx="2514600" cy="2267153"/>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表の作成</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561929" y="946469"/>
            <a:ext cx="2790871" cy="229427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740631" y="879309"/>
            <a:ext cx="471407" cy="382511"/>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976335" y="1295400"/>
            <a:ext cx="471407" cy="382511"/>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254347" y="3589675"/>
            <a:ext cx="2786925" cy="1441626"/>
          </a:xfrm>
          <a:prstGeom prst="wedgeRectCallout">
            <a:avLst>
              <a:gd name="adj1" fmla="val -18674"/>
              <a:gd name="adj2" fmla="val -1734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まず</a:t>
            </a:r>
            <a:r>
              <a:rPr lang="ja-JP" altLang="en-US" sz="2000" dirty="0" smtClean="0">
                <a:latin typeface="メイリオ" panose="020B0604030504040204" pitchFamily="50" charset="-128"/>
                <a:ea typeface="メイリオ" panose="020B0604030504040204" pitchFamily="50" charset="-128"/>
              </a:rPr>
              <a:t>は</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表</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で新しく作る表を指定する。</a:t>
            </a:r>
          </a:p>
          <a:p>
            <a:pPr algn="l"/>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現在</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のカーソル位置に表が作られます。</a:t>
            </a:r>
          </a:p>
        </p:txBody>
      </p:sp>
      <p:grpSp>
        <p:nvGrpSpPr>
          <p:cNvPr id="8" name="グループ化 7"/>
          <p:cNvGrpSpPr/>
          <p:nvPr/>
        </p:nvGrpSpPr>
        <p:grpSpPr>
          <a:xfrm>
            <a:off x="3799494" y="912889"/>
            <a:ext cx="2267153" cy="2267153"/>
            <a:chOff x="4144733" y="609600"/>
            <a:chExt cx="3194341" cy="3194341"/>
          </a:xfrm>
        </p:grpSpPr>
        <p:pic>
          <p:nvPicPr>
            <p:cNvPr id="27" name="図 26"/>
            <p:cNvPicPr>
              <a:picLocks noChangeAspect="1"/>
            </p:cNvPicPr>
            <p:nvPr/>
          </p:nvPicPr>
          <p:blipFill>
            <a:blip r:embed="rId3"/>
            <a:srcRect r="14557"/>
            <a:stretch>
              <a:fillRect/>
            </a:stretch>
          </p:blipFill>
          <p:spPr>
            <a:xfrm>
              <a:off x="4572001" y="946469"/>
              <a:ext cx="2767073" cy="2590800"/>
            </a:xfrm>
            <a:custGeom>
              <a:avLst/>
              <a:gdLst>
                <a:gd name="connsiteX0" fmla="*/ 210192 w 2767073"/>
                <a:gd name="connsiteY0" fmla="*/ 0 h 2590800"/>
                <a:gd name="connsiteX1" fmla="*/ 2074398 w 2767073"/>
                <a:gd name="connsiteY1" fmla="*/ 0 h 2590800"/>
                <a:gd name="connsiteX2" fmla="*/ 2175805 w 2767073"/>
                <a:gd name="connsiteY2" fmla="*/ 75830 h 2590800"/>
                <a:gd name="connsiteX3" fmla="*/ 2767073 w 2767073"/>
                <a:gd name="connsiteY3" fmla="*/ 1329588 h 2590800"/>
                <a:gd name="connsiteX4" fmla="*/ 2175805 w 2767073"/>
                <a:gd name="connsiteY4" fmla="*/ 2583346 h 2590800"/>
                <a:gd name="connsiteX5" fmla="*/ 2165836 w 2767073"/>
                <a:gd name="connsiteY5" fmla="*/ 2590800 h 2590800"/>
                <a:gd name="connsiteX6" fmla="*/ 118754 w 2767073"/>
                <a:gd name="connsiteY6" fmla="*/ 2590800 h 2590800"/>
                <a:gd name="connsiteX7" fmla="*/ 108786 w 2767073"/>
                <a:gd name="connsiteY7" fmla="*/ 2583346 h 2590800"/>
                <a:gd name="connsiteX8" fmla="*/ 0 w 2767073"/>
                <a:gd name="connsiteY8" fmla="*/ 2484475 h 2590800"/>
                <a:gd name="connsiteX9" fmla="*/ 0 w 2767073"/>
                <a:gd name="connsiteY9" fmla="*/ 174701 h 2590800"/>
                <a:gd name="connsiteX10" fmla="*/ 108786 w 2767073"/>
                <a:gd name="connsiteY10" fmla="*/ 75830 h 259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7073" h="2590800">
                  <a:moveTo>
                    <a:pt x="210192" y="0"/>
                  </a:moveTo>
                  <a:lnTo>
                    <a:pt x="2074398" y="0"/>
                  </a:lnTo>
                  <a:lnTo>
                    <a:pt x="2175805" y="75830"/>
                  </a:lnTo>
                  <a:cubicBezTo>
                    <a:pt x="2536907" y="373839"/>
                    <a:pt x="2767073" y="824834"/>
                    <a:pt x="2767073" y="1329588"/>
                  </a:cubicBezTo>
                  <a:cubicBezTo>
                    <a:pt x="2767073" y="1834342"/>
                    <a:pt x="2536907" y="2285338"/>
                    <a:pt x="2175805" y="2583346"/>
                  </a:cubicBezTo>
                  <a:lnTo>
                    <a:pt x="2165836" y="2590800"/>
                  </a:lnTo>
                  <a:lnTo>
                    <a:pt x="118754" y="2590800"/>
                  </a:lnTo>
                  <a:lnTo>
                    <a:pt x="108786" y="2583346"/>
                  </a:lnTo>
                  <a:lnTo>
                    <a:pt x="0" y="2484475"/>
                  </a:lnTo>
                  <a:lnTo>
                    <a:pt x="0" y="174701"/>
                  </a:lnTo>
                  <a:lnTo>
                    <a:pt x="108786" y="75830"/>
                  </a:lnTo>
                  <a:close/>
                </a:path>
              </a:pathLst>
            </a:custGeom>
          </p:spPr>
        </p:pic>
        <p:sp>
          <p:nvSpPr>
            <p:cNvPr id="6" name="楕円 5"/>
            <p:cNvSpPr/>
            <p:nvPr/>
          </p:nvSpPr>
          <p:spPr bwMode="auto">
            <a:xfrm>
              <a:off x="4144733" y="609600"/>
              <a:ext cx="3194341" cy="3194341"/>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grpSp>
      <p:pic>
        <p:nvPicPr>
          <p:cNvPr id="29" name="図 28"/>
          <p:cNvPicPr>
            <a:picLocks noChangeAspect="1"/>
          </p:cNvPicPr>
          <p:nvPr/>
        </p:nvPicPr>
        <p:blipFill>
          <a:blip r:embed="rId4">
            <a:clrChange>
              <a:clrFrom>
                <a:srgbClr val="FFFFFF"/>
              </a:clrFrom>
              <a:clrTo>
                <a:srgbClr val="FFFFFF">
                  <a:alpha val="0"/>
                </a:srgbClr>
              </a:clrTo>
            </a:clrChange>
          </a:blip>
          <a:stretch>
            <a:fillRect/>
          </a:stretch>
        </p:blipFill>
        <p:spPr>
          <a:xfrm>
            <a:off x="3866031" y="1636890"/>
            <a:ext cx="1200150" cy="762000"/>
          </a:xfrm>
          <a:prstGeom prst="rect">
            <a:avLst/>
          </a:prstGeom>
        </p:spPr>
      </p:pic>
      <p:sp>
        <p:nvSpPr>
          <p:cNvPr id="31" name="四角形吹き出し 30"/>
          <p:cNvSpPr/>
          <p:nvPr/>
        </p:nvSpPr>
        <p:spPr bwMode="auto">
          <a:xfrm>
            <a:off x="6226537" y="918928"/>
            <a:ext cx="2786925" cy="1290872"/>
          </a:xfrm>
          <a:prstGeom prst="wedgeRectCallout">
            <a:avLst>
              <a:gd name="adj1" fmla="val -108291"/>
              <a:gd name="adj2" fmla="val 2044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表の線の上にカーソルを持っていて、この形になると、幅の変更が可能</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30" name="図 29"/>
          <p:cNvPicPr>
            <a:picLocks noChangeAspect="1"/>
          </p:cNvPicPr>
          <p:nvPr/>
        </p:nvPicPr>
        <p:blipFill>
          <a:blip r:embed="rId5"/>
          <a:stretch>
            <a:fillRect/>
          </a:stretch>
        </p:blipFill>
        <p:spPr>
          <a:xfrm>
            <a:off x="3352800" y="3725655"/>
            <a:ext cx="3310189" cy="2609208"/>
          </a:xfrm>
          <a:prstGeom prst="rect">
            <a:avLst/>
          </a:prstGeom>
        </p:spPr>
      </p:pic>
      <p:sp>
        <p:nvSpPr>
          <p:cNvPr id="33" name="正方形/長方形 32"/>
          <p:cNvSpPr/>
          <p:nvPr/>
        </p:nvSpPr>
        <p:spPr bwMode="auto">
          <a:xfrm>
            <a:off x="3352800" y="3664953"/>
            <a:ext cx="3310189" cy="266991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四角形吹き出し 33"/>
          <p:cNvSpPr/>
          <p:nvPr/>
        </p:nvSpPr>
        <p:spPr bwMode="auto">
          <a:xfrm>
            <a:off x="6889315" y="3348446"/>
            <a:ext cx="1949886" cy="2214154"/>
          </a:xfrm>
          <a:prstGeom prst="wedgeRectCallout">
            <a:avLst>
              <a:gd name="adj1" fmla="val -146867"/>
              <a:gd name="adj2" fmla="val -13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表の列又は行を範囲指定してから右クリックすると、表のいろいろな操作ができる。</a:t>
            </a:r>
            <a:endPar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87058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配置</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471508" y="651279"/>
            <a:ext cx="4672492" cy="1414462"/>
          </a:xfrm>
          <a:prstGeom prst="rect">
            <a:avLst/>
          </a:prstGeom>
        </p:spPr>
      </p:pic>
      <p:sp>
        <p:nvSpPr>
          <p:cNvPr id="18" name="正方形/長方形 17"/>
          <p:cNvSpPr/>
          <p:nvPr/>
        </p:nvSpPr>
        <p:spPr bwMode="auto">
          <a:xfrm>
            <a:off x="4800600" y="925739"/>
            <a:ext cx="3733800" cy="80613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四角形吹き出し 18"/>
          <p:cNvSpPr/>
          <p:nvPr/>
        </p:nvSpPr>
        <p:spPr bwMode="auto">
          <a:xfrm>
            <a:off x="825839" y="1011057"/>
            <a:ext cx="3172416" cy="720813"/>
          </a:xfrm>
          <a:prstGeom prst="wedgeRectCallout">
            <a:avLst>
              <a:gd name="adj1" fmla="val 83603"/>
              <a:gd name="adj2" fmla="val -896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まず、配置を変えたい行にカーソルをもっていく。</a:t>
            </a:r>
            <a:endParaRPr lang="en-US" altLang="ja-JP" sz="2000" dirty="0" smtClean="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stretch>
            <a:fillRect/>
          </a:stretch>
        </p:blipFill>
        <p:spPr>
          <a:xfrm>
            <a:off x="4471508" y="1939203"/>
            <a:ext cx="4067175" cy="1831781"/>
          </a:xfrm>
          <a:prstGeom prst="rect">
            <a:avLst/>
          </a:prstGeom>
        </p:spPr>
      </p:pic>
      <p:sp>
        <p:nvSpPr>
          <p:cNvPr id="23" name="楕円 22"/>
          <p:cNvSpPr/>
          <p:nvPr/>
        </p:nvSpPr>
        <p:spPr bwMode="auto">
          <a:xfrm>
            <a:off x="6807754" y="2294069"/>
            <a:ext cx="623865" cy="685800"/>
          </a:xfrm>
          <a:prstGeom prst="ellipse">
            <a:avLst/>
          </a:prstGeom>
          <a:noFill/>
          <a:ln w="127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下矢印 4"/>
          <p:cNvSpPr/>
          <p:nvPr/>
        </p:nvSpPr>
        <p:spPr bwMode="auto">
          <a:xfrm>
            <a:off x="6324120" y="1860474"/>
            <a:ext cx="483634" cy="30652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p:cNvSpPr txBox="1"/>
          <p:nvPr/>
        </p:nvSpPr>
        <p:spPr>
          <a:xfrm>
            <a:off x="4496047" y="3755373"/>
            <a:ext cx="4343400" cy="400110"/>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左揃え 中央揃え 右揃え 両端揃え</a:t>
            </a:r>
            <a:endParaRPr kumimoji="1" lang="ja-JP" altLang="en-US" sz="2000"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bwMode="auto">
          <a:xfrm flipH="1">
            <a:off x="5257800" y="3505200"/>
            <a:ext cx="609600"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コネクタ 12"/>
          <p:cNvCxnSpPr/>
          <p:nvPr/>
        </p:nvCxnSpPr>
        <p:spPr bwMode="auto">
          <a:xfrm flipH="1">
            <a:off x="6172200" y="3505200"/>
            <a:ext cx="151920"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p:cNvCxnSpPr/>
          <p:nvPr/>
        </p:nvCxnSpPr>
        <p:spPr bwMode="auto">
          <a:xfrm>
            <a:off x="6807754" y="3505200"/>
            <a:ext cx="126446"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コネクタ 16"/>
          <p:cNvCxnSpPr/>
          <p:nvPr/>
        </p:nvCxnSpPr>
        <p:spPr bwMode="auto">
          <a:xfrm>
            <a:off x="7119686" y="3505200"/>
            <a:ext cx="805114" cy="25017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 name="図 19"/>
          <p:cNvPicPr>
            <a:picLocks noChangeAspect="1"/>
          </p:cNvPicPr>
          <p:nvPr/>
        </p:nvPicPr>
        <p:blipFill>
          <a:blip r:embed="rId4"/>
          <a:stretch>
            <a:fillRect/>
          </a:stretch>
        </p:blipFill>
        <p:spPr>
          <a:xfrm>
            <a:off x="625556" y="3377473"/>
            <a:ext cx="3040110" cy="3078755"/>
          </a:xfrm>
          <a:prstGeom prst="rect">
            <a:avLst/>
          </a:prstGeom>
        </p:spPr>
      </p:pic>
      <p:sp>
        <p:nvSpPr>
          <p:cNvPr id="35" name="正方形/長方形 34"/>
          <p:cNvSpPr/>
          <p:nvPr/>
        </p:nvSpPr>
        <p:spPr bwMode="auto">
          <a:xfrm>
            <a:off x="988666" y="3102134"/>
            <a:ext cx="2999208" cy="335409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4661952" y="4779181"/>
            <a:ext cx="3172416" cy="1316819"/>
          </a:xfrm>
          <a:prstGeom prst="wedgeRectCallout">
            <a:avLst>
              <a:gd name="adj1" fmla="val -126955"/>
              <a:gd name="adj2" fmla="val -4767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複数の行や表の中を、いっきに配置を変える場合は、範囲指定してから配置を指定</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57943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3</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画像</a:t>
            </a:r>
            <a:r>
              <a:rPr lang="ja-JP" altLang="en-US" sz="2800" dirty="0" smtClean="0">
                <a:solidFill>
                  <a:srgbClr val="000000"/>
                </a:solidFill>
                <a:latin typeface="メイリオ" panose="020B0604030504040204" pitchFamily="50" charset="-128"/>
                <a:ea typeface="メイリオ" panose="020B0604030504040204" pitchFamily="50" charset="-128"/>
              </a:rPr>
              <a:t>の挿入</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方法</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直接検索</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28973" y="965041"/>
            <a:ext cx="4657725" cy="1724025"/>
          </a:xfrm>
          <a:prstGeom prst="rect">
            <a:avLst/>
          </a:prstGeom>
        </p:spPr>
      </p:pic>
      <p:sp>
        <p:nvSpPr>
          <p:cNvPr id="21" name="正方形/長方形 20"/>
          <p:cNvSpPr/>
          <p:nvPr/>
        </p:nvSpPr>
        <p:spPr bwMode="auto">
          <a:xfrm>
            <a:off x="594102" y="890932"/>
            <a:ext cx="4587498" cy="208151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四角形吹き出し 21"/>
          <p:cNvSpPr/>
          <p:nvPr/>
        </p:nvSpPr>
        <p:spPr bwMode="auto">
          <a:xfrm>
            <a:off x="5514384" y="1669091"/>
            <a:ext cx="3477216" cy="769310"/>
          </a:xfrm>
          <a:prstGeom prst="wedgeRectCallout">
            <a:avLst>
              <a:gd name="adj1" fmla="val -63446"/>
              <a:gd name="adj2" fmla="val -2920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画像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ウェブ検索</a:t>
            </a:r>
            <a:r>
              <a:rPr lang="en-US" altLang="ja-JP" sz="2000" dirty="0" smtClean="0">
                <a:latin typeface="メイリオ" panose="020B0604030504040204" pitchFamily="50" charset="-128"/>
                <a:ea typeface="メイリオ" panose="020B0604030504040204" pitchFamily="50" charset="-128"/>
              </a:rPr>
              <a:t>]</a:t>
            </a:r>
          </a:p>
          <a:p>
            <a:pPr algn="l"/>
            <a:r>
              <a:rPr lang="ja-JP" altLang="en-US" sz="2000" dirty="0" smtClean="0">
                <a:latin typeface="メイリオ" panose="020B0604030504040204" pitchFamily="50" charset="-128"/>
                <a:ea typeface="メイリオ" panose="020B0604030504040204" pitchFamily="50" charset="-128"/>
              </a:rPr>
              <a:t>を指定する。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6" name="下矢印 5"/>
          <p:cNvSpPr/>
          <p:nvPr/>
        </p:nvSpPr>
        <p:spPr bwMode="auto">
          <a:xfrm>
            <a:off x="2819400" y="3124200"/>
            <a:ext cx="685800" cy="3810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8" name="図 7"/>
          <p:cNvPicPr>
            <a:picLocks noChangeAspect="1"/>
          </p:cNvPicPr>
          <p:nvPr/>
        </p:nvPicPr>
        <p:blipFill>
          <a:blip r:embed="rId3"/>
          <a:stretch>
            <a:fillRect/>
          </a:stretch>
        </p:blipFill>
        <p:spPr>
          <a:xfrm>
            <a:off x="1152229" y="3740651"/>
            <a:ext cx="3662363" cy="2900957"/>
          </a:xfrm>
          <a:prstGeom prst="rect">
            <a:avLst/>
          </a:prstGeom>
        </p:spPr>
      </p:pic>
      <p:sp>
        <p:nvSpPr>
          <p:cNvPr id="24" name="正方形/長方形 23"/>
          <p:cNvSpPr/>
          <p:nvPr/>
        </p:nvSpPr>
        <p:spPr bwMode="auto">
          <a:xfrm>
            <a:off x="824208" y="3656953"/>
            <a:ext cx="3990384" cy="304357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2188059" y="3858352"/>
            <a:ext cx="1542729" cy="400908"/>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4766618" y="3823168"/>
            <a:ext cx="3477216" cy="769310"/>
          </a:xfrm>
          <a:prstGeom prst="wedgeRectCallout">
            <a:avLst>
              <a:gd name="adj1" fmla="val -73697"/>
              <a:gd name="adj2" fmla="val -2316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画像</a:t>
            </a:r>
            <a:r>
              <a:rPr lang="ja-JP" altLang="en-US" sz="2000" dirty="0" smtClean="0">
                <a:latin typeface="メイリオ" panose="020B0604030504040204" pitchFamily="50" charset="-128"/>
                <a:ea typeface="メイリオ" panose="020B0604030504040204" pitchFamily="50" charset="-128"/>
              </a:rPr>
              <a:t>を探すためのキーワードを指定する。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5189349" y="4814515"/>
            <a:ext cx="2729450" cy="1569660"/>
          </a:xfrm>
          <a:prstGeom prst="rect">
            <a:avLst/>
          </a:prstGeom>
          <a:no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補足</a:t>
            </a:r>
            <a:r>
              <a:rPr kumimoji="1" lang="en-US" altLang="ja-JP" sz="2400" dirty="0" smtClean="0">
                <a:latin typeface="メイリオ" panose="020B0604030504040204" pitchFamily="50" charset="-128"/>
                <a:ea typeface="メイリオ" panose="020B0604030504040204" pitchFamily="50" charset="-128"/>
              </a:rPr>
              <a:t>:</a:t>
            </a:r>
          </a:p>
          <a:p>
            <a:pPr algn="l"/>
            <a:r>
              <a:rPr lang="ja-JP" altLang="en-US" sz="2400" dirty="0" smtClean="0">
                <a:latin typeface="メイリオ" panose="020B0604030504040204" pitchFamily="50" charset="-128"/>
                <a:ea typeface="メイリオ" panose="020B0604030504040204" pitchFamily="50" charset="-128"/>
              </a:rPr>
              <a:t>課題の画像は、必ずしも同じものでなくてもいいです。</a:t>
            </a:r>
            <a:endParaRPr kumimoji="1" lang="ja-JP" altLang="en-US" sz="2400" dirty="0">
              <a:latin typeface="メイリオ" panose="020B0604030504040204" pitchFamily="50" charset="-128"/>
              <a:ea typeface="メイリオ" panose="020B0604030504040204" pitchFamily="50" charset="-128"/>
            </a:endParaRPr>
          </a:p>
        </p:txBody>
      </p:sp>
      <p:sp>
        <p:nvSpPr>
          <p:cNvPr id="27" name="楕円 26"/>
          <p:cNvSpPr/>
          <p:nvPr/>
        </p:nvSpPr>
        <p:spPr bwMode="auto">
          <a:xfrm>
            <a:off x="3011540" y="1742214"/>
            <a:ext cx="1542729" cy="400908"/>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1274896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565698" y="6165358"/>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879141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3</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画像</a:t>
            </a:r>
            <a:r>
              <a:rPr lang="ja-JP" altLang="en-US" sz="2800" dirty="0" smtClean="0">
                <a:solidFill>
                  <a:srgbClr val="000000"/>
                </a:solidFill>
                <a:latin typeface="メイリオ" panose="020B0604030504040204" pitchFamily="50" charset="-128"/>
                <a:ea typeface="メイリオ" panose="020B0604030504040204" pitchFamily="50" charset="-128"/>
              </a:rPr>
              <a:t>の挿入</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方法</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ダウンロード</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68271" y="4390935"/>
            <a:ext cx="4657725" cy="1724025"/>
          </a:xfrm>
          <a:prstGeom prst="rect">
            <a:avLst/>
          </a:prstGeom>
        </p:spPr>
      </p:pic>
      <p:sp>
        <p:nvSpPr>
          <p:cNvPr id="21" name="正方形/長方形 20"/>
          <p:cNvSpPr/>
          <p:nvPr/>
        </p:nvSpPr>
        <p:spPr bwMode="auto">
          <a:xfrm>
            <a:off x="533400" y="4316826"/>
            <a:ext cx="4587498" cy="208151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四角形吹き出し 21"/>
          <p:cNvSpPr/>
          <p:nvPr/>
        </p:nvSpPr>
        <p:spPr bwMode="auto">
          <a:xfrm>
            <a:off x="5287290" y="4461149"/>
            <a:ext cx="3477216" cy="1443849"/>
          </a:xfrm>
          <a:prstGeom prst="wedgeRectCallout">
            <a:avLst>
              <a:gd name="adj1" fmla="val -69686"/>
              <a:gd name="adj2" fmla="val 4130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画像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ドライブ</a:t>
            </a:r>
            <a:r>
              <a:rPr lang="en-US" altLang="ja-JP" sz="2000" dirty="0" smtClean="0">
                <a:latin typeface="メイリオ" panose="020B0604030504040204" pitchFamily="50" charset="-128"/>
                <a:ea typeface="メイリオ" panose="020B0604030504040204" pitchFamily="50" charset="-128"/>
              </a:rPr>
              <a:t>]</a:t>
            </a:r>
          </a:p>
          <a:p>
            <a:pPr algn="l"/>
            <a:r>
              <a:rPr lang="ja-JP" altLang="en-US" sz="2000" dirty="0" smtClean="0">
                <a:latin typeface="メイリオ" panose="020B0604030504040204" pitchFamily="50" charset="-128"/>
                <a:ea typeface="メイリオ" panose="020B0604030504040204" pitchFamily="50" charset="-128"/>
              </a:rPr>
              <a:t>で、保存した画像を挿入する。</a:t>
            </a:r>
            <a:r>
              <a:rPr lang="en-US" altLang="ja-JP" sz="2000" dirty="0" smtClean="0">
                <a:latin typeface="メイリオ" panose="020B0604030504040204" pitchFamily="50" charset="-128"/>
                <a:ea typeface="メイリオ" panose="020B0604030504040204" pitchFamily="50" charset="-128"/>
              </a:rPr>
              <a:t>(google</a:t>
            </a:r>
            <a:r>
              <a:rPr lang="ja-JP" altLang="en-US" sz="2000" dirty="0" smtClean="0">
                <a:latin typeface="メイリオ" panose="020B0604030504040204" pitchFamily="50" charset="-128"/>
                <a:ea typeface="メイリオ" panose="020B0604030504040204" pitchFamily="50" charset="-128"/>
              </a:rPr>
              <a:t>ドライブに保存した場合</a:t>
            </a:r>
            <a:r>
              <a:rPr lang="en-US" altLang="ja-JP" sz="2000" dirty="0" smtClean="0">
                <a:latin typeface="メイリオ" panose="020B0604030504040204" pitchFamily="50" charset="-128"/>
                <a:ea typeface="メイリオ" panose="020B0604030504040204" pitchFamily="50" charset="-128"/>
              </a:rPr>
              <a:t>)</a:t>
            </a:r>
          </a:p>
        </p:txBody>
      </p:sp>
      <p:sp>
        <p:nvSpPr>
          <p:cNvPr id="27" name="楕円 26"/>
          <p:cNvSpPr/>
          <p:nvPr/>
        </p:nvSpPr>
        <p:spPr bwMode="auto">
          <a:xfrm>
            <a:off x="2859354" y="5663841"/>
            <a:ext cx="1542729"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3"/>
          <a:stretch>
            <a:fillRect/>
          </a:stretch>
        </p:blipFill>
        <p:spPr>
          <a:xfrm>
            <a:off x="436845" y="1061415"/>
            <a:ext cx="6119812" cy="2500038"/>
          </a:xfrm>
          <a:prstGeom prst="rect">
            <a:avLst/>
          </a:prstGeom>
        </p:spPr>
      </p:pic>
      <p:sp>
        <p:nvSpPr>
          <p:cNvPr id="15" name="正方形/長方形 14"/>
          <p:cNvSpPr/>
          <p:nvPr/>
        </p:nvSpPr>
        <p:spPr bwMode="auto">
          <a:xfrm>
            <a:off x="435903" y="998622"/>
            <a:ext cx="6120753" cy="256283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楕円 15"/>
          <p:cNvSpPr/>
          <p:nvPr/>
        </p:nvSpPr>
        <p:spPr bwMode="auto">
          <a:xfrm>
            <a:off x="1354405" y="1178563"/>
            <a:ext cx="931596" cy="345437"/>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3550524" y="1598317"/>
            <a:ext cx="931596" cy="345437"/>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四角形吹き出し 17"/>
          <p:cNvSpPr/>
          <p:nvPr/>
        </p:nvSpPr>
        <p:spPr bwMode="auto">
          <a:xfrm>
            <a:off x="5120898" y="1197309"/>
            <a:ext cx="3810000" cy="1351886"/>
          </a:xfrm>
          <a:prstGeom prst="wedgeRectCallout">
            <a:avLst>
              <a:gd name="adj1" fmla="val -64783"/>
              <a:gd name="adj2" fmla="val -2518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普通</a:t>
            </a:r>
            <a:r>
              <a:rPr lang="ja-JP" altLang="en-US" sz="2000" dirty="0" smtClean="0">
                <a:latin typeface="メイリオ" panose="020B0604030504040204" pitchFamily="50" charset="-128"/>
                <a:ea typeface="メイリオ" panose="020B0604030504040204" pitchFamily="50" charset="-128"/>
              </a:rPr>
              <a:t>にブラウザで画像を検索して、保存又はダウンロードする。</a:t>
            </a:r>
          </a:p>
          <a:p>
            <a:pPr algn="l"/>
            <a:r>
              <a:rPr lang="en-US" altLang="ja-JP" sz="2000" dirty="0" smtClean="0">
                <a:latin typeface="メイリオ" panose="020B0604030504040204" pitchFamily="50" charset="-128"/>
                <a:ea typeface="メイリオ" panose="020B0604030504040204" pitchFamily="50" charset="-128"/>
              </a:rPr>
              <a:t>Google</a:t>
            </a:r>
            <a:r>
              <a:rPr lang="ja-JP" altLang="en-US" sz="2000" dirty="0" smtClean="0">
                <a:latin typeface="メイリオ" panose="020B0604030504040204" pitchFamily="50" charset="-128"/>
                <a:ea typeface="メイリオ" panose="020B0604030504040204" pitchFamily="50" charset="-128"/>
              </a:rPr>
              <a:t>ドライブの保存した方が良い</a:t>
            </a:r>
            <a:endParaRPr lang="en-US" altLang="ja-JP" sz="2000" dirty="0" smtClean="0">
              <a:latin typeface="メイリオ" panose="020B0604030504040204" pitchFamily="50" charset="-128"/>
              <a:ea typeface="メイリオ" panose="020B0604030504040204" pitchFamily="50" charset="-128"/>
            </a:endParaRPr>
          </a:p>
        </p:txBody>
      </p:sp>
      <p:sp>
        <p:nvSpPr>
          <p:cNvPr id="4" name="下矢印 3"/>
          <p:cNvSpPr/>
          <p:nvPr/>
        </p:nvSpPr>
        <p:spPr bwMode="auto">
          <a:xfrm>
            <a:off x="2743200" y="3810000"/>
            <a:ext cx="533400" cy="3810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8077555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4</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箇条書き</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・をつけ</a:t>
            </a:r>
            <a:r>
              <a:rPr lang="ja-JP" altLang="en-US" sz="2800" dirty="0">
                <a:solidFill>
                  <a:srgbClr val="000000"/>
                </a:solidFill>
                <a:latin typeface="メイリオ" panose="020B0604030504040204" pitchFamily="50" charset="-128"/>
                <a:ea typeface="メイリオ" panose="020B0604030504040204" pitchFamily="50" charset="-128"/>
              </a:rPr>
              <a:t>る</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066800" y="1062920"/>
            <a:ext cx="4000500" cy="1590675"/>
          </a:xfrm>
          <a:prstGeom prst="rect">
            <a:avLst/>
          </a:prstGeom>
        </p:spPr>
      </p:pic>
      <p:sp>
        <p:nvSpPr>
          <p:cNvPr id="21" name="正方形/長方形 20"/>
          <p:cNvSpPr/>
          <p:nvPr/>
        </p:nvSpPr>
        <p:spPr bwMode="auto">
          <a:xfrm>
            <a:off x="773301" y="95696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5519550" y="1199847"/>
            <a:ext cx="3172416" cy="857553"/>
          </a:xfrm>
          <a:prstGeom prst="wedgeRectCallout">
            <a:avLst>
              <a:gd name="adj1" fmla="val -71751"/>
              <a:gd name="adj2" fmla="val 1832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まず、点をつける行を範囲指定する。</a:t>
            </a:r>
            <a:endParaRPr lang="en-US" altLang="ja-JP" sz="2000" dirty="0" smtClean="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3"/>
          <a:stretch>
            <a:fillRect/>
          </a:stretch>
        </p:blipFill>
        <p:spPr>
          <a:xfrm>
            <a:off x="773301" y="3047565"/>
            <a:ext cx="2981325" cy="2228850"/>
          </a:xfrm>
          <a:prstGeom prst="rect">
            <a:avLst/>
          </a:prstGeom>
        </p:spPr>
      </p:pic>
      <p:sp>
        <p:nvSpPr>
          <p:cNvPr id="22" name="正方形/長方形 21"/>
          <p:cNvSpPr/>
          <p:nvPr/>
        </p:nvSpPr>
        <p:spPr bwMode="auto">
          <a:xfrm>
            <a:off x="609601" y="3047565"/>
            <a:ext cx="3352800" cy="23054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楕円 23"/>
          <p:cNvSpPr/>
          <p:nvPr/>
        </p:nvSpPr>
        <p:spPr bwMode="auto">
          <a:xfrm>
            <a:off x="2971962" y="3047565"/>
            <a:ext cx="432500"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793966" y="3360060"/>
            <a:ext cx="958634" cy="113574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600200" y="2653595"/>
            <a:ext cx="304800" cy="39397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4333254" y="3124201"/>
            <a:ext cx="3172416" cy="533400"/>
          </a:xfrm>
          <a:prstGeom prst="wedgeRectCallout">
            <a:avLst>
              <a:gd name="adj1" fmla="val -71751"/>
              <a:gd name="adj2" fmla="val 1832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箇条書きの・を指定する。</a:t>
            </a:r>
            <a:endParaRPr lang="en-US" altLang="ja-JP" sz="2000" dirty="0" smtClean="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4"/>
          <a:stretch>
            <a:fillRect/>
          </a:stretch>
        </p:blipFill>
        <p:spPr>
          <a:xfrm>
            <a:off x="4648200" y="4466476"/>
            <a:ext cx="4152900" cy="1419225"/>
          </a:xfrm>
          <a:prstGeom prst="rect">
            <a:avLst/>
          </a:prstGeom>
        </p:spPr>
      </p:pic>
      <p:sp>
        <p:nvSpPr>
          <p:cNvPr id="27" name="正方形/長方形 26"/>
          <p:cNvSpPr/>
          <p:nvPr/>
        </p:nvSpPr>
        <p:spPr bwMode="auto">
          <a:xfrm>
            <a:off x="4507101" y="432777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右矢印 11"/>
          <p:cNvSpPr/>
          <p:nvPr/>
        </p:nvSpPr>
        <p:spPr bwMode="auto">
          <a:xfrm>
            <a:off x="4126101" y="4724402"/>
            <a:ext cx="293499" cy="30479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629537" y="5652353"/>
            <a:ext cx="3643313" cy="830997"/>
          </a:xfrm>
          <a:prstGeom prst="rect">
            <a:avLst/>
          </a:prstGeom>
          <a:solidFill>
            <a:srgbClr val="99FF99"/>
          </a:solidFill>
          <a:ln>
            <a:solidFill>
              <a:schemeClr val="tx1"/>
            </a:solidFill>
          </a:ln>
        </p:spPr>
        <p:txBody>
          <a:bodyPr wrap="square" rtlCol="0">
            <a:spAutoFit/>
          </a:bodyPr>
          <a:lstStyle/>
          <a:p>
            <a:pPr algn="l"/>
            <a:r>
              <a:rPr kumimoji="1" lang="ja-JP" altLang="en-US" sz="1600" dirty="0" smtClean="0">
                <a:latin typeface="メイリオ" panose="020B0604030504040204" pitchFamily="50" charset="-128"/>
                <a:ea typeface="メイリオ" panose="020B0604030504040204" pitchFamily="50" charset="-128"/>
              </a:rPr>
              <a:t>ワンポイント</a:t>
            </a:r>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　箇条書きを消す</a:t>
            </a:r>
          </a:p>
          <a:p>
            <a:pPr algn="l"/>
            <a:r>
              <a:rPr lang="ja-JP" altLang="en-US" sz="1600" dirty="0">
                <a:latin typeface="メイリオ" panose="020B0604030504040204" pitchFamily="50" charset="-128"/>
                <a:ea typeface="メイリオ" panose="020B0604030504040204" pitchFamily="50" charset="-128"/>
              </a:rPr>
              <a:t>上記</a:t>
            </a:r>
            <a:r>
              <a:rPr lang="ja-JP" altLang="en-US" sz="1600" dirty="0" smtClean="0">
                <a:latin typeface="メイリオ" panose="020B0604030504040204" pitchFamily="50" charset="-128"/>
                <a:ea typeface="メイリオ" panose="020B0604030504040204" pitchFamily="50" charset="-128"/>
              </a:rPr>
              <a:t>の箇条書きのアイコンをクリックすると箇条書きを消すことができます。</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320020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図 27"/>
          <p:cNvPicPr>
            <a:picLocks noChangeAspect="1"/>
          </p:cNvPicPr>
          <p:nvPr/>
        </p:nvPicPr>
        <p:blipFill>
          <a:blip r:embed="rId2"/>
          <a:stretch>
            <a:fillRect/>
          </a:stretch>
        </p:blipFill>
        <p:spPr>
          <a:xfrm>
            <a:off x="4543425" y="4364451"/>
            <a:ext cx="4143375" cy="1666875"/>
          </a:xfrm>
          <a:prstGeom prst="rect">
            <a:avLst/>
          </a:prstGeom>
        </p:spPr>
      </p:pic>
      <p:pic>
        <p:nvPicPr>
          <p:cNvPr id="16" name="図 15"/>
          <p:cNvPicPr>
            <a:picLocks noChangeAspect="1"/>
          </p:cNvPicPr>
          <p:nvPr/>
        </p:nvPicPr>
        <p:blipFill>
          <a:blip r:embed="rId3"/>
          <a:stretch>
            <a:fillRect/>
          </a:stretch>
        </p:blipFill>
        <p:spPr>
          <a:xfrm>
            <a:off x="822098" y="2986541"/>
            <a:ext cx="2775404" cy="2427533"/>
          </a:xfrm>
          <a:prstGeom prst="rect">
            <a:avLst/>
          </a:prstGeom>
        </p:spPr>
      </p:pic>
      <p:pic>
        <p:nvPicPr>
          <p:cNvPr id="14" name="図 13"/>
          <p:cNvPicPr>
            <a:picLocks noChangeAspect="1"/>
          </p:cNvPicPr>
          <p:nvPr/>
        </p:nvPicPr>
        <p:blipFill>
          <a:blip r:embed="rId4"/>
          <a:stretch>
            <a:fillRect/>
          </a:stretch>
        </p:blipFill>
        <p:spPr>
          <a:xfrm>
            <a:off x="828837" y="1047612"/>
            <a:ext cx="4286250" cy="14478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4</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行間隔の変更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773301" y="95696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5519550" y="1199847"/>
            <a:ext cx="3172416" cy="857553"/>
          </a:xfrm>
          <a:prstGeom prst="wedgeRectCallout">
            <a:avLst>
              <a:gd name="adj1" fmla="val -71751"/>
              <a:gd name="adj2" fmla="val 1832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まず、行間を変更する行を範囲指定する。</a:t>
            </a:r>
            <a:endParaRPr lang="en-US" altLang="ja-JP" sz="2000" dirty="0" smtClean="0">
              <a:latin typeface="メイリオ" panose="020B0604030504040204" pitchFamily="50" charset="-128"/>
              <a:ea typeface="メイリオ" panose="020B0604030504040204" pitchFamily="50" charset="-128"/>
            </a:endParaRPr>
          </a:p>
        </p:txBody>
      </p:sp>
      <p:sp>
        <p:nvSpPr>
          <p:cNvPr id="22" name="正方形/長方形 21"/>
          <p:cNvSpPr/>
          <p:nvPr/>
        </p:nvSpPr>
        <p:spPr bwMode="auto">
          <a:xfrm>
            <a:off x="609601" y="3047565"/>
            <a:ext cx="3200399" cy="23054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楕円 23"/>
          <p:cNvSpPr/>
          <p:nvPr/>
        </p:nvSpPr>
        <p:spPr bwMode="auto">
          <a:xfrm>
            <a:off x="1036955" y="2989993"/>
            <a:ext cx="432500"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楕円 24"/>
          <p:cNvSpPr/>
          <p:nvPr/>
        </p:nvSpPr>
        <p:spPr bwMode="auto">
          <a:xfrm>
            <a:off x="1139206" y="3975670"/>
            <a:ext cx="1942064" cy="449274"/>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600200" y="2653595"/>
            <a:ext cx="304800" cy="39397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四角形吹き出し 25"/>
          <p:cNvSpPr/>
          <p:nvPr/>
        </p:nvSpPr>
        <p:spPr bwMode="auto">
          <a:xfrm>
            <a:off x="4333254" y="3124200"/>
            <a:ext cx="3172416" cy="765557"/>
          </a:xfrm>
          <a:prstGeom prst="wedgeRectCallout">
            <a:avLst>
              <a:gd name="adj1" fmla="val -72728"/>
              <a:gd name="adj2" fmla="val -19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行間隔の指定をして、行の間を広げる指定をする。</a:t>
            </a:r>
            <a:endParaRPr lang="en-US" altLang="ja-JP" sz="2000" dirty="0" smtClean="0">
              <a:latin typeface="メイリオ" panose="020B0604030504040204" pitchFamily="50" charset="-128"/>
              <a:ea typeface="メイリオ" panose="020B0604030504040204" pitchFamily="50" charset="-128"/>
            </a:endParaRPr>
          </a:p>
        </p:txBody>
      </p:sp>
      <p:sp>
        <p:nvSpPr>
          <p:cNvPr id="27" name="正方形/長方形 26"/>
          <p:cNvSpPr/>
          <p:nvPr/>
        </p:nvSpPr>
        <p:spPr bwMode="auto">
          <a:xfrm>
            <a:off x="4507101" y="4327770"/>
            <a:ext cx="4293999" cy="16966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右矢印 11"/>
          <p:cNvSpPr/>
          <p:nvPr/>
        </p:nvSpPr>
        <p:spPr bwMode="auto">
          <a:xfrm>
            <a:off x="4126101" y="4724402"/>
            <a:ext cx="293499" cy="30479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257345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858520" y="1009651"/>
            <a:ext cx="3810000" cy="211455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図形の描画の挿入</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1" name="正方形/長方形 20"/>
          <p:cNvSpPr/>
          <p:nvPr/>
        </p:nvSpPr>
        <p:spPr bwMode="auto">
          <a:xfrm>
            <a:off x="773301" y="956960"/>
            <a:ext cx="4293999" cy="227918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四角形吹き出し 35"/>
          <p:cNvSpPr/>
          <p:nvPr/>
        </p:nvSpPr>
        <p:spPr bwMode="auto">
          <a:xfrm>
            <a:off x="5519550" y="1199847"/>
            <a:ext cx="3172416" cy="857553"/>
          </a:xfrm>
          <a:prstGeom prst="wedgeRectCallout">
            <a:avLst>
              <a:gd name="adj1" fmla="val -73705"/>
              <a:gd name="adj2" fmla="val 4904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描画</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新規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で描画領域を作る。</a:t>
            </a:r>
            <a:endParaRPr lang="en-US" altLang="ja-JP" sz="2000" dirty="0" smtClean="0">
              <a:latin typeface="メイリオ" panose="020B0604030504040204" pitchFamily="50" charset="-128"/>
              <a:ea typeface="メイリオ" panose="020B0604030504040204" pitchFamily="50" charset="-128"/>
            </a:endParaRPr>
          </a:p>
        </p:txBody>
      </p:sp>
      <p:sp>
        <p:nvSpPr>
          <p:cNvPr id="24" name="楕円 23"/>
          <p:cNvSpPr/>
          <p:nvPr/>
        </p:nvSpPr>
        <p:spPr bwMode="auto">
          <a:xfrm>
            <a:off x="1106654" y="1119067"/>
            <a:ext cx="432500"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5715001" y="4114800"/>
            <a:ext cx="2971800" cy="1631216"/>
          </a:xfrm>
          <a:prstGeom prst="rect">
            <a:avLst/>
          </a:prstGeom>
          <a:solidFill>
            <a:srgbClr val="99FF99"/>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ワンポイント</a:t>
            </a:r>
          </a:p>
          <a:p>
            <a:pPr algn="l"/>
            <a:r>
              <a:rPr lang="ja-JP" altLang="en-US" sz="2000" dirty="0" smtClean="0">
                <a:latin typeface="メイリオ" panose="020B0604030504040204" pitchFamily="50" charset="-128"/>
                <a:ea typeface="メイリオ" panose="020B0604030504040204" pitchFamily="50" charset="-128"/>
              </a:rPr>
              <a:t>上に表示されているルーラー</a:t>
            </a:r>
            <a:r>
              <a:rPr lang="en-US" altLang="ja-JP" sz="2000" dirty="0" smtClean="0">
                <a:latin typeface="メイリオ" panose="020B0604030504040204" pitchFamily="50" charset="-128"/>
                <a:ea typeface="メイリオ" panose="020B0604030504040204" pitchFamily="50" charset="-128"/>
              </a:rPr>
              <a:t>(cm</a:t>
            </a:r>
            <a:r>
              <a:rPr lang="ja-JP" altLang="en-US" sz="2000" dirty="0" smtClean="0">
                <a:latin typeface="メイリオ" panose="020B0604030504040204" pitchFamily="50" charset="-128"/>
                <a:ea typeface="メイリオ" panose="020B0604030504040204" pitchFamily="50" charset="-128"/>
              </a:rPr>
              <a:t>が表示</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で大きさを確認しながら作ります。</a:t>
            </a:r>
            <a:endParaRPr kumimoji="1" lang="ja-JP" altLang="en-US" sz="2000" dirty="0">
              <a:latin typeface="メイリオ" panose="020B0604030504040204" pitchFamily="50" charset="-128"/>
              <a:ea typeface="メイリオ" panose="020B0604030504040204" pitchFamily="50" charset="-128"/>
            </a:endParaRPr>
          </a:p>
        </p:txBody>
      </p:sp>
      <p:sp>
        <p:nvSpPr>
          <p:cNvPr id="18" name="楕円 17"/>
          <p:cNvSpPr/>
          <p:nvPr/>
        </p:nvSpPr>
        <p:spPr bwMode="auto">
          <a:xfrm>
            <a:off x="3124200" y="2197875"/>
            <a:ext cx="1544320"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858520" y="2121634"/>
            <a:ext cx="1544320" cy="40090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2" name="図 1"/>
          <p:cNvPicPr>
            <a:picLocks noChangeAspect="1"/>
          </p:cNvPicPr>
          <p:nvPr/>
        </p:nvPicPr>
        <p:blipFill>
          <a:blip r:embed="rId3"/>
          <a:stretch>
            <a:fillRect/>
          </a:stretch>
        </p:blipFill>
        <p:spPr>
          <a:xfrm>
            <a:off x="679207" y="3710766"/>
            <a:ext cx="4840344" cy="2563713"/>
          </a:xfrm>
          <a:prstGeom prst="rect">
            <a:avLst/>
          </a:prstGeom>
        </p:spPr>
      </p:pic>
      <p:sp>
        <p:nvSpPr>
          <p:cNvPr id="4" name="下矢印 3"/>
          <p:cNvSpPr/>
          <p:nvPr/>
        </p:nvSpPr>
        <p:spPr bwMode="auto">
          <a:xfrm>
            <a:off x="2895600" y="3236144"/>
            <a:ext cx="533400" cy="47462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694821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図形の描画</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703455" y="1421297"/>
            <a:ext cx="1730062" cy="2362200"/>
          </a:xfrm>
          <a:prstGeom prst="rect">
            <a:avLst/>
          </a:prstGeom>
        </p:spPr>
      </p:pic>
      <p:sp>
        <p:nvSpPr>
          <p:cNvPr id="14" name="楕円 13"/>
          <p:cNvSpPr/>
          <p:nvPr/>
        </p:nvSpPr>
        <p:spPr bwMode="auto">
          <a:xfrm>
            <a:off x="914400" y="1524000"/>
            <a:ext cx="432500" cy="40493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四角形吹き出し 14"/>
          <p:cNvSpPr/>
          <p:nvPr/>
        </p:nvSpPr>
        <p:spPr bwMode="auto">
          <a:xfrm>
            <a:off x="914400" y="912889"/>
            <a:ext cx="1338450" cy="324153"/>
          </a:xfrm>
          <a:prstGeom prst="wedgeRectCallout">
            <a:avLst>
              <a:gd name="adj1" fmla="val -29704"/>
              <a:gd name="adj2" fmla="val 11120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線を</a:t>
            </a:r>
            <a:r>
              <a:rPr lang="ja-JP" altLang="en-US" sz="2000" dirty="0" smtClean="0">
                <a:latin typeface="メイリオ" panose="020B0604030504040204" pitchFamily="50" charset="-128"/>
                <a:ea typeface="メイリオ" panose="020B0604030504040204" pitchFamily="50" charset="-128"/>
              </a:rPr>
              <a:t>引く</a:t>
            </a:r>
            <a:endParaRPr lang="en-US" altLang="ja-JP" sz="2000" dirty="0" smtClean="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3"/>
          <a:stretch>
            <a:fillRect/>
          </a:stretch>
        </p:blipFill>
        <p:spPr>
          <a:xfrm>
            <a:off x="2819400" y="1421297"/>
            <a:ext cx="3904891" cy="2133600"/>
          </a:xfrm>
          <a:prstGeom prst="rect">
            <a:avLst/>
          </a:prstGeom>
        </p:spPr>
      </p:pic>
      <p:sp>
        <p:nvSpPr>
          <p:cNvPr id="17" name="楕円 16"/>
          <p:cNvSpPr/>
          <p:nvPr/>
        </p:nvSpPr>
        <p:spPr bwMode="auto">
          <a:xfrm>
            <a:off x="3124200" y="1523999"/>
            <a:ext cx="432500" cy="40493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四角形吹き出し 19"/>
          <p:cNvSpPr/>
          <p:nvPr/>
        </p:nvSpPr>
        <p:spPr bwMode="auto">
          <a:xfrm>
            <a:off x="2984472" y="903977"/>
            <a:ext cx="1511328" cy="333065"/>
          </a:xfrm>
          <a:prstGeom prst="wedgeRectCallout">
            <a:avLst>
              <a:gd name="adj1" fmla="val -29704"/>
              <a:gd name="adj2" fmla="val 11120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図形を描く</a:t>
            </a:r>
            <a:endParaRPr lang="en-US" altLang="ja-JP" sz="2000" dirty="0" smtClean="0">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4"/>
          <a:stretch>
            <a:fillRect/>
          </a:stretch>
        </p:blipFill>
        <p:spPr>
          <a:xfrm>
            <a:off x="7179360" y="1421297"/>
            <a:ext cx="1476375" cy="781050"/>
          </a:xfrm>
          <a:prstGeom prst="rect">
            <a:avLst/>
          </a:prstGeom>
        </p:spPr>
      </p:pic>
      <p:sp>
        <p:nvSpPr>
          <p:cNvPr id="22" name="楕円 21"/>
          <p:cNvSpPr/>
          <p:nvPr/>
        </p:nvSpPr>
        <p:spPr bwMode="auto">
          <a:xfrm>
            <a:off x="7837352" y="1523999"/>
            <a:ext cx="432500" cy="40493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四角形吹き出し 24"/>
          <p:cNvSpPr/>
          <p:nvPr/>
        </p:nvSpPr>
        <p:spPr bwMode="auto">
          <a:xfrm>
            <a:off x="5562600" y="883064"/>
            <a:ext cx="3030416" cy="367520"/>
          </a:xfrm>
          <a:prstGeom prst="wedgeRectCallout">
            <a:avLst>
              <a:gd name="adj1" fmla="val 32289"/>
              <a:gd name="adj2" fmla="val 10029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テキストボックスを描く</a:t>
            </a:r>
            <a:endParaRPr lang="en-US" altLang="ja-JP" sz="2000" dirty="0" smtClean="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7235126" y="2380809"/>
            <a:ext cx="1371599" cy="707886"/>
          </a:xfrm>
          <a:prstGeom prst="rect">
            <a:avLst/>
          </a:prstGeom>
          <a:solidFill>
            <a:srgbClr val="99FF99"/>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文字を</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入れる箱</a:t>
            </a:r>
            <a:endParaRPr kumimoji="1" lang="ja-JP" altLang="en-US" sz="2000" dirty="0">
              <a:latin typeface="メイリオ" panose="020B0604030504040204" pitchFamily="50" charset="-128"/>
              <a:ea typeface="メイリオ" panose="020B0604030504040204" pitchFamily="50" charset="-128"/>
            </a:endParaRPr>
          </a:p>
        </p:txBody>
      </p:sp>
      <p:sp>
        <p:nvSpPr>
          <p:cNvPr id="9" name="下矢印 8"/>
          <p:cNvSpPr/>
          <p:nvPr/>
        </p:nvSpPr>
        <p:spPr bwMode="auto">
          <a:xfrm>
            <a:off x="3556700" y="3739152"/>
            <a:ext cx="1853500" cy="33130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0" name="図 9"/>
          <p:cNvPicPr>
            <a:picLocks noChangeAspect="1"/>
          </p:cNvPicPr>
          <p:nvPr/>
        </p:nvPicPr>
        <p:blipFill>
          <a:blip r:embed="rId5"/>
          <a:stretch>
            <a:fillRect/>
          </a:stretch>
        </p:blipFill>
        <p:spPr>
          <a:xfrm>
            <a:off x="2133600" y="4830520"/>
            <a:ext cx="1371600" cy="1619250"/>
          </a:xfrm>
          <a:prstGeom prst="rect">
            <a:avLst/>
          </a:prstGeom>
        </p:spPr>
      </p:pic>
      <p:sp>
        <p:nvSpPr>
          <p:cNvPr id="27" name="正方形/長方形 26"/>
          <p:cNvSpPr/>
          <p:nvPr/>
        </p:nvSpPr>
        <p:spPr bwMode="auto">
          <a:xfrm>
            <a:off x="1914170" y="4708925"/>
            <a:ext cx="1591030" cy="186244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四角形吹き出し 27"/>
          <p:cNvSpPr/>
          <p:nvPr/>
        </p:nvSpPr>
        <p:spPr bwMode="auto">
          <a:xfrm>
            <a:off x="398962" y="3886199"/>
            <a:ext cx="3030416" cy="701131"/>
          </a:xfrm>
          <a:prstGeom prst="wedgeRectCallout">
            <a:avLst>
              <a:gd name="adj1" fmla="val 31778"/>
              <a:gd name="adj2" fmla="val 6050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ドラッグすると</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図形が描ける</a:t>
            </a:r>
            <a:endParaRPr lang="en-US" altLang="ja-JP" sz="2000" dirty="0" smtClean="0">
              <a:latin typeface="メイリオ" panose="020B0604030504040204" pitchFamily="50" charset="-128"/>
              <a:ea typeface="メイリオ" panose="020B0604030504040204" pitchFamily="50" charset="-128"/>
            </a:endParaRPr>
          </a:p>
        </p:txBody>
      </p:sp>
      <p:pic>
        <p:nvPicPr>
          <p:cNvPr id="11" name="図 10"/>
          <p:cNvPicPr>
            <a:picLocks noChangeAspect="1"/>
          </p:cNvPicPr>
          <p:nvPr/>
        </p:nvPicPr>
        <p:blipFill>
          <a:blip r:embed="rId6"/>
          <a:stretch>
            <a:fillRect/>
          </a:stretch>
        </p:blipFill>
        <p:spPr>
          <a:xfrm>
            <a:off x="4360376" y="4368153"/>
            <a:ext cx="1466850" cy="2076450"/>
          </a:xfrm>
          <a:prstGeom prst="rect">
            <a:avLst/>
          </a:prstGeom>
        </p:spPr>
      </p:pic>
      <p:sp>
        <p:nvSpPr>
          <p:cNvPr id="29" name="正方形/長方形 28"/>
          <p:cNvSpPr/>
          <p:nvPr/>
        </p:nvSpPr>
        <p:spPr bwMode="auto">
          <a:xfrm>
            <a:off x="4360376" y="4382784"/>
            <a:ext cx="1659424" cy="20669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楕円 29"/>
          <p:cNvSpPr/>
          <p:nvPr/>
        </p:nvSpPr>
        <p:spPr bwMode="auto">
          <a:xfrm>
            <a:off x="4495800" y="4506458"/>
            <a:ext cx="432500" cy="40493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p:cNvSpPr txBox="1"/>
          <p:nvPr/>
        </p:nvSpPr>
        <p:spPr>
          <a:xfrm>
            <a:off x="6324600" y="4316059"/>
            <a:ext cx="2122351" cy="1754326"/>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p>
          <a:p>
            <a:pPr algn="l"/>
            <a:r>
              <a:rPr lang="ja-JP" altLang="en-US" dirty="0">
                <a:latin typeface="メイリオ" panose="020B0604030504040204" pitchFamily="50" charset="-128"/>
                <a:ea typeface="メイリオ" panose="020B0604030504040204" pitchFamily="50" charset="-128"/>
              </a:rPr>
              <a:t>矢印</a:t>
            </a:r>
            <a:r>
              <a:rPr lang="ja-JP" altLang="en-US" dirty="0" smtClean="0">
                <a:latin typeface="メイリオ" panose="020B0604030504040204" pitchFamily="50" charset="-128"/>
                <a:ea typeface="メイリオ" panose="020B0604030504040204" pitchFamily="50" charset="-128"/>
              </a:rPr>
              <a:t>を使って図形をクリック</a:t>
            </a:r>
            <a:r>
              <a:rPr lang="ja-JP" altLang="en-US" dirty="0" err="1" smtClean="0">
                <a:latin typeface="メイリオ" panose="020B0604030504040204" pitchFamily="50" charset="-128"/>
                <a:ea typeface="メイリオ" panose="020B0604030504040204" pitchFamily="50" charset="-128"/>
              </a:rPr>
              <a:t>してして</a:t>
            </a:r>
            <a:r>
              <a:rPr lang="ja-JP" altLang="en-US" dirty="0" smtClean="0">
                <a:latin typeface="メイリオ" panose="020B0604030504040204" pitchFamily="50" charset="-128"/>
                <a:ea typeface="メイリオ" panose="020B0604030504040204" pitchFamily="50" charset="-128"/>
              </a:rPr>
              <a:t>すると、変形や削除などの操作ができる</a:t>
            </a:r>
          </a:p>
        </p:txBody>
      </p:sp>
    </p:spTree>
    <p:extLst>
      <p:ext uri="{BB962C8B-B14F-4D97-AF65-F5344CB8AC3E}">
        <p14:creationId xmlns:p14="http://schemas.microsoft.com/office/powerpoint/2010/main" val="27346320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838200" y="1145183"/>
            <a:ext cx="7210425" cy="3771900"/>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(3)</a:t>
            </a:r>
            <a:r>
              <a:rPr lang="ja-JP" altLang="en-US" sz="2800" dirty="0" smtClean="0">
                <a:solidFill>
                  <a:srgbClr val="000000"/>
                </a:solidFill>
                <a:latin typeface="メイリオ" panose="020B0604030504040204" pitchFamily="50" charset="-128"/>
                <a:ea typeface="メイリオ" panose="020B0604030504040204" pitchFamily="50" charset="-128"/>
              </a:rPr>
              <a:t>  図形を重ねる</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5638800" y="4900075"/>
            <a:ext cx="2892017"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p>
          <a:p>
            <a:pPr algn="l"/>
            <a:r>
              <a:rPr lang="ja-JP" altLang="en-US" dirty="0">
                <a:latin typeface="メイリオ" panose="020B0604030504040204" pitchFamily="50" charset="-128"/>
                <a:ea typeface="メイリオ" panose="020B0604030504040204" pitchFamily="50" charset="-128"/>
              </a:rPr>
              <a:t>通常</a:t>
            </a:r>
            <a:r>
              <a:rPr lang="ja-JP" altLang="en-US" dirty="0" smtClean="0">
                <a:latin typeface="メイリオ" panose="020B0604030504040204" pitchFamily="50" charset="-128"/>
                <a:ea typeface="メイリオ" panose="020B0604030504040204" pitchFamily="50" charset="-128"/>
              </a:rPr>
              <a:t>の文章を入力する画面で重ねる方法です。</a:t>
            </a:r>
            <a:endParaRPr lang="ja-JP" altLang="en-US" dirty="0" smtClean="0">
              <a:latin typeface="メイリオ" panose="020B0604030504040204" pitchFamily="50" charset="-128"/>
              <a:ea typeface="メイリオ" panose="020B0604030504040204" pitchFamily="50" charset="-128"/>
            </a:endParaRPr>
          </a:p>
        </p:txBody>
      </p:sp>
      <p:sp>
        <p:nvSpPr>
          <p:cNvPr id="15" name="四角形吹き出し 14"/>
          <p:cNvSpPr/>
          <p:nvPr/>
        </p:nvSpPr>
        <p:spPr bwMode="auto">
          <a:xfrm>
            <a:off x="2093296" y="4917083"/>
            <a:ext cx="3124200" cy="1216025"/>
          </a:xfrm>
          <a:prstGeom prst="wedgeRectCallout">
            <a:avLst>
              <a:gd name="adj1" fmla="val -7101"/>
              <a:gd name="adj2" fmla="val -9322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「テキストを折り返す</a:t>
            </a:r>
            <a:r>
              <a:rPr lang="ja-JP" altLang="en-US" sz="2000" dirty="0" smtClean="0">
                <a:latin typeface="メイリオ" panose="020B0604030504040204" pitchFamily="50" charset="-128"/>
                <a:ea typeface="メイリオ" panose="020B0604030504040204" pitchFamily="50" charset="-128"/>
              </a:rPr>
              <a:t>」を指定すると別々に作った図形を重ね合わすことができる。</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23750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46315" y="2082440"/>
            <a:ext cx="3467100" cy="2044037"/>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(4)</a:t>
            </a:r>
            <a:r>
              <a:rPr lang="ja-JP" altLang="en-US" sz="2800" dirty="0" smtClean="0">
                <a:solidFill>
                  <a:srgbClr val="000000"/>
                </a:solidFill>
                <a:latin typeface="メイリオ" panose="020B0604030504040204" pitchFamily="50" charset="-128"/>
                <a:ea typeface="メイリオ" panose="020B0604030504040204" pitchFamily="50" charset="-128"/>
              </a:rPr>
              <a:t>  図形の重なりの順番を変更</a:t>
            </a:r>
            <a:r>
              <a:rPr lang="en-US" altLang="ja-JP" sz="2800" dirty="0" smtClean="0">
                <a:solidFill>
                  <a:srgbClr val="000000"/>
                </a:solidFill>
                <a:latin typeface="メイリオ" panose="020B0604030504040204" pitchFamily="50" charset="-128"/>
                <a:ea typeface="メイリオ" panose="020B0604030504040204" pitchFamily="50" charset="-128"/>
              </a:rPr>
              <a:t>A</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533400" y="912889"/>
            <a:ext cx="7315200" cy="646331"/>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p>
          <a:p>
            <a:pPr algn="l"/>
            <a:r>
              <a:rPr lang="ja-JP" altLang="en-US" dirty="0">
                <a:latin typeface="メイリオ" panose="020B0604030504040204" pitchFamily="50" charset="-128"/>
                <a:ea typeface="メイリオ" panose="020B0604030504040204" pitchFamily="50" charset="-128"/>
              </a:rPr>
              <a:t>通常</a:t>
            </a:r>
            <a:r>
              <a:rPr lang="ja-JP" altLang="en-US" dirty="0" smtClean="0">
                <a:latin typeface="メイリオ" panose="020B0604030504040204" pitchFamily="50" charset="-128"/>
                <a:ea typeface="メイリオ" panose="020B0604030504040204" pitchFamily="50" charset="-128"/>
              </a:rPr>
              <a:t>の文章を入力する画面で</a:t>
            </a:r>
            <a:r>
              <a:rPr lang="ja-JP" altLang="en-US" dirty="0">
                <a:latin typeface="メイリオ" panose="020B0604030504040204" pitchFamily="50" charset="-128"/>
                <a:ea typeface="メイリオ" panose="020B0604030504040204" pitchFamily="50" charset="-128"/>
              </a:rPr>
              <a:t>図形</a:t>
            </a:r>
            <a:r>
              <a:rPr lang="ja-JP" altLang="en-US" dirty="0" smtClean="0">
                <a:latin typeface="メイリオ" panose="020B0604030504040204" pitchFamily="50" charset="-128"/>
                <a:ea typeface="メイリオ" panose="020B0604030504040204" pitchFamily="50" charset="-128"/>
              </a:rPr>
              <a:t>の重なりを変更する方法です。</a:t>
            </a:r>
            <a:endParaRPr lang="ja-JP" altLang="en-US" dirty="0" smtClean="0">
              <a:latin typeface="メイリオ" panose="020B0604030504040204" pitchFamily="50" charset="-128"/>
              <a:ea typeface="メイリオ" panose="020B0604030504040204" pitchFamily="50" charset="-128"/>
            </a:endParaRPr>
          </a:p>
        </p:txBody>
      </p:sp>
      <p:sp>
        <p:nvSpPr>
          <p:cNvPr id="15" name="四角形吹き出し 14"/>
          <p:cNvSpPr/>
          <p:nvPr/>
        </p:nvSpPr>
        <p:spPr bwMode="auto">
          <a:xfrm>
            <a:off x="1138666" y="4309067"/>
            <a:ext cx="3276600" cy="681260"/>
          </a:xfrm>
          <a:prstGeom prst="wedgeRectCallout">
            <a:avLst>
              <a:gd name="adj1" fmla="val -2855"/>
              <a:gd name="adj2" fmla="val -16969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一番</a:t>
            </a:r>
            <a:r>
              <a:rPr lang="ja-JP" altLang="en-US" sz="2000" dirty="0">
                <a:latin typeface="メイリオ" panose="020B0604030504040204" pitchFamily="50" charset="-128"/>
                <a:ea typeface="メイリオ" panose="020B0604030504040204" pitchFamily="50" charset="-128"/>
              </a:rPr>
              <a:t>上</a:t>
            </a:r>
            <a:r>
              <a:rPr lang="ja-JP" altLang="en-US" sz="2000" dirty="0" smtClean="0">
                <a:latin typeface="メイリオ" panose="020B0604030504040204" pitchFamily="50" charset="-128"/>
                <a:ea typeface="メイリオ" panose="020B0604030504040204" pitchFamily="50" charset="-128"/>
              </a:rPr>
              <a:t>にしたい図形を、</a:t>
            </a:r>
            <a:r>
              <a:rPr lang="ja-JP" altLang="en-US" sz="2000" dirty="0" smtClean="0">
                <a:latin typeface="メイリオ" panose="020B0604030504040204" pitchFamily="50" charset="-128"/>
                <a:ea typeface="メイリオ" panose="020B0604030504040204" pitchFamily="50" charset="-128"/>
              </a:rPr>
              <a:t>「切り取り</a:t>
            </a:r>
            <a:r>
              <a:rPr lang="ja-JP" altLang="en-US" sz="2000" dirty="0" smtClean="0">
                <a:latin typeface="メイリオ" panose="020B0604030504040204" pitchFamily="50" charset="-128"/>
                <a:ea typeface="メイリオ" panose="020B0604030504040204" pitchFamily="50" charset="-128"/>
              </a:rPr>
              <a:t>」する。</a:t>
            </a:r>
            <a:endParaRPr lang="en-US" altLang="ja-JP" sz="2000" dirty="0" smtClean="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stretch>
            <a:fillRect/>
          </a:stretch>
        </p:blipFill>
        <p:spPr>
          <a:xfrm>
            <a:off x="5130585" y="2218510"/>
            <a:ext cx="3276600" cy="1907967"/>
          </a:xfrm>
          <a:prstGeom prst="rect">
            <a:avLst/>
          </a:prstGeom>
        </p:spPr>
      </p:pic>
      <p:sp>
        <p:nvSpPr>
          <p:cNvPr id="5" name="右矢印 4"/>
          <p:cNvSpPr/>
          <p:nvPr/>
        </p:nvSpPr>
        <p:spPr bwMode="auto">
          <a:xfrm>
            <a:off x="4191000" y="3104458"/>
            <a:ext cx="762000" cy="47694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501112" y="5598894"/>
            <a:ext cx="7315200"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p>
          <a:p>
            <a:pPr algn="l"/>
            <a:r>
              <a:rPr lang="ja-JP" altLang="en-US" dirty="0" smtClean="0">
                <a:latin typeface="メイリオ" panose="020B0604030504040204" pitchFamily="50" charset="-128"/>
                <a:ea typeface="メイリオ" panose="020B0604030504040204" pitchFamily="50" charset="-128"/>
              </a:rPr>
              <a:t>「切り取り」はコピーして、その後削除する処理です。切り取りしたものは、その後すぐに貼り付けすることができます。</a:t>
            </a:r>
            <a:endParaRPr lang="en-US" altLang="ja-JP" dirty="0" smtClean="0">
              <a:latin typeface="メイリオ" panose="020B0604030504040204" pitchFamily="50" charset="-128"/>
              <a:ea typeface="メイリオ" panose="020B0604030504040204" pitchFamily="50" charset="-128"/>
            </a:endParaRPr>
          </a:p>
        </p:txBody>
      </p:sp>
      <p:sp>
        <p:nvSpPr>
          <p:cNvPr id="11" name="四角形吹き出し 10"/>
          <p:cNvSpPr/>
          <p:nvPr/>
        </p:nvSpPr>
        <p:spPr bwMode="auto">
          <a:xfrm>
            <a:off x="5410200" y="4352112"/>
            <a:ext cx="3276600" cy="681260"/>
          </a:xfrm>
          <a:prstGeom prst="wedgeRectCallout">
            <a:avLst>
              <a:gd name="adj1" fmla="val -2855"/>
              <a:gd name="adj2" fmla="val -16969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「切り取り</a:t>
            </a:r>
            <a:r>
              <a:rPr lang="ja-JP" altLang="en-US" sz="2000" dirty="0" smtClean="0">
                <a:latin typeface="メイリオ" panose="020B0604030504040204" pitchFamily="50" charset="-128"/>
                <a:ea typeface="メイリオ" panose="020B0604030504040204" pitchFamily="50" charset="-128"/>
              </a:rPr>
              <a:t>」</a:t>
            </a:r>
            <a:r>
              <a:rPr lang="ja-JP" altLang="en-US" sz="2000" dirty="0" err="1" smtClean="0">
                <a:latin typeface="メイリオ" panose="020B0604030504040204" pitchFamily="50" charset="-128"/>
                <a:ea typeface="メイリオ" panose="020B0604030504040204" pitchFamily="50" charset="-128"/>
              </a:rPr>
              <a:t>った</a:t>
            </a:r>
            <a:r>
              <a:rPr lang="ja-JP" altLang="en-US" sz="2000" dirty="0" smtClean="0">
                <a:latin typeface="メイリオ" panose="020B0604030504040204" pitchFamily="50" charset="-128"/>
                <a:ea typeface="メイリオ" panose="020B0604030504040204" pitchFamily="50" charset="-128"/>
              </a:rPr>
              <a:t>後にすぐに貼り付けます。</a:t>
            </a:r>
          </a:p>
        </p:txBody>
      </p:sp>
    </p:spTree>
    <p:extLst>
      <p:ext uri="{BB962C8B-B14F-4D97-AF65-F5344CB8AC3E}">
        <p14:creationId xmlns:p14="http://schemas.microsoft.com/office/powerpoint/2010/main" val="16865091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462553" y="3810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800" dirty="0" smtClean="0">
                <a:solidFill>
                  <a:srgbClr val="000000"/>
                </a:solidFill>
                <a:latin typeface="メイリオ" panose="020B0604030504040204" pitchFamily="50" charset="-128"/>
                <a:ea typeface="メイリオ" panose="020B0604030504040204" pitchFamily="50" charset="-128"/>
              </a:rPr>
              <a:t>課題の説明</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p:cNvGraphicFramePr>
            <a:graphicFrameLocks noGrp="1"/>
          </p:cNvGraphicFramePr>
          <p:nvPr>
            <p:extLst/>
          </p:nvPr>
        </p:nvGraphicFramePr>
        <p:xfrm>
          <a:off x="462553" y="878542"/>
          <a:ext cx="8213726" cy="5506759"/>
        </p:xfrm>
        <a:graphic>
          <a:graphicData uri="http://schemas.openxmlformats.org/drawingml/2006/table">
            <a:tbl>
              <a:tblPr>
                <a:tableStyleId>{5C22544A-7EE6-4342-B048-85BDC9FD1C3A}</a:tableStyleId>
              </a:tblPr>
              <a:tblGrid>
                <a:gridCol w="2815339">
                  <a:extLst>
                    <a:ext uri="{9D8B030D-6E8A-4147-A177-3AD203B41FA5}">
                      <a16:colId xmlns:a16="http://schemas.microsoft.com/office/drawing/2014/main" val="54199617"/>
                    </a:ext>
                  </a:extLst>
                </a:gridCol>
                <a:gridCol w="1371600">
                  <a:extLst>
                    <a:ext uri="{9D8B030D-6E8A-4147-A177-3AD203B41FA5}">
                      <a16:colId xmlns:a16="http://schemas.microsoft.com/office/drawing/2014/main" val="2828543248"/>
                    </a:ext>
                  </a:extLst>
                </a:gridCol>
                <a:gridCol w="4026787">
                  <a:extLst>
                    <a:ext uri="{9D8B030D-6E8A-4147-A177-3AD203B41FA5}">
                      <a16:colId xmlns:a16="http://schemas.microsoft.com/office/drawing/2014/main" val="3154296744"/>
                    </a:ext>
                  </a:extLst>
                </a:gridCol>
              </a:tblGrid>
              <a:tr h="181035">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基本操作</a:t>
                      </a:r>
                      <a:endParaRPr lang="zh-CN"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0</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1904286"/>
                  </a:ext>
                </a:extLst>
              </a:tr>
              <a:tr h="181035">
                <a:tc>
                  <a:txBody>
                    <a:bodyPr/>
                    <a:lstStyle/>
                    <a:p>
                      <a:pPr algn="l" fontAlgn="ctr"/>
                      <a:r>
                        <a:rPr lang="zh-CN" altLang="en-US" sz="2000" u="none" strike="noStrike" dirty="0">
                          <a:effectLst/>
                          <a:latin typeface="メイリオ" panose="020B0604030504040204" pitchFamily="50" charset="-128"/>
                          <a:ea typeface="メイリオ" panose="020B0604030504040204" pitchFamily="50" charset="-128"/>
                        </a:rPr>
                        <a:t>文字属性</a:t>
                      </a:r>
                      <a:r>
                        <a:rPr lang="en-US" altLang="zh-CN" sz="2000" u="none" strike="noStrike" dirty="0">
                          <a:effectLst/>
                          <a:latin typeface="メイリオ" panose="020B0604030504040204" pitchFamily="50" charset="-128"/>
                          <a:ea typeface="メイリオ" panose="020B0604030504040204" pitchFamily="50" charset="-128"/>
                        </a:rPr>
                        <a:t>/</a:t>
                      </a:r>
                      <a:r>
                        <a:rPr lang="zh-CN" altLang="en-US" sz="2000" u="none" strike="noStrike" dirty="0">
                          <a:effectLst/>
                          <a:latin typeface="メイリオ" panose="020B0604030504040204" pitchFamily="50" charset="-128"/>
                          <a:ea typeface="メイリオ" panose="020B0604030504040204" pitchFamily="50" charset="-128"/>
                        </a:rPr>
                        <a:t>配置</a:t>
                      </a:r>
                      <a:endParaRPr lang="zh-CN"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chemeClr val="dk1"/>
                          </a:solidFill>
                          <a:effectLst/>
                          <a:latin typeface="メイリオ" panose="020B0604030504040204" pitchFamily="50" charset="-128"/>
                          <a:ea typeface="メイリオ" panose="020B0604030504040204" pitchFamily="50" charset="-128"/>
                        </a:rPr>
                        <a:t>コンピュータの歴史</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3888457"/>
                  </a:ext>
                </a:extLst>
              </a:tr>
              <a:tr h="181035">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罫線</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a:effectLst/>
                          <a:latin typeface="メイリオ" panose="020B0604030504040204" pitchFamily="50" charset="-128"/>
                          <a:ea typeface="メイリオ" panose="020B0604030504040204" pitchFamily="50" charset="-128"/>
                        </a:rPr>
                        <a:t>課題</a:t>
                      </a:r>
                      <a:r>
                        <a:rPr lang="en-US" altLang="ja-JP" sz="2000" u="none" strike="noStrike">
                          <a:effectLst/>
                          <a:latin typeface="メイリオ" panose="020B0604030504040204" pitchFamily="50" charset="-128"/>
                          <a:ea typeface="メイリオ" panose="020B0604030504040204" pitchFamily="50" charset="-128"/>
                        </a:rPr>
                        <a:t>2</a:t>
                      </a:r>
                      <a:endParaRPr lang="en-US" altLang="ja-JP" sz="20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世界の企業ランキング</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8373081"/>
                  </a:ext>
                </a:extLst>
              </a:tr>
              <a:tr h="362069">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図形の挿入</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3</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情報システム</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13147585"/>
                  </a:ext>
                </a:extLst>
              </a:tr>
              <a:tr h="362069">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箇条書きと、行間隔</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4</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知的所有権について</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40421041"/>
                  </a:ext>
                </a:extLst>
              </a:tr>
              <a:tr h="181035">
                <a:tc>
                  <a:txBody>
                    <a:bodyPr/>
                    <a:lstStyle/>
                    <a:p>
                      <a:pPr algn="l" fontAlgn="ctr"/>
                      <a:r>
                        <a:rPr lang="ja-JP" altLang="en-US" sz="2000" u="none" strike="noStrike">
                          <a:effectLst/>
                          <a:latin typeface="メイリオ" panose="020B0604030504040204" pitchFamily="50" charset="-128"/>
                          <a:ea typeface="メイリオ" panose="020B0604030504040204" pitchFamily="50" charset="-128"/>
                        </a:rPr>
                        <a:t>図形描画</a:t>
                      </a:r>
                      <a:endParaRPr lang="ja-JP" altLang="en-US" sz="20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課題</a:t>
                      </a:r>
                      <a:r>
                        <a:rPr lang="en-US" altLang="ja-JP" sz="2000" u="none" strike="noStrike" dirty="0">
                          <a:effectLst/>
                          <a:latin typeface="メイリオ" panose="020B0604030504040204" pitchFamily="50" charset="-128"/>
                          <a:ea typeface="メイリオ" panose="020B0604030504040204" pitchFamily="50" charset="-128"/>
                        </a:rPr>
                        <a:t>5</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コンピュータの構成</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11750055"/>
                  </a:ext>
                </a:extLst>
              </a:tr>
              <a:tr h="181035">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総合課題</a:t>
                      </a:r>
                      <a:r>
                        <a:rPr lang="en-US" altLang="ja-JP" sz="2000" u="none" strike="noStrike" dirty="0">
                          <a:effectLst/>
                          <a:latin typeface="メイリオ" panose="020B0604030504040204" pitchFamily="50" charset="-128"/>
                          <a:ea typeface="メイリオ" panose="020B0604030504040204" pitchFamily="50" charset="-128"/>
                        </a:rPr>
                        <a:t>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課題</a:t>
                      </a:r>
                      <a:r>
                        <a:rPr lang="en-US" altLang="ja-JP" sz="2000" u="none" strike="noStrike" dirty="0" smtClean="0">
                          <a:effectLst/>
                          <a:latin typeface="メイリオ" panose="020B0604030504040204" pitchFamily="50" charset="-128"/>
                          <a:ea typeface="メイリオ" panose="020B0604030504040204" pitchFamily="50" charset="-128"/>
                        </a:rPr>
                        <a:t>6</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文化祭企画書</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14303918"/>
                  </a:ext>
                </a:extLst>
              </a:tr>
              <a:tr h="362069">
                <a:tc>
                  <a:txBody>
                    <a:bodyPr/>
                    <a:lstStyle/>
                    <a:p>
                      <a:pPr algn="l" fontAlgn="ctr"/>
                      <a:r>
                        <a:rPr lang="ja-JP" altLang="en-US" sz="2000" u="none" strike="noStrike" dirty="0">
                          <a:effectLst/>
                          <a:latin typeface="メイリオ" panose="020B0604030504040204" pitchFamily="50" charset="-128"/>
                          <a:ea typeface="メイリオ" panose="020B0604030504040204" pitchFamily="50" charset="-128"/>
                        </a:rPr>
                        <a:t>横レイアウト</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u="none" strike="noStrike" dirty="0" smtClean="0">
                          <a:effectLst/>
                          <a:latin typeface="メイリオ" panose="020B0604030504040204" pitchFamily="50" charset="-128"/>
                          <a:ea typeface="メイリオ" panose="020B0604030504040204" pitchFamily="50" charset="-128"/>
                        </a:rPr>
                        <a:t>課題</a:t>
                      </a:r>
                      <a:r>
                        <a:rPr lang="en-US" altLang="ja-JP" sz="2000" u="none" strike="noStrike" dirty="0" smtClean="0">
                          <a:effectLst/>
                          <a:latin typeface="メイリオ" panose="020B0604030504040204" pitchFamily="50" charset="-128"/>
                          <a:ea typeface="メイリオ" panose="020B0604030504040204" pitchFamily="50" charset="-128"/>
                        </a:rPr>
                        <a:t>7</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chemeClr val="dk1"/>
                          </a:solidFill>
                          <a:effectLst/>
                          <a:latin typeface="メイリオ" panose="020B0604030504040204" pitchFamily="50" charset="-128"/>
                          <a:ea typeface="メイリオ" panose="020B0604030504040204" pitchFamily="50" charset="-128"/>
                        </a:rPr>
                        <a:t>コンピュータの構成</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1933"/>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置換</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8</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WAN</a:t>
                      </a: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と</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LAN</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54167663"/>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参照・引用</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9</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AI</a:t>
                      </a: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・人工知能</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7979664"/>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複雑な罫線</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ネットワーク用語</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8455637"/>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章節番号</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11</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小論文のアウトライン</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5021470"/>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インデントと段組み</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12</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コンピュータウィルス</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4389060"/>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総合課題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2</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13</a:t>
                      </a:r>
                      <a:endPar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著作権と産業財産権</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3804784"/>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総合課題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3</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14</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コンピュータ犯罪と法律</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67867692"/>
                  </a:ext>
                </a:extLst>
              </a:tr>
              <a:tr h="362069">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総合課題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4</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課題</a:t>
                      </a:r>
                      <a:r>
                        <a:rPr lang="en-US" altLang="ja-JP" sz="2000" b="0" i="0" u="none" strike="noStrike" dirty="0" smtClean="0">
                          <a:solidFill>
                            <a:srgbClr val="000000"/>
                          </a:solidFill>
                          <a:effectLst/>
                          <a:latin typeface="メイリオ" panose="020B0604030504040204" pitchFamily="50" charset="-128"/>
                          <a:ea typeface="メイリオ" panose="020B0604030504040204" pitchFamily="50" charset="-128"/>
                        </a:rPr>
                        <a:t>15</a:t>
                      </a:r>
                      <a:endParaRPr lang="en-US" altLang="ja-JP"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2000" b="0" i="0" u="none" strike="noStrike" dirty="0" smtClean="0">
                          <a:solidFill>
                            <a:srgbClr val="000000"/>
                          </a:solidFill>
                          <a:effectLst/>
                          <a:latin typeface="メイリオ" panose="020B0604030504040204" pitchFamily="50" charset="-128"/>
                          <a:ea typeface="メイリオ" panose="020B0604030504040204" pitchFamily="50" charset="-128"/>
                        </a:rPr>
                        <a:t>情報セキュリティ</a:t>
                      </a:r>
                      <a:endParaRPr lang="ja-JP" alt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0736632"/>
                  </a:ext>
                </a:extLst>
              </a:tr>
            </a:tbl>
          </a:graphicData>
        </a:graphic>
      </p:graphicFrame>
    </p:spTree>
    <p:extLst>
      <p:ext uri="{BB962C8B-B14F-4D97-AF65-F5344CB8AC3E}">
        <p14:creationId xmlns:p14="http://schemas.microsoft.com/office/powerpoint/2010/main" val="411654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  図形の重なりの順番を変更</a:t>
            </a:r>
            <a:r>
              <a:rPr lang="en-US" altLang="ja-JP" sz="2800" dirty="0" smtClean="0">
                <a:solidFill>
                  <a:srgbClr val="000000"/>
                </a:solidFill>
                <a:latin typeface="メイリオ" panose="020B0604030504040204" pitchFamily="50" charset="-128"/>
                <a:ea typeface="メイリオ" panose="020B0604030504040204" pitchFamily="50" charset="-128"/>
              </a:rPr>
              <a:t>B</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533400" y="912889"/>
            <a:ext cx="7315200" cy="646331"/>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p>
          <a:p>
            <a:pPr algn="l"/>
            <a:r>
              <a:rPr lang="ja-JP" altLang="en-US" dirty="0" smtClean="0">
                <a:latin typeface="メイリオ" panose="020B0604030504040204" pitchFamily="50" charset="-128"/>
                <a:ea typeface="メイリオ" panose="020B0604030504040204" pitchFamily="50" charset="-128"/>
              </a:rPr>
              <a:t>同じ図形領域の中の図形の重なりを変更する方法です。</a:t>
            </a:r>
            <a:endParaRPr lang="ja-JP" altLang="en-US" dirty="0" smtClean="0">
              <a:latin typeface="メイリオ" panose="020B0604030504040204" pitchFamily="50" charset="-128"/>
              <a:ea typeface="メイリオ" panose="020B0604030504040204" pitchFamily="50" charset="-128"/>
            </a:endParaRPr>
          </a:p>
        </p:txBody>
      </p:sp>
      <p:sp>
        <p:nvSpPr>
          <p:cNvPr id="11" name="四角形吹き出し 10"/>
          <p:cNvSpPr/>
          <p:nvPr/>
        </p:nvSpPr>
        <p:spPr bwMode="auto">
          <a:xfrm>
            <a:off x="711831" y="5802090"/>
            <a:ext cx="3276600" cy="681260"/>
          </a:xfrm>
          <a:prstGeom prst="wedgeRectCallout">
            <a:avLst>
              <a:gd name="adj1" fmla="val 133842"/>
              <a:gd name="adj2" fmla="val -3547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指定した図形の</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順序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変更する。</a:t>
            </a:r>
            <a:endParaRPr lang="ja-JP" altLang="en-US" sz="2000" dirty="0" smtClean="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538566" y="1722585"/>
            <a:ext cx="3128372" cy="2466162"/>
          </a:xfrm>
          <a:prstGeom prst="rect">
            <a:avLst/>
          </a:prstGeom>
        </p:spPr>
      </p:pic>
      <p:sp>
        <p:nvSpPr>
          <p:cNvPr id="6" name="右矢印 5"/>
          <p:cNvSpPr/>
          <p:nvPr/>
        </p:nvSpPr>
        <p:spPr bwMode="auto">
          <a:xfrm>
            <a:off x="3821178" y="2682320"/>
            <a:ext cx="304800" cy="457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8" name="図 7"/>
          <p:cNvPicPr>
            <a:picLocks noChangeAspect="1"/>
          </p:cNvPicPr>
          <p:nvPr/>
        </p:nvPicPr>
        <p:blipFill>
          <a:blip r:embed="rId3"/>
          <a:stretch>
            <a:fillRect/>
          </a:stretch>
        </p:blipFill>
        <p:spPr>
          <a:xfrm>
            <a:off x="4182165" y="1735114"/>
            <a:ext cx="4545964" cy="4459866"/>
          </a:xfrm>
          <a:prstGeom prst="rect">
            <a:avLst/>
          </a:prstGeom>
        </p:spPr>
      </p:pic>
      <p:sp>
        <p:nvSpPr>
          <p:cNvPr id="14" name="楕円 13"/>
          <p:cNvSpPr/>
          <p:nvPr/>
        </p:nvSpPr>
        <p:spPr bwMode="auto">
          <a:xfrm>
            <a:off x="4125978" y="2277387"/>
            <a:ext cx="833925" cy="404933"/>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楕円 15"/>
          <p:cNvSpPr/>
          <p:nvPr/>
        </p:nvSpPr>
        <p:spPr bwMode="auto">
          <a:xfrm>
            <a:off x="4542940" y="5397157"/>
            <a:ext cx="833925" cy="404933"/>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6635534" y="5411185"/>
            <a:ext cx="1657726" cy="404933"/>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051764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4006512" y="1747953"/>
            <a:ext cx="2574111" cy="1868731"/>
          </a:xfrm>
          <a:prstGeom prst="rect">
            <a:avLst/>
          </a:prstGeom>
        </p:spPr>
      </p:pic>
      <p:pic>
        <p:nvPicPr>
          <p:cNvPr id="2" name="図 1"/>
          <p:cNvPicPr>
            <a:picLocks noChangeAspect="1"/>
          </p:cNvPicPr>
          <p:nvPr/>
        </p:nvPicPr>
        <p:blipFill>
          <a:blip r:embed="rId3"/>
          <a:stretch>
            <a:fillRect/>
          </a:stretch>
        </p:blipFill>
        <p:spPr>
          <a:xfrm>
            <a:off x="377124" y="1714603"/>
            <a:ext cx="2981245" cy="1935433"/>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5</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(6)</a:t>
            </a:r>
            <a:r>
              <a:rPr lang="ja-JP" altLang="en-US" sz="2800" dirty="0" smtClean="0">
                <a:solidFill>
                  <a:srgbClr val="000000"/>
                </a:solidFill>
                <a:latin typeface="メイリオ" panose="020B0604030504040204" pitchFamily="50" charset="-128"/>
                <a:ea typeface="メイリオ" panose="020B0604030504040204" pitchFamily="50" charset="-128"/>
              </a:rPr>
              <a:t>  図形領域が大きくなる</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533400" y="912889"/>
            <a:ext cx="7315200" cy="646331"/>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p>
          <a:p>
            <a:pPr algn="l"/>
            <a:r>
              <a:rPr lang="ja-JP" altLang="en-US" dirty="0" smtClean="0">
                <a:latin typeface="メイリオ" panose="020B0604030504040204" pitchFamily="50" charset="-128"/>
                <a:ea typeface="メイリオ" panose="020B0604030504040204" pitchFamily="50" charset="-128"/>
              </a:rPr>
              <a:t>同じ図形領域の中の図形の重なりを変更する方法です。</a:t>
            </a:r>
            <a:endParaRPr lang="ja-JP" altLang="en-US" dirty="0" smtClean="0">
              <a:latin typeface="メイリオ" panose="020B0604030504040204" pitchFamily="50" charset="-128"/>
              <a:ea typeface="メイリオ" panose="020B0604030504040204" pitchFamily="50" charset="-128"/>
            </a:endParaRPr>
          </a:p>
        </p:txBody>
      </p:sp>
      <p:sp>
        <p:nvSpPr>
          <p:cNvPr id="11" name="四角形吹き出し 10"/>
          <p:cNvSpPr/>
          <p:nvPr/>
        </p:nvSpPr>
        <p:spPr bwMode="auto">
          <a:xfrm>
            <a:off x="6635534" y="1856720"/>
            <a:ext cx="2150031" cy="1436463"/>
          </a:xfrm>
          <a:prstGeom prst="wedgeRectCallout">
            <a:avLst>
              <a:gd name="adj1" fmla="val -63194"/>
              <a:gd name="adj2" fmla="val 1175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dirty="0" smtClean="0">
                <a:latin typeface="メイリオ" panose="020B0604030504040204" pitchFamily="50" charset="-128"/>
                <a:ea typeface="メイリオ" panose="020B0604030504040204" pitchFamily="50" charset="-128"/>
              </a:rPr>
              <a:t>何らかの図形かあって図形の描画を大きくしている</a:t>
            </a:r>
            <a:endParaRPr lang="en-US" altLang="ja-JP" dirty="0" smtClean="0">
              <a:latin typeface="メイリオ" panose="020B0604030504040204" pitchFamily="50" charset="-128"/>
              <a:ea typeface="メイリオ" panose="020B0604030504040204" pitchFamily="50" charset="-128"/>
            </a:endParaRPr>
          </a:p>
          <a:p>
            <a:pPr algn="l"/>
            <a:r>
              <a:rPr lang="ja-JP" altLang="en-US" dirty="0" smtClean="0">
                <a:latin typeface="メイリオ" panose="020B0604030504040204" pitchFamily="50" charset="-128"/>
                <a:ea typeface="メイリオ" panose="020B0604030504040204" pitchFamily="50" charset="-128"/>
              </a:rPr>
              <a:t>この場合は「テキストボックス</a:t>
            </a:r>
            <a:r>
              <a:rPr lang="ja-JP" altLang="en-US" dirty="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4"/>
          <a:stretch>
            <a:fillRect/>
          </a:stretch>
        </p:blipFill>
        <p:spPr>
          <a:xfrm>
            <a:off x="4006512" y="4100434"/>
            <a:ext cx="3211255" cy="2448919"/>
          </a:xfrm>
          <a:prstGeom prst="rect">
            <a:avLst/>
          </a:prstGeom>
        </p:spPr>
      </p:pic>
      <p:sp>
        <p:nvSpPr>
          <p:cNvPr id="9" name="左右矢印 8"/>
          <p:cNvSpPr/>
          <p:nvPr/>
        </p:nvSpPr>
        <p:spPr bwMode="auto">
          <a:xfrm>
            <a:off x="3313587" y="2672414"/>
            <a:ext cx="609600" cy="382624"/>
          </a:xfrm>
          <a:prstGeom prst="leftRightArrow">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四角形吹き出し 17"/>
          <p:cNvSpPr/>
          <p:nvPr/>
        </p:nvSpPr>
        <p:spPr bwMode="auto">
          <a:xfrm>
            <a:off x="6501898" y="4808762"/>
            <a:ext cx="2150031" cy="1264341"/>
          </a:xfrm>
          <a:prstGeom prst="wedgeRectCallout">
            <a:avLst>
              <a:gd name="adj1" fmla="val -74007"/>
              <a:gd name="adj2" fmla="val -227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dirty="0" smtClean="0">
                <a:latin typeface="メイリオ" panose="020B0604030504040204" pitchFamily="50" charset="-128"/>
                <a:ea typeface="メイリオ" panose="020B0604030504040204" pitchFamily="50" charset="-128"/>
              </a:rPr>
              <a:t>図形の描画を大きくしている図形を小さくする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削除する。</a:t>
            </a:r>
          </a:p>
          <a:p>
            <a:pPr algn="l"/>
            <a:endParaRPr lang="ja-JP" altLang="en-US" dirty="0" smtClean="0">
              <a:latin typeface="メイリオ" panose="020B0604030504040204" pitchFamily="50" charset="-128"/>
              <a:ea typeface="メイリオ" panose="020B0604030504040204" pitchFamily="50" charset="-128"/>
            </a:endParaRPr>
          </a:p>
        </p:txBody>
      </p:sp>
      <p:sp>
        <p:nvSpPr>
          <p:cNvPr id="19" name="左右矢印 18"/>
          <p:cNvSpPr/>
          <p:nvPr/>
        </p:nvSpPr>
        <p:spPr bwMode="auto">
          <a:xfrm>
            <a:off x="3396912" y="4980999"/>
            <a:ext cx="609600" cy="382624"/>
          </a:xfrm>
          <a:prstGeom prst="leftRightArrow">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下矢印 9"/>
          <p:cNvSpPr/>
          <p:nvPr/>
        </p:nvSpPr>
        <p:spPr bwMode="auto">
          <a:xfrm>
            <a:off x="3313587" y="3650036"/>
            <a:ext cx="1334613" cy="450398"/>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5"/>
          <a:stretch>
            <a:fillRect/>
          </a:stretch>
        </p:blipFill>
        <p:spPr>
          <a:xfrm>
            <a:off x="1038926" y="4416676"/>
            <a:ext cx="2053186" cy="1828549"/>
          </a:xfrm>
          <a:prstGeom prst="rect">
            <a:avLst/>
          </a:prstGeom>
        </p:spPr>
      </p:pic>
    </p:spTree>
    <p:extLst>
      <p:ext uri="{BB962C8B-B14F-4D97-AF65-F5344CB8AC3E}">
        <p14:creationId xmlns:p14="http://schemas.microsoft.com/office/powerpoint/2010/main" val="21749869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7</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横向き</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横長</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ページ</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754710" y="1266885"/>
            <a:ext cx="2971800" cy="3733800"/>
          </a:xfrm>
          <a:prstGeom prst="rect">
            <a:avLst/>
          </a:prstGeom>
        </p:spPr>
      </p:pic>
      <p:sp>
        <p:nvSpPr>
          <p:cNvPr id="14" name="正方形/長方形 13"/>
          <p:cNvSpPr/>
          <p:nvPr/>
        </p:nvSpPr>
        <p:spPr bwMode="auto">
          <a:xfrm>
            <a:off x="609600" y="1066800"/>
            <a:ext cx="3116910" cy="408628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楕円 14"/>
          <p:cNvSpPr/>
          <p:nvPr/>
        </p:nvSpPr>
        <p:spPr bwMode="auto">
          <a:xfrm>
            <a:off x="609600" y="1371600"/>
            <a:ext cx="1143000"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1025055" y="4343400"/>
            <a:ext cx="1143000"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右矢印 5"/>
          <p:cNvSpPr/>
          <p:nvPr/>
        </p:nvSpPr>
        <p:spPr bwMode="auto">
          <a:xfrm>
            <a:off x="4038600" y="2438400"/>
            <a:ext cx="533400" cy="67154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四角形吹き出し 19"/>
          <p:cNvSpPr/>
          <p:nvPr/>
        </p:nvSpPr>
        <p:spPr bwMode="auto">
          <a:xfrm>
            <a:off x="626390" y="5262662"/>
            <a:ext cx="3172416" cy="680938"/>
          </a:xfrm>
          <a:prstGeom prst="wedgeRectCallout">
            <a:avLst>
              <a:gd name="adj1" fmla="val -19478"/>
              <a:gd name="adj2" fmla="val -9553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表示形式</a:t>
            </a:r>
            <a:r>
              <a:rPr lang="en-US" altLang="ja-JP" sz="2000" dirty="0" smtClean="0">
                <a:latin typeface="メイリオ" panose="020B0604030504040204" pitchFamily="50" charset="-128"/>
                <a:ea typeface="メイリオ" panose="020B0604030504040204" pitchFamily="50" charset="-128"/>
              </a:rPr>
              <a:t>]-</a:t>
            </a:r>
          </a:p>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ページの向き</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a:t>
            </a:r>
            <a:endParaRPr lang="en-US" altLang="ja-JP" sz="2000" dirty="0" smtClean="0">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3"/>
          <a:stretch>
            <a:fillRect/>
          </a:stretch>
        </p:blipFill>
        <p:spPr>
          <a:xfrm>
            <a:off x="4884090" y="1544019"/>
            <a:ext cx="3533775" cy="2876550"/>
          </a:xfrm>
          <a:prstGeom prst="rect">
            <a:avLst/>
          </a:prstGeom>
        </p:spPr>
      </p:pic>
      <p:sp>
        <p:nvSpPr>
          <p:cNvPr id="22" name="楕円 21"/>
          <p:cNvSpPr/>
          <p:nvPr/>
        </p:nvSpPr>
        <p:spPr bwMode="auto">
          <a:xfrm>
            <a:off x="5638800" y="3276601"/>
            <a:ext cx="432500" cy="3048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四角形吹き出し 22"/>
          <p:cNvSpPr/>
          <p:nvPr/>
        </p:nvSpPr>
        <p:spPr bwMode="auto">
          <a:xfrm>
            <a:off x="4966992" y="4812616"/>
            <a:ext cx="3172416" cy="680938"/>
          </a:xfrm>
          <a:prstGeom prst="wedgeRectCallout">
            <a:avLst>
              <a:gd name="adj1" fmla="val -19478"/>
              <a:gd name="adj2" fmla="val -9553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a:latin typeface="メイリオ" panose="020B0604030504040204" pitchFamily="50" charset="-128"/>
                <a:ea typeface="メイリオ" panose="020B0604030504040204" pitchFamily="50" charset="-128"/>
              </a:rPr>
              <a:t>横</a:t>
            </a:r>
            <a:r>
              <a:rPr lang="ja-JP" altLang="en-US" sz="2000" dirty="0" smtClean="0">
                <a:latin typeface="メイリオ" panose="020B0604030504040204" pitchFamily="50" charset="-128"/>
                <a:ea typeface="メイリオ" panose="020B0604030504040204" pitchFamily="50" charset="-128"/>
              </a:rPr>
              <a:t>を選択</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050468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7</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自由な場所に文字列</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3" name="四角形吹き出し 22"/>
          <p:cNvSpPr/>
          <p:nvPr/>
        </p:nvSpPr>
        <p:spPr bwMode="auto">
          <a:xfrm>
            <a:off x="5612542" y="3914395"/>
            <a:ext cx="3172416" cy="680938"/>
          </a:xfrm>
          <a:prstGeom prst="wedgeRectCallout">
            <a:avLst>
              <a:gd name="adj1" fmla="val -19478"/>
              <a:gd name="adj2" fmla="val -9553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図形のテキストボックスとして入力</a:t>
            </a:r>
            <a:endParaRPr lang="en-US" altLang="ja-JP" sz="2000"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771057" y="1332937"/>
            <a:ext cx="2985487" cy="1969848"/>
          </a:xfrm>
          <a:prstGeom prst="rect">
            <a:avLst/>
          </a:prstGeom>
        </p:spPr>
      </p:pic>
      <p:sp>
        <p:nvSpPr>
          <p:cNvPr id="16" name="正方形/長方形 15"/>
          <p:cNvSpPr/>
          <p:nvPr/>
        </p:nvSpPr>
        <p:spPr bwMode="auto">
          <a:xfrm>
            <a:off x="5699253" y="1268935"/>
            <a:ext cx="3050063" cy="22485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3"/>
          <a:stretch>
            <a:fillRect/>
          </a:stretch>
        </p:blipFill>
        <p:spPr>
          <a:xfrm>
            <a:off x="352585" y="1110396"/>
            <a:ext cx="4470157" cy="3144468"/>
          </a:xfrm>
          <a:prstGeom prst="rect">
            <a:avLst/>
          </a:prstGeom>
        </p:spPr>
      </p:pic>
      <p:sp>
        <p:nvSpPr>
          <p:cNvPr id="18" name="正方形/長方形 17"/>
          <p:cNvSpPr/>
          <p:nvPr/>
        </p:nvSpPr>
        <p:spPr bwMode="auto">
          <a:xfrm>
            <a:off x="191374" y="1002042"/>
            <a:ext cx="4783770" cy="341755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右矢印 5"/>
          <p:cNvSpPr/>
          <p:nvPr/>
        </p:nvSpPr>
        <p:spPr bwMode="auto">
          <a:xfrm flipH="1" flipV="1">
            <a:off x="4419600" y="2675880"/>
            <a:ext cx="1243751" cy="448320"/>
          </a:xfrm>
          <a:custGeom>
            <a:avLst/>
            <a:gdLst>
              <a:gd name="connsiteX0" fmla="*/ 0 w 1108410"/>
              <a:gd name="connsiteY0" fmla="*/ 197390 h 789559"/>
              <a:gd name="connsiteX1" fmla="*/ 713631 w 1108410"/>
              <a:gd name="connsiteY1" fmla="*/ 197390 h 789559"/>
              <a:gd name="connsiteX2" fmla="*/ 713631 w 1108410"/>
              <a:gd name="connsiteY2" fmla="*/ 0 h 789559"/>
              <a:gd name="connsiteX3" fmla="*/ 1108410 w 1108410"/>
              <a:gd name="connsiteY3" fmla="*/ 394780 h 789559"/>
              <a:gd name="connsiteX4" fmla="*/ 713631 w 1108410"/>
              <a:gd name="connsiteY4" fmla="*/ 789559 h 789559"/>
              <a:gd name="connsiteX5" fmla="*/ 713631 w 1108410"/>
              <a:gd name="connsiteY5" fmla="*/ 592169 h 789559"/>
              <a:gd name="connsiteX6" fmla="*/ 0 w 1108410"/>
              <a:gd name="connsiteY6" fmla="*/ 592169 h 789559"/>
              <a:gd name="connsiteX7" fmla="*/ 0 w 1108410"/>
              <a:gd name="connsiteY7" fmla="*/ 197390 h 789559"/>
              <a:gd name="connsiteX0" fmla="*/ 0 w 1108410"/>
              <a:gd name="connsiteY0" fmla="*/ 197390 h 789559"/>
              <a:gd name="connsiteX1" fmla="*/ 713631 w 1108410"/>
              <a:gd name="connsiteY1" fmla="*/ 197390 h 789559"/>
              <a:gd name="connsiteX2" fmla="*/ 713631 w 1108410"/>
              <a:gd name="connsiteY2" fmla="*/ 0 h 789559"/>
              <a:gd name="connsiteX3" fmla="*/ 1108410 w 1108410"/>
              <a:gd name="connsiteY3" fmla="*/ 394780 h 789559"/>
              <a:gd name="connsiteX4" fmla="*/ 713631 w 1108410"/>
              <a:gd name="connsiteY4" fmla="*/ 789559 h 789559"/>
              <a:gd name="connsiteX5" fmla="*/ 713631 w 1108410"/>
              <a:gd name="connsiteY5" fmla="*/ 592169 h 789559"/>
              <a:gd name="connsiteX6" fmla="*/ 15499 w 1108410"/>
              <a:gd name="connsiteY6" fmla="*/ 514678 h 789559"/>
              <a:gd name="connsiteX7" fmla="*/ 0 w 1108410"/>
              <a:gd name="connsiteY7" fmla="*/ 197390 h 789559"/>
              <a:gd name="connsiteX0" fmla="*/ 0 w 1108410"/>
              <a:gd name="connsiteY0" fmla="*/ 290380 h 789559"/>
              <a:gd name="connsiteX1" fmla="*/ 713631 w 1108410"/>
              <a:gd name="connsiteY1" fmla="*/ 197390 h 789559"/>
              <a:gd name="connsiteX2" fmla="*/ 713631 w 1108410"/>
              <a:gd name="connsiteY2" fmla="*/ 0 h 789559"/>
              <a:gd name="connsiteX3" fmla="*/ 1108410 w 1108410"/>
              <a:gd name="connsiteY3" fmla="*/ 394780 h 789559"/>
              <a:gd name="connsiteX4" fmla="*/ 713631 w 1108410"/>
              <a:gd name="connsiteY4" fmla="*/ 789559 h 789559"/>
              <a:gd name="connsiteX5" fmla="*/ 713631 w 1108410"/>
              <a:gd name="connsiteY5" fmla="*/ 592169 h 789559"/>
              <a:gd name="connsiteX6" fmla="*/ 15499 w 1108410"/>
              <a:gd name="connsiteY6" fmla="*/ 514678 h 789559"/>
              <a:gd name="connsiteX7" fmla="*/ 0 w 1108410"/>
              <a:gd name="connsiteY7" fmla="*/ 290380 h 78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8410" h="789559">
                <a:moveTo>
                  <a:pt x="0" y="290380"/>
                </a:moveTo>
                <a:lnTo>
                  <a:pt x="713631" y="197390"/>
                </a:lnTo>
                <a:lnTo>
                  <a:pt x="713631" y="0"/>
                </a:lnTo>
                <a:lnTo>
                  <a:pt x="1108410" y="394780"/>
                </a:lnTo>
                <a:lnTo>
                  <a:pt x="713631" y="789559"/>
                </a:lnTo>
                <a:lnTo>
                  <a:pt x="713631" y="592169"/>
                </a:lnTo>
                <a:lnTo>
                  <a:pt x="15499" y="514678"/>
                </a:lnTo>
                <a:lnTo>
                  <a:pt x="0" y="290380"/>
                </a:lnTo>
                <a:close/>
              </a:path>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0292925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8</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置き換え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0" name="四角形吹き出し 19"/>
          <p:cNvSpPr/>
          <p:nvPr/>
        </p:nvSpPr>
        <p:spPr bwMode="auto">
          <a:xfrm>
            <a:off x="191374" y="4572000"/>
            <a:ext cx="3172416" cy="680938"/>
          </a:xfrm>
          <a:prstGeom prst="wedgeRectCallout">
            <a:avLst>
              <a:gd name="adj1" fmla="val -19478"/>
              <a:gd name="adj2" fmla="val -9553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編集</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検索と置換</a:t>
            </a:r>
            <a:r>
              <a:rPr lang="en-US" altLang="ja-JP" sz="2000" dirty="0">
                <a:latin typeface="メイリオ" panose="020B0604030504040204" pitchFamily="50" charset="-128"/>
                <a:ea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を指定</a:t>
            </a:r>
            <a:endParaRPr lang="en-US" altLang="ja-JP" sz="2000"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288881" y="1086800"/>
            <a:ext cx="3973769" cy="3086100"/>
          </a:xfrm>
          <a:prstGeom prst="rect">
            <a:avLst/>
          </a:prstGeom>
        </p:spPr>
      </p:pic>
      <p:sp>
        <p:nvSpPr>
          <p:cNvPr id="16" name="正方形/長方形 15"/>
          <p:cNvSpPr/>
          <p:nvPr/>
        </p:nvSpPr>
        <p:spPr bwMode="auto">
          <a:xfrm>
            <a:off x="191374" y="1002042"/>
            <a:ext cx="4071276" cy="317085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352585" y="997647"/>
            <a:ext cx="575145"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536869" y="3764778"/>
            <a:ext cx="1143000"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3"/>
          <a:stretch>
            <a:fillRect/>
          </a:stretch>
        </p:blipFill>
        <p:spPr>
          <a:xfrm>
            <a:off x="3962400" y="1715097"/>
            <a:ext cx="4330860" cy="2871110"/>
          </a:xfrm>
          <a:prstGeom prst="rect">
            <a:avLst/>
          </a:prstGeom>
        </p:spPr>
      </p:pic>
      <p:sp>
        <p:nvSpPr>
          <p:cNvPr id="21" name="正方形/長方形 20"/>
          <p:cNvSpPr/>
          <p:nvPr/>
        </p:nvSpPr>
        <p:spPr bwMode="auto">
          <a:xfrm>
            <a:off x="3962400" y="1715097"/>
            <a:ext cx="4330860" cy="316170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右矢印 3"/>
          <p:cNvSpPr/>
          <p:nvPr/>
        </p:nvSpPr>
        <p:spPr bwMode="auto">
          <a:xfrm>
            <a:off x="3200400" y="2743200"/>
            <a:ext cx="609600" cy="5334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5265265" y="298568"/>
            <a:ext cx="3421535" cy="1073657"/>
          </a:xfrm>
          <a:prstGeom prst="wedgeRectCallout">
            <a:avLst>
              <a:gd name="adj1" fmla="val -33121"/>
              <a:gd name="adj2" fmla="val 1483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検索</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に置き換え前の文字列を指定、</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次に変更</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に置き換える文字列を指定</a:t>
            </a:r>
            <a:endParaRPr lang="en-US" altLang="ja-JP" sz="2000" dirty="0" smtClean="0">
              <a:latin typeface="メイリオ" panose="020B0604030504040204" pitchFamily="50" charset="-128"/>
              <a:ea typeface="メイリオ" panose="020B0604030504040204" pitchFamily="50" charset="-128"/>
            </a:endParaRPr>
          </a:p>
        </p:txBody>
      </p:sp>
      <p:sp>
        <p:nvSpPr>
          <p:cNvPr id="25" name="四角形吹き出し 24"/>
          <p:cNvSpPr/>
          <p:nvPr/>
        </p:nvSpPr>
        <p:spPr bwMode="auto">
          <a:xfrm>
            <a:off x="3994688" y="5185177"/>
            <a:ext cx="4920712" cy="1073657"/>
          </a:xfrm>
          <a:prstGeom prst="wedgeRectCallout">
            <a:avLst>
              <a:gd name="adj1" fmla="val -14667"/>
              <a:gd name="adj2" fmla="val -11151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置換</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一個ずつ置き換え</a:t>
            </a:r>
          </a:p>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すべて置換</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全部をいっぺんに置き換え</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39286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1" lang="en-US" altLang="ja-JP" sz="14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貼り付けのワンポイント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609600" y="1543506"/>
            <a:ext cx="3570146" cy="2238375"/>
          </a:xfrm>
          <a:prstGeom prst="rect">
            <a:avLst/>
          </a:prstGeom>
        </p:spPr>
      </p:pic>
      <p:sp>
        <p:nvSpPr>
          <p:cNvPr id="15" name="正方形/長方形 14"/>
          <p:cNvSpPr/>
          <p:nvPr/>
        </p:nvSpPr>
        <p:spPr bwMode="auto">
          <a:xfrm>
            <a:off x="609600" y="1524000"/>
            <a:ext cx="3570146" cy="225788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p:cNvPicPr>
            <a:picLocks noChangeAspect="1"/>
          </p:cNvPicPr>
          <p:nvPr/>
        </p:nvPicPr>
        <p:blipFill>
          <a:blip r:embed="rId3"/>
          <a:stretch>
            <a:fillRect/>
          </a:stretch>
        </p:blipFill>
        <p:spPr>
          <a:xfrm>
            <a:off x="5091112" y="1133474"/>
            <a:ext cx="2924175" cy="2409825"/>
          </a:xfrm>
          <a:prstGeom prst="rect">
            <a:avLst/>
          </a:prstGeom>
        </p:spPr>
      </p:pic>
      <p:sp>
        <p:nvSpPr>
          <p:cNvPr id="25" name="四角形吹き出し 24"/>
          <p:cNvSpPr/>
          <p:nvPr/>
        </p:nvSpPr>
        <p:spPr bwMode="auto">
          <a:xfrm>
            <a:off x="749269" y="902514"/>
            <a:ext cx="3290808" cy="407822"/>
          </a:xfrm>
          <a:prstGeom prst="wedgeRectCallout">
            <a:avLst>
              <a:gd name="adj1" fmla="val -17493"/>
              <a:gd name="adj2" fmla="val 4433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Web</a:t>
            </a:r>
            <a:r>
              <a:rPr lang="ja-JP" altLang="en-US" sz="2000" dirty="0" smtClean="0">
                <a:latin typeface="メイリオ" panose="020B0604030504040204" pitchFamily="50" charset="-128"/>
                <a:ea typeface="メイリオ" panose="020B0604030504040204" pitchFamily="50" charset="-128"/>
              </a:rPr>
              <a:t>の内容をコピーした後</a:t>
            </a:r>
            <a:endParaRPr lang="en-US" altLang="ja-JP" sz="2000" dirty="0" smtClean="0">
              <a:latin typeface="メイリオ" panose="020B0604030504040204" pitchFamily="50" charset="-128"/>
              <a:ea typeface="メイリオ" panose="020B0604030504040204" pitchFamily="50" charset="-128"/>
            </a:endParaRPr>
          </a:p>
        </p:txBody>
      </p:sp>
      <p:sp>
        <p:nvSpPr>
          <p:cNvPr id="8" name="右矢印 7"/>
          <p:cNvSpPr/>
          <p:nvPr/>
        </p:nvSpPr>
        <p:spPr bwMode="auto">
          <a:xfrm>
            <a:off x="4572000" y="2338386"/>
            <a:ext cx="304800" cy="324307"/>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9" name="図 8"/>
          <p:cNvPicPr>
            <a:picLocks noChangeAspect="1"/>
          </p:cNvPicPr>
          <p:nvPr/>
        </p:nvPicPr>
        <p:blipFill>
          <a:blip r:embed="rId4"/>
          <a:stretch>
            <a:fillRect/>
          </a:stretch>
        </p:blipFill>
        <p:spPr>
          <a:xfrm>
            <a:off x="609599" y="4130675"/>
            <a:ext cx="5762625" cy="2114550"/>
          </a:xfrm>
          <a:prstGeom prst="rect">
            <a:avLst/>
          </a:prstGeom>
        </p:spPr>
      </p:pic>
      <p:sp>
        <p:nvSpPr>
          <p:cNvPr id="10" name="下矢印 9"/>
          <p:cNvSpPr/>
          <p:nvPr/>
        </p:nvSpPr>
        <p:spPr bwMode="auto">
          <a:xfrm>
            <a:off x="5257800" y="3662590"/>
            <a:ext cx="457200" cy="37890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正方形/長方形 22"/>
          <p:cNvSpPr/>
          <p:nvPr/>
        </p:nvSpPr>
        <p:spPr bwMode="auto">
          <a:xfrm>
            <a:off x="533399" y="4041492"/>
            <a:ext cx="5762625" cy="98770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正方形/長方形 25"/>
          <p:cNvSpPr/>
          <p:nvPr/>
        </p:nvSpPr>
        <p:spPr bwMode="auto">
          <a:xfrm>
            <a:off x="533398" y="5257517"/>
            <a:ext cx="5762625" cy="98770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p:cNvSpPr txBox="1"/>
          <p:nvPr/>
        </p:nvSpPr>
        <p:spPr>
          <a:xfrm>
            <a:off x="6528579" y="3857207"/>
            <a:ext cx="2463021" cy="1200329"/>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貼り付け</a:t>
            </a:r>
            <a:r>
              <a:rPr lang="en-US" altLang="ja-JP" dirty="0" smtClean="0">
                <a:latin typeface="メイリオ" panose="020B0604030504040204" pitchFamily="50" charset="-128"/>
                <a:ea typeface="メイリオ" panose="020B0604030504040204" pitchFamily="50" charset="-128"/>
              </a:rPr>
              <a:t>:</a:t>
            </a:r>
          </a:p>
          <a:p>
            <a:pPr algn="l"/>
            <a:r>
              <a:rPr lang="ja-JP" altLang="en-US" dirty="0">
                <a:latin typeface="メイリオ" panose="020B0604030504040204" pitchFamily="50" charset="-128"/>
                <a:ea typeface="メイリオ" panose="020B0604030504040204" pitchFamily="50" charset="-128"/>
              </a:rPr>
              <a:t>文字</a:t>
            </a:r>
            <a:r>
              <a:rPr lang="ja-JP" altLang="en-US" dirty="0" smtClean="0">
                <a:latin typeface="メイリオ" panose="020B0604030504040204" pitchFamily="50" charset="-128"/>
                <a:ea typeface="メイリオ" panose="020B0604030504040204" pitchFamily="50" charset="-128"/>
              </a:rPr>
              <a:t>の書式</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大きさや色など</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も含めて貼り付け</a:t>
            </a:r>
          </a:p>
        </p:txBody>
      </p:sp>
      <p:sp>
        <p:nvSpPr>
          <p:cNvPr id="28" name="テキスト ボックス 27"/>
          <p:cNvSpPr txBox="1"/>
          <p:nvPr/>
        </p:nvSpPr>
        <p:spPr>
          <a:xfrm>
            <a:off x="6496586" y="5257517"/>
            <a:ext cx="2495014"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書式なしで貼り付け</a:t>
            </a:r>
            <a:r>
              <a:rPr lang="en-US" altLang="ja-JP" dirty="0" smtClean="0">
                <a:latin typeface="メイリオ" panose="020B0604030504040204" pitchFamily="50" charset="-128"/>
                <a:ea typeface="メイリオ" panose="020B0604030504040204" pitchFamily="50" charset="-128"/>
              </a:rPr>
              <a:t>:</a:t>
            </a:r>
          </a:p>
          <a:p>
            <a:pPr algn="l"/>
            <a:r>
              <a:rPr lang="ja-JP" altLang="en-US" dirty="0">
                <a:latin typeface="メイリオ" panose="020B0604030504040204" pitchFamily="50" charset="-128"/>
                <a:ea typeface="メイリオ" panose="020B0604030504040204" pitchFamily="50" charset="-128"/>
              </a:rPr>
              <a:t>文字</a:t>
            </a:r>
            <a:r>
              <a:rPr lang="ja-JP" altLang="en-US" dirty="0" smtClean="0">
                <a:latin typeface="メイリオ" panose="020B0604030504040204" pitchFamily="50" charset="-128"/>
                <a:ea typeface="メイリオ" panose="020B0604030504040204" pitchFamily="50" charset="-128"/>
              </a:rPr>
              <a:t>の情報だけを貼り付け</a:t>
            </a:r>
          </a:p>
        </p:txBody>
      </p:sp>
    </p:spTree>
    <p:extLst>
      <p:ext uri="{BB962C8B-B14F-4D97-AF65-F5344CB8AC3E}">
        <p14:creationId xmlns:p14="http://schemas.microsoft.com/office/powerpoint/2010/main" val="31140945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9</a:t>
            </a:r>
            <a:r>
              <a:rPr lang="ja-JP" altLang="en-US" sz="2800" dirty="0" smtClean="0">
                <a:solidFill>
                  <a:srgbClr val="000000"/>
                </a:solidFill>
                <a:latin typeface="メイリオ" panose="020B0604030504040204" pitchFamily="50" charset="-128"/>
                <a:ea typeface="メイリオ" panose="020B0604030504040204" pitchFamily="50" charset="-128"/>
              </a:rPr>
              <a:t>のワンポイント　引用の仕方</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344836" y="2214601"/>
            <a:ext cx="8251453" cy="2728912"/>
          </a:xfrm>
          <a:prstGeom prst="rect">
            <a:avLst/>
          </a:prstGeom>
        </p:spPr>
      </p:pic>
      <p:sp>
        <p:nvSpPr>
          <p:cNvPr id="15" name="楕円 14"/>
          <p:cNvSpPr/>
          <p:nvPr/>
        </p:nvSpPr>
        <p:spPr bwMode="auto">
          <a:xfrm>
            <a:off x="2887851" y="2671801"/>
            <a:ext cx="409415"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楕円 16"/>
          <p:cNvSpPr/>
          <p:nvPr/>
        </p:nvSpPr>
        <p:spPr bwMode="auto">
          <a:xfrm>
            <a:off x="344836" y="3814801"/>
            <a:ext cx="409415" cy="381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8" name="直線矢印コネクタ 7"/>
          <p:cNvCxnSpPr>
            <a:stCxn id="15" idx="3"/>
          </p:cNvCxnSpPr>
          <p:nvPr/>
        </p:nvCxnSpPr>
        <p:spPr bwMode="auto">
          <a:xfrm flipH="1">
            <a:off x="754251" y="2997005"/>
            <a:ext cx="2193557" cy="817796"/>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四角形吹き出し 21"/>
          <p:cNvSpPr/>
          <p:nvPr/>
        </p:nvSpPr>
        <p:spPr bwMode="auto">
          <a:xfrm>
            <a:off x="3092558" y="1057470"/>
            <a:ext cx="4298842" cy="999930"/>
          </a:xfrm>
          <a:prstGeom prst="wedgeRectCallout">
            <a:avLst>
              <a:gd name="adj1" fmla="val 13200"/>
              <a:gd name="adj2" fmla="val 11373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引用した文献の内容をそのまま利用する場合は、「」でくくって、その場所を明確にする。</a:t>
            </a:r>
            <a:endParaRPr lang="en-US" altLang="ja-JP" sz="2000" dirty="0" smtClean="0">
              <a:latin typeface="メイリオ" panose="020B0604030504040204" pitchFamily="50" charset="-128"/>
              <a:ea typeface="メイリオ" panose="020B0604030504040204" pitchFamily="50" charset="-128"/>
            </a:endParaRPr>
          </a:p>
        </p:txBody>
      </p:sp>
      <p:sp>
        <p:nvSpPr>
          <p:cNvPr id="23" name="四角形吹き出し 22"/>
          <p:cNvSpPr/>
          <p:nvPr/>
        </p:nvSpPr>
        <p:spPr bwMode="auto">
          <a:xfrm>
            <a:off x="1524000" y="4888939"/>
            <a:ext cx="4298842" cy="1356286"/>
          </a:xfrm>
          <a:prstGeom prst="wedgeRectCallout">
            <a:avLst>
              <a:gd name="adj1" fmla="val -37634"/>
              <a:gd name="adj2" fmla="val -16017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引用したり参考にした文献は、通常最後にまとめてリストをつける。</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本文中には、どの番号かわかるように対応する番号をつける。</a:t>
            </a:r>
            <a:endParaRPr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688302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9</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上付き文字</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下付き文字</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8" name="楕円 17"/>
          <p:cNvSpPr/>
          <p:nvPr/>
        </p:nvSpPr>
        <p:spPr bwMode="auto">
          <a:xfrm>
            <a:off x="3514011" y="4215177"/>
            <a:ext cx="554585" cy="35242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2"/>
          <a:stretch>
            <a:fillRect/>
          </a:stretch>
        </p:blipFill>
        <p:spPr>
          <a:xfrm>
            <a:off x="858315" y="1014951"/>
            <a:ext cx="3400425" cy="1019175"/>
          </a:xfrm>
          <a:prstGeom prst="rect">
            <a:avLst/>
          </a:prstGeom>
        </p:spPr>
      </p:pic>
      <p:sp>
        <p:nvSpPr>
          <p:cNvPr id="15" name="正方形/長方形 14"/>
          <p:cNvSpPr/>
          <p:nvPr/>
        </p:nvSpPr>
        <p:spPr bwMode="auto">
          <a:xfrm>
            <a:off x="778830" y="1009789"/>
            <a:ext cx="3725781" cy="102433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p:cNvPicPr>
            <a:picLocks noChangeAspect="1"/>
          </p:cNvPicPr>
          <p:nvPr/>
        </p:nvPicPr>
        <p:blipFill>
          <a:blip r:embed="rId3"/>
          <a:stretch>
            <a:fillRect/>
          </a:stretch>
        </p:blipFill>
        <p:spPr>
          <a:xfrm>
            <a:off x="765915" y="2609910"/>
            <a:ext cx="4110885" cy="2018956"/>
          </a:xfrm>
          <a:prstGeom prst="rect">
            <a:avLst/>
          </a:prstGeom>
        </p:spPr>
      </p:pic>
      <p:sp>
        <p:nvSpPr>
          <p:cNvPr id="17" name="正方形/長方形 16"/>
          <p:cNvSpPr/>
          <p:nvPr/>
        </p:nvSpPr>
        <p:spPr bwMode="auto">
          <a:xfrm>
            <a:off x="765915" y="2667000"/>
            <a:ext cx="4110885" cy="1961866"/>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3088224" y="3958522"/>
            <a:ext cx="1102141" cy="35242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楕円 22"/>
          <p:cNvSpPr/>
          <p:nvPr/>
        </p:nvSpPr>
        <p:spPr bwMode="auto">
          <a:xfrm>
            <a:off x="948318" y="2878831"/>
            <a:ext cx="1102141" cy="35242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533400" y="2580840"/>
            <a:ext cx="1102141" cy="35242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5236622" y="1253116"/>
            <a:ext cx="3421535" cy="830330"/>
          </a:xfrm>
          <a:prstGeom prst="wedgeRectCallout">
            <a:avLst>
              <a:gd name="adj1" fmla="val -96083"/>
              <a:gd name="adj2" fmla="val 431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変更したいところを、範囲指定する</a:t>
            </a:r>
          </a:p>
        </p:txBody>
      </p:sp>
      <p:sp>
        <p:nvSpPr>
          <p:cNvPr id="8" name="下矢印 7"/>
          <p:cNvSpPr/>
          <p:nvPr/>
        </p:nvSpPr>
        <p:spPr bwMode="auto">
          <a:xfrm>
            <a:off x="2050459" y="2083446"/>
            <a:ext cx="540341" cy="49739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a:off x="2101379" y="4714479"/>
            <a:ext cx="540341" cy="49739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5293679" y="2757053"/>
            <a:ext cx="3421535" cy="830330"/>
          </a:xfrm>
          <a:prstGeom prst="wedgeRectCallout">
            <a:avLst>
              <a:gd name="adj1" fmla="val -96083"/>
              <a:gd name="adj2" fmla="val 431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表示形式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テキスト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
            </a:r>
            <a:br>
              <a:rPr lang="ja-JP" altLang="en-US"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上付き文字</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a:t>
            </a:r>
          </a:p>
        </p:txBody>
      </p:sp>
      <p:pic>
        <p:nvPicPr>
          <p:cNvPr id="9" name="図 8"/>
          <p:cNvPicPr>
            <a:picLocks noChangeAspect="1"/>
          </p:cNvPicPr>
          <p:nvPr/>
        </p:nvPicPr>
        <p:blipFill>
          <a:blip r:embed="rId4"/>
          <a:stretch>
            <a:fillRect/>
          </a:stretch>
        </p:blipFill>
        <p:spPr>
          <a:xfrm>
            <a:off x="1046322" y="5416550"/>
            <a:ext cx="3276600" cy="1066800"/>
          </a:xfrm>
          <a:prstGeom prst="rect">
            <a:avLst/>
          </a:prstGeom>
        </p:spPr>
      </p:pic>
      <p:sp>
        <p:nvSpPr>
          <p:cNvPr id="28" name="正方形/長方形 27"/>
          <p:cNvSpPr/>
          <p:nvPr/>
        </p:nvSpPr>
        <p:spPr bwMode="auto">
          <a:xfrm>
            <a:off x="802368" y="5408219"/>
            <a:ext cx="3725781" cy="1024337"/>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7256361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858671" y="859381"/>
            <a:ext cx="3209925" cy="1224066"/>
          </a:xfrm>
          <a:prstGeom prst="rect">
            <a:avLst/>
          </a:prstGeom>
        </p:spPr>
      </p:pic>
      <p:pic>
        <p:nvPicPr>
          <p:cNvPr id="4" name="図 3"/>
          <p:cNvPicPr>
            <a:picLocks noChangeAspect="1"/>
          </p:cNvPicPr>
          <p:nvPr/>
        </p:nvPicPr>
        <p:blipFill>
          <a:blip r:embed="rId3"/>
          <a:stretch>
            <a:fillRect/>
          </a:stretch>
        </p:blipFill>
        <p:spPr>
          <a:xfrm>
            <a:off x="1012874" y="4976567"/>
            <a:ext cx="3162300" cy="1171575"/>
          </a:xfrm>
          <a:prstGeom prst="rect">
            <a:avLst/>
          </a:prstGeom>
        </p:spPr>
      </p:pic>
      <p:pic>
        <p:nvPicPr>
          <p:cNvPr id="3" name="図 2"/>
          <p:cNvPicPr>
            <a:picLocks noChangeAspect="1"/>
          </p:cNvPicPr>
          <p:nvPr/>
        </p:nvPicPr>
        <p:blipFill>
          <a:blip r:embed="rId4"/>
          <a:stretch>
            <a:fillRect/>
          </a:stretch>
        </p:blipFill>
        <p:spPr>
          <a:xfrm>
            <a:off x="858671" y="2728262"/>
            <a:ext cx="4286250" cy="147637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セルの結合</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778830" y="846215"/>
            <a:ext cx="3411535" cy="129904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765915" y="2667000"/>
            <a:ext cx="4470707" cy="164394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1366658" y="3411169"/>
            <a:ext cx="1102141" cy="35242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5227811" y="1019469"/>
            <a:ext cx="3421535" cy="830330"/>
          </a:xfrm>
          <a:prstGeom prst="wedgeRectCallout">
            <a:avLst>
              <a:gd name="adj1" fmla="val -96083"/>
              <a:gd name="adj2" fmla="val 431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結合したいセルを、範囲指定する</a:t>
            </a: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a:off x="2124917" y="4396760"/>
            <a:ext cx="540341" cy="35100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5293679" y="2757052"/>
            <a:ext cx="3421535" cy="1006543"/>
          </a:xfrm>
          <a:prstGeom prst="wedgeRectCallout">
            <a:avLst>
              <a:gd name="adj1" fmla="val -96083"/>
              <a:gd name="adj2" fmla="val 3819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右クリックして出てきた</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メニューで</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セルを結合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a:t>
            </a:r>
          </a:p>
        </p:txBody>
      </p:sp>
      <p:sp>
        <p:nvSpPr>
          <p:cNvPr id="28" name="正方形/長方形 27"/>
          <p:cNvSpPr/>
          <p:nvPr/>
        </p:nvSpPr>
        <p:spPr bwMode="auto">
          <a:xfrm>
            <a:off x="802367" y="4901216"/>
            <a:ext cx="3725781" cy="134400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212996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765709" y="2867999"/>
            <a:ext cx="3452003" cy="3237859"/>
          </a:xfrm>
          <a:prstGeom prst="rect">
            <a:avLst/>
          </a:prstGeom>
        </p:spPr>
      </p:pic>
      <p:pic>
        <p:nvPicPr>
          <p:cNvPr id="5" name="図 4"/>
          <p:cNvPicPr>
            <a:picLocks noChangeAspect="1"/>
          </p:cNvPicPr>
          <p:nvPr/>
        </p:nvPicPr>
        <p:blipFill>
          <a:blip r:embed="rId3"/>
          <a:stretch>
            <a:fillRect/>
          </a:stretch>
        </p:blipFill>
        <p:spPr>
          <a:xfrm>
            <a:off x="321587" y="859847"/>
            <a:ext cx="5800725" cy="101917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a:solidFill>
                  <a:srgbClr val="000000"/>
                </a:solidFill>
                <a:latin typeface="メイリオ" panose="020B0604030504040204" pitchFamily="50" charset="-128"/>
                <a:ea typeface="メイリオ" panose="020B0604030504040204" pitchFamily="50" charset="-128"/>
              </a:rPr>
              <a:t>10</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表の背景色の変更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321587" y="797140"/>
            <a:ext cx="5800725" cy="129904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536337" y="2867999"/>
            <a:ext cx="3807064" cy="3377226"/>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6400800" y="866087"/>
            <a:ext cx="2074584" cy="924831"/>
          </a:xfrm>
          <a:prstGeom prst="wedgeRectCallout">
            <a:avLst>
              <a:gd name="adj1" fmla="val -84590"/>
              <a:gd name="adj2" fmla="val 2207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背景色を変更したいセルを範囲指定する</a:t>
            </a: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正方形/長方形 27"/>
          <p:cNvSpPr/>
          <p:nvPr/>
        </p:nvSpPr>
        <p:spPr bwMode="auto">
          <a:xfrm>
            <a:off x="4943538" y="4607758"/>
            <a:ext cx="3496427" cy="134400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2771690" y="2867999"/>
            <a:ext cx="450259" cy="397769"/>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2146418" y="3185303"/>
            <a:ext cx="450259" cy="397769"/>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2996819" y="3838702"/>
            <a:ext cx="450259" cy="397769"/>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4918999" y="2512002"/>
            <a:ext cx="3556385" cy="1374672"/>
          </a:xfrm>
          <a:prstGeom prst="wedgeRectCallout">
            <a:avLst>
              <a:gd name="adj1" fmla="val -94426"/>
              <a:gd name="adj2" fmla="val -899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もっとみる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指定すると、さらにアイコンが表示。</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背景色のアイコンを指定して、色を指定する。</a:t>
            </a:r>
          </a:p>
        </p:txBody>
      </p:sp>
      <p:sp>
        <p:nvSpPr>
          <p:cNvPr id="9" name="右矢印 8"/>
          <p:cNvSpPr/>
          <p:nvPr/>
        </p:nvSpPr>
        <p:spPr bwMode="auto">
          <a:xfrm>
            <a:off x="4495800" y="5029200"/>
            <a:ext cx="304800" cy="381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0" name="図 9"/>
          <p:cNvPicPr>
            <a:picLocks noChangeAspect="1"/>
          </p:cNvPicPr>
          <p:nvPr/>
        </p:nvPicPr>
        <p:blipFill>
          <a:blip r:embed="rId4"/>
          <a:stretch>
            <a:fillRect/>
          </a:stretch>
        </p:blipFill>
        <p:spPr>
          <a:xfrm>
            <a:off x="5172890" y="4767262"/>
            <a:ext cx="3267075" cy="904875"/>
          </a:xfrm>
          <a:prstGeom prst="rect">
            <a:avLst/>
          </a:prstGeom>
        </p:spPr>
      </p:pic>
    </p:spTree>
    <p:extLst>
      <p:ext uri="{BB962C8B-B14F-4D97-AF65-F5344CB8AC3E}">
        <p14:creationId xmlns:p14="http://schemas.microsoft.com/office/powerpoint/2010/main" val="3005480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1143000" y="1143000"/>
            <a:ext cx="6629400" cy="3203575"/>
          </a:xfrm>
        </p:spPr>
        <p:txBody>
          <a:bodyPr/>
          <a:lstStyle/>
          <a:p>
            <a:pPr algn="l" eaLnBrk="1" hangingPunct="1"/>
            <a:r>
              <a:rPr lang="ja-JP" altLang="en-US" sz="4800" dirty="0" smtClean="0">
                <a:solidFill>
                  <a:srgbClr val="FF0000"/>
                </a:solidFill>
                <a:latin typeface="メイリオ" panose="020B0604030504040204" pitchFamily="50" charset="-128"/>
                <a:ea typeface="メイリオ" panose="020B0604030504040204" pitchFamily="50" charset="-128"/>
              </a:rPr>
              <a:t>準備編</a:t>
            </a:r>
            <a:r>
              <a:rPr lang="ja-JP" altLang="en-US" sz="4800" dirty="0" smtClean="0">
                <a:latin typeface="メイリオ" panose="020B0604030504040204" pitchFamily="50" charset="-128"/>
                <a:ea typeface="メイリオ" panose="020B0604030504040204" pitchFamily="50" charset="-128"/>
              </a:rPr>
              <a:t/>
            </a:r>
            <a:br>
              <a:rPr lang="ja-JP" altLang="en-US" sz="4800" dirty="0" smtClean="0">
                <a:latin typeface="メイリオ" panose="020B0604030504040204" pitchFamily="50" charset="-128"/>
                <a:ea typeface="メイリオ" panose="020B0604030504040204" pitchFamily="50" charset="-128"/>
              </a:rPr>
            </a:br>
            <a:r>
              <a:rPr lang="ja-JP" altLang="en-US" sz="4800" dirty="0">
                <a:latin typeface="メイリオ" panose="020B0604030504040204" pitchFamily="50" charset="-128"/>
                <a:ea typeface="メイリオ" panose="020B0604030504040204" pitchFamily="50" charset="-128"/>
              </a:rPr>
              <a:t/>
            </a:r>
            <a:br>
              <a:rPr lang="ja-JP" altLang="en-US" sz="4800" dirty="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a:t>
            </a:r>
            <a:r>
              <a:rPr lang="en-US" altLang="ja-JP" sz="3200" dirty="0" smtClean="0">
                <a:latin typeface="メイリオ" panose="020B0604030504040204" pitchFamily="50" charset="-128"/>
                <a:ea typeface="メイリオ" panose="020B0604030504040204" pitchFamily="50" charset="-128"/>
              </a:rPr>
              <a:t>Google</a:t>
            </a:r>
            <a:r>
              <a:rPr lang="ja-JP" altLang="en-US" sz="3200" dirty="0" smtClean="0">
                <a:latin typeface="メイリオ" panose="020B0604030504040204" pitchFamily="50" charset="-128"/>
                <a:ea typeface="メイリオ" panose="020B0604030504040204" pitchFamily="50" charset="-128"/>
              </a:rPr>
              <a:t>ドキュメントの</a:t>
            </a:r>
            <a:br>
              <a:rPr lang="ja-JP" altLang="en-US" sz="3200" dirty="0" smtClean="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　</a:t>
            </a:r>
            <a:r>
              <a:rPr lang="ja-JP" altLang="en-US" sz="3200" dirty="0" smtClean="0">
                <a:latin typeface="メイリオ" panose="020B0604030504040204" pitchFamily="50" charset="-128"/>
                <a:ea typeface="メイリオ" panose="020B0604030504040204" pitchFamily="50" charset="-128"/>
              </a:rPr>
              <a:t>ファイルの作成</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　</a:t>
            </a:r>
            <a:r>
              <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rPr>
              <a:t>課題ごとに新しいファイルを作成してください。</a:t>
            </a:r>
            <a:br>
              <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rPr>
            </a:br>
            <a:endPar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931618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3921071" y="4481512"/>
            <a:ext cx="4886325" cy="1552575"/>
          </a:xfrm>
          <a:prstGeom prst="rect">
            <a:avLst/>
          </a:prstGeom>
        </p:spPr>
      </p:pic>
      <p:pic>
        <p:nvPicPr>
          <p:cNvPr id="6" name="図 5"/>
          <p:cNvPicPr>
            <a:picLocks noChangeAspect="1"/>
          </p:cNvPicPr>
          <p:nvPr/>
        </p:nvPicPr>
        <p:blipFill>
          <a:blip r:embed="rId3"/>
          <a:stretch>
            <a:fillRect/>
          </a:stretch>
        </p:blipFill>
        <p:spPr>
          <a:xfrm>
            <a:off x="442992" y="2642649"/>
            <a:ext cx="2667000" cy="2419350"/>
          </a:xfrm>
          <a:prstGeom prst="rect">
            <a:avLst/>
          </a:prstGeom>
        </p:spPr>
      </p:pic>
      <p:pic>
        <p:nvPicPr>
          <p:cNvPr id="5" name="図 4"/>
          <p:cNvPicPr>
            <a:picLocks noChangeAspect="1"/>
          </p:cNvPicPr>
          <p:nvPr/>
        </p:nvPicPr>
        <p:blipFill>
          <a:blip r:embed="rId4"/>
          <a:stretch>
            <a:fillRect/>
          </a:stretch>
        </p:blipFill>
        <p:spPr>
          <a:xfrm>
            <a:off x="152400" y="835043"/>
            <a:ext cx="6503761" cy="1454789"/>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番号付きリスト その</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873505"/>
            <a:ext cx="6444201" cy="14524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352585" y="2650586"/>
            <a:ext cx="2847815" cy="260721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2072113" y="3133870"/>
            <a:ext cx="1102141" cy="948658"/>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rot="16200000">
            <a:off x="3249882" y="4743945"/>
            <a:ext cx="540341" cy="35100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3886200" y="2735206"/>
            <a:ext cx="3421535" cy="1347322"/>
          </a:xfrm>
          <a:prstGeom prst="wedgeRectCallout">
            <a:avLst>
              <a:gd name="adj1" fmla="val -75246"/>
              <a:gd name="adj2" fmla="val 1941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番号付きリスト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を指定して、適切なものを選ぶ</a:t>
            </a:r>
            <a:endParaRPr lang="en-US" altLang="ja-JP" sz="2000" dirty="0" smtClean="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ここで</a:t>
            </a:r>
            <a:r>
              <a:rPr lang="ja-JP" altLang="en-US" sz="2000" dirty="0" smtClean="0">
                <a:latin typeface="メイリオ" panose="020B0604030504040204" pitchFamily="50" charset="-128"/>
                <a:ea typeface="メイリオ" panose="020B0604030504040204" pitchFamily="50" charset="-128"/>
              </a:rPr>
              <a:t>は、　</a:t>
            </a:r>
            <a:r>
              <a:rPr lang="en-US" altLang="ja-JP" sz="2000" dirty="0" smtClean="0">
                <a:latin typeface="メイリオ" panose="020B0604030504040204" pitchFamily="50" charset="-128"/>
                <a:ea typeface="メイリオ" panose="020B0604030504040204" pitchFamily="50" charset="-128"/>
              </a:rPr>
              <a:t>1, 2, 1.1, 1.2</a:t>
            </a:r>
            <a:r>
              <a:rPr lang="ja-JP" altLang="en-US" sz="2000" dirty="0" smtClean="0">
                <a:latin typeface="メイリオ" panose="020B0604030504040204" pitchFamily="50" charset="-128"/>
                <a:ea typeface="メイリオ" panose="020B0604030504040204" pitchFamily="50" charset="-128"/>
              </a:rPr>
              <a:t>のタイプのもの</a:t>
            </a:r>
          </a:p>
        </p:txBody>
      </p:sp>
      <p:sp>
        <p:nvSpPr>
          <p:cNvPr id="28" name="正方形/長方形 27"/>
          <p:cNvSpPr/>
          <p:nvPr/>
        </p:nvSpPr>
        <p:spPr bwMode="auto">
          <a:xfrm>
            <a:off x="3831956" y="4389994"/>
            <a:ext cx="4975440" cy="164409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四角形吹き出し 15"/>
          <p:cNvSpPr/>
          <p:nvPr/>
        </p:nvSpPr>
        <p:spPr bwMode="auto">
          <a:xfrm>
            <a:off x="6967386" y="1104464"/>
            <a:ext cx="1747828" cy="1029954"/>
          </a:xfrm>
          <a:prstGeom prst="wedgeRectCallout">
            <a:avLst>
              <a:gd name="adj1" fmla="val -84590"/>
              <a:gd name="adj2" fmla="val 2207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番号付けしたい行</a:t>
            </a:r>
            <a:r>
              <a:rPr lang="ja-JP" altLang="en-US" sz="2000" dirty="0" err="1" smtClean="0">
                <a:latin typeface="メイリオ" panose="020B0604030504040204" pitchFamily="50" charset="-128"/>
                <a:ea typeface="メイリオ" panose="020B0604030504040204" pitchFamily="50" charset="-128"/>
              </a:rPr>
              <a:t>をを</a:t>
            </a:r>
            <a:r>
              <a:rPr lang="ja-JP" altLang="en-US" sz="2000" dirty="0" smtClean="0">
                <a:latin typeface="メイリオ" panose="020B0604030504040204" pitchFamily="50" charset="-128"/>
                <a:ea typeface="メイリオ" panose="020B0604030504040204" pitchFamily="50" charset="-128"/>
              </a:rPr>
              <a:t>範囲指定する</a:t>
            </a:r>
          </a:p>
        </p:txBody>
      </p:sp>
      <p:sp>
        <p:nvSpPr>
          <p:cNvPr id="18" name="楕円 17"/>
          <p:cNvSpPr/>
          <p:nvPr/>
        </p:nvSpPr>
        <p:spPr bwMode="auto">
          <a:xfrm>
            <a:off x="509916" y="2684538"/>
            <a:ext cx="594887" cy="59993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3979680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52585" y="4629501"/>
            <a:ext cx="6683215" cy="1650510"/>
          </a:xfrm>
          <a:prstGeom prst="rect">
            <a:avLst/>
          </a:prstGeom>
        </p:spPr>
      </p:pic>
      <p:pic>
        <p:nvPicPr>
          <p:cNvPr id="3" name="図 2"/>
          <p:cNvPicPr>
            <a:picLocks noChangeAspect="1"/>
          </p:cNvPicPr>
          <p:nvPr/>
        </p:nvPicPr>
        <p:blipFill>
          <a:blip r:embed="rId3"/>
          <a:stretch>
            <a:fillRect/>
          </a:stretch>
        </p:blipFill>
        <p:spPr>
          <a:xfrm>
            <a:off x="610026" y="2951786"/>
            <a:ext cx="2238375" cy="1228725"/>
          </a:xfrm>
          <a:prstGeom prst="rect">
            <a:avLst/>
          </a:prstGeom>
        </p:spPr>
      </p:pic>
      <p:pic>
        <p:nvPicPr>
          <p:cNvPr id="2" name="図 1"/>
          <p:cNvPicPr>
            <a:picLocks noChangeAspect="1"/>
          </p:cNvPicPr>
          <p:nvPr/>
        </p:nvPicPr>
        <p:blipFill>
          <a:blip r:embed="rId4"/>
          <a:stretch>
            <a:fillRect/>
          </a:stretch>
        </p:blipFill>
        <p:spPr>
          <a:xfrm>
            <a:off x="352585" y="921775"/>
            <a:ext cx="6200615" cy="132752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389669"/>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11</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番号付きリスト その</a:t>
            </a:r>
            <a:r>
              <a:rPr lang="en-US" altLang="ja-JP" sz="2800" dirty="0">
                <a:solidFill>
                  <a:srgbClr val="000000"/>
                </a:solidFill>
                <a:latin typeface="メイリオ" panose="020B0604030504040204" pitchFamily="50" charset="-128"/>
                <a:ea typeface="メイリオ" panose="020B0604030504040204" pitchFamily="50" charset="-128"/>
              </a:rPr>
              <a:t>2</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873505"/>
            <a:ext cx="6444201" cy="1452489"/>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352585" y="2650586"/>
            <a:ext cx="2847815" cy="1431942"/>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2101378" y="2325995"/>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下矢印 25"/>
          <p:cNvSpPr/>
          <p:nvPr/>
        </p:nvSpPr>
        <p:spPr bwMode="auto">
          <a:xfrm>
            <a:off x="2115989" y="4180511"/>
            <a:ext cx="540341" cy="35100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四角形吹き出し 26"/>
          <p:cNvSpPr/>
          <p:nvPr/>
        </p:nvSpPr>
        <p:spPr bwMode="auto">
          <a:xfrm>
            <a:off x="3375261" y="2627094"/>
            <a:ext cx="1371600" cy="1347322"/>
          </a:xfrm>
          <a:prstGeom prst="wedgeRectCallout">
            <a:avLst>
              <a:gd name="adj1" fmla="val -75246"/>
              <a:gd name="adj2" fmla="val 1941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インデント増</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を指定する</a:t>
            </a:r>
          </a:p>
        </p:txBody>
      </p:sp>
      <p:sp>
        <p:nvSpPr>
          <p:cNvPr id="28" name="正方形/長方形 27"/>
          <p:cNvSpPr/>
          <p:nvPr/>
        </p:nvSpPr>
        <p:spPr bwMode="auto">
          <a:xfrm>
            <a:off x="229124" y="4530287"/>
            <a:ext cx="7162276" cy="1833520"/>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四角形吹き出し 15"/>
          <p:cNvSpPr/>
          <p:nvPr/>
        </p:nvSpPr>
        <p:spPr bwMode="auto">
          <a:xfrm>
            <a:off x="6938972" y="873504"/>
            <a:ext cx="1747828" cy="1650563"/>
          </a:xfrm>
          <a:prstGeom prst="wedgeRectCallout">
            <a:avLst>
              <a:gd name="adj1" fmla="val -83703"/>
              <a:gd name="adj2" fmla="val 108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一つ番号の段落を下げる</a:t>
            </a:r>
            <a:r>
              <a:rPr lang="en-US" altLang="ja-JP" sz="2000" dirty="0" smtClean="0">
                <a:latin typeface="メイリオ" panose="020B0604030504040204" pitchFamily="50" charset="-128"/>
                <a:ea typeface="メイリオ" panose="020B0604030504040204" pitchFamily="50" charset="-128"/>
              </a:rPr>
              <a:t>(1.1,1.3</a:t>
            </a:r>
            <a:r>
              <a:rPr lang="ja-JP" altLang="en-US" sz="2000" dirty="0" smtClean="0">
                <a:latin typeface="メイリオ" panose="020B0604030504040204" pitchFamily="50" charset="-128"/>
                <a:ea typeface="メイリオ" panose="020B0604030504040204" pitchFamily="50" charset="-128"/>
              </a:rPr>
              <a:t>にする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行を範囲指定する</a:t>
            </a:r>
          </a:p>
        </p:txBody>
      </p:sp>
      <p:sp>
        <p:nvSpPr>
          <p:cNvPr id="18" name="楕円 17"/>
          <p:cNvSpPr/>
          <p:nvPr/>
        </p:nvSpPr>
        <p:spPr bwMode="auto">
          <a:xfrm>
            <a:off x="1431769" y="3236262"/>
            <a:ext cx="594887" cy="59993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p:cNvSpPr txBox="1"/>
          <p:nvPr/>
        </p:nvSpPr>
        <p:spPr>
          <a:xfrm>
            <a:off x="5105400" y="2881865"/>
            <a:ext cx="3391541" cy="923330"/>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pPr algn="l"/>
            <a:r>
              <a:rPr lang="ja-JP" altLang="en-US" dirty="0" smtClean="0">
                <a:latin typeface="メイリオ" panose="020B0604030504040204" pitchFamily="50" charset="-128"/>
                <a:ea typeface="メイリオ" panose="020B0604030504040204" pitchFamily="50" charset="-128"/>
              </a:rPr>
              <a:t>アイコンが見つからない場合は、</a:t>
            </a:r>
            <a:r>
              <a:rPr lang="ja-JP" altLang="en-US" dirty="0">
                <a:latin typeface="メイリオ" panose="020B0604030504040204" pitchFamily="50" charset="-128"/>
                <a:ea typeface="メイリオ" panose="020B0604030504040204" pitchFamily="50" charset="-128"/>
              </a:rPr>
              <a:t>もっとみる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指定する</a:t>
            </a:r>
            <a:endParaRPr lang="ja-JP" altLang="en-US"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565145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a:stretch>
            <a:fillRect/>
          </a:stretch>
        </p:blipFill>
        <p:spPr>
          <a:xfrm>
            <a:off x="429863" y="2914889"/>
            <a:ext cx="3671247" cy="3587012"/>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29762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(1)</a:t>
            </a:r>
            <a:r>
              <a:rPr lang="ja-JP" altLang="en-US" sz="2800" dirty="0" smtClean="0">
                <a:solidFill>
                  <a:srgbClr val="000000"/>
                </a:solidFill>
                <a:latin typeface="メイリオ" panose="020B0604030504040204" pitchFamily="50" charset="-128"/>
                <a:ea typeface="メイリオ" panose="020B0604030504040204" pitchFamily="50" charset="-128"/>
              </a:rPr>
              <a:t>  区切り</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セクション区切り</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756433"/>
            <a:ext cx="5884041" cy="169964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213251" y="2890472"/>
            <a:ext cx="4067015" cy="3826414"/>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962043" y="2510633"/>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395299" y="2895601"/>
            <a:ext cx="379768" cy="468485"/>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352585" y="854416"/>
            <a:ext cx="5743415" cy="1593723"/>
          </a:xfrm>
          <a:prstGeom prst="rect">
            <a:avLst/>
          </a:prstGeom>
        </p:spPr>
      </p:pic>
      <p:sp>
        <p:nvSpPr>
          <p:cNvPr id="16" name="四角形吹き出し 15"/>
          <p:cNvSpPr/>
          <p:nvPr/>
        </p:nvSpPr>
        <p:spPr bwMode="auto">
          <a:xfrm>
            <a:off x="6400800" y="873505"/>
            <a:ext cx="2286000" cy="1107696"/>
          </a:xfrm>
          <a:prstGeom prst="wedgeRectCallout">
            <a:avLst>
              <a:gd name="adj1" fmla="val -96222"/>
              <a:gd name="adj2" fmla="val 182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文章を区切る行にカーソルを移動させる</a:t>
            </a:r>
          </a:p>
        </p:txBody>
      </p:sp>
      <p:cxnSp>
        <p:nvCxnSpPr>
          <p:cNvPr id="9" name="直線コネクタ 8"/>
          <p:cNvCxnSpPr>
            <a:stCxn id="5" idx="1"/>
            <a:endCxn id="5" idx="1"/>
          </p:cNvCxnSpPr>
          <p:nvPr/>
        </p:nvCxnSpPr>
        <p:spPr bwMode="auto">
          <a:xfrm>
            <a:off x="352585" y="1651278"/>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p:cNvCxnSpPr/>
          <p:nvPr/>
        </p:nvCxnSpPr>
        <p:spPr bwMode="auto">
          <a:xfrm>
            <a:off x="304800" y="1447800"/>
            <a:ext cx="0" cy="45720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楕円 21"/>
          <p:cNvSpPr/>
          <p:nvPr/>
        </p:nvSpPr>
        <p:spPr bwMode="auto">
          <a:xfrm>
            <a:off x="395298" y="5345286"/>
            <a:ext cx="1217967" cy="468485"/>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楕円 22"/>
          <p:cNvSpPr/>
          <p:nvPr/>
        </p:nvSpPr>
        <p:spPr bwMode="auto">
          <a:xfrm>
            <a:off x="2232214" y="6121651"/>
            <a:ext cx="1217967" cy="468485"/>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4496878" y="2642649"/>
            <a:ext cx="4189921" cy="681784"/>
          </a:xfrm>
          <a:prstGeom prst="wedgeRectCallout">
            <a:avLst>
              <a:gd name="adj1" fmla="val -68850"/>
              <a:gd name="adj2" fmla="val 1540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挿入</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区切り</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セクション区切り</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連続</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を指定する。</a:t>
            </a:r>
          </a:p>
        </p:txBody>
      </p:sp>
      <p:pic>
        <p:nvPicPr>
          <p:cNvPr id="25" name="図 24"/>
          <p:cNvPicPr>
            <a:picLocks noChangeAspect="1"/>
          </p:cNvPicPr>
          <p:nvPr/>
        </p:nvPicPr>
        <p:blipFill rotWithShape="1">
          <a:blip r:embed="rId3"/>
          <a:srcRect l="-319" t="1261" r="57544" b="-1261"/>
          <a:stretch/>
        </p:blipFill>
        <p:spPr>
          <a:xfrm>
            <a:off x="4748014" y="3441607"/>
            <a:ext cx="2456734" cy="1593723"/>
          </a:xfrm>
          <a:prstGeom prst="rect">
            <a:avLst/>
          </a:prstGeom>
        </p:spPr>
      </p:pic>
      <p:sp>
        <p:nvSpPr>
          <p:cNvPr id="29" name="正方形/長方形 28"/>
          <p:cNvSpPr/>
          <p:nvPr/>
        </p:nvSpPr>
        <p:spPr bwMode="auto">
          <a:xfrm>
            <a:off x="4740265" y="3464914"/>
            <a:ext cx="2464483" cy="169964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右矢印 12"/>
          <p:cNvSpPr/>
          <p:nvPr/>
        </p:nvSpPr>
        <p:spPr bwMode="auto">
          <a:xfrm>
            <a:off x="4329037" y="3911136"/>
            <a:ext cx="411228" cy="45640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右中かっこ 13"/>
          <p:cNvSpPr/>
          <p:nvPr/>
        </p:nvSpPr>
        <p:spPr bwMode="auto">
          <a:xfrm>
            <a:off x="7263828" y="3488243"/>
            <a:ext cx="192767" cy="750225"/>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右中かっこ 29"/>
          <p:cNvSpPr/>
          <p:nvPr/>
        </p:nvSpPr>
        <p:spPr bwMode="auto">
          <a:xfrm>
            <a:off x="7263828" y="4312668"/>
            <a:ext cx="192767" cy="750225"/>
          </a:xfrm>
          <a:prstGeom prst="righ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p:cNvSpPr txBox="1"/>
          <p:nvPr/>
        </p:nvSpPr>
        <p:spPr>
          <a:xfrm>
            <a:off x="7212497" y="3712503"/>
            <a:ext cx="2133600" cy="1200329"/>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a:t>
            </a:r>
            <a:r>
              <a:rPr kumimoji="1" lang="ja-JP" altLang="en-US" dirty="0" smtClean="0">
                <a:latin typeface="メイリオ" panose="020B0604030504040204" pitchFamily="50" charset="-128"/>
                <a:ea typeface="メイリオ" panose="020B0604030504040204" pitchFamily="50" charset="-128"/>
              </a:rPr>
              <a:t>セクション</a:t>
            </a:r>
            <a:endParaRPr kumimoji="1" lang="en-US" altLang="ja-JP" dirty="0" smtClean="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第</a:t>
            </a:r>
            <a:r>
              <a:rPr lang="en-US" altLang="ja-JP" dirty="0" smtClean="0">
                <a:latin typeface="メイリオ" panose="020B0604030504040204" pitchFamily="50" charset="-128"/>
                <a:ea typeface="メイリオ" panose="020B0604030504040204" pitchFamily="50" charset="-128"/>
              </a:rPr>
              <a:t>2</a:t>
            </a:r>
            <a:r>
              <a:rPr lang="ja-JP" altLang="en-US" dirty="0" smtClean="0">
                <a:latin typeface="メイリオ" panose="020B0604030504040204" pitchFamily="50" charset="-128"/>
                <a:ea typeface="メイリオ" panose="020B0604030504040204" pitchFamily="50" charset="-128"/>
              </a:rPr>
              <a:t>セクション</a:t>
            </a:r>
            <a:endParaRPr lang="ja-JP" altLang="en-US"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4678273" y="5283021"/>
            <a:ext cx="3391541" cy="1200329"/>
          </a:xfrm>
          <a:prstGeom prst="rect">
            <a:avLst/>
          </a:prstGeom>
          <a:solidFill>
            <a:srgbClr val="99FF99"/>
          </a:solidFill>
          <a:ln>
            <a:solidFill>
              <a:schemeClr val="tx1"/>
            </a:solidFill>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ワンポイント</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pPr algn="l"/>
            <a:r>
              <a:rPr lang="ja-JP" altLang="en-US" dirty="0" smtClean="0">
                <a:latin typeface="メイリオ" panose="020B0604030504040204" pitchFamily="50" charset="-128"/>
                <a:ea typeface="メイリオ" panose="020B0604030504040204" pitchFamily="50" charset="-128"/>
              </a:rPr>
              <a:t>セクションごとに、用紙の縦横や、段組みなどを変えて指定できる。</a:t>
            </a:r>
          </a:p>
        </p:txBody>
      </p:sp>
    </p:spTree>
    <p:extLst>
      <p:ext uri="{BB962C8B-B14F-4D97-AF65-F5344CB8AC3E}">
        <p14:creationId xmlns:p14="http://schemas.microsoft.com/office/powerpoint/2010/main" val="30050794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240856" y="2949424"/>
            <a:ext cx="3820432" cy="237982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Text Box 2"/>
          <p:cNvSpPr txBox="1">
            <a:spLocks noChangeArrowheads="1"/>
          </p:cNvSpPr>
          <p:nvPr/>
        </p:nvSpPr>
        <p:spPr bwMode="auto">
          <a:xfrm>
            <a:off x="352585" y="29762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000000"/>
                </a:solidFill>
                <a:latin typeface="メイリオ" panose="020B0604030504040204" pitchFamily="50" charset="-128"/>
                <a:ea typeface="メイリオ" panose="020B0604030504040204" pitchFamily="50" charset="-128"/>
              </a:rPr>
              <a:t>課題</a:t>
            </a:r>
            <a:r>
              <a:rPr lang="en-US" altLang="ja-JP" sz="2800" dirty="0" smtClean="0">
                <a:solidFill>
                  <a:srgbClr val="000000"/>
                </a:solidFill>
                <a:latin typeface="メイリオ" panose="020B0604030504040204" pitchFamily="50" charset="-128"/>
                <a:ea typeface="メイリオ" panose="020B0604030504040204" pitchFamily="50" charset="-128"/>
              </a:rPr>
              <a:t>12</a:t>
            </a:r>
            <a:r>
              <a:rPr lang="ja-JP" altLang="en-US" sz="2800" dirty="0" smtClean="0">
                <a:solidFill>
                  <a:srgbClr val="000000"/>
                </a:solidFill>
                <a:latin typeface="メイリオ" panose="020B0604030504040204" pitchFamily="50" charset="-128"/>
                <a:ea typeface="メイリオ" panose="020B0604030504040204" pitchFamily="50" charset="-128"/>
              </a:rPr>
              <a:t>のヒント</a:t>
            </a:r>
            <a:r>
              <a:rPr lang="en-US" altLang="ja-JP" sz="2800" dirty="0" smtClean="0">
                <a:solidFill>
                  <a:srgbClr val="000000"/>
                </a:solidFill>
                <a:latin typeface="メイリオ" panose="020B0604030504040204" pitchFamily="50" charset="-128"/>
                <a:ea typeface="メイリオ" panose="020B0604030504040204" pitchFamily="50" charset="-128"/>
              </a:rPr>
              <a:t>(2)</a:t>
            </a:r>
            <a:r>
              <a:rPr lang="ja-JP" altLang="en-US" sz="2800" dirty="0" smtClean="0">
                <a:solidFill>
                  <a:srgbClr val="000000"/>
                </a:solidFill>
                <a:latin typeface="メイリオ" panose="020B0604030504040204" pitchFamily="50" charset="-128"/>
                <a:ea typeface="メイリオ" panose="020B0604030504040204" pitchFamily="50" charset="-128"/>
              </a:rPr>
              <a:t>  列</a:t>
            </a:r>
            <a:r>
              <a:rPr lang="en-US" altLang="ja-JP" sz="2800" dirty="0" smtClean="0">
                <a:solidFill>
                  <a:srgbClr val="000000"/>
                </a:solidFill>
                <a:latin typeface="メイリオ" panose="020B0604030504040204" pitchFamily="50" charset="-128"/>
                <a:ea typeface="メイリオ" panose="020B0604030504040204" pitchFamily="50" charset="-128"/>
              </a:rPr>
              <a:t>: </a:t>
            </a:r>
            <a:r>
              <a:rPr lang="ja-JP" altLang="en-US" sz="2800" dirty="0">
                <a:solidFill>
                  <a:srgbClr val="000000"/>
                </a:solidFill>
                <a:latin typeface="メイリオ" panose="020B0604030504040204" pitchFamily="50" charset="-128"/>
                <a:ea typeface="メイリオ" panose="020B0604030504040204" pitchFamily="50" charset="-128"/>
              </a:rPr>
              <a:t>二段組</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211959" y="756433"/>
            <a:ext cx="5884041" cy="1699643"/>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p:cNvSpPr/>
          <p:nvPr/>
        </p:nvSpPr>
        <p:spPr bwMode="auto">
          <a:xfrm>
            <a:off x="213251" y="2890472"/>
            <a:ext cx="4067015" cy="2672128"/>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下矢印 7"/>
          <p:cNvSpPr/>
          <p:nvPr/>
        </p:nvSpPr>
        <p:spPr bwMode="auto">
          <a:xfrm>
            <a:off x="1962043" y="2510633"/>
            <a:ext cx="540341" cy="31665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p:cNvSpPr/>
          <p:nvPr/>
        </p:nvSpPr>
        <p:spPr bwMode="auto">
          <a:xfrm>
            <a:off x="240856" y="2895602"/>
            <a:ext cx="534211" cy="428832"/>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352585" y="854416"/>
            <a:ext cx="5743415" cy="1593723"/>
          </a:xfrm>
          <a:prstGeom prst="rect">
            <a:avLst/>
          </a:prstGeom>
        </p:spPr>
      </p:pic>
      <p:sp>
        <p:nvSpPr>
          <p:cNvPr id="16" name="四角形吹き出し 15"/>
          <p:cNvSpPr/>
          <p:nvPr/>
        </p:nvSpPr>
        <p:spPr bwMode="auto">
          <a:xfrm>
            <a:off x="6400800" y="873505"/>
            <a:ext cx="2286000" cy="1107696"/>
          </a:xfrm>
          <a:prstGeom prst="wedgeRectCallout">
            <a:avLst>
              <a:gd name="adj1" fmla="val -96222"/>
              <a:gd name="adj2" fmla="val 182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列を変更するセクションにカーソルを移動する。</a:t>
            </a:r>
          </a:p>
        </p:txBody>
      </p:sp>
      <p:cxnSp>
        <p:nvCxnSpPr>
          <p:cNvPr id="9" name="直線コネクタ 8"/>
          <p:cNvCxnSpPr>
            <a:stCxn id="5" idx="1"/>
            <a:endCxn id="5" idx="1"/>
          </p:cNvCxnSpPr>
          <p:nvPr/>
        </p:nvCxnSpPr>
        <p:spPr bwMode="auto">
          <a:xfrm>
            <a:off x="352585" y="1651278"/>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p:cNvCxnSpPr/>
          <p:nvPr/>
        </p:nvCxnSpPr>
        <p:spPr bwMode="auto">
          <a:xfrm>
            <a:off x="316422" y="1752600"/>
            <a:ext cx="0" cy="457201"/>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楕円 21"/>
          <p:cNvSpPr/>
          <p:nvPr/>
        </p:nvSpPr>
        <p:spPr bwMode="auto">
          <a:xfrm>
            <a:off x="205502" y="4084246"/>
            <a:ext cx="1217967" cy="308443"/>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楕円 22"/>
          <p:cNvSpPr/>
          <p:nvPr/>
        </p:nvSpPr>
        <p:spPr bwMode="auto">
          <a:xfrm>
            <a:off x="2707701" y="4192142"/>
            <a:ext cx="721299" cy="72069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四角形吹き出し 23"/>
          <p:cNvSpPr/>
          <p:nvPr/>
        </p:nvSpPr>
        <p:spPr bwMode="auto">
          <a:xfrm>
            <a:off x="4496878" y="2642649"/>
            <a:ext cx="4342322" cy="428769"/>
          </a:xfrm>
          <a:prstGeom prst="wedgeRectCallout">
            <a:avLst>
              <a:gd name="adj1" fmla="val -74918"/>
              <a:gd name="adj2" fmla="val 25035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表示形式</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列</a:t>
            </a:r>
            <a:r>
              <a:rPr lang="en-US" altLang="ja-JP" sz="2000" dirty="0" smtClean="0">
                <a:latin typeface="メイリオ" panose="020B0604030504040204" pitchFamily="50" charset="-128"/>
                <a:ea typeface="メイリオ" panose="020B0604030504040204" pitchFamily="50" charset="-128"/>
              </a:rPr>
              <a:t>-2</a:t>
            </a:r>
            <a:r>
              <a:rPr lang="ja-JP" altLang="en-US" sz="2000" dirty="0" smtClean="0">
                <a:latin typeface="メイリオ" panose="020B0604030504040204" pitchFamily="50" charset="-128"/>
                <a:ea typeface="メイリオ" panose="020B0604030504040204" pitchFamily="50" charset="-128"/>
              </a:rPr>
              <a:t>段組みを指定する。</a:t>
            </a:r>
          </a:p>
        </p:txBody>
      </p:sp>
      <p:sp>
        <p:nvSpPr>
          <p:cNvPr id="29" name="正方形/長方形 28"/>
          <p:cNvSpPr/>
          <p:nvPr/>
        </p:nvSpPr>
        <p:spPr bwMode="auto">
          <a:xfrm>
            <a:off x="4740265" y="3464914"/>
            <a:ext cx="4098935" cy="1864335"/>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右矢印 12"/>
          <p:cNvSpPr/>
          <p:nvPr/>
        </p:nvSpPr>
        <p:spPr bwMode="auto">
          <a:xfrm>
            <a:off x="4329037" y="3911136"/>
            <a:ext cx="411228" cy="45640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4"/>
          <a:stretch>
            <a:fillRect/>
          </a:stretch>
        </p:blipFill>
        <p:spPr>
          <a:xfrm>
            <a:off x="4789036" y="3549530"/>
            <a:ext cx="3950258" cy="1636018"/>
          </a:xfrm>
          <a:prstGeom prst="rect">
            <a:avLst/>
          </a:prstGeom>
        </p:spPr>
      </p:pic>
      <p:sp>
        <p:nvSpPr>
          <p:cNvPr id="26" name="四角形吹き出し 25"/>
          <p:cNvSpPr/>
          <p:nvPr/>
        </p:nvSpPr>
        <p:spPr bwMode="auto">
          <a:xfrm>
            <a:off x="4801678" y="5672755"/>
            <a:ext cx="2818322" cy="880445"/>
          </a:xfrm>
          <a:prstGeom prst="wedgeRectCallout">
            <a:avLst>
              <a:gd name="adj1" fmla="val 22930"/>
              <a:gd name="adj2" fmla="val -11587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lang="ja-JP" altLang="en-US" sz="2000" dirty="0" smtClean="0">
                <a:latin typeface="メイリオ" panose="020B0604030504040204" pitchFamily="50" charset="-128"/>
                <a:ea typeface="メイリオ" panose="020B0604030504040204" pitchFamily="50" charset="-128"/>
              </a:rPr>
              <a:t>第二セクションだけが二段組になる。</a:t>
            </a:r>
          </a:p>
        </p:txBody>
      </p:sp>
    </p:spTree>
    <p:extLst>
      <p:ext uri="{BB962C8B-B14F-4D97-AF65-F5344CB8AC3E}">
        <p14:creationId xmlns:p14="http://schemas.microsoft.com/office/powerpoint/2010/main" val="7284016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44</a:t>
            </a:fld>
            <a:endParaRPr lang="en-US" altLang="ja-JP" sz="1400" smtClean="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8458" y="1536510"/>
            <a:ext cx="3662062" cy="3911979"/>
          </a:xfrm>
          <a:prstGeom prst="rect">
            <a:avLst/>
          </a:prstGeom>
        </p:spPr>
      </p:pic>
      <p:sp>
        <p:nvSpPr>
          <p:cNvPr id="4" name="タイトル 3"/>
          <p:cNvSpPr>
            <a:spLocks noGrp="1"/>
          </p:cNvSpPr>
          <p:nvPr>
            <p:ph type="ctrTitle"/>
          </p:nvPr>
        </p:nvSpPr>
        <p:spPr/>
        <p:txBody>
          <a:bodyPr/>
          <a:lstStyle/>
          <a:p>
            <a:r>
              <a:rPr kumimoji="1" lang="en-US" altLang="ja-JP" dirty="0" smtClean="0"/>
              <a:t> </a:t>
            </a:r>
            <a:endParaRPr kumimoji="1" lang="ja-JP" altLang="en-US" dirty="0"/>
          </a:p>
        </p:txBody>
      </p:sp>
      <p:sp>
        <p:nvSpPr>
          <p:cNvPr id="5" name="テキスト ボックス 4"/>
          <p:cNvSpPr txBox="1"/>
          <p:nvPr/>
        </p:nvSpPr>
        <p:spPr>
          <a:xfrm>
            <a:off x="5434126" y="1919210"/>
            <a:ext cx="2743200" cy="2554545"/>
          </a:xfrm>
          <a:prstGeom prst="rect">
            <a:avLst/>
          </a:prstGeom>
          <a:noFill/>
        </p:spPr>
        <p:txBody>
          <a:bodyPr wrap="square" rtlCol="0">
            <a:spAutoFit/>
          </a:bodyPr>
          <a:lstStyle/>
          <a:p>
            <a:pPr algn="l"/>
            <a:r>
              <a:rPr lang="ja-JP" altLang="en-US" sz="3200" dirty="0" smtClean="0"/>
              <a:t>では、一年間</a:t>
            </a:r>
            <a:br>
              <a:rPr lang="ja-JP" altLang="en-US" sz="3200" dirty="0" smtClean="0"/>
            </a:br>
            <a:r>
              <a:rPr lang="ja-JP" altLang="en-US" sz="3200" dirty="0" smtClean="0"/>
              <a:t>張り切って</a:t>
            </a:r>
            <a:br>
              <a:rPr lang="ja-JP" altLang="en-US" sz="3200" dirty="0" smtClean="0"/>
            </a:br>
            <a:r>
              <a:rPr lang="ja-JP" altLang="en-US" sz="3200" dirty="0" smtClean="0"/>
              <a:t>いきましょう。</a:t>
            </a:r>
          </a:p>
          <a:p>
            <a:pPr algn="l"/>
            <a:r>
              <a:rPr kumimoji="1" lang="ja-JP" altLang="en-US" sz="3200" dirty="0" smtClean="0"/>
              <a:t>内容開始します。</a:t>
            </a:r>
            <a:endParaRPr kumimoji="1" lang="ja-JP" altLang="en-US" sz="3200" dirty="0"/>
          </a:p>
        </p:txBody>
      </p:sp>
      <p:sp>
        <p:nvSpPr>
          <p:cNvPr id="7" name="テキスト ボックス 6"/>
          <p:cNvSpPr txBox="1"/>
          <p:nvPr/>
        </p:nvSpPr>
        <p:spPr>
          <a:xfrm>
            <a:off x="7841762" y="305844"/>
            <a:ext cx="845038"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2290594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マウスのクリックのイラスト（右クリッ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738" y="908958"/>
            <a:ext cx="1242931" cy="1891417"/>
          </a:xfrm>
          <a:prstGeom prst="rect">
            <a:avLst/>
          </a:prstGeom>
          <a:noFill/>
          <a:extLst>
            <a:ext uri="{909E8E84-426E-40DD-AFC4-6F175D3DCCD1}">
              <a14:hiddenFill xmlns:a14="http://schemas.microsoft.com/office/drawing/2010/main">
                <a:solidFill>
                  <a:srgbClr val="FFFFFF"/>
                </a:solidFill>
              </a14:hiddenFill>
            </a:ext>
          </a:extLst>
        </p:spPr>
      </p:pic>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FF0000"/>
                </a:solidFill>
                <a:latin typeface="メイリオ" panose="020B0604030504040204" pitchFamily="50" charset="-128"/>
                <a:ea typeface="メイリオ" panose="020B0604030504040204" pitchFamily="50" charset="-128"/>
              </a:rPr>
              <a:t>重要</a:t>
            </a: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 右クリック</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8" name="楕円 17"/>
          <p:cNvSpPr/>
          <p:nvPr/>
        </p:nvSpPr>
        <p:spPr bwMode="auto">
          <a:xfrm>
            <a:off x="1728869" y="871044"/>
            <a:ext cx="685800" cy="664191"/>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Rectangle 2"/>
          <p:cNvSpPr txBox="1">
            <a:spLocks noChangeArrowheads="1"/>
          </p:cNvSpPr>
          <p:nvPr/>
        </p:nvSpPr>
        <p:spPr>
          <a:xfrm>
            <a:off x="2667000" y="813733"/>
            <a:ext cx="6019800" cy="2081867"/>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en-US" altLang="ja-JP" sz="2400" dirty="0" smtClean="0">
                <a:solidFill>
                  <a:schemeClr val="tx1"/>
                </a:solidFill>
                <a:latin typeface="メイリオ" panose="020B0604030504040204" pitchFamily="50" charset="-128"/>
                <a:ea typeface="メイリオ" panose="020B0604030504040204" pitchFamily="50" charset="-128"/>
              </a:rPr>
              <a:t>PC</a:t>
            </a:r>
            <a:r>
              <a:rPr lang="ja-JP" altLang="en-US" sz="2400" dirty="0" smtClean="0">
                <a:solidFill>
                  <a:schemeClr val="tx1"/>
                </a:solidFill>
                <a:latin typeface="メイリオ" panose="020B0604030504040204" pitchFamily="50" charset="-128"/>
                <a:ea typeface="メイリオ" panose="020B0604030504040204" pitchFamily="50" charset="-128"/>
              </a:rPr>
              <a:t>の操作でマウスの右ボタンを押す操作はよく使用します。</a:t>
            </a:r>
          </a:p>
          <a:p>
            <a:pPr algn="l"/>
            <a:r>
              <a:rPr lang="en-US" altLang="ja-JP" sz="2400" dirty="0" smtClean="0">
                <a:solidFill>
                  <a:schemeClr val="tx1"/>
                </a:solidFill>
                <a:latin typeface="メイリオ" panose="020B0604030504040204" pitchFamily="50" charset="-128"/>
                <a:ea typeface="メイリオ" panose="020B0604030504040204" pitchFamily="50" charset="-128"/>
              </a:rPr>
              <a:t>Chromebook</a:t>
            </a:r>
            <a:r>
              <a:rPr lang="ja-JP" altLang="en-US" sz="2400" dirty="0" smtClean="0">
                <a:solidFill>
                  <a:schemeClr val="tx1"/>
                </a:solidFill>
                <a:latin typeface="メイリオ" panose="020B0604030504040204" pitchFamily="50" charset="-128"/>
                <a:ea typeface="メイリオ" panose="020B0604030504040204" pitchFamily="50" charset="-128"/>
              </a:rPr>
              <a:t>はマウスパットで操作しますが、パットが苦手な人はマウスを用意した方が操作がしやすいです。</a:t>
            </a:r>
            <a:endPar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0" name="Rectangle 2"/>
          <p:cNvSpPr txBox="1">
            <a:spLocks noChangeArrowheads="1"/>
          </p:cNvSpPr>
          <p:nvPr/>
        </p:nvSpPr>
        <p:spPr>
          <a:xfrm>
            <a:off x="609600" y="2952911"/>
            <a:ext cx="6019800" cy="457200"/>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マウス</a:t>
            </a:r>
            <a:r>
              <a:rPr lang="ja-JP" altLang="en-US" sz="2400" dirty="0">
                <a:solidFill>
                  <a:srgbClr val="FF0000"/>
                </a:solidFill>
                <a:latin typeface="メイリオ" panose="020B0604030504040204" pitchFamily="50" charset="-128"/>
                <a:ea typeface="メイリオ" panose="020B0604030504040204" pitchFamily="50" charset="-128"/>
              </a:rPr>
              <a:t>パッド</a:t>
            </a:r>
            <a:r>
              <a:rPr lang="ja-JP" altLang="en-US" sz="2400" dirty="0" smtClean="0">
                <a:solidFill>
                  <a:srgbClr val="FF0000"/>
                </a:solidFill>
                <a:latin typeface="メイリオ" panose="020B0604030504040204" pitchFamily="50" charset="-128"/>
                <a:ea typeface="メイリオ" panose="020B0604030504040204" pitchFamily="50" charset="-128"/>
              </a:rPr>
              <a:t>での右ボタン操作</a:t>
            </a:r>
            <a:endParaRPr lang="ja-JP" altLang="en-US" sz="3200" dirty="0" smtClean="0">
              <a:solidFill>
                <a:srgbClr val="FF0000"/>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4439894" y="3821655"/>
            <a:ext cx="1802745" cy="2139521"/>
          </a:xfrm>
          <a:prstGeom prst="rect">
            <a:avLst/>
          </a:prstGeom>
        </p:spPr>
      </p:pic>
      <p:pic>
        <p:nvPicPr>
          <p:cNvPr id="5" name="図 4"/>
          <p:cNvPicPr>
            <a:picLocks noChangeAspect="1"/>
          </p:cNvPicPr>
          <p:nvPr/>
        </p:nvPicPr>
        <p:blipFill>
          <a:blip r:embed="rId4"/>
          <a:stretch>
            <a:fillRect/>
          </a:stretch>
        </p:blipFill>
        <p:spPr>
          <a:xfrm>
            <a:off x="571961" y="3786853"/>
            <a:ext cx="1655719" cy="2148492"/>
          </a:xfrm>
          <a:prstGeom prst="rect">
            <a:avLst/>
          </a:prstGeom>
        </p:spPr>
      </p:pic>
      <p:sp>
        <p:nvSpPr>
          <p:cNvPr id="6" name="角丸四角形 5"/>
          <p:cNvSpPr/>
          <p:nvPr/>
        </p:nvSpPr>
        <p:spPr bwMode="auto">
          <a:xfrm>
            <a:off x="232757" y="3684401"/>
            <a:ext cx="990600" cy="455196"/>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alt</a:t>
            </a:r>
            <a:endParaRPr kumimoji="1" lang="ja-JP" altLang="en-US" sz="2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Rectangle 2"/>
          <p:cNvSpPr txBox="1">
            <a:spLocks noChangeArrowheads="1"/>
          </p:cNvSpPr>
          <p:nvPr/>
        </p:nvSpPr>
        <p:spPr>
          <a:xfrm>
            <a:off x="2221223" y="3786853"/>
            <a:ext cx="2122178" cy="2081867"/>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smtClean="0">
                <a:solidFill>
                  <a:schemeClr val="tx1"/>
                </a:solidFill>
                <a:latin typeface="メイリオ" panose="020B0604030504040204" pitchFamily="50" charset="-128"/>
                <a:ea typeface="メイリオ" panose="020B0604030504040204" pitchFamily="50" charset="-128"/>
              </a:rPr>
              <a:t>方法</a:t>
            </a:r>
            <a:r>
              <a:rPr lang="en-US" altLang="ja-JP" sz="2400" dirty="0" smtClean="0">
                <a:solidFill>
                  <a:schemeClr val="tx1"/>
                </a:solidFill>
                <a:latin typeface="メイリオ" panose="020B0604030504040204" pitchFamily="50" charset="-128"/>
                <a:ea typeface="メイリオ" panose="020B0604030504040204" pitchFamily="50" charset="-128"/>
              </a:rPr>
              <a:t>1(</a:t>
            </a:r>
            <a:r>
              <a:rPr lang="ja-JP" altLang="en-US" sz="2400" dirty="0" smtClean="0">
                <a:solidFill>
                  <a:schemeClr val="tx1"/>
                </a:solidFill>
                <a:latin typeface="メイリオ" panose="020B0604030504040204" pitchFamily="50" charset="-128"/>
                <a:ea typeface="メイリオ" panose="020B0604030504040204" pitchFamily="50" charset="-128"/>
              </a:rPr>
              <a:t>確実</a:t>
            </a:r>
            <a:r>
              <a:rPr lang="en-US" altLang="ja-JP" sz="2400" dirty="0" smtClean="0">
                <a:solidFill>
                  <a:schemeClr val="tx1"/>
                </a:solidFill>
                <a:latin typeface="メイリオ" panose="020B0604030504040204" pitchFamily="50" charset="-128"/>
                <a:ea typeface="メイリオ" panose="020B0604030504040204" pitchFamily="50" charset="-128"/>
              </a:rPr>
              <a:t>)</a:t>
            </a:r>
          </a:p>
          <a:p>
            <a:pPr algn="l"/>
            <a:r>
              <a:rPr lang="en-US" altLang="ja-JP" sz="2400" dirty="0" smtClean="0">
                <a:solidFill>
                  <a:schemeClr val="tx1"/>
                </a:solidFill>
                <a:latin typeface="メイリオ" panose="020B0604030504040204" pitchFamily="50" charset="-128"/>
                <a:ea typeface="メイリオ" panose="020B0604030504040204" pitchFamily="50" charset="-128"/>
              </a:rPr>
              <a:t>[alt]</a:t>
            </a:r>
            <a:r>
              <a:rPr lang="ja-JP" altLang="en-US" sz="2400" dirty="0" smtClean="0">
                <a:solidFill>
                  <a:schemeClr val="tx1"/>
                </a:solidFill>
                <a:latin typeface="メイリオ" panose="020B0604030504040204" pitchFamily="50" charset="-128"/>
                <a:ea typeface="メイリオ" panose="020B0604030504040204" pitchFamily="50" charset="-128"/>
              </a:rPr>
              <a:t>キーを</a:t>
            </a:r>
            <a:r>
              <a:rPr lang="en-US" altLang="ja-JP" sz="2400" dirty="0" smtClean="0">
                <a:solidFill>
                  <a:schemeClr val="tx1"/>
                </a:solidFill>
                <a:latin typeface="メイリオ" panose="020B0604030504040204" pitchFamily="50" charset="-128"/>
                <a:ea typeface="メイリオ" panose="020B0604030504040204" pitchFamily="50" charset="-128"/>
              </a:rPr>
              <a:t/>
            </a:r>
            <a:br>
              <a:rPr lang="en-US" altLang="ja-JP"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押しながらパッドを</a:t>
            </a:r>
            <a:r>
              <a:rPr lang="en-US" altLang="ja-JP" sz="2400" dirty="0" smtClean="0">
                <a:solidFill>
                  <a:schemeClr val="tx1"/>
                </a:solidFill>
                <a:latin typeface="メイリオ" panose="020B0604030504040204" pitchFamily="50" charset="-128"/>
                <a:ea typeface="メイリオ" panose="020B0604030504040204" pitchFamily="50" charset="-128"/>
              </a:rPr>
              <a:t/>
            </a:r>
            <a:br>
              <a:rPr lang="en-US" altLang="ja-JP"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タッチする</a:t>
            </a:r>
            <a:endPar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Rectangle 2"/>
          <p:cNvSpPr txBox="1">
            <a:spLocks noChangeArrowheads="1"/>
          </p:cNvSpPr>
          <p:nvPr/>
        </p:nvSpPr>
        <p:spPr>
          <a:xfrm>
            <a:off x="6324925" y="3786852"/>
            <a:ext cx="2924036" cy="2081867"/>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smtClean="0">
                <a:solidFill>
                  <a:schemeClr val="tx1"/>
                </a:solidFill>
                <a:latin typeface="メイリオ" panose="020B0604030504040204" pitchFamily="50" charset="-128"/>
                <a:ea typeface="メイリオ" panose="020B0604030504040204" pitchFamily="50" charset="-128"/>
              </a:rPr>
              <a:t>方法</a:t>
            </a:r>
            <a:r>
              <a:rPr lang="en-US" altLang="ja-JP" sz="2400" dirty="0">
                <a:solidFill>
                  <a:schemeClr val="tx1"/>
                </a:solidFill>
                <a:latin typeface="メイリオ" panose="020B0604030504040204" pitchFamily="50" charset="-128"/>
                <a:ea typeface="メイリオ" panose="020B0604030504040204" pitchFamily="50" charset="-128"/>
              </a:rPr>
              <a:t>2</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やや難しい</a:t>
            </a:r>
            <a:r>
              <a:rPr lang="en-US" altLang="ja-JP" sz="2400" dirty="0" smtClean="0">
                <a:solidFill>
                  <a:schemeClr val="tx1"/>
                </a:solidFill>
                <a:latin typeface="メイリオ" panose="020B0604030504040204" pitchFamily="50" charset="-128"/>
                <a:ea typeface="メイリオ" panose="020B0604030504040204" pitchFamily="50" charset="-128"/>
              </a:rPr>
              <a:t>)</a:t>
            </a:r>
          </a:p>
          <a:p>
            <a:pPr algn="l"/>
            <a:r>
              <a:rPr lang="en-US" altLang="ja-JP" sz="2400" dirty="0" smtClean="0">
                <a:solidFill>
                  <a:schemeClr val="tx1"/>
                </a:solidFill>
                <a:latin typeface="メイリオ" panose="020B0604030504040204" pitchFamily="50" charset="-128"/>
                <a:ea typeface="メイリオ" panose="020B0604030504040204" pitchFamily="50" charset="-128"/>
              </a:rPr>
              <a:t>2</a:t>
            </a:r>
            <a:r>
              <a:rPr lang="ja-JP" altLang="en-US" sz="2400" dirty="0" smtClean="0">
                <a:solidFill>
                  <a:schemeClr val="tx1"/>
                </a:solidFill>
                <a:latin typeface="メイリオ" panose="020B0604030504040204" pitchFamily="50" charset="-128"/>
                <a:ea typeface="メイリオ" panose="020B0604030504040204" pitchFamily="50" charset="-128"/>
              </a:rPr>
              <a:t>本指で同時に</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タッチする</a:t>
            </a:r>
            <a:endParaRPr lang="ja-JP" altLang="en-US" sz="3200" dirty="0" smtClean="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14265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en-US" altLang="ja-JP" sz="2800" dirty="0" smtClean="0">
                <a:solidFill>
                  <a:schemeClr val="accent6">
                    <a:lumMod val="50000"/>
                  </a:schemeClr>
                </a:solidFill>
                <a:latin typeface="メイリオ" panose="020B0604030504040204" pitchFamily="50" charset="-128"/>
                <a:ea typeface="メイリオ" panose="020B0604030504040204" pitchFamily="50" charset="-128"/>
              </a:rPr>
              <a:t>Google</a:t>
            </a: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ドライブを開く</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85800" y="1143000"/>
            <a:ext cx="7000875" cy="5248275"/>
          </a:xfrm>
          <a:prstGeom prst="rect">
            <a:avLst/>
          </a:prstGeom>
        </p:spPr>
      </p:pic>
      <p:sp>
        <p:nvSpPr>
          <p:cNvPr id="18" name="楕円 17"/>
          <p:cNvSpPr/>
          <p:nvPr/>
        </p:nvSpPr>
        <p:spPr bwMode="auto">
          <a:xfrm>
            <a:off x="6553200" y="2133600"/>
            <a:ext cx="685800" cy="664191"/>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6553200" y="2824913"/>
            <a:ext cx="838200" cy="1061287"/>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四角形吹き出し 3"/>
          <p:cNvSpPr/>
          <p:nvPr/>
        </p:nvSpPr>
        <p:spPr bwMode="auto">
          <a:xfrm>
            <a:off x="3276600" y="1828800"/>
            <a:ext cx="2895600" cy="685800"/>
          </a:xfrm>
          <a:prstGeom prst="wedgeRectCallout">
            <a:avLst>
              <a:gd name="adj1" fmla="val 62664"/>
              <a:gd name="adj2" fmla="val 3764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まず</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Google</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アプリをクリックして</a:t>
            </a:r>
          </a:p>
        </p:txBody>
      </p:sp>
      <p:sp>
        <p:nvSpPr>
          <p:cNvPr id="22" name="四角形吹き出し 21"/>
          <p:cNvSpPr/>
          <p:nvPr/>
        </p:nvSpPr>
        <p:spPr bwMode="auto">
          <a:xfrm>
            <a:off x="3185306" y="3355556"/>
            <a:ext cx="2895600" cy="685800"/>
          </a:xfrm>
          <a:prstGeom prst="wedgeRectCallout">
            <a:avLst>
              <a:gd name="adj1" fmla="val 63199"/>
              <a:gd name="adj2" fmla="val -3015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Google</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ドライブを開く</a:t>
            </a:r>
          </a:p>
        </p:txBody>
      </p:sp>
    </p:spTree>
    <p:extLst>
      <p:ext uri="{BB962C8B-B14F-4D97-AF65-F5344CB8AC3E}">
        <p14:creationId xmlns:p14="http://schemas.microsoft.com/office/powerpoint/2010/main" val="2680059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en-US" altLang="ja-JP" sz="2800" dirty="0" smtClean="0">
                <a:solidFill>
                  <a:schemeClr val="accent6">
                    <a:lumMod val="50000"/>
                  </a:schemeClr>
                </a:solidFill>
                <a:latin typeface="メイリオ" panose="020B0604030504040204" pitchFamily="50" charset="-128"/>
                <a:ea typeface="メイリオ" panose="020B0604030504040204" pitchFamily="50" charset="-128"/>
              </a:rPr>
              <a:t>Google</a:t>
            </a: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ドライブを開く</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85800" y="1143000"/>
            <a:ext cx="7000875" cy="5248275"/>
          </a:xfrm>
          <a:prstGeom prst="rect">
            <a:avLst/>
          </a:prstGeom>
        </p:spPr>
      </p:pic>
      <p:sp>
        <p:nvSpPr>
          <p:cNvPr id="18" name="楕円 17"/>
          <p:cNvSpPr/>
          <p:nvPr/>
        </p:nvSpPr>
        <p:spPr bwMode="auto">
          <a:xfrm>
            <a:off x="6553200" y="2133600"/>
            <a:ext cx="685800" cy="664191"/>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6553200" y="2824913"/>
            <a:ext cx="838200" cy="1061287"/>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四角形吹き出し 3"/>
          <p:cNvSpPr/>
          <p:nvPr/>
        </p:nvSpPr>
        <p:spPr bwMode="auto">
          <a:xfrm>
            <a:off x="3276600" y="1828800"/>
            <a:ext cx="2895600" cy="685800"/>
          </a:xfrm>
          <a:prstGeom prst="wedgeRectCallout">
            <a:avLst>
              <a:gd name="adj1" fmla="val 62664"/>
              <a:gd name="adj2" fmla="val 3764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まず</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Google</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アプリをクリックして</a:t>
            </a:r>
          </a:p>
        </p:txBody>
      </p:sp>
      <p:sp>
        <p:nvSpPr>
          <p:cNvPr id="22" name="四角形吹き出し 21"/>
          <p:cNvSpPr/>
          <p:nvPr/>
        </p:nvSpPr>
        <p:spPr bwMode="auto">
          <a:xfrm>
            <a:off x="3185306" y="3355556"/>
            <a:ext cx="2895600" cy="685800"/>
          </a:xfrm>
          <a:prstGeom prst="wedgeRectCallout">
            <a:avLst>
              <a:gd name="adj1" fmla="val 63199"/>
              <a:gd name="adj2" fmla="val -3015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Google</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ドライブを開く</a:t>
            </a:r>
          </a:p>
        </p:txBody>
      </p:sp>
    </p:spTree>
    <p:extLst>
      <p:ext uri="{BB962C8B-B14F-4D97-AF65-F5344CB8AC3E}">
        <p14:creationId xmlns:p14="http://schemas.microsoft.com/office/powerpoint/2010/main" val="27521510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latin typeface="メイリオ" panose="020B0604030504040204" pitchFamily="50" charset="-128"/>
                <a:ea typeface="メイリオ" panose="020B0604030504040204" pitchFamily="50" charset="-128"/>
              </a:rPr>
              <a:t>新規</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空白</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のドキュメントの作成</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762000" y="1297781"/>
            <a:ext cx="6405988" cy="4872037"/>
          </a:xfrm>
          <a:prstGeom prst="rect">
            <a:avLst/>
          </a:prstGeom>
        </p:spPr>
      </p:pic>
      <p:sp>
        <p:nvSpPr>
          <p:cNvPr id="10" name="楕円 9"/>
          <p:cNvSpPr/>
          <p:nvPr/>
        </p:nvSpPr>
        <p:spPr bwMode="auto">
          <a:xfrm>
            <a:off x="784281" y="2857500"/>
            <a:ext cx="1327687" cy="5334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楕円 10"/>
          <p:cNvSpPr/>
          <p:nvPr/>
        </p:nvSpPr>
        <p:spPr bwMode="auto">
          <a:xfrm>
            <a:off x="1905000" y="4267200"/>
            <a:ext cx="2743200"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楕円 12"/>
          <p:cNvSpPr/>
          <p:nvPr/>
        </p:nvSpPr>
        <p:spPr bwMode="auto">
          <a:xfrm>
            <a:off x="4762500" y="4446722"/>
            <a:ext cx="1524000" cy="3810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四角形吹き出し 15"/>
          <p:cNvSpPr/>
          <p:nvPr/>
        </p:nvSpPr>
        <p:spPr bwMode="auto">
          <a:xfrm>
            <a:off x="2971800" y="1843552"/>
            <a:ext cx="3581400" cy="518648"/>
          </a:xfrm>
          <a:prstGeom prst="wedgeRectCallout">
            <a:avLst>
              <a:gd name="adj1" fmla="val -76710"/>
              <a:gd name="adj2" fmla="val 14586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まず</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新規</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をクリック</a:t>
            </a:r>
          </a:p>
        </p:txBody>
      </p:sp>
      <p:sp>
        <p:nvSpPr>
          <p:cNvPr id="19" name="四角形吹き出し 18"/>
          <p:cNvSpPr/>
          <p:nvPr/>
        </p:nvSpPr>
        <p:spPr bwMode="auto">
          <a:xfrm>
            <a:off x="1219200" y="5484018"/>
            <a:ext cx="3962400" cy="685800"/>
          </a:xfrm>
          <a:prstGeom prst="wedgeRectCallout">
            <a:avLst>
              <a:gd name="adj1" fmla="val 16839"/>
              <a:gd name="adj2" fmla="val -15445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Google</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ドキュメント</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空白のドキュメントを指定</a:t>
            </a:r>
          </a:p>
        </p:txBody>
      </p:sp>
    </p:spTree>
    <p:extLst>
      <p:ext uri="{BB962C8B-B14F-4D97-AF65-F5344CB8AC3E}">
        <p14:creationId xmlns:p14="http://schemas.microsoft.com/office/powerpoint/2010/main" val="1124560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latin typeface="メイリオ" panose="020B0604030504040204" pitchFamily="50" charset="-128"/>
                <a:ea typeface="メイリオ" panose="020B0604030504040204" pitchFamily="50" charset="-128"/>
              </a:rPr>
              <a:t>ドキュメント名を変更</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838200" y="1064091"/>
            <a:ext cx="7248525" cy="1476375"/>
          </a:xfrm>
          <a:prstGeom prst="rect">
            <a:avLst/>
          </a:prstGeom>
        </p:spPr>
      </p:pic>
      <p:sp>
        <p:nvSpPr>
          <p:cNvPr id="4" name="正方形/長方形 3"/>
          <p:cNvSpPr/>
          <p:nvPr/>
        </p:nvSpPr>
        <p:spPr bwMode="auto">
          <a:xfrm>
            <a:off x="685800" y="1064091"/>
            <a:ext cx="7635875" cy="1602909"/>
          </a:xfrm>
          <a:prstGeom prst="rect">
            <a:avLst/>
          </a:prstGeom>
          <a:noFill/>
          <a:ln w="9525" cap="flat" cmpd="sng" algn="ctr">
            <a:solidFill>
              <a:schemeClr val="accent4">
                <a:lumMod val="95000"/>
                <a:lumOff val="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楕円 10"/>
          <p:cNvSpPr/>
          <p:nvPr/>
        </p:nvSpPr>
        <p:spPr bwMode="auto">
          <a:xfrm>
            <a:off x="1143000" y="1064091"/>
            <a:ext cx="2743200"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700007" y="3649330"/>
            <a:ext cx="7362825" cy="1533525"/>
          </a:xfrm>
          <a:prstGeom prst="rect">
            <a:avLst/>
          </a:prstGeom>
        </p:spPr>
      </p:pic>
      <p:sp>
        <p:nvSpPr>
          <p:cNvPr id="14" name="正方形/長方形 13"/>
          <p:cNvSpPr/>
          <p:nvPr/>
        </p:nvSpPr>
        <p:spPr bwMode="auto">
          <a:xfrm>
            <a:off x="700007" y="3596736"/>
            <a:ext cx="7635875" cy="1602909"/>
          </a:xfrm>
          <a:prstGeom prst="rect">
            <a:avLst/>
          </a:prstGeom>
          <a:noFill/>
          <a:ln w="9525" cap="flat" cmpd="sng" algn="ctr">
            <a:solidFill>
              <a:schemeClr val="accent4">
                <a:lumMod val="95000"/>
                <a:lumOff val="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楕円 14"/>
          <p:cNvSpPr/>
          <p:nvPr/>
        </p:nvSpPr>
        <p:spPr bwMode="auto">
          <a:xfrm>
            <a:off x="1121044" y="3596736"/>
            <a:ext cx="1088756" cy="4572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下矢印 5"/>
          <p:cNvSpPr/>
          <p:nvPr/>
        </p:nvSpPr>
        <p:spPr bwMode="auto">
          <a:xfrm>
            <a:off x="1284422" y="2867060"/>
            <a:ext cx="381000" cy="6096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1905000" y="2792036"/>
            <a:ext cx="5943600"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無題のドキュメントから課題の名前</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ここでは課題</a:t>
            </a:r>
            <a:r>
              <a:rPr kumimoji="1" lang="en-US" altLang="ja-JP" sz="2400" dirty="0" smtClean="0">
                <a:latin typeface="メイリオ" panose="020B0604030504040204" pitchFamily="50" charset="-128"/>
                <a:ea typeface="メイリオ" panose="020B0604030504040204" pitchFamily="50" charset="-128"/>
              </a:rPr>
              <a:t>0)</a:t>
            </a:r>
            <a:r>
              <a:rPr kumimoji="1" lang="ja-JP" altLang="en-US" sz="2400" dirty="0" smtClean="0">
                <a:latin typeface="メイリオ" panose="020B0604030504040204" pitchFamily="50" charset="-128"/>
                <a:ea typeface="メイリオ" panose="020B0604030504040204" pitchFamily="50" charset="-128"/>
              </a:rPr>
              <a:t>に変更する</a:t>
            </a:r>
            <a:endParaRPr kumimoji="1" lang="ja-JP" altLang="en-US" sz="2400" dirty="0">
              <a:latin typeface="メイリオ" panose="020B0604030504040204" pitchFamily="50" charset="-128"/>
              <a:ea typeface="メイリオ" panose="020B0604030504040204" pitchFamily="50" charset="-128"/>
            </a:endParaRPr>
          </a:p>
        </p:txBody>
      </p:sp>
      <p:sp>
        <p:nvSpPr>
          <p:cNvPr id="12" name="四角形吹き出し 11"/>
          <p:cNvSpPr/>
          <p:nvPr/>
        </p:nvSpPr>
        <p:spPr bwMode="auto">
          <a:xfrm>
            <a:off x="1446696" y="5319721"/>
            <a:ext cx="6616136" cy="1266693"/>
          </a:xfrm>
          <a:prstGeom prst="wedgeRectCallout">
            <a:avLst>
              <a:gd name="adj1" fmla="val -21902"/>
              <a:gd name="adj2" fmla="val -49530"/>
            </a:avLst>
          </a:prstGeom>
          <a:solidFill>
            <a:srgbClr val="99FF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ワンポイント</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2000" dirty="0" smtClean="0">
                <a:latin typeface="メイリオ" panose="020B0604030504040204" pitchFamily="50" charset="-128"/>
                <a:ea typeface="メイリオ" panose="020B0604030504040204" pitchFamily="50" charset="-128"/>
              </a:rPr>
              <a:t>これから課題</a:t>
            </a:r>
            <a:r>
              <a:rPr lang="en-US" altLang="ja-JP" sz="2000" dirty="0" smtClean="0">
                <a:latin typeface="メイリオ" panose="020B0604030504040204" pitchFamily="50" charset="-128"/>
                <a:ea typeface="メイリオ" panose="020B0604030504040204" pitchFamily="50" charset="-128"/>
              </a:rPr>
              <a:t>0, </a:t>
            </a:r>
            <a:r>
              <a:rPr lang="ja-JP" altLang="en-US" sz="2000" dirty="0" smtClean="0">
                <a:latin typeface="メイリオ" panose="020B0604030504040204" pitchFamily="50" charset="-128"/>
                <a:ea typeface="メイリオ" panose="020B0604030504040204" pitchFamily="50" charset="-128"/>
              </a:rPr>
              <a:t>課題</a:t>
            </a:r>
            <a:r>
              <a:rPr lang="en-US" altLang="ja-JP" sz="2000" dirty="0" smtClean="0">
                <a:latin typeface="メイリオ" panose="020B0604030504040204" pitchFamily="50" charset="-128"/>
                <a:ea typeface="メイリオ" panose="020B0604030504040204" pitchFamily="50" charset="-128"/>
              </a:rPr>
              <a:t>1, </a:t>
            </a:r>
            <a:r>
              <a:rPr lang="ja-JP" altLang="en-US" sz="2000" dirty="0" smtClean="0">
                <a:latin typeface="メイリオ" panose="020B0604030504040204" pitchFamily="50" charset="-128"/>
                <a:ea typeface="メイリオ" panose="020B0604030504040204" pitchFamily="50" charset="-128"/>
              </a:rPr>
              <a:t>課題</a:t>
            </a:r>
            <a:r>
              <a:rPr lang="en-US" altLang="ja-JP" sz="2000" dirty="0" smtClean="0">
                <a:latin typeface="メイリオ" panose="020B0604030504040204" pitchFamily="50" charset="-128"/>
                <a:ea typeface="メイリオ" panose="020B0604030504040204" pitchFamily="50" charset="-128"/>
              </a:rPr>
              <a:t>2 </a:t>
            </a:r>
            <a:r>
              <a:rPr lang="ja-JP" altLang="en-US" sz="2000" dirty="0" smtClean="0">
                <a:latin typeface="メイリオ" panose="020B0604030504040204" pitchFamily="50" charset="-128"/>
                <a:ea typeface="メイリオ" panose="020B0604030504040204" pitchFamily="50" charset="-128"/>
              </a:rPr>
              <a:t>・・・とやっていますが、課題にごとに新しいドキュメントを作って、課題の名前に変更します。</a:t>
            </a:r>
            <a:endParaRPr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14661371"/>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9059</TotalTime>
  <Words>2298</Words>
  <Application>Microsoft Office PowerPoint</Application>
  <PresentationFormat>画面に合わせる (4:3)</PresentationFormat>
  <Paragraphs>322</Paragraphs>
  <Slides>44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44</vt:i4>
      </vt:variant>
    </vt:vector>
  </HeadingPairs>
  <TitlesOfParts>
    <vt:vector size="51" baseType="lpstr">
      <vt:lpstr>$ＪＳ明朝</vt:lpstr>
      <vt:lpstr>ＭＳ Ｐゴシック</vt:lpstr>
      <vt:lpstr>ＭＳ Ｐ明朝</vt:lpstr>
      <vt:lpstr>メイリオ</vt:lpstr>
      <vt:lpstr>Arial</vt:lpstr>
      <vt:lpstr>Times New Roman</vt:lpstr>
      <vt:lpstr>標準デザイン</vt:lpstr>
      <vt:lpstr>「GoogleDocument実習用資料」Ver1.2</vt:lpstr>
      <vt:lpstr>入門の具体的な学習の進め方</vt:lpstr>
      <vt:lpstr>PowerPoint プレゼンテーション</vt:lpstr>
      <vt:lpstr>準備編  ・Googleドキュメントの 　ファイルの作成 　課題ごとに新しいファイルを作成してください。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306</cp:revision>
  <cp:lastPrinted>2021-05-08T08:00:27Z</cp:lastPrinted>
  <dcterms:created xsi:type="dcterms:W3CDTF">2014-03-24T13:08:44Z</dcterms:created>
  <dcterms:modified xsi:type="dcterms:W3CDTF">2021-05-08T08:01:24Z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