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70" r:id="rId2"/>
    <p:sldId id="386" r:id="rId3"/>
    <p:sldId id="371" r:id="rId4"/>
    <p:sldId id="372" r:id="rId5"/>
    <p:sldId id="373" r:id="rId6"/>
    <p:sldId id="374" r:id="rId7"/>
    <p:sldId id="364" r:id="rId8"/>
    <p:sldId id="375" r:id="rId9"/>
    <p:sldId id="376" r:id="rId10"/>
    <p:sldId id="377" r:id="rId11"/>
    <p:sldId id="378" r:id="rId12"/>
    <p:sldId id="379" r:id="rId13"/>
    <p:sldId id="384" r:id="rId14"/>
    <p:sldId id="385" r:id="rId15"/>
    <p:sldId id="380" r:id="rId16"/>
    <p:sldId id="381" r:id="rId17"/>
    <p:sldId id="382" r:id="rId18"/>
    <p:sldId id="383" r:id="rId19"/>
    <p:sldId id="365" r:id="rId20"/>
    <p:sldId id="366" r:id="rId21"/>
    <p:sldId id="361" r:id="rId22"/>
    <p:sldId id="346" r:id="rId23"/>
    <p:sldId id="351" r:id="rId24"/>
    <p:sldId id="352" r:id="rId25"/>
    <p:sldId id="367" r:id="rId26"/>
    <p:sldId id="357" r:id="rId27"/>
    <p:sldId id="358" r:id="rId28"/>
    <p:sldId id="355" r:id="rId29"/>
    <p:sldId id="354" r:id="rId30"/>
    <p:sldId id="356" r:id="rId31"/>
    <p:sldId id="368" r:id="rId32"/>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a:srgbClr val="FFFFCC"/>
    <a:srgbClr val="FF99FF"/>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9" autoAdjust="0"/>
    <p:restoredTop sz="94660"/>
  </p:normalViewPr>
  <p:slideViewPr>
    <p:cSldViewPr>
      <p:cViewPr varScale="1">
        <p:scale>
          <a:sx n="62" d="100"/>
          <a:sy n="62" d="100"/>
        </p:scale>
        <p:origin x="124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dirty="0"/>
          </a:p>
        </p:txBody>
      </p:sp>
      <p:sp>
        <p:nvSpPr>
          <p:cNvPr id="13315" name="Rectangle 3"/>
          <p:cNvSpPr>
            <a:spLocks noGrp="1" noChangeArrowheads="1"/>
          </p:cNvSpPr>
          <p:nvPr>
            <p:ph type="dt" idx="1"/>
          </p:nvPr>
        </p:nvSpPr>
        <p:spPr bwMode="auto">
          <a:xfrm>
            <a:off x="4021295"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dirty="0"/>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1"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dirty="0"/>
          </a:p>
        </p:txBody>
      </p:sp>
      <p:sp>
        <p:nvSpPr>
          <p:cNvPr id="13319" name="Rectangle 7"/>
          <p:cNvSpPr>
            <a:spLocks noGrp="1" noChangeArrowheads="1"/>
          </p:cNvSpPr>
          <p:nvPr>
            <p:ph type="sldNum" sz="quarter" idx="5"/>
          </p:nvPr>
        </p:nvSpPr>
        <p:spPr bwMode="auto">
          <a:xfrm>
            <a:off x="4021295"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dirty="0"/>
          </a:p>
        </p:txBody>
      </p:sp>
    </p:spTree>
    <p:extLst>
      <p:ext uri="{BB962C8B-B14F-4D97-AF65-F5344CB8AC3E}">
        <p14:creationId xmlns:p14="http://schemas.microsoft.com/office/powerpoint/2010/main" val="33125017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dirty="0"/>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dirty="0"/>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dirty="0"/>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dirty="0"/>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dirty="0"/>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dirty="0"/>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dirty="0"/>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dirty="0"/>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dirty="0"/>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dirty="0"/>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dirty="0"/>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dirty="0"/>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dirty="0"/>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dirty="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dirty="0"/>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8.png"/><Relationship Id="rId9"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png"/></Relationships>
</file>

<file path=ppt/slides/_rels/slide1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image" Target="../media/image65.png"/><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1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scratch.mit.edu/studios/25167595/"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2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アプリ作りのための</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小技テクニック</a:t>
            </a:r>
            <a:r>
              <a:rPr kumimoji="1" lang="en-US" altLang="ja-JP" sz="2800" b="0" i="0" u="none" strike="noStrike" kern="1200" cap="none" spc="0" normalizeH="0" baseline="0" noProof="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8" name="表 7"/>
          <p:cNvGraphicFramePr>
            <a:graphicFrameLocks noGrp="1"/>
          </p:cNvGraphicFramePr>
          <p:nvPr>
            <p:extLst>
              <p:ext uri="{D42A27DB-BD31-4B8C-83A1-F6EECF244321}">
                <p14:modId xmlns:p14="http://schemas.microsoft.com/office/powerpoint/2010/main" val="4127649682"/>
              </p:ext>
            </p:extLst>
          </p:nvPr>
        </p:nvGraphicFramePr>
        <p:xfrm>
          <a:off x="609600" y="812332"/>
          <a:ext cx="7924800" cy="519176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131323557"/>
                    </a:ext>
                  </a:extLst>
                </a:gridCol>
                <a:gridCol w="6781800">
                  <a:extLst>
                    <a:ext uri="{9D8B030D-6E8A-4147-A177-3AD203B41FA5}">
                      <a16:colId xmlns:a16="http://schemas.microsoft.com/office/drawing/2014/main" val="151092546"/>
                    </a:ext>
                  </a:extLst>
                </a:gridCol>
              </a:tblGrid>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No.</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a:t>
                      </a:r>
                      <a:r>
                        <a:rPr kumimoji="1" lang="ja-JP" altLang="en-US" b="0" dirty="0" smtClean="0">
                          <a:solidFill>
                            <a:schemeClr val="tx1"/>
                          </a:solidFill>
                          <a:latin typeface="メイリオ" panose="020B0604030504040204" pitchFamily="50" charset="-128"/>
                          <a:ea typeface="メイリオ" panose="020B0604030504040204" pitchFamily="50" charset="-128"/>
                        </a:rPr>
                        <a:t>小技テクニック</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5676132"/>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Tips01</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でたらめの数</a:t>
                      </a:r>
                      <a:r>
                        <a:rPr kumimoji="1" lang="en-US" altLang="ja-JP" b="0" dirty="0" smtClean="0">
                          <a:solidFill>
                            <a:schemeClr val="tx1"/>
                          </a:solidFill>
                          <a:latin typeface="メイリオ" panose="020B0604030504040204" pitchFamily="50" charset="-128"/>
                          <a:ea typeface="メイリオ" panose="020B0604030504040204" pitchFamily="50" charset="-128"/>
                        </a:rPr>
                        <a:t>(</a:t>
                      </a:r>
                      <a:r>
                        <a:rPr kumimoji="1" lang="ja-JP" altLang="en-US" b="0" dirty="0" smtClean="0">
                          <a:solidFill>
                            <a:schemeClr val="tx1"/>
                          </a:solidFill>
                          <a:latin typeface="メイリオ" panose="020B0604030504040204" pitchFamily="50" charset="-128"/>
                          <a:ea typeface="メイリオ" panose="020B0604030504040204" pitchFamily="50" charset="-128"/>
                        </a:rPr>
                        <a:t>乱数</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9309499"/>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Tips02</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ランダム服装</a:t>
                      </a:r>
                      <a:r>
                        <a:rPr kumimoji="1" lang="en-US" altLang="ja-JP" b="0" dirty="0" smtClean="0">
                          <a:solidFill>
                            <a:schemeClr val="tx1"/>
                          </a:solidFill>
                          <a:latin typeface="メイリオ" panose="020B0604030504040204" pitchFamily="50" charset="-128"/>
                          <a:ea typeface="メイリオ" panose="020B0604030504040204" pitchFamily="50" charset="-128"/>
                        </a:rPr>
                        <a:t>(</a:t>
                      </a:r>
                      <a:r>
                        <a:rPr kumimoji="1" lang="ja-JP" altLang="en-US" b="0" dirty="0" smtClean="0">
                          <a:solidFill>
                            <a:schemeClr val="tx1"/>
                          </a:solidFill>
                          <a:latin typeface="メイリオ" panose="020B0604030504040204" pitchFamily="50" charset="-128"/>
                          <a:ea typeface="メイリオ" panose="020B0604030504040204" pitchFamily="50" charset="-128"/>
                        </a:rPr>
                        <a:t>コスチューム</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6801177"/>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Tips03</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ja-JP" altLang="en-US" sz="1800" dirty="0" smtClean="0">
                          <a:solidFill>
                            <a:srgbClr val="000000"/>
                          </a:solidFill>
                          <a:latin typeface="メイリオ" panose="020B0604030504040204" pitchFamily="50" charset="-128"/>
                          <a:ea typeface="メイリオ" panose="020B0604030504040204" pitchFamily="50" charset="-128"/>
                        </a:rPr>
                        <a:t>服装</a:t>
                      </a:r>
                      <a:r>
                        <a:rPr lang="en-US" altLang="ja-JP" sz="1800" dirty="0" smtClean="0">
                          <a:solidFill>
                            <a:srgbClr val="000000"/>
                          </a:solidFill>
                          <a:latin typeface="メイリオ" panose="020B0604030504040204" pitchFamily="50" charset="-128"/>
                          <a:ea typeface="メイリオ" panose="020B0604030504040204" pitchFamily="50" charset="-128"/>
                        </a:rPr>
                        <a:t>(</a:t>
                      </a:r>
                      <a:r>
                        <a:rPr lang="ja-JP" altLang="en-US" sz="1800" dirty="0" smtClean="0">
                          <a:solidFill>
                            <a:srgbClr val="000000"/>
                          </a:solidFill>
                          <a:latin typeface="メイリオ" panose="020B0604030504040204" pitchFamily="50" charset="-128"/>
                          <a:ea typeface="メイリオ" panose="020B0604030504040204" pitchFamily="50" charset="-128"/>
                        </a:rPr>
                        <a:t>コスチューム</a:t>
                      </a:r>
                      <a:r>
                        <a:rPr lang="en-US" altLang="ja-JP" sz="1800" dirty="0" smtClean="0">
                          <a:solidFill>
                            <a:srgbClr val="000000"/>
                          </a:solidFill>
                          <a:latin typeface="メイリオ" panose="020B0604030504040204" pitchFamily="50" charset="-128"/>
                          <a:ea typeface="メイリオ" panose="020B0604030504040204" pitchFamily="50" charset="-128"/>
                        </a:rPr>
                        <a:t>)</a:t>
                      </a:r>
                      <a:r>
                        <a:rPr lang="ja-JP" altLang="en-US" sz="1800" dirty="0" smtClean="0">
                          <a:solidFill>
                            <a:srgbClr val="000000"/>
                          </a:solidFill>
                          <a:latin typeface="メイリオ" panose="020B0604030504040204" pitchFamily="50" charset="-128"/>
                          <a:ea typeface="メイリオ" panose="020B0604030504040204" pitchFamily="50" charset="-128"/>
                        </a:rPr>
                        <a:t>選択</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1964749"/>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Tips04</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おみくじ</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79792148"/>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Tips05</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一問クイズ</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4335256"/>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Tips06</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クイズ</a:t>
                      </a:r>
                      <a:r>
                        <a:rPr kumimoji="1" lang="en-US" altLang="ja-JP" b="0" dirty="0" smtClean="0">
                          <a:solidFill>
                            <a:schemeClr val="tx1"/>
                          </a:solidFill>
                          <a:latin typeface="メイリオ" panose="020B0604030504040204" pitchFamily="50" charset="-128"/>
                          <a:ea typeface="メイリオ" panose="020B0604030504040204" pitchFamily="50" charset="-128"/>
                        </a:rPr>
                        <a:t>(</a:t>
                      </a:r>
                      <a:r>
                        <a:rPr kumimoji="1" lang="ja-JP" altLang="en-US" b="0" dirty="0" smtClean="0">
                          <a:solidFill>
                            <a:schemeClr val="tx1"/>
                          </a:solidFill>
                          <a:latin typeface="メイリオ" panose="020B0604030504040204" pitchFamily="50" charset="-128"/>
                          <a:ea typeface="メイリオ" panose="020B0604030504040204" pitchFamily="50" charset="-128"/>
                        </a:rPr>
                        <a:t>順番</a:t>
                      </a:r>
                      <a:r>
                        <a:rPr kumimoji="1" lang="en-US" altLang="ja-JP" b="0" dirty="0" smtClean="0">
                          <a:solidFill>
                            <a:schemeClr val="tx1"/>
                          </a:solidFill>
                          <a:latin typeface="メイリオ" panose="020B0604030504040204" pitchFamily="50" charset="-128"/>
                          <a:ea typeface="メイリオ" panose="020B0604030504040204" pitchFamily="50" charset="-128"/>
                        </a:rPr>
                        <a:t>/</a:t>
                      </a:r>
                      <a:r>
                        <a:rPr kumimoji="1" lang="ja-JP" altLang="en-US" b="0" dirty="0" smtClean="0">
                          <a:solidFill>
                            <a:schemeClr val="tx1"/>
                          </a:solidFill>
                          <a:latin typeface="メイリオ" panose="020B0604030504040204" pitchFamily="50" charset="-128"/>
                          <a:ea typeface="メイリオ" panose="020B0604030504040204" pitchFamily="50" charset="-128"/>
                        </a:rPr>
                        <a:t>ランダム</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4736678"/>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Tips07</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背景切り替え</a:t>
                      </a:r>
                      <a:r>
                        <a:rPr kumimoji="1" lang="en-US" altLang="ja-JP" b="0" dirty="0" smtClean="0">
                          <a:solidFill>
                            <a:schemeClr val="tx1"/>
                          </a:solidFill>
                          <a:latin typeface="メイリオ" panose="020B0604030504040204" pitchFamily="50" charset="-128"/>
                          <a:ea typeface="メイリオ" panose="020B0604030504040204" pitchFamily="50" charset="-128"/>
                        </a:rPr>
                        <a:t>(</a:t>
                      </a:r>
                      <a:r>
                        <a:rPr kumimoji="1" lang="ja-JP" altLang="en-US" b="0" dirty="0" smtClean="0">
                          <a:solidFill>
                            <a:schemeClr val="tx1"/>
                          </a:solidFill>
                          <a:latin typeface="メイリオ" panose="020B0604030504040204" pitchFamily="50" charset="-128"/>
                          <a:ea typeface="メイリオ" panose="020B0604030504040204" pitchFamily="50" charset="-128"/>
                        </a:rPr>
                        <a:t>簡単</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5634724"/>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Tips08</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背景切り替え</a:t>
                      </a:r>
                      <a:r>
                        <a:rPr kumimoji="1" lang="en-US" altLang="ja-JP" b="0" dirty="0" smtClean="0">
                          <a:solidFill>
                            <a:schemeClr val="tx1"/>
                          </a:solidFill>
                          <a:latin typeface="メイリオ" panose="020B0604030504040204" pitchFamily="50" charset="-128"/>
                          <a:ea typeface="メイリオ" panose="020B0604030504040204" pitchFamily="50" charset="-128"/>
                        </a:rPr>
                        <a:t>(</a:t>
                      </a:r>
                      <a:r>
                        <a:rPr kumimoji="1" lang="ja-JP" altLang="en-US" b="0" dirty="0" smtClean="0">
                          <a:solidFill>
                            <a:schemeClr val="tx1"/>
                          </a:solidFill>
                          <a:latin typeface="メイリオ" panose="020B0604030504040204" pitchFamily="50" charset="-128"/>
                          <a:ea typeface="メイリオ" panose="020B0604030504040204" pitchFamily="50" charset="-128"/>
                        </a:rPr>
                        <a:t>少し難しい</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6201016"/>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Tips09</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音声合成・翻訳</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5237036"/>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Tips10</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方向キーボタン</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8151839"/>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Tips11</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クリック位置</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1993581"/>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Tips12</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透明スプライトでの文字だけ列表示</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1402049"/>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Tips13</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透明ボタン</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7326769"/>
                  </a:ext>
                </a:extLst>
              </a:tr>
            </a:tbl>
          </a:graphicData>
        </a:graphic>
      </p:graphicFrame>
      <p:pic>
        <p:nvPicPr>
          <p:cNvPr id="5" name="図 4"/>
          <p:cNvPicPr/>
          <p:nvPr/>
        </p:nvPicPr>
        <p:blipFill>
          <a:blip r:embed="rId2">
            <a:extLst>
              <a:ext uri="{28A0092B-C50C-407E-A947-70E740481C1C}">
                <a14:useLocalDpi xmlns:a14="http://schemas.microsoft.com/office/drawing/2010/main" val="0"/>
              </a:ext>
            </a:extLst>
          </a:blip>
          <a:srcRect/>
          <a:stretch>
            <a:fillRect/>
          </a:stretch>
        </p:blipFill>
        <p:spPr bwMode="auto">
          <a:xfrm>
            <a:off x="313841" y="6089450"/>
            <a:ext cx="1383302" cy="510979"/>
          </a:xfrm>
          <a:prstGeom prst="rect">
            <a:avLst/>
          </a:prstGeom>
          <a:noFill/>
          <a:ln>
            <a:noFill/>
          </a:ln>
        </p:spPr>
      </p:pic>
      <p:sp>
        <p:nvSpPr>
          <p:cNvPr id="6" name="Rectangle 3"/>
          <p:cNvSpPr txBox="1">
            <a:spLocks noChangeArrowheads="1"/>
          </p:cNvSpPr>
          <p:nvPr/>
        </p:nvSpPr>
        <p:spPr bwMode="auto">
          <a:xfrm>
            <a:off x="1697143" y="6136879"/>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65584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Tips06</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smtClean="0">
                <a:solidFill>
                  <a:srgbClr val="000000"/>
                </a:solidFill>
                <a:latin typeface="メイリオ" panose="020B0604030504040204" pitchFamily="50" charset="-128"/>
                <a:ea typeface="メイリオ" panose="020B0604030504040204" pitchFamily="50" charset="-128"/>
              </a:rPr>
              <a:t>クイズ</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順番</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ランダム</a:t>
            </a:r>
            <a:r>
              <a:rPr lang="en-US" altLang="ja-JP" sz="2800" dirty="0" smtClean="0">
                <a:solidFill>
                  <a:srgbClr val="000000"/>
                </a:solidFill>
                <a:latin typeface="メイリオ" panose="020B0604030504040204" pitchFamily="50" charset="-128"/>
                <a:ea typeface="メイリオ" panose="020B0604030504040204" pitchFamily="50" charset="-128"/>
              </a:rPr>
              <a:t>)(2)</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19812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順番</a:t>
            </a:r>
            <a:r>
              <a:rPr lang="ja-JP" altLang="en-US" sz="2400" dirty="0" smtClean="0">
                <a:solidFill>
                  <a:srgbClr val="000000"/>
                </a:solidFill>
                <a:latin typeface="メイリオ" panose="020B0604030504040204" pitchFamily="50" charset="-128"/>
                <a:ea typeface="メイリオ" panose="020B0604030504040204" pitchFamily="50" charset="-128"/>
              </a:rPr>
              <a:t>に出題</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326756" y="1600200"/>
            <a:ext cx="4394337" cy="4191000"/>
          </a:xfrm>
          <a:prstGeom prst="rect">
            <a:avLst/>
          </a:prstGeom>
        </p:spPr>
      </p:pic>
      <p:sp>
        <p:nvSpPr>
          <p:cNvPr id="11" name="テキスト ボックス 10"/>
          <p:cNvSpPr txBox="1"/>
          <p:nvPr/>
        </p:nvSpPr>
        <p:spPr>
          <a:xfrm>
            <a:off x="4862820" y="802648"/>
            <a:ext cx="306197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ランダムに出題</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3"/>
          <a:stretch>
            <a:fillRect/>
          </a:stretch>
        </p:blipFill>
        <p:spPr>
          <a:xfrm>
            <a:off x="4688805" y="1566620"/>
            <a:ext cx="4217856" cy="3671502"/>
          </a:xfrm>
          <a:prstGeom prst="rect">
            <a:avLst/>
          </a:prstGeom>
        </p:spPr>
      </p:pic>
    </p:spTree>
    <p:extLst>
      <p:ext uri="{BB962C8B-B14F-4D97-AF65-F5344CB8AC3E}">
        <p14:creationId xmlns:p14="http://schemas.microsoft.com/office/powerpoint/2010/main" val="968682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a:blip r:embed="rId2"/>
          <a:stretch>
            <a:fillRect/>
          </a:stretch>
        </p:blipFill>
        <p:spPr>
          <a:xfrm>
            <a:off x="6281345" y="3949737"/>
            <a:ext cx="2324100" cy="2819400"/>
          </a:xfrm>
          <a:prstGeom prst="rect">
            <a:avLst/>
          </a:prstGeom>
        </p:spPr>
      </p:pic>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Tips07</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smtClean="0">
                <a:solidFill>
                  <a:srgbClr val="000000"/>
                </a:solidFill>
                <a:latin typeface="メイリオ" panose="020B0604030504040204" pitchFamily="50" charset="-128"/>
                <a:ea typeface="メイリオ" panose="020B0604030504040204" pitchFamily="50" charset="-128"/>
              </a:rPr>
              <a:t>背景切り替え</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簡単</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7848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noProof="0" dirty="0" smtClean="0">
                <a:solidFill>
                  <a:srgbClr val="000000"/>
                </a:solidFill>
                <a:latin typeface="メイリオ" panose="020B0604030504040204" pitchFamily="50" charset="-128"/>
                <a:ea typeface="メイリオ" panose="020B0604030504040204" pitchFamily="50" charset="-128"/>
              </a:rPr>
              <a:t>スプライトをボタンとして使い、背景を切り替えます。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3"/>
          <a:stretch>
            <a:fillRect/>
          </a:stretch>
        </p:blipFill>
        <p:spPr>
          <a:xfrm>
            <a:off x="295759" y="1379654"/>
            <a:ext cx="2376343" cy="1828799"/>
          </a:xfrm>
          <a:prstGeom prst="rect">
            <a:avLst/>
          </a:prstGeom>
        </p:spPr>
      </p:pic>
      <p:pic>
        <p:nvPicPr>
          <p:cNvPr id="5" name="図 4"/>
          <p:cNvPicPr>
            <a:picLocks noChangeAspect="1"/>
          </p:cNvPicPr>
          <p:nvPr/>
        </p:nvPicPr>
        <p:blipFill>
          <a:blip r:embed="rId4"/>
          <a:stretch>
            <a:fillRect/>
          </a:stretch>
        </p:blipFill>
        <p:spPr>
          <a:xfrm>
            <a:off x="304800" y="3741872"/>
            <a:ext cx="2466975" cy="1875577"/>
          </a:xfrm>
          <a:prstGeom prst="rect">
            <a:avLst/>
          </a:prstGeom>
        </p:spPr>
      </p:pic>
      <p:cxnSp>
        <p:nvCxnSpPr>
          <p:cNvPr id="7" name="直線矢印コネクタ 6"/>
          <p:cNvCxnSpPr/>
          <p:nvPr/>
        </p:nvCxnSpPr>
        <p:spPr bwMode="auto">
          <a:xfrm>
            <a:off x="2286000" y="3048000"/>
            <a:ext cx="0" cy="693872"/>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矢印コネクタ 9"/>
          <p:cNvCxnSpPr/>
          <p:nvPr/>
        </p:nvCxnSpPr>
        <p:spPr bwMode="auto">
          <a:xfrm flipV="1">
            <a:off x="609600" y="3208453"/>
            <a:ext cx="0" cy="1973147"/>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 name="図 11"/>
          <p:cNvPicPr>
            <a:picLocks noChangeAspect="1"/>
          </p:cNvPicPr>
          <p:nvPr/>
        </p:nvPicPr>
        <p:blipFill>
          <a:blip r:embed="rId5"/>
          <a:stretch>
            <a:fillRect/>
          </a:stretch>
        </p:blipFill>
        <p:spPr>
          <a:xfrm>
            <a:off x="3048000" y="1338325"/>
            <a:ext cx="819150" cy="1647825"/>
          </a:xfrm>
          <a:prstGeom prst="rect">
            <a:avLst/>
          </a:prstGeom>
        </p:spPr>
      </p:pic>
      <p:sp>
        <p:nvSpPr>
          <p:cNvPr id="15" name="テキスト ボックス 14"/>
          <p:cNvSpPr txBox="1"/>
          <p:nvPr/>
        </p:nvSpPr>
        <p:spPr>
          <a:xfrm>
            <a:off x="3968212" y="1338325"/>
            <a:ext cx="2520848" cy="400110"/>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背景</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14" name="図 13"/>
          <p:cNvPicPr>
            <a:picLocks noChangeAspect="1"/>
          </p:cNvPicPr>
          <p:nvPr/>
        </p:nvPicPr>
        <p:blipFill>
          <a:blip r:embed="rId6"/>
          <a:stretch>
            <a:fillRect/>
          </a:stretch>
        </p:blipFill>
        <p:spPr>
          <a:xfrm>
            <a:off x="4813709" y="1253521"/>
            <a:ext cx="3720353" cy="1954931"/>
          </a:xfrm>
          <a:prstGeom prst="rect">
            <a:avLst/>
          </a:prstGeom>
        </p:spPr>
      </p:pic>
      <p:pic>
        <p:nvPicPr>
          <p:cNvPr id="17" name="図 16"/>
          <p:cNvPicPr>
            <a:picLocks noChangeAspect="1"/>
          </p:cNvPicPr>
          <p:nvPr/>
        </p:nvPicPr>
        <p:blipFill>
          <a:blip r:embed="rId7"/>
          <a:stretch>
            <a:fillRect/>
          </a:stretch>
        </p:blipFill>
        <p:spPr>
          <a:xfrm>
            <a:off x="7148348" y="3206272"/>
            <a:ext cx="841785" cy="855362"/>
          </a:xfrm>
          <a:prstGeom prst="rect">
            <a:avLst/>
          </a:prstGeom>
        </p:spPr>
      </p:pic>
      <p:pic>
        <p:nvPicPr>
          <p:cNvPr id="18" name="図 17"/>
          <p:cNvPicPr>
            <a:picLocks noChangeAspect="1"/>
          </p:cNvPicPr>
          <p:nvPr/>
        </p:nvPicPr>
        <p:blipFill>
          <a:blip r:embed="rId8"/>
          <a:stretch>
            <a:fillRect/>
          </a:stretch>
        </p:blipFill>
        <p:spPr>
          <a:xfrm>
            <a:off x="3137761" y="3799207"/>
            <a:ext cx="2295525" cy="2800350"/>
          </a:xfrm>
          <a:prstGeom prst="rect">
            <a:avLst/>
          </a:prstGeom>
        </p:spPr>
      </p:pic>
      <p:pic>
        <p:nvPicPr>
          <p:cNvPr id="16" name="図 15"/>
          <p:cNvPicPr>
            <a:picLocks noChangeAspect="1"/>
          </p:cNvPicPr>
          <p:nvPr/>
        </p:nvPicPr>
        <p:blipFill>
          <a:blip r:embed="rId9"/>
          <a:stretch>
            <a:fillRect/>
          </a:stretch>
        </p:blipFill>
        <p:spPr>
          <a:xfrm>
            <a:off x="3898390" y="3153189"/>
            <a:ext cx="707781" cy="766763"/>
          </a:xfrm>
          <a:prstGeom prst="rect">
            <a:avLst/>
          </a:prstGeom>
        </p:spPr>
      </p:pic>
    </p:spTree>
    <p:extLst>
      <p:ext uri="{BB962C8B-B14F-4D97-AF65-F5344CB8AC3E}">
        <p14:creationId xmlns:p14="http://schemas.microsoft.com/office/powerpoint/2010/main" val="22130481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62167" y="3729981"/>
            <a:ext cx="2521063" cy="1918075"/>
          </a:xfrm>
          <a:prstGeom prst="rect">
            <a:avLst/>
          </a:prstGeom>
        </p:spPr>
      </p:pic>
      <p:pic>
        <p:nvPicPr>
          <p:cNvPr id="2" name="図 1"/>
          <p:cNvPicPr>
            <a:picLocks noChangeAspect="1"/>
          </p:cNvPicPr>
          <p:nvPr/>
        </p:nvPicPr>
        <p:blipFill>
          <a:blip r:embed="rId3"/>
          <a:stretch>
            <a:fillRect/>
          </a:stretch>
        </p:blipFill>
        <p:spPr>
          <a:xfrm>
            <a:off x="207890" y="1338325"/>
            <a:ext cx="2459796" cy="1881351"/>
          </a:xfrm>
          <a:prstGeom prst="rect">
            <a:avLst/>
          </a:prstGeom>
        </p:spPr>
      </p:pic>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Tips08</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smtClean="0">
                <a:solidFill>
                  <a:srgbClr val="000000"/>
                </a:solidFill>
                <a:latin typeface="メイリオ" panose="020B0604030504040204" pitchFamily="50" charset="-128"/>
                <a:ea typeface="メイリオ" panose="020B0604030504040204" pitchFamily="50" charset="-128"/>
              </a:rPr>
              <a:t>背景切り替え</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少し難しい</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286252" y="749864"/>
            <a:ext cx="853440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000" noProof="0" dirty="0" smtClean="0">
                <a:solidFill>
                  <a:srgbClr val="000000"/>
                </a:solidFill>
                <a:latin typeface="メイリオ" panose="020B0604030504040204" pitchFamily="50" charset="-128"/>
                <a:ea typeface="メイリオ" panose="020B0604030504040204" pitchFamily="50" charset="-128"/>
              </a:rPr>
              <a:t>変数に背景の番号を入れます、多くの背景も管理が楽です。</a:t>
            </a:r>
            <a:endPar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endParaRPr>
          </a:p>
        </p:txBody>
      </p:sp>
      <p:cxnSp>
        <p:nvCxnSpPr>
          <p:cNvPr id="7" name="直線矢印コネクタ 6"/>
          <p:cNvCxnSpPr/>
          <p:nvPr/>
        </p:nvCxnSpPr>
        <p:spPr bwMode="auto">
          <a:xfrm>
            <a:off x="2286000" y="3048000"/>
            <a:ext cx="0" cy="693872"/>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矢印コネクタ 9"/>
          <p:cNvCxnSpPr/>
          <p:nvPr/>
        </p:nvCxnSpPr>
        <p:spPr bwMode="auto">
          <a:xfrm flipV="1">
            <a:off x="609600" y="3208453"/>
            <a:ext cx="0" cy="1973147"/>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p:cNvSpPr txBox="1"/>
          <p:nvPr/>
        </p:nvSpPr>
        <p:spPr>
          <a:xfrm>
            <a:off x="3937291" y="1200229"/>
            <a:ext cx="2520848" cy="400110"/>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背景</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16" name="図 15"/>
          <p:cNvPicPr>
            <a:picLocks noChangeAspect="1"/>
          </p:cNvPicPr>
          <p:nvPr/>
        </p:nvPicPr>
        <p:blipFill>
          <a:blip r:embed="rId4"/>
          <a:stretch>
            <a:fillRect/>
          </a:stretch>
        </p:blipFill>
        <p:spPr>
          <a:xfrm>
            <a:off x="2869278" y="3219676"/>
            <a:ext cx="707781" cy="766763"/>
          </a:xfrm>
          <a:prstGeom prst="rect">
            <a:avLst/>
          </a:prstGeom>
        </p:spPr>
      </p:pic>
      <p:pic>
        <p:nvPicPr>
          <p:cNvPr id="6" name="図 5"/>
          <p:cNvPicPr>
            <a:picLocks noChangeAspect="1"/>
          </p:cNvPicPr>
          <p:nvPr/>
        </p:nvPicPr>
        <p:blipFill>
          <a:blip r:embed="rId5"/>
          <a:stretch>
            <a:fillRect/>
          </a:stretch>
        </p:blipFill>
        <p:spPr>
          <a:xfrm>
            <a:off x="3109107" y="1064007"/>
            <a:ext cx="771525" cy="1600200"/>
          </a:xfrm>
          <a:prstGeom prst="rect">
            <a:avLst/>
          </a:prstGeom>
        </p:spPr>
      </p:pic>
      <p:pic>
        <p:nvPicPr>
          <p:cNvPr id="8" name="図 7"/>
          <p:cNvPicPr>
            <a:picLocks noChangeAspect="1"/>
          </p:cNvPicPr>
          <p:nvPr/>
        </p:nvPicPr>
        <p:blipFill>
          <a:blip r:embed="rId6"/>
          <a:stretch>
            <a:fillRect/>
          </a:stretch>
        </p:blipFill>
        <p:spPr>
          <a:xfrm>
            <a:off x="4667611" y="1137075"/>
            <a:ext cx="3400425" cy="2095500"/>
          </a:xfrm>
          <a:prstGeom prst="rect">
            <a:avLst/>
          </a:prstGeom>
        </p:spPr>
      </p:pic>
      <p:pic>
        <p:nvPicPr>
          <p:cNvPr id="9" name="図 8"/>
          <p:cNvPicPr>
            <a:picLocks noChangeAspect="1"/>
          </p:cNvPicPr>
          <p:nvPr/>
        </p:nvPicPr>
        <p:blipFill>
          <a:blip r:embed="rId7"/>
          <a:stretch>
            <a:fillRect/>
          </a:stretch>
        </p:blipFill>
        <p:spPr>
          <a:xfrm>
            <a:off x="3675824" y="3219676"/>
            <a:ext cx="1960175" cy="3480795"/>
          </a:xfrm>
          <a:prstGeom prst="rect">
            <a:avLst/>
          </a:prstGeom>
        </p:spPr>
      </p:pic>
      <p:pic>
        <p:nvPicPr>
          <p:cNvPr id="17" name="図 16"/>
          <p:cNvPicPr>
            <a:picLocks noChangeAspect="1"/>
          </p:cNvPicPr>
          <p:nvPr/>
        </p:nvPicPr>
        <p:blipFill>
          <a:blip r:embed="rId8"/>
          <a:stretch>
            <a:fillRect/>
          </a:stretch>
        </p:blipFill>
        <p:spPr>
          <a:xfrm>
            <a:off x="5805094" y="3208453"/>
            <a:ext cx="841785" cy="855362"/>
          </a:xfrm>
          <a:prstGeom prst="rect">
            <a:avLst/>
          </a:prstGeom>
        </p:spPr>
      </p:pic>
      <p:pic>
        <p:nvPicPr>
          <p:cNvPr id="11" name="図 10"/>
          <p:cNvPicPr>
            <a:picLocks noChangeAspect="1"/>
          </p:cNvPicPr>
          <p:nvPr/>
        </p:nvPicPr>
        <p:blipFill>
          <a:blip r:embed="rId9"/>
          <a:stretch>
            <a:fillRect/>
          </a:stretch>
        </p:blipFill>
        <p:spPr>
          <a:xfrm>
            <a:off x="6756518" y="3265030"/>
            <a:ext cx="1930281" cy="3435441"/>
          </a:xfrm>
          <a:prstGeom prst="rect">
            <a:avLst/>
          </a:prstGeom>
        </p:spPr>
      </p:pic>
    </p:spTree>
    <p:extLst>
      <p:ext uri="{BB962C8B-B14F-4D97-AF65-F5344CB8AC3E}">
        <p14:creationId xmlns:p14="http://schemas.microsoft.com/office/powerpoint/2010/main" val="14846011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09</a:t>
            </a:r>
            <a:r>
              <a:rPr lang="ja-JP" altLang="en-US" sz="2800" dirty="0" smtClean="0">
                <a:solidFill>
                  <a:srgbClr val="000000"/>
                </a:solidFill>
                <a:latin typeface="メイリオ" panose="020B0604030504040204" pitchFamily="50" charset="-128"/>
                <a:ea typeface="メイリオ" panose="020B0604030504040204" pitchFamily="50" charset="-128"/>
              </a:rPr>
              <a:t> 音声合成と翻訳</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35280" y="828020"/>
            <a:ext cx="82296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2400" dirty="0" smtClean="0">
                <a:solidFill>
                  <a:srgbClr val="000000"/>
                </a:solidFill>
                <a:latin typeface="メイリオ" panose="020B0604030504040204" pitchFamily="50" charset="-128"/>
                <a:ea typeface="メイリオ" panose="020B0604030504040204" pitchFamily="50" charset="-128"/>
              </a:rPr>
              <a:t>Scratch</a:t>
            </a:r>
            <a:r>
              <a:rPr lang="ja-JP" altLang="en-US" sz="2400" dirty="0" smtClean="0">
                <a:solidFill>
                  <a:srgbClr val="000000"/>
                </a:solidFill>
                <a:latin typeface="メイリオ" panose="020B0604030504040204" pitchFamily="50" charset="-128"/>
                <a:ea typeface="メイリオ" panose="020B0604030504040204" pitchFamily="50" charset="-128"/>
              </a:rPr>
              <a:t>の拡張機能に音声合成や翻訳の機能があります。物語の登場人物がしゃべったり、音声ガイダンスや翻訳</a:t>
            </a:r>
            <a:r>
              <a:rPr lang="ja-JP" altLang="en-US" sz="2400" dirty="0" smtClean="0">
                <a:solidFill>
                  <a:srgbClr val="000000"/>
                </a:solidFill>
                <a:latin typeface="メイリオ" panose="020B0604030504040204" pitchFamily="50" charset="-128"/>
                <a:ea typeface="メイリオ" panose="020B0604030504040204" pitchFamily="50" charset="-128"/>
              </a:rPr>
              <a:t>スピーチをすることができます。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654028" y="2301240"/>
            <a:ext cx="428625" cy="3895725"/>
          </a:xfrm>
          <a:prstGeom prst="rect">
            <a:avLst/>
          </a:prstGeom>
        </p:spPr>
      </p:pic>
      <p:sp>
        <p:nvSpPr>
          <p:cNvPr id="5" name="楕円 4"/>
          <p:cNvSpPr/>
          <p:nvPr/>
        </p:nvSpPr>
        <p:spPr bwMode="auto">
          <a:xfrm>
            <a:off x="478767" y="5689536"/>
            <a:ext cx="779145" cy="615018"/>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右矢印 7"/>
          <p:cNvSpPr/>
          <p:nvPr/>
        </p:nvSpPr>
        <p:spPr bwMode="auto">
          <a:xfrm rot="18571570">
            <a:off x="1005605" y="5399390"/>
            <a:ext cx="504614" cy="3810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テキスト ボックス 13"/>
          <p:cNvSpPr txBox="1"/>
          <p:nvPr/>
        </p:nvSpPr>
        <p:spPr>
          <a:xfrm>
            <a:off x="1237169" y="5905743"/>
            <a:ext cx="2225039" cy="830997"/>
          </a:xfrm>
          <a:prstGeom prst="rect">
            <a:avLst/>
          </a:prstGeom>
          <a:noFill/>
        </p:spPr>
        <p:txBody>
          <a:bodyPr wrap="square" rtlCol="0">
            <a:spAutoFit/>
          </a:bodyPr>
          <a:lstStyle/>
          <a:p>
            <a:pPr algn="l">
              <a:defRPr/>
            </a:pPr>
            <a:r>
              <a:rPr lang="ja-JP" altLang="en-US" sz="2400" dirty="0" smtClean="0">
                <a:solidFill>
                  <a:srgbClr val="000000"/>
                </a:solidFill>
                <a:latin typeface="メイリオ" panose="020B0604030504040204" pitchFamily="50" charset="-128"/>
                <a:ea typeface="メイリオ" panose="020B0604030504040204" pitchFamily="50" charset="-128"/>
              </a:rPr>
              <a:t>追加ブロックの指定</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3"/>
          <a:stretch>
            <a:fillRect/>
          </a:stretch>
        </p:blipFill>
        <p:spPr>
          <a:xfrm>
            <a:off x="1542181" y="2233914"/>
            <a:ext cx="1384512" cy="1733131"/>
          </a:xfrm>
          <a:prstGeom prst="rect">
            <a:avLst/>
          </a:prstGeom>
        </p:spPr>
      </p:pic>
      <p:pic>
        <p:nvPicPr>
          <p:cNvPr id="3" name="図 2"/>
          <p:cNvPicPr>
            <a:picLocks noChangeAspect="1"/>
          </p:cNvPicPr>
          <p:nvPr/>
        </p:nvPicPr>
        <p:blipFill>
          <a:blip r:embed="rId4"/>
          <a:stretch>
            <a:fillRect/>
          </a:stretch>
        </p:blipFill>
        <p:spPr>
          <a:xfrm>
            <a:off x="1497582" y="4089681"/>
            <a:ext cx="1417439" cy="1737006"/>
          </a:xfrm>
          <a:prstGeom prst="rect">
            <a:avLst/>
          </a:prstGeom>
        </p:spPr>
      </p:pic>
      <p:pic>
        <p:nvPicPr>
          <p:cNvPr id="7" name="図 6"/>
          <p:cNvPicPr>
            <a:picLocks noChangeAspect="1"/>
          </p:cNvPicPr>
          <p:nvPr/>
        </p:nvPicPr>
        <p:blipFill>
          <a:blip r:embed="rId5"/>
          <a:stretch>
            <a:fillRect/>
          </a:stretch>
        </p:blipFill>
        <p:spPr>
          <a:xfrm>
            <a:off x="3733800" y="2028349"/>
            <a:ext cx="4305300" cy="2181225"/>
          </a:xfrm>
          <a:prstGeom prst="rect">
            <a:avLst/>
          </a:prstGeom>
        </p:spPr>
      </p:pic>
      <p:sp>
        <p:nvSpPr>
          <p:cNvPr id="15" name="テキスト ボックス 14"/>
          <p:cNvSpPr txBox="1"/>
          <p:nvPr/>
        </p:nvSpPr>
        <p:spPr>
          <a:xfrm>
            <a:off x="3742841" y="4249102"/>
            <a:ext cx="4894882" cy="1631216"/>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日本語から英語に翻訳してスピーチします。</a:t>
            </a:r>
          </a:p>
          <a:p>
            <a:pPr algn="l"/>
            <a:endParaRPr kumimoji="1" lang="ja-JP" altLang="en-US" sz="2000" dirty="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補足</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もとになる言語は</a:t>
            </a:r>
            <a:r>
              <a:rPr lang="en-US" altLang="ja-JP" sz="2000" dirty="0" smtClean="0">
                <a:latin typeface="メイリオ" panose="020B0604030504040204" pitchFamily="50" charset="-128"/>
                <a:ea typeface="メイリオ" panose="020B0604030504040204" pitchFamily="50" charset="-128"/>
              </a:rPr>
              <a:t>Scratch</a:t>
            </a:r>
            <a:r>
              <a:rPr lang="ja-JP" altLang="en-US" sz="2000" dirty="0" smtClean="0">
                <a:latin typeface="メイリオ" panose="020B0604030504040204" pitchFamily="50" charset="-128"/>
                <a:ea typeface="メイリオ" panose="020B0604030504040204" pitchFamily="50" charset="-128"/>
              </a:rPr>
              <a:t>の使用言語で変更できます。</a:t>
            </a:r>
            <a:endParaRPr kumimoji="1"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295004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Tips10</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　</a:t>
            </a:r>
            <a:r>
              <a:rPr lang="ja-JP" altLang="en-US" sz="2600" dirty="0" smtClean="0">
                <a:solidFill>
                  <a:srgbClr val="000000"/>
                </a:solidFill>
                <a:latin typeface="メイリオ" panose="020B0604030504040204" pitchFamily="50" charset="-128"/>
                <a:ea typeface="メイリオ" panose="020B0604030504040204" pitchFamily="50" charset="-128"/>
              </a:rPr>
              <a:t>方向キーボタン</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04800" y="805824"/>
            <a:ext cx="85344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スマホで動作させる場合、キーボードが使えないのでキー相当のスプライトを自分で作る必要があります。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457200" y="1752600"/>
            <a:ext cx="2786063" cy="2135350"/>
          </a:xfrm>
          <a:prstGeom prst="rect">
            <a:avLst/>
          </a:prstGeom>
        </p:spPr>
      </p:pic>
      <p:pic>
        <p:nvPicPr>
          <p:cNvPr id="5" name="図 4"/>
          <p:cNvPicPr>
            <a:picLocks noChangeAspect="1"/>
          </p:cNvPicPr>
          <p:nvPr/>
        </p:nvPicPr>
        <p:blipFill>
          <a:blip r:embed="rId3"/>
          <a:stretch>
            <a:fillRect/>
          </a:stretch>
        </p:blipFill>
        <p:spPr>
          <a:xfrm>
            <a:off x="3536035" y="1752600"/>
            <a:ext cx="942975" cy="942975"/>
          </a:xfrm>
          <a:prstGeom prst="rect">
            <a:avLst/>
          </a:prstGeom>
        </p:spPr>
      </p:pic>
      <p:pic>
        <p:nvPicPr>
          <p:cNvPr id="6" name="図 5"/>
          <p:cNvPicPr>
            <a:picLocks noChangeAspect="1"/>
          </p:cNvPicPr>
          <p:nvPr/>
        </p:nvPicPr>
        <p:blipFill>
          <a:blip r:embed="rId4"/>
          <a:stretch>
            <a:fillRect/>
          </a:stretch>
        </p:blipFill>
        <p:spPr>
          <a:xfrm>
            <a:off x="457200" y="4244176"/>
            <a:ext cx="609600" cy="590550"/>
          </a:xfrm>
          <a:prstGeom prst="rect">
            <a:avLst/>
          </a:prstGeom>
        </p:spPr>
      </p:pic>
      <p:pic>
        <p:nvPicPr>
          <p:cNvPr id="7" name="図 6"/>
          <p:cNvPicPr>
            <a:picLocks noChangeAspect="1"/>
          </p:cNvPicPr>
          <p:nvPr/>
        </p:nvPicPr>
        <p:blipFill>
          <a:blip r:embed="rId5"/>
          <a:stretch>
            <a:fillRect/>
          </a:stretch>
        </p:blipFill>
        <p:spPr>
          <a:xfrm>
            <a:off x="4007522" y="4244176"/>
            <a:ext cx="638175" cy="590550"/>
          </a:xfrm>
          <a:prstGeom prst="rect">
            <a:avLst/>
          </a:prstGeom>
        </p:spPr>
      </p:pic>
      <p:pic>
        <p:nvPicPr>
          <p:cNvPr id="8" name="図 7"/>
          <p:cNvPicPr>
            <a:picLocks noChangeAspect="1"/>
          </p:cNvPicPr>
          <p:nvPr/>
        </p:nvPicPr>
        <p:blipFill>
          <a:blip r:embed="rId6"/>
          <a:stretch>
            <a:fillRect/>
          </a:stretch>
        </p:blipFill>
        <p:spPr>
          <a:xfrm>
            <a:off x="4815745" y="1479631"/>
            <a:ext cx="2465260" cy="2681288"/>
          </a:xfrm>
          <a:prstGeom prst="rect">
            <a:avLst/>
          </a:prstGeom>
        </p:spPr>
      </p:pic>
      <p:pic>
        <p:nvPicPr>
          <p:cNvPr id="9" name="図 8"/>
          <p:cNvPicPr>
            <a:picLocks noChangeAspect="1"/>
          </p:cNvPicPr>
          <p:nvPr/>
        </p:nvPicPr>
        <p:blipFill>
          <a:blip r:embed="rId7"/>
          <a:stretch>
            <a:fillRect/>
          </a:stretch>
        </p:blipFill>
        <p:spPr>
          <a:xfrm>
            <a:off x="4815745" y="4834726"/>
            <a:ext cx="2124075" cy="1104900"/>
          </a:xfrm>
          <a:prstGeom prst="rect">
            <a:avLst/>
          </a:prstGeom>
        </p:spPr>
      </p:pic>
      <p:pic>
        <p:nvPicPr>
          <p:cNvPr id="10" name="図 9"/>
          <p:cNvPicPr>
            <a:picLocks noChangeAspect="1"/>
          </p:cNvPicPr>
          <p:nvPr/>
        </p:nvPicPr>
        <p:blipFill>
          <a:blip r:embed="rId8"/>
          <a:stretch>
            <a:fillRect/>
          </a:stretch>
        </p:blipFill>
        <p:spPr>
          <a:xfrm>
            <a:off x="1295400" y="4863301"/>
            <a:ext cx="2095500" cy="1076325"/>
          </a:xfrm>
          <a:prstGeom prst="rect">
            <a:avLst/>
          </a:prstGeom>
        </p:spPr>
      </p:pic>
    </p:spTree>
    <p:extLst>
      <p:ext uri="{BB962C8B-B14F-4D97-AF65-F5344CB8AC3E}">
        <p14:creationId xmlns:p14="http://schemas.microsoft.com/office/powerpoint/2010/main" val="38101511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Tips11</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クリック位置</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noProof="0" dirty="0" smtClean="0">
                <a:solidFill>
                  <a:srgbClr val="000000"/>
                </a:solidFill>
                <a:latin typeface="メイリオ" panose="020B0604030504040204" pitchFamily="50" charset="-128"/>
                <a:ea typeface="メイリオ" panose="020B0604030504040204" pitchFamily="50" charset="-128"/>
              </a:rPr>
              <a:t>クリックした</a:t>
            </a:r>
            <a:r>
              <a:rPr lang="en-US" altLang="ja-JP" sz="2400" noProof="0" dirty="0" smtClean="0">
                <a:solidFill>
                  <a:srgbClr val="000000"/>
                </a:solidFill>
                <a:latin typeface="メイリオ" panose="020B0604030504040204" pitchFamily="50" charset="-128"/>
                <a:ea typeface="メイリオ" panose="020B0604030504040204" pitchFamily="50" charset="-128"/>
              </a:rPr>
              <a:t>X,Y</a:t>
            </a:r>
            <a:r>
              <a:rPr lang="ja-JP" altLang="en-US" sz="2400" noProof="0" dirty="0" smtClean="0">
                <a:solidFill>
                  <a:srgbClr val="000000"/>
                </a:solidFill>
                <a:latin typeface="メイリオ" panose="020B0604030504040204" pitchFamily="50" charset="-128"/>
                <a:ea typeface="メイリオ" panose="020B0604030504040204" pitchFamily="50" charset="-128"/>
              </a:rPr>
              <a:t>の座標位置をとりだします。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685800" y="1524000"/>
            <a:ext cx="3307599" cy="2505075"/>
          </a:xfrm>
          <a:prstGeom prst="rect">
            <a:avLst/>
          </a:prstGeom>
        </p:spPr>
      </p:pic>
      <p:pic>
        <p:nvPicPr>
          <p:cNvPr id="5" name="図 4"/>
          <p:cNvPicPr>
            <a:picLocks noChangeAspect="1"/>
          </p:cNvPicPr>
          <p:nvPr/>
        </p:nvPicPr>
        <p:blipFill>
          <a:blip r:embed="rId3"/>
          <a:stretch>
            <a:fillRect/>
          </a:stretch>
        </p:blipFill>
        <p:spPr>
          <a:xfrm>
            <a:off x="1295400" y="4300844"/>
            <a:ext cx="1633143" cy="1223010"/>
          </a:xfrm>
          <a:prstGeom prst="rect">
            <a:avLst/>
          </a:prstGeom>
        </p:spPr>
      </p:pic>
      <p:sp>
        <p:nvSpPr>
          <p:cNvPr id="8" name="テキスト ボックス 7"/>
          <p:cNvSpPr txBox="1"/>
          <p:nvPr/>
        </p:nvSpPr>
        <p:spPr>
          <a:xfrm>
            <a:off x="990600" y="5540644"/>
            <a:ext cx="2520848" cy="1015663"/>
          </a:xfrm>
          <a:prstGeom prst="rect">
            <a:avLst/>
          </a:prstGeom>
          <a:noFill/>
        </p:spPr>
        <p:txBody>
          <a:bodyPr wrap="square" rtlCol="0">
            <a:spAutoFit/>
          </a:bodyPr>
          <a:lstStyle/>
          <a:p>
            <a:pPr algn="l"/>
            <a:r>
              <a:rPr lang="en-US" altLang="ja-JP" sz="2000" dirty="0" smtClean="0">
                <a:latin typeface="メイリオ" panose="020B0604030504040204" pitchFamily="50" charset="-128"/>
                <a:ea typeface="メイリオ" panose="020B0604030504040204" pitchFamily="50" charset="-128"/>
              </a:rPr>
              <a:t>Scratch</a:t>
            </a:r>
            <a:r>
              <a:rPr lang="ja-JP" altLang="en-US" sz="2000" dirty="0" err="1" smtClean="0">
                <a:latin typeface="メイリオ" panose="020B0604030504040204" pitchFamily="50" charset="-128"/>
                <a:ea typeface="メイリオ" panose="020B0604030504040204" pitchFamily="50" charset="-128"/>
              </a:rPr>
              <a:t>には</a:t>
            </a:r>
            <a:r>
              <a:rPr lang="ja-JP" altLang="en-US" sz="2000" dirty="0" smtClean="0">
                <a:latin typeface="メイリオ" panose="020B0604030504040204" pitchFamily="50" charset="-128"/>
                <a:ea typeface="メイリオ" panose="020B0604030504040204" pitchFamily="50" charset="-128"/>
              </a:rPr>
              <a:t>方眼紙のような背景が用意されています。</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4"/>
          <a:stretch>
            <a:fillRect/>
          </a:stretch>
        </p:blipFill>
        <p:spPr>
          <a:xfrm>
            <a:off x="4316039" y="1524000"/>
            <a:ext cx="4218361" cy="3790950"/>
          </a:xfrm>
          <a:prstGeom prst="rect">
            <a:avLst/>
          </a:prstGeom>
        </p:spPr>
      </p:pic>
    </p:spTree>
    <p:extLst>
      <p:ext uri="{BB962C8B-B14F-4D97-AF65-F5344CB8AC3E}">
        <p14:creationId xmlns:p14="http://schemas.microsoft.com/office/powerpoint/2010/main" val="3784527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Tips12</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　</a:t>
            </a:r>
            <a:r>
              <a:rPr lang="ja-JP" altLang="en-US" sz="2600" dirty="0" smtClean="0">
                <a:solidFill>
                  <a:srgbClr val="000000"/>
                </a:solidFill>
                <a:latin typeface="メイリオ" panose="020B0604030504040204" pitchFamily="50" charset="-128"/>
                <a:ea typeface="メイリオ" panose="020B0604030504040204" pitchFamily="50" charset="-128"/>
              </a:rPr>
              <a:t>透明スプライトでの文字だけ列</a:t>
            </a:r>
            <a:r>
              <a:rPr lang="ja-JP" altLang="en-US" sz="2600" dirty="0">
                <a:solidFill>
                  <a:srgbClr val="000000"/>
                </a:solidFill>
                <a:latin typeface="メイリオ" panose="020B0604030504040204" pitchFamily="50" charset="-128"/>
                <a:ea typeface="メイリオ" panose="020B0604030504040204" pitchFamily="50" charset="-128"/>
              </a:rPr>
              <a:t>表示</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609600" y="4495800"/>
            <a:ext cx="8229600"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見た目の</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幽霊の効果</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を</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99</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にすると、スプライトはほとんど透明になります。任意の位置に文字だけ表示することができます。</a:t>
            </a:r>
          </a:p>
        </p:txBody>
      </p:sp>
      <p:sp>
        <p:nvSpPr>
          <p:cNvPr id="15" name="テキスト ボックス 14"/>
          <p:cNvSpPr txBox="1"/>
          <p:nvPr/>
        </p:nvSpPr>
        <p:spPr>
          <a:xfrm>
            <a:off x="304800" y="805824"/>
            <a:ext cx="76200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幽霊</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の効果を使ってスプライトを透明化</a:t>
            </a:r>
          </a:p>
        </p:txBody>
      </p:sp>
      <p:pic>
        <p:nvPicPr>
          <p:cNvPr id="2" name="図 1"/>
          <p:cNvPicPr>
            <a:picLocks noChangeAspect="1"/>
          </p:cNvPicPr>
          <p:nvPr/>
        </p:nvPicPr>
        <p:blipFill>
          <a:blip r:embed="rId2"/>
          <a:stretch>
            <a:fillRect/>
          </a:stretch>
        </p:blipFill>
        <p:spPr>
          <a:xfrm>
            <a:off x="1037972" y="1572360"/>
            <a:ext cx="3101367" cy="2338388"/>
          </a:xfrm>
          <a:prstGeom prst="rect">
            <a:avLst/>
          </a:prstGeom>
        </p:spPr>
      </p:pic>
      <p:pic>
        <p:nvPicPr>
          <p:cNvPr id="3" name="図 2"/>
          <p:cNvPicPr>
            <a:picLocks noChangeAspect="1"/>
          </p:cNvPicPr>
          <p:nvPr/>
        </p:nvPicPr>
        <p:blipFill>
          <a:blip r:embed="rId3"/>
          <a:stretch>
            <a:fillRect/>
          </a:stretch>
        </p:blipFill>
        <p:spPr>
          <a:xfrm>
            <a:off x="4534546" y="1611778"/>
            <a:ext cx="4062413" cy="2243860"/>
          </a:xfrm>
          <a:prstGeom prst="rect">
            <a:avLst/>
          </a:prstGeom>
        </p:spPr>
      </p:pic>
    </p:spTree>
    <p:extLst>
      <p:ext uri="{BB962C8B-B14F-4D97-AF65-F5344CB8AC3E}">
        <p14:creationId xmlns:p14="http://schemas.microsoft.com/office/powerpoint/2010/main" val="1292264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Tips013</a:t>
            </a:r>
            <a:r>
              <a:rPr lang="ja-JP" altLang="en-US" sz="2800" dirty="0">
                <a:solidFill>
                  <a:srgbClr val="000000"/>
                </a:solidFill>
                <a:latin typeface="メイリオ" panose="020B0604030504040204" pitchFamily="50" charset="-128"/>
                <a:ea typeface="メイリオ" panose="020B0604030504040204" pitchFamily="50" charset="-128"/>
              </a:rPr>
              <a:t>　</a:t>
            </a:r>
            <a:r>
              <a:rPr lang="ja-JP" altLang="en-US" sz="2800" dirty="0" smtClean="0">
                <a:solidFill>
                  <a:srgbClr val="000000"/>
                </a:solidFill>
                <a:latin typeface="メイリオ" panose="020B0604030504040204" pitchFamily="50" charset="-128"/>
                <a:ea typeface="メイリオ" panose="020B0604030504040204" pitchFamily="50" charset="-128"/>
              </a:rPr>
              <a:t>透明ボタン</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304800" y="955379"/>
            <a:ext cx="82296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幽霊</a:t>
            </a:r>
            <a:r>
              <a:rPr lang="ja-JP" altLang="en-US" sz="2400" dirty="0" smtClean="0">
                <a:solidFill>
                  <a:srgbClr val="000000"/>
                </a:solidFill>
                <a:latin typeface="メイリオ" panose="020B0604030504040204" pitchFamily="50" charset="-128"/>
                <a:ea typeface="メイリオ" panose="020B0604030504040204" pitchFamily="50" charset="-128"/>
              </a:rPr>
              <a:t>の効果を使ってスプライトを透明化、したの背景が</a:t>
            </a:r>
            <a:r>
              <a:rPr lang="ja-JP" altLang="en-US" sz="2400" dirty="0" smtClean="0">
                <a:solidFill>
                  <a:srgbClr val="000000"/>
                </a:solidFill>
                <a:latin typeface="メイリオ" panose="020B0604030504040204" pitchFamily="50" charset="-128"/>
                <a:ea typeface="メイリオ" panose="020B0604030504040204" pitchFamily="50" charset="-128"/>
              </a:rPr>
              <a:t>見えるようなボタンを使います。クイズやいろいろなもので使えます。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307383" y="2145376"/>
            <a:ext cx="2683790" cy="2016022"/>
          </a:xfrm>
          <a:prstGeom prst="rect">
            <a:avLst/>
          </a:prstGeom>
        </p:spPr>
      </p:pic>
      <p:sp>
        <p:nvSpPr>
          <p:cNvPr id="10" name="テキスト ボックス 9"/>
          <p:cNvSpPr txBox="1"/>
          <p:nvPr/>
        </p:nvSpPr>
        <p:spPr>
          <a:xfrm>
            <a:off x="490989" y="4462722"/>
            <a:ext cx="2520848"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背景</a:t>
            </a:r>
            <a:r>
              <a:rPr lang="ja-JP" altLang="en-US" sz="2000" dirty="0" smtClean="0">
                <a:latin typeface="メイリオ" panose="020B0604030504040204" pitchFamily="50" charset="-128"/>
                <a:ea typeface="メイリオ" panose="020B0604030504040204" pitchFamily="50" charset="-128"/>
              </a:rPr>
              <a:t>に、ボタンの内容も入れて作ります</a:t>
            </a:r>
            <a:r>
              <a:rPr lang="ja-JP" altLang="en-US" sz="2000" dirty="0" smtClean="0">
                <a:latin typeface="メイリオ" panose="020B0604030504040204" pitchFamily="50" charset="-128"/>
                <a:ea typeface="メイリオ" panose="020B0604030504040204" pitchFamily="50" charset="-128"/>
              </a:rPr>
              <a:t>。</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3"/>
          <a:stretch>
            <a:fillRect/>
          </a:stretch>
        </p:blipFill>
        <p:spPr>
          <a:xfrm>
            <a:off x="3405647" y="2155708"/>
            <a:ext cx="2683790" cy="2023541"/>
          </a:xfrm>
          <a:prstGeom prst="rect">
            <a:avLst/>
          </a:prstGeom>
        </p:spPr>
      </p:pic>
      <p:sp>
        <p:nvSpPr>
          <p:cNvPr id="14" name="テキスト ボックス 13"/>
          <p:cNvSpPr txBox="1"/>
          <p:nvPr/>
        </p:nvSpPr>
        <p:spPr>
          <a:xfrm>
            <a:off x="3487118" y="4447224"/>
            <a:ext cx="2520848" cy="1323439"/>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ボタンはスプライトで作り、背景の対応するところに配置します。</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9" name="図 8"/>
          <p:cNvPicPr>
            <a:picLocks noChangeAspect="1"/>
          </p:cNvPicPr>
          <p:nvPr/>
        </p:nvPicPr>
        <p:blipFill>
          <a:blip r:embed="rId4"/>
          <a:stretch>
            <a:fillRect/>
          </a:stretch>
        </p:blipFill>
        <p:spPr>
          <a:xfrm>
            <a:off x="6343972" y="2173789"/>
            <a:ext cx="2667727" cy="2016022"/>
          </a:xfrm>
          <a:prstGeom prst="rect">
            <a:avLst/>
          </a:prstGeom>
        </p:spPr>
      </p:pic>
      <p:sp>
        <p:nvSpPr>
          <p:cNvPr id="16" name="テキスト ボックス 15"/>
          <p:cNvSpPr txBox="1"/>
          <p:nvPr/>
        </p:nvSpPr>
        <p:spPr>
          <a:xfrm>
            <a:off x="6173177" y="4460139"/>
            <a:ext cx="2520848" cy="1631216"/>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スプライトは幽霊の効果で限りなく透明にします。スプライトのクリックなどできます。</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12" name="図 11"/>
          <p:cNvPicPr>
            <a:picLocks noChangeAspect="1"/>
          </p:cNvPicPr>
          <p:nvPr/>
        </p:nvPicPr>
        <p:blipFill>
          <a:blip r:embed="rId5"/>
          <a:stretch>
            <a:fillRect/>
          </a:stretch>
        </p:blipFill>
        <p:spPr>
          <a:xfrm>
            <a:off x="609600" y="5880147"/>
            <a:ext cx="779848" cy="640971"/>
          </a:xfrm>
          <a:prstGeom prst="rect">
            <a:avLst/>
          </a:prstGeom>
        </p:spPr>
      </p:pic>
      <p:sp>
        <p:nvSpPr>
          <p:cNvPr id="18" name="テキスト ボックス 17"/>
          <p:cNvSpPr txBox="1"/>
          <p:nvPr/>
        </p:nvSpPr>
        <p:spPr>
          <a:xfrm>
            <a:off x="304800" y="5859398"/>
            <a:ext cx="5562600" cy="707886"/>
          </a:xfrm>
          <a:prstGeom prst="rect">
            <a:avLst/>
          </a:prstGeom>
          <a:noFill/>
          <a:ln>
            <a:solidFill>
              <a:schemeClr val="tx1">
                <a:lumMod val="95000"/>
                <a:lumOff val="5000"/>
              </a:schemeClr>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　　　　　</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隠す</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はスプライトの存在が無く</a:t>
            </a:r>
          </a:p>
          <a:p>
            <a:pPr algn="l"/>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なり、クリックなど使えません。</a:t>
            </a:r>
            <a:endParaRPr kumimoji="1"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89297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Tips013</a:t>
            </a:r>
            <a:r>
              <a:rPr lang="ja-JP" altLang="en-US" sz="2800" dirty="0">
                <a:solidFill>
                  <a:srgbClr val="000000"/>
                </a:solidFill>
                <a:latin typeface="メイリオ" panose="020B0604030504040204" pitchFamily="50" charset="-128"/>
                <a:ea typeface="メイリオ" panose="020B0604030504040204" pitchFamily="50" charset="-128"/>
              </a:rPr>
              <a:t>　</a:t>
            </a:r>
            <a:r>
              <a:rPr lang="ja-JP" altLang="en-US" sz="2800" dirty="0" smtClean="0">
                <a:solidFill>
                  <a:srgbClr val="000000"/>
                </a:solidFill>
                <a:latin typeface="メイリオ" panose="020B0604030504040204" pitchFamily="50" charset="-128"/>
                <a:ea typeface="メイリオ" panose="020B0604030504040204" pitchFamily="50" charset="-128"/>
              </a:rPr>
              <a:t>透明ボタン</a:t>
            </a:r>
            <a:r>
              <a:rPr lang="en-US" altLang="ja-JP" sz="2800" dirty="0" smtClean="0">
                <a:solidFill>
                  <a:srgbClr val="000000"/>
                </a:solidFill>
                <a:latin typeface="メイリオ" panose="020B0604030504040204" pitchFamily="50" charset="-128"/>
                <a:ea typeface="メイリオ" panose="020B0604030504040204" pitchFamily="50" charset="-128"/>
              </a:rPr>
              <a:t>(2)</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5" name="テキスト ボックス 14"/>
          <p:cNvSpPr txBox="1"/>
          <p:nvPr/>
        </p:nvSpPr>
        <p:spPr>
          <a:xfrm>
            <a:off x="304800" y="955379"/>
            <a:ext cx="82296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幽霊</a:t>
            </a:r>
            <a:r>
              <a:rPr lang="ja-JP" altLang="en-US" sz="2400" dirty="0" smtClean="0">
                <a:solidFill>
                  <a:srgbClr val="000000"/>
                </a:solidFill>
                <a:latin typeface="メイリオ" panose="020B0604030504040204" pitchFamily="50" charset="-128"/>
                <a:ea typeface="メイリオ" panose="020B0604030504040204" pitchFamily="50" charset="-128"/>
              </a:rPr>
              <a:t>の効果を使ってスプライトを透明化、したの背景が</a:t>
            </a:r>
            <a:r>
              <a:rPr lang="ja-JP" altLang="en-US" sz="2400" dirty="0" smtClean="0">
                <a:solidFill>
                  <a:srgbClr val="000000"/>
                </a:solidFill>
                <a:latin typeface="メイリオ" panose="020B0604030504040204" pitchFamily="50" charset="-128"/>
                <a:ea typeface="メイリオ" panose="020B0604030504040204" pitchFamily="50" charset="-128"/>
              </a:rPr>
              <a:t>見えるようなボタンを使います。クイズやいろいろなもので使えます。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152400" y="3254869"/>
            <a:ext cx="2882763" cy="2574682"/>
          </a:xfrm>
          <a:prstGeom prst="rect">
            <a:avLst/>
          </a:prstGeom>
        </p:spPr>
      </p:pic>
      <p:pic>
        <p:nvPicPr>
          <p:cNvPr id="3" name="図 2"/>
          <p:cNvPicPr>
            <a:picLocks noChangeAspect="1"/>
          </p:cNvPicPr>
          <p:nvPr/>
        </p:nvPicPr>
        <p:blipFill>
          <a:blip r:embed="rId3"/>
          <a:stretch>
            <a:fillRect/>
          </a:stretch>
        </p:blipFill>
        <p:spPr>
          <a:xfrm>
            <a:off x="304800" y="2200463"/>
            <a:ext cx="876300" cy="1009650"/>
          </a:xfrm>
          <a:prstGeom prst="rect">
            <a:avLst/>
          </a:prstGeom>
        </p:spPr>
      </p:pic>
      <p:pic>
        <p:nvPicPr>
          <p:cNvPr id="4" name="図 3"/>
          <p:cNvPicPr>
            <a:picLocks noChangeAspect="1"/>
          </p:cNvPicPr>
          <p:nvPr/>
        </p:nvPicPr>
        <p:blipFill>
          <a:blip r:embed="rId4"/>
          <a:stretch>
            <a:fillRect/>
          </a:stretch>
        </p:blipFill>
        <p:spPr>
          <a:xfrm>
            <a:off x="3245374" y="2332930"/>
            <a:ext cx="1623852" cy="417562"/>
          </a:xfrm>
          <a:prstGeom prst="rect">
            <a:avLst/>
          </a:prstGeom>
        </p:spPr>
      </p:pic>
      <p:pic>
        <p:nvPicPr>
          <p:cNvPr id="5" name="図 4"/>
          <p:cNvPicPr>
            <a:picLocks noChangeAspect="1"/>
          </p:cNvPicPr>
          <p:nvPr/>
        </p:nvPicPr>
        <p:blipFill>
          <a:blip r:embed="rId5"/>
          <a:stretch>
            <a:fillRect/>
          </a:stretch>
        </p:blipFill>
        <p:spPr>
          <a:xfrm>
            <a:off x="6553200" y="2312342"/>
            <a:ext cx="1695450" cy="438150"/>
          </a:xfrm>
          <a:prstGeom prst="rect">
            <a:avLst/>
          </a:prstGeom>
        </p:spPr>
      </p:pic>
      <p:pic>
        <p:nvPicPr>
          <p:cNvPr id="6" name="図 5"/>
          <p:cNvPicPr>
            <a:picLocks noChangeAspect="1"/>
          </p:cNvPicPr>
          <p:nvPr/>
        </p:nvPicPr>
        <p:blipFill>
          <a:blip r:embed="rId6"/>
          <a:stretch>
            <a:fillRect/>
          </a:stretch>
        </p:blipFill>
        <p:spPr>
          <a:xfrm>
            <a:off x="6553200" y="2878614"/>
            <a:ext cx="1685925" cy="419100"/>
          </a:xfrm>
          <a:prstGeom prst="rect">
            <a:avLst/>
          </a:prstGeom>
        </p:spPr>
      </p:pic>
      <p:pic>
        <p:nvPicPr>
          <p:cNvPr id="7" name="図 6"/>
          <p:cNvPicPr>
            <a:picLocks noChangeAspect="1"/>
          </p:cNvPicPr>
          <p:nvPr/>
        </p:nvPicPr>
        <p:blipFill>
          <a:blip r:embed="rId7"/>
          <a:stretch>
            <a:fillRect/>
          </a:stretch>
        </p:blipFill>
        <p:spPr>
          <a:xfrm>
            <a:off x="3112580" y="3322253"/>
            <a:ext cx="2918840" cy="2393868"/>
          </a:xfrm>
          <a:prstGeom prst="rect">
            <a:avLst/>
          </a:prstGeom>
        </p:spPr>
      </p:pic>
      <p:pic>
        <p:nvPicPr>
          <p:cNvPr id="8" name="図 7"/>
          <p:cNvPicPr>
            <a:picLocks noChangeAspect="1"/>
          </p:cNvPicPr>
          <p:nvPr/>
        </p:nvPicPr>
        <p:blipFill>
          <a:blip r:embed="rId8"/>
          <a:stretch>
            <a:fillRect/>
          </a:stretch>
        </p:blipFill>
        <p:spPr>
          <a:xfrm>
            <a:off x="6132137" y="3425836"/>
            <a:ext cx="2834613" cy="2290285"/>
          </a:xfrm>
          <a:prstGeom prst="rect">
            <a:avLst/>
          </a:prstGeom>
        </p:spPr>
      </p:pic>
      <p:cxnSp>
        <p:nvCxnSpPr>
          <p:cNvPr id="10" name="直線コネクタ 9"/>
          <p:cNvCxnSpPr/>
          <p:nvPr/>
        </p:nvCxnSpPr>
        <p:spPr bwMode="auto">
          <a:xfrm>
            <a:off x="3035163" y="2200463"/>
            <a:ext cx="0" cy="4428937"/>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コネクタ 12"/>
          <p:cNvCxnSpPr/>
          <p:nvPr/>
        </p:nvCxnSpPr>
        <p:spPr bwMode="auto">
          <a:xfrm>
            <a:off x="6031420" y="2200463"/>
            <a:ext cx="0" cy="4428937"/>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856828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a:t>
            </a:r>
            <a:r>
              <a:rPr kumimoji="1" lang="en-US" altLang="ja-JP" sz="2800" b="0" i="0" u="none" strike="noStrike" kern="1200" cap="none" spc="0" normalizeH="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14</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回転運動</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707709"/>
            <a:ext cx="8229600" cy="830997"/>
          </a:xfrm>
          <a:prstGeom prst="rect">
            <a:avLst/>
          </a:prstGeom>
          <a:noFill/>
        </p:spPr>
        <p:txBody>
          <a:bodyPr wrap="square" rtlCol="0">
            <a:spAutoFit/>
          </a:bodyPr>
          <a:lstStyle/>
          <a:p>
            <a:pPr algn="l">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スプライトのコスチュームの中心点を適切に設定しておくと、回転運動を表現できます</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lang="ja-JP" altLang="en-US" sz="2400" dirty="0">
                <a:solidFill>
                  <a:srgbClr val="FF0000"/>
                </a:solidFill>
                <a:latin typeface="メイリオ" panose="020B0604030504040204" pitchFamily="50" charset="-128"/>
                <a:ea typeface="メイリオ" panose="020B0604030504040204" pitchFamily="50" charset="-128"/>
              </a:rPr>
              <a:t>回転</a:t>
            </a:r>
            <a:r>
              <a:rPr lang="ja-JP" altLang="en-US" sz="2400" dirty="0" smtClean="0">
                <a:solidFill>
                  <a:srgbClr val="FF0000"/>
                </a:solidFill>
                <a:latin typeface="メイリオ" panose="020B0604030504040204" pitchFamily="50" charset="-128"/>
                <a:ea typeface="メイリオ" panose="020B0604030504040204" pitchFamily="50" charset="-128"/>
              </a:rPr>
              <a:t>運動</a:t>
            </a:r>
            <a:r>
              <a:rPr lang="en-US" altLang="ja-JP" sz="2400" dirty="0">
                <a:solidFill>
                  <a:srgbClr val="FF0000"/>
                </a:solidFill>
                <a:latin typeface="メイリオ" panose="020B0604030504040204" pitchFamily="50" charset="-128"/>
                <a:ea typeface="メイリオ" panose="020B0604030504040204" pitchFamily="50" charset="-128"/>
              </a:rPr>
              <a:t>]</a:t>
            </a:r>
            <a:endParaRPr lang="en-US" altLang="ja-JP" sz="2400" dirty="0">
              <a:solidFill>
                <a:srgbClr val="FF0000"/>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914400" y="1295400"/>
            <a:ext cx="6737454" cy="3067050"/>
          </a:xfrm>
          <a:prstGeom prst="rect">
            <a:avLst/>
          </a:prstGeom>
        </p:spPr>
      </p:pic>
      <p:sp>
        <p:nvSpPr>
          <p:cNvPr id="9" name="楕円 8"/>
          <p:cNvSpPr/>
          <p:nvPr/>
        </p:nvSpPr>
        <p:spPr bwMode="auto">
          <a:xfrm>
            <a:off x="5410200" y="2743200"/>
            <a:ext cx="228600" cy="228600"/>
          </a:xfrm>
          <a:prstGeom prst="ellipse">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p:cNvSpPr txBox="1"/>
          <p:nvPr/>
        </p:nvSpPr>
        <p:spPr>
          <a:xfrm>
            <a:off x="6248400" y="2514600"/>
            <a:ext cx="2438400"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コスチュームの中心点</a:t>
            </a:r>
          </a:p>
        </p:txBody>
      </p:sp>
      <p:cxnSp>
        <p:nvCxnSpPr>
          <p:cNvPr id="12" name="直線矢印コネクタ 11"/>
          <p:cNvCxnSpPr/>
          <p:nvPr/>
        </p:nvCxnSpPr>
        <p:spPr bwMode="auto">
          <a:xfrm flipH="1">
            <a:off x="5715000" y="2743200"/>
            <a:ext cx="533400" cy="76200"/>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59824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457200"/>
            <a:ext cx="85344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lnSpc>
                <a:spcPts val="2000"/>
              </a:lnSpc>
              <a:spcBef>
                <a:spcPct val="50000"/>
              </a:spcBef>
              <a:defRPr/>
            </a:pPr>
            <a:r>
              <a:rPr lang="ja-JP" altLang="en-US" sz="2000" dirty="0">
                <a:solidFill>
                  <a:srgbClr val="000000"/>
                </a:solidFill>
                <a:latin typeface="メイリオ" panose="020B0604030504040204" pitchFamily="50" charset="-128"/>
                <a:ea typeface="メイリオ" panose="020B0604030504040204" pitchFamily="50" charset="-128"/>
              </a:rPr>
              <a:t>プログラムは、スタジオ「アプリ</a:t>
            </a:r>
            <a:r>
              <a:rPr lang="en-US" altLang="ja-JP" sz="2000" dirty="0" smtClean="0">
                <a:solidFill>
                  <a:srgbClr val="000000"/>
                </a:solidFill>
                <a:latin typeface="メイリオ" panose="020B0604030504040204" pitchFamily="50" charset="-128"/>
                <a:ea typeface="メイリオ" panose="020B0604030504040204" pitchFamily="50" charset="-128"/>
              </a:rPr>
              <a:t>Tips</a:t>
            </a:r>
            <a:r>
              <a:rPr lang="ja-JP" altLang="en-US" sz="2000" dirty="0" smtClean="0">
                <a:solidFill>
                  <a:srgbClr val="000000"/>
                </a:solidFill>
                <a:latin typeface="メイリオ" panose="020B0604030504040204" pitchFamily="50" charset="-128"/>
                <a:ea typeface="メイリオ" panose="020B0604030504040204" pitchFamily="50" charset="-128"/>
              </a:rPr>
              <a:t>」にあります。</a:t>
            </a:r>
            <a:endParaRPr lang="en-US" altLang="ja-JP" sz="2000" dirty="0" smtClean="0">
              <a:solidFill>
                <a:srgbClr val="000000"/>
              </a:solidFill>
              <a:latin typeface="メイリオ" panose="020B0604030504040204" pitchFamily="50" charset="-128"/>
              <a:ea typeface="メイリオ" panose="020B0604030504040204" pitchFamily="50" charset="-128"/>
            </a:endParaRPr>
          </a:p>
          <a:p>
            <a:pPr lvl="0" algn="l">
              <a:lnSpc>
                <a:spcPts val="2000"/>
              </a:lnSpc>
              <a:spcBef>
                <a:spcPct val="50000"/>
              </a:spcBef>
              <a:defRPr/>
            </a:pPr>
            <a:r>
              <a:rPr lang="en-US" altLang="ja-JP" sz="2000" dirty="0">
                <a:solidFill>
                  <a:srgbClr val="000000"/>
                </a:solidFill>
                <a:latin typeface="メイリオ" panose="020B0604030504040204" pitchFamily="50" charset="-128"/>
                <a:ea typeface="メイリオ" panose="020B0604030504040204" pitchFamily="50" charset="-128"/>
                <a:hlinkClick r:id="rId2"/>
              </a:rPr>
              <a:t>https://scratch.mit.edu/studios/25167595</a:t>
            </a:r>
            <a:r>
              <a:rPr lang="en-US" altLang="ja-JP" sz="2000" dirty="0" smtClean="0">
                <a:solidFill>
                  <a:srgbClr val="000000"/>
                </a:solidFill>
                <a:latin typeface="メイリオ" panose="020B0604030504040204" pitchFamily="50" charset="-128"/>
                <a:ea typeface="メイリオ" panose="020B0604030504040204" pitchFamily="50" charset="-128"/>
                <a:hlinkClick r:id="rId2"/>
              </a:rPr>
              <a:t>/</a:t>
            </a:r>
            <a:endParaRPr lang="ja-JP" altLang="en-US" sz="2000" dirty="0" smtClean="0">
              <a:solidFill>
                <a:srgbClr val="000000"/>
              </a:solidFill>
              <a:latin typeface="メイリオ" panose="020B0604030504040204" pitchFamily="50" charset="-128"/>
              <a:ea typeface="メイリオ" panose="020B0604030504040204" pitchFamily="50" charset="-128"/>
            </a:endParaRPr>
          </a:p>
          <a:p>
            <a:pPr lvl="0" algn="l">
              <a:lnSpc>
                <a:spcPts val="2000"/>
              </a:lnSpc>
              <a:spcBef>
                <a:spcPct val="50000"/>
              </a:spcBef>
              <a:defRPr/>
            </a:pPr>
            <a:endParaRPr kumimoji="1" lang="en-US" altLang="ja-JP" sz="20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162619123"/>
              </p:ext>
            </p:extLst>
          </p:nvPr>
        </p:nvGraphicFramePr>
        <p:xfrm>
          <a:off x="609600" y="1474351"/>
          <a:ext cx="7924800" cy="490728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131323557"/>
                    </a:ext>
                  </a:extLst>
                </a:gridCol>
                <a:gridCol w="6781800">
                  <a:extLst>
                    <a:ext uri="{9D8B030D-6E8A-4147-A177-3AD203B41FA5}">
                      <a16:colId xmlns:a16="http://schemas.microsoft.com/office/drawing/2014/main" val="151092546"/>
                    </a:ext>
                  </a:extLst>
                </a:gridCol>
              </a:tblGrid>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No.</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a:t>
                      </a:r>
                      <a:r>
                        <a:rPr kumimoji="1" lang="ja-JP" altLang="en-US" sz="1700" b="0" dirty="0" smtClean="0">
                          <a:solidFill>
                            <a:schemeClr val="tx1"/>
                          </a:solidFill>
                          <a:latin typeface="メイリオ" panose="020B0604030504040204" pitchFamily="50" charset="-128"/>
                          <a:ea typeface="メイリオ" panose="020B0604030504040204" pitchFamily="50" charset="-128"/>
                        </a:rPr>
                        <a:t>小技テクニック</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5676132"/>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Tips14</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回転運動</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9309499"/>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Tips15</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変化のある表示の切り替え</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6801177"/>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Tips16</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ランダムな文字列を表示する</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1964749"/>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Tips17</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スプライトを背景として使う</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79792148"/>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Tips18</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円運動による時間経過表現</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4335256"/>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Tips19</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線運動による時間経過表現</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4736678"/>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Tips20</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数字配置 </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r>
                        <a:rPr kumimoji="1" lang="ja-JP" altLang="en-US" sz="1700" b="0" dirty="0" smtClean="0">
                          <a:solidFill>
                            <a:schemeClr val="tx1"/>
                          </a:solidFill>
                          <a:latin typeface="メイリオ" panose="020B0604030504040204" pitchFamily="50" charset="-128"/>
                          <a:ea typeface="メイリオ" panose="020B0604030504040204" pitchFamily="50" charset="-128"/>
                        </a:rPr>
                        <a:t>スプライトを配置します</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5634724"/>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Tips21</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リストを利用したスプライト配置</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6201016"/>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Tips22</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スプライト配置</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r>
                        <a:rPr kumimoji="1" lang="ja-JP" altLang="en-US" sz="1700" b="0" dirty="0" smtClean="0">
                          <a:solidFill>
                            <a:schemeClr val="tx1"/>
                          </a:solidFill>
                          <a:latin typeface="メイリオ" panose="020B0604030504040204" pitchFamily="50" charset="-128"/>
                          <a:ea typeface="メイリオ" panose="020B0604030504040204" pitchFamily="50" charset="-128"/>
                        </a:rPr>
                        <a:t>クローン</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55237036"/>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Tips23</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スプライトを並べた模様作り</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8151839"/>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Tips24</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ペンを使用したマス目描画</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1993581"/>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Tips25</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ブロックによる高速描画</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r>
                        <a:rPr kumimoji="1" lang="ja-JP" altLang="en-US" sz="1700" b="0" dirty="0" smtClean="0">
                          <a:solidFill>
                            <a:schemeClr val="tx1"/>
                          </a:solidFill>
                          <a:latin typeface="メイリオ" panose="020B0604030504040204" pitchFamily="50" charset="-128"/>
                          <a:ea typeface="メイリオ" panose="020B0604030504040204" pitchFamily="50" charset="-128"/>
                        </a:rPr>
                        <a:t>マス目描画</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endParaRPr kumimoji="1" lang="ja-JP" altLang="en-US" sz="17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1402049"/>
                  </a:ext>
                </a:extLst>
              </a:tr>
              <a:tr h="272968">
                <a:tc>
                  <a:txBody>
                    <a:bodyPr/>
                    <a:lstStyle/>
                    <a:p>
                      <a:r>
                        <a:rPr kumimoji="1" lang="en-US" altLang="ja-JP" sz="1700" b="0" dirty="0" smtClean="0">
                          <a:solidFill>
                            <a:schemeClr val="tx1"/>
                          </a:solidFill>
                          <a:latin typeface="メイリオ" panose="020B0604030504040204" pitchFamily="50" charset="-128"/>
                          <a:ea typeface="メイリオ" panose="020B0604030504040204" pitchFamily="50" charset="-128"/>
                        </a:rPr>
                        <a:t>Tips26</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700" b="0" dirty="0" smtClean="0">
                          <a:solidFill>
                            <a:schemeClr val="tx1"/>
                          </a:solidFill>
                          <a:latin typeface="メイリオ" panose="020B0604030504040204" pitchFamily="50" charset="-128"/>
                          <a:ea typeface="メイリオ" panose="020B0604030504040204" pitchFamily="50" charset="-128"/>
                        </a:rPr>
                        <a:t>カード並べ</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r>
                        <a:rPr kumimoji="1" lang="ja-JP" altLang="en-US" sz="1700" b="0" dirty="0" smtClean="0">
                          <a:solidFill>
                            <a:schemeClr val="tx1"/>
                          </a:solidFill>
                          <a:latin typeface="メイリオ" panose="020B0604030504040204" pitchFamily="50" charset="-128"/>
                          <a:ea typeface="メイリオ" panose="020B0604030504040204" pitchFamily="50" charset="-128"/>
                        </a:rPr>
                        <a:t>数字を重複なく並べます</a:t>
                      </a:r>
                      <a:r>
                        <a:rPr kumimoji="1" lang="en-US" altLang="ja-JP" sz="1700" b="0" dirty="0" smtClean="0">
                          <a:solidFill>
                            <a:schemeClr val="tx1"/>
                          </a:solidFill>
                          <a:latin typeface="メイリオ" panose="020B0604030504040204" pitchFamily="50" charset="-128"/>
                          <a:ea typeface="メイリオ" panose="020B0604030504040204" pitchFamily="50" charset="-128"/>
                        </a:rPr>
                        <a:t>)</a:t>
                      </a:r>
                      <a:endParaRPr kumimoji="1" lang="ja-JP" altLang="en-US" sz="17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7326769"/>
                  </a:ext>
                </a:extLst>
              </a:tr>
            </a:tbl>
          </a:graphicData>
        </a:graphic>
      </p:graphicFrame>
    </p:spTree>
    <p:extLst>
      <p:ext uri="{BB962C8B-B14F-4D97-AF65-F5344CB8AC3E}">
        <p14:creationId xmlns:p14="http://schemas.microsoft.com/office/powerpoint/2010/main" val="31089816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Tips015</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a:latin typeface="メイリオ" panose="020B0604030504040204" pitchFamily="50" charset="-128"/>
                <a:ea typeface="メイリオ" panose="020B0604030504040204" pitchFamily="50" charset="-128"/>
              </a:rPr>
              <a:t>変化のある表示の切り替え</a:t>
            </a:r>
            <a:endParaRPr kumimoji="1" lang="ja-JP" altLang="en-US"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50000"/>
              </a:spcBef>
              <a:spcAft>
                <a:spcPct val="0"/>
              </a:spcAft>
              <a:buClrTx/>
              <a:buSzTx/>
              <a:buFontTx/>
              <a:buNone/>
              <a:tabLst/>
              <a:defRPr/>
            </a:pP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5293428"/>
            <a:ext cx="8229600" cy="1200329"/>
          </a:xfrm>
          <a:prstGeom prst="rect">
            <a:avLst/>
          </a:prstGeom>
          <a:noFill/>
        </p:spPr>
        <p:txBody>
          <a:bodyPr wrap="square" rtlCol="0">
            <a:spAutoFit/>
          </a:bodyPr>
          <a:lstStyle/>
          <a:p>
            <a:pPr lvl="0" algn="l">
              <a:defRPr/>
            </a:pPr>
            <a:r>
              <a:rPr lang="ja-JP" altLang="en-US" sz="2400" dirty="0">
                <a:solidFill>
                  <a:srgbClr val="000000"/>
                </a:solidFill>
                <a:latin typeface="メイリオ" panose="020B0604030504040204" pitchFamily="50" charset="-128"/>
                <a:ea typeface="メイリオ" panose="020B0604030504040204" pitchFamily="50" charset="-128"/>
              </a:rPr>
              <a:t>背景</a:t>
            </a:r>
            <a:r>
              <a:rPr lang="ja-JP" altLang="en-US" sz="2400" dirty="0" smtClean="0">
                <a:solidFill>
                  <a:srgbClr val="000000"/>
                </a:solidFill>
                <a:latin typeface="メイリオ" panose="020B0604030504040204" pitchFamily="50" charset="-128"/>
                <a:ea typeface="メイリオ" panose="020B0604030504040204" pitchFamily="50" charset="-128"/>
              </a:rPr>
              <a:t>やスプライトの表示の切り替えや隠す</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表示する前に「</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の効果を</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ずつ</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変える」を使うと、変化のある切り替えをすることができます</a:t>
            </a:r>
            <a:r>
              <a:rPr lang="ja-JP" altLang="en-US" sz="2400" dirty="0" err="1" smtClean="0">
                <a:solidFill>
                  <a:srgbClr val="000000"/>
                </a:solidFill>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表示</a:t>
            </a:r>
            <a:r>
              <a:rPr lang="ja-JP" altLang="en-US" sz="2400" dirty="0">
                <a:solidFill>
                  <a:srgbClr val="FF0000"/>
                </a:solidFill>
                <a:latin typeface="メイリオ" panose="020B0604030504040204" pitchFamily="50" charset="-128"/>
                <a:ea typeface="メイリオ" panose="020B0604030504040204" pitchFamily="50" charset="-128"/>
              </a:rPr>
              <a:t>切替の</a:t>
            </a:r>
            <a:r>
              <a:rPr lang="ja-JP" altLang="en-US" sz="2400" dirty="0" smtClean="0">
                <a:solidFill>
                  <a:srgbClr val="FF0000"/>
                </a:solidFill>
                <a:latin typeface="メイリオ" panose="020B0604030504040204" pitchFamily="50" charset="-128"/>
                <a:ea typeface="メイリオ" panose="020B0604030504040204" pitchFamily="50" charset="-128"/>
              </a:rPr>
              <a:t>変化</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466725" y="992326"/>
            <a:ext cx="8210550" cy="4029075"/>
          </a:xfrm>
          <a:prstGeom prst="rect">
            <a:avLst/>
          </a:prstGeom>
        </p:spPr>
      </p:pic>
    </p:spTree>
    <p:extLst>
      <p:ext uri="{BB962C8B-B14F-4D97-AF65-F5344CB8AC3E}">
        <p14:creationId xmlns:p14="http://schemas.microsoft.com/office/powerpoint/2010/main" val="5105672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Tips16</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a:latin typeface="メイリオ" panose="020B0604030504040204" pitchFamily="50" charset="-128"/>
                <a:ea typeface="メイリオ" panose="020B0604030504040204" pitchFamily="50" charset="-128"/>
              </a:rPr>
              <a:t>ランダムな文字列を表示する</a:t>
            </a:r>
          </a:p>
          <a:p>
            <a:pPr lvl="0" algn="l">
              <a:spcBef>
                <a:spcPct val="50000"/>
              </a:spcBef>
            </a:pP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707709"/>
            <a:ext cx="8229600" cy="830997"/>
          </a:xfrm>
          <a:prstGeom prst="rect">
            <a:avLst/>
          </a:prstGeom>
          <a:noFill/>
        </p:spPr>
        <p:txBody>
          <a:bodyPr wrap="square" rtlCol="0">
            <a:spAutoFit/>
          </a:bodyPr>
          <a:lstStyle/>
          <a:p>
            <a:pPr lvl="0" algn="l">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予め文字列をコスチュームで用意しておいて、ランダムに表示します</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lang="ja-JP" altLang="en-US" sz="2400" dirty="0">
                <a:solidFill>
                  <a:srgbClr val="FF0000"/>
                </a:solidFill>
                <a:latin typeface="メイリオ" panose="020B0604030504040204" pitchFamily="50" charset="-128"/>
                <a:ea typeface="メイリオ" panose="020B0604030504040204" pitchFamily="50" charset="-128"/>
              </a:rPr>
              <a:t>文字</a:t>
            </a:r>
            <a:r>
              <a:rPr lang="ja-JP" altLang="en-US" sz="2400" dirty="0" smtClean="0">
                <a:solidFill>
                  <a:srgbClr val="FF0000"/>
                </a:solidFill>
                <a:latin typeface="メイリオ" panose="020B0604030504040204" pitchFamily="50" charset="-128"/>
                <a:ea typeface="メイリオ" panose="020B0604030504040204" pitchFamily="50" charset="-128"/>
              </a:rPr>
              <a:t>ランダム</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4038600" y="1143000"/>
            <a:ext cx="3860773" cy="2919412"/>
          </a:xfrm>
          <a:prstGeom prst="rect">
            <a:avLst/>
          </a:prstGeom>
        </p:spPr>
      </p:pic>
      <p:pic>
        <p:nvPicPr>
          <p:cNvPr id="3" name="図 2"/>
          <p:cNvPicPr>
            <a:picLocks noChangeAspect="1"/>
          </p:cNvPicPr>
          <p:nvPr/>
        </p:nvPicPr>
        <p:blipFill>
          <a:blip r:embed="rId3"/>
          <a:stretch>
            <a:fillRect/>
          </a:stretch>
        </p:blipFill>
        <p:spPr>
          <a:xfrm>
            <a:off x="1181100" y="1143000"/>
            <a:ext cx="990600" cy="3238500"/>
          </a:xfrm>
          <a:prstGeom prst="rect">
            <a:avLst/>
          </a:prstGeom>
        </p:spPr>
      </p:pic>
      <p:sp>
        <p:nvSpPr>
          <p:cNvPr id="6" name="右矢印 5"/>
          <p:cNvSpPr/>
          <p:nvPr/>
        </p:nvSpPr>
        <p:spPr bwMode="auto">
          <a:xfrm>
            <a:off x="2451073" y="1756128"/>
            <a:ext cx="1295400" cy="5334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2286000" y="2602706"/>
            <a:ext cx="1460473"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ランダムに表示</a:t>
            </a:r>
          </a:p>
        </p:txBody>
      </p:sp>
    </p:spTree>
    <p:extLst>
      <p:ext uri="{BB962C8B-B14F-4D97-AF65-F5344CB8AC3E}">
        <p14:creationId xmlns:p14="http://schemas.microsoft.com/office/powerpoint/2010/main" val="27527589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4572000" y="5105400"/>
            <a:ext cx="4000500" cy="1028700"/>
          </a:xfrm>
          <a:prstGeom prst="rect">
            <a:avLst/>
          </a:prstGeom>
        </p:spPr>
      </p:pic>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Tips17</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smtClean="0">
                <a:solidFill>
                  <a:srgbClr val="000000"/>
                </a:solidFill>
                <a:latin typeface="メイリオ" panose="020B0604030504040204" pitchFamily="50" charset="-128"/>
                <a:ea typeface="メイリオ" panose="020B0604030504040204" pitchFamily="50" charset="-128"/>
              </a:rPr>
              <a:t>スプライトを</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背景として使う</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42900" y="3885009"/>
            <a:ext cx="8229600" cy="267765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複数</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の背景と大きめのスプライトを、メッセージと変数を使って切り替えを行うサンプルプログラムです。</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複数</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のスプライトを重ねて表示する場合は、その重なりぐらいを考える必要があります。</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スプライト</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背景</a:t>
            </a:r>
            <a:r>
              <a:rPr lang="en-US" altLang="ja-JP" sz="2400" dirty="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endParaRPr>
          </a:p>
        </p:txBody>
      </p:sp>
      <p:sp>
        <p:nvSpPr>
          <p:cNvPr id="6" name="左右矢印 5"/>
          <p:cNvSpPr/>
          <p:nvPr/>
        </p:nvSpPr>
        <p:spPr bwMode="auto">
          <a:xfrm>
            <a:off x="4114800" y="2362200"/>
            <a:ext cx="685800" cy="381000"/>
          </a:xfrm>
          <a:prstGeom prst="lef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2" name="図 1"/>
          <p:cNvPicPr>
            <a:picLocks noChangeAspect="1"/>
          </p:cNvPicPr>
          <p:nvPr/>
        </p:nvPicPr>
        <p:blipFill>
          <a:blip r:embed="rId3"/>
          <a:stretch>
            <a:fillRect/>
          </a:stretch>
        </p:blipFill>
        <p:spPr>
          <a:xfrm>
            <a:off x="838200" y="1375082"/>
            <a:ext cx="3086100" cy="2314575"/>
          </a:xfrm>
          <a:prstGeom prst="rect">
            <a:avLst/>
          </a:prstGeom>
        </p:spPr>
      </p:pic>
      <p:pic>
        <p:nvPicPr>
          <p:cNvPr id="3" name="図 2"/>
          <p:cNvPicPr>
            <a:picLocks noChangeAspect="1"/>
          </p:cNvPicPr>
          <p:nvPr/>
        </p:nvPicPr>
        <p:blipFill>
          <a:blip r:embed="rId4"/>
          <a:stretch>
            <a:fillRect/>
          </a:stretch>
        </p:blipFill>
        <p:spPr>
          <a:xfrm>
            <a:off x="5181600" y="1356032"/>
            <a:ext cx="3105150" cy="2333625"/>
          </a:xfrm>
          <a:prstGeom prst="rect">
            <a:avLst/>
          </a:prstGeom>
        </p:spPr>
      </p:pic>
    </p:spTree>
    <p:extLst>
      <p:ext uri="{BB962C8B-B14F-4D97-AF65-F5344CB8AC3E}">
        <p14:creationId xmlns:p14="http://schemas.microsoft.com/office/powerpoint/2010/main" val="807079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Tips18</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　</a:t>
            </a:r>
            <a:r>
              <a:rPr lang="ja-JP" altLang="en-US" sz="2600" dirty="0">
                <a:solidFill>
                  <a:srgbClr val="000000"/>
                </a:solidFill>
                <a:latin typeface="メイリオ" panose="020B0604030504040204" pitchFamily="50" charset="-128"/>
                <a:ea typeface="メイリオ" panose="020B0604030504040204" pitchFamily="50" charset="-128"/>
              </a:rPr>
              <a:t>円運動による時間経過表現</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04800" y="4707709"/>
            <a:ext cx="8229600"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中心</a:t>
            </a:r>
            <a:r>
              <a:rPr lang="ja-JP" altLang="en-US" sz="2400" dirty="0" smtClean="0">
                <a:solidFill>
                  <a:srgbClr val="000000"/>
                </a:solidFill>
                <a:latin typeface="メイリオ" panose="020B0604030504040204" pitchFamily="50" charset="-128"/>
                <a:ea typeface="メイリオ" panose="020B0604030504040204" pitchFamily="50" charset="-128"/>
              </a:rPr>
              <a:t>をずらしたスプライトを回転させることで円の動きを表現することができます。時間経過していることやどうさしていることを表現します。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algn="l"/>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時間</a:t>
            </a:r>
            <a:r>
              <a:rPr lang="ja-JP" altLang="en-US" sz="2400" dirty="0">
                <a:solidFill>
                  <a:srgbClr val="FF0000"/>
                </a:solidFill>
                <a:latin typeface="メイリオ" panose="020B0604030504040204" pitchFamily="50" charset="-128"/>
                <a:ea typeface="メイリオ" panose="020B0604030504040204" pitchFamily="50" charset="-128"/>
              </a:rPr>
              <a:t>経過</a:t>
            </a:r>
            <a:r>
              <a:rPr lang="ja-JP" altLang="en-US" sz="2400" dirty="0" smtClean="0">
                <a:solidFill>
                  <a:srgbClr val="FF0000"/>
                </a:solidFill>
                <a:latin typeface="メイリオ" panose="020B0604030504040204" pitchFamily="50" charset="-128"/>
                <a:ea typeface="メイリオ" panose="020B0604030504040204" pitchFamily="50" charset="-128"/>
              </a:rPr>
              <a:t>円</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07695" y="1068950"/>
            <a:ext cx="3933825" cy="3457575"/>
          </a:xfrm>
          <a:prstGeom prst="rect">
            <a:avLst/>
          </a:prstGeom>
        </p:spPr>
      </p:pic>
    </p:spTree>
    <p:extLst>
      <p:ext uri="{BB962C8B-B14F-4D97-AF65-F5344CB8AC3E}">
        <p14:creationId xmlns:p14="http://schemas.microsoft.com/office/powerpoint/2010/main" val="24610124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Tips19</a:t>
            </a:r>
            <a:r>
              <a:rPr lang="ja-JP" altLang="en-US" sz="2600" dirty="0">
                <a:solidFill>
                  <a:srgbClr val="000000"/>
                </a:solidFill>
                <a:latin typeface="メイリオ" panose="020B0604030504040204" pitchFamily="50" charset="-128"/>
                <a:ea typeface="メイリオ" panose="020B0604030504040204" pitchFamily="50" charset="-128"/>
              </a:rPr>
              <a:t>　線運動による時間経過表現</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707709"/>
            <a:ext cx="8229600"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スプライトを繰り返し移動させることで、直線的な繰り返し運動を表現することができます。時間経過していることや動作していることを表現します。</a:t>
            </a:r>
          </a:p>
          <a:p>
            <a:pPr lvl="0" algn="l"/>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時間</a:t>
            </a:r>
            <a:r>
              <a:rPr lang="ja-JP" altLang="en-US" sz="2400" dirty="0">
                <a:solidFill>
                  <a:srgbClr val="FF0000"/>
                </a:solidFill>
                <a:latin typeface="メイリオ" panose="020B0604030504040204" pitchFamily="50" charset="-128"/>
                <a:ea typeface="メイリオ" panose="020B0604030504040204" pitchFamily="50" charset="-128"/>
              </a:rPr>
              <a:t>経過</a:t>
            </a:r>
            <a:r>
              <a:rPr lang="ja-JP" altLang="en-US" sz="2400" dirty="0" smtClean="0">
                <a:solidFill>
                  <a:srgbClr val="FF0000"/>
                </a:solidFill>
                <a:latin typeface="メイリオ" panose="020B0604030504040204" pitchFamily="50" charset="-128"/>
                <a:ea typeface="メイリオ" panose="020B0604030504040204" pitchFamily="50" charset="-128"/>
              </a:rPr>
              <a:t>線</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1119188" y="1069697"/>
            <a:ext cx="3452812" cy="3365557"/>
          </a:xfrm>
          <a:prstGeom prst="rect">
            <a:avLst/>
          </a:prstGeom>
        </p:spPr>
      </p:pic>
    </p:spTree>
    <p:extLst>
      <p:ext uri="{BB962C8B-B14F-4D97-AF65-F5344CB8AC3E}">
        <p14:creationId xmlns:p14="http://schemas.microsoft.com/office/powerpoint/2010/main" val="31113093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Tips20</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a:latin typeface="メイリオ" panose="020B0604030504040204" pitchFamily="50" charset="-128"/>
                <a:ea typeface="メイリオ" panose="020B0604030504040204" pitchFamily="50" charset="-128"/>
              </a:rPr>
              <a:t>数字配置 </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スプライトを配置します</a:t>
            </a:r>
            <a:r>
              <a:rPr lang="en-US" altLang="ja-JP" sz="2800" dirty="0">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5029200"/>
            <a:ext cx="8229600"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表示リストに格納された情報をもとに、対応したスプライトを規則正しく表示します</a:t>
            </a:r>
            <a:r>
              <a:rPr kumimoji="1" lang="ja-JP" altLang="en-US"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algn="l">
              <a:defRPr/>
            </a:pP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数字</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スプライト</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配置</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1066800" y="990600"/>
            <a:ext cx="4529137" cy="3421091"/>
          </a:xfrm>
          <a:prstGeom prst="rect">
            <a:avLst/>
          </a:prstGeom>
        </p:spPr>
      </p:pic>
    </p:spTree>
    <p:extLst>
      <p:ext uri="{BB962C8B-B14F-4D97-AF65-F5344CB8AC3E}">
        <p14:creationId xmlns:p14="http://schemas.microsoft.com/office/powerpoint/2010/main" val="2908535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Tips21</a:t>
            </a: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600" dirty="0">
                <a:solidFill>
                  <a:srgbClr val="000000"/>
                </a:solidFill>
                <a:latin typeface="メイリオ" panose="020B0604030504040204" pitchFamily="50" charset="-128"/>
                <a:ea typeface="メイリオ" panose="020B0604030504040204" pitchFamily="50" charset="-128"/>
              </a:rPr>
              <a:t>リストを利用したスプライト</a:t>
            </a:r>
            <a:r>
              <a:rPr lang="ja-JP" altLang="en-US" sz="2600" dirty="0" smtClean="0">
                <a:solidFill>
                  <a:srgbClr val="000000"/>
                </a:solidFill>
                <a:latin typeface="メイリオ" panose="020B0604030504040204" pitchFamily="50" charset="-128"/>
                <a:ea typeface="メイリオ" panose="020B0604030504040204" pitchFamily="50" charset="-128"/>
              </a:rPr>
              <a:t>配置</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572000"/>
            <a:ext cx="82296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スプライトの表示位置などをリストに入れて管理しておくと、プログラムの修正・変更が楽な場合あります</a:t>
            </a:r>
          </a:p>
          <a:p>
            <a:pPr lvl="0" algn="l"/>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lang="ja-JP" altLang="en-US" sz="2400" dirty="0" smtClean="0">
                <a:solidFill>
                  <a:srgbClr val="FF0000"/>
                </a:solidFill>
                <a:latin typeface="メイリオ" panose="020B0604030504040204" pitchFamily="50" charset="-128"/>
                <a:ea typeface="メイリオ" panose="020B0604030504040204" pitchFamily="50" charset="-128"/>
              </a:rPr>
              <a:t>スプライト配置</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1066800" y="988102"/>
            <a:ext cx="4510087" cy="3393038"/>
          </a:xfrm>
          <a:prstGeom prst="rect">
            <a:avLst/>
          </a:prstGeom>
        </p:spPr>
      </p:pic>
    </p:spTree>
    <p:extLst>
      <p:ext uri="{BB962C8B-B14F-4D97-AF65-F5344CB8AC3E}">
        <p14:creationId xmlns:p14="http://schemas.microsoft.com/office/powerpoint/2010/main" val="16171011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Tips22</a:t>
            </a: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スプライト</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配置</a:t>
            </a: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クローン</a:t>
            </a: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20040" y="4953000"/>
            <a:ext cx="8229600" cy="143116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一</a:t>
            </a:r>
            <a:r>
              <a:rPr lang="ja-JP" altLang="en-US" sz="2400" dirty="0" smtClean="0">
                <a:solidFill>
                  <a:srgbClr val="000000"/>
                </a:solidFill>
                <a:latin typeface="メイリオ" panose="020B0604030504040204" pitchFamily="50" charset="-128"/>
                <a:ea typeface="メイリオ" panose="020B0604030504040204" pitchFamily="50" charset="-128"/>
              </a:rPr>
              <a:t>つ</a:t>
            </a:r>
            <a:r>
              <a:rPr lang="ja-JP" altLang="en-US" sz="2400" dirty="0">
                <a:solidFill>
                  <a:srgbClr val="000000"/>
                </a:solidFill>
                <a:latin typeface="メイリオ" panose="020B0604030504040204" pitchFamily="50" charset="-128"/>
                <a:ea typeface="メイリオ" panose="020B0604030504040204" pitchFamily="50" charset="-128"/>
              </a:rPr>
              <a:t>の</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スプライトでもコスチュームを切り替えてクローンを作ることで表示を変更することができます。</a:t>
            </a:r>
          </a:p>
          <a:p>
            <a:pPr lvl="0" algn="l">
              <a:spcBef>
                <a:spcPct val="50000"/>
              </a:spcBef>
              <a:defRPr/>
            </a:pP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スプライト</a:t>
            </a:r>
            <a:r>
              <a:rPr lang="ja-JP" altLang="en-US" sz="2400" dirty="0">
                <a:solidFill>
                  <a:srgbClr val="FF0000"/>
                </a:solidFill>
                <a:latin typeface="メイリオ" panose="020B0604030504040204" pitchFamily="50" charset="-128"/>
                <a:ea typeface="メイリオ" panose="020B0604030504040204" pitchFamily="50" charset="-128"/>
              </a:rPr>
              <a:t>配置</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クローン</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lang="en-US" altLang="ja-JP" sz="2400" dirty="0">
              <a:solidFill>
                <a:srgbClr val="FF0000"/>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85800" y="975360"/>
            <a:ext cx="3286125" cy="3581400"/>
          </a:xfrm>
          <a:prstGeom prst="rect">
            <a:avLst/>
          </a:prstGeom>
        </p:spPr>
      </p:pic>
    </p:spTree>
    <p:extLst>
      <p:ext uri="{BB962C8B-B14F-4D97-AF65-F5344CB8AC3E}">
        <p14:creationId xmlns:p14="http://schemas.microsoft.com/office/powerpoint/2010/main" val="12322767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Tips23</a:t>
            </a: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スプライトを並べた模様作り</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572000"/>
            <a:ext cx="822960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スプライトと</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スタンプ</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を利用することで模様を作ることができます。コスチュームで変えれば、よりカラフルな模様を作ることができます。</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カスタムブロック内に入れると高速描画も可能です</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スプライト模様</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2"/>
          <a:stretch>
            <a:fillRect/>
          </a:stretch>
        </p:blipFill>
        <p:spPr>
          <a:xfrm>
            <a:off x="914400" y="990600"/>
            <a:ext cx="3895725" cy="2964139"/>
          </a:xfrm>
          <a:prstGeom prst="rect">
            <a:avLst/>
          </a:prstGeom>
        </p:spPr>
      </p:pic>
    </p:spTree>
    <p:extLst>
      <p:ext uri="{BB962C8B-B14F-4D97-AF65-F5344CB8AC3E}">
        <p14:creationId xmlns:p14="http://schemas.microsoft.com/office/powerpoint/2010/main" val="31812459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Tips24</a:t>
            </a: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600" dirty="0">
                <a:solidFill>
                  <a:srgbClr val="000000"/>
                </a:solidFill>
                <a:latin typeface="メイリオ" panose="020B0604030504040204" pitchFamily="50" charset="-128"/>
                <a:ea typeface="メイリオ" panose="020B0604030504040204" pitchFamily="50" charset="-128"/>
              </a:rPr>
              <a:t>ペンを使用したマス目描画</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572000"/>
            <a:ext cx="822960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ペンを使うと規則正しい図形が表現できます。</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ペン</a:t>
            </a:r>
            <a:r>
              <a:rPr lang="ja-JP" altLang="en-US" sz="2400" dirty="0" smtClean="0">
                <a:solidFill>
                  <a:srgbClr val="000000"/>
                </a:solidFill>
                <a:latin typeface="メイリオ" panose="020B0604030504040204" pitchFamily="50" charset="-128"/>
                <a:ea typeface="メイリオ" panose="020B0604030504040204" pitchFamily="50" charset="-128"/>
              </a:rPr>
              <a:t>は</a:t>
            </a:r>
            <a:r>
              <a:rPr lang="en-US" altLang="ja-JP" sz="2400" dirty="0" smtClean="0">
                <a:solidFill>
                  <a:srgbClr val="000000"/>
                </a:solidFill>
                <a:latin typeface="メイリオ" panose="020B0604030504040204" pitchFamily="50" charset="-128"/>
                <a:ea typeface="メイリオ" panose="020B0604030504040204" pitchFamily="50" charset="-128"/>
              </a:rPr>
              <a:t>Ver3.0</a:t>
            </a:r>
            <a:r>
              <a:rPr lang="ja-JP" altLang="en-US" sz="2400" dirty="0" smtClean="0">
                <a:solidFill>
                  <a:srgbClr val="000000"/>
                </a:solidFill>
                <a:latin typeface="メイリオ" panose="020B0604030504040204" pitchFamily="50" charset="-128"/>
                <a:ea typeface="メイリオ" panose="020B0604030504040204" pitchFamily="50" charset="-128"/>
              </a:rPr>
              <a:t>から</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拡張機能を追加</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で使用できるようになります。</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ブロック内に入れると高速描画も可能です</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lvl="0" algn="l"/>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lang="ja-JP" altLang="en-US" sz="2400" dirty="0" smtClean="0">
                <a:solidFill>
                  <a:srgbClr val="FF0000"/>
                </a:solidFill>
                <a:latin typeface="メイリオ" panose="020B0604030504040204" pitchFamily="50" charset="-128"/>
                <a:ea typeface="メイリオ" panose="020B0604030504040204" pitchFamily="50" charset="-128"/>
              </a:rPr>
              <a:t>マス目</a:t>
            </a:r>
            <a:r>
              <a:rPr lang="ja-JP" altLang="en-US" sz="2400" dirty="0" smtClean="0">
                <a:solidFill>
                  <a:srgbClr val="FF0000"/>
                </a:solidFill>
                <a:latin typeface="メイリオ" panose="020B0604030504040204" pitchFamily="50" charset="-128"/>
                <a:ea typeface="メイリオ" panose="020B0604030504040204" pitchFamily="50" charset="-128"/>
              </a:rPr>
              <a:t>模様</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390525" y="914400"/>
            <a:ext cx="4181475" cy="3168979"/>
          </a:xfrm>
          <a:prstGeom prst="rect">
            <a:avLst/>
          </a:prstGeom>
        </p:spPr>
      </p:pic>
      <p:pic>
        <p:nvPicPr>
          <p:cNvPr id="5" name="図 4"/>
          <p:cNvPicPr>
            <a:picLocks noChangeAspect="1"/>
          </p:cNvPicPr>
          <p:nvPr/>
        </p:nvPicPr>
        <p:blipFill>
          <a:blip r:embed="rId3"/>
          <a:stretch>
            <a:fillRect/>
          </a:stretch>
        </p:blipFill>
        <p:spPr>
          <a:xfrm>
            <a:off x="4876800" y="1081575"/>
            <a:ext cx="3551311" cy="2925604"/>
          </a:xfrm>
          <a:prstGeom prst="rect">
            <a:avLst/>
          </a:prstGeom>
        </p:spPr>
      </p:pic>
    </p:spTree>
    <p:extLst>
      <p:ext uri="{BB962C8B-B14F-4D97-AF65-F5344CB8AC3E}">
        <p14:creationId xmlns:p14="http://schemas.microsoft.com/office/powerpoint/2010/main" val="37432047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Tips01</a:t>
            </a:r>
            <a:r>
              <a:rPr lang="ja-JP" altLang="en-US" sz="2800" dirty="0" smtClean="0">
                <a:solidFill>
                  <a:srgbClr val="000000"/>
                </a:solidFill>
                <a:latin typeface="メイリオ" panose="020B0604030504040204" pitchFamily="50" charset="-128"/>
                <a:ea typeface="メイリオ" panose="020B0604030504040204" pitchFamily="50" charset="-128"/>
              </a:rPr>
              <a:t> でたらめの数</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35280" y="907841"/>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旗をクリックすると猫がでたらめな数を言います。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533400" y="1676399"/>
            <a:ext cx="2905125" cy="1104900"/>
          </a:xfrm>
          <a:prstGeom prst="rect">
            <a:avLst/>
          </a:prstGeom>
        </p:spPr>
      </p:pic>
      <p:pic>
        <p:nvPicPr>
          <p:cNvPr id="3" name="図 2"/>
          <p:cNvPicPr>
            <a:picLocks noChangeAspect="1"/>
          </p:cNvPicPr>
          <p:nvPr/>
        </p:nvPicPr>
        <p:blipFill>
          <a:blip r:embed="rId3"/>
          <a:stretch>
            <a:fillRect/>
          </a:stretch>
        </p:blipFill>
        <p:spPr>
          <a:xfrm>
            <a:off x="4038600" y="1804987"/>
            <a:ext cx="2390775" cy="1952625"/>
          </a:xfrm>
          <a:prstGeom prst="rect">
            <a:avLst/>
          </a:prstGeom>
        </p:spPr>
      </p:pic>
    </p:spTree>
    <p:extLst>
      <p:ext uri="{BB962C8B-B14F-4D97-AF65-F5344CB8AC3E}">
        <p14:creationId xmlns:p14="http://schemas.microsoft.com/office/powerpoint/2010/main" val="1427011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Tips25</a:t>
            </a:r>
            <a:r>
              <a:rPr kumimoji="1" lang="ja-JP" altLang="en-US"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600" dirty="0">
                <a:solidFill>
                  <a:srgbClr val="000000"/>
                </a:solidFill>
                <a:latin typeface="メイリオ" panose="020B0604030504040204" pitchFamily="50" charset="-128"/>
                <a:ea typeface="メイリオ" panose="020B0604030504040204" pitchFamily="50" charset="-128"/>
              </a:rPr>
              <a:t>ブロックによる高速描画</a:t>
            </a:r>
            <a:r>
              <a:rPr lang="en-US" altLang="ja-JP" sz="2600" dirty="0">
                <a:solidFill>
                  <a:srgbClr val="000000"/>
                </a:solidFill>
                <a:latin typeface="メイリオ" panose="020B0604030504040204" pitchFamily="50" charset="-128"/>
                <a:ea typeface="メイリオ" panose="020B0604030504040204" pitchFamily="50" charset="-128"/>
              </a:rPr>
              <a:t>(</a:t>
            </a:r>
            <a:r>
              <a:rPr lang="ja-JP" altLang="en-US" sz="2600" dirty="0">
                <a:solidFill>
                  <a:srgbClr val="000000"/>
                </a:solidFill>
                <a:latin typeface="メイリオ" panose="020B0604030504040204" pitchFamily="50" charset="-128"/>
                <a:ea typeface="メイリオ" panose="020B0604030504040204" pitchFamily="50" charset="-128"/>
              </a:rPr>
              <a:t>マス目描画</a:t>
            </a:r>
            <a:r>
              <a:rPr lang="en-US" altLang="ja-JP" sz="2600" dirty="0">
                <a:solidFill>
                  <a:srgbClr val="000000"/>
                </a:solidFill>
                <a:latin typeface="メイリオ" panose="020B0604030504040204" pitchFamily="50" charset="-128"/>
                <a:ea typeface="メイリオ" panose="020B0604030504040204" pitchFamily="50" charset="-128"/>
              </a:rPr>
              <a:t>)</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572000"/>
            <a:ext cx="822960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カスタムブロックには</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画面の再描画をせずに実行</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のオプションかあります。これを使用すると、カスタムブロック内の描画処理が終わってから画面を一気に書き換えるので表示が非常に高速化します</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いっぺんに出る感じ</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lvl="0" algn="l"/>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描画高速</a:t>
            </a:r>
            <a:r>
              <a:rPr lang="en-US" altLang="ja-JP"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289560" y="1081575"/>
            <a:ext cx="3779291" cy="2864179"/>
          </a:xfrm>
          <a:prstGeom prst="rect">
            <a:avLst/>
          </a:prstGeom>
        </p:spPr>
      </p:pic>
      <p:pic>
        <p:nvPicPr>
          <p:cNvPr id="2" name="図 1"/>
          <p:cNvPicPr>
            <a:picLocks noChangeAspect="1"/>
          </p:cNvPicPr>
          <p:nvPr/>
        </p:nvPicPr>
        <p:blipFill>
          <a:blip r:embed="rId3"/>
          <a:stretch>
            <a:fillRect/>
          </a:stretch>
        </p:blipFill>
        <p:spPr>
          <a:xfrm>
            <a:off x="4648200" y="1081575"/>
            <a:ext cx="3622229" cy="2876019"/>
          </a:xfrm>
          <a:prstGeom prst="rect">
            <a:avLst/>
          </a:prstGeom>
        </p:spPr>
      </p:pic>
    </p:spTree>
    <p:extLst>
      <p:ext uri="{BB962C8B-B14F-4D97-AF65-F5344CB8AC3E}">
        <p14:creationId xmlns:p14="http://schemas.microsoft.com/office/powerpoint/2010/main" val="35456289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Tips26</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a:latin typeface="メイリオ" panose="020B0604030504040204" pitchFamily="50" charset="-128"/>
                <a:ea typeface="メイリオ" panose="020B0604030504040204" pitchFamily="50" charset="-128"/>
              </a:rPr>
              <a:t>カード並べ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数字を重複なく並べます</a:t>
            </a:r>
            <a:r>
              <a:rPr lang="en-US" altLang="ja-JP" sz="2800" dirty="0">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35280" y="1056917"/>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2400" dirty="0" smtClean="0">
                <a:solidFill>
                  <a:srgbClr val="000000"/>
                </a:solidFill>
                <a:latin typeface="メイリオ" panose="020B0604030504040204" pitchFamily="50" charset="-128"/>
                <a:ea typeface="メイリオ" panose="020B0604030504040204" pitchFamily="50" charset="-128"/>
              </a:rPr>
              <a:t>1</a:t>
            </a:r>
            <a:r>
              <a:rPr lang="ja-JP" altLang="en-US" sz="2400" dirty="0" smtClean="0">
                <a:solidFill>
                  <a:srgbClr val="000000"/>
                </a:solidFill>
                <a:latin typeface="メイリオ" panose="020B0604030504040204" pitchFamily="50" charset="-128"/>
                <a:ea typeface="メイリオ" panose="020B0604030504040204" pitchFamily="50" charset="-128"/>
              </a:rPr>
              <a:t>から</a:t>
            </a:r>
            <a:r>
              <a:rPr lang="en-US" altLang="ja-JP" sz="2400" dirty="0" smtClean="0">
                <a:solidFill>
                  <a:srgbClr val="000000"/>
                </a:solidFill>
                <a:latin typeface="メイリオ" panose="020B0604030504040204" pitchFamily="50" charset="-128"/>
                <a:ea typeface="メイリオ" panose="020B0604030504040204" pitchFamily="50" charset="-128"/>
              </a:rPr>
              <a:t>n</a:t>
            </a:r>
            <a:r>
              <a:rPr lang="ja-JP" altLang="en-US" sz="2400" dirty="0" err="1" smtClean="0">
                <a:solidFill>
                  <a:srgbClr val="000000"/>
                </a:solidFill>
                <a:latin typeface="メイリオ" panose="020B0604030504040204" pitchFamily="50" charset="-128"/>
                <a:ea typeface="メイリオ" panose="020B0604030504040204" pitchFamily="50" charset="-128"/>
              </a:rPr>
              <a:t>までの</a:t>
            </a:r>
            <a:r>
              <a:rPr lang="ja-JP" altLang="en-US" sz="2400" dirty="0" smtClean="0">
                <a:solidFill>
                  <a:srgbClr val="000000"/>
                </a:solidFill>
                <a:latin typeface="メイリオ" panose="020B0604030504040204" pitchFamily="50" charset="-128"/>
                <a:ea typeface="メイリオ" panose="020B0604030504040204" pitchFamily="50" charset="-128"/>
              </a:rPr>
              <a:t>数字を、ランダムに重複なく並べ替えます。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426720" y="1828800"/>
            <a:ext cx="3825488" cy="2895600"/>
          </a:xfrm>
          <a:prstGeom prst="rect">
            <a:avLst/>
          </a:prstGeom>
        </p:spPr>
      </p:pic>
      <p:pic>
        <p:nvPicPr>
          <p:cNvPr id="3" name="図 2"/>
          <p:cNvPicPr>
            <a:picLocks noChangeAspect="1"/>
          </p:cNvPicPr>
          <p:nvPr/>
        </p:nvPicPr>
        <p:blipFill>
          <a:blip r:embed="rId3"/>
          <a:stretch>
            <a:fillRect/>
          </a:stretch>
        </p:blipFill>
        <p:spPr>
          <a:xfrm>
            <a:off x="4726121" y="1828800"/>
            <a:ext cx="3777799" cy="2865120"/>
          </a:xfrm>
          <a:prstGeom prst="rect">
            <a:avLst/>
          </a:prstGeom>
        </p:spPr>
      </p:pic>
      <p:sp>
        <p:nvSpPr>
          <p:cNvPr id="6" name="テキスト ボックス 5"/>
          <p:cNvSpPr txBox="1"/>
          <p:nvPr/>
        </p:nvSpPr>
        <p:spPr>
          <a:xfrm>
            <a:off x="205864" y="4953000"/>
            <a:ext cx="4267200" cy="1569660"/>
          </a:xfrm>
          <a:prstGeom prst="rect">
            <a:avLst/>
          </a:prstGeom>
          <a:noFill/>
        </p:spPr>
        <p:txBody>
          <a:bodyPr wrap="square" rtlCol="0">
            <a:spAutoFit/>
          </a:bodyPr>
          <a:lstStyle/>
          <a:p>
            <a:pPr algn="l">
              <a:defRPr/>
            </a:pPr>
            <a:r>
              <a:rPr lang="ja-JP" altLang="en-US" sz="2400" dirty="0" smtClean="0">
                <a:solidFill>
                  <a:srgbClr val="000000"/>
                </a:solidFill>
                <a:latin typeface="メイリオ" panose="020B0604030504040204" pitchFamily="50" charset="-128"/>
                <a:ea typeface="メイリオ" panose="020B0604030504040204" pitchFamily="50" charset="-128"/>
              </a:rPr>
              <a:t>プログラム名</a:t>
            </a:r>
            <a:r>
              <a:rPr lang="en-US" altLang="ja-JP" sz="2400" dirty="0">
                <a:solidFill>
                  <a:srgbClr val="000000"/>
                </a:solidFill>
                <a:latin typeface="メイリオ" panose="020B0604030504040204" pitchFamily="50" charset="-128"/>
                <a:ea typeface="メイリオ" panose="020B0604030504040204" pitchFamily="50" charset="-128"/>
              </a:rPr>
              <a:t>: </a:t>
            </a:r>
            <a:endParaRPr lang="ja-JP" altLang="en-US" sz="2400" dirty="0" smtClean="0">
              <a:solidFill>
                <a:srgbClr val="000000"/>
              </a:solidFill>
              <a:latin typeface="メイリオ" panose="020B0604030504040204" pitchFamily="50" charset="-128"/>
              <a:ea typeface="メイリオ" panose="020B0604030504040204" pitchFamily="50" charset="-128"/>
            </a:endParaRPr>
          </a:p>
          <a:p>
            <a:pPr algn="l">
              <a:defRPr/>
            </a:pP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カード</a:t>
            </a:r>
            <a:r>
              <a:rPr lang="ja-JP" altLang="en-US" sz="2400" dirty="0">
                <a:solidFill>
                  <a:srgbClr val="000000"/>
                </a:solidFill>
                <a:latin typeface="メイリオ" panose="020B0604030504040204" pitchFamily="50" charset="-128"/>
                <a:ea typeface="メイリオ" panose="020B0604030504040204" pitchFamily="50" charset="-128"/>
              </a:rPr>
              <a:t>配り</a:t>
            </a:r>
            <a:r>
              <a:rPr lang="en-US" altLang="ja-JP" sz="2400" dirty="0" smtClean="0">
                <a:solidFill>
                  <a:srgbClr val="000000"/>
                </a:solidFill>
                <a:latin typeface="メイリオ" panose="020B0604030504040204" pitchFamily="50" charset="-128"/>
                <a:ea typeface="メイリオ" panose="020B0604030504040204" pitchFamily="50" charset="-128"/>
              </a:rPr>
              <a:t>01]</a:t>
            </a:r>
            <a:endParaRPr lang="ja-JP" altLang="en-US" sz="2400" dirty="0" smtClean="0">
              <a:solidFill>
                <a:srgbClr val="000000"/>
              </a:solidFill>
              <a:latin typeface="メイリオ" panose="020B0604030504040204" pitchFamily="50" charset="-128"/>
              <a:ea typeface="メイリオ" panose="020B0604030504040204" pitchFamily="50" charset="-128"/>
            </a:endParaRPr>
          </a:p>
          <a:p>
            <a:pPr algn="l">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リストが一つですが時間がかかります。</a:t>
            </a:r>
          </a:p>
        </p:txBody>
      </p:sp>
      <p:sp>
        <p:nvSpPr>
          <p:cNvPr id="7" name="テキスト ボックス 6"/>
          <p:cNvSpPr txBox="1"/>
          <p:nvPr/>
        </p:nvSpPr>
        <p:spPr>
          <a:xfrm>
            <a:off x="4556760" y="4866978"/>
            <a:ext cx="4267200" cy="1200329"/>
          </a:xfrm>
          <a:prstGeom prst="rect">
            <a:avLst/>
          </a:prstGeom>
          <a:noFill/>
        </p:spPr>
        <p:txBody>
          <a:bodyPr wrap="square" rtlCol="0">
            <a:spAutoFit/>
          </a:bodyPr>
          <a:lstStyle/>
          <a:p>
            <a:pPr algn="l">
              <a:defRPr/>
            </a:pPr>
            <a:r>
              <a:rPr lang="ja-JP" altLang="en-US" sz="2400" dirty="0" smtClean="0">
                <a:solidFill>
                  <a:srgbClr val="000000"/>
                </a:solidFill>
                <a:latin typeface="メイリオ" panose="020B0604030504040204" pitchFamily="50" charset="-128"/>
                <a:ea typeface="メイリオ" panose="020B0604030504040204" pitchFamily="50" charset="-128"/>
              </a:rPr>
              <a:t>プログラム名</a:t>
            </a:r>
            <a:r>
              <a:rPr lang="en-US" altLang="ja-JP" sz="2400" dirty="0">
                <a:solidFill>
                  <a:srgbClr val="000000"/>
                </a:solidFill>
                <a:latin typeface="メイリオ" panose="020B0604030504040204" pitchFamily="50" charset="-128"/>
                <a:ea typeface="メイリオ" panose="020B0604030504040204" pitchFamily="50" charset="-128"/>
              </a:rPr>
              <a:t>: </a:t>
            </a:r>
            <a:endParaRPr lang="ja-JP" altLang="en-US" sz="2400" dirty="0" smtClean="0">
              <a:solidFill>
                <a:srgbClr val="000000"/>
              </a:solidFill>
              <a:latin typeface="メイリオ" panose="020B0604030504040204" pitchFamily="50" charset="-128"/>
              <a:ea typeface="メイリオ" panose="020B0604030504040204" pitchFamily="50" charset="-128"/>
            </a:endParaRPr>
          </a:p>
          <a:p>
            <a:pPr algn="l">
              <a:defRPr/>
            </a:pP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カード</a:t>
            </a:r>
            <a:r>
              <a:rPr lang="ja-JP" altLang="en-US" sz="2400" dirty="0">
                <a:solidFill>
                  <a:srgbClr val="000000"/>
                </a:solidFill>
                <a:latin typeface="メイリオ" panose="020B0604030504040204" pitchFamily="50" charset="-128"/>
                <a:ea typeface="メイリオ" panose="020B0604030504040204" pitchFamily="50" charset="-128"/>
              </a:rPr>
              <a:t>配り</a:t>
            </a:r>
            <a:r>
              <a:rPr lang="en-US" altLang="ja-JP" sz="2400" dirty="0" smtClean="0">
                <a:solidFill>
                  <a:srgbClr val="000000"/>
                </a:solidFill>
                <a:latin typeface="メイリオ" panose="020B0604030504040204" pitchFamily="50" charset="-128"/>
                <a:ea typeface="メイリオ" panose="020B0604030504040204" pitchFamily="50" charset="-128"/>
              </a:rPr>
              <a:t>02]</a:t>
            </a:r>
            <a:endParaRPr lang="ja-JP" altLang="en-US" sz="2400" dirty="0" smtClean="0">
              <a:solidFill>
                <a:srgbClr val="000000"/>
              </a:solidFill>
              <a:latin typeface="メイリオ" panose="020B0604030504040204" pitchFamily="50" charset="-128"/>
              <a:ea typeface="メイリオ" panose="020B0604030504040204" pitchFamily="50" charset="-128"/>
            </a:endParaRPr>
          </a:p>
          <a:p>
            <a:pPr algn="l">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リストを二つ使い高速です。</a:t>
            </a:r>
          </a:p>
        </p:txBody>
      </p:sp>
    </p:spTree>
    <p:extLst>
      <p:ext uri="{BB962C8B-B14F-4D97-AF65-F5344CB8AC3E}">
        <p14:creationId xmlns:p14="http://schemas.microsoft.com/office/powerpoint/2010/main" val="986916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Tips02</a:t>
            </a:r>
            <a:r>
              <a:rPr lang="ja-JP" altLang="en-US" sz="2800" dirty="0" smtClean="0">
                <a:solidFill>
                  <a:srgbClr val="000000"/>
                </a:solidFill>
                <a:latin typeface="メイリオ" panose="020B0604030504040204" pitchFamily="50" charset="-128"/>
                <a:ea typeface="メイリオ" panose="020B0604030504040204" pitchFamily="50" charset="-128"/>
              </a:rPr>
              <a:t> ランダム服装</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コスチューム</a:t>
            </a:r>
            <a:r>
              <a:rPr lang="en-US" altLang="ja-JP" sz="2800" dirty="0" smtClean="0">
                <a:solidFill>
                  <a:srgbClr val="000000"/>
                </a:solidFill>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35280" y="907841"/>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旗をクリックするとランダムな服装になります。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457200" y="1449327"/>
            <a:ext cx="2678019" cy="1309688"/>
          </a:xfrm>
          <a:prstGeom prst="rect">
            <a:avLst/>
          </a:prstGeom>
        </p:spPr>
      </p:pic>
      <p:sp>
        <p:nvSpPr>
          <p:cNvPr id="5" name="テキスト ボックス 4"/>
          <p:cNvSpPr txBox="1"/>
          <p:nvPr/>
        </p:nvSpPr>
        <p:spPr>
          <a:xfrm>
            <a:off x="459783" y="2838836"/>
            <a:ext cx="2743200" cy="707886"/>
          </a:xfrm>
          <a:prstGeom prst="rect">
            <a:avLst/>
          </a:prstGeom>
          <a:noFill/>
        </p:spPr>
        <p:txBody>
          <a:bodyPr wrap="square" rtlCol="0">
            <a:spAutoFit/>
          </a:bodyPr>
          <a:lstStyle/>
          <a:p>
            <a:pPr algn="l"/>
            <a:r>
              <a:rPr kumimoji="1" lang="en-US" altLang="ja-JP" sz="2000" dirty="0" err="1" smtClean="0">
                <a:latin typeface="メイリオ" panose="020B0604030504040204" pitchFamily="50" charset="-128"/>
                <a:ea typeface="メイリオ" panose="020B0604030504040204" pitchFamily="50" charset="-128"/>
              </a:rPr>
              <a:t>Haper</a:t>
            </a:r>
            <a:r>
              <a:rPr kumimoji="1" lang="ja-JP" altLang="en-US" sz="2000" dirty="0" smtClean="0">
                <a:latin typeface="メイリオ" panose="020B0604030504040204" pitchFamily="50" charset="-128"/>
                <a:ea typeface="メイリオ" panose="020B0604030504040204" pitchFamily="50" charset="-128"/>
              </a:rPr>
              <a:t>と</a:t>
            </a:r>
            <a:r>
              <a:rPr kumimoji="1" lang="en-US" altLang="ja-JP" sz="2000" dirty="0" smtClean="0">
                <a:latin typeface="メイリオ" panose="020B0604030504040204" pitchFamily="50" charset="-128"/>
                <a:ea typeface="メイリオ" panose="020B0604030504040204" pitchFamily="50" charset="-128"/>
              </a:rPr>
              <a:t>Dress</a:t>
            </a:r>
            <a:r>
              <a:rPr kumimoji="1" lang="ja-JP" altLang="en-US" sz="2000" dirty="0" smtClean="0">
                <a:latin typeface="メイリオ" panose="020B0604030504040204" pitchFamily="50" charset="-128"/>
                <a:ea typeface="メイリオ" panose="020B0604030504040204" pitchFamily="50" charset="-128"/>
              </a:rPr>
              <a:t>の</a:t>
            </a:r>
          </a:p>
          <a:p>
            <a:pPr algn="l"/>
            <a:r>
              <a:rPr kumimoji="1" lang="ja-JP" altLang="en-US" sz="2000" dirty="0" smtClean="0">
                <a:latin typeface="メイリオ" panose="020B0604030504040204" pitchFamily="50" charset="-128"/>
                <a:ea typeface="メイリオ" panose="020B0604030504040204" pitchFamily="50" charset="-128"/>
              </a:rPr>
              <a:t>スプライトを使用</a:t>
            </a:r>
          </a:p>
        </p:txBody>
      </p:sp>
      <p:pic>
        <p:nvPicPr>
          <p:cNvPr id="6" name="図 5"/>
          <p:cNvPicPr>
            <a:picLocks noChangeAspect="1"/>
          </p:cNvPicPr>
          <p:nvPr/>
        </p:nvPicPr>
        <p:blipFill>
          <a:blip r:embed="rId3"/>
          <a:stretch>
            <a:fillRect/>
          </a:stretch>
        </p:blipFill>
        <p:spPr>
          <a:xfrm>
            <a:off x="457200" y="3662706"/>
            <a:ext cx="1005461" cy="3090863"/>
          </a:xfrm>
          <a:prstGeom prst="rect">
            <a:avLst/>
          </a:prstGeom>
        </p:spPr>
      </p:pic>
      <p:sp>
        <p:nvSpPr>
          <p:cNvPr id="9" name="テキスト ボックス 8"/>
          <p:cNvSpPr txBox="1"/>
          <p:nvPr/>
        </p:nvSpPr>
        <p:spPr>
          <a:xfrm>
            <a:off x="1462661" y="4700305"/>
            <a:ext cx="1740322" cy="1015663"/>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Dress</a:t>
            </a:r>
            <a:r>
              <a:rPr kumimoji="1" lang="ja-JP" altLang="en-US" sz="2000" dirty="0" smtClean="0">
                <a:latin typeface="メイリオ" panose="020B0604030504040204" pitchFamily="50" charset="-128"/>
                <a:ea typeface="メイリオ" panose="020B0604030504040204" pitchFamily="50" charset="-128"/>
              </a:rPr>
              <a:t>に入っている</a:t>
            </a:r>
            <a:r>
              <a:rPr kumimoji="1" lang="en-US" altLang="ja-JP" sz="2000" dirty="0" smtClean="0">
                <a:latin typeface="メイリオ" panose="020B0604030504040204" pitchFamily="50" charset="-128"/>
                <a:ea typeface="メイリオ" panose="020B0604030504040204" pitchFamily="50" charset="-128"/>
              </a:rPr>
              <a:t>3</a:t>
            </a:r>
            <a:r>
              <a:rPr kumimoji="1" lang="ja-JP" altLang="en-US" sz="2000" dirty="0" err="1" smtClean="0">
                <a:latin typeface="メイリオ" panose="020B0604030504040204" pitchFamily="50" charset="-128"/>
                <a:ea typeface="メイリオ" panose="020B0604030504040204" pitchFamily="50" charset="-128"/>
              </a:rPr>
              <a:t>つの</a:t>
            </a:r>
            <a:r>
              <a:rPr kumimoji="1" lang="ja-JP" altLang="en-US" sz="2000" dirty="0" smtClean="0">
                <a:latin typeface="メイリオ" panose="020B0604030504040204" pitchFamily="50" charset="-128"/>
                <a:ea typeface="メイリオ" panose="020B0604030504040204" pitchFamily="50" charset="-128"/>
              </a:rPr>
              <a:t>コスチューム</a:t>
            </a:r>
          </a:p>
        </p:txBody>
      </p:sp>
      <p:pic>
        <p:nvPicPr>
          <p:cNvPr id="7" name="図 6"/>
          <p:cNvPicPr>
            <a:picLocks noChangeAspect="1"/>
          </p:cNvPicPr>
          <p:nvPr/>
        </p:nvPicPr>
        <p:blipFill>
          <a:blip r:embed="rId4"/>
          <a:stretch>
            <a:fillRect/>
          </a:stretch>
        </p:blipFill>
        <p:spPr>
          <a:xfrm>
            <a:off x="4038600" y="1391462"/>
            <a:ext cx="4201306" cy="2951938"/>
          </a:xfrm>
          <a:prstGeom prst="rect">
            <a:avLst/>
          </a:prstGeom>
        </p:spPr>
      </p:pic>
      <p:pic>
        <p:nvPicPr>
          <p:cNvPr id="8" name="図 7"/>
          <p:cNvPicPr>
            <a:picLocks noChangeAspect="1"/>
          </p:cNvPicPr>
          <p:nvPr/>
        </p:nvPicPr>
        <p:blipFill>
          <a:blip r:embed="rId5"/>
          <a:stretch>
            <a:fillRect/>
          </a:stretch>
        </p:blipFill>
        <p:spPr>
          <a:xfrm>
            <a:off x="4724400" y="4495800"/>
            <a:ext cx="2569504" cy="1953527"/>
          </a:xfrm>
          <a:prstGeom prst="rect">
            <a:avLst/>
          </a:prstGeom>
        </p:spPr>
      </p:pic>
    </p:spTree>
    <p:extLst>
      <p:ext uri="{BB962C8B-B14F-4D97-AF65-F5344CB8AC3E}">
        <p14:creationId xmlns:p14="http://schemas.microsoft.com/office/powerpoint/2010/main" val="40746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Tips03</a:t>
            </a:r>
            <a:r>
              <a:rPr lang="ja-JP" altLang="en-US" sz="2800" dirty="0" smtClean="0">
                <a:solidFill>
                  <a:srgbClr val="000000"/>
                </a:solidFill>
                <a:latin typeface="メイリオ" panose="020B0604030504040204" pitchFamily="50" charset="-128"/>
                <a:ea typeface="メイリオ" panose="020B0604030504040204" pitchFamily="50" charset="-128"/>
              </a:rPr>
              <a:t> 服装</a:t>
            </a:r>
            <a:r>
              <a:rPr lang="en-US" altLang="ja-JP" sz="2800" dirty="0">
                <a:solidFill>
                  <a:srgbClr val="000000"/>
                </a:solidFill>
                <a:latin typeface="メイリオ" panose="020B0604030504040204" pitchFamily="50" charset="-128"/>
                <a:ea typeface="メイリオ" panose="020B0604030504040204" pitchFamily="50" charset="-128"/>
              </a:rPr>
              <a:t>(</a:t>
            </a:r>
            <a:r>
              <a:rPr lang="ja-JP" altLang="en-US" sz="2800" dirty="0">
                <a:solidFill>
                  <a:srgbClr val="000000"/>
                </a:solidFill>
                <a:latin typeface="メイリオ" panose="020B0604030504040204" pitchFamily="50" charset="-128"/>
                <a:ea typeface="メイリオ" panose="020B0604030504040204" pitchFamily="50" charset="-128"/>
              </a:rPr>
              <a:t>コスチューム</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選択</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35280" y="907841"/>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三種類</a:t>
            </a:r>
            <a:r>
              <a:rPr lang="ja-JP" altLang="en-US" sz="2400" dirty="0" smtClean="0">
                <a:solidFill>
                  <a:srgbClr val="000000"/>
                </a:solidFill>
                <a:latin typeface="メイリオ" panose="020B0604030504040204" pitchFamily="50" charset="-128"/>
                <a:ea typeface="メイリオ" panose="020B0604030504040204" pitchFamily="50" charset="-128"/>
              </a:rPr>
              <a:t>のドレスをクリックすると選択できます。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304800" y="4651847"/>
            <a:ext cx="2972543" cy="2246769"/>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Dress</a:t>
            </a:r>
            <a:r>
              <a:rPr kumimoji="1" lang="ja-JP" altLang="en-US" sz="2000" dirty="0" smtClean="0">
                <a:latin typeface="メイリオ" panose="020B0604030504040204" pitchFamily="50" charset="-128"/>
                <a:ea typeface="メイリオ" panose="020B0604030504040204" pitchFamily="50" charset="-128"/>
              </a:rPr>
              <a:t>は、</a:t>
            </a:r>
            <a:r>
              <a:rPr kumimoji="1" lang="en-US" altLang="ja-JP" sz="2000" dirty="0" smtClean="0">
                <a:latin typeface="メイリオ" panose="020B0604030504040204" pitchFamily="50" charset="-128"/>
                <a:ea typeface="メイリオ" panose="020B0604030504040204" pitchFamily="50" charset="-128"/>
              </a:rPr>
              <a:t>Harper</a:t>
            </a:r>
            <a:r>
              <a:rPr kumimoji="1" lang="ja-JP" altLang="en-US" sz="2000" dirty="0" smtClean="0">
                <a:latin typeface="メイリオ" panose="020B0604030504040204" pitchFamily="50" charset="-128"/>
                <a:ea typeface="メイリオ" panose="020B0604030504040204" pitchFamily="50" charset="-128"/>
              </a:rPr>
              <a:t>が着るもの。</a:t>
            </a:r>
            <a:r>
              <a:rPr kumimoji="1" lang="en-US" altLang="ja-JP" sz="2000" dirty="0" smtClean="0">
                <a:latin typeface="メイリオ" panose="020B0604030504040204" pitchFamily="50" charset="-128"/>
                <a:ea typeface="メイリオ" panose="020B0604030504040204" pitchFamily="50" charset="-128"/>
              </a:rPr>
              <a:t>Dress2,Dress3,Dress4</a:t>
            </a:r>
            <a:r>
              <a:rPr kumimoji="1" lang="ja-JP" altLang="en-US" sz="2000" dirty="0" smtClean="0">
                <a:latin typeface="メイリオ" panose="020B0604030504040204" pitchFamily="50" charset="-128"/>
                <a:ea typeface="メイリオ" panose="020B0604030504040204" pitchFamily="50" charset="-128"/>
              </a:rPr>
              <a:t>は選択用のボタンでそれぞれのコスチュームにしとおく</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大きさも小さくしておく</a:t>
            </a:r>
            <a:r>
              <a:rPr kumimoji="1" lang="en-US" altLang="ja-JP" sz="2000" dirty="0" smtClean="0">
                <a:latin typeface="メイリオ" panose="020B0604030504040204" pitchFamily="50" charset="-128"/>
                <a:ea typeface="メイリオ" panose="020B0604030504040204" pitchFamily="50" charset="-128"/>
              </a:rPr>
              <a:t>)</a:t>
            </a:r>
          </a:p>
        </p:txBody>
      </p:sp>
      <p:pic>
        <p:nvPicPr>
          <p:cNvPr id="2" name="図 1"/>
          <p:cNvPicPr>
            <a:picLocks noChangeAspect="1"/>
          </p:cNvPicPr>
          <p:nvPr/>
        </p:nvPicPr>
        <p:blipFill>
          <a:blip r:embed="rId2"/>
          <a:stretch>
            <a:fillRect/>
          </a:stretch>
        </p:blipFill>
        <p:spPr>
          <a:xfrm>
            <a:off x="499943" y="1525553"/>
            <a:ext cx="1925436" cy="2970247"/>
          </a:xfrm>
          <a:prstGeom prst="rect">
            <a:avLst/>
          </a:prstGeom>
        </p:spPr>
      </p:pic>
      <p:pic>
        <p:nvPicPr>
          <p:cNvPr id="3" name="図 2"/>
          <p:cNvPicPr>
            <a:picLocks noChangeAspect="1"/>
          </p:cNvPicPr>
          <p:nvPr/>
        </p:nvPicPr>
        <p:blipFill>
          <a:blip r:embed="rId3"/>
          <a:stretch>
            <a:fillRect/>
          </a:stretch>
        </p:blipFill>
        <p:spPr>
          <a:xfrm>
            <a:off x="4267200" y="1694348"/>
            <a:ext cx="3947474" cy="2980746"/>
          </a:xfrm>
          <a:prstGeom prst="rect">
            <a:avLst/>
          </a:prstGeom>
        </p:spPr>
      </p:pic>
      <p:sp>
        <p:nvSpPr>
          <p:cNvPr id="12" name="テキスト ボックス 11"/>
          <p:cNvSpPr txBox="1"/>
          <p:nvPr/>
        </p:nvSpPr>
        <p:spPr>
          <a:xfrm>
            <a:off x="4754665" y="4963545"/>
            <a:ext cx="2972543" cy="1015663"/>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Dress2,Dress3,Dress4</a:t>
            </a:r>
            <a:r>
              <a:rPr lang="ja-JP" altLang="en-US" sz="2000" dirty="0" smtClean="0">
                <a:latin typeface="メイリオ" panose="020B0604030504040204" pitchFamily="50" charset="-128"/>
                <a:ea typeface="メイリオ" panose="020B0604030504040204" pitchFamily="50" charset="-128"/>
              </a:rPr>
              <a:t>をクリックすると</a:t>
            </a:r>
            <a:r>
              <a:rPr lang="en-US" altLang="ja-JP" sz="2000" dirty="0" smtClean="0">
                <a:latin typeface="メイリオ" panose="020B0604030504040204" pitchFamily="50" charset="-128"/>
                <a:ea typeface="メイリオ" panose="020B0604030504040204" pitchFamily="50" charset="-128"/>
              </a:rPr>
              <a:t>Harper</a:t>
            </a:r>
            <a:r>
              <a:rPr lang="ja-JP" altLang="en-US" sz="2000" dirty="0" smtClean="0">
                <a:latin typeface="メイリオ" panose="020B0604030504040204" pitchFamily="50" charset="-128"/>
                <a:ea typeface="メイリオ" panose="020B0604030504040204" pitchFamily="50" charset="-128"/>
              </a:rPr>
              <a:t>が着替えます。</a:t>
            </a:r>
            <a:endParaRPr kumimoji="1" lang="en-US" altLang="ja-JP"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713523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Tips03</a:t>
            </a:r>
            <a:r>
              <a:rPr lang="ja-JP" altLang="en-US" sz="2800" dirty="0" smtClean="0">
                <a:solidFill>
                  <a:srgbClr val="000000"/>
                </a:solidFill>
                <a:latin typeface="メイリオ" panose="020B0604030504040204" pitchFamily="50" charset="-128"/>
                <a:ea typeface="メイリオ" panose="020B0604030504040204" pitchFamily="50" charset="-128"/>
              </a:rPr>
              <a:t> ランダム服装</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コスチューム</a:t>
            </a:r>
            <a:r>
              <a:rPr lang="en-US" altLang="ja-JP" sz="2800" dirty="0" smtClean="0">
                <a:solidFill>
                  <a:srgbClr val="000000"/>
                </a:solidFill>
                <a:latin typeface="メイリオ" panose="020B0604030504040204" pitchFamily="50" charset="-128"/>
                <a:ea typeface="メイリオ" panose="020B0604030504040204" pitchFamily="50" charset="-128"/>
              </a:rPr>
              <a:t>)(2)</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571129" y="2740637"/>
            <a:ext cx="1066800" cy="1016794"/>
          </a:xfrm>
          <a:prstGeom prst="rect">
            <a:avLst/>
          </a:prstGeom>
        </p:spPr>
      </p:pic>
      <p:pic>
        <p:nvPicPr>
          <p:cNvPr id="5" name="図 4"/>
          <p:cNvPicPr>
            <a:picLocks noChangeAspect="1"/>
          </p:cNvPicPr>
          <p:nvPr/>
        </p:nvPicPr>
        <p:blipFill>
          <a:blip r:embed="rId3"/>
          <a:stretch>
            <a:fillRect/>
          </a:stretch>
        </p:blipFill>
        <p:spPr>
          <a:xfrm>
            <a:off x="1603058" y="2461820"/>
            <a:ext cx="2826964" cy="1487101"/>
          </a:xfrm>
          <a:prstGeom prst="rect">
            <a:avLst/>
          </a:prstGeom>
        </p:spPr>
      </p:pic>
      <p:pic>
        <p:nvPicPr>
          <p:cNvPr id="6" name="図 5"/>
          <p:cNvPicPr>
            <a:picLocks noChangeAspect="1"/>
          </p:cNvPicPr>
          <p:nvPr/>
        </p:nvPicPr>
        <p:blipFill>
          <a:blip r:embed="rId4"/>
          <a:stretch>
            <a:fillRect/>
          </a:stretch>
        </p:blipFill>
        <p:spPr>
          <a:xfrm>
            <a:off x="303508" y="808647"/>
            <a:ext cx="2550885" cy="1423988"/>
          </a:xfrm>
          <a:prstGeom prst="rect">
            <a:avLst/>
          </a:prstGeom>
        </p:spPr>
      </p:pic>
      <p:pic>
        <p:nvPicPr>
          <p:cNvPr id="7" name="図 6"/>
          <p:cNvPicPr>
            <a:picLocks noChangeAspect="1"/>
          </p:cNvPicPr>
          <p:nvPr/>
        </p:nvPicPr>
        <p:blipFill>
          <a:blip r:embed="rId5"/>
          <a:stretch>
            <a:fillRect/>
          </a:stretch>
        </p:blipFill>
        <p:spPr>
          <a:xfrm>
            <a:off x="602650" y="4175801"/>
            <a:ext cx="1100286" cy="1030426"/>
          </a:xfrm>
          <a:prstGeom prst="rect">
            <a:avLst/>
          </a:prstGeom>
        </p:spPr>
      </p:pic>
      <p:pic>
        <p:nvPicPr>
          <p:cNvPr id="8" name="図 7"/>
          <p:cNvPicPr>
            <a:picLocks noChangeAspect="1"/>
          </p:cNvPicPr>
          <p:nvPr/>
        </p:nvPicPr>
        <p:blipFill>
          <a:blip r:embed="rId6"/>
          <a:stretch>
            <a:fillRect/>
          </a:stretch>
        </p:blipFill>
        <p:spPr>
          <a:xfrm>
            <a:off x="577587" y="5525696"/>
            <a:ext cx="1117600" cy="1047750"/>
          </a:xfrm>
          <a:prstGeom prst="rect">
            <a:avLst/>
          </a:prstGeom>
        </p:spPr>
      </p:pic>
      <p:pic>
        <p:nvPicPr>
          <p:cNvPr id="10" name="図 9"/>
          <p:cNvPicPr>
            <a:picLocks noChangeAspect="1"/>
          </p:cNvPicPr>
          <p:nvPr/>
        </p:nvPicPr>
        <p:blipFill>
          <a:blip r:embed="rId7"/>
          <a:stretch>
            <a:fillRect/>
          </a:stretch>
        </p:blipFill>
        <p:spPr>
          <a:xfrm>
            <a:off x="1702936" y="3995416"/>
            <a:ext cx="2805113" cy="1484187"/>
          </a:xfrm>
          <a:prstGeom prst="rect">
            <a:avLst/>
          </a:prstGeom>
        </p:spPr>
      </p:pic>
      <p:pic>
        <p:nvPicPr>
          <p:cNvPr id="11" name="図 10"/>
          <p:cNvPicPr>
            <a:picLocks noChangeAspect="1"/>
          </p:cNvPicPr>
          <p:nvPr/>
        </p:nvPicPr>
        <p:blipFill>
          <a:blip r:embed="rId8"/>
          <a:stretch>
            <a:fillRect/>
          </a:stretch>
        </p:blipFill>
        <p:spPr>
          <a:xfrm>
            <a:off x="1831962" y="5400031"/>
            <a:ext cx="2729706" cy="1447800"/>
          </a:xfrm>
          <a:prstGeom prst="rect">
            <a:avLst/>
          </a:prstGeom>
        </p:spPr>
      </p:pic>
      <p:sp>
        <p:nvSpPr>
          <p:cNvPr id="12" name="テキスト ボックス 11"/>
          <p:cNvSpPr txBox="1"/>
          <p:nvPr/>
        </p:nvSpPr>
        <p:spPr>
          <a:xfrm>
            <a:off x="571129" y="2211663"/>
            <a:ext cx="3276600" cy="400110"/>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新しいメッセージを作る</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14" name="図 13"/>
          <p:cNvPicPr>
            <a:picLocks noChangeAspect="1"/>
          </p:cNvPicPr>
          <p:nvPr/>
        </p:nvPicPr>
        <p:blipFill>
          <a:blip r:embed="rId9"/>
          <a:stretch>
            <a:fillRect/>
          </a:stretch>
        </p:blipFill>
        <p:spPr>
          <a:xfrm>
            <a:off x="5029200" y="948593"/>
            <a:ext cx="1180464" cy="1219168"/>
          </a:xfrm>
          <a:prstGeom prst="rect">
            <a:avLst/>
          </a:prstGeom>
        </p:spPr>
      </p:pic>
      <p:cxnSp>
        <p:nvCxnSpPr>
          <p:cNvPr id="16" name="直線コネクタ 15"/>
          <p:cNvCxnSpPr/>
          <p:nvPr/>
        </p:nvCxnSpPr>
        <p:spPr bwMode="auto">
          <a:xfrm>
            <a:off x="4724400" y="1143000"/>
            <a:ext cx="76200" cy="543044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 name="図 16"/>
          <p:cNvPicPr>
            <a:picLocks noChangeAspect="1"/>
          </p:cNvPicPr>
          <p:nvPr/>
        </p:nvPicPr>
        <p:blipFill>
          <a:blip r:embed="rId10"/>
          <a:stretch>
            <a:fillRect/>
          </a:stretch>
        </p:blipFill>
        <p:spPr>
          <a:xfrm>
            <a:off x="5099034" y="2197044"/>
            <a:ext cx="3267075" cy="4606281"/>
          </a:xfrm>
          <a:prstGeom prst="rect">
            <a:avLst/>
          </a:prstGeom>
        </p:spPr>
      </p:pic>
    </p:spTree>
    <p:extLst>
      <p:ext uri="{BB962C8B-B14F-4D97-AF65-F5344CB8AC3E}">
        <p14:creationId xmlns:p14="http://schemas.microsoft.com/office/powerpoint/2010/main" val="955516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Tips04</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noProof="0" dirty="0">
                <a:solidFill>
                  <a:srgbClr val="000000"/>
                </a:solidFill>
                <a:latin typeface="メイリオ" panose="020B0604030504040204" pitchFamily="50" charset="-128"/>
                <a:ea typeface="メイリオ" panose="020B0604030504040204" pitchFamily="50" charset="-128"/>
              </a:rPr>
              <a:t>お</a:t>
            </a:r>
            <a:r>
              <a:rPr lang="ja-JP" altLang="en-US" sz="2800" dirty="0" err="1" smtClean="0">
                <a:solidFill>
                  <a:srgbClr val="000000"/>
                </a:solidFill>
                <a:latin typeface="メイリオ" panose="020B0604030504040204" pitchFamily="50" charset="-128"/>
                <a:ea typeface="メイリオ" panose="020B0604030504040204" pitchFamily="50" charset="-128"/>
              </a:rPr>
              <a:t>みくじ</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旗</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を押すと、ネコが今日の運勢をうらないます。</a:t>
            </a:r>
          </a:p>
        </p:txBody>
      </p:sp>
      <p:pic>
        <p:nvPicPr>
          <p:cNvPr id="4" name="図 3"/>
          <p:cNvPicPr>
            <a:picLocks noChangeAspect="1"/>
          </p:cNvPicPr>
          <p:nvPr/>
        </p:nvPicPr>
        <p:blipFill>
          <a:blip r:embed="rId2"/>
          <a:stretch>
            <a:fillRect/>
          </a:stretch>
        </p:blipFill>
        <p:spPr>
          <a:xfrm>
            <a:off x="533400" y="2438400"/>
            <a:ext cx="2189747" cy="1981200"/>
          </a:xfrm>
          <a:prstGeom prst="rect">
            <a:avLst/>
          </a:prstGeom>
        </p:spPr>
      </p:pic>
      <p:pic>
        <p:nvPicPr>
          <p:cNvPr id="5" name="図 4"/>
          <p:cNvPicPr>
            <a:picLocks noChangeAspect="1"/>
          </p:cNvPicPr>
          <p:nvPr/>
        </p:nvPicPr>
        <p:blipFill>
          <a:blip r:embed="rId3"/>
          <a:stretch>
            <a:fillRect/>
          </a:stretch>
        </p:blipFill>
        <p:spPr>
          <a:xfrm>
            <a:off x="698643" y="1303552"/>
            <a:ext cx="2253104" cy="766763"/>
          </a:xfrm>
          <a:prstGeom prst="rect">
            <a:avLst/>
          </a:prstGeom>
        </p:spPr>
      </p:pic>
      <p:sp>
        <p:nvSpPr>
          <p:cNvPr id="10" name="テキスト ボックス 9"/>
          <p:cNvSpPr txBox="1"/>
          <p:nvPr/>
        </p:nvSpPr>
        <p:spPr>
          <a:xfrm>
            <a:off x="338924" y="4751522"/>
            <a:ext cx="2384223" cy="1015663"/>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変数</a:t>
            </a:r>
            <a:r>
              <a:rPr lang="ja-JP" altLang="en-US" sz="2000" dirty="0" smtClean="0">
                <a:latin typeface="メイリオ" panose="020B0604030504040204" pitchFamily="50" charset="-128"/>
                <a:ea typeface="メイリオ" panose="020B0604030504040204" pitchFamily="50" charset="-128"/>
              </a:rPr>
              <a:t>で、おみくじの内容を入れるリストを作っておく</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4"/>
          <a:stretch>
            <a:fillRect/>
          </a:stretch>
        </p:blipFill>
        <p:spPr>
          <a:xfrm>
            <a:off x="3064942" y="1635480"/>
            <a:ext cx="1557338" cy="3008837"/>
          </a:xfrm>
          <a:prstGeom prst="rect">
            <a:avLst/>
          </a:prstGeom>
        </p:spPr>
      </p:pic>
      <p:sp>
        <p:nvSpPr>
          <p:cNvPr id="12" name="テキスト ボックス 11"/>
          <p:cNvSpPr txBox="1"/>
          <p:nvPr/>
        </p:nvSpPr>
        <p:spPr>
          <a:xfrm>
            <a:off x="2929485" y="4905410"/>
            <a:ext cx="2034591" cy="707886"/>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おみくじの内容を入力します。</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9" name="図 8"/>
          <p:cNvPicPr>
            <a:picLocks noChangeAspect="1"/>
          </p:cNvPicPr>
          <p:nvPr/>
        </p:nvPicPr>
        <p:blipFill>
          <a:blip r:embed="rId5"/>
          <a:stretch>
            <a:fillRect/>
          </a:stretch>
        </p:blipFill>
        <p:spPr>
          <a:xfrm>
            <a:off x="4767989" y="1812905"/>
            <a:ext cx="4095750" cy="1066800"/>
          </a:xfrm>
          <a:prstGeom prst="rect">
            <a:avLst/>
          </a:prstGeom>
        </p:spPr>
      </p:pic>
      <p:pic>
        <p:nvPicPr>
          <p:cNvPr id="11" name="図 10"/>
          <p:cNvPicPr>
            <a:picLocks noChangeAspect="1"/>
          </p:cNvPicPr>
          <p:nvPr/>
        </p:nvPicPr>
        <p:blipFill>
          <a:blip r:embed="rId6"/>
          <a:stretch>
            <a:fillRect/>
          </a:stretch>
        </p:blipFill>
        <p:spPr>
          <a:xfrm>
            <a:off x="5122778" y="3474958"/>
            <a:ext cx="3386171" cy="2553127"/>
          </a:xfrm>
          <a:prstGeom prst="rect">
            <a:avLst/>
          </a:prstGeom>
        </p:spPr>
      </p:pic>
    </p:spTree>
    <p:extLst>
      <p:ext uri="{BB962C8B-B14F-4D97-AF65-F5344CB8AC3E}">
        <p14:creationId xmlns:p14="http://schemas.microsoft.com/office/powerpoint/2010/main" val="3467631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Tips05</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a:solidFill>
                  <a:srgbClr val="000000"/>
                </a:solidFill>
                <a:latin typeface="メイリオ" panose="020B0604030504040204" pitchFamily="50" charset="-128"/>
                <a:ea typeface="メイリオ" panose="020B0604030504040204" pitchFamily="50" charset="-128"/>
              </a:rPr>
              <a:t>一</a:t>
            </a:r>
            <a:r>
              <a:rPr lang="ja-JP" altLang="en-US" sz="2800" dirty="0" smtClean="0">
                <a:solidFill>
                  <a:srgbClr val="000000"/>
                </a:solidFill>
                <a:latin typeface="メイリオ" panose="020B0604030504040204" pitchFamily="50" charset="-128"/>
                <a:ea typeface="メイリオ" panose="020B0604030504040204" pitchFamily="50" charset="-128"/>
              </a:rPr>
              <a:t>問クイズ</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noProof="0" dirty="0">
                <a:solidFill>
                  <a:srgbClr val="000000"/>
                </a:solidFill>
                <a:latin typeface="メイリオ" panose="020B0604030504040204" pitchFamily="50" charset="-128"/>
                <a:ea typeface="メイリオ" panose="020B0604030504040204" pitchFamily="50" charset="-128"/>
              </a:rPr>
              <a:t>一</a:t>
            </a:r>
            <a:r>
              <a:rPr lang="ja-JP" altLang="en-US" sz="2400" noProof="0" dirty="0" smtClean="0">
                <a:solidFill>
                  <a:srgbClr val="000000"/>
                </a:solidFill>
                <a:latin typeface="メイリオ" panose="020B0604030504040204" pitchFamily="50" charset="-128"/>
                <a:ea typeface="メイリオ" panose="020B0604030504040204" pitchFamily="50" charset="-128"/>
              </a:rPr>
              <a:t>問だけのクイズです</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pic>
        <p:nvPicPr>
          <p:cNvPr id="2" name="図 1"/>
          <p:cNvPicPr>
            <a:picLocks noChangeAspect="1"/>
          </p:cNvPicPr>
          <p:nvPr/>
        </p:nvPicPr>
        <p:blipFill>
          <a:blip r:embed="rId2"/>
          <a:stretch>
            <a:fillRect/>
          </a:stretch>
        </p:blipFill>
        <p:spPr>
          <a:xfrm>
            <a:off x="515164" y="1600199"/>
            <a:ext cx="4174307" cy="4427885"/>
          </a:xfrm>
          <a:prstGeom prst="rect">
            <a:avLst/>
          </a:prstGeom>
        </p:spPr>
      </p:pic>
      <p:pic>
        <p:nvPicPr>
          <p:cNvPr id="3" name="図 2"/>
          <p:cNvPicPr>
            <a:picLocks noChangeAspect="1"/>
          </p:cNvPicPr>
          <p:nvPr/>
        </p:nvPicPr>
        <p:blipFill>
          <a:blip r:embed="rId3"/>
          <a:stretch>
            <a:fillRect/>
          </a:stretch>
        </p:blipFill>
        <p:spPr>
          <a:xfrm>
            <a:off x="4648200" y="1289685"/>
            <a:ext cx="4191000" cy="3162300"/>
          </a:xfrm>
          <a:prstGeom prst="rect">
            <a:avLst/>
          </a:prstGeom>
        </p:spPr>
      </p:pic>
    </p:spTree>
    <p:extLst>
      <p:ext uri="{BB962C8B-B14F-4D97-AF65-F5344CB8AC3E}">
        <p14:creationId xmlns:p14="http://schemas.microsoft.com/office/powerpoint/2010/main" val="2988308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Tips06</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lang="ja-JP" altLang="en-US" sz="2800" dirty="0" smtClean="0">
                <a:solidFill>
                  <a:srgbClr val="000000"/>
                </a:solidFill>
                <a:latin typeface="メイリオ" panose="020B0604030504040204" pitchFamily="50" charset="-128"/>
                <a:ea typeface="メイリオ" panose="020B0604030504040204" pitchFamily="50" charset="-128"/>
              </a:rPr>
              <a:t>クイズ</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順番</a:t>
            </a:r>
            <a:r>
              <a:rPr lang="en-US" altLang="ja-JP" sz="2800" dirty="0" smtClean="0">
                <a:solidFill>
                  <a:srgbClr val="000000"/>
                </a:solidFill>
                <a:latin typeface="メイリオ" panose="020B0604030504040204" pitchFamily="50" charset="-128"/>
                <a:ea typeface="メイリオ" panose="020B0604030504040204" pitchFamily="50" charset="-128"/>
              </a:rPr>
              <a:t>/</a:t>
            </a:r>
            <a:r>
              <a:rPr lang="ja-JP" altLang="en-US" sz="2800" dirty="0" smtClean="0">
                <a:solidFill>
                  <a:srgbClr val="000000"/>
                </a:solidFill>
                <a:latin typeface="メイリオ" panose="020B0604030504040204" pitchFamily="50" charset="-128"/>
                <a:ea typeface="メイリオ" panose="020B0604030504040204" pitchFamily="50" charset="-128"/>
              </a:rPr>
              <a:t>ランダム</a:t>
            </a:r>
            <a:r>
              <a:rPr lang="en-US" altLang="ja-JP" sz="2800" dirty="0" smtClean="0">
                <a:solidFill>
                  <a:srgbClr val="000000"/>
                </a:solidFill>
                <a:latin typeface="メイリオ" panose="020B0604030504040204" pitchFamily="50" charset="-128"/>
                <a:ea typeface="メイリオ" panose="020B0604030504040204" pitchFamily="50" charset="-128"/>
              </a:rPr>
              <a:t>)(1)</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82296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複数</a:t>
            </a:r>
            <a:r>
              <a:rPr lang="ja-JP" altLang="en-US" sz="2400" dirty="0" smtClean="0">
                <a:solidFill>
                  <a:srgbClr val="000000"/>
                </a:solidFill>
                <a:latin typeface="メイリオ" panose="020B0604030504040204" pitchFamily="50" charset="-128"/>
                <a:ea typeface="メイリオ" panose="020B0604030504040204" pitchFamily="50" charset="-128"/>
              </a:rPr>
              <a:t>の問題を出すクイズです</a:t>
            </a:r>
            <a:r>
              <a:rPr kumimoji="1" lang="ja-JP" altLang="en-US"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順番に出題するものと</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ランダムに出題する例があります</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685798" y="1659017"/>
            <a:ext cx="1895475" cy="3333750"/>
          </a:xfrm>
          <a:prstGeom prst="rect">
            <a:avLst/>
          </a:prstGeom>
        </p:spPr>
      </p:pic>
      <p:sp>
        <p:nvSpPr>
          <p:cNvPr id="8" name="テキスト ボックス 7"/>
          <p:cNvSpPr txBox="1"/>
          <p:nvPr/>
        </p:nvSpPr>
        <p:spPr>
          <a:xfrm>
            <a:off x="304800" y="5008156"/>
            <a:ext cx="2520848" cy="1631216"/>
          </a:xfrm>
          <a:prstGeom prst="rect">
            <a:avLst/>
          </a:prstGeom>
          <a:noFill/>
        </p:spPr>
        <p:txBody>
          <a:bodyPr wrap="square" rtlCol="0">
            <a:spAutoFit/>
          </a:bodyPr>
          <a:lstStyle/>
          <a:p>
            <a:pPr algn="l"/>
            <a:r>
              <a:rPr lang="ja-JP" altLang="en-US" sz="2000" dirty="0" smtClean="0">
                <a:solidFill>
                  <a:srgbClr val="FF0000"/>
                </a:solidFill>
                <a:latin typeface="メイリオ" panose="020B0604030504040204" pitchFamily="50" charset="-128"/>
                <a:ea typeface="メイリオ" panose="020B0604030504040204" pitchFamily="50" charset="-128"/>
              </a:rPr>
              <a:t>問題</a:t>
            </a:r>
            <a:r>
              <a:rPr lang="ja-JP" altLang="en-US" sz="2000" dirty="0" smtClean="0">
                <a:latin typeface="メイリオ" panose="020B0604030504040204" pitchFamily="50" charset="-128"/>
                <a:ea typeface="メイリオ" panose="020B0604030504040204" pitchFamily="50" charset="-128"/>
              </a:rPr>
              <a:t>と</a:t>
            </a:r>
            <a:r>
              <a:rPr lang="ja-JP" altLang="en-US" sz="2000" dirty="0" smtClean="0">
                <a:solidFill>
                  <a:srgbClr val="FF0000"/>
                </a:solidFill>
                <a:latin typeface="メイリオ" panose="020B0604030504040204" pitchFamily="50" charset="-128"/>
                <a:ea typeface="メイリオ" panose="020B0604030504040204" pitchFamily="50" charset="-128"/>
              </a:rPr>
              <a:t>正答</a:t>
            </a:r>
            <a:r>
              <a:rPr lang="ja-JP" altLang="en-US" sz="2000" dirty="0" smtClean="0">
                <a:latin typeface="メイリオ" panose="020B0604030504040204" pitchFamily="50" charset="-128"/>
                <a:ea typeface="メイリオ" panose="020B0604030504040204" pitchFamily="50" charset="-128"/>
              </a:rPr>
              <a:t>を入れておく</a:t>
            </a:r>
            <a:r>
              <a:rPr lang="ja-JP" altLang="en-US" sz="2000" dirty="0" smtClean="0">
                <a:solidFill>
                  <a:schemeClr val="accent6"/>
                </a:solidFill>
                <a:latin typeface="メイリオ" panose="020B0604030504040204" pitchFamily="50" charset="-128"/>
                <a:ea typeface="メイリオ" panose="020B0604030504040204" pitchFamily="50" charset="-128"/>
              </a:rPr>
              <a:t>リスト</a:t>
            </a:r>
            <a:r>
              <a:rPr lang="ja-JP" altLang="en-US" sz="2000" dirty="0" smtClean="0">
                <a:latin typeface="メイリオ" panose="020B0604030504040204" pitchFamily="50" charset="-128"/>
                <a:ea typeface="メイリオ" panose="020B0604030504040204" pitchFamily="50" charset="-128"/>
              </a:rPr>
              <a:t>と、どの問題をやるかに利用する</a:t>
            </a:r>
            <a:r>
              <a:rPr lang="ja-JP" altLang="en-US" sz="2000" dirty="0" smtClean="0">
                <a:solidFill>
                  <a:srgbClr val="FF0000"/>
                </a:solidFill>
                <a:latin typeface="メイリオ" panose="020B0604030504040204" pitchFamily="50" charset="-128"/>
                <a:ea typeface="メイリオ" panose="020B0604030504040204" pitchFamily="50" charset="-128"/>
              </a:rPr>
              <a:t>問題番号</a:t>
            </a:r>
            <a:r>
              <a:rPr lang="ja-JP" altLang="en-US" sz="2000" dirty="0" smtClean="0">
                <a:latin typeface="メイリオ" panose="020B0604030504040204" pitchFamily="50" charset="-128"/>
                <a:ea typeface="メイリオ" panose="020B0604030504040204" pitchFamily="50" charset="-128"/>
              </a:rPr>
              <a:t>の</a:t>
            </a:r>
            <a:r>
              <a:rPr lang="ja-JP" altLang="en-US" sz="2000" dirty="0" smtClean="0">
                <a:solidFill>
                  <a:schemeClr val="accent6"/>
                </a:solidFill>
                <a:latin typeface="メイリオ" panose="020B0604030504040204" pitchFamily="50" charset="-128"/>
                <a:ea typeface="メイリオ" panose="020B0604030504040204" pitchFamily="50" charset="-128"/>
              </a:rPr>
              <a:t>変数</a:t>
            </a:r>
            <a:r>
              <a:rPr lang="ja-JP" altLang="en-US" sz="2000" dirty="0" smtClean="0">
                <a:latin typeface="メイリオ" panose="020B0604030504040204" pitchFamily="50" charset="-128"/>
                <a:ea typeface="メイリオ" panose="020B0604030504040204" pitchFamily="50" charset="-128"/>
              </a:rPr>
              <a:t>を作成する。</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3"/>
          <a:stretch>
            <a:fillRect/>
          </a:stretch>
        </p:blipFill>
        <p:spPr>
          <a:xfrm>
            <a:off x="2929983" y="2057400"/>
            <a:ext cx="2530235" cy="2357438"/>
          </a:xfrm>
          <a:prstGeom prst="rect">
            <a:avLst/>
          </a:prstGeom>
        </p:spPr>
      </p:pic>
      <p:sp>
        <p:nvSpPr>
          <p:cNvPr id="10" name="テキスト ボックス 9"/>
          <p:cNvSpPr txBox="1"/>
          <p:nvPr/>
        </p:nvSpPr>
        <p:spPr>
          <a:xfrm>
            <a:off x="2962271" y="4572000"/>
            <a:ext cx="2520848" cy="1015663"/>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あらかじめリストに</a:t>
            </a:r>
            <a:r>
              <a:rPr lang="ja-JP" altLang="en-US" sz="2000" dirty="0" smtClean="0">
                <a:solidFill>
                  <a:srgbClr val="FF0000"/>
                </a:solidFill>
                <a:latin typeface="メイリオ" panose="020B0604030504040204" pitchFamily="50" charset="-128"/>
                <a:ea typeface="メイリオ" panose="020B0604030504040204" pitchFamily="50" charset="-128"/>
              </a:rPr>
              <a:t>問題</a:t>
            </a:r>
            <a:r>
              <a:rPr lang="ja-JP" altLang="en-US" sz="2000" dirty="0" smtClean="0">
                <a:latin typeface="メイリオ" panose="020B0604030504040204" pitchFamily="50" charset="-128"/>
                <a:ea typeface="メイリオ" panose="020B0604030504040204" pitchFamily="50" charset="-128"/>
              </a:rPr>
              <a:t>と</a:t>
            </a:r>
            <a:r>
              <a:rPr lang="ja-JP" altLang="en-US" sz="2000" dirty="0" smtClean="0">
                <a:solidFill>
                  <a:srgbClr val="FF0000"/>
                </a:solidFill>
                <a:latin typeface="メイリオ" panose="020B0604030504040204" pitchFamily="50" charset="-128"/>
                <a:ea typeface="メイリオ" panose="020B0604030504040204" pitchFamily="50" charset="-128"/>
              </a:rPr>
              <a:t>正答の</a:t>
            </a:r>
            <a:r>
              <a:rPr lang="ja-JP" altLang="en-US" sz="2000" dirty="0" err="1" smtClean="0">
                <a:latin typeface="メイリオ" panose="020B0604030504040204" pitchFamily="50" charset="-128"/>
                <a:ea typeface="メイリオ" panose="020B0604030504040204" pitchFamily="50" charset="-128"/>
              </a:rPr>
              <a:t>内容をを入れて</a:t>
            </a:r>
            <a:r>
              <a:rPr lang="ja-JP" altLang="en-US" sz="2000" dirty="0" smtClean="0">
                <a:latin typeface="メイリオ" panose="020B0604030504040204" pitchFamily="50" charset="-128"/>
                <a:ea typeface="メイリオ" panose="020B0604030504040204" pitchFamily="50" charset="-128"/>
              </a:rPr>
              <a:t>おく。</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4"/>
          <a:stretch>
            <a:fillRect/>
          </a:stretch>
        </p:blipFill>
        <p:spPr>
          <a:xfrm>
            <a:off x="5808928" y="2138363"/>
            <a:ext cx="3012581" cy="2276475"/>
          </a:xfrm>
          <a:prstGeom prst="rect">
            <a:avLst/>
          </a:prstGeom>
        </p:spPr>
      </p:pic>
    </p:spTree>
    <p:extLst>
      <p:ext uri="{BB962C8B-B14F-4D97-AF65-F5344CB8AC3E}">
        <p14:creationId xmlns:p14="http://schemas.microsoft.com/office/powerpoint/2010/main" val="181961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txDef>
      <a:spPr>
        <a:noFill/>
      </a:spPr>
      <a:bodyPr wrap="square" rtlCol="0">
        <a:spAutoFit/>
      </a:bodyPr>
      <a:lstStyle>
        <a:defPPr algn="l">
          <a:defRPr sz="2400" dirty="0" smtClean="0">
            <a:latin typeface="メイリオ" panose="020B0604030504040204" pitchFamily="50" charset="-128"/>
            <a:ea typeface="メイリオ" panose="020B0604030504040204" pitchFamily="50" charset="-128"/>
          </a:defRPr>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8708</TotalTime>
  <Words>1167</Words>
  <Application>Microsoft Office PowerPoint</Application>
  <PresentationFormat>画面に合わせる (4:3)</PresentationFormat>
  <Paragraphs>162</Paragraphs>
  <Slides>31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31</vt:i4>
      </vt:variant>
    </vt:vector>
  </HeadingPairs>
  <TitlesOfParts>
    <vt:vector size="36" baseType="lpstr">
      <vt:lpstr>ＭＳ Ｐゴシック</vt:lpstr>
      <vt:lpstr>ＭＳ Ｐ明朝</vt: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321</cp:revision>
  <cp:lastPrinted>2019-09-16T07:50:50Z</cp:lastPrinted>
  <dcterms:created xsi:type="dcterms:W3CDTF">2014-03-24T13:08:44Z</dcterms:created>
  <dcterms:modified xsi:type="dcterms:W3CDTF">2019-09-16T07:51:35Z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