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7"/>
  </p:notesMasterIdLst>
  <p:sldIdLst>
    <p:sldId id="283" r:id="rId4"/>
    <p:sldId id="316" r:id="rId5"/>
    <p:sldId id="313" r:id="rId6"/>
    <p:sldId id="312" r:id="rId7"/>
    <p:sldId id="319" r:id="rId8"/>
    <p:sldId id="328" r:id="rId9"/>
    <p:sldId id="334" r:id="rId10"/>
    <p:sldId id="317" r:id="rId11"/>
    <p:sldId id="332" r:id="rId12"/>
    <p:sldId id="333" r:id="rId13"/>
    <p:sldId id="331" r:id="rId14"/>
    <p:sldId id="321" r:id="rId15"/>
    <p:sldId id="327" r:id="rId16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FF"/>
    <a:srgbClr val="FF0000"/>
    <a:srgbClr val="FF7C8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2" autoAdjust="0"/>
    <p:restoredTop sz="94660"/>
  </p:normalViewPr>
  <p:slideViewPr>
    <p:cSldViewPr>
      <p:cViewPr varScale="1">
        <p:scale>
          <a:sx n="62" d="100"/>
          <a:sy n="62" d="100"/>
        </p:scale>
        <p:origin x="128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125017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0050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4522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2700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49494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4831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5948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23629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104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6598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30928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48589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D4772-344F-47C4-94BA-74498D671E3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5112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1B4F0-904A-4C32-A733-09717CF5FA8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4514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421F0-AE0B-4064-BDF7-7B1F32648D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4073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230AB-64AD-44F9-8F77-3A5E1A6BF92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49863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D5558-C208-4FAC-AB2F-44D1E5CBC4B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76822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D5DFD-C523-46CC-89C7-0C76D0E0B83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7322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67005-0FF9-41BE-AC52-FCE32DB77D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04168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41B17-36A1-4D9D-86F8-D5E01BFF43A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24570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652AA-2201-41AE-ABF1-F82DB9CEC2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4903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0376C0-0DFC-4A1B-8AE8-0FD02415EB3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78631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9C4AA-49DD-49AA-BA3B-F0D6DBC6461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432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886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4D57FA86-EEC0-4E37-8A98-856C98B96D7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388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PP_sample01.mp4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PP_sample01.mp4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7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ja-JP" sz="1400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29650" cy="612775"/>
          </a:xfrm>
        </p:spPr>
        <p:txBody>
          <a:bodyPr/>
          <a:lstStyle/>
          <a:p>
            <a:pPr algn="l" eaLnBrk="1" hangingPunct="1"/>
            <a:r>
              <a:rPr lang="ja-JP" altLang="en-US" sz="3200" dirty="0" smtClean="0">
                <a:ea typeface="メイリオ" panose="020B0604030504040204" pitchFamily="50" charset="-128"/>
              </a:rPr>
              <a:t>情報の授業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00050" y="966470"/>
            <a:ext cx="8458200" cy="192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人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が喜ぶスマホアプリを開発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しよう</a:t>
            </a:r>
            <a:b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・開発の進め方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・アイディアの出し方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619979"/>
            <a:ext cx="2869424" cy="4101496"/>
          </a:xfrm>
          <a:prstGeom prst="rect">
            <a:avLst/>
          </a:prstGeom>
        </p:spPr>
      </p:pic>
      <p:sp>
        <p:nvSpPr>
          <p:cNvPr id="7" name="AutoShape 13"/>
          <p:cNvSpPr>
            <a:spLocks noChangeArrowheads="1"/>
          </p:cNvSpPr>
          <p:nvPr/>
        </p:nvSpPr>
        <p:spPr bwMode="auto">
          <a:xfrm>
            <a:off x="1783352" y="4266212"/>
            <a:ext cx="3657600" cy="1752600"/>
          </a:xfrm>
          <a:prstGeom prst="cloudCallout">
            <a:avLst>
              <a:gd name="adj1" fmla="val 33569"/>
              <a:gd name="adj2" fmla="val 1630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でもプログラムも出来なくて、設計できるのかな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?</a:t>
            </a: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922020" y="3140561"/>
            <a:ext cx="4038600" cy="916476"/>
          </a:xfrm>
          <a:prstGeom prst="wedgeRectCallout">
            <a:avLst>
              <a:gd name="adj1" fmla="val 65171"/>
              <a:gd name="adj2" fmla="val 4016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ja-JP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948690" y="3263496"/>
            <a:ext cx="3810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カッコイイ、アプリやゲーム作って友達や家族に自慢しよう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" name="図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971383"/>
            <a:ext cx="1383302" cy="51097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783352" y="6018812"/>
            <a:ext cx="125253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Go.Ota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8808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65DB73-AAE7-4AED-A391-3B4C96764E7F}" type="slidenum">
              <a:rPr kumimoji="0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ja-JP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57200" y="762000"/>
            <a:ext cx="807720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5) 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誤った操作をしないように作る。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6)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途中や誤った時に楽に元に戻れるようにする。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7) 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操作したらアプリが何らかの反応をする。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8) 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間違った操作をした時に、適切なメッセージを方法を示す。</a:t>
            </a: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( 5)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が前提だが</a:t>
            </a: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28600" y="304800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補足</a:t>
            </a:r>
            <a:r>
              <a:rPr lang="en-US" altLang="ja-JP" sz="32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kumimoji="1" lang="ja-JP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より良い設計をするためのコツ</a:t>
            </a:r>
            <a:r>
              <a:rPr kumimoji="1" lang="en-US" altLang="ja-JP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(2)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838200" y="1143000"/>
            <a:ext cx="1219200" cy="40011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362200" y="1143000"/>
            <a:ext cx="17526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キャンセル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4724400" y="1181100"/>
            <a:ext cx="441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</a:t>
            </a: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使え無い時のボタンは隠す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838200" y="1981200"/>
            <a:ext cx="1219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戻る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3886200" y="1981200"/>
            <a:ext cx="1219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初期値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2362200" y="1981200"/>
            <a:ext cx="1219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Top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5410200" y="1981200"/>
            <a:ext cx="1219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取り消し</a:t>
            </a:r>
          </a:p>
        </p:txBody>
      </p:sp>
      <p:pic>
        <p:nvPicPr>
          <p:cNvPr id="26640" name="Picture 16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655" y="2838510"/>
            <a:ext cx="436563" cy="701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43" name="AutoShape 19"/>
          <p:cNvSpPr>
            <a:spLocks noChangeArrowheads="1"/>
          </p:cNvSpPr>
          <p:nvPr/>
        </p:nvSpPr>
        <p:spPr bwMode="auto">
          <a:xfrm>
            <a:off x="1676400" y="2853274"/>
            <a:ext cx="2743200" cy="604867"/>
          </a:xfrm>
          <a:prstGeom prst="roundRect">
            <a:avLst>
              <a:gd name="adj" fmla="val 291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1648619" y="2863394"/>
            <a:ext cx="2209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しばらくお待ちください</a:t>
            </a:r>
          </a:p>
        </p:txBody>
      </p:sp>
      <p:sp>
        <p:nvSpPr>
          <p:cNvPr id="26644" name="AutoShape 20"/>
          <p:cNvSpPr>
            <a:spLocks noChangeArrowheads="1"/>
          </p:cNvSpPr>
          <p:nvPr/>
        </p:nvSpPr>
        <p:spPr bwMode="auto">
          <a:xfrm>
            <a:off x="1077119" y="4249688"/>
            <a:ext cx="1676400" cy="501328"/>
          </a:xfrm>
          <a:prstGeom prst="roundRect">
            <a:avLst>
              <a:gd name="adj" fmla="val 291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1257777" y="4300297"/>
            <a:ext cx="2209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エラー</a:t>
            </a: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!!!</a:t>
            </a: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2941320" y="4325602"/>
            <a:ext cx="441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例</a:t>
            </a: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次に何していいかわからない</a:t>
            </a:r>
          </a:p>
        </p:txBody>
      </p:sp>
    </p:spTree>
    <p:extLst>
      <p:ext uri="{BB962C8B-B14F-4D97-AF65-F5344CB8AC3E}">
        <p14:creationId xmlns:p14="http://schemas.microsoft.com/office/powerpoint/2010/main" val="88270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457200" y="3691592"/>
            <a:ext cx="1916253" cy="2667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1202FF-6DB1-4692-9562-F1CE55E964B2}" type="slidenum">
              <a:rPr kumimoji="0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ja-JP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952281" y="1752600"/>
            <a:ext cx="319171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③ 紙での動的な設計</a:t>
            </a:r>
            <a:b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ペーパープロトタイピング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28600" y="228600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設計書の作成</a:t>
            </a:r>
            <a:r>
              <a:rPr kumimoji="1" lang="en-US" altLang="ja-JP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作り人はやる</a:t>
            </a:r>
            <a:r>
              <a:rPr kumimoji="1" lang="en-US" altLang="ja-JP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pic>
        <p:nvPicPr>
          <p:cNvPr id="16396" name="Picture 12" descr="02C_PPSample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228" y="2667278"/>
            <a:ext cx="2633168" cy="205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28600" y="1752600"/>
            <a:ext cx="2770147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静的な</a:t>
            </a:r>
            <a:r>
              <a:rPr lang="en-US" altLang="ja-JP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画面の設計</a:t>
            </a:r>
            <a:b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主にゲームなど</a:t>
            </a:r>
            <a:r>
              <a:rPr lang="en-US" altLang="ja-JP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画面で動作するアプリ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開始</a:t>
            </a:r>
            <a: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や終了の画面はあり</a:t>
            </a:r>
            <a:r>
              <a:rPr lang="en-US" altLang="ja-JP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0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998747" y="1752600"/>
            <a:ext cx="288884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静的な</a:t>
            </a: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n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画面</a:t>
            </a:r>
            <a: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の設計</a:t>
            </a:r>
            <a:b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主にシミュレーショ、絵本、複数問題クイズ、シミュレーション、辞典などの複数画面を使って動作するアプリ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69" y="3807479"/>
            <a:ext cx="1888552" cy="2459063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 bwMode="auto">
          <a:xfrm rot="5400000">
            <a:off x="3290647" y="3806887"/>
            <a:ext cx="1916253" cy="2667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8747" y="4202425"/>
            <a:ext cx="2487653" cy="1794116"/>
          </a:xfrm>
          <a:prstGeom prst="rect">
            <a:avLst/>
          </a:prstGeom>
        </p:spPr>
      </p:pic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298037" y="747184"/>
            <a:ext cx="503596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①又は②又は①</a:t>
            </a:r>
            <a:r>
              <a:rPr lang="en-US" altLang="ja-JP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②で概要を設計する。</a:t>
            </a:r>
            <a: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細かい設計したい人は③で行う</a:t>
            </a:r>
            <a:r>
              <a:rPr lang="en-US" altLang="ja-JP" sz="20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0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097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1202FF-6DB1-4692-9562-F1CE55E964B2}" type="slidenum">
              <a:rPr kumimoji="0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ja-JP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33600" y="1080473"/>
            <a:ext cx="62484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ペーパープロトタイピングとは、紙とペンで作る、アプリケーションのデザインです。丁度紙芝居</a:t>
            </a:r>
            <a:r>
              <a:rPr kumimoji="1" lang="en-US" altLang="ja-JP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もしくは操り人形</a:t>
            </a:r>
            <a:r>
              <a:rPr kumimoji="1" lang="en-US" altLang="ja-JP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のような</a:t>
            </a:r>
            <a:r>
              <a:rPr kumimoji="1" lang="ja-JP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ものです。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28600" y="228600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ペーパープロトタイピングって何</a:t>
            </a:r>
            <a:r>
              <a:rPr kumimoji="1" lang="en-US" altLang="ja-JP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?</a:t>
            </a:r>
          </a:p>
        </p:txBody>
      </p:sp>
      <p:pic>
        <p:nvPicPr>
          <p:cNvPr id="16395" name="Picture 11" descr="02A_教師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2637155"/>
            <a:ext cx="177165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02C_PPSampl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5" y="2772410"/>
            <a:ext cx="32861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5" name="Picture 31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3458210"/>
            <a:ext cx="116205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96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50CE7C-1F37-45DC-A197-1AA7E00082A6}" type="slidenum">
              <a:rPr kumimoji="0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ja-JP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09600" y="457200"/>
            <a:ext cx="827182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ペーパープロトタイピングでアプリを設計してみよう</a:t>
            </a:r>
            <a:r>
              <a:rPr kumimoji="1" lang="en-US" altLang="ja-JP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kumimoji="1" lang="ja-JP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32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アプリでもゲームでも可</a:t>
            </a:r>
            <a:endParaRPr kumimoji="1" lang="en-US" altLang="ja-JP" sz="32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2533" name="Picture 5" descr="02C_PP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840" y="3261042"/>
            <a:ext cx="1398588" cy="301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02C_PP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61294"/>
            <a:ext cx="849313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81000" y="3232894"/>
            <a:ext cx="2133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ベースのスマートフォンの台紙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819400" y="1861294"/>
            <a:ext cx="914400" cy="1143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2971800" y="2013694"/>
            <a:ext cx="914400" cy="1143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215640" y="3346410"/>
            <a:ext cx="3733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紙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,</a:t>
            </a: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はさみ、ペン</a:t>
            </a:r>
            <a:r>
              <a:rPr kumimoji="1" lang="en-US" altLang="ja-JP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kumimoji="1" lang="ja-JP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適当な大きさに切り取って画面を書きます</a:t>
            </a:r>
          </a:p>
        </p:txBody>
      </p:sp>
      <p:pic>
        <p:nvPicPr>
          <p:cNvPr id="22539" name="Picture 11" descr="02C_PP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85094"/>
            <a:ext cx="182880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594360" y="4182457"/>
            <a:ext cx="655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際本物に近いソフトで確認すると、「ここの色が悪い」とか「ここの文字が小さい」などの意見が多くなり、本質的な、機能や操作に目がいかなくなります。そこでペーパープロトタイピングではあえて、手書きの文字で作成します</a:t>
            </a:r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92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C4A9A6A-4A03-472C-9A19-0DAB97A53450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情報デザインの場面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(2): </a:t>
            </a: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サービス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</a:t>
            </a: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道具提供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257835"/>
            <a:ext cx="1551131" cy="3117413"/>
          </a:xfrm>
          <a:prstGeom prst="rect">
            <a:avLst/>
          </a:prstGeom>
        </p:spPr>
      </p:pic>
      <p:sp>
        <p:nvSpPr>
          <p:cNvPr id="10" name="右矢印 9"/>
          <p:cNvSpPr/>
          <p:nvPr/>
        </p:nvSpPr>
        <p:spPr bwMode="auto">
          <a:xfrm>
            <a:off x="2590800" y="2280961"/>
            <a:ext cx="3671253" cy="309839"/>
          </a:xfrm>
          <a:prstGeom prst="rightArrow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0" name="雲形吹き出し 19"/>
          <p:cNvSpPr/>
          <p:nvPr/>
        </p:nvSpPr>
        <p:spPr bwMode="auto">
          <a:xfrm>
            <a:off x="3135399" y="1385276"/>
            <a:ext cx="2873201" cy="2504265"/>
          </a:xfrm>
          <a:prstGeom prst="cloudCallout">
            <a:avLst>
              <a:gd name="adj1" fmla="val -15985"/>
              <a:gd name="adj2" fmla="val 43981"/>
            </a:avLst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サービス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/>
            </a:r>
            <a:b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アプリ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 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/>
            </a:r>
            <a:b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店頭サービス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家電</a:t>
            </a:r>
            <a:r>
              <a:rPr lang="en-US" altLang="ja-JP" sz="20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 </a:t>
            </a:r>
            <a:r>
              <a:rPr lang="ja-JP" altLang="en-US" sz="20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日用品</a:t>
            </a:r>
            <a:br>
              <a:rPr lang="ja-JP" altLang="en-US" sz="20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自動車 </a:t>
            </a:r>
            <a:r>
              <a:rPr lang="en-US" altLang="ja-JP" sz="20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……</a:t>
            </a:r>
            <a:endParaRPr kumimoji="1" lang="ja-JP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00" y="1138237"/>
            <a:ext cx="1866900" cy="2905125"/>
          </a:xfrm>
          <a:prstGeom prst="rect">
            <a:avLst/>
          </a:prstGeom>
        </p:spPr>
      </p:pic>
      <p:sp>
        <p:nvSpPr>
          <p:cNvPr id="16" name="楕円 15"/>
          <p:cNvSpPr/>
          <p:nvPr/>
        </p:nvSpPr>
        <p:spPr bwMode="auto">
          <a:xfrm>
            <a:off x="1879340" y="3356803"/>
            <a:ext cx="1714500" cy="1032375"/>
          </a:xfrm>
          <a:prstGeom prst="ellipse">
            <a:avLst/>
          </a:prstGeom>
          <a:solidFill>
            <a:srgbClr val="FF99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情報</a:t>
            </a:r>
            <a:b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デザイン</a:t>
            </a:r>
          </a:p>
        </p:txBody>
      </p:sp>
    </p:spTree>
    <p:extLst>
      <p:ext uri="{BB962C8B-B14F-4D97-AF65-F5344CB8AC3E}">
        <p14:creationId xmlns:p14="http://schemas.microsoft.com/office/powerpoint/2010/main" val="401789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/>
          <p:cNvCxnSpPr>
            <a:stCxn id="2" idx="2"/>
            <a:endCxn id="7" idx="0"/>
          </p:cNvCxnSpPr>
          <p:nvPr/>
        </p:nvCxnSpPr>
        <p:spPr bwMode="auto">
          <a:xfrm>
            <a:off x="1866900" y="3357265"/>
            <a:ext cx="0" cy="239554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9A6A-4A03-472C-9A19-0DAB97A53450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スマホアプリ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を開発しよう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全体説明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Scratch Ver3.00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を使って、他の人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家の人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友達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が喜ぶ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便利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楽しい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スマホアプリを作ります。</a:t>
            </a:r>
          </a:p>
          <a:p>
            <a:pPr algn="l">
              <a:spcBef>
                <a:spcPct val="50000"/>
              </a:spcBef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長期の開発です。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9600" y="2895600"/>
            <a:ext cx="251460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デザイン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9600" y="3813621"/>
            <a:ext cx="251460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開発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9600" y="4783215"/>
            <a:ext cx="251460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テスト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評価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9600" y="5752809"/>
            <a:ext cx="2514600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改良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899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A9A6A-4A03-472C-9A19-0DAB97A53450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スケジュールと成果物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spcBef>
                <a:spcPct val="50000"/>
              </a:spcBef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成果物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769132"/>
              </p:ext>
            </p:extLst>
          </p:nvPr>
        </p:nvGraphicFramePr>
        <p:xfrm>
          <a:off x="685800" y="1524000"/>
          <a:ext cx="7467601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618">
                  <a:extLst>
                    <a:ext uri="{9D8B030D-6E8A-4147-A177-3AD203B41FA5}">
                      <a16:colId xmlns:a16="http://schemas.microsoft.com/office/drawing/2014/main" val="348134546"/>
                    </a:ext>
                  </a:extLst>
                </a:gridCol>
                <a:gridCol w="4517383">
                  <a:extLst>
                    <a:ext uri="{9D8B030D-6E8A-4147-A177-3AD203B41FA5}">
                      <a16:colId xmlns:a16="http://schemas.microsoft.com/office/drawing/2014/main" val="1182252215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4265374307"/>
                    </a:ext>
                  </a:extLst>
                </a:gridCol>
              </a:tblGrid>
              <a:tr h="375216">
                <a:tc>
                  <a:txBody>
                    <a:bodyPr/>
                    <a:lstStyle/>
                    <a:p>
                      <a:endParaRPr kumimoji="1" lang="ja-JP" altLang="en-US" sz="20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作業内容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対応成果物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465723"/>
                  </a:ext>
                </a:extLst>
              </a:tr>
              <a:tr h="375216"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・作業の説明</a:t>
                      </a:r>
                    </a:p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・アプリに関連したプログラムの学習</a:t>
                      </a:r>
                    </a:p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アプリの小技テクニック 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01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06615"/>
                  </a:ext>
                </a:extLst>
              </a:tr>
              <a:tr h="476235"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</a:p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限</a:t>
                      </a:r>
                    </a:p>
                    <a:p>
                      <a:endParaRPr kumimoji="1" lang="ja-JP" altLang="en-US" sz="20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・設計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設計書の作成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0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・プログラムの作成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(PC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で開発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・スマホでの動作確認・改修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プログラム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(Scratch)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1507498"/>
                  </a:ext>
                </a:extLst>
              </a:tr>
              <a:tr h="476235"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限</a:t>
                      </a:r>
                    </a:p>
                    <a:p>
                      <a:endParaRPr kumimoji="1" lang="ja-JP" altLang="en-US" sz="20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評価会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投票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2000" b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・報告書作りの整理</a:t>
                      </a:r>
                    </a:p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・設計書の整理、提出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報告書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35698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15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C4A9A6A-4A03-472C-9A19-0DAB97A53450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開発環境等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: </a:t>
            </a: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実行環境</a:t>
            </a: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</a:t>
            </a: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動作環境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4800" y="64767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Scratch </a:t>
            </a:r>
            <a:r>
              <a:rPr kumimoji="1" lang="en-US" altLang="ja-JP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Ver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3.0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開発は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で、実行は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スマホ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で行う。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9560" y="5151815"/>
            <a:ext cx="838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デザインで考慮する点</a:t>
            </a:r>
            <a:b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・スマホの全画面が使えるわけではありません。</a:t>
            </a:r>
            <a:b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・基本、タッチ操作のクリック、仮想マウス位置の移動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noProof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</a:t>
            </a:r>
            <a:r>
              <a:rPr lang="ja-JP" altLang="en-US" sz="2400" noProof="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の入力</a:t>
            </a: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294" y="2395302"/>
            <a:ext cx="4111906" cy="308393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478667"/>
            <a:ext cx="4343400" cy="245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5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30" y="304800"/>
            <a:ext cx="1638300" cy="2438400"/>
          </a:xfrm>
          <a:prstGeom prst="rect">
            <a:avLst/>
          </a:prstGeom>
        </p:spPr>
      </p:pic>
      <p:sp>
        <p:nvSpPr>
          <p:cNvPr id="7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888298-9B83-4512-BCD8-966212EA3E47}" type="slidenum">
              <a:rPr kumimoji="0" lang="en-US" altLang="ja-JP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ja-JP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1752600" y="381000"/>
            <a:ext cx="7193280" cy="457200"/>
          </a:xfrm>
          <a:prstGeom prst="wedgeRectCallout">
            <a:avLst>
              <a:gd name="adj1" fmla="val -56630"/>
              <a:gd name="adj2" fmla="val 286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設計っていっても何から始めていいかわかりません。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72640" y="1488361"/>
            <a:ext cx="68732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今回は</a:t>
            </a:r>
            <a:r>
              <a:rPr lang="en-US" altLang="ja-JP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を使用するため、画面のサイズや操作できる内容に、かなりの制限があります。</a:t>
            </a:r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65760" y="2963574"/>
            <a:ext cx="85801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何をつくるかの考え方</a:t>
            </a:r>
          </a:p>
          <a:p>
            <a:pPr algn="l"/>
            <a:r>
              <a:rPr lang="ja-JP" altLang="en-US" sz="2400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方法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1: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自分で好きなものを作る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  <a:p>
            <a:pPr algn="l"/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方法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2: 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サンプルプログラムカードをもとにして改良・拡張してみる。</a:t>
            </a:r>
          </a:p>
          <a:p>
            <a:pPr algn="l"/>
            <a:endParaRPr lang="ja-JP" altLang="en-US" sz="2400" dirty="0" smtClean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方法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3: 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既存のアプリを見て</a:t>
            </a:r>
            <a:r>
              <a:rPr lang="ja-JP" altLang="en-US" sz="2400" dirty="0" err="1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プログラム・</a:t>
            </a:r>
            <a:r>
              <a:rPr lang="ja-JP" altLang="en-US" sz="2400" kern="100" dirty="0" smtClean="0">
                <a:latin typeface="游明朝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アイディア</a:t>
            </a:r>
            <a:r>
              <a:rPr lang="ja-JP" altLang="en-US" sz="2400" kern="100" dirty="0">
                <a:latin typeface="游明朝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・</a:t>
            </a:r>
            <a:r>
              <a:rPr lang="ja-JP" altLang="en-US" sz="2400" kern="100" dirty="0" smtClean="0">
                <a:latin typeface="游明朝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カードを見て、つくりかたものを考えてみる。</a:t>
            </a:r>
            <a:endParaRPr lang="ja-JP" altLang="en-US" sz="2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26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C4A9A6A-4A03-472C-9A19-0DAB97A53450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サンプルプログラムの利用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5206" y="4173570"/>
            <a:ext cx="838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・約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50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種類のいろいろなサンプルプログラムが用意されています。難易度もいろいろのあるので、自分で気に入ったプログラムを打ち込んでみよう。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・打ち込んだら、サンプルプログラムをもとに、いろいろ改造してみよう。</a:t>
            </a:r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48" y="878197"/>
            <a:ext cx="3657600" cy="27432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874" y="828020"/>
            <a:ext cx="3770651" cy="284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3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C4A9A6A-4A03-472C-9A19-0DAB97A53450}" type="slidenum"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アプリデザインのポイトン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434" y="2947273"/>
            <a:ext cx="1551131" cy="3117413"/>
          </a:xfrm>
          <a:prstGeom prst="rect">
            <a:avLst/>
          </a:prstGeom>
        </p:spPr>
      </p:pic>
      <p:sp>
        <p:nvSpPr>
          <p:cNvPr id="2" name="フローチャート: 処理 1"/>
          <p:cNvSpPr/>
          <p:nvPr/>
        </p:nvSpPr>
        <p:spPr bwMode="auto">
          <a:xfrm>
            <a:off x="4693919" y="2845809"/>
            <a:ext cx="1447800" cy="806778"/>
          </a:xfrm>
          <a:prstGeom prst="flowChartProcess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価値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ある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フローチャート: 処理 10"/>
          <p:cNvSpPr/>
          <p:nvPr/>
        </p:nvSpPr>
        <p:spPr bwMode="auto">
          <a:xfrm>
            <a:off x="6141719" y="2845809"/>
            <a:ext cx="1447800" cy="806778"/>
          </a:xfrm>
          <a:prstGeom prst="flowChartProcess">
            <a:avLst/>
          </a:prstGeom>
          <a:solidFill>
            <a:srgbClr val="FF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好ましい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フローチャート: 処理 11"/>
          <p:cNvSpPr/>
          <p:nvPr/>
        </p:nvSpPr>
        <p:spPr bwMode="auto">
          <a:xfrm>
            <a:off x="3246119" y="2845809"/>
            <a:ext cx="1447800" cy="806778"/>
          </a:xfrm>
          <a:prstGeom prst="flowChartProcess">
            <a:avLst/>
          </a:prstGeom>
          <a:solidFill>
            <a:srgbClr val="FF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探し易い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フローチャート: 処理 12"/>
          <p:cNvSpPr/>
          <p:nvPr/>
        </p:nvSpPr>
        <p:spPr bwMode="auto">
          <a:xfrm>
            <a:off x="5459268" y="2061420"/>
            <a:ext cx="1447800" cy="806778"/>
          </a:xfrm>
          <a:prstGeom prst="flowChartProcess">
            <a:avLst/>
          </a:prstGeom>
          <a:solidFill>
            <a:srgbClr val="FF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役に立つ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フローチャート: 処理 13"/>
          <p:cNvSpPr/>
          <p:nvPr/>
        </p:nvSpPr>
        <p:spPr bwMode="auto">
          <a:xfrm>
            <a:off x="4011468" y="2061420"/>
            <a:ext cx="1447800" cy="806778"/>
          </a:xfrm>
          <a:prstGeom prst="flowChartProcess">
            <a:avLst/>
          </a:prstGeom>
          <a:solidFill>
            <a:srgbClr val="FF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使い易い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フローチャート: 処理 14"/>
          <p:cNvSpPr/>
          <p:nvPr/>
        </p:nvSpPr>
        <p:spPr bwMode="auto">
          <a:xfrm>
            <a:off x="5459268" y="3630198"/>
            <a:ext cx="1447800" cy="806778"/>
          </a:xfrm>
          <a:prstGeom prst="flowChartProcess">
            <a:avLst/>
          </a:prstGeom>
          <a:solidFill>
            <a:srgbClr val="FF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誰でも使える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フローチャート: 処理 16"/>
          <p:cNvSpPr/>
          <p:nvPr/>
        </p:nvSpPr>
        <p:spPr bwMode="auto">
          <a:xfrm>
            <a:off x="4011468" y="3630198"/>
            <a:ext cx="1447800" cy="806778"/>
          </a:xfrm>
          <a:prstGeom prst="flowChartProcess">
            <a:avLst/>
          </a:prstGeom>
          <a:solidFill>
            <a:srgbClr val="FFFFCC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信頼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できる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352800" y="1178146"/>
            <a:ext cx="457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ユーザーエクスペリエンス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使う人がどう思うか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19" name="フローチャート: 処理 18"/>
          <p:cNvSpPr/>
          <p:nvPr/>
        </p:nvSpPr>
        <p:spPr bwMode="auto">
          <a:xfrm>
            <a:off x="487680" y="1484257"/>
            <a:ext cx="2075988" cy="806778"/>
          </a:xfrm>
          <a:prstGeom prst="flowChartProcess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ユーザーのニーズ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フローチャート: 処理 21"/>
          <p:cNvSpPr/>
          <p:nvPr/>
        </p:nvSpPr>
        <p:spPr bwMode="auto">
          <a:xfrm>
            <a:off x="487680" y="4272364"/>
            <a:ext cx="2120034" cy="806778"/>
          </a:xfrm>
          <a:prstGeom prst="flowChartProcess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ユーザーインターフェース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2407" y="2488966"/>
            <a:ext cx="30784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使う人に、どのようなニーズがあるか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02407" y="5231043"/>
            <a:ext cx="30784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アプリとして、どのような使い易い操作性を持たせるか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5" name="左右矢印 4"/>
          <p:cNvSpPr/>
          <p:nvPr/>
        </p:nvSpPr>
        <p:spPr bwMode="auto">
          <a:xfrm rot="1952269">
            <a:off x="2847160" y="2161911"/>
            <a:ext cx="838200" cy="232620"/>
          </a:xfrm>
          <a:prstGeom prst="leftRightArrow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612771">
            <a:off x="2897420" y="3925394"/>
            <a:ext cx="737680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19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90867"/>
            <a:ext cx="2133600" cy="47625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9FDDA2-8A0D-47D2-BB41-F276B4498093}" type="slidenum">
              <a:rPr kumimoji="0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ja-JP" sz="200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81000" y="755242"/>
            <a:ext cx="8077200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1) 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単純で自然な操作の流れにする。</a:t>
            </a:r>
            <a:b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2) 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ユーザーが考えたり、覚えたりしないで使えるようにする。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3) 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ユーザーが日常に使っている言葉の意味で操作できる。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4) </a:t>
            </a: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アプリの中で操作の一貫性がある。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696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補足</a:t>
            </a:r>
            <a:r>
              <a:rPr lang="en-US" altLang="ja-JP" sz="3200" dirty="0" smtClean="0">
                <a:solidFill>
                  <a:schemeClr val="accent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kumimoji="1" lang="ja-JP" alt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より良い設計をするためのコツ</a:t>
            </a:r>
            <a:r>
              <a:rPr kumimoji="1" lang="en-US" altLang="ja-JP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(1)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09600" y="1212442"/>
            <a:ext cx="3124200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選択</a:t>
            </a:r>
            <a: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b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英語の意味を覚える</a:t>
            </a:r>
            <a:b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日本語の意味を覚える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6111240" y="1140112"/>
            <a:ext cx="1676400" cy="1323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選択</a:t>
            </a:r>
            <a: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b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高</a:t>
            </a:r>
            <a: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の英単語</a:t>
            </a:r>
            <a:b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高</a:t>
            </a:r>
            <a: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の英単語</a:t>
            </a:r>
            <a:b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高</a:t>
            </a:r>
            <a: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の英単語</a:t>
            </a:r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>
            <a:off x="3886200" y="1227087"/>
            <a:ext cx="1676400" cy="228600"/>
          </a:xfrm>
          <a:prstGeom prst="leftRightArrow">
            <a:avLst>
              <a:gd name="adj1" fmla="val 31250"/>
              <a:gd name="adj2" fmla="val 958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3848100" y="1573589"/>
            <a:ext cx="1752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どっちが先の操作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249680" y="2931913"/>
            <a:ext cx="685800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発音</a:t>
            </a:r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188" y="2979687"/>
            <a:ext cx="4794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5078413" y="2979687"/>
            <a:ext cx="457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2476500" y="3027342"/>
            <a:ext cx="1676400" cy="228600"/>
          </a:xfrm>
          <a:prstGeom prst="leftRightArrow">
            <a:avLst>
              <a:gd name="adj1" fmla="val 31250"/>
              <a:gd name="adj2" fmla="val 958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2057400" y="3409225"/>
            <a:ext cx="3200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英語の発音を聞くにはどっちがいい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2324100" y="4626202"/>
            <a:ext cx="20193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システム設定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533400" y="4620864"/>
            <a:ext cx="15240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コンフィグ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4434840" y="4616161"/>
            <a:ext cx="4495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同じ画面に移動しますが、どれがわかりやすい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419100" y="6105057"/>
            <a:ext cx="1219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完了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1866900" y="6105057"/>
            <a:ext cx="1219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終了</a:t>
            </a: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3390900" y="6105057"/>
            <a:ext cx="12954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4953000" y="5905301"/>
            <a:ext cx="2743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同じようなボタンがあると混乱します</a:t>
            </a:r>
          </a:p>
        </p:txBody>
      </p:sp>
    </p:spTree>
    <p:extLst>
      <p:ext uri="{BB962C8B-B14F-4D97-AF65-F5344CB8AC3E}">
        <p14:creationId xmlns:p14="http://schemas.microsoft.com/office/powerpoint/2010/main" val="278640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400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algn="l">
          <a:defRPr kumimoji="1" sz="2400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6935</TotalTime>
  <Words>675</Words>
  <Application>Microsoft Office PowerPoint</Application>
  <PresentationFormat>画面に合わせる (4:3)</PresentationFormat>
  <Paragraphs>134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13</vt:i4>
      </vt:variant>
    </vt:vector>
  </HeadingPairs>
  <TitlesOfParts>
    <vt:vector size="22" baseType="lpstr">
      <vt:lpstr>ＭＳ Ｐゴシック</vt:lpstr>
      <vt:lpstr>ＭＳ Ｐ明朝</vt:lpstr>
      <vt:lpstr>メイリオ</vt:lpstr>
      <vt:lpstr>游明朝</vt:lpstr>
      <vt:lpstr>Arial</vt:lpstr>
      <vt:lpstr>Times New Roman</vt:lpstr>
      <vt:lpstr>標準デザイン</vt:lpstr>
      <vt:lpstr>1_標準デザイン</vt:lpstr>
      <vt:lpstr>2_標準デザイン</vt:lpstr>
      <vt:lpstr>情報の授業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242</cp:revision>
  <cp:lastPrinted>2018-09-11T06:35:42Z</cp:lastPrinted>
  <dcterms:created xsi:type="dcterms:W3CDTF">2014-03-24T13:08:44Z</dcterms:created>
  <dcterms:modified xsi:type="dcterms:W3CDTF">2019-12-25T04:06:01Z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