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06" r:id="rId2"/>
    <p:sldId id="311" r:id="rId3"/>
    <p:sldId id="307" r:id="rId4"/>
    <p:sldId id="308" r:id="rId5"/>
    <p:sldId id="309" r:id="rId6"/>
    <p:sldId id="310" r:id="rId7"/>
  </p:sldIdLst>
  <p:sldSz cx="9144000" cy="6858000" type="screen4x3"/>
  <p:notesSz cx="6858000" cy="9144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3993B74C-CFA3-E983-5CE8-F1FB7F4F785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ja-JP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03F144A-ED58-E965-8C5A-92E15C77475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1030C7F2-D7D7-5097-E37C-C4175D9E7EC5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7233FB32-3A4F-E4AE-A9AB-18C3984BC1B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>
            <a:extLst>
              <a:ext uri="{FF2B5EF4-FFF2-40B4-BE49-F238E27FC236}">
                <a16:creationId xmlns:a16="http://schemas.microsoft.com/office/drawing/2014/main" id="{F771CF70-E8E2-2C3F-FE8B-5F3EA3CD488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ja-JP"/>
          </a:p>
        </p:txBody>
      </p:sp>
      <p:sp>
        <p:nvSpPr>
          <p:cNvPr id="13319" name="Rectangle 7">
            <a:extLst>
              <a:ext uri="{FF2B5EF4-FFF2-40B4-BE49-F238E27FC236}">
                <a16:creationId xmlns:a16="http://schemas.microsoft.com/office/drawing/2014/main" id="{8F391F44-2CAD-E0C3-C98A-B1F29639F3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CF9701-6550-4EE7-BAF4-640337DC220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6F7-8F7D-C9F2-E076-B72C692320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428ABB-1C58-3F43-2929-8BD1E1D924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5BA8C8-58B9-5207-0C99-A741AE0B7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62073F-FC09-74E9-71FC-056D98838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066AC7-2768-676C-7220-2F608070B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DB236-5183-4E1C-8395-58E10BDD6AC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75060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C05127-18AB-8BF0-FFBD-B4E6EE43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6B8F0EC-497E-CEBC-1058-7E7CECCAF4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E4A138-8DBB-B37F-D2DD-8D2DA3B02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5E23F8-FE6E-6893-0C0C-FEECC5E15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1041B-84CD-FF0C-27C2-F4749190A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E8965-995A-4B5D-AE8A-5DED73F7D85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34128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9A80770-A4A6-22E7-9E08-9C5DC708A7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619D1F8-57BB-F0B7-0A9D-52EC9588A8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8D0AF5-FB95-106A-7588-96658D1C4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AEC2F4-5481-A3AB-2797-CD9A837D6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44B1DD-D30A-1AE4-DC03-936D775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7951A-5CFC-4D46-84B9-0B3A874ABD9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9819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9B2165-1E20-14BC-7CD3-7F8546C92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A12A32-440E-F1EB-CBEE-C6E09C29F2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483B8E-0BC5-E810-9719-5DD07431E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691A7C-AFC0-DE92-466F-E311416F7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AAF160-31AE-51CF-A8D6-FEBF8A73C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CD355-688F-4BF7-99CD-1F9795E9928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8711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EA4355-2C40-94A3-940A-D93A0AC12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93C7EF-574A-AE37-DCF0-78A9FC161A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E260D5-4B1E-E87E-D6B1-56AA7ACBD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E1FAC1-169A-1757-B442-8BE4A1B27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909EB1-218F-E187-93B1-F0A608FBE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6B72B-353B-4113-B81D-C0537800A82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4012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37520D-7B67-804D-E256-A2E93BD26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29D340-C473-85CA-B0F9-30F7D45BF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9C3A2EA-380D-A610-7F1A-4BD8528A24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8891731-5406-932E-EDAE-CE9446FAC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7C5A75-D60D-4E6B-1B10-428442C64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F30798-8A32-6376-262C-875766E4F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3904A-A668-45BD-A3D5-C42225F4146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4292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4299D5-4164-6089-7589-822BDDDD2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131EE26-068D-F0B4-EAE9-FCD951CEE9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E52072-9CBD-E7A5-D110-7E1949FD8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DCFA02-95FD-3EAF-2D72-9F5CA47630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F8D705D-1954-A13A-F244-1AE7A7E58A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76F2634-1592-0305-9E14-F3162A313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0FECEAB-A5FA-32B0-5D40-021342567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3190E08-DCA0-FD71-D550-A29A92BCA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17B8A-679B-45FD-A832-B23A7C1A5D3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9415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0E8F5-DE2D-2C33-0388-EA8957695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CB2EF6E-1728-9481-CE3A-327383DAE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D85DC92-46A9-07EC-2D08-000F88722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4D24367-ACB3-238D-EBB9-7F105E621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6DC44B-CB3D-4B91-A88C-E3AE552AAF3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433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2E7A420-BE95-D478-55E9-2959708D9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5AA52C4-7D28-7E50-232D-130216CA5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60F26F-CCC8-1A83-BA51-87BE79B07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772C2-E66D-4D8E-827E-53A5CCCD3F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715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36DAAE-1563-1C15-029F-F48D4C8C1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FB3119-C041-DF4A-DBB8-D17594E08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9A41D7-562F-134F-2489-076D81A5E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E95374-CCD9-E6D5-8C4E-154AD3F3A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748D1B-0922-CD1C-FB68-DBF2AC82B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AC8793-0AEA-E89C-F300-4C52A954E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F2F71-B8CF-421A-A46A-7465A899F08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49328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729CE1-9314-0D4D-EDDB-4E89BAFC9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0D3B67C-170F-0733-2A7E-BE3A6703EE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8900193-61C6-9EC4-6D01-A1F92A7D89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F7C6782-5A23-E90C-11BA-9B01E4CF9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E5FBC0-FB38-36B8-7A92-9EA2ED9D2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5A73D8F-DCF6-AE5C-305D-00B805F80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C7470-A6F4-4566-A9E2-ACD2E3314B2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9359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ECB95B2-C684-D553-FAF3-843215AD2D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852625C-E3F4-70BD-A93B-ADB6EA0F4E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BD2BF41-CBEF-A08C-4F63-105F83C5645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9F2DE992-DBFB-A610-0EBD-491299D5D83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861311B-B495-1EF1-EBCA-01D9067C788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31D5A42B-9FCE-4475-AF4D-77A46D8DC4F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0.jpeg"/><Relationship Id="rId7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13.png"/><Relationship Id="rId4" Type="http://schemas.openxmlformats.org/officeDocument/2006/relationships/image" Target="../media/image3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jpeg"/><Relationship Id="rId7" Type="http://schemas.openxmlformats.org/officeDocument/2006/relationships/image" Target="../media/image5.jpeg"/><Relationship Id="rId12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image" Target="../media/image12.jpeg"/><Relationship Id="rId4" Type="http://schemas.openxmlformats.org/officeDocument/2006/relationships/image" Target="../media/image10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7.png"/><Relationship Id="rId3" Type="http://schemas.openxmlformats.org/officeDocument/2006/relationships/image" Target="../media/image10.jpeg"/><Relationship Id="rId7" Type="http://schemas.openxmlformats.org/officeDocument/2006/relationships/image" Target="../media/image7.jpeg"/><Relationship Id="rId12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5.png"/><Relationship Id="rId5" Type="http://schemas.openxmlformats.org/officeDocument/2006/relationships/image" Target="../media/image4.jpeg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image" Target="../media/image12.jpe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E555303-E1CB-27B0-74FF-5D3861DD6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E856A-4CDC-4C74-8850-CF31EDDD3BDE}" type="slidenum">
              <a:rPr lang="en-US" altLang="ja-JP"/>
              <a:pPr/>
              <a:t>1</a:t>
            </a:fld>
            <a:endParaRPr lang="en-US" altLang="ja-JP"/>
          </a:p>
        </p:txBody>
      </p:sp>
      <p:pic>
        <p:nvPicPr>
          <p:cNvPr id="58370" name="Picture 2">
            <a:extLst>
              <a:ext uri="{FF2B5EF4-FFF2-40B4-BE49-F238E27FC236}">
                <a16:creationId xmlns:a16="http://schemas.microsoft.com/office/drawing/2014/main" id="{96479E85-2595-79C6-DEF3-22E56A0DB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2347913"/>
            <a:ext cx="1398588" cy="301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371" name="Text Box 3">
            <a:extLst>
              <a:ext uri="{FF2B5EF4-FFF2-40B4-BE49-F238E27FC236}">
                <a16:creationId xmlns:a16="http://schemas.microsoft.com/office/drawing/2014/main" id="{443B1BDC-BAC6-F6E3-3FF6-D5F0CFC7A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75" y="609600"/>
            <a:ext cx="6248400" cy="9556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000" b="1">
                <a:solidFill>
                  <a:srgbClr val="FF0000"/>
                </a:solidFill>
              </a:rPr>
              <a:t>ホームネットワークの構成図を作成する</a:t>
            </a:r>
            <a:br>
              <a:rPr lang="ja-JP" altLang="en-US" sz="2000"/>
            </a:br>
            <a:r>
              <a:rPr lang="ja-JP" altLang="en-US" sz="2000"/>
              <a:t>　</a:t>
            </a:r>
            <a:r>
              <a:rPr lang="ja-JP" altLang="en-US" sz="1600"/>
              <a:t>ネットワークを構築する場合は、まず、どんな機械をどのように接続するか決めるためネットワーク構成図を作成します。</a:t>
            </a:r>
            <a:endParaRPr lang="ja-JP" altLang="en-US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1CD2A0A2-40E2-F9B2-7B38-B4BB5540E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762B1-EE6D-49F7-8B5C-77DFAD1EFD5F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64514" name="Text Box 2">
            <a:extLst>
              <a:ext uri="{FF2B5EF4-FFF2-40B4-BE49-F238E27FC236}">
                <a16:creationId xmlns:a16="http://schemas.microsoft.com/office/drawing/2014/main" id="{A5C83C26-B566-4004-259D-7C5052D81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50" y="242888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400" b="1"/>
              <a:t>構成図作成シート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スライド番号プレースホルダー 3">
            <a:extLst>
              <a:ext uri="{FF2B5EF4-FFF2-40B4-BE49-F238E27FC236}">
                <a16:creationId xmlns:a16="http://schemas.microsoft.com/office/drawing/2014/main" id="{2BAE2F3D-6B2E-4C44-E735-E14890492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A0FC-1C0A-4FE3-9CB4-F6520029F986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59395" name="Text Box 3">
            <a:extLst>
              <a:ext uri="{FF2B5EF4-FFF2-40B4-BE49-F238E27FC236}">
                <a16:creationId xmlns:a16="http://schemas.microsoft.com/office/drawing/2014/main" id="{13B0B278-B385-C763-E23E-4091DB45A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50" y="242888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400" b="1"/>
              <a:t>構成図サンプル</a:t>
            </a:r>
            <a:r>
              <a:rPr lang="en-US" altLang="ja-JP" sz="2400" b="1"/>
              <a:t>1:</a:t>
            </a:r>
            <a:r>
              <a:rPr lang="ja-JP" altLang="en-US" sz="2400" b="1"/>
              <a:t>個人用ミニシステム</a:t>
            </a:r>
          </a:p>
        </p:txBody>
      </p:sp>
      <p:pic>
        <p:nvPicPr>
          <p:cNvPr id="59417" name="Picture 25">
            <a:extLst>
              <a:ext uri="{FF2B5EF4-FFF2-40B4-BE49-F238E27FC236}">
                <a16:creationId xmlns:a16="http://schemas.microsoft.com/office/drawing/2014/main" id="{77C5F0EC-D2A2-E066-E060-0CACE092B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75" y="1219200"/>
            <a:ext cx="804863" cy="35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18" name="AutoShape 26">
            <a:extLst>
              <a:ext uri="{FF2B5EF4-FFF2-40B4-BE49-F238E27FC236}">
                <a16:creationId xmlns:a16="http://schemas.microsoft.com/office/drawing/2014/main" id="{07801F9D-9E5E-BD84-FC77-8165CCA3A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463" y="1073150"/>
            <a:ext cx="811212" cy="274638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419" name="Text Box 27">
            <a:extLst>
              <a:ext uri="{FF2B5EF4-FFF2-40B4-BE49-F238E27FC236}">
                <a16:creationId xmlns:a16="http://schemas.microsoft.com/office/drawing/2014/main" id="{56E3F284-1DBD-C382-7551-C76EE74A2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8788" y="1533525"/>
            <a:ext cx="1117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/>
              <a:t>WiMax</a:t>
            </a:r>
            <a:br>
              <a:rPr lang="en-US" altLang="ja-JP" sz="1400"/>
            </a:br>
            <a:r>
              <a:rPr lang="ja-JP" altLang="en-US" sz="1400"/>
              <a:t>ルーター</a:t>
            </a:r>
          </a:p>
        </p:txBody>
      </p:sp>
      <p:pic>
        <p:nvPicPr>
          <p:cNvPr id="59420" name="Picture 28">
            <a:extLst>
              <a:ext uri="{FF2B5EF4-FFF2-40B4-BE49-F238E27FC236}">
                <a16:creationId xmlns:a16="http://schemas.microsoft.com/office/drawing/2014/main" id="{88F8CF5A-F5B2-6AA4-301C-98D66CF92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825500"/>
            <a:ext cx="506412" cy="97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4" name="Line 2">
            <a:extLst>
              <a:ext uri="{FF2B5EF4-FFF2-40B4-BE49-F238E27FC236}">
                <a16:creationId xmlns:a16="http://schemas.microsoft.com/office/drawing/2014/main" id="{546DB0B5-D9E8-B70F-2AD9-2B317BD018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43175" y="1416050"/>
            <a:ext cx="66675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9424" name="Text Box 32">
            <a:extLst>
              <a:ext uri="{FF2B5EF4-FFF2-40B4-BE49-F238E27FC236}">
                <a16:creationId xmlns:a16="http://schemas.microsoft.com/office/drawing/2014/main" id="{A7642B0E-A1C3-C742-8AB3-CD2F9EA4B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7188" y="1903413"/>
            <a:ext cx="1117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無線</a:t>
            </a:r>
            <a:r>
              <a:rPr lang="en-US" altLang="ja-JP" sz="1400"/>
              <a:t>LAN</a:t>
            </a:r>
            <a:r>
              <a:rPr lang="ja-JP" altLang="en-US" sz="1400"/>
              <a:t>ルーター</a:t>
            </a:r>
          </a:p>
        </p:txBody>
      </p:sp>
      <p:pic>
        <p:nvPicPr>
          <p:cNvPr id="59425" name="Picture 33">
            <a:extLst>
              <a:ext uri="{FF2B5EF4-FFF2-40B4-BE49-F238E27FC236}">
                <a16:creationId xmlns:a16="http://schemas.microsoft.com/office/drawing/2014/main" id="{8A651060-FA4F-CB8E-22AD-C3E7B7FAE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638" y="1314450"/>
            <a:ext cx="858837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26" name="Picture 34">
            <a:extLst>
              <a:ext uri="{FF2B5EF4-FFF2-40B4-BE49-F238E27FC236}">
                <a16:creationId xmlns:a16="http://schemas.microsoft.com/office/drawing/2014/main" id="{D0B35EB7-5B1F-1A01-6655-C83846DEE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113" y="2449513"/>
            <a:ext cx="449262" cy="7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27" name="Picture 35">
            <a:extLst>
              <a:ext uri="{FF2B5EF4-FFF2-40B4-BE49-F238E27FC236}">
                <a16:creationId xmlns:a16="http://schemas.microsoft.com/office/drawing/2014/main" id="{A387A012-C27F-AEE5-645B-BBD1E8888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1314450"/>
            <a:ext cx="312737" cy="76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28" name="Text Box 36">
            <a:extLst>
              <a:ext uri="{FF2B5EF4-FFF2-40B4-BE49-F238E27FC236}">
                <a16:creationId xmlns:a16="http://schemas.microsoft.com/office/drawing/2014/main" id="{9CE42B7A-B40D-2336-2D3F-77F94CFD4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4300" y="2446338"/>
            <a:ext cx="30194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録画機能付き</a:t>
            </a:r>
            <a:r>
              <a:rPr lang="en-US" altLang="ja-JP" sz="1400"/>
              <a:t>NAS:</a:t>
            </a:r>
            <a:br>
              <a:rPr lang="en-US" altLang="ja-JP" sz="1400"/>
            </a:br>
            <a:r>
              <a:rPr lang="en-US" altLang="ja-JP" sz="1400"/>
              <a:t>(NAS:</a:t>
            </a:r>
            <a:r>
              <a:rPr lang="ja-JP" altLang="en-US" sz="1400"/>
              <a:t>ネットワークアクセスサーバー</a:t>
            </a:r>
            <a:r>
              <a:rPr lang="en-US" altLang="ja-JP" sz="1400"/>
              <a:t>)</a:t>
            </a:r>
          </a:p>
        </p:txBody>
      </p:sp>
      <p:sp>
        <p:nvSpPr>
          <p:cNvPr id="59429" name="Line 37">
            <a:extLst>
              <a:ext uri="{FF2B5EF4-FFF2-40B4-BE49-F238E27FC236}">
                <a16:creationId xmlns:a16="http://schemas.microsoft.com/office/drawing/2014/main" id="{86B6B4A8-73BB-9019-3028-E1B5B2335499}"/>
              </a:ext>
            </a:extLst>
          </p:cNvPr>
          <p:cNvSpPr>
            <a:spLocks noChangeShapeType="1"/>
          </p:cNvSpPr>
          <p:nvPr/>
        </p:nvSpPr>
        <p:spPr bwMode="auto">
          <a:xfrm>
            <a:off x="3629025" y="1233488"/>
            <a:ext cx="2627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9431" name="Line 39">
            <a:extLst>
              <a:ext uri="{FF2B5EF4-FFF2-40B4-BE49-F238E27FC236}">
                <a16:creationId xmlns:a16="http://schemas.microsoft.com/office/drawing/2014/main" id="{C800DAC3-2D72-EEB1-1ADA-412CB78A45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40463" y="1233488"/>
            <a:ext cx="15875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9432" name="Line 40">
            <a:extLst>
              <a:ext uri="{FF2B5EF4-FFF2-40B4-BE49-F238E27FC236}">
                <a16:creationId xmlns:a16="http://schemas.microsoft.com/office/drawing/2014/main" id="{87BA484C-9531-413B-12B0-27514F75B7B9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2688" y="1219200"/>
            <a:ext cx="0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9433" name="Text Box 41">
            <a:extLst>
              <a:ext uri="{FF2B5EF4-FFF2-40B4-BE49-F238E27FC236}">
                <a16:creationId xmlns:a16="http://schemas.microsoft.com/office/drawing/2014/main" id="{E706573A-0252-7D8B-FE36-69458125C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4588" y="1349375"/>
            <a:ext cx="24384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録画機能付き</a:t>
            </a:r>
            <a:r>
              <a:rPr lang="en-US" altLang="ja-JP" sz="1400"/>
              <a:t>NAS:</a:t>
            </a:r>
            <a:br>
              <a:rPr lang="en-US" altLang="ja-JP" sz="1400"/>
            </a:br>
            <a:r>
              <a:rPr lang="en-US" altLang="ja-JP" sz="1400"/>
              <a:t>(</a:t>
            </a:r>
            <a:r>
              <a:rPr lang="ja-JP" altLang="en-US" sz="1400"/>
              <a:t>テレビ機能の提供</a:t>
            </a:r>
            <a:r>
              <a:rPr lang="en-US" altLang="ja-JP" sz="1400"/>
              <a:t>/</a:t>
            </a:r>
            <a:r>
              <a:rPr lang="ja-JP" altLang="en-US" sz="1400"/>
              <a:t>録画</a:t>
            </a:r>
            <a:br>
              <a:rPr lang="ja-JP" altLang="en-US" sz="1400"/>
            </a:br>
            <a:r>
              <a:rPr lang="ja-JP" altLang="en-US" sz="1400"/>
              <a:t>写真・データの保存</a:t>
            </a:r>
            <a:r>
              <a:rPr lang="en-US" altLang="ja-JP" sz="1400"/>
              <a:t>)</a:t>
            </a:r>
          </a:p>
        </p:txBody>
      </p:sp>
      <p:sp>
        <p:nvSpPr>
          <p:cNvPr id="59434" name="Text Box 42">
            <a:extLst>
              <a:ext uri="{FF2B5EF4-FFF2-40B4-BE49-F238E27FC236}">
                <a16:creationId xmlns:a16="http://schemas.microsoft.com/office/drawing/2014/main" id="{18BD8A1F-F180-B801-A61F-70B3AF60ED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0400" y="2062163"/>
            <a:ext cx="1247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パソコン</a:t>
            </a:r>
          </a:p>
        </p:txBody>
      </p:sp>
      <p:sp>
        <p:nvSpPr>
          <p:cNvPr id="59435" name="Text Box 43">
            <a:extLst>
              <a:ext uri="{FF2B5EF4-FFF2-40B4-BE49-F238E27FC236}">
                <a16:creationId xmlns:a16="http://schemas.microsoft.com/office/drawing/2014/main" id="{E8ADB8BB-D23A-27C4-5358-B24D8344C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7075" y="3228975"/>
            <a:ext cx="1247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スマホ</a:t>
            </a:r>
          </a:p>
        </p:txBody>
      </p:sp>
      <p:pic>
        <p:nvPicPr>
          <p:cNvPr id="59436" name="Picture 44">
            <a:extLst>
              <a:ext uri="{FF2B5EF4-FFF2-40B4-BE49-F238E27FC236}">
                <a16:creationId xmlns:a16="http://schemas.microsoft.com/office/drawing/2014/main" id="{8D7C8109-A46C-B03F-C08F-E43025CD4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2620963"/>
            <a:ext cx="785812" cy="4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37" name="Text Box 45">
            <a:extLst>
              <a:ext uri="{FF2B5EF4-FFF2-40B4-BE49-F238E27FC236}">
                <a16:creationId xmlns:a16="http://schemas.microsoft.com/office/drawing/2014/main" id="{EE86692E-3A30-143F-FFB8-B84ED8AD16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8813" y="2630488"/>
            <a:ext cx="16398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1400"/>
              <a:t>無線</a:t>
            </a:r>
            <a:r>
              <a:rPr lang="en-US" altLang="ja-JP" sz="1400"/>
              <a:t>LAN</a:t>
            </a:r>
            <a:r>
              <a:rPr lang="ja-JP" altLang="en-US" sz="1400"/>
              <a:t>機能付き</a:t>
            </a:r>
            <a:br>
              <a:rPr lang="ja-JP" altLang="en-US" sz="1400"/>
            </a:br>
            <a:r>
              <a:rPr lang="ja-JP" altLang="en-US" sz="1400"/>
              <a:t>プリンター</a:t>
            </a:r>
          </a:p>
        </p:txBody>
      </p:sp>
      <p:sp>
        <p:nvSpPr>
          <p:cNvPr id="59439" name="AutoShape 47">
            <a:extLst>
              <a:ext uri="{FF2B5EF4-FFF2-40B4-BE49-F238E27FC236}">
                <a16:creationId xmlns:a16="http://schemas.microsoft.com/office/drawing/2014/main" id="{B729EF2D-9D7D-5CCE-38CF-D80B88947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6113" y="2479675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440" name="AutoShape 48">
            <a:extLst>
              <a:ext uri="{FF2B5EF4-FFF2-40B4-BE49-F238E27FC236}">
                <a16:creationId xmlns:a16="http://schemas.microsoft.com/office/drawing/2014/main" id="{38E4205B-6F65-09CC-A581-F1239931D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8963" y="2443163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441" name="AutoShape 49">
            <a:extLst>
              <a:ext uri="{FF2B5EF4-FFF2-40B4-BE49-F238E27FC236}">
                <a16:creationId xmlns:a16="http://schemas.microsoft.com/office/drawing/2014/main" id="{C879E05A-A73D-4C3E-BA3E-298DECCF52B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698875" y="868363"/>
            <a:ext cx="566738" cy="160337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59442" name="Picture 50">
            <a:extLst>
              <a:ext uri="{FF2B5EF4-FFF2-40B4-BE49-F238E27FC236}">
                <a16:creationId xmlns:a16="http://schemas.microsoft.com/office/drawing/2014/main" id="{E721987D-BEF0-1E5D-6BE9-D7558E247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538" y="4100513"/>
            <a:ext cx="1266825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43" name="AutoShape 51">
            <a:extLst>
              <a:ext uri="{FF2B5EF4-FFF2-40B4-BE49-F238E27FC236}">
                <a16:creationId xmlns:a16="http://schemas.microsoft.com/office/drawing/2014/main" id="{792A6115-4055-723B-5DBD-95B9AE24B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2163" y="4238625"/>
            <a:ext cx="2670175" cy="1568450"/>
          </a:xfrm>
          <a:prstGeom prst="wedgeRectCallout">
            <a:avLst>
              <a:gd name="adj1" fmla="val 62069"/>
              <a:gd name="adj2" fmla="val -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1600"/>
              <a:t>小さなシステムですが、パソコンやスマホでテレビや録画した番組を見ることができます。</a:t>
            </a:r>
            <a:br>
              <a:rPr lang="ja-JP" altLang="en-US" sz="1600"/>
            </a:br>
            <a:r>
              <a:rPr lang="ja-JP" altLang="en-US" sz="1600"/>
              <a:t>また、家ではスマホは</a:t>
            </a:r>
            <a:r>
              <a:rPr lang="en-US" altLang="ja-JP" sz="1600"/>
              <a:t>Wifi</a:t>
            </a:r>
            <a:r>
              <a:rPr lang="ja-JP" altLang="en-US" sz="1600"/>
              <a:t>接続できます。</a:t>
            </a:r>
          </a:p>
        </p:txBody>
      </p:sp>
      <p:sp>
        <p:nvSpPr>
          <p:cNvPr id="59444" name="Text Box 52">
            <a:extLst>
              <a:ext uri="{FF2B5EF4-FFF2-40B4-BE49-F238E27FC236}">
                <a16:creationId xmlns:a16="http://schemas.microsoft.com/office/drawing/2014/main" id="{29603BB6-ED1A-0D90-BDB4-3E14C37A0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713" y="4133850"/>
            <a:ext cx="3306762" cy="9525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1400"/>
              <a:t>DLNA</a:t>
            </a:r>
            <a:r>
              <a:rPr lang="ja-JP" altLang="en-US" sz="1400"/>
              <a:t>サーバーとの接続は汎用のソフトでできますが、同一メーカーのクライアント</a:t>
            </a:r>
            <a:r>
              <a:rPr lang="en-US" altLang="ja-JP" sz="1400"/>
              <a:t>(</a:t>
            </a:r>
            <a:r>
              <a:rPr lang="ja-JP" altLang="en-US" sz="1400"/>
              <a:t>パソコンやスマホ</a:t>
            </a:r>
            <a:r>
              <a:rPr lang="en-US" altLang="ja-JP" sz="1400"/>
              <a:t>)</a:t>
            </a:r>
            <a:r>
              <a:rPr lang="ja-JP" altLang="en-US" sz="1400"/>
              <a:t>だと専用のソフトで接続や操作が楽になります。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番号プレースホルダー 3">
            <a:extLst>
              <a:ext uri="{FF2B5EF4-FFF2-40B4-BE49-F238E27FC236}">
                <a16:creationId xmlns:a16="http://schemas.microsoft.com/office/drawing/2014/main" id="{A7D9D6C0-E6BF-9202-6283-7C8E3A263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7B081-2318-44E2-845B-30C83150B01B}" type="slidenum">
              <a:rPr lang="en-US" altLang="ja-JP"/>
              <a:pPr/>
              <a:t>4</a:t>
            </a:fld>
            <a:endParaRPr lang="en-US" altLang="ja-JP"/>
          </a:p>
        </p:txBody>
      </p:sp>
      <p:pic>
        <p:nvPicPr>
          <p:cNvPr id="60448" name="Picture 32">
            <a:extLst>
              <a:ext uri="{FF2B5EF4-FFF2-40B4-BE49-F238E27FC236}">
                <a16:creationId xmlns:a16="http://schemas.microsoft.com/office/drawing/2014/main" id="{3C0AC133-8231-4AE6-483B-CD00C1484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838" y="1373188"/>
            <a:ext cx="4857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43" name="Picture 27">
            <a:extLst>
              <a:ext uri="{FF2B5EF4-FFF2-40B4-BE49-F238E27FC236}">
                <a16:creationId xmlns:a16="http://schemas.microsoft.com/office/drawing/2014/main" id="{51637888-0CE2-F15F-26E7-FF32139D0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338263"/>
            <a:ext cx="35242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18" name="Text Box 2">
            <a:extLst>
              <a:ext uri="{FF2B5EF4-FFF2-40B4-BE49-F238E27FC236}">
                <a16:creationId xmlns:a16="http://schemas.microsoft.com/office/drawing/2014/main" id="{CB554F20-27F5-9F1F-DF43-984D21572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50" y="242888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400" b="1"/>
              <a:t>構成図サンプル</a:t>
            </a:r>
            <a:r>
              <a:rPr lang="en-US" altLang="ja-JP" sz="2400" b="1"/>
              <a:t>2:</a:t>
            </a:r>
            <a:r>
              <a:rPr lang="ja-JP" altLang="en-US" sz="2400" b="1"/>
              <a:t>家庭用システム</a:t>
            </a:r>
          </a:p>
        </p:txBody>
      </p:sp>
      <p:pic>
        <p:nvPicPr>
          <p:cNvPr id="60422" name="Picture 6">
            <a:extLst>
              <a:ext uri="{FF2B5EF4-FFF2-40B4-BE49-F238E27FC236}">
                <a16:creationId xmlns:a16="http://schemas.microsoft.com/office/drawing/2014/main" id="{0D792EE8-8774-A430-4C09-36D1CE4423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75" y="854075"/>
            <a:ext cx="506413" cy="97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3" name="Line 7">
            <a:extLst>
              <a:ext uri="{FF2B5EF4-FFF2-40B4-BE49-F238E27FC236}">
                <a16:creationId xmlns:a16="http://schemas.microsoft.com/office/drawing/2014/main" id="{E03FAD45-F86D-F754-37B0-24749EF1B47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87525" y="1460500"/>
            <a:ext cx="7540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0424" name="Text Box 8">
            <a:extLst>
              <a:ext uri="{FF2B5EF4-FFF2-40B4-BE49-F238E27FC236}">
                <a16:creationId xmlns:a16="http://schemas.microsoft.com/office/drawing/2014/main" id="{53F35EAF-02A2-DC84-ADF7-599CA43FA7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9713" y="1858963"/>
            <a:ext cx="1262062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無線</a:t>
            </a:r>
            <a:r>
              <a:rPr lang="en-US" altLang="ja-JP" sz="1400"/>
              <a:t>LAN</a:t>
            </a:r>
            <a:br>
              <a:rPr lang="en-US" altLang="ja-JP" sz="1400"/>
            </a:br>
            <a:r>
              <a:rPr lang="ja-JP" altLang="en-US" sz="1400"/>
              <a:t>ルーター</a:t>
            </a:r>
            <a:br>
              <a:rPr lang="ja-JP" altLang="en-US" sz="1400"/>
            </a:br>
            <a:r>
              <a:rPr lang="en-US" altLang="ja-JP" sz="1400"/>
              <a:t>+</a:t>
            </a:r>
            <a:r>
              <a:rPr lang="ja-JP" altLang="en-US" sz="1400"/>
              <a:t>プリンター</a:t>
            </a:r>
          </a:p>
        </p:txBody>
      </p:sp>
      <p:pic>
        <p:nvPicPr>
          <p:cNvPr id="60425" name="Picture 9">
            <a:extLst>
              <a:ext uri="{FF2B5EF4-FFF2-40B4-BE49-F238E27FC236}">
                <a16:creationId xmlns:a16="http://schemas.microsoft.com/office/drawing/2014/main" id="{4D097EDE-86B0-018B-92D4-CAF171278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75" y="2665413"/>
            <a:ext cx="858838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6" name="Picture 10">
            <a:extLst>
              <a:ext uri="{FF2B5EF4-FFF2-40B4-BE49-F238E27FC236}">
                <a16:creationId xmlns:a16="http://schemas.microsoft.com/office/drawing/2014/main" id="{B4595851-C233-F534-3B3D-74D393D28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838" y="2595563"/>
            <a:ext cx="449262" cy="7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28" name="Text Box 12">
            <a:extLst>
              <a:ext uri="{FF2B5EF4-FFF2-40B4-BE49-F238E27FC236}">
                <a16:creationId xmlns:a16="http://schemas.microsoft.com/office/drawing/2014/main" id="{1738F251-F392-11D2-43C3-C9243A7F6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4138" y="1938338"/>
            <a:ext cx="2105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テレビ</a:t>
            </a:r>
            <a:r>
              <a:rPr lang="en-US" altLang="ja-JP" sz="1400"/>
              <a:t>+</a:t>
            </a:r>
            <a:br>
              <a:rPr lang="en-US" altLang="ja-JP" sz="1400"/>
            </a:br>
            <a:r>
              <a:rPr lang="ja-JP" altLang="en-US" sz="1400"/>
              <a:t>ブルーレイレコーダー</a:t>
            </a:r>
          </a:p>
        </p:txBody>
      </p:sp>
      <p:sp>
        <p:nvSpPr>
          <p:cNvPr id="60429" name="Line 13">
            <a:extLst>
              <a:ext uri="{FF2B5EF4-FFF2-40B4-BE49-F238E27FC236}">
                <a16:creationId xmlns:a16="http://schemas.microsoft.com/office/drawing/2014/main" id="{FC425B0E-0D79-0940-E87D-EF7CB7B30ED2}"/>
              </a:ext>
            </a:extLst>
          </p:cNvPr>
          <p:cNvSpPr>
            <a:spLocks noChangeShapeType="1"/>
          </p:cNvSpPr>
          <p:nvPr/>
        </p:nvSpPr>
        <p:spPr bwMode="auto">
          <a:xfrm>
            <a:off x="2960688" y="1262063"/>
            <a:ext cx="4151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0430" name="Line 14">
            <a:extLst>
              <a:ext uri="{FF2B5EF4-FFF2-40B4-BE49-F238E27FC236}">
                <a16:creationId xmlns:a16="http://schemas.microsoft.com/office/drawing/2014/main" id="{E47182F3-4C49-34BC-66B6-6E139566B20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83425" y="1231900"/>
            <a:ext cx="14288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0433" name="Text Box 17">
            <a:extLst>
              <a:ext uri="{FF2B5EF4-FFF2-40B4-BE49-F238E27FC236}">
                <a16:creationId xmlns:a16="http://schemas.microsoft.com/office/drawing/2014/main" id="{BA1BC7E4-E116-E86A-0985-99174FBA1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5138" y="3425825"/>
            <a:ext cx="1247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パソコン</a:t>
            </a:r>
          </a:p>
        </p:txBody>
      </p:sp>
      <p:sp>
        <p:nvSpPr>
          <p:cNvPr id="60434" name="Text Box 18">
            <a:extLst>
              <a:ext uri="{FF2B5EF4-FFF2-40B4-BE49-F238E27FC236}">
                <a16:creationId xmlns:a16="http://schemas.microsoft.com/office/drawing/2014/main" id="{73D72684-6225-0946-4877-69478F388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3375025"/>
            <a:ext cx="1247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スマホ</a:t>
            </a:r>
          </a:p>
        </p:txBody>
      </p:sp>
      <p:pic>
        <p:nvPicPr>
          <p:cNvPr id="60435" name="Picture 19">
            <a:extLst>
              <a:ext uri="{FF2B5EF4-FFF2-40B4-BE49-F238E27FC236}">
                <a16:creationId xmlns:a16="http://schemas.microsoft.com/office/drawing/2014/main" id="{93071EDE-059A-A98A-FC4F-69268F0DC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693988"/>
            <a:ext cx="785813" cy="4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38" name="AutoShape 22">
            <a:extLst>
              <a:ext uri="{FF2B5EF4-FFF2-40B4-BE49-F238E27FC236}">
                <a16:creationId xmlns:a16="http://schemas.microsoft.com/office/drawing/2014/main" id="{754481F5-1D0E-93C6-B2D7-1E4B9B6575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6688" y="2589213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439" name="AutoShape 23">
            <a:extLst>
              <a:ext uri="{FF2B5EF4-FFF2-40B4-BE49-F238E27FC236}">
                <a16:creationId xmlns:a16="http://schemas.microsoft.com/office/drawing/2014/main" id="{03F643D5-7E4B-30A6-062C-25ABE94691D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030538" y="896938"/>
            <a:ext cx="566737" cy="160337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441" name="AutoShape 25">
            <a:extLst>
              <a:ext uri="{FF2B5EF4-FFF2-40B4-BE49-F238E27FC236}">
                <a16:creationId xmlns:a16="http://schemas.microsoft.com/office/drawing/2014/main" id="{BD918163-394E-5693-A246-3C7556F7B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8225" y="3890963"/>
            <a:ext cx="3148013" cy="1611312"/>
          </a:xfrm>
          <a:prstGeom prst="wedgeRectCallout">
            <a:avLst>
              <a:gd name="adj1" fmla="val -59130"/>
              <a:gd name="adj2" fmla="val -2744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1600"/>
              <a:t>家でも、ここの図にあるような機器があるかもしれません。それらをネットワークで接続したり</a:t>
            </a:r>
            <a:r>
              <a:rPr lang="en-US" altLang="ja-JP" sz="1600"/>
              <a:t>DLNA</a:t>
            </a:r>
            <a:r>
              <a:rPr lang="ja-JP" altLang="en-US" sz="1600"/>
              <a:t>ソフトを用意するだけで、写真や映像をいろいろな機器で共有できて、かなり便利になります。</a:t>
            </a:r>
          </a:p>
        </p:txBody>
      </p:sp>
      <p:sp>
        <p:nvSpPr>
          <p:cNvPr id="60444" name="Text Box 28">
            <a:extLst>
              <a:ext uri="{FF2B5EF4-FFF2-40B4-BE49-F238E27FC236}">
                <a16:creationId xmlns:a16="http://schemas.microsoft.com/office/drawing/2014/main" id="{3C155299-D8FE-EB27-2584-97AE37FB3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763" y="1736725"/>
            <a:ext cx="17716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/>
              <a:t>ADSL/</a:t>
            </a:r>
            <a:r>
              <a:rPr lang="ja-JP" altLang="en-US" sz="1400"/>
              <a:t>光回線</a:t>
            </a:r>
            <a:br>
              <a:rPr lang="ja-JP" altLang="en-US" sz="1400"/>
            </a:br>
            <a:r>
              <a:rPr lang="ja-JP" altLang="en-US" sz="1400"/>
              <a:t>などで接続</a:t>
            </a:r>
          </a:p>
        </p:txBody>
      </p:sp>
      <p:sp>
        <p:nvSpPr>
          <p:cNvPr id="60445" name="Line 29">
            <a:extLst>
              <a:ext uri="{FF2B5EF4-FFF2-40B4-BE49-F238E27FC236}">
                <a16:creationId xmlns:a16="http://schemas.microsoft.com/office/drawing/2014/main" id="{3A1387D4-FF71-DA63-1240-C6AFD4E044A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5175" y="1450975"/>
            <a:ext cx="739775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60446" name="Picture 30">
            <a:extLst>
              <a:ext uri="{FF2B5EF4-FFF2-40B4-BE49-F238E27FC236}">
                <a16:creationId xmlns:a16="http://schemas.microsoft.com/office/drawing/2014/main" id="{226B0AF2-9259-857D-0431-CBA079E9F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60500"/>
            <a:ext cx="987425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47" name="Picture 31">
            <a:extLst>
              <a:ext uri="{FF2B5EF4-FFF2-40B4-BE49-F238E27FC236}">
                <a16:creationId xmlns:a16="http://schemas.microsoft.com/office/drawing/2014/main" id="{67CE23EB-CE9F-7D8E-BCAC-D05FC1020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663" y="1373188"/>
            <a:ext cx="766762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49" name="Picture 33">
            <a:extLst>
              <a:ext uri="{FF2B5EF4-FFF2-40B4-BE49-F238E27FC236}">
                <a16:creationId xmlns:a16="http://schemas.microsoft.com/office/drawing/2014/main" id="{EBEA6F01-2EE9-4B6F-A361-003DAD38D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0" y="1381125"/>
            <a:ext cx="766763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50" name="Line 34">
            <a:extLst>
              <a:ext uri="{FF2B5EF4-FFF2-40B4-BE49-F238E27FC236}">
                <a16:creationId xmlns:a16="http://schemas.microsoft.com/office/drawing/2014/main" id="{6EE87DEC-ADDB-418C-D53B-2C7435C75C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19638" y="1603375"/>
            <a:ext cx="231775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0451" name="Line 35">
            <a:extLst>
              <a:ext uri="{FF2B5EF4-FFF2-40B4-BE49-F238E27FC236}">
                <a16:creationId xmlns:a16="http://schemas.microsoft.com/office/drawing/2014/main" id="{8C91B065-DBDF-3DFB-3BD9-0484E87160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643688" y="1595438"/>
            <a:ext cx="2317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0452" name="Text Box 36">
            <a:extLst>
              <a:ext uri="{FF2B5EF4-FFF2-40B4-BE49-F238E27FC236}">
                <a16:creationId xmlns:a16="http://schemas.microsoft.com/office/drawing/2014/main" id="{DCCB731B-E357-422F-753A-4ADA32283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2825" y="1903413"/>
            <a:ext cx="2105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テレビ</a:t>
            </a:r>
            <a:r>
              <a:rPr lang="en-US" altLang="ja-JP" sz="1400"/>
              <a:t>+</a:t>
            </a:r>
            <a:br>
              <a:rPr lang="en-US" altLang="ja-JP" sz="1400"/>
            </a:br>
            <a:r>
              <a:rPr lang="ja-JP" altLang="en-US" sz="1400"/>
              <a:t>据え置きゲーム機</a:t>
            </a:r>
          </a:p>
        </p:txBody>
      </p:sp>
      <p:sp>
        <p:nvSpPr>
          <p:cNvPr id="60453" name="AutoShape 37">
            <a:extLst>
              <a:ext uri="{FF2B5EF4-FFF2-40B4-BE49-F238E27FC236}">
                <a16:creationId xmlns:a16="http://schemas.microsoft.com/office/drawing/2014/main" id="{76F319AB-6E03-7294-8022-151AEF6EA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6413" y="2459038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456" name="Line 40">
            <a:extLst>
              <a:ext uri="{FF2B5EF4-FFF2-40B4-BE49-F238E27FC236}">
                <a16:creationId xmlns:a16="http://schemas.microsoft.com/office/drawing/2014/main" id="{45B47894-438C-BA48-AD6C-D13CA4C7F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200" y="1800225"/>
            <a:ext cx="0" cy="957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0431" name="Line 15">
            <a:extLst>
              <a:ext uri="{FF2B5EF4-FFF2-40B4-BE49-F238E27FC236}">
                <a16:creationId xmlns:a16="http://schemas.microsoft.com/office/drawing/2014/main" id="{F4D100A7-6748-9624-4B5A-257B8466AD85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8575" y="1277938"/>
            <a:ext cx="0" cy="260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60457" name="Picture 41">
            <a:extLst>
              <a:ext uri="{FF2B5EF4-FFF2-40B4-BE49-F238E27FC236}">
                <a16:creationId xmlns:a16="http://schemas.microsoft.com/office/drawing/2014/main" id="{1CBE3654-46E8-C227-6B6E-F78843D78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3452813"/>
            <a:ext cx="126682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58" name="Text Box 42">
            <a:extLst>
              <a:ext uri="{FF2B5EF4-FFF2-40B4-BE49-F238E27FC236}">
                <a16:creationId xmlns:a16="http://schemas.microsoft.com/office/drawing/2014/main" id="{A9900F16-01F4-4DF5-570C-76D811C270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7575" y="4060825"/>
            <a:ext cx="2363788" cy="137795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1400"/>
              <a:t>ブルーレイレコーダーを</a:t>
            </a:r>
            <a:r>
              <a:rPr lang="en-US" altLang="ja-JP" sz="1400"/>
              <a:t>DLNA</a:t>
            </a:r>
            <a:r>
              <a:rPr lang="ja-JP" altLang="en-US" sz="1400"/>
              <a:t>サーバーとして写真や映像を保存・配信します。</a:t>
            </a:r>
            <a:br>
              <a:rPr lang="ja-JP" altLang="en-US" sz="1400"/>
            </a:br>
            <a:r>
              <a:rPr lang="ja-JP" altLang="en-US" sz="1400"/>
              <a:t>また据え置き型ゲーム機でも</a:t>
            </a:r>
            <a:r>
              <a:rPr lang="en-US" altLang="ja-JP" sz="1400"/>
              <a:t>DLNA</a:t>
            </a:r>
            <a:r>
              <a:rPr lang="ja-JP" altLang="en-US" sz="1400"/>
              <a:t>をサポートしているか確認しましょう。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スライド番号プレースホルダー 3">
            <a:extLst>
              <a:ext uri="{FF2B5EF4-FFF2-40B4-BE49-F238E27FC236}">
                <a16:creationId xmlns:a16="http://schemas.microsoft.com/office/drawing/2014/main" id="{BDB8F6F6-11C0-4A34-9379-A55D45FD9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ED9E-8F88-4942-8ACB-AB09344F03BE}" type="slidenum">
              <a:rPr lang="en-US" altLang="ja-JP"/>
              <a:pPr/>
              <a:t>5</a:t>
            </a:fld>
            <a:endParaRPr lang="en-US" altLang="ja-JP"/>
          </a:p>
        </p:txBody>
      </p:sp>
      <p:pic>
        <p:nvPicPr>
          <p:cNvPr id="61480" name="Picture 40">
            <a:extLst>
              <a:ext uri="{FF2B5EF4-FFF2-40B4-BE49-F238E27FC236}">
                <a16:creationId xmlns:a16="http://schemas.microsoft.com/office/drawing/2014/main" id="{37FF0111-7916-C016-D63A-40921AE68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425" y="3736975"/>
            <a:ext cx="1609725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2" name="Picture 2">
            <a:extLst>
              <a:ext uri="{FF2B5EF4-FFF2-40B4-BE49-F238E27FC236}">
                <a16:creationId xmlns:a16="http://schemas.microsoft.com/office/drawing/2014/main" id="{6C6C0569-3460-AD83-2394-37CD0A2CD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675" y="1287463"/>
            <a:ext cx="4857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3" name="Picture 3">
            <a:extLst>
              <a:ext uri="{FF2B5EF4-FFF2-40B4-BE49-F238E27FC236}">
                <a16:creationId xmlns:a16="http://schemas.microsoft.com/office/drawing/2014/main" id="{22F50745-CE89-3CC7-7F90-941069C2B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13" y="1222375"/>
            <a:ext cx="35242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4" name="Text Box 4">
            <a:extLst>
              <a:ext uri="{FF2B5EF4-FFF2-40B4-BE49-F238E27FC236}">
                <a16:creationId xmlns:a16="http://schemas.microsoft.com/office/drawing/2014/main" id="{48735B88-D35C-4FC0-2DA6-C932BE6E27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50" y="242888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400" b="1"/>
              <a:t>構成図サンプル</a:t>
            </a:r>
            <a:r>
              <a:rPr lang="en-US" altLang="ja-JP" sz="2400" b="1"/>
              <a:t>3:</a:t>
            </a:r>
            <a:r>
              <a:rPr lang="ja-JP" altLang="en-US" sz="2400" b="1"/>
              <a:t>家庭用本格システム</a:t>
            </a:r>
          </a:p>
        </p:txBody>
      </p:sp>
      <p:pic>
        <p:nvPicPr>
          <p:cNvPr id="61445" name="Picture 5">
            <a:extLst>
              <a:ext uri="{FF2B5EF4-FFF2-40B4-BE49-F238E27FC236}">
                <a16:creationId xmlns:a16="http://schemas.microsoft.com/office/drawing/2014/main" id="{C98EA869-9D73-6A12-BDAC-A439031AC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738188"/>
            <a:ext cx="506412" cy="97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6" name="Line 6">
            <a:extLst>
              <a:ext uri="{FF2B5EF4-FFF2-40B4-BE49-F238E27FC236}">
                <a16:creationId xmlns:a16="http://schemas.microsoft.com/office/drawing/2014/main" id="{215C2581-E596-4FA7-CA29-9EB9A36A487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74763" y="1344613"/>
            <a:ext cx="7540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447" name="Text Box 7">
            <a:extLst>
              <a:ext uri="{FF2B5EF4-FFF2-40B4-BE49-F238E27FC236}">
                <a16:creationId xmlns:a16="http://schemas.microsoft.com/office/drawing/2014/main" id="{A7D52E62-A4FE-97B1-6531-DFB027DE3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8775" y="1800225"/>
            <a:ext cx="12620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無線</a:t>
            </a:r>
            <a:r>
              <a:rPr lang="en-US" altLang="ja-JP" sz="1400"/>
              <a:t>LAN</a:t>
            </a:r>
            <a:br>
              <a:rPr lang="en-US" altLang="ja-JP" sz="1400"/>
            </a:br>
            <a:r>
              <a:rPr lang="ja-JP" altLang="en-US" sz="1400"/>
              <a:t>ルーター</a:t>
            </a:r>
          </a:p>
        </p:txBody>
      </p:sp>
      <p:pic>
        <p:nvPicPr>
          <p:cNvPr id="61448" name="Picture 8">
            <a:extLst>
              <a:ext uri="{FF2B5EF4-FFF2-40B4-BE49-F238E27FC236}">
                <a16:creationId xmlns:a16="http://schemas.microsoft.com/office/drawing/2014/main" id="{27F3A37B-DC9E-9479-FF22-C206C99B7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263" y="2608263"/>
            <a:ext cx="858837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9" name="Picture 9">
            <a:extLst>
              <a:ext uri="{FF2B5EF4-FFF2-40B4-BE49-F238E27FC236}">
                <a16:creationId xmlns:a16="http://schemas.microsoft.com/office/drawing/2014/main" id="{647CE36B-A66E-89A7-6FB2-AE61773FE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2538413"/>
            <a:ext cx="449263" cy="776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50" name="Text Box 10">
            <a:extLst>
              <a:ext uri="{FF2B5EF4-FFF2-40B4-BE49-F238E27FC236}">
                <a16:creationId xmlns:a16="http://schemas.microsoft.com/office/drawing/2014/main" id="{FFF01034-FE00-02AD-862F-D1F934A6B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4975" y="1852613"/>
            <a:ext cx="2105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テレビ</a:t>
            </a:r>
            <a:r>
              <a:rPr lang="en-US" altLang="ja-JP" sz="1400"/>
              <a:t>+</a:t>
            </a:r>
            <a:br>
              <a:rPr lang="en-US" altLang="ja-JP" sz="1400"/>
            </a:br>
            <a:r>
              <a:rPr lang="ja-JP" altLang="en-US" sz="1400"/>
              <a:t>ブルーレイレコーダー</a:t>
            </a:r>
          </a:p>
        </p:txBody>
      </p:sp>
      <p:sp>
        <p:nvSpPr>
          <p:cNvPr id="61451" name="Line 11">
            <a:extLst>
              <a:ext uri="{FF2B5EF4-FFF2-40B4-BE49-F238E27FC236}">
                <a16:creationId xmlns:a16="http://schemas.microsoft.com/office/drawing/2014/main" id="{15899ECB-455F-BC32-F296-E982133F4DA5}"/>
              </a:ext>
            </a:extLst>
          </p:cNvPr>
          <p:cNvSpPr>
            <a:spLocks noChangeShapeType="1"/>
          </p:cNvSpPr>
          <p:nvPr/>
        </p:nvSpPr>
        <p:spPr bwMode="auto">
          <a:xfrm>
            <a:off x="2447925" y="1146175"/>
            <a:ext cx="4848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452" name="Line 12">
            <a:extLst>
              <a:ext uri="{FF2B5EF4-FFF2-40B4-BE49-F238E27FC236}">
                <a16:creationId xmlns:a16="http://schemas.microsoft.com/office/drawing/2014/main" id="{893240F5-4F60-AABA-65E0-EDEC835CB2BD}"/>
              </a:ext>
            </a:extLst>
          </p:cNvPr>
          <p:cNvSpPr>
            <a:spLocks noChangeShapeType="1"/>
          </p:cNvSpPr>
          <p:nvPr/>
        </p:nvSpPr>
        <p:spPr bwMode="auto">
          <a:xfrm>
            <a:off x="6149975" y="1131888"/>
            <a:ext cx="14288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453" name="Text Box 13">
            <a:extLst>
              <a:ext uri="{FF2B5EF4-FFF2-40B4-BE49-F238E27FC236}">
                <a16:creationId xmlns:a16="http://schemas.microsoft.com/office/drawing/2014/main" id="{189FA42B-4BB8-D11C-7FD3-75404AAED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8025" y="3368675"/>
            <a:ext cx="1247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パソコン</a:t>
            </a:r>
          </a:p>
        </p:txBody>
      </p:sp>
      <p:sp>
        <p:nvSpPr>
          <p:cNvPr id="61454" name="Text Box 14">
            <a:extLst>
              <a:ext uri="{FF2B5EF4-FFF2-40B4-BE49-F238E27FC236}">
                <a16:creationId xmlns:a16="http://schemas.microsoft.com/office/drawing/2014/main" id="{84654940-D9EC-62B1-4983-2749F97B8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7688" y="3317875"/>
            <a:ext cx="1247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スマホ</a:t>
            </a:r>
          </a:p>
        </p:txBody>
      </p:sp>
      <p:pic>
        <p:nvPicPr>
          <p:cNvPr id="61455" name="Picture 15">
            <a:extLst>
              <a:ext uri="{FF2B5EF4-FFF2-40B4-BE49-F238E27FC236}">
                <a16:creationId xmlns:a16="http://schemas.microsoft.com/office/drawing/2014/main" id="{1070D0BE-9CFB-7AC8-0A1F-7B55608BD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175" y="2711450"/>
            <a:ext cx="785813" cy="4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56" name="AutoShape 16">
            <a:extLst>
              <a:ext uri="{FF2B5EF4-FFF2-40B4-BE49-F238E27FC236}">
                <a16:creationId xmlns:a16="http://schemas.microsoft.com/office/drawing/2014/main" id="{64CEB8F0-25C4-7C2C-91A2-58FF1E9E4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9575" y="2532063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57" name="AutoShape 17">
            <a:extLst>
              <a:ext uri="{FF2B5EF4-FFF2-40B4-BE49-F238E27FC236}">
                <a16:creationId xmlns:a16="http://schemas.microsoft.com/office/drawing/2014/main" id="{13E5758D-5000-2530-389E-238D727F4AA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517775" y="781050"/>
            <a:ext cx="566738" cy="160338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58" name="AutoShape 18">
            <a:extLst>
              <a:ext uri="{FF2B5EF4-FFF2-40B4-BE49-F238E27FC236}">
                <a16:creationId xmlns:a16="http://schemas.microsoft.com/office/drawing/2014/main" id="{EF14BE3C-ECA4-6420-A5A7-4BDE1AB2E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8225" y="4051300"/>
            <a:ext cx="3641725" cy="1609725"/>
          </a:xfrm>
          <a:prstGeom prst="wedgeRectCallout">
            <a:avLst>
              <a:gd name="adj1" fmla="val 61681"/>
              <a:gd name="adj2" fmla="val -2751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1600"/>
              <a:t>録画機能付きの</a:t>
            </a:r>
            <a:r>
              <a:rPr lang="en-US" altLang="ja-JP" sz="1600"/>
              <a:t>NAS</a:t>
            </a:r>
            <a:r>
              <a:rPr lang="ja-JP" altLang="en-US" sz="1600"/>
              <a:t>を追加するだけで、ぐっと本格的なホームネットワークになります。この追加で録画できる番組が増えるとともに、パソコンのファイル等を保存してバックアップしたり、パソコン間で共有することができます。</a:t>
            </a:r>
          </a:p>
        </p:txBody>
      </p:sp>
      <p:sp>
        <p:nvSpPr>
          <p:cNvPr id="61459" name="Text Box 19">
            <a:extLst>
              <a:ext uri="{FF2B5EF4-FFF2-40B4-BE49-F238E27FC236}">
                <a16:creationId xmlns:a16="http://schemas.microsoft.com/office/drawing/2014/main" id="{DC2BA93E-7761-0B27-2B69-910323928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20838"/>
            <a:ext cx="17716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/>
              <a:t>ADSL/</a:t>
            </a:r>
            <a:r>
              <a:rPr lang="ja-JP" altLang="en-US" sz="1400"/>
              <a:t>光回線</a:t>
            </a:r>
            <a:br>
              <a:rPr lang="ja-JP" altLang="en-US" sz="1400"/>
            </a:br>
            <a:r>
              <a:rPr lang="ja-JP" altLang="en-US" sz="1400"/>
              <a:t>などで接続</a:t>
            </a:r>
          </a:p>
        </p:txBody>
      </p:sp>
      <p:sp>
        <p:nvSpPr>
          <p:cNvPr id="61460" name="Line 20">
            <a:extLst>
              <a:ext uri="{FF2B5EF4-FFF2-40B4-BE49-F238E27FC236}">
                <a16:creationId xmlns:a16="http://schemas.microsoft.com/office/drawing/2014/main" id="{26CE500B-B0CD-2B0D-F805-C40C1DB8C9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2413" y="1335088"/>
            <a:ext cx="7397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61461" name="Picture 21">
            <a:extLst>
              <a:ext uri="{FF2B5EF4-FFF2-40B4-BE49-F238E27FC236}">
                <a16:creationId xmlns:a16="http://schemas.microsoft.com/office/drawing/2014/main" id="{EEEBAA65-9DD3-CE6B-EE06-C405BB0B9A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8" y="1374775"/>
            <a:ext cx="987425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2" name="Picture 22">
            <a:extLst>
              <a:ext uri="{FF2B5EF4-FFF2-40B4-BE49-F238E27FC236}">
                <a16:creationId xmlns:a16="http://schemas.microsoft.com/office/drawing/2014/main" id="{47459B87-4AD6-9FCE-330C-60054B214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1287463"/>
            <a:ext cx="766763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3" name="Picture 23">
            <a:extLst>
              <a:ext uri="{FF2B5EF4-FFF2-40B4-BE49-F238E27FC236}">
                <a16:creationId xmlns:a16="http://schemas.microsoft.com/office/drawing/2014/main" id="{18747315-81C0-8050-D1B4-77219F821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1295400"/>
            <a:ext cx="766762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4" name="Line 24">
            <a:extLst>
              <a:ext uri="{FF2B5EF4-FFF2-40B4-BE49-F238E27FC236}">
                <a16:creationId xmlns:a16="http://schemas.microsoft.com/office/drawing/2014/main" id="{FBB4D60B-46FB-F982-B98B-9E07DC9D76C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00475" y="1517650"/>
            <a:ext cx="231775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465" name="Line 25">
            <a:extLst>
              <a:ext uri="{FF2B5EF4-FFF2-40B4-BE49-F238E27FC236}">
                <a16:creationId xmlns:a16="http://schemas.microsoft.com/office/drawing/2014/main" id="{F0DF04AD-9056-D56B-0625-23D58162412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24525" y="1509713"/>
            <a:ext cx="2317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466" name="Text Box 26">
            <a:extLst>
              <a:ext uri="{FF2B5EF4-FFF2-40B4-BE49-F238E27FC236}">
                <a16:creationId xmlns:a16="http://schemas.microsoft.com/office/drawing/2014/main" id="{99E81268-061E-E6D2-67E8-363AE8BF5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3663" y="1817688"/>
            <a:ext cx="2105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テレビ</a:t>
            </a:r>
            <a:r>
              <a:rPr lang="en-US" altLang="ja-JP" sz="1400"/>
              <a:t>+</a:t>
            </a:r>
            <a:br>
              <a:rPr lang="en-US" altLang="ja-JP" sz="1400"/>
            </a:br>
            <a:r>
              <a:rPr lang="ja-JP" altLang="en-US" sz="1400"/>
              <a:t>据え置きゲーム機</a:t>
            </a:r>
          </a:p>
        </p:txBody>
      </p:sp>
      <p:sp>
        <p:nvSpPr>
          <p:cNvPr id="61467" name="AutoShape 27">
            <a:extLst>
              <a:ext uri="{FF2B5EF4-FFF2-40B4-BE49-F238E27FC236}">
                <a16:creationId xmlns:a16="http://schemas.microsoft.com/office/drawing/2014/main" id="{2A510720-D387-98F7-ADD3-5790C2D05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9300" y="2401888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69" name="Line 29">
            <a:extLst>
              <a:ext uri="{FF2B5EF4-FFF2-40B4-BE49-F238E27FC236}">
                <a16:creationId xmlns:a16="http://schemas.microsoft.com/office/drawing/2014/main" id="{4CD65CA0-418A-CB62-682A-E5D4B18A425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9413" y="1192213"/>
            <a:ext cx="0" cy="260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472" name="AutoShape 32">
            <a:extLst>
              <a:ext uri="{FF2B5EF4-FFF2-40B4-BE49-F238E27FC236}">
                <a16:creationId xmlns:a16="http://schemas.microsoft.com/office/drawing/2014/main" id="{5D354DBB-B1FA-BD62-40BB-054C22544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8975" y="2509838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473" name="Text Box 33">
            <a:extLst>
              <a:ext uri="{FF2B5EF4-FFF2-40B4-BE49-F238E27FC236}">
                <a16:creationId xmlns:a16="http://schemas.microsoft.com/office/drawing/2014/main" id="{2A496D40-9354-0F9A-A122-6BC4A88DD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338" y="3130550"/>
            <a:ext cx="2105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無線</a:t>
            </a:r>
            <a:r>
              <a:rPr lang="en-US" altLang="ja-JP" sz="1400"/>
              <a:t>LAN</a:t>
            </a:r>
            <a:r>
              <a:rPr lang="ja-JP" altLang="en-US" sz="1400"/>
              <a:t>機能つき</a:t>
            </a:r>
            <a:br>
              <a:rPr lang="ja-JP" altLang="en-US" sz="1400"/>
            </a:br>
            <a:r>
              <a:rPr lang="ja-JP" altLang="en-US" sz="1400"/>
              <a:t>プリンター</a:t>
            </a:r>
          </a:p>
        </p:txBody>
      </p:sp>
      <p:pic>
        <p:nvPicPr>
          <p:cNvPr id="61474" name="Picture 34">
            <a:extLst>
              <a:ext uri="{FF2B5EF4-FFF2-40B4-BE49-F238E27FC236}">
                <a16:creationId xmlns:a16="http://schemas.microsoft.com/office/drawing/2014/main" id="{C4C2182E-BF7C-BE9F-5497-58EA0EB23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282700"/>
            <a:ext cx="255587" cy="62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5" name="Text Box 35">
            <a:extLst>
              <a:ext uri="{FF2B5EF4-FFF2-40B4-BE49-F238E27FC236}">
                <a16:creationId xmlns:a16="http://schemas.microsoft.com/office/drawing/2014/main" id="{D040D382-1274-15EF-09C3-DA5BE76BD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7113" y="1330325"/>
            <a:ext cx="13509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録画機能付き</a:t>
            </a:r>
            <a:br>
              <a:rPr lang="ja-JP" altLang="en-US" sz="1400"/>
            </a:br>
            <a:r>
              <a:rPr lang="en-US" altLang="ja-JP" sz="1400"/>
              <a:t>NAS</a:t>
            </a:r>
          </a:p>
        </p:txBody>
      </p:sp>
      <p:sp>
        <p:nvSpPr>
          <p:cNvPr id="61476" name="Line 36">
            <a:extLst>
              <a:ext uri="{FF2B5EF4-FFF2-40B4-BE49-F238E27FC236}">
                <a16:creationId xmlns:a16="http://schemas.microsoft.com/office/drawing/2014/main" id="{063711DD-C8FB-B49E-7B10-24A0E6B1A330}"/>
              </a:ext>
            </a:extLst>
          </p:cNvPr>
          <p:cNvSpPr>
            <a:spLocks noChangeShapeType="1"/>
          </p:cNvSpPr>
          <p:nvPr/>
        </p:nvSpPr>
        <p:spPr bwMode="auto">
          <a:xfrm>
            <a:off x="7275513" y="1154113"/>
            <a:ext cx="14287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61477" name="Picture 37">
            <a:extLst>
              <a:ext uri="{FF2B5EF4-FFF2-40B4-BE49-F238E27FC236}">
                <a16:creationId xmlns:a16="http://schemas.microsoft.com/office/drawing/2014/main" id="{869BC66A-C044-3789-809B-8E016C416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650" y="2614613"/>
            <a:ext cx="1249363" cy="81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8" name="Line 38">
            <a:extLst>
              <a:ext uri="{FF2B5EF4-FFF2-40B4-BE49-F238E27FC236}">
                <a16:creationId xmlns:a16="http://schemas.microsoft.com/office/drawing/2014/main" id="{51548E90-49C7-0008-A079-004433C7279E}"/>
              </a:ext>
            </a:extLst>
          </p:cNvPr>
          <p:cNvSpPr>
            <a:spLocks noChangeShapeType="1"/>
          </p:cNvSpPr>
          <p:nvPr/>
        </p:nvSpPr>
        <p:spPr bwMode="auto">
          <a:xfrm>
            <a:off x="2900363" y="1131888"/>
            <a:ext cx="14287" cy="161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479" name="Text Box 39">
            <a:extLst>
              <a:ext uri="{FF2B5EF4-FFF2-40B4-BE49-F238E27FC236}">
                <a16:creationId xmlns:a16="http://schemas.microsoft.com/office/drawing/2014/main" id="{991C9361-6A9E-9450-1F4E-96D9B13EB6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2650" y="3376613"/>
            <a:ext cx="1784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据え置きパソコン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スライド番号プレースホルダー 3">
            <a:extLst>
              <a:ext uri="{FF2B5EF4-FFF2-40B4-BE49-F238E27FC236}">
                <a16:creationId xmlns:a16="http://schemas.microsoft.com/office/drawing/2014/main" id="{AA0B51D5-CE9A-41AF-B277-D40834C0A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78A6-958C-437A-8484-1F85846CAEF8}" type="slidenum">
              <a:rPr lang="en-US" altLang="ja-JP"/>
              <a:pPr/>
              <a:t>6</a:t>
            </a:fld>
            <a:endParaRPr lang="en-US" altLang="ja-JP"/>
          </a:p>
        </p:txBody>
      </p:sp>
      <p:pic>
        <p:nvPicPr>
          <p:cNvPr id="62466" name="Picture 2">
            <a:extLst>
              <a:ext uri="{FF2B5EF4-FFF2-40B4-BE49-F238E27FC236}">
                <a16:creationId xmlns:a16="http://schemas.microsoft.com/office/drawing/2014/main" id="{824D907C-9BAE-BD0C-C4BC-54CE2536A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1287463"/>
            <a:ext cx="4857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67" name="Picture 3">
            <a:extLst>
              <a:ext uri="{FF2B5EF4-FFF2-40B4-BE49-F238E27FC236}">
                <a16:creationId xmlns:a16="http://schemas.microsoft.com/office/drawing/2014/main" id="{30D7B364-7AE3-C0AF-0EC2-6B6099A00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13" y="1222375"/>
            <a:ext cx="35242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68" name="Text Box 4">
            <a:extLst>
              <a:ext uri="{FF2B5EF4-FFF2-40B4-BE49-F238E27FC236}">
                <a16:creationId xmlns:a16="http://schemas.microsoft.com/office/drawing/2014/main" id="{DBAEB7E6-9569-FBA6-DA14-465647F09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50" y="242888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400" b="1"/>
              <a:t>構成図サンプル</a:t>
            </a:r>
            <a:r>
              <a:rPr lang="en-US" altLang="ja-JP" sz="2400" b="1"/>
              <a:t>4:</a:t>
            </a:r>
            <a:r>
              <a:rPr lang="ja-JP" altLang="en-US" sz="2400" b="1"/>
              <a:t>家庭用大規模システム</a:t>
            </a:r>
          </a:p>
        </p:txBody>
      </p:sp>
      <p:pic>
        <p:nvPicPr>
          <p:cNvPr id="62469" name="Picture 5">
            <a:extLst>
              <a:ext uri="{FF2B5EF4-FFF2-40B4-BE49-F238E27FC236}">
                <a16:creationId xmlns:a16="http://schemas.microsoft.com/office/drawing/2014/main" id="{E7B7D5C8-2D39-93F6-D42E-5728CCC75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738188"/>
            <a:ext cx="506412" cy="97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70" name="Line 6">
            <a:extLst>
              <a:ext uri="{FF2B5EF4-FFF2-40B4-BE49-F238E27FC236}">
                <a16:creationId xmlns:a16="http://schemas.microsoft.com/office/drawing/2014/main" id="{22F0493A-2B41-C848-2065-6322B5AE26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74763" y="1344613"/>
            <a:ext cx="7540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471" name="Text Box 7">
            <a:extLst>
              <a:ext uri="{FF2B5EF4-FFF2-40B4-BE49-F238E27FC236}">
                <a16:creationId xmlns:a16="http://schemas.microsoft.com/office/drawing/2014/main" id="{42C0E2AE-6B32-2E42-2567-67DA12C1BC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8775" y="1800225"/>
            <a:ext cx="12620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無線</a:t>
            </a:r>
            <a:r>
              <a:rPr lang="en-US" altLang="ja-JP" sz="1400"/>
              <a:t>LAN</a:t>
            </a:r>
            <a:br>
              <a:rPr lang="en-US" altLang="ja-JP" sz="1400"/>
            </a:br>
            <a:r>
              <a:rPr lang="ja-JP" altLang="en-US" sz="1400"/>
              <a:t>ルーター</a:t>
            </a:r>
          </a:p>
        </p:txBody>
      </p:sp>
      <p:pic>
        <p:nvPicPr>
          <p:cNvPr id="62472" name="Picture 8">
            <a:extLst>
              <a:ext uri="{FF2B5EF4-FFF2-40B4-BE49-F238E27FC236}">
                <a16:creationId xmlns:a16="http://schemas.microsoft.com/office/drawing/2014/main" id="{C091889F-2D69-722C-59DD-958C702FCD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2740025"/>
            <a:ext cx="858837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73" name="Picture 9">
            <a:extLst>
              <a:ext uri="{FF2B5EF4-FFF2-40B4-BE49-F238E27FC236}">
                <a16:creationId xmlns:a16="http://schemas.microsoft.com/office/drawing/2014/main" id="{A1F0327E-EA79-2A83-53AE-B5D6A3AFE8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4108450"/>
            <a:ext cx="449263" cy="7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74" name="Text Box 10">
            <a:extLst>
              <a:ext uri="{FF2B5EF4-FFF2-40B4-BE49-F238E27FC236}">
                <a16:creationId xmlns:a16="http://schemas.microsoft.com/office/drawing/2014/main" id="{66121C1B-6102-6DAB-1D7B-36B1E9F7B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4975" y="1852613"/>
            <a:ext cx="2105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テレビ</a:t>
            </a:r>
            <a:r>
              <a:rPr lang="en-US" altLang="ja-JP" sz="1400"/>
              <a:t>+</a:t>
            </a:r>
            <a:br>
              <a:rPr lang="en-US" altLang="ja-JP" sz="1400"/>
            </a:br>
            <a:r>
              <a:rPr lang="ja-JP" altLang="en-US" sz="1400"/>
              <a:t>ブルーレイレコーダー</a:t>
            </a:r>
          </a:p>
        </p:txBody>
      </p:sp>
      <p:sp>
        <p:nvSpPr>
          <p:cNvPr id="62475" name="Line 11">
            <a:extLst>
              <a:ext uri="{FF2B5EF4-FFF2-40B4-BE49-F238E27FC236}">
                <a16:creationId xmlns:a16="http://schemas.microsoft.com/office/drawing/2014/main" id="{4722F2E5-10A6-5C86-6419-4422F68BDF9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47925" y="1131888"/>
            <a:ext cx="5051425" cy="14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476" name="Line 12">
            <a:extLst>
              <a:ext uri="{FF2B5EF4-FFF2-40B4-BE49-F238E27FC236}">
                <a16:creationId xmlns:a16="http://schemas.microsoft.com/office/drawing/2014/main" id="{E49A503A-DFCB-9BC0-D480-844E0BD8466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7800" y="1131888"/>
            <a:ext cx="14288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477" name="Text Box 13">
            <a:extLst>
              <a:ext uri="{FF2B5EF4-FFF2-40B4-BE49-F238E27FC236}">
                <a16:creationId xmlns:a16="http://schemas.microsoft.com/office/drawing/2014/main" id="{A13F1EF6-0CAD-52F9-44B2-D05D464A3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0550" y="3500438"/>
            <a:ext cx="1247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パソコン</a:t>
            </a:r>
          </a:p>
        </p:txBody>
      </p:sp>
      <p:sp>
        <p:nvSpPr>
          <p:cNvPr id="62478" name="Text Box 14">
            <a:extLst>
              <a:ext uri="{FF2B5EF4-FFF2-40B4-BE49-F238E27FC236}">
                <a16:creationId xmlns:a16="http://schemas.microsoft.com/office/drawing/2014/main" id="{56CEDC86-E4E1-BCD0-AC46-EE595F14A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4600" y="4887913"/>
            <a:ext cx="1247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スマホ</a:t>
            </a:r>
          </a:p>
        </p:txBody>
      </p:sp>
      <p:pic>
        <p:nvPicPr>
          <p:cNvPr id="62479" name="Picture 15">
            <a:extLst>
              <a:ext uri="{FF2B5EF4-FFF2-40B4-BE49-F238E27FC236}">
                <a16:creationId xmlns:a16="http://schemas.microsoft.com/office/drawing/2014/main" id="{0EFE8705-0D58-8FF8-C5B7-60D2EF8F6E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0" y="2843213"/>
            <a:ext cx="785813" cy="4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80" name="AutoShape 16">
            <a:extLst>
              <a:ext uri="{FF2B5EF4-FFF2-40B4-BE49-F238E27FC236}">
                <a16:creationId xmlns:a16="http://schemas.microsoft.com/office/drawing/2014/main" id="{D46427BA-2F81-2E9F-B588-5A72AA77F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5575" y="3941763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81" name="AutoShape 17">
            <a:extLst>
              <a:ext uri="{FF2B5EF4-FFF2-40B4-BE49-F238E27FC236}">
                <a16:creationId xmlns:a16="http://schemas.microsoft.com/office/drawing/2014/main" id="{91877D92-B317-9DA5-1E18-481A84C3CFD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517775" y="781050"/>
            <a:ext cx="566738" cy="160338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83" name="Text Box 19">
            <a:extLst>
              <a:ext uri="{FF2B5EF4-FFF2-40B4-BE49-F238E27FC236}">
                <a16:creationId xmlns:a16="http://schemas.microsoft.com/office/drawing/2014/main" id="{A5C1B14F-4D3B-B7B3-F5EC-E44D57C8C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20838"/>
            <a:ext cx="17716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/>
              <a:t>ADSL/</a:t>
            </a:r>
            <a:r>
              <a:rPr lang="ja-JP" altLang="en-US" sz="1400"/>
              <a:t>光回線</a:t>
            </a:r>
            <a:br>
              <a:rPr lang="ja-JP" altLang="en-US" sz="1400"/>
            </a:br>
            <a:r>
              <a:rPr lang="ja-JP" altLang="en-US" sz="1400"/>
              <a:t>などで接続</a:t>
            </a:r>
          </a:p>
        </p:txBody>
      </p:sp>
      <p:sp>
        <p:nvSpPr>
          <p:cNvPr id="62484" name="Line 20">
            <a:extLst>
              <a:ext uri="{FF2B5EF4-FFF2-40B4-BE49-F238E27FC236}">
                <a16:creationId xmlns:a16="http://schemas.microsoft.com/office/drawing/2014/main" id="{D35AA406-A036-DD5C-3449-D70FEC8CA94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2413" y="1335088"/>
            <a:ext cx="7397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62485" name="Picture 21">
            <a:extLst>
              <a:ext uri="{FF2B5EF4-FFF2-40B4-BE49-F238E27FC236}">
                <a16:creationId xmlns:a16="http://schemas.microsoft.com/office/drawing/2014/main" id="{17197BB5-37D1-A2BD-EBAE-147DB7728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8" y="1374775"/>
            <a:ext cx="987425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86" name="Picture 22">
            <a:extLst>
              <a:ext uri="{FF2B5EF4-FFF2-40B4-BE49-F238E27FC236}">
                <a16:creationId xmlns:a16="http://schemas.microsoft.com/office/drawing/2014/main" id="{75405DD6-0704-B1B4-4602-F037B0DE4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1287463"/>
            <a:ext cx="766763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87" name="Picture 23">
            <a:extLst>
              <a:ext uri="{FF2B5EF4-FFF2-40B4-BE49-F238E27FC236}">
                <a16:creationId xmlns:a16="http://schemas.microsoft.com/office/drawing/2014/main" id="{021FABA0-9DF0-9482-0C07-2213100C70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663" y="1295400"/>
            <a:ext cx="766762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88" name="Line 24">
            <a:extLst>
              <a:ext uri="{FF2B5EF4-FFF2-40B4-BE49-F238E27FC236}">
                <a16:creationId xmlns:a16="http://schemas.microsoft.com/office/drawing/2014/main" id="{514DC7F1-2919-9706-57FF-B8ACE14E33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00475" y="1517650"/>
            <a:ext cx="231775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489" name="Line 25">
            <a:extLst>
              <a:ext uri="{FF2B5EF4-FFF2-40B4-BE49-F238E27FC236}">
                <a16:creationId xmlns:a16="http://schemas.microsoft.com/office/drawing/2014/main" id="{A782E53B-03F8-ADEB-3EC5-01847C5BF8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02350" y="1509713"/>
            <a:ext cx="2317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490" name="Text Box 26">
            <a:extLst>
              <a:ext uri="{FF2B5EF4-FFF2-40B4-BE49-F238E27FC236}">
                <a16:creationId xmlns:a16="http://schemas.microsoft.com/office/drawing/2014/main" id="{68545CDF-8B83-30B6-6590-8BCDC1147D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0463" y="1833563"/>
            <a:ext cx="2105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テレビ</a:t>
            </a:r>
            <a:r>
              <a:rPr lang="en-US" altLang="ja-JP" sz="1400"/>
              <a:t>+HDD</a:t>
            </a:r>
            <a:br>
              <a:rPr lang="en-US" altLang="ja-JP" sz="1400"/>
            </a:br>
            <a:r>
              <a:rPr lang="ja-JP" altLang="en-US" sz="1400"/>
              <a:t>据え置きゲーム機</a:t>
            </a:r>
          </a:p>
        </p:txBody>
      </p:sp>
      <p:sp>
        <p:nvSpPr>
          <p:cNvPr id="62491" name="AutoShape 27">
            <a:extLst>
              <a:ext uri="{FF2B5EF4-FFF2-40B4-BE49-F238E27FC236}">
                <a16:creationId xmlns:a16="http://schemas.microsoft.com/office/drawing/2014/main" id="{2210A70C-3CE9-9BBA-EBB6-D48AFEB96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1825" y="2533650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92" name="Line 28">
            <a:extLst>
              <a:ext uri="{FF2B5EF4-FFF2-40B4-BE49-F238E27FC236}">
                <a16:creationId xmlns:a16="http://schemas.microsoft.com/office/drawing/2014/main" id="{B686A4CA-9441-7682-1F33-C570E1AFE8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7825" y="1117600"/>
            <a:ext cx="1588" cy="334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493" name="AutoShape 29">
            <a:extLst>
              <a:ext uri="{FF2B5EF4-FFF2-40B4-BE49-F238E27FC236}">
                <a16:creationId xmlns:a16="http://schemas.microsoft.com/office/drawing/2014/main" id="{EE9802FC-20ED-3D79-5F56-CF49085E0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1500" y="2641600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494" name="Text Box 30">
            <a:extLst>
              <a:ext uri="{FF2B5EF4-FFF2-40B4-BE49-F238E27FC236}">
                <a16:creationId xmlns:a16="http://schemas.microsoft.com/office/drawing/2014/main" id="{4BD830B7-CAAA-4E76-7C27-59EE57221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6863" y="3262313"/>
            <a:ext cx="21050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無線</a:t>
            </a:r>
            <a:r>
              <a:rPr lang="en-US" altLang="ja-JP" sz="1400"/>
              <a:t>LAN</a:t>
            </a:r>
            <a:r>
              <a:rPr lang="ja-JP" altLang="en-US" sz="1400"/>
              <a:t>機能つき</a:t>
            </a:r>
            <a:br>
              <a:rPr lang="ja-JP" altLang="en-US" sz="1400"/>
            </a:br>
            <a:r>
              <a:rPr lang="ja-JP" altLang="en-US" sz="1400"/>
              <a:t>プリンター</a:t>
            </a:r>
          </a:p>
        </p:txBody>
      </p:sp>
      <p:pic>
        <p:nvPicPr>
          <p:cNvPr id="62495" name="Picture 31">
            <a:extLst>
              <a:ext uri="{FF2B5EF4-FFF2-40B4-BE49-F238E27FC236}">
                <a16:creationId xmlns:a16="http://schemas.microsoft.com/office/drawing/2014/main" id="{B1EFDEB0-0DDB-2F49-9EC3-BB8BD0714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113" y="1298575"/>
            <a:ext cx="458787" cy="62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96" name="Text Box 32">
            <a:extLst>
              <a:ext uri="{FF2B5EF4-FFF2-40B4-BE49-F238E27FC236}">
                <a16:creationId xmlns:a16="http://schemas.microsoft.com/office/drawing/2014/main" id="{05D00D7C-0CF0-568A-32C7-356982B10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31088" y="1303338"/>
            <a:ext cx="1712912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ja-JP" sz="1400"/>
              <a:t>DTCP-IP</a:t>
            </a:r>
            <a:br>
              <a:rPr lang="ja-JP" altLang="ja-JP" sz="1400"/>
            </a:br>
            <a:r>
              <a:rPr lang="ja-JP" altLang="en-US" sz="1400"/>
              <a:t>機能付き</a:t>
            </a:r>
            <a:br>
              <a:rPr lang="ja-JP" altLang="en-US" sz="1400"/>
            </a:br>
            <a:r>
              <a:rPr lang="en-US" altLang="ja-JP" sz="1400"/>
              <a:t>NAS</a:t>
            </a:r>
          </a:p>
        </p:txBody>
      </p:sp>
      <p:sp>
        <p:nvSpPr>
          <p:cNvPr id="62497" name="Line 33">
            <a:extLst>
              <a:ext uri="{FF2B5EF4-FFF2-40B4-BE49-F238E27FC236}">
                <a16:creationId xmlns:a16="http://schemas.microsoft.com/office/drawing/2014/main" id="{8FFF41DB-AC3E-AD12-E2CA-2A8763F95A6C}"/>
              </a:ext>
            </a:extLst>
          </p:cNvPr>
          <p:cNvSpPr>
            <a:spLocks noChangeShapeType="1"/>
          </p:cNvSpPr>
          <p:nvPr/>
        </p:nvSpPr>
        <p:spPr bwMode="auto">
          <a:xfrm>
            <a:off x="7478713" y="1154113"/>
            <a:ext cx="14287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62498" name="Picture 34">
            <a:extLst>
              <a:ext uri="{FF2B5EF4-FFF2-40B4-BE49-F238E27FC236}">
                <a16:creationId xmlns:a16="http://schemas.microsoft.com/office/drawing/2014/main" id="{BC51885D-7EED-1A16-5975-12B97A8EC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8" y="2705100"/>
            <a:ext cx="1249362" cy="81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500" name="Text Box 36">
            <a:extLst>
              <a:ext uri="{FF2B5EF4-FFF2-40B4-BE49-F238E27FC236}">
                <a16:creationId xmlns:a16="http://schemas.microsoft.com/office/drawing/2014/main" id="{69608787-B849-73AD-68AC-E9EC2412D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3451225"/>
            <a:ext cx="21478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据え置きパソコン</a:t>
            </a:r>
            <a:br>
              <a:rPr lang="ja-JP" altLang="en-US" sz="1600"/>
            </a:br>
            <a:r>
              <a:rPr lang="en-US" altLang="ja-JP" sz="1600"/>
              <a:t>+</a:t>
            </a:r>
            <a:r>
              <a:rPr lang="ja-JP" altLang="en-US" sz="1600"/>
              <a:t>　無線</a:t>
            </a:r>
            <a:r>
              <a:rPr lang="en-US" altLang="ja-JP" sz="1600"/>
              <a:t>LAN</a:t>
            </a:r>
            <a:r>
              <a:rPr lang="ja-JP" altLang="en-US" sz="1600"/>
              <a:t>子機</a:t>
            </a:r>
          </a:p>
        </p:txBody>
      </p:sp>
      <p:pic>
        <p:nvPicPr>
          <p:cNvPr id="62502" name="Picture 38">
            <a:extLst>
              <a:ext uri="{FF2B5EF4-FFF2-40B4-BE49-F238E27FC236}">
                <a16:creationId xmlns:a16="http://schemas.microsoft.com/office/drawing/2014/main" id="{1E635465-AB44-B31F-B11B-B2F62066F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238" y="2390775"/>
            <a:ext cx="352425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503" name="Line 39">
            <a:extLst>
              <a:ext uri="{FF2B5EF4-FFF2-40B4-BE49-F238E27FC236}">
                <a16:creationId xmlns:a16="http://schemas.microsoft.com/office/drawing/2014/main" id="{75EC3757-CF64-E8C4-ED81-720F33E4898C}"/>
              </a:ext>
            </a:extLst>
          </p:cNvPr>
          <p:cNvSpPr>
            <a:spLocks noChangeShapeType="1"/>
          </p:cNvSpPr>
          <p:nvPr/>
        </p:nvSpPr>
        <p:spPr bwMode="auto">
          <a:xfrm>
            <a:off x="2584450" y="2584450"/>
            <a:ext cx="0" cy="2174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504" name="AutoShape 40">
            <a:extLst>
              <a:ext uri="{FF2B5EF4-FFF2-40B4-BE49-F238E27FC236}">
                <a16:creationId xmlns:a16="http://schemas.microsoft.com/office/drawing/2014/main" id="{435638F1-1D31-6EA2-6ADB-29A1B461D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5" y="2425700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505" name="Text Box 41">
            <a:extLst>
              <a:ext uri="{FF2B5EF4-FFF2-40B4-BE49-F238E27FC236}">
                <a16:creationId xmlns:a16="http://schemas.microsoft.com/office/drawing/2014/main" id="{13C99505-82AC-558B-AD0F-1256146F8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9325" y="3194050"/>
            <a:ext cx="21050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/>
              <a:t>テレビ</a:t>
            </a:r>
            <a:r>
              <a:rPr lang="en-US" altLang="ja-JP" sz="1400"/>
              <a:t>+</a:t>
            </a:r>
            <a:br>
              <a:rPr lang="en-US" altLang="ja-JP" sz="1400"/>
            </a:br>
            <a:r>
              <a:rPr lang="ja-JP" altLang="en-US" sz="1400"/>
              <a:t>ブルーレイレコーダー</a:t>
            </a:r>
            <a:br>
              <a:rPr lang="ja-JP" altLang="en-US" sz="1400"/>
            </a:br>
            <a:r>
              <a:rPr lang="en-US" altLang="ja-JP" sz="1400"/>
              <a:t>(</a:t>
            </a:r>
            <a:r>
              <a:rPr lang="ja-JP" altLang="en-US" sz="1400"/>
              <a:t>無線</a:t>
            </a:r>
            <a:r>
              <a:rPr lang="en-US" altLang="ja-JP" sz="1400"/>
              <a:t>LAN</a:t>
            </a:r>
            <a:r>
              <a:rPr lang="ja-JP" altLang="en-US" sz="1400"/>
              <a:t>機能つき</a:t>
            </a:r>
            <a:r>
              <a:rPr lang="en-US" altLang="ja-JP" sz="1400"/>
              <a:t>)</a:t>
            </a:r>
          </a:p>
        </p:txBody>
      </p:sp>
      <p:pic>
        <p:nvPicPr>
          <p:cNvPr id="62506" name="Picture 42">
            <a:extLst>
              <a:ext uri="{FF2B5EF4-FFF2-40B4-BE49-F238E27FC236}">
                <a16:creationId xmlns:a16="http://schemas.microsoft.com/office/drawing/2014/main" id="{9600098F-6E4D-21C4-AC78-CA95866D9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88" y="2716213"/>
            <a:ext cx="987425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507" name="Picture 43">
            <a:extLst>
              <a:ext uri="{FF2B5EF4-FFF2-40B4-BE49-F238E27FC236}">
                <a16:creationId xmlns:a16="http://schemas.microsoft.com/office/drawing/2014/main" id="{11F63378-753D-F931-844F-E02DB5E26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850" y="2628900"/>
            <a:ext cx="766763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508" name="Line 44">
            <a:extLst>
              <a:ext uri="{FF2B5EF4-FFF2-40B4-BE49-F238E27FC236}">
                <a16:creationId xmlns:a16="http://schemas.microsoft.com/office/drawing/2014/main" id="{13FD440B-4B37-E5D5-A17C-6487637BEC9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4825" y="2859088"/>
            <a:ext cx="2317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510" name="AutoShape 46">
            <a:extLst>
              <a:ext uri="{FF2B5EF4-FFF2-40B4-BE49-F238E27FC236}">
                <a16:creationId xmlns:a16="http://schemas.microsoft.com/office/drawing/2014/main" id="{EF313FE6-2908-EA67-6891-CDC9B47DB0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2497138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511" name="Line 47">
            <a:extLst>
              <a:ext uri="{FF2B5EF4-FFF2-40B4-BE49-F238E27FC236}">
                <a16:creationId xmlns:a16="http://schemas.microsoft.com/office/drawing/2014/main" id="{47F68D8E-C237-CA66-6463-823396AB807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2625" y="1146175"/>
            <a:ext cx="14288" cy="188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62512" name="Picture 48">
            <a:extLst>
              <a:ext uri="{FF2B5EF4-FFF2-40B4-BE49-F238E27FC236}">
                <a16:creationId xmlns:a16="http://schemas.microsoft.com/office/drawing/2014/main" id="{8203513C-027B-D5DC-4A10-916136C6C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738" y="1311275"/>
            <a:ext cx="155575" cy="45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513" name="Line 49">
            <a:extLst>
              <a:ext uri="{FF2B5EF4-FFF2-40B4-BE49-F238E27FC236}">
                <a16:creationId xmlns:a16="http://schemas.microsoft.com/office/drawing/2014/main" id="{A89D69ED-F1FC-BFBC-75D9-72814EE437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38750" y="1503363"/>
            <a:ext cx="231775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62514" name="Picture 50">
            <a:extLst>
              <a:ext uri="{FF2B5EF4-FFF2-40B4-BE49-F238E27FC236}">
                <a16:creationId xmlns:a16="http://schemas.microsoft.com/office/drawing/2014/main" id="{6DDA4849-CDFE-8EA3-BA91-0BA0F0D6F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4297363"/>
            <a:ext cx="733425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515" name="AutoShape 51">
            <a:extLst>
              <a:ext uri="{FF2B5EF4-FFF2-40B4-BE49-F238E27FC236}">
                <a16:creationId xmlns:a16="http://schemas.microsoft.com/office/drawing/2014/main" id="{C59E192B-9E68-CA91-CBF7-FD858D939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1638" y="4006850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516" name="Text Box 52">
            <a:extLst>
              <a:ext uri="{FF2B5EF4-FFF2-40B4-BE49-F238E27FC236}">
                <a16:creationId xmlns:a16="http://schemas.microsoft.com/office/drawing/2014/main" id="{CAC2A14E-3473-B20E-8DE7-E20732DEB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2088" y="4648200"/>
            <a:ext cx="12477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携帯</a:t>
            </a:r>
            <a:br>
              <a:rPr lang="ja-JP" altLang="en-US" sz="1600"/>
            </a:br>
            <a:r>
              <a:rPr lang="ja-JP" altLang="en-US" sz="1600"/>
              <a:t>ゲーム機</a:t>
            </a:r>
          </a:p>
        </p:txBody>
      </p:sp>
      <p:pic>
        <p:nvPicPr>
          <p:cNvPr id="62517" name="Picture 53">
            <a:extLst>
              <a:ext uri="{FF2B5EF4-FFF2-40B4-BE49-F238E27FC236}">
                <a16:creationId xmlns:a16="http://schemas.microsoft.com/office/drawing/2014/main" id="{A0E29DBA-7E0C-9C6F-3959-9DD9B5ED7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4159250"/>
            <a:ext cx="106680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518" name="AutoShape 54">
            <a:extLst>
              <a:ext uri="{FF2B5EF4-FFF2-40B4-BE49-F238E27FC236}">
                <a16:creationId xmlns:a16="http://schemas.microsoft.com/office/drawing/2014/main" id="{D2DE6D3F-5578-6EAE-A585-D8C5CD10C2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4663" y="3968750"/>
            <a:ext cx="520700" cy="130175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519" name="Text Box 55">
            <a:extLst>
              <a:ext uri="{FF2B5EF4-FFF2-40B4-BE49-F238E27FC236}">
                <a16:creationId xmlns:a16="http://schemas.microsoft.com/office/drawing/2014/main" id="{53AE22B7-4FF4-66FD-A63F-DA60E9C791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7163" y="4894263"/>
            <a:ext cx="1247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タブレット</a:t>
            </a:r>
          </a:p>
        </p:txBody>
      </p:sp>
      <p:pic>
        <p:nvPicPr>
          <p:cNvPr id="62520" name="Picture 56">
            <a:extLst>
              <a:ext uri="{FF2B5EF4-FFF2-40B4-BE49-F238E27FC236}">
                <a16:creationId xmlns:a16="http://schemas.microsoft.com/office/drawing/2014/main" id="{498288C6-C9F3-7D61-8680-2B93F807C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4133850"/>
            <a:ext cx="1600200" cy="230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521" name="AutoShape 57">
            <a:extLst>
              <a:ext uri="{FF2B5EF4-FFF2-40B4-BE49-F238E27FC236}">
                <a16:creationId xmlns:a16="http://schemas.microsoft.com/office/drawing/2014/main" id="{279C3FF0-7F3D-B8B5-3F3C-F4AD2F6F1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1663" y="4237038"/>
            <a:ext cx="2887662" cy="2308225"/>
          </a:xfrm>
          <a:prstGeom prst="wedgeRectCallout">
            <a:avLst>
              <a:gd name="adj1" fmla="val -61269"/>
              <a:gd name="adj2" fmla="val -2654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1600"/>
              <a:t>最近の携帯型の</a:t>
            </a:r>
            <a:r>
              <a:rPr lang="en-US" altLang="ja-JP" sz="1600"/>
              <a:t>IT</a:t>
            </a:r>
            <a:r>
              <a:rPr lang="ja-JP" altLang="en-US" sz="1600"/>
              <a:t>機器は、ほとんど</a:t>
            </a:r>
            <a:r>
              <a:rPr lang="en-US" altLang="ja-JP" sz="1600"/>
              <a:t>WiFi</a:t>
            </a:r>
            <a:r>
              <a:rPr lang="ja-JP" altLang="en-US" sz="1600"/>
              <a:t>の接続ができます。これらもホームネットワークに接続できます。同様にブルーレイレコーダーなどの</a:t>
            </a:r>
            <a:r>
              <a:rPr lang="en-US" altLang="ja-JP" sz="1600"/>
              <a:t>AV</a:t>
            </a:r>
            <a:r>
              <a:rPr lang="ja-JP" altLang="en-US" sz="1600"/>
              <a:t>機器も高速の無線接続に対応したものが増えてきていて、離れた部屋の機器も簡単に接続できるようになってきています。</a:t>
            </a:r>
          </a:p>
        </p:txBody>
      </p:sp>
      <p:sp>
        <p:nvSpPr>
          <p:cNvPr id="62522" name="Text Box 58">
            <a:extLst>
              <a:ext uri="{FF2B5EF4-FFF2-40B4-BE49-F238E27FC236}">
                <a16:creationId xmlns:a16="http://schemas.microsoft.com/office/drawing/2014/main" id="{5A0C90C9-40FC-D9B5-56AB-674F01CC45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5351463"/>
            <a:ext cx="3233737" cy="9525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1400"/>
              <a:t>高速</a:t>
            </a:r>
            <a:r>
              <a:rPr lang="en-US" altLang="ja-JP" sz="1400"/>
              <a:t>LAN</a:t>
            </a:r>
            <a:r>
              <a:rPr lang="ja-JP" altLang="en-US" sz="1400"/>
              <a:t>接続が接続機器の台数が増えると、電波の干渉などで速度が十分でないことがあります。使用する無線</a:t>
            </a:r>
            <a:r>
              <a:rPr lang="en-US" altLang="ja-JP" sz="1400"/>
              <a:t>LAN</a:t>
            </a:r>
            <a:r>
              <a:rPr lang="ja-JP" altLang="en-US" sz="1400"/>
              <a:t>のモードなど注意する必要があります。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4776</TotalTime>
  <Words>515</Words>
  <Application>Microsoft Office PowerPoint</Application>
  <PresentationFormat>画面に合わせる (4:3)</PresentationFormat>
  <Paragraphs>53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Arial</vt:lpstr>
      <vt:lpstr>ＭＳ Ｐゴシック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91</cp:revision>
  <cp:lastPrinted>1601-01-01T00:00:00Z</cp:lastPrinted>
  <dcterms:created xsi:type="dcterms:W3CDTF">2014-03-24T13:08:44Z</dcterms:created>
  <dcterms:modified xsi:type="dcterms:W3CDTF">2022-07-19T00:38:59Z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