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67" r:id="rId3"/>
    <p:sldId id="272" r:id="rId4"/>
    <p:sldId id="285" r:id="rId5"/>
    <p:sldId id="286" r:id="rId6"/>
    <p:sldId id="287" r:id="rId7"/>
    <p:sldId id="288" r:id="rId8"/>
    <p:sldId id="273" r:id="rId9"/>
    <p:sldId id="274" r:id="rId10"/>
    <p:sldId id="283" r:id="rId11"/>
    <p:sldId id="275" r:id="rId12"/>
    <p:sldId id="289" r:id="rId13"/>
    <p:sldId id="276" r:id="rId14"/>
    <p:sldId id="277" r:id="rId15"/>
    <p:sldId id="278" r:id="rId16"/>
    <p:sldId id="291" r:id="rId17"/>
    <p:sldId id="292" r:id="rId18"/>
    <p:sldId id="293" r:id="rId19"/>
    <p:sldId id="295" r:id="rId20"/>
    <p:sldId id="294" r:id="rId21"/>
    <p:sldId id="296" r:id="rId22"/>
    <p:sldId id="284" r:id="rId23"/>
  </p:sldIdLst>
  <p:sldSz cx="9144000" cy="6858000" type="screen4x3"/>
  <p:notesSz cx="7099300" cy="10234613"/>
  <p:defaultTextStyle>
    <a:defPPr>
      <a:defRPr lang="ja-JP"/>
    </a:defPPr>
    <a:lvl1pPr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969696"/>
    <a:srgbClr val="DDDDDD"/>
    <a:srgbClr val="FFB3B3"/>
    <a:srgbClr val="FF3F3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67" autoAdjust="0"/>
    <p:restoredTop sz="94660"/>
  </p:normalViewPr>
  <p:slideViewPr>
    <p:cSldViewPr snapToGrid="0">
      <p:cViewPr varScale="1">
        <p:scale>
          <a:sx n="60" d="100"/>
          <a:sy n="60" d="100"/>
        </p:scale>
        <p:origin x="149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FFBA2A9B-2127-0D5A-1236-96F905660662}"/>
              </a:ext>
            </a:extLst>
          </p:cNvPr>
          <p:cNvSpPr>
            <a:spLocks noGrp="1" noChangeArrowheads="1"/>
          </p:cNvSpPr>
          <p:nvPr>
            <p:ph type="hdr" sz="quarter"/>
          </p:nvPr>
        </p:nvSpPr>
        <p:spPr bwMode="auto">
          <a:xfrm>
            <a:off x="0"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eaLnBrk="1" hangingPunct="1">
              <a:defRPr sz="1300"/>
            </a:lvl1pPr>
          </a:lstStyle>
          <a:p>
            <a:pPr>
              <a:defRPr/>
            </a:pPr>
            <a:endParaRPr lang="en-US" altLang="ja-JP"/>
          </a:p>
        </p:txBody>
      </p:sp>
      <p:sp>
        <p:nvSpPr>
          <p:cNvPr id="13315" name="Rectangle 3">
            <a:extLst>
              <a:ext uri="{FF2B5EF4-FFF2-40B4-BE49-F238E27FC236}">
                <a16:creationId xmlns:a16="http://schemas.microsoft.com/office/drawing/2014/main" id="{E363B8D6-A53C-5A67-A3FD-B5787C0926DD}"/>
              </a:ext>
            </a:extLst>
          </p:cNvPr>
          <p:cNvSpPr>
            <a:spLocks noGrp="1" noChangeArrowheads="1"/>
          </p:cNvSpPr>
          <p:nvPr>
            <p:ph type="dt" idx="1"/>
          </p:nvPr>
        </p:nvSpPr>
        <p:spPr bwMode="auto">
          <a:xfrm>
            <a:off x="4021138"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eaLnBrk="1" hangingPunct="1">
              <a:defRPr sz="1300"/>
            </a:lvl1pPr>
          </a:lstStyle>
          <a:p>
            <a:pPr>
              <a:defRPr/>
            </a:pPr>
            <a:endParaRPr lang="en-US" altLang="ja-JP"/>
          </a:p>
        </p:txBody>
      </p:sp>
      <p:sp>
        <p:nvSpPr>
          <p:cNvPr id="2052" name="Rectangle 4">
            <a:extLst>
              <a:ext uri="{FF2B5EF4-FFF2-40B4-BE49-F238E27FC236}">
                <a16:creationId xmlns:a16="http://schemas.microsoft.com/office/drawing/2014/main" id="{FE2C1DAE-81AE-BD59-A815-DBA68214962E}"/>
              </a:ext>
            </a:extLst>
          </p:cNvPr>
          <p:cNvSpPr>
            <a:spLocks noRo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a:extLst>
              <a:ext uri="{FF2B5EF4-FFF2-40B4-BE49-F238E27FC236}">
                <a16:creationId xmlns:a16="http://schemas.microsoft.com/office/drawing/2014/main" id="{EDE9FFAF-52F3-83A3-15B9-76BA135AAB84}"/>
              </a:ext>
            </a:extLst>
          </p:cNvPr>
          <p:cNvSpPr>
            <a:spLocks noGrp="1" noChangeArrowheads="1"/>
          </p:cNvSpPr>
          <p:nvPr>
            <p:ph type="body" sz="quarter" idx="3"/>
          </p:nvPr>
        </p:nvSpPr>
        <p:spPr bwMode="auto">
          <a:xfrm>
            <a:off x="709613" y="4860925"/>
            <a:ext cx="5680075"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3318" name="Rectangle 6">
            <a:extLst>
              <a:ext uri="{FF2B5EF4-FFF2-40B4-BE49-F238E27FC236}">
                <a16:creationId xmlns:a16="http://schemas.microsoft.com/office/drawing/2014/main" id="{324C40DE-EB1D-21ED-2AAD-9F5434C07C2E}"/>
              </a:ext>
            </a:extLst>
          </p:cNvPr>
          <p:cNvSpPr>
            <a:spLocks noGrp="1" noChangeArrowheads="1"/>
          </p:cNvSpPr>
          <p:nvPr>
            <p:ph type="ftr" sz="quarter" idx="4"/>
          </p:nvPr>
        </p:nvSpPr>
        <p:spPr bwMode="auto">
          <a:xfrm>
            <a:off x="0"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eaLnBrk="1" hangingPunct="1">
              <a:defRPr sz="1300"/>
            </a:lvl1pPr>
          </a:lstStyle>
          <a:p>
            <a:pPr>
              <a:defRPr/>
            </a:pPr>
            <a:endParaRPr lang="en-US" altLang="ja-JP"/>
          </a:p>
        </p:txBody>
      </p:sp>
      <p:sp>
        <p:nvSpPr>
          <p:cNvPr id="13319" name="Rectangle 7">
            <a:extLst>
              <a:ext uri="{FF2B5EF4-FFF2-40B4-BE49-F238E27FC236}">
                <a16:creationId xmlns:a16="http://schemas.microsoft.com/office/drawing/2014/main" id="{CD866680-C8D1-52AB-2365-D931FFCA8FA3}"/>
              </a:ext>
            </a:extLst>
          </p:cNvPr>
          <p:cNvSpPr>
            <a:spLocks noGrp="1" noChangeArrowheads="1"/>
          </p:cNvSpPr>
          <p:nvPr>
            <p:ph type="sldNum" sz="quarter" idx="5"/>
          </p:nvPr>
        </p:nvSpPr>
        <p:spPr bwMode="auto">
          <a:xfrm>
            <a:off x="4021138" y="972185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eaLnBrk="1" hangingPunct="1">
              <a:defRPr sz="1300"/>
            </a:lvl1pPr>
          </a:lstStyle>
          <a:p>
            <a:fld id="{D4B375B4-8BB6-4742-BAA0-D25EDF63F9E2}"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Rectangle 4">
            <a:extLst>
              <a:ext uri="{FF2B5EF4-FFF2-40B4-BE49-F238E27FC236}">
                <a16:creationId xmlns:a16="http://schemas.microsoft.com/office/drawing/2014/main" id="{D5D6EDDE-9315-0636-3187-6CDA4EB5661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CFE0315E-B073-D467-00A2-2E91D7CF1E39}"/>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9B18F79E-F741-7F52-6709-B881376ECF4A}"/>
              </a:ext>
            </a:extLst>
          </p:cNvPr>
          <p:cNvSpPr>
            <a:spLocks noGrp="1" noChangeArrowheads="1"/>
          </p:cNvSpPr>
          <p:nvPr>
            <p:ph type="sldNum" sz="quarter" idx="12"/>
          </p:nvPr>
        </p:nvSpPr>
        <p:spPr>
          <a:ln/>
        </p:spPr>
        <p:txBody>
          <a:bodyPr/>
          <a:lstStyle>
            <a:lvl1pPr>
              <a:defRPr/>
            </a:lvl1pPr>
          </a:lstStyle>
          <a:p>
            <a:fld id="{E287847A-2DAA-4BFB-8912-94BE91D3C4B9}" type="slidenum">
              <a:rPr lang="en-US" altLang="ja-JP"/>
              <a:pPr/>
              <a:t>‹#›</a:t>
            </a:fld>
            <a:endParaRPr lang="en-US" altLang="ja-JP"/>
          </a:p>
        </p:txBody>
      </p:sp>
    </p:spTree>
    <p:extLst>
      <p:ext uri="{BB962C8B-B14F-4D97-AF65-F5344CB8AC3E}">
        <p14:creationId xmlns:p14="http://schemas.microsoft.com/office/powerpoint/2010/main" val="4005977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A88E71E8-0EBE-7894-2E58-8E4AE249D87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3558AD61-33E7-6E87-15B8-0BE9DA84CD97}"/>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28DADAE0-0F95-A004-2FE1-CBB72453C1BA}"/>
              </a:ext>
            </a:extLst>
          </p:cNvPr>
          <p:cNvSpPr>
            <a:spLocks noGrp="1" noChangeArrowheads="1"/>
          </p:cNvSpPr>
          <p:nvPr>
            <p:ph type="sldNum" sz="quarter" idx="12"/>
          </p:nvPr>
        </p:nvSpPr>
        <p:spPr>
          <a:ln/>
        </p:spPr>
        <p:txBody>
          <a:bodyPr/>
          <a:lstStyle>
            <a:lvl1pPr>
              <a:defRPr/>
            </a:lvl1pPr>
          </a:lstStyle>
          <a:p>
            <a:fld id="{9441DDB6-5816-4561-AA1D-7173144B0331}" type="slidenum">
              <a:rPr lang="en-US" altLang="ja-JP"/>
              <a:pPr/>
              <a:t>‹#›</a:t>
            </a:fld>
            <a:endParaRPr lang="en-US" altLang="ja-JP"/>
          </a:p>
        </p:txBody>
      </p:sp>
    </p:spTree>
    <p:extLst>
      <p:ext uri="{BB962C8B-B14F-4D97-AF65-F5344CB8AC3E}">
        <p14:creationId xmlns:p14="http://schemas.microsoft.com/office/powerpoint/2010/main" val="225803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21B552E4-11EA-1215-83B4-75D9EAA6C58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A2834CDE-E7B8-09D4-5F08-84502791E57F}"/>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C6D9F57D-E588-ECAF-697C-C6ADEEDC0019}"/>
              </a:ext>
            </a:extLst>
          </p:cNvPr>
          <p:cNvSpPr>
            <a:spLocks noGrp="1" noChangeArrowheads="1"/>
          </p:cNvSpPr>
          <p:nvPr>
            <p:ph type="sldNum" sz="quarter" idx="12"/>
          </p:nvPr>
        </p:nvSpPr>
        <p:spPr>
          <a:ln/>
        </p:spPr>
        <p:txBody>
          <a:bodyPr/>
          <a:lstStyle>
            <a:lvl1pPr>
              <a:defRPr/>
            </a:lvl1pPr>
          </a:lstStyle>
          <a:p>
            <a:fld id="{9127F7BC-0B9C-410B-9C5F-A7F8174DA318}" type="slidenum">
              <a:rPr lang="en-US" altLang="ja-JP"/>
              <a:pPr/>
              <a:t>‹#›</a:t>
            </a:fld>
            <a:endParaRPr lang="en-US" altLang="ja-JP"/>
          </a:p>
        </p:txBody>
      </p:sp>
    </p:spTree>
    <p:extLst>
      <p:ext uri="{BB962C8B-B14F-4D97-AF65-F5344CB8AC3E}">
        <p14:creationId xmlns:p14="http://schemas.microsoft.com/office/powerpoint/2010/main" val="218017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D700D339-FE5E-ECA0-E227-F0DF08FFA9D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E5E007E3-D523-019D-20B1-6D10CFF1D9F5}"/>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856BC546-4837-5047-462D-A1BCC67C7894}"/>
              </a:ext>
            </a:extLst>
          </p:cNvPr>
          <p:cNvSpPr>
            <a:spLocks noGrp="1" noChangeArrowheads="1"/>
          </p:cNvSpPr>
          <p:nvPr>
            <p:ph type="sldNum" sz="quarter" idx="12"/>
          </p:nvPr>
        </p:nvSpPr>
        <p:spPr>
          <a:ln/>
        </p:spPr>
        <p:txBody>
          <a:bodyPr/>
          <a:lstStyle>
            <a:lvl1pPr>
              <a:defRPr/>
            </a:lvl1pPr>
          </a:lstStyle>
          <a:p>
            <a:fld id="{5B30C850-D3E2-4027-9BCB-E7F55D7EED50}" type="slidenum">
              <a:rPr lang="en-US" altLang="ja-JP"/>
              <a:pPr/>
              <a:t>‹#›</a:t>
            </a:fld>
            <a:endParaRPr lang="en-US" altLang="ja-JP"/>
          </a:p>
        </p:txBody>
      </p:sp>
    </p:spTree>
    <p:extLst>
      <p:ext uri="{BB962C8B-B14F-4D97-AF65-F5344CB8AC3E}">
        <p14:creationId xmlns:p14="http://schemas.microsoft.com/office/powerpoint/2010/main" val="1448207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512E43BD-E39C-CAFA-3FBE-FBF48CEB621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EBF478A-D86B-C7C6-DDDC-7F646016D2ED}"/>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a:extLst>
              <a:ext uri="{FF2B5EF4-FFF2-40B4-BE49-F238E27FC236}">
                <a16:creationId xmlns:a16="http://schemas.microsoft.com/office/drawing/2014/main" id="{B5264941-631E-70C6-66C7-253286F2DC72}"/>
              </a:ext>
            </a:extLst>
          </p:cNvPr>
          <p:cNvSpPr>
            <a:spLocks noGrp="1" noChangeArrowheads="1"/>
          </p:cNvSpPr>
          <p:nvPr>
            <p:ph type="sldNum" sz="quarter" idx="12"/>
          </p:nvPr>
        </p:nvSpPr>
        <p:spPr>
          <a:ln/>
        </p:spPr>
        <p:txBody>
          <a:bodyPr/>
          <a:lstStyle>
            <a:lvl1pPr>
              <a:defRPr/>
            </a:lvl1pPr>
          </a:lstStyle>
          <a:p>
            <a:fld id="{18C03CFA-F4EE-4316-B845-9DDA0DE0BFC3}" type="slidenum">
              <a:rPr lang="en-US" altLang="ja-JP"/>
              <a:pPr/>
              <a:t>‹#›</a:t>
            </a:fld>
            <a:endParaRPr lang="en-US" altLang="ja-JP"/>
          </a:p>
        </p:txBody>
      </p:sp>
    </p:spTree>
    <p:extLst>
      <p:ext uri="{BB962C8B-B14F-4D97-AF65-F5344CB8AC3E}">
        <p14:creationId xmlns:p14="http://schemas.microsoft.com/office/powerpoint/2010/main" val="2357592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59AE45DF-F7EC-1297-01CB-4AD1D9D57E2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1F92994F-0B9C-0957-92D0-820E92C9E1A0}"/>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7" name="Rectangle 6">
            <a:extLst>
              <a:ext uri="{FF2B5EF4-FFF2-40B4-BE49-F238E27FC236}">
                <a16:creationId xmlns:a16="http://schemas.microsoft.com/office/drawing/2014/main" id="{80E61E20-04AE-4F8C-1C36-F900A5F5A87B}"/>
              </a:ext>
            </a:extLst>
          </p:cNvPr>
          <p:cNvSpPr>
            <a:spLocks noGrp="1" noChangeArrowheads="1"/>
          </p:cNvSpPr>
          <p:nvPr>
            <p:ph type="sldNum" sz="quarter" idx="12"/>
          </p:nvPr>
        </p:nvSpPr>
        <p:spPr>
          <a:ln/>
        </p:spPr>
        <p:txBody>
          <a:bodyPr/>
          <a:lstStyle>
            <a:lvl1pPr>
              <a:defRPr/>
            </a:lvl1pPr>
          </a:lstStyle>
          <a:p>
            <a:fld id="{6BE62622-783F-4E23-9FC7-98B076FA4649}" type="slidenum">
              <a:rPr lang="en-US" altLang="ja-JP"/>
              <a:pPr/>
              <a:t>‹#›</a:t>
            </a:fld>
            <a:endParaRPr lang="en-US" altLang="ja-JP"/>
          </a:p>
        </p:txBody>
      </p:sp>
    </p:spTree>
    <p:extLst>
      <p:ext uri="{BB962C8B-B14F-4D97-AF65-F5344CB8AC3E}">
        <p14:creationId xmlns:p14="http://schemas.microsoft.com/office/powerpoint/2010/main" val="336351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11998FFE-F7EE-62C1-9863-DB48354216E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4766F296-F172-9772-0AE7-C781C18B1A7E}"/>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9" name="Rectangle 6">
            <a:extLst>
              <a:ext uri="{FF2B5EF4-FFF2-40B4-BE49-F238E27FC236}">
                <a16:creationId xmlns:a16="http://schemas.microsoft.com/office/drawing/2014/main" id="{83CD88F1-B624-7CC6-B1B8-C9652EC7D581}"/>
              </a:ext>
            </a:extLst>
          </p:cNvPr>
          <p:cNvSpPr>
            <a:spLocks noGrp="1" noChangeArrowheads="1"/>
          </p:cNvSpPr>
          <p:nvPr>
            <p:ph type="sldNum" sz="quarter" idx="12"/>
          </p:nvPr>
        </p:nvSpPr>
        <p:spPr>
          <a:ln/>
        </p:spPr>
        <p:txBody>
          <a:bodyPr/>
          <a:lstStyle>
            <a:lvl1pPr>
              <a:defRPr/>
            </a:lvl1pPr>
          </a:lstStyle>
          <a:p>
            <a:fld id="{4B761F73-0783-4A6C-A790-F7D6DA511ABB}" type="slidenum">
              <a:rPr lang="en-US" altLang="ja-JP"/>
              <a:pPr/>
              <a:t>‹#›</a:t>
            </a:fld>
            <a:endParaRPr lang="en-US" altLang="ja-JP"/>
          </a:p>
        </p:txBody>
      </p:sp>
    </p:spTree>
    <p:extLst>
      <p:ext uri="{BB962C8B-B14F-4D97-AF65-F5344CB8AC3E}">
        <p14:creationId xmlns:p14="http://schemas.microsoft.com/office/powerpoint/2010/main" val="2871959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05738FE1-4D91-7BAE-1592-34ACC5D2071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40592A81-F198-A480-B13A-5FB2FA060BD9}"/>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5" name="Rectangle 6">
            <a:extLst>
              <a:ext uri="{FF2B5EF4-FFF2-40B4-BE49-F238E27FC236}">
                <a16:creationId xmlns:a16="http://schemas.microsoft.com/office/drawing/2014/main" id="{384F87AF-6001-A9A4-24BE-D91984325019}"/>
              </a:ext>
            </a:extLst>
          </p:cNvPr>
          <p:cNvSpPr>
            <a:spLocks noGrp="1" noChangeArrowheads="1"/>
          </p:cNvSpPr>
          <p:nvPr>
            <p:ph type="sldNum" sz="quarter" idx="12"/>
          </p:nvPr>
        </p:nvSpPr>
        <p:spPr>
          <a:ln/>
        </p:spPr>
        <p:txBody>
          <a:bodyPr/>
          <a:lstStyle>
            <a:lvl1pPr>
              <a:defRPr/>
            </a:lvl1pPr>
          </a:lstStyle>
          <a:p>
            <a:fld id="{972F1B3A-AA6C-4F5B-ADE6-3816985EE70F}" type="slidenum">
              <a:rPr lang="en-US" altLang="ja-JP"/>
              <a:pPr/>
              <a:t>‹#›</a:t>
            </a:fld>
            <a:endParaRPr lang="en-US" altLang="ja-JP"/>
          </a:p>
        </p:txBody>
      </p:sp>
    </p:spTree>
    <p:extLst>
      <p:ext uri="{BB962C8B-B14F-4D97-AF65-F5344CB8AC3E}">
        <p14:creationId xmlns:p14="http://schemas.microsoft.com/office/powerpoint/2010/main" val="3686756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B063717-8D7C-97F6-45B8-9A7F2CE23EE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A6202D8F-C2BC-2F3B-1150-FDA75CD811F6}"/>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4" name="Rectangle 6">
            <a:extLst>
              <a:ext uri="{FF2B5EF4-FFF2-40B4-BE49-F238E27FC236}">
                <a16:creationId xmlns:a16="http://schemas.microsoft.com/office/drawing/2014/main" id="{AD13ADE4-E0A6-E8D5-5E8A-06EA122455B9}"/>
              </a:ext>
            </a:extLst>
          </p:cNvPr>
          <p:cNvSpPr>
            <a:spLocks noGrp="1" noChangeArrowheads="1"/>
          </p:cNvSpPr>
          <p:nvPr>
            <p:ph type="sldNum" sz="quarter" idx="12"/>
          </p:nvPr>
        </p:nvSpPr>
        <p:spPr>
          <a:ln/>
        </p:spPr>
        <p:txBody>
          <a:bodyPr/>
          <a:lstStyle>
            <a:lvl1pPr>
              <a:defRPr/>
            </a:lvl1pPr>
          </a:lstStyle>
          <a:p>
            <a:fld id="{F1856D1E-4D06-44B3-9496-49F3CF6DB0AB}" type="slidenum">
              <a:rPr lang="en-US" altLang="ja-JP"/>
              <a:pPr/>
              <a:t>‹#›</a:t>
            </a:fld>
            <a:endParaRPr lang="en-US" altLang="ja-JP"/>
          </a:p>
        </p:txBody>
      </p:sp>
    </p:spTree>
    <p:extLst>
      <p:ext uri="{BB962C8B-B14F-4D97-AF65-F5344CB8AC3E}">
        <p14:creationId xmlns:p14="http://schemas.microsoft.com/office/powerpoint/2010/main" val="3554569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AB5F9876-B3D6-905F-BD57-1FB55023239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1CF5FB1F-40C7-047C-B2BB-E249F1D69958}"/>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7" name="Rectangle 6">
            <a:extLst>
              <a:ext uri="{FF2B5EF4-FFF2-40B4-BE49-F238E27FC236}">
                <a16:creationId xmlns:a16="http://schemas.microsoft.com/office/drawing/2014/main" id="{B230B412-9C54-2150-3748-9F3F5EEE0082}"/>
              </a:ext>
            </a:extLst>
          </p:cNvPr>
          <p:cNvSpPr>
            <a:spLocks noGrp="1" noChangeArrowheads="1"/>
          </p:cNvSpPr>
          <p:nvPr>
            <p:ph type="sldNum" sz="quarter" idx="12"/>
          </p:nvPr>
        </p:nvSpPr>
        <p:spPr>
          <a:ln/>
        </p:spPr>
        <p:txBody>
          <a:bodyPr/>
          <a:lstStyle>
            <a:lvl1pPr>
              <a:defRPr/>
            </a:lvl1pPr>
          </a:lstStyle>
          <a:p>
            <a:fld id="{48EDDC30-EEF8-4AF1-A846-14AAC87F2A08}" type="slidenum">
              <a:rPr lang="en-US" altLang="ja-JP"/>
              <a:pPr/>
              <a:t>‹#›</a:t>
            </a:fld>
            <a:endParaRPr lang="en-US" altLang="ja-JP"/>
          </a:p>
        </p:txBody>
      </p:sp>
    </p:spTree>
    <p:extLst>
      <p:ext uri="{BB962C8B-B14F-4D97-AF65-F5344CB8AC3E}">
        <p14:creationId xmlns:p14="http://schemas.microsoft.com/office/powerpoint/2010/main" val="1848910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F91C12DB-548E-8831-37EE-C90AEECA144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77C838E3-47D9-E653-6500-069C6E94B841}"/>
              </a:ext>
            </a:extLst>
          </p:cNvPr>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7" name="Rectangle 6">
            <a:extLst>
              <a:ext uri="{FF2B5EF4-FFF2-40B4-BE49-F238E27FC236}">
                <a16:creationId xmlns:a16="http://schemas.microsoft.com/office/drawing/2014/main" id="{F0BCC684-88DD-410A-6684-19FD2CEEBFF5}"/>
              </a:ext>
            </a:extLst>
          </p:cNvPr>
          <p:cNvSpPr>
            <a:spLocks noGrp="1" noChangeArrowheads="1"/>
          </p:cNvSpPr>
          <p:nvPr>
            <p:ph type="sldNum" sz="quarter" idx="12"/>
          </p:nvPr>
        </p:nvSpPr>
        <p:spPr>
          <a:ln/>
        </p:spPr>
        <p:txBody>
          <a:bodyPr/>
          <a:lstStyle>
            <a:lvl1pPr>
              <a:defRPr/>
            </a:lvl1pPr>
          </a:lstStyle>
          <a:p>
            <a:fld id="{541380CA-E6A1-48FD-ABBB-58B69662F7F0}" type="slidenum">
              <a:rPr lang="en-US" altLang="ja-JP"/>
              <a:pPr/>
              <a:t>‹#›</a:t>
            </a:fld>
            <a:endParaRPr lang="en-US" altLang="ja-JP"/>
          </a:p>
        </p:txBody>
      </p:sp>
    </p:spTree>
    <p:extLst>
      <p:ext uri="{BB962C8B-B14F-4D97-AF65-F5344CB8AC3E}">
        <p14:creationId xmlns:p14="http://schemas.microsoft.com/office/powerpoint/2010/main" val="2353547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27EDE14-DB9E-8A89-A3DF-CD896C493179}"/>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AA519573-4325-9206-491A-C669C957A4B8}"/>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0CDF91E5-54EC-C0CC-2F65-A5E25D7C616B}"/>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0" sz="1400"/>
            </a:lvl1pPr>
          </a:lstStyle>
          <a:p>
            <a:pPr>
              <a:defRPr/>
            </a:pPr>
            <a:endParaRPr lang="en-US" altLang="ja-JP"/>
          </a:p>
        </p:txBody>
      </p:sp>
      <p:sp>
        <p:nvSpPr>
          <p:cNvPr id="1029" name="Rectangle 5">
            <a:extLst>
              <a:ext uri="{FF2B5EF4-FFF2-40B4-BE49-F238E27FC236}">
                <a16:creationId xmlns:a16="http://schemas.microsoft.com/office/drawing/2014/main" id="{B61C1A16-E29A-1ED4-4DFA-7145DF72574E}"/>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kumimoji="0" sz="1400"/>
            </a:lvl1pPr>
          </a:lstStyle>
          <a:p>
            <a:pPr>
              <a:defRPr/>
            </a:pPr>
            <a:r>
              <a:rPr lang="en-US" altLang="ja-JP"/>
              <a:t>©Go Ota, 2014</a:t>
            </a:r>
          </a:p>
        </p:txBody>
      </p:sp>
      <p:sp>
        <p:nvSpPr>
          <p:cNvPr id="1030" name="Rectangle 6">
            <a:extLst>
              <a:ext uri="{FF2B5EF4-FFF2-40B4-BE49-F238E27FC236}">
                <a16:creationId xmlns:a16="http://schemas.microsoft.com/office/drawing/2014/main" id="{DC85670D-95D5-5611-CC69-5C34CF825094}"/>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0" sz="1400"/>
            </a:lvl1pPr>
          </a:lstStyle>
          <a:p>
            <a:fld id="{A3A3BB6B-8591-45EC-AFC5-F1D820504B65}"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eyondbb.jp/"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3">
            <a:extLst>
              <a:ext uri="{FF2B5EF4-FFF2-40B4-BE49-F238E27FC236}">
                <a16:creationId xmlns:a16="http://schemas.microsoft.com/office/drawing/2014/main" id="{02D463AF-B84E-2FCA-0E91-715D6A6106A3}"/>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D4E970F5-B856-4C05-8BB5-16A2B8C1DCF4}" type="slidenum">
              <a:rPr kumimoji="0" lang="en-US" altLang="ja-JP" sz="1400"/>
              <a:pPr>
                <a:spcBef>
                  <a:spcPct val="0"/>
                </a:spcBef>
                <a:buFontTx/>
                <a:buNone/>
              </a:pPr>
              <a:t>1</a:t>
            </a:fld>
            <a:endParaRPr kumimoji="0" lang="en-US" altLang="ja-JP" sz="1400"/>
          </a:p>
        </p:txBody>
      </p:sp>
      <p:sp>
        <p:nvSpPr>
          <p:cNvPr id="3075" name="Text Box 4">
            <a:extLst>
              <a:ext uri="{FF2B5EF4-FFF2-40B4-BE49-F238E27FC236}">
                <a16:creationId xmlns:a16="http://schemas.microsoft.com/office/drawing/2014/main" id="{A33765EA-E883-6E94-2CEF-9E3D0D8AA052}"/>
              </a:ext>
            </a:extLst>
          </p:cNvPr>
          <p:cNvSpPr txBox="1">
            <a:spLocks noChangeArrowheads="1"/>
          </p:cNvSpPr>
          <p:nvPr/>
        </p:nvSpPr>
        <p:spPr bwMode="auto">
          <a:xfrm>
            <a:off x="609600" y="304800"/>
            <a:ext cx="7696200"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dirty="0"/>
              <a:t>自動販売機を設計・プログラミングする</a:t>
            </a:r>
            <a:br>
              <a:rPr lang="ja-JP" altLang="en-US" dirty="0"/>
            </a:br>
            <a:r>
              <a:rPr lang="ja-JP" altLang="en-US" dirty="0"/>
              <a:t>　</a:t>
            </a:r>
            <a:r>
              <a:rPr lang="en-US" altLang="ja-JP" dirty="0"/>
              <a:t>-</a:t>
            </a:r>
            <a:r>
              <a:rPr lang="ja-JP" altLang="en-US" dirty="0"/>
              <a:t>フローチャートやいろいろな設計</a:t>
            </a:r>
            <a:r>
              <a:rPr lang="en-US" altLang="ja-JP" dirty="0"/>
              <a:t>-</a:t>
            </a:r>
          </a:p>
        </p:txBody>
      </p:sp>
      <p:sp>
        <p:nvSpPr>
          <p:cNvPr id="3076" name="Text Box 11">
            <a:extLst>
              <a:ext uri="{FF2B5EF4-FFF2-40B4-BE49-F238E27FC236}">
                <a16:creationId xmlns:a16="http://schemas.microsoft.com/office/drawing/2014/main" id="{19A8B3E2-7606-E750-02B2-B3771C76F11D}"/>
              </a:ext>
            </a:extLst>
          </p:cNvPr>
          <p:cNvSpPr txBox="1">
            <a:spLocks noChangeArrowheads="1"/>
          </p:cNvSpPr>
          <p:nvPr/>
        </p:nvSpPr>
        <p:spPr bwMode="auto">
          <a:xfrm>
            <a:off x="6081713" y="5554663"/>
            <a:ext cx="2605087"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800"/>
              <a:t>Ver 1.0 2017/02/15  </a:t>
            </a:r>
            <a:br>
              <a:rPr lang="ja-JP" altLang="en-US" sz="1800"/>
            </a:br>
            <a:r>
              <a:rPr lang="en-US" altLang="ja-JP" sz="1800"/>
              <a:t> © Go Ota, 2014</a:t>
            </a:r>
          </a:p>
        </p:txBody>
      </p:sp>
      <p:pic>
        <p:nvPicPr>
          <p:cNvPr id="3077" name="Picture 17" descr="A13A_生徒">
            <a:extLst>
              <a:ext uri="{FF2B5EF4-FFF2-40B4-BE49-F238E27FC236}">
                <a16:creationId xmlns:a16="http://schemas.microsoft.com/office/drawing/2014/main" id="{C098F2E0-40D9-5B65-CE1F-7676C0442B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647825"/>
            <a:ext cx="41529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AutoShape 18">
            <a:extLst>
              <a:ext uri="{FF2B5EF4-FFF2-40B4-BE49-F238E27FC236}">
                <a16:creationId xmlns:a16="http://schemas.microsoft.com/office/drawing/2014/main" id="{38C30BE9-9B37-90CA-4F50-9BBE0F9AE4FF}"/>
              </a:ext>
            </a:extLst>
          </p:cNvPr>
          <p:cNvSpPr>
            <a:spLocks noChangeArrowheads="1"/>
          </p:cNvSpPr>
          <p:nvPr/>
        </p:nvSpPr>
        <p:spPr bwMode="auto">
          <a:xfrm>
            <a:off x="228600" y="3095625"/>
            <a:ext cx="1295400" cy="1143000"/>
          </a:xfrm>
          <a:prstGeom prst="wedgeRectCallout">
            <a:avLst>
              <a:gd name="adj1" fmla="val 62500"/>
              <a:gd name="adj2" fmla="val -4347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t>自動販売機って、どこにでもあって便利だよね</a:t>
            </a:r>
          </a:p>
        </p:txBody>
      </p:sp>
      <p:sp>
        <p:nvSpPr>
          <p:cNvPr id="3079" name="AutoShape 19">
            <a:extLst>
              <a:ext uri="{FF2B5EF4-FFF2-40B4-BE49-F238E27FC236}">
                <a16:creationId xmlns:a16="http://schemas.microsoft.com/office/drawing/2014/main" id="{19FB774B-0458-8889-73F0-10E0EBB1D6D1}"/>
              </a:ext>
            </a:extLst>
          </p:cNvPr>
          <p:cNvSpPr>
            <a:spLocks noChangeArrowheads="1"/>
          </p:cNvSpPr>
          <p:nvPr/>
        </p:nvSpPr>
        <p:spPr bwMode="auto">
          <a:xfrm>
            <a:off x="6081713" y="1563688"/>
            <a:ext cx="2133600" cy="1905000"/>
          </a:xfrm>
          <a:prstGeom prst="wedgeRectCallout">
            <a:avLst>
              <a:gd name="adj1" fmla="val -72319"/>
              <a:gd name="adj2" fmla="val -7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t>自動販売機も中に入っているコンピュータで動作しています。今回の授業では、どのようなプログラムが動いているか考えてみましょう。</a:t>
            </a:r>
          </a:p>
        </p:txBody>
      </p:sp>
      <p:sp>
        <p:nvSpPr>
          <p:cNvPr id="3080" name="Text Box 56">
            <a:extLst>
              <a:ext uri="{FF2B5EF4-FFF2-40B4-BE49-F238E27FC236}">
                <a16:creationId xmlns:a16="http://schemas.microsoft.com/office/drawing/2014/main" id="{31957F2D-060B-BEF5-DF1E-37E4FFE7B540}"/>
              </a:ext>
            </a:extLst>
          </p:cNvPr>
          <p:cNvSpPr txBox="1">
            <a:spLocks noChangeArrowheads="1"/>
          </p:cNvSpPr>
          <p:nvPr/>
        </p:nvSpPr>
        <p:spPr bwMode="auto">
          <a:xfrm>
            <a:off x="471488" y="6007100"/>
            <a:ext cx="5235575" cy="523875"/>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400"/>
              <a:t>プログラムなどは、「高校「情報科」の教材・指導案作ってみました。」</a:t>
            </a:r>
          </a:p>
          <a:p>
            <a:pPr eaLnBrk="1" hangingPunct="1">
              <a:spcBef>
                <a:spcPct val="0"/>
              </a:spcBef>
              <a:buFontTx/>
              <a:buNone/>
            </a:pPr>
            <a:r>
              <a:rPr lang="en-US" altLang="ja-JP" sz="1400">
                <a:hlinkClick r:id="rId3"/>
              </a:rPr>
              <a:t>http://www.beyondbb.jp/</a:t>
            </a:r>
            <a:r>
              <a:rPr lang="ja-JP" altLang="en-US" sz="1400"/>
              <a:t>　</a:t>
            </a:r>
            <a:r>
              <a:rPr lang="en-US" altLang="ja-JP" sz="1400"/>
              <a:t>Zip</a:t>
            </a:r>
            <a:r>
              <a:rPr lang="ja-JP" altLang="en-US" sz="1400"/>
              <a:t>の教材内に入っています。</a:t>
            </a:r>
          </a:p>
        </p:txBody>
      </p:sp>
      <p:sp>
        <p:nvSpPr>
          <p:cNvPr id="3081" name="テキスト ボックス 1">
            <a:extLst>
              <a:ext uri="{FF2B5EF4-FFF2-40B4-BE49-F238E27FC236}">
                <a16:creationId xmlns:a16="http://schemas.microsoft.com/office/drawing/2014/main" id="{B4A56A03-2A25-30C1-BBFC-30CABAB5A92E}"/>
              </a:ext>
            </a:extLst>
          </p:cNvPr>
          <p:cNvSpPr txBox="1">
            <a:spLocks noChangeArrowheads="1"/>
          </p:cNvSpPr>
          <p:nvPr/>
        </p:nvSpPr>
        <p:spPr bwMode="auto">
          <a:xfrm>
            <a:off x="5803900" y="3883025"/>
            <a:ext cx="2411413" cy="1323975"/>
          </a:xfrm>
          <a:prstGeom prst="rect">
            <a:avLst/>
          </a:prstGeom>
          <a:solidFill>
            <a:schemeClr val="accent1"/>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t>今回は、</a:t>
            </a:r>
            <a:r>
              <a:rPr lang="en-US" altLang="ja-JP" sz="1600"/>
              <a:t>Scratch</a:t>
            </a:r>
            <a:r>
              <a:rPr lang="ja-JP" altLang="en-US" sz="1600"/>
              <a:t>で自動販売機のプログラムを作って、プログラムはどのように設計するか見ていきましょう</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番号プレースホルダー 3">
            <a:extLst>
              <a:ext uri="{FF2B5EF4-FFF2-40B4-BE49-F238E27FC236}">
                <a16:creationId xmlns:a16="http://schemas.microsoft.com/office/drawing/2014/main" id="{B5FE7BB9-2D27-239A-50FB-6F8D56C3CB56}"/>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6495828-4749-4D24-BA86-736DFB5A7170}" type="slidenum">
              <a:rPr kumimoji="0" lang="en-US" altLang="ja-JP" sz="1400"/>
              <a:pPr>
                <a:spcBef>
                  <a:spcPct val="0"/>
                </a:spcBef>
                <a:buFontTx/>
                <a:buNone/>
              </a:pPr>
              <a:t>10</a:t>
            </a:fld>
            <a:endParaRPr kumimoji="0" lang="en-US" altLang="ja-JP" sz="1400"/>
          </a:p>
        </p:txBody>
      </p:sp>
      <p:sp>
        <p:nvSpPr>
          <p:cNvPr id="12291" name="Text Box 3">
            <a:extLst>
              <a:ext uri="{FF2B5EF4-FFF2-40B4-BE49-F238E27FC236}">
                <a16:creationId xmlns:a16="http://schemas.microsoft.com/office/drawing/2014/main" id="{CED0E1D9-5DC8-41A4-D828-1F5998BE369B}"/>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FF0000"/>
                </a:solidFill>
              </a:rPr>
              <a:t>作ったプログラムを見てみよう </a:t>
            </a:r>
            <a:r>
              <a:rPr lang="en-US" altLang="ja-JP" sz="2000" b="1">
                <a:solidFill>
                  <a:srgbClr val="FF0000"/>
                </a:solidFill>
              </a:rPr>
              <a:t>A</a:t>
            </a:r>
            <a:r>
              <a:rPr lang="ja-JP" altLang="en-US" sz="2000" b="1">
                <a:solidFill>
                  <a:srgbClr val="FF0000"/>
                </a:solidFill>
              </a:rPr>
              <a:t>～</a:t>
            </a:r>
            <a:r>
              <a:rPr lang="en-US" altLang="ja-JP" sz="2000" b="1">
                <a:solidFill>
                  <a:srgbClr val="FF0000"/>
                </a:solidFill>
              </a:rPr>
              <a:t>E</a:t>
            </a:r>
            <a:r>
              <a:rPr lang="ja-JP" altLang="en-US" sz="2000" b="1">
                <a:solidFill>
                  <a:srgbClr val="FF0000"/>
                </a:solidFill>
              </a:rPr>
              <a:t>まであるよ</a:t>
            </a:r>
            <a:endParaRPr lang="ja-JP" altLang="en-US" sz="1800" b="1">
              <a:solidFill>
                <a:srgbClr val="FF0000"/>
              </a:solidFill>
            </a:endParaRPr>
          </a:p>
        </p:txBody>
      </p:sp>
      <p:sp>
        <p:nvSpPr>
          <p:cNvPr id="12292" name="Text Box 17">
            <a:extLst>
              <a:ext uri="{FF2B5EF4-FFF2-40B4-BE49-F238E27FC236}">
                <a16:creationId xmlns:a16="http://schemas.microsoft.com/office/drawing/2014/main" id="{B4FB7151-107D-2679-9C53-76630C15C636}"/>
              </a:ext>
            </a:extLst>
          </p:cNvPr>
          <p:cNvSpPr txBox="1">
            <a:spLocks noChangeArrowheads="1"/>
          </p:cNvSpPr>
          <p:nvPr/>
        </p:nvSpPr>
        <p:spPr bwMode="auto">
          <a:xfrm>
            <a:off x="873125" y="884238"/>
            <a:ext cx="5297488" cy="1200150"/>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t>どんなプログラムができましたか</a:t>
            </a:r>
            <a:r>
              <a:rPr lang="en-US" altLang="ja-JP" sz="1600"/>
              <a:t>?</a:t>
            </a:r>
          </a:p>
          <a:p>
            <a:pPr eaLnBrk="1" hangingPunct="1">
              <a:spcBef>
                <a:spcPct val="50000"/>
              </a:spcBef>
              <a:buFontTx/>
              <a:buNone/>
            </a:pPr>
            <a:r>
              <a:rPr lang="ja-JP" altLang="en-US" sz="1600"/>
              <a:t>自動販売機といっても、いろいろな方法でプログラミングできます。そのいくつかを、その設計図といっしょに見ていきましょう。</a:t>
            </a:r>
            <a:endParaRPr lang="en-US" altLang="ja-JP" sz="1600"/>
          </a:p>
        </p:txBody>
      </p:sp>
      <p:pic>
        <p:nvPicPr>
          <p:cNvPr id="12293" name="Picture 30" descr="A13A_教師4">
            <a:extLst>
              <a:ext uri="{FF2B5EF4-FFF2-40B4-BE49-F238E27FC236}">
                <a16:creationId xmlns:a16="http://schemas.microsoft.com/office/drawing/2014/main" id="{AB944358-9612-8DCF-AC0E-F1B3B081D8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0038" y="2020888"/>
            <a:ext cx="106680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番号プレースホルダー 3">
            <a:extLst>
              <a:ext uri="{FF2B5EF4-FFF2-40B4-BE49-F238E27FC236}">
                <a16:creationId xmlns:a16="http://schemas.microsoft.com/office/drawing/2014/main" id="{62BB460A-B98A-FAEE-97EA-5316D0CD4E75}"/>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08BABDF0-07EE-4EE1-B65A-9DE75B0E41DF}" type="slidenum">
              <a:rPr kumimoji="0" lang="en-US" altLang="ja-JP" sz="1400"/>
              <a:pPr>
                <a:spcBef>
                  <a:spcPct val="0"/>
                </a:spcBef>
                <a:buFontTx/>
                <a:buNone/>
              </a:pPr>
              <a:t>11</a:t>
            </a:fld>
            <a:endParaRPr kumimoji="0" lang="en-US" altLang="ja-JP" sz="1400"/>
          </a:p>
        </p:txBody>
      </p:sp>
      <p:sp>
        <p:nvSpPr>
          <p:cNvPr id="13315" name="Text Box 2">
            <a:extLst>
              <a:ext uri="{FF2B5EF4-FFF2-40B4-BE49-F238E27FC236}">
                <a16:creationId xmlns:a16="http://schemas.microsoft.com/office/drawing/2014/main" id="{E6F86701-28D9-E383-9057-FE19A61A0413}"/>
              </a:ext>
            </a:extLst>
          </p:cNvPr>
          <p:cNvSpPr txBox="1">
            <a:spLocks noChangeArrowheads="1"/>
          </p:cNvSpPr>
          <p:nvPr/>
        </p:nvSpPr>
        <p:spPr bwMode="auto">
          <a:xfrm>
            <a:off x="423863" y="333375"/>
            <a:ext cx="437197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2000" b="1">
                <a:solidFill>
                  <a:srgbClr val="FF0000"/>
                </a:solidFill>
              </a:rPr>
              <a:t>A:</a:t>
            </a:r>
            <a:r>
              <a:rPr lang="ja-JP" altLang="en-US" sz="2000" b="1">
                <a:solidFill>
                  <a:srgbClr val="FF0000"/>
                </a:solidFill>
              </a:rPr>
              <a:t>単純なフローチャートをもとにした</a:t>
            </a:r>
            <a:br>
              <a:rPr lang="ja-JP" altLang="en-US" sz="2000" b="1">
                <a:solidFill>
                  <a:srgbClr val="FF0000"/>
                </a:solidFill>
              </a:rPr>
            </a:br>
            <a:r>
              <a:rPr lang="ja-JP" altLang="en-US" sz="2000" b="1">
                <a:solidFill>
                  <a:srgbClr val="FF0000"/>
                </a:solidFill>
              </a:rPr>
              <a:t>プログラム</a:t>
            </a:r>
            <a:endParaRPr lang="ja-JP" altLang="en-US" sz="1800" b="1">
              <a:solidFill>
                <a:srgbClr val="FF0000"/>
              </a:solidFill>
            </a:endParaRPr>
          </a:p>
        </p:txBody>
      </p:sp>
      <p:grpSp>
        <p:nvGrpSpPr>
          <p:cNvPr id="13316" name="Group 96">
            <a:extLst>
              <a:ext uri="{FF2B5EF4-FFF2-40B4-BE49-F238E27FC236}">
                <a16:creationId xmlns:a16="http://schemas.microsoft.com/office/drawing/2014/main" id="{38107C4E-A3FD-2BAD-8B7F-4FC7CF1A3DEE}"/>
              </a:ext>
            </a:extLst>
          </p:cNvPr>
          <p:cNvGrpSpPr>
            <a:grpSpLocks/>
          </p:cNvGrpSpPr>
          <p:nvPr/>
        </p:nvGrpSpPr>
        <p:grpSpPr bwMode="auto">
          <a:xfrm>
            <a:off x="4787900" y="247650"/>
            <a:ext cx="3382963" cy="6410325"/>
            <a:chOff x="364" y="165"/>
            <a:chExt cx="2131" cy="4038"/>
          </a:xfrm>
        </p:grpSpPr>
        <p:sp>
          <p:nvSpPr>
            <p:cNvPr id="13319" name="AutoShape 16">
              <a:extLst>
                <a:ext uri="{FF2B5EF4-FFF2-40B4-BE49-F238E27FC236}">
                  <a16:creationId xmlns:a16="http://schemas.microsoft.com/office/drawing/2014/main" id="{3EE55197-C74B-9BFA-769D-4196BABAA2DF}"/>
                </a:ext>
              </a:extLst>
            </p:cNvPr>
            <p:cNvSpPr>
              <a:spLocks noChangeArrowheads="1"/>
            </p:cNvSpPr>
            <p:nvPr/>
          </p:nvSpPr>
          <p:spPr bwMode="auto">
            <a:xfrm>
              <a:off x="934" y="165"/>
              <a:ext cx="917" cy="13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開始</a:t>
              </a:r>
            </a:p>
          </p:txBody>
        </p:sp>
        <p:sp>
          <p:nvSpPr>
            <p:cNvPr id="13320" name="AutoShape 23">
              <a:extLst>
                <a:ext uri="{FF2B5EF4-FFF2-40B4-BE49-F238E27FC236}">
                  <a16:creationId xmlns:a16="http://schemas.microsoft.com/office/drawing/2014/main" id="{925596D2-B849-804E-6256-A939F6B0FCEA}"/>
                </a:ext>
              </a:extLst>
            </p:cNvPr>
            <p:cNvSpPr>
              <a:spLocks noChangeArrowheads="1"/>
            </p:cNvSpPr>
            <p:nvPr/>
          </p:nvSpPr>
          <p:spPr bwMode="auto">
            <a:xfrm>
              <a:off x="760" y="975"/>
              <a:ext cx="1305" cy="264"/>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お金が</a:t>
              </a:r>
              <a:br>
                <a:rPr lang="ja-JP" altLang="en-US" sz="1200"/>
              </a:br>
              <a:r>
                <a:rPr lang="ja-JP" altLang="en-US" sz="1200"/>
                <a:t>投入される</a:t>
              </a:r>
            </a:p>
          </p:txBody>
        </p:sp>
        <p:sp>
          <p:nvSpPr>
            <p:cNvPr id="13321" name="AutoShape 24">
              <a:extLst>
                <a:ext uri="{FF2B5EF4-FFF2-40B4-BE49-F238E27FC236}">
                  <a16:creationId xmlns:a16="http://schemas.microsoft.com/office/drawing/2014/main" id="{E00A984C-1A6F-ECC3-8B49-23C2AB3586C4}"/>
                </a:ext>
              </a:extLst>
            </p:cNvPr>
            <p:cNvSpPr>
              <a:spLocks noChangeArrowheads="1"/>
            </p:cNvSpPr>
            <p:nvPr/>
          </p:nvSpPr>
          <p:spPr bwMode="auto">
            <a:xfrm>
              <a:off x="767" y="1296"/>
              <a:ext cx="1296" cy="16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金額を</a:t>
              </a:r>
              <a:r>
                <a:rPr lang="en-US" altLang="ja-JP" sz="1200"/>
                <a:t>xxx</a:t>
              </a:r>
              <a:r>
                <a:rPr lang="ja-JP" altLang="en-US" sz="1200"/>
                <a:t>円にする</a:t>
              </a:r>
            </a:p>
          </p:txBody>
        </p:sp>
        <p:sp>
          <p:nvSpPr>
            <p:cNvPr id="13322" name="Line 27">
              <a:extLst>
                <a:ext uri="{FF2B5EF4-FFF2-40B4-BE49-F238E27FC236}">
                  <a16:creationId xmlns:a16="http://schemas.microsoft.com/office/drawing/2014/main" id="{92A7C5F9-861A-1E1D-AB5E-BF3EDF0147BC}"/>
                </a:ext>
              </a:extLst>
            </p:cNvPr>
            <p:cNvSpPr>
              <a:spLocks noChangeShapeType="1"/>
            </p:cNvSpPr>
            <p:nvPr/>
          </p:nvSpPr>
          <p:spPr bwMode="auto">
            <a:xfrm>
              <a:off x="1416" y="1235"/>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3" name="Line 28">
              <a:extLst>
                <a:ext uri="{FF2B5EF4-FFF2-40B4-BE49-F238E27FC236}">
                  <a16:creationId xmlns:a16="http://schemas.microsoft.com/office/drawing/2014/main" id="{9E7E325E-1500-632F-7A88-1B72689926DA}"/>
                </a:ext>
              </a:extLst>
            </p:cNvPr>
            <p:cNvSpPr>
              <a:spLocks noChangeShapeType="1"/>
            </p:cNvSpPr>
            <p:nvPr/>
          </p:nvSpPr>
          <p:spPr bwMode="auto">
            <a:xfrm>
              <a:off x="1421" y="1469"/>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4" name="Line 33">
              <a:extLst>
                <a:ext uri="{FF2B5EF4-FFF2-40B4-BE49-F238E27FC236}">
                  <a16:creationId xmlns:a16="http://schemas.microsoft.com/office/drawing/2014/main" id="{8E098A2C-CE21-AE31-2B20-9271BF277E6B}"/>
                </a:ext>
              </a:extLst>
            </p:cNvPr>
            <p:cNvSpPr>
              <a:spLocks noChangeShapeType="1"/>
            </p:cNvSpPr>
            <p:nvPr/>
          </p:nvSpPr>
          <p:spPr bwMode="auto">
            <a:xfrm flipV="1">
              <a:off x="364" y="932"/>
              <a:ext cx="18" cy="3264"/>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5" name="Line 34">
              <a:extLst>
                <a:ext uri="{FF2B5EF4-FFF2-40B4-BE49-F238E27FC236}">
                  <a16:creationId xmlns:a16="http://schemas.microsoft.com/office/drawing/2014/main" id="{6863A170-4328-44E0-5AE1-996817D6F0FB}"/>
                </a:ext>
              </a:extLst>
            </p:cNvPr>
            <p:cNvSpPr>
              <a:spLocks noChangeShapeType="1"/>
            </p:cNvSpPr>
            <p:nvPr/>
          </p:nvSpPr>
          <p:spPr bwMode="auto">
            <a:xfrm>
              <a:off x="364" y="938"/>
              <a:ext cx="1032"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6" name="Line 35">
              <a:extLst>
                <a:ext uri="{FF2B5EF4-FFF2-40B4-BE49-F238E27FC236}">
                  <a16:creationId xmlns:a16="http://schemas.microsoft.com/office/drawing/2014/main" id="{934C01A6-2D40-2CCB-6FD1-7DB002B45DE1}"/>
                </a:ext>
              </a:extLst>
            </p:cNvPr>
            <p:cNvSpPr>
              <a:spLocks noChangeShapeType="1"/>
            </p:cNvSpPr>
            <p:nvPr/>
          </p:nvSpPr>
          <p:spPr bwMode="auto">
            <a:xfrm flipV="1">
              <a:off x="637" y="1107"/>
              <a:ext cx="122"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7" name="Line 36">
              <a:extLst>
                <a:ext uri="{FF2B5EF4-FFF2-40B4-BE49-F238E27FC236}">
                  <a16:creationId xmlns:a16="http://schemas.microsoft.com/office/drawing/2014/main" id="{4F6172DF-6C93-B87A-21DF-52CD2DF02D6B}"/>
                </a:ext>
              </a:extLst>
            </p:cNvPr>
            <p:cNvSpPr>
              <a:spLocks noChangeShapeType="1"/>
            </p:cNvSpPr>
            <p:nvPr/>
          </p:nvSpPr>
          <p:spPr bwMode="auto">
            <a:xfrm>
              <a:off x="646" y="1102"/>
              <a:ext cx="0" cy="406"/>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8" name="Line 37">
              <a:extLst>
                <a:ext uri="{FF2B5EF4-FFF2-40B4-BE49-F238E27FC236}">
                  <a16:creationId xmlns:a16="http://schemas.microsoft.com/office/drawing/2014/main" id="{2BB8628E-1109-6361-CD3D-0652144DD281}"/>
                </a:ext>
              </a:extLst>
            </p:cNvPr>
            <p:cNvSpPr>
              <a:spLocks noChangeShapeType="1"/>
            </p:cNvSpPr>
            <p:nvPr/>
          </p:nvSpPr>
          <p:spPr bwMode="auto">
            <a:xfrm>
              <a:off x="627" y="1503"/>
              <a:ext cx="790"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29" name="Text Box 38">
              <a:extLst>
                <a:ext uri="{FF2B5EF4-FFF2-40B4-BE49-F238E27FC236}">
                  <a16:creationId xmlns:a16="http://schemas.microsoft.com/office/drawing/2014/main" id="{71325046-FCCF-DD0F-E569-0BAB7C98634E}"/>
                </a:ext>
              </a:extLst>
            </p:cNvPr>
            <p:cNvSpPr txBox="1">
              <a:spLocks noChangeArrowheads="1"/>
            </p:cNvSpPr>
            <p:nvPr/>
          </p:nvSpPr>
          <p:spPr bwMode="auto">
            <a:xfrm>
              <a:off x="1492" y="1142"/>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Yes</a:t>
              </a:r>
            </a:p>
          </p:txBody>
        </p:sp>
        <p:sp>
          <p:nvSpPr>
            <p:cNvPr id="13330" name="Text Box 39">
              <a:extLst>
                <a:ext uri="{FF2B5EF4-FFF2-40B4-BE49-F238E27FC236}">
                  <a16:creationId xmlns:a16="http://schemas.microsoft.com/office/drawing/2014/main" id="{25CDAF45-CC13-0D12-5B65-90BCBFB27C88}"/>
                </a:ext>
              </a:extLst>
            </p:cNvPr>
            <p:cNvSpPr txBox="1">
              <a:spLocks noChangeArrowheads="1"/>
            </p:cNvSpPr>
            <p:nvPr/>
          </p:nvSpPr>
          <p:spPr bwMode="auto">
            <a:xfrm>
              <a:off x="511" y="957"/>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No</a:t>
              </a:r>
            </a:p>
          </p:txBody>
        </p:sp>
        <p:sp>
          <p:nvSpPr>
            <p:cNvPr id="13331" name="AutoShape 46">
              <a:extLst>
                <a:ext uri="{FF2B5EF4-FFF2-40B4-BE49-F238E27FC236}">
                  <a16:creationId xmlns:a16="http://schemas.microsoft.com/office/drawing/2014/main" id="{6650F2D7-4C05-9AB6-B3D0-B26D2504DE48}"/>
                </a:ext>
              </a:extLst>
            </p:cNvPr>
            <p:cNvSpPr>
              <a:spLocks noChangeArrowheads="1"/>
            </p:cNvSpPr>
            <p:nvPr/>
          </p:nvSpPr>
          <p:spPr bwMode="auto">
            <a:xfrm>
              <a:off x="774" y="353"/>
              <a:ext cx="1305" cy="264"/>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商品がある</a:t>
              </a:r>
            </a:p>
          </p:txBody>
        </p:sp>
        <p:sp>
          <p:nvSpPr>
            <p:cNvPr id="13332" name="AutoShape 47">
              <a:extLst>
                <a:ext uri="{FF2B5EF4-FFF2-40B4-BE49-F238E27FC236}">
                  <a16:creationId xmlns:a16="http://schemas.microsoft.com/office/drawing/2014/main" id="{BA9A21CB-2A6E-1E40-D9CE-FABC39102C73}"/>
                </a:ext>
              </a:extLst>
            </p:cNvPr>
            <p:cNvSpPr>
              <a:spLocks noChangeArrowheads="1"/>
            </p:cNvSpPr>
            <p:nvPr/>
          </p:nvSpPr>
          <p:spPr bwMode="auto">
            <a:xfrm>
              <a:off x="781" y="674"/>
              <a:ext cx="1296" cy="16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売切れランプ</a:t>
              </a:r>
              <a:r>
                <a:rPr lang="en-US" altLang="ja-JP" sz="1200"/>
                <a:t>On</a:t>
              </a:r>
            </a:p>
          </p:txBody>
        </p:sp>
        <p:sp>
          <p:nvSpPr>
            <p:cNvPr id="13333" name="Line 48">
              <a:extLst>
                <a:ext uri="{FF2B5EF4-FFF2-40B4-BE49-F238E27FC236}">
                  <a16:creationId xmlns:a16="http://schemas.microsoft.com/office/drawing/2014/main" id="{A5BB5742-8865-C022-525C-7C42018B0AB5}"/>
                </a:ext>
              </a:extLst>
            </p:cNvPr>
            <p:cNvSpPr>
              <a:spLocks noChangeShapeType="1"/>
            </p:cNvSpPr>
            <p:nvPr/>
          </p:nvSpPr>
          <p:spPr bwMode="auto">
            <a:xfrm>
              <a:off x="1430" y="613"/>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34" name="Line 49">
              <a:extLst>
                <a:ext uri="{FF2B5EF4-FFF2-40B4-BE49-F238E27FC236}">
                  <a16:creationId xmlns:a16="http://schemas.microsoft.com/office/drawing/2014/main" id="{E2DF3CFD-8803-8546-B570-5526F3B242F6}"/>
                </a:ext>
              </a:extLst>
            </p:cNvPr>
            <p:cNvSpPr>
              <a:spLocks noChangeShapeType="1"/>
            </p:cNvSpPr>
            <p:nvPr/>
          </p:nvSpPr>
          <p:spPr bwMode="auto">
            <a:xfrm>
              <a:off x="1416" y="840"/>
              <a:ext cx="0" cy="13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35" name="Line 50">
              <a:extLst>
                <a:ext uri="{FF2B5EF4-FFF2-40B4-BE49-F238E27FC236}">
                  <a16:creationId xmlns:a16="http://schemas.microsoft.com/office/drawing/2014/main" id="{73075E21-8EB9-9DFF-DC0C-7FF1F38F14D0}"/>
                </a:ext>
              </a:extLst>
            </p:cNvPr>
            <p:cNvSpPr>
              <a:spLocks noChangeShapeType="1"/>
            </p:cNvSpPr>
            <p:nvPr/>
          </p:nvSpPr>
          <p:spPr bwMode="auto">
            <a:xfrm flipV="1">
              <a:off x="652" y="484"/>
              <a:ext cx="121"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36" name="Line 51">
              <a:extLst>
                <a:ext uri="{FF2B5EF4-FFF2-40B4-BE49-F238E27FC236}">
                  <a16:creationId xmlns:a16="http://schemas.microsoft.com/office/drawing/2014/main" id="{DE635BEA-71F6-6D54-C130-8AEC73091038}"/>
                </a:ext>
              </a:extLst>
            </p:cNvPr>
            <p:cNvSpPr>
              <a:spLocks noChangeShapeType="1"/>
            </p:cNvSpPr>
            <p:nvPr/>
          </p:nvSpPr>
          <p:spPr bwMode="auto">
            <a:xfrm>
              <a:off x="661" y="480"/>
              <a:ext cx="0" cy="406"/>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37" name="Line 52">
              <a:extLst>
                <a:ext uri="{FF2B5EF4-FFF2-40B4-BE49-F238E27FC236}">
                  <a16:creationId xmlns:a16="http://schemas.microsoft.com/office/drawing/2014/main" id="{45033864-A410-2997-0116-39D7808D0978}"/>
                </a:ext>
              </a:extLst>
            </p:cNvPr>
            <p:cNvSpPr>
              <a:spLocks noChangeShapeType="1"/>
            </p:cNvSpPr>
            <p:nvPr/>
          </p:nvSpPr>
          <p:spPr bwMode="auto">
            <a:xfrm>
              <a:off x="641" y="881"/>
              <a:ext cx="790"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38" name="Text Box 53">
              <a:extLst>
                <a:ext uri="{FF2B5EF4-FFF2-40B4-BE49-F238E27FC236}">
                  <a16:creationId xmlns:a16="http://schemas.microsoft.com/office/drawing/2014/main" id="{1C485FB8-2503-4518-CAEE-722CF7AED268}"/>
                </a:ext>
              </a:extLst>
            </p:cNvPr>
            <p:cNvSpPr txBox="1">
              <a:spLocks noChangeArrowheads="1"/>
            </p:cNvSpPr>
            <p:nvPr/>
          </p:nvSpPr>
          <p:spPr bwMode="auto">
            <a:xfrm>
              <a:off x="1506" y="526"/>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No</a:t>
              </a:r>
            </a:p>
          </p:txBody>
        </p:sp>
        <p:sp>
          <p:nvSpPr>
            <p:cNvPr id="13339" name="Text Box 54">
              <a:extLst>
                <a:ext uri="{FF2B5EF4-FFF2-40B4-BE49-F238E27FC236}">
                  <a16:creationId xmlns:a16="http://schemas.microsoft.com/office/drawing/2014/main" id="{690BEAD0-10AC-3323-1950-489C2D2C37A7}"/>
                </a:ext>
              </a:extLst>
            </p:cNvPr>
            <p:cNvSpPr txBox="1">
              <a:spLocks noChangeArrowheads="1"/>
            </p:cNvSpPr>
            <p:nvPr/>
          </p:nvSpPr>
          <p:spPr bwMode="auto">
            <a:xfrm>
              <a:off x="535" y="334"/>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Yes</a:t>
              </a:r>
            </a:p>
          </p:txBody>
        </p:sp>
        <p:grpSp>
          <p:nvGrpSpPr>
            <p:cNvPr id="13340" name="Group 75">
              <a:extLst>
                <a:ext uri="{FF2B5EF4-FFF2-40B4-BE49-F238E27FC236}">
                  <a16:creationId xmlns:a16="http://schemas.microsoft.com/office/drawing/2014/main" id="{D2C4603C-0B1D-4D8A-0A76-B2C5684C890B}"/>
                </a:ext>
              </a:extLst>
            </p:cNvPr>
            <p:cNvGrpSpPr>
              <a:grpSpLocks/>
            </p:cNvGrpSpPr>
            <p:nvPr/>
          </p:nvGrpSpPr>
          <p:grpSpPr bwMode="auto">
            <a:xfrm>
              <a:off x="372" y="2746"/>
              <a:ext cx="1709" cy="1457"/>
              <a:chOff x="3691" y="332"/>
              <a:chExt cx="1709" cy="1457"/>
            </a:xfrm>
          </p:grpSpPr>
          <p:sp>
            <p:nvSpPr>
              <p:cNvPr id="13360" name="AutoShape 22">
                <a:extLst>
                  <a:ext uri="{FF2B5EF4-FFF2-40B4-BE49-F238E27FC236}">
                    <a16:creationId xmlns:a16="http://schemas.microsoft.com/office/drawing/2014/main" id="{A7DA903C-751E-AA04-6CA7-6BDD58486498}"/>
                  </a:ext>
                </a:extLst>
              </p:cNvPr>
              <p:cNvSpPr>
                <a:spLocks noChangeArrowheads="1"/>
              </p:cNvSpPr>
              <p:nvPr/>
            </p:nvSpPr>
            <p:spPr bwMode="auto">
              <a:xfrm>
                <a:off x="4080" y="332"/>
                <a:ext cx="1305" cy="265"/>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飲み物ボタン</a:t>
                </a:r>
                <a:br>
                  <a:rPr lang="ja-JP" altLang="en-US" sz="1200"/>
                </a:br>
                <a:r>
                  <a:rPr lang="ja-JP" altLang="en-US" sz="1200"/>
                  <a:t>が押される</a:t>
                </a:r>
              </a:p>
            </p:txBody>
          </p:sp>
          <p:sp>
            <p:nvSpPr>
              <p:cNvPr id="13361" name="AutoShape 25">
                <a:extLst>
                  <a:ext uri="{FF2B5EF4-FFF2-40B4-BE49-F238E27FC236}">
                    <a16:creationId xmlns:a16="http://schemas.microsoft.com/office/drawing/2014/main" id="{0F70049C-396E-53FC-B220-C3DB4AEE61CF}"/>
                  </a:ext>
                </a:extLst>
              </p:cNvPr>
              <p:cNvSpPr>
                <a:spLocks noChangeArrowheads="1"/>
              </p:cNvSpPr>
              <p:nvPr/>
            </p:nvSpPr>
            <p:spPr bwMode="auto">
              <a:xfrm>
                <a:off x="4080" y="983"/>
                <a:ext cx="1296" cy="166"/>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飲み物缶を出す</a:t>
                </a:r>
              </a:p>
            </p:txBody>
          </p:sp>
          <p:sp>
            <p:nvSpPr>
              <p:cNvPr id="13362" name="AutoShape 26">
                <a:extLst>
                  <a:ext uri="{FF2B5EF4-FFF2-40B4-BE49-F238E27FC236}">
                    <a16:creationId xmlns:a16="http://schemas.microsoft.com/office/drawing/2014/main" id="{EACE9696-073E-4AE1-1596-405C3A9A85D8}"/>
                  </a:ext>
                </a:extLst>
              </p:cNvPr>
              <p:cNvSpPr>
                <a:spLocks noChangeArrowheads="1"/>
              </p:cNvSpPr>
              <p:nvPr/>
            </p:nvSpPr>
            <p:spPr bwMode="auto">
              <a:xfrm>
                <a:off x="4085" y="660"/>
                <a:ext cx="1305" cy="265"/>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お金が</a:t>
                </a:r>
                <a:r>
                  <a:rPr lang="en-US" altLang="ja-JP" sz="1200"/>
                  <a:t>100</a:t>
                </a:r>
                <a:r>
                  <a:rPr lang="ja-JP" altLang="en-US" sz="1200"/>
                  <a:t>円</a:t>
                </a:r>
                <a:br>
                  <a:rPr lang="ja-JP" altLang="en-US" sz="1200"/>
                </a:br>
                <a:r>
                  <a:rPr lang="ja-JP" altLang="en-US" sz="1200"/>
                  <a:t>入っている</a:t>
                </a:r>
              </a:p>
            </p:txBody>
          </p:sp>
          <p:sp>
            <p:nvSpPr>
              <p:cNvPr id="13363" name="Line 29">
                <a:extLst>
                  <a:ext uri="{FF2B5EF4-FFF2-40B4-BE49-F238E27FC236}">
                    <a16:creationId xmlns:a16="http://schemas.microsoft.com/office/drawing/2014/main" id="{DBB9F20E-FD6A-4F2C-3311-F7B5A4181068}"/>
                  </a:ext>
                </a:extLst>
              </p:cNvPr>
              <p:cNvSpPr>
                <a:spLocks noChangeShapeType="1"/>
              </p:cNvSpPr>
              <p:nvPr/>
            </p:nvSpPr>
            <p:spPr bwMode="auto">
              <a:xfrm>
                <a:off x="4731" y="600"/>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64" name="Line 30">
                <a:extLst>
                  <a:ext uri="{FF2B5EF4-FFF2-40B4-BE49-F238E27FC236}">
                    <a16:creationId xmlns:a16="http://schemas.microsoft.com/office/drawing/2014/main" id="{2A805274-0D4A-B3C5-B3DD-0984294438A8}"/>
                  </a:ext>
                </a:extLst>
              </p:cNvPr>
              <p:cNvSpPr>
                <a:spLocks noChangeShapeType="1"/>
              </p:cNvSpPr>
              <p:nvPr/>
            </p:nvSpPr>
            <p:spPr bwMode="auto">
              <a:xfrm>
                <a:off x="4747" y="928"/>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65" name="Line 31">
                <a:extLst>
                  <a:ext uri="{FF2B5EF4-FFF2-40B4-BE49-F238E27FC236}">
                    <a16:creationId xmlns:a16="http://schemas.microsoft.com/office/drawing/2014/main" id="{D4790E43-5130-6FCE-905A-B6FD6C9CF652}"/>
                  </a:ext>
                </a:extLst>
              </p:cNvPr>
              <p:cNvSpPr>
                <a:spLocks noChangeShapeType="1"/>
              </p:cNvSpPr>
              <p:nvPr/>
            </p:nvSpPr>
            <p:spPr bwMode="auto">
              <a:xfrm>
                <a:off x="4742" y="1147"/>
                <a:ext cx="0" cy="8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66" name="Line 32">
                <a:extLst>
                  <a:ext uri="{FF2B5EF4-FFF2-40B4-BE49-F238E27FC236}">
                    <a16:creationId xmlns:a16="http://schemas.microsoft.com/office/drawing/2014/main" id="{04DDD064-4548-FB6A-4181-C167AD51D70E}"/>
                  </a:ext>
                </a:extLst>
              </p:cNvPr>
              <p:cNvSpPr>
                <a:spLocks noChangeShapeType="1"/>
              </p:cNvSpPr>
              <p:nvPr/>
            </p:nvSpPr>
            <p:spPr bwMode="auto">
              <a:xfrm flipH="1">
                <a:off x="3699" y="1785"/>
                <a:ext cx="1032"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67" name="Text Box 40">
                <a:extLst>
                  <a:ext uri="{FF2B5EF4-FFF2-40B4-BE49-F238E27FC236}">
                    <a16:creationId xmlns:a16="http://schemas.microsoft.com/office/drawing/2014/main" id="{46A0F34F-669F-A70D-F485-ADEF6BF690A0}"/>
                  </a:ext>
                </a:extLst>
              </p:cNvPr>
              <p:cNvSpPr txBox="1">
                <a:spLocks noChangeArrowheads="1"/>
              </p:cNvSpPr>
              <p:nvPr/>
            </p:nvSpPr>
            <p:spPr bwMode="auto">
              <a:xfrm>
                <a:off x="4813" y="583"/>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Yes</a:t>
                </a:r>
              </a:p>
            </p:txBody>
          </p:sp>
          <p:sp>
            <p:nvSpPr>
              <p:cNvPr id="13368" name="Text Box 41">
                <a:extLst>
                  <a:ext uri="{FF2B5EF4-FFF2-40B4-BE49-F238E27FC236}">
                    <a16:creationId xmlns:a16="http://schemas.microsoft.com/office/drawing/2014/main" id="{2802BB7E-442B-975E-E234-B3D126C880AF}"/>
                  </a:ext>
                </a:extLst>
              </p:cNvPr>
              <p:cNvSpPr txBox="1">
                <a:spLocks noChangeArrowheads="1"/>
              </p:cNvSpPr>
              <p:nvPr/>
            </p:nvSpPr>
            <p:spPr bwMode="auto">
              <a:xfrm>
                <a:off x="4846" y="882"/>
                <a:ext cx="45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Yes</a:t>
                </a:r>
              </a:p>
            </p:txBody>
          </p:sp>
          <p:sp>
            <p:nvSpPr>
              <p:cNvPr id="13369" name="Line 42">
                <a:extLst>
                  <a:ext uri="{FF2B5EF4-FFF2-40B4-BE49-F238E27FC236}">
                    <a16:creationId xmlns:a16="http://schemas.microsoft.com/office/drawing/2014/main" id="{6DE90BD0-F92C-3913-2F6D-672A6F7ED681}"/>
                  </a:ext>
                </a:extLst>
              </p:cNvPr>
              <p:cNvSpPr>
                <a:spLocks noChangeShapeType="1"/>
              </p:cNvSpPr>
              <p:nvPr/>
            </p:nvSpPr>
            <p:spPr bwMode="auto">
              <a:xfrm flipH="1">
                <a:off x="3709" y="462"/>
                <a:ext cx="376"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70" name="Line 43">
                <a:extLst>
                  <a:ext uri="{FF2B5EF4-FFF2-40B4-BE49-F238E27FC236}">
                    <a16:creationId xmlns:a16="http://schemas.microsoft.com/office/drawing/2014/main" id="{AC08DDDE-ABA7-9855-E948-9859277C2FFB}"/>
                  </a:ext>
                </a:extLst>
              </p:cNvPr>
              <p:cNvSpPr>
                <a:spLocks noChangeShapeType="1"/>
              </p:cNvSpPr>
              <p:nvPr/>
            </p:nvSpPr>
            <p:spPr bwMode="auto">
              <a:xfrm flipH="1">
                <a:off x="3691" y="794"/>
                <a:ext cx="394"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71" name="Text Box 44">
                <a:extLst>
                  <a:ext uri="{FF2B5EF4-FFF2-40B4-BE49-F238E27FC236}">
                    <a16:creationId xmlns:a16="http://schemas.microsoft.com/office/drawing/2014/main" id="{3AF57C1E-46FE-59EC-F4E4-4696CD45BAC7}"/>
                  </a:ext>
                </a:extLst>
              </p:cNvPr>
              <p:cNvSpPr txBox="1">
                <a:spLocks noChangeArrowheads="1"/>
              </p:cNvSpPr>
              <p:nvPr/>
            </p:nvSpPr>
            <p:spPr bwMode="auto">
              <a:xfrm>
                <a:off x="3851" y="360"/>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No</a:t>
                </a:r>
              </a:p>
            </p:txBody>
          </p:sp>
          <p:sp>
            <p:nvSpPr>
              <p:cNvPr id="13372" name="Text Box 45">
                <a:extLst>
                  <a:ext uri="{FF2B5EF4-FFF2-40B4-BE49-F238E27FC236}">
                    <a16:creationId xmlns:a16="http://schemas.microsoft.com/office/drawing/2014/main" id="{C0255161-8FD0-FBFE-705E-B751CEEAA822}"/>
                  </a:ext>
                </a:extLst>
              </p:cNvPr>
              <p:cNvSpPr txBox="1">
                <a:spLocks noChangeArrowheads="1"/>
              </p:cNvSpPr>
              <p:nvPr/>
            </p:nvSpPr>
            <p:spPr bwMode="auto">
              <a:xfrm>
                <a:off x="3819" y="672"/>
                <a:ext cx="45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No</a:t>
                </a:r>
              </a:p>
            </p:txBody>
          </p:sp>
          <p:sp>
            <p:nvSpPr>
              <p:cNvPr id="13373" name="AutoShape 55">
                <a:extLst>
                  <a:ext uri="{FF2B5EF4-FFF2-40B4-BE49-F238E27FC236}">
                    <a16:creationId xmlns:a16="http://schemas.microsoft.com/office/drawing/2014/main" id="{8253DF2C-999A-0158-EA23-BD51D20C7983}"/>
                  </a:ext>
                </a:extLst>
              </p:cNvPr>
              <p:cNvSpPr>
                <a:spLocks noChangeArrowheads="1"/>
              </p:cNvSpPr>
              <p:nvPr/>
            </p:nvSpPr>
            <p:spPr bwMode="auto">
              <a:xfrm>
                <a:off x="4095" y="1228"/>
                <a:ext cx="1305" cy="263"/>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商品がある</a:t>
                </a:r>
              </a:p>
            </p:txBody>
          </p:sp>
          <p:sp>
            <p:nvSpPr>
              <p:cNvPr id="13374" name="AutoShape 56">
                <a:extLst>
                  <a:ext uri="{FF2B5EF4-FFF2-40B4-BE49-F238E27FC236}">
                    <a16:creationId xmlns:a16="http://schemas.microsoft.com/office/drawing/2014/main" id="{AD6BA3AE-26FB-396F-6E25-A6CF364C3670}"/>
                  </a:ext>
                </a:extLst>
              </p:cNvPr>
              <p:cNvSpPr>
                <a:spLocks noChangeArrowheads="1"/>
              </p:cNvSpPr>
              <p:nvPr/>
            </p:nvSpPr>
            <p:spPr bwMode="auto">
              <a:xfrm>
                <a:off x="4102" y="1548"/>
                <a:ext cx="1296" cy="166"/>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売切れランプ</a:t>
                </a:r>
                <a:r>
                  <a:rPr lang="en-US" altLang="ja-JP" sz="1200"/>
                  <a:t>On</a:t>
                </a:r>
              </a:p>
            </p:txBody>
          </p:sp>
          <p:sp>
            <p:nvSpPr>
              <p:cNvPr id="13375" name="Line 57">
                <a:extLst>
                  <a:ext uri="{FF2B5EF4-FFF2-40B4-BE49-F238E27FC236}">
                    <a16:creationId xmlns:a16="http://schemas.microsoft.com/office/drawing/2014/main" id="{BEBA3E4A-2DD1-A92F-0B6C-EFA0FC663DFF}"/>
                  </a:ext>
                </a:extLst>
              </p:cNvPr>
              <p:cNvSpPr>
                <a:spLocks noChangeShapeType="1"/>
              </p:cNvSpPr>
              <p:nvPr/>
            </p:nvSpPr>
            <p:spPr bwMode="auto">
              <a:xfrm>
                <a:off x="4751" y="1487"/>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76" name="Text Box 58">
                <a:extLst>
                  <a:ext uri="{FF2B5EF4-FFF2-40B4-BE49-F238E27FC236}">
                    <a16:creationId xmlns:a16="http://schemas.microsoft.com/office/drawing/2014/main" id="{133D4587-D92C-CE45-AADB-A6244B9DBBEE}"/>
                  </a:ext>
                </a:extLst>
              </p:cNvPr>
              <p:cNvSpPr txBox="1">
                <a:spLocks noChangeArrowheads="1"/>
              </p:cNvSpPr>
              <p:nvPr/>
            </p:nvSpPr>
            <p:spPr bwMode="auto">
              <a:xfrm>
                <a:off x="4827" y="1428"/>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No</a:t>
                </a:r>
              </a:p>
            </p:txBody>
          </p:sp>
          <p:sp>
            <p:nvSpPr>
              <p:cNvPr id="13377" name="Line 59">
                <a:extLst>
                  <a:ext uri="{FF2B5EF4-FFF2-40B4-BE49-F238E27FC236}">
                    <a16:creationId xmlns:a16="http://schemas.microsoft.com/office/drawing/2014/main" id="{20161750-A260-2309-6CD6-AC4BDE6461F6}"/>
                  </a:ext>
                </a:extLst>
              </p:cNvPr>
              <p:cNvSpPr>
                <a:spLocks noChangeShapeType="1"/>
              </p:cNvSpPr>
              <p:nvPr/>
            </p:nvSpPr>
            <p:spPr bwMode="auto">
              <a:xfrm>
                <a:off x="4740" y="1714"/>
                <a:ext cx="9" cy="75"/>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78" name="Line 60">
                <a:extLst>
                  <a:ext uri="{FF2B5EF4-FFF2-40B4-BE49-F238E27FC236}">
                    <a16:creationId xmlns:a16="http://schemas.microsoft.com/office/drawing/2014/main" id="{AEEB88CE-0E3F-CCEE-D26A-0D435334FF40}"/>
                  </a:ext>
                </a:extLst>
              </p:cNvPr>
              <p:cNvSpPr>
                <a:spLocks noChangeShapeType="1"/>
              </p:cNvSpPr>
              <p:nvPr/>
            </p:nvSpPr>
            <p:spPr bwMode="auto">
              <a:xfrm flipH="1">
                <a:off x="3696" y="1361"/>
                <a:ext cx="394"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79" name="Text Box 61">
                <a:extLst>
                  <a:ext uri="{FF2B5EF4-FFF2-40B4-BE49-F238E27FC236}">
                    <a16:creationId xmlns:a16="http://schemas.microsoft.com/office/drawing/2014/main" id="{888F5018-2303-9205-E862-A0FA9CB89B2B}"/>
                  </a:ext>
                </a:extLst>
              </p:cNvPr>
              <p:cNvSpPr txBox="1">
                <a:spLocks noChangeArrowheads="1"/>
              </p:cNvSpPr>
              <p:nvPr/>
            </p:nvSpPr>
            <p:spPr bwMode="auto">
              <a:xfrm>
                <a:off x="3824" y="1234"/>
                <a:ext cx="45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No</a:t>
                </a:r>
              </a:p>
            </p:txBody>
          </p:sp>
        </p:grpSp>
        <p:sp>
          <p:nvSpPr>
            <p:cNvPr id="13341" name="Line 62">
              <a:extLst>
                <a:ext uri="{FF2B5EF4-FFF2-40B4-BE49-F238E27FC236}">
                  <a16:creationId xmlns:a16="http://schemas.microsoft.com/office/drawing/2014/main" id="{79149DC6-8732-F288-8AFC-7176E442EDDC}"/>
                </a:ext>
              </a:extLst>
            </p:cNvPr>
            <p:cNvSpPr>
              <a:spLocks noChangeShapeType="1"/>
            </p:cNvSpPr>
            <p:nvPr/>
          </p:nvSpPr>
          <p:spPr bwMode="auto">
            <a:xfrm>
              <a:off x="1404" y="291"/>
              <a:ext cx="0" cy="7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2" name="AutoShape 66">
              <a:extLst>
                <a:ext uri="{FF2B5EF4-FFF2-40B4-BE49-F238E27FC236}">
                  <a16:creationId xmlns:a16="http://schemas.microsoft.com/office/drawing/2014/main" id="{3B5439AC-3773-1D5E-07FF-1E1EA5ED66E0}"/>
                </a:ext>
              </a:extLst>
            </p:cNvPr>
            <p:cNvSpPr>
              <a:spLocks noChangeArrowheads="1"/>
            </p:cNvSpPr>
            <p:nvPr/>
          </p:nvSpPr>
          <p:spPr bwMode="auto">
            <a:xfrm>
              <a:off x="765" y="1528"/>
              <a:ext cx="1305" cy="264"/>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返却ボタンが押された</a:t>
              </a:r>
            </a:p>
          </p:txBody>
        </p:sp>
        <p:sp>
          <p:nvSpPr>
            <p:cNvPr id="13343" name="Line 68">
              <a:extLst>
                <a:ext uri="{FF2B5EF4-FFF2-40B4-BE49-F238E27FC236}">
                  <a16:creationId xmlns:a16="http://schemas.microsoft.com/office/drawing/2014/main" id="{E4FDC429-00FF-91BE-7967-1495F0D19E79}"/>
                </a:ext>
              </a:extLst>
            </p:cNvPr>
            <p:cNvSpPr>
              <a:spLocks noChangeShapeType="1"/>
            </p:cNvSpPr>
            <p:nvPr/>
          </p:nvSpPr>
          <p:spPr bwMode="auto">
            <a:xfrm>
              <a:off x="1421" y="1788"/>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44" name="Line 70">
              <a:extLst>
                <a:ext uri="{FF2B5EF4-FFF2-40B4-BE49-F238E27FC236}">
                  <a16:creationId xmlns:a16="http://schemas.microsoft.com/office/drawing/2014/main" id="{3AFB69CB-6637-273D-1617-7A3B361FE03C}"/>
                </a:ext>
              </a:extLst>
            </p:cNvPr>
            <p:cNvSpPr>
              <a:spLocks noChangeShapeType="1"/>
            </p:cNvSpPr>
            <p:nvPr/>
          </p:nvSpPr>
          <p:spPr bwMode="auto">
            <a:xfrm flipV="1">
              <a:off x="541" y="1660"/>
              <a:ext cx="223" cy="9"/>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45" name="Text Box 74">
              <a:extLst>
                <a:ext uri="{FF2B5EF4-FFF2-40B4-BE49-F238E27FC236}">
                  <a16:creationId xmlns:a16="http://schemas.microsoft.com/office/drawing/2014/main" id="{4B9B2AB4-9B3A-1CF2-142E-CAAB7503BF9F}"/>
                </a:ext>
              </a:extLst>
            </p:cNvPr>
            <p:cNvSpPr txBox="1">
              <a:spLocks noChangeArrowheads="1"/>
            </p:cNvSpPr>
            <p:nvPr/>
          </p:nvSpPr>
          <p:spPr bwMode="auto">
            <a:xfrm>
              <a:off x="536" y="1509"/>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No</a:t>
              </a:r>
            </a:p>
          </p:txBody>
        </p:sp>
        <p:sp>
          <p:nvSpPr>
            <p:cNvPr id="13346" name="AutoShape 76">
              <a:extLst>
                <a:ext uri="{FF2B5EF4-FFF2-40B4-BE49-F238E27FC236}">
                  <a16:creationId xmlns:a16="http://schemas.microsoft.com/office/drawing/2014/main" id="{C37BCC44-C087-D99A-4177-327F4971435C}"/>
                </a:ext>
              </a:extLst>
            </p:cNvPr>
            <p:cNvSpPr>
              <a:spLocks noChangeArrowheads="1"/>
            </p:cNvSpPr>
            <p:nvPr/>
          </p:nvSpPr>
          <p:spPr bwMode="auto">
            <a:xfrm>
              <a:off x="765" y="1848"/>
              <a:ext cx="1305" cy="264"/>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お金が</a:t>
              </a:r>
              <a:br>
                <a:rPr lang="ja-JP" altLang="en-US" sz="1200"/>
              </a:br>
              <a:r>
                <a:rPr lang="ja-JP" altLang="en-US" sz="1200"/>
                <a:t>投入されている</a:t>
              </a:r>
            </a:p>
          </p:txBody>
        </p:sp>
        <p:sp>
          <p:nvSpPr>
            <p:cNvPr id="13347" name="AutoShape 77">
              <a:extLst>
                <a:ext uri="{FF2B5EF4-FFF2-40B4-BE49-F238E27FC236}">
                  <a16:creationId xmlns:a16="http://schemas.microsoft.com/office/drawing/2014/main" id="{9DC2406A-DD88-5469-9961-582CCD5D2E85}"/>
                </a:ext>
              </a:extLst>
            </p:cNvPr>
            <p:cNvSpPr>
              <a:spLocks noChangeArrowheads="1"/>
            </p:cNvSpPr>
            <p:nvPr/>
          </p:nvSpPr>
          <p:spPr bwMode="auto">
            <a:xfrm>
              <a:off x="772" y="2169"/>
              <a:ext cx="1296" cy="16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お金を返却する</a:t>
              </a:r>
            </a:p>
          </p:txBody>
        </p:sp>
        <p:sp>
          <p:nvSpPr>
            <p:cNvPr id="13348" name="Line 78">
              <a:extLst>
                <a:ext uri="{FF2B5EF4-FFF2-40B4-BE49-F238E27FC236}">
                  <a16:creationId xmlns:a16="http://schemas.microsoft.com/office/drawing/2014/main" id="{BFF90A86-6F47-1962-0D00-BF1E9E992F98}"/>
                </a:ext>
              </a:extLst>
            </p:cNvPr>
            <p:cNvSpPr>
              <a:spLocks noChangeShapeType="1"/>
            </p:cNvSpPr>
            <p:nvPr/>
          </p:nvSpPr>
          <p:spPr bwMode="auto">
            <a:xfrm>
              <a:off x="1421" y="2108"/>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49" name="Line 79">
              <a:extLst>
                <a:ext uri="{FF2B5EF4-FFF2-40B4-BE49-F238E27FC236}">
                  <a16:creationId xmlns:a16="http://schemas.microsoft.com/office/drawing/2014/main" id="{F01FAE6E-E8FB-86A4-CBD3-598CDA9A68DF}"/>
                </a:ext>
              </a:extLst>
            </p:cNvPr>
            <p:cNvSpPr>
              <a:spLocks noChangeShapeType="1"/>
            </p:cNvSpPr>
            <p:nvPr/>
          </p:nvSpPr>
          <p:spPr bwMode="auto">
            <a:xfrm>
              <a:off x="1426" y="2342"/>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350" name="Text Box 83">
              <a:extLst>
                <a:ext uri="{FF2B5EF4-FFF2-40B4-BE49-F238E27FC236}">
                  <a16:creationId xmlns:a16="http://schemas.microsoft.com/office/drawing/2014/main" id="{C8EA9396-1DEF-583B-F9EA-6009CA089FE2}"/>
                </a:ext>
              </a:extLst>
            </p:cNvPr>
            <p:cNvSpPr txBox="1">
              <a:spLocks noChangeArrowheads="1"/>
            </p:cNvSpPr>
            <p:nvPr/>
          </p:nvSpPr>
          <p:spPr bwMode="auto">
            <a:xfrm>
              <a:off x="1561" y="2034"/>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Yes</a:t>
              </a:r>
            </a:p>
          </p:txBody>
        </p:sp>
        <p:sp>
          <p:nvSpPr>
            <p:cNvPr id="13351" name="Text Box 84">
              <a:extLst>
                <a:ext uri="{FF2B5EF4-FFF2-40B4-BE49-F238E27FC236}">
                  <a16:creationId xmlns:a16="http://schemas.microsoft.com/office/drawing/2014/main" id="{5C48EA5A-3A09-ABDB-E103-208A0C6EB6DF}"/>
                </a:ext>
              </a:extLst>
            </p:cNvPr>
            <p:cNvSpPr txBox="1">
              <a:spLocks noChangeArrowheads="1"/>
            </p:cNvSpPr>
            <p:nvPr/>
          </p:nvSpPr>
          <p:spPr bwMode="auto">
            <a:xfrm>
              <a:off x="2035" y="1821"/>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No</a:t>
              </a:r>
            </a:p>
          </p:txBody>
        </p:sp>
        <p:sp>
          <p:nvSpPr>
            <p:cNvPr id="13352" name="AutoShape 85">
              <a:extLst>
                <a:ext uri="{FF2B5EF4-FFF2-40B4-BE49-F238E27FC236}">
                  <a16:creationId xmlns:a16="http://schemas.microsoft.com/office/drawing/2014/main" id="{EDE8CDBF-8F56-6023-1461-9427E6D6BC79}"/>
                </a:ext>
              </a:extLst>
            </p:cNvPr>
            <p:cNvSpPr>
              <a:spLocks noChangeArrowheads="1"/>
            </p:cNvSpPr>
            <p:nvPr/>
          </p:nvSpPr>
          <p:spPr bwMode="auto">
            <a:xfrm>
              <a:off x="777" y="2411"/>
              <a:ext cx="1296" cy="16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a:t>金額を</a:t>
              </a:r>
              <a:r>
                <a:rPr lang="en-US" altLang="ja-JP" sz="1200"/>
                <a:t>0</a:t>
              </a:r>
              <a:r>
                <a:rPr lang="ja-JP" altLang="en-US" sz="1200"/>
                <a:t>円にする。</a:t>
              </a:r>
            </a:p>
          </p:txBody>
        </p:sp>
        <p:sp>
          <p:nvSpPr>
            <p:cNvPr id="13353" name="Line 88">
              <a:extLst>
                <a:ext uri="{FF2B5EF4-FFF2-40B4-BE49-F238E27FC236}">
                  <a16:creationId xmlns:a16="http://schemas.microsoft.com/office/drawing/2014/main" id="{A3513294-ADF8-1466-01C8-72BD1D978BD7}"/>
                </a:ext>
              </a:extLst>
            </p:cNvPr>
            <p:cNvSpPr>
              <a:spLocks noChangeShapeType="1"/>
            </p:cNvSpPr>
            <p:nvPr/>
          </p:nvSpPr>
          <p:spPr bwMode="auto">
            <a:xfrm flipH="1">
              <a:off x="1408" y="2587"/>
              <a:ext cx="0" cy="14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4" name="Line 90">
              <a:extLst>
                <a:ext uri="{FF2B5EF4-FFF2-40B4-BE49-F238E27FC236}">
                  <a16:creationId xmlns:a16="http://schemas.microsoft.com/office/drawing/2014/main" id="{32601ED0-DF8B-516A-5C93-36C6C8DA1DD9}"/>
                </a:ext>
              </a:extLst>
            </p:cNvPr>
            <p:cNvSpPr>
              <a:spLocks noChangeShapeType="1"/>
            </p:cNvSpPr>
            <p:nvPr/>
          </p:nvSpPr>
          <p:spPr bwMode="auto">
            <a:xfrm>
              <a:off x="530" y="1664"/>
              <a:ext cx="0" cy="1006"/>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5" name="Line 91">
              <a:extLst>
                <a:ext uri="{FF2B5EF4-FFF2-40B4-BE49-F238E27FC236}">
                  <a16:creationId xmlns:a16="http://schemas.microsoft.com/office/drawing/2014/main" id="{7C244067-8C96-439E-07F0-6D8F25FA5863}"/>
                </a:ext>
              </a:extLst>
            </p:cNvPr>
            <p:cNvSpPr>
              <a:spLocks noChangeShapeType="1"/>
            </p:cNvSpPr>
            <p:nvPr/>
          </p:nvSpPr>
          <p:spPr bwMode="auto">
            <a:xfrm>
              <a:off x="521" y="2661"/>
              <a:ext cx="887"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6" name="Text Box 92">
              <a:extLst>
                <a:ext uri="{FF2B5EF4-FFF2-40B4-BE49-F238E27FC236}">
                  <a16:creationId xmlns:a16="http://schemas.microsoft.com/office/drawing/2014/main" id="{49612BC9-B30A-E619-0602-4D8EB469EE07}"/>
                </a:ext>
              </a:extLst>
            </p:cNvPr>
            <p:cNvSpPr txBox="1">
              <a:spLocks noChangeArrowheads="1"/>
            </p:cNvSpPr>
            <p:nvPr/>
          </p:nvSpPr>
          <p:spPr bwMode="auto">
            <a:xfrm>
              <a:off x="1465" y="1727"/>
              <a:ext cx="46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200"/>
                <a:t>Yes</a:t>
              </a:r>
            </a:p>
          </p:txBody>
        </p:sp>
        <p:sp>
          <p:nvSpPr>
            <p:cNvPr id="13357" name="Line 93">
              <a:extLst>
                <a:ext uri="{FF2B5EF4-FFF2-40B4-BE49-F238E27FC236}">
                  <a16:creationId xmlns:a16="http://schemas.microsoft.com/office/drawing/2014/main" id="{1F5448DC-CC34-7950-645A-8B56D33632BA}"/>
                </a:ext>
              </a:extLst>
            </p:cNvPr>
            <p:cNvSpPr>
              <a:spLocks noChangeShapeType="1"/>
            </p:cNvSpPr>
            <p:nvPr/>
          </p:nvSpPr>
          <p:spPr bwMode="auto">
            <a:xfrm flipV="1">
              <a:off x="2066" y="1966"/>
              <a:ext cx="192" cy="9"/>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8" name="Line 94">
              <a:extLst>
                <a:ext uri="{FF2B5EF4-FFF2-40B4-BE49-F238E27FC236}">
                  <a16:creationId xmlns:a16="http://schemas.microsoft.com/office/drawing/2014/main" id="{67C0BAA4-117A-1B09-A03C-35876B00FD5D}"/>
                </a:ext>
              </a:extLst>
            </p:cNvPr>
            <p:cNvSpPr>
              <a:spLocks noChangeShapeType="1"/>
            </p:cNvSpPr>
            <p:nvPr/>
          </p:nvSpPr>
          <p:spPr bwMode="auto">
            <a:xfrm>
              <a:off x="2249" y="1966"/>
              <a:ext cx="0" cy="685"/>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59" name="Line 95">
              <a:extLst>
                <a:ext uri="{FF2B5EF4-FFF2-40B4-BE49-F238E27FC236}">
                  <a16:creationId xmlns:a16="http://schemas.microsoft.com/office/drawing/2014/main" id="{D2629745-9A77-8620-3C36-DFD5494C45B7}"/>
                </a:ext>
              </a:extLst>
            </p:cNvPr>
            <p:cNvSpPr>
              <a:spLocks noChangeShapeType="1"/>
            </p:cNvSpPr>
            <p:nvPr/>
          </p:nvSpPr>
          <p:spPr bwMode="auto">
            <a:xfrm flipH="1">
              <a:off x="1417" y="2651"/>
              <a:ext cx="823"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pic>
        <p:nvPicPr>
          <p:cNvPr id="13317" name="Picture 97">
            <a:extLst>
              <a:ext uri="{FF2B5EF4-FFF2-40B4-BE49-F238E27FC236}">
                <a16:creationId xmlns:a16="http://schemas.microsoft.com/office/drawing/2014/main" id="{716A8084-70B8-B1A7-DD24-F3A281BD9C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6763" y="2686050"/>
            <a:ext cx="122872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AutoShape 98">
            <a:extLst>
              <a:ext uri="{FF2B5EF4-FFF2-40B4-BE49-F238E27FC236}">
                <a16:creationId xmlns:a16="http://schemas.microsoft.com/office/drawing/2014/main" id="{3DF8720A-6E0C-DC3F-231F-1E96ACC3E153}"/>
              </a:ext>
            </a:extLst>
          </p:cNvPr>
          <p:cNvSpPr>
            <a:spLocks noChangeArrowheads="1"/>
          </p:cNvSpPr>
          <p:nvPr/>
        </p:nvSpPr>
        <p:spPr bwMode="auto">
          <a:xfrm>
            <a:off x="523875" y="2308225"/>
            <a:ext cx="2568575" cy="1960563"/>
          </a:xfrm>
          <a:prstGeom prst="wedgeRectCallout">
            <a:avLst>
              <a:gd name="adj1" fmla="val 57356"/>
              <a:gd name="adj2" fmla="val 1417"/>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600"/>
              <a:t> </a:t>
            </a:r>
            <a:r>
              <a:rPr lang="ja-JP" altLang="en-US" sz="1600"/>
              <a:t>返却ボタンの追加では、お金が現在投入されたとか、金額表示を</a:t>
            </a:r>
            <a:r>
              <a:rPr lang="en-US" altLang="ja-JP" sz="1600"/>
              <a:t>0</a:t>
            </a:r>
            <a:r>
              <a:rPr lang="ja-JP" altLang="en-US" sz="1600"/>
              <a:t>円にするなどの処理も必要ですね。</a:t>
            </a:r>
            <a:br>
              <a:rPr lang="ja-JP" altLang="en-US" sz="1600"/>
            </a:br>
            <a:r>
              <a:rPr lang="ja-JP" altLang="en-US" sz="1600"/>
              <a:t>　このぐらいになるとフローチャートもごちゃごちゃして判りにくくなりますね。</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ー 3">
            <a:extLst>
              <a:ext uri="{FF2B5EF4-FFF2-40B4-BE49-F238E27FC236}">
                <a16:creationId xmlns:a16="http://schemas.microsoft.com/office/drawing/2014/main" id="{1FCD6E10-F636-B678-C6F8-31BD875572A3}"/>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25E47B44-1367-4112-9A87-4048BFDFEDCD}" type="slidenum">
              <a:rPr kumimoji="0" lang="en-US" altLang="ja-JP" sz="1400">
                <a:solidFill>
                  <a:srgbClr val="000000"/>
                </a:solidFill>
              </a:rPr>
              <a:pPr>
                <a:spcBef>
                  <a:spcPct val="0"/>
                </a:spcBef>
                <a:buFontTx/>
                <a:buNone/>
              </a:pPr>
              <a:t>12</a:t>
            </a:fld>
            <a:endParaRPr kumimoji="0" lang="en-US" altLang="ja-JP" sz="1400">
              <a:solidFill>
                <a:srgbClr val="000000"/>
              </a:solidFill>
            </a:endParaRPr>
          </a:p>
        </p:txBody>
      </p:sp>
      <p:sp>
        <p:nvSpPr>
          <p:cNvPr id="14339" name="Text Box 3">
            <a:extLst>
              <a:ext uri="{FF2B5EF4-FFF2-40B4-BE49-F238E27FC236}">
                <a16:creationId xmlns:a16="http://schemas.microsoft.com/office/drawing/2014/main" id="{E5306BC3-8BB6-5EAB-903F-0D61A4CC5DC4}"/>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000000"/>
                </a:solidFill>
              </a:rPr>
              <a:t>プログラムサンプル</a:t>
            </a:r>
            <a:r>
              <a:rPr lang="en-US" altLang="ja-JP" sz="2000" b="1">
                <a:solidFill>
                  <a:srgbClr val="000000"/>
                </a:solidFill>
              </a:rPr>
              <a:t>2A</a:t>
            </a:r>
            <a:r>
              <a:rPr lang="ja-JP" altLang="en-US" sz="2000" b="1">
                <a:solidFill>
                  <a:srgbClr val="000000"/>
                </a:solidFill>
              </a:rPr>
              <a:t>。</a:t>
            </a:r>
            <a:r>
              <a:rPr lang="en-US" altLang="ja-JP" sz="2000" b="1">
                <a:solidFill>
                  <a:srgbClr val="000000"/>
                </a:solidFill>
              </a:rPr>
              <a:t>[Vending02A]</a:t>
            </a:r>
            <a:endParaRPr lang="ja-JP" altLang="en-US" sz="1800" b="1">
              <a:solidFill>
                <a:srgbClr val="000000"/>
              </a:solidFill>
            </a:endParaRPr>
          </a:p>
        </p:txBody>
      </p:sp>
      <p:sp>
        <p:nvSpPr>
          <p:cNvPr id="14340" name="テキスト ボックス 7">
            <a:extLst>
              <a:ext uri="{FF2B5EF4-FFF2-40B4-BE49-F238E27FC236}">
                <a16:creationId xmlns:a16="http://schemas.microsoft.com/office/drawing/2014/main" id="{3FFAE536-0151-462E-EBA4-5101ED48124D}"/>
              </a:ext>
            </a:extLst>
          </p:cNvPr>
          <p:cNvSpPr txBox="1">
            <a:spLocks noChangeArrowheads="1"/>
          </p:cNvSpPr>
          <p:nvPr/>
        </p:nvSpPr>
        <p:spPr bwMode="auto">
          <a:xfrm>
            <a:off x="612775" y="5754688"/>
            <a:ext cx="6788150" cy="584200"/>
          </a:xfrm>
          <a:prstGeom prst="rect">
            <a:avLst/>
          </a:prstGeom>
          <a:solidFill>
            <a:schemeClr val="accent1"/>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フローチャートをもとにしたプログラムです。これもかなりぐちゃぐちゃしてきましたね。</a:t>
            </a:r>
          </a:p>
        </p:txBody>
      </p:sp>
      <p:pic>
        <p:nvPicPr>
          <p:cNvPr id="14341" name="図 2">
            <a:extLst>
              <a:ext uri="{FF2B5EF4-FFF2-40B4-BE49-F238E27FC236}">
                <a16:creationId xmlns:a16="http://schemas.microsoft.com/office/drawing/2014/main" id="{4E45D148-0BD4-495C-9E6E-6E58514BB7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2775" y="822325"/>
            <a:ext cx="7392988" cy="461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ー 3">
            <a:extLst>
              <a:ext uri="{FF2B5EF4-FFF2-40B4-BE49-F238E27FC236}">
                <a16:creationId xmlns:a16="http://schemas.microsoft.com/office/drawing/2014/main" id="{98024B5E-46A0-5863-947D-D0D0AA7051AE}"/>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49B87B8-EBC6-4E5E-AC29-DB90DD680D0B}" type="slidenum">
              <a:rPr kumimoji="0" lang="en-US" altLang="ja-JP" sz="1400"/>
              <a:pPr>
                <a:spcBef>
                  <a:spcPct val="0"/>
                </a:spcBef>
                <a:buFontTx/>
                <a:buNone/>
              </a:pPr>
              <a:t>13</a:t>
            </a:fld>
            <a:endParaRPr kumimoji="0" lang="en-US" altLang="ja-JP" sz="1400"/>
          </a:p>
        </p:txBody>
      </p:sp>
      <p:grpSp>
        <p:nvGrpSpPr>
          <p:cNvPr id="15363" name="Group 105">
            <a:extLst>
              <a:ext uri="{FF2B5EF4-FFF2-40B4-BE49-F238E27FC236}">
                <a16:creationId xmlns:a16="http://schemas.microsoft.com/office/drawing/2014/main" id="{472DB125-BDEF-47D2-A0DD-934D71C54AFC}"/>
              </a:ext>
            </a:extLst>
          </p:cNvPr>
          <p:cNvGrpSpPr>
            <a:grpSpLocks/>
          </p:cNvGrpSpPr>
          <p:nvPr/>
        </p:nvGrpSpPr>
        <p:grpSpPr bwMode="auto">
          <a:xfrm>
            <a:off x="5813425" y="971550"/>
            <a:ext cx="3133725" cy="2914650"/>
            <a:chOff x="2793" y="1802"/>
            <a:chExt cx="1974" cy="1533"/>
          </a:xfrm>
        </p:grpSpPr>
        <p:sp>
          <p:nvSpPr>
            <p:cNvPr id="15420" name="AutoShape 4">
              <a:extLst>
                <a:ext uri="{FF2B5EF4-FFF2-40B4-BE49-F238E27FC236}">
                  <a16:creationId xmlns:a16="http://schemas.microsoft.com/office/drawing/2014/main" id="{D0643557-3D0C-4456-AF02-3EC80F7F7E6B}"/>
                </a:ext>
              </a:extLst>
            </p:cNvPr>
            <p:cNvSpPr>
              <a:spLocks noChangeArrowheads="1"/>
            </p:cNvSpPr>
            <p:nvPr/>
          </p:nvSpPr>
          <p:spPr bwMode="auto">
            <a:xfrm>
              <a:off x="3266" y="1802"/>
              <a:ext cx="917" cy="13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返却ボタンの処理</a:t>
              </a:r>
            </a:p>
          </p:txBody>
        </p:sp>
        <p:sp>
          <p:nvSpPr>
            <p:cNvPr id="15421" name="Line 76">
              <a:extLst>
                <a:ext uri="{FF2B5EF4-FFF2-40B4-BE49-F238E27FC236}">
                  <a16:creationId xmlns:a16="http://schemas.microsoft.com/office/drawing/2014/main" id="{518A5713-E4AC-FA98-322B-97A6258DF011}"/>
                </a:ext>
              </a:extLst>
            </p:cNvPr>
            <p:cNvSpPr>
              <a:spLocks noChangeShapeType="1"/>
            </p:cNvSpPr>
            <p:nvPr/>
          </p:nvSpPr>
          <p:spPr bwMode="auto">
            <a:xfrm>
              <a:off x="3693" y="1948"/>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22" name="AutoShape 77">
              <a:extLst>
                <a:ext uri="{FF2B5EF4-FFF2-40B4-BE49-F238E27FC236}">
                  <a16:creationId xmlns:a16="http://schemas.microsoft.com/office/drawing/2014/main" id="{37AAD525-EA7B-6F1E-B107-2AE13E729B54}"/>
                </a:ext>
              </a:extLst>
            </p:cNvPr>
            <p:cNvSpPr>
              <a:spLocks noChangeArrowheads="1"/>
            </p:cNvSpPr>
            <p:nvPr/>
          </p:nvSpPr>
          <p:spPr bwMode="auto">
            <a:xfrm>
              <a:off x="3037" y="2007"/>
              <a:ext cx="1305" cy="264"/>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返却ボタンが押された</a:t>
              </a:r>
            </a:p>
          </p:txBody>
        </p:sp>
        <p:sp>
          <p:nvSpPr>
            <p:cNvPr id="15423" name="Line 78">
              <a:extLst>
                <a:ext uri="{FF2B5EF4-FFF2-40B4-BE49-F238E27FC236}">
                  <a16:creationId xmlns:a16="http://schemas.microsoft.com/office/drawing/2014/main" id="{0A1FEAAF-7A37-F4B4-844E-A962C1FE4FB0}"/>
                </a:ext>
              </a:extLst>
            </p:cNvPr>
            <p:cNvSpPr>
              <a:spLocks noChangeShapeType="1"/>
            </p:cNvSpPr>
            <p:nvPr/>
          </p:nvSpPr>
          <p:spPr bwMode="auto">
            <a:xfrm>
              <a:off x="3693" y="2267"/>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24" name="Line 79">
              <a:extLst>
                <a:ext uri="{FF2B5EF4-FFF2-40B4-BE49-F238E27FC236}">
                  <a16:creationId xmlns:a16="http://schemas.microsoft.com/office/drawing/2014/main" id="{43561C3D-6433-CCB3-C76B-BF390B56A8F6}"/>
                </a:ext>
              </a:extLst>
            </p:cNvPr>
            <p:cNvSpPr>
              <a:spLocks noChangeShapeType="1"/>
            </p:cNvSpPr>
            <p:nvPr/>
          </p:nvSpPr>
          <p:spPr bwMode="auto">
            <a:xfrm flipV="1">
              <a:off x="2813" y="2139"/>
              <a:ext cx="223" cy="9"/>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25" name="Text Box 80">
              <a:extLst>
                <a:ext uri="{FF2B5EF4-FFF2-40B4-BE49-F238E27FC236}">
                  <a16:creationId xmlns:a16="http://schemas.microsoft.com/office/drawing/2014/main" id="{65B85A98-D002-5536-79D0-9AB3231EC6E5}"/>
                </a:ext>
              </a:extLst>
            </p:cNvPr>
            <p:cNvSpPr txBox="1">
              <a:spLocks noChangeArrowheads="1"/>
            </p:cNvSpPr>
            <p:nvPr/>
          </p:nvSpPr>
          <p:spPr bwMode="auto">
            <a:xfrm>
              <a:off x="2808" y="1988"/>
              <a:ext cx="460" cy="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5426" name="AutoShape 81">
              <a:extLst>
                <a:ext uri="{FF2B5EF4-FFF2-40B4-BE49-F238E27FC236}">
                  <a16:creationId xmlns:a16="http://schemas.microsoft.com/office/drawing/2014/main" id="{05D97F49-9D36-BC8B-3D63-22F56E1EFAE4}"/>
                </a:ext>
              </a:extLst>
            </p:cNvPr>
            <p:cNvSpPr>
              <a:spLocks noChangeArrowheads="1"/>
            </p:cNvSpPr>
            <p:nvPr/>
          </p:nvSpPr>
          <p:spPr bwMode="auto">
            <a:xfrm>
              <a:off x="3037" y="2327"/>
              <a:ext cx="1305" cy="264"/>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お金が</a:t>
              </a:r>
              <a:br>
                <a:rPr lang="ja-JP" altLang="en-US" sz="1400"/>
              </a:br>
              <a:r>
                <a:rPr lang="ja-JP" altLang="en-US" sz="1400"/>
                <a:t>投入されている</a:t>
              </a:r>
            </a:p>
          </p:txBody>
        </p:sp>
        <p:sp>
          <p:nvSpPr>
            <p:cNvPr id="15427" name="AutoShape 82">
              <a:extLst>
                <a:ext uri="{FF2B5EF4-FFF2-40B4-BE49-F238E27FC236}">
                  <a16:creationId xmlns:a16="http://schemas.microsoft.com/office/drawing/2014/main" id="{2B43943E-7A46-17C2-E230-02E8136D4D31}"/>
                </a:ext>
              </a:extLst>
            </p:cNvPr>
            <p:cNvSpPr>
              <a:spLocks noChangeArrowheads="1"/>
            </p:cNvSpPr>
            <p:nvPr/>
          </p:nvSpPr>
          <p:spPr bwMode="auto">
            <a:xfrm>
              <a:off x="3044" y="2648"/>
              <a:ext cx="1296" cy="16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お金を返却する</a:t>
              </a:r>
            </a:p>
          </p:txBody>
        </p:sp>
        <p:sp>
          <p:nvSpPr>
            <p:cNvPr id="15428" name="Line 83">
              <a:extLst>
                <a:ext uri="{FF2B5EF4-FFF2-40B4-BE49-F238E27FC236}">
                  <a16:creationId xmlns:a16="http://schemas.microsoft.com/office/drawing/2014/main" id="{FEC5CDC5-1EB4-D122-B241-E55CB32F494E}"/>
                </a:ext>
              </a:extLst>
            </p:cNvPr>
            <p:cNvSpPr>
              <a:spLocks noChangeShapeType="1"/>
            </p:cNvSpPr>
            <p:nvPr/>
          </p:nvSpPr>
          <p:spPr bwMode="auto">
            <a:xfrm>
              <a:off x="3693" y="2587"/>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29" name="Line 84">
              <a:extLst>
                <a:ext uri="{FF2B5EF4-FFF2-40B4-BE49-F238E27FC236}">
                  <a16:creationId xmlns:a16="http://schemas.microsoft.com/office/drawing/2014/main" id="{1C233452-B2BA-0563-8F11-51EACB50DFC6}"/>
                </a:ext>
              </a:extLst>
            </p:cNvPr>
            <p:cNvSpPr>
              <a:spLocks noChangeShapeType="1"/>
            </p:cNvSpPr>
            <p:nvPr/>
          </p:nvSpPr>
          <p:spPr bwMode="auto">
            <a:xfrm>
              <a:off x="3698" y="2821"/>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30" name="Text Box 85">
              <a:extLst>
                <a:ext uri="{FF2B5EF4-FFF2-40B4-BE49-F238E27FC236}">
                  <a16:creationId xmlns:a16="http://schemas.microsoft.com/office/drawing/2014/main" id="{67699171-CB80-6489-8EE8-82402C079D0B}"/>
                </a:ext>
              </a:extLst>
            </p:cNvPr>
            <p:cNvSpPr txBox="1">
              <a:spLocks noChangeArrowheads="1"/>
            </p:cNvSpPr>
            <p:nvPr/>
          </p:nvSpPr>
          <p:spPr bwMode="auto">
            <a:xfrm>
              <a:off x="3833" y="2513"/>
              <a:ext cx="460" cy="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5431" name="Text Box 86">
              <a:extLst>
                <a:ext uri="{FF2B5EF4-FFF2-40B4-BE49-F238E27FC236}">
                  <a16:creationId xmlns:a16="http://schemas.microsoft.com/office/drawing/2014/main" id="{585363C5-1B2C-9F93-B3DB-01A677ECE1CA}"/>
                </a:ext>
              </a:extLst>
            </p:cNvPr>
            <p:cNvSpPr txBox="1">
              <a:spLocks noChangeArrowheads="1"/>
            </p:cNvSpPr>
            <p:nvPr/>
          </p:nvSpPr>
          <p:spPr bwMode="auto">
            <a:xfrm>
              <a:off x="4307" y="2300"/>
              <a:ext cx="460"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5432" name="AutoShape 87">
              <a:extLst>
                <a:ext uri="{FF2B5EF4-FFF2-40B4-BE49-F238E27FC236}">
                  <a16:creationId xmlns:a16="http://schemas.microsoft.com/office/drawing/2014/main" id="{53CABC28-5722-ACD0-4109-D7CEAB45F691}"/>
                </a:ext>
              </a:extLst>
            </p:cNvPr>
            <p:cNvSpPr>
              <a:spLocks noChangeArrowheads="1"/>
            </p:cNvSpPr>
            <p:nvPr/>
          </p:nvSpPr>
          <p:spPr bwMode="auto">
            <a:xfrm>
              <a:off x="3049" y="2890"/>
              <a:ext cx="1296" cy="16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金額を</a:t>
              </a:r>
              <a:r>
                <a:rPr lang="en-US" altLang="ja-JP" sz="1400"/>
                <a:t>0</a:t>
              </a:r>
              <a:r>
                <a:rPr lang="ja-JP" altLang="en-US" sz="1400"/>
                <a:t>円にする。</a:t>
              </a:r>
            </a:p>
          </p:txBody>
        </p:sp>
        <p:sp>
          <p:nvSpPr>
            <p:cNvPr id="15433" name="Line 88">
              <a:extLst>
                <a:ext uri="{FF2B5EF4-FFF2-40B4-BE49-F238E27FC236}">
                  <a16:creationId xmlns:a16="http://schemas.microsoft.com/office/drawing/2014/main" id="{4BD38049-BC3A-4D69-3C87-0DE27A785395}"/>
                </a:ext>
              </a:extLst>
            </p:cNvPr>
            <p:cNvSpPr>
              <a:spLocks noChangeShapeType="1"/>
            </p:cNvSpPr>
            <p:nvPr/>
          </p:nvSpPr>
          <p:spPr bwMode="auto">
            <a:xfrm flipH="1">
              <a:off x="3680" y="3066"/>
              <a:ext cx="0" cy="14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4" name="Line 89">
              <a:extLst>
                <a:ext uri="{FF2B5EF4-FFF2-40B4-BE49-F238E27FC236}">
                  <a16:creationId xmlns:a16="http://schemas.microsoft.com/office/drawing/2014/main" id="{D3B8A79F-1257-9E65-361A-7FF69E0522AD}"/>
                </a:ext>
              </a:extLst>
            </p:cNvPr>
            <p:cNvSpPr>
              <a:spLocks noChangeShapeType="1"/>
            </p:cNvSpPr>
            <p:nvPr/>
          </p:nvSpPr>
          <p:spPr bwMode="auto">
            <a:xfrm>
              <a:off x="2802" y="2143"/>
              <a:ext cx="0" cy="1006"/>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5" name="Line 90">
              <a:extLst>
                <a:ext uri="{FF2B5EF4-FFF2-40B4-BE49-F238E27FC236}">
                  <a16:creationId xmlns:a16="http://schemas.microsoft.com/office/drawing/2014/main" id="{5279F47A-F8BD-DA3F-F5F5-C45E0A697D0C}"/>
                </a:ext>
              </a:extLst>
            </p:cNvPr>
            <p:cNvSpPr>
              <a:spLocks noChangeShapeType="1"/>
            </p:cNvSpPr>
            <p:nvPr/>
          </p:nvSpPr>
          <p:spPr bwMode="auto">
            <a:xfrm>
              <a:off x="2793" y="3140"/>
              <a:ext cx="887"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6" name="Text Box 91">
              <a:extLst>
                <a:ext uri="{FF2B5EF4-FFF2-40B4-BE49-F238E27FC236}">
                  <a16:creationId xmlns:a16="http://schemas.microsoft.com/office/drawing/2014/main" id="{A4A14DA4-8632-4013-3F5F-AFD325766887}"/>
                </a:ext>
              </a:extLst>
            </p:cNvPr>
            <p:cNvSpPr txBox="1">
              <a:spLocks noChangeArrowheads="1"/>
            </p:cNvSpPr>
            <p:nvPr/>
          </p:nvSpPr>
          <p:spPr bwMode="auto">
            <a:xfrm>
              <a:off x="3737" y="2206"/>
              <a:ext cx="460"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5437" name="Line 92">
              <a:extLst>
                <a:ext uri="{FF2B5EF4-FFF2-40B4-BE49-F238E27FC236}">
                  <a16:creationId xmlns:a16="http://schemas.microsoft.com/office/drawing/2014/main" id="{70E71313-95DD-32CF-104C-3033DF3D2CC8}"/>
                </a:ext>
              </a:extLst>
            </p:cNvPr>
            <p:cNvSpPr>
              <a:spLocks noChangeShapeType="1"/>
            </p:cNvSpPr>
            <p:nvPr/>
          </p:nvSpPr>
          <p:spPr bwMode="auto">
            <a:xfrm flipV="1">
              <a:off x="4338" y="2445"/>
              <a:ext cx="192" cy="9"/>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8" name="Line 93">
              <a:extLst>
                <a:ext uri="{FF2B5EF4-FFF2-40B4-BE49-F238E27FC236}">
                  <a16:creationId xmlns:a16="http://schemas.microsoft.com/office/drawing/2014/main" id="{72EC64A6-97AE-73B7-42B6-38C66E784E26}"/>
                </a:ext>
              </a:extLst>
            </p:cNvPr>
            <p:cNvSpPr>
              <a:spLocks noChangeShapeType="1"/>
            </p:cNvSpPr>
            <p:nvPr/>
          </p:nvSpPr>
          <p:spPr bwMode="auto">
            <a:xfrm>
              <a:off x="4521" y="2445"/>
              <a:ext cx="0" cy="685"/>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39" name="Line 94">
              <a:extLst>
                <a:ext uri="{FF2B5EF4-FFF2-40B4-BE49-F238E27FC236}">
                  <a16:creationId xmlns:a16="http://schemas.microsoft.com/office/drawing/2014/main" id="{D22890FF-E4A9-5562-56E9-3E7ABC0EDB6F}"/>
                </a:ext>
              </a:extLst>
            </p:cNvPr>
            <p:cNvSpPr>
              <a:spLocks noChangeShapeType="1"/>
            </p:cNvSpPr>
            <p:nvPr/>
          </p:nvSpPr>
          <p:spPr bwMode="auto">
            <a:xfrm flipH="1">
              <a:off x="3689" y="3130"/>
              <a:ext cx="823"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40" name="AutoShape 95">
              <a:extLst>
                <a:ext uri="{FF2B5EF4-FFF2-40B4-BE49-F238E27FC236}">
                  <a16:creationId xmlns:a16="http://schemas.microsoft.com/office/drawing/2014/main" id="{86BF8485-8020-0555-4437-E4D227A28598}"/>
                </a:ext>
              </a:extLst>
            </p:cNvPr>
            <p:cNvSpPr>
              <a:spLocks noChangeArrowheads="1"/>
            </p:cNvSpPr>
            <p:nvPr/>
          </p:nvSpPr>
          <p:spPr bwMode="auto">
            <a:xfrm>
              <a:off x="3243" y="3205"/>
              <a:ext cx="917" cy="13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戻る</a:t>
              </a:r>
            </a:p>
          </p:txBody>
        </p:sp>
      </p:grpSp>
      <p:grpSp>
        <p:nvGrpSpPr>
          <p:cNvPr id="15364" name="Group 106">
            <a:extLst>
              <a:ext uri="{FF2B5EF4-FFF2-40B4-BE49-F238E27FC236}">
                <a16:creationId xmlns:a16="http://schemas.microsoft.com/office/drawing/2014/main" id="{C49AD04C-04CF-A81D-B1B5-A0212E61EEF3}"/>
              </a:ext>
            </a:extLst>
          </p:cNvPr>
          <p:cNvGrpSpPr>
            <a:grpSpLocks/>
          </p:cNvGrpSpPr>
          <p:nvPr/>
        </p:nvGrpSpPr>
        <p:grpSpPr bwMode="auto">
          <a:xfrm>
            <a:off x="3135313" y="968375"/>
            <a:ext cx="2451100" cy="1733550"/>
            <a:chOff x="2843" y="637"/>
            <a:chExt cx="1544" cy="911"/>
          </a:xfrm>
        </p:grpSpPr>
        <p:sp>
          <p:nvSpPr>
            <p:cNvPr id="15408" name="AutoShape 67">
              <a:extLst>
                <a:ext uri="{FF2B5EF4-FFF2-40B4-BE49-F238E27FC236}">
                  <a16:creationId xmlns:a16="http://schemas.microsoft.com/office/drawing/2014/main" id="{9C68C566-EAF5-057A-8642-617564C79D78}"/>
                </a:ext>
              </a:extLst>
            </p:cNvPr>
            <p:cNvSpPr>
              <a:spLocks noChangeArrowheads="1"/>
            </p:cNvSpPr>
            <p:nvPr/>
          </p:nvSpPr>
          <p:spPr bwMode="auto">
            <a:xfrm>
              <a:off x="3242" y="637"/>
              <a:ext cx="917" cy="13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売切れランプの処理</a:t>
              </a:r>
            </a:p>
          </p:txBody>
        </p:sp>
        <p:sp>
          <p:nvSpPr>
            <p:cNvPr id="15409" name="AutoShape 68">
              <a:extLst>
                <a:ext uri="{FF2B5EF4-FFF2-40B4-BE49-F238E27FC236}">
                  <a16:creationId xmlns:a16="http://schemas.microsoft.com/office/drawing/2014/main" id="{3890C3E2-266A-5375-352F-A67EF104A064}"/>
                </a:ext>
              </a:extLst>
            </p:cNvPr>
            <p:cNvSpPr>
              <a:spLocks noChangeArrowheads="1"/>
            </p:cNvSpPr>
            <p:nvPr/>
          </p:nvSpPr>
          <p:spPr bwMode="auto">
            <a:xfrm>
              <a:off x="3082" y="825"/>
              <a:ext cx="1305" cy="264"/>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商品がある</a:t>
              </a:r>
            </a:p>
          </p:txBody>
        </p:sp>
        <p:sp>
          <p:nvSpPr>
            <p:cNvPr id="15410" name="AutoShape 69">
              <a:extLst>
                <a:ext uri="{FF2B5EF4-FFF2-40B4-BE49-F238E27FC236}">
                  <a16:creationId xmlns:a16="http://schemas.microsoft.com/office/drawing/2014/main" id="{17D5DCFD-A0A6-8827-06AE-60FADA7C4CDB}"/>
                </a:ext>
              </a:extLst>
            </p:cNvPr>
            <p:cNvSpPr>
              <a:spLocks noChangeArrowheads="1"/>
            </p:cNvSpPr>
            <p:nvPr/>
          </p:nvSpPr>
          <p:spPr bwMode="auto">
            <a:xfrm>
              <a:off x="3089" y="1146"/>
              <a:ext cx="1296" cy="16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売切れランプ</a:t>
              </a:r>
              <a:r>
                <a:rPr lang="en-US" altLang="ja-JP" sz="1400"/>
                <a:t>On</a:t>
              </a:r>
            </a:p>
          </p:txBody>
        </p:sp>
        <p:sp>
          <p:nvSpPr>
            <p:cNvPr id="15411" name="Line 70">
              <a:extLst>
                <a:ext uri="{FF2B5EF4-FFF2-40B4-BE49-F238E27FC236}">
                  <a16:creationId xmlns:a16="http://schemas.microsoft.com/office/drawing/2014/main" id="{C5B6C54C-3E3B-1788-FA60-9778EC6AE0B7}"/>
                </a:ext>
              </a:extLst>
            </p:cNvPr>
            <p:cNvSpPr>
              <a:spLocks noChangeShapeType="1"/>
            </p:cNvSpPr>
            <p:nvPr/>
          </p:nvSpPr>
          <p:spPr bwMode="auto">
            <a:xfrm>
              <a:off x="3738" y="1085"/>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12" name="Line 71">
              <a:extLst>
                <a:ext uri="{FF2B5EF4-FFF2-40B4-BE49-F238E27FC236}">
                  <a16:creationId xmlns:a16="http://schemas.microsoft.com/office/drawing/2014/main" id="{ABD0B8F4-65F8-4214-0B27-AAE9F2ABAEDA}"/>
                </a:ext>
              </a:extLst>
            </p:cNvPr>
            <p:cNvSpPr>
              <a:spLocks noChangeShapeType="1"/>
            </p:cNvSpPr>
            <p:nvPr/>
          </p:nvSpPr>
          <p:spPr bwMode="auto">
            <a:xfrm flipV="1">
              <a:off x="2960" y="956"/>
              <a:ext cx="121"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13" name="Line 72">
              <a:extLst>
                <a:ext uri="{FF2B5EF4-FFF2-40B4-BE49-F238E27FC236}">
                  <a16:creationId xmlns:a16="http://schemas.microsoft.com/office/drawing/2014/main" id="{BF0F9BF2-AD73-9E8C-DEED-92286D4EDD9C}"/>
                </a:ext>
              </a:extLst>
            </p:cNvPr>
            <p:cNvSpPr>
              <a:spLocks noChangeShapeType="1"/>
            </p:cNvSpPr>
            <p:nvPr/>
          </p:nvSpPr>
          <p:spPr bwMode="auto">
            <a:xfrm>
              <a:off x="2969" y="952"/>
              <a:ext cx="0" cy="406"/>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414" name="Text Box 73">
              <a:extLst>
                <a:ext uri="{FF2B5EF4-FFF2-40B4-BE49-F238E27FC236}">
                  <a16:creationId xmlns:a16="http://schemas.microsoft.com/office/drawing/2014/main" id="{1B76E6C2-4916-EFC7-1F9A-176E1B700FCA}"/>
                </a:ext>
              </a:extLst>
            </p:cNvPr>
            <p:cNvSpPr txBox="1">
              <a:spLocks noChangeArrowheads="1"/>
            </p:cNvSpPr>
            <p:nvPr/>
          </p:nvSpPr>
          <p:spPr bwMode="auto">
            <a:xfrm>
              <a:off x="3814" y="998"/>
              <a:ext cx="460"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5415" name="Text Box 74">
              <a:extLst>
                <a:ext uri="{FF2B5EF4-FFF2-40B4-BE49-F238E27FC236}">
                  <a16:creationId xmlns:a16="http://schemas.microsoft.com/office/drawing/2014/main" id="{42A57FFF-FD2B-81CF-5608-B1A936CA57F5}"/>
                </a:ext>
              </a:extLst>
            </p:cNvPr>
            <p:cNvSpPr txBox="1">
              <a:spLocks noChangeArrowheads="1"/>
            </p:cNvSpPr>
            <p:nvPr/>
          </p:nvSpPr>
          <p:spPr bwMode="auto">
            <a:xfrm>
              <a:off x="2843" y="806"/>
              <a:ext cx="460" cy="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5416" name="Line 75">
              <a:extLst>
                <a:ext uri="{FF2B5EF4-FFF2-40B4-BE49-F238E27FC236}">
                  <a16:creationId xmlns:a16="http://schemas.microsoft.com/office/drawing/2014/main" id="{4F3D6440-50EC-B806-4F0F-5F94B567EF03}"/>
                </a:ext>
              </a:extLst>
            </p:cNvPr>
            <p:cNvSpPr>
              <a:spLocks noChangeShapeType="1"/>
            </p:cNvSpPr>
            <p:nvPr/>
          </p:nvSpPr>
          <p:spPr bwMode="auto">
            <a:xfrm>
              <a:off x="3712" y="763"/>
              <a:ext cx="0" cy="7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17" name="AutoShape 96">
              <a:extLst>
                <a:ext uri="{FF2B5EF4-FFF2-40B4-BE49-F238E27FC236}">
                  <a16:creationId xmlns:a16="http://schemas.microsoft.com/office/drawing/2014/main" id="{475E170B-4F59-5558-E2C0-3204CD3214D4}"/>
                </a:ext>
              </a:extLst>
            </p:cNvPr>
            <p:cNvSpPr>
              <a:spLocks noChangeArrowheads="1"/>
            </p:cNvSpPr>
            <p:nvPr/>
          </p:nvSpPr>
          <p:spPr bwMode="auto">
            <a:xfrm>
              <a:off x="3256" y="1418"/>
              <a:ext cx="917" cy="13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戻る</a:t>
              </a:r>
            </a:p>
          </p:txBody>
        </p:sp>
        <p:sp>
          <p:nvSpPr>
            <p:cNvPr id="15418" name="Line 97">
              <a:extLst>
                <a:ext uri="{FF2B5EF4-FFF2-40B4-BE49-F238E27FC236}">
                  <a16:creationId xmlns:a16="http://schemas.microsoft.com/office/drawing/2014/main" id="{EF17EFA6-BD2E-6475-CF0F-23E9F85AC581}"/>
                </a:ext>
              </a:extLst>
            </p:cNvPr>
            <p:cNvSpPr>
              <a:spLocks noChangeShapeType="1"/>
            </p:cNvSpPr>
            <p:nvPr/>
          </p:nvSpPr>
          <p:spPr bwMode="auto">
            <a:xfrm flipH="1">
              <a:off x="3749" y="1316"/>
              <a:ext cx="0" cy="10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19" name="Line 98">
              <a:extLst>
                <a:ext uri="{FF2B5EF4-FFF2-40B4-BE49-F238E27FC236}">
                  <a16:creationId xmlns:a16="http://schemas.microsoft.com/office/drawing/2014/main" id="{9D223A47-A33A-0314-C872-4A45CE937046}"/>
                </a:ext>
              </a:extLst>
            </p:cNvPr>
            <p:cNvSpPr>
              <a:spLocks noChangeShapeType="1"/>
            </p:cNvSpPr>
            <p:nvPr/>
          </p:nvSpPr>
          <p:spPr bwMode="auto">
            <a:xfrm>
              <a:off x="2962" y="1354"/>
              <a:ext cx="786"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5365" name="Text Box 109">
            <a:extLst>
              <a:ext uri="{FF2B5EF4-FFF2-40B4-BE49-F238E27FC236}">
                <a16:creationId xmlns:a16="http://schemas.microsoft.com/office/drawing/2014/main" id="{0CA4F2F5-285D-AEFC-A0B8-F8B4C8E40CF9}"/>
              </a:ext>
            </a:extLst>
          </p:cNvPr>
          <p:cNvSpPr txBox="1">
            <a:spLocks noChangeArrowheads="1"/>
          </p:cNvSpPr>
          <p:nvPr/>
        </p:nvSpPr>
        <p:spPr bwMode="auto">
          <a:xfrm>
            <a:off x="263525" y="85725"/>
            <a:ext cx="67468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2000" b="1">
                <a:solidFill>
                  <a:srgbClr val="FF0000"/>
                </a:solidFill>
              </a:rPr>
              <a:t>B/C </a:t>
            </a:r>
            <a:r>
              <a:rPr lang="ja-JP" altLang="en-US" sz="2000" b="1">
                <a:solidFill>
                  <a:srgbClr val="FF0000"/>
                </a:solidFill>
              </a:rPr>
              <a:t>サブルーチンでフローチャートをすっきりせたプログラム</a:t>
            </a:r>
            <a:endParaRPr lang="ja-JP" altLang="en-US" sz="1800" b="1">
              <a:solidFill>
                <a:srgbClr val="FF0000"/>
              </a:solidFill>
            </a:endParaRPr>
          </a:p>
        </p:txBody>
      </p:sp>
      <p:sp>
        <p:nvSpPr>
          <p:cNvPr id="15366" name="Text Box 110">
            <a:extLst>
              <a:ext uri="{FF2B5EF4-FFF2-40B4-BE49-F238E27FC236}">
                <a16:creationId xmlns:a16="http://schemas.microsoft.com/office/drawing/2014/main" id="{EE74DD3D-F7E0-976E-63C4-BD8918951C71}"/>
              </a:ext>
            </a:extLst>
          </p:cNvPr>
          <p:cNvSpPr txBox="1">
            <a:spLocks noChangeArrowheads="1"/>
          </p:cNvSpPr>
          <p:nvPr/>
        </p:nvSpPr>
        <p:spPr bwMode="auto">
          <a:xfrm>
            <a:off x="1203325" y="522288"/>
            <a:ext cx="1554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FF0000"/>
                </a:solidFill>
              </a:rPr>
              <a:t>メインルーチン</a:t>
            </a:r>
          </a:p>
        </p:txBody>
      </p:sp>
      <p:sp>
        <p:nvSpPr>
          <p:cNvPr id="15367" name="Text Box 111">
            <a:extLst>
              <a:ext uri="{FF2B5EF4-FFF2-40B4-BE49-F238E27FC236}">
                <a16:creationId xmlns:a16="http://schemas.microsoft.com/office/drawing/2014/main" id="{3283CF0E-3637-FDD8-EFEB-F05BD196A4AF}"/>
              </a:ext>
            </a:extLst>
          </p:cNvPr>
          <p:cNvSpPr txBox="1">
            <a:spLocks noChangeArrowheads="1"/>
          </p:cNvSpPr>
          <p:nvPr/>
        </p:nvSpPr>
        <p:spPr bwMode="auto">
          <a:xfrm>
            <a:off x="3763963" y="558800"/>
            <a:ext cx="1554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FF0000"/>
                </a:solidFill>
              </a:rPr>
              <a:t>サブルーチン</a:t>
            </a:r>
            <a:r>
              <a:rPr lang="en-US" altLang="ja-JP" sz="1600">
                <a:solidFill>
                  <a:srgbClr val="FF0000"/>
                </a:solidFill>
              </a:rPr>
              <a:t>1</a:t>
            </a:r>
          </a:p>
        </p:txBody>
      </p:sp>
      <p:sp>
        <p:nvSpPr>
          <p:cNvPr id="15368" name="Text Box 112">
            <a:extLst>
              <a:ext uri="{FF2B5EF4-FFF2-40B4-BE49-F238E27FC236}">
                <a16:creationId xmlns:a16="http://schemas.microsoft.com/office/drawing/2014/main" id="{CF6B62CF-71B1-EB28-4BBB-C5157D662644}"/>
              </a:ext>
            </a:extLst>
          </p:cNvPr>
          <p:cNvSpPr txBox="1">
            <a:spLocks noChangeArrowheads="1"/>
          </p:cNvSpPr>
          <p:nvPr/>
        </p:nvSpPr>
        <p:spPr bwMode="auto">
          <a:xfrm>
            <a:off x="6515100" y="581025"/>
            <a:ext cx="1554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FF0000"/>
                </a:solidFill>
              </a:rPr>
              <a:t>サブルーチン</a:t>
            </a:r>
            <a:r>
              <a:rPr lang="en-US" altLang="ja-JP" sz="1600">
                <a:solidFill>
                  <a:srgbClr val="FF0000"/>
                </a:solidFill>
              </a:rPr>
              <a:t>2</a:t>
            </a:r>
          </a:p>
        </p:txBody>
      </p:sp>
      <p:pic>
        <p:nvPicPr>
          <p:cNvPr id="15369" name="Picture 113" descr="A13A_Wich2">
            <a:extLst>
              <a:ext uri="{FF2B5EF4-FFF2-40B4-BE49-F238E27FC236}">
                <a16:creationId xmlns:a16="http://schemas.microsoft.com/office/drawing/2014/main" id="{71E7866C-1393-D1A2-025A-B2B7684ECC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9988" y="4108450"/>
            <a:ext cx="1362075"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AutoShape 114">
            <a:extLst>
              <a:ext uri="{FF2B5EF4-FFF2-40B4-BE49-F238E27FC236}">
                <a16:creationId xmlns:a16="http://schemas.microsoft.com/office/drawing/2014/main" id="{81770591-BD2F-9647-7A84-C4EE63526FED}"/>
              </a:ext>
            </a:extLst>
          </p:cNvPr>
          <p:cNvSpPr>
            <a:spLocks noChangeArrowheads="1"/>
          </p:cNvSpPr>
          <p:nvPr/>
        </p:nvSpPr>
        <p:spPr bwMode="auto">
          <a:xfrm>
            <a:off x="3556000" y="4064000"/>
            <a:ext cx="3629025" cy="1581150"/>
          </a:xfrm>
          <a:prstGeom prst="wedgeRectCallout">
            <a:avLst>
              <a:gd name="adj1" fmla="val 60806"/>
              <a:gd name="adj2" fmla="val 9440"/>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t>　フローチャートが複雑になってきたら、サブルーチンを使いましょう。これは、</a:t>
            </a:r>
            <a:br>
              <a:rPr lang="ja-JP" altLang="en-US" sz="1600"/>
            </a:br>
            <a:r>
              <a:rPr lang="ja-JP" altLang="en-US" sz="1600"/>
              <a:t>　　　　　　　　　を使って、フローチャートを分けることができます。サブルーチンに対して、大元のものをメインルーチンと呼びます。</a:t>
            </a:r>
            <a:br>
              <a:rPr lang="ja-JP" altLang="en-US" sz="1600"/>
            </a:br>
            <a:r>
              <a:rPr lang="ja-JP" altLang="en-US" sz="1600"/>
              <a:t>　</a:t>
            </a:r>
          </a:p>
        </p:txBody>
      </p:sp>
      <p:sp>
        <p:nvSpPr>
          <p:cNvPr id="15371" name="AutoShape 115">
            <a:extLst>
              <a:ext uri="{FF2B5EF4-FFF2-40B4-BE49-F238E27FC236}">
                <a16:creationId xmlns:a16="http://schemas.microsoft.com/office/drawing/2014/main" id="{53C2CA11-7594-7E69-B1B1-47E5E63CE320}"/>
              </a:ext>
            </a:extLst>
          </p:cNvPr>
          <p:cNvSpPr>
            <a:spLocks noChangeArrowheads="1"/>
          </p:cNvSpPr>
          <p:nvPr/>
        </p:nvSpPr>
        <p:spPr bwMode="auto">
          <a:xfrm>
            <a:off x="3700463" y="4645025"/>
            <a:ext cx="973137" cy="187325"/>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5372" name="Text Box 116">
            <a:extLst>
              <a:ext uri="{FF2B5EF4-FFF2-40B4-BE49-F238E27FC236}">
                <a16:creationId xmlns:a16="http://schemas.microsoft.com/office/drawing/2014/main" id="{2FFB877D-48D8-F636-740F-22B625E30B59}"/>
              </a:ext>
            </a:extLst>
          </p:cNvPr>
          <p:cNvSpPr txBox="1">
            <a:spLocks noChangeArrowheads="1"/>
          </p:cNvSpPr>
          <p:nvPr/>
        </p:nvSpPr>
        <p:spPr bwMode="auto">
          <a:xfrm>
            <a:off x="3570288" y="5791200"/>
            <a:ext cx="3600450" cy="835025"/>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t>人間は沢山の情報をいっぺんに扱うことができません。そこでチャンクという個別の情報の塊にして扱います。</a:t>
            </a:r>
          </a:p>
        </p:txBody>
      </p:sp>
      <p:sp>
        <p:nvSpPr>
          <p:cNvPr id="15373" name="AutoShape 117">
            <a:extLst>
              <a:ext uri="{FF2B5EF4-FFF2-40B4-BE49-F238E27FC236}">
                <a16:creationId xmlns:a16="http://schemas.microsoft.com/office/drawing/2014/main" id="{40E70B20-160F-A127-FB62-2AE6EADAD24F}"/>
              </a:ext>
            </a:extLst>
          </p:cNvPr>
          <p:cNvSpPr>
            <a:spLocks noChangeArrowheads="1"/>
          </p:cNvSpPr>
          <p:nvPr/>
        </p:nvSpPr>
        <p:spPr bwMode="auto">
          <a:xfrm>
            <a:off x="3992563" y="2786063"/>
            <a:ext cx="231775" cy="219075"/>
          </a:xfrm>
          <a:prstGeom prst="upArrow">
            <a:avLst>
              <a:gd name="adj1" fmla="val 57991"/>
              <a:gd name="adj2" fmla="val 50000"/>
            </a:avLst>
          </a:prstGeom>
          <a:solidFill>
            <a:srgbClr val="000080"/>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5374" name="Text Box 118">
            <a:extLst>
              <a:ext uri="{FF2B5EF4-FFF2-40B4-BE49-F238E27FC236}">
                <a16:creationId xmlns:a16="http://schemas.microsoft.com/office/drawing/2014/main" id="{90BDD98C-C554-207C-ECC8-84B0D3673CB6}"/>
              </a:ext>
            </a:extLst>
          </p:cNvPr>
          <p:cNvSpPr txBox="1">
            <a:spLocks noChangeArrowheads="1"/>
          </p:cNvSpPr>
          <p:nvPr/>
        </p:nvSpPr>
        <p:spPr bwMode="auto">
          <a:xfrm>
            <a:off x="3687763" y="3048000"/>
            <a:ext cx="1771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400"/>
              <a:t>サブルーチンの終わりは「戻る」</a:t>
            </a:r>
          </a:p>
        </p:txBody>
      </p:sp>
      <p:grpSp>
        <p:nvGrpSpPr>
          <p:cNvPr id="15375" name="Group 121">
            <a:extLst>
              <a:ext uri="{FF2B5EF4-FFF2-40B4-BE49-F238E27FC236}">
                <a16:creationId xmlns:a16="http://schemas.microsoft.com/office/drawing/2014/main" id="{A17759CD-D8B2-C794-0B92-6E5B4C4727DC}"/>
              </a:ext>
            </a:extLst>
          </p:cNvPr>
          <p:cNvGrpSpPr>
            <a:grpSpLocks/>
          </p:cNvGrpSpPr>
          <p:nvPr/>
        </p:nvGrpSpPr>
        <p:grpSpPr bwMode="auto">
          <a:xfrm>
            <a:off x="244475" y="950913"/>
            <a:ext cx="2738438" cy="5051425"/>
            <a:chOff x="154" y="599"/>
            <a:chExt cx="1725" cy="3182"/>
          </a:xfrm>
        </p:grpSpPr>
        <p:sp>
          <p:nvSpPr>
            <p:cNvPr id="15376" name="AutoShape 5">
              <a:extLst>
                <a:ext uri="{FF2B5EF4-FFF2-40B4-BE49-F238E27FC236}">
                  <a16:creationId xmlns:a16="http://schemas.microsoft.com/office/drawing/2014/main" id="{65D6EAC0-51C1-1730-CD23-FE872F6580B1}"/>
                </a:ext>
              </a:extLst>
            </p:cNvPr>
            <p:cNvSpPr>
              <a:spLocks noChangeArrowheads="1"/>
            </p:cNvSpPr>
            <p:nvPr/>
          </p:nvSpPr>
          <p:spPr bwMode="auto">
            <a:xfrm>
              <a:off x="550" y="1252"/>
              <a:ext cx="1305" cy="316"/>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お金が</a:t>
              </a:r>
              <a:br>
                <a:rPr lang="ja-JP" altLang="en-US" sz="1400"/>
              </a:br>
              <a:r>
                <a:rPr lang="ja-JP" altLang="en-US" sz="1400"/>
                <a:t>投入される</a:t>
              </a:r>
            </a:p>
          </p:txBody>
        </p:sp>
        <p:sp>
          <p:nvSpPr>
            <p:cNvPr id="15377" name="AutoShape 6">
              <a:extLst>
                <a:ext uri="{FF2B5EF4-FFF2-40B4-BE49-F238E27FC236}">
                  <a16:creationId xmlns:a16="http://schemas.microsoft.com/office/drawing/2014/main" id="{C617F91D-BB0C-07D9-69F7-CF2658496A40}"/>
                </a:ext>
              </a:extLst>
            </p:cNvPr>
            <p:cNvSpPr>
              <a:spLocks noChangeArrowheads="1"/>
            </p:cNvSpPr>
            <p:nvPr/>
          </p:nvSpPr>
          <p:spPr bwMode="auto">
            <a:xfrm>
              <a:off x="557" y="1636"/>
              <a:ext cx="1296" cy="198"/>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金額を</a:t>
              </a:r>
              <a:r>
                <a:rPr lang="en-US" altLang="ja-JP" sz="1400"/>
                <a:t>xxx</a:t>
              </a:r>
              <a:r>
                <a:rPr lang="ja-JP" altLang="en-US" sz="1400"/>
                <a:t>円にする</a:t>
              </a:r>
            </a:p>
          </p:txBody>
        </p:sp>
        <p:sp>
          <p:nvSpPr>
            <p:cNvPr id="15378" name="Line 7">
              <a:extLst>
                <a:ext uri="{FF2B5EF4-FFF2-40B4-BE49-F238E27FC236}">
                  <a16:creationId xmlns:a16="http://schemas.microsoft.com/office/drawing/2014/main" id="{2F3A1791-C8A3-5C8C-A2FE-50FE22EAF98D}"/>
                </a:ext>
              </a:extLst>
            </p:cNvPr>
            <p:cNvSpPr>
              <a:spLocks noChangeShapeType="1"/>
            </p:cNvSpPr>
            <p:nvPr/>
          </p:nvSpPr>
          <p:spPr bwMode="auto">
            <a:xfrm>
              <a:off x="1206" y="1563"/>
              <a:ext cx="0" cy="7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79" name="Line 9">
              <a:extLst>
                <a:ext uri="{FF2B5EF4-FFF2-40B4-BE49-F238E27FC236}">
                  <a16:creationId xmlns:a16="http://schemas.microsoft.com/office/drawing/2014/main" id="{711FDE04-F0E3-1B1E-BAB4-9C53FF93BB3E}"/>
                </a:ext>
              </a:extLst>
            </p:cNvPr>
            <p:cNvSpPr>
              <a:spLocks noChangeShapeType="1"/>
            </p:cNvSpPr>
            <p:nvPr/>
          </p:nvSpPr>
          <p:spPr bwMode="auto">
            <a:xfrm flipV="1">
              <a:off x="163" y="1200"/>
              <a:ext cx="9" cy="2581"/>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80" name="Line 10">
              <a:extLst>
                <a:ext uri="{FF2B5EF4-FFF2-40B4-BE49-F238E27FC236}">
                  <a16:creationId xmlns:a16="http://schemas.microsoft.com/office/drawing/2014/main" id="{D91849E9-DD6B-54D6-98CA-BBF26A014139}"/>
                </a:ext>
              </a:extLst>
            </p:cNvPr>
            <p:cNvSpPr>
              <a:spLocks noChangeShapeType="1"/>
            </p:cNvSpPr>
            <p:nvPr/>
          </p:nvSpPr>
          <p:spPr bwMode="auto">
            <a:xfrm>
              <a:off x="154" y="1207"/>
              <a:ext cx="1032"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81" name="Line 11">
              <a:extLst>
                <a:ext uri="{FF2B5EF4-FFF2-40B4-BE49-F238E27FC236}">
                  <a16:creationId xmlns:a16="http://schemas.microsoft.com/office/drawing/2014/main" id="{CF07AC4B-892B-E990-E81A-6345578A1471}"/>
                </a:ext>
              </a:extLst>
            </p:cNvPr>
            <p:cNvSpPr>
              <a:spLocks noChangeShapeType="1"/>
            </p:cNvSpPr>
            <p:nvPr/>
          </p:nvSpPr>
          <p:spPr bwMode="auto">
            <a:xfrm flipV="1">
              <a:off x="427" y="1410"/>
              <a:ext cx="122"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82" name="Line 12">
              <a:extLst>
                <a:ext uri="{FF2B5EF4-FFF2-40B4-BE49-F238E27FC236}">
                  <a16:creationId xmlns:a16="http://schemas.microsoft.com/office/drawing/2014/main" id="{BA544A8C-E622-9B35-2A4B-A6718100E9A5}"/>
                </a:ext>
              </a:extLst>
            </p:cNvPr>
            <p:cNvSpPr>
              <a:spLocks noChangeShapeType="1"/>
            </p:cNvSpPr>
            <p:nvPr/>
          </p:nvSpPr>
          <p:spPr bwMode="auto">
            <a:xfrm>
              <a:off x="436" y="1404"/>
              <a:ext cx="0" cy="486"/>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83" name="Line 13">
              <a:extLst>
                <a:ext uri="{FF2B5EF4-FFF2-40B4-BE49-F238E27FC236}">
                  <a16:creationId xmlns:a16="http://schemas.microsoft.com/office/drawing/2014/main" id="{4C260334-7F1B-D125-180C-CB465F6A29A5}"/>
                </a:ext>
              </a:extLst>
            </p:cNvPr>
            <p:cNvSpPr>
              <a:spLocks noChangeShapeType="1"/>
            </p:cNvSpPr>
            <p:nvPr/>
          </p:nvSpPr>
          <p:spPr bwMode="auto">
            <a:xfrm>
              <a:off x="417" y="1884"/>
              <a:ext cx="790"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84" name="Text Box 14">
              <a:extLst>
                <a:ext uri="{FF2B5EF4-FFF2-40B4-BE49-F238E27FC236}">
                  <a16:creationId xmlns:a16="http://schemas.microsoft.com/office/drawing/2014/main" id="{294945AD-9F5C-5651-BDE5-2D0FE979FEE1}"/>
                </a:ext>
              </a:extLst>
            </p:cNvPr>
            <p:cNvSpPr txBox="1">
              <a:spLocks noChangeArrowheads="1"/>
            </p:cNvSpPr>
            <p:nvPr/>
          </p:nvSpPr>
          <p:spPr bwMode="auto">
            <a:xfrm>
              <a:off x="1282" y="1452"/>
              <a:ext cx="4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5385" name="Text Box 15">
              <a:extLst>
                <a:ext uri="{FF2B5EF4-FFF2-40B4-BE49-F238E27FC236}">
                  <a16:creationId xmlns:a16="http://schemas.microsoft.com/office/drawing/2014/main" id="{3276E740-BE82-67C6-4393-BC2FFB9E0871}"/>
                </a:ext>
              </a:extLst>
            </p:cNvPr>
            <p:cNvSpPr txBox="1">
              <a:spLocks noChangeArrowheads="1"/>
            </p:cNvSpPr>
            <p:nvPr/>
          </p:nvSpPr>
          <p:spPr bwMode="auto">
            <a:xfrm>
              <a:off x="301" y="1230"/>
              <a:ext cx="4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5386" name="Line 19">
              <a:extLst>
                <a:ext uri="{FF2B5EF4-FFF2-40B4-BE49-F238E27FC236}">
                  <a16:creationId xmlns:a16="http://schemas.microsoft.com/office/drawing/2014/main" id="{458A8F6F-E6F0-EB9E-C85C-AD2D9275EDA0}"/>
                </a:ext>
              </a:extLst>
            </p:cNvPr>
            <p:cNvSpPr>
              <a:spLocks noChangeShapeType="1"/>
            </p:cNvSpPr>
            <p:nvPr/>
          </p:nvSpPr>
          <p:spPr bwMode="auto">
            <a:xfrm>
              <a:off x="1206" y="1090"/>
              <a:ext cx="0" cy="15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87" name="AutoShape 26">
              <a:extLst>
                <a:ext uri="{FF2B5EF4-FFF2-40B4-BE49-F238E27FC236}">
                  <a16:creationId xmlns:a16="http://schemas.microsoft.com/office/drawing/2014/main" id="{7A98A4C0-A9CA-72E3-D83C-A3EAA9D78707}"/>
                </a:ext>
              </a:extLst>
            </p:cNvPr>
            <p:cNvSpPr>
              <a:spLocks noChangeArrowheads="1"/>
            </p:cNvSpPr>
            <p:nvPr/>
          </p:nvSpPr>
          <p:spPr bwMode="auto">
            <a:xfrm>
              <a:off x="569" y="2387"/>
              <a:ext cx="1305" cy="317"/>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飲み物ボタン</a:t>
              </a:r>
              <a:br>
                <a:rPr lang="ja-JP" altLang="en-US" sz="1400"/>
              </a:br>
              <a:r>
                <a:rPr lang="ja-JP" altLang="en-US" sz="1400"/>
                <a:t>が押される</a:t>
              </a:r>
            </a:p>
          </p:txBody>
        </p:sp>
        <p:sp>
          <p:nvSpPr>
            <p:cNvPr id="15388" name="AutoShape 27">
              <a:extLst>
                <a:ext uri="{FF2B5EF4-FFF2-40B4-BE49-F238E27FC236}">
                  <a16:creationId xmlns:a16="http://schemas.microsoft.com/office/drawing/2014/main" id="{2069F38B-05BB-73F7-F81C-F34694430436}"/>
                </a:ext>
              </a:extLst>
            </p:cNvPr>
            <p:cNvSpPr>
              <a:spLocks noChangeArrowheads="1"/>
            </p:cNvSpPr>
            <p:nvPr/>
          </p:nvSpPr>
          <p:spPr bwMode="auto">
            <a:xfrm>
              <a:off x="569" y="3166"/>
              <a:ext cx="1296" cy="199"/>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飲み物缶を出す</a:t>
              </a:r>
            </a:p>
          </p:txBody>
        </p:sp>
        <p:sp>
          <p:nvSpPr>
            <p:cNvPr id="15389" name="AutoShape 28">
              <a:extLst>
                <a:ext uri="{FF2B5EF4-FFF2-40B4-BE49-F238E27FC236}">
                  <a16:creationId xmlns:a16="http://schemas.microsoft.com/office/drawing/2014/main" id="{36A31D2A-FC0E-827C-DC61-062D3B19C989}"/>
                </a:ext>
              </a:extLst>
            </p:cNvPr>
            <p:cNvSpPr>
              <a:spLocks noChangeArrowheads="1"/>
            </p:cNvSpPr>
            <p:nvPr/>
          </p:nvSpPr>
          <p:spPr bwMode="auto">
            <a:xfrm>
              <a:off x="574" y="2780"/>
              <a:ext cx="1305" cy="317"/>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お金が</a:t>
              </a:r>
              <a:r>
                <a:rPr lang="en-US" altLang="ja-JP" sz="1400"/>
                <a:t>100</a:t>
              </a:r>
              <a:r>
                <a:rPr lang="ja-JP" altLang="en-US" sz="1400"/>
                <a:t>円</a:t>
              </a:r>
              <a:br>
                <a:rPr lang="ja-JP" altLang="en-US" sz="1400"/>
              </a:br>
              <a:r>
                <a:rPr lang="ja-JP" altLang="en-US" sz="1400"/>
                <a:t>入っている</a:t>
              </a:r>
            </a:p>
          </p:txBody>
        </p:sp>
        <p:sp>
          <p:nvSpPr>
            <p:cNvPr id="15390" name="Line 29">
              <a:extLst>
                <a:ext uri="{FF2B5EF4-FFF2-40B4-BE49-F238E27FC236}">
                  <a16:creationId xmlns:a16="http://schemas.microsoft.com/office/drawing/2014/main" id="{4DDC536B-976A-735A-451D-F9902F31C884}"/>
                </a:ext>
              </a:extLst>
            </p:cNvPr>
            <p:cNvSpPr>
              <a:spLocks noChangeShapeType="1"/>
            </p:cNvSpPr>
            <p:nvPr/>
          </p:nvSpPr>
          <p:spPr bwMode="auto">
            <a:xfrm>
              <a:off x="1220" y="2708"/>
              <a:ext cx="0" cy="7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91" name="Line 30">
              <a:extLst>
                <a:ext uri="{FF2B5EF4-FFF2-40B4-BE49-F238E27FC236}">
                  <a16:creationId xmlns:a16="http://schemas.microsoft.com/office/drawing/2014/main" id="{33102AE7-57C0-084D-8825-427955E5B1C8}"/>
                </a:ext>
              </a:extLst>
            </p:cNvPr>
            <p:cNvSpPr>
              <a:spLocks noChangeShapeType="1"/>
            </p:cNvSpPr>
            <p:nvPr/>
          </p:nvSpPr>
          <p:spPr bwMode="auto">
            <a:xfrm>
              <a:off x="1236" y="3101"/>
              <a:ext cx="0" cy="7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92" name="Line 31">
              <a:extLst>
                <a:ext uri="{FF2B5EF4-FFF2-40B4-BE49-F238E27FC236}">
                  <a16:creationId xmlns:a16="http://schemas.microsoft.com/office/drawing/2014/main" id="{74379FB5-3707-135F-ACFE-804F565489A8}"/>
                </a:ext>
              </a:extLst>
            </p:cNvPr>
            <p:cNvSpPr>
              <a:spLocks noChangeShapeType="1"/>
            </p:cNvSpPr>
            <p:nvPr/>
          </p:nvSpPr>
          <p:spPr bwMode="auto">
            <a:xfrm>
              <a:off x="1231" y="3363"/>
              <a:ext cx="0" cy="97"/>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93" name="Line 32">
              <a:extLst>
                <a:ext uri="{FF2B5EF4-FFF2-40B4-BE49-F238E27FC236}">
                  <a16:creationId xmlns:a16="http://schemas.microsoft.com/office/drawing/2014/main" id="{DA51628F-B885-D3DB-D962-39BE05056F6E}"/>
                </a:ext>
              </a:extLst>
            </p:cNvPr>
            <p:cNvSpPr>
              <a:spLocks noChangeShapeType="1"/>
            </p:cNvSpPr>
            <p:nvPr/>
          </p:nvSpPr>
          <p:spPr bwMode="auto">
            <a:xfrm flipH="1">
              <a:off x="161" y="3761"/>
              <a:ext cx="1050"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94" name="Text Box 33">
              <a:extLst>
                <a:ext uri="{FF2B5EF4-FFF2-40B4-BE49-F238E27FC236}">
                  <a16:creationId xmlns:a16="http://schemas.microsoft.com/office/drawing/2014/main" id="{2C78ED10-65FC-ADBF-739D-DA4F6B4FF3DE}"/>
                </a:ext>
              </a:extLst>
            </p:cNvPr>
            <p:cNvSpPr txBox="1">
              <a:spLocks noChangeArrowheads="1"/>
            </p:cNvSpPr>
            <p:nvPr/>
          </p:nvSpPr>
          <p:spPr bwMode="auto">
            <a:xfrm>
              <a:off x="1302" y="2687"/>
              <a:ext cx="4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5395" name="Text Box 34">
              <a:extLst>
                <a:ext uri="{FF2B5EF4-FFF2-40B4-BE49-F238E27FC236}">
                  <a16:creationId xmlns:a16="http://schemas.microsoft.com/office/drawing/2014/main" id="{807750BF-FA7E-547F-0E5D-E5538D318FCA}"/>
                </a:ext>
              </a:extLst>
            </p:cNvPr>
            <p:cNvSpPr txBox="1">
              <a:spLocks noChangeArrowheads="1"/>
            </p:cNvSpPr>
            <p:nvPr/>
          </p:nvSpPr>
          <p:spPr bwMode="auto">
            <a:xfrm>
              <a:off x="1335" y="3045"/>
              <a:ext cx="45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5396" name="Line 35">
              <a:extLst>
                <a:ext uri="{FF2B5EF4-FFF2-40B4-BE49-F238E27FC236}">
                  <a16:creationId xmlns:a16="http://schemas.microsoft.com/office/drawing/2014/main" id="{0B1B3450-B939-7878-634F-48C6980AC5C0}"/>
                </a:ext>
              </a:extLst>
            </p:cNvPr>
            <p:cNvSpPr>
              <a:spLocks noChangeShapeType="1"/>
            </p:cNvSpPr>
            <p:nvPr/>
          </p:nvSpPr>
          <p:spPr bwMode="auto">
            <a:xfrm flipH="1">
              <a:off x="198" y="2543"/>
              <a:ext cx="376"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97" name="Line 36">
              <a:extLst>
                <a:ext uri="{FF2B5EF4-FFF2-40B4-BE49-F238E27FC236}">
                  <a16:creationId xmlns:a16="http://schemas.microsoft.com/office/drawing/2014/main" id="{C729DA0D-DBD7-CC1A-AC14-8DD2AB23853E}"/>
                </a:ext>
              </a:extLst>
            </p:cNvPr>
            <p:cNvSpPr>
              <a:spLocks noChangeShapeType="1"/>
            </p:cNvSpPr>
            <p:nvPr/>
          </p:nvSpPr>
          <p:spPr bwMode="auto">
            <a:xfrm flipH="1">
              <a:off x="180" y="2940"/>
              <a:ext cx="394"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398" name="Text Box 37">
              <a:extLst>
                <a:ext uri="{FF2B5EF4-FFF2-40B4-BE49-F238E27FC236}">
                  <a16:creationId xmlns:a16="http://schemas.microsoft.com/office/drawing/2014/main" id="{C6F88AD2-A7F9-627C-5309-AA32E1B58AE3}"/>
                </a:ext>
              </a:extLst>
            </p:cNvPr>
            <p:cNvSpPr txBox="1">
              <a:spLocks noChangeArrowheads="1"/>
            </p:cNvSpPr>
            <p:nvPr/>
          </p:nvSpPr>
          <p:spPr bwMode="auto">
            <a:xfrm>
              <a:off x="340" y="2420"/>
              <a:ext cx="4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5399" name="Text Box 38">
              <a:extLst>
                <a:ext uri="{FF2B5EF4-FFF2-40B4-BE49-F238E27FC236}">
                  <a16:creationId xmlns:a16="http://schemas.microsoft.com/office/drawing/2014/main" id="{3161D5AA-CE7E-031D-64EC-5FF58989F528}"/>
                </a:ext>
              </a:extLst>
            </p:cNvPr>
            <p:cNvSpPr txBox="1">
              <a:spLocks noChangeArrowheads="1"/>
            </p:cNvSpPr>
            <p:nvPr/>
          </p:nvSpPr>
          <p:spPr bwMode="auto">
            <a:xfrm>
              <a:off x="308" y="2794"/>
              <a:ext cx="45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5400" name="Line 58">
              <a:extLst>
                <a:ext uri="{FF2B5EF4-FFF2-40B4-BE49-F238E27FC236}">
                  <a16:creationId xmlns:a16="http://schemas.microsoft.com/office/drawing/2014/main" id="{46739D13-BFB4-A0E2-BE54-17381D85462D}"/>
                </a:ext>
              </a:extLst>
            </p:cNvPr>
            <p:cNvSpPr>
              <a:spLocks noChangeShapeType="1"/>
            </p:cNvSpPr>
            <p:nvPr/>
          </p:nvSpPr>
          <p:spPr bwMode="auto">
            <a:xfrm flipH="1">
              <a:off x="1216" y="2196"/>
              <a:ext cx="0" cy="17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01" name="AutoShape 99">
              <a:extLst>
                <a:ext uri="{FF2B5EF4-FFF2-40B4-BE49-F238E27FC236}">
                  <a16:creationId xmlns:a16="http://schemas.microsoft.com/office/drawing/2014/main" id="{DB60F608-7C0F-C14A-D38F-7C63FC542BC9}"/>
                </a:ext>
              </a:extLst>
            </p:cNvPr>
            <p:cNvSpPr>
              <a:spLocks noChangeArrowheads="1"/>
            </p:cNvSpPr>
            <p:nvPr/>
          </p:nvSpPr>
          <p:spPr bwMode="auto">
            <a:xfrm>
              <a:off x="779" y="599"/>
              <a:ext cx="917" cy="156"/>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開始</a:t>
              </a:r>
            </a:p>
          </p:txBody>
        </p:sp>
        <p:sp>
          <p:nvSpPr>
            <p:cNvPr id="15402" name="Line 100">
              <a:extLst>
                <a:ext uri="{FF2B5EF4-FFF2-40B4-BE49-F238E27FC236}">
                  <a16:creationId xmlns:a16="http://schemas.microsoft.com/office/drawing/2014/main" id="{A3D308E2-8577-08E0-9313-AA64C9836A11}"/>
                </a:ext>
              </a:extLst>
            </p:cNvPr>
            <p:cNvSpPr>
              <a:spLocks noChangeShapeType="1"/>
            </p:cNvSpPr>
            <p:nvPr/>
          </p:nvSpPr>
          <p:spPr bwMode="auto">
            <a:xfrm>
              <a:off x="1198" y="763"/>
              <a:ext cx="0" cy="12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03" name="AutoShape 101">
              <a:extLst>
                <a:ext uri="{FF2B5EF4-FFF2-40B4-BE49-F238E27FC236}">
                  <a16:creationId xmlns:a16="http://schemas.microsoft.com/office/drawing/2014/main" id="{55375524-5B89-850A-383B-3F8C531302B8}"/>
                </a:ext>
              </a:extLst>
            </p:cNvPr>
            <p:cNvSpPr>
              <a:spLocks noChangeArrowheads="1"/>
            </p:cNvSpPr>
            <p:nvPr/>
          </p:nvSpPr>
          <p:spPr bwMode="auto">
            <a:xfrm>
              <a:off x="576" y="894"/>
              <a:ext cx="1289" cy="196"/>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売切れランプの処理</a:t>
              </a:r>
            </a:p>
          </p:txBody>
        </p:sp>
        <p:sp>
          <p:nvSpPr>
            <p:cNvPr id="15404" name="AutoShape 102">
              <a:extLst>
                <a:ext uri="{FF2B5EF4-FFF2-40B4-BE49-F238E27FC236}">
                  <a16:creationId xmlns:a16="http://schemas.microsoft.com/office/drawing/2014/main" id="{7DB5C361-15ED-93FA-4F2A-440DD416A4DB}"/>
                </a:ext>
              </a:extLst>
            </p:cNvPr>
            <p:cNvSpPr>
              <a:spLocks noChangeArrowheads="1"/>
            </p:cNvSpPr>
            <p:nvPr/>
          </p:nvSpPr>
          <p:spPr bwMode="auto">
            <a:xfrm>
              <a:off x="571" y="1973"/>
              <a:ext cx="1289" cy="217"/>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返却ボタンの処理</a:t>
              </a:r>
            </a:p>
          </p:txBody>
        </p:sp>
        <p:sp>
          <p:nvSpPr>
            <p:cNvPr id="15405" name="Line 103">
              <a:extLst>
                <a:ext uri="{FF2B5EF4-FFF2-40B4-BE49-F238E27FC236}">
                  <a16:creationId xmlns:a16="http://schemas.microsoft.com/office/drawing/2014/main" id="{0FC7E631-79D7-7644-9324-7005B2A15DD3}"/>
                </a:ext>
              </a:extLst>
            </p:cNvPr>
            <p:cNvSpPr>
              <a:spLocks noChangeShapeType="1"/>
            </p:cNvSpPr>
            <p:nvPr/>
          </p:nvSpPr>
          <p:spPr bwMode="auto">
            <a:xfrm>
              <a:off x="1207" y="1824"/>
              <a:ext cx="0" cy="132"/>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406" name="AutoShape 119">
              <a:extLst>
                <a:ext uri="{FF2B5EF4-FFF2-40B4-BE49-F238E27FC236}">
                  <a16:creationId xmlns:a16="http://schemas.microsoft.com/office/drawing/2014/main" id="{43E5FAF4-8D9E-5911-EE28-6ABD1C8F0BD1}"/>
                </a:ext>
              </a:extLst>
            </p:cNvPr>
            <p:cNvSpPr>
              <a:spLocks noChangeArrowheads="1"/>
            </p:cNvSpPr>
            <p:nvPr/>
          </p:nvSpPr>
          <p:spPr bwMode="auto">
            <a:xfrm>
              <a:off x="571" y="3459"/>
              <a:ext cx="1289" cy="196"/>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売切れランプの処理</a:t>
              </a:r>
            </a:p>
          </p:txBody>
        </p:sp>
        <p:sp>
          <p:nvSpPr>
            <p:cNvPr id="15407" name="Line 120">
              <a:extLst>
                <a:ext uri="{FF2B5EF4-FFF2-40B4-BE49-F238E27FC236}">
                  <a16:creationId xmlns:a16="http://schemas.microsoft.com/office/drawing/2014/main" id="{3EB9A821-1666-2F9D-43C8-16AE0DB24144}"/>
                </a:ext>
              </a:extLst>
            </p:cNvPr>
            <p:cNvSpPr>
              <a:spLocks noChangeShapeType="1"/>
            </p:cNvSpPr>
            <p:nvPr/>
          </p:nvSpPr>
          <p:spPr bwMode="auto">
            <a:xfrm>
              <a:off x="1216" y="3666"/>
              <a:ext cx="0" cy="92"/>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ー 3">
            <a:extLst>
              <a:ext uri="{FF2B5EF4-FFF2-40B4-BE49-F238E27FC236}">
                <a16:creationId xmlns:a16="http://schemas.microsoft.com/office/drawing/2014/main" id="{763E1E6F-533B-89A9-C0F9-BC75D1D960C2}"/>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035A8230-36DA-4ADE-96A6-F78E38C5D894}" type="slidenum">
              <a:rPr kumimoji="0" lang="en-US" altLang="ja-JP" sz="1400"/>
              <a:pPr>
                <a:spcBef>
                  <a:spcPct val="0"/>
                </a:spcBef>
                <a:buFontTx/>
                <a:buNone/>
              </a:pPr>
              <a:t>14</a:t>
            </a:fld>
            <a:endParaRPr kumimoji="0" lang="en-US" altLang="ja-JP" sz="1400"/>
          </a:p>
        </p:txBody>
      </p:sp>
      <p:sp>
        <p:nvSpPr>
          <p:cNvPr id="16387" name="Text Box 37">
            <a:extLst>
              <a:ext uri="{FF2B5EF4-FFF2-40B4-BE49-F238E27FC236}">
                <a16:creationId xmlns:a16="http://schemas.microsoft.com/office/drawing/2014/main" id="{C1A07310-748D-CFBF-37E8-5C47E60B1ABF}"/>
              </a:ext>
            </a:extLst>
          </p:cNvPr>
          <p:cNvSpPr txBox="1">
            <a:spLocks noChangeArrowheads="1"/>
          </p:cNvSpPr>
          <p:nvPr/>
        </p:nvSpPr>
        <p:spPr bwMode="auto">
          <a:xfrm>
            <a:off x="263525" y="85725"/>
            <a:ext cx="606901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2000" b="1">
                <a:solidFill>
                  <a:srgbClr val="FF0000"/>
                </a:solidFill>
              </a:rPr>
              <a:t>B/C </a:t>
            </a:r>
            <a:r>
              <a:rPr lang="ja-JP" altLang="en-US" sz="2000" b="1">
                <a:solidFill>
                  <a:srgbClr val="FF0000"/>
                </a:solidFill>
              </a:rPr>
              <a:t>サブルーチンでもっとフローチャートをすっきり</a:t>
            </a:r>
            <a:endParaRPr lang="ja-JP" altLang="en-US" sz="1800" b="1">
              <a:solidFill>
                <a:srgbClr val="FF0000"/>
              </a:solidFill>
            </a:endParaRPr>
          </a:p>
        </p:txBody>
      </p:sp>
      <p:sp>
        <p:nvSpPr>
          <p:cNvPr id="16388" name="Text Box 38">
            <a:extLst>
              <a:ext uri="{FF2B5EF4-FFF2-40B4-BE49-F238E27FC236}">
                <a16:creationId xmlns:a16="http://schemas.microsoft.com/office/drawing/2014/main" id="{5F1A50A3-7A2D-47B6-AEAB-0C031D0EC21E}"/>
              </a:ext>
            </a:extLst>
          </p:cNvPr>
          <p:cNvSpPr txBox="1">
            <a:spLocks noChangeArrowheads="1"/>
          </p:cNvSpPr>
          <p:nvPr/>
        </p:nvSpPr>
        <p:spPr bwMode="auto">
          <a:xfrm>
            <a:off x="1203325" y="522288"/>
            <a:ext cx="1554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FF0000"/>
                </a:solidFill>
              </a:rPr>
              <a:t>メインルーチン</a:t>
            </a:r>
          </a:p>
        </p:txBody>
      </p:sp>
      <p:sp>
        <p:nvSpPr>
          <p:cNvPr id="16389" name="Text Box 39">
            <a:extLst>
              <a:ext uri="{FF2B5EF4-FFF2-40B4-BE49-F238E27FC236}">
                <a16:creationId xmlns:a16="http://schemas.microsoft.com/office/drawing/2014/main" id="{229E8940-C9DD-0DFB-FD6B-B01F61F5640E}"/>
              </a:ext>
            </a:extLst>
          </p:cNvPr>
          <p:cNvSpPr txBox="1">
            <a:spLocks noChangeArrowheads="1"/>
          </p:cNvSpPr>
          <p:nvPr/>
        </p:nvSpPr>
        <p:spPr bwMode="auto">
          <a:xfrm>
            <a:off x="6826250" y="560388"/>
            <a:ext cx="1554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FF0000"/>
                </a:solidFill>
              </a:rPr>
              <a:t>サブルーチン</a:t>
            </a:r>
            <a:r>
              <a:rPr lang="en-US" altLang="ja-JP" sz="1600">
                <a:solidFill>
                  <a:srgbClr val="FF0000"/>
                </a:solidFill>
              </a:rPr>
              <a:t>3</a:t>
            </a:r>
          </a:p>
        </p:txBody>
      </p:sp>
      <p:sp>
        <p:nvSpPr>
          <p:cNvPr id="16390" name="Line 51">
            <a:extLst>
              <a:ext uri="{FF2B5EF4-FFF2-40B4-BE49-F238E27FC236}">
                <a16:creationId xmlns:a16="http://schemas.microsoft.com/office/drawing/2014/main" id="{0B5D6CC4-4E90-5D44-6629-8A82BEE5366D}"/>
              </a:ext>
            </a:extLst>
          </p:cNvPr>
          <p:cNvSpPr>
            <a:spLocks noChangeShapeType="1"/>
          </p:cNvSpPr>
          <p:nvPr/>
        </p:nvSpPr>
        <p:spPr bwMode="auto">
          <a:xfrm flipV="1">
            <a:off x="534988" y="1919288"/>
            <a:ext cx="0" cy="1920875"/>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91" name="Line 52">
            <a:extLst>
              <a:ext uri="{FF2B5EF4-FFF2-40B4-BE49-F238E27FC236}">
                <a16:creationId xmlns:a16="http://schemas.microsoft.com/office/drawing/2014/main" id="{B5D65196-A607-08AA-2085-1B249EB208E0}"/>
              </a:ext>
            </a:extLst>
          </p:cNvPr>
          <p:cNvSpPr>
            <a:spLocks noChangeShapeType="1"/>
          </p:cNvSpPr>
          <p:nvPr/>
        </p:nvSpPr>
        <p:spPr bwMode="auto">
          <a:xfrm>
            <a:off x="549275" y="1916113"/>
            <a:ext cx="1363663"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92" name="Line 58">
            <a:extLst>
              <a:ext uri="{FF2B5EF4-FFF2-40B4-BE49-F238E27FC236}">
                <a16:creationId xmlns:a16="http://schemas.microsoft.com/office/drawing/2014/main" id="{CF7C86FB-062C-F089-8DD7-A3E2E021F7F7}"/>
              </a:ext>
            </a:extLst>
          </p:cNvPr>
          <p:cNvSpPr>
            <a:spLocks noChangeShapeType="1"/>
          </p:cNvSpPr>
          <p:nvPr/>
        </p:nvSpPr>
        <p:spPr bwMode="auto">
          <a:xfrm>
            <a:off x="1914525" y="1730375"/>
            <a:ext cx="0" cy="407988"/>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393" name="AutoShape 73">
            <a:extLst>
              <a:ext uri="{FF2B5EF4-FFF2-40B4-BE49-F238E27FC236}">
                <a16:creationId xmlns:a16="http://schemas.microsoft.com/office/drawing/2014/main" id="{96BD0CA7-88BC-9DDE-DB4D-A5078D821D4B}"/>
              </a:ext>
            </a:extLst>
          </p:cNvPr>
          <p:cNvSpPr>
            <a:spLocks noChangeArrowheads="1"/>
          </p:cNvSpPr>
          <p:nvPr/>
        </p:nvSpPr>
        <p:spPr bwMode="auto">
          <a:xfrm>
            <a:off x="1236663" y="950913"/>
            <a:ext cx="1455737" cy="24765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開始</a:t>
            </a:r>
          </a:p>
        </p:txBody>
      </p:sp>
      <p:sp>
        <p:nvSpPr>
          <p:cNvPr id="16394" name="Line 74">
            <a:extLst>
              <a:ext uri="{FF2B5EF4-FFF2-40B4-BE49-F238E27FC236}">
                <a16:creationId xmlns:a16="http://schemas.microsoft.com/office/drawing/2014/main" id="{1EC5C854-19A6-12E1-0BC6-60A2FF9DF41E}"/>
              </a:ext>
            </a:extLst>
          </p:cNvPr>
          <p:cNvSpPr>
            <a:spLocks noChangeShapeType="1"/>
          </p:cNvSpPr>
          <p:nvPr/>
        </p:nvSpPr>
        <p:spPr bwMode="auto">
          <a:xfrm>
            <a:off x="1901825" y="1211263"/>
            <a:ext cx="0" cy="19050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95" name="AutoShape 75">
            <a:extLst>
              <a:ext uri="{FF2B5EF4-FFF2-40B4-BE49-F238E27FC236}">
                <a16:creationId xmlns:a16="http://schemas.microsoft.com/office/drawing/2014/main" id="{35656AF2-7B4E-16EA-73E0-1DC1F621EAA2}"/>
              </a:ext>
            </a:extLst>
          </p:cNvPr>
          <p:cNvSpPr>
            <a:spLocks noChangeArrowheads="1"/>
          </p:cNvSpPr>
          <p:nvPr/>
        </p:nvSpPr>
        <p:spPr bwMode="auto">
          <a:xfrm>
            <a:off x="914400" y="1419225"/>
            <a:ext cx="2046288" cy="311150"/>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売切れランプの処理</a:t>
            </a:r>
          </a:p>
        </p:txBody>
      </p:sp>
      <p:sp>
        <p:nvSpPr>
          <p:cNvPr id="16396" name="AutoShape 76">
            <a:extLst>
              <a:ext uri="{FF2B5EF4-FFF2-40B4-BE49-F238E27FC236}">
                <a16:creationId xmlns:a16="http://schemas.microsoft.com/office/drawing/2014/main" id="{DD5E1341-FCEF-7F2D-0913-3F4BBFE71AB2}"/>
              </a:ext>
            </a:extLst>
          </p:cNvPr>
          <p:cNvSpPr>
            <a:spLocks noChangeArrowheads="1"/>
          </p:cNvSpPr>
          <p:nvPr/>
        </p:nvSpPr>
        <p:spPr bwMode="auto">
          <a:xfrm>
            <a:off x="892175" y="2116138"/>
            <a:ext cx="2046288" cy="344487"/>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お金投入の処理</a:t>
            </a:r>
          </a:p>
        </p:txBody>
      </p:sp>
      <p:sp>
        <p:nvSpPr>
          <p:cNvPr id="16397" name="AutoShape 78">
            <a:extLst>
              <a:ext uri="{FF2B5EF4-FFF2-40B4-BE49-F238E27FC236}">
                <a16:creationId xmlns:a16="http://schemas.microsoft.com/office/drawing/2014/main" id="{A395937D-BF11-A9B9-B090-CC45AE7026E6}"/>
              </a:ext>
            </a:extLst>
          </p:cNvPr>
          <p:cNvSpPr>
            <a:spLocks noChangeArrowheads="1"/>
          </p:cNvSpPr>
          <p:nvPr/>
        </p:nvSpPr>
        <p:spPr bwMode="auto">
          <a:xfrm>
            <a:off x="920750" y="3298825"/>
            <a:ext cx="2046288" cy="311150"/>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飲み物ボタンの処理</a:t>
            </a:r>
          </a:p>
        </p:txBody>
      </p:sp>
      <p:sp>
        <p:nvSpPr>
          <p:cNvPr id="16398" name="AutoShape 80">
            <a:extLst>
              <a:ext uri="{FF2B5EF4-FFF2-40B4-BE49-F238E27FC236}">
                <a16:creationId xmlns:a16="http://schemas.microsoft.com/office/drawing/2014/main" id="{E5754032-49CB-D3F6-1F7F-4B00F3D610A1}"/>
              </a:ext>
            </a:extLst>
          </p:cNvPr>
          <p:cNvSpPr>
            <a:spLocks noChangeArrowheads="1"/>
          </p:cNvSpPr>
          <p:nvPr/>
        </p:nvSpPr>
        <p:spPr bwMode="auto">
          <a:xfrm>
            <a:off x="914400" y="2705100"/>
            <a:ext cx="2046288" cy="344488"/>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返却ボタンの処理</a:t>
            </a:r>
          </a:p>
        </p:txBody>
      </p:sp>
      <p:sp>
        <p:nvSpPr>
          <p:cNvPr id="16399" name="Text Box 14">
            <a:extLst>
              <a:ext uri="{FF2B5EF4-FFF2-40B4-BE49-F238E27FC236}">
                <a16:creationId xmlns:a16="http://schemas.microsoft.com/office/drawing/2014/main" id="{CB3DCB7E-1524-FD0F-7287-4FEB8BA9C392}"/>
              </a:ext>
            </a:extLst>
          </p:cNvPr>
          <p:cNvSpPr txBox="1">
            <a:spLocks noChangeArrowheads="1"/>
          </p:cNvSpPr>
          <p:nvPr/>
        </p:nvSpPr>
        <p:spPr bwMode="auto">
          <a:xfrm>
            <a:off x="5602288" y="1903413"/>
            <a:ext cx="730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grpSp>
        <p:nvGrpSpPr>
          <p:cNvPr id="16400" name="Group 117">
            <a:extLst>
              <a:ext uri="{FF2B5EF4-FFF2-40B4-BE49-F238E27FC236}">
                <a16:creationId xmlns:a16="http://schemas.microsoft.com/office/drawing/2014/main" id="{38455A78-2256-4F82-132A-0B47BF78E52D}"/>
              </a:ext>
            </a:extLst>
          </p:cNvPr>
          <p:cNvGrpSpPr>
            <a:grpSpLocks/>
          </p:cNvGrpSpPr>
          <p:nvPr/>
        </p:nvGrpSpPr>
        <p:grpSpPr bwMode="auto">
          <a:xfrm>
            <a:off x="3198813" y="566738"/>
            <a:ext cx="2757487" cy="3305175"/>
            <a:chOff x="2015" y="357"/>
            <a:chExt cx="1737" cy="2082"/>
          </a:xfrm>
        </p:grpSpPr>
        <p:sp>
          <p:nvSpPr>
            <p:cNvPr id="16436" name="AutoShape 3">
              <a:extLst>
                <a:ext uri="{FF2B5EF4-FFF2-40B4-BE49-F238E27FC236}">
                  <a16:creationId xmlns:a16="http://schemas.microsoft.com/office/drawing/2014/main" id="{6C10944E-39A5-9400-8EFB-10EC26365641}"/>
                </a:ext>
              </a:extLst>
            </p:cNvPr>
            <p:cNvSpPr>
              <a:spLocks noChangeArrowheads="1"/>
            </p:cNvSpPr>
            <p:nvPr/>
          </p:nvSpPr>
          <p:spPr bwMode="auto">
            <a:xfrm>
              <a:off x="2488" y="603"/>
              <a:ext cx="917" cy="156"/>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飲み物ボタンの処理</a:t>
              </a:r>
            </a:p>
          </p:txBody>
        </p:sp>
        <p:sp>
          <p:nvSpPr>
            <p:cNvPr id="16437" name="Line 4">
              <a:extLst>
                <a:ext uri="{FF2B5EF4-FFF2-40B4-BE49-F238E27FC236}">
                  <a16:creationId xmlns:a16="http://schemas.microsoft.com/office/drawing/2014/main" id="{0D0C706E-7A7B-6C58-DC0E-356D0E67D8D6}"/>
                </a:ext>
              </a:extLst>
            </p:cNvPr>
            <p:cNvSpPr>
              <a:spLocks noChangeShapeType="1"/>
            </p:cNvSpPr>
            <p:nvPr/>
          </p:nvSpPr>
          <p:spPr bwMode="auto">
            <a:xfrm>
              <a:off x="2915" y="778"/>
              <a:ext cx="0" cy="7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38" name="AutoShape 5">
              <a:extLst>
                <a:ext uri="{FF2B5EF4-FFF2-40B4-BE49-F238E27FC236}">
                  <a16:creationId xmlns:a16="http://schemas.microsoft.com/office/drawing/2014/main" id="{FFB13693-3E51-E91B-A11C-2DE6B5FD2FFF}"/>
                </a:ext>
              </a:extLst>
            </p:cNvPr>
            <p:cNvSpPr>
              <a:spLocks noChangeArrowheads="1"/>
            </p:cNvSpPr>
            <p:nvPr/>
          </p:nvSpPr>
          <p:spPr bwMode="auto">
            <a:xfrm>
              <a:off x="2259" y="849"/>
              <a:ext cx="1305" cy="316"/>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飲み物ボタン</a:t>
              </a:r>
              <a:br>
                <a:rPr lang="ja-JP" altLang="en-US" sz="1400"/>
              </a:br>
              <a:r>
                <a:rPr lang="ja-JP" altLang="en-US" sz="1400"/>
                <a:t>が押される</a:t>
              </a:r>
            </a:p>
          </p:txBody>
        </p:sp>
        <p:sp>
          <p:nvSpPr>
            <p:cNvPr id="16439" name="Line 6">
              <a:extLst>
                <a:ext uri="{FF2B5EF4-FFF2-40B4-BE49-F238E27FC236}">
                  <a16:creationId xmlns:a16="http://schemas.microsoft.com/office/drawing/2014/main" id="{00F17B68-7045-63B3-5C55-59A807AE726E}"/>
                </a:ext>
              </a:extLst>
            </p:cNvPr>
            <p:cNvSpPr>
              <a:spLocks noChangeShapeType="1"/>
            </p:cNvSpPr>
            <p:nvPr/>
          </p:nvSpPr>
          <p:spPr bwMode="auto">
            <a:xfrm>
              <a:off x="2915" y="1160"/>
              <a:ext cx="0" cy="7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40" name="Line 7">
              <a:extLst>
                <a:ext uri="{FF2B5EF4-FFF2-40B4-BE49-F238E27FC236}">
                  <a16:creationId xmlns:a16="http://schemas.microsoft.com/office/drawing/2014/main" id="{A56936A3-5291-1931-4857-A73411101264}"/>
                </a:ext>
              </a:extLst>
            </p:cNvPr>
            <p:cNvSpPr>
              <a:spLocks noChangeShapeType="1"/>
            </p:cNvSpPr>
            <p:nvPr/>
          </p:nvSpPr>
          <p:spPr bwMode="auto">
            <a:xfrm flipV="1">
              <a:off x="2035" y="1007"/>
              <a:ext cx="223" cy="1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41" name="Text Box 8">
              <a:extLst>
                <a:ext uri="{FF2B5EF4-FFF2-40B4-BE49-F238E27FC236}">
                  <a16:creationId xmlns:a16="http://schemas.microsoft.com/office/drawing/2014/main" id="{691A7839-5185-BD15-AB17-1B6E7293F462}"/>
                </a:ext>
              </a:extLst>
            </p:cNvPr>
            <p:cNvSpPr txBox="1">
              <a:spLocks noChangeArrowheads="1"/>
            </p:cNvSpPr>
            <p:nvPr/>
          </p:nvSpPr>
          <p:spPr bwMode="auto">
            <a:xfrm>
              <a:off x="2030" y="826"/>
              <a:ext cx="460" cy="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6442" name="AutoShape 9">
              <a:extLst>
                <a:ext uri="{FF2B5EF4-FFF2-40B4-BE49-F238E27FC236}">
                  <a16:creationId xmlns:a16="http://schemas.microsoft.com/office/drawing/2014/main" id="{D28C7F25-11B1-0BCC-56CB-CD00ED3F9CC1}"/>
                </a:ext>
              </a:extLst>
            </p:cNvPr>
            <p:cNvSpPr>
              <a:spLocks noChangeArrowheads="1"/>
            </p:cNvSpPr>
            <p:nvPr/>
          </p:nvSpPr>
          <p:spPr bwMode="auto">
            <a:xfrm>
              <a:off x="2259" y="1232"/>
              <a:ext cx="1305" cy="316"/>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お金が</a:t>
              </a:r>
              <a:r>
                <a:rPr lang="en-US" altLang="ja-JP" sz="1400"/>
                <a:t>100</a:t>
              </a:r>
              <a:r>
                <a:rPr lang="ja-JP" altLang="en-US" sz="1400"/>
                <a:t>円</a:t>
              </a:r>
              <a:br>
                <a:rPr lang="ja-JP" altLang="en-US" sz="1400"/>
              </a:br>
              <a:r>
                <a:rPr lang="ja-JP" altLang="en-US" sz="1400"/>
                <a:t>入っている</a:t>
              </a:r>
            </a:p>
          </p:txBody>
        </p:sp>
        <p:sp>
          <p:nvSpPr>
            <p:cNvPr id="16443" name="AutoShape 10">
              <a:extLst>
                <a:ext uri="{FF2B5EF4-FFF2-40B4-BE49-F238E27FC236}">
                  <a16:creationId xmlns:a16="http://schemas.microsoft.com/office/drawing/2014/main" id="{1A2C640A-52F6-E452-3D65-F70EF91C0C87}"/>
                </a:ext>
              </a:extLst>
            </p:cNvPr>
            <p:cNvSpPr>
              <a:spLocks noChangeArrowheads="1"/>
            </p:cNvSpPr>
            <p:nvPr/>
          </p:nvSpPr>
          <p:spPr bwMode="auto">
            <a:xfrm>
              <a:off x="2266" y="1616"/>
              <a:ext cx="1296" cy="198"/>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飲み物缶を出す</a:t>
              </a:r>
            </a:p>
          </p:txBody>
        </p:sp>
        <p:sp>
          <p:nvSpPr>
            <p:cNvPr id="16444" name="Line 11">
              <a:extLst>
                <a:ext uri="{FF2B5EF4-FFF2-40B4-BE49-F238E27FC236}">
                  <a16:creationId xmlns:a16="http://schemas.microsoft.com/office/drawing/2014/main" id="{A904A261-5A33-6494-FCC5-F52FA8F9FE4B}"/>
                </a:ext>
              </a:extLst>
            </p:cNvPr>
            <p:cNvSpPr>
              <a:spLocks noChangeShapeType="1"/>
            </p:cNvSpPr>
            <p:nvPr/>
          </p:nvSpPr>
          <p:spPr bwMode="auto">
            <a:xfrm>
              <a:off x="2915" y="1543"/>
              <a:ext cx="0" cy="7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45" name="Line 12">
              <a:extLst>
                <a:ext uri="{FF2B5EF4-FFF2-40B4-BE49-F238E27FC236}">
                  <a16:creationId xmlns:a16="http://schemas.microsoft.com/office/drawing/2014/main" id="{C1F81B89-234E-676E-FF79-FCD596570378}"/>
                </a:ext>
              </a:extLst>
            </p:cNvPr>
            <p:cNvSpPr>
              <a:spLocks noChangeShapeType="1"/>
            </p:cNvSpPr>
            <p:nvPr/>
          </p:nvSpPr>
          <p:spPr bwMode="auto">
            <a:xfrm>
              <a:off x="2920" y="1823"/>
              <a:ext cx="0" cy="7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46" name="Text Box 13">
              <a:extLst>
                <a:ext uri="{FF2B5EF4-FFF2-40B4-BE49-F238E27FC236}">
                  <a16:creationId xmlns:a16="http://schemas.microsoft.com/office/drawing/2014/main" id="{B08383AF-15BD-B7FA-4628-0178D4D1A169}"/>
                </a:ext>
              </a:extLst>
            </p:cNvPr>
            <p:cNvSpPr txBox="1">
              <a:spLocks noChangeArrowheads="1"/>
            </p:cNvSpPr>
            <p:nvPr/>
          </p:nvSpPr>
          <p:spPr bwMode="auto">
            <a:xfrm>
              <a:off x="3055" y="1455"/>
              <a:ext cx="4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6447" name="Line 16">
              <a:extLst>
                <a:ext uri="{FF2B5EF4-FFF2-40B4-BE49-F238E27FC236}">
                  <a16:creationId xmlns:a16="http://schemas.microsoft.com/office/drawing/2014/main" id="{23E711AA-825C-6C3B-75BE-977C45013AC8}"/>
                </a:ext>
              </a:extLst>
            </p:cNvPr>
            <p:cNvSpPr>
              <a:spLocks noChangeShapeType="1"/>
            </p:cNvSpPr>
            <p:nvPr/>
          </p:nvSpPr>
          <p:spPr bwMode="auto">
            <a:xfrm flipH="1">
              <a:off x="2902" y="2117"/>
              <a:ext cx="0" cy="17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48" name="Line 17">
              <a:extLst>
                <a:ext uri="{FF2B5EF4-FFF2-40B4-BE49-F238E27FC236}">
                  <a16:creationId xmlns:a16="http://schemas.microsoft.com/office/drawing/2014/main" id="{A5799416-349D-68F7-C985-C5F49EF289CC}"/>
                </a:ext>
              </a:extLst>
            </p:cNvPr>
            <p:cNvSpPr>
              <a:spLocks noChangeShapeType="1"/>
            </p:cNvSpPr>
            <p:nvPr/>
          </p:nvSpPr>
          <p:spPr bwMode="auto">
            <a:xfrm>
              <a:off x="2024" y="1011"/>
              <a:ext cx="0" cy="1205"/>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49" name="Line 18">
              <a:extLst>
                <a:ext uri="{FF2B5EF4-FFF2-40B4-BE49-F238E27FC236}">
                  <a16:creationId xmlns:a16="http://schemas.microsoft.com/office/drawing/2014/main" id="{CF693182-5F3C-6CBE-0E63-6B57D49F470A}"/>
                </a:ext>
              </a:extLst>
            </p:cNvPr>
            <p:cNvSpPr>
              <a:spLocks noChangeShapeType="1"/>
            </p:cNvSpPr>
            <p:nvPr/>
          </p:nvSpPr>
          <p:spPr bwMode="auto">
            <a:xfrm>
              <a:off x="2015" y="2205"/>
              <a:ext cx="887"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50" name="Text Box 19">
              <a:extLst>
                <a:ext uri="{FF2B5EF4-FFF2-40B4-BE49-F238E27FC236}">
                  <a16:creationId xmlns:a16="http://schemas.microsoft.com/office/drawing/2014/main" id="{AB48DCCA-4914-8B4B-38D3-B521B257E8B4}"/>
                </a:ext>
              </a:extLst>
            </p:cNvPr>
            <p:cNvSpPr txBox="1">
              <a:spLocks noChangeArrowheads="1"/>
            </p:cNvSpPr>
            <p:nvPr/>
          </p:nvSpPr>
          <p:spPr bwMode="auto">
            <a:xfrm>
              <a:off x="2959" y="1087"/>
              <a:ext cx="460"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6451" name="Line 20">
              <a:extLst>
                <a:ext uri="{FF2B5EF4-FFF2-40B4-BE49-F238E27FC236}">
                  <a16:creationId xmlns:a16="http://schemas.microsoft.com/office/drawing/2014/main" id="{DB503D2C-FE87-D160-6B56-7A6EADC5FF1F}"/>
                </a:ext>
              </a:extLst>
            </p:cNvPr>
            <p:cNvSpPr>
              <a:spLocks noChangeShapeType="1"/>
            </p:cNvSpPr>
            <p:nvPr/>
          </p:nvSpPr>
          <p:spPr bwMode="auto">
            <a:xfrm flipV="1">
              <a:off x="3560" y="1373"/>
              <a:ext cx="192" cy="11"/>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52" name="Line 21">
              <a:extLst>
                <a:ext uri="{FF2B5EF4-FFF2-40B4-BE49-F238E27FC236}">
                  <a16:creationId xmlns:a16="http://schemas.microsoft.com/office/drawing/2014/main" id="{EE87D9A9-07A4-5EA4-38D3-762F7C106505}"/>
                </a:ext>
              </a:extLst>
            </p:cNvPr>
            <p:cNvSpPr>
              <a:spLocks noChangeShapeType="1"/>
            </p:cNvSpPr>
            <p:nvPr/>
          </p:nvSpPr>
          <p:spPr bwMode="auto">
            <a:xfrm>
              <a:off x="3743" y="1373"/>
              <a:ext cx="0" cy="82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53" name="Line 22">
              <a:extLst>
                <a:ext uri="{FF2B5EF4-FFF2-40B4-BE49-F238E27FC236}">
                  <a16:creationId xmlns:a16="http://schemas.microsoft.com/office/drawing/2014/main" id="{7A58377C-A67C-6E43-78FB-B77C7446E3A1}"/>
                </a:ext>
              </a:extLst>
            </p:cNvPr>
            <p:cNvSpPr>
              <a:spLocks noChangeShapeType="1"/>
            </p:cNvSpPr>
            <p:nvPr/>
          </p:nvSpPr>
          <p:spPr bwMode="auto">
            <a:xfrm flipH="1">
              <a:off x="2911" y="2193"/>
              <a:ext cx="823"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54" name="AutoShape 23">
              <a:extLst>
                <a:ext uri="{FF2B5EF4-FFF2-40B4-BE49-F238E27FC236}">
                  <a16:creationId xmlns:a16="http://schemas.microsoft.com/office/drawing/2014/main" id="{F203F01B-9914-1573-01A7-51F65E9669B7}"/>
                </a:ext>
              </a:extLst>
            </p:cNvPr>
            <p:cNvSpPr>
              <a:spLocks noChangeArrowheads="1"/>
            </p:cNvSpPr>
            <p:nvPr/>
          </p:nvSpPr>
          <p:spPr bwMode="auto">
            <a:xfrm>
              <a:off x="2465" y="2283"/>
              <a:ext cx="917" cy="156"/>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戻る</a:t>
              </a:r>
            </a:p>
          </p:txBody>
        </p:sp>
        <p:sp>
          <p:nvSpPr>
            <p:cNvPr id="16455" name="Text Box 40">
              <a:extLst>
                <a:ext uri="{FF2B5EF4-FFF2-40B4-BE49-F238E27FC236}">
                  <a16:creationId xmlns:a16="http://schemas.microsoft.com/office/drawing/2014/main" id="{AE383B2B-3735-162A-10AA-9E6561B7A6CE}"/>
                </a:ext>
              </a:extLst>
            </p:cNvPr>
            <p:cNvSpPr txBox="1">
              <a:spLocks noChangeArrowheads="1"/>
            </p:cNvSpPr>
            <p:nvPr/>
          </p:nvSpPr>
          <p:spPr bwMode="auto">
            <a:xfrm>
              <a:off x="2457" y="357"/>
              <a:ext cx="97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FF0000"/>
                  </a:solidFill>
                </a:rPr>
                <a:t>サブルーチン</a:t>
              </a:r>
              <a:r>
                <a:rPr lang="en-US" altLang="ja-JP" sz="1600">
                  <a:solidFill>
                    <a:srgbClr val="FF0000"/>
                  </a:solidFill>
                </a:rPr>
                <a:t>4</a:t>
              </a:r>
            </a:p>
          </p:txBody>
        </p:sp>
        <p:sp>
          <p:nvSpPr>
            <p:cNvPr id="16456" name="AutoShape 81">
              <a:extLst>
                <a:ext uri="{FF2B5EF4-FFF2-40B4-BE49-F238E27FC236}">
                  <a16:creationId xmlns:a16="http://schemas.microsoft.com/office/drawing/2014/main" id="{5EF37FC7-1301-724A-70AA-8A6B96726576}"/>
                </a:ext>
              </a:extLst>
            </p:cNvPr>
            <p:cNvSpPr>
              <a:spLocks noChangeArrowheads="1"/>
            </p:cNvSpPr>
            <p:nvPr/>
          </p:nvSpPr>
          <p:spPr bwMode="auto">
            <a:xfrm>
              <a:off x="2280" y="1905"/>
              <a:ext cx="1289" cy="196"/>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売切れランプの処理</a:t>
              </a:r>
            </a:p>
          </p:txBody>
        </p:sp>
      </p:grpSp>
      <p:sp>
        <p:nvSpPr>
          <p:cNvPr id="16401" name="Line 82">
            <a:extLst>
              <a:ext uri="{FF2B5EF4-FFF2-40B4-BE49-F238E27FC236}">
                <a16:creationId xmlns:a16="http://schemas.microsoft.com/office/drawing/2014/main" id="{DE1E2BD0-50AD-16C2-8B16-229655C465D1}"/>
              </a:ext>
            </a:extLst>
          </p:cNvPr>
          <p:cNvSpPr>
            <a:spLocks noChangeShapeType="1"/>
          </p:cNvSpPr>
          <p:nvPr/>
        </p:nvSpPr>
        <p:spPr bwMode="auto">
          <a:xfrm>
            <a:off x="1930400" y="2424113"/>
            <a:ext cx="0" cy="26035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02" name="Line 83">
            <a:extLst>
              <a:ext uri="{FF2B5EF4-FFF2-40B4-BE49-F238E27FC236}">
                <a16:creationId xmlns:a16="http://schemas.microsoft.com/office/drawing/2014/main" id="{7CC01CF9-EC0B-C37B-4408-686126D3328C}"/>
              </a:ext>
            </a:extLst>
          </p:cNvPr>
          <p:cNvSpPr>
            <a:spLocks noChangeShapeType="1"/>
          </p:cNvSpPr>
          <p:nvPr/>
        </p:nvSpPr>
        <p:spPr bwMode="auto">
          <a:xfrm>
            <a:off x="1944688" y="3062288"/>
            <a:ext cx="0" cy="24765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03" name="Line 84">
            <a:extLst>
              <a:ext uri="{FF2B5EF4-FFF2-40B4-BE49-F238E27FC236}">
                <a16:creationId xmlns:a16="http://schemas.microsoft.com/office/drawing/2014/main" id="{02FF7849-2461-EED9-3BC7-10ADEF6740D3}"/>
              </a:ext>
            </a:extLst>
          </p:cNvPr>
          <p:cNvSpPr>
            <a:spLocks noChangeShapeType="1"/>
          </p:cNvSpPr>
          <p:nvPr/>
        </p:nvSpPr>
        <p:spPr bwMode="auto">
          <a:xfrm>
            <a:off x="1944688" y="3614738"/>
            <a:ext cx="0" cy="217487"/>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04" name="Line 85">
            <a:extLst>
              <a:ext uri="{FF2B5EF4-FFF2-40B4-BE49-F238E27FC236}">
                <a16:creationId xmlns:a16="http://schemas.microsoft.com/office/drawing/2014/main" id="{6AFECF39-E2C9-BD1D-C9F8-000AFF891FEC}"/>
              </a:ext>
            </a:extLst>
          </p:cNvPr>
          <p:cNvSpPr>
            <a:spLocks noChangeShapeType="1"/>
          </p:cNvSpPr>
          <p:nvPr/>
        </p:nvSpPr>
        <p:spPr bwMode="auto">
          <a:xfrm flipH="1">
            <a:off x="536575" y="3846513"/>
            <a:ext cx="1379538"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405" name="Group 87">
            <a:extLst>
              <a:ext uri="{FF2B5EF4-FFF2-40B4-BE49-F238E27FC236}">
                <a16:creationId xmlns:a16="http://schemas.microsoft.com/office/drawing/2014/main" id="{C7607051-A01A-FDB0-76D5-8846343C8FD5}"/>
              </a:ext>
            </a:extLst>
          </p:cNvPr>
          <p:cNvGrpSpPr>
            <a:grpSpLocks/>
          </p:cNvGrpSpPr>
          <p:nvPr/>
        </p:nvGrpSpPr>
        <p:grpSpPr bwMode="auto">
          <a:xfrm>
            <a:off x="6197600" y="969963"/>
            <a:ext cx="2451100" cy="1733550"/>
            <a:chOff x="2843" y="637"/>
            <a:chExt cx="1544" cy="911"/>
          </a:xfrm>
        </p:grpSpPr>
        <p:sp>
          <p:nvSpPr>
            <p:cNvPr id="16424" name="AutoShape 88">
              <a:extLst>
                <a:ext uri="{FF2B5EF4-FFF2-40B4-BE49-F238E27FC236}">
                  <a16:creationId xmlns:a16="http://schemas.microsoft.com/office/drawing/2014/main" id="{9B9686A1-20D2-A372-0E06-C2FA714E9FD9}"/>
                </a:ext>
              </a:extLst>
            </p:cNvPr>
            <p:cNvSpPr>
              <a:spLocks noChangeArrowheads="1"/>
            </p:cNvSpPr>
            <p:nvPr/>
          </p:nvSpPr>
          <p:spPr bwMode="auto">
            <a:xfrm>
              <a:off x="3242" y="637"/>
              <a:ext cx="917" cy="13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お金投入の処理</a:t>
              </a:r>
            </a:p>
          </p:txBody>
        </p:sp>
        <p:sp>
          <p:nvSpPr>
            <p:cNvPr id="16425" name="AutoShape 89">
              <a:extLst>
                <a:ext uri="{FF2B5EF4-FFF2-40B4-BE49-F238E27FC236}">
                  <a16:creationId xmlns:a16="http://schemas.microsoft.com/office/drawing/2014/main" id="{2AB534F6-C3A7-DF89-BD2C-6A9029D46B17}"/>
                </a:ext>
              </a:extLst>
            </p:cNvPr>
            <p:cNvSpPr>
              <a:spLocks noChangeArrowheads="1"/>
            </p:cNvSpPr>
            <p:nvPr/>
          </p:nvSpPr>
          <p:spPr bwMode="auto">
            <a:xfrm>
              <a:off x="3082" y="825"/>
              <a:ext cx="1305" cy="264"/>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お金が</a:t>
              </a:r>
              <a:br>
                <a:rPr lang="ja-JP" altLang="en-US" sz="1400"/>
              </a:br>
              <a:r>
                <a:rPr lang="ja-JP" altLang="en-US" sz="1400"/>
                <a:t>投入される</a:t>
              </a:r>
            </a:p>
          </p:txBody>
        </p:sp>
        <p:sp>
          <p:nvSpPr>
            <p:cNvPr id="16426" name="AutoShape 90">
              <a:extLst>
                <a:ext uri="{FF2B5EF4-FFF2-40B4-BE49-F238E27FC236}">
                  <a16:creationId xmlns:a16="http://schemas.microsoft.com/office/drawing/2014/main" id="{BA5BA224-D31A-0690-4D63-BDFF06DBE9A1}"/>
                </a:ext>
              </a:extLst>
            </p:cNvPr>
            <p:cNvSpPr>
              <a:spLocks noChangeArrowheads="1"/>
            </p:cNvSpPr>
            <p:nvPr/>
          </p:nvSpPr>
          <p:spPr bwMode="auto">
            <a:xfrm>
              <a:off x="3089" y="1146"/>
              <a:ext cx="1296" cy="16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金額を</a:t>
              </a:r>
              <a:r>
                <a:rPr lang="en-US" altLang="ja-JP" sz="1600"/>
                <a:t>xxx</a:t>
              </a:r>
              <a:r>
                <a:rPr lang="ja-JP" altLang="en-US" sz="1600"/>
                <a:t>円にする</a:t>
              </a:r>
            </a:p>
          </p:txBody>
        </p:sp>
        <p:sp>
          <p:nvSpPr>
            <p:cNvPr id="16427" name="Line 91">
              <a:extLst>
                <a:ext uri="{FF2B5EF4-FFF2-40B4-BE49-F238E27FC236}">
                  <a16:creationId xmlns:a16="http://schemas.microsoft.com/office/drawing/2014/main" id="{0BD8F98D-A5F6-4B75-43A3-3CDE1065753A}"/>
                </a:ext>
              </a:extLst>
            </p:cNvPr>
            <p:cNvSpPr>
              <a:spLocks noChangeShapeType="1"/>
            </p:cNvSpPr>
            <p:nvPr/>
          </p:nvSpPr>
          <p:spPr bwMode="auto">
            <a:xfrm>
              <a:off x="3738" y="1085"/>
              <a:ext cx="0" cy="6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28" name="Line 92">
              <a:extLst>
                <a:ext uri="{FF2B5EF4-FFF2-40B4-BE49-F238E27FC236}">
                  <a16:creationId xmlns:a16="http://schemas.microsoft.com/office/drawing/2014/main" id="{10C85CDB-A1CE-B0F9-861F-30B391334745}"/>
                </a:ext>
              </a:extLst>
            </p:cNvPr>
            <p:cNvSpPr>
              <a:spLocks noChangeShapeType="1"/>
            </p:cNvSpPr>
            <p:nvPr/>
          </p:nvSpPr>
          <p:spPr bwMode="auto">
            <a:xfrm flipV="1">
              <a:off x="2960" y="956"/>
              <a:ext cx="121"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29" name="Line 93">
              <a:extLst>
                <a:ext uri="{FF2B5EF4-FFF2-40B4-BE49-F238E27FC236}">
                  <a16:creationId xmlns:a16="http://schemas.microsoft.com/office/drawing/2014/main" id="{3622640C-8146-170B-4FFA-C176AB3BDE6B}"/>
                </a:ext>
              </a:extLst>
            </p:cNvPr>
            <p:cNvSpPr>
              <a:spLocks noChangeShapeType="1"/>
            </p:cNvSpPr>
            <p:nvPr/>
          </p:nvSpPr>
          <p:spPr bwMode="auto">
            <a:xfrm>
              <a:off x="2969" y="952"/>
              <a:ext cx="0" cy="406"/>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30" name="Text Box 94">
              <a:extLst>
                <a:ext uri="{FF2B5EF4-FFF2-40B4-BE49-F238E27FC236}">
                  <a16:creationId xmlns:a16="http://schemas.microsoft.com/office/drawing/2014/main" id="{A3B7D32D-926E-C6FE-4435-22C3B456E2BC}"/>
                </a:ext>
              </a:extLst>
            </p:cNvPr>
            <p:cNvSpPr txBox="1">
              <a:spLocks noChangeArrowheads="1"/>
            </p:cNvSpPr>
            <p:nvPr/>
          </p:nvSpPr>
          <p:spPr bwMode="auto">
            <a:xfrm>
              <a:off x="3814" y="998"/>
              <a:ext cx="460"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6431" name="Text Box 95">
              <a:extLst>
                <a:ext uri="{FF2B5EF4-FFF2-40B4-BE49-F238E27FC236}">
                  <a16:creationId xmlns:a16="http://schemas.microsoft.com/office/drawing/2014/main" id="{3BEFE37B-2115-791F-13D1-D14A189A0474}"/>
                </a:ext>
              </a:extLst>
            </p:cNvPr>
            <p:cNvSpPr txBox="1">
              <a:spLocks noChangeArrowheads="1"/>
            </p:cNvSpPr>
            <p:nvPr/>
          </p:nvSpPr>
          <p:spPr bwMode="auto">
            <a:xfrm>
              <a:off x="2843" y="806"/>
              <a:ext cx="460" cy="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6432" name="Line 96">
              <a:extLst>
                <a:ext uri="{FF2B5EF4-FFF2-40B4-BE49-F238E27FC236}">
                  <a16:creationId xmlns:a16="http://schemas.microsoft.com/office/drawing/2014/main" id="{ED605A43-5565-91DC-90A1-C06AF3ABB0D8}"/>
                </a:ext>
              </a:extLst>
            </p:cNvPr>
            <p:cNvSpPr>
              <a:spLocks noChangeShapeType="1"/>
            </p:cNvSpPr>
            <p:nvPr/>
          </p:nvSpPr>
          <p:spPr bwMode="auto">
            <a:xfrm>
              <a:off x="3712" y="763"/>
              <a:ext cx="0" cy="76"/>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33" name="AutoShape 97">
              <a:extLst>
                <a:ext uri="{FF2B5EF4-FFF2-40B4-BE49-F238E27FC236}">
                  <a16:creationId xmlns:a16="http://schemas.microsoft.com/office/drawing/2014/main" id="{1F76D64F-4BFC-0B11-7DC2-F9B44672049C}"/>
                </a:ext>
              </a:extLst>
            </p:cNvPr>
            <p:cNvSpPr>
              <a:spLocks noChangeArrowheads="1"/>
            </p:cNvSpPr>
            <p:nvPr/>
          </p:nvSpPr>
          <p:spPr bwMode="auto">
            <a:xfrm>
              <a:off x="3256" y="1418"/>
              <a:ext cx="917" cy="13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戻る</a:t>
              </a:r>
            </a:p>
          </p:txBody>
        </p:sp>
        <p:sp>
          <p:nvSpPr>
            <p:cNvPr id="16434" name="Line 98">
              <a:extLst>
                <a:ext uri="{FF2B5EF4-FFF2-40B4-BE49-F238E27FC236}">
                  <a16:creationId xmlns:a16="http://schemas.microsoft.com/office/drawing/2014/main" id="{9BF27610-58F6-3409-B4AF-FFBE31A90D55}"/>
                </a:ext>
              </a:extLst>
            </p:cNvPr>
            <p:cNvSpPr>
              <a:spLocks noChangeShapeType="1"/>
            </p:cNvSpPr>
            <p:nvPr/>
          </p:nvSpPr>
          <p:spPr bwMode="auto">
            <a:xfrm flipH="1">
              <a:off x="3749" y="1316"/>
              <a:ext cx="0" cy="10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35" name="Line 99">
              <a:extLst>
                <a:ext uri="{FF2B5EF4-FFF2-40B4-BE49-F238E27FC236}">
                  <a16:creationId xmlns:a16="http://schemas.microsoft.com/office/drawing/2014/main" id="{E4DD5C57-BFF6-14C2-101A-11696EF5CBAD}"/>
                </a:ext>
              </a:extLst>
            </p:cNvPr>
            <p:cNvSpPr>
              <a:spLocks noChangeShapeType="1"/>
            </p:cNvSpPr>
            <p:nvPr/>
          </p:nvSpPr>
          <p:spPr bwMode="auto">
            <a:xfrm>
              <a:off x="2962" y="1354"/>
              <a:ext cx="786"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16406" name="Text Box 100">
            <a:extLst>
              <a:ext uri="{FF2B5EF4-FFF2-40B4-BE49-F238E27FC236}">
                <a16:creationId xmlns:a16="http://schemas.microsoft.com/office/drawing/2014/main" id="{1EA33227-DA02-B0E9-2F7C-1CE40A5AC351}"/>
              </a:ext>
            </a:extLst>
          </p:cNvPr>
          <p:cNvSpPr txBox="1">
            <a:spLocks noChangeArrowheads="1"/>
          </p:cNvSpPr>
          <p:nvPr/>
        </p:nvSpPr>
        <p:spPr bwMode="auto">
          <a:xfrm>
            <a:off x="6456363" y="3427413"/>
            <a:ext cx="249713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a:solidFill>
                  <a:srgbClr val="FF0000"/>
                </a:solidFill>
              </a:rPr>
              <a:t>サブルーチン</a:t>
            </a:r>
            <a:r>
              <a:rPr lang="en-US" altLang="ja-JP" sz="1600">
                <a:solidFill>
                  <a:srgbClr val="FF0000"/>
                </a:solidFill>
              </a:rPr>
              <a:t>3</a:t>
            </a:r>
            <a:br>
              <a:rPr lang="en-US" altLang="ja-JP" sz="1600">
                <a:solidFill>
                  <a:srgbClr val="FF0000"/>
                </a:solidFill>
              </a:rPr>
            </a:br>
            <a:r>
              <a:rPr lang="ja-JP" altLang="en-US" sz="1600" b="1">
                <a:solidFill>
                  <a:srgbClr val="FF0000"/>
                </a:solidFill>
              </a:rPr>
              <a:t>つり銭切れを入れた場合</a:t>
            </a:r>
          </a:p>
        </p:txBody>
      </p:sp>
      <p:sp>
        <p:nvSpPr>
          <p:cNvPr id="16407" name="AutoShape 102">
            <a:extLst>
              <a:ext uri="{FF2B5EF4-FFF2-40B4-BE49-F238E27FC236}">
                <a16:creationId xmlns:a16="http://schemas.microsoft.com/office/drawing/2014/main" id="{90D08A3E-5411-CAF1-EE63-389F345BC09D}"/>
              </a:ext>
            </a:extLst>
          </p:cNvPr>
          <p:cNvSpPr>
            <a:spLocks noChangeArrowheads="1"/>
          </p:cNvSpPr>
          <p:nvPr/>
        </p:nvSpPr>
        <p:spPr bwMode="auto">
          <a:xfrm>
            <a:off x="6765925" y="4171950"/>
            <a:ext cx="1455738" cy="24765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お金投入の処理</a:t>
            </a:r>
          </a:p>
        </p:txBody>
      </p:sp>
      <p:sp>
        <p:nvSpPr>
          <p:cNvPr id="16408" name="AutoShape 103">
            <a:extLst>
              <a:ext uri="{FF2B5EF4-FFF2-40B4-BE49-F238E27FC236}">
                <a16:creationId xmlns:a16="http://schemas.microsoft.com/office/drawing/2014/main" id="{A594AF28-F8A2-D801-77F2-3127089DC437}"/>
              </a:ext>
            </a:extLst>
          </p:cNvPr>
          <p:cNvSpPr>
            <a:spLocks noChangeArrowheads="1"/>
          </p:cNvSpPr>
          <p:nvPr/>
        </p:nvSpPr>
        <p:spPr bwMode="auto">
          <a:xfrm>
            <a:off x="6511925" y="4529138"/>
            <a:ext cx="2071688" cy="503237"/>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お金が</a:t>
            </a:r>
            <a:br>
              <a:rPr lang="ja-JP" altLang="en-US" sz="1400"/>
            </a:br>
            <a:r>
              <a:rPr lang="ja-JP" altLang="en-US" sz="1400"/>
              <a:t>投入される</a:t>
            </a:r>
          </a:p>
        </p:txBody>
      </p:sp>
      <p:sp>
        <p:nvSpPr>
          <p:cNvPr id="16409" name="AutoShape 104">
            <a:extLst>
              <a:ext uri="{FF2B5EF4-FFF2-40B4-BE49-F238E27FC236}">
                <a16:creationId xmlns:a16="http://schemas.microsoft.com/office/drawing/2014/main" id="{24C58E0A-857E-2153-12D9-920DDA68BE18}"/>
              </a:ext>
            </a:extLst>
          </p:cNvPr>
          <p:cNvSpPr>
            <a:spLocks noChangeArrowheads="1"/>
          </p:cNvSpPr>
          <p:nvPr/>
        </p:nvSpPr>
        <p:spPr bwMode="auto">
          <a:xfrm>
            <a:off x="6523038" y="5140325"/>
            <a:ext cx="2057400" cy="31432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金額を</a:t>
            </a:r>
            <a:r>
              <a:rPr lang="en-US" altLang="ja-JP" sz="1600"/>
              <a:t>xxx</a:t>
            </a:r>
            <a:r>
              <a:rPr lang="ja-JP" altLang="en-US" sz="1600"/>
              <a:t>円にする</a:t>
            </a:r>
          </a:p>
        </p:txBody>
      </p:sp>
      <p:sp>
        <p:nvSpPr>
          <p:cNvPr id="16410" name="Line 105">
            <a:extLst>
              <a:ext uri="{FF2B5EF4-FFF2-40B4-BE49-F238E27FC236}">
                <a16:creationId xmlns:a16="http://schemas.microsoft.com/office/drawing/2014/main" id="{992EB009-67F2-2C02-A763-B193B79DE436}"/>
              </a:ext>
            </a:extLst>
          </p:cNvPr>
          <p:cNvSpPr>
            <a:spLocks noChangeShapeType="1"/>
          </p:cNvSpPr>
          <p:nvPr/>
        </p:nvSpPr>
        <p:spPr bwMode="auto">
          <a:xfrm>
            <a:off x="7553325" y="5024438"/>
            <a:ext cx="0" cy="115887"/>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11" name="Line 106">
            <a:extLst>
              <a:ext uri="{FF2B5EF4-FFF2-40B4-BE49-F238E27FC236}">
                <a16:creationId xmlns:a16="http://schemas.microsoft.com/office/drawing/2014/main" id="{3572E29A-EB59-D432-3879-1831B49CD71A}"/>
              </a:ext>
            </a:extLst>
          </p:cNvPr>
          <p:cNvSpPr>
            <a:spLocks noChangeShapeType="1"/>
          </p:cNvSpPr>
          <p:nvPr/>
        </p:nvSpPr>
        <p:spPr bwMode="auto">
          <a:xfrm flipV="1">
            <a:off x="6318250" y="4778375"/>
            <a:ext cx="192088"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12" name="Line 107">
            <a:extLst>
              <a:ext uri="{FF2B5EF4-FFF2-40B4-BE49-F238E27FC236}">
                <a16:creationId xmlns:a16="http://schemas.microsoft.com/office/drawing/2014/main" id="{367FB071-C64C-A16E-DC37-C2F52CD1FEC7}"/>
              </a:ext>
            </a:extLst>
          </p:cNvPr>
          <p:cNvSpPr>
            <a:spLocks noChangeShapeType="1"/>
          </p:cNvSpPr>
          <p:nvPr/>
        </p:nvSpPr>
        <p:spPr bwMode="auto">
          <a:xfrm flipH="1">
            <a:off x="6318250" y="4772025"/>
            <a:ext cx="14288" cy="1265238"/>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6413" name="Text Box 108">
            <a:extLst>
              <a:ext uri="{FF2B5EF4-FFF2-40B4-BE49-F238E27FC236}">
                <a16:creationId xmlns:a16="http://schemas.microsoft.com/office/drawing/2014/main" id="{1BB36B93-97F5-2214-B512-F02E8AB6A993}"/>
              </a:ext>
            </a:extLst>
          </p:cNvPr>
          <p:cNvSpPr txBox="1">
            <a:spLocks noChangeArrowheads="1"/>
          </p:cNvSpPr>
          <p:nvPr/>
        </p:nvSpPr>
        <p:spPr bwMode="auto">
          <a:xfrm>
            <a:off x="7673975" y="4859338"/>
            <a:ext cx="7302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6414" name="Text Box 109">
            <a:extLst>
              <a:ext uri="{FF2B5EF4-FFF2-40B4-BE49-F238E27FC236}">
                <a16:creationId xmlns:a16="http://schemas.microsoft.com/office/drawing/2014/main" id="{EE832D4E-03AB-1457-26A6-0921E500256E}"/>
              </a:ext>
            </a:extLst>
          </p:cNvPr>
          <p:cNvSpPr txBox="1">
            <a:spLocks noChangeArrowheads="1"/>
          </p:cNvSpPr>
          <p:nvPr/>
        </p:nvSpPr>
        <p:spPr bwMode="auto">
          <a:xfrm>
            <a:off x="6132513" y="4494213"/>
            <a:ext cx="730250" cy="30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6415" name="Line 110">
            <a:extLst>
              <a:ext uri="{FF2B5EF4-FFF2-40B4-BE49-F238E27FC236}">
                <a16:creationId xmlns:a16="http://schemas.microsoft.com/office/drawing/2014/main" id="{8AD49348-4637-0450-31C6-5AC6E4DDA352}"/>
              </a:ext>
            </a:extLst>
          </p:cNvPr>
          <p:cNvSpPr>
            <a:spLocks noChangeShapeType="1"/>
          </p:cNvSpPr>
          <p:nvPr/>
        </p:nvSpPr>
        <p:spPr bwMode="auto">
          <a:xfrm>
            <a:off x="7512050" y="4411663"/>
            <a:ext cx="0" cy="144462"/>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16" name="AutoShape 111">
            <a:extLst>
              <a:ext uri="{FF2B5EF4-FFF2-40B4-BE49-F238E27FC236}">
                <a16:creationId xmlns:a16="http://schemas.microsoft.com/office/drawing/2014/main" id="{9D643EB1-66A6-9804-35DA-05B6A80FAA1E}"/>
              </a:ext>
            </a:extLst>
          </p:cNvPr>
          <p:cNvSpPr>
            <a:spLocks noChangeArrowheads="1"/>
          </p:cNvSpPr>
          <p:nvPr/>
        </p:nvSpPr>
        <p:spPr bwMode="auto">
          <a:xfrm>
            <a:off x="6789738" y="6223000"/>
            <a:ext cx="1455737" cy="247650"/>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戻る</a:t>
            </a:r>
          </a:p>
        </p:txBody>
      </p:sp>
      <p:sp>
        <p:nvSpPr>
          <p:cNvPr id="16417" name="Line 112">
            <a:extLst>
              <a:ext uri="{FF2B5EF4-FFF2-40B4-BE49-F238E27FC236}">
                <a16:creationId xmlns:a16="http://schemas.microsoft.com/office/drawing/2014/main" id="{BD699E46-9F43-7FC9-76B1-3D6C14C785D8}"/>
              </a:ext>
            </a:extLst>
          </p:cNvPr>
          <p:cNvSpPr>
            <a:spLocks noChangeShapeType="1"/>
          </p:cNvSpPr>
          <p:nvPr/>
        </p:nvSpPr>
        <p:spPr bwMode="auto">
          <a:xfrm flipH="1">
            <a:off x="7570788" y="5464175"/>
            <a:ext cx="0" cy="20796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18" name="Line 113">
            <a:extLst>
              <a:ext uri="{FF2B5EF4-FFF2-40B4-BE49-F238E27FC236}">
                <a16:creationId xmlns:a16="http://schemas.microsoft.com/office/drawing/2014/main" id="{F4EDE625-7C9B-7FEC-C3AE-6AFEEF704E57}"/>
              </a:ext>
            </a:extLst>
          </p:cNvPr>
          <p:cNvSpPr>
            <a:spLocks noChangeShapeType="1"/>
          </p:cNvSpPr>
          <p:nvPr/>
        </p:nvSpPr>
        <p:spPr bwMode="auto">
          <a:xfrm>
            <a:off x="6305550" y="6057900"/>
            <a:ext cx="1247775"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419" name="AutoShape 115">
            <a:extLst>
              <a:ext uri="{FF2B5EF4-FFF2-40B4-BE49-F238E27FC236}">
                <a16:creationId xmlns:a16="http://schemas.microsoft.com/office/drawing/2014/main" id="{AFB8A4B8-C5D4-2A1E-8986-507DBD6FBE41}"/>
              </a:ext>
            </a:extLst>
          </p:cNvPr>
          <p:cNvSpPr>
            <a:spLocks noChangeArrowheads="1"/>
          </p:cNvSpPr>
          <p:nvPr/>
        </p:nvSpPr>
        <p:spPr bwMode="auto">
          <a:xfrm>
            <a:off x="7126288" y="2873375"/>
            <a:ext cx="333375" cy="566738"/>
          </a:xfrm>
          <a:prstGeom prst="downArrow">
            <a:avLst>
              <a:gd name="adj1" fmla="val 49528"/>
              <a:gd name="adj2" fmla="val 63813"/>
            </a:avLst>
          </a:prstGeom>
          <a:solidFill>
            <a:srgbClr val="000080"/>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6420" name="AutoShape 116">
            <a:extLst>
              <a:ext uri="{FF2B5EF4-FFF2-40B4-BE49-F238E27FC236}">
                <a16:creationId xmlns:a16="http://schemas.microsoft.com/office/drawing/2014/main" id="{0DF34C5C-1E23-8100-058B-BF11DEE433EF}"/>
              </a:ext>
            </a:extLst>
          </p:cNvPr>
          <p:cNvSpPr>
            <a:spLocks noChangeArrowheads="1"/>
          </p:cNvSpPr>
          <p:nvPr/>
        </p:nvSpPr>
        <p:spPr bwMode="auto">
          <a:xfrm>
            <a:off x="6515100" y="5673725"/>
            <a:ext cx="2046288" cy="311150"/>
          </a:xfrm>
          <a:prstGeom prst="flowChartPredefined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400"/>
              <a:t>つり銭切れの処理</a:t>
            </a:r>
          </a:p>
        </p:txBody>
      </p:sp>
      <p:sp>
        <p:nvSpPr>
          <p:cNvPr id="16421" name="Line 118">
            <a:extLst>
              <a:ext uri="{FF2B5EF4-FFF2-40B4-BE49-F238E27FC236}">
                <a16:creationId xmlns:a16="http://schemas.microsoft.com/office/drawing/2014/main" id="{A08BDC42-4FEC-F593-F717-18C42371F467}"/>
              </a:ext>
            </a:extLst>
          </p:cNvPr>
          <p:cNvSpPr>
            <a:spLocks noChangeShapeType="1"/>
          </p:cNvSpPr>
          <p:nvPr/>
        </p:nvSpPr>
        <p:spPr bwMode="auto">
          <a:xfrm>
            <a:off x="7577138" y="5980113"/>
            <a:ext cx="14287" cy="23177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16422" name="Picture 119" descr="A13A_Wich3">
            <a:extLst>
              <a:ext uri="{FF2B5EF4-FFF2-40B4-BE49-F238E27FC236}">
                <a16:creationId xmlns:a16="http://schemas.microsoft.com/office/drawing/2014/main" id="{8DCBE42D-FC79-644F-19E7-CFC46EE34F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088" y="4575175"/>
            <a:ext cx="16192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23" name="AutoShape 120">
            <a:extLst>
              <a:ext uri="{FF2B5EF4-FFF2-40B4-BE49-F238E27FC236}">
                <a16:creationId xmlns:a16="http://schemas.microsoft.com/office/drawing/2014/main" id="{6A0686D5-EDC3-79B2-78CD-1A60D6CB830C}"/>
              </a:ext>
            </a:extLst>
          </p:cNvPr>
          <p:cNvSpPr>
            <a:spLocks noChangeArrowheads="1"/>
          </p:cNvSpPr>
          <p:nvPr/>
        </p:nvSpPr>
        <p:spPr bwMode="auto">
          <a:xfrm>
            <a:off x="2235200" y="4279900"/>
            <a:ext cx="3729038" cy="2308225"/>
          </a:xfrm>
          <a:prstGeom prst="wedgeRectCallout">
            <a:avLst>
              <a:gd name="adj1" fmla="val -65111"/>
              <a:gd name="adj2" fmla="val 7977"/>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t>サブルーチンをもっと作るとメインルーチンがもっとすっきりします。こうすると、この時点の自動販売機のプログラムは</a:t>
            </a:r>
            <a:r>
              <a:rPr lang="en-US" altLang="ja-JP" sz="1600"/>
              <a:t>1</a:t>
            </a:r>
            <a:r>
              <a:rPr lang="ja-JP" altLang="en-US" sz="1600"/>
              <a:t>つのメインルーチンと</a:t>
            </a:r>
            <a:r>
              <a:rPr lang="en-US" altLang="ja-JP" sz="1600"/>
              <a:t>4</a:t>
            </a:r>
            <a:r>
              <a:rPr lang="ja-JP" altLang="en-US" sz="1600"/>
              <a:t>つのサブルーチンから構成されます。</a:t>
            </a:r>
            <a:br>
              <a:rPr lang="ja-JP" altLang="en-US" sz="1600"/>
            </a:br>
            <a:r>
              <a:rPr lang="ja-JP" altLang="en-US" sz="1600"/>
              <a:t>また、つり銭切れの機能を入れる時は、とりあえず、お金の投入にサブルーチンを入れておいて、後で中身を考えることもできます。</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番号プレースホルダー 3">
            <a:extLst>
              <a:ext uri="{FF2B5EF4-FFF2-40B4-BE49-F238E27FC236}">
                <a16:creationId xmlns:a16="http://schemas.microsoft.com/office/drawing/2014/main" id="{5155A07A-69F5-47E3-D322-1A999BB0694D}"/>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986D56AE-D32F-4815-89E7-C31BD2652B98}" type="slidenum">
              <a:rPr kumimoji="0" lang="en-US" altLang="ja-JP" sz="1400"/>
              <a:pPr>
                <a:spcBef>
                  <a:spcPct val="0"/>
                </a:spcBef>
                <a:buFontTx/>
                <a:buNone/>
              </a:pPr>
              <a:t>15</a:t>
            </a:fld>
            <a:endParaRPr kumimoji="0" lang="en-US" altLang="ja-JP" sz="1400"/>
          </a:p>
        </p:txBody>
      </p:sp>
      <p:sp>
        <p:nvSpPr>
          <p:cNvPr id="17411" name="Text Box 2">
            <a:extLst>
              <a:ext uri="{FF2B5EF4-FFF2-40B4-BE49-F238E27FC236}">
                <a16:creationId xmlns:a16="http://schemas.microsoft.com/office/drawing/2014/main" id="{92B94209-EB5A-4B34-CD1B-AD85CA6AFE74}"/>
              </a:ext>
            </a:extLst>
          </p:cNvPr>
          <p:cNvSpPr txBox="1">
            <a:spLocks noChangeArrowheads="1"/>
          </p:cNvSpPr>
          <p:nvPr/>
        </p:nvSpPr>
        <p:spPr bwMode="auto">
          <a:xfrm>
            <a:off x="263525" y="85725"/>
            <a:ext cx="53292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2000" b="1">
                <a:solidFill>
                  <a:srgbClr val="FF0000"/>
                </a:solidFill>
              </a:rPr>
              <a:t>B/C </a:t>
            </a:r>
            <a:r>
              <a:rPr lang="ja-JP" altLang="en-US" sz="2000" b="1">
                <a:solidFill>
                  <a:srgbClr val="FF0000"/>
                </a:solidFill>
              </a:rPr>
              <a:t>構造化設計でプログラミング考えてみる</a:t>
            </a:r>
            <a:endParaRPr lang="ja-JP" altLang="en-US" sz="1800" b="1">
              <a:solidFill>
                <a:srgbClr val="FF0000"/>
              </a:solidFill>
            </a:endParaRPr>
          </a:p>
        </p:txBody>
      </p:sp>
      <p:sp>
        <p:nvSpPr>
          <p:cNvPr id="17412" name="AutoShape 72">
            <a:extLst>
              <a:ext uri="{FF2B5EF4-FFF2-40B4-BE49-F238E27FC236}">
                <a16:creationId xmlns:a16="http://schemas.microsoft.com/office/drawing/2014/main" id="{2AB304DC-B89A-4C45-36E8-5CF2F3D99D84}"/>
              </a:ext>
            </a:extLst>
          </p:cNvPr>
          <p:cNvSpPr>
            <a:spLocks noChangeArrowheads="1"/>
          </p:cNvSpPr>
          <p:nvPr/>
        </p:nvSpPr>
        <p:spPr bwMode="auto">
          <a:xfrm>
            <a:off x="3267075" y="725488"/>
            <a:ext cx="1379538" cy="652462"/>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自動販売機</a:t>
            </a:r>
          </a:p>
        </p:txBody>
      </p:sp>
      <p:sp>
        <p:nvSpPr>
          <p:cNvPr id="17413" name="AutoShape 73">
            <a:extLst>
              <a:ext uri="{FF2B5EF4-FFF2-40B4-BE49-F238E27FC236}">
                <a16:creationId xmlns:a16="http://schemas.microsoft.com/office/drawing/2014/main" id="{778D2B85-9C6E-A334-5F3C-2DA6BD902B32}"/>
              </a:ext>
            </a:extLst>
          </p:cNvPr>
          <p:cNvSpPr>
            <a:spLocks noChangeArrowheads="1"/>
          </p:cNvSpPr>
          <p:nvPr/>
        </p:nvSpPr>
        <p:spPr bwMode="auto">
          <a:xfrm>
            <a:off x="503238" y="2052638"/>
            <a:ext cx="1379537" cy="652462"/>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売切れランプの</a:t>
            </a:r>
            <a:br>
              <a:rPr lang="ja-JP" altLang="en-US" sz="1600"/>
            </a:br>
            <a:r>
              <a:rPr lang="ja-JP" altLang="en-US" sz="1600"/>
              <a:t>処理をする。</a:t>
            </a:r>
          </a:p>
        </p:txBody>
      </p:sp>
      <p:sp>
        <p:nvSpPr>
          <p:cNvPr id="17414" name="AutoShape 74">
            <a:extLst>
              <a:ext uri="{FF2B5EF4-FFF2-40B4-BE49-F238E27FC236}">
                <a16:creationId xmlns:a16="http://schemas.microsoft.com/office/drawing/2014/main" id="{6487F902-7AFD-42A8-7A7C-CDBB90631BA5}"/>
              </a:ext>
            </a:extLst>
          </p:cNvPr>
          <p:cNvSpPr>
            <a:spLocks noChangeArrowheads="1"/>
          </p:cNvSpPr>
          <p:nvPr/>
        </p:nvSpPr>
        <p:spPr bwMode="auto">
          <a:xfrm>
            <a:off x="2368550" y="2074863"/>
            <a:ext cx="1379538" cy="652462"/>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お金投入後の</a:t>
            </a:r>
            <a:br>
              <a:rPr lang="ja-JP" altLang="en-US" sz="1600"/>
            </a:br>
            <a:r>
              <a:rPr lang="ja-JP" altLang="en-US" sz="1600"/>
              <a:t>処理をする。</a:t>
            </a:r>
          </a:p>
        </p:txBody>
      </p:sp>
      <p:sp>
        <p:nvSpPr>
          <p:cNvPr id="17415" name="AutoShape 75">
            <a:extLst>
              <a:ext uri="{FF2B5EF4-FFF2-40B4-BE49-F238E27FC236}">
                <a16:creationId xmlns:a16="http://schemas.microsoft.com/office/drawing/2014/main" id="{30CF8F5A-140E-F4D5-4B07-0AED099216B8}"/>
              </a:ext>
            </a:extLst>
          </p:cNvPr>
          <p:cNvSpPr>
            <a:spLocks noChangeArrowheads="1"/>
          </p:cNvSpPr>
          <p:nvPr/>
        </p:nvSpPr>
        <p:spPr bwMode="auto">
          <a:xfrm>
            <a:off x="4157663" y="2066925"/>
            <a:ext cx="1379537" cy="652463"/>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返却ボタンの</a:t>
            </a:r>
            <a:br>
              <a:rPr lang="ja-JP" altLang="en-US" sz="1600"/>
            </a:br>
            <a:r>
              <a:rPr lang="ja-JP" altLang="en-US" sz="1600"/>
              <a:t>処理をする。</a:t>
            </a:r>
          </a:p>
        </p:txBody>
      </p:sp>
      <p:sp>
        <p:nvSpPr>
          <p:cNvPr id="17416" name="AutoShape 76">
            <a:extLst>
              <a:ext uri="{FF2B5EF4-FFF2-40B4-BE49-F238E27FC236}">
                <a16:creationId xmlns:a16="http://schemas.microsoft.com/office/drawing/2014/main" id="{45E636DA-DCE6-D737-90AD-750A8C9EA1C2}"/>
              </a:ext>
            </a:extLst>
          </p:cNvPr>
          <p:cNvSpPr>
            <a:spLocks noChangeArrowheads="1"/>
          </p:cNvSpPr>
          <p:nvPr/>
        </p:nvSpPr>
        <p:spPr bwMode="auto">
          <a:xfrm>
            <a:off x="4016375" y="3111500"/>
            <a:ext cx="1379538" cy="652463"/>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つり銭切れの</a:t>
            </a:r>
            <a:br>
              <a:rPr lang="ja-JP" altLang="en-US" sz="1600"/>
            </a:br>
            <a:r>
              <a:rPr lang="ja-JP" altLang="en-US" sz="1600"/>
              <a:t>処理をする。</a:t>
            </a:r>
          </a:p>
        </p:txBody>
      </p:sp>
      <p:sp>
        <p:nvSpPr>
          <p:cNvPr id="17417" name="AutoShape 77">
            <a:extLst>
              <a:ext uri="{FF2B5EF4-FFF2-40B4-BE49-F238E27FC236}">
                <a16:creationId xmlns:a16="http://schemas.microsoft.com/office/drawing/2014/main" id="{715662B1-0536-5465-E271-A95A55C6CBF5}"/>
              </a:ext>
            </a:extLst>
          </p:cNvPr>
          <p:cNvSpPr>
            <a:spLocks noChangeArrowheads="1"/>
          </p:cNvSpPr>
          <p:nvPr/>
        </p:nvSpPr>
        <p:spPr bwMode="auto">
          <a:xfrm>
            <a:off x="5849938" y="2090738"/>
            <a:ext cx="1379537" cy="652462"/>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飲み物ボタンの</a:t>
            </a:r>
            <a:br>
              <a:rPr lang="ja-JP" altLang="en-US" sz="1600"/>
            </a:br>
            <a:r>
              <a:rPr lang="ja-JP" altLang="en-US" sz="1600"/>
              <a:t>処理する。</a:t>
            </a:r>
          </a:p>
        </p:txBody>
      </p:sp>
      <p:sp>
        <p:nvSpPr>
          <p:cNvPr id="17418" name="Line 78">
            <a:extLst>
              <a:ext uri="{FF2B5EF4-FFF2-40B4-BE49-F238E27FC236}">
                <a16:creationId xmlns:a16="http://schemas.microsoft.com/office/drawing/2014/main" id="{1480A136-E9F1-6620-2A3D-ACE9B607836F}"/>
              </a:ext>
            </a:extLst>
          </p:cNvPr>
          <p:cNvSpPr>
            <a:spLocks noChangeShapeType="1"/>
          </p:cNvSpPr>
          <p:nvPr/>
        </p:nvSpPr>
        <p:spPr bwMode="auto">
          <a:xfrm flipH="1">
            <a:off x="871538" y="1349375"/>
            <a:ext cx="2525712" cy="696913"/>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19" name="Line 79">
            <a:extLst>
              <a:ext uri="{FF2B5EF4-FFF2-40B4-BE49-F238E27FC236}">
                <a16:creationId xmlns:a16="http://schemas.microsoft.com/office/drawing/2014/main" id="{820722B5-6C08-A9AA-F7A0-B2960CB75DB1}"/>
              </a:ext>
            </a:extLst>
          </p:cNvPr>
          <p:cNvSpPr>
            <a:spLocks noChangeShapeType="1"/>
          </p:cNvSpPr>
          <p:nvPr/>
        </p:nvSpPr>
        <p:spPr bwMode="auto">
          <a:xfrm flipH="1">
            <a:off x="3106738" y="1393825"/>
            <a:ext cx="944562" cy="66675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0" name="Line 80">
            <a:extLst>
              <a:ext uri="{FF2B5EF4-FFF2-40B4-BE49-F238E27FC236}">
                <a16:creationId xmlns:a16="http://schemas.microsoft.com/office/drawing/2014/main" id="{158DBAFD-91EC-DEB8-D08B-38B586AAE3BA}"/>
              </a:ext>
            </a:extLst>
          </p:cNvPr>
          <p:cNvSpPr>
            <a:spLocks noChangeShapeType="1"/>
          </p:cNvSpPr>
          <p:nvPr/>
        </p:nvSpPr>
        <p:spPr bwMode="auto">
          <a:xfrm>
            <a:off x="4138613" y="1379538"/>
            <a:ext cx="449262" cy="725487"/>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1" name="Line 81">
            <a:extLst>
              <a:ext uri="{FF2B5EF4-FFF2-40B4-BE49-F238E27FC236}">
                <a16:creationId xmlns:a16="http://schemas.microsoft.com/office/drawing/2014/main" id="{A9D3043D-7241-EE44-EAB4-5C975C9215FE}"/>
              </a:ext>
            </a:extLst>
          </p:cNvPr>
          <p:cNvSpPr>
            <a:spLocks noChangeShapeType="1"/>
          </p:cNvSpPr>
          <p:nvPr/>
        </p:nvSpPr>
        <p:spPr bwMode="auto">
          <a:xfrm>
            <a:off x="4456113" y="1365250"/>
            <a:ext cx="1755775" cy="725488"/>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2" name="Line 82">
            <a:extLst>
              <a:ext uri="{FF2B5EF4-FFF2-40B4-BE49-F238E27FC236}">
                <a16:creationId xmlns:a16="http://schemas.microsoft.com/office/drawing/2014/main" id="{347ACDA1-0DB6-3765-A150-B7F7992E3A8D}"/>
              </a:ext>
            </a:extLst>
          </p:cNvPr>
          <p:cNvSpPr>
            <a:spLocks noChangeShapeType="1"/>
          </p:cNvSpPr>
          <p:nvPr/>
        </p:nvSpPr>
        <p:spPr bwMode="auto">
          <a:xfrm>
            <a:off x="3062288" y="2728913"/>
            <a:ext cx="1320800" cy="379412"/>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3" name="Line 83">
            <a:extLst>
              <a:ext uri="{FF2B5EF4-FFF2-40B4-BE49-F238E27FC236}">
                <a16:creationId xmlns:a16="http://schemas.microsoft.com/office/drawing/2014/main" id="{1E10E867-5D5D-ECF8-BF65-5250286527E6}"/>
              </a:ext>
            </a:extLst>
          </p:cNvPr>
          <p:cNvSpPr>
            <a:spLocks noChangeShapeType="1"/>
          </p:cNvSpPr>
          <p:nvPr/>
        </p:nvSpPr>
        <p:spPr bwMode="auto">
          <a:xfrm flipH="1">
            <a:off x="4572000" y="2700338"/>
            <a:ext cx="14288" cy="390525"/>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4" name="Line 84">
            <a:extLst>
              <a:ext uri="{FF2B5EF4-FFF2-40B4-BE49-F238E27FC236}">
                <a16:creationId xmlns:a16="http://schemas.microsoft.com/office/drawing/2014/main" id="{F3B05EE5-0C66-E8A6-3D85-AF963D84CECB}"/>
              </a:ext>
            </a:extLst>
          </p:cNvPr>
          <p:cNvSpPr>
            <a:spLocks noChangeShapeType="1"/>
          </p:cNvSpPr>
          <p:nvPr/>
        </p:nvSpPr>
        <p:spPr bwMode="auto">
          <a:xfrm flipH="1">
            <a:off x="4833938" y="2757488"/>
            <a:ext cx="1450975" cy="34925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5" name="Line 85">
            <a:extLst>
              <a:ext uri="{FF2B5EF4-FFF2-40B4-BE49-F238E27FC236}">
                <a16:creationId xmlns:a16="http://schemas.microsoft.com/office/drawing/2014/main" id="{D34D7151-0784-B7C4-BF21-3B20B850E9E2}"/>
              </a:ext>
            </a:extLst>
          </p:cNvPr>
          <p:cNvSpPr>
            <a:spLocks noChangeShapeType="1"/>
          </p:cNvSpPr>
          <p:nvPr/>
        </p:nvSpPr>
        <p:spPr bwMode="auto">
          <a:xfrm flipV="1">
            <a:off x="1741488" y="1901825"/>
            <a:ext cx="436562" cy="144463"/>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6" name="Text Box 86">
            <a:extLst>
              <a:ext uri="{FF2B5EF4-FFF2-40B4-BE49-F238E27FC236}">
                <a16:creationId xmlns:a16="http://schemas.microsoft.com/office/drawing/2014/main" id="{9813D087-A545-D4D0-25C7-D4C2403FD6A9}"/>
              </a:ext>
            </a:extLst>
          </p:cNvPr>
          <p:cNvSpPr txBox="1">
            <a:spLocks noChangeArrowheads="1"/>
          </p:cNvSpPr>
          <p:nvPr/>
        </p:nvSpPr>
        <p:spPr bwMode="auto">
          <a:xfrm>
            <a:off x="2062163" y="1698625"/>
            <a:ext cx="5222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600"/>
              <a:t>①</a:t>
            </a:r>
          </a:p>
        </p:txBody>
      </p:sp>
      <p:sp>
        <p:nvSpPr>
          <p:cNvPr id="17427" name="Line 87">
            <a:extLst>
              <a:ext uri="{FF2B5EF4-FFF2-40B4-BE49-F238E27FC236}">
                <a16:creationId xmlns:a16="http://schemas.microsoft.com/office/drawing/2014/main" id="{7A4D01B1-EA95-5B1B-3620-B289A4ED516F}"/>
              </a:ext>
            </a:extLst>
          </p:cNvPr>
          <p:cNvSpPr>
            <a:spLocks noChangeShapeType="1"/>
          </p:cNvSpPr>
          <p:nvPr/>
        </p:nvSpPr>
        <p:spPr bwMode="auto">
          <a:xfrm>
            <a:off x="6546850" y="2757488"/>
            <a:ext cx="0" cy="217487"/>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8" name="Text Box 88">
            <a:extLst>
              <a:ext uri="{FF2B5EF4-FFF2-40B4-BE49-F238E27FC236}">
                <a16:creationId xmlns:a16="http://schemas.microsoft.com/office/drawing/2014/main" id="{4DACF251-E2B4-4886-B01D-221F27152C73}"/>
              </a:ext>
            </a:extLst>
          </p:cNvPr>
          <p:cNvSpPr txBox="1">
            <a:spLocks noChangeArrowheads="1"/>
          </p:cNvSpPr>
          <p:nvPr/>
        </p:nvSpPr>
        <p:spPr bwMode="auto">
          <a:xfrm>
            <a:off x="6365875" y="2882900"/>
            <a:ext cx="5222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600"/>
              <a:t>①</a:t>
            </a:r>
          </a:p>
        </p:txBody>
      </p:sp>
      <p:sp>
        <p:nvSpPr>
          <p:cNvPr id="17429" name="AutoShape 89">
            <a:extLst>
              <a:ext uri="{FF2B5EF4-FFF2-40B4-BE49-F238E27FC236}">
                <a16:creationId xmlns:a16="http://schemas.microsoft.com/office/drawing/2014/main" id="{FCDD4E8B-A6A9-1737-B2B0-038EE8428A3A}"/>
              </a:ext>
            </a:extLst>
          </p:cNvPr>
          <p:cNvSpPr>
            <a:spLocks noChangeArrowheads="1"/>
          </p:cNvSpPr>
          <p:nvPr/>
        </p:nvSpPr>
        <p:spPr bwMode="auto">
          <a:xfrm flipH="1">
            <a:off x="3789363" y="1408113"/>
            <a:ext cx="828675" cy="188912"/>
          </a:xfrm>
          <a:prstGeom prst="curvedUpArrow">
            <a:avLst>
              <a:gd name="adj1" fmla="val 2599"/>
              <a:gd name="adj2" fmla="val 90331"/>
              <a:gd name="adj3" fmla="val 33333"/>
            </a:avLst>
          </a:prstGeom>
          <a:solidFill>
            <a:srgbClr val="000000"/>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7430" name="AutoShape 90">
            <a:extLst>
              <a:ext uri="{FF2B5EF4-FFF2-40B4-BE49-F238E27FC236}">
                <a16:creationId xmlns:a16="http://schemas.microsoft.com/office/drawing/2014/main" id="{FE321FC7-388D-6F6F-7266-0754CAD2ABBD}"/>
              </a:ext>
            </a:extLst>
          </p:cNvPr>
          <p:cNvSpPr>
            <a:spLocks noChangeArrowheads="1"/>
          </p:cNvSpPr>
          <p:nvPr/>
        </p:nvSpPr>
        <p:spPr bwMode="auto">
          <a:xfrm rot="-2102565">
            <a:off x="4729163" y="1130300"/>
            <a:ext cx="425450" cy="236538"/>
          </a:xfrm>
          <a:prstGeom prst="leftArrow">
            <a:avLst>
              <a:gd name="adj1" fmla="val 50000"/>
              <a:gd name="adj2" fmla="val 44966"/>
            </a:avLst>
          </a:prstGeom>
          <a:solidFill>
            <a:srgbClr val="000080"/>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7431" name="Text Box 91">
            <a:extLst>
              <a:ext uri="{FF2B5EF4-FFF2-40B4-BE49-F238E27FC236}">
                <a16:creationId xmlns:a16="http://schemas.microsoft.com/office/drawing/2014/main" id="{2F972D7D-BCC3-D70B-D472-EC3428766F44}"/>
              </a:ext>
            </a:extLst>
          </p:cNvPr>
          <p:cNvSpPr txBox="1">
            <a:spLocks noChangeArrowheads="1"/>
          </p:cNvSpPr>
          <p:nvPr/>
        </p:nvSpPr>
        <p:spPr bwMode="auto">
          <a:xfrm>
            <a:off x="5240338" y="755650"/>
            <a:ext cx="22494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600"/>
              <a:t>3</a:t>
            </a:r>
            <a:r>
              <a:rPr lang="ja-JP" altLang="en-US" sz="1600"/>
              <a:t>つの処理がループになっていることを表す</a:t>
            </a:r>
          </a:p>
        </p:txBody>
      </p:sp>
      <p:sp>
        <p:nvSpPr>
          <p:cNvPr id="17432" name="Text Box 92">
            <a:extLst>
              <a:ext uri="{FF2B5EF4-FFF2-40B4-BE49-F238E27FC236}">
                <a16:creationId xmlns:a16="http://schemas.microsoft.com/office/drawing/2014/main" id="{B85DB2A7-9900-6DF9-6314-BBB3C828D33F}"/>
              </a:ext>
            </a:extLst>
          </p:cNvPr>
          <p:cNvSpPr txBox="1">
            <a:spLocks noChangeArrowheads="1"/>
          </p:cNvSpPr>
          <p:nvPr/>
        </p:nvSpPr>
        <p:spPr bwMode="auto">
          <a:xfrm>
            <a:off x="647700" y="647700"/>
            <a:ext cx="1973263"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t>上のモジュールが下のモジュールを利用している</a:t>
            </a:r>
          </a:p>
        </p:txBody>
      </p:sp>
      <p:sp>
        <p:nvSpPr>
          <p:cNvPr id="17433" name="AutoShape 93">
            <a:extLst>
              <a:ext uri="{FF2B5EF4-FFF2-40B4-BE49-F238E27FC236}">
                <a16:creationId xmlns:a16="http://schemas.microsoft.com/office/drawing/2014/main" id="{BF4C8FF0-CAE9-18CA-BB00-B22DBE33204E}"/>
              </a:ext>
            </a:extLst>
          </p:cNvPr>
          <p:cNvSpPr>
            <a:spLocks noChangeArrowheads="1"/>
          </p:cNvSpPr>
          <p:nvPr/>
        </p:nvSpPr>
        <p:spPr bwMode="auto">
          <a:xfrm>
            <a:off x="6740525" y="2936875"/>
            <a:ext cx="425450" cy="236538"/>
          </a:xfrm>
          <a:prstGeom prst="leftArrow">
            <a:avLst>
              <a:gd name="adj1" fmla="val 50000"/>
              <a:gd name="adj2" fmla="val 44966"/>
            </a:avLst>
          </a:prstGeom>
          <a:solidFill>
            <a:srgbClr val="000080"/>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7434" name="Text Box 94">
            <a:extLst>
              <a:ext uri="{FF2B5EF4-FFF2-40B4-BE49-F238E27FC236}">
                <a16:creationId xmlns:a16="http://schemas.microsoft.com/office/drawing/2014/main" id="{7596636C-E6D0-8A17-1B6D-D58B04302EC9}"/>
              </a:ext>
            </a:extLst>
          </p:cNvPr>
          <p:cNvSpPr txBox="1">
            <a:spLocks noChangeArrowheads="1"/>
          </p:cNvSpPr>
          <p:nvPr/>
        </p:nvSpPr>
        <p:spPr bwMode="auto">
          <a:xfrm>
            <a:off x="6583363" y="3201988"/>
            <a:ext cx="22494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600"/>
              <a:t>①</a:t>
            </a:r>
            <a:r>
              <a:rPr lang="ja-JP" altLang="en-US" sz="1600"/>
              <a:t>につながって、「売切れランプ</a:t>
            </a:r>
            <a:r>
              <a:rPr lang="en-US" altLang="ja-JP" sz="1600"/>
              <a:t>…</a:t>
            </a:r>
            <a:r>
              <a:rPr lang="ja-JP" altLang="en-US" sz="1600"/>
              <a:t>」を利用</a:t>
            </a:r>
          </a:p>
        </p:txBody>
      </p:sp>
      <p:pic>
        <p:nvPicPr>
          <p:cNvPr id="17435" name="Picture 96" descr="A13A_Wich5">
            <a:extLst>
              <a:ext uri="{FF2B5EF4-FFF2-40B4-BE49-F238E27FC236}">
                <a16:creationId xmlns:a16="http://schemas.microsoft.com/office/drawing/2014/main" id="{C140434A-973B-01A9-996E-9F1BD8DDF8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625" y="4267200"/>
            <a:ext cx="173355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6" name="AutoShape 97">
            <a:extLst>
              <a:ext uri="{FF2B5EF4-FFF2-40B4-BE49-F238E27FC236}">
                <a16:creationId xmlns:a16="http://schemas.microsoft.com/office/drawing/2014/main" id="{C3A002A9-7BC2-1C3F-8E76-3794623F5308}"/>
              </a:ext>
            </a:extLst>
          </p:cNvPr>
          <p:cNvSpPr>
            <a:spLocks noChangeArrowheads="1"/>
          </p:cNvSpPr>
          <p:nvPr/>
        </p:nvSpPr>
        <p:spPr bwMode="auto">
          <a:xfrm>
            <a:off x="2192338" y="4137025"/>
            <a:ext cx="6253162" cy="1958975"/>
          </a:xfrm>
          <a:prstGeom prst="wedgeRectCallout">
            <a:avLst>
              <a:gd name="adj1" fmla="val -57792"/>
              <a:gd name="adj2" fmla="val -6727"/>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t>フローチャートはコンピュータのプログラムを設計する一つの手法ですが、あまり大きなプログラムには向いていません。現在では多くの設計手法がありますが、構造化設計は古いものですが、手軽に利用できます、また現在の設計手法の考え方のベースになっています。</a:t>
            </a:r>
          </a:p>
          <a:p>
            <a:pPr eaLnBrk="1" hangingPunct="1">
              <a:spcBef>
                <a:spcPct val="0"/>
              </a:spcBef>
              <a:buFontTx/>
              <a:buNone/>
            </a:pPr>
            <a:r>
              <a:rPr lang="ja-JP" altLang="en-US" sz="1600"/>
              <a:t>フローチャートは処理の流れを中心に考えますが、構造化設計はモジュール</a:t>
            </a:r>
            <a:r>
              <a:rPr lang="en-US" altLang="ja-JP" sz="1600"/>
              <a:t>(</a:t>
            </a:r>
            <a:r>
              <a:rPr lang="ja-JP" altLang="en-US" sz="1600"/>
              <a:t>サブルーチン</a:t>
            </a:r>
            <a:r>
              <a:rPr lang="en-US" altLang="ja-JP" sz="1600"/>
              <a:t>)</a:t>
            </a:r>
            <a:r>
              <a:rPr lang="ja-JP" altLang="en-US" sz="1600"/>
              <a:t>の構造や関係を中心に表現します。この構造を考えると上図のようにシンプルなものになります。</a:t>
            </a:r>
          </a:p>
        </p:txBody>
      </p:sp>
      <p:sp>
        <p:nvSpPr>
          <p:cNvPr id="17437" name="Text Box 98">
            <a:extLst>
              <a:ext uri="{FF2B5EF4-FFF2-40B4-BE49-F238E27FC236}">
                <a16:creationId xmlns:a16="http://schemas.microsoft.com/office/drawing/2014/main" id="{E40D2469-D762-E946-1328-21BB6FC0526E}"/>
              </a:ext>
            </a:extLst>
          </p:cNvPr>
          <p:cNvSpPr txBox="1">
            <a:spLocks noChangeArrowheads="1"/>
          </p:cNvSpPr>
          <p:nvPr/>
        </p:nvSpPr>
        <p:spPr bwMode="auto">
          <a:xfrm>
            <a:off x="1727200" y="6357938"/>
            <a:ext cx="6400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t>参考図書</a:t>
            </a:r>
            <a:r>
              <a:rPr lang="en-US" altLang="ja-JP" sz="1600"/>
              <a:t>:</a:t>
            </a:r>
            <a:r>
              <a:rPr lang="ja-JP" altLang="en-US" sz="1600"/>
              <a:t>ソフトウェアの複合</a:t>
            </a:r>
            <a:r>
              <a:rPr lang="en-US" altLang="ja-JP" sz="1600"/>
              <a:t>/</a:t>
            </a:r>
            <a:r>
              <a:rPr lang="ja-JP" altLang="en-US" sz="1600"/>
              <a:t>構造化設計</a:t>
            </a:r>
            <a:r>
              <a:rPr lang="en-US" altLang="ja-JP" sz="1600"/>
              <a:t>,G.J. </a:t>
            </a:r>
            <a:r>
              <a:rPr lang="ja-JP" altLang="en-US" sz="1600"/>
              <a:t>マイヤーズ</a:t>
            </a:r>
            <a:r>
              <a:rPr lang="en-US" altLang="ja-JP" sz="1600"/>
              <a:t>(1978)</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番号プレースホルダー 3">
            <a:extLst>
              <a:ext uri="{FF2B5EF4-FFF2-40B4-BE49-F238E27FC236}">
                <a16:creationId xmlns:a16="http://schemas.microsoft.com/office/drawing/2014/main" id="{467AA944-F86D-334C-CAC0-2BC77E9105FE}"/>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E99648F6-3934-44A9-B567-0CAE1380AAAF}" type="slidenum">
              <a:rPr kumimoji="0" lang="en-US" altLang="ja-JP" sz="1400">
                <a:solidFill>
                  <a:srgbClr val="000000"/>
                </a:solidFill>
              </a:rPr>
              <a:pPr>
                <a:spcBef>
                  <a:spcPct val="0"/>
                </a:spcBef>
                <a:buFontTx/>
                <a:buNone/>
              </a:pPr>
              <a:t>16</a:t>
            </a:fld>
            <a:endParaRPr kumimoji="0" lang="en-US" altLang="ja-JP" sz="1400">
              <a:solidFill>
                <a:srgbClr val="000000"/>
              </a:solidFill>
            </a:endParaRPr>
          </a:p>
        </p:txBody>
      </p:sp>
      <p:sp>
        <p:nvSpPr>
          <p:cNvPr id="18435" name="Text Box 3">
            <a:extLst>
              <a:ext uri="{FF2B5EF4-FFF2-40B4-BE49-F238E27FC236}">
                <a16:creationId xmlns:a16="http://schemas.microsoft.com/office/drawing/2014/main" id="{56B6276C-FCC7-3739-0B40-617CEC274225}"/>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000000"/>
                </a:solidFill>
              </a:rPr>
              <a:t>プログラムサンプル</a:t>
            </a:r>
            <a:r>
              <a:rPr lang="en-US" altLang="ja-JP" sz="2000" b="1">
                <a:solidFill>
                  <a:srgbClr val="000000"/>
                </a:solidFill>
              </a:rPr>
              <a:t>2B</a:t>
            </a:r>
            <a:r>
              <a:rPr lang="ja-JP" altLang="en-US" sz="2000" b="1">
                <a:solidFill>
                  <a:srgbClr val="000000"/>
                </a:solidFill>
              </a:rPr>
              <a:t>。</a:t>
            </a:r>
            <a:r>
              <a:rPr lang="en-US" altLang="ja-JP" sz="2000" b="1">
                <a:solidFill>
                  <a:srgbClr val="000000"/>
                </a:solidFill>
              </a:rPr>
              <a:t>[Vending02B]</a:t>
            </a:r>
            <a:endParaRPr lang="ja-JP" altLang="en-US" sz="1800" b="1">
              <a:solidFill>
                <a:srgbClr val="000000"/>
              </a:solidFill>
            </a:endParaRPr>
          </a:p>
        </p:txBody>
      </p:sp>
      <p:sp>
        <p:nvSpPr>
          <p:cNvPr id="18436" name="テキスト ボックス 7">
            <a:extLst>
              <a:ext uri="{FF2B5EF4-FFF2-40B4-BE49-F238E27FC236}">
                <a16:creationId xmlns:a16="http://schemas.microsoft.com/office/drawing/2014/main" id="{2C37ECCB-C877-2057-45FC-B578B14E92BA}"/>
              </a:ext>
            </a:extLst>
          </p:cNvPr>
          <p:cNvSpPr txBox="1">
            <a:spLocks noChangeArrowheads="1"/>
          </p:cNvSpPr>
          <p:nvPr/>
        </p:nvSpPr>
        <p:spPr bwMode="auto">
          <a:xfrm>
            <a:off x="612775" y="5754688"/>
            <a:ext cx="6788150" cy="584200"/>
          </a:xfrm>
          <a:prstGeom prst="rect">
            <a:avLst/>
          </a:prstGeom>
          <a:solidFill>
            <a:schemeClr val="accent1"/>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モジュール</a:t>
            </a:r>
            <a:r>
              <a:rPr lang="en-US" altLang="ja-JP" sz="1600">
                <a:solidFill>
                  <a:srgbClr val="000000"/>
                </a:solidFill>
              </a:rPr>
              <a:t>(</a:t>
            </a:r>
            <a:r>
              <a:rPr lang="ja-JP" altLang="en-US" sz="1600">
                <a:solidFill>
                  <a:srgbClr val="000000"/>
                </a:solidFill>
              </a:rPr>
              <a:t>サブルーチン</a:t>
            </a:r>
            <a:r>
              <a:rPr lang="en-US" altLang="ja-JP" sz="1600">
                <a:solidFill>
                  <a:srgbClr val="000000"/>
                </a:solidFill>
              </a:rPr>
              <a:t>)</a:t>
            </a:r>
            <a:r>
              <a:rPr lang="ja-JP" altLang="en-US" sz="1600">
                <a:solidFill>
                  <a:srgbClr val="000000"/>
                </a:solidFill>
              </a:rPr>
              <a:t>使ったプログラムです。随分すっきりしたように見えます。</a:t>
            </a:r>
          </a:p>
        </p:txBody>
      </p:sp>
      <p:pic>
        <p:nvPicPr>
          <p:cNvPr id="18437" name="図 1">
            <a:extLst>
              <a:ext uri="{FF2B5EF4-FFF2-40B4-BE49-F238E27FC236}">
                <a16:creationId xmlns:a16="http://schemas.microsoft.com/office/drawing/2014/main" id="{49BFD55B-1FE1-BE68-8943-87738B4DF2A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03288"/>
            <a:ext cx="7688263" cy="436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ー 3">
            <a:extLst>
              <a:ext uri="{FF2B5EF4-FFF2-40B4-BE49-F238E27FC236}">
                <a16:creationId xmlns:a16="http://schemas.microsoft.com/office/drawing/2014/main" id="{0F58BA8E-4ECF-DD7C-C156-14E93AF0C796}"/>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EACC8E57-A816-4CD8-ACAA-E54C27EF0BD1}" type="slidenum">
              <a:rPr kumimoji="0" lang="en-US" altLang="ja-JP" sz="1400">
                <a:solidFill>
                  <a:srgbClr val="000000"/>
                </a:solidFill>
              </a:rPr>
              <a:pPr>
                <a:spcBef>
                  <a:spcPct val="0"/>
                </a:spcBef>
                <a:buFontTx/>
                <a:buNone/>
              </a:pPr>
              <a:t>17</a:t>
            </a:fld>
            <a:endParaRPr kumimoji="0" lang="en-US" altLang="ja-JP" sz="1400">
              <a:solidFill>
                <a:srgbClr val="000000"/>
              </a:solidFill>
            </a:endParaRPr>
          </a:p>
        </p:txBody>
      </p:sp>
      <p:sp>
        <p:nvSpPr>
          <p:cNvPr id="19459" name="Text Box 3">
            <a:extLst>
              <a:ext uri="{FF2B5EF4-FFF2-40B4-BE49-F238E27FC236}">
                <a16:creationId xmlns:a16="http://schemas.microsoft.com/office/drawing/2014/main" id="{CF694904-769B-EF9D-6298-9DC862030AA8}"/>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000000"/>
                </a:solidFill>
              </a:rPr>
              <a:t>プログラムサンプル</a:t>
            </a:r>
            <a:r>
              <a:rPr lang="en-US" altLang="ja-JP" sz="2000" b="1">
                <a:solidFill>
                  <a:srgbClr val="000000"/>
                </a:solidFill>
              </a:rPr>
              <a:t>2C</a:t>
            </a:r>
            <a:r>
              <a:rPr lang="ja-JP" altLang="en-US" sz="2000" b="1">
                <a:solidFill>
                  <a:srgbClr val="000000"/>
                </a:solidFill>
              </a:rPr>
              <a:t>。</a:t>
            </a:r>
            <a:r>
              <a:rPr lang="en-US" altLang="ja-JP" sz="2000" b="1">
                <a:solidFill>
                  <a:srgbClr val="000000"/>
                </a:solidFill>
              </a:rPr>
              <a:t>[Vending02C]</a:t>
            </a:r>
            <a:endParaRPr lang="ja-JP" altLang="en-US" sz="1800" b="1">
              <a:solidFill>
                <a:srgbClr val="000000"/>
              </a:solidFill>
            </a:endParaRPr>
          </a:p>
        </p:txBody>
      </p:sp>
      <p:sp>
        <p:nvSpPr>
          <p:cNvPr id="19460" name="テキスト ボックス 7">
            <a:extLst>
              <a:ext uri="{FF2B5EF4-FFF2-40B4-BE49-F238E27FC236}">
                <a16:creationId xmlns:a16="http://schemas.microsoft.com/office/drawing/2014/main" id="{42D33180-0D6E-1AD0-8EA4-0A2D9295DD4B}"/>
              </a:ext>
            </a:extLst>
          </p:cNvPr>
          <p:cNvSpPr txBox="1">
            <a:spLocks noChangeArrowheads="1"/>
          </p:cNvSpPr>
          <p:nvPr/>
        </p:nvSpPr>
        <p:spPr bwMode="auto">
          <a:xfrm>
            <a:off x="639763" y="5661025"/>
            <a:ext cx="6788150" cy="584200"/>
          </a:xfrm>
          <a:prstGeom prst="rect">
            <a:avLst/>
          </a:prstGeom>
          <a:solidFill>
            <a:schemeClr val="accent1"/>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同じくモジュール使ったプログラムです。モジュールは</a:t>
            </a:r>
            <a:r>
              <a:rPr lang="en-US" altLang="ja-JP" sz="1600">
                <a:solidFill>
                  <a:srgbClr val="000000"/>
                </a:solidFill>
              </a:rPr>
              <a:t>Scratch</a:t>
            </a:r>
            <a:r>
              <a:rPr lang="ja-JP" altLang="en-US" sz="1600">
                <a:solidFill>
                  <a:srgbClr val="000000"/>
                </a:solidFill>
              </a:rPr>
              <a:t>の各スプライトに入れて、メッセージで呼び出しています。</a:t>
            </a:r>
          </a:p>
        </p:txBody>
      </p:sp>
      <p:pic>
        <p:nvPicPr>
          <p:cNvPr id="19461" name="図 2">
            <a:extLst>
              <a:ext uri="{FF2B5EF4-FFF2-40B4-BE49-F238E27FC236}">
                <a16:creationId xmlns:a16="http://schemas.microsoft.com/office/drawing/2014/main" id="{93D90B88-A278-1C4E-F8E8-01E61C2DCD5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7838" y="979488"/>
            <a:ext cx="7940675"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テキスト ボックス 7">
            <a:extLst>
              <a:ext uri="{FF2B5EF4-FFF2-40B4-BE49-F238E27FC236}">
                <a16:creationId xmlns:a16="http://schemas.microsoft.com/office/drawing/2014/main" id="{D038A5FD-5829-8311-49BC-92EF28721887}"/>
              </a:ext>
            </a:extLst>
          </p:cNvPr>
          <p:cNvSpPr txBox="1">
            <a:spLocks noChangeArrowheads="1"/>
          </p:cNvSpPr>
          <p:nvPr/>
        </p:nvSpPr>
        <p:spPr bwMode="auto">
          <a:xfrm>
            <a:off x="4641850" y="3978275"/>
            <a:ext cx="3455988" cy="830263"/>
          </a:xfrm>
          <a:prstGeom prst="rect">
            <a:avLst/>
          </a:prstGeom>
          <a:solidFill>
            <a:srgbClr val="FFFFCC"/>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メッセージで呼ばれる各モジュールは各スプライトのスクリプトを参照してください。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番号プレースホルダー 3">
            <a:extLst>
              <a:ext uri="{FF2B5EF4-FFF2-40B4-BE49-F238E27FC236}">
                <a16:creationId xmlns:a16="http://schemas.microsoft.com/office/drawing/2014/main" id="{80623348-4B22-E345-97A6-DFB05D016647}"/>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1C3ABD89-A28D-4FDC-8795-CB8D90FC5B79}" type="slidenum">
              <a:rPr kumimoji="0" lang="en-US" altLang="ja-JP" sz="1400"/>
              <a:pPr/>
              <a:t>18</a:t>
            </a:fld>
            <a:endParaRPr kumimoji="0" lang="en-US" altLang="ja-JP" sz="1400"/>
          </a:p>
        </p:txBody>
      </p:sp>
      <p:sp>
        <p:nvSpPr>
          <p:cNvPr id="20483" name="Text Box 2">
            <a:extLst>
              <a:ext uri="{FF2B5EF4-FFF2-40B4-BE49-F238E27FC236}">
                <a16:creationId xmlns:a16="http://schemas.microsoft.com/office/drawing/2014/main" id="{75ECBA7B-6A98-1310-6448-85CA8CD44FD1}"/>
              </a:ext>
            </a:extLst>
          </p:cNvPr>
          <p:cNvSpPr txBox="1">
            <a:spLocks noChangeArrowheads="1"/>
          </p:cNvSpPr>
          <p:nvPr/>
        </p:nvSpPr>
        <p:spPr bwMode="auto">
          <a:xfrm>
            <a:off x="381000" y="26035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en-US" altLang="ja-JP" sz="2000" b="1">
                <a:solidFill>
                  <a:srgbClr val="FF0000"/>
                </a:solidFill>
              </a:rPr>
              <a:t>D </a:t>
            </a:r>
            <a:r>
              <a:rPr lang="ja-JP" altLang="en-US" sz="2000" b="1">
                <a:solidFill>
                  <a:srgbClr val="FF0000"/>
                </a:solidFill>
              </a:rPr>
              <a:t>割り込み処理でプログラムを考えてみる</a:t>
            </a:r>
            <a:endParaRPr lang="ja-JP" altLang="en-US" sz="1800" b="1">
              <a:solidFill>
                <a:srgbClr val="FF0000"/>
              </a:solidFill>
            </a:endParaRPr>
          </a:p>
        </p:txBody>
      </p:sp>
      <p:pic>
        <p:nvPicPr>
          <p:cNvPr id="20484" name="Picture 96" descr="A13A_教師5">
            <a:extLst>
              <a:ext uri="{FF2B5EF4-FFF2-40B4-BE49-F238E27FC236}">
                <a16:creationId xmlns:a16="http://schemas.microsoft.com/office/drawing/2014/main" id="{4735C46B-C488-AB3C-D3D3-35FD40DE9E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913" y="4894263"/>
            <a:ext cx="1933575"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AutoShape 97">
            <a:extLst>
              <a:ext uri="{FF2B5EF4-FFF2-40B4-BE49-F238E27FC236}">
                <a16:creationId xmlns:a16="http://schemas.microsoft.com/office/drawing/2014/main" id="{E86A7D46-969C-C8EB-2C67-AEC5B1E96A78}"/>
              </a:ext>
            </a:extLst>
          </p:cNvPr>
          <p:cNvSpPr>
            <a:spLocks noChangeArrowheads="1"/>
          </p:cNvSpPr>
          <p:nvPr/>
        </p:nvSpPr>
        <p:spPr bwMode="auto">
          <a:xfrm>
            <a:off x="2235200" y="5354638"/>
            <a:ext cx="6451600" cy="811212"/>
          </a:xfrm>
          <a:prstGeom prst="wedgeRectCallout">
            <a:avLst>
              <a:gd name="adj1" fmla="val -55954"/>
              <a:gd name="adj2" fmla="val -17894"/>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割り込み処理は多くのコンピュータを内蔵した製品で使用されています。</a:t>
            </a:r>
            <a:br>
              <a:rPr lang="ja-JP" altLang="en-US"/>
            </a:br>
            <a:r>
              <a:rPr lang="ja-JP" altLang="en-US"/>
              <a:t>ここでは</a:t>
            </a:r>
            <a:r>
              <a:rPr lang="en-US" altLang="ja-JP"/>
              <a:t>UML</a:t>
            </a:r>
            <a:r>
              <a:rPr lang="ja-JP" altLang="en-US"/>
              <a:t>のステート図を使って、動作を表現してみました。</a:t>
            </a:r>
          </a:p>
        </p:txBody>
      </p:sp>
      <p:sp>
        <p:nvSpPr>
          <p:cNvPr id="20486" name="テキスト ボックス 1">
            <a:extLst>
              <a:ext uri="{FF2B5EF4-FFF2-40B4-BE49-F238E27FC236}">
                <a16:creationId xmlns:a16="http://schemas.microsoft.com/office/drawing/2014/main" id="{EBD93088-C574-4FDA-D041-5578D4E8FB4F}"/>
              </a:ext>
            </a:extLst>
          </p:cNvPr>
          <p:cNvSpPr txBox="1">
            <a:spLocks noChangeArrowheads="1"/>
          </p:cNvSpPr>
          <p:nvPr/>
        </p:nvSpPr>
        <p:spPr bwMode="auto">
          <a:xfrm>
            <a:off x="142875" y="850900"/>
            <a:ext cx="1535113" cy="3381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a:r>
              <a:rPr lang="ja-JP" altLang="en-US"/>
              <a:t>割り込み処理</a:t>
            </a:r>
          </a:p>
        </p:txBody>
      </p:sp>
      <p:sp>
        <p:nvSpPr>
          <p:cNvPr id="20487" name="テキスト ボックス 92">
            <a:extLst>
              <a:ext uri="{FF2B5EF4-FFF2-40B4-BE49-F238E27FC236}">
                <a16:creationId xmlns:a16="http://schemas.microsoft.com/office/drawing/2014/main" id="{1EA69915-560D-7A2C-A609-B0F6E8DAFAAC}"/>
              </a:ext>
            </a:extLst>
          </p:cNvPr>
          <p:cNvSpPr txBox="1">
            <a:spLocks noChangeArrowheads="1"/>
          </p:cNvSpPr>
          <p:nvPr/>
        </p:nvSpPr>
        <p:spPr bwMode="auto">
          <a:xfrm>
            <a:off x="1943100" y="850900"/>
            <a:ext cx="1800225" cy="3381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a:r>
              <a:rPr lang="ja-JP" altLang="en-US"/>
              <a:t>レジスタ処理</a:t>
            </a:r>
            <a:r>
              <a:rPr lang="en-US" altLang="ja-JP"/>
              <a:t>(</a:t>
            </a:r>
            <a:r>
              <a:rPr lang="ja-JP" altLang="en-US"/>
              <a:t>ネコ</a:t>
            </a:r>
            <a:r>
              <a:rPr lang="en-US" altLang="ja-JP"/>
              <a:t>)</a:t>
            </a:r>
            <a:endParaRPr lang="ja-JP" altLang="en-US"/>
          </a:p>
        </p:txBody>
      </p:sp>
      <p:sp>
        <p:nvSpPr>
          <p:cNvPr id="20488" name="正方形/長方形 2">
            <a:extLst>
              <a:ext uri="{FF2B5EF4-FFF2-40B4-BE49-F238E27FC236}">
                <a16:creationId xmlns:a16="http://schemas.microsoft.com/office/drawing/2014/main" id="{ADDC3ACB-8F77-17C0-CD67-F9E56526BC77}"/>
              </a:ext>
            </a:extLst>
          </p:cNvPr>
          <p:cNvSpPr>
            <a:spLocks noChangeArrowheads="1"/>
          </p:cNvSpPr>
          <p:nvPr/>
        </p:nvSpPr>
        <p:spPr bwMode="auto">
          <a:xfrm>
            <a:off x="852488" y="1374775"/>
            <a:ext cx="200025" cy="3325813"/>
          </a:xfrm>
          <a:prstGeom prst="rect">
            <a:avLst/>
          </a:prstGeom>
          <a:noFill/>
          <a:ln w="9525" algn="ctr">
            <a:solidFill>
              <a:srgbClr val="333333"/>
            </a:solidFill>
            <a:round/>
            <a:headEnd/>
            <a:tailEnd/>
          </a:ln>
          <a:extLst>
            <a:ext uri="{909E8E84-426E-40DD-AFC4-6F175D3DCCD1}">
              <a14:hiddenFill xmlns:a14="http://schemas.microsoft.com/office/drawing/2010/main">
                <a:solidFill>
                  <a:srgbClr val="FFFFFF"/>
                </a:solidFill>
              </a14:hiddenFill>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cxnSp>
        <p:nvCxnSpPr>
          <p:cNvPr id="20489" name="直線コネクタ 4">
            <a:extLst>
              <a:ext uri="{FF2B5EF4-FFF2-40B4-BE49-F238E27FC236}">
                <a16:creationId xmlns:a16="http://schemas.microsoft.com/office/drawing/2014/main" id="{C5F96D1B-DCBF-2F72-CFE9-33BBD56AAB14}"/>
              </a:ext>
            </a:extLst>
          </p:cNvPr>
          <p:cNvCxnSpPr>
            <a:cxnSpLocks noChangeShapeType="1"/>
          </p:cNvCxnSpPr>
          <p:nvPr/>
        </p:nvCxnSpPr>
        <p:spPr bwMode="auto">
          <a:xfrm flipH="1">
            <a:off x="2649538" y="1319213"/>
            <a:ext cx="12700" cy="3325812"/>
          </a:xfrm>
          <a:prstGeom prst="line">
            <a:avLst/>
          </a:prstGeom>
          <a:noFill/>
          <a:ln w="9525" algn="ctr">
            <a:solidFill>
              <a:srgbClr val="333333"/>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90" name="正方形/長方形 96">
            <a:extLst>
              <a:ext uri="{FF2B5EF4-FFF2-40B4-BE49-F238E27FC236}">
                <a16:creationId xmlns:a16="http://schemas.microsoft.com/office/drawing/2014/main" id="{A0BB55D2-496C-4B4E-F9C7-897FBED6ACF6}"/>
              </a:ext>
            </a:extLst>
          </p:cNvPr>
          <p:cNvSpPr>
            <a:spLocks noChangeArrowheads="1"/>
          </p:cNvSpPr>
          <p:nvPr/>
        </p:nvSpPr>
        <p:spPr bwMode="auto">
          <a:xfrm>
            <a:off x="2549525" y="1443038"/>
            <a:ext cx="231775" cy="812800"/>
          </a:xfrm>
          <a:prstGeom prst="rect">
            <a:avLst/>
          </a:prstGeom>
          <a:solidFill>
            <a:schemeClr val="bg1"/>
          </a:solidFill>
          <a:ln w="9525" algn="ctr">
            <a:solidFill>
              <a:srgbClr val="333333"/>
            </a:solidFill>
            <a:round/>
            <a:headEnd/>
            <a:tailEnd/>
          </a:ln>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0491" name="テキスト ボックス 97">
            <a:extLst>
              <a:ext uri="{FF2B5EF4-FFF2-40B4-BE49-F238E27FC236}">
                <a16:creationId xmlns:a16="http://schemas.microsoft.com/office/drawing/2014/main" id="{87B52F91-3FE2-EC54-67E3-569B98009A6E}"/>
              </a:ext>
            </a:extLst>
          </p:cNvPr>
          <p:cNvSpPr txBox="1">
            <a:spLocks noChangeArrowheads="1"/>
          </p:cNvSpPr>
          <p:nvPr/>
        </p:nvSpPr>
        <p:spPr bwMode="auto">
          <a:xfrm>
            <a:off x="4162425" y="850900"/>
            <a:ext cx="1409700" cy="3381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a:r>
              <a:rPr lang="ja-JP" altLang="en-US"/>
              <a:t>飲み物ボタン</a:t>
            </a:r>
          </a:p>
        </p:txBody>
      </p:sp>
      <p:sp>
        <p:nvSpPr>
          <p:cNvPr id="20492" name="テキスト ボックス 98">
            <a:extLst>
              <a:ext uri="{FF2B5EF4-FFF2-40B4-BE49-F238E27FC236}">
                <a16:creationId xmlns:a16="http://schemas.microsoft.com/office/drawing/2014/main" id="{A3B65ED7-FEDF-741E-1EA9-957A06AA8D5F}"/>
              </a:ext>
            </a:extLst>
          </p:cNvPr>
          <p:cNvSpPr txBox="1">
            <a:spLocks noChangeArrowheads="1"/>
          </p:cNvSpPr>
          <p:nvPr/>
        </p:nvSpPr>
        <p:spPr bwMode="auto">
          <a:xfrm>
            <a:off x="5851525" y="850900"/>
            <a:ext cx="1403350" cy="3381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a:r>
              <a:rPr lang="ja-JP" altLang="en-US"/>
              <a:t>缶出し</a:t>
            </a:r>
          </a:p>
        </p:txBody>
      </p:sp>
      <p:cxnSp>
        <p:nvCxnSpPr>
          <p:cNvPr id="20493" name="直線コネクタ 99">
            <a:extLst>
              <a:ext uri="{FF2B5EF4-FFF2-40B4-BE49-F238E27FC236}">
                <a16:creationId xmlns:a16="http://schemas.microsoft.com/office/drawing/2014/main" id="{46C5F9EB-4F84-3473-2270-CBB2410AE1CF}"/>
              </a:ext>
            </a:extLst>
          </p:cNvPr>
          <p:cNvCxnSpPr>
            <a:cxnSpLocks noChangeShapeType="1"/>
          </p:cNvCxnSpPr>
          <p:nvPr/>
        </p:nvCxnSpPr>
        <p:spPr bwMode="auto">
          <a:xfrm flipH="1">
            <a:off x="4789488" y="1282700"/>
            <a:ext cx="12700" cy="3538538"/>
          </a:xfrm>
          <a:prstGeom prst="line">
            <a:avLst/>
          </a:prstGeom>
          <a:noFill/>
          <a:ln w="9525" algn="ctr">
            <a:solidFill>
              <a:srgbClr val="333333"/>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94" name="正方形/長方形 100">
            <a:extLst>
              <a:ext uri="{FF2B5EF4-FFF2-40B4-BE49-F238E27FC236}">
                <a16:creationId xmlns:a16="http://schemas.microsoft.com/office/drawing/2014/main" id="{FC71191F-6686-4EC0-D47A-3A3199136C97}"/>
              </a:ext>
            </a:extLst>
          </p:cNvPr>
          <p:cNvSpPr>
            <a:spLocks noChangeArrowheads="1"/>
          </p:cNvSpPr>
          <p:nvPr/>
        </p:nvSpPr>
        <p:spPr bwMode="auto">
          <a:xfrm>
            <a:off x="4689475" y="1627188"/>
            <a:ext cx="211138" cy="593725"/>
          </a:xfrm>
          <a:prstGeom prst="rect">
            <a:avLst/>
          </a:prstGeom>
          <a:solidFill>
            <a:schemeClr val="bg1"/>
          </a:solidFill>
          <a:ln w="9525" algn="ctr">
            <a:solidFill>
              <a:srgbClr val="333333"/>
            </a:solidFill>
            <a:round/>
            <a:headEnd/>
            <a:tailEnd/>
          </a:ln>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cxnSp>
        <p:nvCxnSpPr>
          <p:cNvPr id="20495" name="直線矢印コネクタ 8">
            <a:extLst>
              <a:ext uri="{FF2B5EF4-FFF2-40B4-BE49-F238E27FC236}">
                <a16:creationId xmlns:a16="http://schemas.microsoft.com/office/drawing/2014/main" id="{D9389C0E-C101-9D35-E9D2-589FFC5F209E}"/>
              </a:ext>
            </a:extLst>
          </p:cNvPr>
          <p:cNvCxnSpPr>
            <a:cxnSpLocks noChangeShapeType="1"/>
          </p:cNvCxnSpPr>
          <p:nvPr/>
        </p:nvCxnSpPr>
        <p:spPr bwMode="auto">
          <a:xfrm>
            <a:off x="2816225" y="2057400"/>
            <a:ext cx="1854200" cy="0"/>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96" name="テキスト ボックス 11">
            <a:extLst>
              <a:ext uri="{FF2B5EF4-FFF2-40B4-BE49-F238E27FC236}">
                <a16:creationId xmlns:a16="http://schemas.microsoft.com/office/drawing/2014/main" id="{EB24242C-BCEF-7690-0653-F2F020234E5E}"/>
              </a:ext>
            </a:extLst>
          </p:cNvPr>
          <p:cNvSpPr txBox="1">
            <a:spLocks noChangeArrowheads="1"/>
          </p:cNvSpPr>
          <p:nvPr/>
        </p:nvSpPr>
        <p:spPr bwMode="auto">
          <a:xfrm>
            <a:off x="1131888" y="1481138"/>
            <a:ext cx="663575"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入金</a:t>
            </a:r>
          </a:p>
        </p:txBody>
      </p:sp>
      <p:sp>
        <p:nvSpPr>
          <p:cNvPr id="20497" name="テキスト ボックス 108">
            <a:extLst>
              <a:ext uri="{FF2B5EF4-FFF2-40B4-BE49-F238E27FC236}">
                <a16:creationId xmlns:a16="http://schemas.microsoft.com/office/drawing/2014/main" id="{CCB00776-57B7-AFB6-F40C-FB364B3BFBFA}"/>
              </a:ext>
            </a:extLst>
          </p:cNvPr>
          <p:cNvSpPr txBox="1">
            <a:spLocks noChangeArrowheads="1"/>
          </p:cNvSpPr>
          <p:nvPr/>
        </p:nvSpPr>
        <p:spPr bwMode="auto">
          <a:xfrm>
            <a:off x="3497263" y="1712913"/>
            <a:ext cx="1073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表示変更</a:t>
            </a:r>
          </a:p>
        </p:txBody>
      </p:sp>
      <p:grpSp>
        <p:nvGrpSpPr>
          <p:cNvPr id="20498" name="グループ化 22">
            <a:extLst>
              <a:ext uri="{FF2B5EF4-FFF2-40B4-BE49-F238E27FC236}">
                <a16:creationId xmlns:a16="http://schemas.microsoft.com/office/drawing/2014/main" id="{F98B1D19-1EC3-4FC8-D49F-43BF8F0644C4}"/>
              </a:ext>
            </a:extLst>
          </p:cNvPr>
          <p:cNvGrpSpPr>
            <a:grpSpLocks/>
          </p:cNvGrpSpPr>
          <p:nvPr/>
        </p:nvGrpSpPr>
        <p:grpSpPr bwMode="auto">
          <a:xfrm>
            <a:off x="2789238" y="1527175"/>
            <a:ext cx="265112" cy="338138"/>
            <a:chOff x="6109252" y="1736034"/>
            <a:chExt cx="265044" cy="338554"/>
          </a:xfrm>
        </p:grpSpPr>
        <p:cxnSp>
          <p:nvCxnSpPr>
            <p:cNvPr id="20532" name="直線コネクタ 17">
              <a:extLst>
                <a:ext uri="{FF2B5EF4-FFF2-40B4-BE49-F238E27FC236}">
                  <a16:creationId xmlns:a16="http://schemas.microsoft.com/office/drawing/2014/main" id="{530F5C2B-7AB1-5D3F-660E-E4198485D228}"/>
                </a:ext>
              </a:extLst>
            </p:cNvPr>
            <p:cNvCxnSpPr>
              <a:cxnSpLocks noChangeShapeType="1"/>
            </p:cNvCxnSpPr>
            <p:nvPr/>
          </p:nvCxnSpPr>
          <p:spPr bwMode="auto">
            <a:xfrm>
              <a:off x="6109252" y="1736034"/>
              <a:ext cx="265044" cy="0"/>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33" name="直線コネクタ 19">
              <a:extLst>
                <a:ext uri="{FF2B5EF4-FFF2-40B4-BE49-F238E27FC236}">
                  <a16:creationId xmlns:a16="http://schemas.microsoft.com/office/drawing/2014/main" id="{A1FD5891-D390-1091-B051-25A9C9609987}"/>
                </a:ext>
              </a:extLst>
            </p:cNvPr>
            <p:cNvCxnSpPr>
              <a:cxnSpLocks noChangeShapeType="1"/>
            </p:cNvCxnSpPr>
            <p:nvPr/>
          </p:nvCxnSpPr>
          <p:spPr bwMode="auto">
            <a:xfrm>
              <a:off x="6374296" y="1736034"/>
              <a:ext cx="0" cy="338554"/>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34" name="直線矢印コネクタ 21">
              <a:extLst>
                <a:ext uri="{FF2B5EF4-FFF2-40B4-BE49-F238E27FC236}">
                  <a16:creationId xmlns:a16="http://schemas.microsoft.com/office/drawing/2014/main" id="{2E32E935-C0F0-E9B5-1465-6106E5B7D1AA}"/>
                </a:ext>
              </a:extLst>
            </p:cNvPr>
            <p:cNvCxnSpPr>
              <a:cxnSpLocks noChangeShapeType="1"/>
            </p:cNvCxnSpPr>
            <p:nvPr/>
          </p:nvCxnSpPr>
          <p:spPr bwMode="auto">
            <a:xfrm flipH="1">
              <a:off x="6109252" y="2074588"/>
              <a:ext cx="265044" cy="0"/>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499" name="テキスト ボックス 120">
            <a:extLst>
              <a:ext uri="{FF2B5EF4-FFF2-40B4-BE49-F238E27FC236}">
                <a16:creationId xmlns:a16="http://schemas.microsoft.com/office/drawing/2014/main" id="{CC9B367F-C63A-0A23-DA25-57689BFA8D2F}"/>
              </a:ext>
            </a:extLst>
          </p:cNvPr>
          <p:cNvSpPr txBox="1">
            <a:spLocks noChangeArrowheads="1"/>
          </p:cNvSpPr>
          <p:nvPr/>
        </p:nvSpPr>
        <p:spPr bwMode="auto">
          <a:xfrm>
            <a:off x="3021013" y="1368425"/>
            <a:ext cx="1073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金額変更</a:t>
            </a:r>
          </a:p>
        </p:txBody>
      </p:sp>
      <p:sp>
        <p:nvSpPr>
          <p:cNvPr id="20500" name="正方形/長方形 121">
            <a:extLst>
              <a:ext uri="{FF2B5EF4-FFF2-40B4-BE49-F238E27FC236}">
                <a16:creationId xmlns:a16="http://schemas.microsoft.com/office/drawing/2014/main" id="{6E076F5C-889F-0999-CE57-E358B2189AD9}"/>
              </a:ext>
            </a:extLst>
          </p:cNvPr>
          <p:cNvSpPr>
            <a:spLocks noChangeArrowheads="1"/>
          </p:cNvSpPr>
          <p:nvPr/>
        </p:nvSpPr>
        <p:spPr bwMode="auto">
          <a:xfrm>
            <a:off x="2549525" y="2479675"/>
            <a:ext cx="231775" cy="812800"/>
          </a:xfrm>
          <a:prstGeom prst="rect">
            <a:avLst/>
          </a:prstGeom>
          <a:solidFill>
            <a:schemeClr val="bg1"/>
          </a:solidFill>
          <a:ln w="9525" algn="ctr">
            <a:solidFill>
              <a:srgbClr val="333333"/>
            </a:solidFill>
            <a:round/>
            <a:headEnd/>
            <a:tailEnd/>
          </a:ln>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0501" name="正方形/長方形 122">
            <a:extLst>
              <a:ext uri="{FF2B5EF4-FFF2-40B4-BE49-F238E27FC236}">
                <a16:creationId xmlns:a16="http://schemas.microsoft.com/office/drawing/2014/main" id="{6C594ADE-21C4-1932-046D-A58AFD4B67C9}"/>
              </a:ext>
            </a:extLst>
          </p:cNvPr>
          <p:cNvSpPr>
            <a:spLocks noChangeArrowheads="1"/>
          </p:cNvSpPr>
          <p:nvPr/>
        </p:nvSpPr>
        <p:spPr bwMode="auto">
          <a:xfrm>
            <a:off x="4689475" y="2743200"/>
            <a:ext cx="231775" cy="514350"/>
          </a:xfrm>
          <a:prstGeom prst="rect">
            <a:avLst/>
          </a:prstGeom>
          <a:solidFill>
            <a:schemeClr val="bg1"/>
          </a:solidFill>
          <a:ln w="9525" algn="ctr">
            <a:solidFill>
              <a:srgbClr val="333333"/>
            </a:solidFill>
            <a:round/>
            <a:headEnd/>
            <a:tailEnd/>
          </a:ln>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cxnSp>
        <p:nvCxnSpPr>
          <p:cNvPr id="20502" name="直線矢印コネクタ 124">
            <a:extLst>
              <a:ext uri="{FF2B5EF4-FFF2-40B4-BE49-F238E27FC236}">
                <a16:creationId xmlns:a16="http://schemas.microsoft.com/office/drawing/2014/main" id="{8C9E8666-8D9A-62A6-8662-BB401A1FE2DC}"/>
              </a:ext>
            </a:extLst>
          </p:cNvPr>
          <p:cNvCxnSpPr>
            <a:cxnSpLocks noChangeShapeType="1"/>
          </p:cNvCxnSpPr>
          <p:nvPr/>
        </p:nvCxnSpPr>
        <p:spPr bwMode="auto">
          <a:xfrm>
            <a:off x="2816225" y="3094038"/>
            <a:ext cx="1854200" cy="0"/>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03" name="テキスト ボックス 125">
            <a:extLst>
              <a:ext uri="{FF2B5EF4-FFF2-40B4-BE49-F238E27FC236}">
                <a16:creationId xmlns:a16="http://schemas.microsoft.com/office/drawing/2014/main" id="{B4E668DA-43AA-AF5E-7E42-BCE2430A406C}"/>
              </a:ext>
            </a:extLst>
          </p:cNvPr>
          <p:cNvSpPr txBox="1">
            <a:spLocks noChangeArrowheads="1"/>
          </p:cNvSpPr>
          <p:nvPr/>
        </p:nvSpPr>
        <p:spPr bwMode="auto">
          <a:xfrm>
            <a:off x="1131888" y="2398713"/>
            <a:ext cx="663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返却</a:t>
            </a:r>
          </a:p>
        </p:txBody>
      </p:sp>
      <p:sp>
        <p:nvSpPr>
          <p:cNvPr id="20504" name="テキスト ボックス 126">
            <a:extLst>
              <a:ext uri="{FF2B5EF4-FFF2-40B4-BE49-F238E27FC236}">
                <a16:creationId xmlns:a16="http://schemas.microsoft.com/office/drawing/2014/main" id="{1FD7F651-E565-9B68-661C-8E48E6E502D7}"/>
              </a:ext>
            </a:extLst>
          </p:cNvPr>
          <p:cNvSpPr txBox="1">
            <a:spLocks noChangeArrowheads="1"/>
          </p:cNvSpPr>
          <p:nvPr/>
        </p:nvSpPr>
        <p:spPr bwMode="auto">
          <a:xfrm>
            <a:off x="3497263" y="2749550"/>
            <a:ext cx="1073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表示変更</a:t>
            </a:r>
          </a:p>
        </p:txBody>
      </p:sp>
      <p:grpSp>
        <p:nvGrpSpPr>
          <p:cNvPr id="20505" name="グループ化 127">
            <a:extLst>
              <a:ext uri="{FF2B5EF4-FFF2-40B4-BE49-F238E27FC236}">
                <a16:creationId xmlns:a16="http://schemas.microsoft.com/office/drawing/2014/main" id="{E6071CDE-2C85-6A0B-32CB-17246FCDF492}"/>
              </a:ext>
            </a:extLst>
          </p:cNvPr>
          <p:cNvGrpSpPr>
            <a:grpSpLocks/>
          </p:cNvGrpSpPr>
          <p:nvPr/>
        </p:nvGrpSpPr>
        <p:grpSpPr bwMode="auto">
          <a:xfrm>
            <a:off x="2789238" y="2563813"/>
            <a:ext cx="265112" cy="339725"/>
            <a:chOff x="6109252" y="1736034"/>
            <a:chExt cx="265044" cy="338554"/>
          </a:xfrm>
        </p:grpSpPr>
        <p:cxnSp>
          <p:nvCxnSpPr>
            <p:cNvPr id="20529" name="直線コネクタ 128">
              <a:extLst>
                <a:ext uri="{FF2B5EF4-FFF2-40B4-BE49-F238E27FC236}">
                  <a16:creationId xmlns:a16="http://schemas.microsoft.com/office/drawing/2014/main" id="{406CD89B-1A94-41DC-5B25-B5D3DBD8B825}"/>
                </a:ext>
              </a:extLst>
            </p:cNvPr>
            <p:cNvCxnSpPr>
              <a:cxnSpLocks noChangeShapeType="1"/>
            </p:cNvCxnSpPr>
            <p:nvPr/>
          </p:nvCxnSpPr>
          <p:spPr bwMode="auto">
            <a:xfrm>
              <a:off x="6109252" y="1736034"/>
              <a:ext cx="265044" cy="0"/>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30" name="直線コネクタ 129">
              <a:extLst>
                <a:ext uri="{FF2B5EF4-FFF2-40B4-BE49-F238E27FC236}">
                  <a16:creationId xmlns:a16="http://schemas.microsoft.com/office/drawing/2014/main" id="{3E83860F-0EBB-0E52-1690-4D95AA6C3C15}"/>
                </a:ext>
              </a:extLst>
            </p:cNvPr>
            <p:cNvCxnSpPr>
              <a:cxnSpLocks noChangeShapeType="1"/>
            </p:cNvCxnSpPr>
            <p:nvPr/>
          </p:nvCxnSpPr>
          <p:spPr bwMode="auto">
            <a:xfrm>
              <a:off x="6374296" y="1736034"/>
              <a:ext cx="0" cy="338554"/>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31" name="直線矢印コネクタ 130">
              <a:extLst>
                <a:ext uri="{FF2B5EF4-FFF2-40B4-BE49-F238E27FC236}">
                  <a16:creationId xmlns:a16="http://schemas.microsoft.com/office/drawing/2014/main" id="{D0F47F76-F2ED-3061-81FE-8EC78DDC5DD8}"/>
                </a:ext>
              </a:extLst>
            </p:cNvPr>
            <p:cNvCxnSpPr>
              <a:cxnSpLocks noChangeShapeType="1"/>
            </p:cNvCxnSpPr>
            <p:nvPr/>
          </p:nvCxnSpPr>
          <p:spPr bwMode="auto">
            <a:xfrm flipH="1">
              <a:off x="6109252" y="2074588"/>
              <a:ext cx="265044" cy="0"/>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506" name="テキスト ボックス 131">
            <a:extLst>
              <a:ext uri="{FF2B5EF4-FFF2-40B4-BE49-F238E27FC236}">
                <a16:creationId xmlns:a16="http://schemas.microsoft.com/office/drawing/2014/main" id="{53666A93-C9EF-11F6-ACE8-F5C6BF3DD9F9}"/>
              </a:ext>
            </a:extLst>
          </p:cNvPr>
          <p:cNvSpPr txBox="1">
            <a:spLocks noChangeArrowheads="1"/>
          </p:cNvSpPr>
          <p:nvPr/>
        </p:nvSpPr>
        <p:spPr bwMode="auto">
          <a:xfrm>
            <a:off x="3021013" y="2405063"/>
            <a:ext cx="1073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金額変更</a:t>
            </a:r>
          </a:p>
        </p:txBody>
      </p:sp>
      <p:cxnSp>
        <p:nvCxnSpPr>
          <p:cNvPr id="20507" name="直線矢印コネクタ 27">
            <a:extLst>
              <a:ext uri="{FF2B5EF4-FFF2-40B4-BE49-F238E27FC236}">
                <a16:creationId xmlns:a16="http://schemas.microsoft.com/office/drawing/2014/main" id="{0D3EF41C-DE0B-8E7B-7943-EDB953E474D3}"/>
              </a:ext>
            </a:extLst>
          </p:cNvPr>
          <p:cNvCxnSpPr>
            <a:cxnSpLocks noChangeShapeType="1"/>
            <a:endCxn id="20490" idx="1"/>
          </p:cNvCxnSpPr>
          <p:nvPr/>
        </p:nvCxnSpPr>
        <p:spPr bwMode="auto">
          <a:xfrm flipV="1">
            <a:off x="1017588" y="1849438"/>
            <a:ext cx="1531937" cy="15875"/>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08" name="直線矢印コネクタ 32">
            <a:extLst>
              <a:ext uri="{FF2B5EF4-FFF2-40B4-BE49-F238E27FC236}">
                <a16:creationId xmlns:a16="http://schemas.microsoft.com/office/drawing/2014/main" id="{DDBEC4D3-1A5F-BEA6-E046-907252099320}"/>
              </a:ext>
            </a:extLst>
          </p:cNvPr>
          <p:cNvCxnSpPr>
            <a:cxnSpLocks noChangeShapeType="1"/>
          </p:cNvCxnSpPr>
          <p:nvPr/>
        </p:nvCxnSpPr>
        <p:spPr bwMode="auto">
          <a:xfrm flipV="1">
            <a:off x="1098550" y="2757488"/>
            <a:ext cx="1430338" cy="3175"/>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09" name="テキスト ボックス 146">
            <a:extLst>
              <a:ext uri="{FF2B5EF4-FFF2-40B4-BE49-F238E27FC236}">
                <a16:creationId xmlns:a16="http://schemas.microsoft.com/office/drawing/2014/main" id="{F14FD17E-C1B5-2534-D9B4-FB5D4E94156D}"/>
              </a:ext>
            </a:extLst>
          </p:cNvPr>
          <p:cNvSpPr txBox="1">
            <a:spLocks noChangeArrowheads="1"/>
          </p:cNvSpPr>
          <p:nvPr/>
        </p:nvSpPr>
        <p:spPr bwMode="auto">
          <a:xfrm>
            <a:off x="7534275" y="850900"/>
            <a:ext cx="1404938" cy="3381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a:r>
              <a:rPr lang="ja-JP" altLang="en-US"/>
              <a:t>売切れボタン</a:t>
            </a:r>
          </a:p>
        </p:txBody>
      </p:sp>
      <p:sp>
        <p:nvSpPr>
          <p:cNvPr id="20510" name="正方形/長方形 158">
            <a:extLst>
              <a:ext uri="{FF2B5EF4-FFF2-40B4-BE49-F238E27FC236}">
                <a16:creationId xmlns:a16="http://schemas.microsoft.com/office/drawing/2014/main" id="{8AF31389-D174-C516-6418-40FFFE37088E}"/>
              </a:ext>
            </a:extLst>
          </p:cNvPr>
          <p:cNvSpPr>
            <a:spLocks noChangeArrowheads="1"/>
          </p:cNvSpPr>
          <p:nvPr/>
        </p:nvSpPr>
        <p:spPr bwMode="auto">
          <a:xfrm>
            <a:off x="2536825" y="3467100"/>
            <a:ext cx="279400" cy="1289050"/>
          </a:xfrm>
          <a:prstGeom prst="rect">
            <a:avLst/>
          </a:prstGeom>
          <a:solidFill>
            <a:schemeClr val="bg1"/>
          </a:solidFill>
          <a:ln w="9525" algn="ctr">
            <a:solidFill>
              <a:srgbClr val="333333"/>
            </a:solidFill>
            <a:round/>
            <a:headEnd/>
            <a:tailEnd/>
          </a:ln>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0511" name="正方形/長方形 159">
            <a:extLst>
              <a:ext uri="{FF2B5EF4-FFF2-40B4-BE49-F238E27FC236}">
                <a16:creationId xmlns:a16="http://schemas.microsoft.com/office/drawing/2014/main" id="{870C53DB-C6A5-174D-8914-68FAA0DB3F9B}"/>
              </a:ext>
            </a:extLst>
          </p:cNvPr>
          <p:cNvSpPr>
            <a:spLocks noChangeArrowheads="1"/>
          </p:cNvSpPr>
          <p:nvPr/>
        </p:nvSpPr>
        <p:spPr bwMode="auto">
          <a:xfrm>
            <a:off x="4676775" y="3730625"/>
            <a:ext cx="244475" cy="514350"/>
          </a:xfrm>
          <a:prstGeom prst="rect">
            <a:avLst/>
          </a:prstGeom>
          <a:solidFill>
            <a:schemeClr val="bg1"/>
          </a:solidFill>
          <a:ln w="9525" algn="ctr">
            <a:solidFill>
              <a:srgbClr val="333333"/>
            </a:solidFill>
            <a:round/>
            <a:headEnd/>
            <a:tailEnd/>
          </a:ln>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cxnSp>
        <p:nvCxnSpPr>
          <p:cNvPr id="20512" name="直線矢印コネクタ 160">
            <a:extLst>
              <a:ext uri="{FF2B5EF4-FFF2-40B4-BE49-F238E27FC236}">
                <a16:creationId xmlns:a16="http://schemas.microsoft.com/office/drawing/2014/main" id="{35A2EBA2-1A32-EDC3-7644-05FDF00F81E7}"/>
              </a:ext>
            </a:extLst>
          </p:cNvPr>
          <p:cNvCxnSpPr>
            <a:cxnSpLocks noChangeShapeType="1"/>
          </p:cNvCxnSpPr>
          <p:nvPr/>
        </p:nvCxnSpPr>
        <p:spPr bwMode="auto">
          <a:xfrm>
            <a:off x="2803525" y="4081463"/>
            <a:ext cx="1854200" cy="0"/>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13" name="テキスト ボックス 161">
            <a:extLst>
              <a:ext uri="{FF2B5EF4-FFF2-40B4-BE49-F238E27FC236}">
                <a16:creationId xmlns:a16="http://schemas.microsoft.com/office/drawing/2014/main" id="{451DCE14-E1D0-AEBB-3CCA-1229553A4967}"/>
              </a:ext>
            </a:extLst>
          </p:cNvPr>
          <p:cNvSpPr txBox="1">
            <a:spLocks noChangeArrowheads="1"/>
          </p:cNvSpPr>
          <p:nvPr/>
        </p:nvSpPr>
        <p:spPr bwMode="auto">
          <a:xfrm>
            <a:off x="1119188" y="3370263"/>
            <a:ext cx="12160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飲み物選択</a:t>
            </a:r>
          </a:p>
        </p:txBody>
      </p:sp>
      <p:sp>
        <p:nvSpPr>
          <p:cNvPr id="20514" name="テキスト ボックス 162">
            <a:extLst>
              <a:ext uri="{FF2B5EF4-FFF2-40B4-BE49-F238E27FC236}">
                <a16:creationId xmlns:a16="http://schemas.microsoft.com/office/drawing/2014/main" id="{0CF9A84E-7565-5D2C-E1A2-EBA43E6F46CC}"/>
              </a:ext>
            </a:extLst>
          </p:cNvPr>
          <p:cNvSpPr txBox="1">
            <a:spLocks noChangeArrowheads="1"/>
          </p:cNvSpPr>
          <p:nvPr/>
        </p:nvSpPr>
        <p:spPr bwMode="auto">
          <a:xfrm>
            <a:off x="3484563" y="3736975"/>
            <a:ext cx="1073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表示変更</a:t>
            </a:r>
          </a:p>
        </p:txBody>
      </p:sp>
      <p:grpSp>
        <p:nvGrpSpPr>
          <p:cNvPr id="20515" name="グループ化 163">
            <a:extLst>
              <a:ext uri="{FF2B5EF4-FFF2-40B4-BE49-F238E27FC236}">
                <a16:creationId xmlns:a16="http://schemas.microsoft.com/office/drawing/2014/main" id="{3C78E261-5757-9D40-F1CB-5237C9E7DF94}"/>
              </a:ext>
            </a:extLst>
          </p:cNvPr>
          <p:cNvGrpSpPr>
            <a:grpSpLocks/>
          </p:cNvGrpSpPr>
          <p:nvPr/>
        </p:nvGrpSpPr>
        <p:grpSpPr bwMode="auto">
          <a:xfrm>
            <a:off x="2778125" y="3551238"/>
            <a:ext cx="263525" cy="339725"/>
            <a:chOff x="6109252" y="1736034"/>
            <a:chExt cx="265044" cy="338554"/>
          </a:xfrm>
        </p:grpSpPr>
        <p:cxnSp>
          <p:nvCxnSpPr>
            <p:cNvPr id="20526" name="直線コネクタ 164">
              <a:extLst>
                <a:ext uri="{FF2B5EF4-FFF2-40B4-BE49-F238E27FC236}">
                  <a16:creationId xmlns:a16="http://schemas.microsoft.com/office/drawing/2014/main" id="{8A907EDE-7C5B-E606-8D36-82006097F9ED}"/>
                </a:ext>
              </a:extLst>
            </p:cNvPr>
            <p:cNvCxnSpPr>
              <a:cxnSpLocks noChangeShapeType="1"/>
            </p:cNvCxnSpPr>
            <p:nvPr/>
          </p:nvCxnSpPr>
          <p:spPr bwMode="auto">
            <a:xfrm>
              <a:off x="6109252" y="1736034"/>
              <a:ext cx="265044" cy="0"/>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27" name="直線コネクタ 165">
              <a:extLst>
                <a:ext uri="{FF2B5EF4-FFF2-40B4-BE49-F238E27FC236}">
                  <a16:creationId xmlns:a16="http://schemas.microsoft.com/office/drawing/2014/main" id="{ADC0AC04-317A-36CA-8B6F-D9DAB0851180}"/>
                </a:ext>
              </a:extLst>
            </p:cNvPr>
            <p:cNvCxnSpPr>
              <a:cxnSpLocks noChangeShapeType="1"/>
            </p:cNvCxnSpPr>
            <p:nvPr/>
          </p:nvCxnSpPr>
          <p:spPr bwMode="auto">
            <a:xfrm>
              <a:off x="6374296" y="1736034"/>
              <a:ext cx="0" cy="338554"/>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28" name="直線矢印コネクタ 166">
              <a:extLst>
                <a:ext uri="{FF2B5EF4-FFF2-40B4-BE49-F238E27FC236}">
                  <a16:creationId xmlns:a16="http://schemas.microsoft.com/office/drawing/2014/main" id="{CD46C171-9D5E-8E5E-9022-BC779F58A93B}"/>
                </a:ext>
              </a:extLst>
            </p:cNvPr>
            <p:cNvCxnSpPr>
              <a:cxnSpLocks noChangeShapeType="1"/>
            </p:cNvCxnSpPr>
            <p:nvPr/>
          </p:nvCxnSpPr>
          <p:spPr bwMode="auto">
            <a:xfrm flipH="1">
              <a:off x="6109252" y="2074588"/>
              <a:ext cx="265044" cy="0"/>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516" name="テキスト ボックス 167">
            <a:extLst>
              <a:ext uri="{FF2B5EF4-FFF2-40B4-BE49-F238E27FC236}">
                <a16:creationId xmlns:a16="http://schemas.microsoft.com/office/drawing/2014/main" id="{53DB52B4-58C5-4E4E-525F-23FAA39CB032}"/>
              </a:ext>
            </a:extLst>
          </p:cNvPr>
          <p:cNvSpPr txBox="1">
            <a:spLocks noChangeArrowheads="1"/>
          </p:cNvSpPr>
          <p:nvPr/>
        </p:nvSpPr>
        <p:spPr bwMode="auto">
          <a:xfrm>
            <a:off x="3008313" y="3392488"/>
            <a:ext cx="1073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金額変更</a:t>
            </a:r>
          </a:p>
        </p:txBody>
      </p:sp>
      <p:cxnSp>
        <p:nvCxnSpPr>
          <p:cNvPr id="20517" name="直線矢印コネクタ 168">
            <a:extLst>
              <a:ext uri="{FF2B5EF4-FFF2-40B4-BE49-F238E27FC236}">
                <a16:creationId xmlns:a16="http://schemas.microsoft.com/office/drawing/2014/main" id="{9565B8FA-27CB-C9CA-B951-A425E01BAFEF}"/>
              </a:ext>
            </a:extLst>
          </p:cNvPr>
          <p:cNvCxnSpPr>
            <a:cxnSpLocks noChangeShapeType="1"/>
          </p:cNvCxnSpPr>
          <p:nvPr/>
        </p:nvCxnSpPr>
        <p:spPr bwMode="auto">
          <a:xfrm flipV="1">
            <a:off x="1085850" y="3744913"/>
            <a:ext cx="1431925" cy="3175"/>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18" name="直線コネクタ 170">
            <a:extLst>
              <a:ext uri="{FF2B5EF4-FFF2-40B4-BE49-F238E27FC236}">
                <a16:creationId xmlns:a16="http://schemas.microsoft.com/office/drawing/2014/main" id="{CA6F9533-495F-EEA0-180F-E6DACA1C81DD}"/>
              </a:ext>
            </a:extLst>
          </p:cNvPr>
          <p:cNvCxnSpPr>
            <a:cxnSpLocks noChangeShapeType="1"/>
          </p:cNvCxnSpPr>
          <p:nvPr/>
        </p:nvCxnSpPr>
        <p:spPr bwMode="auto">
          <a:xfrm flipH="1">
            <a:off x="6518275" y="1285875"/>
            <a:ext cx="14288" cy="3538538"/>
          </a:xfrm>
          <a:prstGeom prst="line">
            <a:avLst/>
          </a:prstGeom>
          <a:noFill/>
          <a:ln w="9525" algn="ctr">
            <a:solidFill>
              <a:srgbClr val="333333"/>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19" name="正方形/長方形 173">
            <a:extLst>
              <a:ext uri="{FF2B5EF4-FFF2-40B4-BE49-F238E27FC236}">
                <a16:creationId xmlns:a16="http://schemas.microsoft.com/office/drawing/2014/main" id="{C1D66FE5-1EDE-16FD-DAE1-D5F1031E28CC}"/>
              </a:ext>
            </a:extLst>
          </p:cNvPr>
          <p:cNvSpPr>
            <a:spLocks noChangeArrowheads="1"/>
          </p:cNvSpPr>
          <p:nvPr/>
        </p:nvSpPr>
        <p:spPr bwMode="auto">
          <a:xfrm>
            <a:off x="6391275" y="3973513"/>
            <a:ext cx="244475" cy="512762"/>
          </a:xfrm>
          <a:prstGeom prst="rect">
            <a:avLst/>
          </a:prstGeom>
          <a:solidFill>
            <a:schemeClr val="bg1"/>
          </a:solidFill>
          <a:ln w="9525" algn="ctr">
            <a:solidFill>
              <a:srgbClr val="333333"/>
            </a:solidFill>
            <a:round/>
            <a:headEnd/>
            <a:tailEnd/>
          </a:ln>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cxnSp>
        <p:nvCxnSpPr>
          <p:cNvPr id="20520" name="直線コネクタ 174">
            <a:extLst>
              <a:ext uri="{FF2B5EF4-FFF2-40B4-BE49-F238E27FC236}">
                <a16:creationId xmlns:a16="http://schemas.microsoft.com/office/drawing/2014/main" id="{FB25F29A-747B-20EF-D36C-4B86FFB23237}"/>
              </a:ext>
            </a:extLst>
          </p:cNvPr>
          <p:cNvCxnSpPr>
            <a:cxnSpLocks noChangeShapeType="1"/>
          </p:cNvCxnSpPr>
          <p:nvPr/>
        </p:nvCxnSpPr>
        <p:spPr bwMode="auto">
          <a:xfrm flipH="1">
            <a:off x="8135938" y="1295400"/>
            <a:ext cx="14287" cy="3538538"/>
          </a:xfrm>
          <a:prstGeom prst="line">
            <a:avLst/>
          </a:prstGeom>
          <a:noFill/>
          <a:ln w="9525" algn="ctr">
            <a:solidFill>
              <a:srgbClr val="333333"/>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21" name="正方形/長方形 177">
            <a:extLst>
              <a:ext uri="{FF2B5EF4-FFF2-40B4-BE49-F238E27FC236}">
                <a16:creationId xmlns:a16="http://schemas.microsoft.com/office/drawing/2014/main" id="{D0B7650A-047E-F3F6-2572-FA1E5520658E}"/>
              </a:ext>
            </a:extLst>
          </p:cNvPr>
          <p:cNvSpPr>
            <a:spLocks noChangeArrowheads="1"/>
          </p:cNvSpPr>
          <p:nvPr/>
        </p:nvSpPr>
        <p:spPr bwMode="auto">
          <a:xfrm>
            <a:off x="8013700" y="4286250"/>
            <a:ext cx="244475" cy="512763"/>
          </a:xfrm>
          <a:prstGeom prst="rect">
            <a:avLst/>
          </a:prstGeom>
          <a:solidFill>
            <a:schemeClr val="bg1"/>
          </a:solidFill>
          <a:ln w="9525" algn="ctr">
            <a:solidFill>
              <a:srgbClr val="333333"/>
            </a:solidFill>
            <a:round/>
            <a:headEnd/>
            <a:tailEnd/>
          </a:ln>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cxnSp>
        <p:nvCxnSpPr>
          <p:cNvPr id="20522" name="直線矢印コネクタ 39">
            <a:extLst>
              <a:ext uri="{FF2B5EF4-FFF2-40B4-BE49-F238E27FC236}">
                <a16:creationId xmlns:a16="http://schemas.microsoft.com/office/drawing/2014/main" id="{2C08BC9E-4ACA-14D0-1B51-8536B4CBF9A4}"/>
              </a:ext>
            </a:extLst>
          </p:cNvPr>
          <p:cNvCxnSpPr>
            <a:cxnSpLocks noChangeShapeType="1"/>
          </p:cNvCxnSpPr>
          <p:nvPr/>
        </p:nvCxnSpPr>
        <p:spPr bwMode="auto">
          <a:xfrm flipV="1">
            <a:off x="2835275" y="4373563"/>
            <a:ext cx="3556000" cy="17462"/>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23" name="直線矢印コネクタ 44">
            <a:extLst>
              <a:ext uri="{FF2B5EF4-FFF2-40B4-BE49-F238E27FC236}">
                <a16:creationId xmlns:a16="http://schemas.microsoft.com/office/drawing/2014/main" id="{781F2BC5-02D8-7A1F-92B7-8BDE5A234F3F}"/>
              </a:ext>
            </a:extLst>
          </p:cNvPr>
          <p:cNvCxnSpPr>
            <a:cxnSpLocks noChangeShapeType="1"/>
          </p:cNvCxnSpPr>
          <p:nvPr/>
        </p:nvCxnSpPr>
        <p:spPr bwMode="auto">
          <a:xfrm>
            <a:off x="2816225" y="4645025"/>
            <a:ext cx="5197475" cy="0"/>
          </a:xfrm>
          <a:prstGeom prst="straightConnector1">
            <a:avLst/>
          </a:prstGeom>
          <a:noFill/>
          <a:ln w="9525" algn="ctr">
            <a:solidFill>
              <a:srgbClr val="333333"/>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24" name="テキスト ボックス 185">
            <a:extLst>
              <a:ext uri="{FF2B5EF4-FFF2-40B4-BE49-F238E27FC236}">
                <a16:creationId xmlns:a16="http://schemas.microsoft.com/office/drawing/2014/main" id="{DE47639C-5037-9E99-1217-5F43C051CBFD}"/>
              </a:ext>
            </a:extLst>
          </p:cNvPr>
          <p:cNvSpPr txBox="1">
            <a:spLocks noChangeArrowheads="1"/>
          </p:cNvSpPr>
          <p:nvPr/>
        </p:nvSpPr>
        <p:spPr bwMode="auto">
          <a:xfrm>
            <a:off x="7005638" y="4260850"/>
            <a:ext cx="1073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表示変更</a:t>
            </a:r>
          </a:p>
        </p:txBody>
      </p:sp>
      <p:sp>
        <p:nvSpPr>
          <p:cNvPr id="20525" name="テキスト ボックス 186">
            <a:extLst>
              <a:ext uri="{FF2B5EF4-FFF2-40B4-BE49-F238E27FC236}">
                <a16:creationId xmlns:a16="http://schemas.microsoft.com/office/drawing/2014/main" id="{ADE044E8-E4BE-81E4-41B0-C2F819D0E745}"/>
              </a:ext>
            </a:extLst>
          </p:cNvPr>
          <p:cNvSpPr txBox="1">
            <a:spLocks noChangeArrowheads="1"/>
          </p:cNvSpPr>
          <p:nvPr/>
        </p:nvSpPr>
        <p:spPr bwMode="auto">
          <a:xfrm>
            <a:off x="5510213" y="4003675"/>
            <a:ext cx="1336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缶出し</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ー 3">
            <a:extLst>
              <a:ext uri="{FF2B5EF4-FFF2-40B4-BE49-F238E27FC236}">
                <a16:creationId xmlns:a16="http://schemas.microsoft.com/office/drawing/2014/main" id="{0BBA4B75-69C3-DC6C-C372-E24B11A04B1D}"/>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FA1867A9-D052-4154-A887-A1147854C691}" type="slidenum">
              <a:rPr kumimoji="0" lang="en-US" altLang="ja-JP" sz="1400">
                <a:solidFill>
                  <a:srgbClr val="000000"/>
                </a:solidFill>
              </a:rPr>
              <a:pPr>
                <a:spcBef>
                  <a:spcPct val="0"/>
                </a:spcBef>
                <a:buFontTx/>
                <a:buNone/>
              </a:pPr>
              <a:t>19</a:t>
            </a:fld>
            <a:endParaRPr kumimoji="0" lang="en-US" altLang="ja-JP" sz="1400">
              <a:solidFill>
                <a:srgbClr val="000000"/>
              </a:solidFill>
            </a:endParaRPr>
          </a:p>
        </p:txBody>
      </p:sp>
      <p:sp>
        <p:nvSpPr>
          <p:cNvPr id="21507" name="Text Box 3">
            <a:extLst>
              <a:ext uri="{FF2B5EF4-FFF2-40B4-BE49-F238E27FC236}">
                <a16:creationId xmlns:a16="http://schemas.microsoft.com/office/drawing/2014/main" id="{E95B29D4-07A4-AD35-172C-E1E833B023E4}"/>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000000"/>
                </a:solidFill>
              </a:rPr>
              <a:t>プログラムサンプル</a:t>
            </a:r>
            <a:r>
              <a:rPr lang="en-US" altLang="ja-JP" sz="2000" b="1">
                <a:solidFill>
                  <a:srgbClr val="000000"/>
                </a:solidFill>
              </a:rPr>
              <a:t>2D</a:t>
            </a:r>
            <a:r>
              <a:rPr lang="ja-JP" altLang="en-US" sz="2000" b="1">
                <a:solidFill>
                  <a:srgbClr val="000000"/>
                </a:solidFill>
              </a:rPr>
              <a:t>。</a:t>
            </a:r>
            <a:r>
              <a:rPr lang="en-US" altLang="ja-JP" sz="2000" b="1">
                <a:solidFill>
                  <a:srgbClr val="000000"/>
                </a:solidFill>
              </a:rPr>
              <a:t>[Vending02D]</a:t>
            </a:r>
            <a:endParaRPr lang="ja-JP" altLang="en-US" sz="1800" b="1">
              <a:solidFill>
                <a:srgbClr val="000000"/>
              </a:solidFill>
            </a:endParaRPr>
          </a:p>
        </p:txBody>
      </p:sp>
      <p:sp>
        <p:nvSpPr>
          <p:cNvPr id="21508" name="テキスト ボックス 7">
            <a:extLst>
              <a:ext uri="{FF2B5EF4-FFF2-40B4-BE49-F238E27FC236}">
                <a16:creationId xmlns:a16="http://schemas.microsoft.com/office/drawing/2014/main" id="{2801F3A1-195F-4FAC-8CC0-79E8AE89B91F}"/>
              </a:ext>
            </a:extLst>
          </p:cNvPr>
          <p:cNvSpPr txBox="1">
            <a:spLocks noChangeArrowheads="1"/>
          </p:cNvSpPr>
          <p:nvPr/>
        </p:nvSpPr>
        <p:spPr bwMode="auto">
          <a:xfrm>
            <a:off x="639763" y="5661025"/>
            <a:ext cx="6788150" cy="584200"/>
          </a:xfrm>
          <a:prstGeom prst="rect">
            <a:avLst/>
          </a:prstGeom>
          <a:solidFill>
            <a:schemeClr val="accent1"/>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各スプライトをクリックすることで割り込みをメッセージで通知するプログラムです。各イベントの発生に対してのプログラムがすっきりします。</a:t>
            </a:r>
          </a:p>
        </p:txBody>
      </p:sp>
      <p:pic>
        <p:nvPicPr>
          <p:cNvPr id="21509" name="図 1">
            <a:extLst>
              <a:ext uri="{FF2B5EF4-FFF2-40B4-BE49-F238E27FC236}">
                <a16:creationId xmlns:a16="http://schemas.microsoft.com/office/drawing/2014/main" id="{73F55E36-F463-3FD1-B9A7-5C9DAA7A35D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7188" y="762000"/>
            <a:ext cx="8348662" cy="45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テキスト ボックス 7">
            <a:extLst>
              <a:ext uri="{FF2B5EF4-FFF2-40B4-BE49-F238E27FC236}">
                <a16:creationId xmlns:a16="http://schemas.microsoft.com/office/drawing/2014/main" id="{0B57A0DF-0A9C-A957-4DD5-8723B26D037B}"/>
              </a:ext>
            </a:extLst>
          </p:cNvPr>
          <p:cNvSpPr txBox="1">
            <a:spLocks noChangeArrowheads="1"/>
          </p:cNvSpPr>
          <p:nvPr/>
        </p:nvSpPr>
        <p:spPr bwMode="auto">
          <a:xfrm>
            <a:off x="4530725" y="4129088"/>
            <a:ext cx="3455988" cy="830262"/>
          </a:xfrm>
          <a:prstGeom prst="rect">
            <a:avLst/>
          </a:prstGeom>
          <a:solidFill>
            <a:srgbClr val="FFFFCC"/>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割り込みの通知をする各モジュールは各スプライトのスクリプトを参照してください。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3">
            <a:extLst>
              <a:ext uri="{FF2B5EF4-FFF2-40B4-BE49-F238E27FC236}">
                <a16:creationId xmlns:a16="http://schemas.microsoft.com/office/drawing/2014/main" id="{3EAB44C4-7D62-1178-C2AB-291EB96C9697}"/>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96D56CB2-6FBF-4651-B291-179A19FA0346}" type="slidenum">
              <a:rPr kumimoji="0" lang="en-US" altLang="ja-JP" sz="1400"/>
              <a:pPr>
                <a:spcBef>
                  <a:spcPct val="0"/>
                </a:spcBef>
                <a:buFontTx/>
                <a:buNone/>
              </a:pPr>
              <a:t>2</a:t>
            </a:fld>
            <a:endParaRPr kumimoji="0" lang="en-US" altLang="ja-JP" sz="1400"/>
          </a:p>
        </p:txBody>
      </p:sp>
      <p:sp>
        <p:nvSpPr>
          <p:cNvPr id="4099" name="Text Box 2">
            <a:extLst>
              <a:ext uri="{FF2B5EF4-FFF2-40B4-BE49-F238E27FC236}">
                <a16:creationId xmlns:a16="http://schemas.microsoft.com/office/drawing/2014/main" id="{EEC21D4E-4D76-F416-8E21-93298AB3CE3E}"/>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2000" b="1"/>
              <a:t>No.1 </a:t>
            </a:r>
            <a:r>
              <a:rPr lang="ja-JP" altLang="en-US" sz="2000" b="1"/>
              <a:t>一番簡単な自動販売機</a:t>
            </a:r>
            <a:endParaRPr lang="ja-JP" altLang="en-US" sz="1800" b="1"/>
          </a:p>
        </p:txBody>
      </p:sp>
      <p:sp>
        <p:nvSpPr>
          <p:cNvPr id="4100" name="Rectangle 21">
            <a:extLst>
              <a:ext uri="{FF2B5EF4-FFF2-40B4-BE49-F238E27FC236}">
                <a16:creationId xmlns:a16="http://schemas.microsoft.com/office/drawing/2014/main" id="{E29E843E-AF52-FE05-4461-D0465F4BEC52}"/>
              </a:ext>
            </a:extLst>
          </p:cNvPr>
          <p:cNvSpPr>
            <a:spLocks noChangeArrowheads="1"/>
          </p:cNvSpPr>
          <p:nvPr/>
        </p:nvSpPr>
        <p:spPr bwMode="auto">
          <a:xfrm>
            <a:off x="604838" y="854075"/>
            <a:ext cx="1676400" cy="2590800"/>
          </a:xfrm>
          <a:prstGeom prst="rect">
            <a:avLst/>
          </a:prstGeom>
          <a:solidFill>
            <a:srgbClr val="FF3F3F">
              <a:alpha val="83136"/>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4101" name="Rectangle 23">
            <a:extLst>
              <a:ext uri="{FF2B5EF4-FFF2-40B4-BE49-F238E27FC236}">
                <a16:creationId xmlns:a16="http://schemas.microsoft.com/office/drawing/2014/main" id="{9A497626-0E72-775B-650F-7801CBAD1DCB}"/>
              </a:ext>
            </a:extLst>
          </p:cNvPr>
          <p:cNvSpPr>
            <a:spLocks noChangeArrowheads="1"/>
          </p:cNvSpPr>
          <p:nvPr/>
        </p:nvSpPr>
        <p:spPr bwMode="auto">
          <a:xfrm>
            <a:off x="757238" y="981075"/>
            <a:ext cx="990600" cy="1320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pic>
        <p:nvPicPr>
          <p:cNvPr id="4102" name="Picture 22">
            <a:extLst>
              <a:ext uri="{FF2B5EF4-FFF2-40B4-BE49-F238E27FC236}">
                <a16:creationId xmlns:a16="http://schemas.microsoft.com/office/drawing/2014/main" id="{4DDC2930-29E2-93E5-BEB0-BC00F768E1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838" y="1082675"/>
            <a:ext cx="5000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AutoShape 24">
            <a:extLst>
              <a:ext uri="{FF2B5EF4-FFF2-40B4-BE49-F238E27FC236}">
                <a16:creationId xmlns:a16="http://schemas.microsoft.com/office/drawing/2014/main" id="{107A9969-9723-6B9D-B915-3FE75A9887BC}"/>
              </a:ext>
            </a:extLst>
          </p:cNvPr>
          <p:cNvSpPr>
            <a:spLocks noChangeArrowheads="1"/>
          </p:cNvSpPr>
          <p:nvPr/>
        </p:nvSpPr>
        <p:spPr bwMode="auto">
          <a:xfrm>
            <a:off x="1976438" y="1311275"/>
            <a:ext cx="76200" cy="381000"/>
          </a:xfrm>
          <a:prstGeom prst="bevel">
            <a:avLst>
              <a:gd name="adj" fmla="val 31250"/>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4104" name="AutoShape 25">
            <a:extLst>
              <a:ext uri="{FF2B5EF4-FFF2-40B4-BE49-F238E27FC236}">
                <a16:creationId xmlns:a16="http://schemas.microsoft.com/office/drawing/2014/main" id="{E64A1A7B-3EEE-9F10-D21B-194BC96EFDA0}"/>
              </a:ext>
            </a:extLst>
          </p:cNvPr>
          <p:cNvSpPr>
            <a:spLocks noChangeArrowheads="1"/>
          </p:cNvSpPr>
          <p:nvPr/>
        </p:nvSpPr>
        <p:spPr bwMode="auto">
          <a:xfrm>
            <a:off x="985838" y="2911475"/>
            <a:ext cx="914400" cy="304800"/>
          </a:xfrm>
          <a:prstGeom prst="bevel">
            <a:avLst>
              <a:gd name="adj" fmla="val 8102"/>
            </a:avLst>
          </a:prstGeom>
          <a:solidFill>
            <a:srgbClr val="808080"/>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grpSp>
        <p:nvGrpSpPr>
          <p:cNvPr id="4105" name="Group 28">
            <a:extLst>
              <a:ext uri="{FF2B5EF4-FFF2-40B4-BE49-F238E27FC236}">
                <a16:creationId xmlns:a16="http://schemas.microsoft.com/office/drawing/2014/main" id="{1E895C48-3E5B-240E-BCDD-498EE0EEF480}"/>
              </a:ext>
            </a:extLst>
          </p:cNvPr>
          <p:cNvGrpSpPr>
            <a:grpSpLocks/>
          </p:cNvGrpSpPr>
          <p:nvPr/>
        </p:nvGrpSpPr>
        <p:grpSpPr bwMode="auto">
          <a:xfrm>
            <a:off x="822325" y="1992313"/>
            <a:ext cx="914400" cy="244475"/>
            <a:chOff x="2421" y="1584"/>
            <a:chExt cx="576" cy="154"/>
          </a:xfrm>
        </p:grpSpPr>
        <p:sp>
          <p:nvSpPr>
            <p:cNvPr id="4139" name="AutoShape 26">
              <a:extLst>
                <a:ext uri="{FF2B5EF4-FFF2-40B4-BE49-F238E27FC236}">
                  <a16:creationId xmlns:a16="http://schemas.microsoft.com/office/drawing/2014/main" id="{2EF96967-2050-EA6B-CA8E-9EC9F519FC0E}"/>
                </a:ext>
              </a:extLst>
            </p:cNvPr>
            <p:cNvSpPr>
              <a:spLocks noChangeArrowheads="1"/>
            </p:cNvSpPr>
            <p:nvPr/>
          </p:nvSpPr>
          <p:spPr bwMode="auto">
            <a:xfrm>
              <a:off x="2496" y="1584"/>
              <a:ext cx="384" cy="144"/>
            </a:xfrm>
            <a:prstGeom prst="bevel">
              <a:avLst>
                <a:gd name="adj" fmla="val 8102"/>
              </a:avLst>
            </a:prstGeom>
            <a:solidFill>
              <a:srgbClr val="808080"/>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4140" name="Text Box 27">
              <a:extLst>
                <a:ext uri="{FF2B5EF4-FFF2-40B4-BE49-F238E27FC236}">
                  <a16:creationId xmlns:a16="http://schemas.microsoft.com/office/drawing/2014/main" id="{B4DB9481-2939-190A-7BD8-2C1BB8205651}"/>
                </a:ext>
              </a:extLst>
            </p:cNvPr>
            <p:cNvSpPr txBox="1">
              <a:spLocks noChangeArrowheads="1"/>
            </p:cNvSpPr>
            <p:nvPr/>
          </p:nvSpPr>
          <p:spPr bwMode="auto">
            <a:xfrm>
              <a:off x="2421" y="1584"/>
              <a:ext cx="5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b="1"/>
                <a:t>100</a:t>
              </a:r>
              <a:r>
                <a:rPr lang="ja-JP" altLang="en-US" sz="1000" b="1"/>
                <a:t>円</a:t>
              </a:r>
            </a:p>
          </p:txBody>
        </p:sp>
      </p:grpSp>
      <p:pic>
        <p:nvPicPr>
          <p:cNvPr id="4106" name="Picture 29">
            <a:extLst>
              <a:ext uri="{FF2B5EF4-FFF2-40B4-BE49-F238E27FC236}">
                <a16:creationId xmlns:a16="http://schemas.microsoft.com/office/drawing/2014/main" id="{AA7D6C97-9A54-9562-2427-D694C2175C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9025" y="765175"/>
            <a:ext cx="4048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7" name="AutoShape 30">
            <a:extLst>
              <a:ext uri="{FF2B5EF4-FFF2-40B4-BE49-F238E27FC236}">
                <a16:creationId xmlns:a16="http://schemas.microsoft.com/office/drawing/2014/main" id="{BD0F05A8-6E90-A4BC-1FD0-6F50E8795B85}"/>
              </a:ext>
            </a:extLst>
          </p:cNvPr>
          <p:cNvSpPr>
            <a:spLocks noChangeArrowheads="1"/>
          </p:cNvSpPr>
          <p:nvPr/>
        </p:nvSpPr>
        <p:spPr bwMode="auto">
          <a:xfrm rot="2293701">
            <a:off x="2092325" y="1146175"/>
            <a:ext cx="307975" cy="425450"/>
          </a:xfrm>
          <a:prstGeom prst="downArrow">
            <a:avLst>
              <a:gd name="adj1" fmla="val 42556"/>
              <a:gd name="adj2" fmla="val 59843"/>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4108" name="Text Box 32">
            <a:extLst>
              <a:ext uri="{FF2B5EF4-FFF2-40B4-BE49-F238E27FC236}">
                <a16:creationId xmlns:a16="http://schemas.microsoft.com/office/drawing/2014/main" id="{616808F3-21E0-B3F6-9DB4-EFAAF1F3216C}"/>
              </a:ext>
            </a:extLst>
          </p:cNvPr>
          <p:cNvSpPr txBox="1">
            <a:spLocks noChangeArrowheads="1"/>
          </p:cNvSpPr>
          <p:nvPr/>
        </p:nvSpPr>
        <p:spPr bwMode="auto">
          <a:xfrm>
            <a:off x="1350963" y="2482850"/>
            <a:ext cx="855662" cy="274638"/>
          </a:xfrm>
          <a:prstGeom prst="rect">
            <a:avLst/>
          </a:prstGeom>
          <a:solidFill>
            <a:srgbClr val="333333"/>
          </a:solidFill>
          <a:ln>
            <a:noFill/>
          </a:ln>
          <a:effectLst/>
          <a:extLs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en-US" altLang="ja-JP" sz="1200" b="1">
                <a:solidFill>
                  <a:srgbClr val="FF0000"/>
                </a:solidFill>
              </a:rPr>
              <a:t>0000</a:t>
            </a:r>
          </a:p>
        </p:txBody>
      </p:sp>
      <p:sp>
        <p:nvSpPr>
          <p:cNvPr id="4109" name="Text Box 31">
            <a:extLst>
              <a:ext uri="{FF2B5EF4-FFF2-40B4-BE49-F238E27FC236}">
                <a16:creationId xmlns:a16="http://schemas.microsoft.com/office/drawing/2014/main" id="{B5AF5645-B669-B29E-A658-462BD2E58005}"/>
              </a:ext>
            </a:extLst>
          </p:cNvPr>
          <p:cNvSpPr txBox="1">
            <a:spLocks noChangeArrowheads="1"/>
          </p:cNvSpPr>
          <p:nvPr/>
        </p:nvSpPr>
        <p:spPr bwMode="auto">
          <a:xfrm>
            <a:off x="1277938" y="2409825"/>
            <a:ext cx="5794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solidFill>
                  <a:schemeClr val="bg1"/>
                </a:solidFill>
              </a:rPr>
              <a:t>金額</a:t>
            </a:r>
            <a:r>
              <a:rPr lang="ja-JP" altLang="en-US" sz="1800" b="1"/>
              <a:t> </a:t>
            </a:r>
          </a:p>
        </p:txBody>
      </p:sp>
      <p:sp>
        <p:nvSpPr>
          <p:cNvPr id="4110" name="AutoShape 34">
            <a:extLst>
              <a:ext uri="{FF2B5EF4-FFF2-40B4-BE49-F238E27FC236}">
                <a16:creationId xmlns:a16="http://schemas.microsoft.com/office/drawing/2014/main" id="{2D78768E-994D-C15A-C98D-14F6B11E2387}"/>
              </a:ext>
            </a:extLst>
          </p:cNvPr>
          <p:cNvSpPr>
            <a:spLocks noChangeArrowheads="1"/>
          </p:cNvSpPr>
          <p:nvPr/>
        </p:nvSpPr>
        <p:spPr bwMode="auto">
          <a:xfrm>
            <a:off x="6673850" y="885825"/>
            <a:ext cx="1463675" cy="306388"/>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開始</a:t>
            </a:r>
          </a:p>
        </p:txBody>
      </p:sp>
      <p:sp>
        <p:nvSpPr>
          <p:cNvPr id="4111" name="AutoShape 37">
            <a:extLst>
              <a:ext uri="{FF2B5EF4-FFF2-40B4-BE49-F238E27FC236}">
                <a16:creationId xmlns:a16="http://schemas.microsoft.com/office/drawing/2014/main" id="{528326FF-DE81-CEF1-A67C-A76EB5E1D532}"/>
              </a:ext>
            </a:extLst>
          </p:cNvPr>
          <p:cNvSpPr>
            <a:spLocks noChangeArrowheads="1"/>
          </p:cNvSpPr>
          <p:nvPr/>
        </p:nvSpPr>
        <p:spPr bwMode="auto">
          <a:xfrm>
            <a:off x="6378575" y="3127375"/>
            <a:ext cx="2017713" cy="812800"/>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飲み物ボタン</a:t>
            </a:r>
            <a:br>
              <a:rPr lang="ja-JP" altLang="en-US" sz="1600"/>
            </a:br>
            <a:r>
              <a:rPr lang="ja-JP" altLang="en-US" sz="1600"/>
              <a:t>が押される</a:t>
            </a:r>
          </a:p>
        </p:txBody>
      </p:sp>
      <p:sp>
        <p:nvSpPr>
          <p:cNvPr id="4112" name="AutoShape 38">
            <a:extLst>
              <a:ext uri="{FF2B5EF4-FFF2-40B4-BE49-F238E27FC236}">
                <a16:creationId xmlns:a16="http://schemas.microsoft.com/office/drawing/2014/main" id="{C037A555-95EE-4E35-A35D-4EE129E5034A}"/>
              </a:ext>
            </a:extLst>
          </p:cNvPr>
          <p:cNvSpPr>
            <a:spLocks noChangeArrowheads="1"/>
          </p:cNvSpPr>
          <p:nvPr/>
        </p:nvSpPr>
        <p:spPr bwMode="auto">
          <a:xfrm>
            <a:off x="6388100" y="1423988"/>
            <a:ext cx="2017713" cy="812800"/>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お金が</a:t>
            </a:r>
            <a:br>
              <a:rPr lang="ja-JP" altLang="en-US" sz="1600"/>
            </a:br>
            <a:r>
              <a:rPr lang="ja-JP" altLang="en-US" sz="1600"/>
              <a:t>投入される</a:t>
            </a:r>
          </a:p>
        </p:txBody>
      </p:sp>
      <p:sp>
        <p:nvSpPr>
          <p:cNvPr id="4113" name="AutoShape 39">
            <a:extLst>
              <a:ext uri="{FF2B5EF4-FFF2-40B4-BE49-F238E27FC236}">
                <a16:creationId xmlns:a16="http://schemas.microsoft.com/office/drawing/2014/main" id="{D4422908-BE0D-A5B5-3F74-94E221EB3277}"/>
              </a:ext>
            </a:extLst>
          </p:cNvPr>
          <p:cNvSpPr>
            <a:spLocks noChangeArrowheads="1"/>
          </p:cNvSpPr>
          <p:nvPr/>
        </p:nvSpPr>
        <p:spPr bwMode="auto">
          <a:xfrm>
            <a:off x="6399213" y="2409825"/>
            <a:ext cx="2003425" cy="508000"/>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金額を</a:t>
            </a:r>
            <a:r>
              <a:rPr lang="en-US" altLang="ja-JP" sz="1600"/>
              <a:t>100</a:t>
            </a:r>
            <a:r>
              <a:rPr lang="ja-JP" altLang="en-US" sz="1600"/>
              <a:t>円にする</a:t>
            </a:r>
          </a:p>
        </p:txBody>
      </p:sp>
      <p:sp>
        <p:nvSpPr>
          <p:cNvPr id="4114" name="AutoShape 40">
            <a:extLst>
              <a:ext uri="{FF2B5EF4-FFF2-40B4-BE49-F238E27FC236}">
                <a16:creationId xmlns:a16="http://schemas.microsoft.com/office/drawing/2014/main" id="{EB974D01-7A81-4DBB-1960-EA9C35DAFF08}"/>
              </a:ext>
            </a:extLst>
          </p:cNvPr>
          <p:cNvSpPr>
            <a:spLocks noChangeArrowheads="1"/>
          </p:cNvSpPr>
          <p:nvPr/>
        </p:nvSpPr>
        <p:spPr bwMode="auto">
          <a:xfrm>
            <a:off x="6378575" y="5129213"/>
            <a:ext cx="2003425" cy="508000"/>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飲み物缶を出す</a:t>
            </a:r>
          </a:p>
        </p:txBody>
      </p:sp>
      <p:sp>
        <p:nvSpPr>
          <p:cNvPr id="4115" name="AutoShape 41">
            <a:extLst>
              <a:ext uri="{FF2B5EF4-FFF2-40B4-BE49-F238E27FC236}">
                <a16:creationId xmlns:a16="http://schemas.microsoft.com/office/drawing/2014/main" id="{314AB109-9F49-2690-AD96-F0A255B8D5AA}"/>
              </a:ext>
            </a:extLst>
          </p:cNvPr>
          <p:cNvSpPr>
            <a:spLocks noChangeArrowheads="1"/>
          </p:cNvSpPr>
          <p:nvPr/>
        </p:nvSpPr>
        <p:spPr bwMode="auto">
          <a:xfrm>
            <a:off x="6386513" y="4135438"/>
            <a:ext cx="2017712" cy="812800"/>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お金が</a:t>
            </a:r>
            <a:r>
              <a:rPr lang="en-US" altLang="ja-JP" sz="1600"/>
              <a:t>100</a:t>
            </a:r>
            <a:r>
              <a:rPr lang="ja-JP" altLang="en-US" sz="1600"/>
              <a:t>円</a:t>
            </a:r>
            <a:br>
              <a:rPr lang="ja-JP" altLang="en-US" sz="1600"/>
            </a:br>
            <a:r>
              <a:rPr lang="ja-JP" altLang="en-US" sz="1600"/>
              <a:t>入っている</a:t>
            </a:r>
          </a:p>
        </p:txBody>
      </p:sp>
      <p:sp>
        <p:nvSpPr>
          <p:cNvPr id="4116" name="Line 42">
            <a:extLst>
              <a:ext uri="{FF2B5EF4-FFF2-40B4-BE49-F238E27FC236}">
                <a16:creationId xmlns:a16="http://schemas.microsoft.com/office/drawing/2014/main" id="{2A1C8360-FB1C-8C04-22FE-E7E3905283DC}"/>
              </a:ext>
            </a:extLst>
          </p:cNvPr>
          <p:cNvSpPr>
            <a:spLocks noChangeShapeType="1"/>
          </p:cNvSpPr>
          <p:nvPr/>
        </p:nvSpPr>
        <p:spPr bwMode="auto">
          <a:xfrm>
            <a:off x="7372350" y="1190625"/>
            <a:ext cx="0" cy="23336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17" name="Line 43">
            <a:extLst>
              <a:ext uri="{FF2B5EF4-FFF2-40B4-BE49-F238E27FC236}">
                <a16:creationId xmlns:a16="http://schemas.microsoft.com/office/drawing/2014/main" id="{1C40E06B-6EEF-5B98-AFBF-E62DE532896D}"/>
              </a:ext>
            </a:extLst>
          </p:cNvPr>
          <p:cNvSpPr>
            <a:spLocks noChangeShapeType="1"/>
          </p:cNvSpPr>
          <p:nvPr/>
        </p:nvSpPr>
        <p:spPr bwMode="auto">
          <a:xfrm>
            <a:off x="7400925" y="2222500"/>
            <a:ext cx="0" cy="18732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18" name="Line 44">
            <a:extLst>
              <a:ext uri="{FF2B5EF4-FFF2-40B4-BE49-F238E27FC236}">
                <a16:creationId xmlns:a16="http://schemas.microsoft.com/office/drawing/2014/main" id="{F5555736-5A88-100D-7823-DEDB26E57962}"/>
              </a:ext>
            </a:extLst>
          </p:cNvPr>
          <p:cNvSpPr>
            <a:spLocks noChangeShapeType="1"/>
          </p:cNvSpPr>
          <p:nvPr/>
        </p:nvSpPr>
        <p:spPr bwMode="auto">
          <a:xfrm>
            <a:off x="7408863" y="2941638"/>
            <a:ext cx="0" cy="18732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19" name="Line 45">
            <a:extLst>
              <a:ext uri="{FF2B5EF4-FFF2-40B4-BE49-F238E27FC236}">
                <a16:creationId xmlns:a16="http://schemas.microsoft.com/office/drawing/2014/main" id="{58E0F9EA-182F-6698-0EE5-BAB37AE60060}"/>
              </a:ext>
            </a:extLst>
          </p:cNvPr>
          <p:cNvSpPr>
            <a:spLocks noChangeShapeType="1"/>
          </p:cNvSpPr>
          <p:nvPr/>
        </p:nvSpPr>
        <p:spPr bwMode="auto">
          <a:xfrm>
            <a:off x="7386638" y="3951288"/>
            <a:ext cx="0" cy="18732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0" name="Line 46">
            <a:extLst>
              <a:ext uri="{FF2B5EF4-FFF2-40B4-BE49-F238E27FC236}">
                <a16:creationId xmlns:a16="http://schemas.microsoft.com/office/drawing/2014/main" id="{469F1087-E48D-9DF2-164E-FE46816F94E5}"/>
              </a:ext>
            </a:extLst>
          </p:cNvPr>
          <p:cNvSpPr>
            <a:spLocks noChangeShapeType="1"/>
          </p:cNvSpPr>
          <p:nvPr/>
        </p:nvSpPr>
        <p:spPr bwMode="auto">
          <a:xfrm>
            <a:off x="7408863" y="4959350"/>
            <a:ext cx="0" cy="18732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1" name="Line 48">
            <a:extLst>
              <a:ext uri="{FF2B5EF4-FFF2-40B4-BE49-F238E27FC236}">
                <a16:creationId xmlns:a16="http://schemas.microsoft.com/office/drawing/2014/main" id="{6301250B-D4B2-69BC-C113-6708F6DE24DC}"/>
              </a:ext>
            </a:extLst>
          </p:cNvPr>
          <p:cNvSpPr>
            <a:spLocks noChangeShapeType="1"/>
          </p:cNvSpPr>
          <p:nvPr/>
        </p:nvSpPr>
        <p:spPr bwMode="auto">
          <a:xfrm>
            <a:off x="7400925" y="5632450"/>
            <a:ext cx="0" cy="24765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2" name="Line 49">
            <a:extLst>
              <a:ext uri="{FF2B5EF4-FFF2-40B4-BE49-F238E27FC236}">
                <a16:creationId xmlns:a16="http://schemas.microsoft.com/office/drawing/2014/main" id="{5F776303-9CC4-46D4-2021-A9BDE1B97928}"/>
              </a:ext>
            </a:extLst>
          </p:cNvPr>
          <p:cNvSpPr>
            <a:spLocks noChangeShapeType="1"/>
          </p:cNvSpPr>
          <p:nvPr/>
        </p:nvSpPr>
        <p:spPr bwMode="auto">
          <a:xfrm flipH="1">
            <a:off x="5805488" y="5880100"/>
            <a:ext cx="1595437"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3" name="Line 50">
            <a:extLst>
              <a:ext uri="{FF2B5EF4-FFF2-40B4-BE49-F238E27FC236}">
                <a16:creationId xmlns:a16="http://schemas.microsoft.com/office/drawing/2014/main" id="{44C5979A-E282-F2D7-DA2D-87774CA9CCBF}"/>
              </a:ext>
            </a:extLst>
          </p:cNvPr>
          <p:cNvSpPr>
            <a:spLocks noChangeShapeType="1"/>
          </p:cNvSpPr>
          <p:nvPr/>
        </p:nvSpPr>
        <p:spPr bwMode="auto">
          <a:xfrm flipV="1">
            <a:off x="5789613" y="1292225"/>
            <a:ext cx="14287" cy="4602163"/>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4" name="Line 51">
            <a:extLst>
              <a:ext uri="{FF2B5EF4-FFF2-40B4-BE49-F238E27FC236}">
                <a16:creationId xmlns:a16="http://schemas.microsoft.com/office/drawing/2014/main" id="{3C48BBC3-A646-D1AB-FAEB-EAAC24EC4270}"/>
              </a:ext>
            </a:extLst>
          </p:cNvPr>
          <p:cNvSpPr>
            <a:spLocks noChangeShapeType="1"/>
          </p:cNvSpPr>
          <p:nvPr/>
        </p:nvSpPr>
        <p:spPr bwMode="auto">
          <a:xfrm>
            <a:off x="5775325" y="1308100"/>
            <a:ext cx="1597025"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5" name="Text Box 52">
            <a:extLst>
              <a:ext uri="{FF2B5EF4-FFF2-40B4-BE49-F238E27FC236}">
                <a16:creationId xmlns:a16="http://schemas.microsoft.com/office/drawing/2014/main" id="{82F552DB-0088-1EF3-1235-05D2140C239D}"/>
              </a:ext>
            </a:extLst>
          </p:cNvPr>
          <p:cNvSpPr txBox="1">
            <a:spLocks noChangeArrowheads="1"/>
          </p:cNvSpPr>
          <p:nvPr/>
        </p:nvSpPr>
        <p:spPr bwMode="auto">
          <a:xfrm>
            <a:off x="2628900" y="1335088"/>
            <a:ext cx="2786063" cy="2301875"/>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FF0000"/>
                </a:solidFill>
              </a:rPr>
              <a:t>簡単な仕組みの自動販売機</a:t>
            </a:r>
            <a:br>
              <a:rPr lang="ja-JP" altLang="en-US" sz="1600">
                <a:solidFill>
                  <a:srgbClr val="FF0000"/>
                </a:solidFill>
              </a:rPr>
            </a:br>
            <a:r>
              <a:rPr lang="ja-JP" altLang="en-US" sz="1600"/>
              <a:t>・</a:t>
            </a:r>
            <a:r>
              <a:rPr lang="en-US" altLang="ja-JP" sz="1600"/>
              <a:t>100</a:t>
            </a:r>
            <a:r>
              <a:rPr lang="ja-JP" altLang="en-US" sz="1600"/>
              <a:t>円玉を</a:t>
            </a:r>
            <a:r>
              <a:rPr lang="en-US" altLang="ja-JP" sz="1600"/>
              <a:t>1</a:t>
            </a:r>
            <a:r>
              <a:rPr lang="ja-JP" altLang="en-US" sz="1600"/>
              <a:t>枚だけ入れられる</a:t>
            </a:r>
            <a:br>
              <a:rPr lang="ja-JP" altLang="en-US" sz="1600"/>
            </a:br>
            <a:r>
              <a:rPr lang="ja-JP" altLang="en-US" sz="1600"/>
              <a:t>・商品は</a:t>
            </a:r>
            <a:r>
              <a:rPr lang="en-US" altLang="ja-JP" sz="1600"/>
              <a:t>1</a:t>
            </a:r>
            <a:r>
              <a:rPr lang="ja-JP" altLang="en-US" sz="1600"/>
              <a:t>つだけ</a:t>
            </a:r>
            <a:br>
              <a:rPr lang="ja-JP" altLang="en-US" sz="1600"/>
            </a:br>
            <a:r>
              <a:rPr lang="ja-JP" altLang="en-US" sz="1600"/>
              <a:t>・商品切れランプは無し</a:t>
            </a:r>
            <a:br>
              <a:rPr lang="ja-JP" altLang="en-US" sz="1600"/>
            </a:br>
            <a:r>
              <a:rPr lang="ja-JP" altLang="en-US" sz="1600"/>
              <a:t>・お金返却ボタンは無し</a:t>
            </a:r>
            <a:br>
              <a:rPr lang="ja-JP" altLang="en-US" sz="1600"/>
            </a:br>
            <a:r>
              <a:rPr lang="ja-JP" altLang="en-US" sz="1600"/>
              <a:t>・つり銭切れランプは無し</a:t>
            </a:r>
            <a:br>
              <a:rPr lang="ja-JP" altLang="en-US" sz="1600"/>
            </a:br>
            <a:r>
              <a:rPr lang="ja-JP" altLang="en-US" sz="1600"/>
              <a:t>・お金を入れて一定時間たったら自動的にお金返却は無し</a:t>
            </a:r>
          </a:p>
        </p:txBody>
      </p:sp>
      <p:pic>
        <p:nvPicPr>
          <p:cNvPr id="4126" name="Picture 53" descr="A13A_教師">
            <a:extLst>
              <a:ext uri="{FF2B5EF4-FFF2-40B4-BE49-F238E27FC236}">
                <a16:creationId xmlns:a16="http://schemas.microsoft.com/office/drawing/2014/main" id="{2DB152E4-960F-6D1C-D0BE-69D4B37C00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363" y="3687763"/>
            <a:ext cx="1016000"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7" name="AutoShape 54">
            <a:extLst>
              <a:ext uri="{FF2B5EF4-FFF2-40B4-BE49-F238E27FC236}">
                <a16:creationId xmlns:a16="http://schemas.microsoft.com/office/drawing/2014/main" id="{C386AEB8-EF7B-908D-8D25-AEDC28E0D449}"/>
              </a:ext>
            </a:extLst>
          </p:cNvPr>
          <p:cNvSpPr>
            <a:spLocks noChangeArrowheads="1"/>
          </p:cNvSpPr>
          <p:nvPr/>
        </p:nvSpPr>
        <p:spPr bwMode="auto">
          <a:xfrm>
            <a:off x="1844675" y="3962400"/>
            <a:ext cx="3481388" cy="1830388"/>
          </a:xfrm>
          <a:prstGeom prst="wedgeRectCallout">
            <a:avLst>
              <a:gd name="adj1" fmla="val -60579"/>
              <a:gd name="adj2" fmla="val -16870"/>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t>　まず、始めの一番簡単な自動販売機について考えてみましょう。お金を入れることと製品のボタンを押すことしかできません。</a:t>
            </a:r>
            <a:br>
              <a:rPr lang="ja-JP" altLang="en-US" sz="1600"/>
            </a:br>
            <a:r>
              <a:rPr lang="ja-JP" altLang="en-US" sz="1600"/>
              <a:t>　このプログラムの動作をフローチャートで表すと右の図のようになります。</a:t>
            </a:r>
          </a:p>
        </p:txBody>
      </p:sp>
      <p:sp>
        <p:nvSpPr>
          <p:cNvPr id="4128" name="Line 56">
            <a:extLst>
              <a:ext uri="{FF2B5EF4-FFF2-40B4-BE49-F238E27FC236}">
                <a16:creationId xmlns:a16="http://schemas.microsoft.com/office/drawing/2014/main" id="{1B62697D-739D-8E9E-0920-4970FD9859AB}"/>
              </a:ext>
            </a:extLst>
          </p:cNvPr>
          <p:cNvSpPr>
            <a:spLocks noChangeShapeType="1"/>
          </p:cNvSpPr>
          <p:nvPr/>
        </p:nvSpPr>
        <p:spPr bwMode="auto">
          <a:xfrm flipV="1">
            <a:off x="6197600" y="1828800"/>
            <a:ext cx="188913"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29" name="Line 57">
            <a:extLst>
              <a:ext uri="{FF2B5EF4-FFF2-40B4-BE49-F238E27FC236}">
                <a16:creationId xmlns:a16="http://schemas.microsoft.com/office/drawing/2014/main" id="{AB2F4366-BD32-682B-C10E-8391F04F3B46}"/>
              </a:ext>
            </a:extLst>
          </p:cNvPr>
          <p:cNvSpPr>
            <a:spLocks noChangeShapeType="1"/>
          </p:cNvSpPr>
          <p:nvPr/>
        </p:nvSpPr>
        <p:spPr bwMode="auto">
          <a:xfrm>
            <a:off x="6211888" y="1814513"/>
            <a:ext cx="0" cy="1247775"/>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0" name="Line 58">
            <a:extLst>
              <a:ext uri="{FF2B5EF4-FFF2-40B4-BE49-F238E27FC236}">
                <a16:creationId xmlns:a16="http://schemas.microsoft.com/office/drawing/2014/main" id="{BBA9C7A4-F536-0309-3C0B-0C242204A386}"/>
              </a:ext>
            </a:extLst>
          </p:cNvPr>
          <p:cNvSpPr>
            <a:spLocks noChangeShapeType="1"/>
          </p:cNvSpPr>
          <p:nvPr/>
        </p:nvSpPr>
        <p:spPr bwMode="auto">
          <a:xfrm>
            <a:off x="6183313" y="3048000"/>
            <a:ext cx="1219200"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1" name="Text Box 59">
            <a:extLst>
              <a:ext uri="{FF2B5EF4-FFF2-40B4-BE49-F238E27FC236}">
                <a16:creationId xmlns:a16="http://schemas.microsoft.com/office/drawing/2014/main" id="{40D07902-FA45-B233-10BF-20D1315865DB}"/>
              </a:ext>
            </a:extLst>
          </p:cNvPr>
          <p:cNvSpPr txBox="1">
            <a:spLocks noChangeArrowheads="1"/>
          </p:cNvSpPr>
          <p:nvPr/>
        </p:nvSpPr>
        <p:spPr bwMode="auto">
          <a:xfrm>
            <a:off x="7519988" y="2135188"/>
            <a:ext cx="71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4132" name="Text Box 60">
            <a:extLst>
              <a:ext uri="{FF2B5EF4-FFF2-40B4-BE49-F238E27FC236}">
                <a16:creationId xmlns:a16="http://schemas.microsoft.com/office/drawing/2014/main" id="{14BF2F92-00B6-F40E-545B-328CFF90D145}"/>
              </a:ext>
            </a:extLst>
          </p:cNvPr>
          <p:cNvSpPr txBox="1">
            <a:spLocks noChangeArrowheads="1"/>
          </p:cNvSpPr>
          <p:nvPr/>
        </p:nvSpPr>
        <p:spPr bwMode="auto">
          <a:xfrm>
            <a:off x="6018213" y="1504950"/>
            <a:ext cx="71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4133" name="Text Box 61">
            <a:extLst>
              <a:ext uri="{FF2B5EF4-FFF2-40B4-BE49-F238E27FC236}">
                <a16:creationId xmlns:a16="http://schemas.microsoft.com/office/drawing/2014/main" id="{9FD89F2A-1A6D-B0E9-443C-0AE51A5E5E8B}"/>
              </a:ext>
            </a:extLst>
          </p:cNvPr>
          <p:cNvSpPr txBox="1">
            <a:spLocks noChangeArrowheads="1"/>
          </p:cNvSpPr>
          <p:nvPr/>
        </p:nvSpPr>
        <p:spPr bwMode="auto">
          <a:xfrm>
            <a:off x="7512050" y="3898900"/>
            <a:ext cx="71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4134" name="Text Box 62">
            <a:extLst>
              <a:ext uri="{FF2B5EF4-FFF2-40B4-BE49-F238E27FC236}">
                <a16:creationId xmlns:a16="http://schemas.microsoft.com/office/drawing/2014/main" id="{18FC70F5-42A3-E5BF-AFAA-D6557507873E}"/>
              </a:ext>
            </a:extLst>
          </p:cNvPr>
          <p:cNvSpPr txBox="1">
            <a:spLocks noChangeArrowheads="1"/>
          </p:cNvSpPr>
          <p:nvPr/>
        </p:nvSpPr>
        <p:spPr bwMode="auto">
          <a:xfrm>
            <a:off x="7562850" y="4821238"/>
            <a:ext cx="71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4135" name="Line 63">
            <a:extLst>
              <a:ext uri="{FF2B5EF4-FFF2-40B4-BE49-F238E27FC236}">
                <a16:creationId xmlns:a16="http://schemas.microsoft.com/office/drawing/2014/main" id="{82313B4D-26B7-152F-3959-22182911B5BA}"/>
              </a:ext>
            </a:extLst>
          </p:cNvPr>
          <p:cNvSpPr>
            <a:spLocks noChangeShapeType="1"/>
          </p:cNvSpPr>
          <p:nvPr/>
        </p:nvSpPr>
        <p:spPr bwMode="auto">
          <a:xfrm flipH="1">
            <a:off x="5805488" y="3527425"/>
            <a:ext cx="581025"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6" name="Line 64">
            <a:extLst>
              <a:ext uri="{FF2B5EF4-FFF2-40B4-BE49-F238E27FC236}">
                <a16:creationId xmlns:a16="http://schemas.microsoft.com/office/drawing/2014/main" id="{131D4DA0-0991-13FF-9913-9A1EB529B175}"/>
              </a:ext>
            </a:extLst>
          </p:cNvPr>
          <p:cNvSpPr>
            <a:spLocks noChangeShapeType="1"/>
          </p:cNvSpPr>
          <p:nvPr/>
        </p:nvSpPr>
        <p:spPr bwMode="auto">
          <a:xfrm flipH="1">
            <a:off x="5776913" y="4529138"/>
            <a:ext cx="609600"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137" name="Text Box 65">
            <a:extLst>
              <a:ext uri="{FF2B5EF4-FFF2-40B4-BE49-F238E27FC236}">
                <a16:creationId xmlns:a16="http://schemas.microsoft.com/office/drawing/2014/main" id="{9F3041F2-2208-9584-C77D-8C0CFC14D07B}"/>
              </a:ext>
            </a:extLst>
          </p:cNvPr>
          <p:cNvSpPr txBox="1">
            <a:spLocks noChangeArrowheads="1"/>
          </p:cNvSpPr>
          <p:nvPr/>
        </p:nvSpPr>
        <p:spPr bwMode="auto">
          <a:xfrm>
            <a:off x="6024563" y="3209925"/>
            <a:ext cx="71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4138" name="Text Box 66">
            <a:extLst>
              <a:ext uri="{FF2B5EF4-FFF2-40B4-BE49-F238E27FC236}">
                <a16:creationId xmlns:a16="http://schemas.microsoft.com/office/drawing/2014/main" id="{1226A161-A6F4-9F3D-B3FA-D38359E41028}"/>
              </a:ext>
            </a:extLst>
          </p:cNvPr>
          <p:cNvSpPr txBox="1">
            <a:spLocks noChangeArrowheads="1"/>
          </p:cNvSpPr>
          <p:nvPr/>
        </p:nvSpPr>
        <p:spPr bwMode="auto">
          <a:xfrm>
            <a:off x="5973763" y="4175125"/>
            <a:ext cx="71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番号プレースホルダー 3">
            <a:extLst>
              <a:ext uri="{FF2B5EF4-FFF2-40B4-BE49-F238E27FC236}">
                <a16:creationId xmlns:a16="http://schemas.microsoft.com/office/drawing/2014/main" id="{37B66466-CD2D-128D-BFFD-0F9A86727E65}"/>
              </a:ext>
            </a:extLst>
          </p:cNvPr>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1E3F0819-0972-4AD2-9F3C-4B4DFA631F82}" type="slidenum">
              <a:rPr kumimoji="0" lang="en-US" altLang="ja-JP" sz="1400"/>
              <a:pPr/>
              <a:t>20</a:t>
            </a:fld>
            <a:endParaRPr kumimoji="0" lang="en-US" altLang="ja-JP" sz="1400"/>
          </a:p>
        </p:txBody>
      </p:sp>
      <p:sp>
        <p:nvSpPr>
          <p:cNvPr id="22531" name="Text Box 2">
            <a:extLst>
              <a:ext uri="{FF2B5EF4-FFF2-40B4-BE49-F238E27FC236}">
                <a16:creationId xmlns:a16="http://schemas.microsoft.com/office/drawing/2014/main" id="{679DC000-318C-5397-8B96-4EC8443F0619}"/>
              </a:ext>
            </a:extLst>
          </p:cNvPr>
          <p:cNvSpPr txBox="1">
            <a:spLocks noChangeArrowheads="1"/>
          </p:cNvSpPr>
          <p:nvPr/>
        </p:nvSpPr>
        <p:spPr bwMode="auto">
          <a:xfrm>
            <a:off x="249238" y="201613"/>
            <a:ext cx="8101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spcBef>
                <a:spcPct val="50000"/>
              </a:spcBef>
            </a:pPr>
            <a:r>
              <a:rPr lang="en-US" altLang="ja-JP" sz="2000" b="1">
                <a:solidFill>
                  <a:srgbClr val="FF0000"/>
                </a:solidFill>
              </a:rPr>
              <a:t>E </a:t>
            </a:r>
            <a:r>
              <a:rPr lang="ja-JP" altLang="en-US" sz="2000" b="1">
                <a:solidFill>
                  <a:srgbClr val="FF0000"/>
                </a:solidFill>
              </a:rPr>
              <a:t>オブジェクト指向っぽくプログラミングしてみる</a:t>
            </a:r>
            <a:endParaRPr lang="ja-JP" altLang="en-US" sz="1800" b="1">
              <a:solidFill>
                <a:srgbClr val="FF0000"/>
              </a:solidFill>
            </a:endParaRPr>
          </a:p>
        </p:txBody>
      </p:sp>
      <p:pic>
        <p:nvPicPr>
          <p:cNvPr id="22532" name="Picture 66" descr="A13A_Wich6">
            <a:extLst>
              <a:ext uri="{FF2B5EF4-FFF2-40B4-BE49-F238E27FC236}">
                <a16:creationId xmlns:a16="http://schemas.microsoft.com/office/drawing/2014/main" id="{2328712B-E488-FDC8-3DB6-2420FE3CAD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7125" y="4105275"/>
            <a:ext cx="1666875"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AutoShape 67">
            <a:extLst>
              <a:ext uri="{FF2B5EF4-FFF2-40B4-BE49-F238E27FC236}">
                <a16:creationId xmlns:a16="http://schemas.microsoft.com/office/drawing/2014/main" id="{0E4C3201-4C31-810F-1874-E8D387BC2B9B}"/>
              </a:ext>
            </a:extLst>
          </p:cNvPr>
          <p:cNvSpPr>
            <a:spLocks noChangeArrowheads="1"/>
          </p:cNvSpPr>
          <p:nvPr/>
        </p:nvSpPr>
        <p:spPr bwMode="auto">
          <a:xfrm>
            <a:off x="636588" y="4748213"/>
            <a:ext cx="6634162" cy="1497012"/>
          </a:xfrm>
          <a:prstGeom prst="wedgeRectCallout">
            <a:avLst>
              <a:gd name="adj1" fmla="val 59449"/>
              <a:gd name="adj2" fmla="val -18745"/>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現在多くのプログラムがオブジェクト指向をもとに開発されています。オブジェクトは個々のプログラムがある役割を持って、それが協働して動くことにより大きな仕事をするものです。ここでは、</a:t>
            </a:r>
            <a:r>
              <a:rPr lang="en-US" altLang="ja-JP"/>
              <a:t>Scratch</a:t>
            </a:r>
            <a:r>
              <a:rPr lang="ja-JP" altLang="en-US"/>
              <a:t>のスクリプトごとに機能をもたせるようにプログラミングしてみました。</a:t>
            </a:r>
          </a:p>
          <a:p>
            <a:r>
              <a:rPr lang="ja-JP" altLang="en-US"/>
              <a:t>また、その動作を</a:t>
            </a:r>
            <a:r>
              <a:rPr lang="en-US" altLang="ja-JP"/>
              <a:t>UML</a:t>
            </a:r>
            <a:r>
              <a:rPr lang="ja-JP" altLang="en-US"/>
              <a:t>のオブジェクト図類似したもので表現してみました。</a:t>
            </a:r>
          </a:p>
        </p:txBody>
      </p:sp>
      <p:graphicFrame>
        <p:nvGraphicFramePr>
          <p:cNvPr id="2" name="表 1">
            <a:extLst>
              <a:ext uri="{FF2B5EF4-FFF2-40B4-BE49-F238E27FC236}">
                <a16:creationId xmlns:a16="http://schemas.microsoft.com/office/drawing/2014/main" id="{DE1029DC-DE4A-935D-97C3-7222A29646AF}"/>
              </a:ext>
            </a:extLst>
          </p:cNvPr>
          <p:cNvGraphicFramePr>
            <a:graphicFrameLocks noGrp="1"/>
          </p:cNvGraphicFramePr>
          <p:nvPr/>
        </p:nvGraphicFramePr>
        <p:xfrm>
          <a:off x="636588" y="949325"/>
          <a:ext cx="1470025" cy="868363"/>
        </p:xfrm>
        <a:graphic>
          <a:graphicData uri="http://schemas.openxmlformats.org/drawingml/2006/table">
            <a:tbl>
              <a:tblPr firstRow="1" bandRow="1">
                <a:tableStyleId>{5C22544A-7EE6-4342-B048-85BDC9FD1C3A}</a:tableStyleId>
              </a:tblPr>
              <a:tblGrid>
                <a:gridCol w="1470025">
                  <a:extLst>
                    <a:ext uri="{9D8B030D-6E8A-4147-A177-3AD203B41FA5}">
                      <a16:colId xmlns:a16="http://schemas.microsoft.com/office/drawing/2014/main" val="972223618"/>
                    </a:ext>
                  </a:extLst>
                </a:gridCol>
              </a:tblGrid>
              <a:tr h="365627">
                <a:tc>
                  <a:txBody>
                    <a:bodyPr/>
                    <a:lstStyle/>
                    <a:p>
                      <a:pPr algn="ctr"/>
                      <a:r>
                        <a:rPr kumimoji="1" lang="ja-JP" altLang="en-US" sz="1800" dirty="0">
                          <a:solidFill>
                            <a:schemeClr val="tx1"/>
                          </a:solidFill>
                        </a:rPr>
                        <a:t>入金</a:t>
                      </a:r>
                    </a:p>
                  </a:txBody>
                  <a:tcPr marL="91380" marR="91380"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232711"/>
                  </a:ext>
                </a:extLst>
              </a:tr>
              <a:tr h="137110">
                <a:tc>
                  <a:txBody>
                    <a:bodyPr/>
                    <a:lstStyle/>
                    <a:p>
                      <a:endParaRPr kumimoji="1" lang="ja-JP" altLang="en-US" sz="300" dirty="0">
                        <a:solidFill>
                          <a:schemeClr val="tx1"/>
                        </a:solidFill>
                      </a:endParaRPr>
                    </a:p>
                  </a:txBody>
                  <a:tcPr marL="91380" marR="91380"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9753802"/>
                  </a:ext>
                </a:extLst>
              </a:tr>
              <a:tr h="365627">
                <a:tc>
                  <a:txBody>
                    <a:bodyPr/>
                    <a:lstStyle/>
                    <a:p>
                      <a:r>
                        <a:rPr kumimoji="1" lang="en-US" altLang="ja-JP" sz="1800" dirty="0">
                          <a:solidFill>
                            <a:schemeClr val="tx1"/>
                          </a:solidFill>
                        </a:rPr>
                        <a:t>+</a:t>
                      </a:r>
                      <a:r>
                        <a:rPr kumimoji="1" lang="ja-JP" altLang="en-US" sz="1800" dirty="0">
                          <a:solidFill>
                            <a:schemeClr val="tx1"/>
                          </a:solidFill>
                        </a:rPr>
                        <a:t>入金</a:t>
                      </a:r>
                      <a:r>
                        <a:rPr kumimoji="1" lang="en-US" altLang="ja-JP" sz="1800" dirty="0">
                          <a:solidFill>
                            <a:schemeClr val="tx1"/>
                          </a:solidFill>
                        </a:rPr>
                        <a:t>(100)</a:t>
                      </a:r>
                      <a:endParaRPr kumimoji="1" lang="ja-JP" altLang="en-US" sz="1800" dirty="0">
                        <a:solidFill>
                          <a:schemeClr val="tx1"/>
                        </a:solidFill>
                      </a:endParaRPr>
                    </a:p>
                  </a:txBody>
                  <a:tcPr marL="91380" marR="91380"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33893117"/>
                  </a:ext>
                </a:extLst>
              </a:tr>
            </a:tbl>
          </a:graphicData>
        </a:graphic>
      </p:graphicFrame>
      <p:graphicFrame>
        <p:nvGraphicFramePr>
          <p:cNvPr id="47" name="表 46">
            <a:extLst>
              <a:ext uri="{FF2B5EF4-FFF2-40B4-BE49-F238E27FC236}">
                <a16:creationId xmlns:a16="http://schemas.microsoft.com/office/drawing/2014/main" id="{DECD609E-3D58-652F-FB05-771209D17AE6}"/>
              </a:ext>
            </a:extLst>
          </p:cNvPr>
          <p:cNvGraphicFramePr>
            <a:graphicFrameLocks noGrp="1"/>
          </p:cNvGraphicFramePr>
          <p:nvPr/>
        </p:nvGraphicFramePr>
        <p:xfrm>
          <a:off x="636588" y="2058988"/>
          <a:ext cx="1470025" cy="868362"/>
        </p:xfrm>
        <a:graphic>
          <a:graphicData uri="http://schemas.openxmlformats.org/drawingml/2006/table">
            <a:tbl>
              <a:tblPr firstRow="1" bandRow="1">
                <a:tableStyleId>{5C22544A-7EE6-4342-B048-85BDC9FD1C3A}</a:tableStyleId>
              </a:tblPr>
              <a:tblGrid>
                <a:gridCol w="1470025">
                  <a:extLst>
                    <a:ext uri="{9D8B030D-6E8A-4147-A177-3AD203B41FA5}">
                      <a16:colId xmlns:a16="http://schemas.microsoft.com/office/drawing/2014/main" val="972223618"/>
                    </a:ext>
                  </a:extLst>
                </a:gridCol>
              </a:tblGrid>
              <a:tr h="365626">
                <a:tc>
                  <a:txBody>
                    <a:bodyPr/>
                    <a:lstStyle/>
                    <a:p>
                      <a:pPr algn="ctr"/>
                      <a:r>
                        <a:rPr kumimoji="1" lang="ja-JP" altLang="en-US" sz="1800" dirty="0">
                          <a:solidFill>
                            <a:schemeClr val="tx1"/>
                          </a:solidFill>
                        </a:rPr>
                        <a:t>返却</a:t>
                      </a:r>
                    </a:p>
                  </a:txBody>
                  <a:tcPr marL="91380" marR="91380"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232711"/>
                  </a:ext>
                </a:extLst>
              </a:tr>
              <a:tr h="137110">
                <a:tc>
                  <a:txBody>
                    <a:bodyPr/>
                    <a:lstStyle/>
                    <a:p>
                      <a:endParaRPr kumimoji="1" lang="ja-JP" altLang="en-US" sz="300" dirty="0">
                        <a:solidFill>
                          <a:schemeClr val="tx1"/>
                        </a:solidFill>
                      </a:endParaRPr>
                    </a:p>
                  </a:txBody>
                  <a:tcPr marL="91380" marR="91380"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9753802"/>
                  </a:ext>
                </a:extLst>
              </a:tr>
              <a:tr h="365626">
                <a:tc>
                  <a:txBody>
                    <a:bodyPr/>
                    <a:lstStyle/>
                    <a:p>
                      <a:r>
                        <a:rPr kumimoji="1" lang="en-US" altLang="ja-JP" sz="1800" dirty="0">
                          <a:solidFill>
                            <a:schemeClr val="tx1"/>
                          </a:solidFill>
                        </a:rPr>
                        <a:t>+</a:t>
                      </a:r>
                      <a:r>
                        <a:rPr kumimoji="1" lang="ja-JP" altLang="en-US" sz="1800" dirty="0">
                          <a:solidFill>
                            <a:schemeClr val="tx1"/>
                          </a:solidFill>
                        </a:rPr>
                        <a:t>入金</a:t>
                      </a:r>
                      <a:r>
                        <a:rPr kumimoji="1" lang="en-US" altLang="ja-JP" sz="1800" dirty="0">
                          <a:solidFill>
                            <a:schemeClr val="tx1"/>
                          </a:solidFill>
                        </a:rPr>
                        <a:t>(0)</a:t>
                      </a:r>
                      <a:endParaRPr kumimoji="1" lang="ja-JP" altLang="en-US" sz="1800" dirty="0">
                        <a:solidFill>
                          <a:schemeClr val="tx1"/>
                        </a:solidFill>
                      </a:endParaRPr>
                    </a:p>
                  </a:txBody>
                  <a:tcPr marL="91380" marR="91380"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33893117"/>
                  </a:ext>
                </a:extLst>
              </a:tr>
            </a:tbl>
          </a:graphicData>
        </a:graphic>
      </p:graphicFrame>
      <p:graphicFrame>
        <p:nvGraphicFramePr>
          <p:cNvPr id="48" name="表 47">
            <a:extLst>
              <a:ext uri="{FF2B5EF4-FFF2-40B4-BE49-F238E27FC236}">
                <a16:creationId xmlns:a16="http://schemas.microsoft.com/office/drawing/2014/main" id="{BC7485CC-A788-8518-94CF-1E1335EA7C50}"/>
              </a:ext>
            </a:extLst>
          </p:cNvPr>
          <p:cNvGraphicFramePr>
            <a:graphicFrameLocks noGrp="1"/>
          </p:cNvGraphicFramePr>
          <p:nvPr/>
        </p:nvGraphicFramePr>
        <p:xfrm>
          <a:off x="2828925" y="949325"/>
          <a:ext cx="2684463" cy="2092325"/>
        </p:xfrm>
        <a:graphic>
          <a:graphicData uri="http://schemas.openxmlformats.org/drawingml/2006/table">
            <a:tbl>
              <a:tblPr firstRow="1" bandRow="1">
                <a:tableStyleId>{5C22544A-7EE6-4342-B048-85BDC9FD1C3A}</a:tableStyleId>
              </a:tblPr>
              <a:tblGrid>
                <a:gridCol w="2684463">
                  <a:extLst>
                    <a:ext uri="{9D8B030D-6E8A-4147-A177-3AD203B41FA5}">
                      <a16:colId xmlns:a16="http://schemas.microsoft.com/office/drawing/2014/main" val="972223618"/>
                    </a:ext>
                  </a:extLst>
                </a:gridCol>
              </a:tblGrid>
              <a:tr h="811667">
                <a:tc>
                  <a:txBody>
                    <a:bodyPr/>
                    <a:lstStyle/>
                    <a:p>
                      <a:pPr algn="ctr"/>
                      <a:r>
                        <a:rPr kumimoji="1" lang="ja-JP" altLang="en-US" sz="1800" dirty="0">
                          <a:solidFill>
                            <a:schemeClr val="tx1"/>
                          </a:solidFill>
                        </a:rPr>
                        <a:t>缶飲料制御</a:t>
                      </a:r>
                    </a:p>
                  </a:txBody>
                  <a:tcPr marL="91451" marR="91451" marT="45738" marB="4573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232711"/>
                  </a:ext>
                </a:extLst>
              </a:tr>
              <a:tr h="640329">
                <a:tc>
                  <a:txBody>
                    <a:bodyPr/>
                    <a:lstStyle/>
                    <a:p>
                      <a:r>
                        <a:rPr kumimoji="1" lang="en-US" altLang="ja-JP" sz="1800" dirty="0">
                          <a:solidFill>
                            <a:schemeClr val="tx1"/>
                          </a:solidFill>
                        </a:rPr>
                        <a:t>- </a:t>
                      </a:r>
                      <a:r>
                        <a:rPr kumimoji="1" lang="ja-JP" altLang="en-US" sz="1800" dirty="0">
                          <a:solidFill>
                            <a:schemeClr val="tx1"/>
                          </a:solidFill>
                        </a:rPr>
                        <a:t>金額</a:t>
                      </a:r>
                      <a:br>
                        <a:rPr kumimoji="1" lang="ja-JP" altLang="en-US" sz="1800" dirty="0">
                          <a:solidFill>
                            <a:schemeClr val="tx1"/>
                          </a:solidFill>
                        </a:rPr>
                      </a:br>
                      <a:r>
                        <a:rPr kumimoji="1" lang="en-US" altLang="ja-JP" sz="1800" dirty="0">
                          <a:solidFill>
                            <a:schemeClr val="tx1"/>
                          </a:solidFill>
                        </a:rPr>
                        <a:t>- </a:t>
                      </a:r>
                      <a:r>
                        <a:rPr kumimoji="1" lang="ja-JP" altLang="en-US" sz="1800" dirty="0">
                          <a:solidFill>
                            <a:schemeClr val="tx1"/>
                          </a:solidFill>
                        </a:rPr>
                        <a:t>在庫数</a:t>
                      </a:r>
                    </a:p>
                  </a:txBody>
                  <a:tcPr marL="91451" marR="91451" marT="45738" marB="4573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9753802"/>
                  </a:ext>
                </a:extLst>
              </a:tr>
              <a:tr h="640329">
                <a:tc>
                  <a:txBody>
                    <a:bodyPr/>
                    <a:lstStyle/>
                    <a:p>
                      <a:r>
                        <a:rPr kumimoji="1" lang="en-US" altLang="ja-JP" sz="1800" dirty="0">
                          <a:solidFill>
                            <a:schemeClr val="tx1"/>
                          </a:solidFill>
                        </a:rPr>
                        <a:t>+</a:t>
                      </a:r>
                      <a:r>
                        <a:rPr kumimoji="1" lang="ja-JP" altLang="en-US" sz="1800" dirty="0">
                          <a:solidFill>
                            <a:schemeClr val="tx1"/>
                          </a:solidFill>
                        </a:rPr>
                        <a:t>金額変更</a:t>
                      </a:r>
                      <a:r>
                        <a:rPr kumimoji="1" lang="en-US" altLang="ja-JP" sz="1800" dirty="0">
                          <a:solidFill>
                            <a:schemeClr val="tx1"/>
                          </a:solidFill>
                        </a:rPr>
                        <a:t>()</a:t>
                      </a:r>
                    </a:p>
                    <a:p>
                      <a:r>
                        <a:rPr kumimoji="1" lang="en-US" altLang="ja-JP" sz="1800" dirty="0">
                          <a:solidFill>
                            <a:schemeClr val="tx1"/>
                          </a:solidFill>
                        </a:rPr>
                        <a:t>+</a:t>
                      </a:r>
                      <a:r>
                        <a:rPr kumimoji="1" lang="ja-JP" altLang="en-US" sz="1800" dirty="0">
                          <a:solidFill>
                            <a:schemeClr val="tx1"/>
                          </a:solidFill>
                        </a:rPr>
                        <a:t>在庫数変更</a:t>
                      </a:r>
                      <a:r>
                        <a:rPr kumimoji="1" lang="en-US" altLang="ja-JP" sz="1800" dirty="0">
                          <a:solidFill>
                            <a:schemeClr val="tx1"/>
                          </a:solidFill>
                        </a:rPr>
                        <a:t>()</a:t>
                      </a:r>
                    </a:p>
                  </a:txBody>
                  <a:tcPr marL="91451" marR="91451" marT="45738" marB="4573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33893117"/>
                  </a:ext>
                </a:extLst>
              </a:tr>
            </a:tbl>
          </a:graphicData>
        </a:graphic>
      </p:graphicFrame>
      <p:graphicFrame>
        <p:nvGraphicFramePr>
          <p:cNvPr id="49" name="表 48">
            <a:extLst>
              <a:ext uri="{FF2B5EF4-FFF2-40B4-BE49-F238E27FC236}">
                <a16:creationId xmlns:a16="http://schemas.microsoft.com/office/drawing/2014/main" id="{34FC98EA-3070-B802-6C06-B9F1B133383D}"/>
              </a:ext>
            </a:extLst>
          </p:cNvPr>
          <p:cNvGraphicFramePr>
            <a:graphicFrameLocks noGrp="1"/>
          </p:cNvGraphicFramePr>
          <p:nvPr/>
        </p:nvGraphicFramePr>
        <p:xfrm>
          <a:off x="6148388" y="949325"/>
          <a:ext cx="2538412" cy="868363"/>
        </p:xfrm>
        <a:graphic>
          <a:graphicData uri="http://schemas.openxmlformats.org/drawingml/2006/table">
            <a:tbl>
              <a:tblPr firstRow="1" bandRow="1">
                <a:tableStyleId>{5C22544A-7EE6-4342-B048-85BDC9FD1C3A}</a:tableStyleId>
              </a:tblPr>
              <a:tblGrid>
                <a:gridCol w="2538412">
                  <a:extLst>
                    <a:ext uri="{9D8B030D-6E8A-4147-A177-3AD203B41FA5}">
                      <a16:colId xmlns:a16="http://schemas.microsoft.com/office/drawing/2014/main" val="972223618"/>
                    </a:ext>
                  </a:extLst>
                </a:gridCol>
              </a:tblGrid>
              <a:tr h="365627">
                <a:tc>
                  <a:txBody>
                    <a:bodyPr/>
                    <a:lstStyle/>
                    <a:p>
                      <a:pPr algn="ctr"/>
                      <a:r>
                        <a:rPr kumimoji="1" lang="ja-JP" altLang="en-US" sz="1800" dirty="0">
                          <a:solidFill>
                            <a:schemeClr val="tx1"/>
                          </a:solidFill>
                        </a:rPr>
                        <a:t>売切れボタン</a:t>
                      </a:r>
                    </a:p>
                  </a:txBody>
                  <a:tcPr marL="91462" marR="91462"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232711"/>
                  </a:ext>
                </a:extLst>
              </a:tr>
              <a:tr h="137110">
                <a:tc>
                  <a:txBody>
                    <a:bodyPr/>
                    <a:lstStyle/>
                    <a:p>
                      <a:endParaRPr kumimoji="1" lang="ja-JP" altLang="en-US" sz="300" dirty="0">
                        <a:solidFill>
                          <a:schemeClr val="tx1"/>
                        </a:solidFill>
                      </a:endParaRPr>
                    </a:p>
                  </a:txBody>
                  <a:tcPr marL="91462" marR="91462"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9753802"/>
                  </a:ext>
                </a:extLst>
              </a:tr>
              <a:tr h="365627">
                <a:tc>
                  <a:txBody>
                    <a:bodyPr/>
                    <a:lstStyle/>
                    <a:p>
                      <a:r>
                        <a:rPr kumimoji="1" lang="en-US" altLang="ja-JP" sz="1800" dirty="0">
                          <a:solidFill>
                            <a:schemeClr val="tx1"/>
                          </a:solidFill>
                        </a:rPr>
                        <a:t>+</a:t>
                      </a:r>
                      <a:r>
                        <a:rPr kumimoji="1" lang="ja-JP" altLang="en-US" sz="1800" dirty="0">
                          <a:solidFill>
                            <a:schemeClr val="tx1"/>
                          </a:solidFill>
                        </a:rPr>
                        <a:t>売り切れボタン変更</a:t>
                      </a:r>
                      <a:r>
                        <a:rPr kumimoji="1" lang="en-US" altLang="ja-JP" sz="1800" dirty="0">
                          <a:solidFill>
                            <a:schemeClr val="tx1"/>
                          </a:solidFill>
                        </a:rPr>
                        <a:t>()</a:t>
                      </a:r>
                      <a:endParaRPr kumimoji="1" lang="ja-JP" altLang="en-US" sz="1800" dirty="0">
                        <a:solidFill>
                          <a:schemeClr val="tx1"/>
                        </a:solidFill>
                      </a:endParaRPr>
                    </a:p>
                  </a:txBody>
                  <a:tcPr marL="91462" marR="91462"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33893117"/>
                  </a:ext>
                </a:extLst>
              </a:tr>
            </a:tbl>
          </a:graphicData>
        </a:graphic>
      </p:graphicFrame>
      <p:graphicFrame>
        <p:nvGraphicFramePr>
          <p:cNvPr id="50" name="表 49">
            <a:extLst>
              <a:ext uri="{FF2B5EF4-FFF2-40B4-BE49-F238E27FC236}">
                <a16:creationId xmlns:a16="http://schemas.microsoft.com/office/drawing/2014/main" id="{FA948006-8B1A-9DEB-A25F-6294A802B854}"/>
              </a:ext>
            </a:extLst>
          </p:cNvPr>
          <p:cNvGraphicFramePr>
            <a:graphicFrameLocks noGrp="1"/>
          </p:cNvGraphicFramePr>
          <p:nvPr/>
        </p:nvGraphicFramePr>
        <p:xfrm>
          <a:off x="6148388" y="2058988"/>
          <a:ext cx="2538412" cy="868362"/>
        </p:xfrm>
        <a:graphic>
          <a:graphicData uri="http://schemas.openxmlformats.org/drawingml/2006/table">
            <a:tbl>
              <a:tblPr firstRow="1" bandRow="1">
                <a:tableStyleId>{5C22544A-7EE6-4342-B048-85BDC9FD1C3A}</a:tableStyleId>
              </a:tblPr>
              <a:tblGrid>
                <a:gridCol w="2538412">
                  <a:extLst>
                    <a:ext uri="{9D8B030D-6E8A-4147-A177-3AD203B41FA5}">
                      <a16:colId xmlns:a16="http://schemas.microsoft.com/office/drawing/2014/main" val="972223618"/>
                    </a:ext>
                  </a:extLst>
                </a:gridCol>
              </a:tblGrid>
              <a:tr h="365626">
                <a:tc>
                  <a:txBody>
                    <a:bodyPr/>
                    <a:lstStyle/>
                    <a:p>
                      <a:pPr algn="ctr"/>
                      <a:r>
                        <a:rPr kumimoji="1" lang="ja-JP" altLang="en-US" sz="1800" dirty="0">
                          <a:solidFill>
                            <a:schemeClr val="tx1"/>
                          </a:solidFill>
                        </a:rPr>
                        <a:t>飲み物ボタン</a:t>
                      </a:r>
                    </a:p>
                  </a:txBody>
                  <a:tcPr marL="91462" marR="91462"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232711"/>
                  </a:ext>
                </a:extLst>
              </a:tr>
              <a:tr h="137110">
                <a:tc>
                  <a:txBody>
                    <a:bodyPr/>
                    <a:lstStyle/>
                    <a:p>
                      <a:endParaRPr kumimoji="1" lang="ja-JP" altLang="en-US" sz="300" dirty="0">
                        <a:solidFill>
                          <a:schemeClr val="tx1"/>
                        </a:solidFill>
                      </a:endParaRPr>
                    </a:p>
                  </a:txBody>
                  <a:tcPr marL="91462" marR="91462"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9753802"/>
                  </a:ext>
                </a:extLst>
              </a:tr>
              <a:tr h="365626">
                <a:tc>
                  <a:txBody>
                    <a:bodyPr/>
                    <a:lstStyle/>
                    <a:p>
                      <a:r>
                        <a:rPr kumimoji="1" lang="en-US" altLang="ja-JP" sz="1800" dirty="0">
                          <a:solidFill>
                            <a:schemeClr val="tx1"/>
                          </a:solidFill>
                        </a:rPr>
                        <a:t>+</a:t>
                      </a:r>
                      <a:r>
                        <a:rPr kumimoji="1" lang="ja-JP" altLang="en-US" sz="1800" dirty="0">
                          <a:solidFill>
                            <a:schemeClr val="tx1"/>
                          </a:solidFill>
                        </a:rPr>
                        <a:t>飲み物ボタン変更</a:t>
                      </a:r>
                      <a:r>
                        <a:rPr kumimoji="1" lang="en-US" altLang="ja-JP" sz="1800" dirty="0">
                          <a:solidFill>
                            <a:schemeClr val="tx1"/>
                          </a:solidFill>
                        </a:rPr>
                        <a:t>()</a:t>
                      </a:r>
                      <a:endParaRPr kumimoji="1" lang="ja-JP" altLang="en-US" sz="1800" dirty="0">
                        <a:solidFill>
                          <a:schemeClr val="tx1"/>
                        </a:solidFill>
                      </a:endParaRPr>
                    </a:p>
                  </a:txBody>
                  <a:tcPr marL="91462" marR="91462" marT="45703" marB="457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33893117"/>
                  </a:ext>
                </a:extLst>
              </a:tr>
            </a:tbl>
          </a:graphicData>
        </a:graphic>
      </p:graphicFrame>
      <p:graphicFrame>
        <p:nvGraphicFramePr>
          <p:cNvPr id="51" name="表 50">
            <a:extLst>
              <a:ext uri="{FF2B5EF4-FFF2-40B4-BE49-F238E27FC236}">
                <a16:creationId xmlns:a16="http://schemas.microsoft.com/office/drawing/2014/main" id="{D24C09D3-39F8-BC7E-8EAD-FBC84DA8118F}"/>
              </a:ext>
            </a:extLst>
          </p:cNvPr>
          <p:cNvGraphicFramePr>
            <a:graphicFrameLocks noGrp="1"/>
          </p:cNvGraphicFramePr>
          <p:nvPr/>
        </p:nvGraphicFramePr>
        <p:xfrm>
          <a:off x="2828925" y="3378200"/>
          <a:ext cx="1471613" cy="869950"/>
        </p:xfrm>
        <a:graphic>
          <a:graphicData uri="http://schemas.openxmlformats.org/drawingml/2006/table">
            <a:tbl>
              <a:tblPr firstRow="1" bandRow="1">
                <a:tableStyleId>{5C22544A-7EE6-4342-B048-85BDC9FD1C3A}</a:tableStyleId>
              </a:tblPr>
              <a:tblGrid>
                <a:gridCol w="1471613">
                  <a:extLst>
                    <a:ext uri="{9D8B030D-6E8A-4147-A177-3AD203B41FA5}">
                      <a16:colId xmlns:a16="http://schemas.microsoft.com/office/drawing/2014/main" val="972223618"/>
                    </a:ext>
                  </a:extLst>
                </a:gridCol>
              </a:tblGrid>
              <a:tr h="366295">
                <a:tc>
                  <a:txBody>
                    <a:bodyPr/>
                    <a:lstStyle/>
                    <a:p>
                      <a:pPr algn="ctr"/>
                      <a:r>
                        <a:rPr kumimoji="1" lang="ja-JP" altLang="en-US" sz="1800" dirty="0">
                          <a:solidFill>
                            <a:schemeClr val="tx1"/>
                          </a:solidFill>
                        </a:rPr>
                        <a:t>缶出し</a:t>
                      </a:r>
                    </a:p>
                  </a:txBody>
                  <a:tcPr marL="91479" marR="91479" marT="45787" marB="457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232711"/>
                  </a:ext>
                </a:extLst>
              </a:tr>
              <a:tr h="137361">
                <a:tc>
                  <a:txBody>
                    <a:bodyPr/>
                    <a:lstStyle/>
                    <a:p>
                      <a:endParaRPr kumimoji="1" lang="ja-JP" altLang="en-US" sz="300" dirty="0">
                        <a:solidFill>
                          <a:schemeClr val="tx1"/>
                        </a:solidFill>
                      </a:endParaRPr>
                    </a:p>
                  </a:txBody>
                  <a:tcPr marL="91479" marR="91479" marT="45787" marB="457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9753802"/>
                  </a:ext>
                </a:extLst>
              </a:tr>
              <a:tr h="366295">
                <a:tc>
                  <a:txBody>
                    <a:bodyPr/>
                    <a:lstStyle/>
                    <a:p>
                      <a:r>
                        <a:rPr kumimoji="1" lang="en-US" altLang="ja-JP" sz="1800" dirty="0">
                          <a:solidFill>
                            <a:schemeClr val="tx1"/>
                          </a:solidFill>
                        </a:rPr>
                        <a:t>+</a:t>
                      </a:r>
                      <a:r>
                        <a:rPr kumimoji="1" lang="ja-JP" altLang="en-US" sz="1800" dirty="0">
                          <a:solidFill>
                            <a:schemeClr val="tx1"/>
                          </a:solidFill>
                        </a:rPr>
                        <a:t>缶出し</a:t>
                      </a:r>
                      <a:r>
                        <a:rPr kumimoji="1" lang="en-US" altLang="ja-JP" sz="1800" dirty="0">
                          <a:solidFill>
                            <a:schemeClr val="tx1"/>
                          </a:solidFill>
                        </a:rPr>
                        <a:t>()</a:t>
                      </a:r>
                      <a:endParaRPr kumimoji="1" lang="ja-JP" altLang="en-US" sz="1800" dirty="0">
                        <a:solidFill>
                          <a:schemeClr val="tx1"/>
                        </a:solidFill>
                      </a:endParaRPr>
                    </a:p>
                  </a:txBody>
                  <a:tcPr marL="91479" marR="91479" marT="45787" marB="4578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33893117"/>
                  </a:ext>
                </a:extLst>
              </a:tr>
            </a:tbl>
          </a:graphicData>
        </a:graphic>
      </p:graphicFrame>
      <p:cxnSp>
        <p:nvCxnSpPr>
          <p:cNvPr id="22594" name="直線コネクタ 3">
            <a:extLst>
              <a:ext uri="{FF2B5EF4-FFF2-40B4-BE49-F238E27FC236}">
                <a16:creationId xmlns:a16="http://schemas.microsoft.com/office/drawing/2014/main" id="{3508AF2D-5A6F-3B13-BA9F-AD2FA9F8C1FB}"/>
              </a:ext>
            </a:extLst>
          </p:cNvPr>
          <p:cNvCxnSpPr>
            <a:cxnSpLocks noChangeShapeType="1"/>
          </p:cNvCxnSpPr>
          <p:nvPr/>
        </p:nvCxnSpPr>
        <p:spPr bwMode="auto">
          <a:xfrm>
            <a:off x="2106613" y="1384300"/>
            <a:ext cx="722312" cy="0"/>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95" name="直線コネクタ 5">
            <a:extLst>
              <a:ext uri="{FF2B5EF4-FFF2-40B4-BE49-F238E27FC236}">
                <a16:creationId xmlns:a16="http://schemas.microsoft.com/office/drawing/2014/main" id="{84EB62E1-F756-9429-20D9-1E3DB2F538CB}"/>
              </a:ext>
            </a:extLst>
          </p:cNvPr>
          <p:cNvCxnSpPr>
            <a:cxnSpLocks noChangeShapeType="1"/>
          </p:cNvCxnSpPr>
          <p:nvPr/>
        </p:nvCxnSpPr>
        <p:spPr bwMode="auto">
          <a:xfrm>
            <a:off x="2106613" y="2493963"/>
            <a:ext cx="722312" cy="0"/>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96" name="直線コネクタ 7">
            <a:extLst>
              <a:ext uri="{FF2B5EF4-FFF2-40B4-BE49-F238E27FC236}">
                <a16:creationId xmlns:a16="http://schemas.microsoft.com/office/drawing/2014/main" id="{5C8A8158-C84D-C13A-1179-6CA16071FA66}"/>
              </a:ext>
            </a:extLst>
          </p:cNvPr>
          <p:cNvCxnSpPr>
            <a:cxnSpLocks noChangeShapeType="1"/>
          </p:cNvCxnSpPr>
          <p:nvPr/>
        </p:nvCxnSpPr>
        <p:spPr bwMode="auto">
          <a:xfrm>
            <a:off x="3325813" y="3041650"/>
            <a:ext cx="0" cy="336550"/>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97" name="直線コネクタ 9">
            <a:extLst>
              <a:ext uri="{FF2B5EF4-FFF2-40B4-BE49-F238E27FC236}">
                <a16:creationId xmlns:a16="http://schemas.microsoft.com/office/drawing/2014/main" id="{EE094DD5-15B5-5557-CC39-EDA9475590C4}"/>
              </a:ext>
            </a:extLst>
          </p:cNvPr>
          <p:cNvCxnSpPr>
            <a:cxnSpLocks noChangeShapeType="1"/>
          </p:cNvCxnSpPr>
          <p:nvPr/>
        </p:nvCxnSpPr>
        <p:spPr bwMode="auto">
          <a:xfrm>
            <a:off x="5513388" y="1384300"/>
            <a:ext cx="635000" cy="0"/>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98" name="直線コネクタ 11">
            <a:extLst>
              <a:ext uri="{FF2B5EF4-FFF2-40B4-BE49-F238E27FC236}">
                <a16:creationId xmlns:a16="http://schemas.microsoft.com/office/drawing/2014/main" id="{6F13A111-8E3C-7AEA-620A-38DD7A536DBE}"/>
              </a:ext>
            </a:extLst>
          </p:cNvPr>
          <p:cNvCxnSpPr>
            <a:cxnSpLocks noChangeShapeType="1"/>
          </p:cNvCxnSpPr>
          <p:nvPr/>
        </p:nvCxnSpPr>
        <p:spPr bwMode="auto">
          <a:xfrm>
            <a:off x="5513388" y="2493963"/>
            <a:ext cx="635000" cy="0"/>
          </a:xfrm>
          <a:prstGeom prst="line">
            <a:avLst/>
          </a:prstGeom>
          <a:noFill/>
          <a:ln w="9525" algn="ctr">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番号プレースホルダー 3">
            <a:extLst>
              <a:ext uri="{FF2B5EF4-FFF2-40B4-BE49-F238E27FC236}">
                <a16:creationId xmlns:a16="http://schemas.microsoft.com/office/drawing/2014/main" id="{5483DB21-B6B9-BC5E-631E-3E29EAA4DBC8}"/>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564E6CF0-4C10-4EE1-920F-39D79E625213}" type="slidenum">
              <a:rPr kumimoji="0" lang="en-US" altLang="ja-JP" sz="1400">
                <a:solidFill>
                  <a:srgbClr val="000000"/>
                </a:solidFill>
              </a:rPr>
              <a:pPr>
                <a:spcBef>
                  <a:spcPct val="0"/>
                </a:spcBef>
                <a:buFontTx/>
                <a:buNone/>
              </a:pPr>
              <a:t>21</a:t>
            </a:fld>
            <a:endParaRPr kumimoji="0" lang="en-US" altLang="ja-JP" sz="1400">
              <a:solidFill>
                <a:srgbClr val="000000"/>
              </a:solidFill>
            </a:endParaRPr>
          </a:p>
        </p:txBody>
      </p:sp>
      <p:sp>
        <p:nvSpPr>
          <p:cNvPr id="23555" name="Text Box 3">
            <a:extLst>
              <a:ext uri="{FF2B5EF4-FFF2-40B4-BE49-F238E27FC236}">
                <a16:creationId xmlns:a16="http://schemas.microsoft.com/office/drawing/2014/main" id="{46A47DBC-02F5-4D01-4FF6-E8D48102D3BB}"/>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000000"/>
                </a:solidFill>
              </a:rPr>
              <a:t>プログラムサンプル</a:t>
            </a:r>
            <a:r>
              <a:rPr lang="en-US" altLang="ja-JP" sz="2000" b="1">
                <a:solidFill>
                  <a:srgbClr val="000000"/>
                </a:solidFill>
              </a:rPr>
              <a:t>2E</a:t>
            </a:r>
            <a:r>
              <a:rPr lang="ja-JP" altLang="en-US" sz="2000" b="1">
                <a:solidFill>
                  <a:srgbClr val="000000"/>
                </a:solidFill>
              </a:rPr>
              <a:t>。</a:t>
            </a:r>
            <a:r>
              <a:rPr lang="en-US" altLang="ja-JP" sz="2000" b="1">
                <a:solidFill>
                  <a:srgbClr val="000000"/>
                </a:solidFill>
              </a:rPr>
              <a:t>[Vending02E]</a:t>
            </a:r>
            <a:endParaRPr lang="ja-JP" altLang="en-US" sz="1800" b="1">
              <a:solidFill>
                <a:srgbClr val="000000"/>
              </a:solidFill>
            </a:endParaRPr>
          </a:p>
        </p:txBody>
      </p:sp>
      <p:sp>
        <p:nvSpPr>
          <p:cNvPr id="23556" name="テキスト ボックス 7">
            <a:extLst>
              <a:ext uri="{FF2B5EF4-FFF2-40B4-BE49-F238E27FC236}">
                <a16:creationId xmlns:a16="http://schemas.microsoft.com/office/drawing/2014/main" id="{8D9C6679-8B1C-560A-F63B-6D8868DD5ADF}"/>
              </a:ext>
            </a:extLst>
          </p:cNvPr>
          <p:cNvSpPr txBox="1">
            <a:spLocks noChangeArrowheads="1"/>
          </p:cNvSpPr>
          <p:nvPr/>
        </p:nvSpPr>
        <p:spPr bwMode="auto">
          <a:xfrm>
            <a:off x="639763" y="5661025"/>
            <a:ext cx="6788150" cy="338138"/>
          </a:xfrm>
          <a:prstGeom prst="rect">
            <a:avLst/>
          </a:prstGeom>
          <a:solidFill>
            <a:schemeClr val="accent1"/>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各スプライトごとの役割がはっきりしています。</a:t>
            </a:r>
          </a:p>
        </p:txBody>
      </p:sp>
      <p:pic>
        <p:nvPicPr>
          <p:cNvPr id="23557" name="図 2">
            <a:extLst>
              <a:ext uri="{FF2B5EF4-FFF2-40B4-BE49-F238E27FC236}">
                <a16:creationId xmlns:a16="http://schemas.microsoft.com/office/drawing/2014/main" id="{FA14B1FC-BADD-2BA3-268C-8B1A5923FDB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9763" y="981075"/>
            <a:ext cx="7847012"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テキスト ボックス 7">
            <a:extLst>
              <a:ext uri="{FF2B5EF4-FFF2-40B4-BE49-F238E27FC236}">
                <a16:creationId xmlns:a16="http://schemas.microsoft.com/office/drawing/2014/main" id="{EB1650E4-7A95-46D3-FE7F-FCB311B6CC99}"/>
              </a:ext>
            </a:extLst>
          </p:cNvPr>
          <p:cNvSpPr txBox="1">
            <a:spLocks noChangeArrowheads="1"/>
          </p:cNvSpPr>
          <p:nvPr/>
        </p:nvSpPr>
        <p:spPr bwMode="auto">
          <a:xfrm>
            <a:off x="4394200" y="4914900"/>
            <a:ext cx="4092575" cy="338138"/>
          </a:xfrm>
          <a:prstGeom prst="rect">
            <a:avLst/>
          </a:prstGeom>
          <a:solidFill>
            <a:srgbClr val="FFFFCC"/>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各スプライトのスクリプトを参照してください。</a:t>
            </a:r>
          </a:p>
        </p:txBody>
      </p:sp>
      <p:sp>
        <p:nvSpPr>
          <p:cNvPr id="23559" name="テキスト ボックス 3">
            <a:extLst>
              <a:ext uri="{FF2B5EF4-FFF2-40B4-BE49-F238E27FC236}">
                <a16:creationId xmlns:a16="http://schemas.microsoft.com/office/drawing/2014/main" id="{7FAFD0A3-FAC0-B1FF-313C-61AFB820A56C}"/>
              </a:ext>
            </a:extLst>
          </p:cNvPr>
          <p:cNvSpPr txBox="1">
            <a:spLocks noChangeArrowheads="1"/>
          </p:cNvSpPr>
          <p:nvPr/>
        </p:nvSpPr>
        <p:spPr bwMode="auto">
          <a:xfrm>
            <a:off x="4562475" y="4337050"/>
            <a:ext cx="13382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↑缶飲料制御</a:t>
            </a:r>
          </a:p>
        </p:txBody>
      </p:sp>
      <p:sp>
        <p:nvSpPr>
          <p:cNvPr id="23560" name="テキスト ボックス 8">
            <a:extLst>
              <a:ext uri="{FF2B5EF4-FFF2-40B4-BE49-F238E27FC236}">
                <a16:creationId xmlns:a16="http://schemas.microsoft.com/office/drawing/2014/main" id="{33014CA3-4A5B-87B9-63DE-4E662DA419E9}"/>
              </a:ext>
            </a:extLst>
          </p:cNvPr>
          <p:cNvSpPr txBox="1">
            <a:spLocks noChangeArrowheads="1"/>
          </p:cNvSpPr>
          <p:nvPr/>
        </p:nvSpPr>
        <p:spPr bwMode="auto">
          <a:xfrm>
            <a:off x="6553200" y="2738438"/>
            <a:ext cx="1543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r>
              <a:rPr lang="ja-JP" altLang="en-US"/>
              <a:t>↑飲み物ボタン</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番号プレースホルダー 3">
            <a:extLst>
              <a:ext uri="{FF2B5EF4-FFF2-40B4-BE49-F238E27FC236}">
                <a16:creationId xmlns:a16="http://schemas.microsoft.com/office/drawing/2014/main" id="{D499F5BB-BCFD-A608-9583-2D34692910DC}"/>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BBBAE517-D86A-4A1E-AC8B-4791A9B8FD7D}" type="slidenum">
              <a:rPr kumimoji="0" lang="en-US" altLang="ja-JP" sz="1400"/>
              <a:pPr>
                <a:spcBef>
                  <a:spcPct val="0"/>
                </a:spcBef>
                <a:buFontTx/>
                <a:buNone/>
              </a:pPr>
              <a:t>22</a:t>
            </a:fld>
            <a:endParaRPr kumimoji="0" lang="en-US" altLang="ja-JP" sz="1400"/>
          </a:p>
        </p:txBody>
      </p:sp>
      <p:pic>
        <p:nvPicPr>
          <p:cNvPr id="24579" name="Picture 7" descr="A13A_生徒2">
            <a:extLst>
              <a:ext uri="{FF2B5EF4-FFF2-40B4-BE49-F238E27FC236}">
                <a16:creationId xmlns:a16="http://schemas.microsoft.com/office/drawing/2014/main" id="{B669A436-2C0D-FC8F-6AD9-592ACCB5EA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175" y="1728788"/>
            <a:ext cx="3362325"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AutoShape 8">
            <a:extLst>
              <a:ext uri="{FF2B5EF4-FFF2-40B4-BE49-F238E27FC236}">
                <a16:creationId xmlns:a16="http://schemas.microsoft.com/office/drawing/2014/main" id="{44B7586F-FCB1-4F7B-775A-1EC297EBE92B}"/>
              </a:ext>
            </a:extLst>
          </p:cNvPr>
          <p:cNvSpPr>
            <a:spLocks noChangeArrowheads="1"/>
          </p:cNvSpPr>
          <p:nvPr/>
        </p:nvSpPr>
        <p:spPr bwMode="auto">
          <a:xfrm>
            <a:off x="2190750" y="725488"/>
            <a:ext cx="2830513" cy="898525"/>
          </a:xfrm>
          <a:prstGeom prst="cloudCallout">
            <a:avLst>
              <a:gd name="adj1" fmla="val 5019"/>
              <a:gd name="adj2" fmla="val 88870"/>
            </a:avLst>
          </a:prstGeom>
          <a:solidFill>
            <a:schemeClr val="accent1"/>
          </a:solidFill>
          <a:ln w="9525">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自動販売機さん、</a:t>
            </a:r>
            <a:br>
              <a:rPr lang="ja-JP" altLang="en-US" sz="1600"/>
            </a:br>
            <a:r>
              <a:rPr lang="ja-JP" altLang="en-US" sz="1600"/>
              <a:t>いつもご苦労様です</a:t>
            </a:r>
          </a:p>
        </p:txBody>
      </p:sp>
      <p:pic>
        <p:nvPicPr>
          <p:cNvPr id="24581" name="Picture 9" descr="A13A_Wich7">
            <a:extLst>
              <a:ext uri="{FF2B5EF4-FFF2-40B4-BE49-F238E27FC236}">
                <a16:creationId xmlns:a16="http://schemas.microsoft.com/office/drawing/2014/main" id="{D33BB028-8C6C-395E-D884-DCDC3255D7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5625" y="1598613"/>
            <a:ext cx="2435225" cy="444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AutoShape 10">
            <a:extLst>
              <a:ext uri="{FF2B5EF4-FFF2-40B4-BE49-F238E27FC236}">
                <a16:creationId xmlns:a16="http://schemas.microsoft.com/office/drawing/2014/main" id="{E7E22875-7B60-CFD8-540D-9CAFC115CC14}"/>
              </a:ext>
            </a:extLst>
          </p:cNvPr>
          <p:cNvSpPr>
            <a:spLocks noChangeArrowheads="1"/>
          </p:cNvSpPr>
          <p:nvPr/>
        </p:nvSpPr>
        <p:spPr bwMode="auto">
          <a:xfrm>
            <a:off x="5295900" y="569913"/>
            <a:ext cx="2976563" cy="823912"/>
          </a:xfrm>
          <a:prstGeom prst="wedgeRectCallout">
            <a:avLst>
              <a:gd name="adj1" fmla="val -16398"/>
              <a:gd name="adj2" fmla="val 90259"/>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t>何気ない自動販売機でも、いろいろなプログラムの作り方がありますね。</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番号プレースホルダー 3">
            <a:extLst>
              <a:ext uri="{FF2B5EF4-FFF2-40B4-BE49-F238E27FC236}">
                <a16:creationId xmlns:a16="http://schemas.microsoft.com/office/drawing/2014/main" id="{F8E3DA41-DF0A-B2ED-F009-654EA77AF71E}"/>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7CB9BB6-5EE8-4245-953B-E761FA7BDBDC}" type="slidenum">
              <a:rPr kumimoji="0" lang="en-US" altLang="ja-JP" sz="1400"/>
              <a:pPr>
                <a:spcBef>
                  <a:spcPct val="0"/>
                </a:spcBef>
                <a:buFontTx/>
                <a:buNone/>
              </a:pPr>
              <a:t>3</a:t>
            </a:fld>
            <a:endParaRPr kumimoji="0" lang="en-US" altLang="ja-JP" sz="1400"/>
          </a:p>
        </p:txBody>
      </p:sp>
      <p:sp>
        <p:nvSpPr>
          <p:cNvPr id="5123" name="Text Box 2">
            <a:extLst>
              <a:ext uri="{FF2B5EF4-FFF2-40B4-BE49-F238E27FC236}">
                <a16:creationId xmlns:a16="http://schemas.microsoft.com/office/drawing/2014/main" id="{D1A4BD71-BFB2-9855-AF46-BADE9359A1FE}"/>
              </a:ext>
            </a:extLst>
          </p:cNvPr>
          <p:cNvSpPr txBox="1">
            <a:spLocks noChangeArrowheads="1"/>
          </p:cNvSpPr>
          <p:nvPr/>
        </p:nvSpPr>
        <p:spPr bwMode="auto">
          <a:xfrm>
            <a:off x="338138" y="188913"/>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t>フローチャートの書き方</a:t>
            </a:r>
            <a:endParaRPr lang="ja-JP" altLang="en-US" sz="1800" b="1"/>
          </a:p>
        </p:txBody>
      </p:sp>
      <p:sp>
        <p:nvSpPr>
          <p:cNvPr id="5124" name="AutoShape 15">
            <a:extLst>
              <a:ext uri="{FF2B5EF4-FFF2-40B4-BE49-F238E27FC236}">
                <a16:creationId xmlns:a16="http://schemas.microsoft.com/office/drawing/2014/main" id="{BBB9BBD5-BAC3-281C-0B53-7B07696F9B95}"/>
              </a:ext>
            </a:extLst>
          </p:cNvPr>
          <p:cNvSpPr>
            <a:spLocks noChangeArrowheads="1"/>
          </p:cNvSpPr>
          <p:nvPr/>
        </p:nvSpPr>
        <p:spPr bwMode="auto">
          <a:xfrm>
            <a:off x="360363" y="1204913"/>
            <a:ext cx="1463675" cy="306387"/>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600"/>
              <a:t>(</a:t>
            </a:r>
            <a:r>
              <a:rPr lang="ja-JP" altLang="en-US" sz="1600"/>
              <a:t>開始</a:t>
            </a:r>
            <a:r>
              <a:rPr lang="en-US" altLang="ja-JP" sz="1600"/>
              <a:t>)</a:t>
            </a:r>
          </a:p>
        </p:txBody>
      </p:sp>
      <p:sp>
        <p:nvSpPr>
          <p:cNvPr id="5125" name="Text Box 33">
            <a:extLst>
              <a:ext uri="{FF2B5EF4-FFF2-40B4-BE49-F238E27FC236}">
                <a16:creationId xmlns:a16="http://schemas.microsoft.com/office/drawing/2014/main" id="{7695D17B-FB77-38C0-3269-48A145BF9243}"/>
              </a:ext>
            </a:extLst>
          </p:cNvPr>
          <p:cNvSpPr txBox="1">
            <a:spLocks noChangeArrowheads="1"/>
          </p:cNvSpPr>
          <p:nvPr/>
        </p:nvSpPr>
        <p:spPr bwMode="auto">
          <a:xfrm>
            <a:off x="349250" y="536575"/>
            <a:ext cx="14954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b="1"/>
              <a:t>プログラムの</a:t>
            </a:r>
            <a:br>
              <a:rPr lang="ja-JP" altLang="en-US" sz="1600" b="1"/>
            </a:br>
            <a:r>
              <a:rPr lang="ja-JP" altLang="en-US" sz="1600" b="1"/>
              <a:t>開始と終わり</a:t>
            </a:r>
          </a:p>
        </p:txBody>
      </p:sp>
      <p:sp>
        <p:nvSpPr>
          <p:cNvPr id="5126" name="AutoShape 34">
            <a:extLst>
              <a:ext uri="{FF2B5EF4-FFF2-40B4-BE49-F238E27FC236}">
                <a16:creationId xmlns:a16="http://schemas.microsoft.com/office/drawing/2014/main" id="{01B6A9FB-F5F5-A493-20D4-02DF4EF05ED9}"/>
              </a:ext>
            </a:extLst>
          </p:cNvPr>
          <p:cNvSpPr>
            <a:spLocks noChangeArrowheads="1"/>
          </p:cNvSpPr>
          <p:nvPr/>
        </p:nvSpPr>
        <p:spPr bwMode="auto">
          <a:xfrm>
            <a:off x="366713" y="2606675"/>
            <a:ext cx="1463675" cy="306388"/>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600"/>
              <a:t>(</a:t>
            </a:r>
            <a:r>
              <a:rPr lang="ja-JP" altLang="en-US" sz="1600"/>
              <a:t>終了</a:t>
            </a:r>
            <a:r>
              <a:rPr lang="en-US" altLang="ja-JP" sz="1600"/>
              <a:t>)</a:t>
            </a:r>
          </a:p>
        </p:txBody>
      </p:sp>
      <p:sp>
        <p:nvSpPr>
          <p:cNvPr id="5127" name="Line 35">
            <a:extLst>
              <a:ext uri="{FF2B5EF4-FFF2-40B4-BE49-F238E27FC236}">
                <a16:creationId xmlns:a16="http://schemas.microsoft.com/office/drawing/2014/main" id="{B52DE820-228C-005C-E7C5-4B64783FCAC2}"/>
              </a:ext>
            </a:extLst>
          </p:cNvPr>
          <p:cNvSpPr>
            <a:spLocks noChangeShapeType="1"/>
          </p:cNvSpPr>
          <p:nvPr/>
        </p:nvSpPr>
        <p:spPr bwMode="auto">
          <a:xfrm>
            <a:off x="1060450" y="1509713"/>
            <a:ext cx="0" cy="1089025"/>
          </a:xfrm>
          <a:prstGeom prst="line">
            <a:avLst/>
          </a:prstGeom>
          <a:noFill/>
          <a:ln w="9525">
            <a:solidFill>
              <a:srgbClr val="33333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28" name="Text Box 36">
            <a:extLst>
              <a:ext uri="{FF2B5EF4-FFF2-40B4-BE49-F238E27FC236}">
                <a16:creationId xmlns:a16="http://schemas.microsoft.com/office/drawing/2014/main" id="{8C6B72F3-EF6E-5FB1-A537-DD9CE8E47E85}"/>
              </a:ext>
            </a:extLst>
          </p:cNvPr>
          <p:cNvSpPr txBox="1">
            <a:spLocks noChangeArrowheads="1"/>
          </p:cNvSpPr>
          <p:nvPr/>
        </p:nvSpPr>
        <p:spPr bwMode="auto">
          <a:xfrm>
            <a:off x="2143125" y="557213"/>
            <a:ext cx="50784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b="1"/>
              <a:t>処理の流れの表記</a:t>
            </a:r>
            <a:r>
              <a:rPr lang="en-US" altLang="ja-JP" sz="1600" b="1"/>
              <a:t>(</a:t>
            </a:r>
            <a:r>
              <a:rPr lang="ja-JP" altLang="en-US" sz="1600" b="1"/>
              <a:t>アルゴリズム</a:t>
            </a:r>
            <a:r>
              <a:rPr lang="en-US" altLang="ja-JP" sz="1600" b="1"/>
              <a:t>)</a:t>
            </a:r>
          </a:p>
        </p:txBody>
      </p:sp>
      <p:sp>
        <p:nvSpPr>
          <p:cNvPr id="5129" name="Text Box 37">
            <a:extLst>
              <a:ext uri="{FF2B5EF4-FFF2-40B4-BE49-F238E27FC236}">
                <a16:creationId xmlns:a16="http://schemas.microsoft.com/office/drawing/2014/main" id="{FB41ADA9-F799-DD64-9606-A86420F70307}"/>
              </a:ext>
            </a:extLst>
          </p:cNvPr>
          <p:cNvSpPr txBox="1">
            <a:spLocks noChangeArrowheads="1"/>
          </p:cNvSpPr>
          <p:nvPr/>
        </p:nvSpPr>
        <p:spPr bwMode="auto">
          <a:xfrm>
            <a:off x="1931988" y="798513"/>
            <a:ext cx="2117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a:solidFill>
                  <a:srgbClr val="FF0000"/>
                </a:solidFill>
              </a:rPr>
              <a:t>逐次型</a:t>
            </a:r>
            <a:r>
              <a:rPr lang="en-US" altLang="ja-JP" sz="1600">
                <a:solidFill>
                  <a:srgbClr val="FF0000"/>
                </a:solidFill>
              </a:rPr>
              <a:t>(</a:t>
            </a:r>
            <a:r>
              <a:rPr lang="ja-JP" altLang="en-US" sz="1600">
                <a:solidFill>
                  <a:srgbClr val="FF0000"/>
                </a:solidFill>
              </a:rPr>
              <a:t>直線型</a:t>
            </a:r>
            <a:r>
              <a:rPr lang="en-US" altLang="ja-JP" sz="1600">
                <a:solidFill>
                  <a:srgbClr val="FF0000"/>
                </a:solidFill>
              </a:rPr>
              <a:t>)</a:t>
            </a:r>
          </a:p>
        </p:txBody>
      </p:sp>
      <p:sp>
        <p:nvSpPr>
          <p:cNvPr id="5130" name="Text Box 51">
            <a:extLst>
              <a:ext uri="{FF2B5EF4-FFF2-40B4-BE49-F238E27FC236}">
                <a16:creationId xmlns:a16="http://schemas.microsoft.com/office/drawing/2014/main" id="{F87E59B3-8C6C-01CC-25D0-6B1CAB838705}"/>
              </a:ext>
            </a:extLst>
          </p:cNvPr>
          <p:cNvSpPr txBox="1">
            <a:spLocks noChangeArrowheads="1"/>
          </p:cNvSpPr>
          <p:nvPr/>
        </p:nvSpPr>
        <p:spPr bwMode="auto">
          <a:xfrm>
            <a:off x="4535488" y="790575"/>
            <a:ext cx="2117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a:solidFill>
                  <a:srgbClr val="FF0000"/>
                </a:solidFill>
              </a:rPr>
              <a:t>分岐型</a:t>
            </a:r>
          </a:p>
        </p:txBody>
      </p:sp>
      <p:grpSp>
        <p:nvGrpSpPr>
          <p:cNvPr id="5131" name="Group 72">
            <a:extLst>
              <a:ext uri="{FF2B5EF4-FFF2-40B4-BE49-F238E27FC236}">
                <a16:creationId xmlns:a16="http://schemas.microsoft.com/office/drawing/2014/main" id="{D9E3CEF4-17EB-6AEB-52FB-6AEFB6EF470B}"/>
              </a:ext>
            </a:extLst>
          </p:cNvPr>
          <p:cNvGrpSpPr>
            <a:grpSpLocks/>
          </p:cNvGrpSpPr>
          <p:nvPr/>
        </p:nvGrpSpPr>
        <p:grpSpPr bwMode="auto">
          <a:xfrm>
            <a:off x="2254250" y="1185863"/>
            <a:ext cx="1308100" cy="2036762"/>
            <a:chOff x="1328" y="948"/>
            <a:chExt cx="970" cy="1283"/>
          </a:xfrm>
        </p:grpSpPr>
        <p:sp>
          <p:nvSpPr>
            <p:cNvPr id="5192" name="AutoShape 18">
              <a:extLst>
                <a:ext uri="{FF2B5EF4-FFF2-40B4-BE49-F238E27FC236}">
                  <a16:creationId xmlns:a16="http://schemas.microsoft.com/office/drawing/2014/main" id="{4BC3570C-C23F-63FA-4B87-CA0EB6563AE1}"/>
                </a:ext>
              </a:extLst>
            </p:cNvPr>
            <p:cNvSpPr>
              <a:spLocks noChangeArrowheads="1"/>
            </p:cNvSpPr>
            <p:nvPr/>
          </p:nvSpPr>
          <p:spPr bwMode="auto">
            <a:xfrm>
              <a:off x="1333" y="1454"/>
              <a:ext cx="960" cy="27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処理</a:t>
              </a:r>
              <a:r>
                <a:rPr lang="en-US" altLang="ja-JP" sz="1600"/>
                <a:t>2</a:t>
              </a:r>
            </a:p>
          </p:txBody>
        </p:sp>
        <p:sp>
          <p:nvSpPr>
            <p:cNvPr id="5193" name="Line 22">
              <a:extLst>
                <a:ext uri="{FF2B5EF4-FFF2-40B4-BE49-F238E27FC236}">
                  <a16:creationId xmlns:a16="http://schemas.microsoft.com/office/drawing/2014/main" id="{5C828859-7402-921F-52B4-9D4DFF271CD8}"/>
                </a:ext>
              </a:extLst>
            </p:cNvPr>
            <p:cNvSpPr>
              <a:spLocks noChangeShapeType="1"/>
            </p:cNvSpPr>
            <p:nvPr/>
          </p:nvSpPr>
          <p:spPr bwMode="auto">
            <a:xfrm>
              <a:off x="1826" y="1363"/>
              <a:ext cx="1" cy="10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94" name="Line 23">
              <a:extLst>
                <a:ext uri="{FF2B5EF4-FFF2-40B4-BE49-F238E27FC236}">
                  <a16:creationId xmlns:a16="http://schemas.microsoft.com/office/drawing/2014/main" id="{BEDD7883-A34E-6FB9-922A-4D415596B1DD}"/>
                </a:ext>
              </a:extLst>
            </p:cNvPr>
            <p:cNvSpPr>
              <a:spLocks noChangeShapeType="1"/>
            </p:cNvSpPr>
            <p:nvPr/>
          </p:nvSpPr>
          <p:spPr bwMode="auto">
            <a:xfrm>
              <a:off x="1831" y="1752"/>
              <a:ext cx="1" cy="10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95" name="AutoShape 38">
              <a:extLst>
                <a:ext uri="{FF2B5EF4-FFF2-40B4-BE49-F238E27FC236}">
                  <a16:creationId xmlns:a16="http://schemas.microsoft.com/office/drawing/2014/main" id="{5D0FA651-C33F-E7B9-40A2-A026210D59A9}"/>
                </a:ext>
              </a:extLst>
            </p:cNvPr>
            <p:cNvSpPr>
              <a:spLocks noChangeArrowheads="1"/>
            </p:cNvSpPr>
            <p:nvPr/>
          </p:nvSpPr>
          <p:spPr bwMode="auto">
            <a:xfrm>
              <a:off x="1338" y="1057"/>
              <a:ext cx="960" cy="27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処理</a:t>
              </a:r>
              <a:r>
                <a:rPr lang="en-US" altLang="ja-JP" sz="1600"/>
                <a:t>1</a:t>
              </a:r>
            </a:p>
          </p:txBody>
        </p:sp>
        <p:sp>
          <p:nvSpPr>
            <p:cNvPr id="5196" name="Line 39">
              <a:extLst>
                <a:ext uri="{FF2B5EF4-FFF2-40B4-BE49-F238E27FC236}">
                  <a16:creationId xmlns:a16="http://schemas.microsoft.com/office/drawing/2014/main" id="{7C20151D-6F79-9235-1A1F-0AF0F848EF7C}"/>
                </a:ext>
              </a:extLst>
            </p:cNvPr>
            <p:cNvSpPr>
              <a:spLocks noChangeShapeType="1"/>
            </p:cNvSpPr>
            <p:nvPr/>
          </p:nvSpPr>
          <p:spPr bwMode="auto">
            <a:xfrm>
              <a:off x="1812" y="948"/>
              <a:ext cx="1" cy="10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97" name="AutoShape 40">
              <a:extLst>
                <a:ext uri="{FF2B5EF4-FFF2-40B4-BE49-F238E27FC236}">
                  <a16:creationId xmlns:a16="http://schemas.microsoft.com/office/drawing/2014/main" id="{DE3B9A8A-6530-BB68-3209-756F4719B2D8}"/>
                </a:ext>
              </a:extLst>
            </p:cNvPr>
            <p:cNvSpPr>
              <a:spLocks noChangeArrowheads="1"/>
            </p:cNvSpPr>
            <p:nvPr/>
          </p:nvSpPr>
          <p:spPr bwMode="auto">
            <a:xfrm>
              <a:off x="1328" y="1851"/>
              <a:ext cx="960" cy="27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処理</a:t>
              </a:r>
              <a:r>
                <a:rPr lang="en-US" altLang="ja-JP" sz="1600"/>
                <a:t>3</a:t>
              </a:r>
            </a:p>
          </p:txBody>
        </p:sp>
        <p:sp>
          <p:nvSpPr>
            <p:cNvPr id="5198" name="Line 55">
              <a:extLst>
                <a:ext uri="{FF2B5EF4-FFF2-40B4-BE49-F238E27FC236}">
                  <a16:creationId xmlns:a16="http://schemas.microsoft.com/office/drawing/2014/main" id="{6D8C9A9C-09E0-289B-8235-A686CEFB47FF}"/>
                </a:ext>
              </a:extLst>
            </p:cNvPr>
            <p:cNvSpPr>
              <a:spLocks noChangeShapeType="1"/>
            </p:cNvSpPr>
            <p:nvPr/>
          </p:nvSpPr>
          <p:spPr bwMode="auto">
            <a:xfrm>
              <a:off x="1826" y="2130"/>
              <a:ext cx="1" cy="10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32" name="Group 73">
            <a:extLst>
              <a:ext uri="{FF2B5EF4-FFF2-40B4-BE49-F238E27FC236}">
                <a16:creationId xmlns:a16="http://schemas.microsoft.com/office/drawing/2014/main" id="{656D29DC-3EB1-B252-0460-E4861D2478F2}"/>
              </a:ext>
            </a:extLst>
          </p:cNvPr>
          <p:cNvGrpSpPr>
            <a:grpSpLocks/>
          </p:cNvGrpSpPr>
          <p:nvPr/>
        </p:nvGrpSpPr>
        <p:grpSpPr bwMode="auto">
          <a:xfrm>
            <a:off x="4029075" y="1163638"/>
            <a:ext cx="1444625" cy="1755775"/>
            <a:chOff x="2546" y="934"/>
            <a:chExt cx="1102" cy="1106"/>
          </a:xfrm>
        </p:grpSpPr>
        <p:sp>
          <p:nvSpPr>
            <p:cNvPr id="5183" name="AutoShape 16">
              <a:extLst>
                <a:ext uri="{FF2B5EF4-FFF2-40B4-BE49-F238E27FC236}">
                  <a16:creationId xmlns:a16="http://schemas.microsoft.com/office/drawing/2014/main" id="{4CB12DA7-B529-31D4-7D06-1025AC83A87B}"/>
                </a:ext>
              </a:extLst>
            </p:cNvPr>
            <p:cNvSpPr>
              <a:spLocks noChangeArrowheads="1"/>
            </p:cNvSpPr>
            <p:nvPr/>
          </p:nvSpPr>
          <p:spPr bwMode="auto">
            <a:xfrm>
              <a:off x="2546" y="1036"/>
              <a:ext cx="1005" cy="311"/>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条件</a:t>
              </a:r>
            </a:p>
          </p:txBody>
        </p:sp>
        <p:sp>
          <p:nvSpPr>
            <p:cNvPr id="5184" name="AutoShape 48">
              <a:extLst>
                <a:ext uri="{FF2B5EF4-FFF2-40B4-BE49-F238E27FC236}">
                  <a16:creationId xmlns:a16="http://schemas.microsoft.com/office/drawing/2014/main" id="{EF1C7A73-C319-E744-1F2F-DC97E5FF19C0}"/>
                </a:ext>
              </a:extLst>
            </p:cNvPr>
            <p:cNvSpPr>
              <a:spLocks noChangeArrowheads="1"/>
            </p:cNvSpPr>
            <p:nvPr/>
          </p:nvSpPr>
          <p:spPr bwMode="auto">
            <a:xfrm>
              <a:off x="2571" y="1523"/>
              <a:ext cx="960" cy="27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600"/>
                <a:t>Yes</a:t>
              </a:r>
              <a:r>
                <a:rPr lang="ja-JP" altLang="en-US" sz="1600"/>
                <a:t>の処理</a:t>
              </a:r>
            </a:p>
          </p:txBody>
        </p:sp>
        <p:sp>
          <p:nvSpPr>
            <p:cNvPr id="5185" name="Line 49">
              <a:extLst>
                <a:ext uri="{FF2B5EF4-FFF2-40B4-BE49-F238E27FC236}">
                  <a16:creationId xmlns:a16="http://schemas.microsoft.com/office/drawing/2014/main" id="{E154E83B-8C9C-BC0A-E390-ADE57ECEBED5}"/>
                </a:ext>
              </a:extLst>
            </p:cNvPr>
            <p:cNvSpPr>
              <a:spLocks noChangeShapeType="1"/>
            </p:cNvSpPr>
            <p:nvPr/>
          </p:nvSpPr>
          <p:spPr bwMode="auto">
            <a:xfrm>
              <a:off x="3055" y="1349"/>
              <a:ext cx="1" cy="18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86" name="Line 50">
              <a:extLst>
                <a:ext uri="{FF2B5EF4-FFF2-40B4-BE49-F238E27FC236}">
                  <a16:creationId xmlns:a16="http://schemas.microsoft.com/office/drawing/2014/main" id="{09CAFD47-3D18-01AB-7227-BFE5D0913F19}"/>
                </a:ext>
              </a:extLst>
            </p:cNvPr>
            <p:cNvSpPr>
              <a:spLocks noChangeShapeType="1"/>
            </p:cNvSpPr>
            <p:nvPr/>
          </p:nvSpPr>
          <p:spPr bwMode="auto">
            <a:xfrm>
              <a:off x="3060" y="1811"/>
              <a:ext cx="1" cy="22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87" name="Line 53">
              <a:extLst>
                <a:ext uri="{FF2B5EF4-FFF2-40B4-BE49-F238E27FC236}">
                  <a16:creationId xmlns:a16="http://schemas.microsoft.com/office/drawing/2014/main" id="{5AEDEAE2-AF87-CD37-B6F4-1DFFD8D3D4A5}"/>
                </a:ext>
              </a:extLst>
            </p:cNvPr>
            <p:cNvSpPr>
              <a:spLocks noChangeShapeType="1"/>
            </p:cNvSpPr>
            <p:nvPr/>
          </p:nvSpPr>
          <p:spPr bwMode="auto">
            <a:xfrm>
              <a:off x="3041" y="934"/>
              <a:ext cx="1" cy="101"/>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88" name="Text Box 56">
              <a:extLst>
                <a:ext uri="{FF2B5EF4-FFF2-40B4-BE49-F238E27FC236}">
                  <a16:creationId xmlns:a16="http://schemas.microsoft.com/office/drawing/2014/main" id="{BFC246BF-91E5-02D2-F376-DFABB498EC5F}"/>
                </a:ext>
              </a:extLst>
            </p:cNvPr>
            <p:cNvSpPr txBox="1">
              <a:spLocks noChangeArrowheads="1"/>
            </p:cNvSpPr>
            <p:nvPr/>
          </p:nvSpPr>
          <p:spPr bwMode="auto">
            <a:xfrm>
              <a:off x="3036" y="1336"/>
              <a:ext cx="44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5189" name="Line 57">
              <a:extLst>
                <a:ext uri="{FF2B5EF4-FFF2-40B4-BE49-F238E27FC236}">
                  <a16:creationId xmlns:a16="http://schemas.microsoft.com/office/drawing/2014/main" id="{3B7D395F-5A25-8AD1-6044-ABAFC0E83286}"/>
                </a:ext>
              </a:extLst>
            </p:cNvPr>
            <p:cNvSpPr>
              <a:spLocks noChangeShapeType="1"/>
            </p:cNvSpPr>
            <p:nvPr/>
          </p:nvSpPr>
          <p:spPr bwMode="auto">
            <a:xfrm>
              <a:off x="3538" y="1180"/>
              <a:ext cx="110"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90" name="Line 58">
              <a:extLst>
                <a:ext uri="{FF2B5EF4-FFF2-40B4-BE49-F238E27FC236}">
                  <a16:creationId xmlns:a16="http://schemas.microsoft.com/office/drawing/2014/main" id="{5E8DA09E-A756-3E18-19ED-C8D0101BA240}"/>
                </a:ext>
              </a:extLst>
            </p:cNvPr>
            <p:cNvSpPr>
              <a:spLocks noChangeShapeType="1"/>
            </p:cNvSpPr>
            <p:nvPr/>
          </p:nvSpPr>
          <p:spPr bwMode="auto">
            <a:xfrm>
              <a:off x="3648" y="1180"/>
              <a:ext cx="0" cy="704"/>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91" name="Line 59">
              <a:extLst>
                <a:ext uri="{FF2B5EF4-FFF2-40B4-BE49-F238E27FC236}">
                  <a16:creationId xmlns:a16="http://schemas.microsoft.com/office/drawing/2014/main" id="{70F840EC-40B2-4CF6-F94D-A87595C6629A}"/>
                </a:ext>
              </a:extLst>
            </p:cNvPr>
            <p:cNvSpPr>
              <a:spLocks noChangeShapeType="1"/>
            </p:cNvSpPr>
            <p:nvPr/>
          </p:nvSpPr>
          <p:spPr bwMode="auto">
            <a:xfrm flipH="1">
              <a:off x="3053" y="1875"/>
              <a:ext cx="595"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5133" name="Text Box 60">
            <a:extLst>
              <a:ext uri="{FF2B5EF4-FFF2-40B4-BE49-F238E27FC236}">
                <a16:creationId xmlns:a16="http://schemas.microsoft.com/office/drawing/2014/main" id="{772DE93F-9597-0F90-ECDE-1BC6E7A11D42}"/>
              </a:ext>
            </a:extLst>
          </p:cNvPr>
          <p:cNvSpPr txBox="1">
            <a:spLocks noChangeArrowheads="1"/>
          </p:cNvSpPr>
          <p:nvPr/>
        </p:nvSpPr>
        <p:spPr bwMode="auto">
          <a:xfrm>
            <a:off x="5033963" y="1185863"/>
            <a:ext cx="71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5134" name="AutoShape 75">
            <a:extLst>
              <a:ext uri="{FF2B5EF4-FFF2-40B4-BE49-F238E27FC236}">
                <a16:creationId xmlns:a16="http://schemas.microsoft.com/office/drawing/2014/main" id="{D327E8A6-0B5F-EADD-B91B-8CCC046A438B}"/>
              </a:ext>
            </a:extLst>
          </p:cNvPr>
          <p:cNvSpPr>
            <a:spLocks noChangeArrowheads="1"/>
          </p:cNvSpPr>
          <p:nvPr/>
        </p:nvSpPr>
        <p:spPr bwMode="auto">
          <a:xfrm>
            <a:off x="5937250" y="1289050"/>
            <a:ext cx="1317625" cy="493713"/>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条件</a:t>
            </a:r>
          </a:p>
        </p:txBody>
      </p:sp>
      <p:sp>
        <p:nvSpPr>
          <p:cNvPr id="5135" name="AutoShape 76">
            <a:extLst>
              <a:ext uri="{FF2B5EF4-FFF2-40B4-BE49-F238E27FC236}">
                <a16:creationId xmlns:a16="http://schemas.microsoft.com/office/drawing/2014/main" id="{49F47C0B-4BF8-6CDA-2598-04C6F2A18EA2}"/>
              </a:ext>
            </a:extLst>
          </p:cNvPr>
          <p:cNvSpPr>
            <a:spLocks noChangeArrowheads="1"/>
          </p:cNvSpPr>
          <p:nvPr/>
        </p:nvSpPr>
        <p:spPr bwMode="auto">
          <a:xfrm>
            <a:off x="5970588" y="2062163"/>
            <a:ext cx="1257300" cy="43497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600"/>
              <a:t>Yes</a:t>
            </a:r>
            <a:r>
              <a:rPr lang="ja-JP" altLang="en-US" sz="1600"/>
              <a:t>の処理</a:t>
            </a:r>
          </a:p>
        </p:txBody>
      </p:sp>
      <p:sp>
        <p:nvSpPr>
          <p:cNvPr id="5136" name="Line 77">
            <a:extLst>
              <a:ext uri="{FF2B5EF4-FFF2-40B4-BE49-F238E27FC236}">
                <a16:creationId xmlns:a16="http://schemas.microsoft.com/office/drawing/2014/main" id="{E14B4133-D703-2D01-9B4B-35F8A7E8756C}"/>
              </a:ext>
            </a:extLst>
          </p:cNvPr>
          <p:cNvSpPr>
            <a:spLocks noChangeShapeType="1"/>
          </p:cNvSpPr>
          <p:nvPr/>
        </p:nvSpPr>
        <p:spPr bwMode="auto">
          <a:xfrm>
            <a:off x="6604000" y="1785938"/>
            <a:ext cx="1588" cy="290512"/>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37" name="Line 78">
            <a:extLst>
              <a:ext uri="{FF2B5EF4-FFF2-40B4-BE49-F238E27FC236}">
                <a16:creationId xmlns:a16="http://schemas.microsoft.com/office/drawing/2014/main" id="{391B1D9D-3240-E745-E4BD-999D87A1D11F}"/>
              </a:ext>
            </a:extLst>
          </p:cNvPr>
          <p:cNvSpPr>
            <a:spLocks noChangeShapeType="1"/>
          </p:cNvSpPr>
          <p:nvPr/>
        </p:nvSpPr>
        <p:spPr bwMode="auto">
          <a:xfrm>
            <a:off x="6610350" y="2519363"/>
            <a:ext cx="1588" cy="363537"/>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38" name="Line 79">
            <a:extLst>
              <a:ext uri="{FF2B5EF4-FFF2-40B4-BE49-F238E27FC236}">
                <a16:creationId xmlns:a16="http://schemas.microsoft.com/office/drawing/2014/main" id="{D576A49E-A9AE-21C6-DD6D-00423FD855C8}"/>
              </a:ext>
            </a:extLst>
          </p:cNvPr>
          <p:cNvSpPr>
            <a:spLocks noChangeShapeType="1"/>
          </p:cNvSpPr>
          <p:nvPr/>
        </p:nvSpPr>
        <p:spPr bwMode="auto">
          <a:xfrm>
            <a:off x="6586538" y="1127125"/>
            <a:ext cx="1587" cy="160338"/>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39" name="Text Box 80">
            <a:extLst>
              <a:ext uri="{FF2B5EF4-FFF2-40B4-BE49-F238E27FC236}">
                <a16:creationId xmlns:a16="http://schemas.microsoft.com/office/drawing/2014/main" id="{688DC8F1-1B6C-381A-891D-BF0A4B1D0CC4}"/>
              </a:ext>
            </a:extLst>
          </p:cNvPr>
          <p:cNvSpPr txBox="1">
            <a:spLocks noChangeArrowheads="1"/>
          </p:cNvSpPr>
          <p:nvPr/>
        </p:nvSpPr>
        <p:spPr bwMode="auto">
          <a:xfrm>
            <a:off x="6580188" y="1765300"/>
            <a:ext cx="5873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5140" name="Line 81">
            <a:extLst>
              <a:ext uri="{FF2B5EF4-FFF2-40B4-BE49-F238E27FC236}">
                <a16:creationId xmlns:a16="http://schemas.microsoft.com/office/drawing/2014/main" id="{69520470-1714-77A2-E761-BFDFD5A57AEF}"/>
              </a:ext>
            </a:extLst>
          </p:cNvPr>
          <p:cNvSpPr>
            <a:spLocks noChangeShapeType="1"/>
          </p:cNvSpPr>
          <p:nvPr/>
        </p:nvSpPr>
        <p:spPr bwMode="auto">
          <a:xfrm>
            <a:off x="7237413" y="1531938"/>
            <a:ext cx="666750"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41" name="Line 82">
            <a:extLst>
              <a:ext uri="{FF2B5EF4-FFF2-40B4-BE49-F238E27FC236}">
                <a16:creationId xmlns:a16="http://schemas.microsoft.com/office/drawing/2014/main" id="{6FAA2B10-A887-D99E-E7BF-03C48FBB6137}"/>
              </a:ext>
            </a:extLst>
          </p:cNvPr>
          <p:cNvSpPr>
            <a:spLocks noChangeShapeType="1"/>
          </p:cNvSpPr>
          <p:nvPr/>
        </p:nvSpPr>
        <p:spPr bwMode="auto">
          <a:xfrm>
            <a:off x="7889875" y="1531938"/>
            <a:ext cx="0" cy="111760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42" name="Line 83">
            <a:extLst>
              <a:ext uri="{FF2B5EF4-FFF2-40B4-BE49-F238E27FC236}">
                <a16:creationId xmlns:a16="http://schemas.microsoft.com/office/drawing/2014/main" id="{CD0CE38A-E951-B542-43B5-785EBD6A4F72}"/>
              </a:ext>
            </a:extLst>
          </p:cNvPr>
          <p:cNvSpPr>
            <a:spLocks noChangeShapeType="1"/>
          </p:cNvSpPr>
          <p:nvPr/>
        </p:nvSpPr>
        <p:spPr bwMode="auto">
          <a:xfrm flipH="1">
            <a:off x="6602413" y="2620963"/>
            <a:ext cx="1273175"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43" name="Text Box 84">
            <a:extLst>
              <a:ext uri="{FF2B5EF4-FFF2-40B4-BE49-F238E27FC236}">
                <a16:creationId xmlns:a16="http://schemas.microsoft.com/office/drawing/2014/main" id="{9F46072D-DCCF-AC7E-9CCC-8B2429436AE3}"/>
              </a:ext>
            </a:extLst>
          </p:cNvPr>
          <p:cNvSpPr txBox="1">
            <a:spLocks noChangeArrowheads="1"/>
          </p:cNvSpPr>
          <p:nvPr/>
        </p:nvSpPr>
        <p:spPr bwMode="auto">
          <a:xfrm>
            <a:off x="6897688" y="1165225"/>
            <a:ext cx="71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5144" name="AutoShape 85">
            <a:extLst>
              <a:ext uri="{FF2B5EF4-FFF2-40B4-BE49-F238E27FC236}">
                <a16:creationId xmlns:a16="http://schemas.microsoft.com/office/drawing/2014/main" id="{F0278582-087F-27AB-4D10-A26B7FDF6BE1}"/>
              </a:ext>
            </a:extLst>
          </p:cNvPr>
          <p:cNvSpPr>
            <a:spLocks noChangeArrowheads="1"/>
          </p:cNvSpPr>
          <p:nvPr/>
        </p:nvSpPr>
        <p:spPr bwMode="auto">
          <a:xfrm>
            <a:off x="7372350" y="2039938"/>
            <a:ext cx="1257300" cy="43497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600"/>
              <a:t>No</a:t>
            </a:r>
            <a:r>
              <a:rPr lang="ja-JP" altLang="en-US" sz="1600"/>
              <a:t>の処理</a:t>
            </a:r>
          </a:p>
        </p:txBody>
      </p:sp>
      <p:sp>
        <p:nvSpPr>
          <p:cNvPr id="5145" name="Text Box 96">
            <a:extLst>
              <a:ext uri="{FF2B5EF4-FFF2-40B4-BE49-F238E27FC236}">
                <a16:creationId xmlns:a16="http://schemas.microsoft.com/office/drawing/2014/main" id="{E7410DD6-027C-74D1-7EFA-26F2A9EC0C28}"/>
              </a:ext>
            </a:extLst>
          </p:cNvPr>
          <p:cNvSpPr txBox="1">
            <a:spLocks noChangeArrowheads="1"/>
          </p:cNvSpPr>
          <p:nvPr/>
        </p:nvSpPr>
        <p:spPr bwMode="auto">
          <a:xfrm>
            <a:off x="4933950" y="3497263"/>
            <a:ext cx="2117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a:solidFill>
                  <a:srgbClr val="FF0000"/>
                </a:solidFill>
              </a:rPr>
              <a:t>ループ型</a:t>
            </a:r>
            <a:r>
              <a:rPr lang="en-US" altLang="ja-JP" sz="1600">
                <a:solidFill>
                  <a:srgbClr val="FF0000"/>
                </a:solidFill>
              </a:rPr>
              <a:t>(</a:t>
            </a:r>
            <a:r>
              <a:rPr lang="ja-JP" altLang="en-US" sz="1600">
                <a:solidFill>
                  <a:srgbClr val="FF0000"/>
                </a:solidFill>
              </a:rPr>
              <a:t>繰返し型</a:t>
            </a:r>
            <a:r>
              <a:rPr lang="en-US" altLang="ja-JP" sz="1600">
                <a:solidFill>
                  <a:srgbClr val="FF0000"/>
                </a:solidFill>
              </a:rPr>
              <a:t>)</a:t>
            </a:r>
          </a:p>
        </p:txBody>
      </p:sp>
      <p:grpSp>
        <p:nvGrpSpPr>
          <p:cNvPr id="5146" name="Group 132">
            <a:extLst>
              <a:ext uri="{FF2B5EF4-FFF2-40B4-BE49-F238E27FC236}">
                <a16:creationId xmlns:a16="http://schemas.microsoft.com/office/drawing/2014/main" id="{CE158CCD-FEFD-CEB9-9ECE-F2D958EF63E5}"/>
              </a:ext>
            </a:extLst>
          </p:cNvPr>
          <p:cNvGrpSpPr>
            <a:grpSpLocks/>
          </p:cNvGrpSpPr>
          <p:nvPr/>
        </p:nvGrpSpPr>
        <p:grpSpPr bwMode="auto">
          <a:xfrm>
            <a:off x="7126288" y="3897313"/>
            <a:ext cx="1760537" cy="2160587"/>
            <a:chOff x="4489" y="2455"/>
            <a:chExt cx="1109" cy="1361"/>
          </a:xfrm>
        </p:grpSpPr>
        <p:sp>
          <p:nvSpPr>
            <p:cNvPr id="5169" name="AutoShape 87">
              <a:extLst>
                <a:ext uri="{FF2B5EF4-FFF2-40B4-BE49-F238E27FC236}">
                  <a16:creationId xmlns:a16="http://schemas.microsoft.com/office/drawing/2014/main" id="{4B04BA70-9646-58A9-B056-D4E18B19101F}"/>
                </a:ext>
              </a:extLst>
            </p:cNvPr>
            <p:cNvSpPr>
              <a:spLocks noChangeArrowheads="1"/>
            </p:cNvSpPr>
            <p:nvPr/>
          </p:nvSpPr>
          <p:spPr bwMode="auto">
            <a:xfrm>
              <a:off x="4571" y="2648"/>
              <a:ext cx="830" cy="311"/>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終了条件</a:t>
              </a:r>
            </a:p>
          </p:txBody>
        </p:sp>
        <p:sp>
          <p:nvSpPr>
            <p:cNvPr id="5170" name="AutoShape 88">
              <a:extLst>
                <a:ext uri="{FF2B5EF4-FFF2-40B4-BE49-F238E27FC236}">
                  <a16:creationId xmlns:a16="http://schemas.microsoft.com/office/drawing/2014/main" id="{43B6C5D8-E6BF-F005-AA6E-990EE3FA788F}"/>
                </a:ext>
              </a:extLst>
            </p:cNvPr>
            <p:cNvSpPr>
              <a:spLocks noChangeArrowheads="1"/>
            </p:cNvSpPr>
            <p:nvPr/>
          </p:nvSpPr>
          <p:spPr bwMode="auto">
            <a:xfrm>
              <a:off x="4592" y="3135"/>
              <a:ext cx="792" cy="27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ループの処理</a:t>
              </a:r>
            </a:p>
          </p:txBody>
        </p:sp>
        <p:sp>
          <p:nvSpPr>
            <p:cNvPr id="5171" name="Line 89">
              <a:extLst>
                <a:ext uri="{FF2B5EF4-FFF2-40B4-BE49-F238E27FC236}">
                  <a16:creationId xmlns:a16="http://schemas.microsoft.com/office/drawing/2014/main" id="{082C7F19-6859-89FE-4886-3E2944EA8000}"/>
                </a:ext>
              </a:extLst>
            </p:cNvPr>
            <p:cNvSpPr>
              <a:spLocks noChangeShapeType="1"/>
            </p:cNvSpPr>
            <p:nvPr/>
          </p:nvSpPr>
          <p:spPr bwMode="auto">
            <a:xfrm>
              <a:off x="4991" y="2961"/>
              <a:ext cx="1" cy="18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2" name="Line 90">
              <a:extLst>
                <a:ext uri="{FF2B5EF4-FFF2-40B4-BE49-F238E27FC236}">
                  <a16:creationId xmlns:a16="http://schemas.microsoft.com/office/drawing/2014/main" id="{59B4D140-17C4-730D-1C1F-55BF833EC6C6}"/>
                </a:ext>
              </a:extLst>
            </p:cNvPr>
            <p:cNvSpPr>
              <a:spLocks noChangeShapeType="1"/>
            </p:cNvSpPr>
            <p:nvPr/>
          </p:nvSpPr>
          <p:spPr bwMode="auto">
            <a:xfrm>
              <a:off x="4995" y="3642"/>
              <a:ext cx="1" cy="174"/>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3" name="Line 91">
              <a:extLst>
                <a:ext uri="{FF2B5EF4-FFF2-40B4-BE49-F238E27FC236}">
                  <a16:creationId xmlns:a16="http://schemas.microsoft.com/office/drawing/2014/main" id="{DF09855E-CF71-BFAF-568A-B9E840253067}"/>
                </a:ext>
              </a:extLst>
            </p:cNvPr>
            <p:cNvSpPr>
              <a:spLocks noChangeShapeType="1"/>
            </p:cNvSpPr>
            <p:nvPr/>
          </p:nvSpPr>
          <p:spPr bwMode="auto">
            <a:xfrm>
              <a:off x="4980" y="2455"/>
              <a:ext cx="1" cy="192"/>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4" name="Text Box 92">
              <a:extLst>
                <a:ext uri="{FF2B5EF4-FFF2-40B4-BE49-F238E27FC236}">
                  <a16:creationId xmlns:a16="http://schemas.microsoft.com/office/drawing/2014/main" id="{AF7FC71C-21DB-135C-1B30-BE9765BA6F13}"/>
                </a:ext>
              </a:extLst>
            </p:cNvPr>
            <p:cNvSpPr txBox="1">
              <a:spLocks noChangeArrowheads="1"/>
            </p:cNvSpPr>
            <p:nvPr/>
          </p:nvSpPr>
          <p:spPr bwMode="auto">
            <a:xfrm>
              <a:off x="4976" y="2930"/>
              <a:ext cx="37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5175" name="Line 93">
              <a:extLst>
                <a:ext uri="{FF2B5EF4-FFF2-40B4-BE49-F238E27FC236}">
                  <a16:creationId xmlns:a16="http://schemas.microsoft.com/office/drawing/2014/main" id="{2429EB85-1BDE-FF1B-8328-6C8AC76F15A5}"/>
                </a:ext>
              </a:extLst>
            </p:cNvPr>
            <p:cNvSpPr>
              <a:spLocks noChangeShapeType="1"/>
            </p:cNvSpPr>
            <p:nvPr/>
          </p:nvSpPr>
          <p:spPr bwMode="auto">
            <a:xfrm>
              <a:off x="5390" y="2792"/>
              <a:ext cx="91"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6" name="Line 94">
              <a:extLst>
                <a:ext uri="{FF2B5EF4-FFF2-40B4-BE49-F238E27FC236}">
                  <a16:creationId xmlns:a16="http://schemas.microsoft.com/office/drawing/2014/main" id="{0206DF2F-F8C1-11EC-0A0C-CA1BC38E53D2}"/>
                </a:ext>
              </a:extLst>
            </p:cNvPr>
            <p:cNvSpPr>
              <a:spLocks noChangeShapeType="1"/>
            </p:cNvSpPr>
            <p:nvPr/>
          </p:nvSpPr>
          <p:spPr bwMode="auto">
            <a:xfrm>
              <a:off x="5481" y="2792"/>
              <a:ext cx="0" cy="85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7" name="Line 95">
              <a:extLst>
                <a:ext uri="{FF2B5EF4-FFF2-40B4-BE49-F238E27FC236}">
                  <a16:creationId xmlns:a16="http://schemas.microsoft.com/office/drawing/2014/main" id="{B27FF8A5-F264-91AC-B2AC-E4494146D229}"/>
                </a:ext>
              </a:extLst>
            </p:cNvPr>
            <p:cNvSpPr>
              <a:spLocks noChangeShapeType="1"/>
            </p:cNvSpPr>
            <p:nvPr/>
          </p:nvSpPr>
          <p:spPr bwMode="auto">
            <a:xfrm flipH="1">
              <a:off x="4981" y="3633"/>
              <a:ext cx="491"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78" name="Text Box 97">
              <a:extLst>
                <a:ext uri="{FF2B5EF4-FFF2-40B4-BE49-F238E27FC236}">
                  <a16:creationId xmlns:a16="http://schemas.microsoft.com/office/drawing/2014/main" id="{5C82EF4E-33FC-4199-9785-2B1574901FC1}"/>
                </a:ext>
              </a:extLst>
            </p:cNvPr>
            <p:cNvSpPr txBox="1">
              <a:spLocks noChangeArrowheads="1"/>
            </p:cNvSpPr>
            <p:nvPr/>
          </p:nvSpPr>
          <p:spPr bwMode="auto">
            <a:xfrm>
              <a:off x="5228" y="2598"/>
              <a:ext cx="37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5179" name="Line 98">
              <a:extLst>
                <a:ext uri="{FF2B5EF4-FFF2-40B4-BE49-F238E27FC236}">
                  <a16:creationId xmlns:a16="http://schemas.microsoft.com/office/drawing/2014/main" id="{A61C0C45-73A3-D2C0-B65D-52C9F96CF4EA}"/>
                </a:ext>
              </a:extLst>
            </p:cNvPr>
            <p:cNvSpPr>
              <a:spLocks noChangeShapeType="1"/>
            </p:cNvSpPr>
            <p:nvPr/>
          </p:nvSpPr>
          <p:spPr bwMode="auto">
            <a:xfrm>
              <a:off x="4489" y="2560"/>
              <a:ext cx="484"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80" name="Line 99">
              <a:extLst>
                <a:ext uri="{FF2B5EF4-FFF2-40B4-BE49-F238E27FC236}">
                  <a16:creationId xmlns:a16="http://schemas.microsoft.com/office/drawing/2014/main" id="{4CC87836-5D35-4325-2C02-50F6AE2F95C1}"/>
                </a:ext>
              </a:extLst>
            </p:cNvPr>
            <p:cNvSpPr>
              <a:spLocks noChangeShapeType="1"/>
            </p:cNvSpPr>
            <p:nvPr/>
          </p:nvSpPr>
          <p:spPr bwMode="auto">
            <a:xfrm>
              <a:off x="4498" y="2560"/>
              <a:ext cx="0" cy="969"/>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81" name="Line 100">
              <a:extLst>
                <a:ext uri="{FF2B5EF4-FFF2-40B4-BE49-F238E27FC236}">
                  <a16:creationId xmlns:a16="http://schemas.microsoft.com/office/drawing/2014/main" id="{B22C4475-452B-3501-547D-4759ECA03BC8}"/>
                </a:ext>
              </a:extLst>
            </p:cNvPr>
            <p:cNvSpPr>
              <a:spLocks noChangeShapeType="1"/>
            </p:cNvSpPr>
            <p:nvPr/>
          </p:nvSpPr>
          <p:spPr bwMode="auto">
            <a:xfrm>
              <a:off x="4507" y="3511"/>
              <a:ext cx="485"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82" name="Line 101">
              <a:extLst>
                <a:ext uri="{FF2B5EF4-FFF2-40B4-BE49-F238E27FC236}">
                  <a16:creationId xmlns:a16="http://schemas.microsoft.com/office/drawing/2014/main" id="{A0D3F028-B5BA-D9A1-F699-A5667AE42535}"/>
                </a:ext>
              </a:extLst>
            </p:cNvPr>
            <p:cNvSpPr>
              <a:spLocks noChangeShapeType="1"/>
            </p:cNvSpPr>
            <p:nvPr/>
          </p:nvSpPr>
          <p:spPr bwMode="auto">
            <a:xfrm>
              <a:off x="4982" y="3410"/>
              <a:ext cx="10" cy="10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5147" name="Group 133">
            <a:extLst>
              <a:ext uri="{FF2B5EF4-FFF2-40B4-BE49-F238E27FC236}">
                <a16:creationId xmlns:a16="http://schemas.microsoft.com/office/drawing/2014/main" id="{7AA45F88-F809-2AD6-D0BB-0E784410A889}"/>
              </a:ext>
            </a:extLst>
          </p:cNvPr>
          <p:cNvGrpSpPr>
            <a:grpSpLocks/>
          </p:cNvGrpSpPr>
          <p:nvPr/>
        </p:nvGrpSpPr>
        <p:grpSpPr bwMode="auto">
          <a:xfrm>
            <a:off x="5070475" y="3906838"/>
            <a:ext cx="1582738" cy="2160587"/>
            <a:chOff x="3121" y="2452"/>
            <a:chExt cx="997" cy="1361"/>
          </a:xfrm>
        </p:grpSpPr>
        <p:sp>
          <p:nvSpPr>
            <p:cNvPr id="5159" name="AutoShape 102">
              <a:extLst>
                <a:ext uri="{FF2B5EF4-FFF2-40B4-BE49-F238E27FC236}">
                  <a16:creationId xmlns:a16="http://schemas.microsoft.com/office/drawing/2014/main" id="{1E3E3740-0A23-B009-6FAB-F71870CC517D}"/>
                </a:ext>
              </a:extLst>
            </p:cNvPr>
            <p:cNvSpPr>
              <a:spLocks noChangeArrowheads="1"/>
            </p:cNvSpPr>
            <p:nvPr/>
          </p:nvSpPr>
          <p:spPr bwMode="auto">
            <a:xfrm>
              <a:off x="3288" y="3103"/>
              <a:ext cx="830" cy="311"/>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終了条件</a:t>
              </a:r>
            </a:p>
          </p:txBody>
        </p:sp>
        <p:sp>
          <p:nvSpPr>
            <p:cNvPr id="5160" name="AutoShape 103">
              <a:extLst>
                <a:ext uri="{FF2B5EF4-FFF2-40B4-BE49-F238E27FC236}">
                  <a16:creationId xmlns:a16="http://schemas.microsoft.com/office/drawing/2014/main" id="{219DAA9E-9871-17C8-D2DD-29A07A282589}"/>
                </a:ext>
              </a:extLst>
            </p:cNvPr>
            <p:cNvSpPr>
              <a:spLocks noChangeArrowheads="1"/>
            </p:cNvSpPr>
            <p:nvPr/>
          </p:nvSpPr>
          <p:spPr bwMode="auto">
            <a:xfrm>
              <a:off x="3317" y="2639"/>
              <a:ext cx="792" cy="274"/>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ループの処理</a:t>
              </a:r>
            </a:p>
          </p:txBody>
        </p:sp>
        <p:sp>
          <p:nvSpPr>
            <p:cNvPr id="5161" name="Line 104">
              <a:extLst>
                <a:ext uri="{FF2B5EF4-FFF2-40B4-BE49-F238E27FC236}">
                  <a16:creationId xmlns:a16="http://schemas.microsoft.com/office/drawing/2014/main" id="{1EF5874F-A530-0323-CC1D-422BBD4D386E}"/>
                </a:ext>
              </a:extLst>
            </p:cNvPr>
            <p:cNvSpPr>
              <a:spLocks noChangeShapeType="1"/>
            </p:cNvSpPr>
            <p:nvPr/>
          </p:nvSpPr>
          <p:spPr bwMode="auto">
            <a:xfrm>
              <a:off x="3707" y="2931"/>
              <a:ext cx="1" cy="18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62" name="Line 105">
              <a:extLst>
                <a:ext uri="{FF2B5EF4-FFF2-40B4-BE49-F238E27FC236}">
                  <a16:creationId xmlns:a16="http://schemas.microsoft.com/office/drawing/2014/main" id="{8860B1BD-7F8F-5AF4-F1F1-860F646308AD}"/>
                </a:ext>
              </a:extLst>
            </p:cNvPr>
            <p:cNvSpPr>
              <a:spLocks noChangeShapeType="1"/>
            </p:cNvSpPr>
            <p:nvPr/>
          </p:nvSpPr>
          <p:spPr bwMode="auto">
            <a:xfrm>
              <a:off x="3694" y="3420"/>
              <a:ext cx="1" cy="393"/>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63" name="Line 106">
              <a:extLst>
                <a:ext uri="{FF2B5EF4-FFF2-40B4-BE49-F238E27FC236}">
                  <a16:creationId xmlns:a16="http://schemas.microsoft.com/office/drawing/2014/main" id="{A56961B3-C1C7-B93A-F035-EB67A47E7B5E}"/>
                </a:ext>
              </a:extLst>
            </p:cNvPr>
            <p:cNvSpPr>
              <a:spLocks noChangeShapeType="1"/>
            </p:cNvSpPr>
            <p:nvPr/>
          </p:nvSpPr>
          <p:spPr bwMode="auto">
            <a:xfrm>
              <a:off x="3696" y="2452"/>
              <a:ext cx="1" cy="192"/>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64" name="Line 112">
              <a:extLst>
                <a:ext uri="{FF2B5EF4-FFF2-40B4-BE49-F238E27FC236}">
                  <a16:creationId xmlns:a16="http://schemas.microsoft.com/office/drawing/2014/main" id="{399C75D7-60E6-5E04-D0BF-BBD784AD01F2}"/>
                </a:ext>
              </a:extLst>
            </p:cNvPr>
            <p:cNvSpPr>
              <a:spLocks noChangeShapeType="1"/>
            </p:cNvSpPr>
            <p:nvPr/>
          </p:nvSpPr>
          <p:spPr bwMode="auto">
            <a:xfrm>
              <a:off x="3205" y="2557"/>
              <a:ext cx="484"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65" name="Line 113">
              <a:extLst>
                <a:ext uri="{FF2B5EF4-FFF2-40B4-BE49-F238E27FC236}">
                  <a16:creationId xmlns:a16="http://schemas.microsoft.com/office/drawing/2014/main" id="{77B9FFE8-E306-DEF3-19F8-4D8E8D3BFF4D}"/>
                </a:ext>
              </a:extLst>
            </p:cNvPr>
            <p:cNvSpPr>
              <a:spLocks noChangeShapeType="1"/>
            </p:cNvSpPr>
            <p:nvPr/>
          </p:nvSpPr>
          <p:spPr bwMode="auto">
            <a:xfrm>
              <a:off x="3196" y="2557"/>
              <a:ext cx="0" cy="722"/>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66" name="Line 114">
              <a:extLst>
                <a:ext uri="{FF2B5EF4-FFF2-40B4-BE49-F238E27FC236}">
                  <a16:creationId xmlns:a16="http://schemas.microsoft.com/office/drawing/2014/main" id="{DA1C5E61-BB57-B5BB-D7D6-9318FF78B1E1}"/>
                </a:ext>
              </a:extLst>
            </p:cNvPr>
            <p:cNvSpPr>
              <a:spLocks noChangeShapeType="1"/>
            </p:cNvSpPr>
            <p:nvPr/>
          </p:nvSpPr>
          <p:spPr bwMode="auto">
            <a:xfrm flipV="1">
              <a:off x="3195" y="3261"/>
              <a:ext cx="129"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67" name="Text Box 116">
              <a:extLst>
                <a:ext uri="{FF2B5EF4-FFF2-40B4-BE49-F238E27FC236}">
                  <a16:creationId xmlns:a16="http://schemas.microsoft.com/office/drawing/2014/main" id="{A72D4190-2FDB-07D5-652D-F338529AEB18}"/>
                </a:ext>
              </a:extLst>
            </p:cNvPr>
            <p:cNvSpPr txBox="1">
              <a:spLocks noChangeArrowheads="1"/>
            </p:cNvSpPr>
            <p:nvPr/>
          </p:nvSpPr>
          <p:spPr bwMode="auto">
            <a:xfrm>
              <a:off x="3121" y="3010"/>
              <a:ext cx="44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5168" name="Text Box 117">
              <a:extLst>
                <a:ext uri="{FF2B5EF4-FFF2-40B4-BE49-F238E27FC236}">
                  <a16:creationId xmlns:a16="http://schemas.microsoft.com/office/drawing/2014/main" id="{D8E5E2BC-0DB1-C506-B2A9-5766C996EA92}"/>
                </a:ext>
              </a:extLst>
            </p:cNvPr>
            <p:cNvSpPr txBox="1">
              <a:spLocks noChangeArrowheads="1"/>
            </p:cNvSpPr>
            <p:nvPr/>
          </p:nvSpPr>
          <p:spPr bwMode="auto">
            <a:xfrm>
              <a:off x="3678" y="3462"/>
              <a:ext cx="37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grpSp>
      <p:sp>
        <p:nvSpPr>
          <p:cNvPr id="5148" name="AutoShape 119">
            <a:extLst>
              <a:ext uri="{FF2B5EF4-FFF2-40B4-BE49-F238E27FC236}">
                <a16:creationId xmlns:a16="http://schemas.microsoft.com/office/drawing/2014/main" id="{FFD8AF59-D24F-8EEC-6C2A-C1470B687D63}"/>
              </a:ext>
            </a:extLst>
          </p:cNvPr>
          <p:cNvSpPr>
            <a:spLocks noChangeArrowheads="1"/>
          </p:cNvSpPr>
          <p:nvPr/>
        </p:nvSpPr>
        <p:spPr bwMode="auto">
          <a:xfrm>
            <a:off x="3609975" y="4519613"/>
            <a:ext cx="1257300" cy="434975"/>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ループの処理</a:t>
            </a:r>
          </a:p>
        </p:txBody>
      </p:sp>
      <p:sp>
        <p:nvSpPr>
          <p:cNvPr id="5149" name="Line 120">
            <a:extLst>
              <a:ext uri="{FF2B5EF4-FFF2-40B4-BE49-F238E27FC236}">
                <a16:creationId xmlns:a16="http://schemas.microsoft.com/office/drawing/2014/main" id="{2FA3FAA6-BA81-C0E0-060B-0A07ED7134B5}"/>
              </a:ext>
            </a:extLst>
          </p:cNvPr>
          <p:cNvSpPr>
            <a:spLocks noChangeShapeType="1"/>
          </p:cNvSpPr>
          <p:nvPr/>
        </p:nvSpPr>
        <p:spPr bwMode="auto">
          <a:xfrm>
            <a:off x="4243388" y="4040188"/>
            <a:ext cx="1587" cy="493712"/>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50" name="Line 128">
            <a:extLst>
              <a:ext uri="{FF2B5EF4-FFF2-40B4-BE49-F238E27FC236}">
                <a16:creationId xmlns:a16="http://schemas.microsoft.com/office/drawing/2014/main" id="{9B9EC256-554D-94A2-48F2-86CDB8E04DF4}"/>
              </a:ext>
            </a:extLst>
          </p:cNvPr>
          <p:cNvSpPr>
            <a:spLocks noChangeShapeType="1"/>
          </p:cNvSpPr>
          <p:nvPr/>
        </p:nvSpPr>
        <p:spPr bwMode="auto">
          <a:xfrm>
            <a:off x="3475038" y="4244975"/>
            <a:ext cx="782637"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51" name="Line 129">
            <a:extLst>
              <a:ext uri="{FF2B5EF4-FFF2-40B4-BE49-F238E27FC236}">
                <a16:creationId xmlns:a16="http://schemas.microsoft.com/office/drawing/2014/main" id="{A7E034B2-D2FE-88C6-6C4B-6596321E57D8}"/>
              </a:ext>
            </a:extLst>
          </p:cNvPr>
          <p:cNvSpPr>
            <a:spLocks noChangeShapeType="1"/>
          </p:cNvSpPr>
          <p:nvPr/>
        </p:nvSpPr>
        <p:spPr bwMode="auto">
          <a:xfrm>
            <a:off x="3460750" y="4202113"/>
            <a:ext cx="0" cy="942975"/>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52" name="Line 130">
            <a:extLst>
              <a:ext uri="{FF2B5EF4-FFF2-40B4-BE49-F238E27FC236}">
                <a16:creationId xmlns:a16="http://schemas.microsoft.com/office/drawing/2014/main" id="{CDDE0494-B254-CFE8-AAFF-772DF165047D}"/>
              </a:ext>
            </a:extLst>
          </p:cNvPr>
          <p:cNvSpPr>
            <a:spLocks noChangeShapeType="1"/>
          </p:cNvSpPr>
          <p:nvPr/>
        </p:nvSpPr>
        <p:spPr bwMode="auto">
          <a:xfrm>
            <a:off x="3475038" y="5116513"/>
            <a:ext cx="769937"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53" name="Line 131">
            <a:extLst>
              <a:ext uri="{FF2B5EF4-FFF2-40B4-BE49-F238E27FC236}">
                <a16:creationId xmlns:a16="http://schemas.microsoft.com/office/drawing/2014/main" id="{9EF0A056-9887-F76D-D7D7-F4C7A7295D88}"/>
              </a:ext>
            </a:extLst>
          </p:cNvPr>
          <p:cNvSpPr>
            <a:spLocks noChangeShapeType="1"/>
          </p:cNvSpPr>
          <p:nvPr/>
        </p:nvSpPr>
        <p:spPr bwMode="auto">
          <a:xfrm>
            <a:off x="4229100" y="4956175"/>
            <a:ext cx="15875" cy="15875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54" name="Text Box 134">
            <a:extLst>
              <a:ext uri="{FF2B5EF4-FFF2-40B4-BE49-F238E27FC236}">
                <a16:creationId xmlns:a16="http://schemas.microsoft.com/office/drawing/2014/main" id="{C4CE4E93-FA25-39FE-70FB-F66CE5EA9626}"/>
              </a:ext>
            </a:extLst>
          </p:cNvPr>
          <p:cNvSpPr txBox="1">
            <a:spLocks noChangeArrowheads="1"/>
          </p:cNvSpPr>
          <p:nvPr/>
        </p:nvSpPr>
        <p:spPr bwMode="auto">
          <a:xfrm>
            <a:off x="3657600" y="6124575"/>
            <a:ext cx="1204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a:t>無限ループ</a:t>
            </a:r>
          </a:p>
        </p:txBody>
      </p:sp>
      <p:sp>
        <p:nvSpPr>
          <p:cNvPr id="5155" name="Text Box 135">
            <a:extLst>
              <a:ext uri="{FF2B5EF4-FFF2-40B4-BE49-F238E27FC236}">
                <a16:creationId xmlns:a16="http://schemas.microsoft.com/office/drawing/2014/main" id="{00A163D4-59F9-68F8-B7EC-668BD09F53F3}"/>
              </a:ext>
            </a:extLst>
          </p:cNvPr>
          <p:cNvSpPr txBox="1">
            <a:spLocks noChangeArrowheads="1"/>
          </p:cNvSpPr>
          <p:nvPr/>
        </p:nvSpPr>
        <p:spPr bwMode="auto">
          <a:xfrm>
            <a:off x="5233988" y="6118225"/>
            <a:ext cx="1625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a:t>後判断ループ</a:t>
            </a:r>
          </a:p>
        </p:txBody>
      </p:sp>
      <p:sp>
        <p:nvSpPr>
          <p:cNvPr id="5156" name="Text Box 136">
            <a:extLst>
              <a:ext uri="{FF2B5EF4-FFF2-40B4-BE49-F238E27FC236}">
                <a16:creationId xmlns:a16="http://schemas.microsoft.com/office/drawing/2014/main" id="{8F94B8CF-669C-1E7A-5862-8ADF93753FC0}"/>
              </a:ext>
            </a:extLst>
          </p:cNvPr>
          <p:cNvSpPr txBox="1">
            <a:spLocks noChangeArrowheads="1"/>
          </p:cNvSpPr>
          <p:nvPr/>
        </p:nvSpPr>
        <p:spPr bwMode="auto">
          <a:xfrm>
            <a:off x="7127875" y="6096000"/>
            <a:ext cx="1625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600"/>
              <a:t>前判断ループ</a:t>
            </a:r>
          </a:p>
        </p:txBody>
      </p:sp>
      <p:pic>
        <p:nvPicPr>
          <p:cNvPr id="5157" name="Picture 137" descr="A13A_Wich1">
            <a:extLst>
              <a:ext uri="{FF2B5EF4-FFF2-40B4-BE49-F238E27FC236}">
                <a16:creationId xmlns:a16="http://schemas.microsoft.com/office/drawing/2014/main" id="{3AD1B1BB-277E-8112-FAEC-AF800DA903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 y="4995863"/>
            <a:ext cx="1228725"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58" name="AutoShape 138">
            <a:extLst>
              <a:ext uri="{FF2B5EF4-FFF2-40B4-BE49-F238E27FC236}">
                <a16:creationId xmlns:a16="http://schemas.microsoft.com/office/drawing/2014/main" id="{2A95682C-DE51-BE60-A7DB-09339040287E}"/>
              </a:ext>
            </a:extLst>
          </p:cNvPr>
          <p:cNvSpPr>
            <a:spLocks noChangeArrowheads="1"/>
          </p:cNvSpPr>
          <p:nvPr/>
        </p:nvSpPr>
        <p:spPr bwMode="auto">
          <a:xfrm>
            <a:off x="392113" y="3482975"/>
            <a:ext cx="2482850" cy="1379538"/>
          </a:xfrm>
          <a:prstGeom prst="wedgeRectCallout">
            <a:avLst>
              <a:gd name="adj1" fmla="val -22954"/>
              <a:gd name="adj2" fmla="val 66801"/>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600"/>
              <a:t>プログラムや人間の判断などのアルゴリズムは基本的に、逐次型、分岐型、ループ型の組み合わせで表現できますね。</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ー 3">
            <a:extLst>
              <a:ext uri="{FF2B5EF4-FFF2-40B4-BE49-F238E27FC236}">
                <a16:creationId xmlns:a16="http://schemas.microsoft.com/office/drawing/2014/main" id="{9DCC6ACA-E3B7-C0DA-029D-74548C37F294}"/>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C4A170B-4E9D-4B46-BD80-4260C2DA62F8}" type="slidenum">
              <a:rPr kumimoji="0" lang="en-US" altLang="ja-JP" sz="1400">
                <a:solidFill>
                  <a:srgbClr val="000000"/>
                </a:solidFill>
              </a:rPr>
              <a:pPr>
                <a:spcBef>
                  <a:spcPct val="0"/>
                </a:spcBef>
                <a:buFontTx/>
                <a:buNone/>
              </a:pPr>
              <a:t>4</a:t>
            </a:fld>
            <a:endParaRPr kumimoji="0" lang="en-US" altLang="ja-JP" sz="1400">
              <a:solidFill>
                <a:srgbClr val="000000"/>
              </a:solidFill>
            </a:endParaRPr>
          </a:p>
        </p:txBody>
      </p:sp>
      <p:sp>
        <p:nvSpPr>
          <p:cNvPr id="6147" name="Text Box 3">
            <a:extLst>
              <a:ext uri="{FF2B5EF4-FFF2-40B4-BE49-F238E27FC236}">
                <a16:creationId xmlns:a16="http://schemas.microsoft.com/office/drawing/2014/main" id="{A717E10A-55C2-2C90-41A1-248FA00A810A}"/>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000000"/>
                </a:solidFill>
              </a:rPr>
              <a:t>演習</a:t>
            </a:r>
            <a:r>
              <a:rPr lang="en-US" altLang="ja-JP" sz="2000" b="1">
                <a:solidFill>
                  <a:srgbClr val="000000"/>
                </a:solidFill>
              </a:rPr>
              <a:t>: </a:t>
            </a:r>
            <a:r>
              <a:rPr lang="ja-JP" altLang="en-US" sz="2000" b="1">
                <a:solidFill>
                  <a:srgbClr val="000000"/>
                </a:solidFill>
              </a:rPr>
              <a:t>一番簡単な自動販売機を作ってみよう。</a:t>
            </a:r>
            <a:endParaRPr lang="ja-JP" altLang="en-US" sz="1800" b="1">
              <a:solidFill>
                <a:srgbClr val="000000"/>
              </a:solidFill>
            </a:endParaRPr>
          </a:p>
        </p:txBody>
      </p:sp>
      <p:sp>
        <p:nvSpPr>
          <p:cNvPr id="6148" name="Text Box 17">
            <a:extLst>
              <a:ext uri="{FF2B5EF4-FFF2-40B4-BE49-F238E27FC236}">
                <a16:creationId xmlns:a16="http://schemas.microsoft.com/office/drawing/2014/main" id="{58568EA1-5986-5E03-9459-22325A628D4D}"/>
              </a:ext>
            </a:extLst>
          </p:cNvPr>
          <p:cNvSpPr txBox="1">
            <a:spLocks noChangeArrowheads="1"/>
          </p:cNvSpPr>
          <p:nvPr/>
        </p:nvSpPr>
        <p:spPr bwMode="auto">
          <a:xfrm>
            <a:off x="900113" y="1692275"/>
            <a:ext cx="3738562" cy="1077913"/>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000000"/>
                </a:solidFill>
              </a:rPr>
              <a:t>では、一番簡単な自動販売機を</a:t>
            </a:r>
            <a:r>
              <a:rPr lang="en-US" altLang="ja-JP" sz="1600">
                <a:solidFill>
                  <a:srgbClr val="000000"/>
                </a:solidFill>
              </a:rPr>
              <a:t>Scratch</a:t>
            </a:r>
            <a:r>
              <a:rPr lang="ja-JP" altLang="en-US" sz="1600">
                <a:solidFill>
                  <a:srgbClr val="000000"/>
                </a:solidFill>
              </a:rPr>
              <a:t>で作ってみましょう。</a:t>
            </a:r>
            <a:br>
              <a:rPr lang="ja-JP" altLang="en-US" sz="1600">
                <a:solidFill>
                  <a:srgbClr val="000000"/>
                </a:solidFill>
              </a:rPr>
            </a:br>
            <a:r>
              <a:rPr lang="ja-JP" altLang="en-US" sz="1600">
                <a:solidFill>
                  <a:srgbClr val="000000"/>
                </a:solidFill>
              </a:rPr>
              <a:t>こんな簡単なしくみでも、ちゃんとした見栄えを考えると大変かもしれませんね。</a:t>
            </a:r>
            <a:endParaRPr lang="en-US" altLang="ja-JP" sz="1600">
              <a:solidFill>
                <a:srgbClr val="000000"/>
              </a:solidFill>
            </a:endParaRPr>
          </a:p>
        </p:txBody>
      </p:sp>
      <p:pic>
        <p:nvPicPr>
          <p:cNvPr id="6149" name="Picture 25" descr="A13A_教師6">
            <a:extLst>
              <a:ext uri="{FF2B5EF4-FFF2-40B4-BE49-F238E27FC236}">
                <a16:creationId xmlns:a16="http://schemas.microsoft.com/office/drawing/2014/main" id="{03F99A69-4C72-23AF-EC9C-88C652D725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00" y="2355850"/>
            <a:ext cx="2076450" cy="421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a:extLst>
              <a:ext uri="{FF2B5EF4-FFF2-40B4-BE49-F238E27FC236}">
                <a16:creationId xmlns:a16="http://schemas.microsoft.com/office/drawing/2014/main" id="{4782024C-3F20-35F6-698D-334B715402FD}"/>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C49E5ED2-B3F6-4C04-963C-1D4E98BD4ED7}" type="slidenum">
              <a:rPr kumimoji="0" lang="en-US" altLang="ja-JP" sz="1400">
                <a:solidFill>
                  <a:srgbClr val="000000"/>
                </a:solidFill>
              </a:rPr>
              <a:pPr>
                <a:spcBef>
                  <a:spcPct val="0"/>
                </a:spcBef>
                <a:buFontTx/>
                <a:buNone/>
              </a:pPr>
              <a:t>5</a:t>
            </a:fld>
            <a:endParaRPr kumimoji="0" lang="en-US" altLang="ja-JP" sz="1400">
              <a:solidFill>
                <a:srgbClr val="000000"/>
              </a:solidFill>
            </a:endParaRPr>
          </a:p>
        </p:txBody>
      </p:sp>
      <p:sp>
        <p:nvSpPr>
          <p:cNvPr id="7171" name="Text Box 3">
            <a:extLst>
              <a:ext uri="{FF2B5EF4-FFF2-40B4-BE49-F238E27FC236}">
                <a16:creationId xmlns:a16="http://schemas.microsoft.com/office/drawing/2014/main" id="{0F096C7E-E040-B811-FBB3-1FC2490179FB}"/>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000000"/>
                </a:solidFill>
              </a:rPr>
              <a:t>プログラムサンプル</a:t>
            </a:r>
            <a:r>
              <a:rPr lang="en-US" altLang="ja-JP" sz="2000" b="1">
                <a:solidFill>
                  <a:srgbClr val="000000"/>
                </a:solidFill>
              </a:rPr>
              <a:t>1A</a:t>
            </a:r>
            <a:r>
              <a:rPr lang="ja-JP" altLang="en-US" sz="2000" b="1">
                <a:solidFill>
                  <a:srgbClr val="000000"/>
                </a:solidFill>
              </a:rPr>
              <a:t>。</a:t>
            </a:r>
            <a:r>
              <a:rPr lang="en-US" altLang="ja-JP" sz="2000" b="1">
                <a:solidFill>
                  <a:srgbClr val="000000"/>
                </a:solidFill>
              </a:rPr>
              <a:t>[Vending01A]</a:t>
            </a:r>
            <a:endParaRPr lang="ja-JP" altLang="en-US" sz="1800" b="1">
              <a:solidFill>
                <a:srgbClr val="000000"/>
              </a:solidFill>
            </a:endParaRPr>
          </a:p>
        </p:txBody>
      </p:sp>
      <p:pic>
        <p:nvPicPr>
          <p:cNvPr id="7172" name="図 1">
            <a:extLst>
              <a:ext uri="{FF2B5EF4-FFF2-40B4-BE49-F238E27FC236}">
                <a16:creationId xmlns:a16="http://schemas.microsoft.com/office/drawing/2014/main" id="{812F3CAE-93E1-CDAD-8D1E-54B5745A7C6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9425" y="701675"/>
            <a:ext cx="7658100" cy="474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テキスト ボックス 7">
            <a:extLst>
              <a:ext uri="{FF2B5EF4-FFF2-40B4-BE49-F238E27FC236}">
                <a16:creationId xmlns:a16="http://schemas.microsoft.com/office/drawing/2014/main" id="{81286C3A-2583-AECE-AEE0-D5CAB22E800A}"/>
              </a:ext>
            </a:extLst>
          </p:cNvPr>
          <p:cNvSpPr txBox="1">
            <a:spLocks noChangeArrowheads="1"/>
          </p:cNvSpPr>
          <p:nvPr/>
        </p:nvSpPr>
        <p:spPr bwMode="auto">
          <a:xfrm>
            <a:off x="698500" y="5692775"/>
            <a:ext cx="6789738" cy="338138"/>
          </a:xfrm>
          <a:prstGeom prst="rect">
            <a:avLst/>
          </a:prstGeom>
          <a:solidFill>
            <a:schemeClr val="accent1"/>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t>自動販売機の動きだけをテキストでやってみました。</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番号プレースホルダー 3">
            <a:extLst>
              <a:ext uri="{FF2B5EF4-FFF2-40B4-BE49-F238E27FC236}">
                <a16:creationId xmlns:a16="http://schemas.microsoft.com/office/drawing/2014/main" id="{6D7BC135-5CEE-FE8B-9953-42F47295B732}"/>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D6C1E402-32B7-4DC0-96F1-18E8B3DBBF5A}" type="slidenum">
              <a:rPr kumimoji="0" lang="en-US" altLang="ja-JP" sz="1400">
                <a:solidFill>
                  <a:srgbClr val="000000"/>
                </a:solidFill>
              </a:rPr>
              <a:pPr>
                <a:spcBef>
                  <a:spcPct val="0"/>
                </a:spcBef>
                <a:buFontTx/>
                <a:buNone/>
              </a:pPr>
              <a:t>6</a:t>
            </a:fld>
            <a:endParaRPr kumimoji="0" lang="en-US" altLang="ja-JP" sz="1400">
              <a:solidFill>
                <a:srgbClr val="000000"/>
              </a:solidFill>
            </a:endParaRPr>
          </a:p>
        </p:txBody>
      </p:sp>
      <p:sp>
        <p:nvSpPr>
          <p:cNvPr id="8195" name="Text Box 3">
            <a:extLst>
              <a:ext uri="{FF2B5EF4-FFF2-40B4-BE49-F238E27FC236}">
                <a16:creationId xmlns:a16="http://schemas.microsoft.com/office/drawing/2014/main" id="{FA29F5BC-2190-C676-C6DE-196738930DC9}"/>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000000"/>
                </a:solidFill>
              </a:rPr>
              <a:t>プログラムサンプル</a:t>
            </a:r>
            <a:r>
              <a:rPr lang="en-US" altLang="ja-JP" sz="2000" b="1">
                <a:solidFill>
                  <a:srgbClr val="000000"/>
                </a:solidFill>
              </a:rPr>
              <a:t>1B</a:t>
            </a:r>
            <a:r>
              <a:rPr lang="ja-JP" altLang="en-US" sz="2000" b="1">
                <a:solidFill>
                  <a:srgbClr val="000000"/>
                </a:solidFill>
              </a:rPr>
              <a:t>。</a:t>
            </a:r>
            <a:r>
              <a:rPr lang="en-US" altLang="ja-JP" sz="2000" b="1">
                <a:solidFill>
                  <a:srgbClr val="000000"/>
                </a:solidFill>
              </a:rPr>
              <a:t>[Vending01B]</a:t>
            </a:r>
            <a:endParaRPr lang="ja-JP" altLang="en-US" sz="1800" b="1">
              <a:solidFill>
                <a:srgbClr val="000000"/>
              </a:solidFill>
            </a:endParaRPr>
          </a:p>
        </p:txBody>
      </p:sp>
      <p:sp>
        <p:nvSpPr>
          <p:cNvPr id="8196" name="テキスト ボックス 7">
            <a:extLst>
              <a:ext uri="{FF2B5EF4-FFF2-40B4-BE49-F238E27FC236}">
                <a16:creationId xmlns:a16="http://schemas.microsoft.com/office/drawing/2014/main" id="{AFBB75EC-78B3-DF8B-E903-8FF9E8A319A7}"/>
              </a:ext>
            </a:extLst>
          </p:cNvPr>
          <p:cNvSpPr txBox="1">
            <a:spLocks noChangeArrowheads="1"/>
          </p:cNvSpPr>
          <p:nvPr/>
        </p:nvSpPr>
        <p:spPr bwMode="auto">
          <a:xfrm>
            <a:off x="698500" y="5692775"/>
            <a:ext cx="6789738" cy="338138"/>
          </a:xfrm>
          <a:prstGeom prst="rect">
            <a:avLst/>
          </a:prstGeom>
          <a:solidFill>
            <a:schemeClr val="accent1"/>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自動販売機のグラフィクを少しだけ追加してみました。</a:t>
            </a:r>
          </a:p>
        </p:txBody>
      </p:sp>
      <p:pic>
        <p:nvPicPr>
          <p:cNvPr id="8197" name="図 2">
            <a:extLst>
              <a:ext uri="{FF2B5EF4-FFF2-40B4-BE49-F238E27FC236}">
                <a16:creationId xmlns:a16="http://schemas.microsoft.com/office/drawing/2014/main" id="{59FA7127-5971-8FA1-6E5A-0E5F780B894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822325"/>
            <a:ext cx="6807200" cy="420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ー 3">
            <a:extLst>
              <a:ext uri="{FF2B5EF4-FFF2-40B4-BE49-F238E27FC236}">
                <a16:creationId xmlns:a16="http://schemas.microsoft.com/office/drawing/2014/main" id="{6E592DF1-C610-8883-5FAC-58544A317E77}"/>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1643E13D-8B13-47D3-A4D2-FB999E801EA8}" type="slidenum">
              <a:rPr kumimoji="0" lang="en-US" altLang="ja-JP" sz="1400">
                <a:solidFill>
                  <a:srgbClr val="000000"/>
                </a:solidFill>
              </a:rPr>
              <a:pPr>
                <a:spcBef>
                  <a:spcPct val="0"/>
                </a:spcBef>
                <a:buFontTx/>
                <a:buNone/>
              </a:pPr>
              <a:t>7</a:t>
            </a:fld>
            <a:endParaRPr kumimoji="0" lang="en-US" altLang="ja-JP" sz="1400">
              <a:solidFill>
                <a:srgbClr val="000000"/>
              </a:solidFill>
            </a:endParaRPr>
          </a:p>
        </p:txBody>
      </p:sp>
      <p:sp>
        <p:nvSpPr>
          <p:cNvPr id="9219" name="Text Box 3">
            <a:extLst>
              <a:ext uri="{FF2B5EF4-FFF2-40B4-BE49-F238E27FC236}">
                <a16:creationId xmlns:a16="http://schemas.microsoft.com/office/drawing/2014/main" id="{646E7E50-372F-29EB-5407-E1BD33BDC0C7}"/>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solidFill>
                  <a:srgbClr val="000000"/>
                </a:solidFill>
              </a:rPr>
              <a:t>プログラムサンプル</a:t>
            </a:r>
            <a:r>
              <a:rPr lang="en-US" altLang="ja-JP" sz="2000" b="1">
                <a:solidFill>
                  <a:srgbClr val="000000"/>
                </a:solidFill>
              </a:rPr>
              <a:t>1C</a:t>
            </a:r>
            <a:r>
              <a:rPr lang="ja-JP" altLang="en-US" sz="2000" b="1">
                <a:solidFill>
                  <a:srgbClr val="000000"/>
                </a:solidFill>
              </a:rPr>
              <a:t>。</a:t>
            </a:r>
            <a:r>
              <a:rPr lang="en-US" altLang="ja-JP" sz="2000" b="1">
                <a:solidFill>
                  <a:srgbClr val="000000"/>
                </a:solidFill>
              </a:rPr>
              <a:t>[Vending01C]</a:t>
            </a:r>
            <a:endParaRPr lang="ja-JP" altLang="en-US" sz="1800" b="1">
              <a:solidFill>
                <a:srgbClr val="000000"/>
              </a:solidFill>
            </a:endParaRPr>
          </a:p>
        </p:txBody>
      </p:sp>
      <p:sp>
        <p:nvSpPr>
          <p:cNvPr id="9220" name="テキスト ボックス 7">
            <a:extLst>
              <a:ext uri="{FF2B5EF4-FFF2-40B4-BE49-F238E27FC236}">
                <a16:creationId xmlns:a16="http://schemas.microsoft.com/office/drawing/2014/main" id="{43CDA635-9BCE-20C7-663C-D7E6A50D65C7}"/>
              </a:ext>
            </a:extLst>
          </p:cNvPr>
          <p:cNvSpPr txBox="1">
            <a:spLocks noChangeArrowheads="1"/>
          </p:cNvSpPr>
          <p:nvPr/>
        </p:nvSpPr>
        <p:spPr bwMode="auto">
          <a:xfrm>
            <a:off x="671513" y="4808538"/>
            <a:ext cx="6789737" cy="585787"/>
          </a:xfrm>
          <a:prstGeom prst="rect">
            <a:avLst/>
          </a:prstGeom>
          <a:solidFill>
            <a:schemeClr val="accent1"/>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rPr>
              <a:t>お金を入れたり、ボタンを押したりできるようにすると、少しプログラム自体も複雑になってきます。</a:t>
            </a:r>
          </a:p>
        </p:txBody>
      </p:sp>
      <p:pic>
        <p:nvPicPr>
          <p:cNvPr id="9221" name="図 1">
            <a:extLst>
              <a:ext uri="{FF2B5EF4-FFF2-40B4-BE49-F238E27FC236}">
                <a16:creationId xmlns:a16="http://schemas.microsoft.com/office/drawing/2014/main" id="{3DC6C358-93FF-1FDE-FBDA-545CC20E4C9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 y="1044575"/>
            <a:ext cx="8474075" cy="342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番号プレースホルダー 3">
            <a:extLst>
              <a:ext uri="{FF2B5EF4-FFF2-40B4-BE49-F238E27FC236}">
                <a16:creationId xmlns:a16="http://schemas.microsoft.com/office/drawing/2014/main" id="{2FB81C23-0151-0CCA-124D-15AEB9EC1B71}"/>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DE16CF17-5869-496E-8D21-8F3B1DAC1EBD}" type="slidenum">
              <a:rPr kumimoji="0" lang="en-US" altLang="ja-JP" sz="1400"/>
              <a:pPr>
                <a:spcBef>
                  <a:spcPct val="0"/>
                </a:spcBef>
                <a:buFontTx/>
                <a:buNone/>
              </a:pPr>
              <a:t>8</a:t>
            </a:fld>
            <a:endParaRPr kumimoji="0" lang="en-US" altLang="ja-JP" sz="1400"/>
          </a:p>
        </p:txBody>
      </p:sp>
      <p:sp>
        <p:nvSpPr>
          <p:cNvPr id="10243" name="Text Box 2">
            <a:extLst>
              <a:ext uri="{FF2B5EF4-FFF2-40B4-BE49-F238E27FC236}">
                <a16:creationId xmlns:a16="http://schemas.microsoft.com/office/drawing/2014/main" id="{45DD178E-8BB2-86B3-5CA2-C2D208E9C915}"/>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t>ちょっとだけ複雑な自動販売機</a:t>
            </a:r>
            <a:endParaRPr lang="ja-JP" altLang="en-US" sz="1800" b="1"/>
          </a:p>
        </p:txBody>
      </p:sp>
      <p:sp>
        <p:nvSpPr>
          <p:cNvPr id="10244" name="Rectangle 3">
            <a:extLst>
              <a:ext uri="{FF2B5EF4-FFF2-40B4-BE49-F238E27FC236}">
                <a16:creationId xmlns:a16="http://schemas.microsoft.com/office/drawing/2014/main" id="{F7C9EA22-E5D9-A913-C4CC-C813ECDCE7C8}"/>
              </a:ext>
            </a:extLst>
          </p:cNvPr>
          <p:cNvSpPr>
            <a:spLocks noChangeArrowheads="1"/>
          </p:cNvSpPr>
          <p:nvPr/>
        </p:nvSpPr>
        <p:spPr bwMode="auto">
          <a:xfrm>
            <a:off x="604838" y="854075"/>
            <a:ext cx="1676400" cy="2590800"/>
          </a:xfrm>
          <a:prstGeom prst="rect">
            <a:avLst/>
          </a:prstGeom>
          <a:solidFill>
            <a:srgbClr val="FF3F3F">
              <a:alpha val="83136"/>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0245" name="Rectangle 4">
            <a:extLst>
              <a:ext uri="{FF2B5EF4-FFF2-40B4-BE49-F238E27FC236}">
                <a16:creationId xmlns:a16="http://schemas.microsoft.com/office/drawing/2014/main" id="{0DF6D9FD-9828-0BDB-A1F0-81AA270E657C}"/>
              </a:ext>
            </a:extLst>
          </p:cNvPr>
          <p:cNvSpPr>
            <a:spLocks noChangeArrowheads="1"/>
          </p:cNvSpPr>
          <p:nvPr/>
        </p:nvSpPr>
        <p:spPr bwMode="auto">
          <a:xfrm>
            <a:off x="757238" y="981075"/>
            <a:ext cx="990600" cy="1509713"/>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pic>
        <p:nvPicPr>
          <p:cNvPr id="10246" name="Picture 5">
            <a:extLst>
              <a:ext uri="{FF2B5EF4-FFF2-40B4-BE49-F238E27FC236}">
                <a16:creationId xmlns:a16="http://schemas.microsoft.com/office/drawing/2014/main" id="{75E74D8A-75CD-F9B2-8DBB-DF036CE0AD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125" y="1009650"/>
            <a:ext cx="4445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AutoShape 6">
            <a:extLst>
              <a:ext uri="{FF2B5EF4-FFF2-40B4-BE49-F238E27FC236}">
                <a16:creationId xmlns:a16="http://schemas.microsoft.com/office/drawing/2014/main" id="{5D19360D-ED89-9FFF-6EF5-95814B17C793}"/>
              </a:ext>
            </a:extLst>
          </p:cNvPr>
          <p:cNvSpPr>
            <a:spLocks noChangeArrowheads="1"/>
          </p:cNvSpPr>
          <p:nvPr/>
        </p:nvSpPr>
        <p:spPr bwMode="auto">
          <a:xfrm>
            <a:off x="1962150" y="1412875"/>
            <a:ext cx="76200" cy="381000"/>
          </a:xfrm>
          <a:prstGeom prst="bevel">
            <a:avLst>
              <a:gd name="adj" fmla="val 31250"/>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0248" name="AutoShape 7">
            <a:extLst>
              <a:ext uri="{FF2B5EF4-FFF2-40B4-BE49-F238E27FC236}">
                <a16:creationId xmlns:a16="http://schemas.microsoft.com/office/drawing/2014/main" id="{6DFA1235-642E-19E3-9882-802AEB1AE143}"/>
              </a:ext>
            </a:extLst>
          </p:cNvPr>
          <p:cNvSpPr>
            <a:spLocks noChangeArrowheads="1"/>
          </p:cNvSpPr>
          <p:nvPr/>
        </p:nvSpPr>
        <p:spPr bwMode="auto">
          <a:xfrm>
            <a:off x="985838" y="2970213"/>
            <a:ext cx="914400" cy="304800"/>
          </a:xfrm>
          <a:prstGeom prst="bevel">
            <a:avLst>
              <a:gd name="adj" fmla="val 8102"/>
            </a:avLst>
          </a:prstGeom>
          <a:solidFill>
            <a:srgbClr val="808080"/>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grpSp>
        <p:nvGrpSpPr>
          <p:cNvPr id="10249" name="Group 8">
            <a:extLst>
              <a:ext uri="{FF2B5EF4-FFF2-40B4-BE49-F238E27FC236}">
                <a16:creationId xmlns:a16="http://schemas.microsoft.com/office/drawing/2014/main" id="{BC6D27D8-29A5-CD48-02BC-50513B316322}"/>
              </a:ext>
            </a:extLst>
          </p:cNvPr>
          <p:cNvGrpSpPr>
            <a:grpSpLocks/>
          </p:cNvGrpSpPr>
          <p:nvPr/>
        </p:nvGrpSpPr>
        <p:grpSpPr bwMode="auto">
          <a:xfrm>
            <a:off x="822325" y="1860550"/>
            <a:ext cx="914400" cy="244475"/>
            <a:chOff x="2421" y="1584"/>
            <a:chExt cx="576" cy="154"/>
          </a:xfrm>
        </p:grpSpPr>
        <p:sp>
          <p:nvSpPr>
            <p:cNvPr id="10304" name="AutoShape 9">
              <a:extLst>
                <a:ext uri="{FF2B5EF4-FFF2-40B4-BE49-F238E27FC236}">
                  <a16:creationId xmlns:a16="http://schemas.microsoft.com/office/drawing/2014/main" id="{5B024800-D9A8-3088-949A-5D78ED59912D}"/>
                </a:ext>
              </a:extLst>
            </p:cNvPr>
            <p:cNvSpPr>
              <a:spLocks noChangeArrowheads="1"/>
            </p:cNvSpPr>
            <p:nvPr/>
          </p:nvSpPr>
          <p:spPr bwMode="auto">
            <a:xfrm>
              <a:off x="2496" y="1584"/>
              <a:ext cx="384" cy="144"/>
            </a:xfrm>
            <a:prstGeom prst="bevel">
              <a:avLst>
                <a:gd name="adj" fmla="val 8102"/>
              </a:avLst>
            </a:prstGeom>
            <a:solidFill>
              <a:srgbClr val="808080"/>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0305" name="Text Box 10">
              <a:extLst>
                <a:ext uri="{FF2B5EF4-FFF2-40B4-BE49-F238E27FC236}">
                  <a16:creationId xmlns:a16="http://schemas.microsoft.com/office/drawing/2014/main" id="{F04E8427-904A-1AC9-DF0C-4E36AA7F23D4}"/>
                </a:ext>
              </a:extLst>
            </p:cNvPr>
            <p:cNvSpPr txBox="1">
              <a:spLocks noChangeArrowheads="1"/>
            </p:cNvSpPr>
            <p:nvPr/>
          </p:nvSpPr>
          <p:spPr bwMode="auto">
            <a:xfrm>
              <a:off x="2421" y="1584"/>
              <a:ext cx="5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b="1"/>
                <a:t>100</a:t>
              </a:r>
              <a:r>
                <a:rPr lang="ja-JP" altLang="en-US" sz="1000" b="1"/>
                <a:t>円</a:t>
              </a:r>
            </a:p>
          </p:txBody>
        </p:sp>
      </p:grpSp>
      <p:pic>
        <p:nvPicPr>
          <p:cNvPr id="10250" name="Picture 11">
            <a:extLst>
              <a:ext uri="{FF2B5EF4-FFF2-40B4-BE49-F238E27FC236}">
                <a16:creationId xmlns:a16="http://schemas.microsoft.com/office/drawing/2014/main" id="{6E3977DE-6E22-C738-F911-210C8523EA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7600" y="766763"/>
            <a:ext cx="4048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1" name="AutoShape 12">
            <a:extLst>
              <a:ext uri="{FF2B5EF4-FFF2-40B4-BE49-F238E27FC236}">
                <a16:creationId xmlns:a16="http://schemas.microsoft.com/office/drawing/2014/main" id="{1608CD84-460E-7324-5E37-3F7554327DAC}"/>
              </a:ext>
            </a:extLst>
          </p:cNvPr>
          <p:cNvSpPr>
            <a:spLocks noChangeArrowheads="1"/>
          </p:cNvSpPr>
          <p:nvPr/>
        </p:nvSpPr>
        <p:spPr bwMode="auto">
          <a:xfrm rot="2293701">
            <a:off x="2092325" y="1160463"/>
            <a:ext cx="307975" cy="425450"/>
          </a:xfrm>
          <a:prstGeom prst="downArrow">
            <a:avLst>
              <a:gd name="adj1" fmla="val 42556"/>
              <a:gd name="adj2" fmla="val 59843"/>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grpSp>
        <p:nvGrpSpPr>
          <p:cNvPr id="10252" name="Group 45">
            <a:extLst>
              <a:ext uri="{FF2B5EF4-FFF2-40B4-BE49-F238E27FC236}">
                <a16:creationId xmlns:a16="http://schemas.microsoft.com/office/drawing/2014/main" id="{A82C6ED1-820B-5599-2AE0-2474D2789441}"/>
              </a:ext>
            </a:extLst>
          </p:cNvPr>
          <p:cNvGrpSpPr>
            <a:grpSpLocks/>
          </p:cNvGrpSpPr>
          <p:nvPr/>
        </p:nvGrpSpPr>
        <p:grpSpPr bwMode="auto">
          <a:xfrm>
            <a:off x="1262063" y="2511425"/>
            <a:ext cx="928687" cy="366713"/>
            <a:chOff x="805" y="1518"/>
            <a:chExt cx="585" cy="231"/>
          </a:xfrm>
        </p:grpSpPr>
        <p:sp>
          <p:nvSpPr>
            <p:cNvPr id="10302" name="Text Box 13">
              <a:extLst>
                <a:ext uri="{FF2B5EF4-FFF2-40B4-BE49-F238E27FC236}">
                  <a16:creationId xmlns:a16="http://schemas.microsoft.com/office/drawing/2014/main" id="{9837789B-71F9-3D1E-35A2-0D659D59E956}"/>
                </a:ext>
              </a:extLst>
            </p:cNvPr>
            <p:cNvSpPr txBox="1">
              <a:spLocks noChangeArrowheads="1"/>
            </p:cNvSpPr>
            <p:nvPr/>
          </p:nvSpPr>
          <p:spPr bwMode="auto">
            <a:xfrm>
              <a:off x="851" y="1564"/>
              <a:ext cx="539" cy="173"/>
            </a:xfrm>
            <a:prstGeom prst="rect">
              <a:avLst/>
            </a:prstGeom>
            <a:solidFill>
              <a:srgbClr val="333333"/>
            </a:solidFill>
            <a:ln>
              <a:noFill/>
            </a:ln>
            <a:effectLst/>
            <a:extLs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en-US" altLang="ja-JP" sz="1200" b="1">
                  <a:solidFill>
                    <a:srgbClr val="FF0000"/>
                  </a:solidFill>
                </a:rPr>
                <a:t>0000</a:t>
              </a:r>
            </a:p>
          </p:txBody>
        </p:sp>
        <p:sp>
          <p:nvSpPr>
            <p:cNvPr id="10303" name="Text Box 14">
              <a:extLst>
                <a:ext uri="{FF2B5EF4-FFF2-40B4-BE49-F238E27FC236}">
                  <a16:creationId xmlns:a16="http://schemas.microsoft.com/office/drawing/2014/main" id="{B19F2698-BEFF-BC97-36E1-9F1028B88904}"/>
                </a:ext>
              </a:extLst>
            </p:cNvPr>
            <p:cNvSpPr txBox="1">
              <a:spLocks noChangeArrowheads="1"/>
            </p:cNvSpPr>
            <p:nvPr/>
          </p:nvSpPr>
          <p:spPr bwMode="auto">
            <a:xfrm>
              <a:off x="805" y="1518"/>
              <a:ext cx="36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solidFill>
                    <a:schemeClr val="bg1"/>
                  </a:solidFill>
                </a:rPr>
                <a:t>金額</a:t>
              </a:r>
              <a:r>
                <a:rPr lang="ja-JP" altLang="en-US" sz="1800" b="1"/>
                <a:t> </a:t>
              </a:r>
            </a:p>
          </p:txBody>
        </p:sp>
      </p:grpSp>
      <p:sp>
        <p:nvSpPr>
          <p:cNvPr id="10253" name="AutoShape 15">
            <a:extLst>
              <a:ext uri="{FF2B5EF4-FFF2-40B4-BE49-F238E27FC236}">
                <a16:creationId xmlns:a16="http://schemas.microsoft.com/office/drawing/2014/main" id="{68EE7E03-78D4-4794-B872-55E9763C4C19}"/>
              </a:ext>
            </a:extLst>
          </p:cNvPr>
          <p:cNvSpPr>
            <a:spLocks noChangeArrowheads="1"/>
          </p:cNvSpPr>
          <p:nvPr/>
        </p:nvSpPr>
        <p:spPr bwMode="auto">
          <a:xfrm>
            <a:off x="6383338" y="128588"/>
            <a:ext cx="1447800" cy="300037"/>
          </a:xfrm>
          <a:prstGeom prst="flowChartTerminator">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開始</a:t>
            </a:r>
          </a:p>
        </p:txBody>
      </p:sp>
      <p:sp>
        <p:nvSpPr>
          <p:cNvPr id="10254" name="Text Box 30">
            <a:extLst>
              <a:ext uri="{FF2B5EF4-FFF2-40B4-BE49-F238E27FC236}">
                <a16:creationId xmlns:a16="http://schemas.microsoft.com/office/drawing/2014/main" id="{DC5F78BA-8AF6-0BB9-B706-EFF673FA91D2}"/>
              </a:ext>
            </a:extLst>
          </p:cNvPr>
          <p:cNvSpPr txBox="1">
            <a:spLocks noChangeArrowheads="1"/>
          </p:cNvSpPr>
          <p:nvPr/>
        </p:nvSpPr>
        <p:spPr bwMode="auto">
          <a:xfrm>
            <a:off x="2525713" y="1189038"/>
            <a:ext cx="2655887" cy="2301875"/>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FF0000"/>
                </a:solidFill>
              </a:rPr>
              <a:t>簡単な仕組みの自動販売機</a:t>
            </a:r>
            <a:br>
              <a:rPr lang="ja-JP" altLang="en-US" sz="1600">
                <a:solidFill>
                  <a:srgbClr val="FF0000"/>
                </a:solidFill>
              </a:rPr>
            </a:br>
            <a:r>
              <a:rPr lang="ja-JP" altLang="en-US" sz="1600"/>
              <a:t>・</a:t>
            </a:r>
            <a:r>
              <a:rPr lang="en-US" altLang="ja-JP" sz="1600"/>
              <a:t>100</a:t>
            </a:r>
            <a:r>
              <a:rPr lang="ja-JP" altLang="en-US" sz="1600"/>
              <a:t>円玉を</a:t>
            </a:r>
            <a:r>
              <a:rPr lang="en-US" altLang="ja-JP" sz="1600"/>
              <a:t>1</a:t>
            </a:r>
            <a:r>
              <a:rPr lang="ja-JP" altLang="en-US" sz="1600"/>
              <a:t>枚だけ入れられる</a:t>
            </a:r>
            <a:br>
              <a:rPr lang="ja-JP" altLang="en-US" sz="1600"/>
            </a:br>
            <a:r>
              <a:rPr lang="ja-JP" altLang="en-US" sz="1600"/>
              <a:t>・商品は</a:t>
            </a:r>
            <a:r>
              <a:rPr lang="en-US" altLang="ja-JP" sz="1600"/>
              <a:t>1</a:t>
            </a:r>
            <a:r>
              <a:rPr lang="ja-JP" altLang="en-US" sz="1600"/>
              <a:t>つだけ</a:t>
            </a:r>
            <a:br>
              <a:rPr lang="ja-JP" altLang="en-US" sz="1600"/>
            </a:br>
            <a:r>
              <a:rPr lang="ja-JP" altLang="en-US" sz="1600"/>
              <a:t>・</a:t>
            </a:r>
            <a:r>
              <a:rPr lang="ja-JP" altLang="en-US" sz="1600">
                <a:solidFill>
                  <a:srgbClr val="FF0000"/>
                </a:solidFill>
              </a:rPr>
              <a:t>商品切れランプは有り</a:t>
            </a:r>
            <a:br>
              <a:rPr lang="ja-JP" altLang="en-US" sz="1600"/>
            </a:br>
            <a:r>
              <a:rPr lang="ja-JP" altLang="en-US" sz="1600"/>
              <a:t>・お金返却ボタンは無し</a:t>
            </a:r>
            <a:br>
              <a:rPr lang="ja-JP" altLang="en-US" sz="1600"/>
            </a:br>
            <a:r>
              <a:rPr lang="ja-JP" altLang="en-US" sz="1600"/>
              <a:t>・つり銭切れランプは無し</a:t>
            </a:r>
            <a:br>
              <a:rPr lang="ja-JP" altLang="en-US" sz="1600"/>
            </a:br>
            <a:r>
              <a:rPr lang="ja-JP" altLang="en-US" sz="1600"/>
              <a:t>・お金を入れて一定時間たったら自動的にお金返却無し</a:t>
            </a:r>
          </a:p>
        </p:txBody>
      </p:sp>
      <p:grpSp>
        <p:nvGrpSpPr>
          <p:cNvPr id="10255" name="Group 49">
            <a:extLst>
              <a:ext uri="{FF2B5EF4-FFF2-40B4-BE49-F238E27FC236}">
                <a16:creationId xmlns:a16="http://schemas.microsoft.com/office/drawing/2014/main" id="{FE56F61B-D293-12B9-327C-A481FCA08476}"/>
              </a:ext>
            </a:extLst>
          </p:cNvPr>
          <p:cNvGrpSpPr>
            <a:grpSpLocks/>
          </p:cNvGrpSpPr>
          <p:nvPr/>
        </p:nvGrpSpPr>
        <p:grpSpPr bwMode="auto">
          <a:xfrm>
            <a:off x="787400" y="2130425"/>
            <a:ext cx="914400" cy="257175"/>
            <a:chOff x="3833" y="3390"/>
            <a:chExt cx="576" cy="162"/>
          </a:xfrm>
        </p:grpSpPr>
        <p:sp>
          <p:nvSpPr>
            <p:cNvPr id="10300" name="AutoShape 47">
              <a:extLst>
                <a:ext uri="{FF2B5EF4-FFF2-40B4-BE49-F238E27FC236}">
                  <a16:creationId xmlns:a16="http://schemas.microsoft.com/office/drawing/2014/main" id="{D13F3340-8F96-015C-F3FA-1E7B606E42A1}"/>
                </a:ext>
              </a:extLst>
            </p:cNvPr>
            <p:cNvSpPr>
              <a:spLocks noChangeArrowheads="1"/>
            </p:cNvSpPr>
            <p:nvPr/>
          </p:nvSpPr>
          <p:spPr bwMode="auto">
            <a:xfrm>
              <a:off x="3916" y="3408"/>
              <a:ext cx="384" cy="144"/>
            </a:xfrm>
            <a:prstGeom prst="bevel">
              <a:avLst>
                <a:gd name="adj" fmla="val 8102"/>
              </a:avLst>
            </a:prstGeom>
            <a:solidFill>
              <a:srgbClr val="FFB3B3"/>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0301" name="Text Box 48">
              <a:extLst>
                <a:ext uri="{FF2B5EF4-FFF2-40B4-BE49-F238E27FC236}">
                  <a16:creationId xmlns:a16="http://schemas.microsoft.com/office/drawing/2014/main" id="{8BFAFEE0-7056-CF7D-2470-0312C49E2056}"/>
                </a:ext>
              </a:extLst>
            </p:cNvPr>
            <p:cNvSpPr txBox="1">
              <a:spLocks noChangeArrowheads="1"/>
            </p:cNvSpPr>
            <p:nvPr/>
          </p:nvSpPr>
          <p:spPr bwMode="auto">
            <a:xfrm>
              <a:off x="3833" y="3390"/>
              <a:ext cx="5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b="1">
                  <a:solidFill>
                    <a:srgbClr val="969696"/>
                  </a:solidFill>
                </a:rPr>
                <a:t>売り切れ</a:t>
              </a:r>
            </a:p>
          </p:txBody>
        </p:sp>
      </p:grpSp>
      <p:grpSp>
        <p:nvGrpSpPr>
          <p:cNvPr id="10256" name="Group 70">
            <a:extLst>
              <a:ext uri="{FF2B5EF4-FFF2-40B4-BE49-F238E27FC236}">
                <a16:creationId xmlns:a16="http://schemas.microsoft.com/office/drawing/2014/main" id="{61610B91-95AA-E856-D4BE-C78735A74105}"/>
              </a:ext>
            </a:extLst>
          </p:cNvPr>
          <p:cNvGrpSpPr>
            <a:grpSpLocks/>
          </p:cNvGrpSpPr>
          <p:nvPr/>
        </p:nvGrpSpPr>
        <p:grpSpPr bwMode="auto">
          <a:xfrm>
            <a:off x="5483225" y="563563"/>
            <a:ext cx="2708275" cy="6097587"/>
            <a:chOff x="3619" y="81"/>
            <a:chExt cx="1706" cy="3841"/>
          </a:xfrm>
        </p:grpSpPr>
        <p:sp>
          <p:nvSpPr>
            <p:cNvPr id="10260" name="AutoShape 16">
              <a:extLst>
                <a:ext uri="{FF2B5EF4-FFF2-40B4-BE49-F238E27FC236}">
                  <a16:creationId xmlns:a16="http://schemas.microsoft.com/office/drawing/2014/main" id="{910EBE86-523B-E528-D2C8-3812F427B46C}"/>
                </a:ext>
              </a:extLst>
            </p:cNvPr>
            <p:cNvSpPr>
              <a:spLocks noChangeArrowheads="1"/>
            </p:cNvSpPr>
            <p:nvPr/>
          </p:nvSpPr>
          <p:spPr bwMode="auto">
            <a:xfrm>
              <a:off x="4007" y="1797"/>
              <a:ext cx="1298" cy="386"/>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飲み物ボタン</a:t>
              </a:r>
              <a:br>
                <a:rPr lang="ja-JP" altLang="en-US" sz="1600"/>
              </a:br>
              <a:r>
                <a:rPr lang="ja-JP" altLang="en-US" sz="1600"/>
                <a:t>が押される</a:t>
              </a:r>
            </a:p>
          </p:txBody>
        </p:sp>
        <p:sp>
          <p:nvSpPr>
            <p:cNvPr id="10261" name="AutoShape 17">
              <a:extLst>
                <a:ext uri="{FF2B5EF4-FFF2-40B4-BE49-F238E27FC236}">
                  <a16:creationId xmlns:a16="http://schemas.microsoft.com/office/drawing/2014/main" id="{3FEB192A-B566-B024-73C3-08DEE1AF91A2}"/>
                </a:ext>
              </a:extLst>
            </p:cNvPr>
            <p:cNvSpPr>
              <a:spLocks noChangeArrowheads="1"/>
            </p:cNvSpPr>
            <p:nvPr/>
          </p:nvSpPr>
          <p:spPr bwMode="auto">
            <a:xfrm>
              <a:off x="4013" y="989"/>
              <a:ext cx="1298" cy="385"/>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お金が</a:t>
              </a:r>
              <a:br>
                <a:rPr lang="ja-JP" altLang="en-US" sz="1600"/>
              </a:br>
              <a:r>
                <a:rPr lang="ja-JP" altLang="en-US" sz="1600"/>
                <a:t>投入される</a:t>
              </a:r>
            </a:p>
          </p:txBody>
        </p:sp>
        <p:sp>
          <p:nvSpPr>
            <p:cNvPr id="10262" name="AutoShape 18">
              <a:extLst>
                <a:ext uri="{FF2B5EF4-FFF2-40B4-BE49-F238E27FC236}">
                  <a16:creationId xmlns:a16="http://schemas.microsoft.com/office/drawing/2014/main" id="{1EDC06DA-2C40-7C81-52A5-413B67113113}"/>
                </a:ext>
              </a:extLst>
            </p:cNvPr>
            <p:cNvSpPr>
              <a:spLocks noChangeArrowheads="1"/>
            </p:cNvSpPr>
            <p:nvPr/>
          </p:nvSpPr>
          <p:spPr bwMode="auto">
            <a:xfrm>
              <a:off x="4020" y="1457"/>
              <a:ext cx="1289" cy="241"/>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金額を</a:t>
              </a:r>
              <a:r>
                <a:rPr lang="en-US" altLang="ja-JP" sz="1600"/>
                <a:t>100</a:t>
              </a:r>
              <a:r>
                <a:rPr lang="ja-JP" altLang="en-US" sz="1600"/>
                <a:t>円にする</a:t>
              </a:r>
            </a:p>
          </p:txBody>
        </p:sp>
        <p:sp>
          <p:nvSpPr>
            <p:cNvPr id="10263" name="AutoShape 19">
              <a:extLst>
                <a:ext uri="{FF2B5EF4-FFF2-40B4-BE49-F238E27FC236}">
                  <a16:creationId xmlns:a16="http://schemas.microsoft.com/office/drawing/2014/main" id="{41F63269-35C8-D674-D0EF-D14BABFCBADA}"/>
                </a:ext>
              </a:extLst>
            </p:cNvPr>
            <p:cNvSpPr>
              <a:spLocks noChangeArrowheads="1"/>
            </p:cNvSpPr>
            <p:nvPr/>
          </p:nvSpPr>
          <p:spPr bwMode="auto">
            <a:xfrm>
              <a:off x="4007" y="2747"/>
              <a:ext cx="1289" cy="241"/>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飲み物缶を出す</a:t>
              </a:r>
            </a:p>
          </p:txBody>
        </p:sp>
        <p:sp>
          <p:nvSpPr>
            <p:cNvPr id="10264" name="AutoShape 20">
              <a:extLst>
                <a:ext uri="{FF2B5EF4-FFF2-40B4-BE49-F238E27FC236}">
                  <a16:creationId xmlns:a16="http://schemas.microsoft.com/office/drawing/2014/main" id="{9695D732-AD1A-CE02-286A-D98CBFE4CC03}"/>
                </a:ext>
              </a:extLst>
            </p:cNvPr>
            <p:cNvSpPr>
              <a:spLocks noChangeArrowheads="1"/>
            </p:cNvSpPr>
            <p:nvPr/>
          </p:nvSpPr>
          <p:spPr bwMode="auto">
            <a:xfrm>
              <a:off x="4012" y="2275"/>
              <a:ext cx="1298" cy="386"/>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お金が</a:t>
              </a:r>
              <a:r>
                <a:rPr lang="en-US" altLang="ja-JP" sz="1600"/>
                <a:t>100</a:t>
              </a:r>
              <a:r>
                <a:rPr lang="ja-JP" altLang="en-US" sz="1600"/>
                <a:t>円</a:t>
              </a:r>
              <a:br>
                <a:rPr lang="ja-JP" altLang="en-US" sz="1600"/>
              </a:br>
              <a:r>
                <a:rPr lang="ja-JP" altLang="en-US" sz="1600"/>
                <a:t>入っている</a:t>
              </a:r>
            </a:p>
          </p:txBody>
        </p:sp>
        <p:sp>
          <p:nvSpPr>
            <p:cNvPr id="10265" name="Line 22">
              <a:extLst>
                <a:ext uri="{FF2B5EF4-FFF2-40B4-BE49-F238E27FC236}">
                  <a16:creationId xmlns:a16="http://schemas.microsoft.com/office/drawing/2014/main" id="{69A1C8BE-675F-4089-695B-D2ED75CFE54E}"/>
                </a:ext>
              </a:extLst>
            </p:cNvPr>
            <p:cNvSpPr>
              <a:spLocks noChangeShapeType="1"/>
            </p:cNvSpPr>
            <p:nvPr/>
          </p:nvSpPr>
          <p:spPr bwMode="auto">
            <a:xfrm>
              <a:off x="4665" y="1368"/>
              <a:ext cx="0" cy="8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66" name="Line 23">
              <a:extLst>
                <a:ext uri="{FF2B5EF4-FFF2-40B4-BE49-F238E27FC236}">
                  <a16:creationId xmlns:a16="http://schemas.microsoft.com/office/drawing/2014/main" id="{3F87C71D-82BB-FAA7-0CCA-BB0C1DC1D98D}"/>
                </a:ext>
              </a:extLst>
            </p:cNvPr>
            <p:cNvSpPr>
              <a:spLocks noChangeShapeType="1"/>
            </p:cNvSpPr>
            <p:nvPr/>
          </p:nvSpPr>
          <p:spPr bwMode="auto">
            <a:xfrm>
              <a:off x="4670" y="1709"/>
              <a:ext cx="0" cy="8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67" name="Line 24">
              <a:extLst>
                <a:ext uri="{FF2B5EF4-FFF2-40B4-BE49-F238E27FC236}">
                  <a16:creationId xmlns:a16="http://schemas.microsoft.com/office/drawing/2014/main" id="{FE61F04F-9E6A-A065-A6BF-B95465150AF7}"/>
                </a:ext>
              </a:extLst>
            </p:cNvPr>
            <p:cNvSpPr>
              <a:spLocks noChangeShapeType="1"/>
            </p:cNvSpPr>
            <p:nvPr/>
          </p:nvSpPr>
          <p:spPr bwMode="auto">
            <a:xfrm>
              <a:off x="4655" y="2188"/>
              <a:ext cx="0" cy="8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68" name="Line 25">
              <a:extLst>
                <a:ext uri="{FF2B5EF4-FFF2-40B4-BE49-F238E27FC236}">
                  <a16:creationId xmlns:a16="http://schemas.microsoft.com/office/drawing/2014/main" id="{300A1308-8180-62E0-19A4-37EE8A959F88}"/>
                </a:ext>
              </a:extLst>
            </p:cNvPr>
            <p:cNvSpPr>
              <a:spLocks noChangeShapeType="1"/>
            </p:cNvSpPr>
            <p:nvPr/>
          </p:nvSpPr>
          <p:spPr bwMode="auto">
            <a:xfrm>
              <a:off x="4670" y="2666"/>
              <a:ext cx="0" cy="8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69" name="Line 26">
              <a:extLst>
                <a:ext uri="{FF2B5EF4-FFF2-40B4-BE49-F238E27FC236}">
                  <a16:creationId xmlns:a16="http://schemas.microsoft.com/office/drawing/2014/main" id="{5AC9A46F-7139-3AED-CF7D-ACADB3129D54}"/>
                </a:ext>
              </a:extLst>
            </p:cNvPr>
            <p:cNvSpPr>
              <a:spLocks noChangeShapeType="1"/>
            </p:cNvSpPr>
            <p:nvPr/>
          </p:nvSpPr>
          <p:spPr bwMode="auto">
            <a:xfrm>
              <a:off x="4665" y="2986"/>
              <a:ext cx="0" cy="117"/>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70" name="Line 27">
              <a:extLst>
                <a:ext uri="{FF2B5EF4-FFF2-40B4-BE49-F238E27FC236}">
                  <a16:creationId xmlns:a16="http://schemas.microsoft.com/office/drawing/2014/main" id="{68DA6A97-324C-01C9-10E7-BAA1BD605D39}"/>
                </a:ext>
              </a:extLst>
            </p:cNvPr>
            <p:cNvSpPr>
              <a:spLocks noChangeShapeType="1"/>
            </p:cNvSpPr>
            <p:nvPr/>
          </p:nvSpPr>
          <p:spPr bwMode="auto">
            <a:xfrm flipH="1">
              <a:off x="3628" y="3916"/>
              <a:ext cx="1027"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71" name="Line 28">
              <a:extLst>
                <a:ext uri="{FF2B5EF4-FFF2-40B4-BE49-F238E27FC236}">
                  <a16:creationId xmlns:a16="http://schemas.microsoft.com/office/drawing/2014/main" id="{BFFC7BA9-3583-560F-4553-30F5A7094EF5}"/>
                </a:ext>
              </a:extLst>
            </p:cNvPr>
            <p:cNvSpPr>
              <a:spLocks noChangeShapeType="1"/>
            </p:cNvSpPr>
            <p:nvPr/>
          </p:nvSpPr>
          <p:spPr bwMode="auto">
            <a:xfrm flipH="1" flipV="1">
              <a:off x="3637" y="926"/>
              <a:ext cx="9" cy="2989"/>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72" name="Line 29">
              <a:extLst>
                <a:ext uri="{FF2B5EF4-FFF2-40B4-BE49-F238E27FC236}">
                  <a16:creationId xmlns:a16="http://schemas.microsoft.com/office/drawing/2014/main" id="{A91E9150-C413-A954-4452-9F1A399A73FB}"/>
                </a:ext>
              </a:extLst>
            </p:cNvPr>
            <p:cNvSpPr>
              <a:spLocks noChangeShapeType="1"/>
            </p:cNvSpPr>
            <p:nvPr/>
          </p:nvSpPr>
          <p:spPr bwMode="auto">
            <a:xfrm>
              <a:off x="3619" y="934"/>
              <a:ext cx="1027"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73" name="Line 33">
              <a:extLst>
                <a:ext uri="{FF2B5EF4-FFF2-40B4-BE49-F238E27FC236}">
                  <a16:creationId xmlns:a16="http://schemas.microsoft.com/office/drawing/2014/main" id="{3D0E92F3-9015-E311-A52B-5AC337F3F97D}"/>
                </a:ext>
              </a:extLst>
            </p:cNvPr>
            <p:cNvSpPr>
              <a:spLocks noChangeShapeType="1"/>
            </p:cNvSpPr>
            <p:nvPr/>
          </p:nvSpPr>
          <p:spPr bwMode="auto">
            <a:xfrm flipV="1">
              <a:off x="3891" y="1181"/>
              <a:ext cx="121"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74" name="Line 34">
              <a:extLst>
                <a:ext uri="{FF2B5EF4-FFF2-40B4-BE49-F238E27FC236}">
                  <a16:creationId xmlns:a16="http://schemas.microsoft.com/office/drawing/2014/main" id="{3493F1D9-E9BB-B2CA-35A8-9C47972EF759}"/>
                </a:ext>
              </a:extLst>
            </p:cNvPr>
            <p:cNvSpPr>
              <a:spLocks noChangeShapeType="1"/>
            </p:cNvSpPr>
            <p:nvPr/>
          </p:nvSpPr>
          <p:spPr bwMode="auto">
            <a:xfrm>
              <a:off x="3900" y="1174"/>
              <a:ext cx="0" cy="592"/>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75" name="Line 35">
              <a:extLst>
                <a:ext uri="{FF2B5EF4-FFF2-40B4-BE49-F238E27FC236}">
                  <a16:creationId xmlns:a16="http://schemas.microsoft.com/office/drawing/2014/main" id="{45CE1643-2D2C-40DB-E563-3195C1468B26}"/>
                </a:ext>
              </a:extLst>
            </p:cNvPr>
            <p:cNvSpPr>
              <a:spLocks noChangeShapeType="1"/>
            </p:cNvSpPr>
            <p:nvPr/>
          </p:nvSpPr>
          <p:spPr bwMode="auto">
            <a:xfrm>
              <a:off x="3881" y="1759"/>
              <a:ext cx="785"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76" name="Text Box 36">
              <a:extLst>
                <a:ext uri="{FF2B5EF4-FFF2-40B4-BE49-F238E27FC236}">
                  <a16:creationId xmlns:a16="http://schemas.microsoft.com/office/drawing/2014/main" id="{328915B7-872E-41E2-D29F-4314FBA3F4ED}"/>
                </a:ext>
              </a:extLst>
            </p:cNvPr>
            <p:cNvSpPr txBox="1">
              <a:spLocks noChangeArrowheads="1"/>
            </p:cNvSpPr>
            <p:nvPr/>
          </p:nvSpPr>
          <p:spPr bwMode="auto">
            <a:xfrm>
              <a:off x="4741" y="1327"/>
              <a:ext cx="4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0277" name="Text Box 37">
              <a:extLst>
                <a:ext uri="{FF2B5EF4-FFF2-40B4-BE49-F238E27FC236}">
                  <a16:creationId xmlns:a16="http://schemas.microsoft.com/office/drawing/2014/main" id="{5693B6DC-CAC9-3DFA-F484-6D2FA707492D}"/>
                </a:ext>
              </a:extLst>
            </p:cNvPr>
            <p:cNvSpPr txBox="1">
              <a:spLocks noChangeArrowheads="1"/>
            </p:cNvSpPr>
            <p:nvPr/>
          </p:nvSpPr>
          <p:spPr bwMode="auto">
            <a:xfrm>
              <a:off x="3775" y="1028"/>
              <a:ext cx="4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0278" name="Text Box 38">
              <a:extLst>
                <a:ext uri="{FF2B5EF4-FFF2-40B4-BE49-F238E27FC236}">
                  <a16:creationId xmlns:a16="http://schemas.microsoft.com/office/drawing/2014/main" id="{DE61F190-FCD3-F1E1-0FF7-CFF8E25BFA08}"/>
                </a:ext>
              </a:extLst>
            </p:cNvPr>
            <p:cNvSpPr txBox="1">
              <a:spLocks noChangeArrowheads="1"/>
            </p:cNvSpPr>
            <p:nvPr/>
          </p:nvSpPr>
          <p:spPr bwMode="auto">
            <a:xfrm>
              <a:off x="4736" y="2163"/>
              <a:ext cx="4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0279" name="Text Box 39">
              <a:extLst>
                <a:ext uri="{FF2B5EF4-FFF2-40B4-BE49-F238E27FC236}">
                  <a16:creationId xmlns:a16="http://schemas.microsoft.com/office/drawing/2014/main" id="{DCC8331A-612B-A301-EA2C-40329A38A47C}"/>
                </a:ext>
              </a:extLst>
            </p:cNvPr>
            <p:cNvSpPr txBox="1">
              <a:spLocks noChangeArrowheads="1"/>
            </p:cNvSpPr>
            <p:nvPr/>
          </p:nvSpPr>
          <p:spPr bwMode="auto">
            <a:xfrm>
              <a:off x="4769" y="2599"/>
              <a:ext cx="45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0280" name="Line 40">
              <a:extLst>
                <a:ext uri="{FF2B5EF4-FFF2-40B4-BE49-F238E27FC236}">
                  <a16:creationId xmlns:a16="http://schemas.microsoft.com/office/drawing/2014/main" id="{85362CC3-BE70-FB77-B00E-9B1E1504FCB5}"/>
                </a:ext>
              </a:extLst>
            </p:cNvPr>
            <p:cNvSpPr>
              <a:spLocks noChangeShapeType="1"/>
            </p:cNvSpPr>
            <p:nvPr/>
          </p:nvSpPr>
          <p:spPr bwMode="auto">
            <a:xfrm flipH="1">
              <a:off x="3638" y="1987"/>
              <a:ext cx="374"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81" name="Line 41">
              <a:extLst>
                <a:ext uri="{FF2B5EF4-FFF2-40B4-BE49-F238E27FC236}">
                  <a16:creationId xmlns:a16="http://schemas.microsoft.com/office/drawing/2014/main" id="{0CB262E0-234D-D60A-0C7A-D45A5EFCF37A}"/>
                </a:ext>
              </a:extLst>
            </p:cNvPr>
            <p:cNvSpPr>
              <a:spLocks noChangeShapeType="1"/>
            </p:cNvSpPr>
            <p:nvPr/>
          </p:nvSpPr>
          <p:spPr bwMode="auto">
            <a:xfrm flipH="1">
              <a:off x="3620" y="2471"/>
              <a:ext cx="392"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82" name="Text Box 42">
              <a:extLst>
                <a:ext uri="{FF2B5EF4-FFF2-40B4-BE49-F238E27FC236}">
                  <a16:creationId xmlns:a16="http://schemas.microsoft.com/office/drawing/2014/main" id="{35CD3C49-3AE8-4141-1455-A96D809CB047}"/>
                </a:ext>
              </a:extLst>
            </p:cNvPr>
            <p:cNvSpPr txBox="1">
              <a:spLocks noChangeArrowheads="1"/>
            </p:cNvSpPr>
            <p:nvPr/>
          </p:nvSpPr>
          <p:spPr bwMode="auto">
            <a:xfrm>
              <a:off x="3779" y="1837"/>
              <a:ext cx="4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0283" name="Text Box 43">
              <a:extLst>
                <a:ext uri="{FF2B5EF4-FFF2-40B4-BE49-F238E27FC236}">
                  <a16:creationId xmlns:a16="http://schemas.microsoft.com/office/drawing/2014/main" id="{BB74C209-CFD8-C6A9-C6FA-E316B24130D9}"/>
                </a:ext>
              </a:extLst>
            </p:cNvPr>
            <p:cNvSpPr txBox="1">
              <a:spLocks noChangeArrowheads="1"/>
            </p:cNvSpPr>
            <p:nvPr/>
          </p:nvSpPr>
          <p:spPr bwMode="auto">
            <a:xfrm>
              <a:off x="3747" y="2293"/>
              <a:ext cx="45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0284" name="AutoShape 50">
              <a:extLst>
                <a:ext uri="{FF2B5EF4-FFF2-40B4-BE49-F238E27FC236}">
                  <a16:creationId xmlns:a16="http://schemas.microsoft.com/office/drawing/2014/main" id="{97F8968D-B4DE-EE26-5FA1-C7EAE9C16F96}"/>
                </a:ext>
              </a:extLst>
            </p:cNvPr>
            <p:cNvSpPr>
              <a:spLocks noChangeArrowheads="1"/>
            </p:cNvSpPr>
            <p:nvPr/>
          </p:nvSpPr>
          <p:spPr bwMode="auto">
            <a:xfrm>
              <a:off x="4027" y="81"/>
              <a:ext cx="1298" cy="385"/>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商品がある</a:t>
              </a:r>
            </a:p>
          </p:txBody>
        </p:sp>
        <p:sp>
          <p:nvSpPr>
            <p:cNvPr id="10285" name="AutoShape 51">
              <a:extLst>
                <a:ext uri="{FF2B5EF4-FFF2-40B4-BE49-F238E27FC236}">
                  <a16:creationId xmlns:a16="http://schemas.microsoft.com/office/drawing/2014/main" id="{A146F94F-58E0-7EAC-6113-95FE362DBAFA}"/>
                </a:ext>
              </a:extLst>
            </p:cNvPr>
            <p:cNvSpPr>
              <a:spLocks noChangeArrowheads="1"/>
            </p:cNvSpPr>
            <p:nvPr/>
          </p:nvSpPr>
          <p:spPr bwMode="auto">
            <a:xfrm>
              <a:off x="4034" y="549"/>
              <a:ext cx="1289" cy="241"/>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売切れランプ</a:t>
              </a:r>
              <a:r>
                <a:rPr lang="en-US" altLang="ja-JP" sz="1600"/>
                <a:t>On</a:t>
              </a:r>
            </a:p>
          </p:txBody>
        </p:sp>
        <p:sp>
          <p:nvSpPr>
            <p:cNvPr id="10286" name="Line 52">
              <a:extLst>
                <a:ext uri="{FF2B5EF4-FFF2-40B4-BE49-F238E27FC236}">
                  <a16:creationId xmlns:a16="http://schemas.microsoft.com/office/drawing/2014/main" id="{C12B9A74-1655-BCA9-37F1-BE289E23C58E}"/>
                </a:ext>
              </a:extLst>
            </p:cNvPr>
            <p:cNvSpPr>
              <a:spLocks noChangeShapeType="1"/>
            </p:cNvSpPr>
            <p:nvPr/>
          </p:nvSpPr>
          <p:spPr bwMode="auto">
            <a:xfrm>
              <a:off x="4679" y="460"/>
              <a:ext cx="0" cy="8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87" name="Line 53">
              <a:extLst>
                <a:ext uri="{FF2B5EF4-FFF2-40B4-BE49-F238E27FC236}">
                  <a16:creationId xmlns:a16="http://schemas.microsoft.com/office/drawing/2014/main" id="{B49B639B-AF87-41FC-8274-B2F4AF667C8B}"/>
                </a:ext>
              </a:extLst>
            </p:cNvPr>
            <p:cNvSpPr>
              <a:spLocks noChangeShapeType="1"/>
            </p:cNvSpPr>
            <p:nvPr/>
          </p:nvSpPr>
          <p:spPr bwMode="auto">
            <a:xfrm>
              <a:off x="4665" y="792"/>
              <a:ext cx="0" cy="18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88" name="Line 54">
              <a:extLst>
                <a:ext uri="{FF2B5EF4-FFF2-40B4-BE49-F238E27FC236}">
                  <a16:creationId xmlns:a16="http://schemas.microsoft.com/office/drawing/2014/main" id="{EF169EC6-8B9B-DE4C-2A19-0EE1C903579A}"/>
                </a:ext>
              </a:extLst>
            </p:cNvPr>
            <p:cNvSpPr>
              <a:spLocks noChangeShapeType="1"/>
            </p:cNvSpPr>
            <p:nvPr/>
          </p:nvSpPr>
          <p:spPr bwMode="auto">
            <a:xfrm flipV="1">
              <a:off x="3905" y="273"/>
              <a:ext cx="121" cy="0"/>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89" name="Line 55">
              <a:extLst>
                <a:ext uri="{FF2B5EF4-FFF2-40B4-BE49-F238E27FC236}">
                  <a16:creationId xmlns:a16="http://schemas.microsoft.com/office/drawing/2014/main" id="{EAC1DDD9-CD73-9B56-8206-5C09EDFA3F84}"/>
                </a:ext>
              </a:extLst>
            </p:cNvPr>
            <p:cNvSpPr>
              <a:spLocks noChangeShapeType="1"/>
            </p:cNvSpPr>
            <p:nvPr/>
          </p:nvSpPr>
          <p:spPr bwMode="auto">
            <a:xfrm>
              <a:off x="3914" y="266"/>
              <a:ext cx="0" cy="592"/>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90" name="Line 56">
              <a:extLst>
                <a:ext uri="{FF2B5EF4-FFF2-40B4-BE49-F238E27FC236}">
                  <a16:creationId xmlns:a16="http://schemas.microsoft.com/office/drawing/2014/main" id="{CECC7089-85AE-E6B6-E260-CCC90CFD8B6E}"/>
                </a:ext>
              </a:extLst>
            </p:cNvPr>
            <p:cNvSpPr>
              <a:spLocks noChangeShapeType="1"/>
            </p:cNvSpPr>
            <p:nvPr/>
          </p:nvSpPr>
          <p:spPr bwMode="auto">
            <a:xfrm>
              <a:off x="3895" y="851"/>
              <a:ext cx="785"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91" name="Text Box 57">
              <a:extLst>
                <a:ext uri="{FF2B5EF4-FFF2-40B4-BE49-F238E27FC236}">
                  <a16:creationId xmlns:a16="http://schemas.microsoft.com/office/drawing/2014/main" id="{52F54B5A-0A1C-B8B7-5704-6E6076A7D9D4}"/>
                </a:ext>
              </a:extLst>
            </p:cNvPr>
            <p:cNvSpPr txBox="1">
              <a:spLocks noChangeArrowheads="1"/>
            </p:cNvSpPr>
            <p:nvPr/>
          </p:nvSpPr>
          <p:spPr bwMode="auto">
            <a:xfrm>
              <a:off x="4755" y="373"/>
              <a:ext cx="4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0292" name="Text Box 58">
              <a:extLst>
                <a:ext uri="{FF2B5EF4-FFF2-40B4-BE49-F238E27FC236}">
                  <a16:creationId xmlns:a16="http://schemas.microsoft.com/office/drawing/2014/main" id="{1DEDEC1F-66A7-E52F-8829-536F7DD57056}"/>
                </a:ext>
              </a:extLst>
            </p:cNvPr>
            <p:cNvSpPr txBox="1">
              <a:spLocks noChangeArrowheads="1"/>
            </p:cNvSpPr>
            <p:nvPr/>
          </p:nvSpPr>
          <p:spPr bwMode="auto">
            <a:xfrm>
              <a:off x="3789" y="120"/>
              <a:ext cx="4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Yes</a:t>
              </a:r>
            </a:p>
          </p:txBody>
        </p:sp>
        <p:sp>
          <p:nvSpPr>
            <p:cNvPr id="10293" name="AutoShape 59">
              <a:extLst>
                <a:ext uri="{FF2B5EF4-FFF2-40B4-BE49-F238E27FC236}">
                  <a16:creationId xmlns:a16="http://schemas.microsoft.com/office/drawing/2014/main" id="{1F28876B-DA5F-7BFC-7239-6006D7AD220B}"/>
                </a:ext>
              </a:extLst>
            </p:cNvPr>
            <p:cNvSpPr>
              <a:spLocks noChangeArrowheads="1"/>
            </p:cNvSpPr>
            <p:nvPr/>
          </p:nvSpPr>
          <p:spPr bwMode="auto">
            <a:xfrm>
              <a:off x="4022" y="3103"/>
              <a:ext cx="1298" cy="385"/>
            </a:xfrm>
            <a:prstGeom prst="flowChartDecision">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商品がある</a:t>
              </a:r>
            </a:p>
          </p:txBody>
        </p:sp>
        <p:sp>
          <p:nvSpPr>
            <p:cNvPr id="10294" name="AutoShape 60">
              <a:extLst>
                <a:ext uri="{FF2B5EF4-FFF2-40B4-BE49-F238E27FC236}">
                  <a16:creationId xmlns:a16="http://schemas.microsoft.com/office/drawing/2014/main" id="{62719283-B54B-5193-5069-CCE65DB5CD91}"/>
                </a:ext>
              </a:extLst>
            </p:cNvPr>
            <p:cNvSpPr>
              <a:spLocks noChangeArrowheads="1"/>
            </p:cNvSpPr>
            <p:nvPr/>
          </p:nvSpPr>
          <p:spPr bwMode="auto">
            <a:xfrm>
              <a:off x="4029" y="3571"/>
              <a:ext cx="1289" cy="241"/>
            </a:xfrm>
            <a:prstGeom prst="flowChartProcess">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600"/>
                <a:t>売切れランプ</a:t>
              </a:r>
              <a:r>
                <a:rPr lang="en-US" altLang="ja-JP" sz="1600"/>
                <a:t>On</a:t>
              </a:r>
            </a:p>
          </p:txBody>
        </p:sp>
        <p:sp>
          <p:nvSpPr>
            <p:cNvPr id="10295" name="Line 61">
              <a:extLst>
                <a:ext uri="{FF2B5EF4-FFF2-40B4-BE49-F238E27FC236}">
                  <a16:creationId xmlns:a16="http://schemas.microsoft.com/office/drawing/2014/main" id="{42C6E348-C1FE-C165-E4EC-557414B5ED10}"/>
                </a:ext>
              </a:extLst>
            </p:cNvPr>
            <p:cNvSpPr>
              <a:spLocks noChangeShapeType="1"/>
            </p:cNvSpPr>
            <p:nvPr/>
          </p:nvSpPr>
          <p:spPr bwMode="auto">
            <a:xfrm>
              <a:off x="4674" y="3482"/>
              <a:ext cx="0" cy="89"/>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96" name="Text Box 65">
              <a:extLst>
                <a:ext uri="{FF2B5EF4-FFF2-40B4-BE49-F238E27FC236}">
                  <a16:creationId xmlns:a16="http://schemas.microsoft.com/office/drawing/2014/main" id="{BE7E71B7-4D9C-C0B3-DEE6-DF70DF9140DB}"/>
                </a:ext>
              </a:extLst>
            </p:cNvPr>
            <p:cNvSpPr txBox="1">
              <a:spLocks noChangeArrowheads="1"/>
            </p:cNvSpPr>
            <p:nvPr/>
          </p:nvSpPr>
          <p:spPr bwMode="auto">
            <a:xfrm>
              <a:off x="4750" y="3395"/>
              <a:ext cx="45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sp>
          <p:nvSpPr>
            <p:cNvPr id="10297" name="Line 67">
              <a:extLst>
                <a:ext uri="{FF2B5EF4-FFF2-40B4-BE49-F238E27FC236}">
                  <a16:creationId xmlns:a16="http://schemas.microsoft.com/office/drawing/2014/main" id="{E1740997-30FC-98CD-3AB3-15F816EC8801}"/>
                </a:ext>
              </a:extLst>
            </p:cNvPr>
            <p:cNvSpPr>
              <a:spLocks noChangeShapeType="1"/>
            </p:cNvSpPr>
            <p:nvPr/>
          </p:nvSpPr>
          <p:spPr bwMode="auto">
            <a:xfrm>
              <a:off x="4663" y="3813"/>
              <a:ext cx="9" cy="109"/>
            </a:xfrm>
            <a:prstGeom prst="line">
              <a:avLst/>
            </a:prstGeom>
            <a:noFill/>
            <a:ln w="9525">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98" name="Line 68">
              <a:extLst>
                <a:ext uri="{FF2B5EF4-FFF2-40B4-BE49-F238E27FC236}">
                  <a16:creationId xmlns:a16="http://schemas.microsoft.com/office/drawing/2014/main" id="{F28CFF7D-577F-0BB2-0EE9-A02951D2A0E8}"/>
                </a:ext>
              </a:extLst>
            </p:cNvPr>
            <p:cNvSpPr>
              <a:spLocks noChangeShapeType="1"/>
            </p:cNvSpPr>
            <p:nvPr/>
          </p:nvSpPr>
          <p:spPr bwMode="auto">
            <a:xfrm flipH="1">
              <a:off x="3625" y="3298"/>
              <a:ext cx="392" cy="0"/>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99" name="Text Box 69">
              <a:extLst>
                <a:ext uri="{FF2B5EF4-FFF2-40B4-BE49-F238E27FC236}">
                  <a16:creationId xmlns:a16="http://schemas.microsoft.com/office/drawing/2014/main" id="{FC546E45-9915-2223-8C75-9F2467312246}"/>
                </a:ext>
              </a:extLst>
            </p:cNvPr>
            <p:cNvSpPr txBox="1">
              <a:spLocks noChangeArrowheads="1"/>
            </p:cNvSpPr>
            <p:nvPr/>
          </p:nvSpPr>
          <p:spPr bwMode="auto">
            <a:xfrm>
              <a:off x="3752" y="3111"/>
              <a:ext cx="45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400"/>
                <a:t>No</a:t>
              </a:r>
            </a:p>
          </p:txBody>
        </p:sp>
      </p:grpSp>
      <p:sp>
        <p:nvSpPr>
          <p:cNvPr id="10257" name="Line 71">
            <a:extLst>
              <a:ext uri="{FF2B5EF4-FFF2-40B4-BE49-F238E27FC236}">
                <a16:creationId xmlns:a16="http://schemas.microsoft.com/office/drawing/2014/main" id="{BBD6228F-1007-EB2F-EA36-B84F49F18480}"/>
              </a:ext>
            </a:extLst>
          </p:cNvPr>
          <p:cNvSpPr>
            <a:spLocks noChangeShapeType="1"/>
          </p:cNvSpPr>
          <p:nvPr/>
        </p:nvSpPr>
        <p:spPr bwMode="auto">
          <a:xfrm>
            <a:off x="7126288" y="420688"/>
            <a:ext cx="0" cy="174625"/>
          </a:xfrm>
          <a:prstGeom prst="line">
            <a:avLst/>
          </a:prstGeom>
          <a:noFill/>
          <a:ln w="9525">
            <a:solidFill>
              <a:srgbClr val="3333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10258" name="Picture 72" descr="A13A_教師2">
            <a:extLst>
              <a:ext uri="{FF2B5EF4-FFF2-40B4-BE49-F238E27FC236}">
                <a16:creationId xmlns:a16="http://schemas.microsoft.com/office/drawing/2014/main" id="{C58C9F53-D533-2E49-B8F8-9EDE8F82F1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3050" y="3559175"/>
            <a:ext cx="1028700" cy="329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9" name="AutoShape 73">
            <a:extLst>
              <a:ext uri="{FF2B5EF4-FFF2-40B4-BE49-F238E27FC236}">
                <a16:creationId xmlns:a16="http://schemas.microsoft.com/office/drawing/2014/main" id="{C997AF25-B630-AEEF-D62A-0459E374E871}"/>
              </a:ext>
            </a:extLst>
          </p:cNvPr>
          <p:cNvSpPr>
            <a:spLocks noChangeArrowheads="1"/>
          </p:cNvSpPr>
          <p:nvPr/>
        </p:nvSpPr>
        <p:spPr bwMode="auto">
          <a:xfrm>
            <a:off x="393700" y="3889375"/>
            <a:ext cx="3322638" cy="2366963"/>
          </a:xfrm>
          <a:prstGeom prst="wedgeRectCallout">
            <a:avLst>
              <a:gd name="adj1" fmla="val 57741"/>
              <a:gd name="adj2" fmla="val -35310"/>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600"/>
              <a:t>  </a:t>
            </a:r>
            <a:r>
              <a:rPr lang="ja-JP" altLang="en-US" sz="1600"/>
              <a:t>もう少し複雑な自動販売機を考えてみましょう。売切れランプを追加します。</a:t>
            </a:r>
            <a:br>
              <a:rPr lang="ja-JP" altLang="en-US" sz="1600"/>
            </a:br>
            <a:r>
              <a:rPr lang="ja-JP" altLang="en-US" sz="1600"/>
              <a:t> フローチャートも少し複雑になりますね。ポイントは、開始直後と「飲み物缶を出す」の後の二か所に、商品の確認をして売切れランプの処理が入ることにあります。初めに品物が無い場合もありますから</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番号プレースホルダー 3">
            <a:extLst>
              <a:ext uri="{FF2B5EF4-FFF2-40B4-BE49-F238E27FC236}">
                <a16:creationId xmlns:a16="http://schemas.microsoft.com/office/drawing/2014/main" id="{68DDB922-83BA-DD8F-57D1-2EA813DD5541}"/>
              </a:ext>
            </a:extLst>
          </p:cNvPr>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6D5B608E-33BD-40C0-A58A-B43C3E650894}" type="slidenum">
              <a:rPr kumimoji="0" lang="en-US" altLang="ja-JP" sz="1400"/>
              <a:pPr>
                <a:spcBef>
                  <a:spcPct val="0"/>
                </a:spcBef>
                <a:buFontTx/>
                <a:buNone/>
              </a:pPr>
              <a:t>9</a:t>
            </a:fld>
            <a:endParaRPr kumimoji="0" lang="en-US" altLang="ja-JP" sz="1400"/>
          </a:p>
        </p:txBody>
      </p:sp>
      <p:pic>
        <p:nvPicPr>
          <p:cNvPr id="11267" name="Picture 66" descr="A13A_教師3">
            <a:extLst>
              <a:ext uri="{FF2B5EF4-FFF2-40B4-BE49-F238E27FC236}">
                <a16:creationId xmlns:a16="http://schemas.microsoft.com/office/drawing/2014/main" id="{1EC2A03C-530D-8BEA-CEE2-F2A3D1E060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5075" y="2365375"/>
            <a:ext cx="2000250" cy="421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ext Box 2">
            <a:extLst>
              <a:ext uri="{FF2B5EF4-FFF2-40B4-BE49-F238E27FC236}">
                <a16:creationId xmlns:a16="http://schemas.microsoft.com/office/drawing/2014/main" id="{AB13B50E-FB6F-47D3-549F-63C6FF7A2B90}"/>
              </a:ext>
            </a:extLst>
          </p:cNvPr>
          <p:cNvSpPr txBox="1">
            <a:spLocks noChangeArrowheads="1"/>
          </p:cNvSpPr>
          <p:nvPr/>
        </p:nvSpPr>
        <p:spPr bwMode="auto">
          <a:xfrm>
            <a:off x="381000" y="304800"/>
            <a:ext cx="5562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000" b="1"/>
              <a:t>演習</a:t>
            </a:r>
            <a:r>
              <a:rPr lang="en-US" altLang="ja-JP" sz="2000" b="1"/>
              <a:t>: </a:t>
            </a:r>
            <a:r>
              <a:rPr lang="ja-JP" altLang="en-US" sz="2000" b="1"/>
              <a:t>もうちょっとだけ複雑な自動販売機</a:t>
            </a:r>
            <a:endParaRPr lang="ja-JP" altLang="en-US" sz="1800" b="1"/>
          </a:p>
        </p:txBody>
      </p:sp>
      <p:sp>
        <p:nvSpPr>
          <p:cNvPr id="11269" name="Rectangle 3">
            <a:extLst>
              <a:ext uri="{FF2B5EF4-FFF2-40B4-BE49-F238E27FC236}">
                <a16:creationId xmlns:a16="http://schemas.microsoft.com/office/drawing/2014/main" id="{E518DB1B-816D-086D-70BD-6600B7747135}"/>
              </a:ext>
            </a:extLst>
          </p:cNvPr>
          <p:cNvSpPr>
            <a:spLocks noChangeArrowheads="1"/>
          </p:cNvSpPr>
          <p:nvPr/>
        </p:nvSpPr>
        <p:spPr bwMode="auto">
          <a:xfrm>
            <a:off x="604838" y="854075"/>
            <a:ext cx="1749425" cy="2590800"/>
          </a:xfrm>
          <a:prstGeom prst="rect">
            <a:avLst/>
          </a:prstGeom>
          <a:solidFill>
            <a:srgbClr val="FF3F3F">
              <a:alpha val="83136"/>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1270" name="Rectangle 4">
            <a:extLst>
              <a:ext uri="{FF2B5EF4-FFF2-40B4-BE49-F238E27FC236}">
                <a16:creationId xmlns:a16="http://schemas.microsoft.com/office/drawing/2014/main" id="{06A9C3DD-3D43-4D25-ABB5-878297D7AA99}"/>
              </a:ext>
            </a:extLst>
          </p:cNvPr>
          <p:cNvSpPr>
            <a:spLocks noChangeArrowheads="1"/>
          </p:cNvSpPr>
          <p:nvPr/>
        </p:nvSpPr>
        <p:spPr bwMode="auto">
          <a:xfrm>
            <a:off x="757238" y="981075"/>
            <a:ext cx="990600" cy="1509713"/>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pic>
        <p:nvPicPr>
          <p:cNvPr id="11271" name="Picture 5">
            <a:extLst>
              <a:ext uri="{FF2B5EF4-FFF2-40B4-BE49-F238E27FC236}">
                <a16:creationId xmlns:a16="http://schemas.microsoft.com/office/drawing/2014/main" id="{B6878C55-65A5-7B5D-C82F-7B42968C9C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125" y="1009650"/>
            <a:ext cx="4445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AutoShape 6">
            <a:extLst>
              <a:ext uri="{FF2B5EF4-FFF2-40B4-BE49-F238E27FC236}">
                <a16:creationId xmlns:a16="http://schemas.microsoft.com/office/drawing/2014/main" id="{BDC1D1B3-0679-14BA-D463-B901BDCCCD4A}"/>
              </a:ext>
            </a:extLst>
          </p:cNvPr>
          <p:cNvSpPr>
            <a:spLocks noChangeArrowheads="1"/>
          </p:cNvSpPr>
          <p:nvPr/>
        </p:nvSpPr>
        <p:spPr bwMode="auto">
          <a:xfrm>
            <a:off x="1990725" y="1384300"/>
            <a:ext cx="76200" cy="381000"/>
          </a:xfrm>
          <a:prstGeom prst="bevel">
            <a:avLst>
              <a:gd name="adj" fmla="val 31250"/>
            </a:avLst>
          </a:prstGeom>
          <a:solidFill>
            <a:srgbClr val="808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1273" name="AutoShape 7">
            <a:extLst>
              <a:ext uri="{FF2B5EF4-FFF2-40B4-BE49-F238E27FC236}">
                <a16:creationId xmlns:a16="http://schemas.microsoft.com/office/drawing/2014/main" id="{02A7711D-3F3D-6E61-63BB-1DB6073F8651}"/>
              </a:ext>
            </a:extLst>
          </p:cNvPr>
          <p:cNvSpPr>
            <a:spLocks noChangeArrowheads="1"/>
          </p:cNvSpPr>
          <p:nvPr/>
        </p:nvSpPr>
        <p:spPr bwMode="auto">
          <a:xfrm>
            <a:off x="985838" y="2970213"/>
            <a:ext cx="914400" cy="304800"/>
          </a:xfrm>
          <a:prstGeom prst="bevel">
            <a:avLst>
              <a:gd name="adj" fmla="val 8102"/>
            </a:avLst>
          </a:prstGeom>
          <a:solidFill>
            <a:srgbClr val="808080"/>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grpSp>
        <p:nvGrpSpPr>
          <p:cNvPr id="11274" name="Group 8">
            <a:extLst>
              <a:ext uri="{FF2B5EF4-FFF2-40B4-BE49-F238E27FC236}">
                <a16:creationId xmlns:a16="http://schemas.microsoft.com/office/drawing/2014/main" id="{78D7D137-946E-9FD6-25A5-80582F6EA3E9}"/>
              </a:ext>
            </a:extLst>
          </p:cNvPr>
          <p:cNvGrpSpPr>
            <a:grpSpLocks/>
          </p:cNvGrpSpPr>
          <p:nvPr/>
        </p:nvGrpSpPr>
        <p:grpSpPr bwMode="auto">
          <a:xfrm>
            <a:off x="822325" y="1860550"/>
            <a:ext cx="914400" cy="244475"/>
            <a:chOff x="2421" y="1584"/>
            <a:chExt cx="576" cy="154"/>
          </a:xfrm>
        </p:grpSpPr>
        <p:sp>
          <p:nvSpPr>
            <p:cNvPr id="11289" name="AutoShape 9">
              <a:extLst>
                <a:ext uri="{FF2B5EF4-FFF2-40B4-BE49-F238E27FC236}">
                  <a16:creationId xmlns:a16="http://schemas.microsoft.com/office/drawing/2014/main" id="{7A4D9283-BF9C-5800-E7AA-2C631B53E870}"/>
                </a:ext>
              </a:extLst>
            </p:cNvPr>
            <p:cNvSpPr>
              <a:spLocks noChangeArrowheads="1"/>
            </p:cNvSpPr>
            <p:nvPr/>
          </p:nvSpPr>
          <p:spPr bwMode="auto">
            <a:xfrm>
              <a:off x="2496" y="1584"/>
              <a:ext cx="384" cy="144"/>
            </a:xfrm>
            <a:prstGeom prst="bevel">
              <a:avLst>
                <a:gd name="adj" fmla="val 8102"/>
              </a:avLst>
            </a:prstGeom>
            <a:solidFill>
              <a:srgbClr val="808080"/>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1290" name="Text Box 10">
              <a:extLst>
                <a:ext uri="{FF2B5EF4-FFF2-40B4-BE49-F238E27FC236}">
                  <a16:creationId xmlns:a16="http://schemas.microsoft.com/office/drawing/2014/main" id="{2CA05866-0A52-CD9C-902A-6AA60C6635B2}"/>
                </a:ext>
              </a:extLst>
            </p:cNvPr>
            <p:cNvSpPr txBox="1">
              <a:spLocks noChangeArrowheads="1"/>
            </p:cNvSpPr>
            <p:nvPr/>
          </p:nvSpPr>
          <p:spPr bwMode="auto">
            <a:xfrm>
              <a:off x="2421" y="1584"/>
              <a:ext cx="5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1000" b="1"/>
                <a:t>120</a:t>
              </a:r>
              <a:r>
                <a:rPr lang="ja-JP" altLang="en-US" sz="1000" b="1"/>
                <a:t>円</a:t>
              </a:r>
            </a:p>
          </p:txBody>
        </p:sp>
      </p:grpSp>
      <p:pic>
        <p:nvPicPr>
          <p:cNvPr id="11275" name="Picture 11">
            <a:extLst>
              <a:ext uri="{FF2B5EF4-FFF2-40B4-BE49-F238E27FC236}">
                <a16:creationId xmlns:a16="http://schemas.microsoft.com/office/drawing/2014/main" id="{45074BDE-D055-7A07-6327-CF3E2BCE89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3650" y="750888"/>
            <a:ext cx="404813"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6" name="AutoShape 12">
            <a:extLst>
              <a:ext uri="{FF2B5EF4-FFF2-40B4-BE49-F238E27FC236}">
                <a16:creationId xmlns:a16="http://schemas.microsoft.com/office/drawing/2014/main" id="{E585C6E8-53AD-4314-267C-83F6F337D04D}"/>
              </a:ext>
            </a:extLst>
          </p:cNvPr>
          <p:cNvSpPr>
            <a:spLocks noChangeArrowheads="1"/>
          </p:cNvSpPr>
          <p:nvPr/>
        </p:nvSpPr>
        <p:spPr bwMode="auto">
          <a:xfrm rot="2293701">
            <a:off x="2179638" y="1073150"/>
            <a:ext cx="307975" cy="425450"/>
          </a:xfrm>
          <a:prstGeom prst="downArrow">
            <a:avLst>
              <a:gd name="adj1" fmla="val 42556"/>
              <a:gd name="adj2" fmla="val 59843"/>
            </a:avLst>
          </a:prstGeom>
          <a:solidFill>
            <a:schemeClr val="accent1"/>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grpSp>
        <p:nvGrpSpPr>
          <p:cNvPr id="11277" name="Group 13">
            <a:extLst>
              <a:ext uri="{FF2B5EF4-FFF2-40B4-BE49-F238E27FC236}">
                <a16:creationId xmlns:a16="http://schemas.microsoft.com/office/drawing/2014/main" id="{3FE5C85D-BBAC-74D8-CF1B-9BF1412BB0D0}"/>
              </a:ext>
            </a:extLst>
          </p:cNvPr>
          <p:cNvGrpSpPr>
            <a:grpSpLocks/>
          </p:cNvGrpSpPr>
          <p:nvPr/>
        </p:nvGrpSpPr>
        <p:grpSpPr bwMode="auto">
          <a:xfrm>
            <a:off x="1262063" y="2511425"/>
            <a:ext cx="928687" cy="366713"/>
            <a:chOff x="805" y="1518"/>
            <a:chExt cx="585" cy="231"/>
          </a:xfrm>
        </p:grpSpPr>
        <p:sp>
          <p:nvSpPr>
            <p:cNvPr id="11287" name="Text Box 14">
              <a:extLst>
                <a:ext uri="{FF2B5EF4-FFF2-40B4-BE49-F238E27FC236}">
                  <a16:creationId xmlns:a16="http://schemas.microsoft.com/office/drawing/2014/main" id="{21090425-DC1C-29C2-3FA3-098A93366C8E}"/>
                </a:ext>
              </a:extLst>
            </p:cNvPr>
            <p:cNvSpPr txBox="1">
              <a:spLocks noChangeArrowheads="1"/>
            </p:cNvSpPr>
            <p:nvPr/>
          </p:nvSpPr>
          <p:spPr bwMode="auto">
            <a:xfrm>
              <a:off x="851" y="1564"/>
              <a:ext cx="539" cy="173"/>
            </a:xfrm>
            <a:prstGeom prst="rect">
              <a:avLst/>
            </a:prstGeom>
            <a:solidFill>
              <a:srgbClr val="333333"/>
            </a:solidFill>
            <a:ln>
              <a:noFill/>
            </a:ln>
            <a:effectLst/>
            <a:extLs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50000"/>
                </a:spcBef>
                <a:buFontTx/>
                <a:buNone/>
              </a:pPr>
              <a:r>
                <a:rPr lang="en-US" altLang="ja-JP" sz="1200" b="1">
                  <a:solidFill>
                    <a:srgbClr val="FF0000"/>
                  </a:solidFill>
                </a:rPr>
                <a:t>0000</a:t>
              </a:r>
            </a:p>
          </p:txBody>
        </p:sp>
        <p:sp>
          <p:nvSpPr>
            <p:cNvPr id="11288" name="Text Box 15">
              <a:extLst>
                <a:ext uri="{FF2B5EF4-FFF2-40B4-BE49-F238E27FC236}">
                  <a16:creationId xmlns:a16="http://schemas.microsoft.com/office/drawing/2014/main" id="{240B2945-5835-C8FE-FBBC-6D9128C2BD71}"/>
                </a:ext>
              </a:extLst>
            </p:cNvPr>
            <p:cNvSpPr txBox="1">
              <a:spLocks noChangeArrowheads="1"/>
            </p:cNvSpPr>
            <p:nvPr/>
          </p:nvSpPr>
          <p:spPr bwMode="auto">
            <a:xfrm>
              <a:off x="805" y="1518"/>
              <a:ext cx="36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200" b="1">
                  <a:solidFill>
                    <a:schemeClr val="bg1"/>
                  </a:solidFill>
                </a:rPr>
                <a:t>金額</a:t>
              </a:r>
              <a:r>
                <a:rPr lang="ja-JP" altLang="en-US" sz="1800" b="1"/>
                <a:t> </a:t>
              </a:r>
            </a:p>
          </p:txBody>
        </p:sp>
      </p:grpSp>
      <p:sp>
        <p:nvSpPr>
          <p:cNvPr id="11278" name="Text Box 17">
            <a:extLst>
              <a:ext uri="{FF2B5EF4-FFF2-40B4-BE49-F238E27FC236}">
                <a16:creationId xmlns:a16="http://schemas.microsoft.com/office/drawing/2014/main" id="{3A922D41-6A8F-D760-C8E5-C4D6D17915FE}"/>
              </a:ext>
            </a:extLst>
          </p:cNvPr>
          <p:cNvSpPr txBox="1">
            <a:spLocks noChangeArrowheads="1"/>
          </p:cNvSpPr>
          <p:nvPr/>
        </p:nvSpPr>
        <p:spPr bwMode="auto">
          <a:xfrm>
            <a:off x="3238500" y="884238"/>
            <a:ext cx="2932113" cy="2057400"/>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FF0000"/>
                </a:solidFill>
              </a:rPr>
              <a:t>簡単な仕組みの自動販売機</a:t>
            </a:r>
            <a:br>
              <a:rPr lang="ja-JP" altLang="en-US" sz="1600">
                <a:solidFill>
                  <a:srgbClr val="FF0000"/>
                </a:solidFill>
              </a:rPr>
            </a:br>
            <a:r>
              <a:rPr lang="ja-JP" altLang="en-US" sz="1600"/>
              <a:t>・</a:t>
            </a:r>
            <a:r>
              <a:rPr lang="en-US" altLang="ja-JP" sz="1600"/>
              <a:t>100</a:t>
            </a:r>
            <a:r>
              <a:rPr lang="ja-JP" altLang="en-US" sz="1600"/>
              <a:t>円玉を</a:t>
            </a:r>
            <a:r>
              <a:rPr lang="en-US" altLang="ja-JP" sz="1600"/>
              <a:t>1</a:t>
            </a:r>
            <a:r>
              <a:rPr lang="ja-JP" altLang="en-US" sz="1600"/>
              <a:t>枚だけ入れられる</a:t>
            </a:r>
            <a:br>
              <a:rPr lang="ja-JP" altLang="en-US" sz="1600"/>
            </a:br>
            <a:r>
              <a:rPr lang="ja-JP" altLang="en-US" sz="1600"/>
              <a:t>・商品は</a:t>
            </a:r>
            <a:r>
              <a:rPr lang="en-US" altLang="ja-JP" sz="1600"/>
              <a:t>1</a:t>
            </a:r>
            <a:r>
              <a:rPr lang="ja-JP" altLang="en-US" sz="1600"/>
              <a:t>つだけ</a:t>
            </a:r>
            <a:br>
              <a:rPr lang="ja-JP" altLang="en-US" sz="1600"/>
            </a:br>
            <a:r>
              <a:rPr lang="ja-JP" altLang="en-US" sz="1600"/>
              <a:t>・</a:t>
            </a:r>
            <a:r>
              <a:rPr lang="ja-JP" altLang="en-US" sz="1600">
                <a:solidFill>
                  <a:srgbClr val="FF0000"/>
                </a:solidFill>
              </a:rPr>
              <a:t>商品切れランプは有り</a:t>
            </a:r>
            <a:br>
              <a:rPr lang="ja-JP" altLang="en-US" sz="1600"/>
            </a:br>
            <a:r>
              <a:rPr lang="ja-JP" altLang="en-US" sz="1600">
                <a:solidFill>
                  <a:srgbClr val="FF0000"/>
                </a:solidFill>
              </a:rPr>
              <a:t>・お金返却ボタンは有り</a:t>
            </a:r>
            <a:br>
              <a:rPr lang="ja-JP" altLang="en-US" sz="1600">
                <a:solidFill>
                  <a:srgbClr val="FF0000"/>
                </a:solidFill>
              </a:rPr>
            </a:br>
            <a:r>
              <a:rPr lang="ja-JP" altLang="en-US" sz="1600"/>
              <a:t>・つり銭切れランプは無し</a:t>
            </a:r>
            <a:br>
              <a:rPr lang="ja-JP" altLang="en-US" sz="1600"/>
            </a:br>
            <a:r>
              <a:rPr lang="ja-JP" altLang="en-US" sz="1600"/>
              <a:t>・お金を入れて一定時間たったら自動的にお金返却無し</a:t>
            </a:r>
          </a:p>
        </p:txBody>
      </p:sp>
      <p:grpSp>
        <p:nvGrpSpPr>
          <p:cNvPr id="11279" name="Group 18">
            <a:extLst>
              <a:ext uri="{FF2B5EF4-FFF2-40B4-BE49-F238E27FC236}">
                <a16:creationId xmlns:a16="http://schemas.microsoft.com/office/drawing/2014/main" id="{B756399C-5C2C-B824-6E72-1EA3BE212526}"/>
              </a:ext>
            </a:extLst>
          </p:cNvPr>
          <p:cNvGrpSpPr>
            <a:grpSpLocks/>
          </p:cNvGrpSpPr>
          <p:nvPr/>
        </p:nvGrpSpPr>
        <p:grpSpPr bwMode="auto">
          <a:xfrm>
            <a:off x="787400" y="2130425"/>
            <a:ext cx="914400" cy="257175"/>
            <a:chOff x="3833" y="3390"/>
            <a:chExt cx="576" cy="162"/>
          </a:xfrm>
        </p:grpSpPr>
        <p:sp>
          <p:nvSpPr>
            <p:cNvPr id="11285" name="AutoShape 19">
              <a:extLst>
                <a:ext uri="{FF2B5EF4-FFF2-40B4-BE49-F238E27FC236}">
                  <a16:creationId xmlns:a16="http://schemas.microsoft.com/office/drawing/2014/main" id="{02D6B3A7-92B1-BBB9-9D45-00DD074AD8A6}"/>
                </a:ext>
              </a:extLst>
            </p:cNvPr>
            <p:cNvSpPr>
              <a:spLocks noChangeArrowheads="1"/>
            </p:cNvSpPr>
            <p:nvPr/>
          </p:nvSpPr>
          <p:spPr bwMode="auto">
            <a:xfrm>
              <a:off x="3916" y="3408"/>
              <a:ext cx="384" cy="144"/>
            </a:xfrm>
            <a:prstGeom prst="bevel">
              <a:avLst>
                <a:gd name="adj" fmla="val 8102"/>
              </a:avLst>
            </a:prstGeom>
            <a:solidFill>
              <a:srgbClr val="FFB3B3"/>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1286" name="Text Box 20">
              <a:extLst>
                <a:ext uri="{FF2B5EF4-FFF2-40B4-BE49-F238E27FC236}">
                  <a16:creationId xmlns:a16="http://schemas.microsoft.com/office/drawing/2014/main" id="{D56ECFCC-62AA-CA96-CBCC-0A6326BA9D07}"/>
                </a:ext>
              </a:extLst>
            </p:cNvPr>
            <p:cNvSpPr txBox="1">
              <a:spLocks noChangeArrowheads="1"/>
            </p:cNvSpPr>
            <p:nvPr/>
          </p:nvSpPr>
          <p:spPr bwMode="auto">
            <a:xfrm>
              <a:off x="3833" y="3390"/>
              <a:ext cx="57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b="1">
                  <a:solidFill>
                    <a:srgbClr val="969696"/>
                  </a:solidFill>
                </a:rPr>
                <a:t>売り切れ</a:t>
              </a:r>
            </a:p>
          </p:txBody>
        </p:sp>
      </p:grpSp>
      <p:sp>
        <p:nvSpPr>
          <p:cNvPr id="11280" name="AutoShape 64">
            <a:extLst>
              <a:ext uri="{FF2B5EF4-FFF2-40B4-BE49-F238E27FC236}">
                <a16:creationId xmlns:a16="http://schemas.microsoft.com/office/drawing/2014/main" id="{B48AC7CA-B96F-D306-13C3-A062216ECA28}"/>
              </a:ext>
            </a:extLst>
          </p:cNvPr>
          <p:cNvSpPr>
            <a:spLocks noChangeArrowheads="1"/>
          </p:cNvSpPr>
          <p:nvPr/>
        </p:nvSpPr>
        <p:spPr bwMode="auto">
          <a:xfrm>
            <a:off x="2840038" y="3275013"/>
            <a:ext cx="3208337" cy="2127250"/>
          </a:xfrm>
          <a:prstGeom prst="wedgeRectCallout">
            <a:avLst>
              <a:gd name="adj1" fmla="val 67023"/>
              <a:gd name="adj2" fmla="val -51306"/>
            </a:avLst>
          </a:prstGeom>
          <a:solidFill>
            <a:srgbClr val="FFFF99"/>
          </a:solidFill>
          <a:ln w="9525" algn="ctr">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600"/>
              <a:t>  </a:t>
            </a:r>
            <a:r>
              <a:rPr lang="ja-JP" altLang="en-US" sz="1600"/>
              <a:t>もう少し複雑な自動販売機を考えてみましょう。お金返却ボタンを追加します。</a:t>
            </a:r>
            <a:br>
              <a:rPr lang="ja-JP" altLang="en-US" sz="1600"/>
            </a:br>
            <a:r>
              <a:rPr lang="ja-JP" altLang="en-US" sz="1600"/>
              <a:t> この自動販売機のプログラムを作ってみてください。</a:t>
            </a:r>
            <a:br>
              <a:rPr lang="ja-JP" altLang="en-US" sz="1600"/>
            </a:br>
            <a:r>
              <a:rPr lang="en-US" altLang="ja-JP" sz="1600"/>
              <a:t>(</a:t>
            </a:r>
            <a:r>
              <a:rPr lang="ja-JP" altLang="en-US" sz="1600"/>
              <a:t>早く終わった人は、複数の缶がある場合も作ってみてください。</a:t>
            </a:r>
            <a:r>
              <a:rPr lang="en-US" altLang="ja-JP" sz="1600"/>
              <a:t>)</a:t>
            </a:r>
            <a:r>
              <a:rPr lang="ja-JP" altLang="en-US" sz="1600"/>
              <a:t>　</a:t>
            </a:r>
          </a:p>
        </p:txBody>
      </p:sp>
      <p:grpSp>
        <p:nvGrpSpPr>
          <p:cNvPr id="11281" name="Group 67">
            <a:extLst>
              <a:ext uri="{FF2B5EF4-FFF2-40B4-BE49-F238E27FC236}">
                <a16:creationId xmlns:a16="http://schemas.microsoft.com/office/drawing/2014/main" id="{D30273FA-B0CE-5202-B000-DC98D345F1E9}"/>
              </a:ext>
            </a:extLst>
          </p:cNvPr>
          <p:cNvGrpSpPr>
            <a:grpSpLocks/>
          </p:cNvGrpSpPr>
          <p:nvPr/>
        </p:nvGrpSpPr>
        <p:grpSpPr bwMode="auto">
          <a:xfrm>
            <a:off x="1728788" y="1868488"/>
            <a:ext cx="638175" cy="244475"/>
            <a:chOff x="2421" y="1584"/>
            <a:chExt cx="576" cy="164"/>
          </a:xfrm>
        </p:grpSpPr>
        <p:sp>
          <p:nvSpPr>
            <p:cNvPr id="11283" name="AutoShape 68">
              <a:extLst>
                <a:ext uri="{FF2B5EF4-FFF2-40B4-BE49-F238E27FC236}">
                  <a16:creationId xmlns:a16="http://schemas.microsoft.com/office/drawing/2014/main" id="{D90B936A-8875-D63F-0F0C-4A90252F1CB0}"/>
                </a:ext>
              </a:extLst>
            </p:cNvPr>
            <p:cNvSpPr>
              <a:spLocks noChangeArrowheads="1"/>
            </p:cNvSpPr>
            <p:nvPr/>
          </p:nvSpPr>
          <p:spPr bwMode="auto">
            <a:xfrm>
              <a:off x="2496" y="1584"/>
              <a:ext cx="384" cy="144"/>
            </a:xfrm>
            <a:prstGeom prst="bevel">
              <a:avLst>
                <a:gd name="adj" fmla="val 8102"/>
              </a:avLst>
            </a:prstGeom>
            <a:solidFill>
              <a:srgbClr val="808080"/>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a:p>
          </p:txBody>
        </p:sp>
        <p:sp>
          <p:nvSpPr>
            <p:cNvPr id="11284" name="Text Box 69">
              <a:extLst>
                <a:ext uri="{FF2B5EF4-FFF2-40B4-BE49-F238E27FC236}">
                  <a16:creationId xmlns:a16="http://schemas.microsoft.com/office/drawing/2014/main" id="{3B4592CC-74A9-7BFC-BAA0-C44842EF95E5}"/>
                </a:ext>
              </a:extLst>
            </p:cNvPr>
            <p:cNvSpPr txBox="1">
              <a:spLocks noChangeArrowheads="1"/>
            </p:cNvSpPr>
            <p:nvPr/>
          </p:nvSpPr>
          <p:spPr bwMode="auto">
            <a:xfrm>
              <a:off x="2421" y="1584"/>
              <a:ext cx="576" cy="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1000" b="1"/>
                <a:t>返却</a:t>
              </a:r>
            </a:p>
          </p:txBody>
        </p:sp>
      </p:grpSp>
      <p:sp>
        <p:nvSpPr>
          <p:cNvPr id="11282" name="Text Box 17">
            <a:extLst>
              <a:ext uri="{FF2B5EF4-FFF2-40B4-BE49-F238E27FC236}">
                <a16:creationId xmlns:a16="http://schemas.microsoft.com/office/drawing/2014/main" id="{2CF0AA47-0960-EE5D-7B35-ADAA57517DCA}"/>
              </a:ext>
            </a:extLst>
          </p:cNvPr>
          <p:cNvSpPr txBox="1">
            <a:spLocks noChangeArrowheads="1"/>
          </p:cNvSpPr>
          <p:nvPr/>
        </p:nvSpPr>
        <p:spPr bwMode="auto">
          <a:xfrm>
            <a:off x="866775" y="5716588"/>
            <a:ext cx="3738563" cy="830262"/>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600">
                <a:solidFill>
                  <a:srgbClr val="000000"/>
                </a:solidFill>
              </a:rPr>
              <a:t>今までやったフローチャートにとらわれずに、いろいろな方法でプログラムができると思いますので知恵を絞ってみてください。</a:t>
            </a:r>
            <a:endParaRPr lang="en-US" altLang="ja-JP" sz="1600">
              <a:solidFill>
                <a:srgbClr val="000000"/>
              </a:solidFill>
            </a:endParaRP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33333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rgbClr val="33333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3033</TotalTime>
  <Words>1952</Words>
  <Application>Microsoft Office PowerPoint</Application>
  <PresentationFormat>画面に合わせる (4:3)</PresentationFormat>
  <Paragraphs>296</Paragraphs>
  <Slides>22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22</vt:i4>
      </vt:variant>
    </vt:vector>
  </HeadingPairs>
  <TitlesOfParts>
    <vt:vector size="26" baseType="lpstr">
      <vt:lpstr>Arial</vt:lpstr>
      <vt:lpstr>ＭＳ Ｐゴシック</vt:lpstr>
      <vt:lpstr>ＭＳ Ｐ明朝</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74</cp:revision>
  <cp:lastPrinted>2017-02-15T07:10:11Z</cp:lastPrinted>
  <dcterms:created xsi:type="dcterms:W3CDTF">2014-03-24T13:08:44Z</dcterms:created>
  <dcterms:modified xsi:type="dcterms:W3CDTF">2022-07-26T05:21:19Z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