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67" r:id="rId3"/>
    <p:sldId id="269" r:id="rId4"/>
    <p:sldId id="276" r:id="rId5"/>
    <p:sldId id="268" r:id="rId6"/>
    <p:sldId id="270" r:id="rId7"/>
    <p:sldId id="271" r:id="rId8"/>
    <p:sldId id="272" r:id="rId9"/>
    <p:sldId id="275" r:id="rId10"/>
    <p:sldId id="278" r:id="rId11"/>
    <p:sldId id="280" r:id="rId12"/>
    <p:sldId id="284" r:id="rId13"/>
    <p:sldId id="285" r:id="rId14"/>
    <p:sldId id="287" r:id="rId15"/>
    <p:sldId id="288" r:id="rId16"/>
    <p:sldId id="295" r:id="rId17"/>
    <p:sldId id="299" r:id="rId18"/>
    <p:sldId id="296" r:id="rId19"/>
    <p:sldId id="300" r:id="rId20"/>
    <p:sldId id="301" r:id="rId21"/>
    <p:sldId id="302" r:id="rId22"/>
    <p:sldId id="303" r:id="rId23"/>
    <p:sldId id="304" r:id="rId24"/>
    <p:sldId id="305" r:id="rId25"/>
    <p:sldId id="306" r:id="rId26"/>
    <p:sldId id="307" r:id="rId27"/>
    <p:sldId id="308" r:id="rId28"/>
    <p:sldId id="309" r:id="rId29"/>
    <p:sldId id="310" r:id="rId30"/>
    <p:sldId id="311" r:id="rId31"/>
    <p:sldId id="312" r:id="rId32"/>
  </p:sldIdLst>
  <p:sldSz cx="9144000" cy="6858000" type="screen4x3"/>
  <p:notesSz cx="6858000" cy="9144000"/>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FFFF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60" d="100"/>
          <a:sy n="60" d="100"/>
        </p:scale>
        <p:origin x="1476"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43365EAF-684D-5554-3CDC-E781A8C1F769}"/>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ltLang="ja-JP"/>
          </a:p>
        </p:txBody>
      </p:sp>
      <p:sp>
        <p:nvSpPr>
          <p:cNvPr id="13315" name="Rectangle 3">
            <a:extLst>
              <a:ext uri="{FF2B5EF4-FFF2-40B4-BE49-F238E27FC236}">
                <a16:creationId xmlns:a16="http://schemas.microsoft.com/office/drawing/2014/main" id="{81EC8E21-E612-2E49-7BF5-866791E243A7}"/>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13316" name="Rectangle 4">
            <a:extLst>
              <a:ext uri="{FF2B5EF4-FFF2-40B4-BE49-F238E27FC236}">
                <a16:creationId xmlns:a16="http://schemas.microsoft.com/office/drawing/2014/main" id="{5CA8CF17-F694-C604-6BF2-47EBC206B59F}"/>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a:extLst>
              <a:ext uri="{FF2B5EF4-FFF2-40B4-BE49-F238E27FC236}">
                <a16:creationId xmlns:a16="http://schemas.microsoft.com/office/drawing/2014/main" id="{06FA749D-163F-2DE7-CE44-094F00D63863}"/>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3318" name="Rectangle 6">
            <a:extLst>
              <a:ext uri="{FF2B5EF4-FFF2-40B4-BE49-F238E27FC236}">
                <a16:creationId xmlns:a16="http://schemas.microsoft.com/office/drawing/2014/main" id="{EFF0098B-7B3F-3835-DFB1-812F72773805}"/>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ltLang="ja-JP"/>
          </a:p>
        </p:txBody>
      </p:sp>
      <p:sp>
        <p:nvSpPr>
          <p:cNvPr id="13319" name="Rectangle 7">
            <a:extLst>
              <a:ext uri="{FF2B5EF4-FFF2-40B4-BE49-F238E27FC236}">
                <a16:creationId xmlns:a16="http://schemas.microsoft.com/office/drawing/2014/main" id="{86135A8A-8953-48B5-2B12-DC35AD3EA64F}"/>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1CAA132A-F5E1-4AC7-ACFB-290BC9F92033}"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BD00A9-62E2-40B3-50C2-D4A19F7A444D}"/>
              </a:ext>
            </a:extLst>
          </p:cNvPr>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字幕 2">
            <a:extLst>
              <a:ext uri="{FF2B5EF4-FFF2-40B4-BE49-F238E27FC236}">
                <a16:creationId xmlns:a16="http://schemas.microsoft.com/office/drawing/2014/main" id="{E6AA4760-F01E-66F9-4C1C-3FF3D57F2305}"/>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a:extLst>
              <a:ext uri="{FF2B5EF4-FFF2-40B4-BE49-F238E27FC236}">
                <a16:creationId xmlns:a16="http://schemas.microsoft.com/office/drawing/2014/main" id="{3E0B6AD4-8068-A5BC-AF7B-23097F562CB8}"/>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371D295D-D4FB-B07C-1876-13837E8CE4A1}"/>
              </a:ext>
            </a:extLst>
          </p:cNvPr>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a:extLst>
              <a:ext uri="{FF2B5EF4-FFF2-40B4-BE49-F238E27FC236}">
                <a16:creationId xmlns:a16="http://schemas.microsoft.com/office/drawing/2014/main" id="{0C83E8F2-680A-6B6D-1066-9FFFB3BA2EAB}"/>
              </a:ext>
            </a:extLst>
          </p:cNvPr>
          <p:cNvSpPr>
            <a:spLocks noGrp="1"/>
          </p:cNvSpPr>
          <p:nvPr>
            <p:ph type="sldNum" sz="quarter" idx="12"/>
          </p:nvPr>
        </p:nvSpPr>
        <p:spPr/>
        <p:txBody>
          <a:bodyPr/>
          <a:lstStyle>
            <a:lvl1pPr>
              <a:defRPr/>
            </a:lvl1pPr>
          </a:lstStyle>
          <a:p>
            <a:fld id="{CC51ADE1-34C9-4CD6-9F72-177986CC664B}" type="slidenum">
              <a:rPr lang="en-US" altLang="ja-JP"/>
              <a:pPr/>
              <a:t>‹#›</a:t>
            </a:fld>
            <a:endParaRPr lang="en-US" altLang="ja-JP"/>
          </a:p>
        </p:txBody>
      </p:sp>
    </p:spTree>
    <p:extLst>
      <p:ext uri="{BB962C8B-B14F-4D97-AF65-F5344CB8AC3E}">
        <p14:creationId xmlns:p14="http://schemas.microsoft.com/office/powerpoint/2010/main" val="731875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4DB9DBD-F500-0ED1-AF54-64F6A8CB03FE}"/>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6C1FB96-3B16-C2E5-BE24-DCD12288B900}"/>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63D0FE66-4B75-9A11-4BA6-A6A25F0D7B63}"/>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98063A7D-82B6-5C4E-2AD6-3B0B2EFA69C8}"/>
              </a:ext>
            </a:extLst>
          </p:cNvPr>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a:extLst>
              <a:ext uri="{FF2B5EF4-FFF2-40B4-BE49-F238E27FC236}">
                <a16:creationId xmlns:a16="http://schemas.microsoft.com/office/drawing/2014/main" id="{D4751677-9134-38BB-6B5D-BFE640909865}"/>
              </a:ext>
            </a:extLst>
          </p:cNvPr>
          <p:cNvSpPr>
            <a:spLocks noGrp="1"/>
          </p:cNvSpPr>
          <p:nvPr>
            <p:ph type="sldNum" sz="quarter" idx="12"/>
          </p:nvPr>
        </p:nvSpPr>
        <p:spPr/>
        <p:txBody>
          <a:bodyPr/>
          <a:lstStyle>
            <a:lvl1pPr>
              <a:defRPr/>
            </a:lvl1pPr>
          </a:lstStyle>
          <a:p>
            <a:fld id="{941E5C55-9D1F-4B96-BE1D-391FF50E8D00}" type="slidenum">
              <a:rPr lang="en-US" altLang="ja-JP"/>
              <a:pPr/>
              <a:t>‹#›</a:t>
            </a:fld>
            <a:endParaRPr lang="en-US" altLang="ja-JP"/>
          </a:p>
        </p:txBody>
      </p:sp>
    </p:spTree>
    <p:extLst>
      <p:ext uri="{BB962C8B-B14F-4D97-AF65-F5344CB8AC3E}">
        <p14:creationId xmlns:p14="http://schemas.microsoft.com/office/powerpoint/2010/main" val="1409859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0ADB44DC-CB50-5B63-EF78-01765F230CD2}"/>
              </a:ext>
            </a:extLst>
          </p:cNvPr>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1389D05-9E12-3E62-D6AA-7499BEF6E3E7}"/>
              </a:ext>
            </a:extLst>
          </p:cNvPr>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611BD601-19E8-3904-916A-A486CB0547E9}"/>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83A79C5C-334C-DAA3-9597-BCB6C9D394CC}"/>
              </a:ext>
            </a:extLst>
          </p:cNvPr>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a:extLst>
              <a:ext uri="{FF2B5EF4-FFF2-40B4-BE49-F238E27FC236}">
                <a16:creationId xmlns:a16="http://schemas.microsoft.com/office/drawing/2014/main" id="{41267F8F-014A-0FDF-8A03-D92068685C57}"/>
              </a:ext>
            </a:extLst>
          </p:cNvPr>
          <p:cNvSpPr>
            <a:spLocks noGrp="1"/>
          </p:cNvSpPr>
          <p:nvPr>
            <p:ph type="sldNum" sz="quarter" idx="12"/>
          </p:nvPr>
        </p:nvSpPr>
        <p:spPr/>
        <p:txBody>
          <a:bodyPr/>
          <a:lstStyle>
            <a:lvl1pPr>
              <a:defRPr/>
            </a:lvl1pPr>
          </a:lstStyle>
          <a:p>
            <a:fld id="{F4BDF3EE-71AE-4229-9EE4-5E4D1108CDF1}" type="slidenum">
              <a:rPr lang="en-US" altLang="ja-JP"/>
              <a:pPr/>
              <a:t>‹#›</a:t>
            </a:fld>
            <a:endParaRPr lang="en-US" altLang="ja-JP"/>
          </a:p>
        </p:txBody>
      </p:sp>
    </p:spTree>
    <p:extLst>
      <p:ext uri="{BB962C8B-B14F-4D97-AF65-F5344CB8AC3E}">
        <p14:creationId xmlns:p14="http://schemas.microsoft.com/office/powerpoint/2010/main" val="1711446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4F7A6D5-3641-D766-27C0-C7E5F1EE3192}"/>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D72C2D5F-90C9-F8A9-442B-206AE8B34F65}"/>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55F85F84-90AB-0F44-32F7-0280B52D6E69}"/>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3DD48971-6F4A-EE3C-7528-446EFC2678A9}"/>
              </a:ext>
            </a:extLst>
          </p:cNvPr>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a:extLst>
              <a:ext uri="{FF2B5EF4-FFF2-40B4-BE49-F238E27FC236}">
                <a16:creationId xmlns:a16="http://schemas.microsoft.com/office/drawing/2014/main" id="{5037CA30-8702-362F-19DC-0FAC07229D46}"/>
              </a:ext>
            </a:extLst>
          </p:cNvPr>
          <p:cNvSpPr>
            <a:spLocks noGrp="1"/>
          </p:cNvSpPr>
          <p:nvPr>
            <p:ph type="sldNum" sz="quarter" idx="12"/>
          </p:nvPr>
        </p:nvSpPr>
        <p:spPr/>
        <p:txBody>
          <a:bodyPr/>
          <a:lstStyle>
            <a:lvl1pPr>
              <a:defRPr/>
            </a:lvl1pPr>
          </a:lstStyle>
          <a:p>
            <a:fld id="{61AFEE79-9E10-464F-A73D-49B3433C0DA0}" type="slidenum">
              <a:rPr lang="en-US" altLang="ja-JP"/>
              <a:pPr/>
              <a:t>‹#›</a:t>
            </a:fld>
            <a:endParaRPr lang="en-US" altLang="ja-JP"/>
          </a:p>
        </p:txBody>
      </p:sp>
    </p:spTree>
    <p:extLst>
      <p:ext uri="{BB962C8B-B14F-4D97-AF65-F5344CB8AC3E}">
        <p14:creationId xmlns:p14="http://schemas.microsoft.com/office/powerpoint/2010/main" val="256365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A4D3E2-76A8-00ED-7364-F367847BA862}"/>
              </a:ext>
            </a:extLst>
          </p:cNvPr>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357C4002-A61D-AAF5-5193-CFF4A3622725}"/>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CE80F734-D044-F3B4-CF07-069807772E21}"/>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10D72CF2-AAF0-F63D-37F7-1B902E53E7B2}"/>
              </a:ext>
            </a:extLst>
          </p:cNvPr>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a:extLst>
              <a:ext uri="{FF2B5EF4-FFF2-40B4-BE49-F238E27FC236}">
                <a16:creationId xmlns:a16="http://schemas.microsoft.com/office/drawing/2014/main" id="{6E15172F-7DA5-D6EA-792A-03E2789D34B9}"/>
              </a:ext>
            </a:extLst>
          </p:cNvPr>
          <p:cNvSpPr>
            <a:spLocks noGrp="1"/>
          </p:cNvSpPr>
          <p:nvPr>
            <p:ph type="sldNum" sz="quarter" idx="12"/>
          </p:nvPr>
        </p:nvSpPr>
        <p:spPr/>
        <p:txBody>
          <a:bodyPr/>
          <a:lstStyle>
            <a:lvl1pPr>
              <a:defRPr/>
            </a:lvl1pPr>
          </a:lstStyle>
          <a:p>
            <a:fld id="{89E05747-AC3B-463D-A2FD-D93B2E2B549C}" type="slidenum">
              <a:rPr lang="en-US" altLang="ja-JP"/>
              <a:pPr/>
              <a:t>‹#›</a:t>
            </a:fld>
            <a:endParaRPr lang="en-US" altLang="ja-JP"/>
          </a:p>
        </p:txBody>
      </p:sp>
    </p:spTree>
    <p:extLst>
      <p:ext uri="{BB962C8B-B14F-4D97-AF65-F5344CB8AC3E}">
        <p14:creationId xmlns:p14="http://schemas.microsoft.com/office/powerpoint/2010/main" val="2142377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91F514-C7F2-CB39-F691-5CDFD92416AA}"/>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93099FA9-19ED-35B7-2B77-6D8D36AE3616}"/>
              </a:ext>
            </a:extLst>
          </p:cNvPr>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0E479146-3D2C-37A3-EA86-1866C4D4F6C7}"/>
              </a:ext>
            </a:extLst>
          </p:cNvPr>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a:extLst>
              <a:ext uri="{FF2B5EF4-FFF2-40B4-BE49-F238E27FC236}">
                <a16:creationId xmlns:a16="http://schemas.microsoft.com/office/drawing/2014/main" id="{CDFC9535-2BCC-55F1-885A-07378AC0BE67}"/>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9D3D80A1-E266-6862-FE82-049053479683}"/>
              </a:ext>
            </a:extLst>
          </p:cNvPr>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a:extLst>
              <a:ext uri="{FF2B5EF4-FFF2-40B4-BE49-F238E27FC236}">
                <a16:creationId xmlns:a16="http://schemas.microsoft.com/office/drawing/2014/main" id="{7F2E08FE-42AD-D3FB-FA5C-1AA3092D974A}"/>
              </a:ext>
            </a:extLst>
          </p:cNvPr>
          <p:cNvSpPr>
            <a:spLocks noGrp="1"/>
          </p:cNvSpPr>
          <p:nvPr>
            <p:ph type="sldNum" sz="quarter" idx="12"/>
          </p:nvPr>
        </p:nvSpPr>
        <p:spPr/>
        <p:txBody>
          <a:bodyPr/>
          <a:lstStyle>
            <a:lvl1pPr>
              <a:defRPr/>
            </a:lvl1pPr>
          </a:lstStyle>
          <a:p>
            <a:fld id="{EDE5A0C2-6C41-425C-AE4D-C637AC667E0B}" type="slidenum">
              <a:rPr lang="en-US" altLang="ja-JP"/>
              <a:pPr/>
              <a:t>‹#›</a:t>
            </a:fld>
            <a:endParaRPr lang="en-US" altLang="ja-JP"/>
          </a:p>
        </p:txBody>
      </p:sp>
    </p:spTree>
    <p:extLst>
      <p:ext uri="{BB962C8B-B14F-4D97-AF65-F5344CB8AC3E}">
        <p14:creationId xmlns:p14="http://schemas.microsoft.com/office/powerpoint/2010/main" val="2903859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430F4F0-34CC-0612-EF58-630CA1DF96BD}"/>
              </a:ext>
            </a:extLst>
          </p:cNvPr>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C1B225C9-7700-320B-D7F5-8C4E31D2DEAD}"/>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AF487508-4BDB-0BC2-F81D-1AE589118491}"/>
              </a:ext>
            </a:extLst>
          </p:cNvPr>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F78951B6-2B7C-BC40-E77A-450F553E029D}"/>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8BBA3CD8-DAEA-F192-D44B-F1277F8F04ED}"/>
              </a:ext>
            </a:extLst>
          </p:cNvPr>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a:extLst>
              <a:ext uri="{FF2B5EF4-FFF2-40B4-BE49-F238E27FC236}">
                <a16:creationId xmlns:a16="http://schemas.microsoft.com/office/drawing/2014/main" id="{DA0BB306-0EB3-6603-8DA8-47E8D36C7223}"/>
              </a:ext>
            </a:extLst>
          </p:cNvPr>
          <p:cNvSpPr>
            <a:spLocks noGrp="1"/>
          </p:cNvSpPr>
          <p:nvPr>
            <p:ph type="dt" sz="half" idx="10"/>
          </p:nvPr>
        </p:nvSpPr>
        <p:spPr/>
        <p:txBody>
          <a:bodyPr/>
          <a:lstStyle>
            <a:lvl1pPr>
              <a:defRPr/>
            </a:lvl1pPr>
          </a:lstStyle>
          <a:p>
            <a:endParaRPr lang="en-US" altLang="ja-JP"/>
          </a:p>
        </p:txBody>
      </p:sp>
      <p:sp>
        <p:nvSpPr>
          <p:cNvPr id="8" name="フッター プレースホルダー 7">
            <a:extLst>
              <a:ext uri="{FF2B5EF4-FFF2-40B4-BE49-F238E27FC236}">
                <a16:creationId xmlns:a16="http://schemas.microsoft.com/office/drawing/2014/main" id="{8013325A-7CFC-D518-DCA3-EDF02C25FE45}"/>
              </a:ext>
            </a:extLst>
          </p:cNvPr>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a:extLst>
              <a:ext uri="{FF2B5EF4-FFF2-40B4-BE49-F238E27FC236}">
                <a16:creationId xmlns:a16="http://schemas.microsoft.com/office/drawing/2014/main" id="{EBA06673-AE47-F896-129F-CC25639EB5D4}"/>
              </a:ext>
            </a:extLst>
          </p:cNvPr>
          <p:cNvSpPr>
            <a:spLocks noGrp="1"/>
          </p:cNvSpPr>
          <p:nvPr>
            <p:ph type="sldNum" sz="quarter" idx="12"/>
          </p:nvPr>
        </p:nvSpPr>
        <p:spPr/>
        <p:txBody>
          <a:bodyPr/>
          <a:lstStyle>
            <a:lvl1pPr>
              <a:defRPr/>
            </a:lvl1pPr>
          </a:lstStyle>
          <a:p>
            <a:fld id="{04C0D375-78EC-47CE-8F50-B8E49A98DA0E}" type="slidenum">
              <a:rPr lang="en-US" altLang="ja-JP"/>
              <a:pPr/>
              <a:t>‹#›</a:t>
            </a:fld>
            <a:endParaRPr lang="en-US" altLang="ja-JP"/>
          </a:p>
        </p:txBody>
      </p:sp>
    </p:spTree>
    <p:extLst>
      <p:ext uri="{BB962C8B-B14F-4D97-AF65-F5344CB8AC3E}">
        <p14:creationId xmlns:p14="http://schemas.microsoft.com/office/powerpoint/2010/main" val="2059308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750226-425B-B3D1-3647-3DCDD538883F}"/>
              </a:ext>
            </a:extLst>
          </p:cNvPr>
          <p:cNvSpPr>
            <a:spLocks noGrp="1"/>
          </p:cNvSpPr>
          <p:nvPr>
            <p:ph type="title"/>
          </p:nvPr>
        </p:nvSpPr>
        <p:spPr/>
        <p:txBody>
          <a:bodyPr/>
          <a:lstStyle/>
          <a:p>
            <a:r>
              <a:rPr lang="ja-JP" altLang="en-US"/>
              <a:t>マスター タイトルの書式設定</a:t>
            </a:r>
          </a:p>
        </p:txBody>
      </p:sp>
      <p:sp>
        <p:nvSpPr>
          <p:cNvPr id="3" name="日付プレースホルダー 2">
            <a:extLst>
              <a:ext uri="{FF2B5EF4-FFF2-40B4-BE49-F238E27FC236}">
                <a16:creationId xmlns:a16="http://schemas.microsoft.com/office/drawing/2014/main" id="{08604F6C-3AA0-848B-B1F7-0972FAB35F2C}"/>
              </a:ext>
            </a:extLst>
          </p:cNvPr>
          <p:cNvSpPr>
            <a:spLocks noGrp="1"/>
          </p:cNvSpPr>
          <p:nvPr>
            <p:ph type="dt" sz="half" idx="10"/>
          </p:nvPr>
        </p:nvSpPr>
        <p:spPr/>
        <p:txBody>
          <a:bodyPr/>
          <a:lstStyle>
            <a:lvl1pPr>
              <a:defRPr/>
            </a:lvl1pPr>
          </a:lstStyle>
          <a:p>
            <a:endParaRPr lang="en-US" altLang="ja-JP"/>
          </a:p>
        </p:txBody>
      </p:sp>
      <p:sp>
        <p:nvSpPr>
          <p:cNvPr id="4" name="フッター プレースホルダー 3">
            <a:extLst>
              <a:ext uri="{FF2B5EF4-FFF2-40B4-BE49-F238E27FC236}">
                <a16:creationId xmlns:a16="http://schemas.microsoft.com/office/drawing/2014/main" id="{C9803D0D-6F50-6AFE-837A-A59DFA470248}"/>
              </a:ext>
            </a:extLst>
          </p:cNvPr>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a:extLst>
              <a:ext uri="{FF2B5EF4-FFF2-40B4-BE49-F238E27FC236}">
                <a16:creationId xmlns:a16="http://schemas.microsoft.com/office/drawing/2014/main" id="{25AA4329-16B8-6AA3-3CA0-7037D88EB64C}"/>
              </a:ext>
            </a:extLst>
          </p:cNvPr>
          <p:cNvSpPr>
            <a:spLocks noGrp="1"/>
          </p:cNvSpPr>
          <p:nvPr>
            <p:ph type="sldNum" sz="quarter" idx="12"/>
          </p:nvPr>
        </p:nvSpPr>
        <p:spPr/>
        <p:txBody>
          <a:bodyPr/>
          <a:lstStyle>
            <a:lvl1pPr>
              <a:defRPr/>
            </a:lvl1pPr>
          </a:lstStyle>
          <a:p>
            <a:fld id="{84DCBA29-70BF-494F-B737-55DDE15AC3AB}" type="slidenum">
              <a:rPr lang="en-US" altLang="ja-JP"/>
              <a:pPr/>
              <a:t>‹#›</a:t>
            </a:fld>
            <a:endParaRPr lang="en-US" altLang="ja-JP"/>
          </a:p>
        </p:txBody>
      </p:sp>
    </p:spTree>
    <p:extLst>
      <p:ext uri="{BB962C8B-B14F-4D97-AF65-F5344CB8AC3E}">
        <p14:creationId xmlns:p14="http://schemas.microsoft.com/office/powerpoint/2010/main" val="3081948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A61F0A5-9CFC-B40C-0D13-41F7CE65113E}"/>
              </a:ext>
            </a:extLst>
          </p:cNvPr>
          <p:cNvSpPr>
            <a:spLocks noGrp="1"/>
          </p:cNvSpPr>
          <p:nvPr>
            <p:ph type="dt" sz="half" idx="10"/>
          </p:nvPr>
        </p:nvSpPr>
        <p:spPr/>
        <p:txBody>
          <a:bodyPr/>
          <a:lstStyle>
            <a:lvl1pPr>
              <a:defRPr/>
            </a:lvl1pPr>
          </a:lstStyle>
          <a:p>
            <a:endParaRPr lang="en-US" altLang="ja-JP"/>
          </a:p>
        </p:txBody>
      </p:sp>
      <p:sp>
        <p:nvSpPr>
          <p:cNvPr id="3" name="フッター プレースホルダー 2">
            <a:extLst>
              <a:ext uri="{FF2B5EF4-FFF2-40B4-BE49-F238E27FC236}">
                <a16:creationId xmlns:a16="http://schemas.microsoft.com/office/drawing/2014/main" id="{611E016E-E6A7-C52D-37D6-C8CE8C34E53A}"/>
              </a:ext>
            </a:extLst>
          </p:cNvPr>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a:extLst>
              <a:ext uri="{FF2B5EF4-FFF2-40B4-BE49-F238E27FC236}">
                <a16:creationId xmlns:a16="http://schemas.microsoft.com/office/drawing/2014/main" id="{97106C40-84E7-1C4A-1310-62EBB64CEF9B}"/>
              </a:ext>
            </a:extLst>
          </p:cNvPr>
          <p:cNvSpPr>
            <a:spLocks noGrp="1"/>
          </p:cNvSpPr>
          <p:nvPr>
            <p:ph type="sldNum" sz="quarter" idx="12"/>
          </p:nvPr>
        </p:nvSpPr>
        <p:spPr/>
        <p:txBody>
          <a:bodyPr/>
          <a:lstStyle>
            <a:lvl1pPr>
              <a:defRPr/>
            </a:lvl1pPr>
          </a:lstStyle>
          <a:p>
            <a:fld id="{E34AC831-5112-4450-B298-BF9C95B2BCC2}" type="slidenum">
              <a:rPr lang="en-US" altLang="ja-JP"/>
              <a:pPr/>
              <a:t>‹#›</a:t>
            </a:fld>
            <a:endParaRPr lang="en-US" altLang="ja-JP"/>
          </a:p>
        </p:txBody>
      </p:sp>
    </p:spTree>
    <p:extLst>
      <p:ext uri="{BB962C8B-B14F-4D97-AF65-F5344CB8AC3E}">
        <p14:creationId xmlns:p14="http://schemas.microsoft.com/office/powerpoint/2010/main" val="602212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900B880-A044-9A3B-DD75-96CA22780893}"/>
              </a:ext>
            </a:extLst>
          </p:cNvPr>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3AA005CE-BE92-A96B-9446-6453F51904DF}"/>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DF72341C-9F0A-C6FE-14C7-418E9DE249C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7822EC9A-824E-D8DD-F3DB-C2A76C583A75}"/>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F2D7E8C7-3F59-AA11-951A-80770B2173D6}"/>
              </a:ext>
            </a:extLst>
          </p:cNvPr>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a:extLst>
              <a:ext uri="{FF2B5EF4-FFF2-40B4-BE49-F238E27FC236}">
                <a16:creationId xmlns:a16="http://schemas.microsoft.com/office/drawing/2014/main" id="{DBF2EA95-5F5A-AE35-0C2D-58586919BC87}"/>
              </a:ext>
            </a:extLst>
          </p:cNvPr>
          <p:cNvSpPr>
            <a:spLocks noGrp="1"/>
          </p:cNvSpPr>
          <p:nvPr>
            <p:ph type="sldNum" sz="quarter" idx="12"/>
          </p:nvPr>
        </p:nvSpPr>
        <p:spPr/>
        <p:txBody>
          <a:bodyPr/>
          <a:lstStyle>
            <a:lvl1pPr>
              <a:defRPr/>
            </a:lvl1pPr>
          </a:lstStyle>
          <a:p>
            <a:fld id="{13E7B0C7-D747-4B78-80BF-68DE493497F5}" type="slidenum">
              <a:rPr lang="en-US" altLang="ja-JP"/>
              <a:pPr/>
              <a:t>‹#›</a:t>
            </a:fld>
            <a:endParaRPr lang="en-US" altLang="ja-JP"/>
          </a:p>
        </p:txBody>
      </p:sp>
    </p:spTree>
    <p:extLst>
      <p:ext uri="{BB962C8B-B14F-4D97-AF65-F5344CB8AC3E}">
        <p14:creationId xmlns:p14="http://schemas.microsoft.com/office/powerpoint/2010/main" val="4128862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65E397-8DA6-2A67-CD23-1276C0E1DD9F}"/>
              </a:ext>
            </a:extLst>
          </p:cNvPr>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477B5CD5-AF22-23AF-B5AA-DDD07CDBD872}"/>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FA6AEB5D-66A3-DCF3-E18C-E767101F273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8B663ED8-2D9B-E1CE-64C9-8454BCB3E622}"/>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C6FCD7A3-9DD0-E932-BF7D-57D0C1F0E280}"/>
              </a:ext>
            </a:extLst>
          </p:cNvPr>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a:extLst>
              <a:ext uri="{FF2B5EF4-FFF2-40B4-BE49-F238E27FC236}">
                <a16:creationId xmlns:a16="http://schemas.microsoft.com/office/drawing/2014/main" id="{2B03CF40-C8E0-7305-04E6-99BF7C2254FA}"/>
              </a:ext>
            </a:extLst>
          </p:cNvPr>
          <p:cNvSpPr>
            <a:spLocks noGrp="1"/>
          </p:cNvSpPr>
          <p:nvPr>
            <p:ph type="sldNum" sz="quarter" idx="12"/>
          </p:nvPr>
        </p:nvSpPr>
        <p:spPr/>
        <p:txBody>
          <a:bodyPr/>
          <a:lstStyle>
            <a:lvl1pPr>
              <a:defRPr/>
            </a:lvl1pPr>
          </a:lstStyle>
          <a:p>
            <a:fld id="{1F77C7B3-A82A-4FBD-8F18-08F810E3558A}" type="slidenum">
              <a:rPr lang="en-US" altLang="ja-JP"/>
              <a:pPr/>
              <a:t>‹#›</a:t>
            </a:fld>
            <a:endParaRPr lang="en-US" altLang="ja-JP"/>
          </a:p>
        </p:txBody>
      </p:sp>
    </p:spTree>
    <p:extLst>
      <p:ext uri="{BB962C8B-B14F-4D97-AF65-F5344CB8AC3E}">
        <p14:creationId xmlns:p14="http://schemas.microsoft.com/office/powerpoint/2010/main" val="2682171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5DC6C119-1101-106E-E497-5C871DBB4562}"/>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7D00D5BC-8064-1974-C4BA-E32547C51271}"/>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2A00A218-4FAF-7762-AEFE-C627D93D08DA}"/>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a:extLst>
              <a:ext uri="{FF2B5EF4-FFF2-40B4-BE49-F238E27FC236}">
                <a16:creationId xmlns:a16="http://schemas.microsoft.com/office/drawing/2014/main" id="{D26BF203-BC8F-585C-80CC-8C92C04426AB}"/>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a:extLst>
              <a:ext uri="{FF2B5EF4-FFF2-40B4-BE49-F238E27FC236}">
                <a16:creationId xmlns:a16="http://schemas.microsoft.com/office/drawing/2014/main" id="{B46F65D8-F110-3267-EB2A-FE01F7ED37FF}"/>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09A56742-C644-4286-82DD-CCCC89B5B248}"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13.jpeg"/><Relationship Id="rId2" Type="http://schemas.openxmlformats.org/officeDocument/2006/relationships/image" Target="../media/image22.jpeg"/><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3.jpe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2.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3.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26.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3.jpeg"/><Relationship Id="rId7" Type="http://schemas.openxmlformats.org/officeDocument/2006/relationships/image" Target="../media/image27.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11.jpeg"/><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3.jpeg"/><Relationship Id="rId7" Type="http://schemas.openxmlformats.org/officeDocument/2006/relationships/image" Target="../media/image28.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11.jpeg"/><Relationship Id="rId4" Type="http://schemas.openxmlformats.org/officeDocument/2006/relationships/image" Target="../media/image7.jpe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31.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21.jpeg"/><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6.jpe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33.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36.png"/><Relationship Id="rId4" Type="http://schemas.openxmlformats.org/officeDocument/2006/relationships/image" Target="../media/image7.jpeg"/><Relationship Id="rId9" Type="http://schemas.openxmlformats.org/officeDocument/2006/relationships/image" Target="../media/image30.jpeg"/></Relationships>
</file>

<file path=ppt/slides/_rels/slide24.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36.png"/><Relationship Id="rId10" Type="http://schemas.openxmlformats.org/officeDocument/2006/relationships/image" Target="../media/image21.jpeg"/><Relationship Id="rId4" Type="http://schemas.openxmlformats.org/officeDocument/2006/relationships/image" Target="../media/image7.jpeg"/><Relationship Id="rId9" Type="http://schemas.openxmlformats.org/officeDocument/2006/relationships/image" Target="../media/image30.jpeg"/></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6.jpeg"/><Relationship Id="rId2"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6.jpeg"/><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21.jpeg"/><Relationship Id="rId7" Type="http://schemas.openxmlformats.org/officeDocument/2006/relationships/image" Target="../media/image16.jpeg"/><Relationship Id="rId2" Type="http://schemas.openxmlformats.org/officeDocument/2006/relationships/image" Target="../media/image35.pn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4.jpeg"/><Relationship Id="rId4" Type="http://schemas.openxmlformats.org/officeDocument/2006/relationships/image" Target="../media/image6.jpeg"/></Relationships>
</file>

<file path=ppt/slides/_rels/slide28.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22.jpeg"/><Relationship Id="rId7" Type="http://schemas.openxmlformats.org/officeDocument/2006/relationships/image" Target="../media/image16.jpe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6.jpeg"/><Relationship Id="rId10" Type="http://schemas.openxmlformats.org/officeDocument/2006/relationships/image" Target="../media/image38.png"/><Relationship Id="rId4" Type="http://schemas.openxmlformats.org/officeDocument/2006/relationships/image" Target="../media/image21.jpeg"/><Relationship Id="rId9" Type="http://schemas.openxmlformats.org/officeDocument/2006/relationships/image" Target="../media/image2.jpeg"/></Relationships>
</file>

<file path=ppt/slides/_rels/slide29.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30.jpeg"/><Relationship Id="rId7" Type="http://schemas.openxmlformats.org/officeDocument/2006/relationships/image" Target="../media/image4.jpeg"/><Relationship Id="rId12" Type="http://schemas.openxmlformats.org/officeDocument/2006/relationships/image" Target="../media/image36.png"/><Relationship Id="rId2" Type="http://schemas.openxmlformats.org/officeDocument/2006/relationships/image" Target="../media/image39.png"/><Relationship Id="rId1" Type="http://schemas.openxmlformats.org/officeDocument/2006/relationships/slideLayout" Target="../slideLayouts/slideLayout7.xml"/><Relationship Id="rId6" Type="http://schemas.openxmlformats.org/officeDocument/2006/relationships/image" Target="../media/image6.jpeg"/><Relationship Id="rId11" Type="http://schemas.openxmlformats.org/officeDocument/2006/relationships/image" Target="../media/image7.jpeg"/><Relationship Id="rId5" Type="http://schemas.openxmlformats.org/officeDocument/2006/relationships/image" Target="../media/image21.jpeg"/><Relationship Id="rId10" Type="http://schemas.openxmlformats.org/officeDocument/2006/relationships/image" Target="../media/image2.jpeg"/><Relationship Id="rId4" Type="http://schemas.openxmlformats.org/officeDocument/2006/relationships/image" Target="../media/image22.jpeg"/><Relationship Id="rId9"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8" Type="http://schemas.openxmlformats.org/officeDocument/2006/relationships/image" Target="../media/image3.jpeg"/><Relationship Id="rId13" Type="http://schemas.openxmlformats.org/officeDocument/2006/relationships/image" Target="../media/image40.png"/><Relationship Id="rId3" Type="http://schemas.openxmlformats.org/officeDocument/2006/relationships/image" Target="../media/image22.jpeg"/><Relationship Id="rId7" Type="http://schemas.openxmlformats.org/officeDocument/2006/relationships/image" Target="../media/image16.jpeg"/><Relationship Id="rId12" Type="http://schemas.openxmlformats.org/officeDocument/2006/relationships/image" Target="../media/image5.jpe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4.jpeg"/><Relationship Id="rId11" Type="http://schemas.openxmlformats.org/officeDocument/2006/relationships/image" Target="../media/image36.png"/><Relationship Id="rId5" Type="http://schemas.openxmlformats.org/officeDocument/2006/relationships/image" Target="../media/image6.jpeg"/><Relationship Id="rId10" Type="http://schemas.openxmlformats.org/officeDocument/2006/relationships/image" Target="../media/image7.jpeg"/><Relationship Id="rId4" Type="http://schemas.openxmlformats.org/officeDocument/2006/relationships/image" Target="../media/image21.jpeg"/><Relationship Id="rId9" Type="http://schemas.openxmlformats.org/officeDocument/2006/relationships/image" Target="../media/image2.jpeg"/><Relationship Id="rId14"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10" Type="http://schemas.openxmlformats.org/officeDocument/2006/relationships/image" Target="../media/image17.jpeg"/><Relationship Id="rId4" Type="http://schemas.openxmlformats.org/officeDocument/2006/relationships/image" Target="../media/image6.jpeg"/><Relationship Id="rId9" Type="http://schemas.openxmlformats.org/officeDocument/2006/relationships/image" Target="../media/image16.jpeg"/></Relationships>
</file>

<file path=ppt/slides/_rels/slide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0.jpeg"/><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スライド番号プレースホルダー 3">
            <a:extLst>
              <a:ext uri="{FF2B5EF4-FFF2-40B4-BE49-F238E27FC236}">
                <a16:creationId xmlns:a16="http://schemas.microsoft.com/office/drawing/2014/main" id="{7C8D6171-3B44-8F3E-07E9-C873731F8445}"/>
              </a:ext>
            </a:extLst>
          </p:cNvPr>
          <p:cNvSpPr>
            <a:spLocks noGrp="1"/>
          </p:cNvSpPr>
          <p:nvPr>
            <p:ph type="sldNum" sz="quarter" idx="12"/>
          </p:nvPr>
        </p:nvSpPr>
        <p:spPr/>
        <p:txBody>
          <a:bodyPr/>
          <a:lstStyle/>
          <a:p>
            <a:fld id="{9C0C1938-0D68-4E2B-A6D9-4B1ADC41D26C}" type="slidenum">
              <a:rPr lang="en-US" altLang="ja-JP"/>
              <a:pPr/>
              <a:t>1</a:t>
            </a:fld>
            <a:endParaRPr lang="en-US" altLang="ja-JP"/>
          </a:p>
        </p:txBody>
      </p:sp>
      <p:sp>
        <p:nvSpPr>
          <p:cNvPr id="5124" name="Text Box 4">
            <a:extLst>
              <a:ext uri="{FF2B5EF4-FFF2-40B4-BE49-F238E27FC236}">
                <a16:creationId xmlns:a16="http://schemas.microsoft.com/office/drawing/2014/main" id="{8C31B5D2-ACB1-9187-152B-6C5F12521C65}"/>
              </a:ext>
            </a:extLst>
          </p:cNvPr>
          <p:cNvSpPr txBox="1">
            <a:spLocks noChangeArrowheads="1"/>
          </p:cNvSpPr>
          <p:nvPr/>
        </p:nvSpPr>
        <p:spPr bwMode="auto">
          <a:xfrm>
            <a:off x="609600" y="304800"/>
            <a:ext cx="7696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3200" dirty="0"/>
              <a:t>ホームネットワークの設計</a:t>
            </a:r>
            <a:br>
              <a:rPr lang="ja-JP" altLang="en-US" sz="3200" dirty="0"/>
            </a:br>
            <a:r>
              <a:rPr lang="ja-JP" altLang="en-US" sz="3200" dirty="0"/>
              <a:t>　</a:t>
            </a:r>
            <a:endParaRPr lang="en-US" altLang="ja-JP" sz="3200" dirty="0"/>
          </a:p>
        </p:txBody>
      </p:sp>
      <p:sp>
        <p:nvSpPr>
          <p:cNvPr id="5131" name="Text Box 11">
            <a:extLst>
              <a:ext uri="{FF2B5EF4-FFF2-40B4-BE49-F238E27FC236}">
                <a16:creationId xmlns:a16="http://schemas.microsoft.com/office/drawing/2014/main" id="{BFEF3E1A-C21D-0F20-4B48-A21076DC8479}"/>
              </a:ext>
            </a:extLst>
          </p:cNvPr>
          <p:cNvSpPr txBox="1">
            <a:spLocks noChangeArrowheads="1"/>
          </p:cNvSpPr>
          <p:nvPr/>
        </p:nvSpPr>
        <p:spPr bwMode="auto">
          <a:xfrm>
            <a:off x="6172200" y="6248400"/>
            <a:ext cx="1981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a:t>© Go Ota, 2014</a:t>
            </a:r>
          </a:p>
        </p:txBody>
      </p:sp>
      <p:pic>
        <p:nvPicPr>
          <p:cNvPr id="5132" name="Picture 12">
            <a:extLst>
              <a:ext uri="{FF2B5EF4-FFF2-40B4-BE49-F238E27FC236}">
                <a16:creationId xmlns:a16="http://schemas.microsoft.com/office/drawing/2014/main" id="{D4071A69-DCBB-87C7-F1A4-186BE3BD10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667000"/>
            <a:ext cx="1114425" cy="3371850"/>
          </a:xfrm>
          <a:prstGeom prst="rect">
            <a:avLst/>
          </a:prstGeom>
          <a:noFill/>
          <a:extLst>
            <a:ext uri="{909E8E84-426E-40DD-AFC4-6F175D3DCCD1}">
              <a14:hiddenFill xmlns:a14="http://schemas.microsoft.com/office/drawing/2010/main">
                <a:solidFill>
                  <a:srgbClr val="FFFFFF"/>
                </a:solidFill>
              </a14:hiddenFill>
            </a:ext>
          </a:extLst>
        </p:spPr>
      </p:pic>
      <p:pic>
        <p:nvPicPr>
          <p:cNvPr id="5133" name="Picture 13">
            <a:extLst>
              <a:ext uri="{FF2B5EF4-FFF2-40B4-BE49-F238E27FC236}">
                <a16:creationId xmlns:a16="http://schemas.microsoft.com/office/drawing/2014/main" id="{D8664FFC-65C2-8CDC-0A48-CF9BE1FA54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1447800"/>
            <a:ext cx="1700213" cy="1328738"/>
          </a:xfrm>
          <a:prstGeom prst="rect">
            <a:avLst/>
          </a:prstGeom>
          <a:noFill/>
          <a:extLst>
            <a:ext uri="{909E8E84-426E-40DD-AFC4-6F175D3DCCD1}">
              <a14:hiddenFill xmlns:a14="http://schemas.microsoft.com/office/drawing/2010/main">
                <a:solidFill>
                  <a:srgbClr val="FFFFFF"/>
                </a:solidFill>
              </a14:hiddenFill>
            </a:ext>
          </a:extLst>
        </p:spPr>
      </p:pic>
      <p:pic>
        <p:nvPicPr>
          <p:cNvPr id="5134" name="Picture 14">
            <a:extLst>
              <a:ext uri="{FF2B5EF4-FFF2-40B4-BE49-F238E27FC236}">
                <a16:creationId xmlns:a16="http://schemas.microsoft.com/office/drawing/2014/main" id="{21DC40C0-6284-D298-B0ED-FA5385FDB9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2133600"/>
            <a:ext cx="1466850" cy="466725"/>
          </a:xfrm>
          <a:prstGeom prst="rect">
            <a:avLst/>
          </a:prstGeom>
          <a:noFill/>
          <a:extLst>
            <a:ext uri="{909E8E84-426E-40DD-AFC4-6F175D3DCCD1}">
              <a14:hiddenFill xmlns:a14="http://schemas.microsoft.com/office/drawing/2010/main">
                <a:solidFill>
                  <a:srgbClr val="FFFFFF"/>
                </a:solidFill>
              </a14:hiddenFill>
            </a:ext>
          </a:extLst>
        </p:spPr>
      </p:pic>
      <p:pic>
        <p:nvPicPr>
          <p:cNvPr id="5136" name="Picture 16">
            <a:extLst>
              <a:ext uri="{FF2B5EF4-FFF2-40B4-BE49-F238E27FC236}">
                <a16:creationId xmlns:a16="http://schemas.microsoft.com/office/drawing/2014/main" id="{AE527C85-7100-7C28-2B75-E673495040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5800" y="3200400"/>
            <a:ext cx="457200" cy="790575"/>
          </a:xfrm>
          <a:prstGeom prst="rect">
            <a:avLst/>
          </a:prstGeom>
          <a:noFill/>
          <a:extLst>
            <a:ext uri="{909E8E84-426E-40DD-AFC4-6F175D3DCCD1}">
              <a14:hiddenFill xmlns:a14="http://schemas.microsoft.com/office/drawing/2010/main">
                <a:solidFill>
                  <a:srgbClr val="FFFFFF"/>
                </a:solidFill>
              </a14:hiddenFill>
            </a:ext>
          </a:extLst>
        </p:spPr>
      </p:pic>
      <p:pic>
        <p:nvPicPr>
          <p:cNvPr id="5137" name="Picture 17">
            <a:extLst>
              <a:ext uri="{FF2B5EF4-FFF2-40B4-BE49-F238E27FC236}">
                <a16:creationId xmlns:a16="http://schemas.microsoft.com/office/drawing/2014/main" id="{6D175B0B-B8AC-5ABA-7DBD-716F9E64350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86400" y="3048000"/>
            <a:ext cx="952500" cy="428625"/>
          </a:xfrm>
          <a:prstGeom prst="rect">
            <a:avLst/>
          </a:prstGeom>
          <a:noFill/>
          <a:extLst>
            <a:ext uri="{909E8E84-426E-40DD-AFC4-6F175D3DCCD1}">
              <a14:hiddenFill xmlns:a14="http://schemas.microsoft.com/office/drawing/2010/main">
                <a:solidFill>
                  <a:srgbClr val="FFFFFF"/>
                </a:solidFill>
              </a14:hiddenFill>
            </a:ext>
          </a:extLst>
        </p:spPr>
      </p:pic>
      <p:pic>
        <p:nvPicPr>
          <p:cNvPr id="5138" name="Picture 18">
            <a:extLst>
              <a:ext uri="{FF2B5EF4-FFF2-40B4-BE49-F238E27FC236}">
                <a16:creationId xmlns:a16="http://schemas.microsoft.com/office/drawing/2014/main" id="{33997F55-DFDF-9BE6-E35E-7E575412B02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90800" y="2590800"/>
            <a:ext cx="1181100" cy="1057275"/>
          </a:xfrm>
          <a:prstGeom prst="rect">
            <a:avLst/>
          </a:prstGeom>
          <a:noFill/>
          <a:extLst>
            <a:ext uri="{909E8E84-426E-40DD-AFC4-6F175D3DCCD1}">
              <a14:hiddenFill xmlns:a14="http://schemas.microsoft.com/office/drawing/2010/main">
                <a:solidFill>
                  <a:srgbClr val="FFFFFF"/>
                </a:solidFill>
              </a14:hiddenFill>
            </a:ext>
          </a:extLst>
        </p:spPr>
      </p:pic>
      <p:sp>
        <p:nvSpPr>
          <p:cNvPr id="5139" name="Line 19">
            <a:extLst>
              <a:ext uri="{FF2B5EF4-FFF2-40B4-BE49-F238E27FC236}">
                <a16:creationId xmlns:a16="http://schemas.microsoft.com/office/drawing/2014/main" id="{83675F3D-66DA-4BB4-E5BC-C4C2B0A4F952}"/>
              </a:ext>
            </a:extLst>
          </p:cNvPr>
          <p:cNvSpPr>
            <a:spLocks noChangeShapeType="1"/>
          </p:cNvSpPr>
          <p:nvPr/>
        </p:nvSpPr>
        <p:spPr bwMode="auto">
          <a:xfrm flipH="1">
            <a:off x="3352800" y="2133600"/>
            <a:ext cx="3048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40" name="Line 20">
            <a:extLst>
              <a:ext uri="{FF2B5EF4-FFF2-40B4-BE49-F238E27FC236}">
                <a16:creationId xmlns:a16="http://schemas.microsoft.com/office/drawing/2014/main" id="{57EE6DAA-EDC8-649E-31AF-61E1E87F6901}"/>
              </a:ext>
            </a:extLst>
          </p:cNvPr>
          <p:cNvSpPr>
            <a:spLocks noChangeShapeType="1"/>
          </p:cNvSpPr>
          <p:nvPr/>
        </p:nvSpPr>
        <p:spPr bwMode="auto">
          <a:xfrm>
            <a:off x="3886200" y="3200400"/>
            <a:ext cx="5334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41" name="Line 21">
            <a:extLst>
              <a:ext uri="{FF2B5EF4-FFF2-40B4-BE49-F238E27FC236}">
                <a16:creationId xmlns:a16="http://schemas.microsoft.com/office/drawing/2014/main" id="{52F4BAD6-938F-078D-953B-8E80BFE55306}"/>
              </a:ext>
            </a:extLst>
          </p:cNvPr>
          <p:cNvSpPr>
            <a:spLocks noChangeShapeType="1"/>
          </p:cNvSpPr>
          <p:nvPr/>
        </p:nvSpPr>
        <p:spPr bwMode="auto">
          <a:xfrm flipV="1">
            <a:off x="5181600" y="3429000"/>
            <a:ext cx="30480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42" name="Line 22">
            <a:extLst>
              <a:ext uri="{FF2B5EF4-FFF2-40B4-BE49-F238E27FC236}">
                <a16:creationId xmlns:a16="http://schemas.microsoft.com/office/drawing/2014/main" id="{3383AE43-394E-6302-FF55-DCCBCD16819B}"/>
              </a:ext>
            </a:extLst>
          </p:cNvPr>
          <p:cNvSpPr>
            <a:spLocks noChangeShapeType="1"/>
          </p:cNvSpPr>
          <p:nvPr/>
        </p:nvSpPr>
        <p:spPr bwMode="auto">
          <a:xfrm>
            <a:off x="5943600" y="26670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43" name="Line 23">
            <a:extLst>
              <a:ext uri="{FF2B5EF4-FFF2-40B4-BE49-F238E27FC236}">
                <a16:creationId xmlns:a16="http://schemas.microsoft.com/office/drawing/2014/main" id="{ECDDD909-F812-F692-9A54-737308D2DD4C}"/>
              </a:ext>
            </a:extLst>
          </p:cNvPr>
          <p:cNvSpPr>
            <a:spLocks noChangeShapeType="1"/>
          </p:cNvSpPr>
          <p:nvPr/>
        </p:nvSpPr>
        <p:spPr bwMode="auto">
          <a:xfrm>
            <a:off x="5410200" y="1981200"/>
            <a:ext cx="3810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44" name="AutoShape 24">
            <a:extLst>
              <a:ext uri="{FF2B5EF4-FFF2-40B4-BE49-F238E27FC236}">
                <a16:creationId xmlns:a16="http://schemas.microsoft.com/office/drawing/2014/main" id="{DBC1CA96-9D75-1266-BA5C-2717773F341B}"/>
              </a:ext>
            </a:extLst>
          </p:cNvPr>
          <p:cNvSpPr>
            <a:spLocks noChangeArrowheads="1"/>
          </p:cNvSpPr>
          <p:nvPr/>
        </p:nvSpPr>
        <p:spPr bwMode="auto">
          <a:xfrm>
            <a:off x="2057400" y="4191000"/>
            <a:ext cx="6400800" cy="2017713"/>
          </a:xfrm>
          <a:prstGeom prst="wedgeRectCallout">
            <a:avLst>
              <a:gd name="adj1" fmla="val -52977"/>
              <a:gd name="adj2" fmla="val -7187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dirty="0"/>
              <a:t>最近の家電は高機能が進み、ネットワークでつなげることが簡単にできるようになりました。すでに皆さんの家にある家電でもつなげることにより新しい便利な使い方がいろいろできます。</a:t>
            </a:r>
          </a:p>
          <a:p>
            <a:pPr algn="l"/>
            <a:r>
              <a:rPr lang="ja-JP" altLang="en-US" dirty="0"/>
              <a:t>ここでは、これらホームネットワークを構築する場合に必要な知識を習得していきましょう。</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スライド番号プレースホルダー 3">
            <a:extLst>
              <a:ext uri="{FF2B5EF4-FFF2-40B4-BE49-F238E27FC236}">
                <a16:creationId xmlns:a16="http://schemas.microsoft.com/office/drawing/2014/main" id="{74E75188-4272-16E1-5466-53DB6C79E354}"/>
              </a:ext>
            </a:extLst>
          </p:cNvPr>
          <p:cNvSpPr>
            <a:spLocks noGrp="1"/>
          </p:cNvSpPr>
          <p:nvPr>
            <p:ph type="sldNum" sz="quarter" idx="12"/>
          </p:nvPr>
        </p:nvSpPr>
        <p:spPr/>
        <p:txBody>
          <a:bodyPr/>
          <a:lstStyle/>
          <a:p>
            <a:fld id="{BE928D97-2346-4317-AAB2-F91C1BB89D1E}" type="slidenum">
              <a:rPr lang="en-US" altLang="ja-JP"/>
              <a:pPr/>
              <a:t>10</a:t>
            </a:fld>
            <a:endParaRPr lang="en-US" altLang="ja-JP"/>
          </a:p>
        </p:txBody>
      </p:sp>
      <p:sp>
        <p:nvSpPr>
          <p:cNvPr id="27685" name="Line 37">
            <a:extLst>
              <a:ext uri="{FF2B5EF4-FFF2-40B4-BE49-F238E27FC236}">
                <a16:creationId xmlns:a16="http://schemas.microsoft.com/office/drawing/2014/main" id="{1E1DC680-B75A-F3B6-84C1-3065C9E93662}"/>
              </a:ext>
            </a:extLst>
          </p:cNvPr>
          <p:cNvSpPr>
            <a:spLocks noChangeShapeType="1"/>
          </p:cNvSpPr>
          <p:nvPr/>
        </p:nvSpPr>
        <p:spPr bwMode="auto">
          <a:xfrm flipH="1">
            <a:off x="3773488" y="682625"/>
            <a:ext cx="14287" cy="236537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27650" name="Picture 2">
            <a:extLst>
              <a:ext uri="{FF2B5EF4-FFF2-40B4-BE49-F238E27FC236}">
                <a16:creationId xmlns:a16="http://schemas.microsoft.com/office/drawing/2014/main" id="{9AC893C8-3C67-0A81-0E79-F8E9E415F7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3338" y="1643063"/>
            <a:ext cx="352425" cy="266700"/>
          </a:xfrm>
          <a:prstGeom prst="rect">
            <a:avLst/>
          </a:prstGeom>
          <a:noFill/>
          <a:extLst>
            <a:ext uri="{909E8E84-426E-40DD-AFC4-6F175D3DCCD1}">
              <a14:hiddenFill xmlns:a14="http://schemas.microsoft.com/office/drawing/2010/main">
                <a:solidFill>
                  <a:srgbClr val="FFFFFF"/>
                </a:solidFill>
              </a14:hiddenFill>
            </a:ext>
          </a:extLst>
        </p:spPr>
      </p:pic>
      <p:sp>
        <p:nvSpPr>
          <p:cNvPr id="27651" name="Text Box 3">
            <a:extLst>
              <a:ext uri="{FF2B5EF4-FFF2-40B4-BE49-F238E27FC236}">
                <a16:creationId xmlns:a16="http://schemas.microsoft.com/office/drawing/2014/main" id="{C066C492-4650-5A6E-DBEA-95843087BA3D}"/>
              </a:ext>
            </a:extLst>
          </p:cNvPr>
          <p:cNvSpPr txBox="1">
            <a:spLocks noChangeArrowheads="1"/>
          </p:cNvSpPr>
          <p:nvPr/>
        </p:nvSpPr>
        <p:spPr bwMode="auto">
          <a:xfrm>
            <a:off x="361950" y="242888"/>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ホームネットワークをインターネットに接続する。</a:t>
            </a:r>
          </a:p>
        </p:txBody>
      </p:sp>
      <p:sp>
        <p:nvSpPr>
          <p:cNvPr id="27652" name="Text Box 4">
            <a:extLst>
              <a:ext uri="{FF2B5EF4-FFF2-40B4-BE49-F238E27FC236}">
                <a16:creationId xmlns:a16="http://schemas.microsoft.com/office/drawing/2014/main" id="{261FDD3B-8329-EA46-58E6-7B90D35D138C}"/>
              </a:ext>
            </a:extLst>
          </p:cNvPr>
          <p:cNvSpPr txBox="1">
            <a:spLocks noChangeArrowheads="1"/>
          </p:cNvSpPr>
          <p:nvPr/>
        </p:nvSpPr>
        <p:spPr bwMode="auto">
          <a:xfrm>
            <a:off x="522288" y="4271963"/>
            <a:ext cx="7947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4625" indent="188913" algn="l">
              <a:defRPr kumimoji="1">
                <a:solidFill>
                  <a:schemeClr val="tx1"/>
                </a:solidFill>
                <a:latin typeface="Arial" panose="020B0604020202020204" pitchFamily="34" charset="0"/>
                <a:ea typeface="ＭＳ Ｐゴシック" panose="020B0600070205080204" pitchFamily="50" charset="-128"/>
              </a:defRPr>
            </a:lvl1pPr>
            <a:lvl2pPr marL="885825" indent="-342900" algn="l">
              <a:defRPr kumimoji="1">
                <a:solidFill>
                  <a:schemeClr val="tx1"/>
                </a:solidFill>
                <a:latin typeface="Arial" panose="020B0604020202020204" pitchFamily="34" charset="0"/>
                <a:ea typeface="ＭＳ Ｐゴシック" panose="020B0600070205080204" pitchFamily="50" charset="-128"/>
              </a:defRPr>
            </a:lvl2pPr>
            <a:lvl3pPr marL="1408113" indent="-342900" algn="l">
              <a:defRPr kumimoji="1">
                <a:solidFill>
                  <a:schemeClr val="tx1"/>
                </a:solidFill>
                <a:latin typeface="Arial" panose="020B0604020202020204" pitchFamily="34" charset="0"/>
                <a:ea typeface="ＭＳ Ｐゴシック" panose="020B0600070205080204" pitchFamily="50" charset="-128"/>
              </a:defRPr>
            </a:lvl3pPr>
            <a:lvl4pPr marL="1930400" indent="-342900" algn="l">
              <a:defRPr kumimoji="1">
                <a:solidFill>
                  <a:schemeClr val="tx1"/>
                </a:solidFill>
                <a:latin typeface="Arial" panose="020B0604020202020204" pitchFamily="34" charset="0"/>
                <a:ea typeface="ＭＳ Ｐゴシック" panose="020B0600070205080204" pitchFamily="50" charset="-128"/>
              </a:defRPr>
            </a:lvl4pPr>
            <a:lvl5pPr marL="2452688" indent="-342900" algn="l">
              <a:defRPr kumimoji="1">
                <a:solidFill>
                  <a:schemeClr val="tx1"/>
                </a:solidFill>
                <a:latin typeface="Arial" panose="020B0604020202020204" pitchFamily="34" charset="0"/>
                <a:ea typeface="ＭＳ Ｐゴシック" panose="020B0600070205080204" pitchFamily="50" charset="-128"/>
              </a:defRPr>
            </a:lvl5pPr>
            <a:lvl6pPr marL="29098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3670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8242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2814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endParaRPr lang="ja-JP" altLang="ja-JP" sz="1600"/>
          </a:p>
        </p:txBody>
      </p:sp>
      <p:pic>
        <p:nvPicPr>
          <p:cNvPr id="27653" name="Picture 5">
            <a:extLst>
              <a:ext uri="{FF2B5EF4-FFF2-40B4-BE49-F238E27FC236}">
                <a16:creationId xmlns:a16="http://schemas.microsoft.com/office/drawing/2014/main" id="{DB1FF886-D655-FACC-CEE7-0BCED81726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2038" y="1806575"/>
            <a:ext cx="923925" cy="923925"/>
          </a:xfrm>
          <a:prstGeom prst="rect">
            <a:avLst/>
          </a:prstGeom>
          <a:noFill/>
          <a:extLst>
            <a:ext uri="{909E8E84-426E-40DD-AFC4-6F175D3DCCD1}">
              <a14:hiddenFill xmlns:a14="http://schemas.microsoft.com/office/drawing/2010/main">
                <a:solidFill>
                  <a:srgbClr val="FFFFFF"/>
                </a:solidFill>
              </a14:hiddenFill>
            </a:ext>
          </a:extLst>
        </p:spPr>
      </p:pic>
      <p:sp>
        <p:nvSpPr>
          <p:cNvPr id="27654" name="Rectangle 6">
            <a:extLst>
              <a:ext uri="{FF2B5EF4-FFF2-40B4-BE49-F238E27FC236}">
                <a16:creationId xmlns:a16="http://schemas.microsoft.com/office/drawing/2014/main" id="{B8ADA7F7-43FF-CC3A-540B-10B8065126D5}"/>
              </a:ext>
            </a:extLst>
          </p:cNvPr>
          <p:cNvSpPr>
            <a:spLocks noChangeArrowheads="1"/>
          </p:cNvSpPr>
          <p:nvPr/>
        </p:nvSpPr>
        <p:spPr bwMode="auto">
          <a:xfrm>
            <a:off x="6629400" y="727075"/>
            <a:ext cx="363538" cy="3476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655" name="Text Box 7">
            <a:extLst>
              <a:ext uri="{FF2B5EF4-FFF2-40B4-BE49-F238E27FC236}">
                <a16:creationId xmlns:a16="http://schemas.microsoft.com/office/drawing/2014/main" id="{413DE8A0-2888-ED14-CDAD-E1668C93AEA3}"/>
              </a:ext>
            </a:extLst>
          </p:cNvPr>
          <p:cNvSpPr txBox="1">
            <a:spLocks noChangeArrowheads="1"/>
          </p:cNvSpPr>
          <p:nvPr/>
        </p:nvSpPr>
        <p:spPr bwMode="auto">
          <a:xfrm>
            <a:off x="288925" y="809625"/>
            <a:ext cx="110331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400"/>
              <a:t>光回線</a:t>
            </a:r>
            <a:r>
              <a:rPr lang="en-US" altLang="ja-JP" sz="1400"/>
              <a:t>/</a:t>
            </a:r>
            <a:br>
              <a:rPr lang="en-US" altLang="ja-JP" sz="1400"/>
            </a:br>
            <a:r>
              <a:rPr lang="en-US" altLang="ja-JP" sz="1400"/>
              <a:t>ADSL</a:t>
            </a:r>
            <a:r>
              <a:rPr lang="ja-JP" altLang="en-US" sz="1400"/>
              <a:t>回線</a:t>
            </a:r>
          </a:p>
        </p:txBody>
      </p:sp>
      <p:sp>
        <p:nvSpPr>
          <p:cNvPr id="27657" name="Line 9">
            <a:extLst>
              <a:ext uri="{FF2B5EF4-FFF2-40B4-BE49-F238E27FC236}">
                <a16:creationId xmlns:a16="http://schemas.microsoft.com/office/drawing/2014/main" id="{F1EDBF5C-BCDE-5B87-2EA5-C0DDC368A339}"/>
              </a:ext>
            </a:extLst>
          </p:cNvPr>
          <p:cNvSpPr>
            <a:spLocks noChangeShapeType="1"/>
          </p:cNvSpPr>
          <p:nvPr/>
        </p:nvSpPr>
        <p:spPr bwMode="auto">
          <a:xfrm flipV="1">
            <a:off x="638175" y="1784350"/>
            <a:ext cx="711200"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0" name="Line 12">
            <a:extLst>
              <a:ext uri="{FF2B5EF4-FFF2-40B4-BE49-F238E27FC236}">
                <a16:creationId xmlns:a16="http://schemas.microsoft.com/office/drawing/2014/main" id="{C7002E0F-D4C1-3218-E586-2C0D6072C6C9}"/>
              </a:ext>
            </a:extLst>
          </p:cNvPr>
          <p:cNvSpPr>
            <a:spLocks noChangeShapeType="1"/>
          </p:cNvSpPr>
          <p:nvPr/>
        </p:nvSpPr>
        <p:spPr bwMode="auto">
          <a:xfrm>
            <a:off x="1609725" y="1773238"/>
            <a:ext cx="1871663" cy="1587"/>
          </a:xfrm>
          <a:prstGeom prst="line">
            <a:avLst/>
          </a:prstGeom>
          <a:noFill/>
          <a:ln w="571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9" name="Line 21">
            <a:extLst>
              <a:ext uri="{FF2B5EF4-FFF2-40B4-BE49-F238E27FC236}">
                <a16:creationId xmlns:a16="http://schemas.microsoft.com/office/drawing/2014/main" id="{42E8B67F-D1C0-4047-A80F-D23C2E9FD778}"/>
              </a:ext>
            </a:extLst>
          </p:cNvPr>
          <p:cNvSpPr>
            <a:spLocks noChangeShapeType="1"/>
          </p:cNvSpPr>
          <p:nvPr/>
        </p:nvSpPr>
        <p:spPr bwMode="auto">
          <a:xfrm flipH="1">
            <a:off x="1231900" y="739775"/>
            <a:ext cx="14288" cy="2366963"/>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70" name="Text Box 22">
            <a:extLst>
              <a:ext uri="{FF2B5EF4-FFF2-40B4-BE49-F238E27FC236}">
                <a16:creationId xmlns:a16="http://schemas.microsoft.com/office/drawing/2014/main" id="{98AB06A6-AEEE-EF6A-5B56-89C8BC0FADEA}"/>
              </a:ext>
            </a:extLst>
          </p:cNvPr>
          <p:cNvSpPr txBox="1">
            <a:spLocks noChangeArrowheads="1"/>
          </p:cNvSpPr>
          <p:nvPr/>
        </p:nvSpPr>
        <p:spPr bwMode="auto">
          <a:xfrm>
            <a:off x="992188" y="2209800"/>
            <a:ext cx="12620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ja-JP" sz="1400"/>
              <a:t>ADSL</a:t>
            </a:r>
            <a:r>
              <a:rPr lang="ja-JP" altLang="en-US" sz="1400"/>
              <a:t>モデム</a:t>
            </a:r>
          </a:p>
        </p:txBody>
      </p:sp>
      <p:sp>
        <p:nvSpPr>
          <p:cNvPr id="27674" name="Text Box 26">
            <a:extLst>
              <a:ext uri="{FF2B5EF4-FFF2-40B4-BE49-F238E27FC236}">
                <a16:creationId xmlns:a16="http://schemas.microsoft.com/office/drawing/2014/main" id="{910521B3-ECAE-435C-3585-C4E1BB3BD86F}"/>
              </a:ext>
            </a:extLst>
          </p:cNvPr>
          <p:cNvSpPr txBox="1">
            <a:spLocks noChangeArrowheads="1"/>
          </p:cNvSpPr>
          <p:nvPr/>
        </p:nvSpPr>
        <p:spPr bwMode="auto">
          <a:xfrm>
            <a:off x="839788" y="1939925"/>
            <a:ext cx="15398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zh-TW" sz="1400"/>
              <a:t>光回線終端装置</a:t>
            </a:r>
            <a:endParaRPr lang="ja-JP" altLang="en-US" sz="1400"/>
          </a:p>
        </p:txBody>
      </p:sp>
      <p:sp>
        <p:nvSpPr>
          <p:cNvPr id="27679" name="Text Box 31">
            <a:extLst>
              <a:ext uri="{FF2B5EF4-FFF2-40B4-BE49-F238E27FC236}">
                <a16:creationId xmlns:a16="http://schemas.microsoft.com/office/drawing/2014/main" id="{333AD5B8-50A9-5843-4891-2863E0175DBF}"/>
              </a:ext>
            </a:extLst>
          </p:cNvPr>
          <p:cNvSpPr txBox="1">
            <a:spLocks noChangeArrowheads="1"/>
          </p:cNvSpPr>
          <p:nvPr/>
        </p:nvSpPr>
        <p:spPr bwMode="auto">
          <a:xfrm>
            <a:off x="390525" y="3903663"/>
            <a:ext cx="8170863" cy="229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a:t>ホームネットワークをインターネットに接続する場合は、</a:t>
            </a:r>
            <a:r>
              <a:rPr lang="en-US" altLang="ja-JP" sz="1600"/>
              <a:t>PC1</a:t>
            </a:r>
            <a:r>
              <a:rPr lang="ja-JP" altLang="en-US" sz="1600"/>
              <a:t>台で接続していた時の</a:t>
            </a:r>
            <a:r>
              <a:rPr lang="en-US" altLang="ja-JP" sz="1600"/>
              <a:t>PC</a:t>
            </a:r>
            <a:r>
              <a:rPr lang="ja-JP" altLang="en-US" sz="1600"/>
              <a:t>の代わりにルーターという装置を入れます。そのため光回線終端装置</a:t>
            </a:r>
            <a:r>
              <a:rPr lang="en-US" altLang="ja-JP" sz="1600"/>
              <a:t>/ADSL</a:t>
            </a:r>
            <a:r>
              <a:rPr lang="ja-JP" altLang="en-US" sz="1600"/>
              <a:t>モデムとルータは</a:t>
            </a:r>
            <a:r>
              <a:rPr lang="en-US" altLang="ja-JP" sz="1600"/>
              <a:t>LAN</a:t>
            </a:r>
            <a:r>
              <a:rPr lang="ja-JP" altLang="en-US" sz="1600"/>
              <a:t>ケーブルで接続します。</a:t>
            </a:r>
            <a:br>
              <a:rPr lang="ja-JP" altLang="en-US" sz="1600"/>
            </a:br>
            <a:r>
              <a:rPr lang="ja-JP" altLang="en-US" sz="1600"/>
              <a:t>ルータの役割は異なるネットワークを接続することにあり、この場合、</a:t>
            </a:r>
            <a:r>
              <a:rPr lang="en-US" altLang="ja-JP" sz="1600"/>
              <a:t>WAN/Internet</a:t>
            </a:r>
            <a:r>
              <a:rPr lang="ja-JP" altLang="en-US" sz="1600"/>
              <a:t>の世界中つながっている巨大なネットワークと、小さなホームネットワークをつなぐことです。</a:t>
            </a:r>
            <a:br>
              <a:rPr lang="ja-JP" altLang="en-US" sz="1600"/>
            </a:br>
            <a:r>
              <a:rPr lang="ja-JP" altLang="en-US" sz="1600"/>
              <a:t>ルータは</a:t>
            </a:r>
            <a:r>
              <a:rPr lang="en-US" altLang="ja-JP" sz="1600"/>
              <a:t>2</a:t>
            </a:r>
            <a:r>
              <a:rPr lang="ja-JP" altLang="en-US" sz="1600"/>
              <a:t>つの</a:t>
            </a:r>
            <a:r>
              <a:rPr lang="en-US" altLang="ja-JP" sz="1600"/>
              <a:t>IP</a:t>
            </a:r>
            <a:r>
              <a:rPr lang="ja-JP" altLang="en-US" sz="1600"/>
              <a:t>アドレスを持っています。一つはグローバル</a:t>
            </a:r>
            <a:r>
              <a:rPr lang="en-US" altLang="ja-JP" sz="1600"/>
              <a:t>IP</a:t>
            </a:r>
            <a:r>
              <a:rPr lang="ja-JP" altLang="en-US" sz="1600"/>
              <a:t>アドレスで、インターネット内のコンピュータと通信するためのものです。もう一つはプライベート</a:t>
            </a:r>
            <a:r>
              <a:rPr lang="en-US" altLang="ja-JP" sz="1600"/>
              <a:t>IP</a:t>
            </a:r>
            <a:r>
              <a:rPr lang="ja-JP" altLang="en-US" sz="1600"/>
              <a:t>アドレスで、ホームネットワーク内の機器と通信するためのものです。ホームネットワーク内の機器もルータと同様なプライベートアドレスを持っています。</a:t>
            </a:r>
          </a:p>
        </p:txBody>
      </p:sp>
      <p:sp>
        <p:nvSpPr>
          <p:cNvPr id="27680" name="Text Box 32">
            <a:extLst>
              <a:ext uri="{FF2B5EF4-FFF2-40B4-BE49-F238E27FC236}">
                <a16:creationId xmlns:a16="http://schemas.microsoft.com/office/drawing/2014/main" id="{A4E8C6FA-7432-CDE3-721B-F88B401EBF2B}"/>
              </a:ext>
            </a:extLst>
          </p:cNvPr>
          <p:cNvSpPr txBox="1">
            <a:spLocks noChangeArrowheads="1"/>
          </p:cNvSpPr>
          <p:nvPr/>
        </p:nvSpPr>
        <p:spPr bwMode="auto">
          <a:xfrm>
            <a:off x="1339850" y="1047750"/>
            <a:ext cx="26289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400"/>
              <a:t>グローバル</a:t>
            </a:r>
            <a:r>
              <a:rPr lang="en-US" altLang="ja-JP" sz="1400"/>
              <a:t>IP</a:t>
            </a:r>
            <a:r>
              <a:rPr lang="ja-JP" altLang="en-US" sz="1400"/>
              <a:t>アドレス</a:t>
            </a:r>
            <a:br>
              <a:rPr lang="ja-JP" altLang="en-US" sz="1400"/>
            </a:br>
            <a:r>
              <a:rPr lang="ja-JP" altLang="en-US" sz="1200"/>
              <a:t>○○○</a:t>
            </a:r>
            <a:r>
              <a:rPr lang="en-US" altLang="ja-JP" sz="1200"/>
              <a:t>.○○○.○○○.○○○</a:t>
            </a:r>
          </a:p>
        </p:txBody>
      </p:sp>
      <p:pic>
        <p:nvPicPr>
          <p:cNvPr id="27681" name="Picture 33">
            <a:extLst>
              <a:ext uri="{FF2B5EF4-FFF2-40B4-BE49-F238E27FC236}">
                <a16:creationId xmlns:a16="http://schemas.microsoft.com/office/drawing/2014/main" id="{3727982C-E9EB-9E3E-4300-8A931AB88A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3925" y="1022350"/>
            <a:ext cx="738188" cy="1428750"/>
          </a:xfrm>
          <a:prstGeom prst="rect">
            <a:avLst/>
          </a:prstGeom>
          <a:noFill/>
          <a:extLst>
            <a:ext uri="{909E8E84-426E-40DD-AFC4-6F175D3DCCD1}">
              <a14:hiddenFill xmlns:a14="http://schemas.microsoft.com/office/drawing/2010/main">
                <a:solidFill>
                  <a:srgbClr val="FFFFFF"/>
                </a:solidFill>
              </a14:hiddenFill>
            </a:ext>
          </a:extLst>
        </p:spPr>
      </p:pic>
      <p:pic>
        <p:nvPicPr>
          <p:cNvPr id="27682" name="Picture 34">
            <a:extLst>
              <a:ext uri="{FF2B5EF4-FFF2-40B4-BE49-F238E27FC236}">
                <a16:creationId xmlns:a16="http://schemas.microsoft.com/office/drawing/2014/main" id="{9E000875-4020-643A-8BB3-4FB617A8920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97638" y="2398713"/>
            <a:ext cx="782637" cy="249237"/>
          </a:xfrm>
          <a:prstGeom prst="rect">
            <a:avLst/>
          </a:prstGeom>
          <a:noFill/>
          <a:extLst>
            <a:ext uri="{909E8E84-426E-40DD-AFC4-6F175D3DCCD1}">
              <a14:hiddenFill xmlns:a14="http://schemas.microsoft.com/office/drawing/2010/main">
                <a:solidFill>
                  <a:srgbClr val="FFFFFF"/>
                </a:solidFill>
              </a14:hiddenFill>
            </a:ext>
          </a:extLst>
        </p:spPr>
      </p:pic>
      <p:pic>
        <p:nvPicPr>
          <p:cNvPr id="27683" name="Picture 35">
            <a:extLst>
              <a:ext uri="{FF2B5EF4-FFF2-40B4-BE49-F238E27FC236}">
                <a16:creationId xmlns:a16="http://schemas.microsoft.com/office/drawing/2014/main" id="{E58BD7CE-7735-C882-1490-8788FB9B15B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72238" y="1811338"/>
            <a:ext cx="795337" cy="622300"/>
          </a:xfrm>
          <a:prstGeom prst="rect">
            <a:avLst/>
          </a:prstGeom>
          <a:noFill/>
          <a:extLst>
            <a:ext uri="{909E8E84-426E-40DD-AFC4-6F175D3DCCD1}">
              <a14:hiddenFill xmlns:a14="http://schemas.microsoft.com/office/drawing/2010/main">
                <a:solidFill>
                  <a:srgbClr val="FFFFFF"/>
                </a:solidFill>
              </a14:hiddenFill>
            </a:ext>
          </a:extLst>
        </p:spPr>
      </p:pic>
      <p:sp>
        <p:nvSpPr>
          <p:cNvPr id="27684" name="Rectangle 36">
            <a:extLst>
              <a:ext uri="{FF2B5EF4-FFF2-40B4-BE49-F238E27FC236}">
                <a16:creationId xmlns:a16="http://schemas.microsoft.com/office/drawing/2014/main" id="{303FF707-704A-68DD-332B-DF3C5B38EE75}"/>
              </a:ext>
            </a:extLst>
          </p:cNvPr>
          <p:cNvSpPr>
            <a:spLocks noChangeArrowheads="1"/>
          </p:cNvSpPr>
          <p:nvPr/>
        </p:nvSpPr>
        <p:spPr bwMode="auto">
          <a:xfrm>
            <a:off x="6645275" y="1874838"/>
            <a:ext cx="363538" cy="34766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27686" name="Picture 38">
            <a:extLst>
              <a:ext uri="{FF2B5EF4-FFF2-40B4-BE49-F238E27FC236}">
                <a16:creationId xmlns:a16="http://schemas.microsoft.com/office/drawing/2014/main" id="{C2FA77F4-1B0A-95CA-FAF2-E269A39D49D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96238" y="1825625"/>
            <a:ext cx="523875" cy="838200"/>
          </a:xfrm>
          <a:prstGeom prst="rect">
            <a:avLst/>
          </a:prstGeom>
          <a:noFill/>
          <a:extLst>
            <a:ext uri="{909E8E84-426E-40DD-AFC4-6F175D3DCCD1}">
              <a14:hiddenFill xmlns:a14="http://schemas.microsoft.com/office/drawing/2010/main">
                <a:solidFill>
                  <a:srgbClr val="FFFFFF"/>
                </a:solidFill>
              </a14:hiddenFill>
            </a:ext>
          </a:extLst>
        </p:spPr>
      </p:pic>
      <p:sp>
        <p:nvSpPr>
          <p:cNvPr id="27687" name="Line 39">
            <a:extLst>
              <a:ext uri="{FF2B5EF4-FFF2-40B4-BE49-F238E27FC236}">
                <a16:creationId xmlns:a16="http://schemas.microsoft.com/office/drawing/2014/main" id="{7A0DA840-B541-B0D5-9345-930E0E59AE02}"/>
              </a:ext>
            </a:extLst>
          </p:cNvPr>
          <p:cNvSpPr>
            <a:spLocks noChangeShapeType="1"/>
          </p:cNvSpPr>
          <p:nvPr/>
        </p:nvSpPr>
        <p:spPr bwMode="auto">
          <a:xfrm>
            <a:off x="4108450" y="1654175"/>
            <a:ext cx="41068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88" name="Line 40">
            <a:extLst>
              <a:ext uri="{FF2B5EF4-FFF2-40B4-BE49-F238E27FC236}">
                <a16:creationId xmlns:a16="http://schemas.microsoft.com/office/drawing/2014/main" id="{BD4EBFFE-69FB-9562-8BEF-C9F4FF43CE92}"/>
              </a:ext>
            </a:extLst>
          </p:cNvPr>
          <p:cNvSpPr>
            <a:spLocks noChangeShapeType="1"/>
          </p:cNvSpPr>
          <p:nvPr/>
        </p:nvSpPr>
        <p:spPr bwMode="auto">
          <a:xfrm>
            <a:off x="5429250" y="1654175"/>
            <a:ext cx="0" cy="203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89" name="Line 41">
            <a:extLst>
              <a:ext uri="{FF2B5EF4-FFF2-40B4-BE49-F238E27FC236}">
                <a16:creationId xmlns:a16="http://schemas.microsoft.com/office/drawing/2014/main" id="{43D1DABB-976E-DE53-996A-CA219B0035BC}"/>
              </a:ext>
            </a:extLst>
          </p:cNvPr>
          <p:cNvSpPr>
            <a:spLocks noChangeShapeType="1"/>
          </p:cNvSpPr>
          <p:nvPr/>
        </p:nvSpPr>
        <p:spPr bwMode="auto">
          <a:xfrm>
            <a:off x="6821488" y="1625600"/>
            <a:ext cx="0"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90" name="Line 42">
            <a:extLst>
              <a:ext uri="{FF2B5EF4-FFF2-40B4-BE49-F238E27FC236}">
                <a16:creationId xmlns:a16="http://schemas.microsoft.com/office/drawing/2014/main" id="{8C8AAC41-8C59-99A9-F922-97A9978477BE}"/>
              </a:ext>
            </a:extLst>
          </p:cNvPr>
          <p:cNvSpPr>
            <a:spLocks noChangeShapeType="1"/>
          </p:cNvSpPr>
          <p:nvPr/>
        </p:nvSpPr>
        <p:spPr bwMode="auto">
          <a:xfrm>
            <a:off x="8215313" y="1611313"/>
            <a:ext cx="0" cy="2460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91" name="Text Box 43">
            <a:extLst>
              <a:ext uri="{FF2B5EF4-FFF2-40B4-BE49-F238E27FC236}">
                <a16:creationId xmlns:a16="http://schemas.microsoft.com/office/drawing/2014/main" id="{40E03F3E-316C-A00C-4F35-08258E540F6F}"/>
              </a:ext>
            </a:extLst>
          </p:cNvPr>
          <p:cNvSpPr txBox="1">
            <a:spLocks noChangeArrowheads="1"/>
          </p:cNvSpPr>
          <p:nvPr/>
        </p:nvSpPr>
        <p:spPr bwMode="auto">
          <a:xfrm>
            <a:off x="1611313" y="711200"/>
            <a:ext cx="19177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a:solidFill>
                  <a:srgbClr val="FF0000"/>
                </a:solidFill>
              </a:rPr>
              <a:t>WAN/Internet</a:t>
            </a:r>
            <a:r>
              <a:rPr lang="ja-JP" altLang="en-US" sz="1600">
                <a:solidFill>
                  <a:srgbClr val="FF0000"/>
                </a:solidFill>
              </a:rPr>
              <a:t>側</a:t>
            </a:r>
          </a:p>
        </p:txBody>
      </p:sp>
      <p:sp>
        <p:nvSpPr>
          <p:cNvPr id="27692" name="Text Box 44">
            <a:extLst>
              <a:ext uri="{FF2B5EF4-FFF2-40B4-BE49-F238E27FC236}">
                <a16:creationId xmlns:a16="http://schemas.microsoft.com/office/drawing/2014/main" id="{52220919-838D-1ADA-A20F-CA5FBE009171}"/>
              </a:ext>
            </a:extLst>
          </p:cNvPr>
          <p:cNvSpPr txBox="1">
            <a:spLocks noChangeArrowheads="1"/>
          </p:cNvSpPr>
          <p:nvPr/>
        </p:nvSpPr>
        <p:spPr bwMode="auto">
          <a:xfrm>
            <a:off x="4362450" y="746125"/>
            <a:ext cx="33401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a:solidFill>
                  <a:srgbClr val="FF0000"/>
                </a:solidFill>
              </a:rPr>
              <a:t>LAN/</a:t>
            </a:r>
            <a:r>
              <a:rPr lang="ja-JP" altLang="en-US" sz="1600">
                <a:solidFill>
                  <a:srgbClr val="FF0000"/>
                </a:solidFill>
              </a:rPr>
              <a:t>ホームネットワーク側</a:t>
            </a:r>
          </a:p>
        </p:txBody>
      </p:sp>
      <p:sp>
        <p:nvSpPr>
          <p:cNvPr id="27693" name="Text Box 45">
            <a:extLst>
              <a:ext uri="{FF2B5EF4-FFF2-40B4-BE49-F238E27FC236}">
                <a16:creationId xmlns:a16="http://schemas.microsoft.com/office/drawing/2014/main" id="{8C7E4D72-7F5F-291B-859A-FB66BBAFB496}"/>
              </a:ext>
            </a:extLst>
          </p:cNvPr>
          <p:cNvSpPr txBox="1">
            <a:spLocks noChangeArrowheads="1"/>
          </p:cNvSpPr>
          <p:nvPr/>
        </p:nvSpPr>
        <p:spPr bwMode="auto">
          <a:xfrm>
            <a:off x="4278313" y="1055688"/>
            <a:ext cx="185896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400"/>
              <a:t>プライベート</a:t>
            </a:r>
            <a:r>
              <a:rPr lang="en-US" altLang="ja-JP" sz="1400"/>
              <a:t>IP</a:t>
            </a:r>
            <a:r>
              <a:rPr lang="ja-JP" altLang="en-US" sz="1400"/>
              <a:t>アドレス</a:t>
            </a:r>
            <a:br>
              <a:rPr lang="ja-JP" altLang="en-US" sz="1400"/>
            </a:br>
            <a:r>
              <a:rPr lang="en-US" altLang="ja-JP" sz="1400"/>
              <a:t>192.168.0.1</a:t>
            </a:r>
            <a:endParaRPr lang="en-US" altLang="ja-JP" sz="1200"/>
          </a:p>
        </p:txBody>
      </p:sp>
      <p:sp>
        <p:nvSpPr>
          <p:cNvPr id="27694" name="Text Box 46">
            <a:extLst>
              <a:ext uri="{FF2B5EF4-FFF2-40B4-BE49-F238E27FC236}">
                <a16:creationId xmlns:a16="http://schemas.microsoft.com/office/drawing/2014/main" id="{C83F66EE-A487-E05D-4928-E237ACB12CDB}"/>
              </a:ext>
            </a:extLst>
          </p:cNvPr>
          <p:cNvSpPr txBox="1">
            <a:spLocks noChangeArrowheads="1"/>
          </p:cNvSpPr>
          <p:nvPr/>
        </p:nvSpPr>
        <p:spPr bwMode="auto">
          <a:xfrm>
            <a:off x="4460875" y="2586038"/>
            <a:ext cx="13081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ja-JP" sz="1400"/>
              <a:t>IP</a:t>
            </a:r>
            <a:r>
              <a:rPr lang="ja-JP" altLang="en-US" sz="1400"/>
              <a:t>アドレス</a:t>
            </a:r>
            <a:br>
              <a:rPr lang="ja-JP" altLang="en-US" sz="1400"/>
            </a:br>
            <a:r>
              <a:rPr lang="en-US" altLang="ja-JP" sz="1400"/>
              <a:t>192.168.0.2</a:t>
            </a:r>
            <a:endParaRPr lang="en-US" altLang="ja-JP" sz="1200"/>
          </a:p>
        </p:txBody>
      </p:sp>
      <p:sp>
        <p:nvSpPr>
          <p:cNvPr id="27695" name="Text Box 47">
            <a:extLst>
              <a:ext uri="{FF2B5EF4-FFF2-40B4-BE49-F238E27FC236}">
                <a16:creationId xmlns:a16="http://schemas.microsoft.com/office/drawing/2014/main" id="{847D6FD9-C9AC-90B3-4DE1-58659B111F84}"/>
              </a:ext>
            </a:extLst>
          </p:cNvPr>
          <p:cNvSpPr txBox="1">
            <a:spLocks noChangeArrowheads="1"/>
          </p:cNvSpPr>
          <p:nvPr/>
        </p:nvSpPr>
        <p:spPr bwMode="auto">
          <a:xfrm>
            <a:off x="6210300" y="2622550"/>
            <a:ext cx="13081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ja-JP" sz="1400"/>
              <a:t>IP</a:t>
            </a:r>
            <a:r>
              <a:rPr lang="ja-JP" altLang="en-US" sz="1400"/>
              <a:t>アドレス</a:t>
            </a:r>
            <a:br>
              <a:rPr lang="ja-JP" altLang="en-US" sz="1400"/>
            </a:br>
            <a:r>
              <a:rPr lang="en-US" altLang="ja-JP" sz="1400"/>
              <a:t>192.168.0.3</a:t>
            </a:r>
            <a:endParaRPr lang="en-US" altLang="ja-JP" sz="1200"/>
          </a:p>
        </p:txBody>
      </p:sp>
      <p:sp>
        <p:nvSpPr>
          <p:cNvPr id="27696" name="Text Box 48">
            <a:extLst>
              <a:ext uri="{FF2B5EF4-FFF2-40B4-BE49-F238E27FC236}">
                <a16:creationId xmlns:a16="http://schemas.microsoft.com/office/drawing/2014/main" id="{59F5C122-906C-B236-C617-59B0C128C05D}"/>
              </a:ext>
            </a:extLst>
          </p:cNvPr>
          <p:cNvSpPr txBox="1">
            <a:spLocks noChangeArrowheads="1"/>
          </p:cNvSpPr>
          <p:nvPr/>
        </p:nvSpPr>
        <p:spPr bwMode="auto">
          <a:xfrm>
            <a:off x="7653338" y="2659063"/>
            <a:ext cx="13081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ja-JP" sz="1400"/>
              <a:t>IP</a:t>
            </a:r>
            <a:r>
              <a:rPr lang="ja-JP" altLang="en-US" sz="1400"/>
              <a:t>アドレス</a:t>
            </a:r>
            <a:br>
              <a:rPr lang="ja-JP" altLang="en-US" sz="1400"/>
            </a:br>
            <a:r>
              <a:rPr lang="en-US" altLang="ja-JP" sz="1400"/>
              <a:t>192.168.0.4</a:t>
            </a:r>
            <a:endParaRPr lang="en-US" altLang="ja-JP" sz="1200"/>
          </a:p>
        </p:txBody>
      </p:sp>
      <p:sp>
        <p:nvSpPr>
          <p:cNvPr id="27697" name="Text Box 49">
            <a:extLst>
              <a:ext uri="{FF2B5EF4-FFF2-40B4-BE49-F238E27FC236}">
                <a16:creationId xmlns:a16="http://schemas.microsoft.com/office/drawing/2014/main" id="{15CA699E-FD38-BF1C-CA42-2DB579225086}"/>
              </a:ext>
            </a:extLst>
          </p:cNvPr>
          <p:cNvSpPr txBox="1">
            <a:spLocks noChangeArrowheads="1"/>
          </p:cNvSpPr>
          <p:nvPr/>
        </p:nvSpPr>
        <p:spPr bwMode="auto">
          <a:xfrm>
            <a:off x="3251200" y="2684463"/>
            <a:ext cx="10890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solidFill>
                  <a:srgbClr val="FF0000"/>
                </a:solidFill>
              </a:rPr>
              <a:t>ルーター</a:t>
            </a:r>
          </a:p>
        </p:txBody>
      </p:sp>
      <p:sp>
        <p:nvSpPr>
          <p:cNvPr id="27698" name="Rectangle 50">
            <a:extLst>
              <a:ext uri="{FF2B5EF4-FFF2-40B4-BE49-F238E27FC236}">
                <a16:creationId xmlns:a16="http://schemas.microsoft.com/office/drawing/2014/main" id="{4F4F914A-9EE8-00A2-DF97-954DA5B8FDDB}"/>
              </a:ext>
            </a:extLst>
          </p:cNvPr>
          <p:cNvSpPr>
            <a:spLocks noChangeArrowheads="1"/>
          </p:cNvSpPr>
          <p:nvPr/>
        </p:nvSpPr>
        <p:spPr bwMode="auto">
          <a:xfrm>
            <a:off x="4106863" y="987425"/>
            <a:ext cx="204787" cy="6381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スライド番号プレースホルダー 3">
            <a:extLst>
              <a:ext uri="{FF2B5EF4-FFF2-40B4-BE49-F238E27FC236}">
                <a16:creationId xmlns:a16="http://schemas.microsoft.com/office/drawing/2014/main" id="{819D3AF8-7B42-C281-C835-FCA751B0CFCF}"/>
              </a:ext>
            </a:extLst>
          </p:cNvPr>
          <p:cNvSpPr>
            <a:spLocks noGrp="1"/>
          </p:cNvSpPr>
          <p:nvPr>
            <p:ph type="sldNum" sz="quarter" idx="12"/>
          </p:nvPr>
        </p:nvSpPr>
        <p:spPr/>
        <p:txBody>
          <a:bodyPr/>
          <a:lstStyle/>
          <a:p>
            <a:fld id="{823FE656-CF6A-4061-B828-25701607ACA6}" type="slidenum">
              <a:rPr lang="en-US" altLang="ja-JP"/>
              <a:pPr/>
              <a:t>11</a:t>
            </a:fld>
            <a:endParaRPr lang="en-US" altLang="ja-JP"/>
          </a:p>
        </p:txBody>
      </p:sp>
      <p:sp>
        <p:nvSpPr>
          <p:cNvPr id="29698" name="Line 2">
            <a:extLst>
              <a:ext uri="{FF2B5EF4-FFF2-40B4-BE49-F238E27FC236}">
                <a16:creationId xmlns:a16="http://schemas.microsoft.com/office/drawing/2014/main" id="{50FC0643-A80B-5081-C437-B0853E479049}"/>
              </a:ext>
            </a:extLst>
          </p:cNvPr>
          <p:cNvSpPr>
            <a:spLocks noChangeShapeType="1"/>
          </p:cNvSpPr>
          <p:nvPr/>
        </p:nvSpPr>
        <p:spPr bwMode="auto">
          <a:xfrm flipH="1">
            <a:off x="3773488" y="682625"/>
            <a:ext cx="14287" cy="236537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29699" name="Picture 3">
            <a:extLst>
              <a:ext uri="{FF2B5EF4-FFF2-40B4-BE49-F238E27FC236}">
                <a16:creationId xmlns:a16="http://schemas.microsoft.com/office/drawing/2014/main" id="{B54EBBBE-66D4-8156-90C3-B2056690CD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3338" y="1643063"/>
            <a:ext cx="352425" cy="266700"/>
          </a:xfrm>
          <a:prstGeom prst="rect">
            <a:avLst/>
          </a:prstGeom>
          <a:noFill/>
          <a:extLst>
            <a:ext uri="{909E8E84-426E-40DD-AFC4-6F175D3DCCD1}">
              <a14:hiddenFill xmlns:a14="http://schemas.microsoft.com/office/drawing/2010/main">
                <a:solidFill>
                  <a:srgbClr val="FFFFFF"/>
                </a:solidFill>
              </a14:hiddenFill>
            </a:ext>
          </a:extLst>
        </p:spPr>
      </p:pic>
      <p:sp>
        <p:nvSpPr>
          <p:cNvPr id="29700" name="Text Box 4">
            <a:extLst>
              <a:ext uri="{FF2B5EF4-FFF2-40B4-BE49-F238E27FC236}">
                <a16:creationId xmlns:a16="http://schemas.microsoft.com/office/drawing/2014/main" id="{D1068519-1475-2A0F-9DB7-98B363B3B13E}"/>
              </a:ext>
            </a:extLst>
          </p:cNvPr>
          <p:cNvSpPr txBox="1">
            <a:spLocks noChangeArrowheads="1"/>
          </p:cNvSpPr>
          <p:nvPr/>
        </p:nvSpPr>
        <p:spPr bwMode="auto">
          <a:xfrm>
            <a:off x="361950" y="242888"/>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すごいぞ無線</a:t>
            </a:r>
            <a:r>
              <a:rPr lang="en-US" altLang="ja-JP" sz="2400" b="1"/>
              <a:t>LAN</a:t>
            </a:r>
            <a:r>
              <a:rPr lang="ja-JP" altLang="en-US" sz="2400" b="1"/>
              <a:t>ルーター</a:t>
            </a:r>
            <a:r>
              <a:rPr lang="en-US" altLang="ja-JP" sz="2400" b="1"/>
              <a:t>(</a:t>
            </a:r>
            <a:r>
              <a:rPr lang="ja-JP" altLang="en-US" sz="2400" b="1"/>
              <a:t>その</a:t>
            </a:r>
            <a:r>
              <a:rPr lang="en-US" altLang="ja-JP" sz="2400" b="1"/>
              <a:t>1)</a:t>
            </a:r>
          </a:p>
        </p:txBody>
      </p:sp>
      <p:sp>
        <p:nvSpPr>
          <p:cNvPr id="29701" name="Text Box 5">
            <a:extLst>
              <a:ext uri="{FF2B5EF4-FFF2-40B4-BE49-F238E27FC236}">
                <a16:creationId xmlns:a16="http://schemas.microsoft.com/office/drawing/2014/main" id="{BFD7D963-92C8-F790-A32F-85702346FF21}"/>
              </a:ext>
            </a:extLst>
          </p:cNvPr>
          <p:cNvSpPr txBox="1">
            <a:spLocks noChangeArrowheads="1"/>
          </p:cNvSpPr>
          <p:nvPr/>
        </p:nvSpPr>
        <p:spPr bwMode="auto">
          <a:xfrm>
            <a:off x="522288" y="4271963"/>
            <a:ext cx="7947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4625" indent="188913" algn="l">
              <a:defRPr kumimoji="1">
                <a:solidFill>
                  <a:schemeClr val="tx1"/>
                </a:solidFill>
                <a:latin typeface="Arial" panose="020B0604020202020204" pitchFamily="34" charset="0"/>
                <a:ea typeface="ＭＳ Ｐゴシック" panose="020B0600070205080204" pitchFamily="50" charset="-128"/>
              </a:defRPr>
            </a:lvl1pPr>
            <a:lvl2pPr marL="885825" indent="-342900" algn="l">
              <a:defRPr kumimoji="1">
                <a:solidFill>
                  <a:schemeClr val="tx1"/>
                </a:solidFill>
                <a:latin typeface="Arial" panose="020B0604020202020204" pitchFamily="34" charset="0"/>
                <a:ea typeface="ＭＳ Ｐゴシック" panose="020B0600070205080204" pitchFamily="50" charset="-128"/>
              </a:defRPr>
            </a:lvl2pPr>
            <a:lvl3pPr marL="1408113" indent="-342900" algn="l">
              <a:defRPr kumimoji="1">
                <a:solidFill>
                  <a:schemeClr val="tx1"/>
                </a:solidFill>
                <a:latin typeface="Arial" panose="020B0604020202020204" pitchFamily="34" charset="0"/>
                <a:ea typeface="ＭＳ Ｐゴシック" panose="020B0600070205080204" pitchFamily="50" charset="-128"/>
              </a:defRPr>
            </a:lvl3pPr>
            <a:lvl4pPr marL="1930400" indent="-342900" algn="l">
              <a:defRPr kumimoji="1">
                <a:solidFill>
                  <a:schemeClr val="tx1"/>
                </a:solidFill>
                <a:latin typeface="Arial" panose="020B0604020202020204" pitchFamily="34" charset="0"/>
                <a:ea typeface="ＭＳ Ｐゴシック" panose="020B0600070205080204" pitchFamily="50" charset="-128"/>
              </a:defRPr>
            </a:lvl4pPr>
            <a:lvl5pPr marL="2452688" indent="-342900" algn="l">
              <a:defRPr kumimoji="1">
                <a:solidFill>
                  <a:schemeClr val="tx1"/>
                </a:solidFill>
                <a:latin typeface="Arial" panose="020B0604020202020204" pitchFamily="34" charset="0"/>
                <a:ea typeface="ＭＳ Ｐゴシック" panose="020B0600070205080204" pitchFamily="50" charset="-128"/>
              </a:defRPr>
            </a:lvl5pPr>
            <a:lvl6pPr marL="29098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3670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8242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2814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endParaRPr lang="ja-JP" altLang="ja-JP" sz="1600"/>
          </a:p>
        </p:txBody>
      </p:sp>
      <p:pic>
        <p:nvPicPr>
          <p:cNvPr id="29702" name="Picture 6">
            <a:extLst>
              <a:ext uri="{FF2B5EF4-FFF2-40B4-BE49-F238E27FC236}">
                <a16:creationId xmlns:a16="http://schemas.microsoft.com/office/drawing/2014/main" id="{1D39BF08-8C3C-2A7F-E802-84A3C9DC47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7750" y="1995488"/>
            <a:ext cx="923925" cy="923925"/>
          </a:xfrm>
          <a:prstGeom prst="rect">
            <a:avLst/>
          </a:prstGeom>
          <a:noFill/>
          <a:extLst>
            <a:ext uri="{909E8E84-426E-40DD-AFC4-6F175D3DCCD1}">
              <a14:hiddenFill xmlns:a14="http://schemas.microsoft.com/office/drawing/2010/main">
                <a:solidFill>
                  <a:srgbClr val="FFFFFF"/>
                </a:solidFill>
              </a14:hiddenFill>
            </a:ext>
          </a:extLst>
        </p:spPr>
      </p:pic>
      <p:sp>
        <p:nvSpPr>
          <p:cNvPr id="29703" name="Rectangle 7">
            <a:extLst>
              <a:ext uri="{FF2B5EF4-FFF2-40B4-BE49-F238E27FC236}">
                <a16:creationId xmlns:a16="http://schemas.microsoft.com/office/drawing/2014/main" id="{F23DE21F-2218-8391-4D4C-0230CDAB311E}"/>
              </a:ext>
            </a:extLst>
          </p:cNvPr>
          <p:cNvSpPr>
            <a:spLocks noChangeArrowheads="1"/>
          </p:cNvSpPr>
          <p:nvPr/>
        </p:nvSpPr>
        <p:spPr bwMode="auto">
          <a:xfrm>
            <a:off x="6629400" y="727075"/>
            <a:ext cx="363538" cy="3476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705" name="Line 9">
            <a:extLst>
              <a:ext uri="{FF2B5EF4-FFF2-40B4-BE49-F238E27FC236}">
                <a16:creationId xmlns:a16="http://schemas.microsoft.com/office/drawing/2014/main" id="{8831C4DB-3DF4-620F-7589-06105A6E6D31}"/>
              </a:ext>
            </a:extLst>
          </p:cNvPr>
          <p:cNvSpPr>
            <a:spLocks noChangeShapeType="1"/>
          </p:cNvSpPr>
          <p:nvPr/>
        </p:nvSpPr>
        <p:spPr bwMode="auto">
          <a:xfrm flipV="1">
            <a:off x="638175" y="1784350"/>
            <a:ext cx="711200"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706" name="Line 10">
            <a:extLst>
              <a:ext uri="{FF2B5EF4-FFF2-40B4-BE49-F238E27FC236}">
                <a16:creationId xmlns:a16="http://schemas.microsoft.com/office/drawing/2014/main" id="{DEBE3CC5-E233-992C-B021-4BFEDFA17AFA}"/>
              </a:ext>
            </a:extLst>
          </p:cNvPr>
          <p:cNvSpPr>
            <a:spLocks noChangeShapeType="1"/>
          </p:cNvSpPr>
          <p:nvPr/>
        </p:nvSpPr>
        <p:spPr bwMode="auto">
          <a:xfrm>
            <a:off x="1609725" y="1773238"/>
            <a:ext cx="1871663" cy="1587"/>
          </a:xfrm>
          <a:prstGeom prst="line">
            <a:avLst/>
          </a:prstGeom>
          <a:noFill/>
          <a:ln w="571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707" name="Line 11">
            <a:extLst>
              <a:ext uri="{FF2B5EF4-FFF2-40B4-BE49-F238E27FC236}">
                <a16:creationId xmlns:a16="http://schemas.microsoft.com/office/drawing/2014/main" id="{FA551BB2-64C8-220E-4CA8-F15C84380AAE}"/>
              </a:ext>
            </a:extLst>
          </p:cNvPr>
          <p:cNvSpPr>
            <a:spLocks noChangeShapeType="1"/>
          </p:cNvSpPr>
          <p:nvPr/>
        </p:nvSpPr>
        <p:spPr bwMode="auto">
          <a:xfrm flipH="1">
            <a:off x="1231900" y="739775"/>
            <a:ext cx="14288" cy="2366963"/>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710" name="Text Box 14">
            <a:extLst>
              <a:ext uri="{FF2B5EF4-FFF2-40B4-BE49-F238E27FC236}">
                <a16:creationId xmlns:a16="http://schemas.microsoft.com/office/drawing/2014/main" id="{4BC3EEBA-031C-5144-B842-21EA8D869501}"/>
              </a:ext>
            </a:extLst>
          </p:cNvPr>
          <p:cNvSpPr txBox="1">
            <a:spLocks noChangeArrowheads="1"/>
          </p:cNvSpPr>
          <p:nvPr/>
        </p:nvSpPr>
        <p:spPr bwMode="auto">
          <a:xfrm>
            <a:off x="363538" y="3673475"/>
            <a:ext cx="8475662" cy="253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a:t>　現在、実際のホームネットワークではルーターとして無線</a:t>
            </a:r>
            <a:r>
              <a:rPr lang="en-US" altLang="ja-JP" sz="1600"/>
              <a:t>LAN</a:t>
            </a:r>
            <a:r>
              <a:rPr lang="ja-JP" altLang="en-US" sz="1600"/>
              <a:t>ルーターという製品を使用することになります。これは単にルーターだけでなく、いろいろな機能が入っています。</a:t>
            </a:r>
            <a:br>
              <a:rPr lang="ja-JP" altLang="en-US" sz="1600"/>
            </a:br>
            <a:r>
              <a:rPr lang="en-US" altLang="ja-JP" sz="1600"/>
              <a:t>1. </a:t>
            </a:r>
            <a:r>
              <a:rPr lang="en-US" altLang="ja-JP" sz="1600">
                <a:solidFill>
                  <a:srgbClr val="FF0000"/>
                </a:solidFill>
              </a:rPr>
              <a:t>PPPoE</a:t>
            </a:r>
            <a:r>
              <a:rPr lang="ja-JP" altLang="en-US" sz="1600"/>
              <a:t>という機能でプロバイダーに自動接続し、グローバルアドレス等を取得します。</a:t>
            </a:r>
            <a:br>
              <a:rPr lang="ja-JP" altLang="en-US" sz="1600"/>
            </a:br>
            <a:r>
              <a:rPr lang="en-US" altLang="ja-JP" sz="1600"/>
              <a:t>2. </a:t>
            </a:r>
            <a:r>
              <a:rPr lang="ja-JP" altLang="en-US" sz="1600"/>
              <a:t>有線</a:t>
            </a:r>
            <a:r>
              <a:rPr lang="en-US" altLang="ja-JP" sz="1600"/>
              <a:t>LAN</a:t>
            </a:r>
            <a:r>
              <a:rPr lang="ja-JP" altLang="en-US" sz="1600"/>
              <a:t>用のハブと無線</a:t>
            </a:r>
            <a:r>
              <a:rPr lang="en-US" altLang="ja-JP" sz="1600"/>
              <a:t>LAN</a:t>
            </a:r>
            <a:r>
              <a:rPr lang="ja-JP" altLang="en-US" sz="1600"/>
              <a:t>親機の機能があり、有線および無線で複数のネットワーク機器を接続することができます。</a:t>
            </a:r>
            <a:br>
              <a:rPr lang="ja-JP" altLang="en-US" sz="1600"/>
            </a:br>
            <a:r>
              <a:rPr lang="en-US" altLang="ja-JP" sz="1600"/>
              <a:t>3. LAN</a:t>
            </a:r>
            <a:r>
              <a:rPr lang="ja-JP" altLang="en-US" sz="1600"/>
              <a:t>側の機器にはプライベート</a:t>
            </a:r>
            <a:r>
              <a:rPr lang="en-US" altLang="ja-JP" sz="1600"/>
              <a:t>IP</a:t>
            </a:r>
            <a:r>
              <a:rPr lang="ja-JP" altLang="en-US" sz="1600"/>
              <a:t>アドレスを割り付けることが必要ですが、</a:t>
            </a:r>
            <a:r>
              <a:rPr lang="en-US" altLang="ja-JP" sz="1600">
                <a:solidFill>
                  <a:srgbClr val="FF0000"/>
                </a:solidFill>
              </a:rPr>
              <a:t>DHCP</a:t>
            </a:r>
            <a:r>
              <a:rPr lang="ja-JP" altLang="en-US" sz="1600"/>
              <a:t>　</a:t>
            </a:r>
            <a:r>
              <a:rPr lang="en-US" altLang="ja-JP" sz="1600"/>
              <a:t>(Dynamic</a:t>
            </a:r>
            <a:r>
              <a:rPr lang="ja-JP" altLang="en-US" sz="1600"/>
              <a:t>　</a:t>
            </a:r>
            <a:r>
              <a:rPr lang="en-US" altLang="ja-JP" sz="1600"/>
              <a:t>Host Configuration Protocol)</a:t>
            </a:r>
            <a:r>
              <a:rPr lang="ja-JP" altLang="en-US" sz="1600"/>
              <a:t>サーバー機能で、接続されている機器が自動的に空いて入れアドレスを使用することができます。</a:t>
            </a:r>
            <a:br>
              <a:rPr lang="ja-JP" altLang="en-US" sz="1600"/>
            </a:br>
            <a:r>
              <a:rPr lang="en-US" altLang="ja-JP" sz="1600"/>
              <a:t>4. </a:t>
            </a:r>
            <a:r>
              <a:rPr lang="ja-JP" altLang="en-US" sz="1600"/>
              <a:t>ルーターに割り付けられるグローバル</a:t>
            </a:r>
            <a:r>
              <a:rPr lang="en-US" altLang="ja-JP" sz="1600"/>
              <a:t>IP</a:t>
            </a:r>
            <a:r>
              <a:rPr lang="ja-JP" altLang="en-US" sz="1600"/>
              <a:t>アドレスは一つだけですが、</a:t>
            </a:r>
            <a:r>
              <a:rPr lang="en-US" altLang="ja-JP" sz="1600"/>
              <a:t>NAPT</a:t>
            </a:r>
            <a:r>
              <a:rPr lang="ja-JP" altLang="en-US" sz="1600"/>
              <a:t>（</a:t>
            </a:r>
            <a:r>
              <a:rPr lang="en-US" altLang="ja-JP" sz="1600"/>
              <a:t>Network Address Port Translation</a:t>
            </a:r>
            <a:r>
              <a:rPr lang="ja-JP" altLang="en-US" sz="1600"/>
              <a:t>）機能で複数の機器が同時にインターネットを利用できます。</a:t>
            </a:r>
          </a:p>
        </p:txBody>
      </p:sp>
      <p:sp>
        <p:nvSpPr>
          <p:cNvPr id="29711" name="Text Box 15">
            <a:extLst>
              <a:ext uri="{FF2B5EF4-FFF2-40B4-BE49-F238E27FC236}">
                <a16:creationId xmlns:a16="http://schemas.microsoft.com/office/drawing/2014/main" id="{2B155251-63D8-D89B-24BB-1B890611F68B}"/>
              </a:ext>
            </a:extLst>
          </p:cNvPr>
          <p:cNvSpPr txBox="1">
            <a:spLocks noChangeArrowheads="1"/>
          </p:cNvSpPr>
          <p:nvPr/>
        </p:nvSpPr>
        <p:spPr bwMode="auto">
          <a:xfrm>
            <a:off x="1339850" y="1047750"/>
            <a:ext cx="26289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400"/>
              <a:t>グローバル</a:t>
            </a:r>
            <a:r>
              <a:rPr lang="en-US" altLang="ja-JP" sz="1400"/>
              <a:t>IP</a:t>
            </a:r>
            <a:r>
              <a:rPr lang="ja-JP" altLang="en-US" sz="1400"/>
              <a:t>アドレス</a:t>
            </a:r>
            <a:br>
              <a:rPr lang="ja-JP" altLang="en-US" sz="1400"/>
            </a:br>
            <a:r>
              <a:rPr lang="ja-JP" altLang="en-US" sz="1200"/>
              <a:t>○○○</a:t>
            </a:r>
            <a:r>
              <a:rPr lang="en-US" altLang="ja-JP" sz="1200"/>
              <a:t>.○○○.○○○.○○○</a:t>
            </a:r>
          </a:p>
        </p:txBody>
      </p:sp>
      <p:pic>
        <p:nvPicPr>
          <p:cNvPr id="29712" name="Picture 16">
            <a:extLst>
              <a:ext uri="{FF2B5EF4-FFF2-40B4-BE49-F238E27FC236}">
                <a16:creationId xmlns:a16="http://schemas.microsoft.com/office/drawing/2014/main" id="{77E5A7CE-4832-D900-203D-697338FAE2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3925" y="1022350"/>
            <a:ext cx="738188" cy="1428750"/>
          </a:xfrm>
          <a:prstGeom prst="rect">
            <a:avLst/>
          </a:prstGeom>
          <a:noFill/>
          <a:extLst>
            <a:ext uri="{909E8E84-426E-40DD-AFC4-6F175D3DCCD1}">
              <a14:hiddenFill xmlns:a14="http://schemas.microsoft.com/office/drawing/2010/main">
                <a:solidFill>
                  <a:srgbClr val="FFFFFF"/>
                </a:solidFill>
              </a14:hiddenFill>
            </a:ext>
          </a:extLst>
        </p:spPr>
      </p:pic>
      <p:pic>
        <p:nvPicPr>
          <p:cNvPr id="29713" name="Picture 17">
            <a:extLst>
              <a:ext uri="{FF2B5EF4-FFF2-40B4-BE49-F238E27FC236}">
                <a16:creationId xmlns:a16="http://schemas.microsoft.com/office/drawing/2014/main" id="{B7E75F96-2EC8-57E0-80B6-3E33BDD3C6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32500" y="1831975"/>
            <a:ext cx="782638" cy="249238"/>
          </a:xfrm>
          <a:prstGeom prst="rect">
            <a:avLst/>
          </a:prstGeom>
          <a:noFill/>
          <a:extLst>
            <a:ext uri="{909E8E84-426E-40DD-AFC4-6F175D3DCCD1}">
              <a14:hiddenFill xmlns:a14="http://schemas.microsoft.com/office/drawing/2010/main">
                <a:solidFill>
                  <a:srgbClr val="FFFFFF"/>
                </a:solidFill>
              </a14:hiddenFill>
            </a:ext>
          </a:extLst>
        </p:spPr>
      </p:pic>
      <p:pic>
        <p:nvPicPr>
          <p:cNvPr id="29716" name="Picture 20">
            <a:extLst>
              <a:ext uri="{FF2B5EF4-FFF2-40B4-BE49-F238E27FC236}">
                <a16:creationId xmlns:a16="http://schemas.microsoft.com/office/drawing/2014/main" id="{9EFD2B92-8FE6-DEC0-35B3-6C5D1499027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27900" y="1041400"/>
            <a:ext cx="523875" cy="838200"/>
          </a:xfrm>
          <a:prstGeom prst="rect">
            <a:avLst/>
          </a:prstGeom>
          <a:noFill/>
          <a:extLst>
            <a:ext uri="{909E8E84-426E-40DD-AFC4-6F175D3DCCD1}">
              <a14:hiddenFill xmlns:a14="http://schemas.microsoft.com/office/drawing/2010/main">
                <a:solidFill>
                  <a:srgbClr val="FFFFFF"/>
                </a:solidFill>
              </a14:hiddenFill>
            </a:ext>
          </a:extLst>
        </p:spPr>
      </p:pic>
      <p:sp>
        <p:nvSpPr>
          <p:cNvPr id="29721" name="Text Box 25">
            <a:extLst>
              <a:ext uri="{FF2B5EF4-FFF2-40B4-BE49-F238E27FC236}">
                <a16:creationId xmlns:a16="http://schemas.microsoft.com/office/drawing/2014/main" id="{28ED5A0C-9331-AABC-AFDB-E936C5CB588B}"/>
              </a:ext>
            </a:extLst>
          </p:cNvPr>
          <p:cNvSpPr txBox="1">
            <a:spLocks noChangeArrowheads="1"/>
          </p:cNvSpPr>
          <p:nvPr/>
        </p:nvSpPr>
        <p:spPr bwMode="auto">
          <a:xfrm>
            <a:off x="1611313" y="711200"/>
            <a:ext cx="19177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a:solidFill>
                  <a:srgbClr val="FF0000"/>
                </a:solidFill>
              </a:rPr>
              <a:t>WAN/Internet</a:t>
            </a:r>
            <a:r>
              <a:rPr lang="ja-JP" altLang="en-US" sz="1600">
                <a:solidFill>
                  <a:srgbClr val="FF0000"/>
                </a:solidFill>
              </a:rPr>
              <a:t>側</a:t>
            </a:r>
          </a:p>
        </p:txBody>
      </p:sp>
      <p:sp>
        <p:nvSpPr>
          <p:cNvPr id="29722" name="Text Box 26">
            <a:extLst>
              <a:ext uri="{FF2B5EF4-FFF2-40B4-BE49-F238E27FC236}">
                <a16:creationId xmlns:a16="http://schemas.microsoft.com/office/drawing/2014/main" id="{8153E58C-1018-67C8-EF05-A9C0FA62976D}"/>
              </a:ext>
            </a:extLst>
          </p:cNvPr>
          <p:cNvSpPr txBox="1">
            <a:spLocks noChangeArrowheads="1"/>
          </p:cNvSpPr>
          <p:nvPr/>
        </p:nvSpPr>
        <p:spPr bwMode="auto">
          <a:xfrm>
            <a:off x="4362450" y="746125"/>
            <a:ext cx="33401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a:solidFill>
                  <a:srgbClr val="FF0000"/>
                </a:solidFill>
              </a:rPr>
              <a:t>LAN/</a:t>
            </a:r>
            <a:r>
              <a:rPr lang="ja-JP" altLang="en-US" sz="1600">
                <a:solidFill>
                  <a:srgbClr val="FF0000"/>
                </a:solidFill>
              </a:rPr>
              <a:t>ホームネットワーク側</a:t>
            </a:r>
          </a:p>
        </p:txBody>
      </p:sp>
      <p:sp>
        <p:nvSpPr>
          <p:cNvPr id="29724" name="Text Box 28">
            <a:extLst>
              <a:ext uri="{FF2B5EF4-FFF2-40B4-BE49-F238E27FC236}">
                <a16:creationId xmlns:a16="http://schemas.microsoft.com/office/drawing/2014/main" id="{23B870B4-0483-A2E6-9930-955DEAC5F69A}"/>
              </a:ext>
            </a:extLst>
          </p:cNvPr>
          <p:cNvSpPr txBox="1">
            <a:spLocks noChangeArrowheads="1"/>
          </p:cNvSpPr>
          <p:nvPr/>
        </p:nvSpPr>
        <p:spPr bwMode="auto">
          <a:xfrm>
            <a:off x="4518025" y="2935288"/>
            <a:ext cx="1395413" cy="52705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ja-JP" sz="1400"/>
              <a:t>IP</a:t>
            </a:r>
            <a:r>
              <a:rPr lang="ja-JP" altLang="en-US" sz="1400"/>
              <a:t>アドレス</a:t>
            </a:r>
            <a:br>
              <a:rPr lang="ja-JP" altLang="en-US" sz="1400"/>
            </a:br>
            <a:r>
              <a:rPr lang="en-US" altLang="ja-JP" sz="1400"/>
              <a:t>(</a:t>
            </a:r>
            <a:r>
              <a:rPr lang="ja-JP" altLang="en-US" sz="1400"/>
              <a:t>自動的に取得</a:t>
            </a:r>
            <a:r>
              <a:rPr lang="en-US" altLang="ja-JP" sz="1400"/>
              <a:t>)</a:t>
            </a:r>
            <a:endParaRPr lang="en-US" altLang="ja-JP" sz="1200"/>
          </a:p>
        </p:txBody>
      </p:sp>
      <p:sp>
        <p:nvSpPr>
          <p:cNvPr id="29725" name="Text Box 29">
            <a:extLst>
              <a:ext uri="{FF2B5EF4-FFF2-40B4-BE49-F238E27FC236}">
                <a16:creationId xmlns:a16="http://schemas.microsoft.com/office/drawing/2014/main" id="{55B4D551-3B8B-1F4D-D1FD-7698C002B186}"/>
              </a:ext>
            </a:extLst>
          </p:cNvPr>
          <p:cNvSpPr txBox="1">
            <a:spLocks noChangeArrowheads="1"/>
          </p:cNvSpPr>
          <p:nvPr/>
        </p:nvSpPr>
        <p:spPr bwMode="auto">
          <a:xfrm>
            <a:off x="5876925" y="2084388"/>
            <a:ext cx="1539875"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ja-JP" sz="1400"/>
              <a:t>IP</a:t>
            </a:r>
            <a:r>
              <a:rPr lang="ja-JP" altLang="en-US" sz="1400"/>
              <a:t>アドレス</a:t>
            </a:r>
          </a:p>
          <a:p>
            <a:pPr algn="l"/>
            <a:r>
              <a:rPr lang="en-US" altLang="ja-JP" sz="1400"/>
              <a:t>(</a:t>
            </a:r>
            <a:r>
              <a:rPr lang="ja-JP" altLang="en-US" sz="1400"/>
              <a:t>自動的に取得</a:t>
            </a:r>
            <a:r>
              <a:rPr lang="en-US" altLang="ja-JP" sz="1400"/>
              <a:t>) </a:t>
            </a:r>
            <a:br>
              <a:rPr lang="en-US" altLang="ja-JP" sz="1400"/>
            </a:br>
            <a:r>
              <a:rPr lang="en-US" altLang="ja-JP" sz="1400"/>
              <a:t>192.168.0.3</a:t>
            </a:r>
          </a:p>
        </p:txBody>
      </p:sp>
      <p:sp>
        <p:nvSpPr>
          <p:cNvPr id="29726" name="Text Box 30">
            <a:extLst>
              <a:ext uri="{FF2B5EF4-FFF2-40B4-BE49-F238E27FC236}">
                <a16:creationId xmlns:a16="http://schemas.microsoft.com/office/drawing/2014/main" id="{649678D2-CFA7-6FA1-4655-49ED62DD2EC9}"/>
              </a:ext>
            </a:extLst>
          </p:cNvPr>
          <p:cNvSpPr txBox="1">
            <a:spLocks noChangeArrowheads="1"/>
          </p:cNvSpPr>
          <p:nvPr/>
        </p:nvSpPr>
        <p:spPr bwMode="auto">
          <a:xfrm>
            <a:off x="7391400" y="1919288"/>
            <a:ext cx="1511300"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ja-JP" sz="1400"/>
              <a:t>IP</a:t>
            </a:r>
            <a:r>
              <a:rPr lang="ja-JP" altLang="en-US" sz="1400"/>
              <a:t>アドレス</a:t>
            </a:r>
            <a:br>
              <a:rPr lang="ja-JP" altLang="en-US" sz="1400"/>
            </a:br>
            <a:r>
              <a:rPr lang="en-US" altLang="ja-JP" sz="1400"/>
              <a:t>(</a:t>
            </a:r>
            <a:r>
              <a:rPr lang="ja-JP" altLang="en-US" sz="1400"/>
              <a:t>自動的に取得</a:t>
            </a:r>
            <a:r>
              <a:rPr lang="en-US" altLang="ja-JP" sz="1400"/>
              <a:t>)</a:t>
            </a:r>
            <a:br>
              <a:rPr lang="en-US" altLang="ja-JP" sz="1400"/>
            </a:br>
            <a:r>
              <a:rPr lang="en-US" altLang="ja-JP" sz="1400"/>
              <a:t>192.168.0.4</a:t>
            </a:r>
            <a:endParaRPr lang="en-US" altLang="ja-JP" sz="1200"/>
          </a:p>
        </p:txBody>
      </p:sp>
      <p:sp>
        <p:nvSpPr>
          <p:cNvPr id="29727" name="Text Box 31">
            <a:extLst>
              <a:ext uri="{FF2B5EF4-FFF2-40B4-BE49-F238E27FC236}">
                <a16:creationId xmlns:a16="http://schemas.microsoft.com/office/drawing/2014/main" id="{32309A49-1F3A-865C-48C5-1269EDEFF222}"/>
              </a:ext>
            </a:extLst>
          </p:cNvPr>
          <p:cNvSpPr txBox="1">
            <a:spLocks noChangeArrowheads="1"/>
          </p:cNvSpPr>
          <p:nvPr/>
        </p:nvSpPr>
        <p:spPr bwMode="auto">
          <a:xfrm>
            <a:off x="3005138" y="2582863"/>
            <a:ext cx="136366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b="1">
                <a:solidFill>
                  <a:srgbClr val="FF0000"/>
                </a:solidFill>
              </a:rPr>
              <a:t>無線</a:t>
            </a:r>
            <a:r>
              <a:rPr lang="en-US" altLang="ja-JP" b="1">
                <a:solidFill>
                  <a:srgbClr val="FF0000"/>
                </a:solidFill>
              </a:rPr>
              <a:t>LAN</a:t>
            </a:r>
            <a:r>
              <a:rPr lang="ja-JP" altLang="en-US" b="1">
                <a:solidFill>
                  <a:srgbClr val="FF0000"/>
                </a:solidFill>
              </a:rPr>
              <a:t>ルーター</a:t>
            </a:r>
          </a:p>
        </p:txBody>
      </p:sp>
      <p:sp>
        <p:nvSpPr>
          <p:cNvPr id="29728" name="Line 32">
            <a:extLst>
              <a:ext uri="{FF2B5EF4-FFF2-40B4-BE49-F238E27FC236}">
                <a16:creationId xmlns:a16="http://schemas.microsoft.com/office/drawing/2014/main" id="{F22A3670-8ECA-7F53-856E-981764987313}"/>
              </a:ext>
            </a:extLst>
          </p:cNvPr>
          <p:cNvSpPr>
            <a:spLocks noChangeShapeType="1"/>
          </p:cNvSpPr>
          <p:nvPr/>
        </p:nvSpPr>
        <p:spPr bwMode="auto">
          <a:xfrm>
            <a:off x="4143375" y="2303463"/>
            <a:ext cx="1003300" cy="15875"/>
          </a:xfrm>
          <a:prstGeom prst="line">
            <a:avLst/>
          </a:prstGeom>
          <a:noFill/>
          <a:ln w="571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729" name="Line 33">
            <a:extLst>
              <a:ext uri="{FF2B5EF4-FFF2-40B4-BE49-F238E27FC236}">
                <a16:creationId xmlns:a16="http://schemas.microsoft.com/office/drawing/2014/main" id="{45525ACB-BDF6-AC29-A13D-018B0884B217}"/>
              </a:ext>
            </a:extLst>
          </p:cNvPr>
          <p:cNvSpPr>
            <a:spLocks noChangeShapeType="1"/>
          </p:cNvSpPr>
          <p:nvPr/>
        </p:nvSpPr>
        <p:spPr bwMode="auto">
          <a:xfrm>
            <a:off x="4137025" y="1933575"/>
            <a:ext cx="1903413" cy="30163"/>
          </a:xfrm>
          <a:prstGeom prst="line">
            <a:avLst/>
          </a:prstGeom>
          <a:noFill/>
          <a:ln w="571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730" name="AutoShape 34">
            <a:extLst>
              <a:ext uri="{FF2B5EF4-FFF2-40B4-BE49-F238E27FC236}">
                <a16:creationId xmlns:a16="http://schemas.microsoft.com/office/drawing/2014/main" id="{F05DB1F8-5A15-EDE7-8467-9BC981598F35}"/>
              </a:ext>
            </a:extLst>
          </p:cNvPr>
          <p:cNvSpPr>
            <a:spLocks noChangeArrowheads="1"/>
          </p:cNvSpPr>
          <p:nvPr/>
        </p:nvSpPr>
        <p:spPr bwMode="auto">
          <a:xfrm flipH="1">
            <a:off x="4294188" y="1177925"/>
            <a:ext cx="987425" cy="30480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731" name="AutoShape 35">
            <a:extLst>
              <a:ext uri="{FF2B5EF4-FFF2-40B4-BE49-F238E27FC236}">
                <a16:creationId xmlns:a16="http://schemas.microsoft.com/office/drawing/2014/main" id="{691778F8-738C-909D-7B0F-A02356A091B6}"/>
              </a:ext>
            </a:extLst>
          </p:cNvPr>
          <p:cNvSpPr>
            <a:spLocks noChangeArrowheads="1"/>
          </p:cNvSpPr>
          <p:nvPr/>
        </p:nvSpPr>
        <p:spPr bwMode="auto">
          <a:xfrm>
            <a:off x="6434138" y="1169988"/>
            <a:ext cx="811212" cy="274637"/>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9732" name="Text Box 36">
            <a:extLst>
              <a:ext uri="{FF2B5EF4-FFF2-40B4-BE49-F238E27FC236}">
                <a16:creationId xmlns:a16="http://schemas.microsoft.com/office/drawing/2014/main" id="{CB4B716E-6204-DA25-7E19-5DC2D2CF3686}"/>
              </a:ext>
            </a:extLst>
          </p:cNvPr>
          <p:cNvSpPr txBox="1">
            <a:spLocks noChangeArrowheads="1"/>
          </p:cNvSpPr>
          <p:nvPr/>
        </p:nvSpPr>
        <p:spPr bwMode="auto">
          <a:xfrm>
            <a:off x="6748463" y="2860675"/>
            <a:ext cx="1843087" cy="52705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複数の機器のアクセスをサポート</a:t>
            </a:r>
          </a:p>
        </p:txBody>
      </p:sp>
      <p:sp>
        <p:nvSpPr>
          <p:cNvPr id="29733" name="Text Box 37">
            <a:extLst>
              <a:ext uri="{FF2B5EF4-FFF2-40B4-BE49-F238E27FC236}">
                <a16:creationId xmlns:a16="http://schemas.microsoft.com/office/drawing/2014/main" id="{628A2C11-24EF-0691-757D-6255CADDA9D0}"/>
              </a:ext>
            </a:extLst>
          </p:cNvPr>
          <p:cNvSpPr txBox="1">
            <a:spLocks noChangeArrowheads="1"/>
          </p:cNvSpPr>
          <p:nvPr/>
        </p:nvSpPr>
        <p:spPr bwMode="auto">
          <a:xfrm>
            <a:off x="942975" y="1989138"/>
            <a:ext cx="2060575" cy="527050"/>
          </a:xfrm>
          <a:prstGeom prst="rect">
            <a:avLst/>
          </a:prstGeom>
          <a:solidFill>
            <a:srgbClr val="FFFF99"/>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インターネットサービスプロバイダーに自動接続</a:t>
            </a:r>
          </a:p>
        </p:txBody>
      </p:sp>
      <p:sp>
        <p:nvSpPr>
          <p:cNvPr id="29734" name="Text Box 38">
            <a:extLst>
              <a:ext uri="{FF2B5EF4-FFF2-40B4-BE49-F238E27FC236}">
                <a16:creationId xmlns:a16="http://schemas.microsoft.com/office/drawing/2014/main" id="{ECC39150-C52B-6977-AD1C-B84678C9FB5B}"/>
              </a:ext>
            </a:extLst>
          </p:cNvPr>
          <p:cNvSpPr txBox="1">
            <a:spLocks noChangeArrowheads="1"/>
          </p:cNvSpPr>
          <p:nvPr/>
        </p:nvSpPr>
        <p:spPr bwMode="auto">
          <a:xfrm>
            <a:off x="4522788" y="1560513"/>
            <a:ext cx="1073150" cy="314325"/>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有線用ハブ</a:t>
            </a:r>
          </a:p>
        </p:txBody>
      </p:sp>
      <p:sp>
        <p:nvSpPr>
          <p:cNvPr id="29735" name="Text Box 39">
            <a:extLst>
              <a:ext uri="{FF2B5EF4-FFF2-40B4-BE49-F238E27FC236}">
                <a16:creationId xmlns:a16="http://schemas.microsoft.com/office/drawing/2014/main" id="{1F8A1258-1B42-B2C2-B979-40A577BCB5C5}"/>
              </a:ext>
            </a:extLst>
          </p:cNvPr>
          <p:cNvSpPr txBox="1">
            <a:spLocks noChangeArrowheads="1"/>
          </p:cNvSpPr>
          <p:nvPr/>
        </p:nvSpPr>
        <p:spPr bwMode="auto">
          <a:xfrm>
            <a:off x="2571750" y="3222625"/>
            <a:ext cx="1406525" cy="314325"/>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無線</a:t>
            </a:r>
            <a:r>
              <a:rPr lang="en-US" altLang="ja-JP" sz="1400"/>
              <a:t>LAN</a:t>
            </a:r>
            <a:r>
              <a:rPr lang="ja-JP" altLang="en-US" sz="1400"/>
              <a:t>親機</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スライド番号プレースホルダー 3">
            <a:extLst>
              <a:ext uri="{FF2B5EF4-FFF2-40B4-BE49-F238E27FC236}">
                <a16:creationId xmlns:a16="http://schemas.microsoft.com/office/drawing/2014/main" id="{C3569945-2E03-6AD7-4626-F039903B19AA}"/>
              </a:ext>
            </a:extLst>
          </p:cNvPr>
          <p:cNvSpPr>
            <a:spLocks noGrp="1"/>
          </p:cNvSpPr>
          <p:nvPr>
            <p:ph type="sldNum" sz="quarter" idx="12"/>
          </p:nvPr>
        </p:nvSpPr>
        <p:spPr/>
        <p:txBody>
          <a:bodyPr/>
          <a:lstStyle/>
          <a:p>
            <a:fld id="{83A3B8A4-F4E7-470F-8C8B-B12E8E4525E1}" type="slidenum">
              <a:rPr lang="en-US" altLang="ja-JP"/>
              <a:pPr/>
              <a:t>12</a:t>
            </a:fld>
            <a:endParaRPr lang="en-US" altLang="ja-JP"/>
          </a:p>
        </p:txBody>
      </p:sp>
      <p:sp>
        <p:nvSpPr>
          <p:cNvPr id="34818" name="Line 2">
            <a:extLst>
              <a:ext uri="{FF2B5EF4-FFF2-40B4-BE49-F238E27FC236}">
                <a16:creationId xmlns:a16="http://schemas.microsoft.com/office/drawing/2014/main" id="{306414F9-E950-4600-2E0B-E5BEEC02F1FA}"/>
              </a:ext>
            </a:extLst>
          </p:cNvPr>
          <p:cNvSpPr>
            <a:spLocks noChangeShapeType="1"/>
          </p:cNvSpPr>
          <p:nvPr/>
        </p:nvSpPr>
        <p:spPr bwMode="auto">
          <a:xfrm flipH="1">
            <a:off x="4151313" y="755650"/>
            <a:ext cx="14287" cy="236537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4820" name="Text Box 4">
            <a:extLst>
              <a:ext uri="{FF2B5EF4-FFF2-40B4-BE49-F238E27FC236}">
                <a16:creationId xmlns:a16="http://schemas.microsoft.com/office/drawing/2014/main" id="{7D2725B5-EB3F-E89C-B5A8-CA14EDAE0034}"/>
              </a:ext>
            </a:extLst>
          </p:cNvPr>
          <p:cNvSpPr txBox="1">
            <a:spLocks noChangeArrowheads="1"/>
          </p:cNvSpPr>
          <p:nvPr/>
        </p:nvSpPr>
        <p:spPr bwMode="auto">
          <a:xfrm>
            <a:off x="361950" y="242888"/>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2400" b="1"/>
              <a:t>2</a:t>
            </a:r>
            <a:r>
              <a:rPr lang="ja-JP" altLang="en-US" sz="2400" b="1"/>
              <a:t>種類の通信方法を切り分けるスマートフォン</a:t>
            </a:r>
          </a:p>
        </p:txBody>
      </p:sp>
      <p:sp>
        <p:nvSpPr>
          <p:cNvPr id="34821" name="Text Box 5">
            <a:extLst>
              <a:ext uri="{FF2B5EF4-FFF2-40B4-BE49-F238E27FC236}">
                <a16:creationId xmlns:a16="http://schemas.microsoft.com/office/drawing/2014/main" id="{959E65C9-F7D4-60FB-2A3E-92879A3B7618}"/>
              </a:ext>
            </a:extLst>
          </p:cNvPr>
          <p:cNvSpPr txBox="1">
            <a:spLocks noChangeArrowheads="1"/>
          </p:cNvSpPr>
          <p:nvPr/>
        </p:nvSpPr>
        <p:spPr bwMode="auto">
          <a:xfrm>
            <a:off x="522288" y="4271963"/>
            <a:ext cx="7947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4625" indent="188913" algn="l">
              <a:defRPr kumimoji="1">
                <a:solidFill>
                  <a:schemeClr val="tx1"/>
                </a:solidFill>
                <a:latin typeface="Arial" panose="020B0604020202020204" pitchFamily="34" charset="0"/>
                <a:ea typeface="ＭＳ Ｐゴシック" panose="020B0600070205080204" pitchFamily="50" charset="-128"/>
              </a:defRPr>
            </a:lvl1pPr>
            <a:lvl2pPr marL="885825" indent="-342900" algn="l">
              <a:defRPr kumimoji="1">
                <a:solidFill>
                  <a:schemeClr val="tx1"/>
                </a:solidFill>
                <a:latin typeface="Arial" panose="020B0604020202020204" pitchFamily="34" charset="0"/>
                <a:ea typeface="ＭＳ Ｐゴシック" panose="020B0600070205080204" pitchFamily="50" charset="-128"/>
              </a:defRPr>
            </a:lvl2pPr>
            <a:lvl3pPr marL="1408113" indent="-342900" algn="l">
              <a:defRPr kumimoji="1">
                <a:solidFill>
                  <a:schemeClr val="tx1"/>
                </a:solidFill>
                <a:latin typeface="Arial" panose="020B0604020202020204" pitchFamily="34" charset="0"/>
                <a:ea typeface="ＭＳ Ｐゴシック" panose="020B0600070205080204" pitchFamily="50" charset="-128"/>
              </a:defRPr>
            </a:lvl3pPr>
            <a:lvl4pPr marL="1930400" indent="-342900" algn="l">
              <a:defRPr kumimoji="1">
                <a:solidFill>
                  <a:schemeClr val="tx1"/>
                </a:solidFill>
                <a:latin typeface="Arial" panose="020B0604020202020204" pitchFamily="34" charset="0"/>
                <a:ea typeface="ＭＳ Ｐゴシック" panose="020B0600070205080204" pitchFamily="50" charset="-128"/>
              </a:defRPr>
            </a:lvl4pPr>
            <a:lvl5pPr marL="2452688" indent="-342900" algn="l">
              <a:defRPr kumimoji="1">
                <a:solidFill>
                  <a:schemeClr val="tx1"/>
                </a:solidFill>
                <a:latin typeface="Arial" panose="020B0604020202020204" pitchFamily="34" charset="0"/>
                <a:ea typeface="ＭＳ Ｐゴシック" panose="020B0600070205080204" pitchFamily="50" charset="-128"/>
              </a:defRPr>
            </a:lvl5pPr>
            <a:lvl6pPr marL="29098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3670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8242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2814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endParaRPr lang="ja-JP" altLang="ja-JP" sz="1600"/>
          </a:p>
        </p:txBody>
      </p:sp>
      <p:sp>
        <p:nvSpPr>
          <p:cNvPr id="34823" name="Rectangle 7">
            <a:extLst>
              <a:ext uri="{FF2B5EF4-FFF2-40B4-BE49-F238E27FC236}">
                <a16:creationId xmlns:a16="http://schemas.microsoft.com/office/drawing/2014/main" id="{CC836F72-2822-1EAA-4401-A1F6CD6AF0FF}"/>
              </a:ext>
            </a:extLst>
          </p:cNvPr>
          <p:cNvSpPr>
            <a:spLocks noChangeArrowheads="1"/>
          </p:cNvSpPr>
          <p:nvPr/>
        </p:nvSpPr>
        <p:spPr bwMode="auto">
          <a:xfrm>
            <a:off x="6629400" y="727075"/>
            <a:ext cx="363538" cy="3476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827" name="Text Box 11">
            <a:extLst>
              <a:ext uri="{FF2B5EF4-FFF2-40B4-BE49-F238E27FC236}">
                <a16:creationId xmlns:a16="http://schemas.microsoft.com/office/drawing/2014/main" id="{5BB3B4F8-EDC3-AA08-26D5-EA7AC2C25457}"/>
              </a:ext>
            </a:extLst>
          </p:cNvPr>
          <p:cNvSpPr txBox="1">
            <a:spLocks noChangeArrowheads="1"/>
          </p:cNvSpPr>
          <p:nvPr/>
        </p:nvSpPr>
        <p:spPr bwMode="auto">
          <a:xfrm>
            <a:off x="536575" y="3543300"/>
            <a:ext cx="8140700" cy="290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a:t>　全スライドでは、いろいろな無線系の通信規格を示しましたが、普通のスマートフャンでは</a:t>
            </a:r>
            <a:r>
              <a:rPr lang="en-US" altLang="ja-JP" sz="1600"/>
              <a:t>3G/LTE</a:t>
            </a:r>
            <a:r>
              <a:rPr lang="ja-JP" altLang="en-US" sz="1600"/>
              <a:t>などの広域系と</a:t>
            </a:r>
            <a:r>
              <a:rPr lang="en-US" altLang="ja-JP" sz="1600"/>
              <a:t>Wi-Fi</a:t>
            </a:r>
            <a:r>
              <a:rPr lang="ja-JP" altLang="en-US" sz="1600"/>
              <a:t>のローカルの</a:t>
            </a:r>
            <a:r>
              <a:rPr lang="en-US" altLang="ja-JP" sz="1600"/>
              <a:t>2</a:t>
            </a:r>
            <a:r>
              <a:rPr lang="ja-JP" altLang="en-US" sz="1600"/>
              <a:t>つの通信機能を持っています。</a:t>
            </a:r>
            <a:br>
              <a:rPr lang="ja-JP" altLang="en-US" sz="1600"/>
            </a:br>
            <a:r>
              <a:rPr lang="ja-JP" altLang="en-US" sz="1600"/>
              <a:t>　そのため、インターネットにアクセスする場合、無線</a:t>
            </a:r>
            <a:r>
              <a:rPr lang="en-US" altLang="ja-JP" sz="1600"/>
              <a:t>LAN</a:t>
            </a:r>
            <a:r>
              <a:rPr lang="ja-JP" altLang="en-US" sz="1600"/>
              <a:t>親機が無い場合は、</a:t>
            </a:r>
            <a:r>
              <a:rPr lang="en-US" altLang="ja-JP" sz="1600"/>
              <a:t>3G/LTE</a:t>
            </a:r>
            <a:r>
              <a:rPr lang="ja-JP" altLang="en-US" sz="1600"/>
              <a:t>のパケット通信を使用してアクセスします。一方、無線</a:t>
            </a:r>
            <a:r>
              <a:rPr lang="en-US" altLang="ja-JP" sz="1600"/>
              <a:t>LAN</a:t>
            </a:r>
            <a:r>
              <a:rPr lang="ja-JP" altLang="en-US" sz="1600"/>
              <a:t>の電波が届く範囲にスマートフャンがある場合は、</a:t>
            </a:r>
            <a:r>
              <a:rPr lang="en-US" altLang="ja-JP" sz="1600"/>
              <a:t>Wi-Fi</a:t>
            </a:r>
            <a:r>
              <a:rPr lang="ja-JP" altLang="en-US" sz="1600"/>
              <a:t>で無線</a:t>
            </a:r>
            <a:r>
              <a:rPr lang="en-US" altLang="ja-JP" sz="1600"/>
              <a:t>LAN</a:t>
            </a:r>
            <a:r>
              <a:rPr lang="ja-JP" altLang="en-US" sz="1600"/>
              <a:t>親機を通してアクセスします。この場合は、パケット通信費用はかかりません。</a:t>
            </a:r>
          </a:p>
          <a:p>
            <a:pPr algn="l">
              <a:spcBef>
                <a:spcPct val="50000"/>
              </a:spcBef>
            </a:pPr>
            <a:r>
              <a:rPr lang="ja-JP" altLang="en-US" sz="1600"/>
              <a:t>　すでに自宅にインターネット接続がある場合、無線</a:t>
            </a:r>
            <a:r>
              <a:rPr lang="en-US" altLang="ja-JP" sz="1600"/>
              <a:t>LAN</a:t>
            </a:r>
            <a:r>
              <a:rPr lang="ja-JP" altLang="en-US" sz="1600"/>
              <a:t>ルーターを購入し、スマートフャンをそれに接続できるようにすると、自宅からインターネットに接続するのは無料で高速でできるようになります</a:t>
            </a:r>
            <a:r>
              <a:rPr lang="en-US" altLang="ja-JP" sz="1600"/>
              <a:t>(</a:t>
            </a:r>
            <a:r>
              <a:rPr lang="ja-JP" altLang="en-US" sz="1600"/>
              <a:t>但し、もとからあるプロバイダーへの費用は払う必要がありますが</a:t>
            </a:r>
            <a:r>
              <a:rPr lang="en-US" altLang="ja-JP" sz="1600"/>
              <a:t>)</a:t>
            </a:r>
            <a:r>
              <a:rPr lang="ja-JP" altLang="en-US" sz="1600"/>
              <a:t>。</a:t>
            </a:r>
            <a:br>
              <a:rPr lang="ja-JP" altLang="en-US" sz="1600"/>
            </a:br>
            <a:r>
              <a:rPr lang="ja-JP" altLang="en-US" sz="1600"/>
              <a:t>　また駅やファーストフード店など、多くの場所で無料の無線</a:t>
            </a:r>
            <a:r>
              <a:rPr lang="en-US" altLang="ja-JP" sz="1600"/>
              <a:t>LAN</a:t>
            </a:r>
            <a:r>
              <a:rPr lang="ja-JP" altLang="en-US" sz="1600"/>
              <a:t>のアクセスポイントが設置されているところがあります。これらも同様にスマートフォンから</a:t>
            </a:r>
            <a:r>
              <a:rPr lang="en-US" altLang="ja-JP" sz="1600"/>
              <a:t>Wi-Fi</a:t>
            </a:r>
            <a:r>
              <a:rPr lang="ja-JP" altLang="en-US" sz="1600"/>
              <a:t>経由で接続できます。</a:t>
            </a:r>
          </a:p>
        </p:txBody>
      </p:sp>
      <p:pic>
        <p:nvPicPr>
          <p:cNvPr id="34829" name="Picture 13">
            <a:extLst>
              <a:ext uri="{FF2B5EF4-FFF2-40B4-BE49-F238E27FC236}">
                <a16:creationId xmlns:a16="http://schemas.microsoft.com/office/drawing/2014/main" id="{4DA1C247-13CD-2421-5A9B-5DC313BE84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5550" y="1271588"/>
            <a:ext cx="738188" cy="1428750"/>
          </a:xfrm>
          <a:prstGeom prst="rect">
            <a:avLst/>
          </a:prstGeom>
          <a:noFill/>
          <a:extLst>
            <a:ext uri="{909E8E84-426E-40DD-AFC4-6F175D3DCCD1}">
              <a14:hiddenFill xmlns:a14="http://schemas.microsoft.com/office/drawing/2010/main">
                <a:solidFill>
                  <a:srgbClr val="FFFFFF"/>
                </a:solidFill>
              </a14:hiddenFill>
            </a:ext>
          </a:extLst>
        </p:spPr>
      </p:pic>
      <p:pic>
        <p:nvPicPr>
          <p:cNvPr id="34831" name="Picture 15">
            <a:extLst>
              <a:ext uri="{FF2B5EF4-FFF2-40B4-BE49-F238E27FC236}">
                <a16:creationId xmlns:a16="http://schemas.microsoft.com/office/drawing/2014/main" id="{C9FCE233-EC2A-734F-D085-E3E18DEE34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2013" y="1939925"/>
            <a:ext cx="523875" cy="838200"/>
          </a:xfrm>
          <a:prstGeom prst="rect">
            <a:avLst/>
          </a:prstGeom>
          <a:noFill/>
          <a:extLst>
            <a:ext uri="{909E8E84-426E-40DD-AFC4-6F175D3DCCD1}">
              <a14:hiddenFill xmlns:a14="http://schemas.microsoft.com/office/drawing/2010/main">
                <a:solidFill>
                  <a:srgbClr val="FFFFFF"/>
                </a:solidFill>
              </a14:hiddenFill>
            </a:ext>
          </a:extLst>
        </p:spPr>
      </p:pic>
      <p:sp>
        <p:nvSpPr>
          <p:cNvPr id="34840" name="AutoShape 24">
            <a:extLst>
              <a:ext uri="{FF2B5EF4-FFF2-40B4-BE49-F238E27FC236}">
                <a16:creationId xmlns:a16="http://schemas.microsoft.com/office/drawing/2014/main" id="{CAF1D7A3-4D4E-A555-141B-241AD1D7C3BC}"/>
              </a:ext>
            </a:extLst>
          </p:cNvPr>
          <p:cNvSpPr>
            <a:spLocks noChangeArrowheads="1"/>
          </p:cNvSpPr>
          <p:nvPr/>
        </p:nvSpPr>
        <p:spPr bwMode="auto">
          <a:xfrm flipH="1">
            <a:off x="5862638" y="1206500"/>
            <a:ext cx="987425" cy="30480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841" name="AutoShape 25">
            <a:extLst>
              <a:ext uri="{FF2B5EF4-FFF2-40B4-BE49-F238E27FC236}">
                <a16:creationId xmlns:a16="http://schemas.microsoft.com/office/drawing/2014/main" id="{995E9EC5-000E-A57C-F093-4A4BE4B0DB77}"/>
              </a:ext>
            </a:extLst>
          </p:cNvPr>
          <p:cNvSpPr>
            <a:spLocks noChangeArrowheads="1"/>
          </p:cNvSpPr>
          <p:nvPr/>
        </p:nvSpPr>
        <p:spPr bwMode="auto">
          <a:xfrm>
            <a:off x="6767513" y="1635125"/>
            <a:ext cx="811212" cy="274638"/>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846" name="Text Box 30">
            <a:extLst>
              <a:ext uri="{FF2B5EF4-FFF2-40B4-BE49-F238E27FC236}">
                <a16:creationId xmlns:a16="http://schemas.microsoft.com/office/drawing/2014/main" id="{7B774948-6AC4-57D5-1E8F-4C818D7128A4}"/>
              </a:ext>
            </a:extLst>
          </p:cNvPr>
          <p:cNvSpPr txBox="1">
            <a:spLocks noChangeArrowheads="1"/>
          </p:cNvSpPr>
          <p:nvPr/>
        </p:nvSpPr>
        <p:spPr bwMode="auto">
          <a:xfrm>
            <a:off x="5013325" y="771525"/>
            <a:ext cx="30194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a:solidFill>
                  <a:srgbClr val="FF0000"/>
                </a:solidFill>
              </a:rPr>
              <a:t>無線</a:t>
            </a:r>
            <a:r>
              <a:rPr lang="en-US" altLang="ja-JP" sz="1600">
                <a:solidFill>
                  <a:srgbClr val="FF0000"/>
                </a:solidFill>
              </a:rPr>
              <a:t>LAN</a:t>
            </a:r>
            <a:r>
              <a:rPr lang="ja-JP" altLang="en-US" sz="1600">
                <a:solidFill>
                  <a:srgbClr val="FF0000"/>
                </a:solidFill>
              </a:rPr>
              <a:t>親機の電波の届く範囲</a:t>
            </a:r>
          </a:p>
        </p:txBody>
      </p:sp>
      <p:sp>
        <p:nvSpPr>
          <p:cNvPr id="34847" name="Text Box 31">
            <a:extLst>
              <a:ext uri="{FF2B5EF4-FFF2-40B4-BE49-F238E27FC236}">
                <a16:creationId xmlns:a16="http://schemas.microsoft.com/office/drawing/2014/main" id="{84206DB1-A320-8D97-B32B-A730509EA4EB}"/>
              </a:ext>
            </a:extLst>
          </p:cNvPr>
          <p:cNvSpPr txBox="1">
            <a:spLocks noChangeArrowheads="1"/>
          </p:cNvSpPr>
          <p:nvPr/>
        </p:nvSpPr>
        <p:spPr bwMode="auto">
          <a:xfrm>
            <a:off x="884238" y="793750"/>
            <a:ext cx="30194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a:solidFill>
                  <a:srgbClr val="FF0000"/>
                </a:solidFill>
              </a:rPr>
              <a:t>無線</a:t>
            </a:r>
            <a:r>
              <a:rPr lang="en-US" altLang="ja-JP" sz="1600">
                <a:solidFill>
                  <a:srgbClr val="FF0000"/>
                </a:solidFill>
              </a:rPr>
              <a:t>LAN</a:t>
            </a:r>
            <a:r>
              <a:rPr lang="ja-JP" altLang="en-US" sz="1600">
                <a:solidFill>
                  <a:srgbClr val="FF0000"/>
                </a:solidFill>
              </a:rPr>
              <a:t>親機が無い範囲</a:t>
            </a:r>
          </a:p>
        </p:txBody>
      </p:sp>
      <p:sp>
        <p:nvSpPr>
          <p:cNvPr id="34848" name="Text Box 32">
            <a:extLst>
              <a:ext uri="{FF2B5EF4-FFF2-40B4-BE49-F238E27FC236}">
                <a16:creationId xmlns:a16="http://schemas.microsoft.com/office/drawing/2014/main" id="{376D8A92-D1C1-964D-40FE-C4C6A9FE2760}"/>
              </a:ext>
            </a:extLst>
          </p:cNvPr>
          <p:cNvSpPr txBox="1">
            <a:spLocks noChangeArrowheads="1"/>
          </p:cNvSpPr>
          <p:nvPr/>
        </p:nvSpPr>
        <p:spPr bwMode="auto">
          <a:xfrm>
            <a:off x="5121275" y="2884488"/>
            <a:ext cx="30194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a:t>インターネットは</a:t>
            </a:r>
            <a:r>
              <a:rPr lang="en-US" altLang="ja-JP" sz="1600"/>
              <a:t>Wi-Fi</a:t>
            </a:r>
            <a:r>
              <a:rPr lang="ja-JP" altLang="en-US" sz="1600"/>
              <a:t>で通信</a:t>
            </a:r>
          </a:p>
        </p:txBody>
      </p:sp>
      <p:pic>
        <p:nvPicPr>
          <p:cNvPr id="34849" name="Picture 33">
            <a:extLst>
              <a:ext uri="{FF2B5EF4-FFF2-40B4-BE49-F238E27FC236}">
                <a16:creationId xmlns:a16="http://schemas.microsoft.com/office/drawing/2014/main" id="{4BC87624-4730-174A-79B9-B4E8684948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7450" y="1787525"/>
            <a:ext cx="523875" cy="838200"/>
          </a:xfrm>
          <a:prstGeom prst="rect">
            <a:avLst/>
          </a:prstGeom>
          <a:noFill/>
          <a:extLst>
            <a:ext uri="{909E8E84-426E-40DD-AFC4-6F175D3DCCD1}">
              <a14:hiddenFill xmlns:a14="http://schemas.microsoft.com/office/drawing/2010/main">
                <a:solidFill>
                  <a:srgbClr val="FFFFFF"/>
                </a:solidFill>
              </a14:hiddenFill>
            </a:ext>
          </a:extLst>
        </p:spPr>
      </p:pic>
      <p:sp>
        <p:nvSpPr>
          <p:cNvPr id="34850" name="AutoShape 34">
            <a:extLst>
              <a:ext uri="{FF2B5EF4-FFF2-40B4-BE49-F238E27FC236}">
                <a16:creationId xmlns:a16="http://schemas.microsoft.com/office/drawing/2014/main" id="{01029798-D395-8F78-787C-8795E116C9FB}"/>
              </a:ext>
            </a:extLst>
          </p:cNvPr>
          <p:cNvSpPr>
            <a:spLocks noChangeArrowheads="1"/>
          </p:cNvSpPr>
          <p:nvPr/>
        </p:nvSpPr>
        <p:spPr bwMode="auto">
          <a:xfrm>
            <a:off x="1493838" y="1493838"/>
            <a:ext cx="944562" cy="276225"/>
          </a:xfrm>
          <a:prstGeom prst="lightningBolt">
            <a:avLst/>
          </a:prstGeom>
          <a:solidFill>
            <a:schemeClr val="bg2"/>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4851" name="Text Box 35">
            <a:extLst>
              <a:ext uri="{FF2B5EF4-FFF2-40B4-BE49-F238E27FC236}">
                <a16:creationId xmlns:a16="http://schemas.microsoft.com/office/drawing/2014/main" id="{3A83EC85-F2C4-80A0-A772-35A92B6A451A}"/>
              </a:ext>
            </a:extLst>
          </p:cNvPr>
          <p:cNvSpPr txBox="1">
            <a:spLocks noChangeArrowheads="1"/>
          </p:cNvSpPr>
          <p:nvPr/>
        </p:nvSpPr>
        <p:spPr bwMode="auto">
          <a:xfrm>
            <a:off x="1006475" y="2774950"/>
            <a:ext cx="30194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a:t>インターネットは</a:t>
            </a:r>
            <a:r>
              <a:rPr lang="en-US" altLang="ja-JP" sz="1600"/>
              <a:t>3G/LTE</a:t>
            </a:r>
            <a:r>
              <a:rPr lang="ja-JP" altLang="en-US" sz="1600"/>
              <a:t>のパケット通信で携帯基地局経由で通信</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スライド番号プレースホルダー 3">
            <a:extLst>
              <a:ext uri="{FF2B5EF4-FFF2-40B4-BE49-F238E27FC236}">
                <a16:creationId xmlns:a16="http://schemas.microsoft.com/office/drawing/2014/main" id="{546D5B35-C04C-B920-0379-3E720FABEEAF}"/>
              </a:ext>
            </a:extLst>
          </p:cNvPr>
          <p:cNvSpPr>
            <a:spLocks noGrp="1"/>
          </p:cNvSpPr>
          <p:nvPr>
            <p:ph type="sldNum" sz="quarter" idx="12"/>
          </p:nvPr>
        </p:nvSpPr>
        <p:spPr/>
        <p:txBody>
          <a:bodyPr/>
          <a:lstStyle/>
          <a:p>
            <a:fld id="{AF0EA63E-5198-4B45-B514-9A4E340CDDA9}" type="slidenum">
              <a:rPr lang="en-US" altLang="ja-JP"/>
              <a:pPr/>
              <a:t>13</a:t>
            </a:fld>
            <a:endParaRPr lang="en-US" altLang="ja-JP"/>
          </a:p>
        </p:txBody>
      </p:sp>
      <p:pic>
        <p:nvPicPr>
          <p:cNvPr id="35857" name="Picture 17">
            <a:extLst>
              <a:ext uri="{FF2B5EF4-FFF2-40B4-BE49-F238E27FC236}">
                <a16:creationId xmlns:a16="http://schemas.microsoft.com/office/drawing/2014/main" id="{00FB6D0B-5194-F03E-9C59-246D9CD139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8788" y="2081213"/>
            <a:ext cx="923925" cy="923925"/>
          </a:xfrm>
          <a:prstGeom prst="rect">
            <a:avLst/>
          </a:prstGeom>
          <a:noFill/>
          <a:extLst>
            <a:ext uri="{909E8E84-426E-40DD-AFC4-6F175D3DCCD1}">
              <a14:hiddenFill xmlns:a14="http://schemas.microsoft.com/office/drawing/2010/main">
                <a:solidFill>
                  <a:srgbClr val="FFFFFF"/>
                </a:solidFill>
              </a14:hiddenFill>
            </a:ext>
          </a:extLst>
        </p:spPr>
      </p:pic>
      <p:sp>
        <p:nvSpPr>
          <p:cNvPr id="35843" name="Text Box 3">
            <a:extLst>
              <a:ext uri="{FF2B5EF4-FFF2-40B4-BE49-F238E27FC236}">
                <a16:creationId xmlns:a16="http://schemas.microsoft.com/office/drawing/2014/main" id="{F8A8C4CB-8AEE-1EE7-DA81-353158C3CC9B}"/>
              </a:ext>
            </a:extLst>
          </p:cNvPr>
          <p:cNvSpPr txBox="1">
            <a:spLocks noChangeArrowheads="1"/>
          </p:cNvSpPr>
          <p:nvPr/>
        </p:nvSpPr>
        <p:spPr bwMode="auto">
          <a:xfrm>
            <a:off x="361950" y="242888"/>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無線</a:t>
            </a:r>
            <a:r>
              <a:rPr lang="en-US" altLang="ja-JP" sz="2400" b="1"/>
              <a:t>LAN</a:t>
            </a:r>
            <a:r>
              <a:rPr lang="ja-JP" altLang="en-US" sz="2400" b="1"/>
              <a:t>を安全に使う</a:t>
            </a:r>
          </a:p>
        </p:txBody>
      </p:sp>
      <p:sp>
        <p:nvSpPr>
          <p:cNvPr id="35844" name="Text Box 4">
            <a:extLst>
              <a:ext uri="{FF2B5EF4-FFF2-40B4-BE49-F238E27FC236}">
                <a16:creationId xmlns:a16="http://schemas.microsoft.com/office/drawing/2014/main" id="{D899DAFA-945B-D034-685D-7650E363AA8E}"/>
              </a:ext>
            </a:extLst>
          </p:cNvPr>
          <p:cNvSpPr txBox="1">
            <a:spLocks noChangeArrowheads="1"/>
          </p:cNvSpPr>
          <p:nvPr/>
        </p:nvSpPr>
        <p:spPr bwMode="auto">
          <a:xfrm>
            <a:off x="522288" y="4271963"/>
            <a:ext cx="7947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4625" indent="188913" algn="l">
              <a:defRPr kumimoji="1">
                <a:solidFill>
                  <a:schemeClr val="tx1"/>
                </a:solidFill>
                <a:latin typeface="Arial" panose="020B0604020202020204" pitchFamily="34" charset="0"/>
                <a:ea typeface="ＭＳ Ｐゴシック" panose="020B0600070205080204" pitchFamily="50" charset="-128"/>
              </a:defRPr>
            </a:lvl1pPr>
            <a:lvl2pPr marL="885825" indent="-342900" algn="l">
              <a:defRPr kumimoji="1">
                <a:solidFill>
                  <a:schemeClr val="tx1"/>
                </a:solidFill>
                <a:latin typeface="Arial" panose="020B0604020202020204" pitchFamily="34" charset="0"/>
                <a:ea typeface="ＭＳ Ｐゴシック" panose="020B0600070205080204" pitchFamily="50" charset="-128"/>
              </a:defRPr>
            </a:lvl2pPr>
            <a:lvl3pPr marL="1408113" indent="-342900" algn="l">
              <a:defRPr kumimoji="1">
                <a:solidFill>
                  <a:schemeClr val="tx1"/>
                </a:solidFill>
                <a:latin typeface="Arial" panose="020B0604020202020204" pitchFamily="34" charset="0"/>
                <a:ea typeface="ＭＳ Ｐゴシック" panose="020B0600070205080204" pitchFamily="50" charset="-128"/>
              </a:defRPr>
            </a:lvl3pPr>
            <a:lvl4pPr marL="1930400" indent="-342900" algn="l">
              <a:defRPr kumimoji="1">
                <a:solidFill>
                  <a:schemeClr val="tx1"/>
                </a:solidFill>
                <a:latin typeface="Arial" panose="020B0604020202020204" pitchFamily="34" charset="0"/>
                <a:ea typeface="ＭＳ Ｐゴシック" panose="020B0600070205080204" pitchFamily="50" charset="-128"/>
              </a:defRPr>
            </a:lvl4pPr>
            <a:lvl5pPr marL="2452688" indent="-342900" algn="l">
              <a:defRPr kumimoji="1">
                <a:solidFill>
                  <a:schemeClr val="tx1"/>
                </a:solidFill>
                <a:latin typeface="Arial" panose="020B0604020202020204" pitchFamily="34" charset="0"/>
                <a:ea typeface="ＭＳ Ｐゴシック" panose="020B0600070205080204" pitchFamily="50" charset="-128"/>
              </a:defRPr>
            </a:lvl5pPr>
            <a:lvl6pPr marL="29098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3670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8242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2814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endParaRPr lang="ja-JP" altLang="ja-JP" sz="1600"/>
          </a:p>
        </p:txBody>
      </p:sp>
      <p:sp>
        <p:nvSpPr>
          <p:cNvPr id="35845" name="Rectangle 5">
            <a:extLst>
              <a:ext uri="{FF2B5EF4-FFF2-40B4-BE49-F238E27FC236}">
                <a16:creationId xmlns:a16="http://schemas.microsoft.com/office/drawing/2014/main" id="{930F3337-7B9B-1F9E-C3CD-6D6045EBDC61}"/>
              </a:ext>
            </a:extLst>
          </p:cNvPr>
          <p:cNvSpPr>
            <a:spLocks noChangeArrowheads="1"/>
          </p:cNvSpPr>
          <p:nvPr/>
        </p:nvSpPr>
        <p:spPr bwMode="auto">
          <a:xfrm>
            <a:off x="6629400" y="727075"/>
            <a:ext cx="363538" cy="3476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35847" name="Picture 7">
            <a:extLst>
              <a:ext uri="{FF2B5EF4-FFF2-40B4-BE49-F238E27FC236}">
                <a16:creationId xmlns:a16="http://schemas.microsoft.com/office/drawing/2014/main" id="{D87E08EB-9251-9DA3-16E1-9A21B75E05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1738" y="1576388"/>
            <a:ext cx="738187" cy="1428750"/>
          </a:xfrm>
          <a:prstGeom prst="rect">
            <a:avLst/>
          </a:prstGeom>
          <a:noFill/>
          <a:extLst>
            <a:ext uri="{909E8E84-426E-40DD-AFC4-6F175D3DCCD1}">
              <a14:hiddenFill xmlns:a14="http://schemas.microsoft.com/office/drawing/2010/main">
                <a:solidFill>
                  <a:srgbClr val="FFFFFF"/>
                </a:solidFill>
              </a14:hiddenFill>
            </a:ext>
          </a:extLst>
        </p:spPr>
      </p:pic>
      <p:sp>
        <p:nvSpPr>
          <p:cNvPr id="35849" name="AutoShape 9">
            <a:extLst>
              <a:ext uri="{FF2B5EF4-FFF2-40B4-BE49-F238E27FC236}">
                <a16:creationId xmlns:a16="http://schemas.microsoft.com/office/drawing/2014/main" id="{1E759331-8430-FF50-3EDA-85E8CECF1D07}"/>
              </a:ext>
            </a:extLst>
          </p:cNvPr>
          <p:cNvSpPr>
            <a:spLocks noChangeArrowheads="1"/>
          </p:cNvSpPr>
          <p:nvPr/>
        </p:nvSpPr>
        <p:spPr bwMode="auto">
          <a:xfrm flipH="1">
            <a:off x="2044700" y="1468438"/>
            <a:ext cx="987425" cy="30480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850" name="AutoShape 10">
            <a:extLst>
              <a:ext uri="{FF2B5EF4-FFF2-40B4-BE49-F238E27FC236}">
                <a16:creationId xmlns:a16="http://schemas.microsoft.com/office/drawing/2014/main" id="{2B94C003-50D2-0C1A-565B-F5D1C289E378}"/>
              </a:ext>
            </a:extLst>
          </p:cNvPr>
          <p:cNvSpPr>
            <a:spLocks noChangeArrowheads="1"/>
          </p:cNvSpPr>
          <p:nvPr/>
        </p:nvSpPr>
        <p:spPr bwMode="auto">
          <a:xfrm>
            <a:off x="2484438" y="1882775"/>
            <a:ext cx="811212" cy="274638"/>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858" name="Rectangle 18">
            <a:extLst>
              <a:ext uri="{FF2B5EF4-FFF2-40B4-BE49-F238E27FC236}">
                <a16:creationId xmlns:a16="http://schemas.microsoft.com/office/drawing/2014/main" id="{22917900-DBCA-358D-3E43-76D58F864001}"/>
              </a:ext>
            </a:extLst>
          </p:cNvPr>
          <p:cNvSpPr>
            <a:spLocks noChangeArrowheads="1"/>
          </p:cNvSpPr>
          <p:nvPr/>
        </p:nvSpPr>
        <p:spPr bwMode="auto">
          <a:xfrm>
            <a:off x="884238" y="1089025"/>
            <a:ext cx="3194050" cy="19875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859" name="AutoShape 19">
            <a:extLst>
              <a:ext uri="{FF2B5EF4-FFF2-40B4-BE49-F238E27FC236}">
                <a16:creationId xmlns:a16="http://schemas.microsoft.com/office/drawing/2014/main" id="{D0E9D6B6-EF72-2FF5-F521-2C99389149F4}"/>
              </a:ext>
            </a:extLst>
          </p:cNvPr>
          <p:cNvSpPr>
            <a:spLocks noChangeArrowheads="1"/>
          </p:cNvSpPr>
          <p:nvPr/>
        </p:nvSpPr>
        <p:spPr bwMode="auto">
          <a:xfrm flipV="1">
            <a:off x="869950" y="857250"/>
            <a:ext cx="3236913" cy="260350"/>
          </a:xfrm>
          <a:custGeom>
            <a:avLst/>
            <a:gdLst>
              <a:gd name="G0" fmla="+- 1600 0 0"/>
              <a:gd name="G1" fmla="+- 21600 0 1600"/>
              <a:gd name="G2" fmla="*/ 1600 1 2"/>
              <a:gd name="G3" fmla="+- 21600 0 G2"/>
              <a:gd name="G4" fmla="+/ 1600 21600 2"/>
              <a:gd name="G5" fmla="+/ G1 0 2"/>
              <a:gd name="G6" fmla="*/ 21600 21600 1600"/>
              <a:gd name="G7" fmla="*/ G6 1 2"/>
              <a:gd name="G8" fmla="+- 21600 0 G7"/>
              <a:gd name="G9" fmla="*/ 21600 1 2"/>
              <a:gd name="G10" fmla="+- 1600 0 G9"/>
              <a:gd name="G11" fmla="?: G10 G8 0"/>
              <a:gd name="G12" fmla="?: G10 G7 21600"/>
              <a:gd name="T0" fmla="*/ 20800 w 21600"/>
              <a:gd name="T1" fmla="*/ 10800 h 21600"/>
              <a:gd name="T2" fmla="*/ 10800 w 21600"/>
              <a:gd name="T3" fmla="*/ 21600 h 21600"/>
              <a:gd name="T4" fmla="*/ 800 w 21600"/>
              <a:gd name="T5" fmla="*/ 10800 h 21600"/>
              <a:gd name="T6" fmla="*/ 10800 w 21600"/>
              <a:gd name="T7" fmla="*/ 0 h 21600"/>
              <a:gd name="T8" fmla="*/ 2600 w 21600"/>
              <a:gd name="T9" fmla="*/ 2600 h 21600"/>
              <a:gd name="T10" fmla="*/ 19000 w 21600"/>
              <a:gd name="T11" fmla="*/ 19000 h 21600"/>
            </a:gdLst>
            <a:ahLst/>
            <a:cxnLst>
              <a:cxn ang="0">
                <a:pos x="T0" y="T1"/>
              </a:cxn>
              <a:cxn ang="0">
                <a:pos x="T2" y="T3"/>
              </a:cxn>
              <a:cxn ang="0">
                <a:pos x="T4" y="T5"/>
              </a:cxn>
              <a:cxn ang="0">
                <a:pos x="T6" y="T7"/>
              </a:cxn>
            </a:cxnLst>
            <a:rect l="T8" t="T9" r="T10" b="T11"/>
            <a:pathLst>
              <a:path w="21600" h="21600">
                <a:moveTo>
                  <a:pt x="0" y="0"/>
                </a:moveTo>
                <a:lnTo>
                  <a:pt x="1600" y="21600"/>
                </a:lnTo>
                <a:lnTo>
                  <a:pt x="20000" y="21600"/>
                </a:lnTo>
                <a:lnTo>
                  <a:pt x="21600" y="0"/>
                </a:lnTo>
                <a:close/>
              </a:path>
            </a:pathLst>
          </a:custGeom>
          <a:solidFill>
            <a:srgbClr val="99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860" name="AutoShape 20">
            <a:extLst>
              <a:ext uri="{FF2B5EF4-FFF2-40B4-BE49-F238E27FC236}">
                <a16:creationId xmlns:a16="http://schemas.microsoft.com/office/drawing/2014/main" id="{AE4FE73D-5457-5004-2F3C-237E7FFF2702}"/>
              </a:ext>
            </a:extLst>
          </p:cNvPr>
          <p:cNvSpPr>
            <a:spLocks noChangeArrowheads="1"/>
          </p:cNvSpPr>
          <p:nvPr/>
        </p:nvSpPr>
        <p:spPr bwMode="auto">
          <a:xfrm flipH="1">
            <a:off x="3489325" y="1198563"/>
            <a:ext cx="987425" cy="30480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861" name="AutoShape 21">
            <a:extLst>
              <a:ext uri="{FF2B5EF4-FFF2-40B4-BE49-F238E27FC236}">
                <a16:creationId xmlns:a16="http://schemas.microsoft.com/office/drawing/2014/main" id="{3DB2D21E-DED2-07CF-657A-9BB8D6870C48}"/>
              </a:ext>
            </a:extLst>
          </p:cNvPr>
          <p:cNvSpPr>
            <a:spLocks noChangeArrowheads="1"/>
          </p:cNvSpPr>
          <p:nvPr/>
        </p:nvSpPr>
        <p:spPr bwMode="auto">
          <a:xfrm flipH="1">
            <a:off x="5062538" y="989013"/>
            <a:ext cx="987425" cy="30480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35938" name="Group 98">
            <a:extLst>
              <a:ext uri="{FF2B5EF4-FFF2-40B4-BE49-F238E27FC236}">
                <a16:creationId xmlns:a16="http://schemas.microsoft.com/office/drawing/2014/main" id="{47F154C8-EA2F-EF00-45A0-6FDD51BA15A5}"/>
              </a:ext>
            </a:extLst>
          </p:cNvPr>
          <p:cNvGraphicFramePr>
            <a:graphicFrameLocks noGrp="1"/>
          </p:cNvGraphicFramePr>
          <p:nvPr/>
        </p:nvGraphicFramePr>
        <p:xfrm>
          <a:off x="579438" y="3211513"/>
          <a:ext cx="8186737" cy="1676400"/>
        </p:xfrm>
        <a:graphic>
          <a:graphicData uri="http://schemas.openxmlformats.org/drawingml/2006/table">
            <a:tbl>
              <a:tblPr/>
              <a:tblGrid>
                <a:gridCol w="1263650">
                  <a:extLst>
                    <a:ext uri="{9D8B030D-6E8A-4147-A177-3AD203B41FA5}">
                      <a16:colId xmlns:a16="http://schemas.microsoft.com/office/drawing/2014/main" val="1099227292"/>
                    </a:ext>
                  </a:extLst>
                </a:gridCol>
                <a:gridCol w="1436687">
                  <a:extLst>
                    <a:ext uri="{9D8B030D-6E8A-4147-A177-3AD203B41FA5}">
                      <a16:colId xmlns:a16="http://schemas.microsoft.com/office/drawing/2014/main" val="164709828"/>
                    </a:ext>
                  </a:extLst>
                </a:gridCol>
                <a:gridCol w="1233488">
                  <a:extLst>
                    <a:ext uri="{9D8B030D-6E8A-4147-A177-3AD203B41FA5}">
                      <a16:colId xmlns:a16="http://schemas.microsoft.com/office/drawing/2014/main" val="3497774612"/>
                    </a:ext>
                  </a:extLst>
                </a:gridCol>
                <a:gridCol w="4252912">
                  <a:extLst>
                    <a:ext uri="{9D8B030D-6E8A-4147-A177-3AD203B41FA5}">
                      <a16:colId xmlns:a16="http://schemas.microsoft.com/office/drawing/2014/main" val="1876730583"/>
                    </a:ext>
                  </a:extLst>
                </a:gridCol>
              </a:tblGrid>
              <a:tr h="247650">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セキュリティ</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認証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暗号化</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特徴</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4197711647"/>
                  </a:ext>
                </a:extLst>
              </a:tr>
              <a:tr h="246063">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無</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WEP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用意に解読される。使用しない</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070643389"/>
                  </a:ext>
                </a:extLst>
              </a:tr>
              <a:tr h="247650">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WPA PSK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TKIP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解読は国難</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717633575"/>
                  </a:ext>
                </a:extLst>
              </a:tr>
              <a:tr h="246063">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WPA PSK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解読は非常に困難</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153760432"/>
                  </a:ext>
                </a:extLst>
              </a:tr>
              <a:tr h="246063">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WPA2 PSK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AES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現状解読されていない</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73529322"/>
                  </a:ext>
                </a:extLst>
              </a:tr>
            </a:tbl>
          </a:graphicData>
        </a:graphic>
      </p:graphicFrame>
      <p:pic>
        <p:nvPicPr>
          <p:cNvPr id="35939" name="Picture 99">
            <a:extLst>
              <a:ext uri="{FF2B5EF4-FFF2-40B4-BE49-F238E27FC236}">
                <a16:creationId xmlns:a16="http://schemas.microsoft.com/office/drawing/2014/main" id="{8169B348-B2A0-F661-7AF2-35CD388D06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21563" y="712788"/>
            <a:ext cx="977900" cy="2427287"/>
          </a:xfrm>
          <a:prstGeom prst="rect">
            <a:avLst/>
          </a:prstGeom>
          <a:noFill/>
          <a:extLst>
            <a:ext uri="{909E8E84-426E-40DD-AFC4-6F175D3DCCD1}">
              <a14:hiddenFill xmlns:a14="http://schemas.microsoft.com/office/drawing/2010/main">
                <a:solidFill>
                  <a:srgbClr val="FFFFFF"/>
                </a:solidFill>
              </a14:hiddenFill>
            </a:ext>
          </a:extLst>
        </p:spPr>
      </p:pic>
      <p:sp>
        <p:nvSpPr>
          <p:cNvPr id="35940" name="AutoShape 100">
            <a:extLst>
              <a:ext uri="{FF2B5EF4-FFF2-40B4-BE49-F238E27FC236}">
                <a16:creationId xmlns:a16="http://schemas.microsoft.com/office/drawing/2014/main" id="{B8A00447-B823-764D-F43E-725EE1C6C0D2}"/>
              </a:ext>
            </a:extLst>
          </p:cNvPr>
          <p:cNvSpPr>
            <a:spLocks noChangeArrowheads="1"/>
          </p:cNvSpPr>
          <p:nvPr/>
        </p:nvSpPr>
        <p:spPr bwMode="auto">
          <a:xfrm flipH="1">
            <a:off x="6419850" y="922338"/>
            <a:ext cx="987425" cy="30480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5941" name="AutoShape 101">
            <a:extLst>
              <a:ext uri="{FF2B5EF4-FFF2-40B4-BE49-F238E27FC236}">
                <a16:creationId xmlns:a16="http://schemas.microsoft.com/office/drawing/2014/main" id="{E0DFAB86-213C-65D4-A27E-2FC308F72C89}"/>
              </a:ext>
            </a:extLst>
          </p:cNvPr>
          <p:cNvSpPr>
            <a:spLocks noChangeArrowheads="1"/>
          </p:cNvSpPr>
          <p:nvPr/>
        </p:nvSpPr>
        <p:spPr bwMode="auto">
          <a:xfrm>
            <a:off x="4440238" y="1495425"/>
            <a:ext cx="2917825" cy="1349375"/>
          </a:xfrm>
          <a:prstGeom prst="wedgeRectCallout">
            <a:avLst>
              <a:gd name="adj1" fmla="val 60394"/>
              <a:gd name="adj2" fmla="val -4623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a:t>無線</a:t>
            </a:r>
            <a:r>
              <a:rPr lang="en-US" altLang="ja-JP" sz="1600"/>
              <a:t>LAN</a:t>
            </a:r>
            <a:r>
              <a:rPr lang="ja-JP" altLang="en-US" sz="1600"/>
              <a:t>に侵入して</a:t>
            </a:r>
            <a:r>
              <a:rPr lang="en-US" altLang="ja-JP" sz="1600"/>
              <a:t>PC</a:t>
            </a:r>
            <a:r>
              <a:rPr lang="ja-JP" altLang="en-US" sz="1600"/>
              <a:t>の情報を盗み出そう。</a:t>
            </a:r>
          </a:p>
          <a:p>
            <a:pPr algn="l"/>
            <a:r>
              <a:rPr lang="ja-JP" altLang="en-US" sz="1600"/>
              <a:t>隣の家の無線</a:t>
            </a:r>
            <a:r>
              <a:rPr lang="en-US" altLang="ja-JP" sz="1600"/>
              <a:t>LAN</a:t>
            </a:r>
            <a:r>
              <a:rPr lang="ja-JP" altLang="en-US" sz="1600"/>
              <a:t>からインターネットをタダで使おう。</a:t>
            </a:r>
          </a:p>
          <a:p>
            <a:pPr algn="l"/>
            <a:r>
              <a:rPr lang="ja-JP" altLang="en-US" sz="1600"/>
              <a:t>通信データを盗聴しよう。 </a:t>
            </a:r>
          </a:p>
        </p:txBody>
      </p:sp>
      <p:sp>
        <p:nvSpPr>
          <p:cNvPr id="35942" name="Text Box 102">
            <a:extLst>
              <a:ext uri="{FF2B5EF4-FFF2-40B4-BE49-F238E27FC236}">
                <a16:creationId xmlns:a16="http://schemas.microsoft.com/office/drawing/2014/main" id="{ABF0FF09-8291-ACD7-0CD2-CE76B6064418}"/>
              </a:ext>
            </a:extLst>
          </p:cNvPr>
          <p:cNvSpPr txBox="1">
            <a:spLocks noChangeArrowheads="1"/>
          </p:cNvSpPr>
          <p:nvPr/>
        </p:nvSpPr>
        <p:spPr bwMode="auto">
          <a:xfrm>
            <a:off x="541338" y="4908550"/>
            <a:ext cx="8142287"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a:t>　</a:t>
            </a:r>
            <a:r>
              <a:rPr lang="ja-JP" altLang="en-US" sz="1400"/>
              <a:t>* </a:t>
            </a:r>
            <a:r>
              <a:rPr lang="en-US" altLang="ja-JP" sz="1400"/>
              <a:t>PSK</a:t>
            </a:r>
            <a:r>
              <a:rPr lang="ja-JP" altLang="en-US" sz="1400"/>
              <a:t>は機器によってパーソナルと表示されていることがあります。</a:t>
            </a:r>
          </a:p>
          <a:p>
            <a:pPr algn="l"/>
            <a:r>
              <a:rPr lang="ja-JP" altLang="en-US" sz="1600"/>
              <a:t>無線</a:t>
            </a:r>
            <a:r>
              <a:rPr lang="en-US" altLang="ja-JP" sz="1600"/>
              <a:t>LAN</a:t>
            </a:r>
            <a:r>
              <a:rPr lang="ja-JP" altLang="en-US" sz="1600"/>
              <a:t>は手軽に機器を接続できますが、外部からアクセスさせたり、データを解読される危険が非常にあります。そのため、無線</a:t>
            </a:r>
            <a:r>
              <a:rPr lang="en-US" altLang="ja-JP" sz="1600"/>
              <a:t>LAN</a:t>
            </a:r>
            <a:r>
              <a:rPr lang="ja-JP" altLang="en-US" sz="1600"/>
              <a:t>を設置した場合には上表で示すようなセキュリティの設定を必ず行う必要があります。可能であれば “</a:t>
            </a:r>
            <a:r>
              <a:rPr lang="en-US" altLang="ja-JP" sz="1600"/>
              <a:t>WPA2 PSK(</a:t>
            </a:r>
            <a:r>
              <a:rPr lang="ja-JP" altLang="en-US" sz="1600"/>
              <a:t>パーソナル</a:t>
            </a:r>
            <a:r>
              <a:rPr lang="en-US" altLang="ja-JP" sz="1600"/>
              <a:t>) –AES”</a:t>
            </a:r>
            <a:r>
              <a:rPr lang="ja-JP" altLang="en-US" sz="1600"/>
              <a:t>を指定してください。</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E717FC6-64AD-5E79-A109-520D351A4403}"/>
              </a:ext>
            </a:extLst>
          </p:cNvPr>
          <p:cNvSpPr>
            <a:spLocks noGrp="1"/>
          </p:cNvSpPr>
          <p:nvPr>
            <p:ph type="sldNum" sz="quarter" idx="12"/>
          </p:nvPr>
        </p:nvSpPr>
        <p:spPr/>
        <p:txBody>
          <a:bodyPr/>
          <a:lstStyle/>
          <a:p>
            <a:fld id="{72752295-81DB-4309-8A6F-64AF3DA8468C}" type="slidenum">
              <a:rPr lang="en-US" altLang="ja-JP"/>
              <a:pPr/>
              <a:t>14</a:t>
            </a:fld>
            <a:endParaRPr lang="en-US" altLang="ja-JP"/>
          </a:p>
        </p:txBody>
      </p:sp>
      <p:pic>
        <p:nvPicPr>
          <p:cNvPr id="37890" name="Picture 2">
            <a:extLst>
              <a:ext uri="{FF2B5EF4-FFF2-40B4-BE49-F238E27FC236}">
                <a16:creationId xmlns:a16="http://schemas.microsoft.com/office/drawing/2014/main" id="{9572A1A6-8F23-A994-234B-92C6A748A1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0425" y="3262313"/>
            <a:ext cx="1398588" cy="3014662"/>
          </a:xfrm>
          <a:prstGeom prst="rect">
            <a:avLst/>
          </a:prstGeom>
          <a:noFill/>
          <a:extLst>
            <a:ext uri="{909E8E84-426E-40DD-AFC4-6F175D3DCCD1}">
              <a14:hiddenFill xmlns:a14="http://schemas.microsoft.com/office/drawing/2010/main">
                <a:solidFill>
                  <a:srgbClr val="FFFFFF"/>
                </a:solidFill>
              </a14:hiddenFill>
            </a:ext>
          </a:extLst>
        </p:spPr>
      </p:pic>
      <p:sp>
        <p:nvSpPr>
          <p:cNvPr id="37891" name="Text Box 3">
            <a:extLst>
              <a:ext uri="{FF2B5EF4-FFF2-40B4-BE49-F238E27FC236}">
                <a16:creationId xmlns:a16="http://schemas.microsoft.com/office/drawing/2014/main" id="{C0A3E054-2468-6FC5-08C3-8DE82604A9D4}"/>
              </a:ext>
            </a:extLst>
          </p:cNvPr>
          <p:cNvSpPr txBox="1">
            <a:spLocks noChangeArrowheads="1"/>
          </p:cNvSpPr>
          <p:nvPr/>
        </p:nvSpPr>
        <p:spPr bwMode="auto">
          <a:xfrm>
            <a:off x="917575" y="609600"/>
            <a:ext cx="6248400" cy="17780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000" b="1">
                <a:solidFill>
                  <a:srgbClr val="FF0000"/>
                </a:solidFill>
              </a:rPr>
              <a:t>ホームネットワークの基礎知識</a:t>
            </a:r>
            <a:r>
              <a:rPr lang="en-US" altLang="ja-JP" sz="2000" b="1">
                <a:solidFill>
                  <a:srgbClr val="FF0000"/>
                </a:solidFill>
              </a:rPr>
              <a:t>(</a:t>
            </a:r>
            <a:r>
              <a:rPr lang="ja-JP" altLang="en-US" sz="2000" b="1">
                <a:solidFill>
                  <a:srgbClr val="FF0000"/>
                </a:solidFill>
              </a:rPr>
              <a:t>サービス・デバイス</a:t>
            </a:r>
            <a:r>
              <a:rPr lang="en-US" altLang="ja-JP" sz="2000" b="1">
                <a:solidFill>
                  <a:srgbClr val="FF0000"/>
                </a:solidFill>
              </a:rPr>
              <a:t>)</a:t>
            </a:r>
            <a:br>
              <a:rPr lang="en-US" altLang="ja-JP" sz="2000">
                <a:solidFill>
                  <a:srgbClr val="FF0000"/>
                </a:solidFill>
              </a:rPr>
            </a:br>
            <a:r>
              <a:rPr lang="ja-JP" altLang="en-US" sz="2000"/>
              <a:t>　ホームネットワークで機器を接続してネットワークにするイメージはつかめましたか。次のどのようなことをネットワークで実現するか考えてみましょう。</a:t>
            </a:r>
          </a:p>
          <a:p>
            <a:pPr algn="l">
              <a:spcBef>
                <a:spcPct val="50000"/>
              </a:spcBef>
            </a:pPr>
            <a:endParaRPr lang="en-US" altLang="ja-JP" sz="20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スライド番号プレースホルダー 3">
            <a:extLst>
              <a:ext uri="{FF2B5EF4-FFF2-40B4-BE49-F238E27FC236}">
                <a16:creationId xmlns:a16="http://schemas.microsoft.com/office/drawing/2014/main" id="{7B057BDB-BBE0-7F45-B390-FB2CEAF5948A}"/>
              </a:ext>
            </a:extLst>
          </p:cNvPr>
          <p:cNvSpPr>
            <a:spLocks noGrp="1"/>
          </p:cNvSpPr>
          <p:nvPr>
            <p:ph type="sldNum" sz="quarter" idx="12"/>
          </p:nvPr>
        </p:nvSpPr>
        <p:spPr/>
        <p:txBody>
          <a:bodyPr/>
          <a:lstStyle/>
          <a:p>
            <a:fld id="{1F713D46-6027-440A-BD9F-BB2FE2ABCABF}" type="slidenum">
              <a:rPr lang="en-US" altLang="ja-JP"/>
              <a:pPr/>
              <a:t>15</a:t>
            </a:fld>
            <a:endParaRPr lang="en-US" altLang="ja-JP"/>
          </a:p>
        </p:txBody>
      </p:sp>
      <p:sp>
        <p:nvSpPr>
          <p:cNvPr id="38914" name="Text Box 2">
            <a:extLst>
              <a:ext uri="{FF2B5EF4-FFF2-40B4-BE49-F238E27FC236}">
                <a16:creationId xmlns:a16="http://schemas.microsoft.com/office/drawing/2014/main" id="{8C29E9E9-9D1C-27ED-80AE-97E53CBB33FC}"/>
              </a:ext>
            </a:extLst>
          </p:cNvPr>
          <p:cNvSpPr txBox="1">
            <a:spLocks noChangeArrowheads="1"/>
          </p:cNvSpPr>
          <p:nvPr/>
        </p:nvSpPr>
        <p:spPr bwMode="auto">
          <a:xfrm>
            <a:off x="228600" y="228600"/>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ホームネットワークにハードディスクを追加する</a:t>
            </a:r>
          </a:p>
        </p:txBody>
      </p:sp>
      <p:pic>
        <p:nvPicPr>
          <p:cNvPr id="38915" name="Picture 3">
            <a:extLst>
              <a:ext uri="{FF2B5EF4-FFF2-40B4-BE49-F238E27FC236}">
                <a16:creationId xmlns:a16="http://schemas.microsoft.com/office/drawing/2014/main" id="{E1EEFCDE-5266-9F38-7C1D-B10BFC9657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4388" y="1216025"/>
            <a:ext cx="1319212" cy="1031875"/>
          </a:xfrm>
          <a:prstGeom prst="rect">
            <a:avLst/>
          </a:prstGeom>
          <a:noFill/>
          <a:extLst>
            <a:ext uri="{909E8E84-426E-40DD-AFC4-6F175D3DCCD1}">
              <a14:hiddenFill xmlns:a14="http://schemas.microsoft.com/office/drawing/2010/main">
                <a:solidFill>
                  <a:srgbClr val="FFFFFF"/>
                </a:solidFill>
              </a14:hiddenFill>
            </a:ext>
          </a:extLst>
        </p:spPr>
      </p:pic>
      <p:pic>
        <p:nvPicPr>
          <p:cNvPr id="38916" name="Picture 4">
            <a:extLst>
              <a:ext uri="{FF2B5EF4-FFF2-40B4-BE49-F238E27FC236}">
                <a16:creationId xmlns:a16="http://schemas.microsoft.com/office/drawing/2014/main" id="{5FBD4CAF-5D0C-44FE-AC9B-F44AEE550E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0538" y="1525588"/>
            <a:ext cx="1319212" cy="1031875"/>
          </a:xfrm>
          <a:prstGeom prst="rect">
            <a:avLst/>
          </a:prstGeom>
          <a:noFill/>
          <a:extLst>
            <a:ext uri="{909E8E84-426E-40DD-AFC4-6F175D3DCCD1}">
              <a14:hiddenFill xmlns:a14="http://schemas.microsoft.com/office/drawing/2010/main">
                <a:solidFill>
                  <a:srgbClr val="FFFFFF"/>
                </a:solidFill>
              </a14:hiddenFill>
            </a:ext>
          </a:extLst>
        </p:spPr>
      </p:pic>
      <p:pic>
        <p:nvPicPr>
          <p:cNvPr id="38917" name="Picture 5">
            <a:extLst>
              <a:ext uri="{FF2B5EF4-FFF2-40B4-BE49-F238E27FC236}">
                <a16:creationId xmlns:a16="http://schemas.microsoft.com/office/drawing/2014/main" id="{686F548D-2C5F-DE2A-A6C9-CF88CD9E53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725" y="2262188"/>
            <a:ext cx="1466850" cy="466725"/>
          </a:xfrm>
          <a:prstGeom prst="rect">
            <a:avLst/>
          </a:prstGeom>
          <a:noFill/>
          <a:extLst>
            <a:ext uri="{909E8E84-426E-40DD-AFC4-6F175D3DCCD1}">
              <a14:hiddenFill xmlns:a14="http://schemas.microsoft.com/office/drawing/2010/main">
                <a:solidFill>
                  <a:srgbClr val="FFFFFF"/>
                </a:solidFill>
              </a14:hiddenFill>
            </a:ext>
          </a:extLst>
        </p:spPr>
      </p:pic>
      <p:pic>
        <p:nvPicPr>
          <p:cNvPr id="38937" name="Picture 25">
            <a:extLst>
              <a:ext uri="{FF2B5EF4-FFF2-40B4-BE49-F238E27FC236}">
                <a16:creationId xmlns:a16="http://schemas.microsoft.com/office/drawing/2014/main" id="{6BECA9D4-DEF6-4DBA-710E-6A9DF328CB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3388" y="1054100"/>
            <a:ext cx="738187" cy="1428750"/>
          </a:xfrm>
          <a:prstGeom prst="rect">
            <a:avLst/>
          </a:prstGeom>
          <a:noFill/>
          <a:extLst>
            <a:ext uri="{909E8E84-426E-40DD-AFC4-6F175D3DCCD1}">
              <a14:hiddenFill xmlns:a14="http://schemas.microsoft.com/office/drawing/2010/main">
                <a:solidFill>
                  <a:srgbClr val="FFFFFF"/>
                </a:solidFill>
              </a14:hiddenFill>
            </a:ext>
          </a:extLst>
        </p:spPr>
      </p:pic>
      <p:pic>
        <p:nvPicPr>
          <p:cNvPr id="38938" name="Picture 26">
            <a:extLst>
              <a:ext uri="{FF2B5EF4-FFF2-40B4-BE49-F238E27FC236}">
                <a16:creationId xmlns:a16="http://schemas.microsoft.com/office/drawing/2014/main" id="{E845DBF8-2B36-AFA1-0AAC-3A74F1418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57425" y="2127250"/>
            <a:ext cx="361950" cy="600075"/>
          </a:xfrm>
          <a:prstGeom prst="rect">
            <a:avLst/>
          </a:prstGeom>
          <a:noFill/>
          <a:extLst>
            <a:ext uri="{909E8E84-426E-40DD-AFC4-6F175D3DCCD1}">
              <a14:hiddenFill xmlns:a14="http://schemas.microsoft.com/office/drawing/2010/main">
                <a:solidFill>
                  <a:srgbClr val="FFFFFF"/>
                </a:solidFill>
              </a14:hiddenFill>
            </a:ext>
          </a:extLst>
        </p:spPr>
      </p:pic>
      <p:pic>
        <p:nvPicPr>
          <p:cNvPr id="38939" name="Picture 27">
            <a:extLst>
              <a:ext uri="{FF2B5EF4-FFF2-40B4-BE49-F238E27FC236}">
                <a16:creationId xmlns:a16="http://schemas.microsoft.com/office/drawing/2014/main" id="{7B209A90-C3FB-4914-9C4A-3043BC99EDF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1488" y="2047875"/>
            <a:ext cx="361950" cy="600075"/>
          </a:xfrm>
          <a:prstGeom prst="rect">
            <a:avLst/>
          </a:prstGeom>
          <a:noFill/>
          <a:extLst>
            <a:ext uri="{909E8E84-426E-40DD-AFC4-6F175D3DCCD1}">
              <a14:hiddenFill xmlns:a14="http://schemas.microsoft.com/office/drawing/2010/main">
                <a:solidFill>
                  <a:srgbClr val="FFFFFF"/>
                </a:solidFill>
              </a14:hiddenFill>
            </a:ext>
          </a:extLst>
        </p:spPr>
      </p:pic>
      <p:pic>
        <p:nvPicPr>
          <p:cNvPr id="38940" name="Picture 28">
            <a:extLst>
              <a:ext uri="{FF2B5EF4-FFF2-40B4-BE49-F238E27FC236}">
                <a16:creationId xmlns:a16="http://schemas.microsoft.com/office/drawing/2014/main" id="{69860C8B-3C06-2421-457B-324B10AE26A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8400" y="1966913"/>
            <a:ext cx="361950" cy="600075"/>
          </a:xfrm>
          <a:prstGeom prst="rect">
            <a:avLst/>
          </a:prstGeom>
          <a:noFill/>
          <a:extLst>
            <a:ext uri="{909E8E84-426E-40DD-AFC4-6F175D3DCCD1}">
              <a14:hiddenFill xmlns:a14="http://schemas.microsoft.com/office/drawing/2010/main">
                <a:solidFill>
                  <a:srgbClr val="FFFFFF"/>
                </a:solidFill>
              </a14:hiddenFill>
            </a:ext>
          </a:extLst>
        </p:spPr>
      </p:pic>
      <p:pic>
        <p:nvPicPr>
          <p:cNvPr id="38941" name="Picture 29">
            <a:extLst>
              <a:ext uri="{FF2B5EF4-FFF2-40B4-BE49-F238E27FC236}">
                <a16:creationId xmlns:a16="http://schemas.microsoft.com/office/drawing/2014/main" id="{166321C6-631C-6480-4DC3-808E5D63D76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86638" y="1668463"/>
            <a:ext cx="606425" cy="849312"/>
          </a:xfrm>
          <a:prstGeom prst="rect">
            <a:avLst/>
          </a:prstGeom>
          <a:noFill/>
          <a:extLst>
            <a:ext uri="{909E8E84-426E-40DD-AFC4-6F175D3DCCD1}">
              <a14:hiddenFill xmlns:a14="http://schemas.microsoft.com/office/drawing/2010/main">
                <a:solidFill>
                  <a:srgbClr val="FFFFFF"/>
                </a:solidFill>
              </a14:hiddenFill>
            </a:ext>
          </a:extLst>
        </p:spPr>
      </p:pic>
      <p:sp>
        <p:nvSpPr>
          <p:cNvPr id="38942" name="Line 30">
            <a:extLst>
              <a:ext uri="{FF2B5EF4-FFF2-40B4-BE49-F238E27FC236}">
                <a16:creationId xmlns:a16="http://schemas.microsoft.com/office/drawing/2014/main" id="{3FBFC41F-E943-8439-5D64-A8373EF356B9}"/>
              </a:ext>
            </a:extLst>
          </p:cNvPr>
          <p:cNvSpPr>
            <a:spLocks noChangeShapeType="1"/>
          </p:cNvSpPr>
          <p:nvPr/>
        </p:nvSpPr>
        <p:spPr bwMode="auto">
          <a:xfrm>
            <a:off x="2162175" y="2525713"/>
            <a:ext cx="1746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8943" name="Line 31">
            <a:extLst>
              <a:ext uri="{FF2B5EF4-FFF2-40B4-BE49-F238E27FC236}">
                <a16:creationId xmlns:a16="http://schemas.microsoft.com/office/drawing/2014/main" id="{4377B1BE-F1BF-6C9E-BAF1-058BD7BDDD50}"/>
              </a:ext>
            </a:extLst>
          </p:cNvPr>
          <p:cNvSpPr>
            <a:spLocks noChangeShapeType="1"/>
          </p:cNvSpPr>
          <p:nvPr/>
        </p:nvSpPr>
        <p:spPr bwMode="auto">
          <a:xfrm>
            <a:off x="4267200" y="2220913"/>
            <a:ext cx="10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8944" name="Line 32">
            <a:extLst>
              <a:ext uri="{FF2B5EF4-FFF2-40B4-BE49-F238E27FC236}">
                <a16:creationId xmlns:a16="http://schemas.microsoft.com/office/drawing/2014/main" id="{208E52B8-3A37-316D-8E64-95FA12F03F15}"/>
              </a:ext>
            </a:extLst>
          </p:cNvPr>
          <p:cNvSpPr>
            <a:spLocks noChangeShapeType="1"/>
          </p:cNvSpPr>
          <p:nvPr/>
        </p:nvSpPr>
        <p:spPr bwMode="auto">
          <a:xfrm>
            <a:off x="6154738" y="2119313"/>
            <a:ext cx="1587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8945" name="Line 33">
            <a:extLst>
              <a:ext uri="{FF2B5EF4-FFF2-40B4-BE49-F238E27FC236}">
                <a16:creationId xmlns:a16="http://schemas.microsoft.com/office/drawing/2014/main" id="{FC39D18A-2F78-B1B6-445D-F1DA3465C399}"/>
              </a:ext>
            </a:extLst>
          </p:cNvPr>
          <p:cNvSpPr>
            <a:spLocks noChangeShapeType="1"/>
          </p:cNvSpPr>
          <p:nvPr/>
        </p:nvSpPr>
        <p:spPr bwMode="auto">
          <a:xfrm>
            <a:off x="1481138" y="2192338"/>
            <a:ext cx="0" cy="10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8946" name="Line 34">
            <a:extLst>
              <a:ext uri="{FF2B5EF4-FFF2-40B4-BE49-F238E27FC236}">
                <a16:creationId xmlns:a16="http://schemas.microsoft.com/office/drawing/2014/main" id="{C7138467-0748-2B88-4903-E4DE6D31F364}"/>
              </a:ext>
            </a:extLst>
          </p:cNvPr>
          <p:cNvSpPr>
            <a:spLocks noChangeShapeType="1"/>
          </p:cNvSpPr>
          <p:nvPr/>
        </p:nvSpPr>
        <p:spPr bwMode="auto">
          <a:xfrm>
            <a:off x="1481138" y="1030288"/>
            <a:ext cx="0" cy="203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8947" name="Line 35">
            <a:extLst>
              <a:ext uri="{FF2B5EF4-FFF2-40B4-BE49-F238E27FC236}">
                <a16:creationId xmlns:a16="http://schemas.microsoft.com/office/drawing/2014/main" id="{1E047460-FB50-D86A-022D-3F95B8B6F706}"/>
              </a:ext>
            </a:extLst>
          </p:cNvPr>
          <p:cNvSpPr>
            <a:spLocks noChangeShapeType="1"/>
          </p:cNvSpPr>
          <p:nvPr/>
        </p:nvSpPr>
        <p:spPr bwMode="auto">
          <a:xfrm>
            <a:off x="1481138" y="1030288"/>
            <a:ext cx="62118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8948" name="Line 36">
            <a:extLst>
              <a:ext uri="{FF2B5EF4-FFF2-40B4-BE49-F238E27FC236}">
                <a16:creationId xmlns:a16="http://schemas.microsoft.com/office/drawing/2014/main" id="{CF0B0BDC-7579-0802-C83F-C6AD9F7FC20E}"/>
              </a:ext>
            </a:extLst>
          </p:cNvPr>
          <p:cNvSpPr>
            <a:spLocks noChangeShapeType="1"/>
          </p:cNvSpPr>
          <p:nvPr/>
        </p:nvSpPr>
        <p:spPr bwMode="auto">
          <a:xfrm>
            <a:off x="7678738" y="1016000"/>
            <a:ext cx="0" cy="7397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8949" name="Line 37">
            <a:extLst>
              <a:ext uri="{FF2B5EF4-FFF2-40B4-BE49-F238E27FC236}">
                <a16:creationId xmlns:a16="http://schemas.microsoft.com/office/drawing/2014/main" id="{C090830A-0110-F5FF-0AC1-6E6A80C14BAA}"/>
              </a:ext>
            </a:extLst>
          </p:cNvPr>
          <p:cNvSpPr>
            <a:spLocks noChangeShapeType="1"/>
          </p:cNvSpPr>
          <p:nvPr/>
        </p:nvSpPr>
        <p:spPr bwMode="auto">
          <a:xfrm>
            <a:off x="3570288" y="1030288"/>
            <a:ext cx="0" cy="5667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8950" name="Line 38">
            <a:extLst>
              <a:ext uri="{FF2B5EF4-FFF2-40B4-BE49-F238E27FC236}">
                <a16:creationId xmlns:a16="http://schemas.microsoft.com/office/drawing/2014/main" id="{FD05FABF-7AA5-54CF-6EFB-D917989B74B8}"/>
              </a:ext>
            </a:extLst>
          </p:cNvPr>
          <p:cNvSpPr>
            <a:spLocks noChangeShapeType="1"/>
          </p:cNvSpPr>
          <p:nvPr/>
        </p:nvSpPr>
        <p:spPr bwMode="auto">
          <a:xfrm>
            <a:off x="4862513" y="784225"/>
            <a:ext cx="0" cy="265588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8951" name="Text Box 39">
            <a:extLst>
              <a:ext uri="{FF2B5EF4-FFF2-40B4-BE49-F238E27FC236}">
                <a16:creationId xmlns:a16="http://schemas.microsoft.com/office/drawing/2014/main" id="{6137D388-FA03-51F0-987C-3C4F18DCC717}"/>
              </a:ext>
            </a:extLst>
          </p:cNvPr>
          <p:cNvSpPr txBox="1">
            <a:spLocks noChangeArrowheads="1"/>
          </p:cNvSpPr>
          <p:nvPr/>
        </p:nvSpPr>
        <p:spPr bwMode="auto">
          <a:xfrm>
            <a:off x="5276850" y="673100"/>
            <a:ext cx="33401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a:solidFill>
                  <a:srgbClr val="FF0000"/>
                </a:solidFill>
              </a:rPr>
              <a:t>NAS</a:t>
            </a:r>
            <a:r>
              <a:rPr lang="ja-JP" altLang="en-US" sz="1600">
                <a:solidFill>
                  <a:srgbClr val="FF0000"/>
                </a:solidFill>
              </a:rPr>
              <a:t>としてハードディスクを追加</a:t>
            </a:r>
          </a:p>
        </p:txBody>
      </p:sp>
      <p:sp>
        <p:nvSpPr>
          <p:cNvPr id="38952" name="Text Box 40">
            <a:extLst>
              <a:ext uri="{FF2B5EF4-FFF2-40B4-BE49-F238E27FC236}">
                <a16:creationId xmlns:a16="http://schemas.microsoft.com/office/drawing/2014/main" id="{6E6D870C-06D9-CC2D-E902-C4BE6F6949F4}"/>
              </a:ext>
            </a:extLst>
          </p:cNvPr>
          <p:cNvSpPr txBox="1">
            <a:spLocks noChangeArrowheads="1"/>
          </p:cNvSpPr>
          <p:nvPr/>
        </p:nvSpPr>
        <p:spPr bwMode="auto">
          <a:xfrm>
            <a:off x="1046163" y="652463"/>
            <a:ext cx="33401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a:solidFill>
                  <a:srgbClr val="FF0000"/>
                </a:solidFill>
              </a:rPr>
              <a:t>個々の機器にハードディスクを追加</a:t>
            </a:r>
          </a:p>
        </p:txBody>
      </p:sp>
      <p:sp>
        <p:nvSpPr>
          <p:cNvPr id="38953" name="Text Box 41">
            <a:extLst>
              <a:ext uri="{FF2B5EF4-FFF2-40B4-BE49-F238E27FC236}">
                <a16:creationId xmlns:a16="http://schemas.microsoft.com/office/drawing/2014/main" id="{F1ABB5F8-6781-0988-A829-5809E7C52651}"/>
              </a:ext>
            </a:extLst>
          </p:cNvPr>
          <p:cNvSpPr txBox="1">
            <a:spLocks noChangeArrowheads="1"/>
          </p:cNvSpPr>
          <p:nvPr/>
        </p:nvSpPr>
        <p:spPr bwMode="auto">
          <a:xfrm>
            <a:off x="595313" y="2801938"/>
            <a:ext cx="1931987"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レコーダに外付け</a:t>
            </a:r>
            <a:r>
              <a:rPr lang="en-US" altLang="ja-JP" sz="1400"/>
              <a:t>HDD</a:t>
            </a:r>
            <a:r>
              <a:rPr lang="ja-JP" altLang="en-US" sz="1400"/>
              <a:t>を追加</a:t>
            </a:r>
          </a:p>
        </p:txBody>
      </p:sp>
      <p:sp>
        <p:nvSpPr>
          <p:cNvPr id="38954" name="Text Box 42">
            <a:extLst>
              <a:ext uri="{FF2B5EF4-FFF2-40B4-BE49-F238E27FC236}">
                <a16:creationId xmlns:a16="http://schemas.microsoft.com/office/drawing/2014/main" id="{60BEDE67-2A9B-66A3-2DD4-ECCE2C891D76}"/>
              </a:ext>
            </a:extLst>
          </p:cNvPr>
          <p:cNvSpPr txBox="1">
            <a:spLocks noChangeArrowheads="1"/>
          </p:cNvSpPr>
          <p:nvPr/>
        </p:nvSpPr>
        <p:spPr bwMode="auto">
          <a:xfrm>
            <a:off x="2795588" y="2620963"/>
            <a:ext cx="1931987"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テレビに外付け</a:t>
            </a:r>
            <a:r>
              <a:rPr lang="en-US" altLang="ja-JP" sz="1400"/>
              <a:t>HDD</a:t>
            </a:r>
            <a:r>
              <a:rPr lang="ja-JP" altLang="en-US" sz="1400"/>
              <a:t>を追加　</a:t>
            </a:r>
            <a:r>
              <a:rPr lang="en-US" altLang="ja-JP" sz="1400"/>
              <a:t>-&gt; </a:t>
            </a:r>
            <a:r>
              <a:rPr lang="ja-JP" altLang="en-US" sz="1400"/>
              <a:t>レコーダーに変身</a:t>
            </a:r>
          </a:p>
        </p:txBody>
      </p:sp>
      <p:sp>
        <p:nvSpPr>
          <p:cNvPr id="38955" name="Text Box 43">
            <a:extLst>
              <a:ext uri="{FF2B5EF4-FFF2-40B4-BE49-F238E27FC236}">
                <a16:creationId xmlns:a16="http://schemas.microsoft.com/office/drawing/2014/main" id="{312F1262-AA58-966B-F6FD-AC50B4B898EF}"/>
              </a:ext>
            </a:extLst>
          </p:cNvPr>
          <p:cNvSpPr txBox="1">
            <a:spLocks noChangeArrowheads="1"/>
          </p:cNvSpPr>
          <p:nvPr/>
        </p:nvSpPr>
        <p:spPr bwMode="auto">
          <a:xfrm>
            <a:off x="5140325" y="2571750"/>
            <a:ext cx="1931988"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無線</a:t>
            </a:r>
            <a:r>
              <a:rPr lang="en-US" altLang="ja-JP" sz="1400"/>
              <a:t>LAN</a:t>
            </a:r>
            <a:r>
              <a:rPr lang="ja-JP" altLang="en-US" sz="1400"/>
              <a:t>ルーターに外付け</a:t>
            </a:r>
            <a:r>
              <a:rPr lang="en-US" altLang="ja-JP" sz="1400"/>
              <a:t>HDD</a:t>
            </a:r>
            <a:r>
              <a:rPr lang="ja-JP" altLang="en-US" sz="1400"/>
              <a:t>を追加　</a:t>
            </a:r>
            <a:r>
              <a:rPr lang="en-US" altLang="ja-JP" sz="1400"/>
              <a:t>-&gt;</a:t>
            </a:r>
            <a:r>
              <a:rPr lang="ja-JP" altLang="en-US" sz="1400"/>
              <a:t>　</a:t>
            </a:r>
            <a:r>
              <a:rPr lang="en-US" altLang="ja-JP" sz="1400"/>
              <a:t>NAS</a:t>
            </a:r>
            <a:r>
              <a:rPr lang="ja-JP" altLang="en-US" sz="1400"/>
              <a:t>に変身</a:t>
            </a:r>
          </a:p>
        </p:txBody>
      </p:sp>
      <p:sp>
        <p:nvSpPr>
          <p:cNvPr id="38956" name="Text Box 44">
            <a:extLst>
              <a:ext uri="{FF2B5EF4-FFF2-40B4-BE49-F238E27FC236}">
                <a16:creationId xmlns:a16="http://schemas.microsoft.com/office/drawing/2014/main" id="{0A302D6A-8248-AB34-076C-DC1A06019E07}"/>
              </a:ext>
            </a:extLst>
          </p:cNvPr>
          <p:cNvSpPr txBox="1">
            <a:spLocks noChangeArrowheads="1"/>
          </p:cNvSpPr>
          <p:nvPr/>
        </p:nvSpPr>
        <p:spPr bwMode="auto">
          <a:xfrm>
            <a:off x="7019925" y="2563813"/>
            <a:ext cx="1931988"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400"/>
              <a:t>NAS</a:t>
            </a:r>
            <a:r>
              <a:rPr lang="ja-JP" altLang="en-US" sz="1400"/>
              <a:t>をネットワークに追加</a:t>
            </a:r>
          </a:p>
        </p:txBody>
      </p:sp>
      <p:pic>
        <p:nvPicPr>
          <p:cNvPr id="38957" name="Picture 45">
            <a:extLst>
              <a:ext uri="{FF2B5EF4-FFF2-40B4-BE49-F238E27FC236}">
                <a16:creationId xmlns:a16="http://schemas.microsoft.com/office/drawing/2014/main" id="{0C42E94F-F7B9-40F0-46F8-DF5180D7B9C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4587875"/>
            <a:ext cx="1209675" cy="1485900"/>
          </a:xfrm>
          <a:prstGeom prst="rect">
            <a:avLst/>
          </a:prstGeom>
          <a:noFill/>
          <a:extLst>
            <a:ext uri="{909E8E84-426E-40DD-AFC4-6F175D3DCCD1}">
              <a14:hiddenFill xmlns:a14="http://schemas.microsoft.com/office/drawing/2010/main">
                <a:solidFill>
                  <a:srgbClr val="FFFFFF"/>
                </a:solidFill>
              </a14:hiddenFill>
            </a:ext>
          </a:extLst>
        </p:spPr>
      </p:pic>
      <p:sp>
        <p:nvSpPr>
          <p:cNvPr id="38958" name="AutoShape 46">
            <a:extLst>
              <a:ext uri="{FF2B5EF4-FFF2-40B4-BE49-F238E27FC236}">
                <a16:creationId xmlns:a16="http://schemas.microsoft.com/office/drawing/2014/main" id="{028633E3-3E3B-961F-FF5A-28DA9588CDF6}"/>
              </a:ext>
            </a:extLst>
          </p:cNvPr>
          <p:cNvSpPr>
            <a:spLocks noChangeArrowheads="1"/>
          </p:cNvSpPr>
          <p:nvPr/>
        </p:nvSpPr>
        <p:spPr bwMode="auto">
          <a:xfrm>
            <a:off x="1276350" y="3365500"/>
            <a:ext cx="7648575" cy="2933700"/>
          </a:xfrm>
          <a:prstGeom prst="wedgeRectCallout">
            <a:avLst>
              <a:gd name="adj1" fmla="val -53468"/>
              <a:gd name="adj2" fmla="val 665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a:t>　ブルーレイレコーダーには</a:t>
            </a:r>
            <a:r>
              <a:rPr lang="en-US" altLang="ja-JP" sz="1600"/>
              <a:t>HDD</a:t>
            </a:r>
            <a:r>
              <a:rPr lang="ja-JP" altLang="en-US" sz="1600"/>
              <a:t>内臓されていますが、すぐにいっぱいになってしまいます。ホームネットワークや個々の機材にハードディスクを追加すれば、多くの番組が保存できるようになります。</a:t>
            </a:r>
          </a:p>
          <a:p>
            <a:pPr algn="l"/>
            <a:r>
              <a:rPr lang="ja-JP" altLang="en-US" sz="1600"/>
              <a:t> レコーダには外部のハードディスク</a:t>
            </a:r>
            <a:r>
              <a:rPr lang="en-US" altLang="ja-JP" sz="1600"/>
              <a:t>(HDD)</a:t>
            </a:r>
            <a:r>
              <a:rPr lang="ja-JP" altLang="en-US" sz="1600"/>
              <a:t>が接続できるようになっています。</a:t>
            </a:r>
            <a:r>
              <a:rPr lang="en-US" altLang="ja-JP" sz="1600"/>
              <a:t>USB</a:t>
            </a:r>
            <a:r>
              <a:rPr lang="ja-JP" altLang="en-US" sz="1600"/>
              <a:t>ケーブルで接続でます。また、最近のテレビでは</a:t>
            </a:r>
            <a:r>
              <a:rPr lang="en-US" altLang="ja-JP" sz="1600"/>
              <a:t>HDD</a:t>
            </a:r>
            <a:r>
              <a:rPr lang="ja-JP" altLang="en-US" sz="1600"/>
              <a:t>を追加すると録画できる機能を持つものがあります。</a:t>
            </a:r>
            <a:br>
              <a:rPr lang="ja-JP" altLang="en-US" sz="1600"/>
            </a:br>
            <a:r>
              <a:rPr lang="ja-JP" altLang="en-US" sz="1600"/>
              <a:t>　ネットワーク自体にハードディスクを追加することもできます。</a:t>
            </a:r>
            <a:r>
              <a:rPr lang="en-US" altLang="ja-JP" sz="1600">
                <a:solidFill>
                  <a:srgbClr val="FF0000"/>
                </a:solidFill>
              </a:rPr>
              <a:t>NAS</a:t>
            </a:r>
            <a:r>
              <a:rPr lang="en-US" altLang="en-US" sz="1600">
                <a:solidFill>
                  <a:srgbClr val="FF0000"/>
                </a:solidFill>
              </a:rPr>
              <a:t>(Network Attached Storage:ネットワークアタッチトストレージ)</a:t>
            </a:r>
            <a:r>
              <a:rPr lang="ja-JP" altLang="en-US" sz="1600"/>
              <a:t>は主に有線でネットワークに直接つなげることができる</a:t>
            </a:r>
            <a:r>
              <a:rPr lang="en-US" altLang="ja-JP" sz="1600"/>
              <a:t>HDD</a:t>
            </a:r>
            <a:r>
              <a:rPr lang="ja-JP" altLang="en-US" sz="1600"/>
              <a:t>で、いろいろな機材からその</a:t>
            </a:r>
            <a:r>
              <a:rPr lang="en-US" altLang="ja-JP" sz="1600"/>
              <a:t>HDD</a:t>
            </a:r>
            <a:r>
              <a:rPr lang="ja-JP" altLang="en-US" sz="1600"/>
              <a:t>を使用することができます。無線</a:t>
            </a:r>
            <a:r>
              <a:rPr lang="en-US" altLang="ja-JP" sz="1600"/>
              <a:t>LAN</a:t>
            </a:r>
            <a:r>
              <a:rPr lang="ja-JP" altLang="en-US" sz="1600"/>
              <a:t>ルータもすごくて、外付けの</a:t>
            </a:r>
            <a:r>
              <a:rPr lang="en-US" altLang="ja-JP" sz="1600"/>
              <a:t>HDD</a:t>
            </a:r>
            <a:r>
              <a:rPr lang="ja-JP" altLang="en-US" sz="1600"/>
              <a:t>を追加すると</a:t>
            </a:r>
            <a:r>
              <a:rPr lang="en-US" altLang="ja-JP" sz="1600"/>
              <a:t>NAS</a:t>
            </a:r>
            <a:r>
              <a:rPr lang="ja-JP" altLang="en-US" sz="1600"/>
              <a:t>として動作するものが多いです。</a:t>
            </a:r>
            <a:br>
              <a:rPr lang="ja-JP" altLang="en-US" sz="1600"/>
            </a:br>
            <a:r>
              <a:rPr lang="en-US" altLang="ja-JP" sz="1600"/>
              <a:t>(</a:t>
            </a:r>
            <a:r>
              <a:rPr lang="ja-JP" altLang="en-US" sz="1600"/>
              <a:t>注意</a:t>
            </a:r>
            <a:r>
              <a:rPr lang="en-US" altLang="ja-JP" sz="1600"/>
              <a:t>: </a:t>
            </a:r>
            <a:r>
              <a:rPr lang="ja-JP" altLang="en-US" sz="1600"/>
              <a:t>ただしレコーダーなどで直接、</a:t>
            </a:r>
            <a:r>
              <a:rPr lang="en-US" altLang="ja-JP" sz="1600"/>
              <a:t>NAS</a:t>
            </a:r>
            <a:r>
              <a:rPr lang="ja-JP" altLang="en-US" sz="1600"/>
              <a:t>に録画できる製品はあまりありません</a:t>
            </a:r>
            <a:r>
              <a:rPr lang="en-US" altLang="ja-JP" sz="1600"/>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スライド番号プレースホルダー 3">
            <a:extLst>
              <a:ext uri="{FF2B5EF4-FFF2-40B4-BE49-F238E27FC236}">
                <a16:creationId xmlns:a16="http://schemas.microsoft.com/office/drawing/2014/main" id="{4E1885CD-DAA2-46D0-A474-24EF8C33B92E}"/>
              </a:ext>
            </a:extLst>
          </p:cNvPr>
          <p:cNvSpPr>
            <a:spLocks noGrp="1"/>
          </p:cNvSpPr>
          <p:nvPr>
            <p:ph type="sldNum" sz="quarter" idx="12"/>
          </p:nvPr>
        </p:nvSpPr>
        <p:spPr/>
        <p:txBody>
          <a:bodyPr/>
          <a:lstStyle/>
          <a:p>
            <a:fld id="{F5BD4516-266A-4718-BD04-F65F48A80A49}" type="slidenum">
              <a:rPr lang="en-US" altLang="ja-JP"/>
              <a:pPr/>
              <a:t>16</a:t>
            </a:fld>
            <a:endParaRPr lang="en-US" altLang="ja-JP"/>
          </a:p>
        </p:txBody>
      </p:sp>
      <p:sp>
        <p:nvSpPr>
          <p:cNvPr id="46125" name="Line 45">
            <a:extLst>
              <a:ext uri="{FF2B5EF4-FFF2-40B4-BE49-F238E27FC236}">
                <a16:creationId xmlns:a16="http://schemas.microsoft.com/office/drawing/2014/main" id="{0FA6A449-F4A5-5C27-9026-3A671F3AED89}"/>
              </a:ext>
            </a:extLst>
          </p:cNvPr>
          <p:cNvSpPr>
            <a:spLocks noChangeShapeType="1"/>
          </p:cNvSpPr>
          <p:nvPr/>
        </p:nvSpPr>
        <p:spPr bwMode="auto">
          <a:xfrm flipH="1">
            <a:off x="3933825" y="609600"/>
            <a:ext cx="1146175" cy="361473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02" name="Text Box 22">
            <a:extLst>
              <a:ext uri="{FF2B5EF4-FFF2-40B4-BE49-F238E27FC236}">
                <a16:creationId xmlns:a16="http://schemas.microsoft.com/office/drawing/2014/main" id="{DF271E7F-BFB6-A1E0-8B52-62BD31196FFB}"/>
              </a:ext>
            </a:extLst>
          </p:cNvPr>
          <p:cNvSpPr txBox="1">
            <a:spLocks noChangeArrowheads="1"/>
          </p:cNvSpPr>
          <p:nvPr/>
        </p:nvSpPr>
        <p:spPr bwMode="auto">
          <a:xfrm>
            <a:off x="3173413" y="1211263"/>
            <a:ext cx="1579562"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400" b="1"/>
              <a:t>DLNA</a:t>
            </a:r>
            <a:r>
              <a:rPr lang="ja-JP" altLang="en-US" sz="1400" b="1"/>
              <a:t>サーバー</a:t>
            </a:r>
            <a:br>
              <a:rPr lang="ja-JP" altLang="en-US" sz="1400"/>
            </a:br>
            <a:r>
              <a:rPr lang="ja-JP" altLang="en-US" sz="1400"/>
              <a:t>写真</a:t>
            </a:r>
            <a:r>
              <a:rPr lang="en-US" altLang="ja-JP" sz="1400"/>
              <a:t>/</a:t>
            </a:r>
            <a:r>
              <a:rPr lang="ja-JP" altLang="en-US" sz="1400"/>
              <a:t>音楽</a:t>
            </a:r>
            <a:br>
              <a:rPr lang="ja-JP" altLang="en-US" sz="1400"/>
            </a:br>
            <a:r>
              <a:rPr lang="ja-JP" altLang="en-US" sz="1400"/>
              <a:t>著作権の問題の無い映像</a:t>
            </a:r>
          </a:p>
        </p:txBody>
      </p:sp>
      <p:sp>
        <p:nvSpPr>
          <p:cNvPr id="46082" name="Text Box 2">
            <a:extLst>
              <a:ext uri="{FF2B5EF4-FFF2-40B4-BE49-F238E27FC236}">
                <a16:creationId xmlns:a16="http://schemas.microsoft.com/office/drawing/2014/main" id="{303B7C69-981D-C4EE-1321-52B960CC49A8}"/>
              </a:ext>
            </a:extLst>
          </p:cNvPr>
          <p:cNvSpPr txBox="1">
            <a:spLocks noChangeArrowheads="1"/>
          </p:cNvSpPr>
          <p:nvPr/>
        </p:nvSpPr>
        <p:spPr bwMode="auto">
          <a:xfrm>
            <a:off x="242888" y="242888"/>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マルチメディア系とデータ系の区別</a:t>
            </a:r>
          </a:p>
        </p:txBody>
      </p:sp>
      <p:pic>
        <p:nvPicPr>
          <p:cNvPr id="46083" name="Picture 3">
            <a:extLst>
              <a:ext uri="{FF2B5EF4-FFF2-40B4-BE49-F238E27FC236}">
                <a16:creationId xmlns:a16="http://schemas.microsoft.com/office/drawing/2014/main" id="{AE12A8F2-29E6-0068-F691-BF77CE6C7F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713" y="706438"/>
            <a:ext cx="1319212" cy="1031875"/>
          </a:xfrm>
          <a:prstGeom prst="rect">
            <a:avLst/>
          </a:prstGeom>
          <a:noFill/>
          <a:extLst>
            <a:ext uri="{909E8E84-426E-40DD-AFC4-6F175D3DCCD1}">
              <a14:hiddenFill xmlns:a14="http://schemas.microsoft.com/office/drawing/2010/main">
                <a:solidFill>
                  <a:srgbClr val="FFFFFF"/>
                </a:solidFill>
              </a14:hiddenFill>
            </a:ext>
          </a:extLst>
        </p:spPr>
      </p:pic>
      <p:pic>
        <p:nvPicPr>
          <p:cNvPr id="46084" name="Picture 4">
            <a:extLst>
              <a:ext uri="{FF2B5EF4-FFF2-40B4-BE49-F238E27FC236}">
                <a16:creationId xmlns:a16="http://schemas.microsoft.com/office/drawing/2014/main" id="{29FEFA22-7860-DA1E-DE6D-89ABA5F9CA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413" y="2568575"/>
            <a:ext cx="1319212" cy="1031875"/>
          </a:xfrm>
          <a:prstGeom prst="rect">
            <a:avLst/>
          </a:prstGeom>
          <a:noFill/>
          <a:extLst>
            <a:ext uri="{909E8E84-426E-40DD-AFC4-6F175D3DCCD1}">
              <a14:hiddenFill xmlns:a14="http://schemas.microsoft.com/office/drawing/2010/main">
                <a:solidFill>
                  <a:srgbClr val="FFFFFF"/>
                </a:solidFill>
              </a14:hiddenFill>
            </a:ext>
          </a:extLst>
        </p:spPr>
      </p:pic>
      <p:pic>
        <p:nvPicPr>
          <p:cNvPr id="46085" name="Picture 5">
            <a:extLst>
              <a:ext uri="{FF2B5EF4-FFF2-40B4-BE49-F238E27FC236}">
                <a16:creationId xmlns:a16="http://schemas.microsoft.com/office/drawing/2014/main" id="{6BDCF2EE-76A3-00F5-E7A2-9B35C4B361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513" y="1697038"/>
            <a:ext cx="1466850" cy="466725"/>
          </a:xfrm>
          <a:prstGeom prst="rect">
            <a:avLst/>
          </a:prstGeom>
          <a:noFill/>
          <a:extLst>
            <a:ext uri="{909E8E84-426E-40DD-AFC4-6F175D3DCCD1}">
              <a14:hiddenFill xmlns:a14="http://schemas.microsoft.com/office/drawing/2010/main">
                <a:solidFill>
                  <a:srgbClr val="FFFFFF"/>
                </a:solidFill>
              </a14:hiddenFill>
            </a:ext>
          </a:extLst>
        </p:spPr>
      </p:pic>
      <p:pic>
        <p:nvPicPr>
          <p:cNvPr id="46086" name="Picture 6">
            <a:extLst>
              <a:ext uri="{FF2B5EF4-FFF2-40B4-BE49-F238E27FC236}">
                <a16:creationId xmlns:a16="http://schemas.microsoft.com/office/drawing/2014/main" id="{AF70D59F-92A0-4367-B102-5AFE986BBD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7850" y="1141413"/>
            <a:ext cx="650875" cy="762000"/>
          </a:xfrm>
          <a:prstGeom prst="rect">
            <a:avLst/>
          </a:prstGeom>
          <a:noFill/>
          <a:extLst>
            <a:ext uri="{909E8E84-426E-40DD-AFC4-6F175D3DCCD1}">
              <a14:hiddenFill xmlns:a14="http://schemas.microsoft.com/office/drawing/2010/main">
                <a:solidFill>
                  <a:srgbClr val="FFFFFF"/>
                </a:solidFill>
              </a14:hiddenFill>
            </a:ext>
          </a:extLst>
        </p:spPr>
      </p:pic>
      <p:sp>
        <p:nvSpPr>
          <p:cNvPr id="46095" name="Line 15">
            <a:extLst>
              <a:ext uri="{FF2B5EF4-FFF2-40B4-BE49-F238E27FC236}">
                <a16:creationId xmlns:a16="http://schemas.microsoft.com/office/drawing/2014/main" id="{AD1E0C64-BE0A-B11E-612B-CDE240AAEBBE}"/>
              </a:ext>
            </a:extLst>
          </p:cNvPr>
          <p:cNvSpPr>
            <a:spLocks noChangeShapeType="1"/>
          </p:cNvSpPr>
          <p:nvPr/>
        </p:nvSpPr>
        <p:spPr bwMode="auto">
          <a:xfrm>
            <a:off x="4716463" y="1814513"/>
            <a:ext cx="14287" cy="5222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01" name="Text Box 21">
            <a:extLst>
              <a:ext uri="{FF2B5EF4-FFF2-40B4-BE49-F238E27FC236}">
                <a16:creationId xmlns:a16="http://schemas.microsoft.com/office/drawing/2014/main" id="{BEFEAA17-3524-79A9-B965-392B782D6233}"/>
              </a:ext>
            </a:extLst>
          </p:cNvPr>
          <p:cNvSpPr txBox="1">
            <a:spLocks noChangeArrowheads="1"/>
          </p:cNvSpPr>
          <p:nvPr/>
        </p:nvSpPr>
        <p:spPr bwMode="auto">
          <a:xfrm>
            <a:off x="1814513" y="1231900"/>
            <a:ext cx="1579562"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400" b="1"/>
              <a:t>DLNA</a:t>
            </a:r>
            <a:r>
              <a:rPr lang="ja-JP" altLang="en-US" sz="1400" b="1"/>
              <a:t>サーバー</a:t>
            </a:r>
            <a:br>
              <a:rPr lang="ja-JP" altLang="en-US" sz="1400"/>
            </a:br>
            <a:r>
              <a:rPr lang="ja-JP" altLang="en-US" sz="1400"/>
              <a:t>著作権のある</a:t>
            </a:r>
            <a:br>
              <a:rPr lang="ja-JP" altLang="en-US" sz="1400"/>
            </a:br>
            <a:r>
              <a:rPr lang="ja-JP" altLang="en-US" sz="1400"/>
              <a:t>映像</a:t>
            </a:r>
            <a:br>
              <a:rPr lang="ja-JP" altLang="en-US" sz="1400"/>
            </a:br>
            <a:endParaRPr lang="ja-JP" altLang="en-US" sz="1400"/>
          </a:p>
        </p:txBody>
      </p:sp>
      <p:sp>
        <p:nvSpPr>
          <p:cNvPr id="46104" name="Text Box 24">
            <a:extLst>
              <a:ext uri="{FF2B5EF4-FFF2-40B4-BE49-F238E27FC236}">
                <a16:creationId xmlns:a16="http://schemas.microsoft.com/office/drawing/2014/main" id="{1D205A5A-98F0-C5C0-DEF9-9534EBB6BEA4}"/>
              </a:ext>
            </a:extLst>
          </p:cNvPr>
          <p:cNvSpPr txBox="1">
            <a:spLocks noChangeArrowheads="1"/>
          </p:cNvSpPr>
          <p:nvPr/>
        </p:nvSpPr>
        <p:spPr bwMode="auto">
          <a:xfrm>
            <a:off x="2949575" y="3694113"/>
            <a:ext cx="17970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400" b="1"/>
              <a:t>DLNA</a:t>
            </a:r>
            <a:r>
              <a:rPr lang="ja-JP" altLang="en-US" sz="1400" b="1"/>
              <a:t>クライアントで使用</a:t>
            </a:r>
          </a:p>
        </p:txBody>
      </p:sp>
      <p:sp>
        <p:nvSpPr>
          <p:cNvPr id="46108" name="Text Box 28">
            <a:extLst>
              <a:ext uri="{FF2B5EF4-FFF2-40B4-BE49-F238E27FC236}">
                <a16:creationId xmlns:a16="http://schemas.microsoft.com/office/drawing/2014/main" id="{360852AB-7EFC-44EB-9F79-E7CF0E9DD270}"/>
              </a:ext>
            </a:extLst>
          </p:cNvPr>
          <p:cNvSpPr txBox="1">
            <a:spLocks noChangeArrowheads="1"/>
          </p:cNvSpPr>
          <p:nvPr/>
        </p:nvSpPr>
        <p:spPr bwMode="auto">
          <a:xfrm>
            <a:off x="4384675" y="827088"/>
            <a:ext cx="739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a:t>NAS</a:t>
            </a:r>
          </a:p>
        </p:txBody>
      </p:sp>
      <p:sp>
        <p:nvSpPr>
          <p:cNvPr id="46109" name="Text Box 29">
            <a:extLst>
              <a:ext uri="{FF2B5EF4-FFF2-40B4-BE49-F238E27FC236}">
                <a16:creationId xmlns:a16="http://schemas.microsoft.com/office/drawing/2014/main" id="{08F71587-BB29-5A3B-B1C9-3C29B01FC146}"/>
              </a:ext>
            </a:extLst>
          </p:cNvPr>
          <p:cNvSpPr txBox="1">
            <a:spLocks noChangeArrowheads="1"/>
          </p:cNvSpPr>
          <p:nvPr/>
        </p:nvSpPr>
        <p:spPr bwMode="auto">
          <a:xfrm>
            <a:off x="279400" y="4284663"/>
            <a:ext cx="8416925"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ja-JP" sz="1600"/>
              <a:t> DLNA</a:t>
            </a:r>
            <a:r>
              <a:rPr lang="ja-JP" altLang="en-US" sz="1600"/>
              <a:t>のようなマルチメディアは比較的に新しい機能ですが、</a:t>
            </a:r>
            <a:r>
              <a:rPr lang="en-US" altLang="ja-JP" sz="1600"/>
              <a:t>NAS</a:t>
            </a:r>
            <a:r>
              <a:rPr lang="ja-JP" altLang="en-US" sz="1600"/>
              <a:t>は企業などでは</a:t>
            </a:r>
            <a:r>
              <a:rPr lang="en-US" altLang="ja-JP" sz="1600"/>
              <a:t>1990</a:t>
            </a:r>
            <a:r>
              <a:rPr lang="ja-JP" altLang="en-US" sz="1600"/>
              <a:t>年代から使われていた機能です。</a:t>
            </a:r>
            <a:r>
              <a:rPr lang="en-US" altLang="ja-JP" sz="1600"/>
              <a:t>NAS</a:t>
            </a:r>
            <a:r>
              <a:rPr lang="ja-JP" altLang="en-US" sz="1600"/>
              <a:t>自体は外付けのハードディスクのようにネットワークに接続されたディスクを新しいドライブとして使用することができます。これにより複数の</a:t>
            </a:r>
            <a:r>
              <a:rPr lang="en-US" altLang="ja-JP" sz="1600"/>
              <a:t>PC</a:t>
            </a:r>
            <a:r>
              <a:rPr lang="ja-JP" altLang="en-US" sz="1600"/>
              <a:t>でファイルやデータを簡単に共有することができます。</a:t>
            </a:r>
            <a:br>
              <a:rPr lang="ja-JP" altLang="en-US" sz="1600"/>
            </a:br>
            <a:r>
              <a:rPr lang="ja-JP" altLang="en-US" sz="1600"/>
              <a:t>　このように、ホームネットワークの中には</a:t>
            </a:r>
            <a:r>
              <a:rPr lang="en-US" altLang="ja-JP" sz="1600"/>
              <a:t>DLNA</a:t>
            </a:r>
            <a:r>
              <a:rPr lang="ja-JP" altLang="en-US" sz="1600"/>
              <a:t>技術を中心としたマルチメディア系のネットワークと従来のドライブやファイルの概念で利用するデータ系のネットワークが共存することになります。パソコンは両方のネットワークを使えますし、また</a:t>
            </a:r>
            <a:r>
              <a:rPr lang="en-US" altLang="ja-JP" sz="1600"/>
              <a:t>NAS</a:t>
            </a:r>
            <a:r>
              <a:rPr lang="ja-JP" altLang="en-US" sz="1600"/>
              <a:t>も両方のネットワークに対応できます。このた違いや著作権の有無などを考慮して、どこに情報を格納するか検討する必要があります。</a:t>
            </a:r>
          </a:p>
        </p:txBody>
      </p:sp>
      <p:pic>
        <p:nvPicPr>
          <p:cNvPr id="46111" name="Picture 31">
            <a:extLst>
              <a:ext uri="{FF2B5EF4-FFF2-40B4-BE49-F238E27FC236}">
                <a16:creationId xmlns:a16="http://schemas.microsoft.com/office/drawing/2014/main" id="{8332E0EF-F59C-DA7E-BBF4-143F2434AA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8150" y="2586038"/>
            <a:ext cx="1266825" cy="1114425"/>
          </a:xfrm>
          <a:prstGeom prst="rect">
            <a:avLst/>
          </a:prstGeom>
          <a:noFill/>
          <a:extLst>
            <a:ext uri="{909E8E84-426E-40DD-AFC4-6F175D3DCCD1}">
              <a14:hiddenFill xmlns:a14="http://schemas.microsoft.com/office/drawing/2010/main">
                <a:solidFill>
                  <a:srgbClr val="FFFFFF"/>
                </a:solidFill>
              </a14:hiddenFill>
            </a:ext>
          </a:extLst>
        </p:spPr>
      </p:pic>
      <p:pic>
        <p:nvPicPr>
          <p:cNvPr id="46113" name="Picture 33">
            <a:extLst>
              <a:ext uri="{FF2B5EF4-FFF2-40B4-BE49-F238E27FC236}">
                <a16:creationId xmlns:a16="http://schemas.microsoft.com/office/drawing/2014/main" id="{7053FFF0-72E1-9A07-8E27-DD7F11AE3E9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5788" y="2638425"/>
            <a:ext cx="1181100" cy="1057275"/>
          </a:xfrm>
          <a:prstGeom prst="rect">
            <a:avLst/>
          </a:prstGeom>
          <a:noFill/>
          <a:extLst>
            <a:ext uri="{909E8E84-426E-40DD-AFC4-6F175D3DCCD1}">
              <a14:hiddenFill xmlns:a14="http://schemas.microsoft.com/office/drawing/2010/main">
                <a:solidFill>
                  <a:srgbClr val="FFFFFF"/>
                </a:solidFill>
              </a14:hiddenFill>
            </a:ext>
          </a:extLst>
        </p:spPr>
      </p:pic>
      <p:pic>
        <p:nvPicPr>
          <p:cNvPr id="46114" name="Picture 34">
            <a:extLst>
              <a:ext uri="{FF2B5EF4-FFF2-40B4-BE49-F238E27FC236}">
                <a16:creationId xmlns:a16="http://schemas.microsoft.com/office/drawing/2014/main" id="{085BDE4C-BA58-F0F3-C7EB-9442776C318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11800" y="2914650"/>
            <a:ext cx="906463" cy="544513"/>
          </a:xfrm>
          <a:prstGeom prst="rect">
            <a:avLst/>
          </a:prstGeom>
          <a:noFill/>
          <a:extLst>
            <a:ext uri="{909E8E84-426E-40DD-AFC4-6F175D3DCCD1}">
              <a14:hiddenFill xmlns:a14="http://schemas.microsoft.com/office/drawing/2010/main">
                <a:solidFill>
                  <a:srgbClr val="FFFFFF"/>
                </a:solidFill>
              </a14:hiddenFill>
            </a:ext>
          </a:extLst>
        </p:spPr>
      </p:pic>
      <p:pic>
        <p:nvPicPr>
          <p:cNvPr id="46115" name="Picture 35">
            <a:extLst>
              <a:ext uri="{FF2B5EF4-FFF2-40B4-BE49-F238E27FC236}">
                <a16:creationId xmlns:a16="http://schemas.microsoft.com/office/drawing/2014/main" id="{375A1B22-B6E3-691B-35C7-6F4E4399652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99288" y="2012950"/>
            <a:ext cx="1104900" cy="592138"/>
          </a:xfrm>
          <a:prstGeom prst="rect">
            <a:avLst/>
          </a:prstGeom>
          <a:noFill/>
          <a:extLst>
            <a:ext uri="{909E8E84-426E-40DD-AFC4-6F175D3DCCD1}">
              <a14:hiddenFill xmlns:a14="http://schemas.microsoft.com/office/drawing/2010/main">
                <a:solidFill>
                  <a:srgbClr val="FFFFFF"/>
                </a:solidFill>
              </a14:hiddenFill>
            </a:ext>
          </a:extLst>
        </p:spPr>
      </p:pic>
      <p:sp>
        <p:nvSpPr>
          <p:cNvPr id="46116" name="Text Box 36">
            <a:extLst>
              <a:ext uri="{FF2B5EF4-FFF2-40B4-BE49-F238E27FC236}">
                <a16:creationId xmlns:a16="http://schemas.microsoft.com/office/drawing/2014/main" id="{F183912A-EDA5-9883-F31F-C4E49BAAA051}"/>
              </a:ext>
            </a:extLst>
          </p:cNvPr>
          <p:cNvSpPr txBox="1">
            <a:spLocks noChangeArrowheads="1"/>
          </p:cNvSpPr>
          <p:nvPr/>
        </p:nvSpPr>
        <p:spPr bwMode="auto">
          <a:xfrm>
            <a:off x="4979988" y="1189038"/>
            <a:ext cx="1579562" cy="115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b="1"/>
              <a:t>ファイルサーバー</a:t>
            </a:r>
            <a:br>
              <a:rPr lang="ja-JP" altLang="en-US" sz="1400"/>
            </a:br>
            <a:r>
              <a:rPr lang="ja-JP" altLang="en-US" sz="1400"/>
              <a:t>ファイル</a:t>
            </a:r>
            <a:br>
              <a:rPr lang="ja-JP" altLang="en-US" sz="1400"/>
            </a:br>
            <a:r>
              <a:rPr lang="ja-JP" altLang="en-US" sz="1400"/>
              <a:t>写真</a:t>
            </a:r>
            <a:r>
              <a:rPr lang="en-US" altLang="ja-JP" sz="1400"/>
              <a:t>/</a:t>
            </a:r>
            <a:r>
              <a:rPr lang="ja-JP" altLang="en-US" sz="1400"/>
              <a:t>音楽</a:t>
            </a:r>
            <a:br>
              <a:rPr lang="ja-JP" altLang="en-US" sz="1400"/>
            </a:br>
            <a:r>
              <a:rPr lang="ja-JP" altLang="en-US" sz="1400"/>
              <a:t>著作権の問題の無い映像</a:t>
            </a:r>
          </a:p>
        </p:txBody>
      </p:sp>
      <p:sp>
        <p:nvSpPr>
          <p:cNvPr id="46117" name="Text Box 37">
            <a:extLst>
              <a:ext uri="{FF2B5EF4-FFF2-40B4-BE49-F238E27FC236}">
                <a16:creationId xmlns:a16="http://schemas.microsoft.com/office/drawing/2014/main" id="{F04ACBAA-4D1C-EF8D-6BD8-AE44C001C394}"/>
              </a:ext>
            </a:extLst>
          </p:cNvPr>
          <p:cNvSpPr txBox="1">
            <a:spLocks noChangeArrowheads="1"/>
          </p:cNvSpPr>
          <p:nvPr/>
        </p:nvSpPr>
        <p:spPr bwMode="auto">
          <a:xfrm>
            <a:off x="360363" y="3643313"/>
            <a:ext cx="1579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400" b="1"/>
              <a:t>DLNA</a:t>
            </a:r>
            <a:r>
              <a:rPr lang="ja-JP" altLang="en-US" sz="1400" b="1"/>
              <a:t>クライアント</a:t>
            </a:r>
          </a:p>
        </p:txBody>
      </p:sp>
      <p:sp>
        <p:nvSpPr>
          <p:cNvPr id="46118" name="Text Box 38">
            <a:extLst>
              <a:ext uri="{FF2B5EF4-FFF2-40B4-BE49-F238E27FC236}">
                <a16:creationId xmlns:a16="http://schemas.microsoft.com/office/drawing/2014/main" id="{3879E564-B088-C023-1CE1-FDE27C019DE2}"/>
              </a:ext>
            </a:extLst>
          </p:cNvPr>
          <p:cNvSpPr txBox="1">
            <a:spLocks noChangeArrowheads="1"/>
          </p:cNvSpPr>
          <p:nvPr/>
        </p:nvSpPr>
        <p:spPr bwMode="auto">
          <a:xfrm>
            <a:off x="4930775" y="3659188"/>
            <a:ext cx="17970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b="1"/>
              <a:t>パソコンとしてデータ・ファイルを扱う</a:t>
            </a:r>
          </a:p>
        </p:txBody>
      </p:sp>
      <p:sp>
        <p:nvSpPr>
          <p:cNvPr id="46119" name="Text Box 39">
            <a:extLst>
              <a:ext uri="{FF2B5EF4-FFF2-40B4-BE49-F238E27FC236}">
                <a16:creationId xmlns:a16="http://schemas.microsoft.com/office/drawing/2014/main" id="{BF57268B-631C-5841-500C-0A8005FBCC6E}"/>
              </a:ext>
            </a:extLst>
          </p:cNvPr>
          <p:cNvSpPr txBox="1">
            <a:spLocks noChangeArrowheads="1"/>
          </p:cNvSpPr>
          <p:nvPr/>
        </p:nvSpPr>
        <p:spPr bwMode="auto">
          <a:xfrm>
            <a:off x="6942138" y="2620963"/>
            <a:ext cx="17970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b="1"/>
              <a:t>ネットワーク</a:t>
            </a:r>
            <a:br>
              <a:rPr lang="ja-JP" altLang="en-US" sz="1400" b="1"/>
            </a:br>
            <a:r>
              <a:rPr lang="ja-JP" altLang="en-US" sz="1400" b="1"/>
              <a:t>プリンター</a:t>
            </a:r>
          </a:p>
        </p:txBody>
      </p:sp>
      <p:sp>
        <p:nvSpPr>
          <p:cNvPr id="46120" name="Line 40">
            <a:extLst>
              <a:ext uri="{FF2B5EF4-FFF2-40B4-BE49-F238E27FC236}">
                <a16:creationId xmlns:a16="http://schemas.microsoft.com/office/drawing/2014/main" id="{77189EC7-0EAA-F9FD-F570-ADBE43EAE366}"/>
              </a:ext>
            </a:extLst>
          </p:cNvPr>
          <p:cNvSpPr>
            <a:spLocks noChangeShapeType="1"/>
          </p:cNvSpPr>
          <p:nvPr/>
        </p:nvSpPr>
        <p:spPr bwMode="auto">
          <a:xfrm>
            <a:off x="1247775" y="2351088"/>
            <a:ext cx="58054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21" name="Line 41">
            <a:extLst>
              <a:ext uri="{FF2B5EF4-FFF2-40B4-BE49-F238E27FC236}">
                <a16:creationId xmlns:a16="http://schemas.microsoft.com/office/drawing/2014/main" id="{14E41874-5F1C-0128-AAE2-C92CBA2011AF}"/>
              </a:ext>
            </a:extLst>
          </p:cNvPr>
          <p:cNvSpPr>
            <a:spLocks noChangeShapeType="1"/>
          </p:cNvSpPr>
          <p:nvPr/>
        </p:nvSpPr>
        <p:spPr bwMode="auto">
          <a:xfrm>
            <a:off x="5951538" y="2351088"/>
            <a:ext cx="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22" name="Line 42">
            <a:extLst>
              <a:ext uri="{FF2B5EF4-FFF2-40B4-BE49-F238E27FC236}">
                <a16:creationId xmlns:a16="http://schemas.microsoft.com/office/drawing/2014/main" id="{CB42281C-7434-5850-7D0E-53599960F9B2}"/>
              </a:ext>
            </a:extLst>
          </p:cNvPr>
          <p:cNvSpPr>
            <a:spLocks noChangeShapeType="1"/>
          </p:cNvSpPr>
          <p:nvPr/>
        </p:nvSpPr>
        <p:spPr bwMode="auto">
          <a:xfrm>
            <a:off x="4891088" y="2351088"/>
            <a:ext cx="0" cy="3492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23" name="Line 43">
            <a:extLst>
              <a:ext uri="{FF2B5EF4-FFF2-40B4-BE49-F238E27FC236}">
                <a16:creationId xmlns:a16="http://schemas.microsoft.com/office/drawing/2014/main" id="{2176E17B-50DC-BAC2-6C0B-6B4222CDEC27}"/>
              </a:ext>
            </a:extLst>
          </p:cNvPr>
          <p:cNvSpPr>
            <a:spLocks noChangeShapeType="1"/>
          </p:cNvSpPr>
          <p:nvPr/>
        </p:nvSpPr>
        <p:spPr bwMode="auto">
          <a:xfrm>
            <a:off x="3730625" y="2336800"/>
            <a:ext cx="0" cy="3778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24" name="Line 44">
            <a:extLst>
              <a:ext uri="{FF2B5EF4-FFF2-40B4-BE49-F238E27FC236}">
                <a16:creationId xmlns:a16="http://schemas.microsoft.com/office/drawing/2014/main" id="{F65D2BBF-B7D6-B5A8-D184-B4F03F7D61B5}"/>
              </a:ext>
            </a:extLst>
          </p:cNvPr>
          <p:cNvSpPr>
            <a:spLocks noChangeShapeType="1"/>
          </p:cNvSpPr>
          <p:nvPr/>
        </p:nvSpPr>
        <p:spPr bwMode="auto">
          <a:xfrm>
            <a:off x="1233488" y="2090738"/>
            <a:ext cx="0" cy="550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126" name="Text Box 46">
            <a:extLst>
              <a:ext uri="{FF2B5EF4-FFF2-40B4-BE49-F238E27FC236}">
                <a16:creationId xmlns:a16="http://schemas.microsoft.com/office/drawing/2014/main" id="{0DDCA794-1101-58B0-684E-19D34563E0C2}"/>
              </a:ext>
            </a:extLst>
          </p:cNvPr>
          <p:cNvSpPr txBox="1">
            <a:spLocks noChangeArrowheads="1"/>
          </p:cNvSpPr>
          <p:nvPr/>
        </p:nvSpPr>
        <p:spPr bwMode="auto">
          <a:xfrm>
            <a:off x="2060575" y="800100"/>
            <a:ext cx="1712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b="1">
                <a:solidFill>
                  <a:srgbClr val="FF0000"/>
                </a:solidFill>
              </a:rPr>
              <a:t>マルチメディア系</a:t>
            </a:r>
          </a:p>
        </p:txBody>
      </p:sp>
      <p:sp>
        <p:nvSpPr>
          <p:cNvPr id="46127" name="Text Box 47">
            <a:extLst>
              <a:ext uri="{FF2B5EF4-FFF2-40B4-BE49-F238E27FC236}">
                <a16:creationId xmlns:a16="http://schemas.microsoft.com/office/drawing/2014/main" id="{BC8C3C3E-CDF7-3F86-075B-1F85AC8872E4}"/>
              </a:ext>
            </a:extLst>
          </p:cNvPr>
          <p:cNvSpPr txBox="1">
            <a:spLocks noChangeArrowheads="1"/>
          </p:cNvSpPr>
          <p:nvPr/>
        </p:nvSpPr>
        <p:spPr bwMode="auto">
          <a:xfrm>
            <a:off x="5724525" y="777875"/>
            <a:ext cx="1712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b="1">
                <a:solidFill>
                  <a:srgbClr val="FF0000"/>
                </a:solidFill>
              </a:rPr>
              <a:t>データ系</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スライド番号プレースホルダー 3">
            <a:extLst>
              <a:ext uri="{FF2B5EF4-FFF2-40B4-BE49-F238E27FC236}">
                <a16:creationId xmlns:a16="http://schemas.microsoft.com/office/drawing/2014/main" id="{04A3F7A5-738E-B1B2-2DFC-EF148D7C598F}"/>
              </a:ext>
            </a:extLst>
          </p:cNvPr>
          <p:cNvSpPr>
            <a:spLocks noGrp="1"/>
          </p:cNvSpPr>
          <p:nvPr>
            <p:ph type="sldNum" sz="quarter" idx="12"/>
          </p:nvPr>
        </p:nvSpPr>
        <p:spPr/>
        <p:txBody>
          <a:bodyPr/>
          <a:lstStyle/>
          <a:p>
            <a:fld id="{D2A967FD-8453-4EAA-99BB-9B594FD50A8C}" type="slidenum">
              <a:rPr lang="en-US" altLang="ja-JP"/>
              <a:pPr/>
              <a:t>17</a:t>
            </a:fld>
            <a:endParaRPr lang="en-US" altLang="ja-JP"/>
          </a:p>
        </p:txBody>
      </p:sp>
      <p:pic>
        <p:nvPicPr>
          <p:cNvPr id="50181" name="Picture 5">
            <a:extLst>
              <a:ext uri="{FF2B5EF4-FFF2-40B4-BE49-F238E27FC236}">
                <a16:creationId xmlns:a16="http://schemas.microsoft.com/office/drawing/2014/main" id="{7AAAD2EC-7F06-F683-ACA9-72437D4EF1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288" y="708025"/>
            <a:ext cx="1319212" cy="1031875"/>
          </a:xfrm>
          <a:prstGeom prst="rect">
            <a:avLst/>
          </a:prstGeom>
          <a:noFill/>
          <a:extLst>
            <a:ext uri="{909E8E84-426E-40DD-AFC4-6F175D3DCCD1}">
              <a14:hiddenFill xmlns:a14="http://schemas.microsoft.com/office/drawing/2010/main">
                <a:solidFill>
                  <a:srgbClr val="FFFFFF"/>
                </a:solidFill>
              </a14:hiddenFill>
            </a:ext>
          </a:extLst>
        </p:spPr>
      </p:pic>
      <p:pic>
        <p:nvPicPr>
          <p:cNvPr id="50183" name="Picture 7">
            <a:extLst>
              <a:ext uri="{FF2B5EF4-FFF2-40B4-BE49-F238E27FC236}">
                <a16:creationId xmlns:a16="http://schemas.microsoft.com/office/drawing/2014/main" id="{60A09047-9F67-8B30-B219-802DB86BF9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375" y="1725613"/>
            <a:ext cx="1466850" cy="466725"/>
          </a:xfrm>
          <a:prstGeom prst="rect">
            <a:avLst/>
          </a:prstGeom>
          <a:noFill/>
          <a:extLst>
            <a:ext uri="{909E8E84-426E-40DD-AFC4-6F175D3DCCD1}">
              <a14:hiddenFill xmlns:a14="http://schemas.microsoft.com/office/drawing/2010/main">
                <a:solidFill>
                  <a:srgbClr val="FFFFFF"/>
                </a:solidFill>
              </a14:hiddenFill>
            </a:ext>
          </a:extLst>
        </p:spPr>
      </p:pic>
      <p:pic>
        <p:nvPicPr>
          <p:cNvPr id="50184" name="Picture 8">
            <a:extLst>
              <a:ext uri="{FF2B5EF4-FFF2-40B4-BE49-F238E27FC236}">
                <a16:creationId xmlns:a16="http://schemas.microsoft.com/office/drawing/2014/main" id="{71F2C81F-94EA-2E93-2190-2B585F359D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0650" y="922338"/>
            <a:ext cx="650875" cy="762000"/>
          </a:xfrm>
          <a:prstGeom prst="rect">
            <a:avLst/>
          </a:prstGeom>
          <a:noFill/>
          <a:extLst>
            <a:ext uri="{909E8E84-426E-40DD-AFC4-6F175D3DCCD1}">
              <a14:hiddenFill xmlns:a14="http://schemas.microsoft.com/office/drawing/2010/main">
                <a:solidFill>
                  <a:srgbClr val="FFFFFF"/>
                </a:solidFill>
              </a14:hiddenFill>
            </a:ext>
          </a:extLst>
        </p:spPr>
      </p:pic>
      <p:sp>
        <p:nvSpPr>
          <p:cNvPr id="50189" name="Text Box 13">
            <a:extLst>
              <a:ext uri="{FF2B5EF4-FFF2-40B4-BE49-F238E27FC236}">
                <a16:creationId xmlns:a16="http://schemas.microsoft.com/office/drawing/2014/main" id="{84B5D547-40BC-07FB-242B-726C9CF9A472}"/>
              </a:ext>
            </a:extLst>
          </p:cNvPr>
          <p:cNvSpPr txBox="1">
            <a:spLocks noChangeArrowheads="1"/>
          </p:cNvSpPr>
          <p:nvPr/>
        </p:nvSpPr>
        <p:spPr bwMode="auto">
          <a:xfrm>
            <a:off x="277813" y="3368675"/>
            <a:ext cx="5108575" cy="302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600" b="1"/>
              <a:t>バックアップ</a:t>
            </a:r>
            <a:br>
              <a:rPr lang="ja-JP" altLang="en-US" sz="1600"/>
            </a:br>
            <a:r>
              <a:rPr lang="ja-JP" altLang="en-US" sz="1600"/>
              <a:t>大切な映像や写真、仕事で使っているファイルはパソコンや機器の故障などで無くなってほしくないものです。ブルーレイなどの外部メディアや</a:t>
            </a:r>
            <a:r>
              <a:rPr lang="en-US" altLang="ja-JP" sz="1600"/>
              <a:t>NAS</a:t>
            </a:r>
            <a:r>
              <a:rPr lang="ja-JP" altLang="en-US" sz="1600"/>
              <a:t>に保存したりします。もし家が火事になった場合を考えると別の場所としてインターネット上のディスクにバックアップをとることも安全です。</a:t>
            </a:r>
            <a:br>
              <a:rPr lang="ja-JP" altLang="en-US" sz="1600"/>
            </a:br>
            <a:r>
              <a:rPr lang="ja-JP" altLang="en-US" sz="1600" b="1"/>
              <a:t>データの保護</a:t>
            </a:r>
            <a:br>
              <a:rPr lang="ja-JP" altLang="en-US" sz="1600" b="1"/>
            </a:br>
            <a:r>
              <a:rPr lang="ja-JP" altLang="en-US" sz="1600"/>
              <a:t>一部の</a:t>
            </a:r>
            <a:r>
              <a:rPr lang="en-US" altLang="ja-JP" sz="1600"/>
              <a:t>NAS</a:t>
            </a:r>
            <a:r>
              <a:rPr lang="ja-JP" altLang="en-US" sz="1600"/>
              <a:t>ではハードディスクの故障に対してデータを保護するための</a:t>
            </a:r>
            <a:r>
              <a:rPr lang="en-US" altLang="ja-JP" sz="1600"/>
              <a:t>RAID</a:t>
            </a:r>
            <a:r>
              <a:rPr lang="ja-JP" altLang="en-US" sz="1600"/>
              <a:t>機能をサポートしているものがあります。</a:t>
            </a:r>
            <a:r>
              <a:rPr lang="en-US" altLang="ja-JP" sz="1600"/>
              <a:t>RAID1</a:t>
            </a:r>
            <a:r>
              <a:rPr lang="ja-JP" altLang="en-US" sz="1600"/>
              <a:t>ではミラーリングといって</a:t>
            </a:r>
            <a:r>
              <a:rPr lang="en-US" altLang="ja-JP" sz="1600"/>
              <a:t>2</a:t>
            </a:r>
            <a:r>
              <a:rPr lang="ja-JP" altLang="en-US" sz="1600"/>
              <a:t>台のハードディスクに同じデータを記録し、</a:t>
            </a:r>
            <a:r>
              <a:rPr lang="en-US" altLang="ja-JP" sz="1600"/>
              <a:t>1</a:t>
            </a:r>
            <a:r>
              <a:rPr lang="ja-JP" altLang="en-US" sz="1600"/>
              <a:t>台が故障してもデータが安全なようにしています。</a:t>
            </a:r>
          </a:p>
        </p:txBody>
      </p:sp>
      <p:pic>
        <p:nvPicPr>
          <p:cNvPr id="50190" name="Picture 14">
            <a:extLst>
              <a:ext uri="{FF2B5EF4-FFF2-40B4-BE49-F238E27FC236}">
                <a16:creationId xmlns:a16="http://schemas.microsoft.com/office/drawing/2014/main" id="{11CA1395-31B9-C4ED-BC80-F4D57BCDF3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0600" y="2209800"/>
            <a:ext cx="1266825" cy="1114425"/>
          </a:xfrm>
          <a:prstGeom prst="rect">
            <a:avLst/>
          </a:prstGeom>
          <a:noFill/>
          <a:extLst>
            <a:ext uri="{909E8E84-426E-40DD-AFC4-6F175D3DCCD1}">
              <a14:hiddenFill xmlns:a14="http://schemas.microsoft.com/office/drawing/2010/main">
                <a:solidFill>
                  <a:srgbClr val="FFFFFF"/>
                </a:solidFill>
              </a14:hiddenFill>
            </a:ext>
          </a:extLst>
        </p:spPr>
      </p:pic>
      <p:sp>
        <p:nvSpPr>
          <p:cNvPr id="50198" name="Line 22">
            <a:extLst>
              <a:ext uri="{FF2B5EF4-FFF2-40B4-BE49-F238E27FC236}">
                <a16:creationId xmlns:a16="http://schemas.microsoft.com/office/drawing/2014/main" id="{7FCA8233-23A3-6DBC-B85E-D0D5414CE907}"/>
              </a:ext>
            </a:extLst>
          </p:cNvPr>
          <p:cNvSpPr>
            <a:spLocks noChangeShapeType="1"/>
          </p:cNvSpPr>
          <p:nvPr/>
        </p:nvSpPr>
        <p:spPr bwMode="auto">
          <a:xfrm flipV="1">
            <a:off x="1887538" y="1974850"/>
            <a:ext cx="2568575" cy="14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0205" name="Text Box 29">
            <a:extLst>
              <a:ext uri="{FF2B5EF4-FFF2-40B4-BE49-F238E27FC236}">
                <a16:creationId xmlns:a16="http://schemas.microsoft.com/office/drawing/2014/main" id="{2DC4373A-79D0-05EE-9684-A63798C9F57B}"/>
              </a:ext>
            </a:extLst>
          </p:cNvPr>
          <p:cNvSpPr txBox="1">
            <a:spLocks noChangeArrowheads="1"/>
          </p:cNvSpPr>
          <p:nvPr/>
        </p:nvSpPr>
        <p:spPr bwMode="auto">
          <a:xfrm>
            <a:off x="228600" y="228600"/>
            <a:ext cx="5403850" cy="40640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000" b="1"/>
              <a:t>ワンポイント</a:t>
            </a:r>
            <a:r>
              <a:rPr lang="en-US" altLang="ja-JP" sz="2000" b="1"/>
              <a:t>ICT: </a:t>
            </a:r>
            <a:r>
              <a:rPr lang="ja-JP" altLang="en-US" sz="2000" b="1"/>
              <a:t>データのバックアップと保護</a:t>
            </a:r>
          </a:p>
        </p:txBody>
      </p:sp>
      <p:pic>
        <p:nvPicPr>
          <p:cNvPr id="50206" name="Picture 30">
            <a:extLst>
              <a:ext uri="{FF2B5EF4-FFF2-40B4-BE49-F238E27FC236}">
                <a16:creationId xmlns:a16="http://schemas.microsoft.com/office/drawing/2014/main" id="{DE8954AC-205A-0477-AEEE-B3FA4A69C16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68813" y="1123950"/>
            <a:ext cx="738187" cy="1428750"/>
          </a:xfrm>
          <a:prstGeom prst="rect">
            <a:avLst/>
          </a:prstGeom>
          <a:noFill/>
          <a:extLst>
            <a:ext uri="{909E8E84-426E-40DD-AFC4-6F175D3DCCD1}">
              <a14:hiddenFill xmlns:a14="http://schemas.microsoft.com/office/drawing/2010/main">
                <a:solidFill>
                  <a:srgbClr val="FFFFFF"/>
                </a:solidFill>
              </a14:hiddenFill>
            </a:ext>
          </a:extLst>
        </p:spPr>
      </p:pic>
      <p:sp>
        <p:nvSpPr>
          <p:cNvPr id="50208" name="Line 32">
            <a:extLst>
              <a:ext uri="{FF2B5EF4-FFF2-40B4-BE49-F238E27FC236}">
                <a16:creationId xmlns:a16="http://schemas.microsoft.com/office/drawing/2014/main" id="{3EA20A22-187E-676F-FDEC-2F228A8438F9}"/>
              </a:ext>
            </a:extLst>
          </p:cNvPr>
          <p:cNvSpPr>
            <a:spLocks noChangeShapeType="1"/>
          </p:cNvSpPr>
          <p:nvPr/>
        </p:nvSpPr>
        <p:spPr bwMode="auto">
          <a:xfrm>
            <a:off x="2989263" y="1597025"/>
            <a:ext cx="0" cy="3905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0209" name="AutoShape 33">
            <a:extLst>
              <a:ext uri="{FF2B5EF4-FFF2-40B4-BE49-F238E27FC236}">
                <a16:creationId xmlns:a16="http://schemas.microsoft.com/office/drawing/2014/main" id="{1EA818F1-13CD-9F7E-20B0-82C28E1044F7}"/>
              </a:ext>
            </a:extLst>
          </p:cNvPr>
          <p:cNvSpPr>
            <a:spLocks noChangeArrowheads="1"/>
          </p:cNvSpPr>
          <p:nvPr/>
        </p:nvSpPr>
        <p:spPr bwMode="auto">
          <a:xfrm>
            <a:off x="5630863" y="1030288"/>
            <a:ext cx="1857375" cy="1074737"/>
          </a:xfrm>
          <a:prstGeom prst="cloudCallout">
            <a:avLst>
              <a:gd name="adj1" fmla="val -28032"/>
              <a:gd name="adj2" fmla="val 24005"/>
            </a:avLst>
          </a:prstGeom>
          <a:solidFill>
            <a:srgbClr val="FFFF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t>インターネット</a:t>
            </a:r>
          </a:p>
        </p:txBody>
      </p:sp>
      <p:sp>
        <p:nvSpPr>
          <p:cNvPr id="50210" name="Line 34">
            <a:extLst>
              <a:ext uri="{FF2B5EF4-FFF2-40B4-BE49-F238E27FC236}">
                <a16:creationId xmlns:a16="http://schemas.microsoft.com/office/drawing/2014/main" id="{64652DC5-4D0D-D200-009B-5AECB55D2486}"/>
              </a:ext>
            </a:extLst>
          </p:cNvPr>
          <p:cNvSpPr>
            <a:spLocks noChangeShapeType="1"/>
          </p:cNvSpPr>
          <p:nvPr/>
        </p:nvSpPr>
        <p:spPr bwMode="auto">
          <a:xfrm>
            <a:off x="5138738" y="1800225"/>
            <a:ext cx="5524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0213" name="Line 37">
            <a:extLst>
              <a:ext uri="{FF2B5EF4-FFF2-40B4-BE49-F238E27FC236}">
                <a16:creationId xmlns:a16="http://schemas.microsoft.com/office/drawing/2014/main" id="{B3448953-FCB9-E429-9736-398DD8B2BB2D}"/>
              </a:ext>
            </a:extLst>
          </p:cNvPr>
          <p:cNvSpPr>
            <a:spLocks noChangeShapeType="1"/>
          </p:cNvSpPr>
          <p:nvPr/>
        </p:nvSpPr>
        <p:spPr bwMode="auto">
          <a:xfrm>
            <a:off x="2887663" y="2001838"/>
            <a:ext cx="14287" cy="3333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0214" name="AutoShape 38">
            <a:extLst>
              <a:ext uri="{FF2B5EF4-FFF2-40B4-BE49-F238E27FC236}">
                <a16:creationId xmlns:a16="http://schemas.microsoft.com/office/drawing/2014/main" id="{DED91F3E-C6AD-9A30-7D58-ADA4A22F6D81}"/>
              </a:ext>
            </a:extLst>
          </p:cNvPr>
          <p:cNvSpPr>
            <a:spLocks noChangeArrowheads="1"/>
          </p:cNvSpPr>
          <p:nvPr/>
        </p:nvSpPr>
        <p:spPr bwMode="auto">
          <a:xfrm>
            <a:off x="3178175" y="1158875"/>
            <a:ext cx="392113" cy="566738"/>
          </a:xfrm>
          <a:prstGeom prst="can">
            <a:avLst>
              <a:gd name="adj" fmla="val 36134"/>
            </a:avLst>
          </a:prstGeom>
          <a:solidFill>
            <a:srgbClr val="FF99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0215" name="AutoShape 39">
            <a:extLst>
              <a:ext uri="{FF2B5EF4-FFF2-40B4-BE49-F238E27FC236}">
                <a16:creationId xmlns:a16="http://schemas.microsoft.com/office/drawing/2014/main" id="{62DC04EA-8B44-0115-3DD8-ECF718B637DD}"/>
              </a:ext>
            </a:extLst>
          </p:cNvPr>
          <p:cNvSpPr>
            <a:spLocks noChangeArrowheads="1"/>
          </p:cNvSpPr>
          <p:nvPr/>
        </p:nvSpPr>
        <p:spPr bwMode="auto">
          <a:xfrm>
            <a:off x="3795713" y="1152525"/>
            <a:ext cx="392112" cy="566738"/>
          </a:xfrm>
          <a:prstGeom prst="can">
            <a:avLst>
              <a:gd name="adj" fmla="val 36134"/>
            </a:avLst>
          </a:prstGeom>
          <a:solidFill>
            <a:srgbClr val="FF99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0216" name="Line 40">
            <a:extLst>
              <a:ext uri="{FF2B5EF4-FFF2-40B4-BE49-F238E27FC236}">
                <a16:creationId xmlns:a16="http://schemas.microsoft.com/office/drawing/2014/main" id="{6C59F5EE-036F-F3BD-D84E-7A4818393408}"/>
              </a:ext>
            </a:extLst>
          </p:cNvPr>
          <p:cNvSpPr>
            <a:spLocks noChangeShapeType="1"/>
          </p:cNvSpPr>
          <p:nvPr/>
        </p:nvSpPr>
        <p:spPr bwMode="auto">
          <a:xfrm>
            <a:off x="3178175" y="1058863"/>
            <a:ext cx="7413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0217" name="AutoShape 41">
            <a:extLst>
              <a:ext uri="{FF2B5EF4-FFF2-40B4-BE49-F238E27FC236}">
                <a16:creationId xmlns:a16="http://schemas.microsoft.com/office/drawing/2014/main" id="{F51FEB68-B78E-90A1-739D-9FCB6A2D6173}"/>
              </a:ext>
            </a:extLst>
          </p:cNvPr>
          <p:cNvSpPr>
            <a:spLocks noChangeArrowheads="1"/>
          </p:cNvSpPr>
          <p:nvPr/>
        </p:nvSpPr>
        <p:spPr bwMode="auto">
          <a:xfrm>
            <a:off x="6908800" y="1552575"/>
            <a:ext cx="914400" cy="566738"/>
          </a:xfrm>
          <a:prstGeom prst="can">
            <a:avLst>
              <a:gd name="adj" fmla="val 25000"/>
            </a:avLst>
          </a:prstGeom>
          <a:solidFill>
            <a:srgbClr val="FF99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0218" name="Line 42">
            <a:extLst>
              <a:ext uri="{FF2B5EF4-FFF2-40B4-BE49-F238E27FC236}">
                <a16:creationId xmlns:a16="http://schemas.microsoft.com/office/drawing/2014/main" id="{B258E568-9C19-94DC-F1DC-3F4B2CC52885}"/>
              </a:ext>
            </a:extLst>
          </p:cNvPr>
          <p:cNvSpPr>
            <a:spLocks noChangeShapeType="1"/>
          </p:cNvSpPr>
          <p:nvPr/>
        </p:nvSpPr>
        <p:spPr bwMode="auto">
          <a:xfrm>
            <a:off x="3352800" y="1030288"/>
            <a:ext cx="0" cy="1301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0219" name="Line 43">
            <a:extLst>
              <a:ext uri="{FF2B5EF4-FFF2-40B4-BE49-F238E27FC236}">
                <a16:creationId xmlns:a16="http://schemas.microsoft.com/office/drawing/2014/main" id="{0D1A2AAA-E52A-87E4-8E12-B5D5AFE4770C}"/>
              </a:ext>
            </a:extLst>
          </p:cNvPr>
          <p:cNvSpPr>
            <a:spLocks noChangeShapeType="1"/>
          </p:cNvSpPr>
          <p:nvPr/>
        </p:nvSpPr>
        <p:spPr bwMode="auto">
          <a:xfrm>
            <a:off x="3933825" y="1058863"/>
            <a:ext cx="0" cy="730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0220" name="Text Box 44">
            <a:extLst>
              <a:ext uri="{FF2B5EF4-FFF2-40B4-BE49-F238E27FC236}">
                <a16:creationId xmlns:a16="http://schemas.microsoft.com/office/drawing/2014/main" id="{8CB40E5C-7CB7-6837-B9F9-F87BC7DE5E16}"/>
              </a:ext>
            </a:extLst>
          </p:cNvPr>
          <p:cNvSpPr txBox="1">
            <a:spLocks noChangeArrowheads="1"/>
          </p:cNvSpPr>
          <p:nvPr/>
        </p:nvSpPr>
        <p:spPr bwMode="auto">
          <a:xfrm>
            <a:off x="2292350" y="638175"/>
            <a:ext cx="2771775"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a:t>RAID1(</a:t>
            </a:r>
            <a:r>
              <a:rPr lang="ja-JP" altLang="en-US" sz="1400"/>
              <a:t>ミラーリング</a:t>
            </a:r>
            <a:r>
              <a:rPr lang="en-US" altLang="ja-JP" sz="1400"/>
              <a:t>)</a:t>
            </a:r>
          </a:p>
        </p:txBody>
      </p:sp>
      <p:sp>
        <p:nvSpPr>
          <p:cNvPr id="50221" name="Text Box 45">
            <a:extLst>
              <a:ext uri="{FF2B5EF4-FFF2-40B4-BE49-F238E27FC236}">
                <a16:creationId xmlns:a16="http://schemas.microsoft.com/office/drawing/2014/main" id="{973440ED-4B7B-20EA-8B90-C9C79F29989F}"/>
              </a:ext>
            </a:extLst>
          </p:cNvPr>
          <p:cNvSpPr txBox="1">
            <a:spLocks noChangeArrowheads="1"/>
          </p:cNvSpPr>
          <p:nvPr/>
        </p:nvSpPr>
        <p:spPr bwMode="auto">
          <a:xfrm>
            <a:off x="3119438" y="1306513"/>
            <a:ext cx="1176337"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a:t>=</a:t>
            </a:r>
          </a:p>
        </p:txBody>
      </p:sp>
      <p:pic>
        <p:nvPicPr>
          <p:cNvPr id="50222" name="Picture 46">
            <a:extLst>
              <a:ext uri="{FF2B5EF4-FFF2-40B4-BE49-F238E27FC236}">
                <a16:creationId xmlns:a16="http://schemas.microsoft.com/office/drawing/2014/main" id="{2AD41C46-7B15-F535-7C44-A81DF93B7E4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06488" y="2354263"/>
            <a:ext cx="600075" cy="552450"/>
          </a:xfrm>
          <a:prstGeom prst="rect">
            <a:avLst/>
          </a:prstGeom>
          <a:noFill/>
          <a:extLst>
            <a:ext uri="{909E8E84-426E-40DD-AFC4-6F175D3DCCD1}">
              <a14:hiddenFill xmlns:a14="http://schemas.microsoft.com/office/drawing/2010/main">
                <a:solidFill>
                  <a:srgbClr val="FFFFFF"/>
                </a:solidFill>
              </a14:hiddenFill>
            </a:ext>
          </a:extLst>
        </p:spPr>
      </p:pic>
      <p:sp>
        <p:nvSpPr>
          <p:cNvPr id="50224" name="AutoShape 48">
            <a:extLst>
              <a:ext uri="{FF2B5EF4-FFF2-40B4-BE49-F238E27FC236}">
                <a16:creationId xmlns:a16="http://schemas.microsoft.com/office/drawing/2014/main" id="{DB7FA1F3-99A6-33FE-8739-B3129620FA32}"/>
              </a:ext>
            </a:extLst>
          </p:cNvPr>
          <p:cNvSpPr>
            <a:spLocks noChangeArrowheads="1"/>
          </p:cNvSpPr>
          <p:nvPr/>
        </p:nvSpPr>
        <p:spPr bwMode="auto">
          <a:xfrm>
            <a:off x="1843088" y="2452688"/>
            <a:ext cx="508000" cy="217487"/>
          </a:xfrm>
          <a:prstGeom prst="leftArrow">
            <a:avLst>
              <a:gd name="adj1" fmla="val 50000"/>
              <a:gd name="adj2" fmla="val 58394"/>
            </a:avLst>
          </a:prstGeom>
          <a:solidFill>
            <a:srgbClr val="FF99C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0225" name="AutoShape 49">
            <a:extLst>
              <a:ext uri="{FF2B5EF4-FFF2-40B4-BE49-F238E27FC236}">
                <a16:creationId xmlns:a16="http://schemas.microsoft.com/office/drawing/2014/main" id="{6A1B8DA9-7F24-343C-271E-12D99EB99790}"/>
              </a:ext>
            </a:extLst>
          </p:cNvPr>
          <p:cNvSpPr>
            <a:spLocks noChangeArrowheads="1"/>
          </p:cNvSpPr>
          <p:nvPr/>
        </p:nvSpPr>
        <p:spPr bwMode="auto">
          <a:xfrm>
            <a:off x="1263650" y="2135188"/>
            <a:ext cx="260350" cy="220662"/>
          </a:xfrm>
          <a:prstGeom prst="downArrow">
            <a:avLst>
              <a:gd name="adj1" fmla="val 60694"/>
              <a:gd name="adj2" fmla="val 49662"/>
            </a:avLst>
          </a:prstGeom>
          <a:solidFill>
            <a:srgbClr val="FF99C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0226" name="Text Box 50">
            <a:extLst>
              <a:ext uri="{FF2B5EF4-FFF2-40B4-BE49-F238E27FC236}">
                <a16:creationId xmlns:a16="http://schemas.microsoft.com/office/drawing/2014/main" id="{060110C0-C755-B064-1C62-03A31A3ED6E8}"/>
              </a:ext>
            </a:extLst>
          </p:cNvPr>
          <p:cNvSpPr txBox="1">
            <a:spLocks noChangeArrowheads="1"/>
          </p:cNvSpPr>
          <p:nvPr/>
        </p:nvSpPr>
        <p:spPr bwMode="auto">
          <a:xfrm>
            <a:off x="0" y="2792413"/>
            <a:ext cx="2771775"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ディスクへバックアップ</a:t>
            </a:r>
            <a:br>
              <a:rPr lang="ja-JP" altLang="en-US" sz="1400"/>
            </a:br>
            <a:r>
              <a:rPr lang="en-US" altLang="ja-JP" sz="1400"/>
              <a:t>(</a:t>
            </a:r>
            <a:r>
              <a:rPr lang="ja-JP" altLang="en-US" sz="1400"/>
              <a:t>取り外し可能メディア</a:t>
            </a:r>
            <a:r>
              <a:rPr lang="en-US" altLang="ja-JP" sz="1400"/>
              <a:t>)</a:t>
            </a:r>
          </a:p>
        </p:txBody>
      </p:sp>
      <p:sp>
        <p:nvSpPr>
          <p:cNvPr id="50231" name="AutoShape 55">
            <a:extLst>
              <a:ext uri="{FF2B5EF4-FFF2-40B4-BE49-F238E27FC236}">
                <a16:creationId xmlns:a16="http://schemas.microsoft.com/office/drawing/2014/main" id="{0A5CC94E-F358-7174-9B02-9EE94A9DDF1B}"/>
              </a:ext>
            </a:extLst>
          </p:cNvPr>
          <p:cNvSpPr>
            <a:spLocks noChangeArrowheads="1"/>
          </p:cNvSpPr>
          <p:nvPr/>
        </p:nvSpPr>
        <p:spPr bwMode="auto">
          <a:xfrm>
            <a:off x="3425825" y="1843088"/>
            <a:ext cx="231775" cy="841375"/>
          </a:xfrm>
          <a:prstGeom prst="upArrow">
            <a:avLst>
              <a:gd name="adj1" fmla="val 50000"/>
              <a:gd name="adj2" fmla="val 90753"/>
            </a:avLst>
          </a:prstGeom>
          <a:solidFill>
            <a:srgbClr val="FF99C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0232" name="Text Box 56">
            <a:extLst>
              <a:ext uri="{FF2B5EF4-FFF2-40B4-BE49-F238E27FC236}">
                <a16:creationId xmlns:a16="http://schemas.microsoft.com/office/drawing/2014/main" id="{E8372B79-CCAC-8AA8-83C0-1F76C8C716D0}"/>
              </a:ext>
            </a:extLst>
          </p:cNvPr>
          <p:cNvSpPr txBox="1">
            <a:spLocks noChangeArrowheads="1"/>
          </p:cNvSpPr>
          <p:nvPr/>
        </p:nvSpPr>
        <p:spPr bwMode="auto">
          <a:xfrm>
            <a:off x="3287713" y="2713038"/>
            <a:ext cx="1827212"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a:t>NAS</a:t>
            </a:r>
            <a:r>
              <a:rPr lang="ja-JP" altLang="en-US" sz="1400"/>
              <a:t>へバックアップ</a:t>
            </a:r>
          </a:p>
        </p:txBody>
      </p:sp>
      <p:sp>
        <p:nvSpPr>
          <p:cNvPr id="50233" name="AutoShape 57">
            <a:extLst>
              <a:ext uri="{FF2B5EF4-FFF2-40B4-BE49-F238E27FC236}">
                <a16:creationId xmlns:a16="http://schemas.microsoft.com/office/drawing/2014/main" id="{E6A0A670-6781-D444-8943-48D09A041187}"/>
              </a:ext>
            </a:extLst>
          </p:cNvPr>
          <p:cNvSpPr>
            <a:spLocks noChangeArrowheads="1"/>
          </p:cNvSpPr>
          <p:nvPr/>
        </p:nvSpPr>
        <p:spPr bwMode="auto">
          <a:xfrm>
            <a:off x="6699250" y="2214563"/>
            <a:ext cx="231775" cy="841375"/>
          </a:xfrm>
          <a:prstGeom prst="upArrow">
            <a:avLst>
              <a:gd name="adj1" fmla="val 50000"/>
              <a:gd name="adj2" fmla="val 90753"/>
            </a:avLst>
          </a:prstGeom>
          <a:solidFill>
            <a:srgbClr val="FF99C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0234" name="Line 58">
            <a:extLst>
              <a:ext uri="{FF2B5EF4-FFF2-40B4-BE49-F238E27FC236}">
                <a16:creationId xmlns:a16="http://schemas.microsoft.com/office/drawing/2014/main" id="{524BADA7-C0B5-30A2-6BBD-200DD5E7D705}"/>
              </a:ext>
            </a:extLst>
          </p:cNvPr>
          <p:cNvSpPr>
            <a:spLocks noChangeShapeType="1"/>
          </p:cNvSpPr>
          <p:nvPr/>
        </p:nvSpPr>
        <p:spPr bwMode="auto">
          <a:xfrm>
            <a:off x="3686175" y="3033713"/>
            <a:ext cx="3194050" cy="0"/>
          </a:xfrm>
          <a:prstGeom prst="line">
            <a:avLst/>
          </a:prstGeom>
          <a:noFill/>
          <a:ln w="57150">
            <a:solidFill>
              <a:srgbClr val="FF99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0235" name="Text Box 59">
            <a:extLst>
              <a:ext uri="{FF2B5EF4-FFF2-40B4-BE49-F238E27FC236}">
                <a16:creationId xmlns:a16="http://schemas.microsoft.com/office/drawing/2014/main" id="{1000E20C-D34C-EBEB-2972-579DFB26BAE3}"/>
              </a:ext>
            </a:extLst>
          </p:cNvPr>
          <p:cNvSpPr txBox="1">
            <a:spLocks noChangeArrowheads="1"/>
          </p:cNvSpPr>
          <p:nvPr/>
        </p:nvSpPr>
        <p:spPr bwMode="auto">
          <a:xfrm>
            <a:off x="6981825" y="2255838"/>
            <a:ext cx="1566863" cy="730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インターネット上のネットディスクにバックアップ</a:t>
            </a:r>
          </a:p>
        </p:txBody>
      </p:sp>
      <p:pic>
        <p:nvPicPr>
          <p:cNvPr id="50236" name="Picture 60">
            <a:extLst>
              <a:ext uri="{FF2B5EF4-FFF2-40B4-BE49-F238E27FC236}">
                <a16:creationId xmlns:a16="http://schemas.microsoft.com/office/drawing/2014/main" id="{4D50A9A2-B43F-8D31-2D2E-8031F168874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13375" y="4953000"/>
            <a:ext cx="974725" cy="1492250"/>
          </a:xfrm>
          <a:prstGeom prst="rect">
            <a:avLst/>
          </a:prstGeom>
          <a:noFill/>
          <a:extLst>
            <a:ext uri="{909E8E84-426E-40DD-AFC4-6F175D3DCCD1}">
              <a14:hiddenFill xmlns:a14="http://schemas.microsoft.com/office/drawing/2010/main">
                <a:solidFill>
                  <a:srgbClr val="FFFFFF"/>
                </a:solidFill>
              </a14:hiddenFill>
            </a:ext>
          </a:extLst>
        </p:spPr>
      </p:pic>
      <p:sp>
        <p:nvSpPr>
          <p:cNvPr id="50237" name="AutoShape 61">
            <a:extLst>
              <a:ext uri="{FF2B5EF4-FFF2-40B4-BE49-F238E27FC236}">
                <a16:creationId xmlns:a16="http://schemas.microsoft.com/office/drawing/2014/main" id="{7D1266B5-40D8-21CE-F949-0526DFA0BAEC}"/>
              </a:ext>
            </a:extLst>
          </p:cNvPr>
          <p:cNvSpPr>
            <a:spLocks noChangeArrowheads="1"/>
          </p:cNvSpPr>
          <p:nvPr/>
        </p:nvSpPr>
        <p:spPr bwMode="auto">
          <a:xfrm>
            <a:off x="6457950" y="3556000"/>
            <a:ext cx="2438400" cy="2424113"/>
          </a:xfrm>
          <a:prstGeom prst="wedgeRectCallout">
            <a:avLst>
              <a:gd name="adj1" fmla="val -59634"/>
              <a:gd name="adj2" fmla="val 20005"/>
            </a:avLst>
          </a:prstGeom>
          <a:solidFill>
            <a:srgbClr val="CCFF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a:t>銀行や多くの企業でも同じような考え方でデータを守っています。定期的にバックアップをとる、</a:t>
            </a:r>
            <a:r>
              <a:rPr lang="en-US" altLang="ja-JP" sz="1600"/>
              <a:t>RAID</a:t>
            </a:r>
            <a:r>
              <a:rPr lang="ja-JP" altLang="en-US" sz="1600"/>
              <a:t>ディスクの使用、そして地震など少ない地域にバックアップセンターを作って、随時データを保存しています。</a:t>
            </a:r>
          </a:p>
        </p:txBody>
      </p:sp>
      <p:sp>
        <p:nvSpPr>
          <p:cNvPr id="50238" name="AutoShape 62">
            <a:extLst>
              <a:ext uri="{FF2B5EF4-FFF2-40B4-BE49-F238E27FC236}">
                <a16:creationId xmlns:a16="http://schemas.microsoft.com/office/drawing/2014/main" id="{0A38F9B1-7B66-481B-DE1E-3328EBCE5B0D}"/>
              </a:ext>
            </a:extLst>
          </p:cNvPr>
          <p:cNvSpPr>
            <a:spLocks noChangeArrowheads="1"/>
          </p:cNvSpPr>
          <p:nvPr/>
        </p:nvSpPr>
        <p:spPr bwMode="auto">
          <a:xfrm flipH="1">
            <a:off x="2009775" y="1139825"/>
            <a:ext cx="463550" cy="246063"/>
          </a:xfrm>
          <a:prstGeom prst="leftArrow">
            <a:avLst>
              <a:gd name="adj1" fmla="val 50000"/>
              <a:gd name="adj2" fmla="val 47097"/>
            </a:avLst>
          </a:prstGeom>
          <a:solidFill>
            <a:srgbClr val="FF99C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0239" name="Text Box 63">
            <a:extLst>
              <a:ext uri="{FF2B5EF4-FFF2-40B4-BE49-F238E27FC236}">
                <a16:creationId xmlns:a16="http://schemas.microsoft.com/office/drawing/2014/main" id="{013FEDE0-B206-E925-4646-04F0AC118565}"/>
              </a:ext>
            </a:extLst>
          </p:cNvPr>
          <p:cNvSpPr txBox="1">
            <a:spLocks noChangeArrowheads="1"/>
          </p:cNvSpPr>
          <p:nvPr/>
        </p:nvSpPr>
        <p:spPr bwMode="auto">
          <a:xfrm>
            <a:off x="1828800" y="1398588"/>
            <a:ext cx="1042988"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a:t>NAS</a:t>
            </a:r>
            <a:r>
              <a:rPr lang="ja-JP" altLang="en-US" sz="1400"/>
              <a:t>へ</a:t>
            </a:r>
            <a:br>
              <a:rPr lang="ja-JP" altLang="en-US" sz="1400"/>
            </a:br>
            <a:r>
              <a:rPr lang="ja-JP" altLang="en-US" sz="1400"/>
              <a:t>ダビング</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スライド番号プレースホルダー 3">
            <a:extLst>
              <a:ext uri="{FF2B5EF4-FFF2-40B4-BE49-F238E27FC236}">
                <a16:creationId xmlns:a16="http://schemas.microsoft.com/office/drawing/2014/main" id="{F5B777FB-00FE-062A-E53A-D5DE862536F0}"/>
              </a:ext>
            </a:extLst>
          </p:cNvPr>
          <p:cNvSpPr>
            <a:spLocks noGrp="1"/>
          </p:cNvSpPr>
          <p:nvPr>
            <p:ph type="sldNum" sz="quarter" idx="12"/>
          </p:nvPr>
        </p:nvSpPr>
        <p:spPr/>
        <p:txBody>
          <a:bodyPr/>
          <a:lstStyle/>
          <a:p>
            <a:fld id="{DC876A82-61A4-4099-8F1F-7FADB017EEA5}" type="slidenum">
              <a:rPr lang="en-US" altLang="ja-JP"/>
              <a:pPr/>
              <a:t>18</a:t>
            </a:fld>
            <a:endParaRPr lang="en-US" altLang="ja-JP"/>
          </a:p>
        </p:txBody>
      </p:sp>
      <p:sp>
        <p:nvSpPr>
          <p:cNvPr id="47106" name="Text Box 2">
            <a:extLst>
              <a:ext uri="{FF2B5EF4-FFF2-40B4-BE49-F238E27FC236}">
                <a16:creationId xmlns:a16="http://schemas.microsoft.com/office/drawing/2014/main" id="{0BAFDCA8-30AC-7141-02A1-D9CE050DCE5D}"/>
              </a:ext>
            </a:extLst>
          </p:cNvPr>
          <p:cNvSpPr txBox="1">
            <a:spLocks noChangeArrowheads="1"/>
          </p:cNvSpPr>
          <p:nvPr/>
        </p:nvSpPr>
        <p:spPr bwMode="auto">
          <a:xfrm>
            <a:off x="228600" y="228600"/>
            <a:ext cx="81899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インターネット上の</a:t>
            </a:r>
            <a:r>
              <a:rPr lang="en-US" altLang="ja-JP" sz="2400" b="1"/>
              <a:t>VOD</a:t>
            </a:r>
            <a:r>
              <a:rPr lang="ja-JP" altLang="en-US" sz="2400" b="1"/>
              <a:t>・</a:t>
            </a:r>
            <a:r>
              <a:rPr lang="en-US" altLang="ja-JP" sz="2400" b="1"/>
              <a:t>SNS</a:t>
            </a:r>
            <a:r>
              <a:rPr lang="ja-JP" altLang="en-US" sz="2400" b="1"/>
              <a:t>サービスの利用 </a:t>
            </a:r>
            <a:r>
              <a:rPr lang="en-US" altLang="ja-JP" sz="2400" b="1"/>
              <a:t>= Smart TV</a:t>
            </a:r>
          </a:p>
        </p:txBody>
      </p:sp>
      <p:pic>
        <p:nvPicPr>
          <p:cNvPr id="47107" name="Picture 3">
            <a:extLst>
              <a:ext uri="{FF2B5EF4-FFF2-40B4-BE49-F238E27FC236}">
                <a16:creationId xmlns:a16="http://schemas.microsoft.com/office/drawing/2014/main" id="{3F6CA762-81DD-E215-1700-FD8894FD48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1488" y="1679575"/>
            <a:ext cx="1319212" cy="1031875"/>
          </a:xfrm>
          <a:prstGeom prst="rect">
            <a:avLst/>
          </a:prstGeom>
          <a:noFill/>
          <a:extLst>
            <a:ext uri="{909E8E84-426E-40DD-AFC4-6F175D3DCCD1}">
              <a14:hiddenFill xmlns:a14="http://schemas.microsoft.com/office/drawing/2010/main">
                <a:solidFill>
                  <a:srgbClr val="FFFFFF"/>
                </a:solidFill>
              </a14:hiddenFill>
            </a:ext>
          </a:extLst>
        </p:spPr>
      </p:pic>
      <p:pic>
        <p:nvPicPr>
          <p:cNvPr id="47108" name="Picture 4">
            <a:extLst>
              <a:ext uri="{FF2B5EF4-FFF2-40B4-BE49-F238E27FC236}">
                <a16:creationId xmlns:a16="http://schemas.microsoft.com/office/drawing/2014/main" id="{482F722C-706C-F819-D49F-733668D5C0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9438" y="1970088"/>
            <a:ext cx="1319212" cy="1031875"/>
          </a:xfrm>
          <a:prstGeom prst="rect">
            <a:avLst/>
          </a:prstGeom>
          <a:noFill/>
          <a:extLst>
            <a:ext uri="{909E8E84-426E-40DD-AFC4-6F175D3DCCD1}">
              <a14:hiddenFill xmlns:a14="http://schemas.microsoft.com/office/drawing/2010/main">
                <a:solidFill>
                  <a:srgbClr val="FFFFFF"/>
                </a:solidFill>
              </a14:hiddenFill>
            </a:ext>
          </a:extLst>
        </p:spPr>
      </p:pic>
      <p:pic>
        <p:nvPicPr>
          <p:cNvPr id="47109" name="Picture 5">
            <a:extLst>
              <a:ext uri="{FF2B5EF4-FFF2-40B4-BE49-F238E27FC236}">
                <a16:creationId xmlns:a16="http://schemas.microsoft.com/office/drawing/2014/main" id="{89D2C2F0-1A66-3D8E-6D68-27EDB68887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6875" y="2598738"/>
            <a:ext cx="1466850" cy="466725"/>
          </a:xfrm>
          <a:prstGeom prst="rect">
            <a:avLst/>
          </a:prstGeom>
          <a:noFill/>
          <a:extLst>
            <a:ext uri="{909E8E84-426E-40DD-AFC4-6F175D3DCCD1}">
              <a14:hiddenFill xmlns:a14="http://schemas.microsoft.com/office/drawing/2010/main">
                <a:solidFill>
                  <a:srgbClr val="FFFFFF"/>
                </a:solidFill>
              </a14:hiddenFill>
            </a:ext>
          </a:extLst>
        </p:spPr>
      </p:pic>
      <p:pic>
        <p:nvPicPr>
          <p:cNvPr id="47111" name="Picture 7">
            <a:extLst>
              <a:ext uri="{FF2B5EF4-FFF2-40B4-BE49-F238E27FC236}">
                <a16:creationId xmlns:a16="http://schemas.microsoft.com/office/drawing/2014/main" id="{8AC6BE2D-086F-C510-D3ED-711185AB6E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3925" y="2555875"/>
            <a:ext cx="457200" cy="790575"/>
          </a:xfrm>
          <a:prstGeom prst="rect">
            <a:avLst/>
          </a:prstGeom>
          <a:noFill/>
          <a:extLst>
            <a:ext uri="{909E8E84-426E-40DD-AFC4-6F175D3DCCD1}">
              <a14:hiddenFill xmlns:a14="http://schemas.microsoft.com/office/drawing/2010/main">
                <a:solidFill>
                  <a:srgbClr val="FFFFFF"/>
                </a:solidFill>
              </a14:hiddenFill>
            </a:ext>
          </a:extLst>
        </p:spPr>
      </p:pic>
      <p:sp>
        <p:nvSpPr>
          <p:cNvPr id="47119" name="Text Box 15">
            <a:extLst>
              <a:ext uri="{FF2B5EF4-FFF2-40B4-BE49-F238E27FC236}">
                <a16:creationId xmlns:a16="http://schemas.microsoft.com/office/drawing/2014/main" id="{F3611481-7457-F0F0-1946-517BF69907C5}"/>
              </a:ext>
            </a:extLst>
          </p:cNvPr>
          <p:cNvSpPr txBox="1">
            <a:spLocks noChangeArrowheads="1"/>
          </p:cNvSpPr>
          <p:nvPr/>
        </p:nvSpPr>
        <p:spPr bwMode="auto">
          <a:xfrm>
            <a:off x="234950" y="4089400"/>
            <a:ext cx="8586788"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82550" indent="179388" algn="l">
              <a:defRPr kumimoji="1">
                <a:solidFill>
                  <a:schemeClr val="tx1"/>
                </a:solidFill>
                <a:latin typeface="Arial" panose="020B0604020202020204" pitchFamily="34" charset="0"/>
                <a:ea typeface="ＭＳ Ｐゴシック" panose="020B0600070205080204" pitchFamily="50" charset="-128"/>
              </a:defRPr>
            </a:lvl1pPr>
            <a:lvl2pPr marL="971550" indent="-342900" algn="l">
              <a:defRPr kumimoji="1">
                <a:solidFill>
                  <a:schemeClr val="tx1"/>
                </a:solidFill>
                <a:latin typeface="Arial" panose="020B0604020202020204" pitchFamily="34" charset="0"/>
                <a:ea typeface="ＭＳ Ｐゴシック" panose="020B0600070205080204" pitchFamily="50" charset="-128"/>
              </a:defRPr>
            </a:lvl2pPr>
            <a:lvl3pPr marL="1493838" indent="-342900" algn="l">
              <a:defRPr kumimoji="1">
                <a:solidFill>
                  <a:schemeClr val="tx1"/>
                </a:solidFill>
                <a:latin typeface="Arial" panose="020B0604020202020204" pitchFamily="34" charset="0"/>
                <a:ea typeface="ＭＳ Ｐゴシック" panose="020B0600070205080204" pitchFamily="50" charset="-128"/>
              </a:defRPr>
            </a:lvl3pPr>
            <a:lvl4pPr marL="2016125" indent="-342900" algn="l">
              <a:defRPr kumimoji="1">
                <a:solidFill>
                  <a:schemeClr val="tx1"/>
                </a:solidFill>
                <a:latin typeface="Arial" panose="020B0604020202020204" pitchFamily="34" charset="0"/>
                <a:ea typeface="ＭＳ Ｐゴシック" panose="020B0600070205080204" pitchFamily="50" charset="-128"/>
              </a:defRPr>
            </a:lvl4pPr>
            <a:lvl5pPr marL="2538413" indent="-342900" algn="l">
              <a:defRPr kumimoji="1">
                <a:solidFill>
                  <a:schemeClr val="tx1"/>
                </a:solidFill>
                <a:latin typeface="Arial" panose="020B0604020202020204" pitchFamily="34" charset="0"/>
                <a:ea typeface="ＭＳ Ｐゴシック" panose="020B0600070205080204" pitchFamily="50" charset="-128"/>
              </a:defRPr>
            </a:lvl5pPr>
            <a:lvl6pPr marL="2995613"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452813"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910013"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367213"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spcBef>
                <a:spcPct val="50000"/>
              </a:spcBef>
            </a:pPr>
            <a:r>
              <a:rPr lang="ja-JP" altLang="en-US" sz="1600"/>
              <a:t>テレビとインターネットの融合が急速に進み、スマートフォンのようにインターネット上の動画配信サービスや</a:t>
            </a:r>
            <a:r>
              <a:rPr lang="en-US" altLang="ja-JP" sz="1600"/>
              <a:t>SNS</a:t>
            </a:r>
            <a:r>
              <a:rPr lang="ja-JP" altLang="en-US" sz="1600"/>
              <a:t>をテレビで利用する</a:t>
            </a:r>
            <a:r>
              <a:rPr lang="ja-JP" altLang="en-US" sz="1600">
                <a:solidFill>
                  <a:srgbClr val="FF0000"/>
                </a:solidFill>
              </a:rPr>
              <a:t>スマート</a:t>
            </a:r>
            <a:r>
              <a:rPr lang="en-US" altLang="ja-JP" sz="1600">
                <a:solidFill>
                  <a:srgbClr val="FF0000"/>
                </a:solidFill>
              </a:rPr>
              <a:t>TV</a:t>
            </a:r>
            <a:r>
              <a:rPr lang="ja-JP" altLang="en-US" sz="1600"/>
              <a:t>という製品が生まれてきています。</a:t>
            </a:r>
            <a:br>
              <a:rPr lang="ja-JP" altLang="en-US" sz="1600"/>
            </a:br>
            <a:r>
              <a:rPr lang="ja-JP" altLang="en-US" sz="1600"/>
              <a:t>スマート</a:t>
            </a:r>
            <a:r>
              <a:rPr lang="en-US" altLang="ja-JP" sz="1600"/>
              <a:t>TV</a:t>
            </a:r>
            <a:r>
              <a:rPr lang="ja-JP" altLang="en-US" sz="1600"/>
              <a:t>の機能を持つレコーダーやテレビならば、ホームネットワークでインターネットに接続していれば、インターネット上のいろいろなサービスが利用できます。</a:t>
            </a:r>
            <a:br>
              <a:rPr lang="ja-JP" altLang="en-US" sz="1600"/>
            </a:br>
            <a:r>
              <a:rPr lang="ja-JP" altLang="en-US" sz="1600"/>
              <a:t>少し前の機器でスマート</a:t>
            </a:r>
            <a:r>
              <a:rPr lang="en-US" altLang="ja-JP" sz="1600"/>
              <a:t>TV</a:t>
            </a:r>
            <a:r>
              <a:rPr lang="ja-JP" altLang="en-US" sz="1600"/>
              <a:t>機能が無いものは、ゲーム機を接続することで同様なことができます。</a:t>
            </a:r>
            <a:br>
              <a:rPr lang="ja-JP" altLang="en-US" sz="1600"/>
            </a:br>
            <a:r>
              <a:rPr lang="ja-JP" altLang="en-US" sz="1600"/>
              <a:t>また多くの携帯会社ではステック型のスマート</a:t>
            </a:r>
            <a:r>
              <a:rPr lang="en-US" altLang="ja-JP" sz="1600"/>
              <a:t>TV</a:t>
            </a:r>
            <a:r>
              <a:rPr lang="ja-JP" altLang="en-US" sz="1600"/>
              <a:t>機器を発売しています。これは無線</a:t>
            </a:r>
            <a:r>
              <a:rPr lang="en-US" altLang="ja-JP" sz="1600"/>
              <a:t>LAN</a:t>
            </a:r>
            <a:r>
              <a:rPr lang="ja-JP" altLang="en-US" sz="1600"/>
              <a:t>で接続することができ、簡単に既存のテレビをスマート</a:t>
            </a:r>
            <a:r>
              <a:rPr lang="en-US" altLang="ja-JP" sz="1600"/>
              <a:t>TV</a:t>
            </a:r>
            <a:r>
              <a:rPr lang="ja-JP" altLang="en-US" sz="1600"/>
              <a:t>にすることができます。また同様な機器として</a:t>
            </a:r>
            <a:r>
              <a:rPr lang="en-US" altLang="ja-JP" sz="1600"/>
              <a:t>Apple TV</a:t>
            </a:r>
            <a:r>
              <a:rPr lang="ja-JP" altLang="en-US" sz="1600"/>
              <a:t>や</a:t>
            </a:r>
            <a:r>
              <a:rPr lang="en-US" altLang="ja-JP" sz="1600"/>
              <a:t>PS vita TV</a:t>
            </a:r>
            <a:r>
              <a:rPr lang="ja-JP" altLang="en-US" sz="1600"/>
              <a:t>のような製品も出てきています。</a:t>
            </a:r>
          </a:p>
        </p:txBody>
      </p:sp>
      <p:pic>
        <p:nvPicPr>
          <p:cNvPr id="47126" name="Picture 22">
            <a:extLst>
              <a:ext uri="{FF2B5EF4-FFF2-40B4-BE49-F238E27FC236}">
                <a16:creationId xmlns:a16="http://schemas.microsoft.com/office/drawing/2014/main" id="{2AC98E92-33B5-216A-1282-C3214A2E1C7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9775" y="820738"/>
            <a:ext cx="738188" cy="1428750"/>
          </a:xfrm>
          <a:prstGeom prst="rect">
            <a:avLst/>
          </a:prstGeom>
          <a:noFill/>
          <a:extLst>
            <a:ext uri="{909E8E84-426E-40DD-AFC4-6F175D3DCCD1}">
              <a14:hiddenFill xmlns:a14="http://schemas.microsoft.com/office/drawing/2010/main">
                <a:solidFill>
                  <a:srgbClr val="FFFFFF"/>
                </a:solidFill>
              </a14:hiddenFill>
            </a:ext>
          </a:extLst>
        </p:spPr>
      </p:pic>
      <p:sp>
        <p:nvSpPr>
          <p:cNvPr id="47127" name="Line 23">
            <a:extLst>
              <a:ext uri="{FF2B5EF4-FFF2-40B4-BE49-F238E27FC236}">
                <a16:creationId xmlns:a16="http://schemas.microsoft.com/office/drawing/2014/main" id="{C634DB9A-3095-2861-EEAE-B6EFC526F425}"/>
              </a:ext>
            </a:extLst>
          </p:cNvPr>
          <p:cNvSpPr>
            <a:spLocks noChangeShapeType="1"/>
          </p:cNvSpPr>
          <p:nvPr/>
        </p:nvSpPr>
        <p:spPr bwMode="auto">
          <a:xfrm flipH="1">
            <a:off x="333375" y="1639888"/>
            <a:ext cx="39211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7128" name="Text Box 24">
            <a:extLst>
              <a:ext uri="{FF2B5EF4-FFF2-40B4-BE49-F238E27FC236}">
                <a16:creationId xmlns:a16="http://schemas.microsoft.com/office/drawing/2014/main" id="{93542B80-EFBF-2B92-39F5-74DC96BF9D72}"/>
              </a:ext>
            </a:extLst>
          </p:cNvPr>
          <p:cNvSpPr txBox="1">
            <a:spLocks noChangeArrowheads="1"/>
          </p:cNvSpPr>
          <p:nvPr/>
        </p:nvSpPr>
        <p:spPr bwMode="auto">
          <a:xfrm>
            <a:off x="277813" y="812800"/>
            <a:ext cx="1263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インターネット</a:t>
            </a:r>
          </a:p>
        </p:txBody>
      </p:sp>
      <p:sp>
        <p:nvSpPr>
          <p:cNvPr id="47129" name="Line 25">
            <a:extLst>
              <a:ext uri="{FF2B5EF4-FFF2-40B4-BE49-F238E27FC236}">
                <a16:creationId xmlns:a16="http://schemas.microsoft.com/office/drawing/2014/main" id="{FFC58FF6-157D-4BD6-B96B-71441F781D30}"/>
              </a:ext>
            </a:extLst>
          </p:cNvPr>
          <p:cNvSpPr>
            <a:spLocks noChangeShapeType="1"/>
          </p:cNvSpPr>
          <p:nvPr/>
        </p:nvSpPr>
        <p:spPr bwMode="auto">
          <a:xfrm>
            <a:off x="1379538" y="1582738"/>
            <a:ext cx="5122862" cy="0"/>
          </a:xfrm>
          <a:prstGeom prst="line">
            <a:avLst/>
          </a:prstGeom>
          <a:noFill/>
          <a:ln w="57150">
            <a:solidFill>
              <a:srgbClr val="33CC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7130" name="AutoShape 26">
            <a:extLst>
              <a:ext uri="{FF2B5EF4-FFF2-40B4-BE49-F238E27FC236}">
                <a16:creationId xmlns:a16="http://schemas.microsoft.com/office/drawing/2014/main" id="{F7B3488C-5326-112D-8DEC-CD44EAE30F54}"/>
              </a:ext>
            </a:extLst>
          </p:cNvPr>
          <p:cNvSpPr>
            <a:spLocks noChangeArrowheads="1"/>
          </p:cNvSpPr>
          <p:nvPr/>
        </p:nvSpPr>
        <p:spPr bwMode="auto">
          <a:xfrm>
            <a:off x="874713" y="2346325"/>
            <a:ext cx="404812" cy="20320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7131" name="AutoShape 27">
            <a:extLst>
              <a:ext uri="{FF2B5EF4-FFF2-40B4-BE49-F238E27FC236}">
                <a16:creationId xmlns:a16="http://schemas.microsoft.com/office/drawing/2014/main" id="{7A2B121E-CDA5-B13B-A2E2-4D945B8AEB7B}"/>
              </a:ext>
            </a:extLst>
          </p:cNvPr>
          <p:cNvSpPr>
            <a:spLocks noChangeArrowheads="1"/>
          </p:cNvSpPr>
          <p:nvPr/>
        </p:nvSpPr>
        <p:spPr bwMode="auto">
          <a:xfrm rot="3479677" flipH="1">
            <a:off x="1628776" y="661987"/>
            <a:ext cx="361950" cy="422275"/>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7133" name="Line 29">
            <a:extLst>
              <a:ext uri="{FF2B5EF4-FFF2-40B4-BE49-F238E27FC236}">
                <a16:creationId xmlns:a16="http://schemas.microsoft.com/office/drawing/2014/main" id="{D3AA8CA6-70E9-5D07-C402-0BD2F25FD6D6}"/>
              </a:ext>
            </a:extLst>
          </p:cNvPr>
          <p:cNvSpPr>
            <a:spLocks noChangeShapeType="1"/>
          </p:cNvSpPr>
          <p:nvPr/>
        </p:nvSpPr>
        <p:spPr bwMode="auto">
          <a:xfrm>
            <a:off x="2308225" y="1582738"/>
            <a:ext cx="0" cy="173037"/>
          </a:xfrm>
          <a:prstGeom prst="line">
            <a:avLst/>
          </a:prstGeom>
          <a:noFill/>
          <a:ln w="57150">
            <a:solidFill>
              <a:srgbClr val="00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7134" name="Line 30">
            <a:extLst>
              <a:ext uri="{FF2B5EF4-FFF2-40B4-BE49-F238E27FC236}">
                <a16:creationId xmlns:a16="http://schemas.microsoft.com/office/drawing/2014/main" id="{90F649AF-F2F2-9516-E325-1B2FC3DC1DA4}"/>
              </a:ext>
            </a:extLst>
          </p:cNvPr>
          <p:cNvSpPr>
            <a:spLocks noChangeShapeType="1"/>
          </p:cNvSpPr>
          <p:nvPr/>
        </p:nvSpPr>
        <p:spPr bwMode="auto">
          <a:xfrm>
            <a:off x="3724275" y="1574800"/>
            <a:ext cx="0" cy="463550"/>
          </a:xfrm>
          <a:prstGeom prst="line">
            <a:avLst/>
          </a:prstGeom>
          <a:noFill/>
          <a:ln w="57150">
            <a:solidFill>
              <a:srgbClr val="00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47135" name="Picture 31">
            <a:extLst>
              <a:ext uri="{FF2B5EF4-FFF2-40B4-BE49-F238E27FC236}">
                <a16:creationId xmlns:a16="http://schemas.microsoft.com/office/drawing/2014/main" id="{4069C862-DA36-837C-E6A3-A17CCEE36B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9950" y="1978025"/>
            <a:ext cx="1319213" cy="1031875"/>
          </a:xfrm>
          <a:prstGeom prst="rect">
            <a:avLst/>
          </a:prstGeom>
          <a:noFill/>
          <a:extLst>
            <a:ext uri="{909E8E84-426E-40DD-AFC4-6F175D3DCCD1}">
              <a14:hiddenFill xmlns:a14="http://schemas.microsoft.com/office/drawing/2010/main">
                <a:solidFill>
                  <a:srgbClr val="FFFFFF"/>
                </a:solidFill>
              </a14:hiddenFill>
            </a:ext>
          </a:extLst>
        </p:spPr>
      </p:pic>
      <p:pic>
        <p:nvPicPr>
          <p:cNvPr id="47136" name="Picture 32">
            <a:extLst>
              <a:ext uri="{FF2B5EF4-FFF2-40B4-BE49-F238E27FC236}">
                <a16:creationId xmlns:a16="http://schemas.microsoft.com/office/drawing/2014/main" id="{AE0C447C-5B65-1C5E-3B7D-745BCD4D5C4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7588" y="2024063"/>
            <a:ext cx="849312" cy="849312"/>
          </a:xfrm>
          <a:prstGeom prst="rect">
            <a:avLst/>
          </a:prstGeom>
          <a:noFill/>
          <a:extLst>
            <a:ext uri="{909E8E84-426E-40DD-AFC4-6F175D3DCCD1}">
              <a14:hiddenFill xmlns:a14="http://schemas.microsoft.com/office/drawing/2010/main">
                <a:solidFill>
                  <a:srgbClr val="FFFFFF"/>
                </a:solidFill>
              </a14:hiddenFill>
            </a:ext>
          </a:extLst>
        </p:spPr>
      </p:pic>
      <p:sp>
        <p:nvSpPr>
          <p:cNvPr id="47137" name="Line 33">
            <a:extLst>
              <a:ext uri="{FF2B5EF4-FFF2-40B4-BE49-F238E27FC236}">
                <a16:creationId xmlns:a16="http://schemas.microsoft.com/office/drawing/2014/main" id="{F38FB945-D2B2-29B0-89E0-8AA329E898A6}"/>
              </a:ext>
            </a:extLst>
          </p:cNvPr>
          <p:cNvSpPr>
            <a:spLocks noChangeShapeType="1"/>
          </p:cNvSpPr>
          <p:nvPr/>
        </p:nvSpPr>
        <p:spPr bwMode="auto">
          <a:xfrm>
            <a:off x="5878513" y="2409825"/>
            <a:ext cx="2301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7138" name="Line 34">
            <a:extLst>
              <a:ext uri="{FF2B5EF4-FFF2-40B4-BE49-F238E27FC236}">
                <a16:creationId xmlns:a16="http://schemas.microsoft.com/office/drawing/2014/main" id="{CA4B94CB-5F09-92D8-EA6E-D40EC9E0CC94}"/>
              </a:ext>
            </a:extLst>
          </p:cNvPr>
          <p:cNvSpPr>
            <a:spLocks noChangeShapeType="1"/>
          </p:cNvSpPr>
          <p:nvPr/>
        </p:nvSpPr>
        <p:spPr bwMode="auto">
          <a:xfrm>
            <a:off x="6488113" y="1581150"/>
            <a:ext cx="0" cy="552450"/>
          </a:xfrm>
          <a:prstGeom prst="line">
            <a:avLst/>
          </a:prstGeom>
          <a:noFill/>
          <a:ln w="57150">
            <a:solidFill>
              <a:srgbClr val="00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7139" name="Line 35">
            <a:extLst>
              <a:ext uri="{FF2B5EF4-FFF2-40B4-BE49-F238E27FC236}">
                <a16:creationId xmlns:a16="http://schemas.microsoft.com/office/drawing/2014/main" id="{82DA4C76-60DC-B670-55D5-2CD3AB3D85DE}"/>
              </a:ext>
            </a:extLst>
          </p:cNvPr>
          <p:cNvSpPr>
            <a:spLocks noChangeShapeType="1"/>
          </p:cNvSpPr>
          <p:nvPr/>
        </p:nvSpPr>
        <p:spPr bwMode="auto">
          <a:xfrm>
            <a:off x="4470400" y="711200"/>
            <a:ext cx="0" cy="256857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7140" name="Text Box 36">
            <a:extLst>
              <a:ext uri="{FF2B5EF4-FFF2-40B4-BE49-F238E27FC236}">
                <a16:creationId xmlns:a16="http://schemas.microsoft.com/office/drawing/2014/main" id="{ADF5A027-0DF1-6726-3720-CCE07F4D7B68}"/>
              </a:ext>
            </a:extLst>
          </p:cNvPr>
          <p:cNvSpPr txBox="1">
            <a:spLocks noChangeArrowheads="1"/>
          </p:cNvSpPr>
          <p:nvPr/>
        </p:nvSpPr>
        <p:spPr bwMode="auto">
          <a:xfrm>
            <a:off x="2220913" y="858838"/>
            <a:ext cx="2119312"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b="1">
                <a:solidFill>
                  <a:srgbClr val="FF0000"/>
                </a:solidFill>
              </a:rPr>
              <a:t>スマート</a:t>
            </a:r>
            <a:r>
              <a:rPr lang="en-US" altLang="ja-JP" sz="1600" b="1">
                <a:solidFill>
                  <a:srgbClr val="FF0000"/>
                </a:solidFill>
              </a:rPr>
              <a:t>TV</a:t>
            </a:r>
            <a:r>
              <a:rPr lang="ja-JP" altLang="en-US" sz="1600" b="1">
                <a:solidFill>
                  <a:srgbClr val="FF0000"/>
                </a:solidFill>
              </a:rPr>
              <a:t>機能有のレコーダー</a:t>
            </a:r>
            <a:r>
              <a:rPr lang="en-US" altLang="ja-JP" sz="1600" b="1">
                <a:solidFill>
                  <a:srgbClr val="FF0000"/>
                </a:solidFill>
              </a:rPr>
              <a:t>/TV</a:t>
            </a:r>
          </a:p>
        </p:txBody>
      </p:sp>
      <p:sp>
        <p:nvSpPr>
          <p:cNvPr id="47141" name="Text Box 37">
            <a:extLst>
              <a:ext uri="{FF2B5EF4-FFF2-40B4-BE49-F238E27FC236}">
                <a16:creationId xmlns:a16="http://schemas.microsoft.com/office/drawing/2014/main" id="{38999BC4-070B-E745-3091-F5CB0B6E071E}"/>
              </a:ext>
            </a:extLst>
          </p:cNvPr>
          <p:cNvSpPr txBox="1">
            <a:spLocks noChangeArrowheads="1"/>
          </p:cNvSpPr>
          <p:nvPr/>
        </p:nvSpPr>
        <p:spPr bwMode="auto">
          <a:xfrm>
            <a:off x="4638675" y="881063"/>
            <a:ext cx="211931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b="1">
                <a:solidFill>
                  <a:srgbClr val="FF0000"/>
                </a:solidFill>
              </a:rPr>
              <a:t>スマート</a:t>
            </a:r>
            <a:r>
              <a:rPr lang="en-US" altLang="ja-JP" sz="1600" b="1">
                <a:solidFill>
                  <a:srgbClr val="FF0000"/>
                </a:solidFill>
              </a:rPr>
              <a:t>TV</a:t>
            </a:r>
            <a:r>
              <a:rPr lang="ja-JP" altLang="en-US" sz="1600" b="1">
                <a:solidFill>
                  <a:srgbClr val="FF0000"/>
                </a:solidFill>
              </a:rPr>
              <a:t>機能無の</a:t>
            </a:r>
            <a:r>
              <a:rPr lang="en-US" altLang="ja-JP" sz="1600" b="1">
                <a:solidFill>
                  <a:srgbClr val="FF0000"/>
                </a:solidFill>
              </a:rPr>
              <a:t>TV</a:t>
            </a:r>
          </a:p>
        </p:txBody>
      </p:sp>
      <p:pic>
        <p:nvPicPr>
          <p:cNvPr id="47142" name="Picture 38">
            <a:extLst>
              <a:ext uri="{FF2B5EF4-FFF2-40B4-BE49-F238E27FC236}">
                <a16:creationId xmlns:a16="http://schemas.microsoft.com/office/drawing/2014/main" id="{64D6FF0D-83BC-C403-83BA-4D2A42A7C8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3275" y="1725613"/>
            <a:ext cx="1319213" cy="1031875"/>
          </a:xfrm>
          <a:prstGeom prst="rect">
            <a:avLst/>
          </a:prstGeom>
          <a:noFill/>
          <a:extLst>
            <a:ext uri="{909E8E84-426E-40DD-AFC4-6F175D3DCCD1}">
              <a14:hiddenFill xmlns:a14="http://schemas.microsoft.com/office/drawing/2010/main">
                <a:solidFill>
                  <a:srgbClr val="FFFFFF"/>
                </a:solidFill>
              </a14:hiddenFill>
            </a:ext>
          </a:extLst>
        </p:spPr>
      </p:pic>
      <p:sp>
        <p:nvSpPr>
          <p:cNvPr id="47143" name="Text Box 39">
            <a:extLst>
              <a:ext uri="{FF2B5EF4-FFF2-40B4-BE49-F238E27FC236}">
                <a16:creationId xmlns:a16="http://schemas.microsoft.com/office/drawing/2014/main" id="{D5AC5C1E-0848-5DB0-04F9-1AF6EBC3C0A4}"/>
              </a:ext>
            </a:extLst>
          </p:cNvPr>
          <p:cNvSpPr txBox="1">
            <a:spLocks noChangeArrowheads="1"/>
          </p:cNvSpPr>
          <p:nvPr/>
        </p:nvSpPr>
        <p:spPr bwMode="auto">
          <a:xfrm>
            <a:off x="5051425" y="2959100"/>
            <a:ext cx="2058988"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スマート</a:t>
            </a:r>
            <a:r>
              <a:rPr lang="en-US" altLang="ja-JP" sz="1400"/>
              <a:t>TV</a:t>
            </a:r>
            <a:r>
              <a:rPr lang="ja-JP" altLang="en-US" sz="1400"/>
              <a:t>相当の機能を持つゲーム機を接続</a:t>
            </a:r>
            <a:br>
              <a:rPr lang="ja-JP" altLang="en-US" sz="1400"/>
            </a:br>
            <a:endParaRPr lang="ja-JP" altLang="en-US" sz="1400"/>
          </a:p>
        </p:txBody>
      </p:sp>
      <p:sp>
        <p:nvSpPr>
          <p:cNvPr id="47144" name="Rectangle 40">
            <a:extLst>
              <a:ext uri="{FF2B5EF4-FFF2-40B4-BE49-F238E27FC236}">
                <a16:creationId xmlns:a16="http://schemas.microsoft.com/office/drawing/2014/main" id="{1A41C669-5F7D-1D86-6FA8-CD12C1EF41C2}"/>
              </a:ext>
            </a:extLst>
          </p:cNvPr>
          <p:cNvSpPr>
            <a:spLocks noChangeArrowheads="1"/>
          </p:cNvSpPr>
          <p:nvPr/>
        </p:nvSpPr>
        <p:spPr bwMode="auto">
          <a:xfrm>
            <a:off x="8432800" y="2133600"/>
            <a:ext cx="392113" cy="160338"/>
          </a:xfrm>
          <a:prstGeom prst="rect">
            <a:avLst/>
          </a:prstGeom>
          <a:solidFill>
            <a:schemeClr val="tx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7145" name="Rectangle 41">
            <a:extLst>
              <a:ext uri="{FF2B5EF4-FFF2-40B4-BE49-F238E27FC236}">
                <a16:creationId xmlns:a16="http://schemas.microsoft.com/office/drawing/2014/main" id="{CCA4A9FE-91D2-414F-0173-8B970AD4FB50}"/>
              </a:ext>
            </a:extLst>
          </p:cNvPr>
          <p:cNvSpPr>
            <a:spLocks noChangeArrowheads="1"/>
          </p:cNvSpPr>
          <p:nvPr/>
        </p:nvSpPr>
        <p:spPr bwMode="auto">
          <a:xfrm>
            <a:off x="8324850" y="2170113"/>
            <a:ext cx="392113" cy="87312"/>
          </a:xfrm>
          <a:prstGeom prst="rect">
            <a:avLst/>
          </a:prstGeom>
          <a:solidFill>
            <a:schemeClr val="tx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7146" name="AutoShape 42">
            <a:extLst>
              <a:ext uri="{FF2B5EF4-FFF2-40B4-BE49-F238E27FC236}">
                <a16:creationId xmlns:a16="http://schemas.microsoft.com/office/drawing/2014/main" id="{D5FDF59B-3F39-DD38-474F-F999D42F843B}"/>
              </a:ext>
            </a:extLst>
          </p:cNvPr>
          <p:cNvSpPr>
            <a:spLocks noChangeArrowheads="1"/>
          </p:cNvSpPr>
          <p:nvPr/>
        </p:nvSpPr>
        <p:spPr bwMode="auto">
          <a:xfrm rot="1025063">
            <a:off x="8286750" y="1544638"/>
            <a:ext cx="460375" cy="384175"/>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7147" name="Text Box 43">
            <a:extLst>
              <a:ext uri="{FF2B5EF4-FFF2-40B4-BE49-F238E27FC236}">
                <a16:creationId xmlns:a16="http://schemas.microsoft.com/office/drawing/2014/main" id="{0731B4E2-F548-C045-6A28-86ED2AAD6F17}"/>
              </a:ext>
            </a:extLst>
          </p:cNvPr>
          <p:cNvSpPr txBox="1">
            <a:spLocks noChangeArrowheads="1"/>
          </p:cNvSpPr>
          <p:nvPr/>
        </p:nvSpPr>
        <p:spPr bwMode="auto">
          <a:xfrm>
            <a:off x="7134225" y="2749550"/>
            <a:ext cx="1770063"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スマート</a:t>
            </a:r>
            <a:r>
              <a:rPr lang="en-US" altLang="ja-JP" sz="1400"/>
              <a:t>TV</a:t>
            </a:r>
            <a:r>
              <a:rPr lang="ja-JP" altLang="en-US" sz="1400"/>
              <a:t>ステックを</a:t>
            </a:r>
            <a:r>
              <a:rPr lang="en-US" altLang="ja-JP" sz="1400"/>
              <a:t>TV</a:t>
            </a:r>
            <a:r>
              <a:rPr lang="ja-JP" altLang="en-US" sz="1400"/>
              <a:t>に接続</a:t>
            </a:r>
            <a:r>
              <a:rPr lang="en-US" altLang="ja-JP" sz="1400"/>
              <a:t>(HDMI</a:t>
            </a:r>
            <a:r>
              <a:rPr lang="ja-JP" altLang="en-US" sz="1400"/>
              <a:t>に差す</a:t>
            </a:r>
            <a:r>
              <a:rPr lang="en-US" altLang="ja-JP" sz="1400"/>
              <a:t>)</a:t>
            </a:r>
          </a:p>
        </p:txBody>
      </p:sp>
      <p:pic>
        <p:nvPicPr>
          <p:cNvPr id="47149" name="Picture 45">
            <a:extLst>
              <a:ext uri="{FF2B5EF4-FFF2-40B4-BE49-F238E27FC236}">
                <a16:creationId xmlns:a16="http://schemas.microsoft.com/office/drawing/2014/main" id="{38355A78-B9B3-8BA6-8D09-A211E208083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33713" y="3552825"/>
            <a:ext cx="2962275" cy="5048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71306E22-DE04-BA22-128C-29BCB7B00354}"/>
              </a:ext>
            </a:extLst>
          </p:cNvPr>
          <p:cNvSpPr>
            <a:spLocks noGrp="1"/>
          </p:cNvSpPr>
          <p:nvPr>
            <p:ph type="sldNum" sz="quarter" idx="12"/>
          </p:nvPr>
        </p:nvSpPr>
        <p:spPr/>
        <p:txBody>
          <a:bodyPr/>
          <a:lstStyle/>
          <a:p>
            <a:fld id="{52B95C7E-C21D-4561-AB09-B03FA41950F9}" type="slidenum">
              <a:rPr lang="en-US" altLang="ja-JP"/>
              <a:pPr/>
              <a:t>19</a:t>
            </a:fld>
            <a:endParaRPr lang="en-US" altLang="ja-JP"/>
          </a:p>
        </p:txBody>
      </p:sp>
      <p:sp>
        <p:nvSpPr>
          <p:cNvPr id="51203" name="Text Box 3">
            <a:extLst>
              <a:ext uri="{FF2B5EF4-FFF2-40B4-BE49-F238E27FC236}">
                <a16:creationId xmlns:a16="http://schemas.microsoft.com/office/drawing/2014/main" id="{8D7A44F6-100E-E7DB-01B7-58DDBE8B9DEB}"/>
              </a:ext>
            </a:extLst>
          </p:cNvPr>
          <p:cNvSpPr txBox="1">
            <a:spLocks noChangeArrowheads="1"/>
          </p:cNvSpPr>
          <p:nvPr/>
        </p:nvSpPr>
        <p:spPr bwMode="auto">
          <a:xfrm>
            <a:off x="2384425" y="725488"/>
            <a:ext cx="5711825" cy="1749425"/>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t>これでホームネットワークの基礎知識</a:t>
            </a:r>
            <a:r>
              <a:rPr lang="en-US" altLang="ja-JP"/>
              <a:t>(</a:t>
            </a:r>
            <a:r>
              <a:rPr lang="ja-JP" altLang="en-US"/>
              <a:t>理論編</a:t>
            </a:r>
            <a:r>
              <a:rPr lang="en-US" altLang="ja-JP"/>
              <a:t>)</a:t>
            </a:r>
            <a:r>
              <a:rPr lang="ja-JP" altLang="en-US"/>
              <a:t>の授業を終わります。難しかったですか、ただし、あなたが家で快適なホームネットワークを構築したかったら必要な知識ばかりです。</a:t>
            </a:r>
            <a:br>
              <a:rPr lang="ja-JP" altLang="en-US"/>
            </a:br>
            <a:r>
              <a:rPr lang="ja-JP" altLang="en-US"/>
              <a:t>実際にホームネットワークを設計・構築するときに再度、思い出してください。</a:t>
            </a:r>
          </a:p>
        </p:txBody>
      </p:sp>
      <p:pic>
        <p:nvPicPr>
          <p:cNvPr id="51204" name="Picture 4">
            <a:extLst>
              <a:ext uri="{FF2B5EF4-FFF2-40B4-BE49-F238E27FC236}">
                <a16:creationId xmlns:a16="http://schemas.microsoft.com/office/drawing/2014/main" id="{36843734-63AF-A44A-715D-90CA62EB4F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813" y="1914525"/>
            <a:ext cx="1304925" cy="3781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スライド番号プレースホルダー 3">
            <a:extLst>
              <a:ext uri="{FF2B5EF4-FFF2-40B4-BE49-F238E27FC236}">
                <a16:creationId xmlns:a16="http://schemas.microsoft.com/office/drawing/2014/main" id="{9D047D00-BF4A-E1A7-EC58-E239668755B1}"/>
              </a:ext>
            </a:extLst>
          </p:cNvPr>
          <p:cNvSpPr>
            <a:spLocks noGrp="1"/>
          </p:cNvSpPr>
          <p:nvPr>
            <p:ph type="sldNum" sz="quarter" idx="12"/>
          </p:nvPr>
        </p:nvSpPr>
        <p:spPr/>
        <p:txBody>
          <a:bodyPr/>
          <a:lstStyle/>
          <a:p>
            <a:fld id="{F1620457-F2A1-4FBD-B771-2338C5D05F86}" type="slidenum">
              <a:rPr lang="en-US" altLang="ja-JP"/>
              <a:pPr/>
              <a:t>2</a:t>
            </a:fld>
            <a:endParaRPr lang="en-US" altLang="ja-JP"/>
          </a:p>
        </p:txBody>
      </p:sp>
      <p:sp>
        <p:nvSpPr>
          <p:cNvPr id="16386" name="Text Box 2">
            <a:extLst>
              <a:ext uri="{FF2B5EF4-FFF2-40B4-BE49-F238E27FC236}">
                <a16:creationId xmlns:a16="http://schemas.microsoft.com/office/drawing/2014/main" id="{40740B36-388B-BD4E-5DD5-C7C4BA040BAB}"/>
              </a:ext>
            </a:extLst>
          </p:cNvPr>
          <p:cNvSpPr txBox="1">
            <a:spLocks noChangeArrowheads="1"/>
          </p:cNvSpPr>
          <p:nvPr/>
        </p:nvSpPr>
        <p:spPr bwMode="auto">
          <a:xfrm>
            <a:off x="228600" y="228600"/>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ホームネットワークでできること</a:t>
            </a:r>
            <a:r>
              <a:rPr lang="en-US" altLang="ja-JP" sz="2400" b="1"/>
              <a:t>1: </a:t>
            </a:r>
            <a:r>
              <a:rPr lang="ja-JP" altLang="en-US" sz="2400" b="1"/>
              <a:t>録画映像の共有</a:t>
            </a:r>
          </a:p>
        </p:txBody>
      </p:sp>
      <p:pic>
        <p:nvPicPr>
          <p:cNvPr id="16405" name="Picture 21">
            <a:extLst>
              <a:ext uri="{FF2B5EF4-FFF2-40B4-BE49-F238E27FC236}">
                <a16:creationId xmlns:a16="http://schemas.microsoft.com/office/drawing/2014/main" id="{939197CF-6F6E-5897-B0A4-9BEA9AC406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838200"/>
            <a:ext cx="1319213" cy="1031875"/>
          </a:xfrm>
          <a:prstGeom prst="rect">
            <a:avLst/>
          </a:prstGeom>
          <a:noFill/>
          <a:extLst>
            <a:ext uri="{909E8E84-426E-40DD-AFC4-6F175D3DCCD1}">
              <a14:hiddenFill xmlns:a14="http://schemas.microsoft.com/office/drawing/2010/main">
                <a:solidFill>
                  <a:srgbClr val="FFFFFF"/>
                </a:solidFill>
              </a14:hiddenFill>
            </a:ext>
          </a:extLst>
        </p:spPr>
      </p:pic>
      <p:pic>
        <p:nvPicPr>
          <p:cNvPr id="16406" name="Picture 22">
            <a:extLst>
              <a:ext uri="{FF2B5EF4-FFF2-40B4-BE49-F238E27FC236}">
                <a16:creationId xmlns:a16="http://schemas.microsoft.com/office/drawing/2014/main" id="{B4F0640A-D3D5-C980-8B5C-B3ED666903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914400"/>
            <a:ext cx="1319213" cy="1031875"/>
          </a:xfrm>
          <a:prstGeom prst="rect">
            <a:avLst/>
          </a:prstGeom>
          <a:noFill/>
          <a:extLst>
            <a:ext uri="{909E8E84-426E-40DD-AFC4-6F175D3DCCD1}">
              <a14:hiddenFill xmlns:a14="http://schemas.microsoft.com/office/drawing/2010/main">
                <a:solidFill>
                  <a:srgbClr val="FFFFFF"/>
                </a:solidFill>
              </a14:hiddenFill>
            </a:ext>
          </a:extLst>
        </p:spPr>
      </p:pic>
      <p:pic>
        <p:nvPicPr>
          <p:cNvPr id="16407" name="Picture 23">
            <a:extLst>
              <a:ext uri="{FF2B5EF4-FFF2-40B4-BE49-F238E27FC236}">
                <a16:creationId xmlns:a16="http://schemas.microsoft.com/office/drawing/2014/main" id="{8F8C2EF7-45D4-4D0D-B922-DA747AC602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828800"/>
            <a:ext cx="1466850" cy="466725"/>
          </a:xfrm>
          <a:prstGeom prst="rect">
            <a:avLst/>
          </a:prstGeom>
          <a:noFill/>
          <a:extLst>
            <a:ext uri="{909E8E84-426E-40DD-AFC4-6F175D3DCCD1}">
              <a14:hiddenFill xmlns:a14="http://schemas.microsoft.com/office/drawing/2010/main">
                <a:solidFill>
                  <a:srgbClr val="FFFFFF"/>
                </a:solidFill>
              </a14:hiddenFill>
            </a:ext>
          </a:extLst>
        </p:spPr>
      </p:pic>
      <p:pic>
        <p:nvPicPr>
          <p:cNvPr id="16408" name="Picture 24">
            <a:extLst>
              <a:ext uri="{FF2B5EF4-FFF2-40B4-BE49-F238E27FC236}">
                <a16:creationId xmlns:a16="http://schemas.microsoft.com/office/drawing/2014/main" id="{B3977836-15F1-247A-3A1C-7DB239B749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2057400"/>
            <a:ext cx="1319213" cy="1031875"/>
          </a:xfrm>
          <a:prstGeom prst="rect">
            <a:avLst/>
          </a:prstGeom>
          <a:noFill/>
          <a:extLst>
            <a:ext uri="{909E8E84-426E-40DD-AFC4-6F175D3DCCD1}">
              <a14:hiddenFill xmlns:a14="http://schemas.microsoft.com/office/drawing/2010/main">
                <a:solidFill>
                  <a:srgbClr val="FFFFFF"/>
                </a:solidFill>
              </a14:hiddenFill>
            </a:ext>
          </a:extLst>
        </p:spPr>
      </p:pic>
      <p:pic>
        <p:nvPicPr>
          <p:cNvPr id="16409" name="Picture 25">
            <a:extLst>
              <a:ext uri="{FF2B5EF4-FFF2-40B4-BE49-F238E27FC236}">
                <a16:creationId xmlns:a16="http://schemas.microsoft.com/office/drawing/2014/main" id="{16181675-9CAD-2732-A59E-8BD9A641E8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3048000"/>
            <a:ext cx="1466850" cy="466725"/>
          </a:xfrm>
          <a:prstGeom prst="rect">
            <a:avLst/>
          </a:prstGeom>
          <a:noFill/>
          <a:extLst>
            <a:ext uri="{909E8E84-426E-40DD-AFC4-6F175D3DCCD1}">
              <a14:hiddenFill xmlns:a14="http://schemas.microsoft.com/office/drawing/2010/main">
                <a:solidFill>
                  <a:srgbClr val="FFFFFF"/>
                </a:solidFill>
              </a14:hiddenFill>
            </a:ext>
          </a:extLst>
        </p:spPr>
      </p:pic>
      <p:pic>
        <p:nvPicPr>
          <p:cNvPr id="16410" name="Picture 26">
            <a:extLst>
              <a:ext uri="{FF2B5EF4-FFF2-40B4-BE49-F238E27FC236}">
                <a16:creationId xmlns:a16="http://schemas.microsoft.com/office/drawing/2014/main" id="{EF43FBE2-9C75-C77B-D713-DBC499AC63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2895600"/>
            <a:ext cx="650875" cy="762000"/>
          </a:xfrm>
          <a:prstGeom prst="rect">
            <a:avLst/>
          </a:prstGeom>
          <a:noFill/>
          <a:extLst>
            <a:ext uri="{909E8E84-426E-40DD-AFC4-6F175D3DCCD1}">
              <a14:hiddenFill xmlns:a14="http://schemas.microsoft.com/office/drawing/2010/main">
                <a:solidFill>
                  <a:srgbClr val="FFFFFF"/>
                </a:solidFill>
              </a14:hiddenFill>
            </a:ext>
          </a:extLst>
        </p:spPr>
      </p:pic>
      <p:pic>
        <p:nvPicPr>
          <p:cNvPr id="16411" name="Picture 27">
            <a:extLst>
              <a:ext uri="{FF2B5EF4-FFF2-40B4-BE49-F238E27FC236}">
                <a16:creationId xmlns:a16="http://schemas.microsoft.com/office/drawing/2014/main" id="{BE2ABB45-80E8-6A0F-8E8F-296D487A8D4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3886200"/>
            <a:ext cx="1181100" cy="1057275"/>
          </a:xfrm>
          <a:prstGeom prst="rect">
            <a:avLst/>
          </a:prstGeom>
          <a:noFill/>
          <a:extLst>
            <a:ext uri="{909E8E84-426E-40DD-AFC4-6F175D3DCCD1}">
              <a14:hiddenFill xmlns:a14="http://schemas.microsoft.com/office/drawing/2010/main">
                <a:solidFill>
                  <a:srgbClr val="FFFFFF"/>
                </a:solidFill>
              </a14:hiddenFill>
            </a:ext>
          </a:extLst>
        </p:spPr>
      </p:pic>
      <p:pic>
        <p:nvPicPr>
          <p:cNvPr id="16412" name="Picture 28">
            <a:extLst>
              <a:ext uri="{FF2B5EF4-FFF2-40B4-BE49-F238E27FC236}">
                <a16:creationId xmlns:a16="http://schemas.microsoft.com/office/drawing/2014/main" id="{72E70C12-EBB8-0EC9-BD62-0D802D73F40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3886200"/>
            <a:ext cx="457200" cy="790575"/>
          </a:xfrm>
          <a:prstGeom prst="rect">
            <a:avLst/>
          </a:prstGeom>
          <a:noFill/>
          <a:extLst>
            <a:ext uri="{909E8E84-426E-40DD-AFC4-6F175D3DCCD1}">
              <a14:hiddenFill xmlns:a14="http://schemas.microsoft.com/office/drawing/2010/main">
                <a:solidFill>
                  <a:srgbClr val="FFFFFF"/>
                </a:solidFill>
              </a14:hiddenFill>
            </a:ext>
          </a:extLst>
        </p:spPr>
      </p:pic>
      <p:pic>
        <p:nvPicPr>
          <p:cNvPr id="16414" name="Picture 30">
            <a:extLst>
              <a:ext uri="{FF2B5EF4-FFF2-40B4-BE49-F238E27FC236}">
                <a16:creationId xmlns:a16="http://schemas.microsoft.com/office/drawing/2014/main" id="{29EF46D2-F8CE-7874-923F-F38C8BA4DBA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62400" y="4038600"/>
            <a:ext cx="952500" cy="428625"/>
          </a:xfrm>
          <a:prstGeom prst="rect">
            <a:avLst/>
          </a:prstGeom>
          <a:noFill/>
          <a:extLst>
            <a:ext uri="{909E8E84-426E-40DD-AFC4-6F175D3DCCD1}">
              <a14:hiddenFill xmlns:a14="http://schemas.microsoft.com/office/drawing/2010/main">
                <a:solidFill>
                  <a:srgbClr val="FFFFFF"/>
                </a:solidFill>
              </a14:hiddenFill>
            </a:ext>
          </a:extLst>
        </p:spPr>
      </p:pic>
      <p:sp>
        <p:nvSpPr>
          <p:cNvPr id="16415" name="Line 31">
            <a:extLst>
              <a:ext uri="{FF2B5EF4-FFF2-40B4-BE49-F238E27FC236}">
                <a16:creationId xmlns:a16="http://schemas.microsoft.com/office/drawing/2014/main" id="{08B041EB-AC12-49DA-EA16-4C9514C5E341}"/>
              </a:ext>
            </a:extLst>
          </p:cNvPr>
          <p:cNvSpPr>
            <a:spLocks noChangeShapeType="1"/>
          </p:cNvSpPr>
          <p:nvPr/>
        </p:nvSpPr>
        <p:spPr bwMode="auto">
          <a:xfrm>
            <a:off x="1524000" y="2209800"/>
            <a:ext cx="0" cy="1752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17" name="Line 33">
            <a:extLst>
              <a:ext uri="{FF2B5EF4-FFF2-40B4-BE49-F238E27FC236}">
                <a16:creationId xmlns:a16="http://schemas.microsoft.com/office/drawing/2014/main" id="{020C1A29-C47D-D301-B957-5D87C824A2AC}"/>
              </a:ext>
            </a:extLst>
          </p:cNvPr>
          <p:cNvSpPr>
            <a:spLocks noChangeShapeType="1"/>
          </p:cNvSpPr>
          <p:nvPr/>
        </p:nvSpPr>
        <p:spPr bwMode="auto">
          <a:xfrm>
            <a:off x="2286000" y="2057400"/>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18" name="Line 34">
            <a:extLst>
              <a:ext uri="{FF2B5EF4-FFF2-40B4-BE49-F238E27FC236}">
                <a16:creationId xmlns:a16="http://schemas.microsoft.com/office/drawing/2014/main" id="{822AC1F0-1213-9250-83C8-055DC18915C7}"/>
              </a:ext>
            </a:extLst>
          </p:cNvPr>
          <p:cNvSpPr>
            <a:spLocks noChangeShapeType="1"/>
          </p:cNvSpPr>
          <p:nvPr/>
        </p:nvSpPr>
        <p:spPr bwMode="auto">
          <a:xfrm>
            <a:off x="3124200" y="1295400"/>
            <a:ext cx="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19" name="Line 35">
            <a:extLst>
              <a:ext uri="{FF2B5EF4-FFF2-40B4-BE49-F238E27FC236}">
                <a16:creationId xmlns:a16="http://schemas.microsoft.com/office/drawing/2014/main" id="{305B1499-9472-466A-A3E0-F17ED4ED31E6}"/>
              </a:ext>
            </a:extLst>
          </p:cNvPr>
          <p:cNvSpPr>
            <a:spLocks noChangeShapeType="1"/>
          </p:cNvSpPr>
          <p:nvPr/>
        </p:nvSpPr>
        <p:spPr bwMode="auto">
          <a:xfrm>
            <a:off x="3124200" y="12954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20" name="Line 36">
            <a:extLst>
              <a:ext uri="{FF2B5EF4-FFF2-40B4-BE49-F238E27FC236}">
                <a16:creationId xmlns:a16="http://schemas.microsoft.com/office/drawing/2014/main" id="{A6B75998-7D32-0EA1-7AD9-53A866BC36D2}"/>
              </a:ext>
            </a:extLst>
          </p:cNvPr>
          <p:cNvSpPr>
            <a:spLocks noChangeShapeType="1"/>
          </p:cNvSpPr>
          <p:nvPr/>
        </p:nvSpPr>
        <p:spPr bwMode="auto">
          <a:xfrm>
            <a:off x="1524000" y="3276600"/>
            <a:ext cx="762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21" name="Line 37">
            <a:extLst>
              <a:ext uri="{FF2B5EF4-FFF2-40B4-BE49-F238E27FC236}">
                <a16:creationId xmlns:a16="http://schemas.microsoft.com/office/drawing/2014/main" id="{87AA4D2D-84FB-FC34-13B4-B0D3102FD044}"/>
              </a:ext>
            </a:extLst>
          </p:cNvPr>
          <p:cNvSpPr>
            <a:spLocks noChangeShapeType="1"/>
          </p:cNvSpPr>
          <p:nvPr/>
        </p:nvSpPr>
        <p:spPr bwMode="auto">
          <a:xfrm>
            <a:off x="2286000" y="2133600"/>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22" name="Line 38">
            <a:extLst>
              <a:ext uri="{FF2B5EF4-FFF2-40B4-BE49-F238E27FC236}">
                <a16:creationId xmlns:a16="http://schemas.microsoft.com/office/drawing/2014/main" id="{86FA2B06-770E-B5AC-3247-FE0ABAF8BAB1}"/>
              </a:ext>
            </a:extLst>
          </p:cNvPr>
          <p:cNvSpPr>
            <a:spLocks noChangeShapeType="1"/>
          </p:cNvSpPr>
          <p:nvPr/>
        </p:nvSpPr>
        <p:spPr bwMode="auto">
          <a:xfrm>
            <a:off x="3124200" y="2133600"/>
            <a:ext cx="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23" name="Line 39">
            <a:extLst>
              <a:ext uri="{FF2B5EF4-FFF2-40B4-BE49-F238E27FC236}">
                <a16:creationId xmlns:a16="http://schemas.microsoft.com/office/drawing/2014/main" id="{152E5595-EFBB-1A10-748D-39773288CB93}"/>
              </a:ext>
            </a:extLst>
          </p:cNvPr>
          <p:cNvSpPr>
            <a:spLocks noChangeShapeType="1"/>
          </p:cNvSpPr>
          <p:nvPr/>
        </p:nvSpPr>
        <p:spPr bwMode="auto">
          <a:xfrm>
            <a:off x="3124200" y="32766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24" name="Line 40">
            <a:extLst>
              <a:ext uri="{FF2B5EF4-FFF2-40B4-BE49-F238E27FC236}">
                <a16:creationId xmlns:a16="http://schemas.microsoft.com/office/drawing/2014/main" id="{D2E961EF-E43F-99EC-E398-F3B4900CF24A}"/>
              </a:ext>
            </a:extLst>
          </p:cNvPr>
          <p:cNvSpPr>
            <a:spLocks noChangeShapeType="1"/>
          </p:cNvSpPr>
          <p:nvPr/>
        </p:nvSpPr>
        <p:spPr bwMode="auto">
          <a:xfrm>
            <a:off x="1524000" y="3657600"/>
            <a:ext cx="2895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25" name="Line 41">
            <a:extLst>
              <a:ext uri="{FF2B5EF4-FFF2-40B4-BE49-F238E27FC236}">
                <a16:creationId xmlns:a16="http://schemas.microsoft.com/office/drawing/2014/main" id="{4B3D2B59-FBEB-A5A7-7176-8F67D9127462}"/>
              </a:ext>
            </a:extLst>
          </p:cNvPr>
          <p:cNvSpPr>
            <a:spLocks noChangeShapeType="1"/>
          </p:cNvSpPr>
          <p:nvPr/>
        </p:nvSpPr>
        <p:spPr bwMode="auto">
          <a:xfrm>
            <a:off x="3124200" y="36576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26" name="Line 42">
            <a:extLst>
              <a:ext uri="{FF2B5EF4-FFF2-40B4-BE49-F238E27FC236}">
                <a16:creationId xmlns:a16="http://schemas.microsoft.com/office/drawing/2014/main" id="{11CEB013-D89A-E9D9-6F14-6DF8D5172574}"/>
              </a:ext>
            </a:extLst>
          </p:cNvPr>
          <p:cNvSpPr>
            <a:spLocks noChangeShapeType="1"/>
          </p:cNvSpPr>
          <p:nvPr/>
        </p:nvSpPr>
        <p:spPr bwMode="auto">
          <a:xfrm>
            <a:off x="4419600" y="36576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27" name="Text Box 43">
            <a:extLst>
              <a:ext uri="{FF2B5EF4-FFF2-40B4-BE49-F238E27FC236}">
                <a16:creationId xmlns:a16="http://schemas.microsoft.com/office/drawing/2014/main" id="{116B3B65-5456-A0F1-F19A-D058E0B9BFDD}"/>
              </a:ext>
            </a:extLst>
          </p:cNvPr>
          <p:cNvSpPr txBox="1">
            <a:spLocks noChangeArrowheads="1"/>
          </p:cNvSpPr>
          <p:nvPr/>
        </p:nvSpPr>
        <p:spPr bwMode="auto">
          <a:xfrm>
            <a:off x="5257800" y="1066800"/>
            <a:ext cx="3505200" cy="327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kumimoji="1">
                <a:solidFill>
                  <a:schemeClr val="tx1"/>
                </a:solidFill>
                <a:latin typeface="Arial" panose="020B0604020202020204" pitchFamily="34" charset="0"/>
                <a:ea typeface="ＭＳ Ｐゴシック" panose="020B0600070205080204" pitchFamily="50" charset="-128"/>
              </a:defRPr>
            </a:lvl1pPr>
            <a:lvl2pPr marL="800100" indent="-342900" algn="l">
              <a:defRPr kumimoji="1">
                <a:solidFill>
                  <a:schemeClr val="tx1"/>
                </a:solidFill>
                <a:latin typeface="Arial" panose="020B0604020202020204" pitchFamily="34" charset="0"/>
                <a:ea typeface="ＭＳ Ｐゴシック" panose="020B0600070205080204" pitchFamily="50" charset="-128"/>
              </a:defRPr>
            </a:lvl2pPr>
            <a:lvl3pPr marL="1257300" indent="-342900" algn="l">
              <a:defRPr kumimoji="1">
                <a:solidFill>
                  <a:schemeClr val="tx1"/>
                </a:solidFill>
                <a:latin typeface="Arial" panose="020B0604020202020204" pitchFamily="34" charset="0"/>
                <a:ea typeface="ＭＳ Ｐゴシック" panose="020B0600070205080204" pitchFamily="50" charset="-128"/>
              </a:defRPr>
            </a:lvl3pPr>
            <a:lvl4pPr marL="1714500" indent="-342900" algn="l">
              <a:defRPr kumimoji="1">
                <a:solidFill>
                  <a:schemeClr val="tx1"/>
                </a:solidFill>
                <a:latin typeface="Arial" panose="020B0604020202020204" pitchFamily="34" charset="0"/>
                <a:ea typeface="ＭＳ Ｐゴシック" panose="020B0600070205080204" pitchFamily="50" charset="-128"/>
              </a:defRPr>
            </a:lvl4pPr>
            <a:lvl5pPr marL="2171700" indent="-342900" algn="l">
              <a:defRPr kumimoji="1">
                <a:solidFill>
                  <a:schemeClr val="tx1"/>
                </a:solidFill>
                <a:latin typeface="Arial" panose="020B0604020202020204" pitchFamily="34" charset="0"/>
                <a:ea typeface="ＭＳ Ｐゴシック" panose="020B0600070205080204" pitchFamily="50" charset="-128"/>
              </a:defRPr>
            </a:lvl5pPr>
            <a:lvl6pPr marL="26289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0861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5433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0005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spcBef>
                <a:spcPct val="50000"/>
              </a:spcBef>
              <a:buFontTx/>
              <a:buAutoNum type="arabicPeriod"/>
            </a:pPr>
            <a:r>
              <a:rPr lang="ja-JP" altLang="en-US" sz="1600"/>
              <a:t>ブルーレイレコーダーに録画した番組をネットワークに繋がっている、他の部屋のテレビで再生することができる。</a:t>
            </a:r>
          </a:p>
          <a:p>
            <a:pPr>
              <a:spcBef>
                <a:spcPct val="50000"/>
              </a:spcBef>
              <a:buFontTx/>
              <a:buAutoNum type="arabicPeriod"/>
            </a:pPr>
            <a:r>
              <a:rPr lang="ja-JP" altLang="en-US" sz="1600"/>
              <a:t>家に複数のブルーレイレコーダーがある場合は他のレコーダーで録画した番組を他のレコーダーで再生することができる。</a:t>
            </a:r>
          </a:p>
          <a:p>
            <a:pPr>
              <a:spcBef>
                <a:spcPct val="50000"/>
              </a:spcBef>
              <a:buFontTx/>
              <a:buAutoNum type="arabicPeriod"/>
            </a:pPr>
            <a:r>
              <a:rPr lang="ja-JP" altLang="en-US" sz="1600"/>
              <a:t>ネットワークに繋げたハードディスクに録画することができ、他のテレビパソコンなどで再生することができる。</a:t>
            </a:r>
          </a:p>
        </p:txBody>
      </p:sp>
      <p:sp>
        <p:nvSpPr>
          <p:cNvPr id="16428" name="Text Box 44">
            <a:extLst>
              <a:ext uri="{FF2B5EF4-FFF2-40B4-BE49-F238E27FC236}">
                <a16:creationId xmlns:a16="http://schemas.microsoft.com/office/drawing/2014/main" id="{4F4476BB-51A5-5CFB-1C2D-0DB1DEB8085C}"/>
              </a:ext>
            </a:extLst>
          </p:cNvPr>
          <p:cNvSpPr txBox="1">
            <a:spLocks noChangeArrowheads="1"/>
          </p:cNvSpPr>
          <p:nvPr/>
        </p:nvSpPr>
        <p:spPr bwMode="auto">
          <a:xfrm>
            <a:off x="685800" y="5054600"/>
            <a:ext cx="7772400" cy="119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kumimoji="1">
                <a:solidFill>
                  <a:schemeClr val="tx1"/>
                </a:solidFill>
                <a:latin typeface="Arial" panose="020B0604020202020204" pitchFamily="34" charset="0"/>
                <a:ea typeface="ＭＳ Ｐゴシック" panose="020B0600070205080204" pitchFamily="50" charset="-128"/>
              </a:defRPr>
            </a:lvl1pPr>
            <a:lvl2pPr marL="800100" indent="-342900" algn="l">
              <a:defRPr kumimoji="1">
                <a:solidFill>
                  <a:schemeClr val="tx1"/>
                </a:solidFill>
                <a:latin typeface="Arial" panose="020B0604020202020204" pitchFamily="34" charset="0"/>
                <a:ea typeface="ＭＳ Ｐゴシック" panose="020B0600070205080204" pitchFamily="50" charset="-128"/>
              </a:defRPr>
            </a:lvl2pPr>
            <a:lvl3pPr marL="1257300" indent="-342900" algn="l">
              <a:defRPr kumimoji="1">
                <a:solidFill>
                  <a:schemeClr val="tx1"/>
                </a:solidFill>
                <a:latin typeface="Arial" panose="020B0604020202020204" pitchFamily="34" charset="0"/>
                <a:ea typeface="ＭＳ Ｐゴシック" panose="020B0600070205080204" pitchFamily="50" charset="-128"/>
              </a:defRPr>
            </a:lvl3pPr>
            <a:lvl4pPr marL="1714500" indent="-342900" algn="l">
              <a:defRPr kumimoji="1">
                <a:solidFill>
                  <a:schemeClr val="tx1"/>
                </a:solidFill>
                <a:latin typeface="Arial" panose="020B0604020202020204" pitchFamily="34" charset="0"/>
                <a:ea typeface="ＭＳ Ｐゴシック" panose="020B0600070205080204" pitchFamily="50" charset="-128"/>
              </a:defRPr>
            </a:lvl4pPr>
            <a:lvl5pPr marL="2171700" indent="-342900" algn="l">
              <a:defRPr kumimoji="1">
                <a:solidFill>
                  <a:schemeClr val="tx1"/>
                </a:solidFill>
                <a:latin typeface="Arial" panose="020B0604020202020204" pitchFamily="34" charset="0"/>
                <a:ea typeface="ＭＳ Ｐゴシック" panose="020B0600070205080204" pitchFamily="50" charset="-128"/>
              </a:defRPr>
            </a:lvl5pPr>
            <a:lvl6pPr marL="26289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0861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5433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0005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spcBef>
                <a:spcPct val="50000"/>
              </a:spcBef>
              <a:buFontTx/>
              <a:buAutoNum type="arabicPeriod" startAt="4"/>
            </a:pPr>
            <a:r>
              <a:rPr lang="ja-JP" altLang="en-US" sz="1600"/>
              <a:t>ブルーレイレコーダーに録画した番組をネットワークに繋がっている、パソコンで再生することができる。</a:t>
            </a:r>
          </a:p>
          <a:p>
            <a:pPr>
              <a:spcBef>
                <a:spcPct val="50000"/>
              </a:spcBef>
              <a:buFontTx/>
              <a:buAutoNum type="arabicPeriod" startAt="4"/>
            </a:pPr>
            <a:r>
              <a:rPr lang="ja-JP" altLang="en-US" sz="1600"/>
              <a:t>ブルーレイレコーダーに録画した番組をネットワークに繋がっている、スマートフォンや携帯ゲーム機で再生できる。</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スライド番号プレースホルダー 3">
            <a:extLst>
              <a:ext uri="{FF2B5EF4-FFF2-40B4-BE49-F238E27FC236}">
                <a16:creationId xmlns:a16="http://schemas.microsoft.com/office/drawing/2014/main" id="{E591AF56-6C5B-40FC-C3F1-F67113424445}"/>
              </a:ext>
            </a:extLst>
          </p:cNvPr>
          <p:cNvSpPr>
            <a:spLocks noGrp="1"/>
          </p:cNvSpPr>
          <p:nvPr>
            <p:ph type="sldNum" sz="quarter" idx="12"/>
          </p:nvPr>
        </p:nvSpPr>
        <p:spPr/>
        <p:txBody>
          <a:bodyPr/>
          <a:lstStyle/>
          <a:p>
            <a:fld id="{B16D61C4-BEA2-4E99-B20F-86AFD4206939}" type="slidenum">
              <a:rPr lang="en-US" altLang="ja-JP"/>
              <a:pPr/>
              <a:t>20</a:t>
            </a:fld>
            <a:endParaRPr lang="en-US" altLang="ja-JP"/>
          </a:p>
        </p:txBody>
      </p:sp>
      <p:sp>
        <p:nvSpPr>
          <p:cNvPr id="5131" name="Text Box 11">
            <a:extLst>
              <a:ext uri="{FF2B5EF4-FFF2-40B4-BE49-F238E27FC236}">
                <a16:creationId xmlns:a16="http://schemas.microsoft.com/office/drawing/2014/main" id="{2A38A18C-1AC8-8AF3-DB9C-698B4DA94B14}"/>
              </a:ext>
            </a:extLst>
          </p:cNvPr>
          <p:cNvSpPr txBox="1">
            <a:spLocks noChangeArrowheads="1"/>
          </p:cNvSpPr>
          <p:nvPr/>
        </p:nvSpPr>
        <p:spPr bwMode="auto">
          <a:xfrm>
            <a:off x="5241925" y="6276975"/>
            <a:ext cx="2940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a:t>© Go Ota, 2014/12//18</a:t>
            </a:r>
          </a:p>
        </p:txBody>
      </p:sp>
      <p:pic>
        <p:nvPicPr>
          <p:cNvPr id="5133" name="Picture 13">
            <a:extLst>
              <a:ext uri="{FF2B5EF4-FFF2-40B4-BE49-F238E27FC236}">
                <a16:creationId xmlns:a16="http://schemas.microsoft.com/office/drawing/2014/main" id="{093AD725-C2C1-F671-F39A-6F677B362D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8713" y="2274888"/>
            <a:ext cx="1700212" cy="1328737"/>
          </a:xfrm>
          <a:prstGeom prst="rect">
            <a:avLst/>
          </a:prstGeom>
          <a:noFill/>
          <a:extLst>
            <a:ext uri="{909E8E84-426E-40DD-AFC4-6F175D3DCCD1}">
              <a14:hiddenFill xmlns:a14="http://schemas.microsoft.com/office/drawing/2010/main">
                <a:solidFill>
                  <a:srgbClr val="FFFFFF"/>
                </a:solidFill>
              </a14:hiddenFill>
            </a:ext>
          </a:extLst>
        </p:spPr>
      </p:pic>
      <p:pic>
        <p:nvPicPr>
          <p:cNvPr id="5134" name="Picture 14">
            <a:extLst>
              <a:ext uri="{FF2B5EF4-FFF2-40B4-BE49-F238E27FC236}">
                <a16:creationId xmlns:a16="http://schemas.microsoft.com/office/drawing/2014/main" id="{6B57789A-9167-48D0-8782-425DE733CA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5113" y="2960688"/>
            <a:ext cx="1466850" cy="466725"/>
          </a:xfrm>
          <a:prstGeom prst="rect">
            <a:avLst/>
          </a:prstGeom>
          <a:noFill/>
          <a:extLst>
            <a:ext uri="{909E8E84-426E-40DD-AFC4-6F175D3DCCD1}">
              <a14:hiddenFill xmlns:a14="http://schemas.microsoft.com/office/drawing/2010/main">
                <a:solidFill>
                  <a:srgbClr val="FFFFFF"/>
                </a:solidFill>
              </a14:hiddenFill>
            </a:ext>
          </a:extLst>
        </p:spPr>
      </p:pic>
      <p:pic>
        <p:nvPicPr>
          <p:cNvPr id="5136" name="Picture 16">
            <a:extLst>
              <a:ext uri="{FF2B5EF4-FFF2-40B4-BE49-F238E27FC236}">
                <a16:creationId xmlns:a16="http://schemas.microsoft.com/office/drawing/2014/main" id="{73B3A105-02AE-3F88-8CB6-9838EF3DD7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00713" y="4027488"/>
            <a:ext cx="457200" cy="790575"/>
          </a:xfrm>
          <a:prstGeom prst="rect">
            <a:avLst/>
          </a:prstGeom>
          <a:noFill/>
          <a:extLst>
            <a:ext uri="{909E8E84-426E-40DD-AFC4-6F175D3DCCD1}">
              <a14:hiddenFill xmlns:a14="http://schemas.microsoft.com/office/drawing/2010/main">
                <a:solidFill>
                  <a:srgbClr val="FFFFFF"/>
                </a:solidFill>
              </a14:hiddenFill>
            </a:ext>
          </a:extLst>
        </p:spPr>
      </p:pic>
      <p:pic>
        <p:nvPicPr>
          <p:cNvPr id="5137" name="Picture 17">
            <a:extLst>
              <a:ext uri="{FF2B5EF4-FFF2-40B4-BE49-F238E27FC236}">
                <a16:creationId xmlns:a16="http://schemas.microsoft.com/office/drawing/2014/main" id="{1E54164D-6E1F-A8D3-677E-2503A973DD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91313" y="3875088"/>
            <a:ext cx="952500" cy="428625"/>
          </a:xfrm>
          <a:prstGeom prst="rect">
            <a:avLst/>
          </a:prstGeom>
          <a:noFill/>
          <a:extLst>
            <a:ext uri="{909E8E84-426E-40DD-AFC4-6F175D3DCCD1}">
              <a14:hiddenFill xmlns:a14="http://schemas.microsoft.com/office/drawing/2010/main">
                <a:solidFill>
                  <a:srgbClr val="FFFFFF"/>
                </a:solidFill>
              </a14:hiddenFill>
            </a:ext>
          </a:extLst>
        </p:spPr>
      </p:pic>
      <p:pic>
        <p:nvPicPr>
          <p:cNvPr id="5138" name="Picture 18">
            <a:extLst>
              <a:ext uri="{FF2B5EF4-FFF2-40B4-BE49-F238E27FC236}">
                <a16:creationId xmlns:a16="http://schemas.microsoft.com/office/drawing/2014/main" id="{645543A7-3CCE-E467-2611-0FC7FEF6B28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95713" y="3417888"/>
            <a:ext cx="1181100" cy="1057275"/>
          </a:xfrm>
          <a:prstGeom prst="rect">
            <a:avLst/>
          </a:prstGeom>
          <a:noFill/>
          <a:extLst>
            <a:ext uri="{909E8E84-426E-40DD-AFC4-6F175D3DCCD1}">
              <a14:hiddenFill xmlns:a14="http://schemas.microsoft.com/office/drawing/2010/main">
                <a:solidFill>
                  <a:srgbClr val="FFFFFF"/>
                </a:solidFill>
              </a14:hiddenFill>
            </a:ext>
          </a:extLst>
        </p:spPr>
      </p:pic>
      <p:sp>
        <p:nvSpPr>
          <p:cNvPr id="5139" name="Line 19">
            <a:extLst>
              <a:ext uri="{FF2B5EF4-FFF2-40B4-BE49-F238E27FC236}">
                <a16:creationId xmlns:a16="http://schemas.microsoft.com/office/drawing/2014/main" id="{6AB33477-06C8-7453-BE56-7BE1C506D086}"/>
              </a:ext>
            </a:extLst>
          </p:cNvPr>
          <p:cNvSpPr>
            <a:spLocks noChangeShapeType="1"/>
          </p:cNvSpPr>
          <p:nvPr/>
        </p:nvSpPr>
        <p:spPr bwMode="auto">
          <a:xfrm flipH="1">
            <a:off x="4557713" y="2960688"/>
            <a:ext cx="3048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40" name="Line 20">
            <a:extLst>
              <a:ext uri="{FF2B5EF4-FFF2-40B4-BE49-F238E27FC236}">
                <a16:creationId xmlns:a16="http://schemas.microsoft.com/office/drawing/2014/main" id="{F158C659-A4B9-E5DF-C6D4-816026B475A6}"/>
              </a:ext>
            </a:extLst>
          </p:cNvPr>
          <p:cNvSpPr>
            <a:spLocks noChangeShapeType="1"/>
          </p:cNvSpPr>
          <p:nvPr/>
        </p:nvSpPr>
        <p:spPr bwMode="auto">
          <a:xfrm>
            <a:off x="5091113" y="4027488"/>
            <a:ext cx="5334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41" name="Line 21">
            <a:extLst>
              <a:ext uri="{FF2B5EF4-FFF2-40B4-BE49-F238E27FC236}">
                <a16:creationId xmlns:a16="http://schemas.microsoft.com/office/drawing/2014/main" id="{D1938D95-176B-E7B7-9DB6-434B4CC5F501}"/>
              </a:ext>
            </a:extLst>
          </p:cNvPr>
          <p:cNvSpPr>
            <a:spLocks noChangeShapeType="1"/>
          </p:cNvSpPr>
          <p:nvPr/>
        </p:nvSpPr>
        <p:spPr bwMode="auto">
          <a:xfrm flipV="1">
            <a:off x="6386513" y="4256088"/>
            <a:ext cx="30480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42" name="Line 22">
            <a:extLst>
              <a:ext uri="{FF2B5EF4-FFF2-40B4-BE49-F238E27FC236}">
                <a16:creationId xmlns:a16="http://schemas.microsoft.com/office/drawing/2014/main" id="{9AEC3E52-9CDE-D89F-1585-DECC83E8EE77}"/>
              </a:ext>
            </a:extLst>
          </p:cNvPr>
          <p:cNvSpPr>
            <a:spLocks noChangeShapeType="1"/>
          </p:cNvSpPr>
          <p:nvPr/>
        </p:nvSpPr>
        <p:spPr bwMode="auto">
          <a:xfrm>
            <a:off x="7148513" y="3494088"/>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43" name="Line 23">
            <a:extLst>
              <a:ext uri="{FF2B5EF4-FFF2-40B4-BE49-F238E27FC236}">
                <a16:creationId xmlns:a16="http://schemas.microsoft.com/office/drawing/2014/main" id="{B4E95785-0BD5-0DEE-2BE3-0D98A1F46699}"/>
              </a:ext>
            </a:extLst>
          </p:cNvPr>
          <p:cNvSpPr>
            <a:spLocks noChangeShapeType="1"/>
          </p:cNvSpPr>
          <p:nvPr/>
        </p:nvSpPr>
        <p:spPr bwMode="auto">
          <a:xfrm>
            <a:off x="6615113" y="2808288"/>
            <a:ext cx="3810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5145" name="Picture 25">
            <a:extLst>
              <a:ext uri="{FF2B5EF4-FFF2-40B4-BE49-F238E27FC236}">
                <a16:creationId xmlns:a16="http://schemas.microsoft.com/office/drawing/2014/main" id="{238F2A60-75B6-1FA0-2D92-4938D5E0C7D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3275" y="2924175"/>
            <a:ext cx="2343150" cy="3448050"/>
          </a:xfrm>
          <a:prstGeom prst="rect">
            <a:avLst/>
          </a:prstGeom>
          <a:noFill/>
          <a:extLst>
            <a:ext uri="{909E8E84-426E-40DD-AFC4-6F175D3DCCD1}">
              <a14:hiddenFill xmlns:a14="http://schemas.microsoft.com/office/drawing/2010/main">
                <a:solidFill>
                  <a:srgbClr val="FFFFFF"/>
                </a:solidFill>
              </a14:hiddenFill>
            </a:ext>
          </a:extLst>
        </p:spPr>
      </p:pic>
      <p:sp>
        <p:nvSpPr>
          <p:cNvPr id="5146" name="AutoShape 26">
            <a:extLst>
              <a:ext uri="{FF2B5EF4-FFF2-40B4-BE49-F238E27FC236}">
                <a16:creationId xmlns:a16="http://schemas.microsoft.com/office/drawing/2014/main" id="{3AD766A5-283E-1D02-E954-96A73089105D}"/>
              </a:ext>
            </a:extLst>
          </p:cNvPr>
          <p:cNvSpPr>
            <a:spLocks noChangeArrowheads="1"/>
          </p:cNvSpPr>
          <p:nvPr/>
        </p:nvSpPr>
        <p:spPr bwMode="auto">
          <a:xfrm>
            <a:off x="479425" y="1536700"/>
            <a:ext cx="3279775" cy="987425"/>
          </a:xfrm>
          <a:prstGeom prst="wedgeRectCallout">
            <a:avLst>
              <a:gd name="adj1" fmla="val -19218"/>
              <a:gd name="adj2" fmla="val 76046"/>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a:t>今回の学習では、実際に皆さんの家で使えるようなホームネットワークを設計していきましょう。</a:t>
            </a:r>
          </a:p>
        </p:txBody>
      </p:sp>
      <p:sp>
        <p:nvSpPr>
          <p:cNvPr id="5147" name="Text Box 27">
            <a:extLst>
              <a:ext uri="{FF2B5EF4-FFF2-40B4-BE49-F238E27FC236}">
                <a16:creationId xmlns:a16="http://schemas.microsoft.com/office/drawing/2014/main" id="{22513654-7960-1439-64EE-AF9D21446CC2}"/>
              </a:ext>
            </a:extLst>
          </p:cNvPr>
          <p:cNvSpPr txBox="1">
            <a:spLocks noChangeArrowheads="1"/>
          </p:cNvSpPr>
          <p:nvPr/>
        </p:nvSpPr>
        <p:spPr bwMode="auto">
          <a:xfrm>
            <a:off x="3775075" y="5005388"/>
            <a:ext cx="4470400" cy="1165225"/>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本学習は「ホームネットワークを作ろう </a:t>
            </a:r>
            <a:r>
              <a:rPr lang="en-US" altLang="ja-JP" sz="1400"/>
              <a:t>- </a:t>
            </a:r>
            <a:r>
              <a:rPr lang="ja-JP" altLang="en-US" sz="1400"/>
              <a:t>ホームネットワークの基礎知識</a:t>
            </a:r>
            <a:r>
              <a:rPr lang="en-US" altLang="ja-JP" sz="1400"/>
              <a:t>(</a:t>
            </a:r>
            <a:r>
              <a:rPr lang="ja-JP" altLang="en-US" sz="1400"/>
              <a:t>理論編</a:t>
            </a:r>
            <a:r>
              <a:rPr lang="en-US" altLang="ja-JP" sz="1400"/>
              <a:t>)</a:t>
            </a:r>
            <a:r>
              <a:rPr lang="ja-JP" altLang="en-US" sz="1400"/>
              <a:t>」相当の学習で技術的な内容が理解できていることを前提としています。 </a:t>
            </a:r>
            <a:br>
              <a:rPr lang="ja-JP" altLang="en-US" sz="1400"/>
            </a:br>
            <a:r>
              <a:rPr lang="ja-JP" altLang="en-US" sz="1400"/>
              <a:t>また、この分野の技術進歩が速いため、この教材は</a:t>
            </a:r>
            <a:r>
              <a:rPr lang="en-US" altLang="ja-JP" sz="1400"/>
              <a:t>2014</a:t>
            </a:r>
            <a:r>
              <a:rPr lang="ja-JP" altLang="en-US" sz="1400"/>
              <a:t>年</a:t>
            </a:r>
            <a:r>
              <a:rPr lang="en-US" altLang="ja-JP" sz="1400"/>
              <a:t>12</a:t>
            </a:r>
            <a:r>
              <a:rPr lang="ja-JP" altLang="en-US" sz="1400"/>
              <a:t>月の情報をもとにしています。</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スライド番号プレースホルダー 3">
            <a:extLst>
              <a:ext uri="{FF2B5EF4-FFF2-40B4-BE49-F238E27FC236}">
                <a16:creationId xmlns:a16="http://schemas.microsoft.com/office/drawing/2014/main" id="{FAD3E45C-AB45-6DE1-3CBE-DA081A35B3A9}"/>
              </a:ext>
            </a:extLst>
          </p:cNvPr>
          <p:cNvSpPr>
            <a:spLocks noGrp="1"/>
          </p:cNvSpPr>
          <p:nvPr>
            <p:ph type="sldNum" sz="quarter" idx="12"/>
          </p:nvPr>
        </p:nvSpPr>
        <p:spPr/>
        <p:txBody>
          <a:bodyPr/>
          <a:lstStyle/>
          <a:p>
            <a:fld id="{6C0C649E-AE33-4E2D-899F-40A6CCEDD4C3}" type="slidenum">
              <a:rPr lang="en-US" altLang="ja-JP"/>
              <a:pPr/>
              <a:t>21</a:t>
            </a:fld>
            <a:endParaRPr lang="en-US" altLang="ja-JP"/>
          </a:p>
        </p:txBody>
      </p:sp>
      <p:sp>
        <p:nvSpPr>
          <p:cNvPr id="53250" name="Text Box 2">
            <a:extLst>
              <a:ext uri="{FF2B5EF4-FFF2-40B4-BE49-F238E27FC236}">
                <a16:creationId xmlns:a16="http://schemas.microsoft.com/office/drawing/2014/main" id="{88C70FEB-E9E9-6E02-B727-EB84FB344E1F}"/>
              </a:ext>
            </a:extLst>
          </p:cNvPr>
          <p:cNvSpPr txBox="1">
            <a:spLocks noChangeArrowheads="1"/>
          </p:cNvSpPr>
          <p:nvPr/>
        </p:nvSpPr>
        <p:spPr bwMode="auto">
          <a:xfrm>
            <a:off x="228600" y="228600"/>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ホームネットワークで出来ること</a:t>
            </a:r>
            <a:r>
              <a:rPr lang="en-US" altLang="ja-JP" sz="2400" b="1"/>
              <a:t>(</a:t>
            </a:r>
            <a:r>
              <a:rPr lang="ja-JP" altLang="en-US" sz="2400" b="1"/>
              <a:t>基本</a:t>
            </a:r>
            <a:r>
              <a:rPr lang="en-US" altLang="ja-JP" sz="2400" b="1"/>
              <a:t>)</a:t>
            </a:r>
          </a:p>
        </p:txBody>
      </p:sp>
      <p:graphicFrame>
        <p:nvGraphicFramePr>
          <p:cNvPr id="53329" name="Group 81">
            <a:extLst>
              <a:ext uri="{FF2B5EF4-FFF2-40B4-BE49-F238E27FC236}">
                <a16:creationId xmlns:a16="http://schemas.microsoft.com/office/drawing/2014/main" id="{075D5335-1C0D-ADB7-7DED-B618806D17B3}"/>
              </a:ext>
            </a:extLst>
          </p:cNvPr>
          <p:cNvGraphicFramePr>
            <a:graphicFrameLocks noGrp="1"/>
          </p:cNvGraphicFramePr>
          <p:nvPr/>
        </p:nvGraphicFramePr>
        <p:xfrm>
          <a:off x="639763" y="989013"/>
          <a:ext cx="7924800" cy="2316480"/>
        </p:xfrm>
        <a:graphic>
          <a:graphicData uri="http://schemas.openxmlformats.org/drawingml/2006/table">
            <a:tbl>
              <a:tblPr/>
              <a:tblGrid>
                <a:gridCol w="2686050">
                  <a:extLst>
                    <a:ext uri="{9D8B030D-6E8A-4147-A177-3AD203B41FA5}">
                      <a16:colId xmlns:a16="http://schemas.microsoft.com/office/drawing/2014/main" val="2757304495"/>
                    </a:ext>
                  </a:extLst>
                </a:gridCol>
                <a:gridCol w="5238750">
                  <a:extLst>
                    <a:ext uri="{9D8B030D-6E8A-4147-A177-3AD203B41FA5}">
                      <a16:colId xmlns:a16="http://schemas.microsoft.com/office/drawing/2014/main" val="3416125819"/>
                    </a:ext>
                  </a:extLst>
                </a:gridCol>
              </a:tblGrid>
              <a:tr h="0">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インターネット接続の共有</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家庭内でテレビ、レコーダー、タブレット、スマホなどをインターネットに接続します。</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13786144"/>
                  </a:ext>
                </a:extLst>
              </a:tr>
              <a:tr h="0">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録画映像の共有</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レコーダーやビデオカメラで撮った画像をデバイス間で共有します。</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46973634"/>
                  </a:ext>
                </a:extLst>
              </a:tr>
              <a:tr h="0">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写真やデータの共有</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複数のパソコンやスマホでファイルを共有したり、複数のデバイスで写真を共有します。</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550047296"/>
                  </a:ext>
                </a:extLst>
              </a:tr>
              <a:tr h="0">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プリンターの共有</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rPr>
                        <a:t>複数のパソコンやタブレット・スマホでプリンターを共有します。</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047105868"/>
                  </a:ext>
                </a:extLst>
              </a:tr>
            </a:tbl>
          </a:graphicData>
        </a:graphic>
      </p:graphicFrame>
      <p:pic>
        <p:nvPicPr>
          <p:cNvPr id="53327" name="Picture 79">
            <a:extLst>
              <a:ext uri="{FF2B5EF4-FFF2-40B4-BE49-F238E27FC236}">
                <a16:creationId xmlns:a16="http://schemas.microsoft.com/office/drawing/2014/main" id="{3371AC33-8C62-FFCD-302B-8B88EEA400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525" y="3868738"/>
            <a:ext cx="2305050" cy="2486025"/>
          </a:xfrm>
          <a:prstGeom prst="rect">
            <a:avLst/>
          </a:prstGeom>
          <a:noFill/>
          <a:extLst>
            <a:ext uri="{909E8E84-426E-40DD-AFC4-6F175D3DCCD1}">
              <a14:hiddenFill xmlns:a14="http://schemas.microsoft.com/office/drawing/2010/main">
                <a:solidFill>
                  <a:srgbClr val="FFFFFF"/>
                </a:solidFill>
              </a14:hiddenFill>
            </a:ext>
          </a:extLst>
        </p:spPr>
      </p:pic>
      <p:sp>
        <p:nvSpPr>
          <p:cNvPr id="53328" name="AutoShape 80">
            <a:extLst>
              <a:ext uri="{FF2B5EF4-FFF2-40B4-BE49-F238E27FC236}">
                <a16:creationId xmlns:a16="http://schemas.microsoft.com/office/drawing/2014/main" id="{C28EEE9C-C2B8-2202-8E47-E0B3AE6F5930}"/>
              </a:ext>
            </a:extLst>
          </p:cNvPr>
          <p:cNvSpPr>
            <a:spLocks noChangeArrowheads="1"/>
          </p:cNvSpPr>
          <p:nvPr/>
        </p:nvSpPr>
        <p:spPr bwMode="auto">
          <a:xfrm>
            <a:off x="3121025" y="4194175"/>
            <a:ext cx="4470400" cy="1916113"/>
          </a:xfrm>
          <a:prstGeom prst="wedgeRectCallout">
            <a:avLst>
              <a:gd name="adj1" fmla="val -58028"/>
              <a:gd name="adj2" fmla="val -25394"/>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a:t>ホームネットワークを作るといろいろなことができるようになります。ここでは基本的に利用方法を考えていきます。ただし基本と言っても、その実現方式にもいろいろな方法があります。</a:t>
            </a:r>
            <a:br>
              <a:rPr lang="ja-JP" altLang="en-US" sz="1600"/>
            </a:br>
            <a:r>
              <a:rPr lang="ja-JP" altLang="en-US" sz="1600"/>
              <a:t>次のスライドからその選択肢を見ていきましょう。</a:t>
            </a:r>
            <a:br>
              <a:rPr lang="ja-JP" altLang="en-US" sz="1600"/>
            </a:br>
            <a:r>
              <a:rPr lang="ja-JP" altLang="en-US" sz="1600"/>
              <a:t>最近ではいろいろなデバイスがホームネットワーク対応になっていて非常に多くの選択肢があります。</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スライド番号プレースホルダー 3">
            <a:extLst>
              <a:ext uri="{FF2B5EF4-FFF2-40B4-BE49-F238E27FC236}">
                <a16:creationId xmlns:a16="http://schemas.microsoft.com/office/drawing/2014/main" id="{8980C938-B86A-F7A0-45FB-776FF3F10C78}"/>
              </a:ext>
            </a:extLst>
          </p:cNvPr>
          <p:cNvSpPr>
            <a:spLocks noGrp="1"/>
          </p:cNvSpPr>
          <p:nvPr>
            <p:ph type="sldNum" sz="quarter" idx="12"/>
          </p:nvPr>
        </p:nvSpPr>
        <p:spPr/>
        <p:txBody>
          <a:bodyPr/>
          <a:lstStyle/>
          <a:p>
            <a:fld id="{DBFEDD92-C058-47DB-AC86-FB7B4FFCD190}" type="slidenum">
              <a:rPr lang="en-US" altLang="ja-JP"/>
              <a:pPr/>
              <a:t>22</a:t>
            </a:fld>
            <a:endParaRPr lang="en-US" altLang="ja-JP"/>
          </a:p>
        </p:txBody>
      </p:sp>
      <p:sp>
        <p:nvSpPr>
          <p:cNvPr id="54321" name="Line 49">
            <a:extLst>
              <a:ext uri="{FF2B5EF4-FFF2-40B4-BE49-F238E27FC236}">
                <a16:creationId xmlns:a16="http://schemas.microsoft.com/office/drawing/2014/main" id="{54A8CF2E-BD63-D268-FC00-DF6D55D31355}"/>
              </a:ext>
            </a:extLst>
          </p:cNvPr>
          <p:cNvSpPr>
            <a:spLocks noChangeShapeType="1"/>
          </p:cNvSpPr>
          <p:nvPr/>
        </p:nvSpPr>
        <p:spPr bwMode="auto">
          <a:xfrm flipH="1">
            <a:off x="3289300" y="4013200"/>
            <a:ext cx="319088" cy="15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4275" name="Text Box 3">
            <a:extLst>
              <a:ext uri="{FF2B5EF4-FFF2-40B4-BE49-F238E27FC236}">
                <a16:creationId xmlns:a16="http://schemas.microsoft.com/office/drawing/2014/main" id="{B562B9BC-3ED3-E30F-D848-DC12FC293458}"/>
              </a:ext>
            </a:extLst>
          </p:cNvPr>
          <p:cNvSpPr txBox="1">
            <a:spLocks noChangeArrowheads="1"/>
          </p:cNvSpPr>
          <p:nvPr/>
        </p:nvSpPr>
        <p:spPr bwMode="auto">
          <a:xfrm>
            <a:off x="361950" y="242888"/>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選択枝</a:t>
            </a:r>
            <a:r>
              <a:rPr lang="en-US" altLang="ja-JP" sz="2400" b="1"/>
              <a:t>1:</a:t>
            </a:r>
            <a:r>
              <a:rPr lang="ja-JP" altLang="en-US" sz="2400" b="1"/>
              <a:t>インターネットの接続</a:t>
            </a:r>
            <a:r>
              <a:rPr lang="en-US" altLang="ja-JP" sz="2400" b="1"/>
              <a:t>/</a:t>
            </a:r>
            <a:r>
              <a:rPr lang="ja-JP" altLang="en-US" sz="2400" b="1"/>
              <a:t>家庭内</a:t>
            </a:r>
            <a:r>
              <a:rPr lang="en-US" altLang="ja-JP" sz="2400" b="1"/>
              <a:t>LAN</a:t>
            </a:r>
            <a:r>
              <a:rPr lang="ja-JP" altLang="en-US" sz="2400" b="1"/>
              <a:t>の構成</a:t>
            </a:r>
          </a:p>
        </p:txBody>
      </p:sp>
      <p:pic>
        <p:nvPicPr>
          <p:cNvPr id="54287" name="Picture 15">
            <a:extLst>
              <a:ext uri="{FF2B5EF4-FFF2-40B4-BE49-F238E27FC236}">
                <a16:creationId xmlns:a16="http://schemas.microsoft.com/office/drawing/2014/main" id="{DC783A40-50F9-B864-34BE-75E6E2C901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6438" y="1049338"/>
            <a:ext cx="506412" cy="979487"/>
          </a:xfrm>
          <a:prstGeom prst="rect">
            <a:avLst/>
          </a:prstGeom>
          <a:noFill/>
          <a:extLst>
            <a:ext uri="{909E8E84-426E-40DD-AFC4-6F175D3DCCD1}">
              <a14:hiddenFill xmlns:a14="http://schemas.microsoft.com/office/drawing/2010/main">
                <a:solidFill>
                  <a:srgbClr val="FFFFFF"/>
                </a:solidFill>
              </a14:hiddenFill>
            </a:ext>
          </a:extLst>
        </p:spPr>
      </p:pic>
      <p:sp>
        <p:nvSpPr>
          <p:cNvPr id="54297" name="AutoShape 25">
            <a:extLst>
              <a:ext uri="{FF2B5EF4-FFF2-40B4-BE49-F238E27FC236}">
                <a16:creationId xmlns:a16="http://schemas.microsoft.com/office/drawing/2014/main" id="{5D36352E-B6F5-8126-02DF-6D807B8390FD}"/>
              </a:ext>
            </a:extLst>
          </p:cNvPr>
          <p:cNvSpPr>
            <a:spLocks noChangeArrowheads="1"/>
          </p:cNvSpPr>
          <p:nvPr/>
        </p:nvSpPr>
        <p:spPr bwMode="auto">
          <a:xfrm flipH="1">
            <a:off x="3786188" y="1247775"/>
            <a:ext cx="987425" cy="30480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54298" name="Picture 26">
            <a:extLst>
              <a:ext uri="{FF2B5EF4-FFF2-40B4-BE49-F238E27FC236}">
                <a16:creationId xmlns:a16="http://schemas.microsoft.com/office/drawing/2014/main" id="{EA4FA501-3B71-D66D-2105-19FF936537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2388" y="1177925"/>
            <a:ext cx="720725" cy="720725"/>
          </a:xfrm>
          <a:prstGeom prst="rect">
            <a:avLst/>
          </a:prstGeom>
          <a:noFill/>
          <a:extLst>
            <a:ext uri="{909E8E84-426E-40DD-AFC4-6F175D3DCCD1}">
              <a14:hiddenFill xmlns:a14="http://schemas.microsoft.com/office/drawing/2010/main">
                <a:solidFill>
                  <a:srgbClr val="FFFFFF"/>
                </a:solidFill>
              </a14:hiddenFill>
            </a:ext>
          </a:extLst>
        </p:spPr>
      </p:pic>
      <p:sp>
        <p:nvSpPr>
          <p:cNvPr id="54299" name="AutoShape 27">
            <a:extLst>
              <a:ext uri="{FF2B5EF4-FFF2-40B4-BE49-F238E27FC236}">
                <a16:creationId xmlns:a16="http://schemas.microsoft.com/office/drawing/2014/main" id="{55B40BB1-DC04-120F-00FF-50FEBE34D1CA}"/>
              </a:ext>
            </a:extLst>
          </p:cNvPr>
          <p:cNvSpPr>
            <a:spLocks noChangeArrowheads="1"/>
          </p:cNvSpPr>
          <p:nvPr/>
        </p:nvSpPr>
        <p:spPr bwMode="auto">
          <a:xfrm>
            <a:off x="5505450" y="1270000"/>
            <a:ext cx="811213" cy="274638"/>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4300" name="Text Box 28">
            <a:extLst>
              <a:ext uri="{FF2B5EF4-FFF2-40B4-BE49-F238E27FC236}">
                <a16:creationId xmlns:a16="http://schemas.microsoft.com/office/drawing/2014/main" id="{5FD9259D-C03D-ED02-8A4E-DD8D5E8535E1}"/>
              </a:ext>
            </a:extLst>
          </p:cNvPr>
          <p:cNvSpPr txBox="1">
            <a:spLocks noChangeArrowheads="1"/>
          </p:cNvSpPr>
          <p:nvPr/>
        </p:nvSpPr>
        <p:spPr bwMode="auto">
          <a:xfrm>
            <a:off x="4178300" y="1511300"/>
            <a:ext cx="1771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無線で接続</a:t>
            </a:r>
          </a:p>
        </p:txBody>
      </p:sp>
      <p:sp>
        <p:nvSpPr>
          <p:cNvPr id="54301" name="Line 29">
            <a:extLst>
              <a:ext uri="{FF2B5EF4-FFF2-40B4-BE49-F238E27FC236}">
                <a16:creationId xmlns:a16="http://schemas.microsoft.com/office/drawing/2014/main" id="{EEEA9330-2510-07B4-BCCE-32740AB306B6}"/>
              </a:ext>
            </a:extLst>
          </p:cNvPr>
          <p:cNvSpPr>
            <a:spLocks noChangeShapeType="1"/>
          </p:cNvSpPr>
          <p:nvPr/>
        </p:nvSpPr>
        <p:spPr bwMode="auto">
          <a:xfrm flipV="1">
            <a:off x="1046163" y="1552575"/>
            <a:ext cx="2233612" cy="14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4302" name="Text Box 30">
            <a:extLst>
              <a:ext uri="{FF2B5EF4-FFF2-40B4-BE49-F238E27FC236}">
                <a16:creationId xmlns:a16="http://schemas.microsoft.com/office/drawing/2014/main" id="{46A6DBAB-89D9-4543-5299-64519F262C7D}"/>
              </a:ext>
            </a:extLst>
          </p:cNvPr>
          <p:cNvSpPr txBox="1">
            <a:spLocks noChangeArrowheads="1"/>
          </p:cNvSpPr>
          <p:nvPr/>
        </p:nvSpPr>
        <p:spPr bwMode="auto">
          <a:xfrm>
            <a:off x="1138238" y="1633538"/>
            <a:ext cx="17716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a:t>ADSL/</a:t>
            </a:r>
            <a:r>
              <a:rPr lang="ja-JP" altLang="en-US" sz="1400"/>
              <a:t>光回線</a:t>
            </a:r>
            <a:br>
              <a:rPr lang="ja-JP" altLang="en-US" sz="1400"/>
            </a:br>
            <a:r>
              <a:rPr lang="ja-JP" altLang="en-US" sz="1400"/>
              <a:t>などで接続</a:t>
            </a:r>
          </a:p>
        </p:txBody>
      </p:sp>
      <p:sp>
        <p:nvSpPr>
          <p:cNvPr id="54303" name="Line 31">
            <a:extLst>
              <a:ext uri="{FF2B5EF4-FFF2-40B4-BE49-F238E27FC236}">
                <a16:creationId xmlns:a16="http://schemas.microsoft.com/office/drawing/2014/main" id="{8EBECA3D-4B6E-E131-03A3-B9AC090DD459}"/>
              </a:ext>
            </a:extLst>
          </p:cNvPr>
          <p:cNvSpPr>
            <a:spLocks noChangeShapeType="1"/>
          </p:cNvSpPr>
          <p:nvPr/>
        </p:nvSpPr>
        <p:spPr bwMode="auto">
          <a:xfrm>
            <a:off x="2917825" y="725488"/>
            <a:ext cx="0" cy="39624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4304" name="Text Box 32">
            <a:extLst>
              <a:ext uri="{FF2B5EF4-FFF2-40B4-BE49-F238E27FC236}">
                <a16:creationId xmlns:a16="http://schemas.microsoft.com/office/drawing/2014/main" id="{49EC1328-66B1-1169-4F88-2F3C90FA7E8F}"/>
              </a:ext>
            </a:extLst>
          </p:cNvPr>
          <p:cNvSpPr txBox="1">
            <a:spLocks noChangeArrowheads="1"/>
          </p:cNvSpPr>
          <p:nvPr/>
        </p:nvSpPr>
        <p:spPr bwMode="auto">
          <a:xfrm>
            <a:off x="892175" y="792163"/>
            <a:ext cx="1771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b="1"/>
              <a:t>インターネット接続</a:t>
            </a:r>
          </a:p>
        </p:txBody>
      </p:sp>
      <p:pic>
        <p:nvPicPr>
          <p:cNvPr id="54305" name="Picture 33">
            <a:extLst>
              <a:ext uri="{FF2B5EF4-FFF2-40B4-BE49-F238E27FC236}">
                <a16:creationId xmlns:a16="http://schemas.microsoft.com/office/drawing/2014/main" id="{861BAE94-BFAD-650F-256C-870CA2B2B6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4613" y="2027238"/>
            <a:ext cx="720725" cy="720725"/>
          </a:xfrm>
          <a:prstGeom prst="rect">
            <a:avLst/>
          </a:prstGeom>
          <a:noFill/>
          <a:extLst>
            <a:ext uri="{909E8E84-426E-40DD-AFC4-6F175D3DCCD1}">
              <a14:hiddenFill xmlns:a14="http://schemas.microsoft.com/office/drawing/2010/main">
                <a:solidFill>
                  <a:srgbClr val="FFFFFF"/>
                </a:solidFill>
              </a14:hiddenFill>
            </a:ext>
          </a:extLst>
        </p:spPr>
      </p:pic>
      <p:sp>
        <p:nvSpPr>
          <p:cNvPr id="54306" name="Line 34">
            <a:extLst>
              <a:ext uri="{FF2B5EF4-FFF2-40B4-BE49-F238E27FC236}">
                <a16:creationId xmlns:a16="http://schemas.microsoft.com/office/drawing/2014/main" id="{67E5B52B-09E6-4CC7-94BE-66E5C031E4FB}"/>
              </a:ext>
            </a:extLst>
          </p:cNvPr>
          <p:cNvSpPr>
            <a:spLocks noChangeShapeType="1"/>
          </p:cNvSpPr>
          <p:nvPr/>
        </p:nvSpPr>
        <p:spPr bwMode="auto">
          <a:xfrm>
            <a:off x="3527425" y="2003425"/>
            <a:ext cx="0" cy="2174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4307" name="Line 35">
            <a:extLst>
              <a:ext uri="{FF2B5EF4-FFF2-40B4-BE49-F238E27FC236}">
                <a16:creationId xmlns:a16="http://schemas.microsoft.com/office/drawing/2014/main" id="{F53C9A15-C16C-0738-34F9-6EFE18D8E8BE}"/>
              </a:ext>
            </a:extLst>
          </p:cNvPr>
          <p:cNvSpPr>
            <a:spLocks noChangeShapeType="1"/>
          </p:cNvSpPr>
          <p:nvPr/>
        </p:nvSpPr>
        <p:spPr bwMode="auto">
          <a:xfrm flipH="1">
            <a:off x="3533775" y="2184400"/>
            <a:ext cx="3149600" cy="285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4308" name="Text Box 36">
            <a:extLst>
              <a:ext uri="{FF2B5EF4-FFF2-40B4-BE49-F238E27FC236}">
                <a16:creationId xmlns:a16="http://schemas.microsoft.com/office/drawing/2014/main" id="{7D7DD651-C93F-5E63-2ED5-C72EC648FABA}"/>
              </a:ext>
            </a:extLst>
          </p:cNvPr>
          <p:cNvSpPr txBox="1">
            <a:spLocks noChangeArrowheads="1"/>
          </p:cNvSpPr>
          <p:nvPr/>
        </p:nvSpPr>
        <p:spPr bwMode="auto">
          <a:xfrm>
            <a:off x="4154488" y="2214563"/>
            <a:ext cx="1771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有線で接続</a:t>
            </a:r>
          </a:p>
        </p:txBody>
      </p:sp>
      <p:pic>
        <p:nvPicPr>
          <p:cNvPr id="54309" name="Picture 37">
            <a:extLst>
              <a:ext uri="{FF2B5EF4-FFF2-40B4-BE49-F238E27FC236}">
                <a16:creationId xmlns:a16="http://schemas.microsoft.com/office/drawing/2014/main" id="{D9D8CFC2-C850-3D2A-C1C2-C18D4A57FE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3175" y="2968625"/>
            <a:ext cx="804863" cy="354013"/>
          </a:xfrm>
          <a:prstGeom prst="rect">
            <a:avLst/>
          </a:prstGeom>
          <a:noFill/>
          <a:extLst>
            <a:ext uri="{909E8E84-426E-40DD-AFC4-6F175D3DCCD1}">
              <a14:hiddenFill xmlns:a14="http://schemas.microsoft.com/office/drawing/2010/main">
                <a:solidFill>
                  <a:srgbClr val="FFFFFF"/>
                </a:solidFill>
              </a14:hiddenFill>
            </a:ext>
          </a:extLst>
        </p:spPr>
      </p:pic>
      <p:sp>
        <p:nvSpPr>
          <p:cNvPr id="54310" name="AutoShape 38">
            <a:extLst>
              <a:ext uri="{FF2B5EF4-FFF2-40B4-BE49-F238E27FC236}">
                <a16:creationId xmlns:a16="http://schemas.microsoft.com/office/drawing/2014/main" id="{B7798DBA-A7F8-1424-6DA6-8A86DF6354E1}"/>
              </a:ext>
            </a:extLst>
          </p:cNvPr>
          <p:cNvSpPr>
            <a:spLocks noChangeArrowheads="1"/>
          </p:cNvSpPr>
          <p:nvPr/>
        </p:nvSpPr>
        <p:spPr bwMode="auto">
          <a:xfrm flipH="1">
            <a:off x="3430588" y="2851150"/>
            <a:ext cx="987425" cy="30480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54311" name="Picture 39">
            <a:extLst>
              <a:ext uri="{FF2B5EF4-FFF2-40B4-BE49-F238E27FC236}">
                <a16:creationId xmlns:a16="http://schemas.microsoft.com/office/drawing/2014/main" id="{D921EBCF-D251-279F-9404-5A964FE114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6788" y="2781300"/>
            <a:ext cx="720725" cy="720725"/>
          </a:xfrm>
          <a:prstGeom prst="rect">
            <a:avLst/>
          </a:prstGeom>
          <a:noFill/>
          <a:extLst>
            <a:ext uri="{909E8E84-426E-40DD-AFC4-6F175D3DCCD1}">
              <a14:hiddenFill xmlns:a14="http://schemas.microsoft.com/office/drawing/2010/main">
                <a:solidFill>
                  <a:srgbClr val="FFFFFF"/>
                </a:solidFill>
              </a14:hiddenFill>
            </a:ext>
          </a:extLst>
        </p:spPr>
      </p:pic>
      <p:sp>
        <p:nvSpPr>
          <p:cNvPr id="54312" name="AutoShape 40">
            <a:extLst>
              <a:ext uri="{FF2B5EF4-FFF2-40B4-BE49-F238E27FC236}">
                <a16:creationId xmlns:a16="http://schemas.microsoft.com/office/drawing/2014/main" id="{BA388E8E-EA7B-A6DB-63E2-7AD34FCCFE66}"/>
              </a:ext>
            </a:extLst>
          </p:cNvPr>
          <p:cNvSpPr>
            <a:spLocks noChangeArrowheads="1"/>
          </p:cNvSpPr>
          <p:nvPr/>
        </p:nvSpPr>
        <p:spPr bwMode="auto">
          <a:xfrm>
            <a:off x="5149850" y="2873375"/>
            <a:ext cx="811213" cy="274638"/>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4313" name="Text Box 41">
            <a:extLst>
              <a:ext uri="{FF2B5EF4-FFF2-40B4-BE49-F238E27FC236}">
                <a16:creationId xmlns:a16="http://schemas.microsoft.com/office/drawing/2014/main" id="{F9A1D96F-5256-4B1A-060D-CC725FBF7369}"/>
              </a:ext>
            </a:extLst>
          </p:cNvPr>
          <p:cNvSpPr txBox="1">
            <a:spLocks noChangeArrowheads="1"/>
          </p:cNvSpPr>
          <p:nvPr/>
        </p:nvSpPr>
        <p:spPr bwMode="auto">
          <a:xfrm>
            <a:off x="3822700" y="3114675"/>
            <a:ext cx="1771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無線で接続</a:t>
            </a:r>
          </a:p>
        </p:txBody>
      </p:sp>
      <p:sp>
        <p:nvSpPr>
          <p:cNvPr id="54314" name="AutoShape 42">
            <a:extLst>
              <a:ext uri="{FF2B5EF4-FFF2-40B4-BE49-F238E27FC236}">
                <a16:creationId xmlns:a16="http://schemas.microsoft.com/office/drawing/2014/main" id="{31E49FDB-A222-85EB-9651-CB65426D4FC7}"/>
              </a:ext>
            </a:extLst>
          </p:cNvPr>
          <p:cNvSpPr>
            <a:spLocks noChangeArrowheads="1"/>
          </p:cNvSpPr>
          <p:nvPr/>
        </p:nvSpPr>
        <p:spPr bwMode="auto">
          <a:xfrm>
            <a:off x="1630363" y="2822575"/>
            <a:ext cx="811212" cy="274638"/>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4315" name="Text Box 43">
            <a:extLst>
              <a:ext uri="{FF2B5EF4-FFF2-40B4-BE49-F238E27FC236}">
                <a16:creationId xmlns:a16="http://schemas.microsoft.com/office/drawing/2014/main" id="{01ED996D-1229-B3C1-49E4-4D0C27652229}"/>
              </a:ext>
            </a:extLst>
          </p:cNvPr>
          <p:cNvSpPr txBox="1">
            <a:spLocks noChangeArrowheads="1"/>
          </p:cNvSpPr>
          <p:nvPr/>
        </p:nvSpPr>
        <p:spPr bwMode="auto">
          <a:xfrm>
            <a:off x="520700" y="3049588"/>
            <a:ext cx="15097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a:t>WiMax</a:t>
            </a:r>
            <a:r>
              <a:rPr lang="ja-JP" altLang="en-US" sz="1400"/>
              <a:t>で接続</a:t>
            </a:r>
          </a:p>
        </p:txBody>
      </p:sp>
      <p:sp>
        <p:nvSpPr>
          <p:cNvPr id="54316" name="AutoShape 44">
            <a:extLst>
              <a:ext uri="{FF2B5EF4-FFF2-40B4-BE49-F238E27FC236}">
                <a16:creationId xmlns:a16="http://schemas.microsoft.com/office/drawing/2014/main" id="{E693B786-A575-FF24-9AA4-0DA79803890B}"/>
              </a:ext>
            </a:extLst>
          </p:cNvPr>
          <p:cNvSpPr>
            <a:spLocks noChangeArrowheads="1"/>
          </p:cNvSpPr>
          <p:nvPr/>
        </p:nvSpPr>
        <p:spPr bwMode="auto">
          <a:xfrm>
            <a:off x="3773488" y="1712913"/>
            <a:ext cx="406400" cy="333375"/>
          </a:xfrm>
          <a:prstGeom prst="rightArrow">
            <a:avLst>
              <a:gd name="adj1" fmla="val 50000"/>
              <a:gd name="adj2" fmla="val 30476"/>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54317" name="Picture 45">
            <a:extLst>
              <a:ext uri="{FF2B5EF4-FFF2-40B4-BE49-F238E27FC236}">
                <a16:creationId xmlns:a16="http://schemas.microsoft.com/office/drawing/2014/main" id="{D805DA9E-649B-6552-CF9C-E77497C448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5400" y="3816350"/>
            <a:ext cx="804863" cy="354013"/>
          </a:xfrm>
          <a:prstGeom prst="rect">
            <a:avLst/>
          </a:prstGeom>
          <a:noFill/>
          <a:extLst>
            <a:ext uri="{909E8E84-426E-40DD-AFC4-6F175D3DCCD1}">
              <a14:hiddenFill xmlns:a14="http://schemas.microsoft.com/office/drawing/2010/main">
                <a:solidFill>
                  <a:srgbClr val="FFFFFF"/>
                </a:solidFill>
              </a14:hiddenFill>
            </a:ext>
          </a:extLst>
        </p:spPr>
      </p:pic>
      <p:sp>
        <p:nvSpPr>
          <p:cNvPr id="54318" name="AutoShape 46">
            <a:extLst>
              <a:ext uri="{FF2B5EF4-FFF2-40B4-BE49-F238E27FC236}">
                <a16:creationId xmlns:a16="http://schemas.microsoft.com/office/drawing/2014/main" id="{FA52EA08-3BAE-4E30-DCBD-16CD019C2683}"/>
              </a:ext>
            </a:extLst>
          </p:cNvPr>
          <p:cNvSpPr>
            <a:spLocks noChangeArrowheads="1"/>
          </p:cNvSpPr>
          <p:nvPr/>
        </p:nvSpPr>
        <p:spPr bwMode="auto">
          <a:xfrm>
            <a:off x="1652588" y="3670300"/>
            <a:ext cx="811212" cy="274638"/>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4319" name="Text Box 47">
            <a:extLst>
              <a:ext uri="{FF2B5EF4-FFF2-40B4-BE49-F238E27FC236}">
                <a16:creationId xmlns:a16="http://schemas.microsoft.com/office/drawing/2014/main" id="{D3B16D07-4AFD-0949-459C-A47071A061E7}"/>
              </a:ext>
            </a:extLst>
          </p:cNvPr>
          <p:cNvSpPr txBox="1">
            <a:spLocks noChangeArrowheads="1"/>
          </p:cNvSpPr>
          <p:nvPr/>
        </p:nvSpPr>
        <p:spPr bwMode="auto">
          <a:xfrm>
            <a:off x="542925" y="3897313"/>
            <a:ext cx="15097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a:t>WiMax</a:t>
            </a:r>
            <a:r>
              <a:rPr lang="ja-JP" altLang="en-US" sz="1400"/>
              <a:t>で接続</a:t>
            </a:r>
          </a:p>
        </p:txBody>
      </p:sp>
      <p:pic>
        <p:nvPicPr>
          <p:cNvPr id="54320" name="Picture 48">
            <a:extLst>
              <a:ext uri="{FF2B5EF4-FFF2-40B4-BE49-F238E27FC236}">
                <a16:creationId xmlns:a16="http://schemas.microsoft.com/office/drawing/2014/main" id="{FF9B039B-66FC-B3C6-E024-E8BAE5A28C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2038" y="3422650"/>
            <a:ext cx="506412" cy="979488"/>
          </a:xfrm>
          <a:prstGeom prst="rect">
            <a:avLst/>
          </a:prstGeom>
          <a:noFill/>
          <a:extLst>
            <a:ext uri="{909E8E84-426E-40DD-AFC4-6F175D3DCCD1}">
              <a14:hiddenFill xmlns:a14="http://schemas.microsoft.com/office/drawing/2010/main">
                <a:solidFill>
                  <a:srgbClr val="FFFFFF"/>
                </a:solidFill>
              </a14:hiddenFill>
            </a:ext>
          </a:extLst>
        </p:spPr>
      </p:pic>
      <p:sp>
        <p:nvSpPr>
          <p:cNvPr id="54322" name="AutoShape 50">
            <a:extLst>
              <a:ext uri="{FF2B5EF4-FFF2-40B4-BE49-F238E27FC236}">
                <a16:creationId xmlns:a16="http://schemas.microsoft.com/office/drawing/2014/main" id="{86387D85-5844-664A-7703-7A52E0EBF98E}"/>
              </a:ext>
            </a:extLst>
          </p:cNvPr>
          <p:cNvSpPr>
            <a:spLocks noChangeArrowheads="1"/>
          </p:cNvSpPr>
          <p:nvPr/>
        </p:nvSpPr>
        <p:spPr bwMode="auto">
          <a:xfrm>
            <a:off x="4129088" y="4086225"/>
            <a:ext cx="406400" cy="333375"/>
          </a:xfrm>
          <a:prstGeom prst="rightArrow">
            <a:avLst>
              <a:gd name="adj1" fmla="val 50000"/>
              <a:gd name="adj2" fmla="val 30476"/>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4323" name="Text Box 51">
            <a:extLst>
              <a:ext uri="{FF2B5EF4-FFF2-40B4-BE49-F238E27FC236}">
                <a16:creationId xmlns:a16="http://schemas.microsoft.com/office/drawing/2014/main" id="{5387D61A-BC7D-9658-06E5-4D035F92B8C3}"/>
              </a:ext>
            </a:extLst>
          </p:cNvPr>
          <p:cNvSpPr txBox="1">
            <a:spLocks noChangeArrowheads="1"/>
          </p:cNvSpPr>
          <p:nvPr/>
        </p:nvSpPr>
        <p:spPr bwMode="auto">
          <a:xfrm>
            <a:off x="2741613" y="2206625"/>
            <a:ext cx="17716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無線</a:t>
            </a:r>
            <a:r>
              <a:rPr lang="en-US" altLang="ja-JP" sz="1400"/>
              <a:t>LAN</a:t>
            </a:r>
            <a:br>
              <a:rPr lang="en-US" altLang="ja-JP" sz="1400"/>
            </a:br>
            <a:r>
              <a:rPr lang="ja-JP" altLang="en-US" sz="1400"/>
              <a:t>ルーター</a:t>
            </a:r>
          </a:p>
        </p:txBody>
      </p:sp>
      <p:sp>
        <p:nvSpPr>
          <p:cNvPr id="54324" name="Text Box 52">
            <a:extLst>
              <a:ext uri="{FF2B5EF4-FFF2-40B4-BE49-F238E27FC236}">
                <a16:creationId xmlns:a16="http://schemas.microsoft.com/office/drawing/2014/main" id="{5F5F0558-2893-2A80-77FB-FD07F4A7D438}"/>
              </a:ext>
            </a:extLst>
          </p:cNvPr>
          <p:cNvSpPr txBox="1">
            <a:spLocks noChangeArrowheads="1"/>
          </p:cNvSpPr>
          <p:nvPr/>
        </p:nvSpPr>
        <p:spPr bwMode="auto">
          <a:xfrm>
            <a:off x="931863" y="4803775"/>
            <a:ext cx="7140575" cy="1377950"/>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　光回線や</a:t>
            </a:r>
            <a:r>
              <a:rPr lang="en-US" altLang="ja-JP" sz="1400"/>
              <a:t>ADSL</a:t>
            </a:r>
            <a:r>
              <a:rPr lang="ja-JP" altLang="en-US" sz="1400"/>
              <a:t>でインターネットに接続し、無線</a:t>
            </a:r>
            <a:r>
              <a:rPr lang="en-US" altLang="ja-JP" sz="1400"/>
              <a:t>LAN</a:t>
            </a:r>
            <a:r>
              <a:rPr lang="ja-JP" altLang="en-US" sz="1400"/>
              <a:t>ルーターを使い、家庭内を無線又は有線で接続することが一般的です。映像などを使用する場合は、最新の </a:t>
            </a:r>
            <a:r>
              <a:rPr lang="en-US" altLang="ja-JP" sz="1400"/>
              <a:t>IEEE 802.</a:t>
            </a:r>
            <a:r>
              <a:rPr lang="en-US" altLang="ja-JP" sz="1400" b="1"/>
              <a:t>11n</a:t>
            </a:r>
            <a:r>
              <a:rPr lang="en-US" altLang="ja-JP" sz="1400"/>
              <a:t> </a:t>
            </a:r>
            <a:r>
              <a:rPr lang="ja-JP" altLang="en-US" sz="1400"/>
              <a:t>の高速無線</a:t>
            </a:r>
            <a:r>
              <a:rPr lang="en-US" altLang="ja-JP" sz="1400"/>
              <a:t>LAN</a:t>
            </a:r>
            <a:r>
              <a:rPr lang="ja-JP" altLang="en-US" sz="1400"/>
              <a:t>が必要で、安定性をもとめるならば有線の</a:t>
            </a:r>
            <a:r>
              <a:rPr lang="en-US" altLang="ja-JP" sz="1400"/>
              <a:t>LAN</a:t>
            </a:r>
            <a:r>
              <a:rPr lang="ja-JP" altLang="en-US" sz="1400"/>
              <a:t>を使用します。</a:t>
            </a:r>
            <a:br>
              <a:rPr lang="ja-JP" altLang="en-US" sz="1400"/>
            </a:br>
            <a:r>
              <a:rPr lang="ja-JP" altLang="en-US" sz="1400"/>
              <a:t>　また、最近では</a:t>
            </a:r>
            <a:r>
              <a:rPr lang="en-US" altLang="ja-JP" sz="1400"/>
              <a:t>WiMax</a:t>
            </a:r>
            <a:r>
              <a:rPr lang="ja-JP" altLang="en-US" sz="1400"/>
              <a:t>などの広域無線インターネット接続も普及したため、</a:t>
            </a:r>
            <a:r>
              <a:rPr lang="en-US" altLang="ja-JP" sz="1400"/>
              <a:t>Wimax</a:t>
            </a:r>
            <a:r>
              <a:rPr lang="ja-JP" altLang="en-US" sz="1400"/>
              <a:t>のポータブルルーターを使用するだけで、家庭内で小規模の無線ホームネットワークを構築できます。さらに</a:t>
            </a:r>
            <a:r>
              <a:rPr lang="en-US" altLang="ja-JP" sz="1400"/>
              <a:t>Wimax</a:t>
            </a:r>
            <a:r>
              <a:rPr lang="ja-JP" altLang="en-US" sz="1400"/>
              <a:t>ルーターを無線</a:t>
            </a:r>
            <a:r>
              <a:rPr lang="en-US" altLang="ja-JP" sz="1400"/>
              <a:t>LAN</a:t>
            </a:r>
            <a:r>
              <a:rPr lang="ja-JP" altLang="en-US" sz="1400"/>
              <a:t>ルーターに接続して本格化することもできます。</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スライド番号プレースホルダー 3">
            <a:extLst>
              <a:ext uri="{FF2B5EF4-FFF2-40B4-BE49-F238E27FC236}">
                <a16:creationId xmlns:a16="http://schemas.microsoft.com/office/drawing/2014/main" id="{4B6B2E82-F9B6-B829-378D-F0D31CB41C16}"/>
              </a:ext>
            </a:extLst>
          </p:cNvPr>
          <p:cNvSpPr>
            <a:spLocks noGrp="1"/>
          </p:cNvSpPr>
          <p:nvPr>
            <p:ph type="sldNum" sz="quarter" idx="12"/>
          </p:nvPr>
        </p:nvSpPr>
        <p:spPr/>
        <p:txBody>
          <a:bodyPr/>
          <a:lstStyle/>
          <a:p>
            <a:fld id="{F50117B6-E829-4483-92A5-9158653B0E30}" type="slidenum">
              <a:rPr lang="en-US" altLang="ja-JP"/>
              <a:pPr/>
              <a:t>23</a:t>
            </a:fld>
            <a:endParaRPr lang="en-US" altLang="ja-JP"/>
          </a:p>
        </p:txBody>
      </p:sp>
      <p:sp>
        <p:nvSpPr>
          <p:cNvPr id="55299" name="Text Box 3">
            <a:extLst>
              <a:ext uri="{FF2B5EF4-FFF2-40B4-BE49-F238E27FC236}">
                <a16:creationId xmlns:a16="http://schemas.microsoft.com/office/drawing/2014/main" id="{F00CE57E-8A67-FCC3-44F8-92BE33492498}"/>
              </a:ext>
            </a:extLst>
          </p:cNvPr>
          <p:cNvSpPr txBox="1">
            <a:spLocks noChangeArrowheads="1"/>
          </p:cNvSpPr>
          <p:nvPr/>
        </p:nvSpPr>
        <p:spPr bwMode="auto">
          <a:xfrm>
            <a:off x="361950" y="242888"/>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選択枝</a:t>
            </a:r>
            <a:r>
              <a:rPr lang="en-US" altLang="ja-JP" sz="2400" b="1"/>
              <a:t>2:</a:t>
            </a:r>
            <a:r>
              <a:rPr lang="ja-JP" altLang="en-US" sz="2400" b="1"/>
              <a:t>録画映像の共有</a:t>
            </a:r>
          </a:p>
        </p:txBody>
      </p:sp>
      <p:sp>
        <p:nvSpPr>
          <p:cNvPr id="55307" name="Line 11">
            <a:extLst>
              <a:ext uri="{FF2B5EF4-FFF2-40B4-BE49-F238E27FC236}">
                <a16:creationId xmlns:a16="http://schemas.microsoft.com/office/drawing/2014/main" id="{2E20DA21-1A08-79E8-4C00-B8E6472944E2}"/>
              </a:ext>
            </a:extLst>
          </p:cNvPr>
          <p:cNvSpPr>
            <a:spLocks noChangeShapeType="1"/>
          </p:cNvSpPr>
          <p:nvPr/>
        </p:nvSpPr>
        <p:spPr bwMode="auto">
          <a:xfrm>
            <a:off x="4733925" y="800100"/>
            <a:ext cx="0" cy="39624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5308" name="Text Box 12">
            <a:extLst>
              <a:ext uri="{FF2B5EF4-FFF2-40B4-BE49-F238E27FC236}">
                <a16:creationId xmlns:a16="http://schemas.microsoft.com/office/drawing/2014/main" id="{91997267-FDEA-8B56-FF43-81E353A4A9FC}"/>
              </a:ext>
            </a:extLst>
          </p:cNvPr>
          <p:cNvSpPr txBox="1">
            <a:spLocks noChangeArrowheads="1"/>
          </p:cNvSpPr>
          <p:nvPr/>
        </p:nvSpPr>
        <p:spPr bwMode="auto">
          <a:xfrm>
            <a:off x="892175" y="792163"/>
            <a:ext cx="1771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ja-JP" altLang="ja-JP" sz="1400" b="1"/>
          </a:p>
        </p:txBody>
      </p:sp>
      <p:sp>
        <p:nvSpPr>
          <p:cNvPr id="55327" name="Text Box 31">
            <a:extLst>
              <a:ext uri="{FF2B5EF4-FFF2-40B4-BE49-F238E27FC236}">
                <a16:creationId xmlns:a16="http://schemas.microsoft.com/office/drawing/2014/main" id="{47C385B4-90D7-A35A-02D2-0EC28227FEC6}"/>
              </a:ext>
            </a:extLst>
          </p:cNvPr>
          <p:cNvSpPr txBox="1">
            <a:spLocks noChangeArrowheads="1"/>
          </p:cNvSpPr>
          <p:nvPr/>
        </p:nvSpPr>
        <p:spPr bwMode="auto">
          <a:xfrm>
            <a:off x="889000" y="5180013"/>
            <a:ext cx="7140575" cy="1165225"/>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　最近では各メーカーともホームネットワークに力を入れてきていて、映像の共有に関しては多くの選択肢があります。</a:t>
            </a:r>
            <a:br>
              <a:rPr lang="ja-JP" altLang="en-US" sz="1400"/>
            </a:br>
            <a:r>
              <a:rPr lang="ja-JP" altLang="en-US" sz="1400"/>
              <a:t>・最新のテレヒでは</a:t>
            </a:r>
            <a:r>
              <a:rPr lang="en-US" altLang="ja-JP" sz="1400"/>
              <a:t>HDD</a:t>
            </a:r>
            <a:r>
              <a:rPr lang="ja-JP" altLang="en-US" sz="1400"/>
              <a:t>を追加するとレコーダーになるものが増えています。</a:t>
            </a:r>
            <a:br>
              <a:rPr lang="ja-JP" altLang="en-US" sz="1400"/>
            </a:br>
            <a:r>
              <a:rPr lang="ja-JP" altLang="en-US" sz="1400"/>
              <a:t>・著作権関係の</a:t>
            </a:r>
            <a:r>
              <a:rPr lang="en-US" altLang="ja-JP" sz="1400"/>
              <a:t>DTCP-IP</a:t>
            </a:r>
            <a:r>
              <a:rPr lang="ja-JP" altLang="en-US" sz="1400"/>
              <a:t>機能を持った製品が増えています。例えば、</a:t>
            </a:r>
            <a:r>
              <a:rPr lang="en-US" altLang="ja-JP" sz="1400"/>
              <a:t>DTCP-IP</a:t>
            </a:r>
            <a:r>
              <a:rPr lang="ja-JP" altLang="en-US" sz="1400"/>
              <a:t>付きの</a:t>
            </a:r>
            <a:r>
              <a:rPr lang="en-US" altLang="ja-JP" sz="1400"/>
              <a:t>NAS</a:t>
            </a:r>
            <a:r>
              <a:rPr lang="ja-JP" altLang="en-US" sz="1400"/>
              <a:t>にダビングできるブルーレイレコーダーなどが増えています。</a:t>
            </a:r>
          </a:p>
        </p:txBody>
      </p:sp>
      <p:sp>
        <p:nvSpPr>
          <p:cNvPr id="55328" name="Text Box 32">
            <a:extLst>
              <a:ext uri="{FF2B5EF4-FFF2-40B4-BE49-F238E27FC236}">
                <a16:creationId xmlns:a16="http://schemas.microsoft.com/office/drawing/2014/main" id="{D7D5F908-17AF-62DA-0BA3-48901E34AF0E}"/>
              </a:ext>
            </a:extLst>
          </p:cNvPr>
          <p:cNvSpPr txBox="1">
            <a:spLocks noChangeArrowheads="1"/>
          </p:cNvSpPr>
          <p:nvPr/>
        </p:nvSpPr>
        <p:spPr bwMode="auto">
          <a:xfrm>
            <a:off x="855663" y="712788"/>
            <a:ext cx="30781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b="1"/>
              <a:t>DLNA</a:t>
            </a:r>
            <a:r>
              <a:rPr lang="ja-JP" altLang="en-US" sz="1400" b="1"/>
              <a:t>サーバー</a:t>
            </a:r>
            <a:r>
              <a:rPr lang="en-US" altLang="ja-JP" sz="1400" b="1"/>
              <a:t>(</a:t>
            </a:r>
            <a:r>
              <a:rPr lang="ja-JP" altLang="en-US" sz="1400" b="1"/>
              <a:t>録画・蓄積</a:t>
            </a:r>
            <a:r>
              <a:rPr lang="en-US" altLang="ja-JP" sz="1400" b="1"/>
              <a:t>)</a:t>
            </a:r>
          </a:p>
        </p:txBody>
      </p:sp>
      <p:sp>
        <p:nvSpPr>
          <p:cNvPr id="55329" name="Text Box 33">
            <a:extLst>
              <a:ext uri="{FF2B5EF4-FFF2-40B4-BE49-F238E27FC236}">
                <a16:creationId xmlns:a16="http://schemas.microsoft.com/office/drawing/2014/main" id="{C8F2B841-2FB6-707D-65E0-3CA35EF93A61}"/>
              </a:ext>
            </a:extLst>
          </p:cNvPr>
          <p:cNvSpPr txBox="1">
            <a:spLocks noChangeArrowheads="1"/>
          </p:cNvSpPr>
          <p:nvPr/>
        </p:nvSpPr>
        <p:spPr bwMode="auto">
          <a:xfrm>
            <a:off x="5030788" y="719138"/>
            <a:ext cx="30781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b="1"/>
              <a:t>DLNA</a:t>
            </a:r>
            <a:r>
              <a:rPr lang="ja-JP" altLang="en-US" sz="1400" b="1"/>
              <a:t>クライアント</a:t>
            </a:r>
            <a:r>
              <a:rPr lang="en-US" altLang="ja-JP" sz="1400" b="1"/>
              <a:t>(</a:t>
            </a:r>
            <a:r>
              <a:rPr lang="ja-JP" altLang="en-US" sz="1400" b="1"/>
              <a:t>再生</a:t>
            </a:r>
            <a:r>
              <a:rPr lang="en-US" altLang="ja-JP" sz="1400" b="1"/>
              <a:t>)</a:t>
            </a:r>
          </a:p>
        </p:txBody>
      </p:sp>
      <p:pic>
        <p:nvPicPr>
          <p:cNvPr id="55330" name="Picture 34">
            <a:extLst>
              <a:ext uri="{FF2B5EF4-FFF2-40B4-BE49-F238E27FC236}">
                <a16:creationId xmlns:a16="http://schemas.microsoft.com/office/drawing/2014/main" id="{0C6A9761-9F8C-8686-EAD1-3DA7B33392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575" y="1198563"/>
            <a:ext cx="987425" cy="314325"/>
          </a:xfrm>
          <a:prstGeom prst="rect">
            <a:avLst/>
          </a:prstGeom>
          <a:noFill/>
          <a:extLst>
            <a:ext uri="{909E8E84-426E-40DD-AFC4-6F175D3DCCD1}">
              <a14:hiddenFill xmlns:a14="http://schemas.microsoft.com/office/drawing/2010/main">
                <a:solidFill>
                  <a:srgbClr val="FFFFFF"/>
                </a:solidFill>
              </a14:hiddenFill>
            </a:ext>
          </a:extLst>
        </p:spPr>
      </p:pic>
      <p:sp>
        <p:nvSpPr>
          <p:cNvPr id="55331" name="Text Box 35">
            <a:extLst>
              <a:ext uri="{FF2B5EF4-FFF2-40B4-BE49-F238E27FC236}">
                <a16:creationId xmlns:a16="http://schemas.microsoft.com/office/drawing/2014/main" id="{99F1BAB7-A172-222A-2380-9CFD2C54562C}"/>
              </a:ext>
            </a:extLst>
          </p:cNvPr>
          <p:cNvSpPr txBox="1">
            <a:spLocks noChangeArrowheads="1"/>
          </p:cNvSpPr>
          <p:nvPr/>
        </p:nvSpPr>
        <p:spPr bwMode="auto">
          <a:xfrm>
            <a:off x="1827213" y="1801813"/>
            <a:ext cx="252571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録画機能付きテレビ</a:t>
            </a:r>
            <a:r>
              <a:rPr lang="en-US" altLang="ja-JP" sz="1400"/>
              <a:t>:HDD</a:t>
            </a:r>
            <a:r>
              <a:rPr lang="ja-JP" altLang="en-US" sz="1400"/>
              <a:t>追加</a:t>
            </a:r>
            <a:br>
              <a:rPr lang="ja-JP" altLang="en-US" sz="1400"/>
            </a:br>
            <a:r>
              <a:rPr lang="en-US" altLang="ja-JP" sz="1400"/>
              <a:t>(DLNA/</a:t>
            </a:r>
            <a:r>
              <a:rPr lang="ja-JP" altLang="en-US" sz="1400"/>
              <a:t>ネット機能付き</a:t>
            </a:r>
            <a:r>
              <a:rPr lang="en-US" altLang="ja-JP" sz="1400"/>
              <a:t>)</a:t>
            </a:r>
          </a:p>
        </p:txBody>
      </p:sp>
      <p:pic>
        <p:nvPicPr>
          <p:cNvPr id="55332" name="Picture 36">
            <a:extLst>
              <a:ext uri="{FF2B5EF4-FFF2-40B4-BE49-F238E27FC236}">
                <a16:creationId xmlns:a16="http://schemas.microsoft.com/office/drawing/2014/main" id="{C8E64A7C-99A9-B1C7-3C4A-33F63C6E27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7863" y="1736725"/>
            <a:ext cx="766762" cy="600075"/>
          </a:xfrm>
          <a:prstGeom prst="rect">
            <a:avLst/>
          </a:prstGeom>
          <a:noFill/>
          <a:extLst>
            <a:ext uri="{909E8E84-426E-40DD-AFC4-6F175D3DCCD1}">
              <a14:hiddenFill xmlns:a14="http://schemas.microsoft.com/office/drawing/2010/main">
                <a:solidFill>
                  <a:srgbClr val="FFFFFF"/>
                </a:solidFill>
              </a14:hiddenFill>
            </a:ext>
          </a:extLst>
        </p:spPr>
      </p:pic>
      <p:pic>
        <p:nvPicPr>
          <p:cNvPr id="55333" name="Picture 37">
            <a:extLst>
              <a:ext uri="{FF2B5EF4-FFF2-40B4-BE49-F238E27FC236}">
                <a16:creationId xmlns:a16="http://schemas.microsoft.com/office/drawing/2014/main" id="{DF194DFE-1F0E-D6F6-1ACC-DD84387EB4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97013" y="1876425"/>
            <a:ext cx="155575" cy="458788"/>
          </a:xfrm>
          <a:prstGeom prst="rect">
            <a:avLst/>
          </a:prstGeom>
          <a:noFill/>
          <a:extLst>
            <a:ext uri="{909E8E84-426E-40DD-AFC4-6F175D3DCCD1}">
              <a14:hiddenFill xmlns:a14="http://schemas.microsoft.com/office/drawing/2010/main">
                <a:solidFill>
                  <a:srgbClr val="FFFFFF"/>
                </a:solidFill>
              </a14:hiddenFill>
            </a:ext>
          </a:extLst>
        </p:spPr>
      </p:pic>
      <p:sp>
        <p:nvSpPr>
          <p:cNvPr id="55334" name="Line 38">
            <a:extLst>
              <a:ext uri="{FF2B5EF4-FFF2-40B4-BE49-F238E27FC236}">
                <a16:creationId xmlns:a16="http://schemas.microsoft.com/office/drawing/2014/main" id="{D671C685-DF04-7580-5700-2390F68603BA}"/>
              </a:ext>
            </a:extLst>
          </p:cNvPr>
          <p:cNvSpPr>
            <a:spLocks noChangeShapeType="1"/>
          </p:cNvSpPr>
          <p:nvPr/>
        </p:nvSpPr>
        <p:spPr bwMode="auto">
          <a:xfrm>
            <a:off x="1379538" y="2046288"/>
            <a:ext cx="18732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5335" name="Text Box 39">
            <a:extLst>
              <a:ext uri="{FF2B5EF4-FFF2-40B4-BE49-F238E27FC236}">
                <a16:creationId xmlns:a16="http://schemas.microsoft.com/office/drawing/2014/main" id="{4AF2AAA6-4790-B789-5506-589661CF1200}"/>
              </a:ext>
            </a:extLst>
          </p:cNvPr>
          <p:cNvSpPr txBox="1">
            <a:spLocks noChangeArrowheads="1"/>
          </p:cNvSpPr>
          <p:nvPr/>
        </p:nvSpPr>
        <p:spPr bwMode="auto">
          <a:xfrm>
            <a:off x="1965325" y="1185863"/>
            <a:ext cx="24098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ブルーレイレコーダー</a:t>
            </a:r>
            <a:br>
              <a:rPr lang="ja-JP" altLang="en-US" sz="1400"/>
            </a:br>
            <a:r>
              <a:rPr lang="en-US" altLang="ja-JP" sz="1400"/>
              <a:t>(DLNA/</a:t>
            </a:r>
            <a:r>
              <a:rPr lang="ja-JP" altLang="en-US" sz="1400"/>
              <a:t>ネット機能付き</a:t>
            </a:r>
            <a:r>
              <a:rPr lang="en-US" altLang="ja-JP" sz="1400"/>
              <a:t>)</a:t>
            </a:r>
          </a:p>
        </p:txBody>
      </p:sp>
      <p:pic>
        <p:nvPicPr>
          <p:cNvPr id="55336" name="Picture 40">
            <a:extLst>
              <a:ext uri="{FF2B5EF4-FFF2-40B4-BE49-F238E27FC236}">
                <a16:creationId xmlns:a16="http://schemas.microsoft.com/office/drawing/2014/main" id="{7BA3CF86-6A6F-445C-C0EE-73B9CD681C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2338" y="2386013"/>
            <a:ext cx="255587" cy="627062"/>
          </a:xfrm>
          <a:prstGeom prst="rect">
            <a:avLst/>
          </a:prstGeom>
          <a:noFill/>
          <a:extLst>
            <a:ext uri="{909E8E84-426E-40DD-AFC4-6F175D3DCCD1}">
              <a14:hiddenFill xmlns:a14="http://schemas.microsoft.com/office/drawing/2010/main">
                <a:solidFill>
                  <a:srgbClr val="FFFFFF"/>
                </a:solidFill>
              </a14:hiddenFill>
            </a:ext>
          </a:extLst>
        </p:spPr>
      </p:pic>
      <p:sp>
        <p:nvSpPr>
          <p:cNvPr id="55337" name="Text Box 41">
            <a:extLst>
              <a:ext uri="{FF2B5EF4-FFF2-40B4-BE49-F238E27FC236}">
                <a16:creationId xmlns:a16="http://schemas.microsoft.com/office/drawing/2014/main" id="{AAD482F8-205E-BB0B-1479-482479554207}"/>
              </a:ext>
            </a:extLst>
          </p:cNvPr>
          <p:cNvSpPr txBox="1">
            <a:spLocks noChangeArrowheads="1"/>
          </p:cNvSpPr>
          <p:nvPr/>
        </p:nvSpPr>
        <p:spPr bwMode="auto">
          <a:xfrm>
            <a:off x="1384300" y="2446338"/>
            <a:ext cx="30194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録画機能付き</a:t>
            </a:r>
            <a:r>
              <a:rPr lang="en-US" altLang="ja-JP" sz="1400"/>
              <a:t>NAS:</a:t>
            </a:r>
            <a:br>
              <a:rPr lang="en-US" altLang="ja-JP" sz="1400"/>
            </a:br>
            <a:r>
              <a:rPr lang="en-US" altLang="ja-JP" sz="1400"/>
              <a:t>(NAS:</a:t>
            </a:r>
            <a:r>
              <a:rPr lang="ja-JP" altLang="en-US" sz="1400"/>
              <a:t>ネットワークアクセスサーバー</a:t>
            </a:r>
            <a:r>
              <a:rPr lang="en-US" altLang="ja-JP" sz="1400"/>
              <a:t>)</a:t>
            </a:r>
          </a:p>
        </p:txBody>
      </p:sp>
      <p:pic>
        <p:nvPicPr>
          <p:cNvPr id="55338" name="Picture 42">
            <a:extLst>
              <a:ext uri="{FF2B5EF4-FFF2-40B4-BE49-F238E27FC236}">
                <a16:creationId xmlns:a16="http://schemas.microsoft.com/office/drawing/2014/main" id="{BFD85BAF-948F-BE61-A892-DDFEF649F4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738" y="3049588"/>
            <a:ext cx="847725" cy="552450"/>
          </a:xfrm>
          <a:prstGeom prst="rect">
            <a:avLst/>
          </a:prstGeom>
          <a:noFill/>
          <a:extLst>
            <a:ext uri="{909E8E84-426E-40DD-AFC4-6F175D3DCCD1}">
              <a14:hiddenFill xmlns:a14="http://schemas.microsoft.com/office/drawing/2010/main">
                <a:solidFill>
                  <a:srgbClr val="FFFFFF"/>
                </a:solidFill>
              </a14:hiddenFill>
            </a:ext>
          </a:extLst>
        </p:spPr>
      </p:pic>
      <p:sp>
        <p:nvSpPr>
          <p:cNvPr id="55339" name="Text Box 43">
            <a:extLst>
              <a:ext uri="{FF2B5EF4-FFF2-40B4-BE49-F238E27FC236}">
                <a16:creationId xmlns:a16="http://schemas.microsoft.com/office/drawing/2014/main" id="{C367BB26-5BE1-BC3B-2B3A-930A39296869}"/>
              </a:ext>
            </a:extLst>
          </p:cNvPr>
          <p:cNvSpPr txBox="1">
            <a:spLocks noChangeArrowheads="1"/>
          </p:cNvSpPr>
          <p:nvPr/>
        </p:nvSpPr>
        <p:spPr bwMode="auto">
          <a:xfrm>
            <a:off x="1892300" y="3143250"/>
            <a:ext cx="25257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録画機能付きパソコン</a:t>
            </a:r>
          </a:p>
        </p:txBody>
      </p:sp>
      <p:sp>
        <p:nvSpPr>
          <p:cNvPr id="55340" name="Text Box 44">
            <a:extLst>
              <a:ext uri="{FF2B5EF4-FFF2-40B4-BE49-F238E27FC236}">
                <a16:creationId xmlns:a16="http://schemas.microsoft.com/office/drawing/2014/main" id="{85837740-A846-3F41-FAF4-D3798E69A9CD}"/>
              </a:ext>
            </a:extLst>
          </p:cNvPr>
          <p:cNvSpPr txBox="1">
            <a:spLocks noChangeArrowheads="1"/>
          </p:cNvSpPr>
          <p:nvPr/>
        </p:nvSpPr>
        <p:spPr bwMode="auto">
          <a:xfrm>
            <a:off x="804863" y="3811588"/>
            <a:ext cx="30781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b="1"/>
              <a:t>DLNA</a:t>
            </a:r>
            <a:r>
              <a:rPr lang="ja-JP" altLang="en-US" sz="1400" b="1"/>
              <a:t>サーバー</a:t>
            </a:r>
            <a:r>
              <a:rPr lang="en-US" altLang="ja-JP" sz="1400" b="1"/>
              <a:t>(</a:t>
            </a:r>
            <a:r>
              <a:rPr lang="ja-JP" altLang="en-US" sz="1400" b="1"/>
              <a:t>蓄積</a:t>
            </a:r>
            <a:r>
              <a:rPr lang="en-US" altLang="ja-JP" sz="1400" b="1"/>
              <a:t>)</a:t>
            </a:r>
          </a:p>
        </p:txBody>
      </p:sp>
      <p:sp>
        <p:nvSpPr>
          <p:cNvPr id="55341" name="Line 45">
            <a:extLst>
              <a:ext uri="{FF2B5EF4-FFF2-40B4-BE49-F238E27FC236}">
                <a16:creationId xmlns:a16="http://schemas.microsoft.com/office/drawing/2014/main" id="{0C63E064-ED22-FF21-4032-D86D282FF807}"/>
              </a:ext>
            </a:extLst>
          </p:cNvPr>
          <p:cNvSpPr>
            <a:spLocks noChangeShapeType="1"/>
          </p:cNvSpPr>
          <p:nvPr/>
        </p:nvSpPr>
        <p:spPr bwMode="auto">
          <a:xfrm>
            <a:off x="682625" y="3657600"/>
            <a:ext cx="4033838" cy="0"/>
          </a:xfrm>
          <a:prstGeom prst="line">
            <a:avLst/>
          </a:prstGeom>
          <a:noFill/>
          <a:ln w="9525">
            <a:solidFill>
              <a:schemeClr val="tx1"/>
            </a:solidFill>
            <a:prstDash val="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55342" name="Picture 46">
            <a:extLst>
              <a:ext uri="{FF2B5EF4-FFF2-40B4-BE49-F238E27FC236}">
                <a16:creationId xmlns:a16="http://schemas.microsoft.com/office/drawing/2014/main" id="{1A23E4A9-D7DE-7DFB-BF4A-7F848C616D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8688" y="4137025"/>
            <a:ext cx="400050" cy="627063"/>
          </a:xfrm>
          <a:prstGeom prst="rect">
            <a:avLst/>
          </a:prstGeom>
          <a:noFill/>
          <a:extLst>
            <a:ext uri="{909E8E84-426E-40DD-AFC4-6F175D3DCCD1}">
              <a14:hiddenFill xmlns:a14="http://schemas.microsoft.com/office/drawing/2010/main">
                <a:solidFill>
                  <a:srgbClr val="FFFFFF"/>
                </a:solidFill>
              </a14:hiddenFill>
            </a:ext>
          </a:extLst>
        </p:spPr>
      </p:pic>
      <p:sp>
        <p:nvSpPr>
          <p:cNvPr id="55343" name="Text Box 47">
            <a:extLst>
              <a:ext uri="{FF2B5EF4-FFF2-40B4-BE49-F238E27FC236}">
                <a16:creationId xmlns:a16="http://schemas.microsoft.com/office/drawing/2014/main" id="{364CB71A-C815-1553-D863-DFFE46AE5C5E}"/>
              </a:ext>
            </a:extLst>
          </p:cNvPr>
          <p:cNvSpPr txBox="1">
            <a:spLocks noChangeArrowheads="1"/>
          </p:cNvSpPr>
          <p:nvPr/>
        </p:nvSpPr>
        <p:spPr bwMode="auto">
          <a:xfrm>
            <a:off x="1071563" y="4254500"/>
            <a:ext cx="3019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ja-JP" sz="1400"/>
              <a:t>DTCP-IP</a:t>
            </a:r>
            <a:r>
              <a:rPr lang="ja-JP" altLang="en-US" sz="1400"/>
              <a:t>機能付き</a:t>
            </a:r>
            <a:r>
              <a:rPr lang="en-US" altLang="ja-JP" sz="1400"/>
              <a:t>NAS</a:t>
            </a:r>
          </a:p>
        </p:txBody>
      </p:sp>
      <p:sp>
        <p:nvSpPr>
          <p:cNvPr id="55344" name="AutoShape 48">
            <a:extLst>
              <a:ext uri="{FF2B5EF4-FFF2-40B4-BE49-F238E27FC236}">
                <a16:creationId xmlns:a16="http://schemas.microsoft.com/office/drawing/2014/main" id="{BFA65DD3-491B-7D98-8E7D-2BD325D0AAC7}"/>
              </a:ext>
            </a:extLst>
          </p:cNvPr>
          <p:cNvSpPr>
            <a:spLocks noChangeArrowheads="1"/>
          </p:cNvSpPr>
          <p:nvPr/>
        </p:nvSpPr>
        <p:spPr bwMode="auto">
          <a:xfrm>
            <a:off x="4194175" y="3324225"/>
            <a:ext cx="233363" cy="479425"/>
          </a:xfrm>
          <a:prstGeom prst="downArrow">
            <a:avLst>
              <a:gd name="adj1" fmla="val 50000"/>
              <a:gd name="adj2" fmla="val 51360"/>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5345" name="Text Box 49">
            <a:extLst>
              <a:ext uri="{FF2B5EF4-FFF2-40B4-BE49-F238E27FC236}">
                <a16:creationId xmlns:a16="http://schemas.microsoft.com/office/drawing/2014/main" id="{A56600DC-CD74-BD60-52DE-A98DD066BDB4}"/>
              </a:ext>
            </a:extLst>
          </p:cNvPr>
          <p:cNvSpPr txBox="1">
            <a:spLocks noChangeArrowheads="1"/>
          </p:cNvSpPr>
          <p:nvPr/>
        </p:nvSpPr>
        <p:spPr bwMode="auto">
          <a:xfrm>
            <a:off x="3357563" y="3797300"/>
            <a:ext cx="14668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ja-JP" sz="1400"/>
              <a:t>DTCP-IP</a:t>
            </a:r>
            <a:r>
              <a:rPr lang="ja-JP" altLang="en-US" sz="1400"/>
              <a:t>機能で</a:t>
            </a:r>
            <a:br>
              <a:rPr lang="ja-JP" altLang="en-US" sz="1400"/>
            </a:br>
            <a:r>
              <a:rPr lang="ja-JP" altLang="en-US" sz="1400"/>
              <a:t>ダビング</a:t>
            </a:r>
          </a:p>
        </p:txBody>
      </p:sp>
      <p:sp>
        <p:nvSpPr>
          <p:cNvPr id="55346" name="AutoShape 50">
            <a:extLst>
              <a:ext uri="{FF2B5EF4-FFF2-40B4-BE49-F238E27FC236}">
                <a16:creationId xmlns:a16="http://schemas.microsoft.com/office/drawing/2014/main" id="{EC33F261-6D6B-34BB-4994-426C54531FB9}"/>
              </a:ext>
            </a:extLst>
          </p:cNvPr>
          <p:cNvSpPr>
            <a:spLocks noChangeArrowheads="1"/>
          </p:cNvSpPr>
          <p:nvPr/>
        </p:nvSpPr>
        <p:spPr bwMode="auto">
          <a:xfrm>
            <a:off x="4586288" y="2408238"/>
            <a:ext cx="349250" cy="522287"/>
          </a:xfrm>
          <a:prstGeom prst="rightArrow">
            <a:avLst>
              <a:gd name="adj1" fmla="val 50000"/>
              <a:gd name="adj2" fmla="val 25000"/>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55347" name="Picture 51">
            <a:extLst>
              <a:ext uri="{FF2B5EF4-FFF2-40B4-BE49-F238E27FC236}">
                <a16:creationId xmlns:a16="http://schemas.microsoft.com/office/drawing/2014/main" id="{CAC8EEFB-BED0-38FA-AB8D-725C1CA6A24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92725" y="3482975"/>
            <a:ext cx="5080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55348" name="Picture 52">
            <a:extLst>
              <a:ext uri="{FF2B5EF4-FFF2-40B4-BE49-F238E27FC236}">
                <a16:creationId xmlns:a16="http://schemas.microsoft.com/office/drawing/2014/main" id="{3BD45779-F23B-4DB6-BE4D-D3F77AC1AE6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19688" y="2171700"/>
            <a:ext cx="679450" cy="608013"/>
          </a:xfrm>
          <a:prstGeom prst="rect">
            <a:avLst/>
          </a:prstGeom>
          <a:noFill/>
          <a:extLst>
            <a:ext uri="{909E8E84-426E-40DD-AFC4-6F175D3DCCD1}">
              <a14:hiddenFill xmlns:a14="http://schemas.microsoft.com/office/drawing/2010/main">
                <a:solidFill>
                  <a:srgbClr val="FFFFFF"/>
                </a:solidFill>
              </a14:hiddenFill>
            </a:ext>
          </a:extLst>
        </p:spPr>
      </p:pic>
      <p:pic>
        <p:nvPicPr>
          <p:cNvPr id="55349" name="Picture 53">
            <a:extLst>
              <a:ext uri="{FF2B5EF4-FFF2-40B4-BE49-F238E27FC236}">
                <a16:creationId xmlns:a16="http://schemas.microsoft.com/office/drawing/2014/main" id="{F9EA63D2-B776-EF6F-D01E-AC11BD60479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56225" y="2816225"/>
            <a:ext cx="303213" cy="523875"/>
          </a:xfrm>
          <a:prstGeom prst="rect">
            <a:avLst/>
          </a:prstGeom>
          <a:noFill/>
          <a:extLst>
            <a:ext uri="{909E8E84-426E-40DD-AFC4-6F175D3DCCD1}">
              <a14:hiddenFill xmlns:a14="http://schemas.microsoft.com/office/drawing/2010/main">
                <a:solidFill>
                  <a:srgbClr val="FFFFFF"/>
                </a:solidFill>
              </a14:hiddenFill>
            </a:ext>
          </a:extLst>
        </p:spPr>
      </p:pic>
      <p:pic>
        <p:nvPicPr>
          <p:cNvPr id="55350" name="Picture 54">
            <a:extLst>
              <a:ext uri="{FF2B5EF4-FFF2-40B4-BE49-F238E27FC236}">
                <a16:creationId xmlns:a16="http://schemas.microsoft.com/office/drawing/2014/main" id="{E1218914-1B7C-ACC6-9744-DEB1A03C6E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9675" y="1150938"/>
            <a:ext cx="1031875" cy="328612"/>
          </a:xfrm>
          <a:prstGeom prst="rect">
            <a:avLst/>
          </a:prstGeom>
          <a:noFill/>
          <a:extLst>
            <a:ext uri="{909E8E84-426E-40DD-AFC4-6F175D3DCCD1}">
              <a14:hiddenFill xmlns:a14="http://schemas.microsoft.com/office/drawing/2010/main">
                <a:solidFill>
                  <a:srgbClr val="FFFFFF"/>
                </a:solidFill>
              </a14:hiddenFill>
            </a:ext>
          </a:extLst>
        </p:spPr>
      </p:pic>
      <p:sp>
        <p:nvSpPr>
          <p:cNvPr id="55352" name="Text Box 56">
            <a:extLst>
              <a:ext uri="{FF2B5EF4-FFF2-40B4-BE49-F238E27FC236}">
                <a16:creationId xmlns:a16="http://schemas.microsoft.com/office/drawing/2014/main" id="{2EA9F54C-C55E-9E2A-DA33-CBA982ED79C1}"/>
              </a:ext>
            </a:extLst>
          </p:cNvPr>
          <p:cNvSpPr txBox="1">
            <a:spLocks noChangeArrowheads="1"/>
          </p:cNvSpPr>
          <p:nvPr/>
        </p:nvSpPr>
        <p:spPr bwMode="auto">
          <a:xfrm>
            <a:off x="6165850" y="1033463"/>
            <a:ext cx="24098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ブルーレイレコーダー</a:t>
            </a:r>
            <a:br>
              <a:rPr lang="ja-JP" altLang="en-US" sz="1400"/>
            </a:br>
            <a:r>
              <a:rPr lang="en-US" altLang="ja-JP" sz="1400"/>
              <a:t>(DLNA/</a:t>
            </a:r>
            <a:r>
              <a:rPr lang="ja-JP" altLang="en-US" sz="1400"/>
              <a:t>ネット機能付き</a:t>
            </a:r>
            <a:r>
              <a:rPr lang="en-US" altLang="ja-JP" sz="1400"/>
              <a:t>)</a:t>
            </a:r>
          </a:p>
        </p:txBody>
      </p:sp>
      <p:pic>
        <p:nvPicPr>
          <p:cNvPr id="55353" name="Picture 57">
            <a:extLst>
              <a:ext uri="{FF2B5EF4-FFF2-40B4-BE49-F238E27FC236}">
                <a16:creationId xmlns:a16="http://schemas.microsoft.com/office/drawing/2014/main" id="{3DB63D46-0CC6-1B80-A8E4-9D56630FC1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8888" y="1555750"/>
            <a:ext cx="766762" cy="600075"/>
          </a:xfrm>
          <a:prstGeom prst="rect">
            <a:avLst/>
          </a:prstGeom>
          <a:noFill/>
          <a:extLst>
            <a:ext uri="{909E8E84-426E-40DD-AFC4-6F175D3DCCD1}">
              <a14:hiddenFill xmlns:a14="http://schemas.microsoft.com/office/drawing/2010/main">
                <a:solidFill>
                  <a:srgbClr val="FFFFFF"/>
                </a:solidFill>
              </a14:hiddenFill>
            </a:ext>
          </a:extLst>
        </p:spPr>
      </p:pic>
      <p:sp>
        <p:nvSpPr>
          <p:cNvPr id="55354" name="Text Box 58">
            <a:extLst>
              <a:ext uri="{FF2B5EF4-FFF2-40B4-BE49-F238E27FC236}">
                <a16:creationId xmlns:a16="http://schemas.microsoft.com/office/drawing/2014/main" id="{DEE3F658-E088-F92E-73E6-EEF07F0AFD11}"/>
              </a:ext>
            </a:extLst>
          </p:cNvPr>
          <p:cNvSpPr txBox="1">
            <a:spLocks noChangeArrowheads="1"/>
          </p:cNvSpPr>
          <p:nvPr/>
        </p:nvSpPr>
        <p:spPr bwMode="auto">
          <a:xfrm>
            <a:off x="6086475" y="1649413"/>
            <a:ext cx="25257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テレビ</a:t>
            </a:r>
            <a:r>
              <a:rPr lang="en-US" altLang="ja-JP" sz="1400"/>
              <a:t>(DLNA/</a:t>
            </a:r>
            <a:r>
              <a:rPr lang="ja-JP" altLang="en-US" sz="1400"/>
              <a:t>ネット機能付き</a:t>
            </a:r>
            <a:r>
              <a:rPr lang="en-US" altLang="ja-JP" sz="1400"/>
              <a:t>)</a:t>
            </a:r>
          </a:p>
        </p:txBody>
      </p:sp>
      <p:sp>
        <p:nvSpPr>
          <p:cNvPr id="55355" name="Text Box 59">
            <a:extLst>
              <a:ext uri="{FF2B5EF4-FFF2-40B4-BE49-F238E27FC236}">
                <a16:creationId xmlns:a16="http://schemas.microsoft.com/office/drawing/2014/main" id="{D944E687-4576-1AE7-F11B-390DCFC6BFF3}"/>
              </a:ext>
            </a:extLst>
          </p:cNvPr>
          <p:cNvSpPr txBox="1">
            <a:spLocks noChangeArrowheads="1"/>
          </p:cNvSpPr>
          <p:nvPr/>
        </p:nvSpPr>
        <p:spPr bwMode="auto">
          <a:xfrm>
            <a:off x="6092825" y="2236788"/>
            <a:ext cx="25257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パソコン</a:t>
            </a:r>
            <a:r>
              <a:rPr lang="en-US" altLang="ja-JP" sz="1400"/>
              <a:t>(DLNA</a:t>
            </a:r>
            <a:r>
              <a:rPr lang="ja-JP" altLang="en-US" sz="1400"/>
              <a:t>ソフト</a:t>
            </a:r>
            <a:r>
              <a:rPr lang="en-US" altLang="ja-JP" sz="1400"/>
              <a:t>)</a:t>
            </a:r>
          </a:p>
        </p:txBody>
      </p:sp>
      <p:sp>
        <p:nvSpPr>
          <p:cNvPr id="55356" name="Text Box 60">
            <a:extLst>
              <a:ext uri="{FF2B5EF4-FFF2-40B4-BE49-F238E27FC236}">
                <a16:creationId xmlns:a16="http://schemas.microsoft.com/office/drawing/2014/main" id="{CF8D030A-509A-0EA5-F821-D7DDB0B461DF}"/>
              </a:ext>
            </a:extLst>
          </p:cNvPr>
          <p:cNvSpPr txBox="1">
            <a:spLocks noChangeArrowheads="1"/>
          </p:cNvSpPr>
          <p:nvPr/>
        </p:nvSpPr>
        <p:spPr bwMode="auto">
          <a:xfrm>
            <a:off x="6127750" y="2881313"/>
            <a:ext cx="25257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スマホ・タブレット</a:t>
            </a:r>
            <a:r>
              <a:rPr lang="en-US" altLang="ja-JP" sz="1400"/>
              <a:t>(DLNA</a:t>
            </a:r>
            <a:r>
              <a:rPr lang="ja-JP" altLang="en-US" sz="1400"/>
              <a:t>ソフト</a:t>
            </a:r>
            <a:r>
              <a:rPr lang="en-US" altLang="ja-JP" sz="1400"/>
              <a:t>)</a:t>
            </a:r>
          </a:p>
        </p:txBody>
      </p:sp>
      <p:sp>
        <p:nvSpPr>
          <p:cNvPr id="55357" name="Text Box 61">
            <a:extLst>
              <a:ext uri="{FF2B5EF4-FFF2-40B4-BE49-F238E27FC236}">
                <a16:creationId xmlns:a16="http://schemas.microsoft.com/office/drawing/2014/main" id="{016B7814-13AE-B110-0F7F-0B2622116919}"/>
              </a:ext>
            </a:extLst>
          </p:cNvPr>
          <p:cNvSpPr txBox="1">
            <a:spLocks noChangeArrowheads="1"/>
          </p:cNvSpPr>
          <p:nvPr/>
        </p:nvSpPr>
        <p:spPr bwMode="auto">
          <a:xfrm>
            <a:off x="6205538" y="3454400"/>
            <a:ext cx="25257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携帯ゲーム機</a:t>
            </a:r>
            <a:r>
              <a:rPr lang="en-US" altLang="ja-JP" sz="1400"/>
              <a:t>(DLNA</a:t>
            </a:r>
            <a:r>
              <a:rPr lang="ja-JP" altLang="en-US" sz="1400"/>
              <a:t>ソフト</a:t>
            </a:r>
            <a:r>
              <a:rPr lang="en-US" altLang="ja-JP" sz="1400"/>
              <a:t>)</a:t>
            </a:r>
          </a:p>
        </p:txBody>
      </p:sp>
      <p:pic>
        <p:nvPicPr>
          <p:cNvPr id="55358" name="Picture 62">
            <a:extLst>
              <a:ext uri="{FF2B5EF4-FFF2-40B4-BE49-F238E27FC236}">
                <a16:creationId xmlns:a16="http://schemas.microsoft.com/office/drawing/2014/main" id="{678996B4-B544-1934-DB54-B62986487A5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30825" y="3956050"/>
            <a:ext cx="485775" cy="485775"/>
          </a:xfrm>
          <a:prstGeom prst="rect">
            <a:avLst/>
          </a:prstGeom>
          <a:noFill/>
          <a:extLst>
            <a:ext uri="{909E8E84-426E-40DD-AFC4-6F175D3DCCD1}">
              <a14:hiddenFill xmlns:a14="http://schemas.microsoft.com/office/drawing/2010/main">
                <a:solidFill>
                  <a:srgbClr val="FFFFFF"/>
                </a:solidFill>
              </a14:hiddenFill>
            </a:ext>
          </a:extLst>
        </p:spPr>
      </p:pic>
      <p:sp>
        <p:nvSpPr>
          <p:cNvPr id="55359" name="Text Box 63">
            <a:extLst>
              <a:ext uri="{FF2B5EF4-FFF2-40B4-BE49-F238E27FC236}">
                <a16:creationId xmlns:a16="http://schemas.microsoft.com/office/drawing/2014/main" id="{CFA43FBC-71C6-0DFB-1357-B162F6B54BFA}"/>
              </a:ext>
            </a:extLst>
          </p:cNvPr>
          <p:cNvSpPr txBox="1">
            <a:spLocks noChangeArrowheads="1"/>
          </p:cNvSpPr>
          <p:nvPr/>
        </p:nvSpPr>
        <p:spPr bwMode="auto">
          <a:xfrm>
            <a:off x="6080125" y="4041775"/>
            <a:ext cx="30638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据え置きゲーム機</a:t>
            </a:r>
            <a:r>
              <a:rPr lang="en-US" altLang="ja-JP" sz="1400"/>
              <a:t>(DLNA</a:t>
            </a:r>
            <a:r>
              <a:rPr lang="ja-JP" altLang="en-US" sz="1400"/>
              <a:t>機能付き</a:t>
            </a:r>
            <a:r>
              <a:rPr lang="en-US" altLang="ja-JP" sz="1400"/>
              <a:t>)</a:t>
            </a:r>
          </a:p>
        </p:txBody>
      </p:sp>
      <p:pic>
        <p:nvPicPr>
          <p:cNvPr id="55360" name="Picture 64">
            <a:extLst>
              <a:ext uri="{FF2B5EF4-FFF2-40B4-BE49-F238E27FC236}">
                <a16:creationId xmlns:a16="http://schemas.microsoft.com/office/drawing/2014/main" id="{22541B09-D99B-30EC-D9D2-E47B47222A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575" y="1198563"/>
            <a:ext cx="987425" cy="314325"/>
          </a:xfrm>
          <a:prstGeom prst="rect">
            <a:avLst/>
          </a:prstGeom>
          <a:noFill/>
          <a:extLst>
            <a:ext uri="{909E8E84-426E-40DD-AFC4-6F175D3DCCD1}">
              <a14:hiddenFill xmlns:a14="http://schemas.microsoft.com/office/drawing/2010/main">
                <a:solidFill>
                  <a:srgbClr val="FFFFFF"/>
                </a:solidFill>
              </a14:hiddenFill>
            </a:ext>
          </a:extLst>
        </p:spPr>
      </p:pic>
      <p:pic>
        <p:nvPicPr>
          <p:cNvPr id="55361" name="Picture 65">
            <a:extLst>
              <a:ext uri="{FF2B5EF4-FFF2-40B4-BE49-F238E27FC236}">
                <a16:creationId xmlns:a16="http://schemas.microsoft.com/office/drawing/2014/main" id="{6BD8579E-9A66-40FB-655A-324611AA3B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7863" y="1736725"/>
            <a:ext cx="766762" cy="6000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スライド番号プレースホルダー 3">
            <a:extLst>
              <a:ext uri="{FF2B5EF4-FFF2-40B4-BE49-F238E27FC236}">
                <a16:creationId xmlns:a16="http://schemas.microsoft.com/office/drawing/2014/main" id="{5EEA6016-DDCF-5BE0-49C0-83464BAFA6BA}"/>
              </a:ext>
            </a:extLst>
          </p:cNvPr>
          <p:cNvSpPr>
            <a:spLocks noGrp="1"/>
          </p:cNvSpPr>
          <p:nvPr>
            <p:ph type="sldNum" sz="quarter" idx="12"/>
          </p:nvPr>
        </p:nvSpPr>
        <p:spPr/>
        <p:txBody>
          <a:bodyPr/>
          <a:lstStyle/>
          <a:p>
            <a:fld id="{23E04782-4D68-42E3-AABC-019FBACEC3DD}" type="slidenum">
              <a:rPr lang="en-US" altLang="ja-JP"/>
              <a:pPr/>
              <a:t>24</a:t>
            </a:fld>
            <a:endParaRPr lang="en-US" altLang="ja-JP"/>
          </a:p>
        </p:txBody>
      </p:sp>
      <p:sp>
        <p:nvSpPr>
          <p:cNvPr id="56322" name="Text Box 2">
            <a:extLst>
              <a:ext uri="{FF2B5EF4-FFF2-40B4-BE49-F238E27FC236}">
                <a16:creationId xmlns:a16="http://schemas.microsoft.com/office/drawing/2014/main" id="{982021E6-A94B-EE66-F2B6-B88576275858}"/>
              </a:ext>
            </a:extLst>
          </p:cNvPr>
          <p:cNvSpPr txBox="1">
            <a:spLocks noChangeArrowheads="1"/>
          </p:cNvSpPr>
          <p:nvPr/>
        </p:nvSpPr>
        <p:spPr bwMode="auto">
          <a:xfrm>
            <a:off x="361950" y="242888"/>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選択枝</a:t>
            </a:r>
            <a:r>
              <a:rPr lang="en-US" altLang="ja-JP" sz="2400" b="1"/>
              <a:t>3:</a:t>
            </a:r>
            <a:r>
              <a:rPr lang="ja-JP" altLang="en-US" sz="2400" b="1"/>
              <a:t>写真やデータの共有</a:t>
            </a:r>
          </a:p>
        </p:txBody>
      </p:sp>
      <p:sp>
        <p:nvSpPr>
          <p:cNvPr id="56323" name="Line 3">
            <a:extLst>
              <a:ext uri="{FF2B5EF4-FFF2-40B4-BE49-F238E27FC236}">
                <a16:creationId xmlns:a16="http://schemas.microsoft.com/office/drawing/2014/main" id="{992F4789-E2D0-A16B-7E9B-4E3D888CC99A}"/>
              </a:ext>
            </a:extLst>
          </p:cNvPr>
          <p:cNvSpPr>
            <a:spLocks noChangeShapeType="1"/>
          </p:cNvSpPr>
          <p:nvPr/>
        </p:nvSpPr>
        <p:spPr bwMode="auto">
          <a:xfrm>
            <a:off x="4733925" y="800100"/>
            <a:ext cx="0" cy="39624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6324" name="Text Box 4">
            <a:extLst>
              <a:ext uri="{FF2B5EF4-FFF2-40B4-BE49-F238E27FC236}">
                <a16:creationId xmlns:a16="http://schemas.microsoft.com/office/drawing/2014/main" id="{FAE0F832-AE91-ACD8-8B61-23DC27367BC5}"/>
              </a:ext>
            </a:extLst>
          </p:cNvPr>
          <p:cNvSpPr txBox="1">
            <a:spLocks noChangeArrowheads="1"/>
          </p:cNvSpPr>
          <p:nvPr/>
        </p:nvSpPr>
        <p:spPr bwMode="auto">
          <a:xfrm>
            <a:off x="892175" y="792163"/>
            <a:ext cx="17716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ja-JP" altLang="ja-JP" sz="1400" b="1"/>
          </a:p>
        </p:txBody>
      </p:sp>
      <p:sp>
        <p:nvSpPr>
          <p:cNvPr id="56325" name="Text Box 5">
            <a:extLst>
              <a:ext uri="{FF2B5EF4-FFF2-40B4-BE49-F238E27FC236}">
                <a16:creationId xmlns:a16="http://schemas.microsoft.com/office/drawing/2014/main" id="{43858976-8ADD-7029-3219-3F816CAA3F43}"/>
              </a:ext>
            </a:extLst>
          </p:cNvPr>
          <p:cNvSpPr txBox="1">
            <a:spLocks noChangeArrowheads="1"/>
          </p:cNvSpPr>
          <p:nvPr/>
        </p:nvSpPr>
        <p:spPr bwMode="auto">
          <a:xfrm>
            <a:off x="1136650" y="4976813"/>
            <a:ext cx="7140575" cy="527050"/>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　</a:t>
            </a:r>
            <a:r>
              <a:rPr lang="en-US" altLang="ja-JP" sz="1400"/>
              <a:t>DLNA</a:t>
            </a:r>
            <a:r>
              <a:rPr lang="ja-JP" altLang="en-US" sz="1400"/>
              <a:t>の機能では写真も共有できます。このため映像を共有するデバイスで写真も共有することができます。</a:t>
            </a:r>
          </a:p>
        </p:txBody>
      </p:sp>
      <p:sp>
        <p:nvSpPr>
          <p:cNvPr id="56326" name="Text Box 6">
            <a:extLst>
              <a:ext uri="{FF2B5EF4-FFF2-40B4-BE49-F238E27FC236}">
                <a16:creationId xmlns:a16="http://schemas.microsoft.com/office/drawing/2014/main" id="{89D8E446-2784-02FF-B83E-056CAECD8117}"/>
              </a:ext>
            </a:extLst>
          </p:cNvPr>
          <p:cNvSpPr txBox="1">
            <a:spLocks noChangeArrowheads="1"/>
          </p:cNvSpPr>
          <p:nvPr/>
        </p:nvSpPr>
        <p:spPr bwMode="auto">
          <a:xfrm>
            <a:off x="855663" y="712788"/>
            <a:ext cx="30781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b="1"/>
              <a:t>DLNA</a:t>
            </a:r>
            <a:r>
              <a:rPr lang="ja-JP" altLang="en-US" sz="1400" b="1"/>
              <a:t>サーバー</a:t>
            </a:r>
            <a:r>
              <a:rPr lang="en-US" altLang="ja-JP" sz="1400" b="1"/>
              <a:t>(</a:t>
            </a:r>
            <a:r>
              <a:rPr lang="ja-JP" altLang="en-US" sz="1400" b="1"/>
              <a:t>写真の蓄積</a:t>
            </a:r>
            <a:r>
              <a:rPr lang="en-US" altLang="ja-JP" sz="1400" b="1"/>
              <a:t>)</a:t>
            </a:r>
          </a:p>
        </p:txBody>
      </p:sp>
      <p:sp>
        <p:nvSpPr>
          <p:cNvPr id="56327" name="Text Box 7">
            <a:extLst>
              <a:ext uri="{FF2B5EF4-FFF2-40B4-BE49-F238E27FC236}">
                <a16:creationId xmlns:a16="http://schemas.microsoft.com/office/drawing/2014/main" id="{6E62BF36-20FA-4AB4-3730-283F69F22878}"/>
              </a:ext>
            </a:extLst>
          </p:cNvPr>
          <p:cNvSpPr txBox="1">
            <a:spLocks noChangeArrowheads="1"/>
          </p:cNvSpPr>
          <p:nvPr/>
        </p:nvSpPr>
        <p:spPr bwMode="auto">
          <a:xfrm>
            <a:off x="5030788" y="719138"/>
            <a:ext cx="30781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b="1"/>
              <a:t>DLNA</a:t>
            </a:r>
            <a:r>
              <a:rPr lang="ja-JP" altLang="en-US" sz="1400" b="1"/>
              <a:t>クライアント</a:t>
            </a:r>
            <a:r>
              <a:rPr lang="en-US" altLang="ja-JP" sz="1400" b="1"/>
              <a:t>(</a:t>
            </a:r>
            <a:r>
              <a:rPr lang="ja-JP" altLang="en-US" sz="1400" b="1"/>
              <a:t>写真再生</a:t>
            </a:r>
            <a:r>
              <a:rPr lang="en-US" altLang="ja-JP" sz="1400" b="1"/>
              <a:t>)</a:t>
            </a:r>
          </a:p>
        </p:txBody>
      </p:sp>
      <p:pic>
        <p:nvPicPr>
          <p:cNvPr id="56328" name="Picture 8">
            <a:extLst>
              <a:ext uri="{FF2B5EF4-FFF2-40B4-BE49-F238E27FC236}">
                <a16:creationId xmlns:a16="http://schemas.microsoft.com/office/drawing/2014/main" id="{2599065F-3C19-9EBE-DAC4-4E4C238E0A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213" y="1343025"/>
            <a:ext cx="987425" cy="314325"/>
          </a:xfrm>
          <a:prstGeom prst="rect">
            <a:avLst/>
          </a:prstGeom>
          <a:noFill/>
          <a:extLst>
            <a:ext uri="{909E8E84-426E-40DD-AFC4-6F175D3DCCD1}">
              <a14:hiddenFill xmlns:a14="http://schemas.microsoft.com/office/drawing/2010/main">
                <a:solidFill>
                  <a:srgbClr val="FFFFFF"/>
                </a:solidFill>
              </a14:hiddenFill>
            </a:ext>
          </a:extLst>
        </p:spPr>
      </p:pic>
      <p:pic>
        <p:nvPicPr>
          <p:cNvPr id="56330" name="Picture 10">
            <a:extLst>
              <a:ext uri="{FF2B5EF4-FFF2-40B4-BE49-F238E27FC236}">
                <a16:creationId xmlns:a16="http://schemas.microsoft.com/office/drawing/2014/main" id="{E11AE430-BAA8-0616-D256-645CC776B5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8150" y="1228725"/>
            <a:ext cx="766763" cy="600075"/>
          </a:xfrm>
          <a:prstGeom prst="rect">
            <a:avLst/>
          </a:prstGeom>
          <a:noFill/>
          <a:extLst>
            <a:ext uri="{909E8E84-426E-40DD-AFC4-6F175D3DCCD1}">
              <a14:hiddenFill xmlns:a14="http://schemas.microsoft.com/office/drawing/2010/main">
                <a:solidFill>
                  <a:srgbClr val="FFFFFF"/>
                </a:solidFill>
              </a14:hiddenFill>
            </a:ext>
          </a:extLst>
        </p:spPr>
      </p:pic>
      <p:pic>
        <p:nvPicPr>
          <p:cNvPr id="56331" name="Picture 11">
            <a:extLst>
              <a:ext uri="{FF2B5EF4-FFF2-40B4-BE49-F238E27FC236}">
                <a16:creationId xmlns:a16="http://schemas.microsoft.com/office/drawing/2014/main" id="{E049DE0C-1BA3-5386-0680-AF9468EBDC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7300" y="1368425"/>
            <a:ext cx="155575" cy="458788"/>
          </a:xfrm>
          <a:prstGeom prst="rect">
            <a:avLst/>
          </a:prstGeom>
          <a:noFill/>
          <a:extLst>
            <a:ext uri="{909E8E84-426E-40DD-AFC4-6F175D3DCCD1}">
              <a14:hiddenFill xmlns:a14="http://schemas.microsoft.com/office/drawing/2010/main">
                <a:solidFill>
                  <a:srgbClr val="FFFFFF"/>
                </a:solidFill>
              </a14:hiddenFill>
            </a:ext>
          </a:extLst>
        </p:spPr>
      </p:pic>
      <p:sp>
        <p:nvSpPr>
          <p:cNvPr id="56332" name="Line 12">
            <a:extLst>
              <a:ext uri="{FF2B5EF4-FFF2-40B4-BE49-F238E27FC236}">
                <a16:creationId xmlns:a16="http://schemas.microsoft.com/office/drawing/2014/main" id="{3633F64D-DB7F-ABAF-0F75-1776C825B8AE}"/>
              </a:ext>
            </a:extLst>
          </p:cNvPr>
          <p:cNvSpPr>
            <a:spLocks noChangeShapeType="1"/>
          </p:cNvSpPr>
          <p:nvPr/>
        </p:nvSpPr>
        <p:spPr bwMode="auto">
          <a:xfrm>
            <a:off x="2409825" y="1538288"/>
            <a:ext cx="18732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56334" name="Picture 14">
            <a:extLst>
              <a:ext uri="{FF2B5EF4-FFF2-40B4-BE49-F238E27FC236}">
                <a16:creationId xmlns:a16="http://schemas.microsoft.com/office/drawing/2014/main" id="{4F03E68C-4550-FEF8-C79C-CAC7D89C5A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00388" y="1225550"/>
            <a:ext cx="255587" cy="627063"/>
          </a:xfrm>
          <a:prstGeom prst="rect">
            <a:avLst/>
          </a:prstGeom>
          <a:noFill/>
          <a:extLst>
            <a:ext uri="{909E8E84-426E-40DD-AFC4-6F175D3DCCD1}">
              <a14:hiddenFill xmlns:a14="http://schemas.microsoft.com/office/drawing/2010/main">
                <a:solidFill>
                  <a:srgbClr val="FFFFFF"/>
                </a:solidFill>
              </a14:hiddenFill>
            </a:ext>
          </a:extLst>
        </p:spPr>
      </p:pic>
      <p:pic>
        <p:nvPicPr>
          <p:cNvPr id="56336" name="Picture 16">
            <a:extLst>
              <a:ext uri="{FF2B5EF4-FFF2-40B4-BE49-F238E27FC236}">
                <a16:creationId xmlns:a16="http://schemas.microsoft.com/office/drawing/2014/main" id="{184E90D9-37E1-97B4-E2C4-6D297C5437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52825" y="1279525"/>
            <a:ext cx="847725" cy="552450"/>
          </a:xfrm>
          <a:prstGeom prst="rect">
            <a:avLst/>
          </a:prstGeom>
          <a:noFill/>
          <a:extLst>
            <a:ext uri="{909E8E84-426E-40DD-AFC4-6F175D3DCCD1}">
              <a14:hiddenFill xmlns:a14="http://schemas.microsoft.com/office/drawing/2010/main">
                <a:solidFill>
                  <a:srgbClr val="FFFFFF"/>
                </a:solidFill>
              </a14:hiddenFill>
            </a:ext>
          </a:extLst>
        </p:spPr>
      </p:pic>
      <p:sp>
        <p:nvSpPr>
          <p:cNvPr id="56339" name="Line 19">
            <a:extLst>
              <a:ext uri="{FF2B5EF4-FFF2-40B4-BE49-F238E27FC236}">
                <a16:creationId xmlns:a16="http://schemas.microsoft.com/office/drawing/2014/main" id="{C49D5428-BC14-4D19-A920-7705ACB610C1}"/>
              </a:ext>
            </a:extLst>
          </p:cNvPr>
          <p:cNvSpPr>
            <a:spLocks noChangeShapeType="1"/>
          </p:cNvSpPr>
          <p:nvPr/>
        </p:nvSpPr>
        <p:spPr bwMode="auto">
          <a:xfrm>
            <a:off x="696913" y="2322513"/>
            <a:ext cx="7707312" cy="0"/>
          </a:xfrm>
          <a:prstGeom prst="line">
            <a:avLst/>
          </a:prstGeom>
          <a:noFill/>
          <a:ln w="9525">
            <a:solidFill>
              <a:schemeClr val="tx1"/>
            </a:solidFill>
            <a:prstDash val="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6341" name="Text Box 21">
            <a:extLst>
              <a:ext uri="{FF2B5EF4-FFF2-40B4-BE49-F238E27FC236}">
                <a16:creationId xmlns:a16="http://schemas.microsoft.com/office/drawing/2014/main" id="{69EBF727-A0E4-3A88-BDDB-CA7425D145C1}"/>
              </a:ext>
            </a:extLst>
          </p:cNvPr>
          <p:cNvSpPr txBox="1">
            <a:spLocks noChangeArrowheads="1"/>
          </p:cNvSpPr>
          <p:nvPr/>
        </p:nvSpPr>
        <p:spPr bwMode="auto">
          <a:xfrm>
            <a:off x="2144713" y="2846388"/>
            <a:ext cx="1654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400"/>
              <a:t>NAS</a:t>
            </a:r>
          </a:p>
        </p:txBody>
      </p:sp>
      <p:pic>
        <p:nvPicPr>
          <p:cNvPr id="56345" name="Picture 25">
            <a:extLst>
              <a:ext uri="{FF2B5EF4-FFF2-40B4-BE49-F238E27FC236}">
                <a16:creationId xmlns:a16="http://schemas.microsoft.com/office/drawing/2014/main" id="{DE2C0B9A-E798-96A6-2F8D-64E96A339A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37288" y="1812925"/>
            <a:ext cx="5080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56346" name="Picture 26">
            <a:extLst>
              <a:ext uri="{FF2B5EF4-FFF2-40B4-BE49-F238E27FC236}">
                <a16:creationId xmlns:a16="http://schemas.microsoft.com/office/drawing/2014/main" id="{1F164F5D-C2D3-93A3-40F0-70CD97A6060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80150" y="1111250"/>
            <a:ext cx="679450" cy="608013"/>
          </a:xfrm>
          <a:prstGeom prst="rect">
            <a:avLst/>
          </a:prstGeom>
          <a:noFill/>
          <a:extLst>
            <a:ext uri="{909E8E84-426E-40DD-AFC4-6F175D3DCCD1}">
              <a14:hiddenFill xmlns:a14="http://schemas.microsoft.com/office/drawing/2010/main">
                <a:solidFill>
                  <a:srgbClr val="FFFFFF"/>
                </a:solidFill>
              </a14:hiddenFill>
            </a:ext>
          </a:extLst>
        </p:spPr>
      </p:pic>
      <p:pic>
        <p:nvPicPr>
          <p:cNvPr id="56347" name="Picture 27">
            <a:extLst>
              <a:ext uri="{FF2B5EF4-FFF2-40B4-BE49-F238E27FC236}">
                <a16:creationId xmlns:a16="http://schemas.microsoft.com/office/drawing/2014/main" id="{1C8FFC4E-B4BF-01B2-34D7-6040AFE7FF2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70738" y="1131888"/>
            <a:ext cx="303212" cy="523875"/>
          </a:xfrm>
          <a:prstGeom prst="rect">
            <a:avLst/>
          </a:prstGeom>
          <a:noFill/>
          <a:extLst>
            <a:ext uri="{909E8E84-426E-40DD-AFC4-6F175D3DCCD1}">
              <a14:hiddenFill xmlns:a14="http://schemas.microsoft.com/office/drawing/2010/main">
                <a:solidFill>
                  <a:srgbClr val="FFFFFF"/>
                </a:solidFill>
              </a14:hiddenFill>
            </a:ext>
          </a:extLst>
        </p:spPr>
      </p:pic>
      <p:pic>
        <p:nvPicPr>
          <p:cNvPr id="56348" name="Picture 28">
            <a:extLst>
              <a:ext uri="{FF2B5EF4-FFF2-40B4-BE49-F238E27FC236}">
                <a16:creationId xmlns:a16="http://schemas.microsoft.com/office/drawing/2014/main" id="{76AD0B70-1077-A7B4-9900-046F71A555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1100" y="1065213"/>
            <a:ext cx="1031875" cy="328612"/>
          </a:xfrm>
          <a:prstGeom prst="rect">
            <a:avLst/>
          </a:prstGeom>
          <a:noFill/>
          <a:extLst>
            <a:ext uri="{909E8E84-426E-40DD-AFC4-6F175D3DCCD1}">
              <a14:hiddenFill xmlns:a14="http://schemas.microsoft.com/office/drawing/2010/main">
                <a:solidFill>
                  <a:srgbClr val="FFFFFF"/>
                </a:solidFill>
              </a14:hiddenFill>
            </a:ext>
          </a:extLst>
        </p:spPr>
      </p:pic>
      <p:pic>
        <p:nvPicPr>
          <p:cNvPr id="56350" name="Picture 30">
            <a:extLst>
              <a:ext uri="{FF2B5EF4-FFF2-40B4-BE49-F238E27FC236}">
                <a16:creationId xmlns:a16="http://schemas.microsoft.com/office/drawing/2014/main" id="{D15359FE-ADA2-DAE0-97D0-33B6C114F6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0313" y="1454150"/>
            <a:ext cx="766762" cy="600075"/>
          </a:xfrm>
          <a:prstGeom prst="rect">
            <a:avLst/>
          </a:prstGeom>
          <a:noFill/>
          <a:extLst>
            <a:ext uri="{909E8E84-426E-40DD-AFC4-6F175D3DCCD1}">
              <a14:hiddenFill xmlns:a14="http://schemas.microsoft.com/office/drawing/2010/main">
                <a:solidFill>
                  <a:srgbClr val="FFFFFF"/>
                </a:solidFill>
              </a14:hiddenFill>
            </a:ext>
          </a:extLst>
        </p:spPr>
      </p:pic>
      <p:pic>
        <p:nvPicPr>
          <p:cNvPr id="56355" name="Picture 35">
            <a:extLst>
              <a:ext uri="{FF2B5EF4-FFF2-40B4-BE49-F238E27FC236}">
                <a16:creationId xmlns:a16="http://schemas.microsoft.com/office/drawing/2014/main" id="{ACBC97FD-81EE-0D97-EE26-CA3685A6E59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53338" y="1357313"/>
            <a:ext cx="485775" cy="485775"/>
          </a:xfrm>
          <a:prstGeom prst="rect">
            <a:avLst/>
          </a:prstGeom>
          <a:noFill/>
          <a:extLst>
            <a:ext uri="{909E8E84-426E-40DD-AFC4-6F175D3DCCD1}">
              <a14:hiddenFill xmlns:a14="http://schemas.microsoft.com/office/drawing/2010/main">
                <a:solidFill>
                  <a:srgbClr val="FFFFFF"/>
                </a:solidFill>
              </a14:hiddenFill>
            </a:ext>
          </a:extLst>
        </p:spPr>
      </p:pic>
      <p:sp>
        <p:nvSpPr>
          <p:cNvPr id="56357" name="Text Box 37">
            <a:extLst>
              <a:ext uri="{FF2B5EF4-FFF2-40B4-BE49-F238E27FC236}">
                <a16:creationId xmlns:a16="http://schemas.microsoft.com/office/drawing/2014/main" id="{58A95F8C-1B51-6A2C-5C2A-D65117B51CCA}"/>
              </a:ext>
            </a:extLst>
          </p:cNvPr>
          <p:cNvSpPr txBox="1">
            <a:spLocks noChangeArrowheads="1"/>
          </p:cNvSpPr>
          <p:nvPr/>
        </p:nvSpPr>
        <p:spPr bwMode="auto">
          <a:xfrm>
            <a:off x="877888" y="2476500"/>
            <a:ext cx="35861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b="1"/>
              <a:t>ネットワークサーバー</a:t>
            </a:r>
            <a:r>
              <a:rPr lang="en-US" altLang="ja-JP" sz="1400" b="1"/>
              <a:t>(</a:t>
            </a:r>
            <a:r>
              <a:rPr lang="ja-JP" altLang="en-US" sz="1400" b="1"/>
              <a:t>写真・データ蓄積</a:t>
            </a:r>
            <a:r>
              <a:rPr lang="en-US" altLang="ja-JP" sz="1400" b="1"/>
              <a:t>)</a:t>
            </a:r>
          </a:p>
        </p:txBody>
      </p:sp>
      <p:sp>
        <p:nvSpPr>
          <p:cNvPr id="56358" name="AutoShape 38">
            <a:extLst>
              <a:ext uri="{FF2B5EF4-FFF2-40B4-BE49-F238E27FC236}">
                <a16:creationId xmlns:a16="http://schemas.microsoft.com/office/drawing/2014/main" id="{DFDE6853-8177-90A0-A740-0255EB73A14B}"/>
              </a:ext>
            </a:extLst>
          </p:cNvPr>
          <p:cNvSpPr>
            <a:spLocks noChangeArrowheads="1"/>
          </p:cNvSpPr>
          <p:nvPr/>
        </p:nvSpPr>
        <p:spPr bwMode="auto">
          <a:xfrm>
            <a:off x="4411663" y="1233488"/>
            <a:ext cx="566737" cy="434975"/>
          </a:xfrm>
          <a:prstGeom prst="leftRightArrow">
            <a:avLst>
              <a:gd name="adj1" fmla="val 50000"/>
              <a:gd name="adj2" fmla="val 26058"/>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56359" name="Picture 39">
            <a:extLst>
              <a:ext uri="{FF2B5EF4-FFF2-40B4-BE49-F238E27FC236}">
                <a16:creationId xmlns:a16="http://schemas.microsoft.com/office/drawing/2014/main" id="{1ACF44CF-A576-BDC5-19F2-4E9730E0C50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73175" y="3136900"/>
            <a:ext cx="433388" cy="838200"/>
          </a:xfrm>
          <a:prstGeom prst="rect">
            <a:avLst/>
          </a:prstGeom>
          <a:noFill/>
          <a:extLst>
            <a:ext uri="{909E8E84-426E-40DD-AFC4-6F175D3DCCD1}">
              <a14:hiddenFill xmlns:a14="http://schemas.microsoft.com/office/drawing/2010/main">
                <a:solidFill>
                  <a:srgbClr val="FFFFFF"/>
                </a:solidFill>
              </a14:hiddenFill>
            </a:ext>
          </a:extLst>
        </p:spPr>
      </p:pic>
      <p:pic>
        <p:nvPicPr>
          <p:cNvPr id="56340" name="Picture 20">
            <a:extLst>
              <a:ext uri="{FF2B5EF4-FFF2-40B4-BE49-F238E27FC236}">
                <a16:creationId xmlns:a16="http://schemas.microsoft.com/office/drawing/2014/main" id="{01B33EA4-19E1-B709-3CAE-22328BDFBF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3488" y="2711450"/>
            <a:ext cx="371475" cy="582613"/>
          </a:xfrm>
          <a:prstGeom prst="rect">
            <a:avLst/>
          </a:prstGeom>
          <a:noFill/>
          <a:extLst>
            <a:ext uri="{909E8E84-426E-40DD-AFC4-6F175D3DCCD1}">
              <a14:hiddenFill xmlns:a14="http://schemas.microsoft.com/office/drawing/2010/main">
                <a:solidFill>
                  <a:srgbClr val="FFFFFF"/>
                </a:solidFill>
              </a14:hiddenFill>
            </a:ext>
          </a:extLst>
        </p:spPr>
      </p:pic>
      <p:pic>
        <p:nvPicPr>
          <p:cNvPr id="56360" name="Picture 40">
            <a:extLst>
              <a:ext uri="{FF2B5EF4-FFF2-40B4-BE49-F238E27FC236}">
                <a16:creationId xmlns:a16="http://schemas.microsoft.com/office/drawing/2014/main" id="{E64C9458-F037-9E39-E0C0-D6B0606868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6738" y="3394075"/>
            <a:ext cx="155575" cy="458788"/>
          </a:xfrm>
          <a:prstGeom prst="rect">
            <a:avLst/>
          </a:prstGeom>
          <a:noFill/>
          <a:extLst>
            <a:ext uri="{909E8E84-426E-40DD-AFC4-6F175D3DCCD1}">
              <a14:hiddenFill xmlns:a14="http://schemas.microsoft.com/office/drawing/2010/main">
                <a:solidFill>
                  <a:srgbClr val="FFFFFF"/>
                </a:solidFill>
              </a14:hiddenFill>
            </a:ext>
          </a:extLst>
        </p:spPr>
      </p:pic>
      <p:sp>
        <p:nvSpPr>
          <p:cNvPr id="56361" name="Line 41">
            <a:extLst>
              <a:ext uri="{FF2B5EF4-FFF2-40B4-BE49-F238E27FC236}">
                <a16:creationId xmlns:a16="http://schemas.microsoft.com/office/drawing/2014/main" id="{679D59B7-C006-D685-DC52-AF92946A2E67}"/>
              </a:ext>
            </a:extLst>
          </p:cNvPr>
          <p:cNvSpPr>
            <a:spLocks noChangeShapeType="1"/>
          </p:cNvSpPr>
          <p:nvPr/>
        </p:nvSpPr>
        <p:spPr bwMode="auto">
          <a:xfrm>
            <a:off x="1646238" y="3578225"/>
            <a:ext cx="18732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6362" name="Text Box 42">
            <a:extLst>
              <a:ext uri="{FF2B5EF4-FFF2-40B4-BE49-F238E27FC236}">
                <a16:creationId xmlns:a16="http://schemas.microsoft.com/office/drawing/2014/main" id="{32B7C371-9175-87CA-4A51-399DA43DF03E}"/>
              </a:ext>
            </a:extLst>
          </p:cNvPr>
          <p:cNvSpPr txBox="1">
            <a:spLocks noChangeArrowheads="1"/>
          </p:cNvSpPr>
          <p:nvPr/>
        </p:nvSpPr>
        <p:spPr bwMode="auto">
          <a:xfrm>
            <a:off x="2166938" y="3362325"/>
            <a:ext cx="21764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無線</a:t>
            </a:r>
            <a:r>
              <a:rPr lang="en-US" altLang="ja-JP" sz="1400"/>
              <a:t>LAN</a:t>
            </a:r>
            <a:r>
              <a:rPr lang="ja-JP" altLang="en-US" sz="1400"/>
              <a:t>ルータ</a:t>
            </a:r>
            <a:r>
              <a:rPr lang="en-US" altLang="ja-JP" sz="1400"/>
              <a:t>+HDD</a:t>
            </a:r>
          </a:p>
        </p:txBody>
      </p:sp>
      <p:pic>
        <p:nvPicPr>
          <p:cNvPr id="56363" name="Picture 43">
            <a:extLst>
              <a:ext uri="{FF2B5EF4-FFF2-40B4-BE49-F238E27FC236}">
                <a16:creationId xmlns:a16="http://schemas.microsoft.com/office/drawing/2014/main" id="{9A02B3D1-352E-9E09-F0F2-3F6747BEEE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4425" y="4051300"/>
            <a:ext cx="847725" cy="552450"/>
          </a:xfrm>
          <a:prstGeom prst="rect">
            <a:avLst/>
          </a:prstGeom>
          <a:noFill/>
          <a:extLst>
            <a:ext uri="{909E8E84-426E-40DD-AFC4-6F175D3DCCD1}">
              <a14:hiddenFill xmlns:a14="http://schemas.microsoft.com/office/drawing/2010/main">
                <a:solidFill>
                  <a:srgbClr val="FFFFFF"/>
                </a:solidFill>
              </a14:hiddenFill>
            </a:ext>
          </a:extLst>
        </p:spPr>
      </p:pic>
      <p:sp>
        <p:nvSpPr>
          <p:cNvPr id="56364" name="Text Box 44">
            <a:extLst>
              <a:ext uri="{FF2B5EF4-FFF2-40B4-BE49-F238E27FC236}">
                <a16:creationId xmlns:a16="http://schemas.microsoft.com/office/drawing/2014/main" id="{08FB4452-5832-004C-E78C-249501E7AB18}"/>
              </a:ext>
            </a:extLst>
          </p:cNvPr>
          <p:cNvSpPr txBox="1">
            <a:spLocks noChangeArrowheads="1"/>
          </p:cNvSpPr>
          <p:nvPr/>
        </p:nvSpPr>
        <p:spPr bwMode="auto">
          <a:xfrm>
            <a:off x="2176463" y="4124325"/>
            <a:ext cx="21764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400"/>
              <a:t>(</a:t>
            </a:r>
            <a:r>
              <a:rPr lang="ja-JP" altLang="en-US" sz="1400"/>
              <a:t>パソコンの共有ディスク</a:t>
            </a:r>
            <a:r>
              <a:rPr lang="en-US" altLang="ja-JP" sz="1400"/>
              <a:t>)</a:t>
            </a:r>
          </a:p>
        </p:txBody>
      </p:sp>
      <p:sp>
        <p:nvSpPr>
          <p:cNvPr id="56365" name="AutoShape 45">
            <a:extLst>
              <a:ext uri="{FF2B5EF4-FFF2-40B4-BE49-F238E27FC236}">
                <a16:creationId xmlns:a16="http://schemas.microsoft.com/office/drawing/2014/main" id="{AD89B9CB-C6D1-2E2D-14E7-89FBF4BB24E4}"/>
              </a:ext>
            </a:extLst>
          </p:cNvPr>
          <p:cNvSpPr>
            <a:spLocks noChangeArrowheads="1"/>
          </p:cNvSpPr>
          <p:nvPr/>
        </p:nvSpPr>
        <p:spPr bwMode="auto">
          <a:xfrm>
            <a:off x="4448175" y="2851150"/>
            <a:ext cx="566738" cy="434975"/>
          </a:xfrm>
          <a:prstGeom prst="leftRightArrow">
            <a:avLst>
              <a:gd name="adj1" fmla="val 50000"/>
              <a:gd name="adj2" fmla="val 26058"/>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56366" name="Picture 46">
            <a:extLst>
              <a:ext uri="{FF2B5EF4-FFF2-40B4-BE49-F238E27FC236}">
                <a16:creationId xmlns:a16="http://schemas.microsoft.com/office/drawing/2014/main" id="{EB11C7EA-C573-F1EB-07FD-A795178FC19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48263" y="2840038"/>
            <a:ext cx="679450" cy="608012"/>
          </a:xfrm>
          <a:prstGeom prst="rect">
            <a:avLst/>
          </a:prstGeom>
          <a:noFill/>
          <a:extLst>
            <a:ext uri="{909E8E84-426E-40DD-AFC4-6F175D3DCCD1}">
              <a14:hiddenFill xmlns:a14="http://schemas.microsoft.com/office/drawing/2010/main">
                <a:solidFill>
                  <a:srgbClr val="FFFFFF"/>
                </a:solidFill>
              </a14:hiddenFill>
            </a:ext>
          </a:extLst>
        </p:spPr>
      </p:pic>
      <p:pic>
        <p:nvPicPr>
          <p:cNvPr id="56367" name="Picture 47">
            <a:extLst>
              <a:ext uri="{FF2B5EF4-FFF2-40B4-BE49-F238E27FC236}">
                <a16:creationId xmlns:a16="http://schemas.microsoft.com/office/drawing/2014/main" id="{4B802A8E-B06D-E0AA-537B-032FA7794C7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84800" y="3498850"/>
            <a:ext cx="303213" cy="523875"/>
          </a:xfrm>
          <a:prstGeom prst="rect">
            <a:avLst/>
          </a:prstGeom>
          <a:noFill/>
          <a:extLst>
            <a:ext uri="{909E8E84-426E-40DD-AFC4-6F175D3DCCD1}">
              <a14:hiddenFill xmlns:a14="http://schemas.microsoft.com/office/drawing/2010/main">
                <a:solidFill>
                  <a:srgbClr val="FFFFFF"/>
                </a:solidFill>
              </a14:hiddenFill>
            </a:ext>
          </a:extLst>
        </p:spPr>
      </p:pic>
      <p:sp>
        <p:nvSpPr>
          <p:cNvPr id="56368" name="Text Box 48">
            <a:extLst>
              <a:ext uri="{FF2B5EF4-FFF2-40B4-BE49-F238E27FC236}">
                <a16:creationId xmlns:a16="http://schemas.microsoft.com/office/drawing/2014/main" id="{F98A3447-B3A9-DD17-C93B-29D4D6D4EF56}"/>
              </a:ext>
            </a:extLst>
          </p:cNvPr>
          <p:cNvSpPr txBox="1">
            <a:spLocks noChangeArrowheads="1"/>
          </p:cNvSpPr>
          <p:nvPr/>
        </p:nvSpPr>
        <p:spPr bwMode="auto">
          <a:xfrm>
            <a:off x="6121400" y="2905125"/>
            <a:ext cx="25257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パソコン</a:t>
            </a:r>
          </a:p>
        </p:txBody>
      </p:sp>
      <p:sp>
        <p:nvSpPr>
          <p:cNvPr id="56369" name="Text Box 49">
            <a:extLst>
              <a:ext uri="{FF2B5EF4-FFF2-40B4-BE49-F238E27FC236}">
                <a16:creationId xmlns:a16="http://schemas.microsoft.com/office/drawing/2014/main" id="{47B3DC27-EDB9-5718-05E5-77F4AC80684D}"/>
              </a:ext>
            </a:extLst>
          </p:cNvPr>
          <p:cNvSpPr txBox="1">
            <a:spLocks noChangeArrowheads="1"/>
          </p:cNvSpPr>
          <p:nvPr/>
        </p:nvSpPr>
        <p:spPr bwMode="auto">
          <a:xfrm>
            <a:off x="6156325" y="3549650"/>
            <a:ext cx="25257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スマホ・タブレット</a:t>
            </a:r>
            <a:r>
              <a:rPr lang="en-US" altLang="ja-JP" sz="1400"/>
              <a:t>(</a:t>
            </a:r>
            <a:r>
              <a:rPr lang="ja-JP" altLang="en-US" sz="1400"/>
              <a:t>共有ソフト</a:t>
            </a:r>
            <a:r>
              <a:rPr lang="en-US" altLang="ja-JP" sz="1400"/>
              <a:t>)</a:t>
            </a:r>
          </a:p>
        </p:txBody>
      </p:sp>
      <p:sp>
        <p:nvSpPr>
          <p:cNvPr id="56370" name="Text Box 50">
            <a:extLst>
              <a:ext uri="{FF2B5EF4-FFF2-40B4-BE49-F238E27FC236}">
                <a16:creationId xmlns:a16="http://schemas.microsoft.com/office/drawing/2014/main" id="{E09E14EA-59D8-2B45-AC4A-0729F114BBD0}"/>
              </a:ext>
            </a:extLst>
          </p:cNvPr>
          <p:cNvSpPr txBox="1">
            <a:spLocks noChangeArrowheads="1"/>
          </p:cNvSpPr>
          <p:nvPr/>
        </p:nvSpPr>
        <p:spPr bwMode="auto">
          <a:xfrm>
            <a:off x="1143000" y="5738813"/>
            <a:ext cx="7140575" cy="739775"/>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　ネットワーク上でデータを共有するためにはネットワークサーバーを使用する必要があります。</a:t>
            </a:r>
            <a:br>
              <a:rPr lang="ja-JP" altLang="en-US" sz="1400"/>
            </a:br>
            <a:r>
              <a:rPr lang="ja-JP" altLang="en-US" sz="1400"/>
              <a:t>製品として</a:t>
            </a:r>
            <a:r>
              <a:rPr lang="en-US" altLang="ja-JP" sz="1400"/>
              <a:t>NAS</a:t>
            </a:r>
            <a:r>
              <a:rPr lang="ja-JP" altLang="en-US" sz="1400"/>
              <a:t>を使用することが一般的ですが、多くの無線</a:t>
            </a:r>
            <a:r>
              <a:rPr lang="en-US" altLang="ja-JP" sz="1400"/>
              <a:t>LAN</a:t>
            </a:r>
            <a:r>
              <a:rPr lang="ja-JP" altLang="en-US" sz="1400"/>
              <a:t>ルーターには</a:t>
            </a:r>
            <a:r>
              <a:rPr lang="en-US" altLang="ja-JP" sz="1400"/>
              <a:t>HDD</a:t>
            </a:r>
            <a:r>
              <a:rPr lang="ja-JP" altLang="en-US" sz="1400"/>
              <a:t>を追加することにより</a:t>
            </a:r>
            <a:r>
              <a:rPr lang="en-US" altLang="ja-JP" sz="1400"/>
              <a:t>NAS</a:t>
            </a:r>
            <a:r>
              <a:rPr lang="ja-JP" altLang="en-US" sz="1400"/>
              <a:t>になる機能を持っています。</a:t>
            </a:r>
          </a:p>
        </p:txBody>
      </p:sp>
      <p:pic>
        <p:nvPicPr>
          <p:cNvPr id="56371" name="Picture 51">
            <a:extLst>
              <a:ext uri="{FF2B5EF4-FFF2-40B4-BE49-F238E27FC236}">
                <a16:creationId xmlns:a16="http://schemas.microsoft.com/office/drawing/2014/main" id="{7B43BD2C-3190-DAC2-E6FC-3078569D266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48263" y="2840038"/>
            <a:ext cx="679450" cy="608012"/>
          </a:xfrm>
          <a:prstGeom prst="rect">
            <a:avLst/>
          </a:prstGeom>
          <a:noFill/>
          <a:extLst>
            <a:ext uri="{909E8E84-426E-40DD-AFC4-6F175D3DCCD1}">
              <a14:hiddenFill xmlns:a14="http://schemas.microsoft.com/office/drawing/2010/main">
                <a:solidFill>
                  <a:srgbClr val="FFFFFF"/>
                </a:solidFill>
              </a14:hiddenFill>
            </a:ext>
          </a:extLst>
        </p:spPr>
      </p:pic>
      <p:pic>
        <p:nvPicPr>
          <p:cNvPr id="56372" name="Picture 52">
            <a:extLst>
              <a:ext uri="{FF2B5EF4-FFF2-40B4-BE49-F238E27FC236}">
                <a16:creationId xmlns:a16="http://schemas.microsoft.com/office/drawing/2014/main" id="{19D1A331-9880-A975-041E-EFB5BC21E89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84800" y="3498850"/>
            <a:ext cx="303213" cy="5238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スライド番号プレースホルダー 3">
            <a:extLst>
              <a:ext uri="{FF2B5EF4-FFF2-40B4-BE49-F238E27FC236}">
                <a16:creationId xmlns:a16="http://schemas.microsoft.com/office/drawing/2014/main" id="{54D7AF39-FB32-0C51-476C-AB6BC38995CD}"/>
              </a:ext>
            </a:extLst>
          </p:cNvPr>
          <p:cNvSpPr>
            <a:spLocks noGrp="1"/>
          </p:cNvSpPr>
          <p:nvPr>
            <p:ph type="sldNum" sz="quarter" idx="12"/>
          </p:nvPr>
        </p:nvSpPr>
        <p:spPr/>
        <p:txBody>
          <a:bodyPr/>
          <a:lstStyle/>
          <a:p>
            <a:fld id="{E026F4EE-ECE0-44C9-8F6C-C24A8213873C}" type="slidenum">
              <a:rPr lang="en-US" altLang="ja-JP"/>
              <a:pPr/>
              <a:t>25</a:t>
            </a:fld>
            <a:endParaRPr lang="en-US" altLang="ja-JP"/>
          </a:p>
        </p:txBody>
      </p:sp>
      <p:sp>
        <p:nvSpPr>
          <p:cNvPr id="57346" name="Text Box 2">
            <a:extLst>
              <a:ext uri="{FF2B5EF4-FFF2-40B4-BE49-F238E27FC236}">
                <a16:creationId xmlns:a16="http://schemas.microsoft.com/office/drawing/2014/main" id="{F6DD5395-FC29-CB86-0DE9-2C817EB0B6A2}"/>
              </a:ext>
            </a:extLst>
          </p:cNvPr>
          <p:cNvSpPr txBox="1">
            <a:spLocks noChangeArrowheads="1"/>
          </p:cNvSpPr>
          <p:nvPr/>
        </p:nvSpPr>
        <p:spPr bwMode="auto">
          <a:xfrm>
            <a:off x="361950" y="242888"/>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選択枝</a:t>
            </a:r>
            <a:r>
              <a:rPr lang="en-US" altLang="ja-JP" sz="2400" b="1"/>
              <a:t>4:</a:t>
            </a:r>
            <a:r>
              <a:rPr lang="ja-JP" altLang="en-US" sz="2400" b="1"/>
              <a:t>プリンターの共有</a:t>
            </a:r>
          </a:p>
        </p:txBody>
      </p:sp>
      <p:sp>
        <p:nvSpPr>
          <p:cNvPr id="57347" name="Line 3">
            <a:extLst>
              <a:ext uri="{FF2B5EF4-FFF2-40B4-BE49-F238E27FC236}">
                <a16:creationId xmlns:a16="http://schemas.microsoft.com/office/drawing/2014/main" id="{625AF6FF-4F2C-7380-7E90-88500987CFD1}"/>
              </a:ext>
            </a:extLst>
          </p:cNvPr>
          <p:cNvSpPr>
            <a:spLocks noChangeShapeType="1"/>
          </p:cNvSpPr>
          <p:nvPr/>
        </p:nvSpPr>
        <p:spPr bwMode="auto">
          <a:xfrm>
            <a:off x="4864100" y="828675"/>
            <a:ext cx="0" cy="3251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7349" name="Text Box 5">
            <a:extLst>
              <a:ext uri="{FF2B5EF4-FFF2-40B4-BE49-F238E27FC236}">
                <a16:creationId xmlns:a16="http://schemas.microsoft.com/office/drawing/2014/main" id="{861583D4-1C85-4520-CA9E-167644BE549C}"/>
              </a:ext>
            </a:extLst>
          </p:cNvPr>
          <p:cNvSpPr txBox="1">
            <a:spLocks noChangeArrowheads="1"/>
          </p:cNvSpPr>
          <p:nvPr/>
        </p:nvSpPr>
        <p:spPr bwMode="auto">
          <a:xfrm>
            <a:off x="1108075" y="4787900"/>
            <a:ext cx="7140575" cy="952500"/>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最近のプリンターは無線</a:t>
            </a:r>
            <a:r>
              <a:rPr lang="en-US" altLang="ja-JP" sz="1400"/>
              <a:t>LAN</a:t>
            </a:r>
            <a:r>
              <a:rPr lang="ja-JP" altLang="en-US" sz="1400"/>
              <a:t>機能がついたものが増えています。これらのプリンターはすぐに共有することができます。</a:t>
            </a:r>
            <a:br>
              <a:rPr lang="ja-JP" altLang="en-US" sz="1400"/>
            </a:br>
            <a:r>
              <a:rPr lang="en-US" altLang="ja-JP" sz="1400"/>
              <a:t>NAS</a:t>
            </a:r>
            <a:r>
              <a:rPr lang="ja-JP" altLang="en-US" sz="1400"/>
              <a:t>や無線</a:t>
            </a:r>
            <a:r>
              <a:rPr lang="en-US" altLang="ja-JP" sz="1400"/>
              <a:t>LAN</a:t>
            </a:r>
            <a:r>
              <a:rPr lang="ja-JP" altLang="en-US" sz="1400"/>
              <a:t>ルーターにプリンターを接続してネットワークプリンターとして共有して使用することもできます。</a:t>
            </a:r>
          </a:p>
        </p:txBody>
      </p:sp>
      <p:sp>
        <p:nvSpPr>
          <p:cNvPr id="57359" name="Text Box 15">
            <a:extLst>
              <a:ext uri="{FF2B5EF4-FFF2-40B4-BE49-F238E27FC236}">
                <a16:creationId xmlns:a16="http://schemas.microsoft.com/office/drawing/2014/main" id="{E7423E51-144A-4B47-24AD-7E8B750A3FD4}"/>
              </a:ext>
            </a:extLst>
          </p:cNvPr>
          <p:cNvSpPr txBox="1">
            <a:spLocks noChangeArrowheads="1"/>
          </p:cNvSpPr>
          <p:nvPr/>
        </p:nvSpPr>
        <p:spPr bwMode="auto">
          <a:xfrm>
            <a:off x="2305050" y="2192338"/>
            <a:ext cx="1654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400"/>
              <a:t>NAS+</a:t>
            </a:r>
            <a:r>
              <a:rPr lang="ja-JP" altLang="en-US" sz="1400"/>
              <a:t>プリンター</a:t>
            </a:r>
          </a:p>
        </p:txBody>
      </p:sp>
      <p:sp>
        <p:nvSpPr>
          <p:cNvPr id="57366" name="Text Box 22">
            <a:extLst>
              <a:ext uri="{FF2B5EF4-FFF2-40B4-BE49-F238E27FC236}">
                <a16:creationId xmlns:a16="http://schemas.microsoft.com/office/drawing/2014/main" id="{5A902E05-9F88-5DFA-F950-57BC322DB170}"/>
              </a:ext>
            </a:extLst>
          </p:cNvPr>
          <p:cNvSpPr txBox="1">
            <a:spLocks noChangeArrowheads="1"/>
          </p:cNvSpPr>
          <p:nvPr/>
        </p:nvSpPr>
        <p:spPr bwMode="auto">
          <a:xfrm>
            <a:off x="719138" y="822325"/>
            <a:ext cx="35861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b="1"/>
              <a:t>ネットワークプリンター</a:t>
            </a:r>
          </a:p>
        </p:txBody>
      </p:sp>
      <p:pic>
        <p:nvPicPr>
          <p:cNvPr id="57368" name="Picture 24">
            <a:extLst>
              <a:ext uri="{FF2B5EF4-FFF2-40B4-BE49-F238E27FC236}">
                <a16:creationId xmlns:a16="http://schemas.microsoft.com/office/drawing/2014/main" id="{AE6E7491-1526-5DDD-23E9-7696DEE7F6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6950" y="2586038"/>
            <a:ext cx="433388" cy="838200"/>
          </a:xfrm>
          <a:prstGeom prst="rect">
            <a:avLst/>
          </a:prstGeom>
          <a:noFill/>
          <a:extLst>
            <a:ext uri="{909E8E84-426E-40DD-AFC4-6F175D3DCCD1}">
              <a14:hiddenFill xmlns:a14="http://schemas.microsoft.com/office/drawing/2010/main">
                <a:solidFill>
                  <a:srgbClr val="FFFFFF"/>
                </a:solidFill>
              </a14:hiddenFill>
            </a:ext>
          </a:extLst>
        </p:spPr>
      </p:pic>
      <p:pic>
        <p:nvPicPr>
          <p:cNvPr id="57369" name="Picture 25">
            <a:extLst>
              <a:ext uri="{FF2B5EF4-FFF2-40B4-BE49-F238E27FC236}">
                <a16:creationId xmlns:a16="http://schemas.microsoft.com/office/drawing/2014/main" id="{80599C5C-E90E-FA45-1F53-3878A82B6F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8688" y="2073275"/>
            <a:ext cx="371475" cy="582613"/>
          </a:xfrm>
          <a:prstGeom prst="rect">
            <a:avLst/>
          </a:prstGeom>
          <a:noFill/>
          <a:extLst>
            <a:ext uri="{909E8E84-426E-40DD-AFC4-6F175D3DCCD1}">
              <a14:hiddenFill xmlns:a14="http://schemas.microsoft.com/office/drawing/2010/main">
                <a:solidFill>
                  <a:srgbClr val="FFFFFF"/>
                </a:solidFill>
              </a14:hiddenFill>
            </a:ext>
          </a:extLst>
        </p:spPr>
      </p:pic>
      <p:sp>
        <p:nvSpPr>
          <p:cNvPr id="57372" name="Text Box 28">
            <a:extLst>
              <a:ext uri="{FF2B5EF4-FFF2-40B4-BE49-F238E27FC236}">
                <a16:creationId xmlns:a16="http://schemas.microsoft.com/office/drawing/2014/main" id="{B30BA905-504D-7A53-32C6-970B1A13D464}"/>
              </a:ext>
            </a:extLst>
          </p:cNvPr>
          <p:cNvSpPr txBox="1">
            <a:spLocks noChangeArrowheads="1"/>
          </p:cNvSpPr>
          <p:nvPr/>
        </p:nvSpPr>
        <p:spPr bwMode="auto">
          <a:xfrm>
            <a:off x="2384425" y="2913063"/>
            <a:ext cx="25257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無線</a:t>
            </a:r>
            <a:r>
              <a:rPr lang="en-US" altLang="ja-JP" sz="1400"/>
              <a:t>LAN</a:t>
            </a:r>
            <a:r>
              <a:rPr lang="ja-JP" altLang="en-US" sz="1400"/>
              <a:t>ルータ</a:t>
            </a:r>
            <a:r>
              <a:rPr lang="en-US" altLang="ja-JP" sz="1400"/>
              <a:t>+</a:t>
            </a:r>
            <a:r>
              <a:rPr lang="ja-JP" altLang="en-US" sz="1400"/>
              <a:t>プリンター</a:t>
            </a:r>
          </a:p>
        </p:txBody>
      </p:sp>
      <p:pic>
        <p:nvPicPr>
          <p:cNvPr id="57373" name="Picture 29">
            <a:extLst>
              <a:ext uri="{FF2B5EF4-FFF2-40B4-BE49-F238E27FC236}">
                <a16:creationId xmlns:a16="http://schemas.microsoft.com/office/drawing/2014/main" id="{FE6A871B-D0F1-B472-6B53-C47A04F28E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1388" y="3703638"/>
            <a:ext cx="847725" cy="552450"/>
          </a:xfrm>
          <a:prstGeom prst="rect">
            <a:avLst/>
          </a:prstGeom>
          <a:noFill/>
          <a:extLst>
            <a:ext uri="{909E8E84-426E-40DD-AFC4-6F175D3DCCD1}">
              <a14:hiddenFill xmlns:a14="http://schemas.microsoft.com/office/drawing/2010/main">
                <a:solidFill>
                  <a:srgbClr val="FFFFFF"/>
                </a:solidFill>
              </a14:hiddenFill>
            </a:ext>
          </a:extLst>
        </p:spPr>
      </p:pic>
      <p:sp>
        <p:nvSpPr>
          <p:cNvPr id="57374" name="Text Box 30">
            <a:extLst>
              <a:ext uri="{FF2B5EF4-FFF2-40B4-BE49-F238E27FC236}">
                <a16:creationId xmlns:a16="http://schemas.microsoft.com/office/drawing/2014/main" id="{53B719E0-137E-89F2-F4D7-852A6A495502}"/>
              </a:ext>
            </a:extLst>
          </p:cNvPr>
          <p:cNvSpPr txBox="1">
            <a:spLocks noChangeArrowheads="1"/>
          </p:cNvSpPr>
          <p:nvPr/>
        </p:nvSpPr>
        <p:spPr bwMode="auto">
          <a:xfrm>
            <a:off x="2422525" y="3776663"/>
            <a:ext cx="2335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400"/>
              <a:t>(</a:t>
            </a:r>
            <a:r>
              <a:rPr lang="ja-JP" altLang="en-US" sz="1400"/>
              <a:t>パソコンの共有プリンター</a:t>
            </a:r>
            <a:r>
              <a:rPr lang="en-US" altLang="ja-JP" sz="1400"/>
              <a:t>)</a:t>
            </a:r>
          </a:p>
        </p:txBody>
      </p:sp>
      <p:pic>
        <p:nvPicPr>
          <p:cNvPr id="57376" name="Picture 32">
            <a:extLst>
              <a:ext uri="{FF2B5EF4-FFF2-40B4-BE49-F238E27FC236}">
                <a16:creationId xmlns:a16="http://schemas.microsoft.com/office/drawing/2014/main" id="{2B310A19-DCDD-6B25-86FE-E96D8AD0E9D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2725" y="1460500"/>
            <a:ext cx="679450" cy="608013"/>
          </a:xfrm>
          <a:prstGeom prst="rect">
            <a:avLst/>
          </a:prstGeom>
          <a:noFill/>
          <a:extLst>
            <a:ext uri="{909E8E84-426E-40DD-AFC4-6F175D3DCCD1}">
              <a14:hiddenFill xmlns:a14="http://schemas.microsoft.com/office/drawing/2010/main">
                <a:solidFill>
                  <a:srgbClr val="FFFFFF"/>
                </a:solidFill>
              </a14:hiddenFill>
            </a:ext>
          </a:extLst>
        </p:spPr>
      </p:pic>
      <p:pic>
        <p:nvPicPr>
          <p:cNvPr id="57377" name="Picture 33">
            <a:extLst>
              <a:ext uri="{FF2B5EF4-FFF2-40B4-BE49-F238E27FC236}">
                <a16:creationId xmlns:a16="http://schemas.microsoft.com/office/drawing/2014/main" id="{A8734E7D-6B01-6F2B-CF0E-6ECFBC5FAD0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29263" y="2105025"/>
            <a:ext cx="303212" cy="523875"/>
          </a:xfrm>
          <a:prstGeom prst="rect">
            <a:avLst/>
          </a:prstGeom>
          <a:noFill/>
          <a:extLst>
            <a:ext uri="{909E8E84-426E-40DD-AFC4-6F175D3DCCD1}">
              <a14:hiddenFill xmlns:a14="http://schemas.microsoft.com/office/drawing/2010/main">
                <a:solidFill>
                  <a:srgbClr val="FFFFFF"/>
                </a:solidFill>
              </a14:hiddenFill>
            </a:ext>
          </a:extLst>
        </p:spPr>
      </p:pic>
      <p:sp>
        <p:nvSpPr>
          <p:cNvPr id="57378" name="Text Box 34">
            <a:extLst>
              <a:ext uri="{FF2B5EF4-FFF2-40B4-BE49-F238E27FC236}">
                <a16:creationId xmlns:a16="http://schemas.microsoft.com/office/drawing/2014/main" id="{00159876-1B02-3EB1-BC92-49A1B09091B6}"/>
              </a:ext>
            </a:extLst>
          </p:cNvPr>
          <p:cNvSpPr txBox="1">
            <a:spLocks noChangeArrowheads="1"/>
          </p:cNvSpPr>
          <p:nvPr/>
        </p:nvSpPr>
        <p:spPr bwMode="auto">
          <a:xfrm>
            <a:off x="6092825" y="1525588"/>
            <a:ext cx="25257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パソコン</a:t>
            </a:r>
          </a:p>
        </p:txBody>
      </p:sp>
      <p:sp>
        <p:nvSpPr>
          <p:cNvPr id="57379" name="Text Box 35">
            <a:extLst>
              <a:ext uri="{FF2B5EF4-FFF2-40B4-BE49-F238E27FC236}">
                <a16:creationId xmlns:a16="http://schemas.microsoft.com/office/drawing/2014/main" id="{B983C8DE-3C71-08FF-9B44-FBB79D1D30F3}"/>
              </a:ext>
            </a:extLst>
          </p:cNvPr>
          <p:cNvSpPr txBox="1">
            <a:spLocks noChangeArrowheads="1"/>
          </p:cNvSpPr>
          <p:nvPr/>
        </p:nvSpPr>
        <p:spPr bwMode="auto">
          <a:xfrm>
            <a:off x="6127750" y="2170113"/>
            <a:ext cx="25257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スマホ・タブレット</a:t>
            </a:r>
            <a:r>
              <a:rPr lang="en-US" altLang="ja-JP" sz="1400"/>
              <a:t>(</a:t>
            </a:r>
            <a:r>
              <a:rPr lang="ja-JP" altLang="en-US" sz="1400"/>
              <a:t>共有ソフト</a:t>
            </a:r>
            <a:r>
              <a:rPr lang="en-US" altLang="ja-JP" sz="1400"/>
              <a:t>)</a:t>
            </a:r>
          </a:p>
        </p:txBody>
      </p:sp>
      <p:pic>
        <p:nvPicPr>
          <p:cNvPr id="57381" name="Picture 37">
            <a:extLst>
              <a:ext uri="{FF2B5EF4-FFF2-40B4-BE49-F238E27FC236}">
                <a16:creationId xmlns:a16="http://schemas.microsoft.com/office/drawing/2014/main" id="{07D9B276-7E3C-662C-7A8E-937F849CD38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6313" y="1314450"/>
            <a:ext cx="785812" cy="420688"/>
          </a:xfrm>
          <a:prstGeom prst="rect">
            <a:avLst/>
          </a:prstGeom>
          <a:noFill/>
          <a:extLst>
            <a:ext uri="{909E8E84-426E-40DD-AFC4-6F175D3DCCD1}">
              <a14:hiddenFill xmlns:a14="http://schemas.microsoft.com/office/drawing/2010/main">
                <a:solidFill>
                  <a:srgbClr val="FFFFFF"/>
                </a:solidFill>
              </a14:hiddenFill>
            </a:ext>
          </a:extLst>
        </p:spPr>
      </p:pic>
      <p:sp>
        <p:nvSpPr>
          <p:cNvPr id="57382" name="Text Box 38">
            <a:extLst>
              <a:ext uri="{FF2B5EF4-FFF2-40B4-BE49-F238E27FC236}">
                <a16:creationId xmlns:a16="http://schemas.microsoft.com/office/drawing/2014/main" id="{2CA804B5-F002-1DD3-1AAA-CC77BB87BFF1}"/>
              </a:ext>
            </a:extLst>
          </p:cNvPr>
          <p:cNvSpPr txBox="1">
            <a:spLocks noChangeArrowheads="1"/>
          </p:cNvSpPr>
          <p:nvPr/>
        </p:nvSpPr>
        <p:spPr bwMode="auto">
          <a:xfrm>
            <a:off x="2276475" y="1265238"/>
            <a:ext cx="217646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ネットワーク機能付き</a:t>
            </a:r>
            <a:br>
              <a:rPr lang="ja-JP" altLang="en-US" sz="1400"/>
            </a:br>
            <a:r>
              <a:rPr lang="ja-JP" altLang="en-US" sz="1400"/>
              <a:t>プリンター</a:t>
            </a:r>
            <a:r>
              <a:rPr lang="en-US" altLang="ja-JP" sz="1400"/>
              <a:t>(</a:t>
            </a:r>
            <a:r>
              <a:rPr lang="ja-JP" altLang="en-US" sz="1400"/>
              <a:t>有線</a:t>
            </a:r>
            <a:r>
              <a:rPr lang="en-US" altLang="ja-JP" sz="1400"/>
              <a:t>/</a:t>
            </a:r>
            <a:r>
              <a:rPr lang="ja-JP" altLang="en-US" sz="1400"/>
              <a:t>無線</a:t>
            </a:r>
            <a:r>
              <a:rPr lang="en-US" altLang="ja-JP" sz="1400"/>
              <a:t>)</a:t>
            </a:r>
          </a:p>
        </p:txBody>
      </p:sp>
      <p:pic>
        <p:nvPicPr>
          <p:cNvPr id="57383" name="Picture 39">
            <a:extLst>
              <a:ext uri="{FF2B5EF4-FFF2-40B4-BE49-F238E27FC236}">
                <a16:creationId xmlns:a16="http://schemas.microsoft.com/office/drawing/2014/main" id="{F0CAD636-90E0-EE55-58E0-BB0AA28DB75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76375" y="2133600"/>
            <a:ext cx="785813" cy="420688"/>
          </a:xfrm>
          <a:prstGeom prst="rect">
            <a:avLst/>
          </a:prstGeom>
          <a:noFill/>
          <a:extLst>
            <a:ext uri="{909E8E84-426E-40DD-AFC4-6F175D3DCCD1}">
              <a14:hiddenFill xmlns:a14="http://schemas.microsoft.com/office/drawing/2010/main">
                <a:solidFill>
                  <a:srgbClr val="FFFFFF"/>
                </a:solidFill>
              </a14:hiddenFill>
            </a:ext>
          </a:extLst>
        </p:spPr>
      </p:pic>
      <p:sp>
        <p:nvSpPr>
          <p:cNvPr id="57384" name="Line 40">
            <a:extLst>
              <a:ext uri="{FF2B5EF4-FFF2-40B4-BE49-F238E27FC236}">
                <a16:creationId xmlns:a16="http://schemas.microsoft.com/office/drawing/2014/main" id="{46B8D5AC-4606-D6ED-2C68-27D3581F93C2}"/>
              </a:ext>
            </a:extLst>
          </p:cNvPr>
          <p:cNvSpPr>
            <a:spLocks noChangeShapeType="1"/>
          </p:cNvSpPr>
          <p:nvPr/>
        </p:nvSpPr>
        <p:spPr bwMode="auto">
          <a:xfrm>
            <a:off x="1246188" y="2409825"/>
            <a:ext cx="274637"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57385" name="Picture 41">
            <a:extLst>
              <a:ext uri="{FF2B5EF4-FFF2-40B4-BE49-F238E27FC236}">
                <a16:creationId xmlns:a16="http://schemas.microsoft.com/office/drawing/2014/main" id="{A632AE8B-2D80-09D8-9D6C-14F25CED0CD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8763" y="2879725"/>
            <a:ext cx="785812" cy="420688"/>
          </a:xfrm>
          <a:prstGeom prst="rect">
            <a:avLst/>
          </a:prstGeom>
          <a:noFill/>
          <a:extLst>
            <a:ext uri="{909E8E84-426E-40DD-AFC4-6F175D3DCCD1}">
              <a14:hiddenFill xmlns:a14="http://schemas.microsoft.com/office/drawing/2010/main">
                <a:solidFill>
                  <a:srgbClr val="FFFFFF"/>
                </a:solidFill>
              </a14:hiddenFill>
            </a:ext>
          </a:extLst>
        </p:spPr>
      </p:pic>
      <p:sp>
        <p:nvSpPr>
          <p:cNvPr id="57371" name="Line 27">
            <a:extLst>
              <a:ext uri="{FF2B5EF4-FFF2-40B4-BE49-F238E27FC236}">
                <a16:creationId xmlns:a16="http://schemas.microsoft.com/office/drawing/2014/main" id="{5279F48A-300B-00A3-5769-EE8808C7B6D0}"/>
              </a:ext>
            </a:extLst>
          </p:cNvPr>
          <p:cNvSpPr>
            <a:spLocks noChangeShapeType="1"/>
          </p:cNvSpPr>
          <p:nvPr/>
        </p:nvSpPr>
        <p:spPr bwMode="auto">
          <a:xfrm>
            <a:off x="1385888" y="3141663"/>
            <a:ext cx="2159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7386" name="AutoShape 42">
            <a:extLst>
              <a:ext uri="{FF2B5EF4-FFF2-40B4-BE49-F238E27FC236}">
                <a16:creationId xmlns:a16="http://schemas.microsoft.com/office/drawing/2014/main" id="{10EA30EB-1F8D-21D4-638E-689D4A329A01}"/>
              </a:ext>
            </a:extLst>
          </p:cNvPr>
          <p:cNvSpPr>
            <a:spLocks noChangeArrowheads="1"/>
          </p:cNvSpPr>
          <p:nvPr/>
        </p:nvSpPr>
        <p:spPr bwMode="auto">
          <a:xfrm>
            <a:off x="4645025" y="1668463"/>
            <a:ext cx="420688" cy="465137"/>
          </a:xfrm>
          <a:prstGeom prst="leftArrow">
            <a:avLst>
              <a:gd name="adj1" fmla="val 62454"/>
              <a:gd name="adj2" fmla="val 35093"/>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57387" name="Picture 43">
            <a:extLst>
              <a:ext uri="{FF2B5EF4-FFF2-40B4-BE49-F238E27FC236}">
                <a16:creationId xmlns:a16="http://schemas.microsoft.com/office/drawing/2014/main" id="{EDDC086F-600D-06D3-6017-499D6B66513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95450" y="3713163"/>
            <a:ext cx="785813" cy="420687"/>
          </a:xfrm>
          <a:prstGeom prst="rect">
            <a:avLst/>
          </a:prstGeom>
          <a:noFill/>
          <a:extLst>
            <a:ext uri="{909E8E84-426E-40DD-AFC4-6F175D3DCCD1}">
              <a14:hiddenFill xmlns:a14="http://schemas.microsoft.com/office/drawing/2010/main">
                <a:solidFill>
                  <a:srgbClr val="FFFFFF"/>
                </a:solidFill>
              </a14:hiddenFill>
            </a:ext>
          </a:extLst>
        </p:spPr>
      </p:pic>
      <p:sp>
        <p:nvSpPr>
          <p:cNvPr id="57388" name="Line 44">
            <a:extLst>
              <a:ext uri="{FF2B5EF4-FFF2-40B4-BE49-F238E27FC236}">
                <a16:creationId xmlns:a16="http://schemas.microsoft.com/office/drawing/2014/main" id="{F62C2601-4ED5-230E-991E-279FAC6CD85A}"/>
              </a:ext>
            </a:extLst>
          </p:cNvPr>
          <p:cNvSpPr>
            <a:spLocks noChangeShapeType="1"/>
          </p:cNvSpPr>
          <p:nvPr/>
        </p:nvSpPr>
        <p:spPr bwMode="auto">
          <a:xfrm>
            <a:off x="1595438" y="3903663"/>
            <a:ext cx="2159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3">
            <a:extLst>
              <a:ext uri="{FF2B5EF4-FFF2-40B4-BE49-F238E27FC236}">
                <a16:creationId xmlns:a16="http://schemas.microsoft.com/office/drawing/2014/main" id="{EFBE16EE-CD35-593A-A753-1609E36843FF}"/>
              </a:ext>
            </a:extLst>
          </p:cNvPr>
          <p:cNvSpPr>
            <a:spLocks noGrp="1"/>
          </p:cNvSpPr>
          <p:nvPr>
            <p:ph type="sldNum" sz="quarter" idx="12"/>
          </p:nvPr>
        </p:nvSpPr>
        <p:spPr/>
        <p:txBody>
          <a:bodyPr/>
          <a:lstStyle/>
          <a:p>
            <a:fld id="{23ECD346-5D4F-42E6-BB6E-D443A1D2AE02}" type="slidenum">
              <a:rPr lang="en-US" altLang="ja-JP"/>
              <a:pPr/>
              <a:t>26</a:t>
            </a:fld>
            <a:endParaRPr lang="en-US" altLang="ja-JP"/>
          </a:p>
        </p:txBody>
      </p:sp>
      <p:pic>
        <p:nvPicPr>
          <p:cNvPr id="58370" name="Picture 2">
            <a:extLst>
              <a:ext uri="{FF2B5EF4-FFF2-40B4-BE49-F238E27FC236}">
                <a16:creationId xmlns:a16="http://schemas.microsoft.com/office/drawing/2014/main" id="{884EF6EC-D53B-0049-2819-E005D768AA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9800" y="2347913"/>
            <a:ext cx="1398588" cy="3014662"/>
          </a:xfrm>
          <a:prstGeom prst="rect">
            <a:avLst/>
          </a:prstGeom>
          <a:noFill/>
          <a:extLst>
            <a:ext uri="{909E8E84-426E-40DD-AFC4-6F175D3DCCD1}">
              <a14:hiddenFill xmlns:a14="http://schemas.microsoft.com/office/drawing/2010/main">
                <a:solidFill>
                  <a:srgbClr val="FFFFFF"/>
                </a:solidFill>
              </a14:hiddenFill>
            </a:ext>
          </a:extLst>
        </p:spPr>
      </p:pic>
      <p:sp>
        <p:nvSpPr>
          <p:cNvPr id="58371" name="Text Box 3">
            <a:extLst>
              <a:ext uri="{FF2B5EF4-FFF2-40B4-BE49-F238E27FC236}">
                <a16:creationId xmlns:a16="http://schemas.microsoft.com/office/drawing/2014/main" id="{79C9B6DB-6597-FF64-E6B8-32F0CA507CE9}"/>
              </a:ext>
            </a:extLst>
          </p:cNvPr>
          <p:cNvSpPr txBox="1">
            <a:spLocks noChangeArrowheads="1"/>
          </p:cNvSpPr>
          <p:nvPr/>
        </p:nvSpPr>
        <p:spPr bwMode="auto">
          <a:xfrm>
            <a:off x="917575" y="609600"/>
            <a:ext cx="6248400" cy="955675"/>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000" b="1">
                <a:solidFill>
                  <a:srgbClr val="FF0000"/>
                </a:solidFill>
              </a:rPr>
              <a:t>ホームネットワークの構成図を作成する</a:t>
            </a:r>
            <a:br>
              <a:rPr lang="ja-JP" altLang="en-US" sz="2000"/>
            </a:br>
            <a:r>
              <a:rPr lang="ja-JP" altLang="en-US" sz="2000"/>
              <a:t>　</a:t>
            </a:r>
            <a:r>
              <a:rPr lang="ja-JP" altLang="en-US" sz="1600"/>
              <a:t>ネットワークを構築する場合は、まず、どんな機械をどのように接続するか決めるためネットワーク構成図を作成します。</a:t>
            </a:r>
            <a:endParaRPr lang="ja-JP" altLang="en-US" sz="2000"/>
          </a:p>
        </p:txBody>
      </p:sp>
      <p:sp>
        <p:nvSpPr>
          <p:cNvPr id="58373" name="AutoShape 5">
            <a:extLst>
              <a:ext uri="{FF2B5EF4-FFF2-40B4-BE49-F238E27FC236}">
                <a16:creationId xmlns:a16="http://schemas.microsoft.com/office/drawing/2014/main" id="{AC6ADCAA-E4EA-80B8-69B6-03E1011D4F40}"/>
              </a:ext>
            </a:extLst>
          </p:cNvPr>
          <p:cNvSpPr>
            <a:spLocks noChangeArrowheads="1"/>
          </p:cNvSpPr>
          <p:nvPr/>
        </p:nvSpPr>
        <p:spPr bwMode="auto">
          <a:xfrm>
            <a:off x="2743200" y="2365375"/>
            <a:ext cx="3527425" cy="1481138"/>
          </a:xfrm>
          <a:prstGeom prst="wedgeRectCallout">
            <a:avLst>
              <a:gd name="adj1" fmla="val -62106"/>
              <a:gd name="adj2" fmla="val -18380"/>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a:t>次のスライドから、いくつかの構成図のサンプルを示します。自分がホームネットワークで実現したいことや、すでに持っている機材などをもとに、構成図を作成してみましょう。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スライド番号プレースホルダー 3">
            <a:extLst>
              <a:ext uri="{FF2B5EF4-FFF2-40B4-BE49-F238E27FC236}">
                <a16:creationId xmlns:a16="http://schemas.microsoft.com/office/drawing/2014/main" id="{D7AF41D9-937A-0AA1-8943-2FA63B773AB9}"/>
              </a:ext>
            </a:extLst>
          </p:cNvPr>
          <p:cNvSpPr>
            <a:spLocks noGrp="1"/>
          </p:cNvSpPr>
          <p:nvPr>
            <p:ph type="sldNum" sz="quarter" idx="12"/>
          </p:nvPr>
        </p:nvSpPr>
        <p:spPr/>
        <p:txBody>
          <a:bodyPr/>
          <a:lstStyle/>
          <a:p>
            <a:fld id="{87B400F5-B64A-4188-BB6A-25B6AE10921B}" type="slidenum">
              <a:rPr lang="en-US" altLang="ja-JP"/>
              <a:pPr/>
              <a:t>27</a:t>
            </a:fld>
            <a:endParaRPr lang="en-US" altLang="ja-JP"/>
          </a:p>
        </p:txBody>
      </p:sp>
      <p:sp>
        <p:nvSpPr>
          <p:cNvPr id="59395" name="Text Box 3">
            <a:extLst>
              <a:ext uri="{FF2B5EF4-FFF2-40B4-BE49-F238E27FC236}">
                <a16:creationId xmlns:a16="http://schemas.microsoft.com/office/drawing/2014/main" id="{C2F12984-8E99-ABAA-DF2E-2159E25DD18F}"/>
              </a:ext>
            </a:extLst>
          </p:cNvPr>
          <p:cNvSpPr txBox="1">
            <a:spLocks noChangeArrowheads="1"/>
          </p:cNvSpPr>
          <p:nvPr/>
        </p:nvSpPr>
        <p:spPr bwMode="auto">
          <a:xfrm>
            <a:off x="361950" y="242888"/>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構成図サンプル</a:t>
            </a:r>
            <a:r>
              <a:rPr lang="en-US" altLang="ja-JP" sz="2400" b="1"/>
              <a:t>1:</a:t>
            </a:r>
            <a:r>
              <a:rPr lang="ja-JP" altLang="en-US" sz="2400" b="1"/>
              <a:t>個人用ミニシステム</a:t>
            </a:r>
          </a:p>
        </p:txBody>
      </p:sp>
      <p:pic>
        <p:nvPicPr>
          <p:cNvPr id="59417" name="Picture 25">
            <a:extLst>
              <a:ext uri="{FF2B5EF4-FFF2-40B4-BE49-F238E27FC236}">
                <a16:creationId xmlns:a16="http://schemas.microsoft.com/office/drawing/2014/main" id="{74663123-7336-BD6F-0E8D-9835246EF6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9275" y="1219200"/>
            <a:ext cx="804863" cy="354013"/>
          </a:xfrm>
          <a:prstGeom prst="rect">
            <a:avLst/>
          </a:prstGeom>
          <a:noFill/>
          <a:extLst>
            <a:ext uri="{909E8E84-426E-40DD-AFC4-6F175D3DCCD1}">
              <a14:hiddenFill xmlns:a14="http://schemas.microsoft.com/office/drawing/2010/main">
                <a:solidFill>
                  <a:srgbClr val="FFFFFF"/>
                </a:solidFill>
              </a14:hiddenFill>
            </a:ext>
          </a:extLst>
        </p:spPr>
      </p:pic>
      <p:sp>
        <p:nvSpPr>
          <p:cNvPr id="59418" name="AutoShape 26">
            <a:extLst>
              <a:ext uri="{FF2B5EF4-FFF2-40B4-BE49-F238E27FC236}">
                <a16:creationId xmlns:a16="http://schemas.microsoft.com/office/drawing/2014/main" id="{832428BC-22C6-4E7D-2C75-FB554D1E8CE0}"/>
              </a:ext>
            </a:extLst>
          </p:cNvPr>
          <p:cNvSpPr>
            <a:spLocks noChangeArrowheads="1"/>
          </p:cNvSpPr>
          <p:nvPr/>
        </p:nvSpPr>
        <p:spPr bwMode="auto">
          <a:xfrm>
            <a:off x="906463" y="1073150"/>
            <a:ext cx="811212" cy="274638"/>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9419" name="Text Box 27">
            <a:extLst>
              <a:ext uri="{FF2B5EF4-FFF2-40B4-BE49-F238E27FC236}">
                <a16:creationId xmlns:a16="http://schemas.microsoft.com/office/drawing/2014/main" id="{53139061-704D-CFF5-ABAA-3C128439FE78}"/>
              </a:ext>
            </a:extLst>
          </p:cNvPr>
          <p:cNvSpPr txBox="1">
            <a:spLocks noChangeArrowheads="1"/>
          </p:cNvSpPr>
          <p:nvPr/>
        </p:nvSpPr>
        <p:spPr bwMode="auto">
          <a:xfrm>
            <a:off x="1728788" y="1533525"/>
            <a:ext cx="11176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a:t>WiMax</a:t>
            </a:r>
            <a:br>
              <a:rPr lang="en-US" altLang="ja-JP" sz="1400"/>
            </a:br>
            <a:r>
              <a:rPr lang="ja-JP" altLang="en-US" sz="1400"/>
              <a:t>ルーター</a:t>
            </a:r>
          </a:p>
        </p:txBody>
      </p:sp>
      <p:pic>
        <p:nvPicPr>
          <p:cNvPr id="59420" name="Picture 28">
            <a:extLst>
              <a:ext uri="{FF2B5EF4-FFF2-40B4-BE49-F238E27FC236}">
                <a16:creationId xmlns:a16="http://schemas.microsoft.com/office/drawing/2014/main" id="{EC55C3F0-EE2F-05EB-9296-4D13D4AE63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0713" y="825500"/>
            <a:ext cx="506412" cy="979488"/>
          </a:xfrm>
          <a:prstGeom prst="rect">
            <a:avLst/>
          </a:prstGeom>
          <a:noFill/>
          <a:extLst>
            <a:ext uri="{909E8E84-426E-40DD-AFC4-6F175D3DCCD1}">
              <a14:hiddenFill xmlns:a14="http://schemas.microsoft.com/office/drawing/2010/main">
                <a:solidFill>
                  <a:srgbClr val="FFFFFF"/>
                </a:solidFill>
              </a14:hiddenFill>
            </a:ext>
          </a:extLst>
        </p:spPr>
      </p:pic>
      <p:sp>
        <p:nvSpPr>
          <p:cNvPr id="59394" name="Line 2">
            <a:extLst>
              <a:ext uri="{FF2B5EF4-FFF2-40B4-BE49-F238E27FC236}">
                <a16:creationId xmlns:a16="http://schemas.microsoft.com/office/drawing/2014/main" id="{444EAF82-9471-EA5E-06BA-CC18E1B5986C}"/>
              </a:ext>
            </a:extLst>
          </p:cNvPr>
          <p:cNvSpPr>
            <a:spLocks noChangeShapeType="1"/>
          </p:cNvSpPr>
          <p:nvPr/>
        </p:nvSpPr>
        <p:spPr bwMode="auto">
          <a:xfrm flipH="1">
            <a:off x="2543175" y="1416050"/>
            <a:ext cx="666750" cy="15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424" name="Text Box 32">
            <a:extLst>
              <a:ext uri="{FF2B5EF4-FFF2-40B4-BE49-F238E27FC236}">
                <a16:creationId xmlns:a16="http://schemas.microsoft.com/office/drawing/2014/main" id="{8A6EE617-0F76-9DF3-39B9-190547F3A30B}"/>
              </a:ext>
            </a:extLst>
          </p:cNvPr>
          <p:cNvSpPr txBox="1">
            <a:spLocks noChangeArrowheads="1"/>
          </p:cNvSpPr>
          <p:nvPr/>
        </p:nvSpPr>
        <p:spPr bwMode="auto">
          <a:xfrm>
            <a:off x="2897188" y="1903413"/>
            <a:ext cx="11176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無線</a:t>
            </a:r>
            <a:r>
              <a:rPr lang="en-US" altLang="ja-JP" sz="1400"/>
              <a:t>LAN</a:t>
            </a:r>
            <a:r>
              <a:rPr lang="ja-JP" altLang="en-US" sz="1400"/>
              <a:t>ルーター</a:t>
            </a:r>
          </a:p>
        </p:txBody>
      </p:sp>
      <p:pic>
        <p:nvPicPr>
          <p:cNvPr id="59425" name="Picture 33">
            <a:extLst>
              <a:ext uri="{FF2B5EF4-FFF2-40B4-BE49-F238E27FC236}">
                <a16:creationId xmlns:a16="http://schemas.microsoft.com/office/drawing/2014/main" id="{36BAE82B-879F-CFF2-B970-6521C97E5D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2638" y="1314450"/>
            <a:ext cx="858837" cy="768350"/>
          </a:xfrm>
          <a:prstGeom prst="rect">
            <a:avLst/>
          </a:prstGeom>
          <a:noFill/>
          <a:extLst>
            <a:ext uri="{909E8E84-426E-40DD-AFC4-6F175D3DCCD1}">
              <a14:hiddenFill xmlns:a14="http://schemas.microsoft.com/office/drawing/2010/main">
                <a:solidFill>
                  <a:srgbClr val="FFFFFF"/>
                </a:solidFill>
              </a14:hiddenFill>
            </a:ext>
          </a:extLst>
        </p:spPr>
      </p:pic>
      <p:pic>
        <p:nvPicPr>
          <p:cNvPr id="59426" name="Picture 34">
            <a:extLst>
              <a:ext uri="{FF2B5EF4-FFF2-40B4-BE49-F238E27FC236}">
                <a16:creationId xmlns:a16="http://schemas.microsoft.com/office/drawing/2014/main" id="{8B8B485F-C5B1-4B38-820D-EA818FA82B8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64113" y="2449513"/>
            <a:ext cx="449262" cy="776287"/>
          </a:xfrm>
          <a:prstGeom prst="rect">
            <a:avLst/>
          </a:prstGeom>
          <a:noFill/>
          <a:extLst>
            <a:ext uri="{909E8E84-426E-40DD-AFC4-6F175D3DCCD1}">
              <a14:hiddenFill xmlns:a14="http://schemas.microsoft.com/office/drawing/2010/main">
                <a:solidFill>
                  <a:srgbClr val="FFFFFF"/>
                </a:solidFill>
              </a14:hiddenFill>
            </a:ext>
          </a:extLst>
        </p:spPr>
      </p:pic>
      <p:pic>
        <p:nvPicPr>
          <p:cNvPr id="59427" name="Picture 35">
            <a:extLst>
              <a:ext uri="{FF2B5EF4-FFF2-40B4-BE49-F238E27FC236}">
                <a16:creationId xmlns:a16="http://schemas.microsoft.com/office/drawing/2014/main" id="{5810F95D-26F1-1CF3-64F8-1F245FE4153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9813" y="1314450"/>
            <a:ext cx="312737" cy="766763"/>
          </a:xfrm>
          <a:prstGeom prst="rect">
            <a:avLst/>
          </a:prstGeom>
          <a:noFill/>
          <a:extLst>
            <a:ext uri="{909E8E84-426E-40DD-AFC4-6F175D3DCCD1}">
              <a14:hiddenFill xmlns:a14="http://schemas.microsoft.com/office/drawing/2010/main">
                <a:solidFill>
                  <a:srgbClr val="FFFFFF"/>
                </a:solidFill>
              </a14:hiddenFill>
            </a:ext>
          </a:extLst>
        </p:spPr>
      </p:pic>
      <p:sp>
        <p:nvSpPr>
          <p:cNvPr id="59428" name="Text Box 36">
            <a:extLst>
              <a:ext uri="{FF2B5EF4-FFF2-40B4-BE49-F238E27FC236}">
                <a16:creationId xmlns:a16="http://schemas.microsoft.com/office/drawing/2014/main" id="{649855A7-C582-8AF6-3519-6366E71D122B}"/>
              </a:ext>
            </a:extLst>
          </p:cNvPr>
          <p:cNvSpPr txBox="1">
            <a:spLocks noChangeArrowheads="1"/>
          </p:cNvSpPr>
          <p:nvPr/>
        </p:nvSpPr>
        <p:spPr bwMode="auto">
          <a:xfrm>
            <a:off x="1384300" y="2446338"/>
            <a:ext cx="30194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録画機能付き</a:t>
            </a:r>
            <a:r>
              <a:rPr lang="en-US" altLang="ja-JP" sz="1400"/>
              <a:t>NAS:</a:t>
            </a:r>
            <a:br>
              <a:rPr lang="en-US" altLang="ja-JP" sz="1400"/>
            </a:br>
            <a:r>
              <a:rPr lang="en-US" altLang="ja-JP" sz="1400"/>
              <a:t>(NAS:</a:t>
            </a:r>
            <a:r>
              <a:rPr lang="ja-JP" altLang="en-US" sz="1400"/>
              <a:t>ネットワークアクセスサーバー</a:t>
            </a:r>
            <a:r>
              <a:rPr lang="en-US" altLang="ja-JP" sz="1400"/>
              <a:t>)</a:t>
            </a:r>
          </a:p>
        </p:txBody>
      </p:sp>
      <p:sp>
        <p:nvSpPr>
          <p:cNvPr id="59429" name="Line 37">
            <a:extLst>
              <a:ext uri="{FF2B5EF4-FFF2-40B4-BE49-F238E27FC236}">
                <a16:creationId xmlns:a16="http://schemas.microsoft.com/office/drawing/2014/main" id="{4F9FD519-3DAF-7921-5F86-14974CC33B41}"/>
              </a:ext>
            </a:extLst>
          </p:cNvPr>
          <p:cNvSpPr>
            <a:spLocks noChangeShapeType="1"/>
          </p:cNvSpPr>
          <p:nvPr/>
        </p:nvSpPr>
        <p:spPr bwMode="auto">
          <a:xfrm>
            <a:off x="3629025" y="1233488"/>
            <a:ext cx="26273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431" name="Line 39">
            <a:extLst>
              <a:ext uri="{FF2B5EF4-FFF2-40B4-BE49-F238E27FC236}">
                <a16:creationId xmlns:a16="http://schemas.microsoft.com/office/drawing/2014/main" id="{699568C5-D5E6-87A6-0C95-82D26CD7F9E8}"/>
              </a:ext>
            </a:extLst>
          </p:cNvPr>
          <p:cNvSpPr>
            <a:spLocks noChangeShapeType="1"/>
          </p:cNvSpPr>
          <p:nvPr/>
        </p:nvSpPr>
        <p:spPr bwMode="auto">
          <a:xfrm>
            <a:off x="6240463" y="1233488"/>
            <a:ext cx="15875" cy="1301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432" name="Line 40">
            <a:extLst>
              <a:ext uri="{FF2B5EF4-FFF2-40B4-BE49-F238E27FC236}">
                <a16:creationId xmlns:a16="http://schemas.microsoft.com/office/drawing/2014/main" id="{8D848612-8F8C-3F66-504B-6B60647B8E9B}"/>
              </a:ext>
            </a:extLst>
          </p:cNvPr>
          <p:cNvSpPr>
            <a:spLocks noChangeShapeType="1"/>
          </p:cNvSpPr>
          <p:nvPr/>
        </p:nvSpPr>
        <p:spPr bwMode="auto">
          <a:xfrm>
            <a:off x="4992688" y="1219200"/>
            <a:ext cx="0" cy="1301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433" name="Text Box 41">
            <a:extLst>
              <a:ext uri="{FF2B5EF4-FFF2-40B4-BE49-F238E27FC236}">
                <a16:creationId xmlns:a16="http://schemas.microsoft.com/office/drawing/2014/main" id="{252B8AA6-7215-A31A-31E0-8052AE677679}"/>
              </a:ext>
            </a:extLst>
          </p:cNvPr>
          <p:cNvSpPr txBox="1">
            <a:spLocks noChangeArrowheads="1"/>
          </p:cNvSpPr>
          <p:nvPr/>
        </p:nvSpPr>
        <p:spPr bwMode="auto">
          <a:xfrm>
            <a:off x="6224588" y="1349375"/>
            <a:ext cx="2438400"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録画機能付き</a:t>
            </a:r>
            <a:r>
              <a:rPr lang="en-US" altLang="ja-JP" sz="1400"/>
              <a:t>NAS:</a:t>
            </a:r>
            <a:br>
              <a:rPr lang="en-US" altLang="ja-JP" sz="1400"/>
            </a:br>
            <a:r>
              <a:rPr lang="en-US" altLang="ja-JP" sz="1400"/>
              <a:t>(</a:t>
            </a:r>
            <a:r>
              <a:rPr lang="ja-JP" altLang="en-US" sz="1400"/>
              <a:t>テレビ機能の提供</a:t>
            </a:r>
            <a:r>
              <a:rPr lang="en-US" altLang="ja-JP" sz="1400"/>
              <a:t>/</a:t>
            </a:r>
            <a:r>
              <a:rPr lang="ja-JP" altLang="en-US" sz="1400"/>
              <a:t>録画</a:t>
            </a:r>
            <a:br>
              <a:rPr lang="ja-JP" altLang="en-US" sz="1400"/>
            </a:br>
            <a:r>
              <a:rPr lang="ja-JP" altLang="en-US" sz="1400"/>
              <a:t>写真・データの保存</a:t>
            </a:r>
            <a:r>
              <a:rPr lang="en-US" altLang="ja-JP" sz="1400"/>
              <a:t>)</a:t>
            </a:r>
          </a:p>
        </p:txBody>
      </p:sp>
      <p:sp>
        <p:nvSpPr>
          <p:cNvPr id="59434" name="Text Box 42">
            <a:extLst>
              <a:ext uri="{FF2B5EF4-FFF2-40B4-BE49-F238E27FC236}">
                <a16:creationId xmlns:a16="http://schemas.microsoft.com/office/drawing/2014/main" id="{7B2A9ED3-9B08-D5B1-1503-FB0499ED17EA}"/>
              </a:ext>
            </a:extLst>
          </p:cNvPr>
          <p:cNvSpPr txBox="1">
            <a:spLocks noChangeArrowheads="1"/>
          </p:cNvSpPr>
          <p:nvPr/>
        </p:nvSpPr>
        <p:spPr bwMode="auto">
          <a:xfrm>
            <a:off x="4470400" y="2062163"/>
            <a:ext cx="1247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パソコン</a:t>
            </a:r>
          </a:p>
        </p:txBody>
      </p:sp>
      <p:sp>
        <p:nvSpPr>
          <p:cNvPr id="59435" name="Text Box 43">
            <a:extLst>
              <a:ext uri="{FF2B5EF4-FFF2-40B4-BE49-F238E27FC236}">
                <a16:creationId xmlns:a16="http://schemas.microsoft.com/office/drawing/2014/main" id="{8BFA6E22-B9FB-730C-99B6-5BF97593FA69}"/>
              </a:ext>
            </a:extLst>
          </p:cNvPr>
          <p:cNvSpPr txBox="1">
            <a:spLocks noChangeArrowheads="1"/>
          </p:cNvSpPr>
          <p:nvPr/>
        </p:nvSpPr>
        <p:spPr bwMode="auto">
          <a:xfrm>
            <a:off x="4537075" y="3228975"/>
            <a:ext cx="1247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スマホ</a:t>
            </a:r>
          </a:p>
        </p:txBody>
      </p:sp>
      <p:pic>
        <p:nvPicPr>
          <p:cNvPr id="59436" name="Picture 44">
            <a:extLst>
              <a:ext uri="{FF2B5EF4-FFF2-40B4-BE49-F238E27FC236}">
                <a16:creationId xmlns:a16="http://schemas.microsoft.com/office/drawing/2014/main" id="{D5E4FFF9-A517-1808-F90B-948A9425197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72188" y="2620963"/>
            <a:ext cx="785812" cy="420687"/>
          </a:xfrm>
          <a:prstGeom prst="rect">
            <a:avLst/>
          </a:prstGeom>
          <a:noFill/>
          <a:extLst>
            <a:ext uri="{909E8E84-426E-40DD-AFC4-6F175D3DCCD1}">
              <a14:hiddenFill xmlns:a14="http://schemas.microsoft.com/office/drawing/2010/main">
                <a:solidFill>
                  <a:srgbClr val="FFFFFF"/>
                </a:solidFill>
              </a14:hiddenFill>
            </a:ext>
          </a:extLst>
        </p:spPr>
      </p:pic>
      <p:sp>
        <p:nvSpPr>
          <p:cNvPr id="59437" name="Text Box 45">
            <a:extLst>
              <a:ext uri="{FF2B5EF4-FFF2-40B4-BE49-F238E27FC236}">
                <a16:creationId xmlns:a16="http://schemas.microsoft.com/office/drawing/2014/main" id="{7E64FB14-EC3D-61CB-D874-7D5850FBEC02}"/>
              </a:ext>
            </a:extLst>
          </p:cNvPr>
          <p:cNvSpPr txBox="1">
            <a:spLocks noChangeArrowheads="1"/>
          </p:cNvSpPr>
          <p:nvPr/>
        </p:nvSpPr>
        <p:spPr bwMode="auto">
          <a:xfrm>
            <a:off x="7008813" y="2630488"/>
            <a:ext cx="1639887"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無線</a:t>
            </a:r>
            <a:r>
              <a:rPr lang="en-US" altLang="ja-JP" sz="1400"/>
              <a:t>LAN</a:t>
            </a:r>
            <a:r>
              <a:rPr lang="ja-JP" altLang="en-US" sz="1400"/>
              <a:t>機能付き</a:t>
            </a:r>
            <a:br>
              <a:rPr lang="ja-JP" altLang="en-US" sz="1400"/>
            </a:br>
            <a:r>
              <a:rPr lang="ja-JP" altLang="en-US" sz="1400"/>
              <a:t>プリンター</a:t>
            </a:r>
          </a:p>
        </p:txBody>
      </p:sp>
      <p:sp>
        <p:nvSpPr>
          <p:cNvPr id="59439" name="AutoShape 47">
            <a:extLst>
              <a:ext uri="{FF2B5EF4-FFF2-40B4-BE49-F238E27FC236}">
                <a16:creationId xmlns:a16="http://schemas.microsoft.com/office/drawing/2014/main" id="{0C7DE147-EF88-04BB-CC3D-E79157157D74}"/>
              </a:ext>
            </a:extLst>
          </p:cNvPr>
          <p:cNvSpPr>
            <a:spLocks noChangeArrowheads="1"/>
          </p:cNvSpPr>
          <p:nvPr/>
        </p:nvSpPr>
        <p:spPr bwMode="auto">
          <a:xfrm>
            <a:off x="5726113" y="2479675"/>
            <a:ext cx="520700" cy="130175"/>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9440" name="AutoShape 48">
            <a:extLst>
              <a:ext uri="{FF2B5EF4-FFF2-40B4-BE49-F238E27FC236}">
                <a16:creationId xmlns:a16="http://schemas.microsoft.com/office/drawing/2014/main" id="{E079CEF2-3CEE-3A03-EB0B-C75E67C73B6A}"/>
              </a:ext>
            </a:extLst>
          </p:cNvPr>
          <p:cNvSpPr>
            <a:spLocks noChangeArrowheads="1"/>
          </p:cNvSpPr>
          <p:nvPr/>
        </p:nvSpPr>
        <p:spPr bwMode="auto">
          <a:xfrm>
            <a:off x="4398963" y="2443163"/>
            <a:ext cx="520700" cy="130175"/>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9441" name="AutoShape 49">
            <a:extLst>
              <a:ext uri="{FF2B5EF4-FFF2-40B4-BE49-F238E27FC236}">
                <a16:creationId xmlns:a16="http://schemas.microsoft.com/office/drawing/2014/main" id="{C44C5E41-D2B9-3BA6-95E5-BF466A29D85A}"/>
              </a:ext>
            </a:extLst>
          </p:cNvPr>
          <p:cNvSpPr>
            <a:spLocks noChangeArrowheads="1"/>
          </p:cNvSpPr>
          <p:nvPr/>
        </p:nvSpPr>
        <p:spPr bwMode="auto">
          <a:xfrm flipH="1">
            <a:off x="3698875" y="868363"/>
            <a:ext cx="566738" cy="160337"/>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59442" name="Picture 50">
            <a:extLst>
              <a:ext uri="{FF2B5EF4-FFF2-40B4-BE49-F238E27FC236}">
                <a16:creationId xmlns:a16="http://schemas.microsoft.com/office/drawing/2014/main" id="{707268F3-000C-8E9A-50C8-9804D03B9E4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48538" y="4100513"/>
            <a:ext cx="1266825" cy="1590675"/>
          </a:xfrm>
          <a:prstGeom prst="rect">
            <a:avLst/>
          </a:prstGeom>
          <a:noFill/>
          <a:extLst>
            <a:ext uri="{909E8E84-426E-40DD-AFC4-6F175D3DCCD1}">
              <a14:hiddenFill xmlns:a14="http://schemas.microsoft.com/office/drawing/2010/main">
                <a:solidFill>
                  <a:srgbClr val="FFFFFF"/>
                </a:solidFill>
              </a14:hiddenFill>
            </a:ext>
          </a:extLst>
        </p:spPr>
      </p:pic>
      <p:sp>
        <p:nvSpPr>
          <p:cNvPr id="59443" name="AutoShape 51">
            <a:extLst>
              <a:ext uri="{FF2B5EF4-FFF2-40B4-BE49-F238E27FC236}">
                <a16:creationId xmlns:a16="http://schemas.microsoft.com/office/drawing/2014/main" id="{510105AD-7424-70F2-C97B-9CFACD19F822}"/>
              </a:ext>
            </a:extLst>
          </p:cNvPr>
          <p:cNvSpPr>
            <a:spLocks noChangeArrowheads="1"/>
          </p:cNvSpPr>
          <p:nvPr/>
        </p:nvSpPr>
        <p:spPr bwMode="auto">
          <a:xfrm>
            <a:off x="4602163" y="4238625"/>
            <a:ext cx="2670175" cy="1568450"/>
          </a:xfrm>
          <a:prstGeom prst="wedgeRectCallout">
            <a:avLst>
              <a:gd name="adj1" fmla="val 62069"/>
              <a:gd name="adj2" fmla="val -25000"/>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a:t>小さなシステムですが、パソコンやスマホでテレビや録画した番組を見ることができます。</a:t>
            </a:r>
            <a:br>
              <a:rPr lang="ja-JP" altLang="en-US" sz="1600"/>
            </a:br>
            <a:r>
              <a:rPr lang="ja-JP" altLang="en-US" sz="1600"/>
              <a:t>また、家ではスマホは</a:t>
            </a:r>
            <a:r>
              <a:rPr lang="en-US" altLang="ja-JP" sz="1600"/>
              <a:t>Wifi</a:t>
            </a:r>
            <a:r>
              <a:rPr lang="ja-JP" altLang="en-US" sz="1600"/>
              <a:t>接続できます。</a:t>
            </a:r>
          </a:p>
        </p:txBody>
      </p:sp>
      <p:sp>
        <p:nvSpPr>
          <p:cNvPr id="59444" name="Text Box 52">
            <a:extLst>
              <a:ext uri="{FF2B5EF4-FFF2-40B4-BE49-F238E27FC236}">
                <a16:creationId xmlns:a16="http://schemas.microsoft.com/office/drawing/2014/main" id="{95E020E7-DBFD-7D2D-85AF-7F721EDE9BDC}"/>
              </a:ext>
            </a:extLst>
          </p:cNvPr>
          <p:cNvSpPr txBox="1">
            <a:spLocks noChangeArrowheads="1"/>
          </p:cNvSpPr>
          <p:nvPr/>
        </p:nvSpPr>
        <p:spPr bwMode="auto">
          <a:xfrm>
            <a:off x="874713" y="4133850"/>
            <a:ext cx="3306762" cy="952500"/>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400"/>
              <a:t>DLNA</a:t>
            </a:r>
            <a:r>
              <a:rPr lang="ja-JP" altLang="en-US" sz="1400"/>
              <a:t>サーバーとの接続は汎用のソフトでできますが、同一メーカーのクライアント</a:t>
            </a:r>
            <a:r>
              <a:rPr lang="en-US" altLang="ja-JP" sz="1400"/>
              <a:t>(</a:t>
            </a:r>
            <a:r>
              <a:rPr lang="ja-JP" altLang="en-US" sz="1400"/>
              <a:t>パソコンやスマホ</a:t>
            </a:r>
            <a:r>
              <a:rPr lang="en-US" altLang="ja-JP" sz="1400"/>
              <a:t>)</a:t>
            </a:r>
            <a:r>
              <a:rPr lang="ja-JP" altLang="en-US" sz="1400"/>
              <a:t>だと専用のソフトで接続や操作が楽になります。</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スライド番号プレースホルダー 3">
            <a:extLst>
              <a:ext uri="{FF2B5EF4-FFF2-40B4-BE49-F238E27FC236}">
                <a16:creationId xmlns:a16="http://schemas.microsoft.com/office/drawing/2014/main" id="{575D6E20-9E66-3EC0-489D-51E1D0C4D480}"/>
              </a:ext>
            </a:extLst>
          </p:cNvPr>
          <p:cNvSpPr>
            <a:spLocks noGrp="1"/>
          </p:cNvSpPr>
          <p:nvPr>
            <p:ph type="sldNum" sz="quarter" idx="12"/>
          </p:nvPr>
        </p:nvSpPr>
        <p:spPr/>
        <p:txBody>
          <a:bodyPr/>
          <a:lstStyle/>
          <a:p>
            <a:fld id="{303DAF3F-8334-49CF-A6D6-3AA557C50310}" type="slidenum">
              <a:rPr lang="en-US" altLang="ja-JP"/>
              <a:pPr/>
              <a:t>28</a:t>
            </a:fld>
            <a:endParaRPr lang="en-US" altLang="ja-JP"/>
          </a:p>
        </p:txBody>
      </p:sp>
      <p:pic>
        <p:nvPicPr>
          <p:cNvPr id="60448" name="Picture 32">
            <a:extLst>
              <a:ext uri="{FF2B5EF4-FFF2-40B4-BE49-F238E27FC236}">
                <a16:creationId xmlns:a16="http://schemas.microsoft.com/office/drawing/2014/main" id="{7758C31C-6DDA-7EE4-B7AE-3441BEAFA5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7838" y="1373188"/>
            <a:ext cx="485775" cy="485775"/>
          </a:xfrm>
          <a:prstGeom prst="rect">
            <a:avLst/>
          </a:prstGeom>
          <a:noFill/>
          <a:extLst>
            <a:ext uri="{909E8E84-426E-40DD-AFC4-6F175D3DCCD1}">
              <a14:hiddenFill xmlns:a14="http://schemas.microsoft.com/office/drawing/2010/main">
                <a:solidFill>
                  <a:srgbClr val="FFFFFF"/>
                </a:solidFill>
              </a14:hiddenFill>
            </a:ext>
          </a:extLst>
        </p:spPr>
      </p:pic>
      <p:pic>
        <p:nvPicPr>
          <p:cNvPr id="60443" name="Picture 27">
            <a:extLst>
              <a:ext uri="{FF2B5EF4-FFF2-40B4-BE49-F238E27FC236}">
                <a16:creationId xmlns:a16="http://schemas.microsoft.com/office/drawing/2014/main" id="{EB3FBEA7-8134-B9E6-F188-E304F0CCDA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1338263"/>
            <a:ext cx="352425" cy="266700"/>
          </a:xfrm>
          <a:prstGeom prst="rect">
            <a:avLst/>
          </a:prstGeom>
          <a:noFill/>
          <a:extLst>
            <a:ext uri="{909E8E84-426E-40DD-AFC4-6F175D3DCCD1}">
              <a14:hiddenFill xmlns:a14="http://schemas.microsoft.com/office/drawing/2010/main">
                <a:solidFill>
                  <a:srgbClr val="FFFFFF"/>
                </a:solidFill>
              </a14:hiddenFill>
            </a:ext>
          </a:extLst>
        </p:spPr>
      </p:pic>
      <p:sp>
        <p:nvSpPr>
          <p:cNvPr id="60418" name="Text Box 2">
            <a:extLst>
              <a:ext uri="{FF2B5EF4-FFF2-40B4-BE49-F238E27FC236}">
                <a16:creationId xmlns:a16="http://schemas.microsoft.com/office/drawing/2014/main" id="{A6E922C1-D0C0-B8F9-F595-738F507303A9}"/>
              </a:ext>
            </a:extLst>
          </p:cNvPr>
          <p:cNvSpPr txBox="1">
            <a:spLocks noChangeArrowheads="1"/>
          </p:cNvSpPr>
          <p:nvPr/>
        </p:nvSpPr>
        <p:spPr bwMode="auto">
          <a:xfrm>
            <a:off x="361950" y="242888"/>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構成図サンプル</a:t>
            </a:r>
            <a:r>
              <a:rPr lang="en-US" altLang="ja-JP" sz="2400" b="1"/>
              <a:t>2:</a:t>
            </a:r>
            <a:r>
              <a:rPr lang="ja-JP" altLang="en-US" sz="2400" b="1"/>
              <a:t>家庭用システム</a:t>
            </a:r>
          </a:p>
        </p:txBody>
      </p:sp>
      <p:pic>
        <p:nvPicPr>
          <p:cNvPr id="60422" name="Picture 6">
            <a:extLst>
              <a:ext uri="{FF2B5EF4-FFF2-40B4-BE49-F238E27FC236}">
                <a16:creationId xmlns:a16="http://schemas.microsoft.com/office/drawing/2014/main" id="{B4FD8DD0-FECD-4CFD-5160-69B101BA2E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2375" y="854075"/>
            <a:ext cx="506413" cy="979488"/>
          </a:xfrm>
          <a:prstGeom prst="rect">
            <a:avLst/>
          </a:prstGeom>
          <a:noFill/>
          <a:extLst>
            <a:ext uri="{909E8E84-426E-40DD-AFC4-6F175D3DCCD1}">
              <a14:hiddenFill xmlns:a14="http://schemas.microsoft.com/office/drawing/2010/main">
                <a:solidFill>
                  <a:srgbClr val="FFFFFF"/>
                </a:solidFill>
              </a14:hiddenFill>
            </a:ext>
          </a:extLst>
        </p:spPr>
      </p:pic>
      <p:sp>
        <p:nvSpPr>
          <p:cNvPr id="60423" name="Line 7">
            <a:extLst>
              <a:ext uri="{FF2B5EF4-FFF2-40B4-BE49-F238E27FC236}">
                <a16:creationId xmlns:a16="http://schemas.microsoft.com/office/drawing/2014/main" id="{7F99D016-56A9-13D8-063F-FB3A67CF34EB}"/>
              </a:ext>
            </a:extLst>
          </p:cNvPr>
          <p:cNvSpPr>
            <a:spLocks noChangeShapeType="1"/>
          </p:cNvSpPr>
          <p:nvPr/>
        </p:nvSpPr>
        <p:spPr bwMode="auto">
          <a:xfrm flipH="1">
            <a:off x="1787525" y="1460500"/>
            <a:ext cx="754063"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24" name="Text Box 8">
            <a:extLst>
              <a:ext uri="{FF2B5EF4-FFF2-40B4-BE49-F238E27FC236}">
                <a16:creationId xmlns:a16="http://schemas.microsoft.com/office/drawing/2014/main" id="{EF4D0892-3892-283A-C3F0-3A56BB01DFE7}"/>
              </a:ext>
            </a:extLst>
          </p:cNvPr>
          <p:cNvSpPr txBox="1">
            <a:spLocks noChangeArrowheads="1"/>
          </p:cNvSpPr>
          <p:nvPr/>
        </p:nvSpPr>
        <p:spPr bwMode="auto">
          <a:xfrm>
            <a:off x="2779713" y="1858963"/>
            <a:ext cx="12620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無線</a:t>
            </a:r>
            <a:r>
              <a:rPr lang="en-US" altLang="ja-JP" sz="1400"/>
              <a:t>LAN</a:t>
            </a:r>
            <a:br>
              <a:rPr lang="en-US" altLang="ja-JP" sz="1400"/>
            </a:br>
            <a:r>
              <a:rPr lang="ja-JP" altLang="en-US" sz="1400"/>
              <a:t>ルーター</a:t>
            </a:r>
            <a:br>
              <a:rPr lang="ja-JP" altLang="en-US" sz="1400"/>
            </a:br>
            <a:r>
              <a:rPr lang="en-US" altLang="ja-JP" sz="1400"/>
              <a:t>+</a:t>
            </a:r>
            <a:r>
              <a:rPr lang="ja-JP" altLang="en-US" sz="1400"/>
              <a:t>プリンター</a:t>
            </a:r>
          </a:p>
        </p:txBody>
      </p:sp>
      <p:pic>
        <p:nvPicPr>
          <p:cNvPr id="60425" name="Picture 9">
            <a:extLst>
              <a:ext uri="{FF2B5EF4-FFF2-40B4-BE49-F238E27FC236}">
                <a16:creationId xmlns:a16="http://schemas.microsoft.com/office/drawing/2014/main" id="{54F519D3-F9E0-C4D4-FF1E-35B0C2A366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67375" y="2665413"/>
            <a:ext cx="858838" cy="768350"/>
          </a:xfrm>
          <a:prstGeom prst="rect">
            <a:avLst/>
          </a:prstGeom>
          <a:noFill/>
          <a:extLst>
            <a:ext uri="{909E8E84-426E-40DD-AFC4-6F175D3DCCD1}">
              <a14:hiddenFill xmlns:a14="http://schemas.microsoft.com/office/drawing/2010/main">
                <a:solidFill>
                  <a:srgbClr val="FFFFFF"/>
                </a:solidFill>
              </a14:hiddenFill>
            </a:ext>
          </a:extLst>
        </p:spPr>
      </p:pic>
      <p:pic>
        <p:nvPicPr>
          <p:cNvPr id="60426" name="Picture 10">
            <a:extLst>
              <a:ext uri="{FF2B5EF4-FFF2-40B4-BE49-F238E27FC236}">
                <a16:creationId xmlns:a16="http://schemas.microsoft.com/office/drawing/2014/main" id="{BCBCA90B-2B35-BCE7-EF62-AFB7E40DEBB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41838" y="2595563"/>
            <a:ext cx="449262" cy="776287"/>
          </a:xfrm>
          <a:prstGeom prst="rect">
            <a:avLst/>
          </a:prstGeom>
          <a:noFill/>
          <a:extLst>
            <a:ext uri="{909E8E84-426E-40DD-AFC4-6F175D3DCCD1}">
              <a14:hiddenFill xmlns:a14="http://schemas.microsoft.com/office/drawing/2010/main">
                <a:solidFill>
                  <a:srgbClr val="FFFFFF"/>
                </a:solidFill>
              </a14:hiddenFill>
            </a:ext>
          </a:extLst>
        </p:spPr>
      </p:pic>
      <p:sp>
        <p:nvSpPr>
          <p:cNvPr id="60428" name="Text Box 12">
            <a:extLst>
              <a:ext uri="{FF2B5EF4-FFF2-40B4-BE49-F238E27FC236}">
                <a16:creationId xmlns:a16="http://schemas.microsoft.com/office/drawing/2014/main" id="{DFA73ACA-F222-8B36-4E45-106E0A9E76C8}"/>
              </a:ext>
            </a:extLst>
          </p:cNvPr>
          <p:cNvSpPr txBox="1">
            <a:spLocks noChangeArrowheads="1"/>
          </p:cNvSpPr>
          <p:nvPr/>
        </p:nvSpPr>
        <p:spPr bwMode="auto">
          <a:xfrm>
            <a:off x="3894138" y="1938338"/>
            <a:ext cx="21050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テレビ</a:t>
            </a:r>
            <a:r>
              <a:rPr lang="en-US" altLang="ja-JP" sz="1400"/>
              <a:t>+</a:t>
            </a:r>
            <a:br>
              <a:rPr lang="en-US" altLang="ja-JP" sz="1400"/>
            </a:br>
            <a:r>
              <a:rPr lang="ja-JP" altLang="en-US" sz="1400"/>
              <a:t>ブルーレイレコーダー</a:t>
            </a:r>
          </a:p>
        </p:txBody>
      </p:sp>
      <p:sp>
        <p:nvSpPr>
          <p:cNvPr id="60429" name="Line 13">
            <a:extLst>
              <a:ext uri="{FF2B5EF4-FFF2-40B4-BE49-F238E27FC236}">
                <a16:creationId xmlns:a16="http://schemas.microsoft.com/office/drawing/2014/main" id="{5406E86E-13DB-E76F-9C1B-8FD6F2167BEE}"/>
              </a:ext>
            </a:extLst>
          </p:cNvPr>
          <p:cNvSpPr>
            <a:spLocks noChangeShapeType="1"/>
          </p:cNvSpPr>
          <p:nvPr/>
        </p:nvSpPr>
        <p:spPr bwMode="auto">
          <a:xfrm>
            <a:off x="2960688" y="1262063"/>
            <a:ext cx="41513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30" name="Line 14">
            <a:extLst>
              <a:ext uri="{FF2B5EF4-FFF2-40B4-BE49-F238E27FC236}">
                <a16:creationId xmlns:a16="http://schemas.microsoft.com/office/drawing/2014/main" id="{0623BC2E-9656-36A3-6831-10778B588B94}"/>
              </a:ext>
            </a:extLst>
          </p:cNvPr>
          <p:cNvSpPr>
            <a:spLocks noChangeShapeType="1"/>
          </p:cNvSpPr>
          <p:nvPr/>
        </p:nvSpPr>
        <p:spPr bwMode="auto">
          <a:xfrm flipH="1">
            <a:off x="7083425" y="1231900"/>
            <a:ext cx="14288" cy="1905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33" name="Text Box 17">
            <a:extLst>
              <a:ext uri="{FF2B5EF4-FFF2-40B4-BE49-F238E27FC236}">
                <a16:creationId xmlns:a16="http://schemas.microsoft.com/office/drawing/2014/main" id="{01619589-16BC-6033-8ACE-DFD67E339C94}"/>
              </a:ext>
            </a:extLst>
          </p:cNvPr>
          <p:cNvSpPr txBox="1">
            <a:spLocks noChangeArrowheads="1"/>
          </p:cNvSpPr>
          <p:nvPr/>
        </p:nvSpPr>
        <p:spPr bwMode="auto">
          <a:xfrm>
            <a:off x="5545138" y="3425825"/>
            <a:ext cx="1247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パソコン</a:t>
            </a:r>
          </a:p>
        </p:txBody>
      </p:sp>
      <p:sp>
        <p:nvSpPr>
          <p:cNvPr id="60434" name="Text Box 18">
            <a:extLst>
              <a:ext uri="{FF2B5EF4-FFF2-40B4-BE49-F238E27FC236}">
                <a16:creationId xmlns:a16="http://schemas.microsoft.com/office/drawing/2014/main" id="{10178C87-1BC3-6DB7-820C-A05D59BD208C}"/>
              </a:ext>
            </a:extLst>
          </p:cNvPr>
          <p:cNvSpPr txBox="1">
            <a:spLocks noChangeArrowheads="1"/>
          </p:cNvSpPr>
          <p:nvPr/>
        </p:nvSpPr>
        <p:spPr bwMode="auto">
          <a:xfrm>
            <a:off x="4114800" y="3375025"/>
            <a:ext cx="1247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スマホ</a:t>
            </a:r>
          </a:p>
        </p:txBody>
      </p:sp>
      <p:pic>
        <p:nvPicPr>
          <p:cNvPr id="60435" name="Picture 19">
            <a:extLst>
              <a:ext uri="{FF2B5EF4-FFF2-40B4-BE49-F238E27FC236}">
                <a16:creationId xmlns:a16="http://schemas.microsoft.com/office/drawing/2014/main" id="{AA9F3CF4-D600-1A43-FAE7-18D399546DA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09800" y="2693988"/>
            <a:ext cx="785813" cy="420687"/>
          </a:xfrm>
          <a:prstGeom prst="rect">
            <a:avLst/>
          </a:prstGeom>
          <a:noFill/>
          <a:extLst>
            <a:ext uri="{909E8E84-426E-40DD-AFC4-6F175D3DCCD1}">
              <a14:hiddenFill xmlns:a14="http://schemas.microsoft.com/office/drawing/2010/main">
                <a:solidFill>
                  <a:srgbClr val="FFFFFF"/>
                </a:solidFill>
              </a14:hiddenFill>
            </a:ext>
          </a:extLst>
        </p:spPr>
      </p:pic>
      <p:sp>
        <p:nvSpPr>
          <p:cNvPr id="60438" name="AutoShape 22">
            <a:extLst>
              <a:ext uri="{FF2B5EF4-FFF2-40B4-BE49-F238E27FC236}">
                <a16:creationId xmlns:a16="http://schemas.microsoft.com/office/drawing/2014/main" id="{F0CBF3FD-CF3E-4887-555C-E0ADF0F1E5A7}"/>
              </a:ext>
            </a:extLst>
          </p:cNvPr>
          <p:cNvSpPr>
            <a:spLocks noChangeArrowheads="1"/>
          </p:cNvSpPr>
          <p:nvPr/>
        </p:nvSpPr>
        <p:spPr bwMode="auto">
          <a:xfrm>
            <a:off x="3976688" y="2589213"/>
            <a:ext cx="520700" cy="130175"/>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0439" name="AutoShape 23">
            <a:extLst>
              <a:ext uri="{FF2B5EF4-FFF2-40B4-BE49-F238E27FC236}">
                <a16:creationId xmlns:a16="http://schemas.microsoft.com/office/drawing/2014/main" id="{22955044-7ECA-9861-B64A-0463D6EBAEA4}"/>
              </a:ext>
            </a:extLst>
          </p:cNvPr>
          <p:cNvSpPr>
            <a:spLocks noChangeArrowheads="1"/>
          </p:cNvSpPr>
          <p:nvPr/>
        </p:nvSpPr>
        <p:spPr bwMode="auto">
          <a:xfrm flipH="1">
            <a:off x="3030538" y="896938"/>
            <a:ext cx="566737" cy="160337"/>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0441" name="AutoShape 25">
            <a:extLst>
              <a:ext uri="{FF2B5EF4-FFF2-40B4-BE49-F238E27FC236}">
                <a16:creationId xmlns:a16="http://schemas.microsoft.com/office/drawing/2014/main" id="{19B18F43-CFD0-BB67-3DEA-C9FBC6983BD3}"/>
              </a:ext>
            </a:extLst>
          </p:cNvPr>
          <p:cNvSpPr>
            <a:spLocks noChangeArrowheads="1"/>
          </p:cNvSpPr>
          <p:nvPr/>
        </p:nvSpPr>
        <p:spPr bwMode="auto">
          <a:xfrm>
            <a:off x="2308225" y="3890963"/>
            <a:ext cx="3148013" cy="1611312"/>
          </a:xfrm>
          <a:prstGeom prst="wedgeRectCallout">
            <a:avLst>
              <a:gd name="adj1" fmla="val -59130"/>
              <a:gd name="adj2" fmla="val -27440"/>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a:t>家でも、ここの図にあるような機器があるかもしれません。それらをネットワークで接続したり</a:t>
            </a:r>
            <a:r>
              <a:rPr lang="en-US" altLang="ja-JP" sz="1600"/>
              <a:t>DLNA</a:t>
            </a:r>
            <a:r>
              <a:rPr lang="ja-JP" altLang="en-US" sz="1600"/>
              <a:t>ソフトを用意するだけで、写真や映像をいろいろな機器で共有できて、かなり便利になります。</a:t>
            </a:r>
          </a:p>
        </p:txBody>
      </p:sp>
      <p:sp>
        <p:nvSpPr>
          <p:cNvPr id="60444" name="Text Box 28">
            <a:extLst>
              <a:ext uri="{FF2B5EF4-FFF2-40B4-BE49-F238E27FC236}">
                <a16:creationId xmlns:a16="http://schemas.microsoft.com/office/drawing/2014/main" id="{DBAA81E8-8630-8E29-0F81-D22A97E68A01}"/>
              </a:ext>
            </a:extLst>
          </p:cNvPr>
          <p:cNvSpPr txBox="1">
            <a:spLocks noChangeArrowheads="1"/>
          </p:cNvSpPr>
          <p:nvPr/>
        </p:nvSpPr>
        <p:spPr bwMode="auto">
          <a:xfrm>
            <a:off x="512763" y="1736725"/>
            <a:ext cx="17716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a:t>ADSL/</a:t>
            </a:r>
            <a:r>
              <a:rPr lang="ja-JP" altLang="en-US" sz="1400"/>
              <a:t>光回線</a:t>
            </a:r>
            <a:br>
              <a:rPr lang="ja-JP" altLang="en-US" sz="1400"/>
            </a:br>
            <a:r>
              <a:rPr lang="ja-JP" altLang="en-US" sz="1400"/>
              <a:t>などで接続</a:t>
            </a:r>
          </a:p>
        </p:txBody>
      </p:sp>
      <p:sp>
        <p:nvSpPr>
          <p:cNvPr id="60445" name="Line 29">
            <a:extLst>
              <a:ext uri="{FF2B5EF4-FFF2-40B4-BE49-F238E27FC236}">
                <a16:creationId xmlns:a16="http://schemas.microsoft.com/office/drawing/2014/main" id="{E89D2AA5-9185-FE06-2D51-6049804F70C5}"/>
              </a:ext>
            </a:extLst>
          </p:cNvPr>
          <p:cNvSpPr>
            <a:spLocks noChangeShapeType="1"/>
          </p:cNvSpPr>
          <p:nvPr/>
        </p:nvSpPr>
        <p:spPr bwMode="auto">
          <a:xfrm flipH="1">
            <a:off x="765175" y="1450975"/>
            <a:ext cx="739775" cy="15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60446" name="Picture 30">
            <a:extLst>
              <a:ext uri="{FF2B5EF4-FFF2-40B4-BE49-F238E27FC236}">
                <a16:creationId xmlns:a16="http://schemas.microsoft.com/office/drawing/2014/main" id="{EE1DC7D8-0BB4-0028-86EB-1726FD0EEA5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00600" y="1460500"/>
            <a:ext cx="987425" cy="314325"/>
          </a:xfrm>
          <a:prstGeom prst="rect">
            <a:avLst/>
          </a:prstGeom>
          <a:noFill/>
          <a:extLst>
            <a:ext uri="{909E8E84-426E-40DD-AFC4-6F175D3DCCD1}">
              <a14:hiddenFill xmlns:a14="http://schemas.microsoft.com/office/drawing/2010/main">
                <a:solidFill>
                  <a:srgbClr val="FFFFFF"/>
                </a:solidFill>
              </a14:hiddenFill>
            </a:ext>
          </a:extLst>
        </p:spPr>
      </p:pic>
      <p:pic>
        <p:nvPicPr>
          <p:cNvPr id="60447" name="Picture 31">
            <a:extLst>
              <a:ext uri="{FF2B5EF4-FFF2-40B4-BE49-F238E27FC236}">
                <a16:creationId xmlns:a16="http://schemas.microsoft.com/office/drawing/2014/main" id="{A5F2E0CD-2840-0CCD-D7C9-A02926FF509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30663" y="1373188"/>
            <a:ext cx="766762" cy="600075"/>
          </a:xfrm>
          <a:prstGeom prst="rect">
            <a:avLst/>
          </a:prstGeom>
          <a:noFill/>
          <a:extLst>
            <a:ext uri="{909E8E84-426E-40DD-AFC4-6F175D3DCCD1}">
              <a14:hiddenFill xmlns:a14="http://schemas.microsoft.com/office/drawing/2010/main">
                <a:solidFill>
                  <a:srgbClr val="FFFFFF"/>
                </a:solidFill>
              </a14:hiddenFill>
            </a:ext>
          </a:extLst>
        </p:spPr>
      </p:pic>
      <p:pic>
        <p:nvPicPr>
          <p:cNvPr id="60449" name="Picture 33">
            <a:extLst>
              <a:ext uri="{FF2B5EF4-FFF2-40B4-BE49-F238E27FC236}">
                <a16:creationId xmlns:a16="http://schemas.microsoft.com/office/drawing/2014/main" id="{CEF19770-DDD2-3ED6-3F8B-8E8F73EC3D0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69000" y="1381125"/>
            <a:ext cx="766763" cy="600075"/>
          </a:xfrm>
          <a:prstGeom prst="rect">
            <a:avLst/>
          </a:prstGeom>
          <a:noFill/>
          <a:extLst>
            <a:ext uri="{909E8E84-426E-40DD-AFC4-6F175D3DCCD1}">
              <a14:hiddenFill xmlns:a14="http://schemas.microsoft.com/office/drawing/2010/main">
                <a:solidFill>
                  <a:srgbClr val="FFFFFF"/>
                </a:solidFill>
              </a14:hiddenFill>
            </a:ext>
          </a:extLst>
        </p:spPr>
      </p:pic>
      <p:sp>
        <p:nvSpPr>
          <p:cNvPr id="60450" name="Line 34">
            <a:extLst>
              <a:ext uri="{FF2B5EF4-FFF2-40B4-BE49-F238E27FC236}">
                <a16:creationId xmlns:a16="http://schemas.microsoft.com/office/drawing/2014/main" id="{B04934DC-A82A-0D21-5B05-44AD13DAE05E}"/>
              </a:ext>
            </a:extLst>
          </p:cNvPr>
          <p:cNvSpPr>
            <a:spLocks noChangeShapeType="1"/>
          </p:cNvSpPr>
          <p:nvPr/>
        </p:nvSpPr>
        <p:spPr bwMode="auto">
          <a:xfrm flipH="1">
            <a:off x="4719638" y="1603375"/>
            <a:ext cx="231775" cy="15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51" name="Line 35">
            <a:extLst>
              <a:ext uri="{FF2B5EF4-FFF2-40B4-BE49-F238E27FC236}">
                <a16:creationId xmlns:a16="http://schemas.microsoft.com/office/drawing/2014/main" id="{CA991536-46E6-9A7B-F5F6-34F27A1E4BB9}"/>
              </a:ext>
            </a:extLst>
          </p:cNvPr>
          <p:cNvSpPr>
            <a:spLocks noChangeShapeType="1"/>
          </p:cNvSpPr>
          <p:nvPr/>
        </p:nvSpPr>
        <p:spPr bwMode="auto">
          <a:xfrm flipH="1">
            <a:off x="6643688" y="1595438"/>
            <a:ext cx="231775" cy="15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52" name="Text Box 36">
            <a:extLst>
              <a:ext uri="{FF2B5EF4-FFF2-40B4-BE49-F238E27FC236}">
                <a16:creationId xmlns:a16="http://schemas.microsoft.com/office/drawing/2014/main" id="{24EBD245-659E-38BB-B662-72D3A9070059}"/>
              </a:ext>
            </a:extLst>
          </p:cNvPr>
          <p:cNvSpPr txBox="1">
            <a:spLocks noChangeArrowheads="1"/>
          </p:cNvSpPr>
          <p:nvPr/>
        </p:nvSpPr>
        <p:spPr bwMode="auto">
          <a:xfrm>
            <a:off x="6092825" y="1903413"/>
            <a:ext cx="21050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テレビ</a:t>
            </a:r>
            <a:r>
              <a:rPr lang="en-US" altLang="ja-JP" sz="1400"/>
              <a:t>+</a:t>
            </a:r>
            <a:br>
              <a:rPr lang="en-US" altLang="ja-JP" sz="1400"/>
            </a:br>
            <a:r>
              <a:rPr lang="ja-JP" altLang="en-US" sz="1400"/>
              <a:t>据え置きゲーム機</a:t>
            </a:r>
          </a:p>
        </p:txBody>
      </p:sp>
      <p:sp>
        <p:nvSpPr>
          <p:cNvPr id="60453" name="AutoShape 37">
            <a:extLst>
              <a:ext uri="{FF2B5EF4-FFF2-40B4-BE49-F238E27FC236}">
                <a16:creationId xmlns:a16="http://schemas.microsoft.com/office/drawing/2014/main" id="{EA55D4E0-FCAB-7BE6-0D50-29A6AE39C28A}"/>
              </a:ext>
            </a:extLst>
          </p:cNvPr>
          <p:cNvSpPr>
            <a:spLocks noChangeArrowheads="1"/>
          </p:cNvSpPr>
          <p:nvPr/>
        </p:nvSpPr>
        <p:spPr bwMode="auto">
          <a:xfrm>
            <a:off x="5586413" y="2459038"/>
            <a:ext cx="520700" cy="130175"/>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0456" name="Line 40">
            <a:extLst>
              <a:ext uri="{FF2B5EF4-FFF2-40B4-BE49-F238E27FC236}">
                <a16:creationId xmlns:a16="http://schemas.microsoft.com/office/drawing/2014/main" id="{48DFC003-3F40-A766-051D-CF609CDA9A2E}"/>
              </a:ext>
            </a:extLst>
          </p:cNvPr>
          <p:cNvSpPr>
            <a:spLocks noChangeShapeType="1"/>
          </p:cNvSpPr>
          <p:nvPr/>
        </p:nvSpPr>
        <p:spPr bwMode="auto">
          <a:xfrm>
            <a:off x="2743200" y="1800225"/>
            <a:ext cx="0" cy="9572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31" name="Line 15">
            <a:extLst>
              <a:ext uri="{FF2B5EF4-FFF2-40B4-BE49-F238E27FC236}">
                <a16:creationId xmlns:a16="http://schemas.microsoft.com/office/drawing/2014/main" id="{7BB705AA-276C-E536-DA72-AB8E2EA56915}"/>
              </a:ext>
            </a:extLst>
          </p:cNvPr>
          <p:cNvSpPr>
            <a:spLocks noChangeShapeType="1"/>
          </p:cNvSpPr>
          <p:nvPr/>
        </p:nvSpPr>
        <p:spPr bwMode="auto">
          <a:xfrm>
            <a:off x="5108575" y="1277938"/>
            <a:ext cx="0" cy="2603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60457" name="Picture 41">
            <a:extLst>
              <a:ext uri="{FF2B5EF4-FFF2-40B4-BE49-F238E27FC236}">
                <a16:creationId xmlns:a16="http://schemas.microsoft.com/office/drawing/2014/main" id="{2743B539-72D5-BF56-88BA-480C4BE4808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6125" y="3452813"/>
            <a:ext cx="1266825" cy="2533650"/>
          </a:xfrm>
          <a:prstGeom prst="rect">
            <a:avLst/>
          </a:prstGeom>
          <a:noFill/>
          <a:extLst>
            <a:ext uri="{909E8E84-426E-40DD-AFC4-6F175D3DCCD1}">
              <a14:hiddenFill xmlns:a14="http://schemas.microsoft.com/office/drawing/2010/main">
                <a:solidFill>
                  <a:srgbClr val="FFFFFF"/>
                </a:solidFill>
              </a14:hiddenFill>
            </a:ext>
          </a:extLst>
        </p:spPr>
      </p:pic>
      <p:sp>
        <p:nvSpPr>
          <p:cNvPr id="60458" name="Text Box 42">
            <a:extLst>
              <a:ext uri="{FF2B5EF4-FFF2-40B4-BE49-F238E27FC236}">
                <a16:creationId xmlns:a16="http://schemas.microsoft.com/office/drawing/2014/main" id="{D9809DB8-D284-E3C2-9E98-B71A1966BF7F}"/>
              </a:ext>
            </a:extLst>
          </p:cNvPr>
          <p:cNvSpPr txBox="1">
            <a:spLocks noChangeArrowheads="1"/>
          </p:cNvSpPr>
          <p:nvPr/>
        </p:nvSpPr>
        <p:spPr bwMode="auto">
          <a:xfrm>
            <a:off x="5997575" y="4060825"/>
            <a:ext cx="2363788" cy="1377950"/>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ブルーレイレコーダーを</a:t>
            </a:r>
            <a:r>
              <a:rPr lang="en-US" altLang="ja-JP" sz="1400"/>
              <a:t>DLNA</a:t>
            </a:r>
            <a:r>
              <a:rPr lang="ja-JP" altLang="en-US" sz="1400"/>
              <a:t>サーバーとして写真や映像を保存・配信します。</a:t>
            </a:r>
            <a:br>
              <a:rPr lang="ja-JP" altLang="en-US" sz="1400"/>
            </a:br>
            <a:r>
              <a:rPr lang="ja-JP" altLang="en-US" sz="1400"/>
              <a:t>また据え置き型ゲーム機でも</a:t>
            </a:r>
            <a:r>
              <a:rPr lang="en-US" altLang="ja-JP" sz="1400"/>
              <a:t>DLNA</a:t>
            </a:r>
            <a:r>
              <a:rPr lang="ja-JP" altLang="en-US" sz="1400"/>
              <a:t>をサポートしているか確認しましょう。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スライド番号プレースホルダー 3">
            <a:extLst>
              <a:ext uri="{FF2B5EF4-FFF2-40B4-BE49-F238E27FC236}">
                <a16:creationId xmlns:a16="http://schemas.microsoft.com/office/drawing/2014/main" id="{C5F10532-C57D-52ED-3689-EDF660298075}"/>
              </a:ext>
            </a:extLst>
          </p:cNvPr>
          <p:cNvSpPr>
            <a:spLocks noGrp="1"/>
          </p:cNvSpPr>
          <p:nvPr>
            <p:ph type="sldNum" sz="quarter" idx="12"/>
          </p:nvPr>
        </p:nvSpPr>
        <p:spPr/>
        <p:txBody>
          <a:bodyPr/>
          <a:lstStyle/>
          <a:p>
            <a:fld id="{2BFFE1DE-979A-414B-B56C-4C0AF0725651}" type="slidenum">
              <a:rPr lang="en-US" altLang="ja-JP"/>
              <a:pPr/>
              <a:t>29</a:t>
            </a:fld>
            <a:endParaRPr lang="en-US" altLang="ja-JP"/>
          </a:p>
        </p:txBody>
      </p:sp>
      <p:pic>
        <p:nvPicPr>
          <p:cNvPr id="61480" name="Picture 40">
            <a:extLst>
              <a:ext uri="{FF2B5EF4-FFF2-40B4-BE49-F238E27FC236}">
                <a16:creationId xmlns:a16="http://schemas.microsoft.com/office/drawing/2014/main" id="{33042F53-D189-7DB7-B548-3A182008C5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1425" y="3736975"/>
            <a:ext cx="1609725" cy="2781300"/>
          </a:xfrm>
          <a:prstGeom prst="rect">
            <a:avLst/>
          </a:prstGeom>
          <a:noFill/>
          <a:extLst>
            <a:ext uri="{909E8E84-426E-40DD-AFC4-6F175D3DCCD1}">
              <a14:hiddenFill xmlns:a14="http://schemas.microsoft.com/office/drawing/2010/main">
                <a:solidFill>
                  <a:srgbClr val="FFFFFF"/>
                </a:solidFill>
              </a14:hiddenFill>
            </a:ext>
          </a:extLst>
        </p:spPr>
      </p:pic>
      <p:pic>
        <p:nvPicPr>
          <p:cNvPr id="61442" name="Picture 2">
            <a:extLst>
              <a:ext uri="{FF2B5EF4-FFF2-40B4-BE49-F238E27FC236}">
                <a16:creationId xmlns:a16="http://schemas.microsoft.com/office/drawing/2014/main" id="{60A02D05-401B-81DB-1A05-94B0AF9F8B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8675" y="1287463"/>
            <a:ext cx="485775" cy="485775"/>
          </a:xfrm>
          <a:prstGeom prst="rect">
            <a:avLst/>
          </a:prstGeom>
          <a:noFill/>
          <a:extLst>
            <a:ext uri="{909E8E84-426E-40DD-AFC4-6F175D3DCCD1}">
              <a14:hiddenFill xmlns:a14="http://schemas.microsoft.com/office/drawing/2010/main">
                <a:solidFill>
                  <a:srgbClr val="FFFFFF"/>
                </a:solidFill>
              </a14:hiddenFill>
            </a:ext>
          </a:extLst>
        </p:spPr>
      </p:pic>
      <p:pic>
        <p:nvPicPr>
          <p:cNvPr id="61443" name="Picture 3">
            <a:extLst>
              <a:ext uri="{FF2B5EF4-FFF2-40B4-BE49-F238E27FC236}">
                <a16:creationId xmlns:a16="http://schemas.microsoft.com/office/drawing/2014/main" id="{1FBB27BE-75D1-54B1-576A-B3C15B151B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3613" y="1222375"/>
            <a:ext cx="352425" cy="266700"/>
          </a:xfrm>
          <a:prstGeom prst="rect">
            <a:avLst/>
          </a:prstGeom>
          <a:noFill/>
          <a:extLst>
            <a:ext uri="{909E8E84-426E-40DD-AFC4-6F175D3DCCD1}">
              <a14:hiddenFill xmlns:a14="http://schemas.microsoft.com/office/drawing/2010/main">
                <a:solidFill>
                  <a:srgbClr val="FFFFFF"/>
                </a:solidFill>
              </a14:hiddenFill>
            </a:ext>
          </a:extLst>
        </p:spPr>
      </p:pic>
      <p:sp>
        <p:nvSpPr>
          <p:cNvPr id="61444" name="Text Box 4">
            <a:extLst>
              <a:ext uri="{FF2B5EF4-FFF2-40B4-BE49-F238E27FC236}">
                <a16:creationId xmlns:a16="http://schemas.microsoft.com/office/drawing/2014/main" id="{37D07FE5-7F3D-B6D6-E2CA-05B584E48A4C}"/>
              </a:ext>
            </a:extLst>
          </p:cNvPr>
          <p:cNvSpPr txBox="1">
            <a:spLocks noChangeArrowheads="1"/>
          </p:cNvSpPr>
          <p:nvPr/>
        </p:nvSpPr>
        <p:spPr bwMode="auto">
          <a:xfrm>
            <a:off x="361950" y="242888"/>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構成図サンプル</a:t>
            </a:r>
            <a:r>
              <a:rPr lang="en-US" altLang="ja-JP" sz="2400" b="1"/>
              <a:t>3:</a:t>
            </a:r>
            <a:r>
              <a:rPr lang="ja-JP" altLang="en-US" sz="2400" b="1"/>
              <a:t>家庭用本格システム</a:t>
            </a:r>
          </a:p>
        </p:txBody>
      </p:sp>
      <p:pic>
        <p:nvPicPr>
          <p:cNvPr id="61445" name="Picture 5">
            <a:extLst>
              <a:ext uri="{FF2B5EF4-FFF2-40B4-BE49-F238E27FC236}">
                <a16:creationId xmlns:a16="http://schemas.microsoft.com/office/drawing/2014/main" id="{75ADCE94-E0C8-4829-AB35-32B0B97CBC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613" y="738188"/>
            <a:ext cx="506412" cy="979487"/>
          </a:xfrm>
          <a:prstGeom prst="rect">
            <a:avLst/>
          </a:prstGeom>
          <a:noFill/>
          <a:extLst>
            <a:ext uri="{909E8E84-426E-40DD-AFC4-6F175D3DCCD1}">
              <a14:hiddenFill xmlns:a14="http://schemas.microsoft.com/office/drawing/2010/main">
                <a:solidFill>
                  <a:srgbClr val="FFFFFF"/>
                </a:solidFill>
              </a14:hiddenFill>
            </a:ext>
          </a:extLst>
        </p:spPr>
      </p:pic>
      <p:sp>
        <p:nvSpPr>
          <p:cNvPr id="61446" name="Line 6">
            <a:extLst>
              <a:ext uri="{FF2B5EF4-FFF2-40B4-BE49-F238E27FC236}">
                <a16:creationId xmlns:a16="http://schemas.microsoft.com/office/drawing/2014/main" id="{DB123025-C530-1926-1294-DB56072B3211}"/>
              </a:ext>
            </a:extLst>
          </p:cNvPr>
          <p:cNvSpPr>
            <a:spLocks noChangeShapeType="1"/>
          </p:cNvSpPr>
          <p:nvPr/>
        </p:nvSpPr>
        <p:spPr bwMode="auto">
          <a:xfrm flipH="1">
            <a:off x="1274763" y="1344613"/>
            <a:ext cx="75406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47" name="Text Box 7">
            <a:extLst>
              <a:ext uri="{FF2B5EF4-FFF2-40B4-BE49-F238E27FC236}">
                <a16:creationId xmlns:a16="http://schemas.microsoft.com/office/drawing/2014/main" id="{19866126-D8BF-828A-126A-5340DE14D2FC}"/>
              </a:ext>
            </a:extLst>
          </p:cNvPr>
          <p:cNvSpPr txBox="1">
            <a:spLocks noChangeArrowheads="1"/>
          </p:cNvSpPr>
          <p:nvPr/>
        </p:nvSpPr>
        <p:spPr bwMode="auto">
          <a:xfrm>
            <a:off x="1628775" y="1800225"/>
            <a:ext cx="126206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無線</a:t>
            </a:r>
            <a:r>
              <a:rPr lang="en-US" altLang="ja-JP" sz="1400"/>
              <a:t>LAN</a:t>
            </a:r>
            <a:br>
              <a:rPr lang="en-US" altLang="ja-JP" sz="1400"/>
            </a:br>
            <a:r>
              <a:rPr lang="ja-JP" altLang="en-US" sz="1400"/>
              <a:t>ルーター</a:t>
            </a:r>
          </a:p>
        </p:txBody>
      </p:sp>
      <p:pic>
        <p:nvPicPr>
          <p:cNvPr id="61448" name="Picture 8">
            <a:extLst>
              <a:ext uri="{FF2B5EF4-FFF2-40B4-BE49-F238E27FC236}">
                <a16:creationId xmlns:a16="http://schemas.microsoft.com/office/drawing/2014/main" id="{A33CB0CA-051D-2D54-23B5-5B51684E37C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10263" y="2608263"/>
            <a:ext cx="858837" cy="768350"/>
          </a:xfrm>
          <a:prstGeom prst="rect">
            <a:avLst/>
          </a:prstGeom>
          <a:noFill/>
          <a:extLst>
            <a:ext uri="{909E8E84-426E-40DD-AFC4-6F175D3DCCD1}">
              <a14:hiddenFill xmlns:a14="http://schemas.microsoft.com/office/drawing/2010/main">
                <a:solidFill>
                  <a:srgbClr val="FFFFFF"/>
                </a:solidFill>
              </a14:hiddenFill>
            </a:ext>
          </a:extLst>
        </p:spPr>
      </p:pic>
      <p:pic>
        <p:nvPicPr>
          <p:cNvPr id="61449" name="Picture 9">
            <a:extLst>
              <a:ext uri="{FF2B5EF4-FFF2-40B4-BE49-F238E27FC236}">
                <a16:creationId xmlns:a16="http://schemas.microsoft.com/office/drawing/2014/main" id="{C89919A3-5C52-0C42-2BAB-B22EF853FAE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84725" y="2538413"/>
            <a:ext cx="449263" cy="776287"/>
          </a:xfrm>
          <a:prstGeom prst="rect">
            <a:avLst/>
          </a:prstGeom>
          <a:noFill/>
          <a:extLst>
            <a:ext uri="{909E8E84-426E-40DD-AFC4-6F175D3DCCD1}">
              <a14:hiddenFill xmlns:a14="http://schemas.microsoft.com/office/drawing/2010/main">
                <a:solidFill>
                  <a:srgbClr val="FFFFFF"/>
                </a:solidFill>
              </a14:hiddenFill>
            </a:ext>
          </a:extLst>
        </p:spPr>
      </p:pic>
      <p:sp>
        <p:nvSpPr>
          <p:cNvPr id="61450" name="Text Box 10">
            <a:extLst>
              <a:ext uri="{FF2B5EF4-FFF2-40B4-BE49-F238E27FC236}">
                <a16:creationId xmlns:a16="http://schemas.microsoft.com/office/drawing/2014/main" id="{6BA03027-B3AF-1074-E9DC-71E5C72A70C9}"/>
              </a:ext>
            </a:extLst>
          </p:cNvPr>
          <p:cNvSpPr txBox="1">
            <a:spLocks noChangeArrowheads="1"/>
          </p:cNvSpPr>
          <p:nvPr/>
        </p:nvSpPr>
        <p:spPr bwMode="auto">
          <a:xfrm>
            <a:off x="2974975" y="1852613"/>
            <a:ext cx="21050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テレビ</a:t>
            </a:r>
            <a:r>
              <a:rPr lang="en-US" altLang="ja-JP" sz="1400"/>
              <a:t>+</a:t>
            </a:r>
            <a:br>
              <a:rPr lang="en-US" altLang="ja-JP" sz="1400"/>
            </a:br>
            <a:r>
              <a:rPr lang="ja-JP" altLang="en-US" sz="1400"/>
              <a:t>ブルーレイレコーダー</a:t>
            </a:r>
          </a:p>
        </p:txBody>
      </p:sp>
      <p:sp>
        <p:nvSpPr>
          <p:cNvPr id="61451" name="Line 11">
            <a:extLst>
              <a:ext uri="{FF2B5EF4-FFF2-40B4-BE49-F238E27FC236}">
                <a16:creationId xmlns:a16="http://schemas.microsoft.com/office/drawing/2014/main" id="{6A5F5D97-223E-CF1C-36FC-B1C4B5738E6B}"/>
              </a:ext>
            </a:extLst>
          </p:cNvPr>
          <p:cNvSpPr>
            <a:spLocks noChangeShapeType="1"/>
          </p:cNvSpPr>
          <p:nvPr/>
        </p:nvSpPr>
        <p:spPr bwMode="auto">
          <a:xfrm>
            <a:off x="2447925" y="1146175"/>
            <a:ext cx="48482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52" name="Line 12">
            <a:extLst>
              <a:ext uri="{FF2B5EF4-FFF2-40B4-BE49-F238E27FC236}">
                <a16:creationId xmlns:a16="http://schemas.microsoft.com/office/drawing/2014/main" id="{4320D6E5-B6F3-24F0-39B3-85F78B8CF68B}"/>
              </a:ext>
            </a:extLst>
          </p:cNvPr>
          <p:cNvSpPr>
            <a:spLocks noChangeShapeType="1"/>
          </p:cNvSpPr>
          <p:nvPr/>
        </p:nvSpPr>
        <p:spPr bwMode="auto">
          <a:xfrm>
            <a:off x="6149975" y="1131888"/>
            <a:ext cx="14288" cy="2190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53" name="Text Box 13">
            <a:extLst>
              <a:ext uri="{FF2B5EF4-FFF2-40B4-BE49-F238E27FC236}">
                <a16:creationId xmlns:a16="http://schemas.microsoft.com/office/drawing/2014/main" id="{733D3689-1477-DA81-CE1C-1CB1F07F2C58}"/>
              </a:ext>
            </a:extLst>
          </p:cNvPr>
          <p:cNvSpPr txBox="1">
            <a:spLocks noChangeArrowheads="1"/>
          </p:cNvSpPr>
          <p:nvPr/>
        </p:nvSpPr>
        <p:spPr bwMode="auto">
          <a:xfrm>
            <a:off x="5788025" y="3368675"/>
            <a:ext cx="1247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パソコン</a:t>
            </a:r>
          </a:p>
        </p:txBody>
      </p:sp>
      <p:sp>
        <p:nvSpPr>
          <p:cNvPr id="61454" name="Text Box 14">
            <a:extLst>
              <a:ext uri="{FF2B5EF4-FFF2-40B4-BE49-F238E27FC236}">
                <a16:creationId xmlns:a16="http://schemas.microsoft.com/office/drawing/2014/main" id="{7AA23A84-DCD5-C678-F735-35F7D5249A8F}"/>
              </a:ext>
            </a:extLst>
          </p:cNvPr>
          <p:cNvSpPr txBox="1">
            <a:spLocks noChangeArrowheads="1"/>
          </p:cNvSpPr>
          <p:nvPr/>
        </p:nvSpPr>
        <p:spPr bwMode="auto">
          <a:xfrm>
            <a:off x="4357688" y="3317875"/>
            <a:ext cx="1247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スマホ</a:t>
            </a:r>
          </a:p>
        </p:txBody>
      </p:sp>
      <p:pic>
        <p:nvPicPr>
          <p:cNvPr id="61455" name="Picture 15">
            <a:extLst>
              <a:ext uri="{FF2B5EF4-FFF2-40B4-BE49-F238E27FC236}">
                <a16:creationId xmlns:a16="http://schemas.microsoft.com/office/drawing/2014/main" id="{2E36A9B5-B750-D9D6-3428-C71461413DD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42175" y="2711450"/>
            <a:ext cx="785813" cy="420688"/>
          </a:xfrm>
          <a:prstGeom prst="rect">
            <a:avLst/>
          </a:prstGeom>
          <a:noFill/>
          <a:extLst>
            <a:ext uri="{909E8E84-426E-40DD-AFC4-6F175D3DCCD1}">
              <a14:hiddenFill xmlns:a14="http://schemas.microsoft.com/office/drawing/2010/main">
                <a:solidFill>
                  <a:srgbClr val="FFFFFF"/>
                </a:solidFill>
              </a14:hiddenFill>
            </a:ext>
          </a:extLst>
        </p:spPr>
      </p:pic>
      <p:sp>
        <p:nvSpPr>
          <p:cNvPr id="61456" name="AutoShape 16">
            <a:extLst>
              <a:ext uri="{FF2B5EF4-FFF2-40B4-BE49-F238E27FC236}">
                <a16:creationId xmlns:a16="http://schemas.microsoft.com/office/drawing/2014/main" id="{0C2520CE-2121-5712-E092-03B1A2E2B9C6}"/>
              </a:ext>
            </a:extLst>
          </p:cNvPr>
          <p:cNvSpPr>
            <a:spLocks noChangeArrowheads="1"/>
          </p:cNvSpPr>
          <p:nvPr/>
        </p:nvSpPr>
        <p:spPr bwMode="auto">
          <a:xfrm>
            <a:off x="4219575" y="2532063"/>
            <a:ext cx="520700" cy="130175"/>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1457" name="AutoShape 17">
            <a:extLst>
              <a:ext uri="{FF2B5EF4-FFF2-40B4-BE49-F238E27FC236}">
                <a16:creationId xmlns:a16="http://schemas.microsoft.com/office/drawing/2014/main" id="{7DF85EFA-A7FC-35B7-DB8A-1A035BB959C2}"/>
              </a:ext>
            </a:extLst>
          </p:cNvPr>
          <p:cNvSpPr>
            <a:spLocks noChangeArrowheads="1"/>
          </p:cNvSpPr>
          <p:nvPr/>
        </p:nvSpPr>
        <p:spPr bwMode="auto">
          <a:xfrm flipH="1">
            <a:off x="2517775" y="781050"/>
            <a:ext cx="566738" cy="160338"/>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1458" name="AutoShape 18">
            <a:extLst>
              <a:ext uri="{FF2B5EF4-FFF2-40B4-BE49-F238E27FC236}">
                <a16:creationId xmlns:a16="http://schemas.microsoft.com/office/drawing/2014/main" id="{9DF7D2F1-4060-9A0C-5CCE-B58B42ED1162}"/>
              </a:ext>
            </a:extLst>
          </p:cNvPr>
          <p:cNvSpPr>
            <a:spLocks noChangeArrowheads="1"/>
          </p:cNvSpPr>
          <p:nvPr/>
        </p:nvSpPr>
        <p:spPr bwMode="auto">
          <a:xfrm>
            <a:off x="2308225" y="4051300"/>
            <a:ext cx="3641725" cy="1609725"/>
          </a:xfrm>
          <a:prstGeom prst="wedgeRectCallout">
            <a:avLst>
              <a:gd name="adj1" fmla="val 61681"/>
              <a:gd name="adj2" fmla="val -27514"/>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a:t>録画機能付きの</a:t>
            </a:r>
            <a:r>
              <a:rPr lang="en-US" altLang="ja-JP" sz="1600"/>
              <a:t>NAS</a:t>
            </a:r>
            <a:r>
              <a:rPr lang="ja-JP" altLang="en-US" sz="1600"/>
              <a:t>を追加するだけで、ぐっと本格的なホームネットワークになります。この追加で録画できる番組が増えるとともに、パソコンのファイル等を保存してバックアップしたり、パソコン間で共有することができます。</a:t>
            </a:r>
          </a:p>
        </p:txBody>
      </p:sp>
      <p:sp>
        <p:nvSpPr>
          <p:cNvPr id="61459" name="Text Box 19">
            <a:extLst>
              <a:ext uri="{FF2B5EF4-FFF2-40B4-BE49-F238E27FC236}">
                <a16:creationId xmlns:a16="http://schemas.microsoft.com/office/drawing/2014/main" id="{D5581FBF-A0F4-5067-EBA8-AAE340C31345}"/>
              </a:ext>
            </a:extLst>
          </p:cNvPr>
          <p:cNvSpPr txBox="1">
            <a:spLocks noChangeArrowheads="1"/>
          </p:cNvSpPr>
          <p:nvPr/>
        </p:nvSpPr>
        <p:spPr bwMode="auto">
          <a:xfrm>
            <a:off x="0" y="1620838"/>
            <a:ext cx="17716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a:t>ADSL/</a:t>
            </a:r>
            <a:r>
              <a:rPr lang="ja-JP" altLang="en-US" sz="1400"/>
              <a:t>光回線</a:t>
            </a:r>
            <a:br>
              <a:rPr lang="ja-JP" altLang="en-US" sz="1400"/>
            </a:br>
            <a:r>
              <a:rPr lang="ja-JP" altLang="en-US" sz="1400"/>
              <a:t>などで接続</a:t>
            </a:r>
          </a:p>
        </p:txBody>
      </p:sp>
      <p:sp>
        <p:nvSpPr>
          <p:cNvPr id="61460" name="Line 20">
            <a:extLst>
              <a:ext uri="{FF2B5EF4-FFF2-40B4-BE49-F238E27FC236}">
                <a16:creationId xmlns:a16="http://schemas.microsoft.com/office/drawing/2014/main" id="{D0650682-3470-72D2-8B2A-6E3F25E683CF}"/>
              </a:ext>
            </a:extLst>
          </p:cNvPr>
          <p:cNvSpPr>
            <a:spLocks noChangeShapeType="1"/>
          </p:cNvSpPr>
          <p:nvPr/>
        </p:nvSpPr>
        <p:spPr bwMode="auto">
          <a:xfrm flipH="1">
            <a:off x="252413" y="1335088"/>
            <a:ext cx="739775" cy="15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61461" name="Picture 21">
            <a:extLst>
              <a:ext uri="{FF2B5EF4-FFF2-40B4-BE49-F238E27FC236}">
                <a16:creationId xmlns:a16="http://schemas.microsoft.com/office/drawing/2014/main" id="{38784A53-454B-4408-6BE2-4A9613658AA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81438" y="1374775"/>
            <a:ext cx="987425" cy="314325"/>
          </a:xfrm>
          <a:prstGeom prst="rect">
            <a:avLst/>
          </a:prstGeom>
          <a:noFill/>
          <a:extLst>
            <a:ext uri="{909E8E84-426E-40DD-AFC4-6F175D3DCCD1}">
              <a14:hiddenFill xmlns:a14="http://schemas.microsoft.com/office/drawing/2010/main">
                <a:solidFill>
                  <a:srgbClr val="FFFFFF"/>
                </a:solidFill>
              </a14:hiddenFill>
            </a:ext>
          </a:extLst>
        </p:spPr>
      </p:pic>
      <p:pic>
        <p:nvPicPr>
          <p:cNvPr id="61462" name="Picture 22">
            <a:extLst>
              <a:ext uri="{FF2B5EF4-FFF2-40B4-BE49-F238E27FC236}">
                <a16:creationId xmlns:a16="http://schemas.microsoft.com/office/drawing/2014/main" id="{1160B8C4-EF1D-8394-9F1F-FCE1E09EEBC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11500" y="1287463"/>
            <a:ext cx="766763" cy="600075"/>
          </a:xfrm>
          <a:prstGeom prst="rect">
            <a:avLst/>
          </a:prstGeom>
          <a:noFill/>
          <a:extLst>
            <a:ext uri="{909E8E84-426E-40DD-AFC4-6F175D3DCCD1}">
              <a14:hiddenFill xmlns:a14="http://schemas.microsoft.com/office/drawing/2010/main">
                <a:solidFill>
                  <a:srgbClr val="FFFFFF"/>
                </a:solidFill>
              </a14:hiddenFill>
            </a:ext>
          </a:extLst>
        </p:spPr>
      </p:pic>
      <p:pic>
        <p:nvPicPr>
          <p:cNvPr id="61463" name="Picture 23">
            <a:extLst>
              <a:ext uri="{FF2B5EF4-FFF2-40B4-BE49-F238E27FC236}">
                <a16:creationId xmlns:a16="http://schemas.microsoft.com/office/drawing/2014/main" id="{ABBAA4AD-E9B3-D1CF-7855-945F5AA844B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49838" y="1295400"/>
            <a:ext cx="766762" cy="600075"/>
          </a:xfrm>
          <a:prstGeom prst="rect">
            <a:avLst/>
          </a:prstGeom>
          <a:noFill/>
          <a:extLst>
            <a:ext uri="{909E8E84-426E-40DD-AFC4-6F175D3DCCD1}">
              <a14:hiddenFill xmlns:a14="http://schemas.microsoft.com/office/drawing/2010/main">
                <a:solidFill>
                  <a:srgbClr val="FFFFFF"/>
                </a:solidFill>
              </a14:hiddenFill>
            </a:ext>
          </a:extLst>
        </p:spPr>
      </p:pic>
      <p:sp>
        <p:nvSpPr>
          <p:cNvPr id="61464" name="Line 24">
            <a:extLst>
              <a:ext uri="{FF2B5EF4-FFF2-40B4-BE49-F238E27FC236}">
                <a16:creationId xmlns:a16="http://schemas.microsoft.com/office/drawing/2014/main" id="{7F32C6DE-D214-8DEE-5FEE-9A79503856F6}"/>
              </a:ext>
            </a:extLst>
          </p:cNvPr>
          <p:cNvSpPr>
            <a:spLocks noChangeShapeType="1"/>
          </p:cNvSpPr>
          <p:nvPr/>
        </p:nvSpPr>
        <p:spPr bwMode="auto">
          <a:xfrm flipH="1">
            <a:off x="3800475" y="1517650"/>
            <a:ext cx="231775" cy="15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65" name="Line 25">
            <a:extLst>
              <a:ext uri="{FF2B5EF4-FFF2-40B4-BE49-F238E27FC236}">
                <a16:creationId xmlns:a16="http://schemas.microsoft.com/office/drawing/2014/main" id="{E3C322E9-4D28-A7DF-CF26-497F9EABE1C0}"/>
              </a:ext>
            </a:extLst>
          </p:cNvPr>
          <p:cNvSpPr>
            <a:spLocks noChangeShapeType="1"/>
          </p:cNvSpPr>
          <p:nvPr/>
        </p:nvSpPr>
        <p:spPr bwMode="auto">
          <a:xfrm flipH="1">
            <a:off x="5724525" y="1509713"/>
            <a:ext cx="231775" cy="15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66" name="Text Box 26">
            <a:extLst>
              <a:ext uri="{FF2B5EF4-FFF2-40B4-BE49-F238E27FC236}">
                <a16:creationId xmlns:a16="http://schemas.microsoft.com/office/drawing/2014/main" id="{27EDD84F-EC11-53E8-B227-DF0D0B8F0FCE}"/>
              </a:ext>
            </a:extLst>
          </p:cNvPr>
          <p:cNvSpPr txBox="1">
            <a:spLocks noChangeArrowheads="1"/>
          </p:cNvSpPr>
          <p:nvPr/>
        </p:nvSpPr>
        <p:spPr bwMode="auto">
          <a:xfrm>
            <a:off x="5173663" y="1817688"/>
            <a:ext cx="21050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テレビ</a:t>
            </a:r>
            <a:r>
              <a:rPr lang="en-US" altLang="ja-JP" sz="1400"/>
              <a:t>+</a:t>
            </a:r>
            <a:br>
              <a:rPr lang="en-US" altLang="ja-JP" sz="1400"/>
            </a:br>
            <a:r>
              <a:rPr lang="ja-JP" altLang="en-US" sz="1400"/>
              <a:t>据え置きゲーム機</a:t>
            </a:r>
          </a:p>
        </p:txBody>
      </p:sp>
      <p:sp>
        <p:nvSpPr>
          <p:cNvPr id="61467" name="AutoShape 27">
            <a:extLst>
              <a:ext uri="{FF2B5EF4-FFF2-40B4-BE49-F238E27FC236}">
                <a16:creationId xmlns:a16="http://schemas.microsoft.com/office/drawing/2014/main" id="{758EF77F-7482-0321-25D4-8D8A2A3D9F88}"/>
              </a:ext>
            </a:extLst>
          </p:cNvPr>
          <p:cNvSpPr>
            <a:spLocks noChangeArrowheads="1"/>
          </p:cNvSpPr>
          <p:nvPr/>
        </p:nvSpPr>
        <p:spPr bwMode="auto">
          <a:xfrm>
            <a:off x="5829300" y="2401888"/>
            <a:ext cx="520700" cy="130175"/>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1469" name="Line 29">
            <a:extLst>
              <a:ext uri="{FF2B5EF4-FFF2-40B4-BE49-F238E27FC236}">
                <a16:creationId xmlns:a16="http://schemas.microsoft.com/office/drawing/2014/main" id="{CA8A0E03-8C02-5608-9016-7D344CEF5A5D}"/>
              </a:ext>
            </a:extLst>
          </p:cNvPr>
          <p:cNvSpPr>
            <a:spLocks noChangeShapeType="1"/>
          </p:cNvSpPr>
          <p:nvPr/>
        </p:nvSpPr>
        <p:spPr bwMode="auto">
          <a:xfrm>
            <a:off x="4189413" y="1192213"/>
            <a:ext cx="0" cy="2603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72" name="AutoShape 32">
            <a:extLst>
              <a:ext uri="{FF2B5EF4-FFF2-40B4-BE49-F238E27FC236}">
                <a16:creationId xmlns:a16="http://schemas.microsoft.com/office/drawing/2014/main" id="{17FF936C-1241-C96C-FE02-83E2574DA441}"/>
              </a:ext>
            </a:extLst>
          </p:cNvPr>
          <p:cNvSpPr>
            <a:spLocks noChangeArrowheads="1"/>
          </p:cNvSpPr>
          <p:nvPr/>
        </p:nvSpPr>
        <p:spPr bwMode="auto">
          <a:xfrm>
            <a:off x="7038975" y="2509838"/>
            <a:ext cx="520700" cy="130175"/>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1473" name="Text Box 33">
            <a:extLst>
              <a:ext uri="{FF2B5EF4-FFF2-40B4-BE49-F238E27FC236}">
                <a16:creationId xmlns:a16="http://schemas.microsoft.com/office/drawing/2014/main" id="{8792F743-1AF6-5970-128E-30897AB8883F}"/>
              </a:ext>
            </a:extLst>
          </p:cNvPr>
          <p:cNvSpPr txBox="1">
            <a:spLocks noChangeArrowheads="1"/>
          </p:cNvSpPr>
          <p:nvPr/>
        </p:nvSpPr>
        <p:spPr bwMode="auto">
          <a:xfrm>
            <a:off x="6764338" y="3130550"/>
            <a:ext cx="21050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無線</a:t>
            </a:r>
            <a:r>
              <a:rPr lang="en-US" altLang="ja-JP" sz="1400"/>
              <a:t>LAN</a:t>
            </a:r>
            <a:r>
              <a:rPr lang="ja-JP" altLang="en-US" sz="1400"/>
              <a:t>機能つき</a:t>
            </a:r>
            <a:br>
              <a:rPr lang="ja-JP" altLang="en-US" sz="1400"/>
            </a:br>
            <a:r>
              <a:rPr lang="ja-JP" altLang="en-US" sz="1400"/>
              <a:t>プリンター</a:t>
            </a:r>
          </a:p>
        </p:txBody>
      </p:sp>
      <p:pic>
        <p:nvPicPr>
          <p:cNvPr id="61474" name="Picture 34">
            <a:extLst>
              <a:ext uri="{FF2B5EF4-FFF2-40B4-BE49-F238E27FC236}">
                <a16:creationId xmlns:a16="http://schemas.microsoft.com/office/drawing/2014/main" id="{922E27D3-29EA-82AD-877E-BAB4061F63F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164388" y="1282700"/>
            <a:ext cx="255587" cy="627063"/>
          </a:xfrm>
          <a:prstGeom prst="rect">
            <a:avLst/>
          </a:prstGeom>
          <a:noFill/>
          <a:extLst>
            <a:ext uri="{909E8E84-426E-40DD-AFC4-6F175D3DCCD1}">
              <a14:hiddenFill xmlns:a14="http://schemas.microsoft.com/office/drawing/2010/main">
                <a:solidFill>
                  <a:srgbClr val="FFFFFF"/>
                </a:solidFill>
              </a14:hiddenFill>
            </a:ext>
          </a:extLst>
        </p:spPr>
      </p:pic>
      <p:sp>
        <p:nvSpPr>
          <p:cNvPr id="61475" name="Text Box 35">
            <a:extLst>
              <a:ext uri="{FF2B5EF4-FFF2-40B4-BE49-F238E27FC236}">
                <a16:creationId xmlns:a16="http://schemas.microsoft.com/office/drawing/2014/main" id="{361D25A9-1719-C17D-6C0C-1502593537E9}"/>
              </a:ext>
            </a:extLst>
          </p:cNvPr>
          <p:cNvSpPr txBox="1">
            <a:spLocks noChangeArrowheads="1"/>
          </p:cNvSpPr>
          <p:nvPr/>
        </p:nvSpPr>
        <p:spPr bwMode="auto">
          <a:xfrm>
            <a:off x="7377113" y="1330325"/>
            <a:ext cx="135096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録画機能付き</a:t>
            </a:r>
            <a:br>
              <a:rPr lang="ja-JP" altLang="en-US" sz="1400"/>
            </a:br>
            <a:r>
              <a:rPr lang="en-US" altLang="ja-JP" sz="1400"/>
              <a:t>NAS</a:t>
            </a:r>
          </a:p>
        </p:txBody>
      </p:sp>
      <p:sp>
        <p:nvSpPr>
          <p:cNvPr id="61476" name="Line 36">
            <a:extLst>
              <a:ext uri="{FF2B5EF4-FFF2-40B4-BE49-F238E27FC236}">
                <a16:creationId xmlns:a16="http://schemas.microsoft.com/office/drawing/2014/main" id="{A360C5B7-D266-CC81-A3C2-807986F88C88}"/>
              </a:ext>
            </a:extLst>
          </p:cNvPr>
          <p:cNvSpPr>
            <a:spLocks noChangeShapeType="1"/>
          </p:cNvSpPr>
          <p:nvPr/>
        </p:nvSpPr>
        <p:spPr bwMode="auto">
          <a:xfrm>
            <a:off x="7275513" y="1154113"/>
            <a:ext cx="14287" cy="2190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61477" name="Picture 37">
            <a:extLst>
              <a:ext uri="{FF2B5EF4-FFF2-40B4-BE49-F238E27FC236}">
                <a16:creationId xmlns:a16="http://schemas.microsoft.com/office/drawing/2014/main" id="{37A395BD-EA15-C171-1A7E-A28F9BC72F3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06650" y="2614613"/>
            <a:ext cx="1249363" cy="814387"/>
          </a:xfrm>
          <a:prstGeom prst="rect">
            <a:avLst/>
          </a:prstGeom>
          <a:noFill/>
          <a:extLst>
            <a:ext uri="{909E8E84-426E-40DD-AFC4-6F175D3DCCD1}">
              <a14:hiddenFill xmlns:a14="http://schemas.microsoft.com/office/drawing/2010/main">
                <a:solidFill>
                  <a:srgbClr val="FFFFFF"/>
                </a:solidFill>
              </a14:hiddenFill>
            </a:ext>
          </a:extLst>
        </p:spPr>
      </p:pic>
      <p:sp>
        <p:nvSpPr>
          <p:cNvPr id="61478" name="Line 38">
            <a:extLst>
              <a:ext uri="{FF2B5EF4-FFF2-40B4-BE49-F238E27FC236}">
                <a16:creationId xmlns:a16="http://schemas.microsoft.com/office/drawing/2014/main" id="{410005C2-BC75-CB10-8561-C2264DF76813}"/>
              </a:ext>
            </a:extLst>
          </p:cNvPr>
          <p:cNvSpPr>
            <a:spLocks noChangeShapeType="1"/>
          </p:cNvSpPr>
          <p:nvPr/>
        </p:nvSpPr>
        <p:spPr bwMode="auto">
          <a:xfrm>
            <a:off x="2900363" y="1131888"/>
            <a:ext cx="14287" cy="1612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79" name="Text Box 39">
            <a:extLst>
              <a:ext uri="{FF2B5EF4-FFF2-40B4-BE49-F238E27FC236}">
                <a16:creationId xmlns:a16="http://schemas.microsoft.com/office/drawing/2014/main" id="{1BF00EDA-9030-AC14-6208-C6BD3319F752}"/>
              </a:ext>
            </a:extLst>
          </p:cNvPr>
          <p:cNvSpPr txBox="1">
            <a:spLocks noChangeArrowheads="1"/>
          </p:cNvSpPr>
          <p:nvPr/>
        </p:nvSpPr>
        <p:spPr bwMode="auto">
          <a:xfrm>
            <a:off x="2152650" y="3376613"/>
            <a:ext cx="17843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据え置きパソコン</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スライド番号プレースホルダー 3">
            <a:extLst>
              <a:ext uri="{FF2B5EF4-FFF2-40B4-BE49-F238E27FC236}">
                <a16:creationId xmlns:a16="http://schemas.microsoft.com/office/drawing/2014/main" id="{DD471731-6AE8-C639-9930-3FF30CAAA443}"/>
              </a:ext>
            </a:extLst>
          </p:cNvPr>
          <p:cNvSpPr>
            <a:spLocks noGrp="1"/>
          </p:cNvSpPr>
          <p:nvPr>
            <p:ph type="sldNum" sz="quarter" idx="12"/>
          </p:nvPr>
        </p:nvSpPr>
        <p:spPr/>
        <p:txBody>
          <a:bodyPr/>
          <a:lstStyle/>
          <a:p>
            <a:fld id="{AE0609F0-7D2E-4138-B6C2-51635DF60788}" type="slidenum">
              <a:rPr lang="en-US" altLang="ja-JP"/>
              <a:pPr/>
              <a:t>3</a:t>
            </a:fld>
            <a:endParaRPr lang="en-US" altLang="ja-JP"/>
          </a:p>
        </p:txBody>
      </p:sp>
      <p:sp>
        <p:nvSpPr>
          <p:cNvPr id="18434" name="Text Box 2">
            <a:extLst>
              <a:ext uri="{FF2B5EF4-FFF2-40B4-BE49-F238E27FC236}">
                <a16:creationId xmlns:a16="http://schemas.microsoft.com/office/drawing/2014/main" id="{31816678-EAB0-7ADF-5959-8CEFB39ECE9E}"/>
              </a:ext>
            </a:extLst>
          </p:cNvPr>
          <p:cNvSpPr txBox="1">
            <a:spLocks noChangeArrowheads="1"/>
          </p:cNvSpPr>
          <p:nvPr/>
        </p:nvSpPr>
        <p:spPr bwMode="auto">
          <a:xfrm>
            <a:off x="228600" y="228600"/>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ホームネットワークでできること</a:t>
            </a:r>
            <a:r>
              <a:rPr lang="en-US" altLang="ja-JP" sz="2400" b="1"/>
              <a:t>2: VOD</a:t>
            </a:r>
            <a:r>
              <a:rPr lang="ja-JP" altLang="en-US" sz="2400" b="1"/>
              <a:t>と</a:t>
            </a:r>
            <a:r>
              <a:rPr lang="en-US" altLang="ja-JP" sz="2400" b="1"/>
              <a:t>Web</a:t>
            </a:r>
            <a:r>
              <a:rPr lang="ja-JP" altLang="en-US" sz="2400" b="1"/>
              <a:t>の利用</a:t>
            </a:r>
          </a:p>
        </p:txBody>
      </p:sp>
      <p:pic>
        <p:nvPicPr>
          <p:cNvPr id="18435" name="Picture 3">
            <a:extLst>
              <a:ext uri="{FF2B5EF4-FFF2-40B4-BE49-F238E27FC236}">
                <a16:creationId xmlns:a16="http://schemas.microsoft.com/office/drawing/2014/main" id="{8D087FA4-2E54-C9A6-A5AC-59659E1920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838200"/>
            <a:ext cx="1319213" cy="1031875"/>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a:extLst>
              <a:ext uri="{FF2B5EF4-FFF2-40B4-BE49-F238E27FC236}">
                <a16:creationId xmlns:a16="http://schemas.microsoft.com/office/drawing/2014/main" id="{B76BB73C-994C-21E1-D26C-CA8D845086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1447800"/>
            <a:ext cx="1319213" cy="1031875"/>
          </a:xfrm>
          <a:prstGeom prst="rect">
            <a:avLst/>
          </a:prstGeom>
          <a:noFill/>
          <a:extLst>
            <a:ext uri="{909E8E84-426E-40DD-AFC4-6F175D3DCCD1}">
              <a14:hiddenFill xmlns:a14="http://schemas.microsoft.com/office/drawing/2010/main">
                <a:solidFill>
                  <a:srgbClr val="FFFFFF"/>
                </a:solidFill>
              </a14:hiddenFill>
            </a:ext>
          </a:extLst>
        </p:spPr>
      </p:pic>
      <p:pic>
        <p:nvPicPr>
          <p:cNvPr id="18437" name="Picture 5">
            <a:extLst>
              <a:ext uri="{FF2B5EF4-FFF2-40B4-BE49-F238E27FC236}">
                <a16:creationId xmlns:a16="http://schemas.microsoft.com/office/drawing/2014/main" id="{2C609A53-9549-7FEA-BF8C-7AB73ACCB6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828800"/>
            <a:ext cx="1466850" cy="466725"/>
          </a:xfrm>
          <a:prstGeom prst="rect">
            <a:avLst/>
          </a:prstGeom>
          <a:noFill/>
          <a:extLst>
            <a:ext uri="{909E8E84-426E-40DD-AFC4-6F175D3DCCD1}">
              <a14:hiddenFill xmlns:a14="http://schemas.microsoft.com/office/drawing/2010/main">
                <a:solidFill>
                  <a:srgbClr val="FFFFFF"/>
                </a:solidFill>
              </a14:hiddenFill>
            </a:ext>
          </a:extLst>
        </p:spPr>
      </p:pic>
      <p:pic>
        <p:nvPicPr>
          <p:cNvPr id="18441" name="Picture 9">
            <a:extLst>
              <a:ext uri="{FF2B5EF4-FFF2-40B4-BE49-F238E27FC236}">
                <a16:creationId xmlns:a16="http://schemas.microsoft.com/office/drawing/2014/main" id="{5CF92FE8-7687-9FA4-931F-2CCDB8AC96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2743200"/>
            <a:ext cx="1181100" cy="1057275"/>
          </a:xfrm>
          <a:prstGeom prst="rect">
            <a:avLst/>
          </a:prstGeom>
          <a:noFill/>
          <a:extLst>
            <a:ext uri="{909E8E84-426E-40DD-AFC4-6F175D3DCCD1}">
              <a14:hiddenFill xmlns:a14="http://schemas.microsoft.com/office/drawing/2010/main">
                <a:solidFill>
                  <a:srgbClr val="FFFFFF"/>
                </a:solidFill>
              </a14:hiddenFill>
            </a:ext>
          </a:extLst>
        </p:spPr>
      </p:pic>
      <p:pic>
        <p:nvPicPr>
          <p:cNvPr id="18442" name="Picture 10">
            <a:extLst>
              <a:ext uri="{FF2B5EF4-FFF2-40B4-BE49-F238E27FC236}">
                <a16:creationId xmlns:a16="http://schemas.microsoft.com/office/drawing/2014/main" id="{14F72A83-7650-2D2E-6EEC-E5759927C8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2743200"/>
            <a:ext cx="457200" cy="790575"/>
          </a:xfrm>
          <a:prstGeom prst="rect">
            <a:avLst/>
          </a:prstGeom>
          <a:noFill/>
          <a:extLst>
            <a:ext uri="{909E8E84-426E-40DD-AFC4-6F175D3DCCD1}">
              <a14:hiddenFill xmlns:a14="http://schemas.microsoft.com/office/drawing/2010/main">
                <a:solidFill>
                  <a:srgbClr val="FFFFFF"/>
                </a:solidFill>
              </a14:hiddenFill>
            </a:ext>
          </a:extLst>
        </p:spPr>
      </p:pic>
      <p:pic>
        <p:nvPicPr>
          <p:cNvPr id="18443" name="Picture 11">
            <a:extLst>
              <a:ext uri="{FF2B5EF4-FFF2-40B4-BE49-F238E27FC236}">
                <a16:creationId xmlns:a16="http://schemas.microsoft.com/office/drawing/2014/main" id="{7CA8DC4D-DAB0-789E-2CAA-9229049D83C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62400" y="2895600"/>
            <a:ext cx="952500" cy="428625"/>
          </a:xfrm>
          <a:prstGeom prst="rect">
            <a:avLst/>
          </a:prstGeom>
          <a:noFill/>
          <a:extLst>
            <a:ext uri="{909E8E84-426E-40DD-AFC4-6F175D3DCCD1}">
              <a14:hiddenFill xmlns:a14="http://schemas.microsoft.com/office/drawing/2010/main">
                <a:solidFill>
                  <a:srgbClr val="FFFFFF"/>
                </a:solidFill>
              </a14:hiddenFill>
            </a:ext>
          </a:extLst>
        </p:spPr>
      </p:pic>
      <p:sp>
        <p:nvSpPr>
          <p:cNvPr id="18444" name="Line 12">
            <a:extLst>
              <a:ext uri="{FF2B5EF4-FFF2-40B4-BE49-F238E27FC236}">
                <a16:creationId xmlns:a16="http://schemas.microsoft.com/office/drawing/2014/main" id="{26ED75D5-3904-0FDA-A647-4A075793CB14}"/>
              </a:ext>
            </a:extLst>
          </p:cNvPr>
          <p:cNvSpPr>
            <a:spLocks noChangeShapeType="1"/>
          </p:cNvSpPr>
          <p:nvPr/>
        </p:nvSpPr>
        <p:spPr bwMode="auto">
          <a:xfrm>
            <a:off x="1524000" y="25146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45" name="Line 13">
            <a:extLst>
              <a:ext uri="{FF2B5EF4-FFF2-40B4-BE49-F238E27FC236}">
                <a16:creationId xmlns:a16="http://schemas.microsoft.com/office/drawing/2014/main" id="{E4F12069-88F0-1F50-432F-0D4ED4C927D1}"/>
              </a:ext>
            </a:extLst>
          </p:cNvPr>
          <p:cNvSpPr>
            <a:spLocks noChangeShapeType="1"/>
          </p:cNvSpPr>
          <p:nvPr/>
        </p:nvSpPr>
        <p:spPr bwMode="auto">
          <a:xfrm>
            <a:off x="2286000" y="2057400"/>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50" name="Line 18">
            <a:extLst>
              <a:ext uri="{FF2B5EF4-FFF2-40B4-BE49-F238E27FC236}">
                <a16:creationId xmlns:a16="http://schemas.microsoft.com/office/drawing/2014/main" id="{D05DF32C-2E70-F0A1-F6D0-A88DA44977A0}"/>
              </a:ext>
            </a:extLst>
          </p:cNvPr>
          <p:cNvSpPr>
            <a:spLocks noChangeShapeType="1"/>
          </p:cNvSpPr>
          <p:nvPr/>
        </p:nvSpPr>
        <p:spPr bwMode="auto">
          <a:xfrm>
            <a:off x="3124200" y="1295400"/>
            <a:ext cx="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52" name="Line 20">
            <a:extLst>
              <a:ext uri="{FF2B5EF4-FFF2-40B4-BE49-F238E27FC236}">
                <a16:creationId xmlns:a16="http://schemas.microsoft.com/office/drawing/2014/main" id="{A3E65538-BBAA-ECDB-5294-4BAEA41F787D}"/>
              </a:ext>
            </a:extLst>
          </p:cNvPr>
          <p:cNvSpPr>
            <a:spLocks noChangeShapeType="1"/>
          </p:cNvSpPr>
          <p:nvPr/>
        </p:nvSpPr>
        <p:spPr bwMode="auto">
          <a:xfrm>
            <a:off x="1524000" y="2514600"/>
            <a:ext cx="2895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53" name="Line 21">
            <a:extLst>
              <a:ext uri="{FF2B5EF4-FFF2-40B4-BE49-F238E27FC236}">
                <a16:creationId xmlns:a16="http://schemas.microsoft.com/office/drawing/2014/main" id="{6BE3DBF6-42A4-3AD3-6C26-C2B11506AEA3}"/>
              </a:ext>
            </a:extLst>
          </p:cNvPr>
          <p:cNvSpPr>
            <a:spLocks noChangeShapeType="1"/>
          </p:cNvSpPr>
          <p:nvPr/>
        </p:nvSpPr>
        <p:spPr bwMode="auto">
          <a:xfrm>
            <a:off x="3124200" y="19812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54" name="Line 22">
            <a:extLst>
              <a:ext uri="{FF2B5EF4-FFF2-40B4-BE49-F238E27FC236}">
                <a16:creationId xmlns:a16="http://schemas.microsoft.com/office/drawing/2014/main" id="{0728503B-C6C3-195A-C3E3-3B44B9FC4C70}"/>
              </a:ext>
            </a:extLst>
          </p:cNvPr>
          <p:cNvSpPr>
            <a:spLocks noChangeShapeType="1"/>
          </p:cNvSpPr>
          <p:nvPr/>
        </p:nvSpPr>
        <p:spPr bwMode="auto">
          <a:xfrm>
            <a:off x="4419600" y="25146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56" name="Text Box 24">
            <a:extLst>
              <a:ext uri="{FF2B5EF4-FFF2-40B4-BE49-F238E27FC236}">
                <a16:creationId xmlns:a16="http://schemas.microsoft.com/office/drawing/2014/main" id="{BAACE98D-B0F0-FFFD-6623-318DFD7A32FD}"/>
              </a:ext>
            </a:extLst>
          </p:cNvPr>
          <p:cNvSpPr txBox="1">
            <a:spLocks noChangeArrowheads="1"/>
          </p:cNvSpPr>
          <p:nvPr/>
        </p:nvSpPr>
        <p:spPr bwMode="auto">
          <a:xfrm>
            <a:off x="685800" y="3886200"/>
            <a:ext cx="7772400" cy="201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kumimoji="1">
                <a:solidFill>
                  <a:schemeClr val="tx1"/>
                </a:solidFill>
                <a:latin typeface="Arial" panose="020B0604020202020204" pitchFamily="34" charset="0"/>
                <a:ea typeface="ＭＳ Ｐゴシック" panose="020B0600070205080204" pitchFamily="50" charset="-128"/>
              </a:defRPr>
            </a:lvl1pPr>
            <a:lvl2pPr marL="800100" indent="-342900" algn="l">
              <a:defRPr kumimoji="1">
                <a:solidFill>
                  <a:schemeClr val="tx1"/>
                </a:solidFill>
                <a:latin typeface="Arial" panose="020B0604020202020204" pitchFamily="34" charset="0"/>
                <a:ea typeface="ＭＳ Ｐゴシック" panose="020B0600070205080204" pitchFamily="50" charset="-128"/>
              </a:defRPr>
            </a:lvl2pPr>
            <a:lvl3pPr marL="1257300" indent="-342900" algn="l">
              <a:defRPr kumimoji="1">
                <a:solidFill>
                  <a:schemeClr val="tx1"/>
                </a:solidFill>
                <a:latin typeface="Arial" panose="020B0604020202020204" pitchFamily="34" charset="0"/>
                <a:ea typeface="ＭＳ Ｐゴシック" panose="020B0600070205080204" pitchFamily="50" charset="-128"/>
              </a:defRPr>
            </a:lvl3pPr>
            <a:lvl4pPr marL="1714500" indent="-342900" algn="l">
              <a:defRPr kumimoji="1">
                <a:solidFill>
                  <a:schemeClr val="tx1"/>
                </a:solidFill>
                <a:latin typeface="Arial" panose="020B0604020202020204" pitchFamily="34" charset="0"/>
                <a:ea typeface="ＭＳ Ｐゴシック" panose="020B0600070205080204" pitchFamily="50" charset="-128"/>
              </a:defRPr>
            </a:lvl4pPr>
            <a:lvl5pPr marL="2171700" indent="-342900" algn="l">
              <a:defRPr kumimoji="1">
                <a:solidFill>
                  <a:schemeClr val="tx1"/>
                </a:solidFill>
                <a:latin typeface="Arial" panose="020B0604020202020204" pitchFamily="34" charset="0"/>
                <a:ea typeface="ＭＳ Ｐゴシック" panose="020B0600070205080204" pitchFamily="50" charset="-128"/>
              </a:defRPr>
            </a:lvl5pPr>
            <a:lvl6pPr marL="26289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0861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5433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0005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spcBef>
                <a:spcPct val="50000"/>
              </a:spcBef>
            </a:pPr>
            <a:r>
              <a:rPr lang="ja-JP" altLang="en-US">
                <a:solidFill>
                  <a:srgbClr val="FF0000"/>
                </a:solidFill>
              </a:rPr>
              <a:t>ホームネットワークがインターネットに接続されていると、テレビやスマートフォン、携帯ゲーム機で次のような番組が見れたり、オンラインゲームができます</a:t>
            </a:r>
            <a:r>
              <a:rPr lang="en-US" altLang="ja-JP">
                <a:solidFill>
                  <a:srgbClr val="FF0000"/>
                </a:solidFill>
              </a:rPr>
              <a:t>(</a:t>
            </a:r>
            <a:r>
              <a:rPr lang="ja-JP" altLang="en-US">
                <a:solidFill>
                  <a:srgbClr val="FF0000"/>
                </a:solidFill>
              </a:rPr>
              <a:t>スマートフャンではバケット通話量がかからない</a:t>
            </a:r>
            <a:r>
              <a:rPr lang="en-US" altLang="ja-JP">
                <a:solidFill>
                  <a:srgbClr val="FF0000"/>
                </a:solidFill>
              </a:rPr>
              <a:t>)</a:t>
            </a:r>
            <a:endParaRPr lang="en-US" altLang="ja-JP" sz="1600"/>
          </a:p>
          <a:p>
            <a:pPr>
              <a:spcBef>
                <a:spcPct val="50000"/>
              </a:spcBef>
              <a:buFontTx/>
              <a:buAutoNum type="arabicPeriod"/>
            </a:pPr>
            <a:r>
              <a:rPr lang="en-US" altLang="ja-JP" sz="1600"/>
              <a:t>VOD(</a:t>
            </a:r>
            <a:r>
              <a:rPr lang="ja-JP" altLang="en-US" sz="1600"/>
              <a:t>有料</a:t>
            </a:r>
            <a:r>
              <a:rPr lang="en-US" altLang="ja-JP" sz="1600"/>
              <a:t>:Hule</a:t>
            </a:r>
            <a:r>
              <a:rPr lang="ja-JP" altLang="en-US" sz="1600"/>
              <a:t>など、無料</a:t>
            </a:r>
            <a:r>
              <a:rPr lang="en-US" altLang="ja-JP" sz="1600"/>
              <a:t>:Gyo</a:t>
            </a:r>
            <a:r>
              <a:rPr lang="ja-JP" altLang="en-US" sz="1600"/>
              <a:t>など</a:t>
            </a:r>
            <a:r>
              <a:rPr lang="en-US" altLang="ja-JP" sz="1600"/>
              <a:t>)</a:t>
            </a:r>
            <a:r>
              <a:rPr lang="ja-JP" altLang="en-US" sz="1600"/>
              <a:t>でいろいろな番組や映画が自宅で見れる。</a:t>
            </a:r>
          </a:p>
          <a:p>
            <a:pPr>
              <a:spcBef>
                <a:spcPct val="50000"/>
              </a:spcBef>
              <a:buFontTx/>
              <a:buAutoNum type="arabicPeriod"/>
            </a:pPr>
            <a:r>
              <a:rPr lang="en-US" altLang="ja-JP" sz="1600"/>
              <a:t>You tube, </a:t>
            </a:r>
            <a:r>
              <a:rPr lang="ja-JP" altLang="en-US" sz="1600"/>
              <a:t>ニコニコ動画が自宅で見れる。</a:t>
            </a:r>
          </a:p>
          <a:p>
            <a:pPr>
              <a:spcBef>
                <a:spcPct val="50000"/>
              </a:spcBef>
              <a:buFontTx/>
              <a:buAutoNum type="arabicPeriod"/>
            </a:pPr>
            <a:r>
              <a:rPr lang="ja-JP" altLang="en-US" sz="1600"/>
              <a:t>オンラインゲームの使用できる。</a:t>
            </a:r>
          </a:p>
        </p:txBody>
      </p:sp>
      <p:pic>
        <p:nvPicPr>
          <p:cNvPr id="18457" name="Picture 25">
            <a:extLst>
              <a:ext uri="{FF2B5EF4-FFF2-40B4-BE49-F238E27FC236}">
                <a16:creationId xmlns:a16="http://schemas.microsoft.com/office/drawing/2014/main" id="{ED8664FF-4A4B-0E75-7BEA-31766779DA3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6800" y="914400"/>
            <a:ext cx="295275" cy="628650"/>
          </a:xfrm>
          <a:prstGeom prst="rect">
            <a:avLst/>
          </a:prstGeom>
          <a:noFill/>
          <a:extLst>
            <a:ext uri="{909E8E84-426E-40DD-AFC4-6F175D3DCCD1}">
              <a14:hiddenFill xmlns:a14="http://schemas.microsoft.com/office/drawing/2010/main">
                <a:solidFill>
                  <a:srgbClr val="FFFFFF"/>
                </a:solidFill>
              </a14:hiddenFill>
            </a:ext>
          </a:extLst>
        </p:spPr>
      </p:pic>
      <p:sp>
        <p:nvSpPr>
          <p:cNvPr id="18458" name="Line 26">
            <a:extLst>
              <a:ext uri="{FF2B5EF4-FFF2-40B4-BE49-F238E27FC236}">
                <a16:creationId xmlns:a16="http://schemas.microsoft.com/office/drawing/2014/main" id="{3A5B9EA2-0DE2-E849-42DA-124F850D3669}"/>
              </a:ext>
            </a:extLst>
          </p:cNvPr>
          <p:cNvSpPr>
            <a:spLocks noChangeShapeType="1"/>
          </p:cNvSpPr>
          <p:nvPr/>
        </p:nvSpPr>
        <p:spPr bwMode="auto">
          <a:xfrm>
            <a:off x="5105400" y="1219200"/>
            <a:ext cx="1371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59" name="Text Box 27">
            <a:extLst>
              <a:ext uri="{FF2B5EF4-FFF2-40B4-BE49-F238E27FC236}">
                <a16:creationId xmlns:a16="http://schemas.microsoft.com/office/drawing/2014/main" id="{99ABD576-7092-BF13-2BE0-7444D007F5BF}"/>
              </a:ext>
            </a:extLst>
          </p:cNvPr>
          <p:cNvSpPr txBox="1">
            <a:spLocks noChangeArrowheads="1"/>
          </p:cNvSpPr>
          <p:nvPr/>
        </p:nvSpPr>
        <p:spPr bwMode="auto">
          <a:xfrm>
            <a:off x="5181600" y="685800"/>
            <a:ext cx="3352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solidFill>
                  <a:srgbClr val="FF0000"/>
                </a:solidFill>
              </a:rPr>
              <a:t>インターネットへの接続</a:t>
            </a:r>
          </a:p>
        </p:txBody>
      </p:sp>
      <p:sp>
        <p:nvSpPr>
          <p:cNvPr id="18460" name="Line 28">
            <a:extLst>
              <a:ext uri="{FF2B5EF4-FFF2-40B4-BE49-F238E27FC236}">
                <a16:creationId xmlns:a16="http://schemas.microsoft.com/office/drawing/2014/main" id="{5D30C259-8D8B-CAD0-B2CB-244D5C65DA93}"/>
              </a:ext>
            </a:extLst>
          </p:cNvPr>
          <p:cNvSpPr>
            <a:spLocks noChangeShapeType="1"/>
          </p:cNvSpPr>
          <p:nvPr/>
        </p:nvSpPr>
        <p:spPr bwMode="auto">
          <a:xfrm>
            <a:off x="3962400" y="12954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47" name="Line 15">
            <a:extLst>
              <a:ext uri="{FF2B5EF4-FFF2-40B4-BE49-F238E27FC236}">
                <a16:creationId xmlns:a16="http://schemas.microsoft.com/office/drawing/2014/main" id="{9CE23BED-587E-EF3F-2E42-AD0A51DAA81B}"/>
              </a:ext>
            </a:extLst>
          </p:cNvPr>
          <p:cNvSpPr>
            <a:spLocks noChangeShapeType="1"/>
          </p:cNvSpPr>
          <p:nvPr/>
        </p:nvSpPr>
        <p:spPr bwMode="auto">
          <a:xfrm>
            <a:off x="3124200" y="1295400"/>
            <a:ext cx="1828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61" name="Text Box 29">
            <a:extLst>
              <a:ext uri="{FF2B5EF4-FFF2-40B4-BE49-F238E27FC236}">
                <a16:creationId xmlns:a16="http://schemas.microsoft.com/office/drawing/2014/main" id="{3A329B4A-390D-E16C-DC03-F5BA121DC36C}"/>
              </a:ext>
            </a:extLst>
          </p:cNvPr>
          <p:cNvSpPr txBox="1">
            <a:spLocks noChangeArrowheads="1"/>
          </p:cNvSpPr>
          <p:nvPr/>
        </p:nvSpPr>
        <p:spPr bwMode="auto">
          <a:xfrm>
            <a:off x="5791200" y="1676400"/>
            <a:ext cx="27432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a:t>VOD: Video On Demand</a:t>
            </a:r>
            <a:br>
              <a:rPr lang="en-US" altLang="ja-JP" sz="1600"/>
            </a:br>
            <a:r>
              <a:rPr lang="ja-JP" altLang="en-US" sz="1600"/>
              <a:t>ネットワークを通じて、要求した映像を配信する仕組み</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スライド番号プレースホルダー 3">
            <a:extLst>
              <a:ext uri="{FF2B5EF4-FFF2-40B4-BE49-F238E27FC236}">
                <a16:creationId xmlns:a16="http://schemas.microsoft.com/office/drawing/2014/main" id="{371B9653-5B1F-9D87-D4B9-A4597C0D9074}"/>
              </a:ext>
            </a:extLst>
          </p:cNvPr>
          <p:cNvSpPr>
            <a:spLocks noGrp="1"/>
          </p:cNvSpPr>
          <p:nvPr>
            <p:ph type="sldNum" sz="quarter" idx="12"/>
          </p:nvPr>
        </p:nvSpPr>
        <p:spPr/>
        <p:txBody>
          <a:bodyPr/>
          <a:lstStyle/>
          <a:p>
            <a:fld id="{056F1D5C-9C55-4501-95E3-6CD10FCE567D}" type="slidenum">
              <a:rPr lang="en-US" altLang="ja-JP"/>
              <a:pPr/>
              <a:t>30</a:t>
            </a:fld>
            <a:endParaRPr lang="en-US" altLang="ja-JP"/>
          </a:p>
        </p:txBody>
      </p:sp>
      <p:pic>
        <p:nvPicPr>
          <p:cNvPr id="62466" name="Picture 2">
            <a:extLst>
              <a:ext uri="{FF2B5EF4-FFF2-40B4-BE49-F238E27FC236}">
                <a16:creationId xmlns:a16="http://schemas.microsoft.com/office/drawing/2014/main" id="{64489631-0C17-16BE-711A-B504AF4D37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6500" y="1287463"/>
            <a:ext cx="485775" cy="485775"/>
          </a:xfrm>
          <a:prstGeom prst="rect">
            <a:avLst/>
          </a:prstGeom>
          <a:noFill/>
          <a:extLst>
            <a:ext uri="{909E8E84-426E-40DD-AFC4-6F175D3DCCD1}">
              <a14:hiddenFill xmlns:a14="http://schemas.microsoft.com/office/drawing/2010/main">
                <a:solidFill>
                  <a:srgbClr val="FFFFFF"/>
                </a:solidFill>
              </a14:hiddenFill>
            </a:ext>
          </a:extLst>
        </p:spPr>
      </p:pic>
      <p:pic>
        <p:nvPicPr>
          <p:cNvPr id="62467" name="Picture 3">
            <a:extLst>
              <a:ext uri="{FF2B5EF4-FFF2-40B4-BE49-F238E27FC236}">
                <a16:creationId xmlns:a16="http://schemas.microsoft.com/office/drawing/2014/main" id="{AA156FF7-E2B2-6B00-C094-E6CA98123F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3613" y="1222375"/>
            <a:ext cx="352425" cy="266700"/>
          </a:xfrm>
          <a:prstGeom prst="rect">
            <a:avLst/>
          </a:prstGeom>
          <a:noFill/>
          <a:extLst>
            <a:ext uri="{909E8E84-426E-40DD-AFC4-6F175D3DCCD1}">
              <a14:hiddenFill xmlns:a14="http://schemas.microsoft.com/office/drawing/2010/main">
                <a:solidFill>
                  <a:srgbClr val="FFFFFF"/>
                </a:solidFill>
              </a14:hiddenFill>
            </a:ext>
          </a:extLst>
        </p:spPr>
      </p:pic>
      <p:sp>
        <p:nvSpPr>
          <p:cNvPr id="62468" name="Text Box 4">
            <a:extLst>
              <a:ext uri="{FF2B5EF4-FFF2-40B4-BE49-F238E27FC236}">
                <a16:creationId xmlns:a16="http://schemas.microsoft.com/office/drawing/2014/main" id="{88A81FF0-F57B-ED48-E439-CB4C7A97565E}"/>
              </a:ext>
            </a:extLst>
          </p:cNvPr>
          <p:cNvSpPr txBox="1">
            <a:spLocks noChangeArrowheads="1"/>
          </p:cNvSpPr>
          <p:nvPr/>
        </p:nvSpPr>
        <p:spPr bwMode="auto">
          <a:xfrm>
            <a:off x="361950" y="242888"/>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構成図サンプル</a:t>
            </a:r>
            <a:r>
              <a:rPr lang="en-US" altLang="ja-JP" sz="2400" b="1"/>
              <a:t>4:</a:t>
            </a:r>
            <a:r>
              <a:rPr lang="ja-JP" altLang="en-US" sz="2400" b="1"/>
              <a:t>家庭用大規模システム</a:t>
            </a:r>
          </a:p>
        </p:txBody>
      </p:sp>
      <p:pic>
        <p:nvPicPr>
          <p:cNvPr id="62469" name="Picture 5">
            <a:extLst>
              <a:ext uri="{FF2B5EF4-FFF2-40B4-BE49-F238E27FC236}">
                <a16:creationId xmlns:a16="http://schemas.microsoft.com/office/drawing/2014/main" id="{52F47A69-4D2A-40FC-EC34-FA7C8142262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613" y="738188"/>
            <a:ext cx="506412" cy="979487"/>
          </a:xfrm>
          <a:prstGeom prst="rect">
            <a:avLst/>
          </a:prstGeom>
          <a:noFill/>
          <a:extLst>
            <a:ext uri="{909E8E84-426E-40DD-AFC4-6F175D3DCCD1}">
              <a14:hiddenFill xmlns:a14="http://schemas.microsoft.com/office/drawing/2010/main">
                <a:solidFill>
                  <a:srgbClr val="FFFFFF"/>
                </a:solidFill>
              </a14:hiddenFill>
            </a:ext>
          </a:extLst>
        </p:spPr>
      </p:pic>
      <p:sp>
        <p:nvSpPr>
          <p:cNvPr id="62470" name="Line 6">
            <a:extLst>
              <a:ext uri="{FF2B5EF4-FFF2-40B4-BE49-F238E27FC236}">
                <a16:creationId xmlns:a16="http://schemas.microsoft.com/office/drawing/2014/main" id="{3A881B60-F174-A211-6754-F67521AADE92}"/>
              </a:ext>
            </a:extLst>
          </p:cNvPr>
          <p:cNvSpPr>
            <a:spLocks noChangeShapeType="1"/>
          </p:cNvSpPr>
          <p:nvPr/>
        </p:nvSpPr>
        <p:spPr bwMode="auto">
          <a:xfrm flipH="1">
            <a:off x="1274763" y="1344613"/>
            <a:ext cx="75406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471" name="Text Box 7">
            <a:extLst>
              <a:ext uri="{FF2B5EF4-FFF2-40B4-BE49-F238E27FC236}">
                <a16:creationId xmlns:a16="http://schemas.microsoft.com/office/drawing/2014/main" id="{C211B8C9-FB8F-4AF2-C2CF-DE064F6B8DBF}"/>
              </a:ext>
            </a:extLst>
          </p:cNvPr>
          <p:cNvSpPr txBox="1">
            <a:spLocks noChangeArrowheads="1"/>
          </p:cNvSpPr>
          <p:nvPr/>
        </p:nvSpPr>
        <p:spPr bwMode="auto">
          <a:xfrm>
            <a:off x="1628775" y="1800225"/>
            <a:ext cx="126206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無線</a:t>
            </a:r>
            <a:r>
              <a:rPr lang="en-US" altLang="ja-JP" sz="1400"/>
              <a:t>LAN</a:t>
            </a:r>
            <a:br>
              <a:rPr lang="en-US" altLang="ja-JP" sz="1400"/>
            </a:br>
            <a:r>
              <a:rPr lang="ja-JP" altLang="en-US" sz="1400"/>
              <a:t>ルーター</a:t>
            </a:r>
          </a:p>
        </p:txBody>
      </p:sp>
      <p:pic>
        <p:nvPicPr>
          <p:cNvPr id="62472" name="Picture 8">
            <a:extLst>
              <a:ext uri="{FF2B5EF4-FFF2-40B4-BE49-F238E27FC236}">
                <a16:creationId xmlns:a16="http://schemas.microsoft.com/office/drawing/2014/main" id="{97268964-E4EC-73BE-6D1A-24B56A88C07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2788" y="2740025"/>
            <a:ext cx="858837" cy="768350"/>
          </a:xfrm>
          <a:prstGeom prst="rect">
            <a:avLst/>
          </a:prstGeom>
          <a:noFill/>
          <a:extLst>
            <a:ext uri="{909E8E84-426E-40DD-AFC4-6F175D3DCCD1}">
              <a14:hiddenFill xmlns:a14="http://schemas.microsoft.com/office/drawing/2010/main">
                <a:solidFill>
                  <a:srgbClr val="FFFFFF"/>
                </a:solidFill>
              </a14:hiddenFill>
            </a:ext>
          </a:extLst>
        </p:spPr>
      </p:pic>
      <p:pic>
        <p:nvPicPr>
          <p:cNvPr id="62473" name="Picture 9">
            <a:extLst>
              <a:ext uri="{FF2B5EF4-FFF2-40B4-BE49-F238E27FC236}">
                <a16:creationId xmlns:a16="http://schemas.microsoft.com/office/drawing/2014/main" id="{B83127A2-E6EF-177B-D827-C4399BC335D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35925" y="4108450"/>
            <a:ext cx="449263" cy="776288"/>
          </a:xfrm>
          <a:prstGeom prst="rect">
            <a:avLst/>
          </a:prstGeom>
          <a:noFill/>
          <a:extLst>
            <a:ext uri="{909E8E84-426E-40DD-AFC4-6F175D3DCCD1}">
              <a14:hiddenFill xmlns:a14="http://schemas.microsoft.com/office/drawing/2010/main">
                <a:solidFill>
                  <a:srgbClr val="FFFFFF"/>
                </a:solidFill>
              </a14:hiddenFill>
            </a:ext>
          </a:extLst>
        </p:spPr>
      </p:pic>
      <p:sp>
        <p:nvSpPr>
          <p:cNvPr id="62474" name="Text Box 10">
            <a:extLst>
              <a:ext uri="{FF2B5EF4-FFF2-40B4-BE49-F238E27FC236}">
                <a16:creationId xmlns:a16="http://schemas.microsoft.com/office/drawing/2014/main" id="{6EA7D3E7-01D5-E3FA-5DF7-E7577EB355C7}"/>
              </a:ext>
            </a:extLst>
          </p:cNvPr>
          <p:cNvSpPr txBox="1">
            <a:spLocks noChangeArrowheads="1"/>
          </p:cNvSpPr>
          <p:nvPr/>
        </p:nvSpPr>
        <p:spPr bwMode="auto">
          <a:xfrm>
            <a:off x="2974975" y="1852613"/>
            <a:ext cx="21050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テレビ</a:t>
            </a:r>
            <a:r>
              <a:rPr lang="en-US" altLang="ja-JP" sz="1400"/>
              <a:t>+</a:t>
            </a:r>
            <a:br>
              <a:rPr lang="en-US" altLang="ja-JP" sz="1400"/>
            </a:br>
            <a:r>
              <a:rPr lang="ja-JP" altLang="en-US" sz="1400"/>
              <a:t>ブルーレイレコーダー</a:t>
            </a:r>
          </a:p>
        </p:txBody>
      </p:sp>
      <p:sp>
        <p:nvSpPr>
          <p:cNvPr id="62475" name="Line 11">
            <a:extLst>
              <a:ext uri="{FF2B5EF4-FFF2-40B4-BE49-F238E27FC236}">
                <a16:creationId xmlns:a16="http://schemas.microsoft.com/office/drawing/2014/main" id="{FD00E528-E74D-55D2-6308-831517A4132D}"/>
              </a:ext>
            </a:extLst>
          </p:cNvPr>
          <p:cNvSpPr>
            <a:spLocks noChangeShapeType="1"/>
          </p:cNvSpPr>
          <p:nvPr/>
        </p:nvSpPr>
        <p:spPr bwMode="auto">
          <a:xfrm flipV="1">
            <a:off x="2447925" y="1131888"/>
            <a:ext cx="5051425" cy="142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476" name="Line 12">
            <a:extLst>
              <a:ext uri="{FF2B5EF4-FFF2-40B4-BE49-F238E27FC236}">
                <a16:creationId xmlns:a16="http://schemas.microsoft.com/office/drawing/2014/main" id="{C587BE4B-942F-6045-D1B8-3C07A25899B9}"/>
              </a:ext>
            </a:extLst>
          </p:cNvPr>
          <p:cNvSpPr>
            <a:spLocks noChangeShapeType="1"/>
          </p:cNvSpPr>
          <p:nvPr/>
        </p:nvSpPr>
        <p:spPr bwMode="auto">
          <a:xfrm>
            <a:off x="6527800" y="1131888"/>
            <a:ext cx="14288" cy="2190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477" name="Text Box 13">
            <a:extLst>
              <a:ext uri="{FF2B5EF4-FFF2-40B4-BE49-F238E27FC236}">
                <a16:creationId xmlns:a16="http://schemas.microsoft.com/office/drawing/2014/main" id="{6A420F93-79D8-68C0-109B-A668CB9874CB}"/>
              </a:ext>
            </a:extLst>
          </p:cNvPr>
          <p:cNvSpPr txBox="1">
            <a:spLocks noChangeArrowheads="1"/>
          </p:cNvSpPr>
          <p:nvPr/>
        </p:nvSpPr>
        <p:spPr bwMode="auto">
          <a:xfrm>
            <a:off x="5670550" y="3500438"/>
            <a:ext cx="1247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パソコン</a:t>
            </a:r>
          </a:p>
        </p:txBody>
      </p:sp>
      <p:sp>
        <p:nvSpPr>
          <p:cNvPr id="62478" name="Text Box 14">
            <a:extLst>
              <a:ext uri="{FF2B5EF4-FFF2-40B4-BE49-F238E27FC236}">
                <a16:creationId xmlns:a16="http://schemas.microsoft.com/office/drawing/2014/main" id="{A719089A-06D3-2332-B3BB-60B2D1DE3E1A}"/>
              </a:ext>
            </a:extLst>
          </p:cNvPr>
          <p:cNvSpPr txBox="1">
            <a:spLocks noChangeArrowheads="1"/>
          </p:cNvSpPr>
          <p:nvPr/>
        </p:nvSpPr>
        <p:spPr bwMode="auto">
          <a:xfrm>
            <a:off x="7594600" y="4887913"/>
            <a:ext cx="1247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スマホ</a:t>
            </a:r>
          </a:p>
        </p:txBody>
      </p:sp>
      <p:pic>
        <p:nvPicPr>
          <p:cNvPr id="62479" name="Picture 15">
            <a:extLst>
              <a:ext uri="{FF2B5EF4-FFF2-40B4-BE49-F238E27FC236}">
                <a16:creationId xmlns:a16="http://schemas.microsoft.com/office/drawing/2014/main" id="{30AC0DF6-02F8-543D-C927-E3017F554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24700" y="2843213"/>
            <a:ext cx="785813" cy="420687"/>
          </a:xfrm>
          <a:prstGeom prst="rect">
            <a:avLst/>
          </a:prstGeom>
          <a:noFill/>
          <a:extLst>
            <a:ext uri="{909E8E84-426E-40DD-AFC4-6F175D3DCCD1}">
              <a14:hiddenFill xmlns:a14="http://schemas.microsoft.com/office/drawing/2010/main">
                <a:solidFill>
                  <a:srgbClr val="FFFFFF"/>
                </a:solidFill>
              </a14:hiddenFill>
            </a:ext>
          </a:extLst>
        </p:spPr>
      </p:pic>
      <p:sp>
        <p:nvSpPr>
          <p:cNvPr id="62480" name="AutoShape 16">
            <a:extLst>
              <a:ext uri="{FF2B5EF4-FFF2-40B4-BE49-F238E27FC236}">
                <a16:creationId xmlns:a16="http://schemas.microsoft.com/office/drawing/2014/main" id="{4094F377-EB2F-6D69-A1C3-B18730257DAD}"/>
              </a:ext>
            </a:extLst>
          </p:cNvPr>
          <p:cNvSpPr>
            <a:spLocks noChangeArrowheads="1"/>
          </p:cNvSpPr>
          <p:nvPr/>
        </p:nvSpPr>
        <p:spPr bwMode="auto">
          <a:xfrm>
            <a:off x="7775575" y="3941763"/>
            <a:ext cx="520700" cy="130175"/>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2481" name="AutoShape 17">
            <a:extLst>
              <a:ext uri="{FF2B5EF4-FFF2-40B4-BE49-F238E27FC236}">
                <a16:creationId xmlns:a16="http://schemas.microsoft.com/office/drawing/2014/main" id="{F3B4B3C6-13FE-4C0C-4803-5564B12134A4}"/>
              </a:ext>
            </a:extLst>
          </p:cNvPr>
          <p:cNvSpPr>
            <a:spLocks noChangeArrowheads="1"/>
          </p:cNvSpPr>
          <p:nvPr/>
        </p:nvSpPr>
        <p:spPr bwMode="auto">
          <a:xfrm flipH="1">
            <a:off x="2517775" y="781050"/>
            <a:ext cx="566738" cy="160338"/>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2483" name="Text Box 19">
            <a:extLst>
              <a:ext uri="{FF2B5EF4-FFF2-40B4-BE49-F238E27FC236}">
                <a16:creationId xmlns:a16="http://schemas.microsoft.com/office/drawing/2014/main" id="{2D96D478-255C-EDF1-D1BB-E571CDA9A74D}"/>
              </a:ext>
            </a:extLst>
          </p:cNvPr>
          <p:cNvSpPr txBox="1">
            <a:spLocks noChangeArrowheads="1"/>
          </p:cNvSpPr>
          <p:nvPr/>
        </p:nvSpPr>
        <p:spPr bwMode="auto">
          <a:xfrm>
            <a:off x="0" y="1620838"/>
            <a:ext cx="17716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1400"/>
              <a:t>ADSL/</a:t>
            </a:r>
            <a:r>
              <a:rPr lang="ja-JP" altLang="en-US" sz="1400"/>
              <a:t>光回線</a:t>
            </a:r>
            <a:br>
              <a:rPr lang="ja-JP" altLang="en-US" sz="1400"/>
            </a:br>
            <a:r>
              <a:rPr lang="ja-JP" altLang="en-US" sz="1400"/>
              <a:t>などで接続</a:t>
            </a:r>
          </a:p>
        </p:txBody>
      </p:sp>
      <p:sp>
        <p:nvSpPr>
          <p:cNvPr id="62484" name="Line 20">
            <a:extLst>
              <a:ext uri="{FF2B5EF4-FFF2-40B4-BE49-F238E27FC236}">
                <a16:creationId xmlns:a16="http://schemas.microsoft.com/office/drawing/2014/main" id="{1CC93A26-FB4A-5419-E87F-14644E171450}"/>
              </a:ext>
            </a:extLst>
          </p:cNvPr>
          <p:cNvSpPr>
            <a:spLocks noChangeShapeType="1"/>
          </p:cNvSpPr>
          <p:nvPr/>
        </p:nvSpPr>
        <p:spPr bwMode="auto">
          <a:xfrm flipH="1">
            <a:off x="252413" y="1335088"/>
            <a:ext cx="739775" cy="15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62485" name="Picture 21">
            <a:extLst>
              <a:ext uri="{FF2B5EF4-FFF2-40B4-BE49-F238E27FC236}">
                <a16:creationId xmlns:a16="http://schemas.microsoft.com/office/drawing/2014/main" id="{4E25E5A3-BFEE-E8F2-A383-4E24A650B64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81438" y="1374775"/>
            <a:ext cx="987425" cy="314325"/>
          </a:xfrm>
          <a:prstGeom prst="rect">
            <a:avLst/>
          </a:prstGeom>
          <a:noFill/>
          <a:extLst>
            <a:ext uri="{909E8E84-426E-40DD-AFC4-6F175D3DCCD1}">
              <a14:hiddenFill xmlns:a14="http://schemas.microsoft.com/office/drawing/2010/main">
                <a:solidFill>
                  <a:srgbClr val="FFFFFF"/>
                </a:solidFill>
              </a14:hiddenFill>
            </a:ext>
          </a:extLst>
        </p:spPr>
      </p:pic>
      <p:pic>
        <p:nvPicPr>
          <p:cNvPr id="62486" name="Picture 22">
            <a:extLst>
              <a:ext uri="{FF2B5EF4-FFF2-40B4-BE49-F238E27FC236}">
                <a16:creationId xmlns:a16="http://schemas.microsoft.com/office/drawing/2014/main" id="{C8FA5833-AD20-6081-EB49-191E271689C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11500" y="1287463"/>
            <a:ext cx="766763" cy="600075"/>
          </a:xfrm>
          <a:prstGeom prst="rect">
            <a:avLst/>
          </a:prstGeom>
          <a:noFill/>
          <a:extLst>
            <a:ext uri="{909E8E84-426E-40DD-AFC4-6F175D3DCCD1}">
              <a14:hiddenFill xmlns:a14="http://schemas.microsoft.com/office/drawing/2010/main">
                <a:solidFill>
                  <a:srgbClr val="FFFFFF"/>
                </a:solidFill>
              </a14:hiddenFill>
            </a:ext>
          </a:extLst>
        </p:spPr>
      </p:pic>
      <p:pic>
        <p:nvPicPr>
          <p:cNvPr id="62487" name="Picture 23">
            <a:extLst>
              <a:ext uri="{FF2B5EF4-FFF2-40B4-BE49-F238E27FC236}">
                <a16:creationId xmlns:a16="http://schemas.microsoft.com/office/drawing/2014/main" id="{7FFCF0B1-CD55-9FBE-4C95-6AA66DEF75D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27663" y="1295400"/>
            <a:ext cx="766762" cy="600075"/>
          </a:xfrm>
          <a:prstGeom prst="rect">
            <a:avLst/>
          </a:prstGeom>
          <a:noFill/>
          <a:extLst>
            <a:ext uri="{909E8E84-426E-40DD-AFC4-6F175D3DCCD1}">
              <a14:hiddenFill xmlns:a14="http://schemas.microsoft.com/office/drawing/2010/main">
                <a:solidFill>
                  <a:srgbClr val="FFFFFF"/>
                </a:solidFill>
              </a14:hiddenFill>
            </a:ext>
          </a:extLst>
        </p:spPr>
      </p:pic>
      <p:sp>
        <p:nvSpPr>
          <p:cNvPr id="62488" name="Line 24">
            <a:extLst>
              <a:ext uri="{FF2B5EF4-FFF2-40B4-BE49-F238E27FC236}">
                <a16:creationId xmlns:a16="http://schemas.microsoft.com/office/drawing/2014/main" id="{DF64BDDA-6423-87EC-E571-B7D0AC445335}"/>
              </a:ext>
            </a:extLst>
          </p:cNvPr>
          <p:cNvSpPr>
            <a:spLocks noChangeShapeType="1"/>
          </p:cNvSpPr>
          <p:nvPr/>
        </p:nvSpPr>
        <p:spPr bwMode="auto">
          <a:xfrm flipH="1">
            <a:off x="3800475" y="1517650"/>
            <a:ext cx="231775" cy="15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489" name="Line 25">
            <a:extLst>
              <a:ext uri="{FF2B5EF4-FFF2-40B4-BE49-F238E27FC236}">
                <a16:creationId xmlns:a16="http://schemas.microsoft.com/office/drawing/2014/main" id="{048F0A2B-1677-62E4-0FA3-341761646DB7}"/>
              </a:ext>
            </a:extLst>
          </p:cNvPr>
          <p:cNvSpPr>
            <a:spLocks noChangeShapeType="1"/>
          </p:cNvSpPr>
          <p:nvPr/>
        </p:nvSpPr>
        <p:spPr bwMode="auto">
          <a:xfrm flipH="1">
            <a:off x="6102350" y="1509713"/>
            <a:ext cx="231775" cy="15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490" name="Text Box 26">
            <a:extLst>
              <a:ext uri="{FF2B5EF4-FFF2-40B4-BE49-F238E27FC236}">
                <a16:creationId xmlns:a16="http://schemas.microsoft.com/office/drawing/2014/main" id="{DF4EF5B5-D58C-7588-68D0-BDEE9C374807}"/>
              </a:ext>
            </a:extLst>
          </p:cNvPr>
          <p:cNvSpPr txBox="1">
            <a:spLocks noChangeArrowheads="1"/>
          </p:cNvSpPr>
          <p:nvPr/>
        </p:nvSpPr>
        <p:spPr bwMode="auto">
          <a:xfrm>
            <a:off x="4970463" y="1833563"/>
            <a:ext cx="21050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テレビ</a:t>
            </a:r>
            <a:r>
              <a:rPr lang="en-US" altLang="ja-JP" sz="1400"/>
              <a:t>+HDD</a:t>
            </a:r>
            <a:br>
              <a:rPr lang="en-US" altLang="ja-JP" sz="1400"/>
            </a:br>
            <a:r>
              <a:rPr lang="ja-JP" altLang="en-US" sz="1400"/>
              <a:t>据え置きゲーム機</a:t>
            </a:r>
          </a:p>
        </p:txBody>
      </p:sp>
      <p:sp>
        <p:nvSpPr>
          <p:cNvPr id="62491" name="AutoShape 27">
            <a:extLst>
              <a:ext uri="{FF2B5EF4-FFF2-40B4-BE49-F238E27FC236}">
                <a16:creationId xmlns:a16="http://schemas.microsoft.com/office/drawing/2014/main" id="{8132408A-C40B-3B5C-7941-E8E9CA841D32}"/>
              </a:ext>
            </a:extLst>
          </p:cNvPr>
          <p:cNvSpPr>
            <a:spLocks noChangeArrowheads="1"/>
          </p:cNvSpPr>
          <p:nvPr/>
        </p:nvSpPr>
        <p:spPr bwMode="auto">
          <a:xfrm>
            <a:off x="5711825" y="2533650"/>
            <a:ext cx="520700" cy="130175"/>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2492" name="Line 28">
            <a:extLst>
              <a:ext uri="{FF2B5EF4-FFF2-40B4-BE49-F238E27FC236}">
                <a16:creationId xmlns:a16="http://schemas.microsoft.com/office/drawing/2014/main" id="{23E82B1E-F69E-CF90-0D6E-7826BC151716}"/>
              </a:ext>
            </a:extLst>
          </p:cNvPr>
          <p:cNvSpPr>
            <a:spLocks noChangeShapeType="1"/>
          </p:cNvSpPr>
          <p:nvPr/>
        </p:nvSpPr>
        <p:spPr bwMode="auto">
          <a:xfrm>
            <a:off x="4187825" y="1117600"/>
            <a:ext cx="1588" cy="3349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493" name="AutoShape 29">
            <a:extLst>
              <a:ext uri="{FF2B5EF4-FFF2-40B4-BE49-F238E27FC236}">
                <a16:creationId xmlns:a16="http://schemas.microsoft.com/office/drawing/2014/main" id="{62DCA2AC-D494-E13C-43BF-5A78179AD35C}"/>
              </a:ext>
            </a:extLst>
          </p:cNvPr>
          <p:cNvSpPr>
            <a:spLocks noChangeArrowheads="1"/>
          </p:cNvSpPr>
          <p:nvPr/>
        </p:nvSpPr>
        <p:spPr bwMode="auto">
          <a:xfrm>
            <a:off x="6921500" y="2641600"/>
            <a:ext cx="520700" cy="130175"/>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2494" name="Text Box 30">
            <a:extLst>
              <a:ext uri="{FF2B5EF4-FFF2-40B4-BE49-F238E27FC236}">
                <a16:creationId xmlns:a16="http://schemas.microsoft.com/office/drawing/2014/main" id="{53CECE91-96A1-B6B9-A2E5-7313BA374E67}"/>
              </a:ext>
            </a:extLst>
          </p:cNvPr>
          <p:cNvSpPr txBox="1">
            <a:spLocks noChangeArrowheads="1"/>
          </p:cNvSpPr>
          <p:nvPr/>
        </p:nvSpPr>
        <p:spPr bwMode="auto">
          <a:xfrm>
            <a:off x="6646863" y="3262313"/>
            <a:ext cx="21050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無線</a:t>
            </a:r>
            <a:r>
              <a:rPr lang="en-US" altLang="ja-JP" sz="1400"/>
              <a:t>LAN</a:t>
            </a:r>
            <a:r>
              <a:rPr lang="ja-JP" altLang="en-US" sz="1400"/>
              <a:t>機能つき</a:t>
            </a:r>
            <a:br>
              <a:rPr lang="ja-JP" altLang="en-US" sz="1400"/>
            </a:br>
            <a:r>
              <a:rPr lang="ja-JP" altLang="en-US" sz="1400"/>
              <a:t>プリンター</a:t>
            </a:r>
          </a:p>
        </p:txBody>
      </p:sp>
      <p:pic>
        <p:nvPicPr>
          <p:cNvPr id="62495" name="Picture 31">
            <a:extLst>
              <a:ext uri="{FF2B5EF4-FFF2-40B4-BE49-F238E27FC236}">
                <a16:creationId xmlns:a16="http://schemas.microsoft.com/office/drawing/2014/main" id="{97313D29-A3F3-6EFC-4FFD-49C940AA672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50113" y="1298575"/>
            <a:ext cx="458787" cy="627063"/>
          </a:xfrm>
          <a:prstGeom prst="rect">
            <a:avLst/>
          </a:prstGeom>
          <a:noFill/>
          <a:extLst>
            <a:ext uri="{909E8E84-426E-40DD-AFC4-6F175D3DCCD1}">
              <a14:hiddenFill xmlns:a14="http://schemas.microsoft.com/office/drawing/2010/main">
                <a:solidFill>
                  <a:srgbClr val="FFFFFF"/>
                </a:solidFill>
              </a14:hiddenFill>
            </a:ext>
          </a:extLst>
        </p:spPr>
      </p:pic>
      <p:sp>
        <p:nvSpPr>
          <p:cNvPr id="62496" name="Text Box 32">
            <a:extLst>
              <a:ext uri="{FF2B5EF4-FFF2-40B4-BE49-F238E27FC236}">
                <a16:creationId xmlns:a16="http://schemas.microsoft.com/office/drawing/2014/main" id="{C49CF3E4-2A5E-3C4D-20CC-2B38A0A094B1}"/>
              </a:ext>
            </a:extLst>
          </p:cNvPr>
          <p:cNvSpPr txBox="1">
            <a:spLocks noChangeArrowheads="1"/>
          </p:cNvSpPr>
          <p:nvPr/>
        </p:nvSpPr>
        <p:spPr bwMode="auto">
          <a:xfrm>
            <a:off x="7431088" y="1303338"/>
            <a:ext cx="171291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ja-JP" sz="1400"/>
              <a:t>DTCP-IP</a:t>
            </a:r>
            <a:br>
              <a:rPr lang="ja-JP" altLang="ja-JP" sz="1400"/>
            </a:br>
            <a:r>
              <a:rPr lang="ja-JP" altLang="en-US" sz="1400"/>
              <a:t>機能付き</a:t>
            </a:r>
            <a:br>
              <a:rPr lang="ja-JP" altLang="en-US" sz="1400"/>
            </a:br>
            <a:r>
              <a:rPr lang="en-US" altLang="ja-JP" sz="1400"/>
              <a:t>NAS</a:t>
            </a:r>
          </a:p>
        </p:txBody>
      </p:sp>
      <p:sp>
        <p:nvSpPr>
          <p:cNvPr id="62497" name="Line 33">
            <a:extLst>
              <a:ext uri="{FF2B5EF4-FFF2-40B4-BE49-F238E27FC236}">
                <a16:creationId xmlns:a16="http://schemas.microsoft.com/office/drawing/2014/main" id="{948DFEEA-69A7-19A9-80DB-679CB84F446C}"/>
              </a:ext>
            </a:extLst>
          </p:cNvPr>
          <p:cNvSpPr>
            <a:spLocks noChangeShapeType="1"/>
          </p:cNvSpPr>
          <p:nvPr/>
        </p:nvSpPr>
        <p:spPr bwMode="auto">
          <a:xfrm>
            <a:off x="7478713" y="1154113"/>
            <a:ext cx="14287" cy="2190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62498" name="Picture 34">
            <a:extLst>
              <a:ext uri="{FF2B5EF4-FFF2-40B4-BE49-F238E27FC236}">
                <a16:creationId xmlns:a16="http://schemas.microsoft.com/office/drawing/2014/main" id="{00071DFB-3C60-7A73-416F-595866B0572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12938" y="2705100"/>
            <a:ext cx="1249362" cy="814388"/>
          </a:xfrm>
          <a:prstGeom prst="rect">
            <a:avLst/>
          </a:prstGeom>
          <a:noFill/>
          <a:extLst>
            <a:ext uri="{909E8E84-426E-40DD-AFC4-6F175D3DCCD1}">
              <a14:hiddenFill xmlns:a14="http://schemas.microsoft.com/office/drawing/2010/main">
                <a:solidFill>
                  <a:srgbClr val="FFFFFF"/>
                </a:solidFill>
              </a14:hiddenFill>
            </a:ext>
          </a:extLst>
        </p:spPr>
      </p:pic>
      <p:sp>
        <p:nvSpPr>
          <p:cNvPr id="62500" name="Text Box 36">
            <a:extLst>
              <a:ext uri="{FF2B5EF4-FFF2-40B4-BE49-F238E27FC236}">
                <a16:creationId xmlns:a16="http://schemas.microsoft.com/office/drawing/2014/main" id="{D604108C-39E3-47B2-258D-7CE225FBEADE}"/>
              </a:ext>
            </a:extLst>
          </p:cNvPr>
          <p:cNvSpPr txBox="1">
            <a:spLocks noChangeArrowheads="1"/>
          </p:cNvSpPr>
          <p:nvPr/>
        </p:nvSpPr>
        <p:spPr bwMode="auto">
          <a:xfrm>
            <a:off x="1295400" y="3451225"/>
            <a:ext cx="2147888"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据え置きパソコン</a:t>
            </a:r>
            <a:br>
              <a:rPr lang="ja-JP" altLang="en-US" sz="1600"/>
            </a:br>
            <a:r>
              <a:rPr lang="en-US" altLang="ja-JP" sz="1600"/>
              <a:t>+</a:t>
            </a:r>
            <a:r>
              <a:rPr lang="ja-JP" altLang="en-US" sz="1600"/>
              <a:t>　無線</a:t>
            </a:r>
            <a:r>
              <a:rPr lang="en-US" altLang="ja-JP" sz="1600"/>
              <a:t>LAN</a:t>
            </a:r>
            <a:r>
              <a:rPr lang="ja-JP" altLang="en-US" sz="1600"/>
              <a:t>子機</a:t>
            </a:r>
          </a:p>
        </p:txBody>
      </p:sp>
      <p:pic>
        <p:nvPicPr>
          <p:cNvPr id="62502" name="Picture 38">
            <a:extLst>
              <a:ext uri="{FF2B5EF4-FFF2-40B4-BE49-F238E27FC236}">
                <a16:creationId xmlns:a16="http://schemas.microsoft.com/office/drawing/2014/main" id="{629AFB61-0C60-0C4A-6E9D-6CD9BE76A0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8238" y="2390775"/>
            <a:ext cx="352425" cy="266700"/>
          </a:xfrm>
          <a:prstGeom prst="rect">
            <a:avLst/>
          </a:prstGeom>
          <a:noFill/>
          <a:extLst>
            <a:ext uri="{909E8E84-426E-40DD-AFC4-6F175D3DCCD1}">
              <a14:hiddenFill xmlns:a14="http://schemas.microsoft.com/office/drawing/2010/main">
                <a:solidFill>
                  <a:srgbClr val="FFFFFF"/>
                </a:solidFill>
              </a14:hiddenFill>
            </a:ext>
          </a:extLst>
        </p:spPr>
      </p:pic>
      <p:sp>
        <p:nvSpPr>
          <p:cNvPr id="62503" name="Line 39">
            <a:extLst>
              <a:ext uri="{FF2B5EF4-FFF2-40B4-BE49-F238E27FC236}">
                <a16:creationId xmlns:a16="http://schemas.microsoft.com/office/drawing/2014/main" id="{F64B71EF-DCA0-064B-9398-C297559825BD}"/>
              </a:ext>
            </a:extLst>
          </p:cNvPr>
          <p:cNvSpPr>
            <a:spLocks noChangeShapeType="1"/>
          </p:cNvSpPr>
          <p:nvPr/>
        </p:nvSpPr>
        <p:spPr bwMode="auto">
          <a:xfrm>
            <a:off x="2584450" y="2584450"/>
            <a:ext cx="0" cy="2174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504" name="AutoShape 40">
            <a:extLst>
              <a:ext uri="{FF2B5EF4-FFF2-40B4-BE49-F238E27FC236}">
                <a16:creationId xmlns:a16="http://schemas.microsoft.com/office/drawing/2014/main" id="{F8D428C5-FE72-BA43-DA83-AB380E359863}"/>
              </a:ext>
            </a:extLst>
          </p:cNvPr>
          <p:cNvSpPr>
            <a:spLocks noChangeArrowheads="1"/>
          </p:cNvSpPr>
          <p:nvPr/>
        </p:nvSpPr>
        <p:spPr bwMode="auto">
          <a:xfrm>
            <a:off x="1831975" y="2425700"/>
            <a:ext cx="520700" cy="130175"/>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2505" name="Text Box 41">
            <a:extLst>
              <a:ext uri="{FF2B5EF4-FFF2-40B4-BE49-F238E27FC236}">
                <a16:creationId xmlns:a16="http://schemas.microsoft.com/office/drawing/2014/main" id="{4F4C6812-FE57-617E-007A-1FF195F62548}"/>
              </a:ext>
            </a:extLst>
          </p:cNvPr>
          <p:cNvSpPr txBox="1">
            <a:spLocks noChangeArrowheads="1"/>
          </p:cNvSpPr>
          <p:nvPr/>
        </p:nvSpPr>
        <p:spPr bwMode="auto">
          <a:xfrm>
            <a:off x="3489325" y="3194050"/>
            <a:ext cx="2105025"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400"/>
              <a:t>テレビ</a:t>
            </a:r>
            <a:r>
              <a:rPr lang="en-US" altLang="ja-JP" sz="1400"/>
              <a:t>+</a:t>
            </a:r>
            <a:br>
              <a:rPr lang="en-US" altLang="ja-JP" sz="1400"/>
            </a:br>
            <a:r>
              <a:rPr lang="ja-JP" altLang="en-US" sz="1400"/>
              <a:t>ブルーレイレコーダー</a:t>
            </a:r>
            <a:br>
              <a:rPr lang="ja-JP" altLang="en-US" sz="1400"/>
            </a:br>
            <a:r>
              <a:rPr lang="en-US" altLang="ja-JP" sz="1400"/>
              <a:t>(</a:t>
            </a:r>
            <a:r>
              <a:rPr lang="ja-JP" altLang="en-US" sz="1400"/>
              <a:t>無線</a:t>
            </a:r>
            <a:r>
              <a:rPr lang="en-US" altLang="ja-JP" sz="1400"/>
              <a:t>LAN</a:t>
            </a:r>
            <a:r>
              <a:rPr lang="ja-JP" altLang="en-US" sz="1400"/>
              <a:t>機能つき</a:t>
            </a:r>
            <a:r>
              <a:rPr lang="en-US" altLang="ja-JP" sz="1400"/>
              <a:t>)</a:t>
            </a:r>
          </a:p>
        </p:txBody>
      </p:sp>
      <p:pic>
        <p:nvPicPr>
          <p:cNvPr id="62506" name="Picture 42">
            <a:extLst>
              <a:ext uri="{FF2B5EF4-FFF2-40B4-BE49-F238E27FC236}">
                <a16:creationId xmlns:a16="http://schemas.microsoft.com/office/drawing/2014/main" id="{83BFB12B-8946-26E7-2565-CB399B5133E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95788" y="2716213"/>
            <a:ext cx="987425" cy="314325"/>
          </a:xfrm>
          <a:prstGeom prst="rect">
            <a:avLst/>
          </a:prstGeom>
          <a:noFill/>
          <a:extLst>
            <a:ext uri="{909E8E84-426E-40DD-AFC4-6F175D3DCCD1}">
              <a14:hiddenFill xmlns:a14="http://schemas.microsoft.com/office/drawing/2010/main">
                <a:solidFill>
                  <a:srgbClr val="FFFFFF"/>
                </a:solidFill>
              </a14:hiddenFill>
            </a:ext>
          </a:extLst>
        </p:spPr>
      </p:pic>
      <p:pic>
        <p:nvPicPr>
          <p:cNvPr id="62507" name="Picture 43">
            <a:extLst>
              <a:ext uri="{FF2B5EF4-FFF2-40B4-BE49-F238E27FC236}">
                <a16:creationId xmlns:a16="http://schemas.microsoft.com/office/drawing/2014/main" id="{2A7EA538-D212-80FD-553F-1370C4B5117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25850" y="2628900"/>
            <a:ext cx="766763" cy="600075"/>
          </a:xfrm>
          <a:prstGeom prst="rect">
            <a:avLst/>
          </a:prstGeom>
          <a:noFill/>
          <a:extLst>
            <a:ext uri="{909E8E84-426E-40DD-AFC4-6F175D3DCCD1}">
              <a14:hiddenFill xmlns:a14="http://schemas.microsoft.com/office/drawing/2010/main">
                <a:solidFill>
                  <a:srgbClr val="FFFFFF"/>
                </a:solidFill>
              </a14:hiddenFill>
            </a:ext>
          </a:extLst>
        </p:spPr>
      </p:pic>
      <p:sp>
        <p:nvSpPr>
          <p:cNvPr id="62508" name="Line 44">
            <a:extLst>
              <a:ext uri="{FF2B5EF4-FFF2-40B4-BE49-F238E27FC236}">
                <a16:creationId xmlns:a16="http://schemas.microsoft.com/office/drawing/2014/main" id="{C013C45A-95B0-30F2-C382-1DD5788A0845}"/>
              </a:ext>
            </a:extLst>
          </p:cNvPr>
          <p:cNvSpPr>
            <a:spLocks noChangeShapeType="1"/>
          </p:cNvSpPr>
          <p:nvPr/>
        </p:nvSpPr>
        <p:spPr bwMode="auto">
          <a:xfrm flipH="1">
            <a:off x="4314825" y="2859088"/>
            <a:ext cx="231775" cy="15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510" name="AutoShape 46">
            <a:extLst>
              <a:ext uri="{FF2B5EF4-FFF2-40B4-BE49-F238E27FC236}">
                <a16:creationId xmlns:a16="http://schemas.microsoft.com/office/drawing/2014/main" id="{B136C18B-75AB-60C6-C860-04602FB27336}"/>
              </a:ext>
            </a:extLst>
          </p:cNvPr>
          <p:cNvSpPr>
            <a:spLocks noChangeArrowheads="1"/>
          </p:cNvSpPr>
          <p:nvPr/>
        </p:nvSpPr>
        <p:spPr bwMode="auto">
          <a:xfrm>
            <a:off x="4267200" y="2497138"/>
            <a:ext cx="520700" cy="130175"/>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2511" name="Line 47">
            <a:extLst>
              <a:ext uri="{FF2B5EF4-FFF2-40B4-BE49-F238E27FC236}">
                <a16:creationId xmlns:a16="http://schemas.microsoft.com/office/drawing/2014/main" id="{5F69D728-F288-94FF-3647-539763947C4C}"/>
              </a:ext>
            </a:extLst>
          </p:cNvPr>
          <p:cNvSpPr>
            <a:spLocks noChangeShapeType="1"/>
          </p:cNvSpPr>
          <p:nvPr/>
        </p:nvSpPr>
        <p:spPr bwMode="auto">
          <a:xfrm>
            <a:off x="5762625" y="1146175"/>
            <a:ext cx="14288" cy="1889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62512" name="Picture 48">
            <a:extLst>
              <a:ext uri="{FF2B5EF4-FFF2-40B4-BE49-F238E27FC236}">
                <a16:creationId xmlns:a16="http://schemas.microsoft.com/office/drawing/2014/main" id="{EF445503-F93A-8E4C-FDEA-A376EF56E98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38738" y="1311275"/>
            <a:ext cx="155575" cy="458788"/>
          </a:xfrm>
          <a:prstGeom prst="rect">
            <a:avLst/>
          </a:prstGeom>
          <a:noFill/>
          <a:extLst>
            <a:ext uri="{909E8E84-426E-40DD-AFC4-6F175D3DCCD1}">
              <a14:hiddenFill xmlns:a14="http://schemas.microsoft.com/office/drawing/2010/main">
                <a:solidFill>
                  <a:srgbClr val="FFFFFF"/>
                </a:solidFill>
              </a14:hiddenFill>
            </a:ext>
          </a:extLst>
        </p:spPr>
      </p:pic>
      <p:sp>
        <p:nvSpPr>
          <p:cNvPr id="62513" name="Line 49">
            <a:extLst>
              <a:ext uri="{FF2B5EF4-FFF2-40B4-BE49-F238E27FC236}">
                <a16:creationId xmlns:a16="http://schemas.microsoft.com/office/drawing/2014/main" id="{974643B9-879D-4A89-822D-AF3D6BC500FF}"/>
              </a:ext>
            </a:extLst>
          </p:cNvPr>
          <p:cNvSpPr>
            <a:spLocks noChangeShapeType="1"/>
          </p:cNvSpPr>
          <p:nvPr/>
        </p:nvSpPr>
        <p:spPr bwMode="auto">
          <a:xfrm flipH="1">
            <a:off x="5238750" y="1503363"/>
            <a:ext cx="231775" cy="15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62514" name="Picture 50">
            <a:extLst>
              <a:ext uri="{FF2B5EF4-FFF2-40B4-BE49-F238E27FC236}">
                <a16:creationId xmlns:a16="http://schemas.microsoft.com/office/drawing/2014/main" id="{651912A1-D185-2C58-DA5E-65F9AC776F2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762750" y="4297363"/>
            <a:ext cx="733425" cy="330200"/>
          </a:xfrm>
          <a:prstGeom prst="rect">
            <a:avLst/>
          </a:prstGeom>
          <a:noFill/>
          <a:extLst>
            <a:ext uri="{909E8E84-426E-40DD-AFC4-6F175D3DCCD1}">
              <a14:hiddenFill xmlns:a14="http://schemas.microsoft.com/office/drawing/2010/main">
                <a:solidFill>
                  <a:srgbClr val="FFFFFF"/>
                </a:solidFill>
              </a14:hiddenFill>
            </a:ext>
          </a:extLst>
        </p:spPr>
      </p:pic>
      <p:sp>
        <p:nvSpPr>
          <p:cNvPr id="62515" name="AutoShape 51">
            <a:extLst>
              <a:ext uri="{FF2B5EF4-FFF2-40B4-BE49-F238E27FC236}">
                <a16:creationId xmlns:a16="http://schemas.microsoft.com/office/drawing/2014/main" id="{74F3F55E-F736-8831-CC3B-61C336DB2B11}"/>
              </a:ext>
            </a:extLst>
          </p:cNvPr>
          <p:cNvSpPr>
            <a:spLocks noChangeArrowheads="1"/>
          </p:cNvSpPr>
          <p:nvPr/>
        </p:nvSpPr>
        <p:spPr bwMode="auto">
          <a:xfrm>
            <a:off x="6751638" y="4006850"/>
            <a:ext cx="520700" cy="130175"/>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2516" name="Text Box 52">
            <a:extLst>
              <a:ext uri="{FF2B5EF4-FFF2-40B4-BE49-F238E27FC236}">
                <a16:creationId xmlns:a16="http://schemas.microsoft.com/office/drawing/2014/main" id="{49572421-79A2-B633-574D-7D7F9EF4DA32}"/>
              </a:ext>
            </a:extLst>
          </p:cNvPr>
          <p:cNvSpPr txBox="1">
            <a:spLocks noChangeArrowheads="1"/>
          </p:cNvSpPr>
          <p:nvPr/>
        </p:nvSpPr>
        <p:spPr bwMode="auto">
          <a:xfrm>
            <a:off x="6542088" y="4648200"/>
            <a:ext cx="12477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携帯</a:t>
            </a:r>
            <a:br>
              <a:rPr lang="ja-JP" altLang="en-US" sz="1600"/>
            </a:br>
            <a:r>
              <a:rPr lang="ja-JP" altLang="en-US" sz="1600"/>
              <a:t>ゲーム機</a:t>
            </a:r>
          </a:p>
        </p:txBody>
      </p:sp>
      <p:pic>
        <p:nvPicPr>
          <p:cNvPr id="62517" name="Picture 53">
            <a:extLst>
              <a:ext uri="{FF2B5EF4-FFF2-40B4-BE49-F238E27FC236}">
                <a16:creationId xmlns:a16="http://schemas.microsoft.com/office/drawing/2014/main" id="{369B0F54-D9D2-69B4-E25D-EFCC440B4BC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318125" y="4159250"/>
            <a:ext cx="1066800" cy="628650"/>
          </a:xfrm>
          <a:prstGeom prst="rect">
            <a:avLst/>
          </a:prstGeom>
          <a:noFill/>
          <a:extLst>
            <a:ext uri="{909E8E84-426E-40DD-AFC4-6F175D3DCCD1}">
              <a14:hiddenFill xmlns:a14="http://schemas.microsoft.com/office/drawing/2010/main">
                <a:solidFill>
                  <a:srgbClr val="FFFFFF"/>
                </a:solidFill>
              </a14:hiddenFill>
            </a:ext>
          </a:extLst>
        </p:spPr>
      </p:pic>
      <p:sp>
        <p:nvSpPr>
          <p:cNvPr id="62518" name="AutoShape 54">
            <a:extLst>
              <a:ext uri="{FF2B5EF4-FFF2-40B4-BE49-F238E27FC236}">
                <a16:creationId xmlns:a16="http://schemas.microsoft.com/office/drawing/2014/main" id="{C6FCFA68-BF84-0E2D-9566-37F54E458B89}"/>
              </a:ext>
            </a:extLst>
          </p:cNvPr>
          <p:cNvSpPr>
            <a:spLocks noChangeArrowheads="1"/>
          </p:cNvSpPr>
          <p:nvPr/>
        </p:nvSpPr>
        <p:spPr bwMode="auto">
          <a:xfrm>
            <a:off x="5554663" y="3968750"/>
            <a:ext cx="520700" cy="130175"/>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2519" name="Text Box 55">
            <a:extLst>
              <a:ext uri="{FF2B5EF4-FFF2-40B4-BE49-F238E27FC236}">
                <a16:creationId xmlns:a16="http://schemas.microsoft.com/office/drawing/2014/main" id="{F5C0EE7B-AC11-ACF4-DC0D-4D3822D426DB}"/>
              </a:ext>
            </a:extLst>
          </p:cNvPr>
          <p:cNvSpPr txBox="1">
            <a:spLocks noChangeArrowheads="1"/>
          </p:cNvSpPr>
          <p:nvPr/>
        </p:nvSpPr>
        <p:spPr bwMode="auto">
          <a:xfrm>
            <a:off x="5237163" y="4894263"/>
            <a:ext cx="12477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t>タブレット</a:t>
            </a:r>
          </a:p>
        </p:txBody>
      </p:sp>
      <p:pic>
        <p:nvPicPr>
          <p:cNvPr id="62520" name="Picture 56">
            <a:extLst>
              <a:ext uri="{FF2B5EF4-FFF2-40B4-BE49-F238E27FC236}">
                <a16:creationId xmlns:a16="http://schemas.microsoft.com/office/drawing/2014/main" id="{20E89A0D-E7E0-9CA4-D576-ED97C85AD957}"/>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54000" y="4133850"/>
            <a:ext cx="1600200" cy="2301875"/>
          </a:xfrm>
          <a:prstGeom prst="rect">
            <a:avLst/>
          </a:prstGeom>
          <a:noFill/>
          <a:extLst>
            <a:ext uri="{909E8E84-426E-40DD-AFC4-6F175D3DCCD1}">
              <a14:hiddenFill xmlns:a14="http://schemas.microsoft.com/office/drawing/2010/main">
                <a:solidFill>
                  <a:srgbClr val="FFFFFF"/>
                </a:solidFill>
              </a14:hiddenFill>
            </a:ext>
          </a:extLst>
        </p:spPr>
      </p:pic>
      <p:sp>
        <p:nvSpPr>
          <p:cNvPr id="62521" name="AutoShape 57">
            <a:extLst>
              <a:ext uri="{FF2B5EF4-FFF2-40B4-BE49-F238E27FC236}">
                <a16:creationId xmlns:a16="http://schemas.microsoft.com/office/drawing/2014/main" id="{DE9120CF-9B96-88D5-9730-0C16A0C8AFD4}"/>
              </a:ext>
            </a:extLst>
          </p:cNvPr>
          <p:cNvSpPr>
            <a:spLocks noChangeArrowheads="1"/>
          </p:cNvSpPr>
          <p:nvPr/>
        </p:nvSpPr>
        <p:spPr bwMode="auto">
          <a:xfrm>
            <a:off x="1871663" y="4237038"/>
            <a:ext cx="2887662" cy="2308225"/>
          </a:xfrm>
          <a:prstGeom prst="wedgeRectCallout">
            <a:avLst>
              <a:gd name="adj1" fmla="val -61269"/>
              <a:gd name="adj2" fmla="val -26546"/>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a:t>最近の携帯型の</a:t>
            </a:r>
            <a:r>
              <a:rPr lang="en-US" altLang="ja-JP" sz="1600"/>
              <a:t>IT</a:t>
            </a:r>
            <a:r>
              <a:rPr lang="ja-JP" altLang="en-US" sz="1600"/>
              <a:t>機器は、ほとんど</a:t>
            </a:r>
            <a:r>
              <a:rPr lang="en-US" altLang="ja-JP" sz="1600"/>
              <a:t>WiFi</a:t>
            </a:r>
            <a:r>
              <a:rPr lang="ja-JP" altLang="en-US" sz="1600"/>
              <a:t>の接続ができます。これらもホームネットワークに接続できます。同様にブルーレイレコーダーなどの</a:t>
            </a:r>
            <a:r>
              <a:rPr lang="en-US" altLang="ja-JP" sz="1600"/>
              <a:t>AV</a:t>
            </a:r>
            <a:r>
              <a:rPr lang="ja-JP" altLang="en-US" sz="1600"/>
              <a:t>機器も高速の無線接続に対応したものが増えてきていて、離れた部屋の機器も簡単に接続できるようになってきています。</a:t>
            </a:r>
          </a:p>
        </p:txBody>
      </p:sp>
      <p:sp>
        <p:nvSpPr>
          <p:cNvPr id="62522" name="Text Box 58">
            <a:extLst>
              <a:ext uri="{FF2B5EF4-FFF2-40B4-BE49-F238E27FC236}">
                <a16:creationId xmlns:a16="http://schemas.microsoft.com/office/drawing/2014/main" id="{3FD8F54C-0E11-2DDE-0B0E-B420A4FD7F24}"/>
              </a:ext>
            </a:extLst>
          </p:cNvPr>
          <p:cNvSpPr txBox="1">
            <a:spLocks noChangeArrowheads="1"/>
          </p:cNvSpPr>
          <p:nvPr/>
        </p:nvSpPr>
        <p:spPr bwMode="auto">
          <a:xfrm>
            <a:off x="5097463" y="5351463"/>
            <a:ext cx="3233737" cy="952500"/>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400"/>
              <a:t>高速</a:t>
            </a:r>
            <a:r>
              <a:rPr lang="en-US" altLang="ja-JP" sz="1400"/>
              <a:t>LAN</a:t>
            </a:r>
            <a:r>
              <a:rPr lang="ja-JP" altLang="en-US" sz="1400"/>
              <a:t>接続が接続機器の台数が増えると、電波の干渉などで速度が十分でないことがあります。使用する無線</a:t>
            </a:r>
            <a:r>
              <a:rPr lang="en-US" altLang="ja-JP" sz="1400"/>
              <a:t>LAN</a:t>
            </a:r>
            <a:r>
              <a:rPr lang="ja-JP" altLang="en-US" sz="1400"/>
              <a:t>のモードなど注意する必要があります。</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3">
            <a:extLst>
              <a:ext uri="{FF2B5EF4-FFF2-40B4-BE49-F238E27FC236}">
                <a16:creationId xmlns:a16="http://schemas.microsoft.com/office/drawing/2014/main" id="{5AF13487-2DD1-0C54-FACF-C2A3A21BE490}"/>
              </a:ext>
            </a:extLst>
          </p:cNvPr>
          <p:cNvSpPr>
            <a:spLocks noGrp="1"/>
          </p:cNvSpPr>
          <p:nvPr>
            <p:ph type="sldNum" sz="quarter" idx="12"/>
          </p:nvPr>
        </p:nvSpPr>
        <p:spPr/>
        <p:txBody>
          <a:bodyPr/>
          <a:lstStyle/>
          <a:p>
            <a:fld id="{93D759F5-7A67-466D-9F45-EF46A8FE4CCE}" type="slidenum">
              <a:rPr lang="en-US" altLang="ja-JP"/>
              <a:pPr/>
              <a:t>31</a:t>
            </a:fld>
            <a:endParaRPr lang="en-US" altLang="ja-JP"/>
          </a:p>
        </p:txBody>
      </p:sp>
      <p:pic>
        <p:nvPicPr>
          <p:cNvPr id="63490" name="Picture 2">
            <a:extLst>
              <a:ext uri="{FF2B5EF4-FFF2-40B4-BE49-F238E27FC236}">
                <a16:creationId xmlns:a16="http://schemas.microsoft.com/office/drawing/2014/main" id="{9FEFD9B3-B8AB-6698-9839-113C039552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8825" y="3292475"/>
            <a:ext cx="1398588" cy="3014663"/>
          </a:xfrm>
          <a:prstGeom prst="rect">
            <a:avLst/>
          </a:prstGeom>
          <a:noFill/>
          <a:extLst>
            <a:ext uri="{909E8E84-426E-40DD-AFC4-6F175D3DCCD1}">
              <a14:hiddenFill xmlns:a14="http://schemas.microsoft.com/office/drawing/2010/main">
                <a:solidFill>
                  <a:srgbClr val="FFFFFF"/>
                </a:solidFill>
              </a14:hiddenFill>
            </a:ext>
          </a:extLst>
        </p:spPr>
      </p:pic>
      <p:sp>
        <p:nvSpPr>
          <p:cNvPr id="63491" name="Text Box 3">
            <a:extLst>
              <a:ext uri="{FF2B5EF4-FFF2-40B4-BE49-F238E27FC236}">
                <a16:creationId xmlns:a16="http://schemas.microsoft.com/office/drawing/2014/main" id="{E7B6FDAF-D38E-38B9-4087-D0B8C02B0EAA}"/>
              </a:ext>
            </a:extLst>
          </p:cNvPr>
          <p:cNvSpPr txBox="1">
            <a:spLocks noChangeArrowheads="1"/>
          </p:cNvSpPr>
          <p:nvPr/>
        </p:nvSpPr>
        <p:spPr bwMode="auto">
          <a:xfrm>
            <a:off x="917575" y="609600"/>
            <a:ext cx="6248400" cy="955675"/>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000" b="1">
                <a:solidFill>
                  <a:srgbClr val="FF0000"/>
                </a:solidFill>
              </a:rPr>
              <a:t>ホームネットワークの構成リストを作成する</a:t>
            </a:r>
            <a:br>
              <a:rPr lang="ja-JP" altLang="en-US" sz="2000"/>
            </a:br>
            <a:r>
              <a:rPr lang="ja-JP" altLang="en-US" sz="2000"/>
              <a:t>　</a:t>
            </a:r>
            <a:r>
              <a:rPr lang="ja-JP" altLang="en-US" sz="1600"/>
              <a:t>ネットワーク構成図が出来たら、どんな機材を具体的に使用するか機材リストを作成しましょう。</a:t>
            </a:r>
            <a:endParaRPr lang="ja-JP" altLang="en-US" sz="2000"/>
          </a:p>
        </p:txBody>
      </p:sp>
      <p:sp>
        <p:nvSpPr>
          <p:cNvPr id="63492" name="AutoShape 4">
            <a:extLst>
              <a:ext uri="{FF2B5EF4-FFF2-40B4-BE49-F238E27FC236}">
                <a16:creationId xmlns:a16="http://schemas.microsoft.com/office/drawing/2014/main" id="{C25C5A31-E0E3-29DD-4891-E738CDEA1992}"/>
              </a:ext>
            </a:extLst>
          </p:cNvPr>
          <p:cNvSpPr>
            <a:spLocks noChangeArrowheads="1"/>
          </p:cNvSpPr>
          <p:nvPr/>
        </p:nvSpPr>
        <p:spPr bwMode="auto">
          <a:xfrm>
            <a:off x="3178175" y="4484688"/>
            <a:ext cx="3527425" cy="1162050"/>
          </a:xfrm>
          <a:prstGeom prst="wedgeRectCallout">
            <a:avLst>
              <a:gd name="adj1" fmla="val 61745"/>
              <a:gd name="adj2" fmla="val -67213"/>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a:t>機材リストには、ネットワークの構築に必要なケーブルや必要に応じて無線</a:t>
            </a:r>
            <a:r>
              <a:rPr lang="en-US" altLang="ja-JP" sz="1600"/>
              <a:t>LAN</a:t>
            </a:r>
            <a:r>
              <a:rPr lang="ja-JP" altLang="en-US" sz="1600"/>
              <a:t>の子機、</a:t>
            </a:r>
            <a:r>
              <a:rPr lang="en-US" altLang="ja-JP" sz="1600"/>
              <a:t>Hub</a:t>
            </a:r>
            <a:r>
              <a:rPr lang="ja-JP" altLang="en-US" sz="1600"/>
              <a:t>などのリストアップしましょう。</a:t>
            </a:r>
          </a:p>
        </p:txBody>
      </p:sp>
      <p:pic>
        <p:nvPicPr>
          <p:cNvPr id="63493" name="Picture 5">
            <a:extLst>
              <a:ext uri="{FF2B5EF4-FFF2-40B4-BE49-F238E27FC236}">
                <a16:creationId xmlns:a16="http://schemas.microsoft.com/office/drawing/2014/main" id="{70B9A81C-293C-A837-741A-1C4934F49D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5" y="1878013"/>
            <a:ext cx="6149975" cy="24368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スライド番号プレースホルダー 3">
            <a:extLst>
              <a:ext uri="{FF2B5EF4-FFF2-40B4-BE49-F238E27FC236}">
                <a16:creationId xmlns:a16="http://schemas.microsoft.com/office/drawing/2014/main" id="{51C0676A-0DFA-B9FF-90D4-3DB551A35B76}"/>
              </a:ext>
            </a:extLst>
          </p:cNvPr>
          <p:cNvSpPr>
            <a:spLocks noGrp="1"/>
          </p:cNvSpPr>
          <p:nvPr>
            <p:ph type="sldNum" sz="quarter" idx="12"/>
          </p:nvPr>
        </p:nvSpPr>
        <p:spPr/>
        <p:txBody>
          <a:bodyPr/>
          <a:lstStyle/>
          <a:p>
            <a:fld id="{E3D102FE-692C-47E6-B2EE-B6B91BAB5A68}" type="slidenum">
              <a:rPr lang="en-US" altLang="ja-JP"/>
              <a:pPr/>
              <a:t>4</a:t>
            </a:fld>
            <a:endParaRPr lang="en-US" altLang="ja-JP"/>
          </a:p>
        </p:txBody>
      </p:sp>
      <p:sp>
        <p:nvSpPr>
          <p:cNvPr id="25602" name="Text Box 2">
            <a:extLst>
              <a:ext uri="{FF2B5EF4-FFF2-40B4-BE49-F238E27FC236}">
                <a16:creationId xmlns:a16="http://schemas.microsoft.com/office/drawing/2014/main" id="{FA47DDD4-E923-F2E7-9E05-6E1E2A3E018E}"/>
              </a:ext>
            </a:extLst>
          </p:cNvPr>
          <p:cNvSpPr txBox="1">
            <a:spLocks noChangeArrowheads="1"/>
          </p:cNvSpPr>
          <p:nvPr/>
        </p:nvSpPr>
        <p:spPr bwMode="auto">
          <a:xfrm>
            <a:off x="228600" y="228600"/>
            <a:ext cx="4546600" cy="40640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000" b="1"/>
              <a:t>ワンポイント</a:t>
            </a:r>
            <a:r>
              <a:rPr lang="en-US" altLang="ja-JP" sz="2000" b="1"/>
              <a:t>ICT: </a:t>
            </a:r>
            <a:r>
              <a:rPr lang="ja-JP" altLang="en-US" sz="2000" b="1"/>
              <a:t>サーバーとクライアント</a:t>
            </a:r>
          </a:p>
        </p:txBody>
      </p:sp>
      <p:pic>
        <p:nvPicPr>
          <p:cNvPr id="25605" name="Picture 5">
            <a:extLst>
              <a:ext uri="{FF2B5EF4-FFF2-40B4-BE49-F238E27FC236}">
                <a16:creationId xmlns:a16="http://schemas.microsoft.com/office/drawing/2014/main" id="{08E66529-19A4-76AA-F5E9-9621659E2F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6425" y="1362075"/>
            <a:ext cx="1466850" cy="466725"/>
          </a:xfrm>
          <a:prstGeom prst="rect">
            <a:avLst/>
          </a:prstGeom>
          <a:noFill/>
          <a:extLst>
            <a:ext uri="{909E8E84-426E-40DD-AFC4-6F175D3DCCD1}">
              <a14:hiddenFill xmlns:a14="http://schemas.microsoft.com/office/drawing/2010/main">
                <a:solidFill>
                  <a:srgbClr val="FFFFFF"/>
                </a:solidFill>
              </a14:hiddenFill>
            </a:ext>
          </a:extLst>
        </p:spPr>
      </p:pic>
      <p:pic>
        <p:nvPicPr>
          <p:cNvPr id="25606" name="Picture 6">
            <a:extLst>
              <a:ext uri="{FF2B5EF4-FFF2-40B4-BE49-F238E27FC236}">
                <a16:creationId xmlns:a16="http://schemas.microsoft.com/office/drawing/2014/main" id="{ACC3F2FE-34D6-9D83-49EE-E977B594D3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0200" y="2611438"/>
            <a:ext cx="1181100" cy="1057275"/>
          </a:xfrm>
          <a:prstGeom prst="rect">
            <a:avLst/>
          </a:prstGeom>
          <a:noFill/>
          <a:extLst>
            <a:ext uri="{909E8E84-426E-40DD-AFC4-6F175D3DCCD1}">
              <a14:hiddenFill xmlns:a14="http://schemas.microsoft.com/office/drawing/2010/main">
                <a:solidFill>
                  <a:srgbClr val="FFFFFF"/>
                </a:solidFill>
              </a14:hiddenFill>
            </a:ext>
          </a:extLst>
        </p:spPr>
      </p:pic>
      <p:pic>
        <p:nvPicPr>
          <p:cNvPr id="25608" name="Picture 8">
            <a:extLst>
              <a:ext uri="{FF2B5EF4-FFF2-40B4-BE49-F238E27FC236}">
                <a16:creationId xmlns:a16="http://schemas.microsoft.com/office/drawing/2014/main" id="{9DEF469F-D411-D3E2-BEA9-5BE604C7D4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5938" y="1398588"/>
            <a:ext cx="952500" cy="428625"/>
          </a:xfrm>
          <a:prstGeom prst="rect">
            <a:avLst/>
          </a:prstGeom>
          <a:noFill/>
          <a:extLst>
            <a:ext uri="{909E8E84-426E-40DD-AFC4-6F175D3DCCD1}">
              <a14:hiddenFill xmlns:a14="http://schemas.microsoft.com/office/drawing/2010/main">
                <a:solidFill>
                  <a:srgbClr val="FFFFFF"/>
                </a:solidFill>
              </a14:hiddenFill>
            </a:ext>
          </a:extLst>
        </p:spPr>
      </p:pic>
      <p:sp>
        <p:nvSpPr>
          <p:cNvPr id="25610" name="Line 10">
            <a:extLst>
              <a:ext uri="{FF2B5EF4-FFF2-40B4-BE49-F238E27FC236}">
                <a16:creationId xmlns:a16="http://schemas.microsoft.com/office/drawing/2014/main" id="{52279F2E-97BC-441A-979A-662B45644635}"/>
              </a:ext>
            </a:extLst>
          </p:cNvPr>
          <p:cNvSpPr>
            <a:spLocks noChangeShapeType="1"/>
          </p:cNvSpPr>
          <p:nvPr/>
        </p:nvSpPr>
        <p:spPr bwMode="auto">
          <a:xfrm>
            <a:off x="2039938" y="1620838"/>
            <a:ext cx="22748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5618" name="Text Box 18">
            <a:extLst>
              <a:ext uri="{FF2B5EF4-FFF2-40B4-BE49-F238E27FC236}">
                <a16:creationId xmlns:a16="http://schemas.microsoft.com/office/drawing/2014/main" id="{6A2970C1-3B5A-DF58-244F-4BDA59FD5CAF}"/>
              </a:ext>
            </a:extLst>
          </p:cNvPr>
          <p:cNvSpPr txBox="1">
            <a:spLocks noChangeArrowheads="1"/>
          </p:cNvSpPr>
          <p:nvPr/>
        </p:nvSpPr>
        <p:spPr bwMode="auto">
          <a:xfrm>
            <a:off x="723900" y="858838"/>
            <a:ext cx="14652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solidFill>
                  <a:srgbClr val="FF0000"/>
                </a:solidFill>
              </a:rPr>
              <a:t>サーバー</a:t>
            </a:r>
          </a:p>
        </p:txBody>
      </p:sp>
      <p:sp>
        <p:nvSpPr>
          <p:cNvPr id="25621" name="Text Box 21">
            <a:extLst>
              <a:ext uri="{FF2B5EF4-FFF2-40B4-BE49-F238E27FC236}">
                <a16:creationId xmlns:a16="http://schemas.microsoft.com/office/drawing/2014/main" id="{7FBC27FD-2855-B08C-D24F-C08D01CF0029}"/>
              </a:ext>
            </a:extLst>
          </p:cNvPr>
          <p:cNvSpPr txBox="1">
            <a:spLocks noChangeArrowheads="1"/>
          </p:cNvSpPr>
          <p:nvPr/>
        </p:nvSpPr>
        <p:spPr bwMode="auto">
          <a:xfrm>
            <a:off x="536575" y="1760538"/>
            <a:ext cx="2395538"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sz="1600"/>
              <a:t>DLNA</a:t>
            </a:r>
            <a:r>
              <a:rPr lang="ja-JP" altLang="en-US" sz="1600"/>
              <a:t>サーバー</a:t>
            </a:r>
            <a:br>
              <a:rPr lang="ja-JP" altLang="en-US" sz="1600"/>
            </a:br>
            <a:r>
              <a:rPr lang="en-US" altLang="ja-JP" sz="1600"/>
              <a:t>(</a:t>
            </a:r>
            <a:r>
              <a:rPr lang="ja-JP" altLang="en-US" sz="1600"/>
              <a:t>ブルーレイレコーダー</a:t>
            </a:r>
            <a:r>
              <a:rPr lang="en-US" altLang="ja-JP" sz="1600"/>
              <a:t>)</a:t>
            </a:r>
          </a:p>
        </p:txBody>
      </p:sp>
      <p:sp>
        <p:nvSpPr>
          <p:cNvPr id="25622" name="Text Box 22">
            <a:extLst>
              <a:ext uri="{FF2B5EF4-FFF2-40B4-BE49-F238E27FC236}">
                <a16:creationId xmlns:a16="http://schemas.microsoft.com/office/drawing/2014/main" id="{E811C7CB-9EA7-B297-0693-89E36AA8F258}"/>
              </a:ext>
            </a:extLst>
          </p:cNvPr>
          <p:cNvSpPr txBox="1">
            <a:spLocks noChangeArrowheads="1"/>
          </p:cNvSpPr>
          <p:nvPr/>
        </p:nvSpPr>
        <p:spPr bwMode="auto">
          <a:xfrm>
            <a:off x="4100513" y="881063"/>
            <a:ext cx="14652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solidFill>
                  <a:srgbClr val="FF0000"/>
                </a:solidFill>
              </a:rPr>
              <a:t>クライアント</a:t>
            </a:r>
          </a:p>
        </p:txBody>
      </p:sp>
      <p:sp>
        <p:nvSpPr>
          <p:cNvPr id="25626" name="Rectangle 26">
            <a:extLst>
              <a:ext uri="{FF2B5EF4-FFF2-40B4-BE49-F238E27FC236}">
                <a16:creationId xmlns:a16="http://schemas.microsoft.com/office/drawing/2014/main" id="{48931D77-7F25-CCF8-9B3A-1501A9D706D4}"/>
              </a:ext>
            </a:extLst>
          </p:cNvPr>
          <p:cNvSpPr>
            <a:spLocks noChangeArrowheads="1"/>
          </p:cNvSpPr>
          <p:nvPr/>
        </p:nvSpPr>
        <p:spPr bwMode="auto">
          <a:xfrm>
            <a:off x="4397375" y="2714625"/>
            <a:ext cx="682625" cy="522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25" name="Text Box 25">
            <a:extLst>
              <a:ext uri="{FF2B5EF4-FFF2-40B4-BE49-F238E27FC236}">
                <a16:creationId xmlns:a16="http://schemas.microsoft.com/office/drawing/2014/main" id="{EA69E441-2BBD-043B-AEE2-CC253C575BA6}"/>
              </a:ext>
            </a:extLst>
          </p:cNvPr>
          <p:cNvSpPr txBox="1">
            <a:spLocks noChangeArrowheads="1"/>
          </p:cNvSpPr>
          <p:nvPr/>
        </p:nvSpPr>
        <p:spPr bwMode="auto">
          <a:xfrm>
            <a:off x="4325938" y="2814638"/>
            <a:ext cx="9017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b="1"/>
              <a:t>Yahoo!</a:t>
            </a:r>
          </a:p>
        </p:txBody>
      </p:sp>
      <p:pic>
        <p:nvPicPr>
          <p:cNvPr id="25627" name="Picture 27">
            <a:extLst>
              <a:ext uri="{FF2B5EF4-FFF2-40B4-BE49-F238E27FC236}">
                <a16:creationId xmlns:a16="http://schemas.microsoft.com/office/drawing/2014/main" id="{4318ECAF-DBE9-AA42-13AD-07E1AF417B5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750" y="2571750"/>
            <a:ext cx="695325" cy="1133475"/>
          </a:xfrm>
          <a:prstGeom prst="rect">
            <a:avLst/>
          </a:prstGeom>
          <a:noFill/>
          <a:extLst>
            <a:ext uri="{909E8E84-426E-40DD-AFC4-6F175D3DCCD1}">
              <a14:hiddenFill xmlns:a14="http://schemas.microsoft.com/office/drawing/2010/main">
                <a:solidFill>
                  <a:srgbClr val="FFFFFF"/>
                </a:solidFill>
              </a14:hiddenFill>
            </a:ext>
          </a:extLst>
        </p:spPr>
      </p:pic>
      <p:sp>
        <p:nvSpPr>
          <p:cNvPr id="25623" name="Line 23">
            <a:extLst>
              <a:ext uri="{FF2B5EF4-FFF2-40B4-BE49-F238E27FC236}">
                <a16:creationId xmlns:a16="http://schemas.microsoft.com/office/drawing/2014/main" id="{36510D75-78B0-9248-6D86-15FA4235B0D9}"/>
              </a:ext>
            </a:extLst>
          </p:cNvPr>
          <p:cNvSpPr>
            <a:spLocks noChangeShapeType="1"/>
          </p:cNvSpPr>
          <p:nvPr/>
        </p:nvSpPr>
        <p:spPr bwMode="auto">
          <a:xfrm>
            <a:off x="1249363" y="2963863"/>
            <a:ext cx="30718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25628" name="Picture 28">
            <a:extLst>
              <a:ext uri="{FF2B5EF4-FFF2-40B4-BE49-F238E27FC236}">
                <a16:creationId xmlns:a16="http://schemas.microsoft.com/office/drawing/2014/main" id="{1FA91CC2-7381-C655-A5E4-FDBB557D21E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89888" y="3375025"/>
            <a:ext cx="800100" cy="2924175"/>
          </a:xfrm>
          <a:prstGeom prst="rect">
            <a:avLst/>
          </a:prstGeom>
          <a:noFill/>
          <a:extLst>
            <a:ext uri="{909E8E84-426E-40DD-AFC4-6F175D3DCCD1}">
              <a14:hiddenFill xmlns:a14="http://schemas.microsoft.com/office/drawing/2010/main">
                <a:solidFill>
                  <a:srgbClr val="FFFFFF"/>
                </a:solidFill>
              </a14:hiddenFill>
            </a:ext>
          </a:extLst>
        </p:spPr>
      </p:pic>
      <p:sp>
        <p:nvSpPr>
          <p:cNvPr id="25629" name="AutoShape 29">
            <a:extLst>
              <a:ext uri="{FF2B5EF4-FFF2-40B4-BE49-F238E27FC236}">
                <a16:creationId xmlns:a16="http://schemas.microsoft.com/office/drawing/2014/main" id="{AFFE7514-7E22-FCBF-70D4-E23BE0505868}"/>
              </a:ext>
            </a:extLst>
          </p:cNvPr>
          <p:cNvSpPr>
            <a:spLocks noChangeArrowheads="1"/>
          </p:cNvSpPr>
          <p:nvPr/>
        </p:nvSpPr>
        <p:spPr bwMode="auto">
          <a:xfrm>
            <a:off x="6051550" y="857250"/>
            <a:ext cx="2787650" cy="2439988"/>
          </a:xfrm>
          <a:prstGeom prst="wedgeRectCallout">
            <a:avLst>
              <a:gd name="adj1" fmla="val 24431"/>
              <a:gd name="adj2" fmla="val 55204"/>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a:t>いくつかのスライドでは、コンピュータやネットワークの用語や技術を説明します。用語で難しいものもありますが、すべて製品のカタログや設定画面で出てくるものばかりです。これらの意味がわからないと正しい製品を買うこともできないですよ。</a:t>
            </a:r>
          </a:p>
        </p:txBody>
      </p:sp>
      <p:sp>
        <p:nvSpPr>
          <p:cNvPr id="25630" name="Text Box 30">
            <a:extLst>
              <a:ext uri="{FF2B5EF4-FFF2-40B4-BE49-F238E27FC236}">
                <a16:creationId xmlns:a16="http://schemas.microsoft.com/office/drawing/2014/main" id="{9A53A913-52ED-9DE8-8020-B574B1CA9FF2}"/>
              </a:ext>
            </a:extLst>
          </p:cNvPr>
          <p:cNvSpPr txBox="1">
            <a:spLocks noChangeArrowheads="1"/>
          </p:cNvSpPr>
          <p:nvPr/>
        </p:nvSpPr>
        <p:spPr bwMode="auto">
          <a:xfrm>
            <a:off x="3995738" y="3624263"/>
            <a:ext cx="194468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a:t>Web</a:t>
            </a:r>
            <a:r>
              <a:rPr lang="ja-JP" altLang="en-US" sz="1600"/>
              <a:t>ブラウザ</a:t>
            </a:r>
            <a:br>
              <a:rPr lang="ja-JP" altLang="en-US" sz="1600"/>
            </a:br>
            <a:r>
              <a:rPr lang="en-US" altLang="ja-JP" sz="1600"/>
              <a:t>(Web</a:t>
            </a:r>
            <a:r>
              <a:rPr lang="ja-JP" altLang="en-US" sz="1600"/>
              <a:t>クライアント</a:t>
            </a:r>
            <a:r>
              <a:rPr lang="en-US" altLang="ja-JP" sz="1600"/>
              <a:t>)</a:t>
            </a:r>
          </a:p>
        </p:txBody>
      </p:sp>
      <p:sp>
        <p:nvSpPr>
          <p:cNvPr id="25631" name="Text Box 31">
            <a:extLst>
              <a:ext uri="{FF2B5EF4-FFF2-40B4-BE49-F238E27FC236}">
                <a16:creationId xmlns:a16="http://schemas.microsoft.com/office/drawing/2014/main" id="{C830A31C-AABA-BA08-1FF5-022982E59851}"/>
              </a:ext>
            </a:extLst>
          </p:cNvPr>
          <p:cNvSpPr txBox="1">
            <a:spLocks noChangeArrowheads="1"/>
          </p:cNvSpPr>
          <p:nvPr/>
        </p:nvSpPr>
        <p:spPr bwMode="auto">
          <a:xfrm>
            <a:off x="4121150" y="1905000"/>
            <a:ext cx="1712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en-US" sz="1600"/>
              <a:t>DLNA</a:t>
            </a:r>
            <a:r>
              <a:rPr lang="ja-JP" altLang="en-US" sz="1600"/>
              <a:t>クライアント</a:t>
            </a:r>
          </a:p>
        </p:txBody>
      </p:sp>
      <p:sp>
        <p:nvSpPr>
          <p:cNvPr id="25632" name="Text Box 32">
            <a:extLst>
              <a:ext uri="{FF2B5EF4-FFF2-40B4-BE49-F238E27FC236}">
                <a16:creationId xmlns:a16="http://schemas.microsoft.com/office/drawing/2014/main" id="{1D164475-9CE2-FF4F-A043-727765F5A1ED}"/>
              </a:ext>
            </a:extLst>
          </p:cNvPr>
          <p:cNvSpPr txBox="1">
            <a:spLocks noChangeArrowheads="1"/>
          </p:cNvSpPr>
          <p:nvPr/>
        </p:nvSpPr>
        <p:spPr bwMode="auto">
          <a:xfrm>
            <a:off x="644525" y="3638550"/>
            <a:ext cx="15684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a:t>Web</a:t>
            </a:r>
            <a:r>
              <a:rPr lang="ja-JP" altLang="en-US" sz="1600"/>
              <a:t>サーバー</a:t>
            </a:r>
          </a:p>
        </p:txBody>
      </p:sp>
      <p:sp>
        <p:nvSpPr>
          <p:cNvPr id="25633" name="Text Box 33">
            <a:extLst>
              <a:ext uri="{FF2B5EF4-FFF2-40B4-BE49-F238E27FC236}">
                <a16:creationId xmlns:a16="http://schemas.microsoft.com/office/drawing/2014/main" id="{DCED3B2A-2B9C-C951-40D6-F51B82711C0E}"/>
              </a:ext>
            </a:extLst>
          </p:cNvPr>
          <p:cNvSpPr txBox="1">
            <a:spLocks noChangeArrowheads="1"/>
          </p:cNvSpPr>
          <p:nvPr/>
        </p:nvSpPr>
        <p:spPr bwMode="auto">
          <a:xfrm>
            <a:off x="2076450" y="1233488"/>
            <a:ext cx="26717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a:t>←</a:t>
            </a:r>
            <a:r>
              <a:rPr lang="ja-JP" altLang="en-US" sz="1600"/>
              <a:t>再生したい番組の要求</a:t>
            </a:r>
          </a:p>
        </p:txBody>
      </p:sp>
      <p:sp>
        <p:nvSpPr>
          <p:cNvPr id="25634" name="Text Box 34">
            <a:extLst>
              <a:ext uri="{FF2B5EF4-FFF2-40B4-BE49-F238E27FC236}">
                <a16:creationId xmlns:a16="http://schemas.microsoft.com/office/drawing/2014/main" id="{5DFDCE76-47FF-3A47-725A-67C38F8A9671}"/>
              </a:ext>
            </a:extLst>
          </p:cNvPr>
          <p:cNvSpPr txBox="1">
            <a:spLocks noChangeArrowheads="1"/>
          </p:cNvSpPr>
          <p:nvPr/>
        </p:nvSpPr>
        <p:spPr bwMode="auto">
          <a:xfrm>
            <a:off x="2054225" y="1647825"/>
            <a:ext cx="26717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a:t>要求された番組の配信→</a:t>
            </a:r>
          </a:p>
        </p:txBody>
      </p:sp>
      <p:sp>
        <p:nvSpPr>
          <p:cNvPr id="25635" name="Text Box 35">
            <a:extLst>
              <a:ext uri="{FF2B5EF4-FFF2-40B4-BE49-F238E27FC236}">
                <a16:creationId xmlns:a16="http://schemas.microsoft.com/office/drawing/2014/main" id="{26B967B1-9FAC-EE77-7425-EBF9C4436914}"/>
              </a:ext>
            </a:extLst>
          </p:cNvPr>
          <p:cNvSpPr txBox="1">
            <a:spLocks noChangeArrowheads="1"/>
          </p:cNvSpPr>
          <p:nvPr/>
        </p:nvSpPr>
        <p:spPr bwMode="auto">
          <a:xfrm>
            <a:off x="1471613" y="2619375"/>
            <a:ext cx="26717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1600"/>
              <a:t>←</a:t>
            </a:r>
            <a:r>
              <a:rPr lang="ja-JP" altLang="en-US" sz="1600"/>
              <a:t>見たい</a:t>
            </a:r>
            <a:r>
              <a:rPr lang="en-US" altLang="ja-JP" sz="1600"/>
              <a:t>Web</a:t>
            </a:r>
            <a:r>
              <a:rPr lang="ja-JP" altLang="en-US" sz="1600"/>
              <a:t>ページの要求</a:t>
            </a:r>
          </a:p>
        </p:txBody>
      </p:sp>
      <p:sp>
        <p:nvSpPr>
          <p:cNvPr id="25637" name="Text Box 37">
            <a:extLst>
              <a:ext uri="{FF2B5EF4-FFF2-40B4-BE49-F238E27FC236}">
                <a16:creationId xmlns:a16="http://schemas.microsoft.com/office/drawing/2014/main" id="{F7040F89-DB9F-263E-95AB-01E79FE5251C}"/>
              </a:ext>
            </a:extLst>
          </p:cNvPr>
          <p:cNvSpPr txBox="1">
            <a:spLocks noChangeArrowheads="1"/>
          </p:cNvSpPr>
          <p:nvPr/>
        </p:nvSpPr>
        <p:spPr bwMode="auto">
          <a:xfrm>
            <a:off x="1333500" y="2974975"/>
            <a:ext cx="3063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a:t>要求された</a:t>
            </a:r>
            <a:r>
              <a:rPr lang="en-US" altLang="ja-JP" sz="1600"/>
              <a:t>Web</a:t>
            </a:r>
            <a:r>
              <a:rPr lang="ja-JP" altLang="en-US" sz="1600"/>
              <a:t>ページの配信→</a:t>
            </a:r>
          </a:p>
        </p:txBody>
      </p:sp>
      <p:sp>
        <p:nvSpPr>
          <p:cNvPr id="25638" name="Text Box 38">
            <a:extLst>
              <a:ext uri="{FF2B5EF4-FFF2-40B4-BE49-F238E27FC236}">
                <a16:creationId xmlns:a16="http://schemas.microsoft.com/office/drawing/2014/main" id="{C8AF43CC-D158-31BB-13E1-DF36BD3BE0D9}"/>
              </a:ext>
            </a:extLst>
          </p:cNvPr>
          <p:cNvSpPr txBox="1">
            <a:spLocks noChangeArrowheads="1"/>
          </p:cNvSpPr>
          <p:nvPr/>
        </p:nvSpPr>
        <p:spPr bwMode="auto">
          <a:xfrm>
            <a:off x="484188" y="4259263"/>
            <a:ext cx="7402512"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a:t>ネットワーク上ではいろいろなことができます。これら利用できるものを</a:t>
            </a:r>
            <a:r>
              <a:rPr lang="ja-JP" altLang="en-US" sz="1600">
                <a:solidFill>
                  <a:srgbClr val="FF0000"/>
                </a:solidFill>
              </a:rPr>
              <a:t>サービス</a:t>
            </a:r>
            <a:r>
              <a:rPr lang="ja-JP" altLang="en-US" sz="1600"/>
              <a:t>と呼んでいます。例えば</a:t>
            </a:r>
            <a:r>
              <a:rPr lang="en-US" altLang="ja-JP" sz="1600"/>
              <a:t>Twitter</a:t>
            </a:r>
            <a:r>
              <a:rPr lang="ja-JP" altLang="en-US" sz="1600"/>
              <a:t>や</a:t>
            </a:r>
            <a:r>
              <a:rPr lang="en-US" altLang="ja-JP" sz="1600"/>
              <a:t>Web</a:t>
            </a:r>
            <a:r>
              <a:rPr lang="ja-JP" altLang="en-US" sz="1600"/>
              <a:t>ページ自体が一つ一つのサービスになります。</a:t>
            </a:r>
            <a:br>
              <a:rPr lang="ja-JP" altLang="en-US" sz="1600"/>
            </a:br>
            <a:r>
              <a:rPr lang="ja-JP" altLang="en-US" sz="1600"/>
              <a:t>サービスの実現するために、</a:t>
            </a:r>
            <a:r>
              <a:rPr lang="ja-JP" altLang="en-US" sz="1600">
                <a:solidFill>
                  <a:srgbClr val="FF0000"/>
                </a:solidFill>
              </a:rPr>
              <a:t>サーバー</a:t>
            </a:r>
            <a:r>
              <a:rPr lang="ja-JP" altLang="en-US" sz="1600"/>
              <a:t>と</a:t>
            </a:r>
            <a:r>
              <a:rPr lang="ja-JP" altLang="en-US" sz="1600">
                <a:solidFill>
                  <a:srgbClr val="FF0000"/>
                </a:solidFill>
              </a:rPr>
              <a:t>クライアント</a:t>
            </a:r>
            <a:r>
              <a:rPr lang="ja-JP" altLang="en-US" sz="1600"/>
              <a:t>という二種類の機械が必要になります。クライアントは皆さんが通常使うものでいろいろな要求を指定します。またサーバーはクライアントから受け取った要求に対してデータなどを通常は配信します。</a:t>
            </a:r>
            <a:br>
              <a:rPr lang="ja-JP" altLang="en-US" sz="1600"/>
            </a:br>
            <a:r>
              <a:rPr lang="ja-JP" altLang="en-US" sz="1600"/>
              <a:t>録画した番組を携帯ゲームで再生する場合などは、レコーダーがサーバーになり携帯ゲーム機がクライアントになります。</a:t>
            </a:r>
            <a:br>
              <a:rPr lang="ja-JP" altLang="en-US" sz="1600"/>
            </a:br>
            <a:r>
              <a:rPr lang="ja-JP" altLang="en-US" sz="1600"/>
              <a:t>個々のサービスごとにサーバーとクライアントがあることになります。</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スライド番号プレースホルダー 3">
            <a:extLst>
              <a:ext uri="{FF2B5EF4-FFF2-40B4-BE49-F238E27FC236}">
                <a16:creationId xmlns:a16="http://schemas.microsoft.com/office/drawing/2014/main" id="{F8C7C896-C35A-F28D-1BB8-26CCCC0F611F}"/>
              </a:ext>
            </a:extLst>
          </p:cNvPr>
          <p:cNvSpPr>
            <a:spLocks noGrp="1"/>
          </p:cNvSpPr>
          <p:nvPr>
            <p:ph type="sldNum" sz="quarter" idx="12"/>
          </p:nvPr>
        </p:nvSpPr>
        <p:spPr/>
        <p:txBody>
          <a:bodyPr/>
          <a:lstStyle/>
          <a:p>
            <a:fld id="{6421BAF5-AED2-4759-8E3F-EF55E18F8A0B}" type="slidenum">
              <a:rPr lang="en-US" altLang="ja-JP"/>
              <a:pPr/>
              <a:t>5</a:t>
            </a:fld>
            <a:endParaRPr lang="en-US" altLang="ja-JP"/>
          </a:p>
        </p:txBody>
      </p:sp>
      <p:sp>
        <p:nvSpPr>
          <p:cNvPr id="17410" name="Text Box 2">
            <a:extLst>
              <a:ext uri="{FF2B5EF4-FFF2-40B4-BE49-F238E27FC236}">
                <a16:creationId xmlns:a16="http://schemas.microsoft.com/office/drawing/2014/main" id="{9C89CBD5-69D5-93D0-2A70-DB13FEEBEE9A}"/>
              </a:ext>
            </a:extLst>
          </p:cNvPr>
          <p:cNvSpPr txBox="1">
            <a:spLocks noChangeArrowheads="1"/>
          </p:cNvSpPr>
          <p:nvPr/>
        </p:nvSpPr>
        <p:spPr bwMode="auto">
          <a:xfrm>
            <a:off x="228600" y="228600"/>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ホームネットワークでできること</a:t>
            </a:r>
            <a:r>
              <a:rPr lang="en-US" altLang="ja-JP" sz="2400" b="1"/>
              <a:t>3: </a:t>
            </a:r>
            <a:r>
              <a:rPr lang="ja-JP" altLang="en-US" sz="2400" b="1"/>
              <a:t>電話の利用</a:t>
            </a:r>
          </a:p>
        </p:txBody>
      </p:sp>
      <p:sp>
        <p:nvSpPr>
          <p:cNvPr id="17432" name="Text Box 24">
            <a:extLst>
              <a:ext uri="{FF2B5EF4-FFF2-40B4-BE49-F238E27FC236}">
                <a16:creationId xmlns:a16="http://schemas.microsoft.com/office/drawing/2014/main" id="{879D3EE3-4AF9-38E2-9FBB-CFDE686E5F1A}"/>
              </a:ext>
            </a:extLst>
          </p:cNvPr>
          <p:cNvSpPr txBox="1">
            <a:spLocks noChangeArrowheads="1"/>
          </p:cNvSpPr>
          <p:nvPr/>
        </p:nvSpPr>
        <p:spPr bwMode="auto">
          <a:xfrm>
            <a:off x="609600" y="3657600"/>
            <a:ext cx="7772400" cy="2800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kumimoji="1">
                <a:solidFill>
                  <a:schemeClr val="tx1"/>
                </a:solidFill>
                <a:latin typeface="Arial" panose="020B0604020202020204" pitchFamily="34" charset="0"/>
                <a:ea typeface="ＭＳ Ｐゴシック" panose="020B0600070205080204" pitchFamily="50" charset="-128"/>
              </a:defRPr>
            </a:lvl1pPr>
            <a:lvl2pPr marL="800100" indent="-342900" algn="l">
              <a:defRPr kumimoji="1">
                <a:solidFill>
                  <a:schemeClr val="tx1"/>
                </a:solidFill>
                <a:latin typeface="Arial" panose="020B0604020202020204" pitchFamily="34" charset="0"/>
                <a:ea typeface="ＭＳ Ｐゴシック" panose="020B0600070205080204" pitchFamily="50" charset="-128"/>
              </a:defRPr>
            </a:lvl2pPr>
            <a:lvl3pPr marL="1257300" indent="-342900" algn="l">
              <a:defRPr kumimoji="1">
                <a:solidFill>
                  <a:schemeClr val="tx1"/>
                </a:solidFill>
                <a:latin typeface="Arial" panose="020B0604020202020204" pitchFamily="34" charset="0"/>
                <a:ea typeface="ＭＳ Ｐゴシック" panose="020B0600070205080204" pitchFamily="50" charset="-128"/>
              </a:defRPr>
            </a:lvl3pPr>
            <a:lvl4pPr marL="1714500" indent="-342900" algn="l">
              <a:defRPr kumimoji="1">
                <a:solidFill>
                  <a:schemeClr val="tx1"/>
                </a:solidFill>
                <a:latin typeface="Arial" panose="020B0604020202020204" pitchFamily="34" charset="0"/>
                <a:ea typeface="ＭＳ Ｐゴシック" panose="020B0600070205080204" pitchFamily="50" charset="-128"/>
              </a:defRPr>
            </a:lvl4pPr>
            <a:lvl5pPr marL="2171700" indent="-342900" algn="l">
              <a:defRPr kumimoji="1">
                <a:solidFill>
                  <a:schemeClr val="tx1"/>
                </a:solidFill>
                <a:latin typeface="Arial" panose="020B0604020202020204" pitchFamily="34" charset="0"/>
                <a:ea typeface="ＭＳ Ｐゴシック" panose="020B0600070205080204" pitchFamily="50" charset="-128"/>
              </a:defRPr>
            </a:lvl5pPr>
            <a:lvl6pPr marL="26289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0861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5433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0005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spcBef>
                <a:spcPct val="50000"/>
              </a:spcBef>
            </a:pPr>
            <a:r>
              <a:rPr lang="ja-JP" altLang="en-US" sz="1600" dirty="0">
                <a:solidFill>
                  <a:srgbClr val="FF0000"/>
                </a:solidFill>
              </a:rPr>
              <a:t>ホームネットワークがインターネットに接続されていると</a:t>
            </a:r>
          </a:p>
          <a:p>
            <a:pPr>
              <a:spcBef>
                <a:spcPct val="50000"/>
              </a:spcBef>
              <a:buFontTx/>
              <a:buChar char="•"/>
            </a:pPr>
            <a:r>
              <a:rPr lang="en-US" altLang="ja-JP" sz="1600" dirty="0"/>
              <a:t>Line</a:t>
            </a:r>
            <a:r>
              <a:rPr lang="ja-JP" altLang="en-US" sz="1600" dirty="0"/>
              <a:t>や</a:t>
            </a:r>
            <a:r>
              <a:rPr lang="en-US" altLang="ja-JP" sz="1600" dirty="0"/>
              <a:t>Skype</a:t>
            </a:r>
            <a:r>
              <a:rPr lang="ja-JP" altLang="en-US" sz="1600" dirty="0"/>
              <a:t>などの通話アプリを使用して相手が同じアプリを使用している場合は、パケット通信費用がかからずに通話できる。</a:t>
            </a:r>
          </a:p>
          <a:p>
            <a:pPr>
              <a:spcBef>
                <a:spcPct val="50000"/>
              </a:spcBef>
              <a:buFontTx/>
              <a:buChar char="•"/>
            </a:pPr>
            <a:r>
              <a:rPr lang="en-US" altLang="ja-JP" sz="1600" dirty="0"/>
              <a:t>Line, Skype</a:t>
            </a:r>
            <a:r>
              <a:rPr lang="ja-JP" altLang="en-US" sz="1600" dirty="0"/>
              <a:t>などの通話アプリを使用して安価に、他の固定電話や携帯電話と通話できる。</a:t>
            </a:r>
          </a:p>
          <a:p>
            <a:pPr>
              <a:spcBef>
                <a:spcPct val="50000"/>
              </a:spcBef>
              <a:buFontTx/>
              <a:buChar char="•"/>
            </a:pPr>
            <a:r>
              <a:rPr lang="en-US" altLang="ja-JP" sz="1600" dirty="0"/>
              <a:t>Zoom, Line</a:t>
            </a:r>
            <a:r>
              <a:rPr lang="ja-JP" altLang="en-US" sz="1600" dirty="0"/>
              <a:t>などのテレビ会議アプリでパケット通信費用がかからずに、テレビ会議ができる。</a:t>
            </a:r>
          </a:p>
          <a:p>
            <a:pPr>
              <a:spcBef>
                <a:spcPct val="50000"/>
              </a:spcBef>
              <a:buFontTx/>
              <a:buChar char="•"/>
            </a:pPr>
            <a:r>
              <a:rPr lang="ja-JP" altLang="en-US" sz="1600" dirty="0"/>
              <a:t>スマートフャンを普通の電話の子機として使用できる。スマートフォンで使いながら通常の固定電話の料金で会話できる。</a:t>
            </a:r>
          </a:p>
        </p:txBody>
      </p:sp>
      <p:pic>
        <p:nvPicPr>
          <p:cNvPr id="17433" name="Picture 25">
            <a:extLst>
              <a:ext uri="{FF2B5EF4-FFF2-40B4-BE49-F238E27FC236}">
                <a16:creationId xmlns:a16="http://schemas.microsoft.com/office/drawing/2014/main" id="{A0D6FB14-DFC5-8138-D198-1E970FE148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1219200"/>
            <a:ext cx="295275" cy="628650"/>
          </a:xfrm>
          <a:prstGeom prst="rect">
            <a:avLst/>
          </a:prstGeom>
          <a:noFill/>
          <a:extLst>
            <a:ext uri="{909E8E84-426E-40DD-AFC4-6F175D3DCCD1}">
              <a14:hiddenFill xmlns:a14="http://schemas.microsoft.com/office/drawing/2010/main">
                <a:solidFill>
                  <a:srgbClr val="FFFFFF"/>
                </a:solidFill>
              </a14:hiddenFill>
            </a:ext>
          </a:extLst>
        </p:spPr>
      </p:pic>
      <p:grpSp>
        <p:nvGrpSpPr>
          <p:cNvPr id="17437" name="Group 29">
            <a:extLst>
              <a:ext uri="{FF2B5EF4-FFF2-40B4-BE49-F238E27FC236}">
                <a16:creationId xmlns:a16="http://schemas.microsoft.com/office/drawing/2014/main" id="{16D39DE6-1A0F-714A-8B00-AA4E78D655C4}"/>
              </a:ext>
            </a:extLst>
          </p:cNvPr>
          <p:cNvGrpSpPr>
            <a:grpSpLocks/>
          </p:cNvGrpSpPr>
          <p:nvPr/>
        </p:nvGrpSpPr>
        <p:grpSpPr bwMode="auto">
          <a:xfrm>
            <a:off x="1143000" y="2209800"/>
            <a:ext cx="1266825" cy="1114425"/>
            <a:chOff x="768" y="1728"/>
            <a:chExt cx="798" cy="702"/>
          </a:xfrm>
        </p:grpSpPr>
        <p:pic>
          <p:nvPicPr>
            <p:cNvPr id="17434" name="Picture 26">
              <a:extLst>
                <a:ext uri="{FF2B5EF4-FFF2-40B4-BE49-F238E27FC236}">
                  <a16:creationId xmlns:a16="http://schemas.microsoft.com/office/drawing/2014/main" id="{C45ED978-B15A-4F4A-015B-CA67924CA1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8" y="1728"/>
              <a:ext cx="798" cy="702"/>
            </a:xfrm>
            <a:prstGeom prst="rect">
              <a:avLst/>
            </a:prstGeom>
            <a:noFill/>
            <a:extLst>
              <a:ext uri="{909E8E84-426E-40DD-AFC4-6F175D3DCCD1}">
                <a14:hiddenFill xmlns:a14="http://schemas.microsoft.com/office/drawing/2010/main">
                  <a:solidFill>
                    <a:srgbClr val="FFFFFF"/>
                  </a:solidFill>
                </a14:hiddenFill>
              </a:ext>
            </a:extLst>
          </p:spPr>
        </p:pic>
        <p:pic>
          <p:nvPicPr>
            <p:cNvPr id="17435" name="Picture 27">
              <a:extLst>
                <a:ext uri="{FF2B5EF4-FFF2-40B4-BE49-F238E27FC236}">
                  <a16:creationId xmlns:a16="http://schemas.microsoft.com/office/drawing/2014/main" id="{C8D31B05-371F-6D4B-250D-7242A70F60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0" y="1824"/>
              <a:ext cx="432" cy="320"/>
            </a:xfrm>
            <a:prstGeom prst="rect">
              <a:avLst/>
            </a:prstGeom>
            <a:noFill/>
            <a:extLst>
              <a:ext uri="{909E8E84-426E-40DD-AFC4-6F175D3DCCD1}">
                <a14:hiddenFill xmlns:a14="http://schemas.microsoft.com/office/drawing/2010/main">
                  <a:solidFill>
                    <a:srgbClr val="FFFFFF"/>
                  </a:solidFill>
                </a14:hiddenFill>
              </a:ext>
            </a:extLst>
          </p:spPr>
        </p:pic>
      </p:grpSp>
      <p:pic>
        <p:nvPicPr>
          <p:cNvPr id="17436" name="Picture 28">
            <a:extLst>
              <a:ext uri="{FF2B5EF4-FFF2-40B4-BE49-F238E27FC236}">
                <a16:creationId xmlns:a16="http://schemas.microsoft.com/office/drawing/2014/main" id="{56B1BF7B-740C-FEDF-0F99-E8786A582B2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2362200"/>
            <a:ext cx="523875" cy="838200"/>
          </a:xfrm>
          <a:prstGeom prst="rect">
            <a:avLst/>
          </a:prstGeom>
          <a:noFill/>
          <a:extLst>
            <a:ext uri="{909E8E84-426E-40DD-AFC4-6F175D3DCCD1}">
              <a14:hiddenFill xmlns:a14="http://schemas.microsoft.com/office/drawing/2010/main">
                <a:solidFill>
                  <a:srgbClr val="FFFFFF"/>
                </a:solidFill>
              </a14:hiddenFill>
            </a:ext>
          </a:extLst>
        </p:spPr>
      </p:pic>
      <p:pic>
        <p:nvPicPr>
          <p:cNvPr id="17438" name="Picture 30">
            <a:extLst>
              <a:ext uri="{FF2B5EF4-FFF2-40B4-BE49-F238E27FC236}">
                <a16:creationId xmlns:a16="http://schemas.microsoft.com/office/drawing/2014/main" id="{6C4A78AB-A5C1-8E33-7030-525A7F4DDD3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0" y="1905000"/>
            <a:ext cx="847725" cy="609600"/>
          </a:xfrm>
          <a:prstGeom prst="rect">
            <a:avLst/>
          </a:prstGeom>
          <a:noFill/>
          <a:extLst>
            <a:ext uri="{909E8E84-426E-40DD-AFC4-6F175D3DCCD1}">
              <a14:hiddenFill xmlns:a14="http://schemas.microsoft.com/office/drawing/2010/main">
                <a:solidFill>
                  <a:srgbClr val="FFFFFF"/>
                </a:solidFill>
              </a14:hiddenFill>
            </a:ext>
          </a:extLst>
        </p:spPr>
      </p:pic>
      <p:pic>
        <p:nvPicPr>
          <p:cNvPr id="17439" name="Picture 31">
            <a:extLst>
              <a:ext uri="{FF2B5EF4-FFF2-40B4-BE49-F238E27FC236}">
                <a16:creationId xmlns:a16="http://schemas.microsoft.com/office/drawing/2014/main" id="{F8E8171D-D454-8F66-91D3-7754BB6452D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2400" y="2667000"/>
            <a:ext cx="523875" cy="838200"/>
          </a:xfrm>
          <a:prstGeom prst="rect">
            <a:avLst/>
          </a:prstGeom>
          <a:noFill/>
          <a:extLst>
            <a:ext uri="{909E8E84-426E-40DD-AFC4-6F175D3DCCD1}">
              <a14:hiddenFill xmlns:a14="http://schemas.microsoft.com/office/drawing/2010/main">
                <a:solidFill>
                  <a:srgbClr val="FFFFFF"/>
                </a:solidFill>
              </a14:hiddenFill>
            </a:ext>
          </a:extLst>
        </p:spPr>
      </p:pic>
      <p:sp>
        <p:nvSpPr>
          <p:cNvPr id="17440" name="Line 32">
            <a:extLst>
              <a:ext uri="{FF2B5EF4-FFF2-40B4-BE49-F238E27FC236}">
                <a16:creationId xmlns:a16="http://schemas.microsoft.com/office/drawing/2014/main" id="{D9C0A667-4D60-1139-DF34-132667D25410}"/>
              </a:ext>
            </a:extLst>
          </p:cNvPr>
          <p:cNvSpPr>
            <a:spLocks noChangeShapeType="1"/>
          </p:cNvSpPr>
          <p:nvPr/>
        </p:nvSpPr>
        <p:spPr bwMode="auto">
          <a:xfrm>
            <a:off x="1752600" y="1524000"/>
            <a:ext cx="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41" name="Line 33">
            <a:extLst>
              <a:ext uri="{FF2B5EF4-FFF2-40B4-BE49-F238E27FC236}">
                <a16:creationId xmlns:a16="http://schemas.microsoft.com/office/drawing/2014/main" id="{8BD2D9CC-1907-C424-04A3-ED52E9D3144E}"/>
              </a:ext>
            </a:extLst>
          </p:cNvPr>
          <p:cNvSpPr>
            <a:spLocks noChangeShapeType="1"/>
          </p:cNvSpPr>
          <p:nvPr/>
        </p:nvSpPr>
        <p:spPr bwMode="auto">
          <a:xfrm>
            <a:off x="1752600" y="1524000"/>
            <a:ext cx="3276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42" name="Line 34">
            <a:extLst>
              <a:ext uri="{FF2B5EF4-FFF2-40B4-BE49-F238E27FC236}">
                <a16:creationId xmlns:a16="http://schemas.microsoft.com/office/drawing/2014/main" id="{2555D0A6-5ED7-9EE9-2DCB-1A542ABDCC93}"/>
              </a:ext>
            </a:extLst>
          </p:cNvPr>
          <p:cNvSpPr>
            <a:spLocks noChangeShapeType="1"/>
          </p:cNvSpPr>
          <p:nvPr/>
        </p:nvSpPr>
        <p:spPr bwMode="auto">
          <a:xfrm>
            <a:off x="2895600" y="15240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43" name="Line 35">
            <a:extLst>
              <a:ext uri="{FF2B5EF4-FFF2-40B4-BE49-F238E27FC236}">
                <a16:creationId xmlns:a16="http://schemas.microsoft.com/office/drawing/2014/main" id="{8C4AFDDD-2562-585A-202C-37F932CBC46A}"/>
              </a:ext>
            </a:extLst>
          </p:cNvPr>
          <p:cNvSpPr>
            <a:spLocks noChangeShapeType="1"/>
          </p:cNvSpPr>
          <p:nvPr/>
        </p:nvSpPr>
        <p:spPr bwMode="auto">
          <a:xfrm>
            <a:off x="4191000" y="24384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44" name="Line 36">
            <a:extLst>
              <a:ext uri="{FF2B5EF4-FFF2-40B4-BE49-F238E27FC236}">
                <a16:creationId xmlns:a16="http://schemas.microsoft.com/office/drawing/2014/main" id="{00ED0A42-8D54-98C8-8230-75C0844E775E}"/>
              </a:ext>
            </a:extLst>
          </p:cNvPr>
          <p:cNvSpPr>
            <a:spLocks noChangeShapeType="1"/>
          </p:cNvSpPr>
          <p:nvPr/>
        </p:nvSpPr>
        <p:spPr bwMode="auto">
          <a:xfrm>
            <a:off x="5181600" y="1524000"/>
            <a:ext cx="1371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45" name="Text Box 37">
            <a:extLst>
              <a:ext uri="{FF2B5EF4-FFF2-40B4-BE49-F238E27FC236}">
                <a16:creationId xmlns:a16="http://schemas.microsoft.com/office/drawing/2014/main" id="{CB2AA2E9-3A3C-6EEC-5B4A-697680889C52}"/>
              </a:ext>
            </a:extLst>
          </p:cNvPr>
          <p:cNvSpPr txBox="1">
            <a:spLocks noChangeArrowheads="1"/>
          </p:cNvSpPr>
          <p:nvPr/>
        </p:nvSpPr>
        <p:spPr bwMode="auto">
          <a:xfrm>
            <a:off x="5257800" y="990600"/>
            <a:ext cx="3352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a:solidFill>
                  <a:srgbClr val="FF0000"/>
                </a:solidFill>
              </a:rPr>
              <a:t>インターネットへの接続</a:t>
            </a:r>
          </a:p>
        </p:txBody>
      </p:sp>
      <p:sp>
        <p:nvSpPr>
          <p:cNvPr id="17446" name="Line 38">
            <a:extLst>
              <a:ext uri="{FF2B5EF4-FFF2-40B4-BE49-F238E27FC236}">
                <a16:creationId xmlns:a16="http://schemas.microsoft.com/office/drawing/2014/main" id="{489AC838-23A4-CD3B-5FAB-8A892AF693FC}"/>
              </a:ext>
            </a:extLst>
          </p:cNvPr>
          <p:cNvSpPr>
            <a:spLocks noChangeShapeType="1"/>
          </p:cNvSpPr>
          <p:nvPr/>
        </p:nvSpPr>
        <p:spPr bwMode="auto">
          <a:xfrm>
            <a:off x="4191000" y="1524000"/>
            <a:ext cx="0" cy="457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スライド番号プレースホルダー 3">
            <a:extLst>
              <a:ext uri="{FF2B5EF4-FFF2-40B4-BE49-F238E27FC236}">
                <a16:creationId xmlns:a16="http://schemas.microsoft.com/office/drawing/2014/main" id="{F3DEDF6D-CA84-52C2-3536-57B911F3689A}"/>
              </a:ext>
            </a:extLst>
          </p:cNvPr>
          <p:cNvSpPr>
            <a:spLocks noGrp="1"/>
          </p:cNvSpPr>
          <p:nvPr>
            <p:ph type="sldNum" sz="quarter" idx="12"/>
          </p:nvPr>
        </p:nvSpPr>
        <p:spPr/>
        <p:txBody>
          <a:bodyPr/>
          <a:lstStyle/>
          <a:p>
            <a:fld id="{AB287619-DC56-4B70-A6DF-CF2398C49D72}" type="slidenum">
              <a:rPr lang="en-US" altLang="ja-JP"/>
              <a:pPr/>
              <a:t>6</a:t>
            </a:fld>
            <a:endParaRPr lang="en-US" altLang="ja-JP"/>
          </a:p>
        </p:txBody>
      </p:sp>
      <p:sp>
        <p:nvSpPr>
          <p:cNvPr id="19458" name="Text Box 2">
            <a:extLst>
              <a:ext uri="{FF2B5EF4-FFF2-40B4-BE49-F238E27FC236}">
                <a16:creationId xmlns:a16="http://schemas.microsoft.com/office/drawing/2014/main" id="{45D8CA4A-31AD-36B0-1B9E-1549C3A7E25C}"/>
              </a:ext>
            </a:extLst>
          </p:cNvPr>
          <p:cNvSpPr txBox="1">
            <a:spLocks noChangeArrowheads="1"/>
          </p:cNvSpPr>
          <p:nvPr/>
        </p:nvSpPr>
        <p:spPr bwMode="auto">
          <a:xfrm>
            <a:off x="228600" y="228600"/>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ホームネットワークでできること</a:t>
            </a:r>
            <a:r>
              <a:rPr lang="en-US" altLang="ja-JP" sz="2400" b="1"/>
              <a:t>4: </a:t>
            </a:r>
            <a:r>
              <a:rPr lang="ja-JP" altLang="en-US" sz="2400" b="1"/>
              <a:t>写真やデータの共有</a:t>
            </a:r>
          </a:p>
        </p:txBody>
      </p:sp>
      <p:pic>
        <p:nvPicPr>
          <p:cNvPr id="19459" name="Picture 3">
            <a:extLst>
              <a:ext uri="{FF2B5EF4-FFF2-40B4-BE49-F238E27FC236}">
                <a16:creationId xmlns:a16="http://schemas.microsoft.com/office/drawing/2014/main" id="{B46E4BFE-B8BF-11FF-361B-CC52427796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838200"/>
            <a:ext cx="1319213" cy="1031875"/>
          </a:xfrm>
          <a:prstGeom prst="rect">
            <a:avLst/>
          </a:prstGeom>
          <a:noFill/>
          <a:extLst>
            <a:ext uri="{909E8E84-426E-40DD-AFC4-6F175D3DCCD1}">
              <a14:hiddenFill xmlns:a14="http://schemas.microsoft.com/office/drawing/2010/main">
                <a:solidFill>
                  <a:srgbClr val="FFFFFF"/>
                </a:solidFill>
              </a14:hiddenFill>
            </a:ext>
          </a:extLst>
        </p:spPr>
      </p:pic>
      <p:pic>
        <p:nvPicPr>
          <p:cNvPr id="19460" name="Picture 4">
            <a:extLst>
              <a:ext uri="{FF2B5EF4-FFF2-40B4-BE49-F238E27FC236}">
                <a16:creationId xmlns:a16="http://schemas.microsoft.com/office/drawing/2014/main" id="{C8BB27C8-2218-DB3B-6ACF-F1FA8C2951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514600"/>
            <a:ext cx="1319213" cy="1031875"/>
          </a:xfrm>
          <a:prstGeom prst="rect">
            <a:avLst/>
          </a:prstGeom>
          <a:noFill/>
          <a:extLst>
            <a:ext uri="{909E8E84-426E-40DD-AFC4-6F175D3DCCD1}">
              <a14:hiddenFill xmlns:a14="http://schemas.microsoft.com/office/drawing/2010/main">
                <a:solidFill>
                  <a:srgbClr val="FFFFFF"/>
                </a:solidFill>
              </a14:hiddenFill>
            </a:ext>
          </a:extLst>
        </p:spPr>
      </p:pic>
      <p:pic>
        <p:nvPicPr>
          <p:cNvPr id="19461" name="Picture 5">
            <a:extLst>
              <a:ext uri="{FF2B5EF4-FFF2-40B4-BE49-F238E27FC236}">
                <a16:creationId xmlns:a16="http://schemas.microsoft.com/office/drawing/2014/main" id="{980BCD6D-6D22-84C9-FFE1-62AE0BD0B7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828800"/>
            <a:ext cx="1466850" cy="466725"/>
          </a:xfrm>
          <a:prstGeom prst="rect">
            <a:avLst/>
          </a:prstGeom>
          <a:noFill/>
          <a:extLst>
            <a:ext uri="{909E8E84-426E-40DD-AFC4-6F175D3DCCD1}">
              <a14:hiddenFill xmlns:a14="http://schemas.microsoft.com/office/drawing/2010/main">
                <a:solidFill>
                  <a:srgbClr val="FFFFFF"/>
                </a:solidFill>
              </a14:hiddenFill>
            </a:ext>
          </a:extLst>
        </p:spPr>
      </p:pic>
      <p:pic>
        <p:nvPicPr>
          <p:cNvPr id="19462" name="Picture 6">
            <a:extLst>
              <a:ext uri="{FF2B5EF4-FFF2-40B4-BE49-F238E27FC236}">
                <a16:creationId xmlns:a16="http://schemas.microsoft.com/office/drawing/2014/main" id="{9E20BBDA-F917-E8D4-4A01-08EC55A5D9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990600"/>
            <a:ext cx="1181100" cy="1057275"/>
          </a:xfrm>
          <a:prstGeom prst="rect">
            <a:avLst/>
          </a:prstGeom>
          <a:noFill/>
          <a:extLst>
            <a:ext uri="{909E8E84-426E-40DD-AFC4-6F175D3DCCD1}">
              <a14:hiddenFill xmlns:a14="http://schemas.microsoft.com/office/drawing/2010/main">
                <a:solidFill>
                  <a:srgbClr val="FFFFFF"/>
                </a:solidFill>
              </a14:hiddenFill>
            </a:ext>
          </a:extLst>
        </p:spPr>
      </p:pic>
      <p:pic>
        <p:nvPicPr>
          <p:cNvPr id="19463" name="Picture 7">
            <a:extLst>
              <a:ext uri="{FF2B5EF4-FFF2-40B4-BE49-F238E27FC236}">
                <a16:creationId xmlns:a16="http://schemas.microsoft.com/office/drawing/2014/main" id="{BA0CD299-0B22-C556-7A82-E2799DE65D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1066800"/>
            <a:ext cx="457200" cy="790575"/>
          </a:xfrm>
          <a:prstGeom prst="rect">
            <a:avLst/>
          </a:prstGeom>
          <a:noFill/>
          <a:extLst>
            <a:ext uri="{909E8E84-426E-40DD-AFC4-6F175D3DCCD1}">
              <a14:hiddenFill xmlns:a14="http://schemas.microsoft.com/office/drawing/2010/main">
                <a:solidFill>
                  <a:srgbClr val="FFFFFF"/>
                </a:solidFill>
              </a14:hiddenFill>
            </a:ext>
          </a:extLst>
        </p:spPr>
      </p:pic>
      <p:pic>
        <p:nvPicPr>
          <p:cNvPr id="19464" name="Picture 8">
            <a:extLst>
              <a:ext uri="{FF2B5EF4-FFF2-40B4-BE49-F238E27FC236}">
                <a16:creationId xmlns:a16="http://schemas.microsoft.com/office/drawing/2014/main" id="{E9436152-13B3-2D4F-97FF-E05CEAD59F5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4200" y="2667000"/>
            <a:ext cx="952500" cy="428625"/>
          </a:xfrm>
          <a:prstGeom prst="rect">
            <a:avLst/>
          </a:prstGeom>
          <a:noFill/>
          <a:extLst>
            <a:ext uri="{909E8E84-426E-40DD-AFC4-6F175D3DCCD1}">
              <a14:hiddenFill xmlns:a14="http://schemas.microsoft.com/office/drawing/2010/main">
                <a:solidFill>
                  <a:srgbClr val="FFFFFF"/>
                </a:solidFill>
              </a14:hiddenFill>
            </a:ext>
          </a:extLst>
        </p:spPr>
      </p:pic>
      <p:sp>
        <p:nvSpPr>
          <p:cNvPr id="19471" name="Text Box 15">
            <a:extLst>
              <a:ext uri="{FF2B5EF4-FFF2-40B4-BE49-F238E27FC236}">
                <a16:creationId xmlns:a16="http://schemas.microsoft.com/office/drawing/2014/main" id="{7B2D2824-9FC3-666F-6C68-4FD31C47192E}"/>
              </a:ext>
            </a:extLst>
          </p:cNvPr>
          <p:cNvSpPr txBox="1">
            <a:spLocks noChangeArrowheads="1"/>
          </p:cNvSpPr>
          <p:nvPr/>
        </p:nvSpPr>
        <p:spPr bwMode="auto">
          <a:xfrm>
            <a:off x="552450" y="3835400"/>
            <a:ext cx="7772400" cy="119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defRPr kumimoji="1">
                <a:solidFill>
                  <a:schemeClr val="tx1"/>
                </a:solidFill>
                <a:latin typeface="Arial" panose="020B0604020202020204" pitchFamily="34" charset="0"/>
                <a:ea typeface="ＭＳ Ｐゴシック" panose="020B0600070205080204" pitchFamily="50" charset="-128"/>
              </a:defRPr>
            </a:lvl1pPr>
            <a:lvl2pPr marL="800100" indent="-342900" algn="l">
              <a:defRPr kumimoji="1">
                <a:solidFill>
                  <a:schemeClr val="tx1"/>
                </a:solidFill>
                <a:latin typeface="Arial" panose="020B0604020202020204" pitchFamily="34" charset="0"/>
                <a:ea typeface="ＭＳ Ｐゴシック" panose="020B0600070205080204" pitchFamily="50" charset="-128"/>
              </a:defRPr>
            </a:lvl2pPr>
            <a:lvl3pPr marL="1257300" indent="-342900" algn="l">
              <a:defRPr kumimoji="1">
                <a:solidFill>
                  <a:schemeClr val="tx1"/>
                </a:solidFill>
                <a:latin typeface="Arial" panose="020B0604020202020204" pitchFamily="34" charset="0"/>
                <a:ea typeface="ＭＳ Ｐゴシック" panose="020B0600070205080204" pitchFamily="50" charset="-128"/>
              </a:defRPr>
            </a:lvl3pPr>
            <a:lvl4pPr marL="1714500" indent="-342900" algn="l">
              <a:defRPr kumimoji="1">
                <a:solidFill>
                  <a:schemeClr val="tx1"/>
                </a:solidFill>
                <a:latin typeface="Arial" panose="020B0604020202020204" pitchFamily="34" charset="0"/>
                <a:ea typeface="ＭＳ Ｐゴシック" panose="020B0600070205080204" pitchFamily="50" charset="-128"/>
              </a:defRPr>
            </a:lvl4pPr>
            <a:lvl5pPr marL="2171700" indent="-342900" algn="l">
              <a:defRPr kumimoji="1">
                <a:solidFill>
                  <a:schemeClr val="tx1"/>
                </a:solidFill>
                <a:latin typeface="Arial" panose="020B0604020202020204" pitchFamily="34" charset="0"/>
                <a:ea typeface="ＭＳ Ｐゴシック" panose="020B0600070205080204" pitchFamily="50" charset="-128"/>
              </a:defRPr>
            </a:lvl5pPr>
            <a:lvl6pPr marL="26289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0861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5433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000500"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spcBef>
                <a:spcPct val="50000"/>
              </a:spcBef>
              <a:buFontTx/>
              <a:buAutoNum type="arabicPeriod"/>
            </a:pPr>
            <a:r>
              <a:rPr lang="ja-JP" altLang="en-US" sz="1600"/>
              <a:t>ネットワークにつながったハードディスクやプリンターなどの機材をいろいろな機器から利用できる。</a:t>
            </a:r>
          </a:p>
          <a:p>
            <a:pPr>
              <a:spcBef>
                <a:spcPct val="50000"/>
              </a:spcBef>
              <a:buFontTx/>
              <a:buAutoNum type="arabicPeriod"/>
            </a:pPr>
            <a:r>
              <a:rPr lang="ja-JP" altLang="en-US" sz="1600"/>
              <a:t>レコーダー、パソコン、ネット上のハードディスクに格納された写真、音楽や映像などをいろいろな機材で再生できる。</a:t>
            </a:r>
          </a:p>
        </p:txBody>
      </p:sp>
      <p:pic>
        <p:nvPicPr>
          <p:cNvPr id="19478" name="Picture 22">
            <a:extLst>
              <a:ext uri="{FF2B5EF4-FFF2-40B4-BE49-F238E27FC236}">
                <a16:creationId xmlns:a16="http://schemas.microsoft.com/office/drawing/2014/main" id="{C053F250-E761-3687-846C-3F045B16A28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6800" y="2590800"/>
            <a:ext cx="650875" cy="762000"/>
          </a:xfrm>
          <a:prstGeom prst="rect">
            <a:avLst/>
          </a:prstGeom>
          <a:noFill/>
          <a:extLst>
            <a:ext uri="{909E8E84-426E-40DD-AFC4-6F175D3DCCD1}">
              <a14:hiddenFill xmlns:a14="http://schemas.microsoft.com/office/drawing/2010/main">
                <a:solidFill>
                  <a:srgbClr val="FFFFFF"/>
                </a:solidFill>
              </a14:hiddenFill>
            </a:ext>
          </a:extLst>
        </p:spPr>
      </p:pic>
      <p:pic>
        <p:nvPicPr>
          <p:cNvPr id="19479" name="Picture 23">
            <a:extLst>
              <a:ext uri="{FF2B5EF4-FFF2-40B4-BE49-F238E27FC236}">
                <a16:creationId xmlns:a16="http://schemas.microsoft.com/office/drawing/2014/main" id="{761FC98E-39DD-72D7-3BC6-1E3CF74972B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24600" y="1066800"/>
            <a:ext cx="790575" cy="676275"/>
          </a:xfrm>
          <a:prstGeom prst="rect">
            <a:avLst/>
          </a:prstGeom>
          <a:noFill/>
          <a:extLst>
            <a:ext uri="{909E8E84-426E-40DD-AFC4-6F175D3DCCD1}">
              <a14:hiddenFill xmlns:a14="http://schemas.microsoft.com/office/drawing/2010/main">
                <a:solidFill>
                  <a:srgbClr val="FFFFFF"/>
                </a:solidFill>
              </a14:hiddenFill>
            </a:ext>
          </a:extLst>
        </p:spPr>
      </p:pic>
      <p:pic>
        <p:nvPicPr>
          <p:cNvPr id="19480" name="Picture 24">
            <a:extLst>
              <a:ext uri="{FF2B5EF4-FFF2-40B4-BE49-F238E27FC236}">
                <a16:creationId xmlns:a16="http://schemas.microsoft.com/office/drawing/2014/main" id="{2DDB0D9A-81B4-6260-0662-FD7480C142B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72200" y="2667000"/>
            <a:ext cx="1104900" cy="592138"/>
          </a:xfrm>
          <a:prstGeom prst="rect">
            <a:avLst/>
          </a:prstGeom>
          <a:noFill/>
          <a:extLst>
            <a:ext uri="{909E8E84-426E-40DD-AFC4-6F175D3DCCD1}">
              <a14:hiddenFill xmlns:a14="http://schemas.microsoft.com/office/drawing/2010/main">
                <a:solidFill>
                  <a:srgbClr val="FFFFFF"/>
                </a:solidFill>
              </a14:hiddenFill>
            </a:ext>
          </a:extLst>
        </p:spPr>
      </p:pic>
      <p:pic>
        <p:nvPicPr>
          <p:cNvPr id="19481" name="Picture 25">
            <a:extLst>
              <a:ext uri="{FF2B5EF4-FFF2-40B4-BE49-F238E27FC236}">
                <a16:creationId xmlns:a16="http://schemas.microsoft.com/office/drawing/2014/main" id="{398331A8-2098-B9D8-78D2-EA022349FA9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19200" y="2633663"/>
            <a:ext cx="681038" cy="533400"/>
          </a:xfrm>
          <a:prstGeom prst="rect">
            <a:avLst/>
          </a:prstGeom>
          <a:noFill/>
          <a:extLst>
            <a:ext uri="{909E8E84-426E-40DD-AFC4-6F175D3DCCD1}">
              <a14:hiddenFill xmlns:a14="http://schemas.microsoft.com/office/drawing/2010/main">
                <a:solidFill>
                  <a:srgbClr val="FFFFFF"/>
                </a:solidFill>
              </a14:hiddenFill>
            </a:ext>
          </a:extLst>
        </p:spPr>
      </p:pic>
      <p:pic>
        <p:nvPicPr>
          <p:cNvPr id="19482" name="Picture 26">
            <a:extLst>
              <a:ext uri="{FF2B5EF4-FFF2-40B4-BE49-F238E27FC236}">
                <a16:creationId xmlns:a16="http://schemas.microsoft.com/office/drawing/2014/main" id="{DC0122A3-A219-3CBD-DB7A-51C90F32260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19200" y="942975"/>
            <a:ext cx="681038" cy="533400"/>
          </a:xfrm>
          <a:prstGeom prst="rect">
            <a:avLst/>
          </a:prstGeom>
          <a:noFill/>
          <a:extLst>
            <a:ext uri="{909E8E84-426E-40DD-AFC4-6F175D3DCCD1}">
              <a14:hiddenFill xmlns:a14="http://schemas.microsoft.com/office/drawing/2010/main">
                <a:solidFill>
                  <a:srgbClr val="FFFFFF"/>
                </a:solidFill>
              </a14:hiddenFill>
            </a:ext>
          </a:extLst>
        </p:spPr>
      </p:pic>
      <p:pic>
        <p:nvPicPr>
          <p:cNvPr id="19483" name="Picture 27">
            <a:extLst>
              <a:ext uri="{FF2B5EF4-FFF2-40B4-BE49-F238E27FC236}">
                <a16:creationId xmlns:a16="http://schemas.microsoft.com/office/drawing/2014/main" id="{576B1E0C-D0E0-7928-A3DA-E56E95B4355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76600" y="1109663"/>
            <a:ext cx="685800" cy="533400"/>
          </a:xfrm>
          <a:prstGeom prst="rect">
            <a:avLst/>
          </a:prstGeom>
          <a:noFill/>
          <a:extLst>
            <a:ext uri="{909E8E84-426E-40DD-AFC4-6F175D3DCCD1}">
              <a14:hiddenFill xmlns:a14="http://schemas.microsoft.com/office/drawing/2010/main">
                <a:solidFill>
                  <a:srgbClr val="FFFFFF"/>
                </a:solidFill>
              </a14:hiddenFill>
            </a:ext>
          </a:extLst>
        </p:spPr>
      </p:pic>
      <p:pic>
        <p:nvPicPr>
          <p:cNvPr id="19484" name="Picture 28">
            <a:extLst>
              <a:ext uri="{FF2B5EF4-FFF2-40B4-BE49-F238E27FC236}">
                <a16:creationId xmlns:a16="http://schemas.microsoft.com/office/drawing/2014/main" id="{E99810B6-8213-5438-39CB-D10684411E9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00425" y="2728913"/>
            <a:ext cx="381000" cy="298450"/>
          </a:xfrm>
          <a:prstGeom prst="rect">
            <a:avLst/>
          </a:prstGeom>
          <a:noFill/>
          <a:extLst>
            <a:ext uri="{909E8E84-426E-40DD-AFC4-6F175D3DCCD1}">
              <a14:hiddenFill xmlns:a14="http://schemas.microsoft.com/office/drawing/2010/main">
                <a:solidFill>
                  <a:srgbClr val="FFFFFF"/>
                </a:solidFill>
              </a14:hiddenFill>
            </a:ext>
          </a:extLst>
        </p:spPr>
      </p:pic>
      <p:pic>
        <p:nvPicPr>
          <p:cNvPr id="19485" name="Picture 29">
            <a:extLst>
              <a:ext uri="{FF2B5EF4-FFF2-40B4-BE49-F238E27FC236}">
                <a16:creationId xmlns:a16="http://schemas.microsoft.com/office/drawing/2014/main" id="{7A3B91D3-F710-D3D9-A949-69C5DD3AFBC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21263" y="1169988"/>
            <a:ext cx="317500" cy="504825"/>
          </a:xfrm>
          <a:prstGeom prst="rect">
            <a:avLst/>
          </a:prstGeom>
          <a:noFill/>
          <a:extLst>
            <a:ext uri="{909E8E84-426E-40DD-AFC4-6F175D3DCCD1}">
              <a14:hiddenFill xmlns:a14="http://schemas.microsoft.com/office/drawing/2010/main">
                <a:solidFill>
                  <a:srgbClr val="FFFFFF"/>
                </a:solidFill>
              </a14:hiddenFill>
            </a:ext>
          </a:extLst>
        </p:spPr>
      </p:pic>
      <p:sp>
        <p:nvSpPr>
          <p:cNvPr id="19486" name="Line 30">
            <a:extLst>
              <a:ext uri="{FF2B5EF4-FFF2-40B4-BE49-F238E27FC236}">
                <a16:creationId xmlns:a16="http://schemas.microsoft.com/office/drawing/2014/main" id="{D6976844-E6F2-A96A-DE62-B09AF41F3459}"/>
              </a:ext>
            </a:extLst>
          </p:cNvPr>
          <p:cNvSpPr>
            <a:spLocks noChangeShapeType="1"/>
          </p:cNvSpPr>
          <p:nvPr/>
        </p:nvSpPr>
        <p:spPr bwMode="auto">
          <a:xfrm>
            <a:off x="1524000" y="2235200"/>
            <a:ext cx="0" cy="3333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87" name="Line 31">
            <a:extLst>
              <a:ext uri="{FF2B5EF4-FFF2-40B4-BE49-F238E27FC236}">
                <a16:creationId xmlns:a16="http://schemas.microsoft.com/office/drawing/2014/main" id="{B34EF73F-A7DF-12C6-FE80-8CA8347B9033}"/>
              </a:ext>
            </a:extLst>
          </p:cNvPr>
          <p:cNvSpPr>
            <a:spLocks noChangeShapeType="1"/>
          </p:cNvSpPr>
          <p:nvPr/>
        </p:nvSpPr>
        <p:spPr bwMode="auto">
          <a:xfrm>
            <a:off x="3527425" y="1973263"/>
            <a:ext cx="0" cy="6969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88" name="Line 32">
            <a:extLst>
              <a:ext uri="{FF2B5EF4-FFF2-40B4-BE49-F238E27FC236}">
                <a16:creationId xmlns:a16="http://schemas.microsoft.com/office/drawing/2014/main" id="{50BF751B-C1F4-5EBE-7CB8-500E38BDCB8E}"/>
              </a:ext>
            </a:extLst>
          </p:cNvPr>
          <p:cNvSpPr>
            <a:spLocks noChangeShapeType="1"/>
          </p:cNvSpPr>
          <p:nvPr/>
        </p:nvSpPr>
        <p:spPr bwMode="auto">
          <a:xfrm>
            <a:off x="5181600" y="1843088"/>
            <a:ext cx="0" cy="8413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89" name="Line 33">
            <a:extLst>
              <a:ext uri="{FF2B5EF4-FFF2-40B4-BE49-F238E27FC236}">
                <a16:creationId xmlns:a16="http://schemas.microsoft.com/office/drawing/2014/main" id="{E2F9E4E1-8EE2-571F-A385-02B0CCBD53C0}"/>
              </a:ext>
            </a:extLst>
          </p:cNvPr>
          <p:cNvSpPr>
            <a:spLocks noChangeShapeType="1"/>
          </p:cNvSpPr>
          <p:nvPr/>
        </p:nvSpPr>
        <p:spPr bwMode="auto">
          <a:xfrm>
            <a:off x="6705600" y="1684338"/>
            <a:ext cx="0" cy="10731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90" name="Line 34">
            <a:extLst>
              <a:ext uri="{FF2B5EF4-FFF2-40B4-BE49-F238E27FC236}">
                <a16:creationId xmlns:a16="http://schemas.microsoft.com/office/drawing/2014/main" id="{F76CC24B-D943-16AF-A7A1-22D6725D9BA6}"/>
              </a:ext>
            </a:extLst>
          </p:cNvPr>
          <p:cNvSpPr>
            <a:spLocks noChangeShapeType="1"/>
          </p:cNvSpPr>
          <p:nvPr/>
        </p:nvSpPr>
        <p:spPr bwMode="auto">
          <a:xfrm>
            <a:off x="1524000" y="2379663"/>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3">
            <a:extLst>
              <a:ext uri="{FF2B5EF4-FFF2-40B4-BE49-F238E27FC236}">
                <a16:creationId xmlns:a16="http://schemas.microsoft.com/office/drawing/2014/main" id="{7327B491-AB84-402E-88B4-AF8DE353186F}"/>
              </a:ext>
            </a:extLst>
          </p:cNvPr>
          <p:cNvSpPr>
            <a:spLocks noGrp="1"/>
          </p:cNvSpPr>
          <p:nvPr>
            <p:ph type="sldNum" sz="quarter" idx="12"/>
          </p:nvPr>
        </p:nvSpPr>
        <p:spPr/>
        <p:txBody>
          <a:bodyPr/>
          <a:lstStyle/>
          <a:p>
            <a:fld id="{C8D1B6B1-D252-433E-A856-5B9C76D76C5D}" type="slidenum">
              <a:rPr lang="en-US" altLang="ja-JP"/>
              <a:pPr/>
              <a:t>7</a:t>
            </a:fld>
            <a:endParaRPr lang="en-US" altLang="ja-JP"/>
          </a:p>
        </p:txBody>
      </p:sp>
      <p:pic>
        <p:nvPicPr>
          <p:cNvPr id="20484" name="Picture 4">
            <a:extLst>
              <a:ext uri="{FF2B5EF4-FFF2-40B4-BE49-F238E27FC236}">
                <a16:creationId xmlns:a16="http://schemas.microsoft.com/office/drawing/2014/main" id="{9E602366-6FCF-6B58-6DD3-EDD83BA3B0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0425" y="3262313"/>
            <a:ext cx="1398588" cy="3014662"/>
          </a:xfrm>
          <a:prstGeom prst="rect">
            <a:avLst/>
          </a:prstGeom>
          <a:noFill/>
          <a:extLst>
            <a:ext uri="{909E8E84-426E-40DD-AFC4-6F175D3DCCD1}">
              <a14:hiddenFill xmlns:a14="http://schemas.microsoft.com/office/drawing/2010/main">
                <a:solidFill>
                  <a:srgbClr val="FFFFFF"/>
                </a:solidFill>
              </a14:hiddenFill>
            </a:ext>
          </a:extLst>
        </p:spPr>
      </p:pic>
      <p:sp>
        <p:nvSpPr>
          <p:cNvPr id="20483" name="Text Box 3">
            <a:extLst>
              <a:ext uri="{FF2B5EF4-FFF2-40B4-BE49-F238E27FC236}">
                <a16:creationId xmlns:a16="http://schemas.microsoft.com/office/drawing/2014/main" id="{BC3A7F1B-3990-E8EA-BA10-D220FAF8149A}"/>
              </a:ext>
            </a:extLst>
          </p:cNvPr>
          <p:cNvSpPr txBox="1">
            <a:spLocks noChangeArrowheads="1"/>
          </p:cNvSpPr>
          <p:nvPr/>
        </p:nvSpPr>
        <p:spPr bwMode="auto">
          <a:xfrm>
            <a:off x="917575" y="609600"/>
            <a:ext cx="6248400" cy="29972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000" b="1">
                <a:solidFill>
                  <a:srgbClr val="FF0000"/>
                </a:solidFill>
              </a:rPr>
              <a:t>ホームネットワークの基礎知識</a:t>
            </a:r>
            <a:r>
              <a:rPr lang="en-US" altLang="ja-JP" sz="2000" b="1">
                <a:solidFill>
                  <a:srgbClr val="FF0000"/>
                </a:solidFill>
              </a:rPr>
              <a:t>(</a:t>
            </a:r>
            <a:r>
              <a:rPr lang="ja-JP" altLang="en-US" sz="2000" b="1">
                <a:solidFill>
                  <a:srgbClr val="FF0000"/>
                </a:solidFill>
              </a:rPr>
              <a:t>ネットワーク</a:t>
            </a:r>
            <a:r>
              <a:rPr lang="en-US" altLang="ja-JP" sz="2000" b="1">
                <a:solidFill>
                  <a:srgbClr val="FF0000"/>
                </a:solidFill>
              </a:rPr>
              <a:t>)</a:t>
            </a:r>
            <a:br>
              <a:rPr lang="en-US" altLang="ja-JP" sz="2000">
                <a:solidFill>
                  <a:srgbClr val="FF0000"/>
                </a:solidFill>
              </a:rPr>
            </a:br>
            <a:r>
              <a:rPr lang="ja-JP" altLang="en-US" sz="2000"/>
              <a:t>　まず、ホームネットワークを構築するために次のようなことをするための知識を学習していきましょう。</a:t>
            </a:r>
            <a:br>
              <a:rPr lang="ja-JP" altLang="en-US" sz="2000"/>
            </a:br>
            <a:r>
              <a:rPr lang="ja-JP" altLang="en-US" sz="2000"/>
              <a:t>　ネットワークでの機器の接続方法</a:t>
            </a:r>
            <a:br>
              <a:rPr lang="ja-JP" altLang="en-US" sz="2000"/>
            </a:br>
            <a:r>
              <a:rPr lang="ja-JP" altLang="en-US" sz="2000"/>
              <a:t>　　　家の中で物理的にどのように接続していくか</a:t>
            </a:r>
            <a:br>
              <a:rPr lang="ja-JP" altLang="en-US" sz="2000"/>
            </a:br>
            <a:r>
              <a:rPr lang="ja-JP" altLang="en-US" sz="2000"/>
              <a:t>　　　インターネットとホームネットワークの接続</a:t>
            </a:r>
            <a:br>
              <a:rPr lang="ja-JP" altLang="en-US" sz="2000"/>
            </a:br>
            <a:r>
              <a:rPr lang="ja-JP" altLang="en-US" sz="2000"/>
              <a:t>　ネットワークでの機器の設定方法</a:t>
            </a:r>
            <a:br>
              <a:rPr lang="ja-JP" altLang="en-US" sz="2000"/>
            </a:br>
            <a:r>
              <a:rPr lang="ja-JP" altLang="en-US" sz="2000"/>
              <a:t>　　　各機器の設定画面を理解するための知識</a:t>
            </a:r>
          </a:p>
          <a:p>
            <a:pPr algn="l">
              <a:spcBef>
                <a:spcPct val="50000"/>
              </a:spcBef>
            </a:pPr>
            <a:endParaRPr lang="en-US" altLang="ja-JP" sz="2000"/>
          </a:p>
        </p:txBody>
      </p:sp>
      <p:sp>
        <p:nvSpPr>
          <p:cNvPr id="20491" name="Text Box 11">
            <a:extLst>
              <a:ext uri="{FF2B5EF4-FFF2-40B4-BE49-F238E27FC236}">
                <a16:creationId xmlns:a16="http://schemas.microsoft.com/office/drawing/2014/main" id="{56340671-1DD4-4420-5F74-E1081A3564D0}"/>
              </a:ext>
            </a:extLst>
          </p:cNvPr>
          <p:cNvSpPr txBox="1">
            <a:spLocks noChangeArrowheads="1"/>
          </p:cNvSpPr>
          <p:nvPr/>
        </p:nvSpPr>
        <p:spPr bwMode="auto">
          <a:xfrm>
            <a:off x="1176338" y="3889375"/>
            <a:ext cx="5964237"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a:t>ホームネットワークを構築する時に</a:t>
            </a:r>
            <a:r>
              <a:rPr lang="en-US" altLang="ja-JP" sz="1600" b="1">
                <a:solidFill>
                  <a:srgbClr val="FF0000"/>
                </a:solidFill>
              </a:rPr>
              <a:t>LAN</a:t>
            </a:r>
            <a:r>
              <a:rPr lang="ja-JP" altLang="en-US" sz="1600"/>
              <a:t>という言葉が良く出てきます。これは</a:t>
            </a:r>
            <a:br>
              <a:rPr lang="ja-JP" altLang="en-US" sz="1600"/>
            </a:br>
            <a:r>
              <a:rPr lang="en-US" altLang="ja-JP" sz="1600"/>
              <a:t>Local Area Network (</a:t>
            </a:r>
            <a:r>
              <a:rPr lang="ja-JP" altLang="en-US" sz="1600"/>
              <a:t>ローカルエリアネットワーク</a:t>
            </a:r>
            <a:r>
              <a:rPr lang="en-US" altLang="ja-JP" sz="1600"/>
              <a:t>)</a:t>
            </a:r>
            <a:r>
              <a:rPr lang="ja-JP" altLang="en-US" sz="1600"/>
              <a:t>の略で狭い地域・場所のネットワークという意味になります。</a:t>
            </a:r>
            <a:br>
              <a:rPr lang="ja-JP" altLang="en-US" sz="1600"/>
            </a:br>
            <a:r>
              <a:rPr lang="ja-JP" altLang="en-US" sz="1600"/>
              <a:t>これに対して</a:t>
            </a:r>
            <a:r>
              <a:rPr lang="en-US" altLang="ja-JP" sz="1600" b="1">
                <a:solidFill>
                  <a:srgbClr val="FF0000"/>
                </a:solidFill>
              </a:rPr>
              <a:t>WAN</a:t>
            </a:r>
            <a:r>
              <a:rPr lang="ja-JP" altLang="en-US" sz="1600"/>
              <a:t>という言葉があります。これは</a:t>
            </a:r>
            <a:br>
              <a:rPr lang="ja-JP" altLang="en-US" sz="1600"/>
            </a:br>
            <a:r>
              <a:rPr lang="en-US" altLang="ja-JP" sz="1600"/>
              <a:t>Wide Area Network (</a:t>
            </a:r>
            <a:r>
              <a:rPr lang="ja-JP" altLang="en-US" sz="1600"/>
              <a:t>ワイドエリアネットワーク</a:t>
            </a:r>
            <a:r>
              <a:rPr lang="en-US" altLang="ja-JP" sz="1600"/>
              <a:t>)</a:t>
            </a:r>
            <a:r>
              <a:rPr lang="ja-JP" altLang="en-US" sz="1600"/>
              <a:t>の略で広い地域でのネットワークという意味になります。インターネットも世界規模につながった</a:t>
            </a:r>
            <a:r>
              <a:rPr lang="en-US" altLang="ja-JP" sz="1600"/>
              <a:t>WAN</a:t>
            </a:r>
            <a:r>
              <a:rPr lang="ja-JP" altLang="en-US" sz="1600"/>
              <a:t>と言えます。</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スライド番号プレースホルダー 3">
            <a:extLst>
              <a:ext uri="{FF2B5EF4-FFF2-40B4-BE49-F238E27FC236}">
                <a16:creationId xmlns:a16="http://schemas.microsoft.com/office/drawing/2014/main" id="{4AA36A31-BFA8-7FC4-8BB3-C7FEA9D93908}"/>
              </a:ext>
            </a:extLst>
          </p:cNvPr>
          <p:cNvSpPr>
            <a:spLocks noGrp="1"/>
          </p:cNvSpPr>
          <p:nvPr>
            <p:ph type="sldNum" sz="quarter" idx="12"/>
          </p:nvPr>
        </p:nvSpPr>
        <p:spPr/>
        <p:txBody>
          <a:bodyPr/>
          <a:lstStyle/>
          <a:p>
            <a:fld id="{4FE9095A-A866-4A88-844D-BA5FA26FD091}" type="slidenum">
              <a:rPr lang="en-US" altLang="ja-JP"/>
              <a:pPr/>
              <a:t>8</a:t>
            </a:fld>
            <a:endParaRPr lang="en-US" altLang="ja-JP"/>
          </a:p>
        </p:txBody>
      </p:sp>
      <p:sp>
        <p:nvSpPr>
          <p:cNvPr id="21506" name="Text Box 2">
            <a:extLst>
              <a:ext uri="{FF2B5EF4-FFF2-40B4-BE49-F238E27FC236}">
                <a16:creationId xmlns:a16="http://schemas.microsoft.com/office/drawing/2014/main" id="{6A5F1A24-AC94-0DBC-F1A3-B4DDC08BFA9C}"/>
              </a:ext>
            </a:extLst>
          </p:cNvPr>
          <p:cNvSpPr txBox="1">
            <a:spLocks noChangeArrowheads="1"/>
          </p:cNvSpPr>
          <p:nvPr/>
        </p:nvSpPr>
        <p:spPr bwMode="auto">
          <a:xfrm>
            <a:off x="361950" y="242888"/>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グローバル</a:t>
            </a:r>
            <a:r>
              <a:rPr lang="en-US" altLang="ja-JP" sz="2400" b="1"/>
              <a:t>IP</a:t>
            </a:r>
            <a:r>
              <a:rPr lang="ja-JP" altLang="en-US" sz="2400" b="1"/>
              <a:t>アドレスとプライベート</a:t>
            </a:r>
            <a:r>
              <a:rPr lang="en-US" altLang="ja-JP" sz="2400" b="1"/>
              <a:t>IP</a:t>
            </a:r>
            <a:r>
              <a:rPr lang="ja-JP" altLang="en-US" sz="2400" b="1"/>
              <a:t>アドレス</a:t>
            </a:r>
          </a:p>
        </p:txBody>
      </p:sp>
      <p:sp>
        <p:nvSpPr>
          <p:cNvPr id="21507" name="Text Box 3">
            <a:extLst>
              <a:ext uri="{FF2B5EF4-FFF2-40B4-BE49-F238E27FC236}">
                <a16:creationId xmlns:a16="http://schemas.microsoft.com/office/drawing/2014/main" id="{8A201E37-997B-DA90-FD6A-796611354BD1}"/>
              </a:ext>
            </a:extLst>
          </p:cNvPr>
          <p:cNvSpPr txBox="1">
            <a:spLocks noChangeArrowheads="1"/>
          </p:cNvSpPr>
          <p:nvPr/>
        </p:nvSpPr>
        <p:spPr bwMode="auto">
          <a:xfrm>
            <a:off x="565150" y="4113213"/>
            <a:ext cx="7947025" cy="253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4625" indent="188913" algn="l">
              <a:defRPr kumimoji="1">
                <a:solidFill>
                  <a:schemeClr val="tx1"/>
                </a:solidFill>
                <a:latin typeface="Arial" panose="020B0604020202020204" pitchFamily="34" charset="0"/>
                <a:ea typeface="ＭＳ Ｐゴシック" panose="020B0600070205080204" pitchFamily="50" charset="-128"/>
              </a:defRPr>
            </a:lvl1pPr>
            <a:lvl2pPr marL="885825" indent="-342900" algn="l">
              <a:defRPr kumimoji="1">
                <a:solidFill>
                  <a:schemeClr val="tx1"/>
                </a:solidFill>
                <a:latin typeface="Arial" panose="020B0604020202020204" pitchFamily="34" charset="0"/>
                <a:ea typeface="ＭＳ Ｐゴシック" panose="020B0600070205080204" pitchFamily="50" charset="-128"/>
              </a:defRPr>
            </a:lvl2pPr>
            <a:lvl3pPr marL="1408113" indent="-342900" algn="l">
              <a:defRPr kumimoji="1">
                <a:solidFill>
                  <a:schemeClr val="tx1"/>
                </a:solidFill>
                <a:latin typeface="Arial" panose="020B0604020202020204" pitchFamily="34" charset="0"/>
                <a:ea typeface="ＭＳ Ｐゴシック" panose="020B0600070205080204" pitchFamily="50" charset="-128"/>
              </a:defRPr>
            </a:lvl3pPr>
            <a:lvl4pPr marL="1930400" indent="-342900" algn="l">
              <a:defRPr kumimoji="1">
                <a:solidFill>
                  <a:schemeClr val="tx1"/>
                </a:solidFill>
                <a:latin typeface="Arial" panose="020B0604020202020204" pitchFamily="34" charset="0"/>
                <a:ea typeface="ＭＳ Ｐゴシック" panose="020B0600070205080204" pitchFamily="50" charset="-128"/>
              </a:defRPr>
            </a:lvl4pPr>
            <a:lvl5pPr marL="2452688" indent="-342900" algn="l">
              <a:defRPr kumimoji="1">
                <a:solidFill>
                  <a:schemeClr val="tx1"/>
                </a:solidFill>
                <a:latin typeface="Arial" panose="020B0604020202020204" pitchFamily="34" charset="0"/>
                <a:ea typeface="ＭＳ Ｐゴシック" panose="020B0600070205080204" pitchFamily="50" charset="-128"/>
              </a:defRPr>
            </a:lvl5pPr>
            <a:lvl6pPr marL="29098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3670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8242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2814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sz="1600"/>
              <a:t>世界中のコンピュータには</a:t>
            </a:r>
            <a:r>
              <a:rPr lang="en-US" altLang="ja-JP" sz="1600"/>
              <a:t>IP</a:t>
            </a:r>
            <a:r>
              <a:rPr lang="ja-JP" altLang="en-US" sz="1600"/>
              <a:t>アドレスがつけられていて、これをグローバル</a:t>
            </a:r>
            <a:r>
              <a:rPr lang="en-US" altLang="ja-JP" sz="1600"/>
              <a:t>IP</a:t>
            </a:r>
            <a:r>
              <a:rPr lang="ja-JP" altLang="en-US" sz="1600"/>
              <a:t>アドレスと呼んでいて、</a:t>
            </a:r>
            <a:r>
              <a:rPr lang="en-US" altLang="ja-JP" sz="1600"/>
              <a:t>IANA</a:t>
            </a:r>
            <a:r>
              <a:rPr lang="ja-JP" altLang="en-US" sz="1600"/>
              <a:t>（</a:t>
            </a:r>
            <a:r>
              <a:rPr lang="en-US" altLang="ja-JP" sz="1600"/>
              <a:t>Internet Assigned Numbers Authority</a:t>
            </a:r>
            <a:r>
              <a:rPr lang="ja-JP" altLang="en-US" sz="1600"/>
              <a:t>）がその割り当てを管理しています。あなたが自宅でネットワークを作る場合も、個々の機器に</a:t>
            </a:r>
            <a:r>
              <a:rPr lang="en-US" altLang="ja-JP" sz="1600"/>
              <a:t>IP</a:t>
            </a:r>
            <a:r>
              <a:rPr lang="ja-JP" altLang="en-US" sz="1600"/>
              <a:t>アドレスをつける必要がありますが、いちいち</a:t>
            </a:r>
            <a:r>
              <a:rPr lang="en-US" altLang="ja-JP" sz="1600"/>
              <a:t>IANA</a:t>
            </a:r>
            <a:r>
              <a:rPr lang="ja-JP" altLang="en-US" sz="1600"/>
              <a:t>に申請しなくても、プライベート</a:t>
            </a:r>
            <a:r>
              <a:rPr lang="en-US" altLang="ja-JP" sz="1600"/>
              <a:t>IP</a:t>
            </a:r>
            <a:r>
              <a:rPr lang="ja-JP" altLang="en-US" sz="1600"/>
              <a:t>アドレスとして勝手に番号をつけることができます。次の</a:t>
            </a:r>
            <a:r>
              <a:rPr lang="en-US" altLang="ja-JP" sz="1600"/>
              <a:t>IP</a:t>
            </a:r>
            <a:r>
              <a:rPr lang="ja-JP" altLang="en-US" sz="1600"/>
              <a:t>アドレスがプライベート</a:t>
            </a:r>
            <a:r>
              <a:rPr lang="en-US" altLang="ja-JP" sz="1600"/>
              <a:t>IP</a:t>
            </a:r>
            <a:r>
              <a:rPr lang="ja-JP" altLang="en-US" sz="1600"/>
              <a:t>アドレスで使用できるものです。</a:t>
            </a:r>
            <a:br>
              <a:rPr lang="ja-JP" altLang="en-US" sz="1600"/>
            </a:br>
            <a:r>
              <a:rPr lang="en-US" altLang="ja-JP" sz="1600"/>
              <a:t>10.0.0.0</a:t>
            </a:r>
            <a:r>
              <a:rPr lang="ja-JP" altLang="en-US" sz="1600"/>
              <a:t>～</a:t>
            </a:r>
            <a:r>
              <a:rPr lang="en-US" altLang="ja-JP" sz="1600"/>
              <a:t>10.255.255.255</a:t>
            </a:r>
          </a:p>
          <a:p>
            <a:r>
              <a:rPr lang="en-US" altLang="ja-JP" sz="1600"/>
              <a:t>172.16.0.0</a:t>
            </a:r>
            <a:r>
              <a:rPr lang="ja-JP" altLang="en-US" sz="1600"/>
              <a:t>～</a:t>
            </a:r>
            <a:r>
              <a:rPr lang="en-US" altLang="ja-JP" sz="1600"/>
              <a:t>172.31.255.255</a:t>
            </a:r>
          </a:p>
          <a:p>
            <a:r>
              <a:rPr lang="en-US" altLang="ja-JP" sz="1600"/>
              <a:t>192.168.0.0</a:t>
            </a:r>
            <a:r>
              <a:rPr lang="ja-JP" altLang="en-US" sz="1600"/>
              <a:t>～</a:t>
            </a:r>
            <a:r>
              <a:rPr lang="en-US" altLang="ja-JP" sz="1600"/>
              <a:t>192.168.255.255</a:t>
            </a:r>
            <a:br>
              <a:rPr lang="en-US" altLang="ja-JP" sz="1600"/>
            </a:br>
            <a:r>
              <a:rPr lang="en-US" altLang="ja-JP" sz="1600"/>
              <a:t>(</a:t>
            </a:r>
            <a:r>
              <a:rPr lang="ja-JP" altLang="en-US" sz="1600"/>
              <a:t>普通ホームネットワークを作る場合は</a:t>
            </a:r>
            <a:r>
              <a:rPr lang="en-US" altLang="ja-JP" sz="1600"/>
              <a:t>192.168.0.xxx </a:t>
            </a:r>
            <a:r>
              <a:rPr lang="ja-JP" altLang="en-US" sz="1600"/>
              <a:t>や</a:t>
            </a:r>
            <a:r>
              <a:rPr lang="en-US" altLang="ja-JP" sz="1600"/>
              <a:t>192.168.1.xxx</a:t>
            </a:r>
            <a:r>
              <a:rPr lang="ja-JP" altLang="en-US" sz="1600"/>
              <a:t>の</a:t>
            </a:r>
            <a:r>
              <a:rPr lang="en-US" altLang="ja-JP" sz="1600"/>
              <a:t>IP</a:t>
            </a:r>
            <a:r>
              <a:rPr lang="ja-JP" altLang="en-US" sz="1600"/>
              <a:t>アドレスが良く利用されています。</a:t>
            </a:r>
          </a:p>
        </p:txBody>
      </p:sp>
      <p:pic>
        <p:nvPicPr>
          <p:cNvPr id="21525" name="Picture 21">
            <a:extLst>
              <a:ext uri="{FF2B5EF4-FFF2-40B4-BE49-F238E27FC236}">
                <a16:creationId xmlns:a16="http://schemas.microsoft.com/office/drawing/2014/main" id="{6EE865EE-C3AB-88A6-DD20-7A9BD2042A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6438" y="2559050"/>
            <a:ext cx="923925" cy="923925"/>
          </a:xfrm>
          <a:prstGeom prst="rect">
            <a:avLst/>
          </a:prstGeom>
          <a:noFill/>
          <a:extLst>
            <a:ext uri="{909E8E84-426E-40DD-AFC4-6F175D3DCCD1}">
              <a14:hiddenFill xmlns:a14="http://schemas.microsoft.com/office/drawing/2010/main">
                <a:solidFill>
                  <a:srgbClr val="FFFFFF"/>
                </a:solidFill>
              </a14:hiddenFill>
            </a:ext>
          </a:extLst>
        </p:spPr>
      </p:pic>
      <p:pic>
        <p:nvPicPr>
          <p:cNvPr id="21526" name="Picture 22">
            <a:extLst>
              <a:ext uri="{FF2B5EF4-FFF2-40B4-BE49-F238E27FC236}">
                <a16:creationId xmlns:a16="http://schemas.microsoft.com/office/drawing/2014/main" id="{1E0EE01C-E580-D68E-CD38-03B7E33411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563" y="2406650"/>
            <a:ext cx="923925" cy="923925"/>
          </a:xfrm>
          <a:prstGeom prst="rect">
            <a:avLst/>
          </a:prstGeom>
          <a:noFill/>
          <a:extLst>
            <a:ext uri="{909E8E84-426E-40DD-AFC4-6F175D3DCCD1}">
              <a14:hiddenFill xmlns:a14="http://schemas.microsoft.com/office/drawing/2010/main">
                <a:solidFill>
                  <a:srgbClr val="FFFFFF"/>
                </a:solidFill>
              </a14:hiddenFill>
            </a:ext>
          </a:extLst>
        </p:spPr>
      </p:pic>
      <p:pic>
        <p:nvPicPr>
          <p:cNvPr id="21527" name="Picture 23">
            <a:extLst>
              <a:ext uri="{FF2B5EF4-FFF2-40B4-BE49-F238E27FC236}">
                <a16:creationId xmlns:a16="http://schemas.microsoft.com/office/drawing/2014/main" id="{D56B13C1-7E3F-5B87-AD76-1D3146CCE5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0163" y="2428875"/>
            <a:ext cx="923925" cy="923925"/>
          </a:xfrm>
          <a:prstGeom prst="rect">
            <a:avLst/>
          </a:prstGeom>
          <a:noFill/>
          <a:extLst>
            <a:ext uri="{909E8E84-426E-40DD-AFC4-6F175D3DCCD1}">
              <a14:hiddenFill xmlns:a14="http://schemas.microsoft.com/office/drawing/2010/main">
                <a:solidFill>
                  <a:srgbClr val="FFFFFF"/>
                </a:solidFill>
              </a14:hiddenFill>
            </a:ext>
          </a:extLst>
        </p:spPr>
      </p:pic>
      <p:sp>
        <p:nvSpPr>
          <p:cNvPr id="21531" name="Line 27">
            <a:extLst>
              <a:ext uri="{FF2B5EF4-FFF2-40B4-BE49-F238E27FC236}">
                <a16:creationId xmlns:a16="http://schemas.microsoft.com/office/drawing/2014/main" id="{1A435449-83A4-4159-82A4-32864136D92B}"/>
              </a:ext>
            </a:extLst>
          </p:cNvPr>
          <p:cNvSpPr>
            <a:spLocks noChangeShapeType="1"/>
          </p:cNvSpPr>
          <p:nvPr/>
        </p:nvSpPr>
        <p:spPr bwMode="auto">
          <a:xfrm flipH="1">
            <a:off x="1422400" y="1958975"/>
            <a:ext cx="217488" cy="522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32" name="Line 28">
            <a:extLst>
              <a:ext uri="{FF2B5EF4-FFF2-40B4-BE49-F238E27FC236}">
                <a16:creationId xmlns:a16="http://schemas.microsoft.com/office/drawing/2014/main" id="{47651CE9-B6F8-516E-A0C9-95950577B46D}"/>
              </a:ext>
            </a:extLst>
          </p:cNvPr>
          <p:cNvSpPr>
            <a:spLocks noChangeShapeType="1"/>
          </p:cNvSpPr>
          <p:nvPr/>
        </p:nvSpPr>
        <p:spPr bwMode="auto">
          <a:xfrm>
            <a:off x="1582738" y="2974975"/>
            <a:ext cx="10588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33" name="Line 29">
            <a:extLst>
              <a:ext uri="{FF2B5EF4-FFF2-40B4-BE49-F238E27FC236}">
                <a16:creationId xmlns:a16="http://schemas.microsoft.com/office/drawing/2014/main" id="{22543C72-B7AB-4C92-1EC0-76D90C390AA1}"/>
              </a:ext>
            </a:extLst>
          </p:cNvPr>
          <p:cNvSpPr>
            <a:spLocks noChangeShapeType="1"/>
          </p:cNvSpPr>
          <p:nvPr/>
        </p:nvSpPr>
        <p:spPr bwMode="auto">
          <a:xfrm>
            <a:off x="2060575" y="1668463"/>
            <a:ext cx="755650" cy="7397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37" name="Text Box 33">
            <a:extLst>
              <a:ext uri="{FF2B5EF4-FFF2-40B4-BE49-F238E27FC236}">
                <a16:creationId xmlns:a16="http://schemas.microsoft.com/office/drawing/2014/main" id="{B83B1B18-2598-A466-1B2D-8FEA02162FE4}"/>
              </a:ext>
            </a:extLst>
          </p:cNvPr>
          <p:cNvSpPr txBox="1">
            <a:spLocks noChangeArrowheads="1"/>
          </p:cNvSpPr>
          <p:nvPr/>
        </p:nvSpPr>
        <p:spPr bwMode="auto">
          <a:xfrm>
            <a:off x="2201863" y="962025"/>
            <a:ext cx="1857375"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400"/>
              <a:t>ヤフー</a:t>
            </a:r>
            <a:r>
              <a:rPr lang="en-US" altLang="ja-JP" sz="1400"/>
              <a:t>Japan</a:t>
            </a:r>
            <a:br>
              <a:rPr lang="en-US" altLang="ja-JP" sz="1400"/>
            </a:br>
            <a:r>
              <a:rPr lang="en-US" altLang="ja-JP" sz="1400"/>
              <a:t>www.yahoo.co.jp</a:t>
            </a:r>
          </a:p>
          <a:p>
            <a:pPr algn="l"/>
            <a:r>
              <a:rPr lang="en-US" altLang="ja-JP" sz="1400"/>
              <a:t>182.22.59.229</a:t>
            </a:r>
          </a:p>
        </p:txBody>
      </p:sp>
      <p:sp>
        <p:nvSpPr>
          <p:cNvPr id="21538" name="Text Box 34">
            <a:extLst>
              <a:ext uri="{FF2B5EF4-FFF2-40B4-BE49-F238E27FC236}">
                <a16:creationId xmlns:a16="http://schemas.microsoft.com/office/drawing/2014/main" id="{AD77ADBC-3A01-1C83-7277-41EA4C8A60CE}"/>
              </a:ext>
            </a:extLst>
          </p:cNvPr>
          <p:cNvSpPr txBox="1">
            <a:spLocks noChangeArrowheads="1"/>
          </p:cNvSpPr>
          <p:nvPr/>
        </p:nvSpPr>
        <p:spPr bwMode="auto">
          <a:xfrm>
            <a:off x="465138" y="3246438"/>
            <a:ext cx="1857375"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400"/>
              <a:t>文部科学省</a:t>
            </a:r>
            <a:br>
              <a:rPr lang="ja-JP" altLang="en-US" sz="1400"/>
            </a:br>
            <a:r>
              <a:rPr lang="ja-JP" altLang="ja-JP" sz="1400"/>
              <a:t>www.mext.go.jp</a:t>
            </a:r>
          </a:p>
          <a:p>
            <a:pPr algn="l"/>
            <a:r>
              <a:rPr lang="ja-JP" altLang="ja-JP" sz="1400"/>
              <a:t>202.232.190.221</a:t>
            </a:r>
            <a:endParaRPr lang="en-US" altLang="ja-JP" sz="1400"/>
          </a:p>
        </p:txBody>
      </p:sp>
      <p:sp>
        <p:nvSpPr>
          <p:cNvPr id="21539" name="Text Box 35">
            <a:extLst>
              <a:ext uri="{FF2B5EF4-FFF2-40B4-BE49-F238E27FC236}">
                <a16:creationId xmlns:a16="http://schemas.microsoft.com/office/drawing/2014/main" id="{B9823D3D-404F-757D-7CA3-A6E15C5D7446}"/>
              </a:ext>
            </a:extLst>
          </p:cNvPr>
          <p:cNvSpPr txBox="1">
            <a:spLocks noChangeArrowheads="1"/>
          </p:cNvSpPr>
          <p:nvPr/>
        </p:nvSpPr>
        <p:spPr bwMode="auto">
          <a:xfrm>
            <a:off x="2490788" y="3254375"/>
            <a:ext cx="1857375"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zh-CN" altLang="en-US" sz="1400">
                <a:ea typeface="宋体" panose="02010600030101010101" pitchFamily="2" charset="-122"/>
              </a:rPr>
              <a:t>首相官邸</a:t>
            </a:r>
            <a:r>
              <a:rPr lang="zh-CN" altLang="en-US" sz="1400"/>
              <a:t> </a:t>
            </a:r>
            <a:br>
              <a:rPr lang="ja-JP" altLang="ja-JP" sz="1400"/>
            </a:br>
            <a:r>
              <a:rPr lang="ja-JP" altLang="ja-JP" sz="1400"/>
              <a:t>www.kantei.go.jp</a:t>
            </a:r>
          </a:p>
          <a:p>
            <a:pPr algn="l"/>
            <a:r>
              <a:rPr lang="ja-JP" altLang="ja-JP" sz="1400"/>
              <a:t>202.232.86.11</a:t>
            </a:r>
            <a:endParaRPr lang="en-US" altLang="ja-JP" sz="1400"/>
          </a:p>
        </p:txBody>
      </p:sp>
      <p:sp>
        <p:nvSpPr>
          <p:cNvPr id="21541" name="Text Box 37">
            <a:extLst>
              <a:ext uri="{FF2B5EF4-FFF2-40B4-BE49-F238E27FC236}">
                <a16:creationId xmlns:a16="http://schemas.microsoft.com/office/drawing/2014/main" id="{E447ED9F-C61B-9FFF-BFB2-346CB1AE2BC4}"/>
              </a:ext>
            </a:extLst>
          </p:cNvPr>
          <p:cNvSpPr txBox="1">
            <a:spLocks noChangeArrowheads="1"/>
          </p:cNvSpPr>
          <p:nvPr/>
        </p:nvSpPr>
        <p:spPr bwMode="auto">
          <a:xfrm>
            <a:off x="471488" y="642938"/>
            <a:ext cx="35988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a:solidFill>
                  <a:srgbClr val="FF0000"/>
                </a:solidFill>
              </a:rPr>
              <a:t>グローバル</a:t>
            </a:r>
            <a:r>
              <a:rPr lang="en-US" altLang="ja-JP" sz="1600">
                <a:solidFill>
                  <a:srgbClr val="FF0000"/>
                </a:solidFill>
              </a:rPr>
              <a:t>IP</a:t>
            </a:r>
            <a:r>
              <a:rPr lang="ja-JP" altLang="en-US" sz="1600">
                <a:solidFill>
                  <a:srgbClr val="FF0000"/>
                </a:solidFill>
              </a:rPr>
              <a:t>アドレス</a:t>
            </a:r>
          </a:p>
        </p:txBody>
      </p:sp>
      <p:sp>
        <p:nvSpPr>
          <p:cNvPr id="21543" name="Rectangle 39">
            <a:extLst>
              <a:ext uri="{FF2B5EF4-FFF2-40B4-BE49-F238E27FC236}">
                <a16:creationId xmlns:a16="http://schemas.microsoft.com/office/drawing/2014/main" id="{6E8C5C35-C355-BE1E-E428-DF6B44709092}"/>
              </a:ext>
            </a:extLst>
          </p:cNvPr>
          <p:cNvSpPr>
            <a:spLocks noChangeArrowheads="1"/>
          </p:cNvSpPr>
          <p:nvPr/>
        </p:nvSpPr>
        <p:spPr bwMode="auto">
          <a:xfrm>
            <a:off x="4383088" y="1349375"/>
            <a:ext cx="4049712" cy="25257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44" name="AutoShape 40">
            <a:extLst>
              <a:ext uri="{FF2B5EF4-FFF2-40B4-BE49-F238E27FC236}">
                <a16:creationId xmlns:a16="http://schemas.microsoft.com/office/drawing/2014/main" id="{820829A0-7486-5F64-9B03-66F038D6A332}"/>
              </a:ext>
            </a:extLst>
          </p:cNvPr>
          <p:cNvSpPr>
            <a:spLocks noChangeArrowheads="1"/>
          </p:cNvSpPr>
          <p:nvPr/>
        </p:nvSpPr>
        <p:spPr bwMode="auto">
          <a:xfrm flipV="1">
            <a:off x="4325938" y="1103313"/>
            <a:ext cx="4135437" cy="231775"/>
          </a:xfrm>
          <a:custGeom>
            <a:avLst/>
            <a:gdLst>
              <a:gd name="G0" fmla="+- 1600 0 0"/>
              <a:gd name="G1" fmla="+- 21600 0 1600"/>
              <a:gd name="G2" fmla="*/ 1600 1 2"/>
              <a:gd name="G3" fmla="+- 21600 0 G2"/>
              <a:gd name="G4" fmla="+/ 1600 21600 2"/>
              <a:gd name="G5" fmla="+/ G1 0 2"/>
              <a:gd name="G6" fmla="*/ 21600 21600 1600"/>
              <a:gd name="G7" fmla="*/ G6 1 2"/>
              <a:gd name="G8" fmla="+- 21600 0 G7"/>
              <a:gd name="G9" fmla="*/ 21600 1 2"/>
              <a:gd name="G10" fmla="+- 1600 0 G9"/>
              <a:gd name="G11" fmla="?: G10 G8 0"/>
              <a:gd name="G12" fmla="?: G10 G7 21600"/>
              <a:gd name="T0" fmla="*/ 20800 w 21600"/>
              <a:gd name="T1" fmla="*/ 10800 h 21600"/>
              <a:gd name="T2" fmla="*/ 10800 w 21600"/>
              <a:gd name="T3" fmla="*/ 21600 h 21600"/>
              <a:gd name="T4" fmla="*/ 800 w 21600"/>
              <a:gd name="T5" fmla="*/ 10800 h 21600"/>
              <a:gd name="T6" fmla="*/ 10800 w 21600"/>
              <a:gd name="T7" fmla="*/ 0 h 21600"/>
              <a:gd name="T8" fmla="*/ 2600 w 21600"/>
              <a:gd name="T9" fmla="*/ 2600 h 21600"/>
              <a:gd name="T10" fmla="*/ 19000 w 21600"/>
              <a:gd name="T11" fmla="*/ 19000 h 21600"/>
            </a:gdLst>
            <a:ahLst/>
            <a:cxnLst>
              <a:cxn ang="0">
                <a:pos x="T0" y="T1"/>
              </a:cxn>
              <a:cxn ang="0">
                <a:pos x="T2" y="T3"/>
              </a:cxn>
              <a:cxn ang="0">
                <a:pos x="T4" y="T5"/>
              </a:cxn>
              <a:cxn ang="0">
                <a:pos x="T6" y="T7"/>
              </a:cxn>
            </a:cxnLst>
            <a:rect l="T8" t="T9" r="T10" b="T11"/>
            <a:pathLst>
              <a:path w="21600" h="21600">
                <a:moveTo>
                  <a:pt x="0" y="0"/>
                </a:moveTo>
                <a:lnTo>
                  <a:pt x="1600" y="21600"/>
                </a:lnTo>
                <a:lnTo>
                  <a:pt x="20000" y="21600"/>
                </a:lnTo>
                <a:lnTo>
                  <a:pt x="21600" y="0"/>
                </a:lnTo>
                <a:close/>
              </a:path>
            </a:pathLst>
          </a:custGeom>
          <a:solidFill>
            <a:srgbClr val="99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45" name="Text Box 41">
            <a:extLst>
              <a:ext uri="{FF2B5EF4-FFF2-40B4-BE49-F238E27FC236}">
                <a16:creationId xmlns:a16="http://schemas.microsoft.com/office/drawing/2014/main" id="{428D5631-F693-4AB6-0390-C4AA7541D7FA}"/>
              </a:ext>
            </a:extLst>
          </p:cNvPr>
          <p:cNvSpPr txBox="1">
            <a:spLocks noChangeArrowheads="1"/>
          </p:cNvSpPr>
          <p:nvPr/>
        </p:nvSpPr>
        <p:spPr bwMode="auto">
          <a:xfrm>
            <a:off x="4397375" y="650875"/>
            <a:ext cx="35988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1600">
                <a:solidFill>
                  <a:srgbClr val="FF0000"/>
                </a:solidFill>
              </a:rPr>
              <a:t>プライベート</a:t>
            </a:r>
            <a:r>
              <a:rPr lang="en-US" altLang="ja-JP" sz="1600">
                <a:solidFill>
                  <a:srgbClr val="FF0000"/>
                </a:solidFill>
              </a:rPr>
              <a:t>IP</a:t>
            </a:r>
            <a:r>
              <a:rPr lang="ja-JP" altLang="en-US" sz="1600">
                <a:solidFill>
                  <a:srgbClr val="FF0000"/>
                </a:solidFill>
              </a:rPr>
              <a:t>アドレス</a:t>
            </a:r>
          </a:p>
        </p:txBody>
      </p:sp>
      <p:pic>
        <p:nvPicPr>
          <p:cNvPr id="21546" name="Picture 42">
            <a:extLst>
              <a:ext uri="{FF2B5EF4-FFF2-40B4-BE49-F238E27FC236}">
                <a16:creationId xmlns:a16="http://schemas.microsoft.com/office/drawing/2014/main" id="{873F79A6-8EF3-2F6D-1525-B07431F859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825" y="2192338"/>
            <a:ext cx="782638" cy="249237"/>
          </a:xfrm>
          <a:prstGeom prst="rect">
            <a:avLst/>
          </a:prstGeom>
          <a:noFill/>
          <a:extLst>
            <a:ext uri="{909E8E84-426E-40DD-AFC4-6F175D3DCCD1}">
              <a14:hiddenFill xmlns:a14="http://schemas.microsoft.com/office/drawing/2010/main">
                <a:solidFill>
                  <a:srgbClr val="FFFFFF"/>
                </a:solidFill>
              </a14:hiddenFill>
            </a:ext>
          </a:extLst>
        </p:spPr>
      </p:pic>
      <p:pic>
        <p:nvPicPr>
          <p:cNvPr id="21547" name="Picture 43">
            <a:extLst>
              <a:ext uri="{FF2B5EF4-FFF2-40B4-BE49-F238E27FC236}">
                <a16:creationId xmlns:a16="http://schemas.microsoft.com/office/drawing/2014/main" id="{F644A865-CE25-A161-E9AF-D6F575642D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7138" y="1520825"/>
            <a:ext cx="795337" cy="622300"/>
          </a:xfrm>
          <a:prstGeom prst="rect">
            <a:avLst/>
          </a:prstGeom>
          <a:noFill/>
          <a:extLst>
            <a:ext uri="{909E8E84-426E-40DD-AFC4-6F175D3DCCD1}">
              <a14:hiddenFill xmlns:a14="http://schemas.microsoft.com/office/drawing/2010/main">
                <a:solidFill>
                  <a:srgbClr val="FFFFFF"/>
                </a:solidFill>
              </a14:hiddenFill>
            </a:ext>
          </a:extLst>
        </p:spPr>
      </p:pic>
      <p:sp>
        <p:nvSpPr>
          <p:cNvPr id="21548" name="Rectangle 44">
            <a:extLst>
              <a:ext uri="{FF2B5EF4-FFF2-40B4-BE49-F238E27FC236}">
                <a16:creationId xmlns:a16="http://schemas.microsoft.com/office/drawing/2014/main" id="{9A1B9965-5A23-AFC2-471D-AE28F6F394DB}"/>
              </a:ext>
            </a:extLst>
          </p:cNvPr>
          <p:cNvSpPr>
            <a:spLocks noChangeArrowheads="1"/>
          </p:cNvSpPr>
          <p:nvPr/>
        </p:nvSpPr>
        <p:spPr bwMode="auto">
          <a:xfrm>
            <a:off x="5224463" y="1582738"/>
            <a:ext cx="363537" cy="34766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21549" name="Picture 45">
            <a:extLst>
              <a:ext uri="{FF2B5EF4-FFF2-40B4-BE49-F238E27FC236}">
                <a16:creationId xmlns:a16="http://schemas.microsoft.com/office/drawing/2014/main" id="{90B821C5-DB1C-988F-62D9-14EC5257FE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8563" y="1042988"/>
            <a:ext cx="923925" cy="923925"/>
          </a:xfrm>
          <a:prstGeom prst="rect">
            <a:avLst/>
          </a:prstGeom>
          <a:noFill/>
          <a:extLst>
            <a:ext uri="{909E8E84-426E-40DD-AFC4-6F175D3DCCD1}">
              <a14:hiddenFill xmlns:a14="http://schemas.microsoft.com/office/drawing/2010/main">
                <a:solidFill>
                  <a:srgbClr val="FFFFFF"/>
                </a:solidFill>
              </a14:hiddenFill>
            </a:ext>
          </a:extLst>
        </p:spPr>
      </p:pic>
      <p:sp>
        <p:nvSpPr>
          <p:cNvPr id="21551" name="Text Box 47">
            <a:extLst>
              <a:ext uri="{FF2B5EF4-FFF2-40B4-BE49-F238E27FC236}">
                <a16:creationId xmlns:a16="http://schemas.microsoft.com/office/drawing/2014/main" id="{1FCF23A6-594E-0AAD-3A6E-4E4B6983601A}"/>
              </a:ext>
            </a:extLst>
          </p:cNvPr>
          <p:cNvSpPr txBox="1">
            <a:spLocks noChangeArrowheads="1"/>
          </p:cNvSpPr>
          <p:nvPr/>
        </p:nvSpPr>
        <p:spPr bwMode="auto">
          <a:xfrm>
            <a:off x="4616450" y="3363913"/>
            <a:ext cx="18573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400"/>
              <a:t>パソコン</a:t>
            </a:r>
            <a:br>
              <a:rPr lang="ja-JP" altLang="en-US" sz="1400"/>
            </a:br>
            <a:r>
              <a:rPr lang="en-US" altLang="ja-JP" sz="1400"/>
              <a:t>192.168.0.2</a:t>
            </a:r>
          </a:p>
        </p:txBody>
      </p:sp>
      <p:sp>
        <p:nvSpPr>
          <p:cNvPr id="21552" name="Text Box 48">
            <a:extLst>
              <a:ext uri="{FF2B5EF4-FFF2-40B4-BE49-F238E27FC236}">
                <a16:creationId xmlns:a16="http://schemas.microsoft.com/office/drawing/2014/main" id="{9E914946-6883-E49B-64D8-B0EA3D70D985}"/>
              </a:ext>
            </a:extLst>
          </p:cNvPr>
          <p:cNvSpPr txBox="1">
            <a:spLocks noChangeArrowheads="1"/>
          </p:cNvSpPr>
          <p:nvPr/>
        </p:nvSpPr>
        <p:spPr bwMode="auto">
          <a:xfrm>
            <a:off x="6553200" y="3255963"/>
            <a:ext cx="18573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400"/>
              <a:t>テレビ</a:t>
            </a:r>
            <a:br>
              <a:rPr lang="ja-JP" altLang="en-US" sz="1400"/>
            </a:br>
            <a:r>
              <a:rPr lang="en-US" altLang="ja-JP" sz="1400"/>
              <a:t>192.168.0.3</a:t>
            </a:r>
          </a:p>
        </p:txBody>
      </p:sp>
      <p:sp>
        <p:nvSpPr>
          <p:cNvPr id="21553" name="Text Box 49">
            <a:extLst>
              <a:ext uri="{FF2B5EF4-FFF2-40B4-BE49-F238E27FC236}">
                <a16:creationId xmlns:a16="http://schemas.microsoft.com/office/drawing/2014/main" id="{D271AE12-BE8E-ED94-8F85-CE11B280C615}"/>
              </a:ext>
            </a:extLst>
          </p:cNvPr>
          <p:cNvSpPr txBox="1">
            <a:spLocks noChangeArrowheads="1"/>
          </p:cNvSpPr>
          <p:nvPr/>
        </p:nvSpPr>
        <p:spPr bwMode="auto">
          <a:xfrm>
            <a:off x="5880100" y="1739900"/>
            <a:ext cx="222091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400"/>
              <a:t>ブルーレイ・レコーダー</a:t>
            </a:r>
            <a:br>
              <a:rPr lang="ja-JP" altLang="en-US" sz="1400"/>
            </a:br>
            <a:r>
              <a:rPr lang="en-US" altLang="ja-JP" sz="1400"/>
              <a:t>192.168.0.4</a:t>
            </a:r>
          </a:p>
        </p:txBody>
      </p:sp>
      <p:sp>
        <p:nvSpPr>
          <p:cNvPr id="21554" name="Line 50">
            <a:extLst>
              <a:ext uri="{FF2B5EF4-FFF2-40B4-BE49-F238E27FC236}">
                <a16:creationId xmlns:a16="http://schemas.microsoft.com/office/drawing/2014/main" id="{1CCB1C82-F933-3FC1-CF2A-D9C414D7FF95}"/>
              </a:ext>
            </a:extLst>
          </p:cNvPr>
          <p:cNvSpPr>
            <a:spLocks noChangeShapeType="1"/>
          </p:cNvSpPr>
          <p:nvPr/>
        </p:nvSpPr>
        <p:spPr bwMode="auto">
          <a:xfrm flipH="1">
            <a:off x="4891088" y="2308225"/>
            <a:ext cx="174625" cy="1730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55" name="Line 51">
            <a:extLst>
              <a:ext uri="{FF2B5EF4-FFF2-40B4-BE49-F238E27FC236}">
                <a16:creationId xmlns:a16="http://schemas.microsoft.com/office/drawing/2014/main" id="{A5A88E7B-8B34-3A87-E128-204FDDC724AA}"/>
              </a:ext>
            </a:extLst>
          </p:cNvPr>
          <p:cNvSpPr>
            <a:spLocks noChangeShapeType="1"/>
          </p:cNvSpPr>
          <p:nvPr/>
        </p:nvSpPr>
        <p:spPr bwMode="auto">
          <a:xfrm>
            <a:off x="5472113" y="3121025"/>
            <a:ext cx="10731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56" name="Line 52">
            <a:extLst>
              <a:ext uri="{FF2B5EF4-FFF2-40B4-BE49-F238E27FC236}">
                <a16:creationId xmlns:a16="http://schemas.microsoft.com/office/drawing/2014/main" id="{7F87B1F8-0B44-FB1E-897D-815C784A2782}"/>
              </a:ext>
            </a:extLst>
          </p:cNvPr>
          <p:cNvSpPr>
            <a:spLocks noChangeShapeType="1"/>
          </p:cNvSpPr>
          <p:nvPr/>
        </p:nvSpPr>
        <p:spPr bwMode="auto">
          <a:xfrm>
            <a:off x="5949950" y="2454275"/>
            <a:ext cx="596900" cy="4492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21557" name="Picture 53">
            <a:extLst>
              <a:ext uri="{FF2B5EF4-FFF2-40B4-BE49-F238E27FC236}">
                <a16:creationId xmlns:a16="http://schemas.microsoft.com/office/drawing/2014/main" id="{C18FD4CF-F761-89B3-20DF-5BD4EA4BE7C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9088" y="2616200"/>
            <a:ext cx="795337" cy="622300"/>
          </a:xfrm>
          <a:prstGeom prst="rect">
            <a:avLst/>
          </a:prstGeom>
          <a:noFill/>
          <a:extLst>
            <a:ext uri="{909E8E84-426E-40DD-AFC4-6F175D3DCCD1}">
              <a14:hiddenFill xmlns:a14="http://schemas.microsoft.com/office/drawing/2010/main">
                <a:solidFill>
                  <a:srgbClr val="FFFFFF"/>
                </a:solidFill>
              </a14:hiddenFill>
            </a:ext>
          </a:extLst>
        </p:spPr>
      </p:pic>
      <p:sp>
        <p:nvSpPr>
          <p:cNvPr id="21558" name="Rectangle 54">
            <a:extLst>
              <a:ext uri="{FF2B5EF4-FFF2-40B4-BE49-F238E27FC236}">
                <a16:creationId xmlns:a16="http://schemas.microsoft.com/office/drawing/2014/main" id="{779CF90C-6CDB-6918-FB38-91CAF755BF26}"/>
              </a:ext>
            </a:extLst>
          </p:cNvPr>
          <p:cNvSpPr>
            <a:spLocks noChangeArrowheads="1"/>
          </p:cNvSpPr>
          <p:nvPr/>
        </p:nvSpPr>
        <p:spPr bwMode="auto">
          <a:xfrm>
            <a:off x="6872288" y="2678113"/>
            <a:ext cx="363537" cy="34766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スライド番号プレースホルダー 3">
            <a:extLst>
              <a:ext uri="{FF2B5EF4-FFF2-40B4-BE49-F238E27FC236}">
                <a16:creationId xmlns:a16="http://schemas.microsoft.com/office/drawing/2014/main" id="{6D1D6028-C77A-5236-1CDD-01B6B160B7E4}"/>
              </a:ext>
            </a:extLst>
          </p:cNvPr>
          <p:cNvSpPr>
            <a:spLocks noGrp="1"/>
          </p:cNvSpPr>
          <p:nvPr>
            <p:ph type="sldNum" sz="quarter" idx="12"/>
          </p:nvPr>
        </p:nvSpPr>
        <p:spPr/>
        <p:txBody>
          <a:bodyPr/>
          <a:lstStyle/>
          <a:p>
            <a:fld id="{B950805E-A8D9-4BCC-8EBA-FD4D2D1FFB80}" type="slidenum">
              <a:rPr lang="en-US" altLang="ja-JP"/>
              <a:pPr/>
              <a:t>9</a:t>
            </a:fld>
            <a:endParaRPr lang="en-US" altLang="ja-JP"/>
          </a:p>
        </p:txBody>
      </p:sp>
      <p:pic>
        <p:nvPicPr>
          <p:cNvPr id="24599" name="Picture 23">
            <a:extLst>
              <a:ext uri="{FF2B5EF4-FFF2-40B4-BE49-F238E27FC236}">
                <a16:creationId xmlns:a16="http://schemas.microsoft.com/office/drawing/2014/main" id="{B884A26A-918B-72D8-BEC2-C2E9A4739A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5913" y="2197100"/>
            <a:ext cx="342900" cy="342900"/>
          </a:xfrm>
          <a:prstGeom prst="rect">
            <a:avLst/>
          </a:prstGeom>
          <a:noFill/>
          <a:extLst>
            <a:ext uri="{909E8E84-426E-40DD-AFC4-6F175D3DCCD1}">
              <a14:hiddenFill xmlns:a14="http://schemas.microsoft.com/office/drawing/2010/main">
                <a:solidFill>
                  <a:srgbClr val="FFFFFF"/>
                </a:solidFill>
              </a14:hiddenFill>
            </a:ext>
          </a:extLst>
        </p:spPr>
      </p:pic>
      <p:sp>
        <p:nvSpPr>
          <p:cNvPr id="24578" name="Text Box 2">
            <a:extLst>
              <a:ext uri="{FF2B5EF4-FFF2-40B4-BE49-F238E27FC236}">
                <a16:creationId xmlns:a16="http://schemas.microsoft.com/office/drawing/2014/main" id="{20BB7C59-1C0C-FFBB-3194-C491D64A6DA1}"/>
              </a:ext>
            </a:extLst>
          </p:cNvPr>
          <p:cNvSpPr txBox="1">
            <a:spLocks noChangeArrowheads="1"/>
          </p:cNvSpPr>
          <p:nvPr/>
        </p:nvSpPr>
        <p:spPr bwMode="auto">
          <a:xfrm>
            <a:off x="361950" y="242888"/>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400" b="1"/>
              <a:t>無線</a:t>
            </a:r>
            <a:r>
              <a:rPr lang="en-US" altLang="ja-JP" sz="2400" b="1"/>
              <a:t>LAN (Wi-Fi)</a:t>
            </a:r>
            <a:r>
              <a:rPr lang="ja-JP" altLang="en-US" sz="2400" b="1"/>
              <a:t>で機器を接続する。</a:t>
            </a:r>
          </a:p>
        </p:txBody>
      </p:sp>
      <p:sp>
        <p:nvSpPr>
          <p:cNvPr id="24579" name="Text Box 3">
            <a:extLst>
              <a:ext uri="{FF2B5EF4-FFF2-40B4-BE49-F238E27FC236}">
                <a16:creationId xmlns:a16="http://schemas.microsoft.com/office/drawing/2014/main" id="{73EFDDE3-9D36-BC18-57BF-C63E66F4BF91}"/>
              </a:ext>
            </a:extLst>
          </p:cNvPr>
          <p:cNvSpPr txBox="1">
            <a:spLocks noChangeArrowheads="1"/>
          </p:cNvSpPr>
          <p:nvPr/>
        </p:nvSpPr>
        <p:spPr bwMode="auto">
          <a:xfrm>
            <a:off x="522288" y="3895725"/>
            <a:ext cx="7947025" cy="253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4625" indent="188913" algn="l">
              <a:defRPr kumimoji="1">
                <a:solidFill>
                  <a:schemeClr val="tx1"/>
                </a:solidFill>
                <a:latin typeface="Arial" panose="020B0604020202020204" pitchFamily="34" charset="0"/>
                <a:ea typeface="ＭＳ Ｐゴシック" panose="020B0600070205080204" pitchFamily="50" charset="-128"/>
              </a:defRPr>
            </a:lvl1pPr>
            <a:lvl2pPr marL="885825" indent="-342900" algn="l">
              <a:defRPr kumimoji="1">
                <a:solidFill>
                  <a:schemeClr val="tx1"/>
                </a:solidFill>
                <a:latin typeface="Arial" panose="020B0604020202020204" pitchFamily="34" charset="0"/>
                <a:ea typeface="ＭＳ Ｐゴシック" panose="020B0600070205080204" pitchFamily="50" charset="-128"/>
              </a:defRPr>
            </a:lvl2pPr>
            <a:lvl3pPr marL="1408113" indent="-342900" algn="l">
              <a:defRPr kumimoji="1">
                <a:solidFill>
                  <a:schemeClr val="tx1"/>
                </a:solidFill>
                <a:latin typeface="Arial" panose="020B0604020202020204" pitchFamily="34" charset="0"/>
                <a:ea typeface="ＭＳ Ｐゴシック" panose="020B0600070205080204" pitchFamily="50" charset="-128"/>
              </a:defRPr>
            </a:lvl3pPr>
            <a:lvl4pPr marL="1930400" indent="-342900" algn="l">
              <a:defRPr kumimoji="1">
                <a:solidFill>
                  <a:schemeClr val="tx1"/>
                </a:solidFill>
                <a:latin typeface="Arial" panose="020B0604020202020204" pitchFamily="34" charset="0"/>
                <a:ea typeface="ＭＳ Ｐゴシック" panose="020B0600070205080204" pitchFamily="50" charset="-128"/>
              </a:defRPr>
            </a:lvl4pPr>
            <a:lvl5pPr marL="2452688" indent="-342900" algn="l">
              <a:defRPr kumimoji="1">
                <a:solidFill>
                  <a:schemeClr val="tx1"/>
                </a:solidFill>
                <a:latin typeface="Arial" panose="020B0604020202020204" pitchFamily="34" charset="0"/>
                <a:ea typeface="ＭＳ Ｐゴシック" panose="020B0600070205080204" pitchFamily="50" charset="-128"/>
              </a:defRPr>
            </a:lvl5pPr>
            <a:lvl6pPr marL="29098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3670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8242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281488" indent="-3429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sz="1600"/>
              <a:t> LAN</a:t>
            </a:r>
            <a:r>
              <a:rPr lang="ja-JP" altLang="en-US" sz="1600"/>
              <a:t>ケーブルで接続する場合は高速で安定してデータを送ることができます。但し離れた部屋にある機器を接続する場合は、長い</a:t>
            </a:r>
            <a:r>
              <a:rPr lang="en-US" altLang="ja-JP" sz="1600"/>
              <a:t>LAN</a:t>
            </a:r>
            <a:r>
              <a:rPr lang="ja-JP" altLang="en-US" sz="1600"/>
              <a:t>ケーブルを家の中に配線する必要があります。このため、無線</a:t>
            </a:r>
            <a:r>
              <a:rPr lang="en-US" altLang="ja-JP" sz="1600"/>
              <a:t>LAN</a:t>
            </a:r>
            <a:r>
              <a:rPr lang="ja-JP" altLang="en-US" sz="1600"/>
              <a:t>を使って接続することもできます。</a:t>
            </a:r>
            <a:br>
              <a:rPr lang="ja-JP" altLang="en-US" sz="1600"/>
            </a:br>
            <a:r>
              <a:rPr lang="ja-JP" altLang="en-US" sz="1600"/>
              <a:t>　無線</a:t>
            </a:r>
            <a:r>
              <a:rPr lang="en-US" altLang="ja-JP" sz="1600"/>
              <a:t>LAN</a:t>
            </a:r>
            <a:r>
              <a:rPr lang="ja-JP" altLang="en-US" sz="1600"/>
              <a:t>を使用する場合は、家の中に親機という機器を設置します。ちょうと有線接続で説明したハブの用に個々の機器がこの親機と通信して、繋がることになります。親機に対して個々の機器には無線</a:t>
            </a:r>
            <a:r>
              <a:rPr lang="en-US" altLang="ja-JP" sz="1600"/>
              <a:t>LAN</a:t>
            </a:r>
            <a:r>
              <a:rPr lang="ja-JP" altLang="en-US" sz="1600"/>
              <a:t>子機機能が必要になります。現在多くのパソコンや家電はこの無線</a:t>
            </a:r>
            <a:r>
              <a:rPr lang="en-US" altLang="ja-JP" sz="1600"/>
              <a:t>LAN</a:t>
            </a:r>
            <a:r>
              <a:rPr lang="ja-JP" altLang="en-US" sz="1600"/>
              <a:t>子機機能が初めから内臓されているものが多くなっています。子機機能がないものについては、外付けの無線</a:t>
            </a:r>
            <a:r>
              <a:rPr lang="en-US" altLang="ja-JP" sz="1600"/>
              <a:t>LAN</a:t>
            </a:r>
            <a:r>
              <a:rPr lang="ja-JP" altLang="en-US" sz="1600"/>
              <a:t>子機の装置を使い、そこから</a:t>
            </a:r>
            <a:r>
              <a:rPr lang="en-US" altLang="ja-JP" sz="1600"/>
              <a:t>LAN</a:t>
            </a:r>
            <a:r>
              <a:rPr lang="ja-JP" altLang="en-US" sz="1600"/>
              <a:t>ケーブルを使って接続します。</a:t>
            </a:r>
            <a:br>
              <a:rPr lang="ja-JP" altLang="en-US" sz="1600"/>
            </a:br>
            <a:r>
              <a:rPr lang="ja-JP" altLang="en-US" sz="1600"/>
              <a:t>　また無線</a:t>
            </a:r>
            <a:r>
              <a:rPr lang="en-US" altLang="ja-JP" sz="1600"/>
              <a:t>LAN</a:t>
            </a:r>
            <a:r>
              <a:rPr lang="ja-JP" altLang="en-US" sz="1600"/>
              <a:t>親機を無線</a:t>
            </a:r>
            <a:r>
              <a:rPr lang="en-US" altLang="ja-JP" sz="1600"/>
              <a:t>LAN</a:t>
            </a:r>
            <a:r>
              <a:rPr lang="ja-JP" altLang="en-US" sz="1600"/>
              <a:t>アクセスポイントと呼びます。</a:t>
            </a:r>
          </a:p>
        </p:txBody>
      </p:sp>
      <p:pic>
        <p:nvPicPr>
          <p:cNvPr id="24580" name="Picture 4">
            <a:extLst>
              <a:ext uri="{FF2B5EF4-FFF2-40B4-BE49-F238E27FC236}">
                <a16:creationId xmlns:a16="http://schemas.microsoft.com/office/drawing/2014/main" id="{C88EA302-B281-756D-F9B4-46117FF950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3763" y="2847975"/>
            <a:ext cx="923925" cy="923925"/>
          </a:xfrm>
          <a:prstGeom prst="rect">
            <a:avLst/>
          </a:prstGeom>
          <a:noFill/>
          <a:extLst>
            <a:ext uri="{909E8E84-426E-40DD-AFC4-6F175D3DCCD1}">
              <a14:hiddenFill xmlns:a14="http://schemas.microsoft.com/office/drawing/2010/main">
                <a:solidFill>
                  <a:srgbClr val="FFFFFF"/>
                </a:solidFill>
              </a14:hiddenFill>
            </a:ext>
          </a:extLst>
        </p:spPr>
      </p:pic>
      <p:pic>
        <p:nvPicPr>
          <p:cNvPr id="24581" name="Picture 5">
            <a:extLst>
              <a:ext uri="{FF2B5EF4-FFF2-40B4-BE49-F238E27FC236}">
                <a16:creationId xmlns:a16="http://schemas.microsoft.com/office/drawing/2014/main" id="{80C538A2-C04A-D4A4-F5D4-3A6AA6385D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9000" y="1582738"/>
            <a:ext cx="782638" cy="249237"/>
          </a:xfrm>
          <a:prstGeom prst="rect">
            <a:avLst/>
          </a:prstGeom>
          <a:noFill/>
          <a:extLst>
            <a:ext uri="{909E8E84-426E-40DD-AFC4-6F175D3DCCD1}">
              <a14:hiddenFill xmlns:a14="http://schemas.microsoft.com/office/drawing/2010/main">
                <a:solidFill>
                  <a:srgbClr val="FFFFFF"/>
                </a:solidFill>
              </a14:hiddenFill>
            </a:ext>
          </a:extLst>
        </p:spPr>
      </p:pic>
      <p:pic>
        <p:nvPicPr>
          <p:cNvPr id="24582" name="Picture 6">
            <a:extLst>
              <a:ext uri="{FF2B5EF4-FFF2-40B4-BE49-F238E27FC236}">
                <a16:creationId xmlns:a16="http://schemas.microsoft.com/office/drawing/2014/main" id="{5890CEE0-49E1-61DC-A415-693E489C07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59313" y="911225"/>
            <a:ext cx="795337" cy="622300"/>
          </a:xfrm>
          <a:prstGeom prst="rect">
            <a:avLst/>
          </a:prstGeom>
          <a:noFill/>
          <a:extLst>
            <a:ext uri="{909E8E84-426E-40DD-AFC4-6F175D3DCCD1}">
              <a14:hiddenFill xmlns:a14="http://schemas.microsoft.com/office/drawing/2010/main">
                <a:solidFill>
                  <a:srgbClr val="FFFFFF"/>
                </a:solidFill>
              </a14:hiddenFill>
            </a:ext>
          </a:extLst>
        </p:spPr>
      </p:pic>
      <p:sp>
        <p:nvSpPr>
          <p:cNvPr id="24583" name="Rectangle 7">
            <a:extLst>
              <a:ext uri="{FF2B5EF4-FFF2-40B4-BE49-F238E27FC236}">
                <a16:creationId xmlns:a16="http://schemas.microsoft.com/office/drawing/2014/main" id="{B1D47AAF-B7BB-895F-1673-BA5FE62930D6}"/>
              </a:ext>
            </a:extLst>
          </p:cNvPr>
          <p:cNvSpPr>
            <a:spLocks noChangeArrowheads="1"/>
          </p:cNvSpPr>
          <p:nvPr/>
        </p:nvSpPr>
        <p:spPr bwMode="auto">
          <a:xfrm>
            <a:off x="4846638" y="973138"/>
            <a:ext cx="363537" cy="34766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84" name="Text Box 8">
            <a:extLst>
              <a:ext uri="{FF2B5EF4-FFF2-40B4-BE49-F238E27FC236}">
                <a16:creationId xmlns:a16="http://schemas.microsoft.com/office/drawing/2014/main" id="{82AEB0AC-57EB-585E-697F-E54467BC4823}"/>
              </a:ext>
            </a:extLst>
          </p:cNvPr>
          <p:cNvSpPr txBox="1">
            <a:spLocks noChangeArrowheads="1"/>
          </p:cNvSpPr>
          <p:nvPr/>
        </p:nvSpPr>
        <p:spPr bwMode="auto">
          <a:xfrm>
            <a:off x="5689600" y="3043238"/>
            <a:ext cx="2597150"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400"/>
              <a:t>パソコン </a:t>
            </a:r>
            <a:br>
              <a:rPr lang="ja-JP" altLang="en-US" sz="1400"/>
            </a:br>
            <a:r>
              <a:rPr lang="en-US" altLang="ja-JP" sz="1400"/>
              <a:t>(</a:t>
            </a:r>
            <a:r>
              <a:rPr lang="ja-JP" altLang="en-US" sz="1400"/>
              <a:t>無線</a:t>
            </a:r>
            <a:r>
              <a:rPr lang="en-US" altLang="ja-JP" sz="1400"/>
              <a:t>LAN</a:t>
            </a:r>
            <a:r>
              <a:rPr lang="ja-JP" altLang="en-US" sz="1400"/>
              <a:t>子機機能内蔵</a:t>
            </a:r>
            <a:r>
              <a:rPr lang="en-US" altLang="ja-JP" sz="1400"/>
              <a:t>)</a:t>
            </a:r>
            <a:br>
              <a:rPr lang="en-US" altLang="ja-JP" sz="1400"/>
            </a:br>
            <a:r>
              <a:rPr lang="en-US" altLang="ja-JP" sz="1400"/>
              <a:t>192.168.0.2</a:t>
            </a:r>
          </a:p>
        </p:txBody>
      </p:sp>
      <p:sp>
        <p:nvSpPr>
          <p:cNvPr id="24585" name="Text Box 9">
            <a:extLst>
              <a:ext uri="{FF2B5EF4-FFF2-40B4-BE49-F238E27FC236}">
                <a16:creationId xmlns:a16="http://schemas.microsoft.com/office/drawing/2014/main" id="{74A4710B-624E-28AB-037D-FE2FC5203C6E}"/>
              </a:ext>
            </a:extLst>
          </p:cNvPr>
          <p:cNvSpPr txBox="1">
            <a:spLocks noChangeArrowheads="1"/>
          </p:cNvSpPr>
          <p:nvPr/>
        </p:nvSpPr>
        <p:spPr bwMode="auto">
          <a:xfrm>
            <a:off x="5683250" y="2108200"/>
            <a:ext cx="18573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400"/>
              <a:t>テレビ</a:t>
            </a:r>
            <a:br>
              <a:rPr lang="ja-JP" altLang="en-US" sz="1400"/>
            </a:br>
            <a:r>
              <a:rPr lang="en-US" altLang="ja-JP" sz="1400"/>
              <a:t>192.168.0.3</a:t>
            </a:r>
          </a:p>
        </p:txBody>
      </p:sp>
      <p:sp>
        <p:nvSpPr>
          <p:cNvPr id="24586" name="Text Box 10">
            <a:extLst>
              <a:ext uri="{FF2B5EF4-FFF2-40B4-BE49-F238E27FC236}">
                <a16:creationId xmlns:a16="http://schemas.microsoft.com/office/drawing/2014/main" id="{C58BBA9B-0476-CD50-F2DC-E4A1CF2596B4}"/>
              </a:ext>
            </a:extLst>
          </p:cNvPr>
          <p:cNvSpPr txBox="1">
            <a:spLocks noChangeArrowheads="1"/>
          </p:cNvSpPr>
          <p:nvPr/>
        </p:nvSpPr>
        <p:spPr bwMode="auto">
          <a:xfrm>
            <a:off x="5646738" y="1087438"/>
            <a:ext cx="222091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400"/>
              <a:t>ブルーレイ・レコーダー</a:t>
            </a:r>
            <a:br>
              <a:rPr lang="ja-JP" altLang="en-US" sz="1400"/>
            </a:br>
            <a:r>
              <a:rPr lang="en-US" altLang="ja-JP" sz="1400"/>
              <a:t>(</a:t>
            </a:r>
            <a:r>
              <a:rPr lang="ja-JP" altLang="en-US" sz="1400"/>
              <a:t>無線</a:t>
            </a:r>
            <a:r>
              <a:rPr lang="en-US" altLang="ja-JP" sz="1400"/>
              <a:t>LAN</a:t>
            </a:r>
            <a:r>
              <a:rPr lang="ja-JP" altLang="en-US" sz="1400"/>
              <a:t>子機機能内蔵</a:t>
            </a:r>
            <a:r>
              <a:rPr lang="en-US" altLang="ja-JP" sz="1400"/>
              <a:t>)</a:t>
            </a:r>
            <a:br>
              <a:rPr lang="en-US" altLang="ja-JP" sz="1400"/>
            </a:br>
            <a:r>
              <a:rPr lang="en-US" altLang="ja-JP" sz="1400"/>
              <a:t>192.168.0.4</a:t>
            </a:r>
          </a:p>
        </p:txBody>
      </p:sp>
      <p:pic>
        <p:nvPicPr>
          <p:cNvPr id="24587" name="Picture 11">
            <a:extLst>
              <a:ext uri="{FF2B5EF4-FFF2-40B4-BE49-F238E27FC236}">
                <a16:creationId xmlns:a16="http://schemas.microsoft.com/office/drawing/2014/main" id="{1576CB3C-A916-CAE5-C22C-B8B3009794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0113" y="2063750"/>
            <a:ext cx="795337" cy="622300"/>
          </a:xfrm>
          <a:prstGeom prst="rect">
            <a:avLst/>
          </a:prstGeom>
          <a:noFill/>
          <a:extLst>
            <a:ext uri="{909E8E84-426E-40DD-AFC4-6F175D3DCCD1}">
              <a14:hiddenFill xmlns:a14="http://schemas.microsoft.com/office/drawing/2010/main">
                <a:solidFill>
                  <a:srgbClr val="FFFFFF"/>
                </a:solidFill>
              </a14:hiddenFill>
            </a:ext>
          </a:extLst>
        </p:spPr>
      </p:pic>
      <p:sp>
        <p:nvSpPr>
          <p:cNvPr id="24588" name="Rectangle 12">
            <a:extLst>
              <a:ext uri="{FF2B5EF4-FFF2-40B4-BE49-F238E27FC236}">
                <a16:creationId xmlns:a16="http://schemas.microsoft.com/office/drawing/2014/main" id="{71280253-5F06-D5CF-3833-68B36B94CA24}"/>
              </a:ext>
            </a:extLst>
          </p:cNvPr>
          <p:cNvSpPr>
            <a:spLocks noChangeArrowheads="1"/>
          </p:cNvSpPr>
          <p:nvPr/>
        </p:nvSpPr>
        <p:spPr bwMode="auto">
          <a:xfrm>
            <a:off x="4913313" y="2125663"/>
            <a:ext cx="363537" cy="34766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89" name="Line 13">
            <a:extLst>
              <a:ext uri="{FF2B5EF4-FFF2-40B4-BE49-F238E27FC236}">
                <a16:creationId xmlns:a16="http://schemas.microsoft.com/office/drawing/2014/main" id="{8242DC00-3F16-1EBC-E863-DE0345ED40E6}"/>
              </a:ext>
            </a:extLst>
          </p:cNvPr>
          <p:cNvSpPr>
            <a:spLocks noChangeShapeType="1"/>
          </p:cNvSpPr>
          <p:nvPr/>
        </p:nvSpPr>
        <p:spPr bwMode="auto">
          <a:xfrm>
            <a:off x="4383088" y="2363788"/>
            <a:ext cx="363537" cy="1587"/>
          </a:xfrm>
          <a:prstGeom prst="line">
            <a:avLst/>
          </a:prstGeom>
          <a:noFill/>
          <a:ln w="571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24598" name="Picture 22">
            <a:extLst>
              <a:ext uri="{FF2B5EF4-FFF2-40B4-BE49-F238E27FC236}">
                <a16:creationId xmlns:a16="http://schemas.microsoft.com/office/drawing/2014/main" id="{1E49FB60-41FA-ECDA-AF88-A8618C5BC53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17638" y="1560513"/>
            <a:ext cx="738187" cy="1428750"/>
          </a:xfrm>
          <a:prstGeom prst="rect">
            <a:avLst/>
          </a:prstGeom>
          <a:noFill/>
          <a:extLst>
            <a:ext uri="{909E8E84-426E-40DD-AFC4-6F175D3DCCD1}">
              <a14:hiddenFill xmlns:a14="http://schemas.microsoft.com/office/drawing/2010/main">
                <a:solidFill>
                  <a:srgbClr val="FFFFFF"/>
                </a:solidFill>
              </a14:hiddenFill>
            </a:ext>
          </a:extLst>
        </p:spPr>
      </p:pic>
      <p:sp>
        <p:nvSpPr>
          <p:cNvPr id="24600" name="Text Box 24">
            <a:extLst>
              <a:ext uri="{FF2B5EF4-FFF2-40B4-BE49-F238E27FC236}">
                <a16:creationId xmlns:a16="http://schemas.microsoft.com/office/drawing/2014/main" id="{7C5FAD50-6E13-E570-FAEA-7754B5DBA7D0}"/>
              </a:ext>
            </a:extLst>
          </p:cNvPr>
          <p:cNvSpPr txBox="1">
            <a:spLocks noChangeArrowheads="1"/>
          </p:cNvSpPr>
          <p:nvPr/>
        </p:nvSpPr>
        <p:spPr bwMode="auto">
          <a:xfrm>
            <a:off x="3462338" y="2501900"/>
            <a:ext cx="12922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400"/>
              <a:t>無線</a:t>
            </a:r>
            <a:r>
              <a:rPr lang="en-US" altLang="ja-JP" sz="1400"/>
              <a:t>LAN</a:t>
            </a:r>
            <a:r>
              <a:rPr lang="ja-JP" altLang="en-US" sz="1400"/>
              <a:t>子機</a:t>
            </a:r>
          </a:p>
        </p:txBody>
      </p:sp>
      <p:sp>
        <p:nvSpPr>
          <p:cNvPr id="24601" name="AutoShape 25">
            <a:extLst>
              <a:ext uri="{FF2B5EF4-FFF2-40B4-BE49-F238E27FC236}">
                <a16:creationId xmlns:a16="http://schemas.microsoft.com/office/drawing/2014/main" id="{698145E1-EDEE-8390-6A8E-391BC0D7148C}"/>
              </a:ext>
            </a:extLst>
          </p:cNvPr>
          <p:cNvSpPr>
            <a:spLocks noChangeArrowheads="1"/>
          </p:cNvSpPr>
          <p:nvPr/>
        </p:nvSpPr>
        <p:spPr bwMode="auto">
          <a:xfrm flipH="1">
            <a:off x="2101850" y="1220788"/>
            <a:ext cx="987425" cy="30480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602" name="AutoShape 26">
            <a:extLst>
              <a:ext uri="{FF2B5EF4-FFF2-40B4-BE49-F238E27FC236}">
                <a16:creationId xmlns:a16="http://schemas.microsoft.com/office/drawing/2014/main" id="{510BCF4E-3137-9FCE-B35F-081DCD1D2AB4}"/>
              </a:ext>
            </a:extLst>
          </p:cNvPr>
          <p:cNvSpPr>
            <a:spLocks noChangeArrowheads="1"/>
          </p:cNvSpPr>
          <p:nvPr/>
        </p:nvSpPr>
        <p:spPr bwMode="auto">
          <a:xfrm>
            <a:off x="3851275" y="1430338"/>
            <a:ext cx="811213" cy="274637"/>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603" name="AutoShape 27">
            <a:extLst>
              <a:ext uri="{FF2B5EF4-FFF2-40B4-BE49-F238E27FC236}">
                <a16:creationId xmlns:a16="http://schemas.microsoft.com/office/drawing/2014/main" id="{01E0E24E-264C-D246-4B42-E6C409B9CE64}"/>
              </a:ext>
            </a:extLst>
          </p:cNvPr>
          <p:cNvSpPr>
            <a:spLocks noChangeArrowheads="1"/>
          </p:cNvSpPr>
          <p:nvPr/>
        </p:nvSpPr>
        <p:spPr bwMode="auto">
          <a:xfrm>
            <a:off x="3321050" y="2105025"/>
            <a:ext cx="811213" cy="274638"/>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604" name="AutoShape 28">
            <a:extLst>
              <a:ext uri="{FF2B5EF4-FFF2-40B4-BE49-F238E27FC236}">
                <a16:creationId xmlns:a16="http://schemas.microsoft.com/office/drawing/2014/main" id="{61576542-3321-B96F-333C-8CDD0DC17DC7}"/>
              </a:ext>
            </a:extLst>
          </p:cNvPr>
          <p:cNvSpPr>
            <a:spLocks noChangeArrowheads="1"/>
          </p:cNvSpPr>
          <p:nvPr/>
        </p:nvSpPr>
        <p:spPr bwMode="auto">
          <a:xfrm>
            <a:off x="4024313" y="3040063"/>
            <a:ext cx="811212" cy="274637"/>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606" name="Line 30">
            <a:extLst>
              <a:ext uri="{FF2B5EF4-FFF2-40B4-BE49-F238E27FC236}">
                <a16:creationId xmlns:a16="http://schemas.microsoft.com/office/drawing/2014/main" id="{1BD41805-ADF2-EA9C-5B4B-51C594AA7207}"/>
              </a:ext>
            </a:extLst>
          </p:cNvPr>
          <p:cNvSpPr>
            <a:spLocks noChangeShapeType="1"/>
          </p:cNvSpPr>
          <p:nvPr/>
        </p:nvSpPr>
        <p:spPr bwMode="auto">
          <a:xfrm flipV="1">
            <a:off x="2046288" y="1727200"/>
            <a:ext cx="2336800" cy="56515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07" name="Line 31">
            <a:extLst>
              <a:ext uri="{FF2B5EF4-FFF2-40B4-BE49-F238E27FC236}">
                <a16:creationId xmlns:a16="http://schemas.microsoft.com/office/drawing/2014/main" id="{89348CE6-CB54-06B8-4530-CC4B7F839DA1}"/>
              </a:ext>
            </a:extLst>
          </p:cNvPr>
          <p:cNvSpPr>
            <a:spLocks noChangeShapeType="1"/>
          </p:cNvSpPr>
          <p:nvPr/>
        </p:nvSpPr>
        <p:spPr bwMode="auto">
          <a:xfrm flipV="1">
            <a:off x="2097088" y="2401888"/>
            <a:ext cx="1566862" cy="4286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08" name="Line 32">
            <a:extLst>
              <a:ext uri="{FF2B5EF4-FFF2-40B4-BE49-F238E27FC236}">
                <a16:creationId xmlns:a16="http://schemas.microsoft.com/office/drawing/2014/main" id="{3D9D3A51-3268-3B2A-C30D-F43BDB64C573}"/>
              </a:ext>
            </a:extLst>
          </p:cNvPr>
          <p:cNvSpPr>
            <a:spLocks noChangeShapeType="1"/>
          </p:cNvSpPr>
          <p:nvPr/>
        </p:nvSpPr>
        <p:spPr bwMode="auto">
          <a:xfrm>
            <a:off x="2066925" y="2560638"/>
            <a:ext cx="2525713" cy="814387"/>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09" name="Text Box 33">
            <a:extLst>
              <a:ext uri="{FF2B5EF4-FFF2-40B4-BE49-F238E27FC236}">
                <a16:creationId xmlns:a16="http://schemas.microsoft.com/office/drawing/2014/main" id="{D7A7188B-6990-ED96-F782-6AFEED67F73F}"/>
              </a:ext>
            </a:extLst>
          </p:cNvPr>
          <p:cNvSpPr txBox="1">
            <a:spLocks noChangeArrowheads="1"/>
          </p:cNvSpPr>
          <p:nvPr/>
        </p:nvSpPr>
        <p:spPr bwMode="auto">
          <a:xfrm>
            <a:off x="1147763" y="3117850"/>
            <a:ext cx="24669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ja-JP" altLang="en-US" sz="1400"/>
              <a:t>無線</a:t>
            </a:r>
            <a:r>
              <a:rPr lang="en-US" altLang="ja-JP" sz="1400"/>
              <a:t>LAN</a:t>
            </a:r>
            <a:r>
              <a:rPr lang="ja-JP" altLang="en-US" sz="1400"/>
              <a:t>親機</a:t>
            </a:r>
            <a:r>
              <a:rPr lang="en-US" altLang="ja-JP" sz="1400"/>
              <a:t>/</a:t>
            </a:r>
            <a:br>
              <a:rPr lang="en-US" altLang="ja-JP" sz="1400"/>
            </a:br>
            <a:r>
              <a:rPr lang="ja-JP" altLang="en-US" sz="1400"/>
              <a:t>無線</a:t>
            </a:r>
            <a:r>
              <a:rPr lang="en-US" altLang="ja-JP" sz="1400"/>
              <a:t>LAN</a:t>
            </a:r>
            <a:r>
              <a:rPr lang="ja-JP" altLang="en-US" sz="1400"/>
              <a:t>アクセスポイント</a:t>
            </a: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3211</TotalTime>
  <Words>4537</Words>
  <Application>Microsoft Office PowerPoint</Application>
  <PresentationFormat>画面に合わせる (4:3)</PresentationFormat>
  <Paragraphs>305</Paragraphs>
  <Slides>31</Slides>
  <Notes>0</Notes>
  <HiddenSlides>0</HiddenSlides>
  <MMClips>0</MMClips>
  <ScaleCrop>false</ScaleCrop>
  <HeadingPairs>
    <vt:vector size="6" baseType="variant">
      <vt:variant>
        <vt:lpstr>使用されているフォント</vt:lpstr>
      </vt:variant>
      <vt:variant>
        <vt:i4>1</vt:i4>
      </vt:variant>
      <vt:variant>
        <vt:lpstr>テーマ</vt:lpstr>
      </vt:variant>
      <vt:variant>
        <vt:i4>1</vt:i4>
      </vt:variant>
      <vt:variant>
        <vt:lpstr>スライド タイトル</vt:lpstr>
      </vt:variant>
      <vt:variant>
        <vt:i4>31</vt:i4>
      </vt:variant>
    </vt:vector>
  </HeadingPairs>
  <TitlesOfParts>
    <vt:vector size="33" baseType="lpstr">
      <vt:lpstr>Arial</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 Ota</cp:lastModifiedBy>
  <cp:revision>77</cp:revision>
  <cp:lastPrinted>1601-01-01T00:00:00Z</cp:lastPrinted>
  <dcterms:created xsi:type="dcterms:W3CDTF">2014-03-24T13:08:44Z</dcterms:created>
  <dcterms:modified xsi:type="dcterms:W3CDTF">2022-07-19T02:14:34Z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