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319" r:id="rId3"/>
    <p:sldId id="324" r:id="rId4"/>
    <p:sldId id="325" r:id="rId5"/>
    <p:sldId id="326" r:id="rId6"/>
    <p:sldId id="327" r:id="rId7"/>
    <p:sldId id="321" r:id="rId8"/>
    <p:sldId id="329" r:id="rId9"/>
    <p:sldId id="330" r:id="rId10"/>
    <p:sldId id="331" r:id="rId11"/>
    <p:sldId id="333" r:id="rId12"/>
    <p:sldId id="334" r:id="rId13"/>
    <p:sldId id="335" r:id="rId14"/>
    <p:sldId id="336" r:id="rId15"/>
    <p:sldId id="337" r:id="rId16"/>
    <p:sldId id="338" r:id="rId17"/>
    <p:sldId id="339" r:id="rId18"/>
    <p:sldId id="340" r:id="rId19"/>
    <p:sldId id="344" r:id="rId20"/>
    <p:sldId id="345" r:id="rId21"/>
    <p:sldId id="346" r:id="rId22"/>
    <p:sldId id="343" r:id="rId23"/>
    <p:sldId id="341" r:id="rId24"/>
    <p:sldId id="342" r:id="rId25"/>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DDDDD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0" d="100"/>
          <a:sy n="60" d="100"/>
        </p:scale>
        <p:origin x="147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Sheet3!$B$1</c:f>
              <c:strCache>
                <c:ptCount val="1"/>
                <c:pt idx="0">
                  <c:v>LINE利用時間(分)</c:v>
                </c:pt>
              </c:strCache>
            </c:strRef>
          </c:tx>
          <c:spPr>
            <a:ln w="19050" cap="rnd">
              <a:noFill/>
              <a:round/>
            </a:ln>
            <a:effectLst/>
          </c:spPr>
          <c:marker>
            <c:symbol val="circle"/>
            <c:size val="5"/>
            <c:spPr>
              <a:solidFill>
                <a:schemeClr val="tx1"/>
              </a:solidFill>
              <a:ln w="9525">
                <a:solidFill>
                  <a:schemeClr val="tx1"/>
                </a:solidFill>
              </a:ln>
              <a:effectLst/>
            </c:spPr>
          </c:marker>
          <c:xVal>
            <c:numRef>
              <c:f>Sheet3!$A$2:$A$40</c:f>
              <c:numCache>
                <c:formatCode>General</c:formatCode>
                <c:ptCount val="39"/>
                <c:pt idx="0">
                  <c:v>40</c:v>
                </c:pt>
                <c:pt idx="1">
                  <c:v>60</c:v>
                </c:pt>
                <c:pt idx="2">
                  <c:v>60</c:v>
                </c:pt>
                <c:pt idx="3">
                  <c:v>60</c:v>
                </c:pt>
                <c:pt idx="4">
                  <c:v>60</c:v>
                </c:pt>
                <c:pt idx="5">
                  <c:v>80</c:v>
                </c:pt>
                <c:pt idx="6">
                  <c:v>80</c:v>
                </c:pt>
                <c:pt idx="7">
                  <c:v>100</c:v>
                </c:pt>
                <c:pt idx="8">
                  <c:v>120</c:v>
                </c:pt>
                <c:pt idx="9">
                  <c:v>120</c:v>
                </c:pt>
                <c:pt idx="10">
                  <c:v>120</c:v>
                </c:pt>
                <c:pt idx="11">
                  <c:v>120</c:v>
                </c:pt>
                <c:pt idx="12">
                  <c:v>120</c:v>
                </c:pt>
                <c:pt idx="13">
                  <c:v>120</c:v>
                </c:pt>
                <c:pt idx="14">
                  <c:v>120</c:v>
                </c:pt>
                <c:pt idx="15">
                  <c:v>120</c:v>
                </c:pt>
                <c:pt idx="16">
                  <c:v>120</c:v>
                </c:pt>
                <c:pt idx="17">
                  <c:v>180</c:v>
                </c:pt>
                <c:pt idx="18">
                  <c:v>180</c:v>
                </c:pt>
                <c:pt idx="19">
                  <c:v>180</c:v>
                </c:pt>
                <c:pt idx="20">
                  <c:v>180</c:v>
                </c:pt>
                <c:pt idx="21">
                  <c:v>180</c:v>
                </c:pt>
                <c:pt idx="22">
                  <c:v>180</c:v>
                </c:pt>
                <c:pt idx="23">
                  <c:v>180</c:v>
                </c:pt>
                <c:pt idx="24">
                  <c:v>210</c:v>
                </c:pt>
                <c:pt idx="25">
                  <c:v>210</c:v>
                </c:pt>
                <c:pt idx="26">
                  <c:v>240</c:v>
                </c:pt>
                <c:pt idx="27">
                  <c:v>240</c:v>
                </c:pt>
                <c:pt idx="28">
                  <c:v>240</c:v>
                </c:pt>
                <c:pt idx="29">
                  <c:v>240</c:v>
                </c:pt>
                <c:pt idx="30">
                  <c:v>254</c:v>
                </c:pt>
                <c:pt idx="31">
                  <c:v>300</c:v>
                </c:pt>
                <c:pt idx="32">
                  <c:v>300</c:v>
                </c:pt>
                <c:pt idx="33">
                  <c:v>300</c:v>
                </c:pt>
                <c:pt idx="34">
                  <c:v>300</c:v>
                </c:pt>
                <c:pt idx="35">
                  <c:v>360</c:v>
                </c:pt>
                <c:pt idx="36">
                  <c:v>360</c:v>
                </c:pt>
                <c:pt idx="37">
                  <c:v>400</c:v>
                </c:pt>
                <c:pt idx="38">
                  <c:v>420</c:v>
                </c:pt>
              </c:numCache>
            </c:numRef>
          </c:xVal>
          <c:yVal>
            <c:numRef>
              <c:f>Sheet3!$B$2:$B$40</c:f>
              <c:numCache>
                <c:formatCode>General</c:formatCode>
                <c:ptCount val="39"/>
                <c:pt idx="0">
                  <c:v>10</c:v>
                </c:pt>
                <c:pt idx="1">
                  <c:v>30</c:v>
                </c:pt>
                <c:pt idx="2">
                  <c:v>20</c:v>
                </c:pt>
                <c:pt idx="3">
                  <c:v>5</c:v>
                </c:pt>
                <c:pt idx="4">
                  <c:v>10</c:v>
                </c:pt>
                <c:pt idx="5">
                  <c:v>10</c:v>
                </c:pt>
                <c:pt idx="6">
                  <c:v>10</c:v>
                </c:pt>
                <c:pt idx="7">
                  <c:v>30</c:v>
                </c:pt>
                <c:pt idx="8">
                  <c:v>45</c:v>
                </c:pt>
                <c:pt idx="9">
                  <c:v>10</c:v>
                </c:pt>
                <c:pt idx="10">
                  <c:v>30</c:v>
                </c:pt>
                <c:pt idx="11">
                  <c:v>30</c:v>
                </c:pt>
                <c:pt idx="12">
                  <c:v>10</c:v>
                </c:pt>
                <c:pt idx="13">
                  <c:v>30</c:v>
                </c:pt>
                <c:pt idx="14">
                  <c:v>10</c:v>
                </c:pt>
                <c:pt idx="15">
                  <c:v>10</c:v>
                </c:pt>
                <c:pt idx="16">
                  <c:v>45</c:v>
                </c:pt>
                <c:pt idx="17">
                  <c:v>120</c:v>
                </c:pt>
                <c:pt idx="18">
                  <c:v>5</c:v>
                </c:pt>
                <c:pt idx="19">
                  <c:v>60</c:v>
                </c:pt>
                <c:pt idx="20">
                  <c:v>30</c:v>
                </c:pt>
                <c:pt idx="21">
                  <c:v>15</c:v>
                </c:pt>
                <c:pt idx="22">
                  <c:v>5</c:v>
                </c:pt>
                <c:pt idx="23">
                  <c:v>15</c:v>
                </c:pt>
                <c:pt idx="24">
                  <c:v>30</c:v>
                </c:pt>
                <c:pt idx="25">
                  <c:v>30</c:v>
                </c:pt>
                <c:pt idx="26">
                  <c:v>120</c:v>
                </c:pt>
                <c:pt idx="27">
                  <c:v>30</c:v>
                </c:pt>
                <c:pt idx="28">
                  <c:v>20</c:v>
                </c:pt>
                <c:pt idx="29">
                  <c:v>120</c:v>
                </c:pt>
                <c:pt idx="30">
                  <c:v>51</c:v>
                </c:pt>
                <c:pt idx="31">
                  <c:v>30</c:v>
                </c:pt>
                <c:pt idx="32">
                  <c:v>30</c:v>
                </c:pt>
                <c:pt idx="33">
                  <c:v>30</c:v>
                </c:pt>
                <c:pt idx="34">
                  <c:v>49</c:v>
                </c:pt>
                <c:pt idx="35">
                  <c:v>30</c:v>
                </c:pt>
                <c:pt idx="36">
                  <c:v>120</c:v>
                </c:pt>
                <c:pt idx="37">
                  <c:v>15</c:v>
                </c:pt>
                <c:pt idx="38">
                  <c:v>0</c:v>
                </c:pt>
              </c:numCache>
            </c:numRef>
          </c:yVal>
          <c:smooth val="0"/>
          <c:extLst>
            <c:ext xmlns:c16="http://schemas.microsoft.com/office/drawing/2014/chart" uri="{C3380CC4-5D6E-409C-BE32-E72D297353CC}">
              <c16:uniqueId val="{00000000-5335-4CDD-A571-5E13C78F1E45}"/>
            </c:ext>
          </c:extLst>
        </c:ser>
        <c:dLbls>
          <c:showLegendKey val="0"/>
          <c:showVal val="0"/>
          <c:showCatName val="0"/>
          <c:showSerName val="0"/>
          <c:showPercent val="0"/>
          <c:showBubbleSize val="0"/>
        </c:dLbls>
        <c:axId val="516959567"/>
        <c:axId val="516957487"/>
      </c:scatterChart>
      <c:valAx>
        <c:axId val="51695956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r>
                  <a:rPr lang="ja-JP"/>
                  <a:t>スマホ利用時間</a:t>
                </a:r>
                <a:r>
                  <a:rPr lang="en-US"/>
                  <a:t>(</a:t>
                </a:r>
                <a:r>
                  <a:rPr lang="ja-JP"/>
                  <a:t>分</a:t>
                </a:r>
                <a:r>
                  <a:rPr lang="en-US"/>
                  <a:t>)</a:t>
                </a:r>
                <a:endParaRPr lang="ja-JP"/>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16957487"/>
        <c:crosses val="autoZero"/>
        <c:crossBetween val="midCat"/>
      </c:valAx>
      <c:valAx>
        <c:axId val="51695748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r>
                  <a:rPr lang="en-US"/>
                  <a:t>LINE</a:t>
                </a:r>
                <a:r>
                  <a:rPr lang="ja-JP"/>
                  <a:t>利用時間</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16959567"/>
        <c:crosses val="autoZero"/>
        <c:crossBetween val="midCat"/>
      </c:valAx>
      <c:spPr>
        <a:noFill/>
        <a:ln>
          <a:noFill/>
        </a:ln>
        <a:effectLst/>
      </c:spPr>
    </c:plotArea>
    <c:plotVisOnly val="1"/>
    <c:dispBlanksAs val="gap"/>
    <c:showDLblsOverMax val="0"/>
  </c:chart>
  <c:spPr>
    <a:noFill/>
    <a:ln>
      <a:noFill/>
    </a:ln>
    <a:effectLst/>
  </c:spPr>
  <c:txPr>
    <a:bodyPr/>
    <a:lstStyle/>
    <a:p>
      <a:pPr>
        <a:defRPr sz="1400">
          <a:solidFill>
            <a:schemeClr val="tx1"/>
          </a:solidFill>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Sheet3!$B$1</c:f>
              <c:strCache>
                <c:ptCount val="1"/>
                <c:pt idx="0">
                  <c:v>LINE利用時間(分)</c:v>
                </c:pt>
              </c:strCache>
            </c:strRef>
          </c:tx>
          <c:spPr>
            <a:ln w="19050" cap="rnd">
              <a:noFill/>
              <a:round/>
            </a:ln>
            <a:effectLst/>
          </c:spPr>
          <c:marker>
            <c:symbol val="circle"/>
            <c:size val="5"/>
            <c:spPr>
              <a:solidFill>
                <a:schemeClr val="tx1"/>
              </a:solidFill>
              <a:ln w="9525">
                <a:solidFill>
                  <a:schemeClr val="tx1"/>
                </a:solidFill>
              </a:ln>
              <a:effectLst/>
            </c:spPr>
          </c:marker>
          <c:xVal>
            <c:numRef>
              <c:f>Sheet3!$A$2:$A$40</c:f>
              <c:numCache>
                <c:formatCode>General</c:formatCode>
                <c:ptCount val="39"/>
                <c:pt idx="0">
                  <c:v>40</c:v>
                </c:pt>
                <c:pt idx="1">
                  <c:v>60</c:v>
                </c:pt>
                <c:pt idx="2">
                  <c:v>60</c:v>
                </c:pt>
                <c:pt idx="3">
                  <c:v>60</c:v>
                </c:pt>
                <c:pt idx="4">
                  <c:v>60</c:v>
                </c:pt>
                <c:pt idx="5">
                  <c:v>80</c:v>
                </c:pt>
                <c:pt idx="6">
                  <c:v>80</c:v>
                </c:pt>
                <c:pt idx="7">
                  <c:v>100</c:v>
                </c:pt>
                <c:pt idx="8">
                  <c:v>120</c:v>
                </c:pt>
                <c:pt idx="9">
                  <c:v>120</c:v>
                </c:pt>
                <c:pt idx="10">
                  <c:v>120</c:v>
                </c:pt>
                <c:pt idx="11">
                  <c:v>120</c:v>
                </c:pt>
                <c:pt idx="12">
                  <c:v>120</c:v>
                </c:pt>
                <c:pt idx="13">
                  <c:v>120</c:v>
                </c:pt>
                <c:pt idx="14">
                  <c:v>120</c:v>
                </c:pt>
                <c:pt idx="15">
                  <c:v>120</c:v>
                </c:pt>
                <c:pt idx="16">
                  <c:v>120</c:v>
                </c:pt>
                <c:pt idx="17">
                  <c:v>180</c:v>
                </c:pt>
                <c:pt idx="18">
                  <c:v>180</c:v>
                </c:pt>
                <c:pt idx="19">
                  <c:v>180</c:v>
                </c:pt>
                <c:pt idx="20">
                  <c:v>180</c:v>
                </c:pt>
                <c:pt idx="21">
                  <c:v>180</c:v>
                </c:pt>
                <c:pt idx="22">
                  <c:v>180</c:v>
                </c:pt>
                <c:pt idx="23">
                  <c:v>180</c:v>
                </c:pt>
                <c:pt idx="24">
                  <c:v>210</c:v>
                </c:pt>
                <c:pt idx="25">
                  <c:v>210</c:v>
                </c:pt>
                <c:pt idx="26">
                  <c:v>240</c:v>
                </c:pt>
                <c:pt idx="27">
                  <c:v>240</c:v>
                </c:pt>
                <c:pt idx="28">
                  <c:v>240</c:v>
                </c:pt>
                <c:pt idx="29">
                  <c:v>240</c:v>
                </c:pt>
                <c:pt idx="30">
                  <c:v>254</c:v>
                </c:pt>
                <c:pt idx="31">
                  <c:v>300</c:v>
                </c:pt>
                <c:pt idx="32">
                  <c:v>300</c:v>
                </c:pt>
                <c:pt idx="33">
                  <c:v>300</c:v>
                </c:pt>
                <c:pt idx="34">
                  <c:v>300</c:v>
                </c:pt>
                <c:pt idx="35">
                  <c:v>360</c:v>
                </c:pt>
                <c:pt idx="36">
                  <c:v>360</c:v>
                </c:pt>
                <c:pt idx="37">
                  <c:v>400</c:v>
                </c:pt>
                <c:pt idx="38">
                  <c:v>420</c:v>
                </c:pt>
              </c:numCache>
            </c:numRef>
          </c:xVal>
          <c:yVal>
            <c:numRef>
              <c:f>Sheet3!$B$2:$B$40</c:f>
              <c:numCache>
                <c:formatCode>General</c:formatCode>
                <c:ptCount val="39"/>
                <c:pt idx="0">
                  <c:v>10</c:v>
                </c:pt>
                <c:pt idx="1">
                  <c:v>30</c:v>
                </c:pt>
                <c:pt idx="2">
                  <c:v>20</c:v>
                </c:pt>
                <c:pt idx="3">
                  <c:v>5</c:v>
                </c:pt>
                <c:pt idx="4">
                  <c:v>10</c:v>
                </c:pt>
                <c:pt idx="5">
                  <c:v>10</c:v>
                </c:pt>
                <c:pt idx="6">
                  <c:v>10</c:v>
                </c:pt>
                <c:pt idx="7">
                  <c:v>30</c:v>
                </c:pt>
                <c:pt idx="8">
                  <c:v>45</c:v>
                </c:pt>
                <c:pt idx="9">
                  <c:v>10</c:v>
                </c:pt>
                <c:pt idx="10">
                  <c:v>30</c:v>
                </c:pt>
                <c:pt idx="11">
                  <c:v>30</c:v>
                </c:pt>
                <c:pt idx="12">
                  <c:v>10</c:v>
                </c:pt>
                <c:pt idx="13">
                  <c:v>30</c:v>
                </c:pt>
                <c:pt idx="14">
                  <c:v>10</c:v>
                </c:pt>
                <c:pt idx="15">
                  <c:v>10</c:v>
                </c:pt>
                <c:pt idx="16">
                  <c:v>45</c:v>
                </c:pt>
                <c:pt idx="17">
                  <c:v>120</c:v>
                </c:pt>
                <c:pt idx="18">
                  <c:v>5</c:v>
                </c:pt>
                <c:pt idx="19">
                  <c:v>60</c:v>
                </c:pt>
                <c:pt idx="20">
                  <c:v>30</c:v>
                </c:pt>
                <c:pt idx="21">
                  <c:v>15</c:v>
                </c:pt>
                <c:pt idx="22">
                  <c:v>5</c:v>
                </c:pt>
                <c:pt idx="23">
                  <c:v>15</c:v>
                </c:pt>
                <c:pt idx="24">
                  <c:v>30</c:v>
                </c:pt>
                <c:pt idx="25">
                  <c:v>30</c:v>
                </c:pt>
                <c:pt idx="26">
                  <c:v>120</c:v>
                </c:pt>
                <c:pt idx="27">
                  <c:v>30</c:v>
                </c:pt>
                <c:pt idx="28">
                  <c:v>20</c:v>
                </c:pt>
                <c:pt idx="29">
                  <c:v>120</c:v>
                </c:pt>
                <c:pt idx="30">
                  <c:v>51</c:v>
                </c:pt>
                <c:pt idx="31">
                  <c:v>30</c:v>
                </c:pt>
                <c:pt idx="32">
                  <c:v>30</c:v>
                </c:pt>
                <c:pt idx="33">
                  <c:v>30</c:v>
                </c:pt>
                <c:pt idx="34">
                  <c:v>49</c:v>
                </c:pt>
                <c:pt idx="35">
                  <c:v>30</c:v>
                </c:pt>
                <c:pt idx="36">
                  <c:v>120</c:v>
                </c:pt>
                <c:pt idx="37">
                  <c:v>15</c:v>
                </c:pt>
                <c:pt idx="38">
                  <c:v>0</c:v>
                </c:pt>
              </c:numCache>
            </c:numRef>
          </c:yVal>
          <c:smooth val="0"/>
          <c:extLst>
            <c:ext xmlns:c16="http://schemas.microsoft.com/office/drawing/2014/chart" uri="{C3380CC4-5D6E-409C-BE32-E72D297353CC}">
              <c16:uniqueId val="{00000000-5335-4CDD-A571-5E13C78F1E45}"/>
            </c:ext>
          </c:extLst>
        </c:ser>
        <c:dLbls>
          <c:showLegendKey val="0"/>
          <c:showVal val="0"/>
          <c:showCatName val="0"/>
          <c:showSerName val="0"/>
          <c:showPercent val="0"/>
          <c:showBubbleSize val="0"/>
        </c:dLbls>
        <c:axId val="516959567"/>
        <c:axId val="516957487"/>
      </c:scatterChart>
      <c:valAx>
        <c:axId val="516959567"/>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16957487"/>
        <c:crosses val="autoZero"/>
        <c:crossBetween val="midCat"/>
      </c:valAx>
      <c:valAx>
        <c:axId val="51695748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16959567"/>
        <c:crosses val="autoZero"/>
        <c:crossBetween val="midCat"/>
      </c:valAx>
      <c:spPr>
        <a:noFill/>
        <a:ln>
          <a:noFill/>
        </a:ln>
        <a:effectLst/>
      </c:spPr>
    </c:plotArea>
    <c:plotVisOnly val="1"/>
    <c:dispBlanksAs val="gap"/>
    <c:showDLblsOverMax val="0"/>
  </c:chart>
  <c:spPr>
    <a:noFill/>
    <a:ln>
      <a:noFill/>
    </a:ln>
    <a:effectLst/>
  </c:spPr>
  <c:txPr>
    <a:bodyPr/>
    <a:lstStyle/>
    <a:p>
      <a:pPr>
        <a:defRPr sz="1400">
          <a:solidFill>
            <a:schemeClr val="tx1"/>
          </a:solidFill>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Sheet3!$E$1</c:f>
              <c:strCache>
                <c:ptCount val="1"/>
                <c:pt idx="0">
                  <c:v>LINE利用時間(分)</c:v>
                </c:pt>
              </c:strCache>
            </c:strRef>
          </c:tx>
          <c:spPr>
            <a:ln w="19050" cap="rnd">
              <a:noFill/>
              <a:round/>
            </a:ln>
            <a:effectLst/>
          </c:spPr>
          <c:marker>
            <c:symbol val="circle"/>
            <c:size val="5"/>
            <c:spPr>
              <a:solidFill>
                <a:schemeClr val="tx1"/>
              </a:solidFill>
              <a:ln w="9525">
                <a:solidFill>
                  <a:schemeClr val="accent1"/>
                </a:solidFill>
              </a:ln>
              <a:effectLst/>
            </c:spPr>
          </c:marker>
          <c:xVal>
            <c:numRef>
              <c:f>Sheet3!$D$2:$D$40</c:f>
              <c:numCache>
                <c:formatCode>General</c:formatCode>
                <c:ptCount val="39"/>
                <c:pt idx="0">
                  <c:v>28</c:v>
                </c:pt>
                <c:pt idx="1">
                  <c:v>195</c:v>
                </c:pt>
                <c:pt idx="2">
                  <c:v>274</c:v>
                </c:pt>
                <c:pt idx="3">
                  <c:v>214</c:v>
                </c:pt>
                <c:pt idx="4">
                  <c:v>23</c:v>
                </c:pt>
                <c:pt idx="5">
                  <c:v>188</c:v>
                </c:pt>
                <c:pt idx="6">
                  <c:v>185</c:v>
                </c:pt>
                <c:pt idx="7">
                  <c:v>416</c:v>
                </c:pt>
                <c:pt idx="8">
                  <c:v>29</c:v>
                </c:pt>
                <c:pt idx="9">
                  <c:v>387</c:v>
                </c:pt>
                <c:pt idx="10">
                  <c:v>98</c:v>
                </c:pt>
                <c:pt idx="11">
                  <c:v>364</c:v>
                </c:pt>
                <c:pt idx="12">
                  <c:v>411</c:v>
                </c:pt>
                <c:pt idx="13">
                  <c:v>75</c:v>
                </c:pt>
                <c:pt idx="14">
                  <c:v>158</c:v>
                </c:pt>
                <c:pt idx="15">
                  <c:v>253</c:v>
                </c:pt>
                <c:pt idx="16">
                  <c:v>337</c:v>
                </c:pt>
                <c:pt idx="17">
                  <c:v>270</c:v>
                </c:pt>
                <c:pt idx="18">
                  <c:v>127</c:v>
                </c:pt>
                <c:pt idx="19">
                  <c:v>273</c:v>
                </c:pt>
                <c:pt idx="20">
                  <c:v>134</c:v>
                </c:pt>
                <c:pt idx="21">
                  <c:v>44</c:v>
                </c:pt>
                <c:pt idx="22">
                  <c:v>157</c:v>
                </c:pt>
                <c:pt idx="23">
                  <c:v>320</c:v>
                </c:pt>
                <c:pt idx="24">
                  <c:v>394</c:v>
                </c:pt>
                <c:pt idx="25">
                  <c:v>1</c:v>
                </c:pt>
                <c:pt idx="26">
                  <c:v>326</c:v>
                </c:pt>
                <c:pt idx="27">
                  <c:v>300</c:v>
                </c:pt>
                <c:pt idx="28">
                  <c:v>128</c:v>
                </c:pt>
                <c:pt idx="29">
                  <c:v>279</c:v>
                </c:pt>
                <c:pt idx="30">
                  <c:v>163</c:v>
                </c:pt>
                <c:pt idx="31">
                  <c:v>193</c:v>
                </c:pt>
                <c:pt idx="32">
                  <c:v>142</c:v>
                </c:pt>
                <c:pt idx="33">
                  <c:v>244</c:v>
                </c:pt>
                <c:pt idx="34">
                  <c:v>395</c:v>
                </c:pt>
                <c:pt idx="35">
                  <c:v>230</c:v>
                </c:pt>
                <c:pt idx="36">
                  <c:v>155</c:v>
                </c:pt>
                <c:pt idx="37">
                  <c:v>99</c:v>
                </c:pt>
                <c:pt idx="38">
                  <c:v>354</c:v>
                </c:pt>
              </c:numCache>
            </c:numRef>
          </c:xVal>
          <c:yVal>
            <c:numRef>
              <c:f>Sheet3!$E$2:$E$40</c:f>
              <c:numCache>
                <c:formatCode>General</c:formatCode>
                <c:ptCount val="39"/>
                <c:pt idx="0">
                  <c:v>9</c:v>
                </c:pt>
                <c:pt idx="1">
                  <c:v>65</c:v>
                </c:pt>
                <c:pt idx="2">
                  <c:v>91</c:v>
                </c:pt>
                <c:pt idx="3">
                  <c:v>71</c:v>
                </c:pt>
                <c:pt idx="4">
                  <c:v>7</c:v>
                </c:pt>
                <c:pt idx="5">
                  <c:v>62</c:v>
                </c:pt>
                <c:pt idx="6">
                  <c:v>61</c:v>
                </c:pt>
                <c:pt idx="7">
                  <c:v>138</c:v>
                </c:pt>
                <c:pt idx="8">
                  <c:v>9</c:v>
                </c:pt>
                <c:pt idx="9">
                  <c:v>129</c:v>
                </c:pt>
                <c:pt idx="10">
                  <c:v>32</c:v>
                </c:pt>
                <c:pt idx="11">
                  <c:v>121</c:v>
                </c:pt>
                <c:pt idx="12">
                  <c:v>137</c:v>
                </c:pt>
                <c:pt idx="13">
                  <c:v>25</c:v>
                </c:pt>
                <c:pt idx="14">
                  <c:v>52</c:v>
                </c:pt>
                <c:pt idx="15">
                  <c:v>84</c:v>
                </c:pt>
                <c:pt idx="16">
                  <c:v>112</c:v>
                </c:pt>
                <c:pt idx="17">
                  <c:v>90</c:v>
                </c:pt>
                <c:pt idx="18">
                  <c:v>42</c:v>
                </c:pt>
                <c:pt idx="19">
                  <c:v>91</c:v>
                </c:pt>
                <c:pt idx="20">
                  <c:v>44</c:v>
                </c:pt>
                <c:pt idx="21">
                  <c:v>14</c:v>
                </c:pt>
                <c:pt idx="22">
                  <c:v>52</c:v>
                </c:pt>
                <c:pt idx="23">
                  <c:v>106</c:v>
                </c:pt>
                <c:pt idx="24">
                  <c:v>131</c:v>
                </c:pt>
                <c:pt idx="25">
                  <c:v>0</c:v>
                </c:pt>
                <c:pt idx="26">
                  <c:v>108</c:v>
                </c:pt>
                <c:pt idx="27">
                  <c:v>100</c:v>
                </c:pt>
                <c:pt idx="28">
                  <c:v>42</c:v>
                </c:pt>
                <c:pt idx="29">
                  <c:v>93</c:v>
                </c:pt>
                <c:pt idx="30">
                  <c:v>54</c:v>
                </c:pt>
                <c:pt idx="31">
                  <c:v>64</c:v>
                </c:pt>
                <c:pt idx="32">
                  <c:v>47</c:v>
                </c:pt>
                <c:pt idx="33">
                  <c:v>81</c:v>
                </c:pt>
                <c:pt idx="34">
                  <c:v>131</c:v>
                </c:pt>
                <c:pt idx="35">
                  <c:v>76</c:v>
                </c:pt>
                <c:pt idx="36">
                  <c:v>51</c:v>
                </c:pt>
                <c:pt idx="37">
                  <c:v>33</c:v>
                </c:pt>
                <c:pt idx="38">
                  <c:v>118</c:v>
                </c:pt>
              </c:numCache>
            </c:numRef>
          </c:yVal>
          <c:smooth val="0"/>
          <c:extLst>
            <c:ext xmlns:c16="http://schemas.microsoft.com/office/drawing/2014/chart" uri="{C3380CC4-5D6E-409C-BE32-E72D297353CC}">
              <c16:uniqueId val="{00000000-721A-4B68-8111-59E3EBD1E8C6}"/>
            </c:ext>
          </c:extLst>
        </c:ser>
        <c:dLbls>
          <c:showLegendKey val="0"/>
          <c:showVal val="0"/>
          <c:showCatName val="0"/>
          <c:showSerName val="0"/>
          <c:showPercent val="0"/>
          <c:showBubbleSize val="0"/>
        </c:dLbls>
        <c:axId val="1542371264"/>
        <c:axId val="1542373760"/>
      </c:scatterChart>
      <c:valAx>
        <c:axId val="154237126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42373760"/>
        <c:crosses val="autoZero"/>
        <c:crossBetween val="midCat"/>
      </c:valAx>
      <c:valAx>
        <c:axId val="15423737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42371264"/>
        <c:crosses val="autoZero"/>
        <c:crossBetween val="midCat"/>
      </c:valAx>
      <c:spPr>
        <a:noFill/>
        <a:ln>
          <a:noFill/>
        </a:ln>
        <a:effectLst/>
      </c:spPr>
    </c:plotArea>
    <c:plotVisOnly val="1"/>
    <c:dispBlanksAs val="gap"/>
    <c:showDLblsOverMax val="0"/>
  </c:chart>
  <c:spPr>
    <a:noFill/>
    <a:ln>
      <a:noFill/>
    </a:ln>
    <a:effectLst/>
  </c:spPr>
  <c:txPr>
    <a:bodyPr/>
    <a:lstStyle/>
    <a:p>
      <a:pPr>
        <a:defRPr sz="14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Sheet3!$H$1</c:f>
              <c:strCache>
                <c:ptCount val="1"/>
                <c:pt idx="0">
                  <c:v>LINE利用時間(分)</c:v>
                </c:pt>
              </c:strCache>
            </c:strRef>
          </c:tx>
          <c:spPr>
            <a:ln w="19050" cap="rnd">
              <a:noFill/>
              <a:round/>
            </a:ln>
            <a:effectLst/>
          </c:spPr>
          <c:marker>
            <c:symbol val="circle"/>
            <c:size val="5"/>
            <c:spPr>
              <a:solidFill>
                <a:schemeClr val="tx1"/>
              </a:solidFill>
              <a:ln w="9525">
                <a:solidFill>
                  <a:schemeClr val="accent1"/>
                </a:solidFill>
              </a:ln>
              <a:effectLst/>
            </c:spPr>
          </c:marker>
          <c:xVal>
            <c:numRef>
              <c:f>Sheet3!$G$2:$G$40</c:f>
              <c:numCache>
                <c:formatCode>General</c:formatCode>
                <c:ptCount val="39"/>
                <c:pt idx="0">
                  <c:v>207</c:v>
                </c:pt>
                <c:pt idx="1">
                  <c:v>266</c:v>
                </c:pt>
                <c:pt idx="2">
                  <c:v>146</c:v>
                </c:pt>
                <c:pt idx="3">
                  <c:v>259</c:v>
                </c:pt>
                <c:pt idx="4">
                  <c:v>103</c:v>
                </c:pt>
                <c:pt idx="5">
                  <c:v>376</c:v>
                </c:pt>
                <c:pt idx="6">
                  <c:v>169</c:v>
                </c:pt>
                <c:pt idx="7">
                  <c:v>168</c:v>
                </c:pt>
                <c:pt idx="8">
                  <c:v>253</c:v>
                </c:pt>
                <c:pt idx="9">
                  <c:v>210</c:v>
                </c:pt>
                <c:pt idx="10">
                  <c:v>269</c:v>
                </c:pt>
                <c:pt idx="11">
                  <c:v>308</c:v>
                </c:pt>
                <c:pt idx="12">
                  <c:v>170</c:v>
                </c:pt>
                <c:pt idx="13">
                  <c:v>216</c:v>
                </c:pt>
                <c:pt idx="14">
                  <c:v>113</c:v>
                </c:pt>
                <c:pt idx="15">
                  <c:v>200</c:v>
                </c:pt>
                <c:pt idx="16">
                  <c:v>201</c:v>
                </c:pt>
                <c:pt idx="17">
                  <c:v>155</c:v>
                </c:pt>
                <c:pt idx="18">
                  <c:v>237</c:v>
                </c:pt>
                <c:pt idx="19">
                  <c:v>291</c:v>
                </c:pt>
                <c:pt idx="20">
                  <c:v>175</c:v>
                </c:pt>
                <c:pt idx="21">
                  <c:v>217</c:v>
                </c:pt>
                <c:pt idx="22">
                  <c:v>202</c:v>
                </c:pt>
                <c:pt idx="23">
                  <c:v>196</c:v>
                </c:pt>
                <c:pt idx="24">
                  <c:v>225</c:v>
                </c:pt>
                <c:pt idx="25">
                  <c:v>303</c:v>
                </c:pt>
                <c:pt idx="26">
                  <c:v>107</c:v>
                </c:pt>
                <c:pt idx="27">
                  <c:v>292</c:v>
                </c:pt>
                <c:pt idx="28">
                  <c:v>175</c:v>
                </c:pt>
                <c:pt idx="29">
                  <c:v>65</c:v>
                </c:pt>
                <c:pt idx="30">
                  <c:v>332</c:v>
                </c:pt>
                <c:pt idx="31">
                  <c:v>225</c:v>
                </c:pt>
                <c:pt idx="32">
                  <c:v>186</c:v>
                </c:pt>
                <c:pt idx="33">
                  <c:v>230</c:v>
                </c:pt>
                <c:pt idx="34">
                  <c:v>204</c:v>
                </c:pt>
                <c:pt idx="35">
                  <c:v>107</c:v>
                </c:pt>
                <c:pt idx="36">
                  <c:v>216</c:v>
                </c:pt>
                <c:pt idx="37">
                  <c:v>208</c:v>
                </c:pt>
                <c:pt idx="38">
                  <c:v>205</c:v>
                </c:pt>
              </c:numCache>
            </c:numRef>
          </c:xVal>
          <c:yVal>
            <c:numRef>
              <c:f>Sheet3!$H$2:$H$40</c:f>
              <c:numCache>
                <c:formatCode>General</c:formatCode>
                <c:ptCount val="39"/>
                <c:pt idx="0">
                  <c:v>25</c:v>
                </c:pt>
                <c:pt idx="1">
                  <c:v>49</c:v>
                </c:pt>
                <c:pt idx="2">
                  <c:v>66</c:v>
                </c:pt>
                <c:pt idx="3">
                  <c:v>61</c:v>
                </c:pt>
                <c:pt idx="4">
                  <c:v>100</c:v>
                </c:pt>
                <c:pt idx="5">
                  <c:v>42</c:v>
                </c:pt>
                <c:pt idx="6">
                  <c:v>75</c:v>
                </c:pt>
                <c:pt idx="7">
                  <c:v>48</c:v>
                </c:pt>
                <c:pt idx="8">
                  <c:v>56</c:v>
                </c:pt>
                <c:pt idx="9">
                  <c:v>71</c:v>
                </c:pt>
                <c:pt idx="10">
                  <c:v>91</c:v>
                </c:pt>
                <c:pt idx="11">
                  <c:v>77</c:v>
                </c:pt>
                <c:pt idx="12">
                  <c:v>22</c:v>
                </c:pt>
                <c:pt idx="13">
                  <c:v>79</c:v>
                </c:pt>
                <c:pt idx="14">
                  <c:v>58</c:v>
                </c:pt>
                <c:pt idx="15">
                  <c:v>75</c:v>
                </c:pt>
                <c:pt idx="16">
                  <c:v>64</c:v>
                </c:pt>
                <c:pt idx="17">
                  <c:v>40</c:v>
                </c:pt>
                <c:pt idx="18">
                  <c:v>82</c:v>
                </c:pt>
                <c:pt idx="19">
                  <c:v>72</c:v>
                </c:pt>
                <c:pt idx="20">
                  <c:v>87</c:v>
                </c:pt>
                <c:pt idx="21">
                  <c:v>50</c:v>
                </c:pt>
                <c:pt idx="22">
                  <c:v>83</c:v>
                </c:pt>
                <c:pt idx="23">
                  <c:v>53</c:v>
                </c:pt>
                <c:pt idx="24">
                  <c:v>87</c:v>
                </c:pt>
                <c:pt idx="25">
                  <c:v>62</c:v>
                </c:pt>
                <c:pt idx="26">
                  <c:v>57</c:v>
                </c:pt>
                <c:pt idx="27">
                  <c:v>103</c:v>
                </c:pt>
                <c:pt idx="28">
                  <c:v>84</c:v>
                </c:pt>
                <c:pt idx="29">
                  <c:v>53</c:v>
                </c:pt>
                <c:pt idx="30">
                  <c:v>46</c:v>
                </c:pt>
                <c:pt idx="31">
                  <c:v>114</c:v>
                </c:pt>
                <c:pt idx="32">
                  <c:v>33</c:v>
                </c:pt>
                <c:pt idx="33">
                  <c:v>78</c:v>
                </c:pt>
                <c:pt idx="34">
                  <c:v>80</c:v>
                </c:pt>
                <c:pt idx="35">
                  <c:v>76</c:v>
                </c:pt>
                <c:pt idx="36">
                  <c:v>69</c:v>
                </c:pt>
                <c:pt idx="37">
                  <c:v>77</c:v>
                </c:pt>
                <c:pt idx="38">
                  <c:v>92</c:v>
                </c:pt>
              </c:numCache>
            </c:numRef>
          </c:yVal>
          <c:smooth val="0"/>
          <c:extLst>
            <c:ext xmlns:c16="http://schemas.microsoft.com/office/drawing/2014/chart" uri="{C3380CC4-5D6E-409C-BE32-E72D297353CC}">
              <c16:uniqueId val="{00000000-6455-47C2-A359-516C3E6CEB36}"/>
            </c:ext>
          </c:extLst>
        </c:ser>
        <c:dLbls>
          <c:showLegendKey val="0"/>
          <c:showVal val="0"/>
          <c:showCatName val="0"/>
          <c:showSerName val="0"/>
          <c:showPercent val="0"/>
          <c:showBubbleSize val="0"/>
        </c:dLbls>
        <c:axId val="1686620144"/>
        <c:axId val="1686622224"/>
      </c:scatterChart>
      <c:valAx>
        <c:axId val="1686620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86622224"/>
        <c:crosses val="autoZero"/>
        <c:crossBetween val="midCat"/>
      </c:valAx>
      <c:valAx>
        <c:axId val="1686622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86620144"/>
        <c:crosses val="autoZero"/>
        <c:crossBetween val="midCat"/>
      </c:valAx>
      <c:spPr>
        <a:noFill/>
        <a:ln>
          <a:noFill/>
        </a:ln>
        <a:effectLst/>
      </c:spPr>
    </c:plotArea>
    <c:plotVisOnly val="1"/>
    <c:dispBlanksAs val="gap"/>
    <c:showDLblsOverMax val="0"/>
  </c:chart>
  <c:spPr>
    <a:noFill/>
    <a:ln>
      <a:noFill/>
    </a:ln>
    <a:effectLst/>
  </c:spPr>
  <c:txPr>
    <a:bodyPr/>
    <a:lstStyle/>
    <a:p>
      <a:pPr>
        <a:defRPr sz="14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920" b="0" i="0" u="none" strike="noStrike" kern="1200" spc="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ja-JP"/>
              <a:t>休日のゲーム時間</a:t>
            </a:r>
          </a:p>
        </c:rich>
      </c:tx>
      <c:overlay val="0"/>
      <c:spPr>
        <a:noFill/>
        <a:ln>
          <a:noFill/>
        </a:ln>
        <a:effectLst/>
      </c:spPr>
      <c:txPr>
        <a:bodyPr rot="0" spcFirstLastPara="1" vertOverflow="ellipsis" vert="horz" wrap="square" anchor="ctr" anchorCtr="1"/>
        <a:lstStyle/>
        <a:p>
          <a:pPr>
            <a:defRPr sz="1920" b="0" i="0" u="none" strike="noStrike" kern="1200" spc="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autoTitleDeleted val="0"/>
    <c:plotArea>
      <c:layout/>
      <c:barChart>
        <c:barDir val="col"/>
        <c:grouping val="clustered"/>
        <c:varyColors val="0"/>
        <c:ser>
          <c:idx val="0"/>
          <c:order val="0"/>
          <c:spPr>
            <a:solidFill>
              <a:schemeClr val="accent1"/>
            </a:solidFill>
            <a:ln>
              <a:noFill/>
            </a:ln>
            <a:effectLst/>
          </c:spPr>
          <c:invertIfNegative val="0"/>
          <c:cat>
            <c:strRef>
              <c:f>Sheet5!$A$11:$A$12</c:f>
              <c:strCache>
                <c:ptCount val="2"/>
                <c:pt idx="0">
                  <c:v>女子</c:v>
                </c:pt>
                <c:pt idx="1">
                  <c:v>男子</c:v>
                </c:pt>
              </c:strCache>
            </c:strRef>
          </c:cat>
          <c:val>
            <c:numRef>
              <c:f>Sheet5!$B$11:$B$12</c:f>
              <c:numCache>
                <c:formatCode>General</c:formatCode>
                <c:ptCount val="2"/>
                <c:pt idx="0">
                  <c:v>168.2608695652174</c:v>
                </c:pt>
                <c:pt idx="1">
                  <c:v>246.5</c:v>
                </c:pt>
              </c:numCache>
            </c:numRef>
          </c:val>
          <c:extLst>
            <c:ext xmlns:c16="http://schemas.microsoft.com/office/drawing/2014/chart" uri="{C3380CC4-5D6E-409C-BE32-E72D297353CC}">
              <c16:uniqueId val="{00000000-6A3B-4123-BBE9-2F9568BBDC50}"/>
            </c:ext>
          </c:extLst>
        </c:ser>
        <c:dLbls>
          <c:showLegendKey val="0"/>
          <c:showVal val="0"/>
          <c:showCatName val="0"/>
          <c:showSerName val="0"/>
          <c:showPercent val="0"/>
          <c:showBubbleSize val="0"/>
        </c:dLbls>
        <c:gapWidth val="219"/>
        <c:overlap val="-27"/>
        <c:axId val="1684112768"/>
        <c:axId val="1684109856"/>
      </c:barChart>
      <c:catAx>
        <c:axId val="1684112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84109856"/>
        <c:crosses val="autoZero"/>
        <c:auto val="1"/>
        <c:lblAlgn val="ctr"/>
        <c:lblOffset val="100"/>
        <c:noMultiLvlLbl val="0"/>
      </c:catAx>
      <c:valAx>
        <c:axId val="1684109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84112768"/>
        <c:crosses val="autoZero"/>
        <c:crossBetween val="between"/>
      </c:valAx>
      <c:spPr>
        <a:noFill/>
        <a:ln>
          <a:noFill/>
        </a:ln>
        <a:effectLst/>
      </c:spPr>
    </c:plotArea>
    <c:plotVisOnly val="1"/>
    <c:dispBlanksAs val="gap"/>
    <c:showDLblsOverMax val="0"/>
  </c:chart>
  <c:spPr>
    <a:noFill/>
    <a:ln>
      <a:noFill/>
    </a:ln>
    <a:effectLst/>
  </c:spPr>
  <c:txPr>
    <a:bodyPr/>
    <a:lstStyle/>
    <a:p>
      <a:pPr>
        <a:defRPr sz="16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ja-JP"/>
              <a:t>ドラクエの転職傾向と勉強時間</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autoTitleDeleted val="0"/>
    <c:plotArea>
      <c:layout/>
      <c:barChart>
        <c:barDir val="col"/>
        <c:grouping val="clustered"/>
        <c:varyColors val="0"/>
        <c:ser>
          <c:idx val="0"/>
          <c:order val="0"/>
          <c:spPr>
            <a:solidFill>
              <a:schemeClr val="accent1"/>
            </a:solidFill>
            <a:ln>
              <a:noFill/>
            </a:ln>
            <a:effectLst/>
          </c:spPr>
          <c:invertIfNegative val="0"/>
          <c:cat>
            <c:strRef>
              <c:f>Sheet9!$A$12:$A$14</c:f>
              <c:strCache>
                <c:ptCount val="3"/>
                <c:pt idx="0">
                  <c:v>バトルマスター</c:v>
                </c:pt>
                <c:pt idx="1">
                  <c:v>賢者</c:v>
                </c:pt>
                <c:pt idx="2">
                  <c:v>その他(興味なし)</c:v>
                </c:pt>
              </c:strCache>
            </c:strRef>
          </c:cat>
          <c:val>
            <c:numRef>
              <c:f>Sheet9!$B$12:$B$14</c:f>
              <c:numCache>
                <c:formatCode>General</c:formatCode>
                <c:ptCount val="3"/>
                <c:pt idx="0">
                  <c:v>24.444444444444443</c:v>
                </c:pt>
                <c:pt idx="1">
                  <c:v>28.846153846153847</c:v>
                </c:pt>
                <c:pt idx="2">
                  <c:v>11.029411764705882</c:v>
                </c:pt>
              </c:numCache>
            </c:numRef>
          </c:val>
          <c:extLst>
            <c:ext xmlns:c16="http://schemas.microsoft.com/office/drawing/2014/chart" uri="{C3380CC4-5D6E-409C-BE32-E72D297353CC}">
              <c16:uniqueId val="{00000000-4671-4CE8-9CE4-9217ABB36E49}"/>
            </c:ext>
          </c:extLst>
        </c:ser>
        <c:dLbls>
          <c:showLegendKey val="0"/>
          <c:showVal val="0"/>
          <c:showCatName val="0"/>
          <c:showSerName val="0"/>
          <c:showPercent val="0"/>
          <c:showBubbleSize val="0"/>
        </c:dLbls>
        <c:gapWidth val="219"/>
        <c:overlap val="-27"/>
        <c:axId val="180518144"/>
        <c:axId val="180513984"/>
      </c:barChart>
      <c:catAx>
        <c:axId val="180518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80513984"/>
        <c:crosses val="autoZero"/>
        <c:auto val="1"/>
        <c:lblAlgn val="ctr"/>
        <c:lblOffset val="100"/>
        <c:noMultiLvlLbl val="0"/>
      </c:catAx>
      <c:valAx>
        <c:axId val="1805139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80518144"/>
        <c:crosses val="autoZero"/>
        <c:crossBetween val="between"/>
      </c:valAx>
      <c:spPr>
        <a:noFill/>
        <a:ln>
          <a:noFill/>
        </a:ln>
        <a:effectLst/>
      </c:spPr>
    </c:plotArea>
    <c:plotVisOnly val="1"/>
    <c:dispBlanksAs val="gap"/>
    <c:showDLblsOverMax val="0"/>
  </c:chart>
  <c:spPr>
    <a:noFill/>
    <a:ln>
      <a:noFill/>
    </a:ln>
    <a:effectLst/>
  </c:spPr>
  <c:txPr>
    <a:bodyPr/>
    <a:lstStyle/>
    <a:p>
      <a:pPr>
        <a:defRPr sz="14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78DBCE9A-26CC-4D07-A209-6BB131C1C5BE}"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3CBC06A1-2E29-468E-944F-C6BB68756824}" type="slidenum">
              <a:rPr lang="en-US" altLang="ja-JP"/>
              <a:pPr/>
              <a:t>‹#›</a:t>
            </a:fld>
            <a:endParaRPr lang="en-US" altLang="ja-JP"/>
          </a:p>
        </p:txBody>
      </p:sp>
    </p:spTree>
    <p:extLst>
      <p:ext uri="{BB962C8B-B14F-4D97-AF65-F5344CB8AC3E}">
        <p14:creationId xmlns:p14="http://schemas.microsoft.com/office/powerpoint/2010/main" val="262642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74B7B7AF-DAA1-4AED-9B3F-FDF7A5F20F34}" type="slidenum">
              <a:rPr lang="en-US" altLang="ja-JP"/>
              <a:pPr/>
              <a:t>‹#›</a:t>
            </a:fld>
            <a:endParaRPr lang="en-US" altLang="ja-JP"/>
          </a:p>
        </p:txBody>
      </p:sp>
    </p:spTree>
    <p:extLst>
      <p:ext uri="{BB962C8B-B14F-4D97-AF65-F5344CB8AC3E}">
        <p14:creationId xmlns:p14="http://schemas.microsoft.com/office/powerpoint/2010/main" val="2008300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FBBA63BE-EF9C-481B-A0CF-F9F6D35C322A}" type="slidenum">
              <a:rPr lang="en-US" altLang="ja-JP"/>
              <a:pPr/>
              <a:t>‹#›</a:t>
            </a:fld>
            <a:endParaRPr lang="en-US" altLang="ja-JP"/>
          </a:p>
        </p:txBody>
      </p:sp>
    </p:spTree>
    <p:extLst>
      <p:ext uri="{BB962C8B-B14F-4D97-AF65-F5344CB8AC3E}">
        <p14:creationId xmlns:p14="http://schemas.microsoft.com/office/powerpoint/2010/main" val="2739110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44F9F440-CD72-4B90-8F0F-DCDDDDF73D90}" type="slidenum">
              <a:rPr lang="en-US" altLang="ja-JP"/>
              <a:pPr/>
              <a:t>‹#›</a:t>
            </a:fld>
            <a:endParaRPr lang="en-US" altLang="ja-JP"/>
          </a:p>
        </p:txBody>
      </p:sp>
    </p:spTree>
    <p:extLst>
      <p:ext uri="{BB962C8B-B14F-4D97-AF65-F5344CB8AC3E}">
        <p14:creationId xmlns:p14="http://schemas.microsoft.com/office/powerpoint/2010/main" val="3050003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8D6470D5-5D0E-48EB-8541-AB3085A30992}" type="slidenum">
              <a:rPr lang="en-US" altLang="ja-JP"/>
              <a:pPr/>
              <a:t>‹#›</a:t>
            </a:fld>
            <a:endParaRPr lang="en-US" altLang="ja-JP"/>
          </a:p>
        </p:txBody>
      </p:sp>
    </p:spTree>
    <p:extLst>
      <p:ext uri="{BB962C8B-B14F-4D97-AF65-F5344CB8AC3E}">
        <p14:creationId xmlns:p14="http://schemas.microsoft.com/office/powerpoint/2010/main" val="1484884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A816AB5-DC4E-4EDB-8B44-EC4FA1C870FD}" type="slidenum">
              <a:rPr lang="en-US" altLang="ja-JP"/>
              <a:pPr/>
              <a:t>‹#›</a:t>
            </a:fld>
            <a:endParaRPr lang="en-US" altLang="ja-JP"/>
          </a:p>
        </p:txBody>
      </p:sp>
    </p:spTree>
    <p:extLst>
      <p:ext uri="{BB962C8B-B14F-4D97-AF65-F5344CB8AC3E}">
        <p14:creationId xmlns:p14="http://schemas.microsoft.com/office/powerpoint/2010/main" val="104735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18F62C6E-9574-45E1-93AA-31E0239150AC}" type="slidenum">
              <a:rPr lang="en-US" altLang="ja-JP"/>
              <a:pPr/>
              <a:t>‹#›</a:t>
            </a:fld>
            <a:endParaRPr lang="en-US" altLang="ja-JP"/>
          </a:p>
        </p:txBody>
      </p:sp>
    </p:spTree>
    <p:extLst>
      <p:ext uri="{BB962C8B-B14F-4D97-AF65-F5344CB8AC3E}">
        <p14:creationId xmlns:p14="http://schemas.microsoft.com/office/powerpoint/2010/main" val="2708441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028BC237-DBDE-420D-AECA-8364B4EDD3AF}" type="slidenum">
              <a:rPr lang="en-US" altLang="ja-JP"/>
              <a:pPr/>
              <a:t>‹#›</a:t>
            </a:fld>
            <a:endParaRPr lang="en-US" altLang="ja-JP"/>
          </a:p>
        </p:txBody>
      </p:sp>
    </p:spTree>
    <p:extLst>
      <p:ext uri="{BB962C8B-B14F-4D97-AF65-F5344CB8AC3E}">
        <p14:creationId xmlns:p14="http://schemas.microsoft.com/office/powerpoint/2010/main" val="4137178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D3595991-7668-49DD-A5BE-AB06A8396E7C}" type="slidenum">
              <a:rPr lang="en-US" altLang="ja-JP"/>
              <a:pPr/>
              <a:t>‹#›</a:t>
            </a:fld>
            <a:endParaRPr lang="en-US" altLang="ja-JP"/>
          </a:p>
        </p:txBody>
      </p:sp>
    </p:spTree>
    <p:extLst>
      <p:ext uri="{BB962C8B-B14F-4D97-AF65-F5344CB8AC3E}">
        <p14:creationId xmlns:p14="http://schemas.microsoft.com/office/powerpoint/2010/main" val="83978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CFBAC9A7-40DF-4E74-940E-F7C797B4EED2}" type="slidenum">
              <a:rPr lang="en-US" altLang="ja-JP"/>
              <a:pPr/>
              <a:t>‹#›</a:t>
            </a:fld>
            <a:endParaRPr lang="en-US" altLang="ja-JP"/>
          </a:p>
        </p:txBody>
      </p:sp>
    </p:spTree>
    <p:extLst>
      <p:ext uri="{BB962C8B-B14F-4D97-AF65-F5344CB8AC3E}">
        <p14:creationId xmlns:p14="http://schemas.microsoft.com/office/powerpoint/2010/main" val="191141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B66ABAE-DBEC-4A08-A006-BFF2E9BC9990}" type="slidenum">
              <a:rPr lang="en-US" altLang="ja-JP"/>
              <a:pPr/>
              <a:t>‹#›</a:t>
            </a:fld>
            <a:endParaRPr lang="en-US" altLang="ja-JP"/>
          </a:p>
        </p:txBody>
      </p:sp>
    </p:spTree>
    <p:extLst>
      <p:ext uri="{BB962C8B-B14F-4D97-AF65-F5344CB8AC3E}">
        <p14:creationId xmlns:p14="http://schemas.microsoft.com/office/powerpoint/2010/main" val="2046424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281DAC3-8FD3-480A-9019-E5AF7701C6E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stat.doscience.jp/"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5968543" y="2633389"/>
            <a:ext cx="1651457" cy="3199989"/>
          </a:xfrm>
          <a:prstGeom prst="rect">
            <a:avLst/>
          </a:prstGeom>
        </p:spPr>
      </p:pic>
      <p:sp>
        <p:nvSpPr>
          <p:cNvPr id="8" name="スライド番号プレースホルダー 3"/>
          <p:cNvSpPr>
            <a:spLocks noGrp="1"/>
          </p:cNvSpPr>
          <p:nvPr>
            <p:ph type="sldNum" sz="quarter" idx="12"/>
          </p:nvPr>
        </p:nvSpPr>
        <p:spPr/>
        <p:txBody>
          <a:bodyPr/>
          <a:lstStyle/>
          <a:p>
            <a:fld id="{2D1039CB-676B-48A6-83BC-5EE1101D4E24}" type="slidenum">
              <a:rPr lang="en-US" altLang="ja-JP"/>
              <a:pPr/>
              <a:t>1</a:t>
            </a:fld>
            <a:endParaRPr lang="en-US" altLang="ja-JP"/>
          </a:p>
        </p:txBody>
      </p:sp>
      <p:sp>
        <p:nvSpPr>
          <p:cNvPr id="5124" name="Text Box 4"/>
          <p:cNvSpPr txBox="1">
            <a:spLocks noChangeArrowheads="1"/>
          </p:cNvSpPr>
          <p:nvPr/>
        </p:nvSpPr>
        <p:spPr bwMode="auto">
          <a:xfrm>
            <a:off x="1031558" y="1472330"/>
            <a:ext cx="76962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3200" dirty="0">
                <a:latin typeface="メイリオ" panose="020B0604030504040204" pitchFamily="50" charset="-128"/>
                <a:ea typeface="メイリオ" panose="020B0604030504040204" pitchFamily="50" charset="-128"/>
              </a:rPr>
              <a:t>結果を統計的に正しく判断</a:t>
            </a:r>
            <a:endParaRPr lang="en-US" altLang="ja-JP" sz="3200" dirty="0">
              <a:latin typeface="メイリオ" panose="020B0604030504040204" pitchFamily="50" charset="-128"/>
              <a:ea typeface="メイリオ" panose="020B0604030504040204" pitchFamily="50" charset="-128"/>
            </a:endParaRPr>
          </a:p>
        </p:txBody>
      </p:sp>
      <p:sp>
        <p:nvSpPr>
          <p:cNvPr id="5157" name="AutoShape 37"/>
          <p:cNvSpPr>
            <a:spLocks noChangeArrowheads="1"/>
          </p:cNvSpPr>
          <p:nvPr/>
        </p:nvSpPr>
        <p:spPr bwMode="auto">
          <a:xfrm>
            <a:off x="3726479" y="2173058"/>
            <a:ext cx="1989138" cy="920662"/>
          </a:xfrm>
          <a:prstGeom prst="wedgeRectCallout">
            <a:avLst>
              <a:gd name="adj1" fmla="val 57123"/>
              <a:gd name="adj2" fmla="val 2844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dirty="0">
                <a:latin typeface="メイリオ" panose="020B0604030504040204" pitchFamily="50" charset="-128"/>
                <a:ea typeface="メイリオ" panose="020B0604030504040204" pitchFamily="50" charset="-128"/>
              </a:rPr>
              <a:t>ディズニーシーを好きな女子と男子は違いがあるの</a:t>
            </a:r>
            <a:r>
              <a:rPr lang="en-US" altLang="ja-JP" sz="1600" dirty="0">
                <a:latin typeface="メイリオ" panose="020B0604030504040204" pitchFamily="50" charset="-128"/>
                <a:ea typeface="メイリオ" panose="020B0604030504040204" pitchFamily="50" charset="-128"/>
              </a:rPr>
              <a:t>?</a:t>
            </a:r>
            <a:endParaRPr lang="ja-JP" altLang="en-US" sz="1600" dirty="0">
              <a:latin typeface="メイリオ" panose="020B0604030504040204" pitchFamily="50" charset="-128"/>
              <a:ea typeface="メイリオ" panose="020B0604030504040204" pitchFamily="50" charset="-128"/>
            </a:endParaRPr>
          </a:p>
        </p:txBody>
      </p:sp>
      <p:sp>
        <p:nvSpPr>
          <p:cNvPr id="10" name="Text Box 4"/>
          <p:cNvSpPr txBox="1">
            <a:spLocks noChangeArrowheads="1"/>
          </p:cNvSpPr>
          <p:nvPr/>
        </p:nvSpPr>
        <p:spPr bwMode="auto">
          <a:xfrm>
            <a:off x="398815" y="545791"/>
            <a:ext cx="8458200" cy="587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eaLnBrk="0" hangingPunct="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lgn="l" eaLnBrk="0" hangingPunct="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lgn="l" eaLnBrk="0" hangingPunct="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0"/>
              </a:spcBef>
              <a:buFontTx/>
              <a:buNone/>
            </a:pPr>
            <a:r>
              <a:rPr lang="en-US" altLang="ja-JP" sz="2800" dirty="0" err="1">
                <a:solidFill>
                  <a:srgbClr val="000000"/>
                </a:solidFill>
                <a:latin typeface="メイリオ" panose="020B0604030504040204" pitchFamily="50" charset="-128"/>
                <a:ea typeface="メイリオ" panose="020B0604030504040204" pitchFamily="50" charset="-128"/>
              </a:rPr>
              <a:t>Xx</a:t>
            </a:r>
            <a:r>
              <a:rPr lang="ja-JP" altLang="en-US" sz="2800" dirty="0">
                <a:solidFill>
                  <a:srgbClr val="000000"/>
                </a:solidFill>
                <a:latin typeface="メイリオ" panose="020B0604030504040204" pitchFamily="50" charset="-128"/>
                <a:ea typeface="メイリオ" panose="020B0604030504040204" pitchFamily="50" charset="-128"/>
              </a:rPr>
              <a:t>高校の生徒ってどうよ調査</a:t>
            </a:r>
            <a:r>
              <a:rPr lang="en-US" altLang="ja-JP" sz="2800" dirty="0">
                <a:solidFill>
                  <a:srgbClr val="000000"/>
                </a:solidFill>
                <a:latin typeface="メイリオ" panose="020B0604030504040204" pitchFamily="50" charset="-128"/>
                <a:ea typeface="メイリオ" panose="020B0604030504040204" pitchFamily="50" charset="-128"/>
              </a:rPr>
              <a:t>:</a:t>
            </a:r>
            <a:r>
              <a:rPr lang="ja-JP" altLang="en-US" sz="2800" dirty="0">
                <a:solidFill>
                  <a:srgbClr val="000000"/>
                </a:solidFill>
                <a:latin typeface="メイリオ" panose="020B0604030504040204" pitchFamily="50" charset="-128"/>
                <a:ea typeface="メイリオ" panose="020B0604030504040204" pitchFamily="50" charset="-128"/>
              </a:rPr>
              <a:t>より進んだ学習　　　</a:t>
            </a:r>
            <a:endParaRPr lang="en-US" altLang="ja-JP" sz="28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stretch>
            <a:fillRect/>
          </a:stretch>
        </p:blipFill>
        <p:spPr>
          <a:xfrm>
            <a:off x="476216" y="2182119"/>
            <a:ext cx="3609145" cy="3767655"/>
          </a:xfrm>
          <a:prstGeom prst="rect">
            <a:avLst/>
          </a:prstGeom>
        </p:spPr>
      </p:pic>
      <p:sp>
        <p:nvSpPr>
          <p:cNvPr id="14" name="AutoShape 37"/>
          <p:cNvSpPr>
            <a:spLocks noChangeArrowheads="1"/>
          </p:cNvSpPr>
          <p:nvPr/>
        </p:nvSpPr>
        <p:spPr bwMode="auto">
          <a:xfrm>
            <a:off x="6389987" y="1475129"/>
            <a:ext cx="1989138" cy="920662"/>
          </a:xfrm>
          <a:prstGeom prst="wedgeRectCallout">
            <a:avLst>
              <a:gd name="adj1" fmla="val -25622"/>
              <a:gd name="adj2" fmla="val 8307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dirty="0">
                <a:latin typeface="メイリオ" panose="020B0604030504040204" pitchFamily="50" charset="-128"/>
                <a:ea typeface="メイリオ" panose="020B0604030504040204" pitchFamily="50" charset="-128"/>
              </a:rPr>
              <a:t>グラフで差があるので違うんじゃないの</a:t>
            </a:r>
          </a:p>
        </p:txBody>
      </p:sp>
      <p:sp>
        <p:nvSpPr>
          <p:cNvPr id="4" name="テキスト ボックス 3"/>
          <p:cNvSpPr txBox="1"/>
          <p:nvPr/>
        </p:nvSpPr>
        <p:spPr>
          <a:xfrm>
            <a:off x="807892" y="5949774"/>
            <a:ext cx="7471066" cy="646331"/>
          </a:xfrm>
          <a:prstGeom prst="rect">
            <a:avLst/>
          </a:prstGeom>
          <a:noFill/>
        </p:spPr>
        <p:txBody>
          <a:bodyPr wrap="square" rtlCol="0">
            <a:spAutoFit/>
          </a:bodyPr>
          <a:lstStyle/>
          <a:p>
            <a:pPr algn="l"/>
            <a:r>
              <a:rPr lang="ja-JP" altLang="en-US" dirty="0">
                <a:latin typeface="メイリオ" panose="020B0604030504040204" pitchFamily="50" charset="-128"/>
                <a:ea typeface="メイリオ" panose="020B0604030504040204" pitchFamily="50" charset="-128"/>
              </a:rPr>
              <a:t>本資料の信頼区間の図等は、統計学習オンライン</a:t>
            </a:r>
            <a:r>
              <a:rPr lang="en-US" altLang="ja-JP"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hlinkClick r:id="rId4"/>
              </a:rPr>
              <a:t>http://stat.doscience.jp</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を使用して作成しています。</a:t>
            </a:r>
            <a:endParaRPr kumimoji="1" lang="ja-JP" altLang="en-US" dirty="0">
              <a:latin typeface="メイリオ" panose="020B0604030504040204" pitchFamily="50" charset="-128"/>
              <a:ea typeface="メイリオ"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677779" y="1227822"/>
            <a:ext cx="4640863" cy="3242170"/>
          </a:xfrm>
          <a:prstGeom prst="rect">
            <a:avLst/>
          </a:prstGeom>
        </p:spPr>
      </p:pic>
      <p:sp>
        <p:nvSpPr>
          <p:cNvPr id="66" name="スライド番号プレースホルダー 3"/>
          <p:cNvSpPr>
            <a:spLocks noGrp="1"/>
          </p:cNvSpPr>
          <p:nvPr>
            <p:ph type="sldNum" sz="quarter" idx="12"/>
          </p:nvPr>
        </p:nvSpPr>
        <p:spPr>
          <a:xfrm>
            <a:off x="6537158" y="6116888"/>
            <a:ext cx="2133600" cy="476250"/>
          </a:xfrm>
        </p:spPr>
        <p:txBody>
          <a:bodyPr/>
          <a:lstStyle/>
          <a:p>
            <a:fld id="{0C4A9A6A-4A03-472C-9A19-0DAB97A53450}" type="slidenum">
              <a:rPr lang="en-US" altLang="ja-JP"/>
              <a:pPr/>
              <a:t>10</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事前知識</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標本の平均</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696552" y="1782304"/>
            <a:ext cx="2849880"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母集団の平均 </a:t>
            </a:r>
            <a:r>
              <a:rPr lang="en-US" altLang="ja-JP" sz="2400" dirty="0">
                <a:latin typeface="メイリオ" panose="020B0604030504040204" pitchFamily="50" charset="-128"/>
                <a:ea typeface="メイリオ" panose="020B0604030504040204" pitchFamily="50" charset="-128"/>
              </a:rPr>
              <a:t>= 50</a:t>
            </a:r>
            <a:endParaRPr lang="ja-JP" altLang="en-US" sz="2400" dirty="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本当の平均</a:t>
            </a:r>
            <a:r>
              <a:rPr lang="en-US" altLang="ja-JP" sz="2400" dirty="0">
                <a:latin typeface="メイリオ" panose="020B0604030504040204" pitchFamily="50" charset="-128"/>
                <a:ea typeface="メイリオ" panose="020B0604030504040204" pitchFamily="50" charset="-128"/>
              </a:rPr>
              <a:t>)</a:t>
            </a:r>
          </a:p>
        </p:txBody>
      </p:sp>
      <p:sp>
        <p:nvSpPr>
          <p:cNvPr id="14" name="テキスト ボックス 13"/>
          <p:cNvSpPr txBox="1"/>
          <p:nvPr/>
        </p:nvSpPr>
        <p:spPr>
          <a:xfrm>
            <a:off x="441158" y="996990"/>
            <a:ext cx="697992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世の中の自然のものは正規分布する</a:t>
            </a:r>
            <a:endParaRPr kumimoji="1" lang="ja-JP" altLang="en-US" sz="2400" dirty="0">
              <a:latin typeface="メイリオ" panose="020B0604030504040204" pitchFamily="50" charset="-128"/>
              <a:ea typeface="メイリオ" panose="020B0604030504040204" pitchFamily="50" charset="-128"/>
            </a:endParaRPr>
          </a:p>
        </p:txBody>
      </p:sp>
      <p:sp>
        <p:nvSpPr>
          <p:cNvPr id="3" name="楕円 2"/>
          <p:cNvSpPr/>
          <p:nvPr/>
        </p:nvSpPr>
        <p:spPr bwMode="auto">
          <a:xfrm>
            <a:off x="2775285" y="2689747"/>
            <a:ext cx="689810" cy="53597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楕円 9"/>
          <p:cNvSpPr/>
          <p:nvPr/>
        </p:nvSpPr>
        <p:spPr bwMode="auto">
          <a:xfrm>
            <a:off x="1967165" y="3140297"/>
            <a:ext cx="689810" cy="53597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 name="楕円 10"/>
          <p:cNvSpPr/>
          <p:nvPr/>
        </p:nvSpPr>
        <p:spPr bwMode="auto">
          <a:xfrm>
            <a:off x="4628832" y="4183425"/>
            <a:ext cx="689810" cy="53597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楕円 11"/>
          <p:cNvSpPr/>
          <p:nvPr/>
        </p:nvSpPr>
        <p:spPr bwMode="auto">
          <a:xfrm>
            <a:off x="677779" y="4432835"/>
            <a:ext cx="689810" cy="53597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下矢印 12"/>
          <p:cNvSpPr/>
          <p:nvPr/>
        </p:nvSpPr>
        <p:spPr bwMode="auto">
          <a:xfrm rot="2536320">
            <a:off x="1506800" y="3477593"/>
            <a:ext cx="250285" cy="1191080"/>
          </a:xfrm>
          <a:prstGeom prst="down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下矢印 14"/>
          <p:cNvSpPr/>
          <p:nvPr/>
        </p:nvSpPr>
        <p:spPr bwMode="auto">
          <a:xfrm rot="18655315">
            <a:off x="3828299" y="3064852"/>
            <a:ext cx="263523" cy="1367145"/>
          </a:xfrm>
          <a:prstGeom prst="down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p:cNvSpPr txBox="1"/>
          <p:nvPr/>
        </p:nvSpPr>
        <p:spPr>
          <a:xfrm>
            <a:off x="5524323" y="4054493"/>
            <a:ext cx="2849880" cy="1569660"/>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運良くこのあたりからサンプル</a:t>
            </a:r>
          </a:p>
          <a:p>
            <a:pPr algn="l"/>
            <a:r>
              <a:rPr lang="ja-JP" altLang="en-US" sz="2400" dirty="0">
                <a:latin typeface="メイリオ" panose="020B0604030504040204" pitchFamily="50" charset="-128"/>
                <a:ea typeface="メイリオ" panose="020B0604030504040204" pitchFamily="50" charset="-128"/>
              </a:rPr>
              <a:t>標本の平均 </a:t>
            </a:r>
            <a:r>
              <a:rPr lang="en-US" altLang="ja-JP" sz="2400" dirty="0">
                <a:latin typeface="メイリオ" panose="020B0604030504040204" pitchFamily="50" charset="-128"/>
                <a:ea typeface="メイリオ" panose="020B0604030504040204" pitchFamily="50" charset="-128"/>
              </a:rPr>
              <a:t>= 50</a:t>
            </a:r>
            <a:endParaRPr lang="ja-JP" altLang="en-US" sz="2400" dirty="0">
              <a:latin typeface="メイリオ" panose="020B0604030504040204" pitchFamily="50" charset="-128"/>
              <a:ea typeface="メイリオ" panose="020B0604030504040204" pitchFamily="50" charset="-128"/>
            </a:endParaRPr>
          </a:p>
          <a:p>
            <a:pPr algn="l"/>
            <a:endParaRPr lang="en-US" altLang="ja-JP" sz="24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700194" y="5134332"/>
            <a:ext cx="2849880" cy="1569660"/>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運悪く、このあたりからサンプル</a:t>
            </a:r>
          </a:p>
          <a:p>
            <a:pPr algn="l"/>
            <a:r>
              <a:rPr lang="ja-JP" altLang="en-US" sz="2400" dirty="0">
                <a:latin typeface="メイリオ" panose="020B0604030504040204" pitchFamily="50" charset="-128"/>
                <a:ea typeface="メイリオ" panose="020B0604030504040204" pitchFamily="50" charset="-128"/>
              </a:rPr>
              <a:t>標本の平均 </a:t>
            </a:r>
            <a:r>
              <a:rPr lang="en-US" altLang="ja-JP" sz="2400" dirty="0">
                <a:latin typeface="メイリオ" panose="020B0604030504040204" pitchFamily="50" charset="-128"/>
                <a:ea typeface="メイリオ" panose="020B0604030504040204" pitchFamily="50" charset="-128"/>
              </a:rPr>
              <a:t>= 27</a:t>
            </a:r>
            <a:endParaRPr lang="ja-JP" altLang="en-US" sz="2400" dirty="0">
              <a:latin typeface="メイリオ" panose="020B0604030504040204" pitchFamily="50" charset="-128"/>
              <a:ea typeface="メイリオ" panose="020B0604030504040204" pitchFamily="50" charset="-128"/>
            </a:endParaRPr>
          </a:p>
          <a:p>
            <a:pPr algn="l"/>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713843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648864" y="259938"/>
            <a:ext cx="4640863" cy="3242170"/>
          </a:xfrm>
          <a:prstGeom prst="rect">
            <a:avLst/>
          </a:prstGeom>
        </p:spPr>
      </p:pic>
      <p:sp>
        <p:nvSpPr>
          <p:cNvPr id="66" name="スライド番号プレースホルダー 3"/>
          <p:cNvSpPr>
            <a:spLocks noGrp="1"/>
          </p:cNvSpPr>
          <p:nvPr>
            <p:ph type="sldNum" sz="quarter" idx="12"/>
          </p:nvPr>
        </p:nvSpPr>
        <p:spPr>
          <a:xfrm>
            <a:off x="6537158" y="6116888"/>
            <a:ext cx="2133600" cy="476250"/>
          </a:xfrm>
        </p:spPr>
        <p:txBody>
          <a:bodyPr/>
          <a:lstStyle/>
          <a:p>
            <a:fld id="{0C4A9A6A-4A03-472C-9A19-0DAB97A53450}" type="slidenum">
              <a:rPr lang="en-US" altLang="ja-JP"/>
              <a:pPr/>
              <a:t>11</a:t>
            </a:fld>
            <a:endParaRPr lang="en-US" altLang="ja-JP"/>
          </a:p>
        </p:txBody>
      </p:sp>
      <p:sp>
        <p:nvSpPr>
          <p:cNvPr id="46082" name="Text Box 2"/>
          <p:cNvSpPr txBox="1">
            <a:spLocks noChangeArrowheads="1"/>
          </p:cNvSpPr>
          <p:nvPr/>
        </p:nvSpPr>
        <p:spPr bwMode="auto">
          <a:xfrm>
            <a:off x="304800" y="144379"/>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事前知識</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標本の平均の分布</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524323" y="941654"/>
            <a:ext cx="2849880"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母集団の平均 </a:t>
            </a:r>
            <a:r>
              <a:rPr lang="en-US" altLang="ja-JP" sz="2400" dirty="0">
                <a:latin typeface="メイリオ" panose="020B0604030504040204" pitchFamily="50" charset="-128"/>
                <a:ea typeface="メイリオ" panose="020B0604030504040204" pitchFamily="50" charset="-128"/>
              </a:rPr>
              <a:t>= 50</a:t>
            </a:r>
            <a:endParaRPr lang="ja-JP" altLang="en-US" sz="2400" dirty="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本当の平均</a:t>
            </a:r>
            <a:r>
              <a:rPr lang="en-US" altLang="ja-JP" sz="2400" dirty="0">
                <a:latin typeface="メイリオ" panose="020B0604030504040204" pitchFamily="50" charset="-128"/>
                <a:ea typeface="メイリオ" panose="020B0604030504040204" pitchFamily="50" charset="-128"/>
              </a:rPr>
              <a:t>)</a:t>
            </a:r>
          </a:p>
        </p:txBody>
      </p:sp>
      <p:sp>
        <p:nvSpPr>
          <p:cNvPr id="10" name="楕円 9"/>
          <p:cNvSpPr/>
          <p:nvPr/>
        </p:nvSpPr>
        <p:spPr bwMode="auto">
          <a:xfrm>
            <a:off x="2186323" y="1969237"/>
            <a:ext cx="428633" cy="260629"/>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楕円 11"/>
          <p:cNvSpPr/>
          <p:nvPr/>
        </p:nvSpPr>
        <p:spPr bwMode="auto">
          <a:xfrm>
            <a:off x="872300" y="3111337"/>
            <a:ext cx="922205" cy="46382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平均</a:t>
            </a:r>
          </a:p>
        </p:txBody>
      </p:sp>
      <p:sp>
        <p:nvSpPr>
          <p:cNvPr id="16" name="楕円 15"/>
          <p:cNvSpPr/>
          <p:nvPr/>
        </p:nvSpPr>
        <p:spPr bwMode="auto">
          <a:xfrm>
            <a:off x="2928610" y="1271027"/>
            <a:ext cx="428633" cy="260629"/>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3503365" y="2151127"/>
            <a:ext cx="428633" cy="260629"/>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2834326" y="2337047"/>
            <a:ext cx="428633" cy="260629"/>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楕円 20"/>
          <p:cNvSpPr/>
          <p:nvPr/>
        </p:nvSpPr>
        <p:spPr bwMode="auto">
          <a:xfrm>
            <a:off x="2685380" y="1731882"/>
            <a:ext cx="428633" cy="260629"/>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楕円 21"/>
          <p:cNvSpPr/>
          <p:nvPr/>
        </p:nvSpPr>
        <p:spPr bwMode="auto">
          <a:xfrm>
            <a:off x="2060921" y="3117829"/>
            <a:ext cx="922205" cy="46382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平均</a:t>
            </a:r>
          </a:p>
        </p:txBody>
      </p:sp>
      <p:sp>
        <p:nvSpPr>
          <p:cNvPr id="23" name="楕円 22"/>
          <p:cNvSpPr/>
          <p:nvPr/>
        </p:nvSpPr>
        <p:spPr bwMode="auto">
          <a:xfrm>
            <a:off x="3156757" y="3117829"/>
            <a:ext cx="922205" cy="46382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平均</a:t>
            </a:r>
          </a:p>
        </p:txBody>
      </p:sp>
      <p:sp>
        <p:nvSpPr>
          <p:cNvPr id="24" name="楕円 23"/>
          <p:cNvSpPr/>
          <p:nvPr/>
        </p:nvSpPr>
        <p:spPr bwMode="auto">
          <a:xfrm>
            <a:off x="4367522" y="3117829"/>
            <a:ext cx="922205" cy="46382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平均</a:t>
            </a:r>
          </a:p>
        </p:txBody>
      </p:sp>
      <p:sp>
        <p:nvSpPr>
          <p:cNvPr id="25" name="楕円 24"/>
          <p:cNvSpPr/>
          <p:nvPr/>
        </p:nvSpPr>
        <p:spPr bwMode="auto">
          <a:xfrm>
            <a:off x="5654030" y="3141230"/>
            <a:ext cx="922205" cy="46382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平均</a:t>
            </a:r>
          </a:p>
        </p:txBody>
      </p:sp>
      <p:cxnSp>
        <p:nvCxnSpPr>
          <p:cNvPr id="5" name="直線矢印コネクタ 4"/>
          <p:cNvCxnSpPr/>
          <p:nvPr/>
        </p:nvCxnSpPr>
        <p:spPr bwMode="auto">
          <a:xfrm flipH="1">
            <a:off x="1540042" y="2265062"/>
            <a:ext cx="646281" cy="75012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線矢印コネクタ 7"/>
          <p:cNvCxnSpPr/>
          <p:nvPr/>
        </p:nvCxnSpPr>
        <p:spPr bwMode="auto">
          <a:xfrm flipH="1">
            <a:off x="2522023" y="2099551"/>
            <a:ext cx="377673" cy="915633"/>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直線矢印コネクタ 25"/>
          <p:cNvCxnSpPr/>
          <p:nvPr/>
        </p:nvCxnSpPr>
        <p:spPr bwMode="auto">
          <a:xfrm>
            <a:off x="3156757" y="2640123"/>
            <a:ext cx="461102" cy="47121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線矢印コネクタ 27"/>
          <p:cNvCxnSpPr/>
          <p:nvPr/>
        </p:nvCxnSpPr>
        <p:spPr bwMode="auto">
          <a:xfrm>
            <a:off x="3357243" y="1731882"/>
            <a:ext cx="1010279" cy="137945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直線矢印コネクタ 29"/>
          <p:cNvCxnSpPr/>
          <p:nvPr/>
        </p:nvCxnSpPr>
        <p:spPr bwMode="auto">
          <a:xfrm>
            <a:off x="3977208" y="2467361"/>
            <a:ext cx="1793644" cy="64397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050" name="Picture 2" descr="http://stat.doscience.jp/temp/c61emBoohln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959" y="3961285"/>
            <a:ext cx="6096000" cy="2665070"/>
          </a:xfrm>
          <a:prstGeom prst="rect">
            <a:avLst/>
          </a:prstGeom>
          <a:noFill/>
          <a:extLst>
            <a:ext uri="{909E8E84-426E-40DD-AFC4-6F175D3DCCD1}">
              <a14:hiddenFill xmlns:a14="http://schemas.microsoft.com/office/drawing/2010/main">
                <a:solidFill>
                  <a:srgbClr val="FFFFFF"/>
                </a:solidFill>
              </a14:hiddenFill>
            </a:ext>
          </a:extLst>
        </p:spPr>
      </p:pic>
      <p:sp>
        <p:nvSpPr>
          <p:cNvPr id="34" name="テキスト ボックス 33"/>
          <p:cNvSpPr txBox="1"/>
          <p:nvPr/>
        </p:nvSpPr>
        <p:spPr>
          <a:xfrm>
            <a:off x="6179018" y="4558137"/>
            <a:ext cx="2849880"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何回も調査すると</a:t>
            </a:r>
          </a:p>
          <a:p>
            <a:pPr algn="l"/>
            <a:r>
              <a:rPr lang="ja-JP" altLang="en-US" sz="2400" dirty="0">
                <a:latin typeface="メイリオ" panose="020B0604030504040204" pitchFamily="50" charset="-128"/>
                <a:ea typeface="メイリオ" panose="020B0604030504040204" pitchFamily="50" charset="-128"/>
              </a:rPr>
              <a:t>結構バラバラ</a:t>
            </a: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36203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a:xfrm>
            <a:off x="6537158" y="6116888"/>
            <a:ext cx="2133600" cy="476250"/>
          </a:xfrm>
        </p:spPr>
        <p:txBody>
          <a:bodyPr/>
          <a:lstStyle/>
          <a:p>
            <a:fld id="{0C4A9A6A-4A03-472C-9A19-0DAB97A53450}" type="slidenum">
              <a:rPr lang="en-US" altLang="ja-JP"/>
              <a:pPr/>
              <a:t>12</a:t>
            </a:fld>
            <a:endParaRPr lang="en-US" altLang="ja-JP"/>
          </a:p>
        </p:txBody>
      </p:sp>
      <p:sp>
        <p:nvSpPr>
          <p:cNvPr id="46082" name="Text Box 2"/>
          <p:cNvSpPr txBox="1">
            <a:spLocks noChangeArrowheads="1"/>
          </p:cNvSpPr>
          <p:nvPr/>
        </p:nvSpPr>
        <p:spPr bwMode="auto">
          <a:xfrm>
            <a:off x="304800" y="144379"/>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事前知識</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信頼区間</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母集団の平均の推定</a:t>
            </a:r>
            <a:endParaRPr lang="en-US" altLang="ja-JP" sz="2800" dirty="0">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2"/>
          <a:stretch>
            <a:fillRect/>
          </a:stretch>
        </p:blipFill>
        <p:spPr>
          <a:xfrm>
            <a:off x="472078" y="1238339"/>
            <a:ext cx="7356147" cy="5354799"/>
          </a:xfrm>
          <a:prstGeom prst="rect">
            <a:avLst/>
          </a:prstGeom>
        </p:spPr>
      </p:pic>
      <p:sp>
        <p:nvSpPr>
          <p:cNvPr id="10" name="楕円 9"/>
          <p:cNvSpPr/>
          <p:nvPr/>
        </p:nvSpPr>
        <p:spPr bwMode="auto">
          <a:xfrm>
            <a:off x="2960259" y="4238455"/>
            <a:ext cx="679418" cy="43045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5061185" y="4361845"/>
            <a:ext cx="679418" cy="43045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4079308" y="4792302"/>
            <a:ext cx="679418" cy="43045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楕円 20"/>
          <p:cNvSpPr/>
          <p:nvPr/>
        </p:nvSpPr>
        <p:spPr bwMode="auto">
          <a:xfrm>
            <a:off x="3764612" y="3669416"/>
            <a:ext cx="679418" cy="43045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 name="テキスト ボックス 1"/>
          <p:cNvSpPr txBox="1"/>
          <p:nvPr/>
        </p:nvSpPr>
        <p:spPr>
          <a:xfrm>
            <a:off x="304800" y="822840"/>
            <a:ext cx="2849880"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母集団の平均 </a:t>
            </a:r>
            <a:r>
              <a:rPr lang="en-US" altLang="ja-JP" sz="2400" dirty="0">
                <a:latin typeface="メイリオ" panose="020B0604030504040204" pitchFamily="50" charset="-128"/>
                <a:ea typeface="メイリオ" panose="020B0604030504040204" pitchFamily="50" charset="-128"/>
              </a:rPr>
              <a:t>= 50</a:t>
            </a:r>
            <a:endParaRPr lang="ja-JP" altLang="en-US" sz="2400" dirty="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本当の平均</a:t>
            </a:r>
            <a:r>
              <a:rPr lang="en-US" altLang="ja-JP" sz="2400" dirty="0">
                <a:latin typeface="メイリオ" panose="020B0604030504040204" pitchFamily="50" charset="-128"/>
                <a:ea typeface="メイリオ" panose="020B0604030504040204" pitchFamily="50" charset="-128"/>
              </a:rPr>
              <a:t>)</a:t>
            </a:r>
          </a:p>
        </p:txBody>
      </p:sp>
      <p:sp>
        <p:nvSpPr>
          <p:cNvPr id="27" name="テキスト ボックス 26"/>
          <p:cNvSpPr txBox="1"/>
          <p:nvPr/>
        </p:nvSpPr>
        <p:spPr>
          <a:xfrm>
            <a:off x="3499917" y="822914"/>
            <a:ext cx="5170841"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標本調査で出た平均に幅を持たせれば本当の平均が入っているだろう</a:t>
            </a:r>
            <a:endParaRPr lang="en-US" altLang="ja-JP" sz="2400" dirty="0">
              <a:latin typeface="メイリオ" panose="020B0604030504040204" pitchFamily="50" charset="-128"/>
              <a:ea typeface="メイリオ" panose="020B0604030504040204" pitchFamily="50" charset="-128"/>
            </a:endParaRPr>
          </a:p>
        </p:txBody>
      </p:sp>
      <p:grpSp>
        <p:nvGrpSpPr>
          <p:cNvPr id="17" name="グループ化 16"/>
          <p:cNvGrpSpPr/>
          <p:nvPr/>
        </p:nvGrpSpPr>
        <p:grpSpPr>
          <a:xfrm>
            <a:off x="3577161" y="3787967"/>
            <a:ext cx="1125418" cy="208547"/>
            <a:chOff x="5740603" y="2794814"/>
            <a:chExt cx="1125418" cy="208547"/>
          </a:xfrm>
        </p:grpSpPr>
        <p:cxnSp>
          <p:nvCxnSpPr>
            <p:cNvPr id="6" name="直線コネクタ 5"/>
            <p:cNvCxnSpPr/>
            <p:nvPr/>
          </p:nvCxnSpPr>
          <p:spPr bwMode="auto">
            <a:xfrm>
              <a:off x="5740603" y="2887579"/>
              <a:ext cx="11254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楕円 8"/>
            <p:cNvSpPr/>
            <p:nvPr/>
          </p:nvSpPr>
          <p:spPr bwMode="auto">
            <a:xfrm>
              <a:off x="6199038" y="2794814"/>
              <a:ext cx="208547" cy="20854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3" name="直線コネクタ 12"/>
            <p:cNvCxnSpPr/>
            <p:nvPr/>
          </p:nvCxnSpPr>
          <p:spPr bwMode="auto">
            <a:xfrm>
              <a:off x="5740603"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コネクタ 14"/>
            <p:cNvCxnSpPr/>
            <p:nvPr/>
          </p:nvCxnSpPr>
          <p:spPr bwMode="auto">
            <a:xfrm>
              <a:off x="6866021"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3" name="グループ化 32"/>
          <p:cNvGrpSpPr/>
          <p:nvPr/>
        </p:nvGrpSpPr>
        <p:grpSpPr>
          <a:xfrm>
            <a:off x="3881321" y="4903256"/>
            <a:ext cx="1125418" cy="208547"/>
            <a:chOff x="5740603" y="2794814"/>
            <a:chExt cx="1125418" cy="208547"/>
          </a:xfrm>
        </p:grpSpPr>
        <p:cxnSp>
          <p:nvCxnSpPr>
            <p:cNvPr id="35" name="直線コネクタ 34"/>
            <p:cNvCxnSpPr/>
            <p:nvPr/>
          </p:nvCxnSpPr>
          <p:spPr bwMode="auto">
            <a:xfrm>
              <a:off x="5740603" y="2887579"/>
              <a:ext cx="11254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楕円 35"/>
            <p:cNvSpPr/>
            <p:nvPr/>
          </p:nvSpPr>
          <p:spPr bwMode="auto">
            <a:xfrm>
              <a:off x="6199038" y="2794814"/>
              <a:ext cx="208547" cy="20854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37" name="直線コネクタ 36"/>
            <p:cNvCxnSpPr/>
            <p:nvPr/>
          </p:nvCxnSpPr>
          <p:spPr bwMode="auto">
            <a:xfrm>
              <a:off x="5740603"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直線コネクタ 37"/>
            <p:cNvCxnSpPr/>
            <p:nvPr/>
          </p:nvCxnSpPr>
          <p:spPr bwMode="auto">
            <a:xfrm>
              <a:off x="6866021"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9" name="グループ化 38"/>
          <p:cNvGrpSpPr/>
          <p:nvPr/>
        </p:nvGrpSpPr>
        <p:grpSpPr>
          <a:xfrm>
            <a:off x="2755903" y="4350909"/>
            <a:ext cx="1125418" cy="208547"/>
            <a:chOff x="5740603" y="2794814"/>
            <a:chExt cx="1125418" cy="208547"/>
          </a:xfrm>
        </p:grpSpPr>
        <p:cxnSp>
          <p:nvCxnSpPr>
            <p:cNvPr id="40" name="直線コネクタ 39"/>
            <p:cNvCxnSpPr/>
            <p:nvPr/>
          </p:nvCxnSpPr>
          <p:spPr bwMode="auto">
            <a:xfrm>
              <a:off x="5740603" y="2887579"/>
              <a:ext cx="11254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楕円 40"/>
            <p:cNvSpPr/>
            <p:nvPr/>
          </p:nvSpPr>
          <p:spPr bwMode="auto">
            <a:xfrm>
              <a:off x="6199038" y="2794814"/>
              <a:ext cx="208547" cy="20854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42" name="直線コネクタ 41"/>
            <p:cNvCxnSpPr/>
            <p:nvPr/>
          </p:nvCxnSpPr>
          <p:spPr bwMode="auto">
            <a:xfrm>
              <a:off x="5740603"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直線コネクタ 42"/>
            <p:cNvCxnSpPr/>
            <p:nvPr/>
          </p:nvCxnSpPr>
          <p:spPr bwMode="auto">
            <a:xfrm>
              <a:off x="6866021"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4" name="グループ化 43"/>
          <p:cNvGrpSpPr/>
          <p:nvPr/>
        </p:nvGrpSpPr>
        <p:grpSpPr>
          <a:xfrm>
            <a:off x="4876800" y="4475451"/>
            <a:ext cx="1125418" cy="208547"/>
            <a:chOff x="5740603" y="2794814"/>
            <a:chExt cx="1125418" cy="208547"/>
          </a:xfrm>
        </p:grpSpPr>
        <p:cxnSp>
          <p:nvCxnSpPr>
            <p:cNvPr id="45" name="直線コネクタ 44"/>
            <p:cNvCxnSpPr/>
            <p:nvPr/>
          </p:nvCxnSpPr>
          <p:spPr bwMode="auto">
            <a:xfrm>
              <a:off x="5740603" y="2887579"/>
              <a:ext cx="11254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楕円 45"/>
            <p:cNvSpPr/>
            <p:nvPr/>
          </p:nvSpPr>
          <p:spPr bwMode="auto">
            <a:xfrm>
              <a:off x="6199038" y="2794814"/>
              <a:ext cx="208547" cy="20854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47" name="直線コネクタ 46"/>
            <p:cNvCxnSpPr/>
            <p:nvPr/>
          </p:nvCxnSpPr>
          <p:spPr bwMode="auto">
            <a:xfrm>
              <a:off x="5740603"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直線コネクタ 47"/>
            <p:cNvCxnSpPr/>
            <p:nvPr/>
          </p:nvCxnSpPr>
          <p:spPr bwMode="auto">
            <a:xfrm>
              <a:off x="6866021"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705048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descr="http://stat.doscience.jp/temp/c61emBoohln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64106"/>
            <a:ext cx="9144000" cy="4094400"/>
          </a:xfrm>
          <a:prstGeom prst="rect">
            <a:avLst/>
          </a:prstGeom>
          <a:noFill/>
          <a:extLst>
            <a:ext uri="{909E8E84-426E-40DD-AFC4-6F175D3DCCD1}">
              <a14:hiddenFill xmlns:a14="http://schemas.microsoft.com/office/drawing/2010/main">
                <a:solidFill>
                  <a:srgbClr val="FFFFFF"/>
                </a:solidFill>
              </a14:hiddenFill>
            </a:ext>
          </a:extLst>
        </p:spPr>
      </p:pic>
      <p:sp>
        <p:nvSpPr>
          <p:cNvPr id="66" name="スライド番号プレースホルダー 3"/>
          <p:cNvSpPr>
            <a:spLocks noGrp="1"/>
          </p:cNvSpPr>
          <p:nvPr>
            <p:ph type="sldNum" sz="quarter" idx="12"/>
          </p:nvPr>
        </p:nvSpPr>
        <p:spPr>
          <a:xfrm>
            <a:off x="6537158" y="6116888"/>
            <a:ext cx="2133600" cy="476250"/>
          </a:xfrm>
        </p:spPr>
        <p:txBody>
          <a:bodyPr/>
          <a:lstStyle/>
          <a:p>
            <a:fld id="{0C4A9A6A-4A03-472C-9A19-0DAB97A53450}" type="slidenum">
              <a:rPr lang="en-US" altLang="ja-JP"/>
              <a:pPr/>
              <a:t>13</a:t>
            </a:fld>
            <a:endParaRPr lang="en-US" altLang="ja-JP"/>
          </a:p>
        </p:txBody>
      </p:sp>
      <p:sp>
        <p:nvSpPr>
          <p:cNvPr id="46082" name="Text Box 2"/>
          <p:cNvSpPr txBox="1">
            <a:spLocks noChangeArrowheads="1"/>
          </p:cNvSpPr>
          <p:nvPr/>
        </p:nvSpPr>
        <p:spPr bwMode="auto">
          <a:xfrm>
            <a:off x="304800" y="144379"/>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事前知識</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　どれだけ幅をもたせるか</a:t>
            </a:r>
            <a:endParaRPr lang="en-US" altLang="ja-JP" sz="280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304799" y="667599"/>
            <a:ext cx="6481011" cy="1200329"/>
          </a:xfrm>
          <a:prstGeom prst="rect">
            <a:avLst/>
          </a:prstGeom>
          <a:solidFill>
            <a:schemeClr val="bg1"/>
          </a:solid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通常</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信頼区間 </a:t>
            </a:r>
            <a:r>
              <a:rPr lang="en-US" altLang="ja-JP" sz="2400" dirty="0">
                <a:latin typeface="メイリオ" panose="020B0604030504040204" pitchFamily="50" charset="-128"/>
                <a:ea typeface="メイリオ" panose="020B0604030504040204" pitchFamily="50" charset="-128"/>
              </a:rPr>
              <a:t>95% </a:t>
            </a:r>
            <a:r>
              <a:rPr lang="ja-JP" altLang="en-US" sz="2400" dirty="0">
                <a:latin typeface="メイリオ" panose="020B0604030504040204" pitchFamily="50" charset="-128"/>
                <a:ea typeface="メイリオ" panose="020B0604030504040204" pitchFamily="50" charset="-128"/>
              </a:rPr>
              <a:t>を使用。</a:t>
            </a:r>
          </a:p>
          <a:p>
            <a:pPr algn="l"/>
            <a:r>
              <a:rPr lang="ja-JP" altLang="en-US" sz="2400" dirty="0">
                <a:latin typeface="メイリオ" panose="020B0604030504040204" pitchFamily="50" charset="-128"/>
                <a:ea typeface="メイリオ" panose="020B0604030504040204" pitchFamily="50" charset="-128"/>
              </a:rPr>
              <a:t>おおよそ、この数式の範囲を</a:t>
            </a:r>
          </a:p>
          <a:p>
            <a:pPr algn="l"/>
            <a:r>
              <a:rPr lang="ja-JP" altLang="en-US" sz="2400" dirty="0">
                <a:latin typeface="メイリオ" panose="020B0604030504040204" pitchFamily="50" charset="-128"/>
                <a:ea typeface="メイリオ" panose="020B0604030504040204" pitchFamily="50" charset="-128"/>
              </a:rPr>
              <a:t>母集団の本当の平均と考えよう</a:t>
            </a:r>
            <a:endParaRPr lang="en-US" altLang="ja-JP" sz="24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stretch>
            <a:fillRect/>
          </a:stretch>
        </p:blipFill>
        <p:spPr>
          <a:xfrm>
            <a:off x="5156032" y="667598"/>
            <a:ext cx="2600325" cy="981075"/>
          </a:xfrm>
          <a:prstGeom prst="rect">
            <a:avLst/>
          </a:prstGeom>
        </p:spPr>
      </p:pic>
      <p:sp>
        <p:nvSpPr>
          <p:cNvPr id="34" name="テキスト ボックス 33"/>
          <p:cNvSpPr txBox="1"/>
          <p:nvPr/>
        </p:nvSpPr>
        <p:spPr>
          <a:xfrm>
            <a:off x="521368" y="5154684"/>
            <a:ext cx="7948864" cy="1569660"/>
          </a:xfrm>
          <a:prstGeom prst="rect">
            <a:avLst/>
          </a:prstGeom>
          <a:solidFill>
            <a:schemeClr val="bg1"/>
          </a:solid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通常</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信頼区間 </a:t>
            </a:r>
            <a:r>
              <a:rPr lang="en-US" altLang="ja-JP" sz="2400" dirty="0">
                <a:latin typeface="メイリオ" panose="020B0604030504040204" pitchFamily="50" charset="-128"/>
                <a:ea typeface="メイリオ" panose="020B0604030504040204" pitchFamily="50" charset="-128"/>
              </a:rPr>
              <a:t>95%</a:t>
            </a:r>
            <a:r>
              <a:rPr lang="ja-JP" altLang="en-US" sz="2400" dirty="0">
                <a:latin typeface="メイリオ" panose="020B0604030504040204" pitchFamily="50" charset="-128"/>
                <a:ea typeface="メイリオ" panose="020B0604030504040204" pitchFamily="50" charset="-128"/>
              </a:rPr>
              <a:t>の意味</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例えば、</a:t>
            </a:r>
            <a:r>
              <a:rPr lang="en-US" altLang="ja-JP" sz="2400" dirty="0">
                <a:latin typeface="メイリオ" panose="020B0604030504040204" pitchFamily="50" charset="-128"/>
                <a:ea typeface="メイリオ" panose="020B0604030504040204" pitchFamily="50" charset="-128"/>
              </a:rPr>
              <a:t>100</a:t>
            </a:r>
            <a:r>
              <a:rPr lang="ja-JP" altLang="en-US" sz="2400" dirty="0">
                <a:latin typeface="メイリオ" panose="020B0604030504040204" pitchFamily="50" charset="-128"/>
                <a:ea typeface="メイリオ" panose="020B0604030504040204" pitchFamily="50" charset="-128"/>
              </a:rPr>
              <a:t>回標本調査をすれば、</a:t>
            </a:r>
            <a:r>
              <a:rPr lang="en-US" altLang="ja-JP" sz="2400" dirty="0">
                <a:latin typeface="メイリオ" panose="020B0604030504040204" pitchFamily="50" charset="-128"/>
                <a:ea typeface="メイリオ" panose="020B0604030504040204" pitchFamily="50" charset="-128"/>
              </a:rPr>
              <a:t>95</a:t>
            </a:r>
            <a:r>
              <a:rPr lang="ja-JP" altLang="en-US" sz="2400" dirty="0">
                <a:latin typeface="メイリオ" panose="020B0604030504040204" pitchFamily="50" charset="-128"/>
                <a:ea typeface="メイリオ" panose="020B0604030504040204" pitchFamily="50" charset="-128"/>
              </a:rPr>
              <a:t>回は、正しい</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母集団の平均を示すことができるが、</a:t>
            </a:r>
            <a:r>
              <a:rPr lang="ja-JP" altLang="en-US" sz="2400" dirty="0">
                <a:solidFill>
                  <a:srgbClr val="FF0000"/>
                </a:solidFill>
                <a:latin typeface="メイリオ" panose="020B0604030504040204" pitchFamily="50" charset="-128"/>
                <a:ea typeface="メイリオ" panose="020B0604030504040204" pitchFamily="50" charset="-128"/>
              </a:rPr>
              <a:t>運が悪ければ</a:t>
            </a:r>
            <a:br>
              <a:rPr lang="ja-JP" altLang="en-US"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5</a:t>
            </a:r>
            <a:r>
              <a:rPr lang="ja-JP" altLang="en-US" sz="2400" dirty="0">
                <a:latin typeface="メイリオ" panose="020B0604030504040204" pitchFamily="50" charset="-128"/>
                <a:ea typeface="メイリオ" panose="020B0604030504040204" pitchFamily="50" charset="-128"/>
              </a:rPr>
              <a:t>回は誤った母集団の平均を示す。</a:t>
            </a:r>
            <a:endParaRPr lang="en-US" altLang="ja-JP" sz="2400" dirty="0">
              <a:latin typeface="メイリオ" panose="020B0604030504040204" pitchFamily="50" charset="-128"/>
              <a:ea typeface="メイリオ" panose="020B0604030504040204" pitchFamily="50" charset="-128"/>
            </a:endParaRPr>
          </a:p>
        </p:txBody>
      </p:sp>
      <p:sp>
        <p:nvSpPr>
          <p:cNvPr id="4" name="楕円 3"/>
          <p:cNvSpPr/>
          <p:nvPr/>
        </p:nvSpPr>
        <p:spPr bwMode="auto">
          <a:xfrm>
            <a:off x="3184358" y="3232460"/>
            <a:ext cx="360947" cy="144379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9" name="楕円 48"/>
          <p:cNvSpPr/>
          <p:nvPr/>
        </p:nvSpPr>
        <p:spPr bwMode="auto">
          <a:xfrm>
            <a:off x="6275720" y="3312641"/>
            <a:ext cx="360947" cy="144379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0746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14</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グループで違いがあるか判断する</a:t>
            </a:r>
            <a:r>
              <a:rPr lang="en-US" altLang="ja-JP" sz="2800" dirty="0">
                <a:latin typeface="メイリオ" panose="020B0604030504040204" pitchFamily="50" charset="-128"/>
                <a:ea typeface="メイリオ" panose="020B0604030504040204" pitchFamily="50" charset="-128"/>
              </a:rPr>
              <a:t>: t</a:t>
            </a:r>
            <a:r>
              <a:rPr lang="ja-JP" altLang="en-US" sz="2800" dirty="0">
                <a:latin typeface="メイリオ" panose="020B0604030504040204" pitchFamily="50" charset="-128"/>
                <a:ea typeface="メイリオ" panose="020B0604030504040204" pitchFamily="50" charset="-128"/>
              </a:rPr>
              <a:t>検定</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8" name="楕円 7"/>
          <p:cNvSpPr/>
          <p:nvPr/>
        </p:nvSpPr>
        <p:spPr bwMode="auto">
          <a:xfrm>
            <a:off x="772321" y="1084515"/>
            <a:ext cx="2683443" cy="1324115"/>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男子母集団</a:t>
            </a:r>
            <a:r>
              <a:rPr kumimoji="1" lang="en-US" altLang="ja-JP"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b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br>
            <a:endPar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9" name="楕円 8"/>
          <p:cNvSpPr/>
          <p:nvPr/>
        </p:nvSpPr>
        <p:spPr bwMode="auto">
          <a:xfrm>
            <a:off x="1741705" y="1989589"/>
            <a:ext cx="744674" cy="271198"/>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楕円 9"/>
          <p:cNvSpPr/>
          <p:nvPr/>
        </p:nvSpPr>
        <p:spPr bwMode="auto">
          <a:xfrm>
            <a:off x="855583" y="2654649"/>
            <a:ext cx="2600181" cy="107306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男子標本調査</a:t>
            </a:r>
            <a:r>
              <a:rPr kumimoji="1" lang="en-US" altLang="ja-JP"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標本</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サンプル</a:t>
            </a: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男子標本の平均</a:t>
            </a:r>
          </a:p>
        </p:txBody>
      </p:sp>
      <p:sp>
        <p:nvSpPr>
          <p:cNvPr id="14" name="テキスト ボックス 13"/>
          <p:cNvSpPr txBox="1"/>
          <p:nvPr/>
        </p:nvSpPr>
        <p:spPr>
          <a:xfrm>
            <a:off x="1246045" y="4333970"/>
            <a:ext cx="3129480" cy="1569660"/>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二つの標本調査の結果から、それぞれの母集団の平均が違っているか証明する</a:t>
            </a:r>
          </a:p>
        </p:txBody>
      </p:sp>
      <p:sp>
        <p:nvSpPr>
          <p:cNvPr id="16" name="正方形/長方形 15"/>
          <p:cNvSpPr/>
          <p:nvPr/>
        </p:nvSpPr>
        <p:spPr>
          <a:xfrm>
            <a:off x="983795" y="1615506"/>
            <a:ext cx="2260494" cy="369332"/>
          </a:xfrm>
          <a:prstGeom prst="rect">
            <a:avLst/>
          </a:prstGeom>
        </p:spPr>
        <p:txBody>
          <a:bodyPr wrap="square">
            <a:spAutoFit/>
          </a:bodyPr>
          <a:lstStyle/>
          <a:p>
            <a:r>
              <a:rPr lang="ja-JP" altLang="en-US" dirty="0">
                <a:solidFill>
                  <a:srgbClr val="FF0000"/>
                </a:solidFill>
                <a:latin typeface="メイリオ" panose="020B0604030504040204" pitchFamily="50" charset="-128"/>
                <a:ea typeface="メイリオ" panose="020B0604030504040204" pitchFamily="50" charset="-128"/>
              </a:rPr>
              <a:t>男子の本当の平均</a:t>
            </a:r>
          </a:p>
        </p:txBody>
      </p:sp>
      <p:sp>
        <p:nvSpPr>
          <p:cNvPr id="17" name="楕円 16"/>
          <p:cNvSpPr/>
          <p:nvPr/>
        </p:nvSpPr>
        <p:spPr bwMode="auto">
          <a:xfrm>
            <a:off x="3869757" y="1040010"/>
            <a:ext cx="2683443" cy="1324115"/>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女子</a:t>
            </a: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母集団</a:t>
            </a:r>
            <a:r>
              <a:rPr kumimoji="1" lang="en-US" altLang="ja-JP"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b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br>
            <a:endPar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8" name="正方形/長方形 17"/>
          <p:cNvSpPr/>
          <p:nvPr/>
        </p:nvSpPr>
        <p:spPr>
          <a:xfrm>
            <a:off x="4081231" y="1571001"/>
            <a:ext cx="2260494" cy="369332"/>
          </a:xfrm>
          <a:prstGeom prst="rect">
            <a:avLst/>
          </a:prstGeom>
        </p:spPr>
        <p:txBody>
          <a:bodyPr wrap="square">
            <a:spAutoFit/>
          </a:bodyPr>
          <a:lstStyle/>
          <a:p>
            <a:r>
              <a:rPr lang="ja-JP" altLang="en-US" dirty="0">
                <a:solidFill>
                  <a:srgbClr val="FF0000"/>
                </a:solidFill>
                <a:latin typeface="メイリオ" panose="020B0604030504040204" pitchFamily="50" charset="-128"/>
                <a:ea typeface="メイリオ" panose="020B0604030504040204" pitchFamily="50" charset="-128"/>
              </a:rPr>
              <a:t>女子の本当の平均</a:t>
            </a:r>
          </a:p>
        </p:txBody>
      </p:sp>
      <p:sp>
        <p:nvSpPr>
          <p:cNvPr id="19" name="楕円 18"/>
          <p:cNvSpPr/>
          <p:nvPr/>
        </p:nvSpPr>
        <p:spPr bwMode="auto">
          <a:xfrm>
            <a:off x="4940821" y="1955822"/>
            <a:ext cx="744674" cy="271198"/>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4013067" y="2671775"/>
            <a:ext cx="2600181" cy="107306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女子</a:t>
            </a:r>
            <a:r>
              <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標本調査</a:t>
            </a:r>
            <a:r>
              <a:rPr kumimoji="1" lang="en-US" altLang="ja-JP"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標本</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サンプル</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solidFill>
                  <a:srgbClr val="FF0000"/>
                </a:solidFill>
                <a:latin typeface="メイリオ" panose="020B0604030504040204" pitchFamily="50" charset="-128"/>
                <a:ea typeface="メイリオ" panose="020B0604030504040204" pitchFamily="50" charset="-128"/>
              </a:rPr>
              <a:t>女子</a:t>
            </a:r>
            <a:r>
              <a:rPr kumimoji="1" lang="ja-JP" altLang="en-US" sz="18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標本の平均</a:t>
            </a:r>
          </a:p>
        </p:txBody>
      </p:sp>
      <p:cxnSp>
        <p:nvCxnSpPr>
          <p:cNvPr id="4" name="直線矢印コネクタ 3"/>
          <p:cNvCxnSpPr/>
          <p:nvPr/>
        </p:nvCxnSpPr>
        <p:spPr bwMode="auto">
          <a:xfrm>
            <a:off x="2114042" y="2125188"/>
            <a:ext cx="0" cy="682180"/>
          </a:xfrm>
          <a:prstGeom prst="straightConnector1">
            <a:avLst/>
          </a:prstGeom>
          <a:solidFill>
            <a:schemeClr val="accent1"/>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直線矢印コネクタ 20"/>
          <p:cNvCxnSpPr/>
          <p:nvPr/>
        </p:nvCxnSpPr>
        <p:spPr bwMode="auto">
          <a:xfrm>
            <a:off x="5313157" y="2125188"/>
            <a:ext cx="0" cy="682180"/>
          </a:xfrm>
          <a:prstGeom prst="straightConnector1">
            <a:avLst/>
          </a:prstGeom>
          <a:solidFill>
            <a:schemeClr val="accent1"/>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92255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15</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t</a:t>
            </a:r>
            <a:r>
              <a:rPr lang="ja-JP" altLang="en-US" sz="2800" dirty="0">
                <a:latin typeface="メイリオ" panose="020B0604030504040204" pitchFamily="50" charset="-128"/>
                <a:ea typeface="メイリオ" panose="020B0604030504040204" pitchFamily="50" charset="-128"/>
              </a:rPr>
              <a:t>検定</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帰無仮説</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8" name="楕円 7"/>
          <p:cNvSpPr/>
          <p:nvPr/>
        </p:nvSpPr>
        <p:spPr bwMode="auto">
          <a:xfrm>
            <a:off x="1012952" y="2416010"/>
            <a:ext cx="2683443" cy="1324115"/>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男子母集団</a:t>
            </a:r>
            <a:r>
              <a:rPr kumimoji="1" lang="en-US" altLang="ja-JP"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b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br>
            <a:endPar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9" name="楕円 8"/>
          <p:cNvSpPr/>
          <p:nvPr/>
        </p:nvSpPr>
        <p:spPr bwMode="auto">
          <a:xfrm>
            <a:off x="1982336" y="3321084"/>
            <a:ext cx="744674" cy="271198"/>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楕円 9"/>
          <p:cNvSpPr/>
          <p:nvPr/>
        </p:nvSpPr>
        <p:spPr bwMode="auto">
          <a:xfrm>
            <a:off x="1096214" y="3986144"/>
            <a:ext cx="2600181" cy="107306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男子標本調査</a:t>
            </a:r>
            <a:r>
              <a:rPr kumimoji="1" lang="en-US" altLang="ja-JP"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標本</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サンプル</a:t>
            </a: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男子標本の平均</a:t>
            </a:r>
          </a:p>
        </p:txBody>
      </p:sp>
      <p:sp>
        <p:nvSpPr>
          <p:cNvPr id="14" name="テキスト ボックス 13"/>
          <p:cNvSpPr txBox="1"/>
          <p:nvPr/>
        </p:nvSpPr>
        <p:spPr>
          <a:xfrm>
            <a:off x="607821" y="1028189"/>
            <a:ext cx="6899883" cy="830997"/>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実は、二つの集団に差が無く母集団の平均は一緒。</a:t>
            </a:r>
          </a:p>
          <a:p>
            <a:pPr algn="l"/>
            <a:r>
              <a:rPr lang="ja-JP" altLang="en-US" sz="2400" dirty="0">
                <a:latin typeface="メイリオ" panose="020B0604030504040204" pitchFamily="50" charset="-128"/>
                <a:ea typeface="メイリオ" panose="020B0604030504040204" pitchFamily="50" charset="-128"/>
              </a:rPr>
              <a:t>ただし標本調査した結果がたまたま違っていた。</a:t>
            </a:r>
            <a:endParaRPr kumimoji="1" lang="ja-JP" altLang="en-US" sz="2400" dirty="0">
              <a:latin typeface="メイリオ" panose="020B0604030504040204" pitchFamily="50" charset="-128"/>
              <a:ea typeface="メイリオ" panose="020B0604030504040204" pitchFamily="50" charset="-128"/>
            </a:endParaRPr>
          </a:p>
        </p:txBody>
      </p:sp>
      <p:sp>
        <p:nvSpPr>
          <p:cNvPr id="17" name="楕円 16"/>
          <p:cNvSpPr/>
          <p:nvPr/>
        </p:nvSpPr>
        <p:spPr bwMode="auto">
          <a:xfrm>
            <a:off x="4010377" y="2374455"/>
            <a:ext cx="2683443" cy="1324115"/>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女子</a:t>
            </a: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母集団</a:t>
            </a:r>
            <a:r>
              <a:rPr kumimoji="1" lang="en-US" altLang="ja-JP"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b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br>
            <a:endPar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9" name="楕円 18"/>
          <p:cNvSpPr/>
          <p:nvPr/>
        </p:nvSpPr>
        <p:spPr bwMode="auto">
          <a:xfrm>
            <a:off x="5181452" y="3287317"/>
            <a:ext cx="744674" cy="271198"/>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4253698" y="4003270"/>
            <a:ext cx="2600181" cy="1073067"/>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女子</a:t>
            </a:r>
            <a:r>
              <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標本調査</a:t>
            </a:r>
            <a:r>
              <a:rPr kumimoji="1" lang="en-US" altLang="ja-JP"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標本</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サンプル</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solidFill>
                  <a:srgbClr val="FF0000"/>
                </a:solidFill>
                <a:latin typeface="メイリオ" panose="020B0604030504040204" pitchFamily="50" charset="-128"/>
                <a:ea typeface="メイリオ" panose="020B0604030504040204" pitchFamily="50" charset="-128"/>
              </a:rPr>
              <a:t>女子</a:t>
            </a:r>
            <a:r>
              <a:rPr kumimoji="1" lang="ja-JP" altLang="en-US" sz="18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標本の平均</a:t>
            </a:r>
          </a:p>
        </p:txBody>
      </p:sp>
      <p:cxnSp>
        <p:nvCxnSpPr>
          <p:cNvPr id="4" name="直線矢印コネクタ 3"/>
          <p:cNvCxnSpPr/>
          <p:nvPr/>
        </p:nvCxnSpPr>
        <p:spPr bwMode="auto">
          <a:xfrm>
            <a:off x="2354673" y="3456683"/>
            <a:ext cx="0" cy="682180"/>
          </a:xfrm>
          <a:prstGeom prst="straightConnector1">
            <a:avLst/>
          </a:prstGeom>
          <a:solidFill>
            <a:schemeClr val="accent1"/>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直線矢印コネクタ 20"/>
          <p:cNvCxnSpPr/>
          <p:nvPr/>
        </p:nvCxnSpPr>
        <p:spPr bwMode="auto">
          <a:xfrm>
            <a:off x="5553788" y="3456683"/>
            <a:ext cx="0" cy="682180"/>
          </a:xfrm>
          <a:prstGeom prst="straightConnector1">
            <a:avLst/>
          </a:prstGeom>
          <a:solidFill>
            <a:schemeClr val="accent1"/>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正方形/長方形 15"/>
          <p:cNvSpPr/>
          <p:nvPr/>
        </p:nvSpPr>
        <p:spPr>
          <a:xfrm>
            <a:off x="1567230" y="2912184"/>
            <a:ext cx="4258330" cy="646331"/>
          </a:xfrm>
          <a:prstGeom prst="rect">
            <a:avLst/>
          </a:prstGeom>
        </p:spPr>
        <p:txBody>
          <a:bodyPr wrap="square">
            <a:spAutoFit/>
          </a:bodyPr>
          <a:lstStyle/>
          <a:p>
            <a:r>
              <a:rPr lang="ja-JP" altLang="en-US" dirty="0">
                <a:solidFill>
                  <a:srgbClr val="FF0000"/>
                </a:solidFill>
                <a:latin typeface="メイリオ" panose="020B0604030504040204" pitchFamily="50" charset="-128"/>
                <a:ea typeface="メイリオ" panose="020B0604030504040204" pitchFamily="50" charset="-128"/>
              </a:rPr>
              <a:t>男子の本当の平均　</a:t>
            </a:r>
            <a:r>
              <a:rPr lang="en-US" altLang="ja-JP" dirty="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女子の本当の平均</a:t>
            </a:r>
          </a:p>
          <a:p>
            <a:endParaRPr lang="ja-JP" altLang="en-US"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940487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p:nvPr/>
        </p:nvSpPr>
        <p:spPr>
          <a:xfrm>
            <a:off x="341697" y="4703338"/>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pic>
        <p:nvPicPr>
          <p:cNvPr id="24" name="Picture 2" descr="http://stat.doscience.jp/temp/c61emBoohln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421" y="870548"/>
            <a:ext cx="9144000" cy="4094400"/>
          </a:xfrm>
          <a:prstGeom prst="rect">
            <a:avLst/>
          </a:prstGeom>
          <a:noFill/>
          <a:extLst>
            <a:ext uri="{909E8E84-426E-40DD-AFC4-6F175D3DCCD1}">
              <a14:hiddenFill xmlns:a14="http://schemas.microsoft.com/office/drawing/2010/main">
                <a:solidFill>
                  <a:srgbClr val="FFFFFF"/>
                </a:solidFill>
              </a14:hiddenFill>
            </a:ext>
          </a:extLst>
        </p:spPr>
      </p:pic>
      <p:sp>
        <p:nvSpPr>
          <p:cNvPr id="25" name="楕円 24"/>
          <p:cNvSpPr/>
          <p:nvPr/>
        </p:nvSpPr>
        <p:spPr bwMode="auto">
          <a:xfrm>
            <a:off x="3007895" y="2711453"/>
            <a:ext cx="360947" cy="144379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楕円 25"/>
          <p:cNvSpPr/>
          <p:nvPr/>
        </p:nvSpPr>
        <p:spPr bwMode="auto">
          <a:xfrm>
            <a:off x="4815889" y="1546509"/>
            <a:ext cx="360947" cy="144379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16</a:t>
            </a:fld>
            <a:endParaRPr lang="en-US" altLang="ja-JP"/>
          </a:p>
        </p:txBody>
      </p:sp>
      <p:sp>
        <p:nvSpPr>
          <p:cNvPr id="46082" name="Text Box 2"/>
          <p:cNvSpPr txBox="1">
            <a:spLocks noChangeArrowheads="1"/>
          </p:cNvSpPr>
          <p:nvPr/>
        </p:nvSpPr>
        <p:spPr bwMode="auto">
          <a:xfrm>
            <a:off x="304800" y="304800"/>
            <a:ext cx="9144000" cy="1169551"/>
          </a:xfrm>
          <a:prstGeom prst="rect">
            <a:avLst/>
          </a:prstGeom>
          <a:solidFill>
            <a:schemeClr val="bg1"/>
          </a:solidFill>
          <a:ln>
            <a:noFill/>
          </a:ln>
          <a:effec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t</a:t>
            </a:r>
            <a:r>
              <a:rPr lang="ja-JP" altLang="en-US" sz="2800" dirty="0">
                <a:latin typeface="メイリオ" panose="020B0604030504040204" pitchFamily="50" charset="-128"/>
                <a:ea typeface="メイリオ" panose="020B0604030504040204" pitchFamily="50" charset="-128"/>
              </a:rPr>
              <a:t>検定</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帰無仮説</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標本調査の結果がたまたま違う</a:t>
            </a:r>
          </a:p>
          <a:p>
            <a:pPr algn="l">
              <a:spcBef>
                <a:spcPct val="50000"/>
              </a:spcBef>
            </a:pPr>
            <a:endParaRPr lang="en-US" altLang="ja-JP" sz="280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720117" y="5097544"/>
            <a:ext cx="6899883" cy="1200329"/>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たまたま平均が大きく違う標本調査が</a:t>
            </a:r>
            <a:r>
              <a:rPr lang="en-US" altLang="ja-JP" sz="2400" dirty="0">
                <a:latin typeface="メイリオ" panose="020B0604030504040204" pitchFamily="50" charset="-128"/>
                <a:ea typeface="メイリオ" panose="020B0604030504040204" pitchFamily="50" charset="-128"/>
              </a:rPr>
              <a:t>2</a:t>
            </a:r>
            <a:r>
              <a:rPr lang="ja-JP" altLang="en-US" sz="2400" dirty="0">
                <a:latin typeface="メイリオ" panose="020B0604030504040204" pitchFamily="50" charset="-128"/>
                <a:ea typeface="メイリオ" panose="020B0604030504040204" pitchFamily="50" charset="-128"/>
              </a:rPr>
              <a:t>つあった。</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そのような標本が選ばれる可能性はどのぐらい</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a:t>
            </a:r>
            <a:r>
              <a:rPr lang="ja-JP" altLang="en-US" sz="2400" dirty="0">
                <a:solidFill>
                  <a:srgbClr val="FF0000"/>
                </a:solidFill>
                <a:latin typeface="メイリオ" panose="020B0604030504040204" pitchFamily="50" charset="-128"/>
                <a:ea typeface="メイリオ" panose="020B0604030504040204" pitchFamily="50" charset="-128"/>
              </a:rPr>
              <a:t>⇒ </a:t>
            </a:r>
            <a:r>
              <a:rPr lang="en-US" altLang="ja-JP" sz="2400" dirty="0">
                <a:solidFill>
                  <a:srgbClr val="FF0000"/>
                </a:solidFill>
                <a:latin typeface="メイリオ" panose="020B0604030504040204" pitchFamily="50" charset="-128"/>
                <a:ea typeface="メイリオ" panose="020B0604030504040204" pitchFamily="50" charset="-128"/>
              </a:rPr>
              <a:t>t</a:t>
            </a:r>
            <a:r>
              <a:rPr lang="ja-JP" altLang="en-US" sz="2400" dirty="0">
                <a:solidFill>
                  <a:srgbClr val="FF0000"/>
                </a:solidFill>
                <a:latin typeface="メイリオ" panose="020B0604030504040204" pitchFamily="50" charset="-128"/>
                <a:ea typeface="メイリオ" panose="020B0604030504040204" pitchFamily="50" charset="-128"/>
              </a:rPr>
              <a:t>検定</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523357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4980534" y="3408700"/>
            <a:ext cx="4095750" cy="3000375"/>
          </a:xfrm>
          <a:prstGeom prst="rect">
            <a:avLst/>
          </a:prstGeom>
        </p:spPr>
      </p:pic>
      <p:pic>
        <p:nvPicPr>
          <p:cNvPr id="2" name="図 1"/>
          <p:cNvPicPr>
            <a:picLocks noChangeAspect="1"/>
          </p:cNvPicPr>
          <p:nvPr/>
        </p:nvPicPr>
        <p:blipFill>
          <a:blip r:embed="rId3"/>
          <a:stretch>
            <a:fillRect/>
          </a:stretch>
        </p:blipFill>
        <p:spPr>
          <a:xfrm>
            <a:off x="130593" y="3584671"/>
            <a:ext cx="4391025" cy="2105025"/>
          </a:xfrm>
          <a:prstGeom prst="rect">
            <a:avLst/>
          </a:prstGeom>
        </p:spPr>
      </p:pic>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17</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Excel</a:t>
            </a:r>
            <a:r>
              <a:rPr lang="ja-JP" altLang="en-US" sz="2800" dirty="0">
                <a:latin typeface="メイリオ" panose="020B0604030504040204" pitchFamily="50" charset="-128"/>
                <a:ea typeface="メイリオ" panose="020B0604030504040204" pitchFamily="50" charset="-128"/>
              </a:rPr>
              <a:t>を使った</a:t>
            </a:r>
            <a:r>
              <a:rPr lang="en-US" altLang="ja-JP" sz="2800" dirty="0">
                <a:latin typeface="メイリオ" panose="020B0604030504040204" pitchFamily="50" charset="-128"/>
                <a:ea typeface="メイリオ" panose="020B0604030504040204" pitchFamily="50" charset="-128"/>
              </a:rPr>
              <a:t>t</a:t>
            </a:r>
            <a:r>
              <a:rPr lang="ja-JP" altLang="en-US" sz="2800" dirty="0">
                <a:latin typeface="メイリオ" panose="020B0604030504040204" pitchFamily="50" charset="-128"/>
                <a:ea typeface="メイリオ" panose="020B0604030504040204" pitchFamily="50" charset="-128"/>
              </a:rPr>
              <a:t>検定</a:t>
            </a:r>
            <a:endParaRPr lang="en-US" altLang="ja-JP" sz="28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4"/>
          <a:stretch>
            <a:fillRect/>
          </a:stretch>
        </p:blipFill>
        <p:spPr>
          <a:xfrm>
            <a:off x="518160" y="1170257"/>
            <a:ext cx="6445845" cy="1591406"/>
          </a:xfrm>
          <a:prstGeom prst="rect">
            <a:avLst/>
          </a:prstGeom>
        </p:spPr>
      </p:pic>
      <p:sp>
        <p:nvSpPr>
          <p:cNvPr id="5" name="楕円 4"/>
          <p:cNvSpPr/>
          <p:nvPr/>
        </p:nvSpPr>
        <p:spPr bwMode="auto">
          <a:xfrm>
            <a:off x="518160" y="1447800"/>
            <a:ext cx="899160" cy="39624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楕円 9"/>
          <p:cNvSpPr/>
          <p:nvPr/>
        </p:nvSpPr>
        <p:spPr bwMode="auto">
          <a:xfrm>
            <a:off x="6064845" y="1645920"/>
            <a:ext cx="899160" cy="39624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楕円 12"/>
          <p:cNvSpPr/>
          <p:nvPr/>
        </p:nvSpPr>
        <p:spPr bwMode="auto">
          <a:xfrm>
            <a:off x="304800" y="4951211"/>
            <a:ext cx="3170595" cy="39624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下矢印 11"/>
          <p:cNvSpPr/>
          <p:nvPr/>
        </p:nvSpPr>
        <p:spPr bwMode="auto">
          <a:xfrm>
            <a:off x="1623397" y="2802323"/>
            <a:ext cx="533400" cy="60637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下矢印 17"/>
          <p:cNvSpPr/>
          <p:nvPr/>
        </p:nvSpPr>
        <p:spPr bwMode="auto">
          <a:xfrm rot="16200000">
            <a:off x="4410645" y="4156598"/>
            <a:ext cx="533400" cy="60637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6064846" y="3664545"/>
            <a:ext cx="1988292" cy="958294"/>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05651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98144" y="1104373"/>
            <a:ext cx="3516129" cy="3762875"/>
          </a:xfrm>
          <a:prstGeom prst="rect">
            <a:avLst/>
          </a:prstGeom>
        </p:spPr>
      </p:pic>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18</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Excel</a:t>
            </a:r>
            <a:r>
              <a:rPr lang="ja-JP" altLang="en-US" sz="2800" dirty="0">
                <a:latin typeface="メイリオ" panose="020B0604030504040204" pitchFamily="50" charset="-128"/>
                <a:ea typeface="メイリオ" panose="020B0604030504040204" pitchFamily="50" charset="-128"/>
              </a:rPr>
              <a:t>の</a:t>
            </a:r>
            <a:r>
              <a:rPr lang="en-US" altLang="ja-JP" sz="2800" dirty="0">
                <a:latin typeface="メイリオ" panose="020B0604030504040204" pitchFamily="50" charset="-128"/>
                <a:ea typeface="メイリオ" panose="020B0604030504040204" pitchFamily="50" charset="-128"/>
              </a:rPr>
              <a:t>t</a:t>
            </a:r>
            <a:r>
              <a:rPr lang="ja-JP" altLang="en-US" sz="2800" dirty="0">
                <a:latin typeface="メイリオ" panose="020B0604030504040204" pitchFamily="50" charset="-128"/>
                <a:ea typeface="メイリオ" panose="020B0604030504040204" pitchFamily="50" charset="-128"/>
              </a:rPr>
              <a:t>検定の結果</a:t>
            </a:r>
            <a:endParaRPr lang="en-US" altLang="ja-JP" sz="2800" dirty="0">
              <a:latin typeface="メイリオ" panose="020B0604030504040204" pitchFamily="50" charset="-128"/>
              <a:ea typeface="メイリオ" panose="020B0604030504040204" pitchFamily="50" charset="-128"/>
            </a:endParaRPr>
          </a:p>
        </p:txBody>
      </p:sp>
      <p:sp>
        <p:nvSpPr>
          <p:cNvPr id="5" name="楕円 4"/>
          <p:cNvSpPr/>
          <p:nvPr/>
        </p:nvSpPr>
        <p:spPr bwMode="auto">
          <a:xfrm>
            <a:off x="1643514" y="4109988"/>
            <a:ext cx="1280160" cy="480536"/>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p:cNvSpPr txBox="1"/>
          <p:nvPr/>
        </p:nvSpPr>
        <p:spPr>
          <a:xfrm>
            <a:off x="4355432" y="804872"/>
            <a:ext cx="4331368" cy="4093428"/>
          </a:xfrm>
          <a:prstGeom prst="rect">
            <a:avLst/>
          </a:prstGeom>
          <a:noFill/>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実は、平均が同じと仮定した母集団から、二つの標本調査をした場合に、このように平均が異なるものが選ばれる確率は</a:t>
            </a:r>
            <a:br>
              <a:rPr kumimoji="1" lang="ja-JP" altLang="en-US" sz="2000" dirty="0">
                <a:latin typeface="メイリオ" panose="020B0604030504040204" pitchFamily="50" charset="-128"/>
                <a:ea typeface="メイリオ" panose="020B0604030504040204" pitchFamily="50" charset="-128"/>
              </a:rPr>
            </a:br>
            <a:r>
              <a:rPr kumimoji="1" lang="en-US" altLang="ja-JP" sz="2000" dirty="0">
                <a:solidFill>
                  <a:srgbClr val="FF0000"/>
                </a:solidFill>
                <a:latin typeface="メイリオ" panose="020B0604030504040204" pitchFamily="50" charset="-128"/>
                <a:ea typeface="メイリオ" panose="020B0604030504040204" pitchFamily="50" charset="-128"/>
              </a:rPr>
              <a:t>0.0017   =  1.7 %</a:t>
            </a:r>
          </a:p>
          <a:p>
            <a:pPr algn="l"/>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これは偶然選ばれることはないから、もともと母集団が平均が等しいという考えが間違っているんじゃないの</a:t>
            </a:r>
            <a:br>
              <a:rPr lang="ja-JP" altLang="en-US" sz="2000" dirty="0">
                <a:latin typeface="メイリオ" panose="020B0604030504040204" pitchFamily="50" charset="-128"/>
                <a:ea typeface="メイリオ" panose="020B0604030504040204" pitchFamily="50" charset="-128"/>
              </a:rPr>
            </a:b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帰無仮説の廃棄</a:t>
            </a:r>
          </a:p>
          <a:p>
            <a:pPr algn="l"/>
            <a:endParaRPr kumimoji="1" lang="ja-JP" altLang="en-US" sz="2000" dirty="0">
              <a:latin typeface="メイリオ" panose="020B0604030504040204" pitchFamily="50" charset="-128"/>
              <a:ea typeface="メイリオ" panose="020B0604030504040204" pitchFamily="50" charset="-128"/>
            </a:endParaRPr>
          </a:p>
          <a:p>
            <a:pPr algn="l"/>
            <a:r>
              <a:rPr kumimoji="1" lang="en-US" altLang="ja-JP" sz="2000" dirty="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もともと母集団に差があった。</a:t>
            </a:r>
          </a:p>
        </p:txBody>
      </p:sp>
    </p:spTree>
    <p:extLst>
      <p:ext uri="{BB962C8B-B14F-4D97-AF65-F5344CB8AC3E}">
        <p14:creationId xmlns:p14="http://schemas.microsoft.com/office/powerpoint/2010/main" val="13199743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19</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Excel</a:t>
            </a:r>
            <a:r>
              <a:rPr lang="ja-JP" altLang="en-US" sz="2800" dirty="0">
                <a:latin typeface="メイリオ" panose="020B0604030504040204" pitchFamily="50" charset="-128"/>
                <a:ea typeface="メイリオ" panose="020B0604030504040204" pitchFamily="50" charset="-128"/>
              </a:rPr>
              <a:t>の</a:t>
            </a:r>
            <a:r>
              <a:rPr lang="en-US" altLang="ja-JP" sz="2800" dirty="0">
                <a:latin typeface="メイリオ" panose="020B0604030504040204" pitchFamily="50" charset="-128"/>
                <a:ea typeface="メイリオ" panose="020B0604030504040204" pitchFamily="50" charset="-128"/>
              </a:rPr>
              <a:t>t</a:t>
            </a:r>
            <a:r>
              <a:rPr lang="ja-JP" altLang="en-US" sz="2800" dirty="0">
                <a:latin typeface="メイリオ" panose="020B0604030504040204" pitchFamily="50" charset="-128"/>
                <a:ea typeface="メイリオ" panose="020B0604030504040204" pitchFamily="50" charset="-128"/>
              </a:rPr>
              <a:t>検定の結果の判断</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信頼水準</a:t>
            </a:r>
            <a:endParaRPr lang="en-US" altLang="ja-JP" sz="28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304800" y="738271"/>
            <a:ext cx="7756358" cy="3477875"/>
          </a:xfrm>
          <a:prstGeom prst="rect">
            <a:avLst/>
          </a:prstGeom>
          <a:noFill/>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二つの標本調査をした場合に、このように平均が異なるものが選ばれる確率は</a:t>
            </a:r>
          </a:p>
          <a:p>
            <a:pPr algn="l"/>
            <a:r>
              <a:rPr lang="en-US" altLang="ja-JP" sz="2000" dirty="0">
                <a:latin typeface="メイリオ" panose="020B0604030504040204" pitchFamily="50" charset="-128"/>
                <a:ea typeface="メイリオ" panose="020B0604030504040204" pitchFamily="50" charset="-128"/>
              </a:rPr>
              <a:t>p &lt; 0.05  5% </a:t>
            </a:r>
            <a:r>
              <a:rPr lang="ja-JP" altLang="en-US" sz="2000" dirty="0">
                <a:latin typeface="メイリオ" panose="020B0604030504040204" pitchFamily="50" charset="-128"/>
                <a:ea typeface="メイリオ" panose="020B0604030504040204" pitchFamily="50" charset="-128"/>
              </a:rPr>
              <a:t>より小さい場合</a:t>
            </a:r>
          </a:p>
          <a:p>
            <a:pPr algn="l"/>
            <a:r>
              <a:rPr lang="en-US" altLang="ja-JP" sz="2000" dirty="0">
                <a:latin typeface="メイリオ" panose="020B0604030504040204" pitchFamily="50" charset="-128"/>
                <a:ea typeface="メイリオ" panose="020B0604030504040204" pitchFamily="50" charset="-128"/>
              </a:rPr>
              <a:t>p &lt; 0.01  1%</a:t>
            </a:r>
            <a:r>
              <a:rPr lang="ja-JP" altLang="en-US" sz="2000" dirty="0">
                <a:latin typeface="メイリオ" panose="020B0604030504040204" pitchFamily="50" charset="-128"/>
                <a:ea typeface="メイリオ" panose="020B0604030504040204" pitchFamily="50" charset="-128"/>
              </a:rPr>
              <a:t> より小さい場合</a:t>
            </a:r>
          </a:p>
          <a:p>
            <a:pPr algn="l"/>
            <a:r>
              <a:rPr lang="ja-JP" altLang="en-US" sz="2000" dirty="0">
                <a:latin typeface="メイリオ" panose="020B0604030504040204" pitchFamily="50" charset="-128"/>
                <a:ea typeface="メイリオ" panose="020B0604030504040204" pitchFamily="50" charset="-128"/>
              </a:rPr>
              <a:t>　このぐらいだと、偶然選んだといえないので、帰無仮説の廃棄</a:t>
            </a:r>
          </a:p>
          <a:p>
            <a:pPr algn="l"/>
            <a:endParaRPr lang="ja-JP" altLang="en-US" sz="2000" dirty="0">
              <a:latin typeface="メイリオ" panose="020B0604030504040204" pitchFamily="50" charset="-128"/>
              <a:ea typeface="メイリオ" panose="020B0604030504040204" pitchFamily="50" charset="-128"/>
            </a:endParaRPr>
          </a:p>
          <a:p>
            <a:pPr algn="l"/>
            <a:r>
              <a:rPr lang="ja-JP" altLang="en-US" sz="2000" dirty="0">
                <a:latin typeface="メイリオ" panose="020B0604030504040204" pitchFamily="50" charset="-128"/>
                <a:ea typeface="メイリオ" panose="020B0604030504040204" pitchFamily="50" charset="-128"/>
              </a:rPr>
              <a:t>この確率が</a:t>
            </a:r>
            <a:r>
              <a:rPr lang="en-US" altLang="ja-JP" sz="2000" dirty="0">
                <a:latin typeface="メイリオ" panose="020B0604030504040204" pitchFamily="50" charset="-128"/>
                <a:ea typeface="メイリオ" panose="020B0604030504040204" pitchFamily="50" charset="-128"/>
              </a:rPr>
              <a:t>5%</a:t>
            </a:r>
            <a:r>
              <a:rPr lang="ja-JP" altLang="en-US" sz="2000" dirty="0">
                <a:latin typeface="メイリオ" panose="020B0604030504040204" pitchFamily="50" charset="-128"/>
                <a:ea typeface="メイリオ" panose="020B0604030504040204" pitchFamily="50" charset="-128"/>
              </a:rPr>
              <a:t>以下や、</a:t>
            </a:r>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以下のことを</a:t>
            </a:r>
            <a:r>
              <a:rPr lang="ja-JP" altLang="en-US" sz="2000" dirty="0">
                <a:solidFill>
                  <a:srgbClr val="FF0000"/>
                </a:solidFill>
                <a:latin typeface="メイリオ" panose="020B0604030504040204" pitchFamily="50" charset="-128"/>
                <a:ea typeface="メイリオ" panose="020B0604030504040204" pitchFamily="50" charset="-128"/>
              </a:rPr>
              <a:t>信頼水準</a:t>
            </a:r>
            <a:r>
              <a:rPr lang="ja-JP" altLang="en-US" sz="2000" dirty="0">
                <a:latin typeface="メイリオ" panose="020B0604030504040204" pitchFamily="50" charset="-128"/>
                <a:ea typeface="メイリオ" panose="020B0604030504040204" pitchFamily="50" charset="-128"/>
              </a:rPr>
              <a:t>といいます。</a:t>
            </a:r>
          </a:p>
          <a:p>
            <a:pPr algn="l"/>
            <a:r>
              <a:rPr lang="en-US" altLang="ja-JP" sz="2000" dirty="0">
                <a:latin typeface="メイリオ" panose="020B0604030504040204" pitchFamily="50" charset="-128"/>
                <a:ea typeface="メイリオ" panose="020B0604030504040204" pitchFamily="50" charset="-128"/>
              </a:rPr>
              <a:t>5%</a:t>
            </a:r>
            <a:r>
              <a:rPr lang="ja-JP" altLang="en-US" sz="2000" dirty="0">
                <a:latin typeface="メイリオ" panose="020B0604030504040204" pitchFamily="50" charset="-128"/>
                <a:ea typeface="メイリオ" panose="020B0604030504040204" pitchFamily="50" charset="-128"/>
              </a:rPr>
              <a:t>以上又は</a:t>
            </a:r>
            <a:r>
              <a:rPr lang="en-US" altLang="ja-JP" sz="2000" dirty="0">
                <a:latin typeface="メイリオ" panose="020B0604030504040204" pitchFamily="50" charset="-128"/>
                <a:ea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rPr>
              <a:t>以上だと、偶然でもそのぐらいの差はでるということで違わないという判断</a:t>
            </a:r>
            <a:endParaRPr kumimoji="1"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r>
              <a:rPr lang="ja-JP" altLang="en-US" sz="2000" dirty="0">
                <a:solidFill>
                  <a:srgbClr val="FF0000"/>
                </a:solidFill>
                <a:latin typeface="メイリオ" panose="020B0604030504040204" pitchFamily="50" charset="-128"/>
                <a:ea typeface="メイリオ" panose="020B0604030504040204" pitchFamily="50" charset="-128"/>
              </a:rPr>
              <a:t>信頼区間</a:t>
            </a:r>
            <a:r>
              <a:rPr lang="ja-JP" altLang="en-US" sz="2000" dirty="0">
                <a:latin typeface="メイリオ" panose="020B0604030504040204" pitchFamily="50" charset="-128"/>
                <a:ea typeface="メイリオ" panose="020B0604030504040204" pitchFamily="50" charset="-128"/>
              </a:rPr>
              <a:t>と</a:t>
            </a:r>
            <a:r>
              <a:rPr lang="ja-JP" altLang="en-US" sz="2000" dirty="0">
                <a:solidFill>
                  <a:srgbClr val="FF0000"/>
                </a:solidFill>
                <a:latin typeface="メイリオ" panose="020B0604030504040204" pitchFamily="50" charset="-128"/>
                <a:ea typeface="メイリオ" panose="020B0604030504040204" pitchFamily="50" charset="-128"/>
              </a:rPr>
              <a:t>信頼水準</a:t>
            </a:r>
          </a:p>
        </p:txBody>
      </p:sp>
      <p:grpSp>
        <p:nvGrpSpPr>
          <p:cNvPr id="8" name="グループ化 7"/>
          <p:cNvGrpSpPr/>
          <p:nvPr/>
        </p:nvGrpSpPr>
        <p:grpSpPr>
          <a:xfrm rot="16200000">
            <a:off x="1780446" y="5578242"/>
            <a:ext cx="1125418" cy="208547"/>
            <a:chOff x="5740603" y="2794814"/>
            <a:chExt cx="1125418" cy="208547"/>
          </a:xfrm>
        </p:grpSpPr>
        <p:cxnSp>
          <p:nvCxnSpPr>
            <p:cNvPr id="9" name="直線コネクタ 8"/>
            <p:cNvCxnSpPr/>
            <p:nvPr/>
          </p:nvCxnSpPr>
          <p:spPr bwMode="auto">
            <a:xfrm>
              <a:off x="5740603" y="2887579"/>
              <a:ext cx="11254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楕円 9"/>
            <p:cNvSpPr/>
            <p:nvPr/>
          </p:nvSpPr>
          <p:spPr bwMode="auto">
            <a:xfrm>
              <a:off x="6199038" y="2794814"/>
              <a:ext cx="208547" cy="20854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1" name="直線コネクタ 10"/>
            <p:cNvCxnSpPr/>
            <p:nvPr/>
          </p:nvCxnSpPr>
          <p:spPr bwMode="auto">
            <a:xfrm>
              <a:off x="5740603"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コネクタ 11"/>
            <p:cNvCxnSpPr/>
            <p:nvPr/>
          </p:nvCxnSpPr>
          <p:spPr bwMode="auto">
            <a:xfrm>
              <a:off x="6866021"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3" name="グループ化 12"/>
          <p:cNvGrpSpPr/>
          <p:nvPr/>
        </p:nvGrpSpPr>
        <p:grpSpPr>
          <a:xfrm rot="16200000">
            <a:off x="2081758" y="4722164"/>
            <a:ext cx="1125418" cy="208547"/>
            <a:chOff x="5740603" y="2794814"/>
            <a:chExt cx="1125418" cy="208547"/>
          </a:xfrm>
        </p:grpSpPr>
        <p:cxnSp>
          <p:nvCxnSpPr>
            <p:cNvPr id="14" name="直線コネクタ 13"/>
            <p:cNvCxnSpPr/>
            <p:nvPr/>
          </p:nvCxnSpPr>
          <p:spPr bwMode="auto">
            <a:xfrm>
              <a:off x="5740603" y="2887579"/>
              <a:ext cx="11254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楕円 14"/>
            <p:cNvSpPr/>
            <p:nvPr/>
          </p:nvSpPr>
          <p:spPr bwMode="auto">
            <a:xfrm>
              <a:off x="6199038" y="2794814"/>
              <a:ext cx="208547" cy="20854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6" name="直線コネクタ 15"/>
            <p:cNvCxnSpPr/>
            <p:nvPr/>
          </p:nvCxnSpPr>
          <p:spPr bwMode="auto">
            <a:xfrm>
              <a:off x="5740603"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線コネクタ 16"/>
            <p:cNvCxnSpPr/>
            <p:nvPr/>
          </p:nvCxnSpPr>
          <p:spPr bwMode="auto">
            <a:xfrm>
              <a:off x="6866021"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8" name="テキスト ボックス 17"/>
          <p:cNvSpPr txBox="1"/>
          <p:nvPr/>
        </p:nvSpPr>
        <p:spPr>
          <a:xfrm>
            <a:off x="3497179" y="4006256"/>
            <a:ext cx="5438274" cy="1938992"/>
          </a:xfrm>
          <a:prstGeom prst="rect">
            <a:avLst/>
          </a:prstGeom>
          <a:noFill/>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信頼区間と信頼水準は全く別のものです。</a:t>
            </a:r>
          </a:p>
          <a:p>
            <a:pPr algn="l"/>
            <a:r>
              <a:rPr lang="ja-JP" altLang="en-US" sz="2000" dirty="0">
                <a:latin typeface="メイリオ" panose="020B0604030504040204" pitchFamily="50" charset="-128"/>
                <a:ea typeface="メイリオ" panose="020B0604030504040204" pitchFamily="50" charset="-128"/>
              </a:rPr>
              <a:t>一般的に計算すると、二つの標本データがあった時に、その時、その信頼区間が</a:t>
            </a:r>
            <a:r>
              <a:rPr lang="en-US" altLang="ja-JP" sz="2000" dirty="0">
                <a:latin typeface="メイリオ" panose="020B0604030504040204" pitchFamily="50" charset="-128"/>
                <a:ea typeface="メイリオ" panose="020B0604030504040204" pitchFamily="50" charset="-128"/>
              </a:rPr>
              <a:t>1/3</a:t>
            </a:r>
            <a:r>
              <a:rPr lang="ja-JP" altLang="en-US" sz="2000" dirty="0">
                <a:latin typeface="メイリオ" panose="020B0604030504040204" pitchFamily="50" charset="-128"/>
                <a:ea typeface="メイリオ" panose="020B0604030504040204" pitchFamily="50" charset="-128"/>
              </a:rPr>
              <a:t>以上</a:t>
            </a:r>
          </a:p>
          <a:p>
            <a:pPr algn="l"/>
            <a:r>
              <a:rPr kumimoji="1" lang="ja-JP" altLang="en-US" sz="2000" dirty="0">
                <a:latin typeface="メイリオ" panose="020B0604030504040204" pitchFamily="50" charset="-128"/>
                <a:ea typeface="メイリオ" panose="020B0604030504040204" pitchFamily="50" charset="-128"/>
              </a:rPr>
              <a:t>重ならないようだと、その二つのデータの抽出される確率</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信頼水準</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は</a:t>
            </a:r>
            <a:r>
              <a:rPr kumimoji="1" lang="en-US" altLang="ja-JP" sz="2000" dirty="0">
                <a:latin typeface="メイリオ" panose="020B0604030504040204" pitchFamily="50" charset="-128"/>
                <a:ea typeface="メイリオ" panose="020B0604030504040204" pitchFamily="50" charset="-128"/>
              </a:rPr>
              <a:t>5%</a:t>
            </a:r>
            <a:r>
              <a:rPr kumimoji="1" lang="ja-JP" altLang="en-US" sz="2000" dirty="0" err="1">
                <a:latin typeface="メイリオ" panose="020B0604030504040204" pitchFamily="50" charset="-128"/>
                <a:ea typeface="メイリオ" panose="020B0604030504040204" pitchFamily="50" charset="-128"/>
              </a:rPr>
              <a:t>ぐらい</a:t>
            </a:r>
            <a:r>
              <a:rPr lang="ja-JP" altLang="en-US" sz="2000" dirty="0" err="1">
                <a:latin typeface="メイリオ" panose="020B0604030504040204" pitchFamily="50" charset="-128"/>
                <a:ea typeface="メイリオ" panose="020B0604030504040204" pitchFamily="50" charset="-128"/>
              </a:rPr>
              <a:t>に</a:t>
            </a:r>
            <a:r>
              <a:rPr lang="ja-JP" altLang="en-US" sz="2000" dirty="0">
                <a:latin typeface="メイリオ" panose="020B0604030504040204" pitchFamily="50" charset="-128"/>
                <a:ea typeface="メイリオ" panose="020B0604030504040204" pitchFamily="50" charset="-128"/>
              </a:rPr>
              <a:t>なります。</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25031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統計的推論とは</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18160" y="1005840"/>
            <a:ext cx="8168640" cy="3416320"/>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母集団から抽出された標本に基づき，母集団分布そのもの，あるいは母集団分布が想定されているときには，母集団における集団的特性値を引出すための方法をいう。その代表的なものは推定と検定である。</a:t>
            </a:r>
          </a:p>
          <a:p>
            <a:pPr algn="l"/>
            <a:endParaRPr kumimoji="1" lang="ja-JP" altLang="en-US" sz="2400" dirty="0">
              <a:latin typeface="メイリオ" panose="020B0604030504040204" pitchFamily="50" charset="-128"/>
              <a:ea typeface="メイリオ" panose="020B0604030504040204" pitchFamily="50" charset="-128"/>
            </a:endParaRPr>
          </a:p>
          <a:p>
            <a:pPr algn="l"/>
            <a:endParaRPr lang="ja-JP" altLang="en-US" sz="2400" dirty="0">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人間の感覚的な判断ではなく</a:t>
            </a:r>
            <a:r>
              <a:rPr lang="ja-JP" altLang="en-US" sz="2400" dirty="0">
                <a:latin typeface="メイリオ" panose="020B0604030504040204" pitchFamily="50" charset="-128"/>
                <a:ea typeface="メイリオ" panose="020B0604030504040204" pitchFamily="50" charset="-128"/>
              </a:rPr>
              <a:t>、ものごとが起こりうる確率をもとにして、データを判断したり、推測したりすること。</a:t>
            </a:r>
            <a:endParaRPr kumimoji="1" lang="ja-JP" altLang="en-US" sz="2400" dirty="0">
              <a:latin typeface="メイリオ" panose="020B0604030504040204" pitchFamily="50" charset="-128"/>
              <a:ea typeface="メイリオ" panose="020B0604030504040204" pitchFamily="50" charset="-128"/>
            </a:endParaRPr>
          </a:p>
        </p:txBody>
      </p:sp>
      <p:sp>
        <p:nvSpPr>
          <p:cNvPr id="4" name="下矢印 3"/>
          <p:cNvSpPr/>
          <p:nvPr/>
        </p:nvSpPr>
        <p:spPr bwMode="auto">
          <a:xfrm>
            <a:off x="3185160" y="2590800"/>
            <a:ext cx="92964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0712722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20</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Excel</a:t>
            </a:r>
            <a:r>
              <a:rPr lang="ja-JP" altLang="en-US" sz="2800" dirty="0">
                <a:latin typeface="メイリオ" panose="020B0604030504040204" pitchFamily="50" charset="-128"/>
                <a:ea typeface="メイリオ" panose="020B0604030504040204" pitchFamily="50" charset="-128"/>
              </a:rPr>
              <a:t>の</a:t>
            </a:r>
            <a:r>
              <a:rPr lang="en-US" altLang="ja-JP" sz="2800" dirty="0">
                <a:latin typeface="メイリオ" panose="020B0604030504040204" pitchFamily="50" charset="-128"/>
                <a:ea typeface="メイリオ" panose="020B0604030504040204" pitchFamily="50" charset="-128"/>
              </a:rPr>
              <a:t>t</a:t>
            </a:r>
            <a:r>
              <a:rPr lang="ja-JP" altLang="en-US" sz="2800" dirty="0">
                <a:latin typeface="メイリオ" panose="020B0604030504040204" pitchFamily="50" charset="-128"/>
                <a:ea typeface="メイリオ" panose="020B0604030504040204" pitchFamily="50" charset="-128"/>
              </a:rPr>
              <a:t>検定の結果の判断の書き方</a:t>
            </a:r>
            <a:endParaRPr lang="en-US" altLang="ja-JP" sz="28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449179" y="1059113"/>
            <a:ext cx="7756358" cy="4093428"/>
          </a:xfrm>
          <a:prstGeom prst="rect">
            <a:avLst/>
          </a:prstGeom>
          <a:noFill/>
        </p:spPr>
        <p:txBody>
          <a:bodyPr wrap="square" rtlCol="0">
            <a:spAutoFit/>
          </a:bodyPr>
          <a:lstStyle/>
          <a:p>
            <a:pPr algn="l"/>
            <a:r>
              <a:rPr lang="en-US" altLang="ja-JP" sz="2000" dirty="0" err="1">
                <a:latin typeface="メイリオ" panose="020B0604030504040204" pitchFamily="50" charset="-128"/>
                <a:ea typeface="メイリオ" panose="020B0604030504040204" pitchFamily="50" charset="-128"/>
              </a:rPr>
              <a:t>xxxx</a:t>
            </a:r>
            <a:r>
              <a:rPr lang="ja-JP" altLang="en-US" sz="2000" dirty="0">
                <a:latin typeface="メイリオ" panose="020B0604030504040204" pitchFamily="50" charset="-128"/>
                <a:ea typeface="メイリオ" panose="020B0604030504040204" pitchFamily="50" charset="-128"/>
              </a:rPr>
              <a:t>と</a:t>
            </a:r>
            <a:r>
              <a:rPr lang="en-US" altLang="ja-JP" sz="2000" dirty="0" err="1">
                <a:latin typeface="メイリオ" panose="020B0604030504040204" pitchFamily="50" charset="-128"/>
                <a:ea typeface="メイリオ" panose="020B0604030504040204" pitchFamily="50" charset="-128"/>
              </a:rPr>
              <a:t>yyyy</a:t>
            </a:r>
            <a:r>
              <a:rPr lang="ja-JP" altLang="en-US" sz="2000" dirty="0">
                <a:latin typeface="メイリオ" panose="020B0604030504040204" pitchFamily="50" charset="-128"/>
                <a:ea typeface="メイリオ" panose="020B0604030504040204" pitchFamily="50" charset="-128"/>
              </a:rPr>
              <a:t>の間で、平均値間に差があるか対応のない</a:t>
            </a:r>
            <a:r>
              <a:rPr lang="en-US" altLang="ja-JP" sz="2000" dirty="0">
                <a:latin typeface="メイリオ" panose="020B0604030504040204" pitchFamily="50" charset="-128"/>
                <a:ea typeface="メイリオ" panose="020B0604030504040204" pitchFamily="50" charset="-128"/>
              </a:rPr>
              <a:t>t</a:t>
            </a:r>
            <a:r>
              <a:rPr lang="ja-JP" altLang="en-US" sz="2000" dirty="0">
                <a:latin typeface="メイリオ" panose="020B0604030504040204" pitchFamily="50" charset="-128"/>
                <a:ea typeface="メイリオ" panose="020B0604030504040204" pitchFamily="50" charset="-128"/>
              </a:rPr>
              <a:t>検定を行ったところ</a:t>
            </a:r>
            <a:r>
              <a:rPr lang="en-US" altLang="ja-JP" sz="2000" dirty="0">
                <a:latin typeface="メイリオ" panose="020B0604030504040204" pitchFamily="50" charset="-128"/>
                <a:ea typeface="メイリオ" panose="020B0604030504040204" pitchFamily="50" charset="-128"/>
              </a:rPr>
              <a:t>5%</a:t>
            </a:r>
            <a:r>
              <a:rPr lang="ja-JP" altLang="en-US" sz="2000" dirty="0">
                <a:latin typeface="メイリオ" panose="020B0604030504040204" pitchFamily="50" charset="-128"/>
                <a:ea typeface="メイリオ" panose="020B0604030504040204" pitchFamily="50" charset="-128"/>
              </a:rPr>
              <a:t>水準で有意な差が認められた。</a:t>
            </a:r>
            <a:endParaRPr lang="en-US" altLang="ja-JP" sz="2000" dirty="0">
              <a:latin typeface="メイリオ" panose="020B0604030504040204" pitchFamily="50" charset="-128"/>
              <a:ea typeface="メイリオ" panose="020B0604030504040204" pitchFamily="50" charset="-128"/>
            </a:endParaRPr>
          </a:p>
          <a:p>
            <a:pPr algn="l"/>
            <a:endParaRPr lang="en-US" altLang="ja-JP" sz="2000" dirty="0">
              <a:latin typeface="メイリオ" panose="020B0604030504040204" pitchFamily="50" charset="-128"/>
              <a:ea typeface="メイリオ" panose="020B0604030504040204" pitchFamily="50" charset="-128"/>
            </a:endParaRPr>
          </a:p>
          <a:p>
            <a:pPr algn="l"/>
            <a:r>
              <a:rPr lang="en-US" altLang="ja-JP" sz="2000" dirty="0" err="1">
                <a:latin typeface="メイリオ" panose="020B0604030504040204" pitchFamily="50" charset="-128"/>
                <a:ea typeface="メイリオ" panose="020B0604030504040204" pitchFamily="50" charset="-128"/>
              </a:rPr>
              <a:t>xxxx</a:t>
            </a:r>
            <a:r>
              <a:rPr lang="ja-JP" altLang="en-US" sz="2000" dirty="0">
                <a:latin typeface="メイリオ" panose="020B0604030504040204" pitchFamily="50" charset="-128"/>
                <a:ea typeface="メイリオ" panose="020B0604030504040204" pitchFamily="50" charset="-128"/>
              </a:rPr>
              <a:t>と</a:t>
            </a:r>
            <a:r>
              <a:rPr lang="en-US" altLang="ja-JP" sz="2000" dirty="0" err="1">
                <a:latin typeface="メイリオ" panose="020B0604030504040204" pitchFamily="50" charset="-128"/>
                <a:ea typeface="メイリオ" panose="020B0604030504040204" pitchFamily="50" charset="-128"/>
              </a:rPr>
              <a:t>yyyy</a:t>
            </a:r>
            <a:r>
              <a:rPr lang="ja-JP" altLang="en-US" sz="2000" dirty="0">
                <a:latin typeface="メイリオ" panose="020B0604030504040204" pitchFamily="50" charset="-128"/>
                <a:ea typeface="メイリオ" panose="020B0604030504040204" pitchFamily="50" charset="-128"/>
              </a:rPr>
              <a:t>の間で、条件間で平均値間の差について対応のある</a:t>
            </a:r>
            <a:r>
              <a:rPr lang="en-US" altLang="ja-JP" sz="2000" dirty="0">
                <a:latin typeface="メイリオ" panose="020B0604030504040204" pitchFamily="50" charset="-128"/>
                <a:ea typeface="メイリオ" panose="020B0604030504040204" pitchFamily="50" charset="-128"/>
              </a:rPr>
              <a:t>t</a:t>
            </a:r>
            <a:r>
              <a:rPr lang="ja-JP" altLang="en-US" sz="2000" dirty="0">
                <a:latin typeface="メイリオ" panose="020B0604030504040204" pitchFamily="50" charset="-128"/>
                <a:ea typeface="メイリオ" panose="020B0604030504040204" pitchFamily="50" charset="-128"/>
              </a:rPr>
              <a:t>検定を実施した。結果、統計的に有意な差は認められなかった。</a:t>
            </a: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r>
              <a:rPr kumimoji="1" lang="ja-JP" altLang="en-US" sz="2000" dirty="0">
                <a:solidFill>
                  <a:srgbClr val="FF0000"/>
                </a:solidFill>
                <a:latin typeface="メイリオ" panose="020B0604030504040204" pitchFamily="50" charset="-128"/>
                <a:ea typeface="メイリオ" panose="020B0604030504040204" pitchFamily="50" charset="-128"/>
              </a:rPr>
              <a:t>注意</a:t>
            </a:r>
            <a:r>
              <a:rPr kumimoji="1" lang="en-US" altLang="ja-JP" sz="2000" dirty="0">
                <a:solidFill>
                  <a:srgbClr val="FF0000"/>
                </a:solidFill>
                <a:latin typeface="メイリオ" panose="020B0604030504040204" pitchFamily="50" charset="-128"/>
                <a:ea typeface="メイリオ" panose="020B0604030504040204" pitchFamily="50" charset="-128"/>
              </a:rPr>
              <a:t>:</a:t>
            </a:r>
          </a:p>
          <a:p>
            <a:pPr algn="l"/>
            <a:r>
              <a:rPr kumimoji="1" lang="en-US" altLang="ja-JP" sz="2000" dirty="0">
                <a:latin typeface="メイリオ" panose="020B0604030504040204" pitchFamily="50" charset="-128"/>
                <a:ea typeface="メイリオ" panose="020B0604030504040204" pitchFamily="50" charset="-128"/>
              </a:rPr>
              <a:t>t</a:t>
            </a:r>
            <a:r>
              <a:rPr kumimoji="1" lang="ja-JP" altLang="en-US" sz="2000" dirty="0">
                <a:latin typeface="メイリオ" panose="020B0604030504040204" pitchFamily="50" charset="-128"/>
                <a:ea typeface="メイリオ" panose="020B0604030504040204" pitchFamily="50" charset="-128"/>
              </a:rPr>
              <a:t>検定は、有意な差があるかどうか検定するだけであって、差が大きいや小さい</a:t>
            </a:r>
            <a:r>
              <a:rPr kumimoji="1" lang="ja-JP" altLang="en-US" sz="2000" dirty="0" err="1">
                <a:latin typeface="メイリオ" panose="020B0604030504040204" pitchFamily="50" charset="-128"/>
                <a:ea typeface="メイリオ" panose="020B0604030504040204" pitchFamily="50" charset="-128"/>
              </a:rPr>
              <a:t>を</a:t>
            </a:r>
            <a:r>
              <a:rPr kumimoji="1" lang="ja-JP" altLang="en-US" sz="2000" dirty="0">
                <a:latin typeface="メイリオ" panose="020B0604030504040204" pitchFamily="50" charset="-128"/>
                <a:ea typeface="メイリオ" panose="020B0604030504040204" pitchFamily="50" charset="-128"/>
              </a:rPr>
              <a:t>判断するものではありません。</a:t>
            </a: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961885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21</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solidFill>
                  <a:schemeClr val="accent2"/>
                </a:solidFill>
                <a:latin typeface="メイリオ" panose="020B0604030504040204" pitchFamily="50" charset="-128"/>
                <a:ea typeface="メイリオ" panose="020B0604030504040204" pitchFamily="50" charset="-128"/>
              </a:rPr>
              <a:t>ようやく今日の課題</a:t>
            </a:r>
            <a:endParaRPr lang="en-US" altLang="ja-JP" sz="2800" dirty="0">
              <a:solidFill>
                <a:schemeClr val="accent2"/>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18160" y="1005840"/>
            <a:ext cx="8168640" cy="2677656"/>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少ない時間ですが</a:t>
            </a:r>
          </a:p>
          <a:p>
            <a:pPr algn="l"/>
            <a:endParaRPr lang="ja-JP" altLang="en-US" sz="2400" dirty="0">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すでに作成した、</a:t>
            </a:r>
            <a:r>
              <a:rPr kumimoji="1" lang="en-US" altLang="ja-JP" sz="2400" dirty="0">
                <a:latin typeface="メイリオ" panose="020B0604030504040204" pitchFamily="50" charset="-128"/>
                <a:ea typeface="メイリオ" panose="020B0604030504040204" pitchFamily="50" charset="-128"/>
              </a:rPr>
              <a:t>xx</a:t>
            </a:r>
            <a:r>
              <a:rPr kumimoji="1" lang="ja-JP" altLang="en-US" sz="2400" dirty="0">
                <a:latin typeface="メイリオ" panose="020B0604030504040204" pitchFamily="50" charset="-128"/>
                <a:ea typeface="メイリオ" panose="020B0604030504040204" pitchFamily="50" charset="-128"/>
              </a:rPr>
              <a:t>高の生徒ってどうよパワポに</a:t>
            </a:r>
          </a:p>
          <a:p>
            <a:pPr algn="l"/>
            <a:r>
              <a:rPr lang="ja-JP" altLang="en-US" sz="2400" dirty="0">
                <a:latin typeface="メイリオ" panose="020B0604030504040204" pitchFamily="50" charset="-128"/>
                <a:ea typeface="メイリオ" panose="020B0604030504040204" pitchFamily="50" charset="-128"/>
              </a:rPr>
              <a:t>・相関計算できるもの</a:t>
            </a:r>
          </a:p>
          <a:p>
            <a:pPr algn="l"/>
            <a:r>
              <a:rPr kumimoji="1" lang="ja-JP" altLang="en-US" sz="2400" dirty="0">
                <a:latin typeface="メイリオ" panose="020B0604030504040204" pitchFamily="50" charset="-128"/>
                <a:ea typeface="メイリオ" panose="020B0604030504040204" pitchFamily="50" charset="-128"/>
              </a:rPr>
              <a:t>・</a:t>
            </a:r>
            <a:r>
              <a:rPr kumimoji="1" lang="en-US" altLang="ja-JP" sz="2400" dirty="0">
                <a:latin typeface="メイリオ" panose="020B0604030504040204" pitchFamily="50" charset="-128"/>
                <a:ea typeface="メイリオ" panose="020B0604030504040204" pitchFamily="50" charset="-128"/>
              </a:rPr>
              <a:t>t</a:t>
            </a:r>
            <a:r>
              <a:rPr kumimoji="1" lang="ja-JP" altLang="en-US" sz="2400" dirty="0">
                <a:latin typeface="メイリオ" panose="020B0604030504040204" pitchFamily="50" charset="-128"/>
                <a:ea typeface="メイリオ" panose="020B0604030504040204" pitchFamily="50" charset="-128"/>
              </a:rPr>
              <a:t>検定できるもの</a:t>
            </a:r>
          </a:p>
          <a:p>
            <a:pPr algn="l"/>
            <a:r>
              <a:rPr lang="ja-JP" altLang="en-US" sz="2400" dirty="0">
                <a:latin typeface="メイリオ" panose="020B0604030504040204" pitchFamily="50" charset="-128"/>
                <a:ea typeface="メイリオ" panose="020B0604030504040204" pitchFamily="50" charset="-128"/>
              </a:rPr>
              <a:t>について、相関係数又は</a:t>
            </a:r>
            <a:r>
              <a:rPr lang="en-US" altLang="ja-JP" sz="2400" dirty="0">
                <a:latin typeface="メイリオ" panose="020B0604030504040204" pitchFamily="50" charset="-128"/>
                <a:ea typeface="メイリオ" panose="020B0604030504040204" pitchFamily="50" charset="-128"/>
              </a:rPr>
              <a:t>t</a:t>
            </a:r>
            <a:r>
              <a:rPr lang="ja-JP" altLang="en-US" sz="2400" dirty="0">
                <a:latin typeface="メイリオ" panose="020B0604030504040204" pitchFamily="50" charset="-128"/>
                <a:ea typeface="メイリオ" panose="020B0604030504040204" pitchFamily="50" charset="-128"/>
              </a:rPr>
              <a:t>検定を行って、その確かさなどを追記してみよう。</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63519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データの分析に向けて</a:t>
            </a:r>
            <a:r>
              <a:rPr lang="en-US" altLang="ja-JP" sz="2800" dirty="0">
                <a:latin typeface="メイリオ" panose="020B0604030504040204" pitchFamily="50" charset="-128"/>
                <a:ea typeface="メイリオ" panose="020B0604030504040204" pitchFamily="50" charset="-128"/>
              </a:rPr>
              <a:t>(1)</a:t>
            </a:r>
          </a:p>
        </p:txBody>
      </p:sp>
      <p:sp>
        <p:nvSpPr>
          <p:cNvPr id="2" name="テキスト ボックス 1"/>
          <p:cNvSpPr txBox="1"/>
          <p:nvPr/>
        </p:nvSpPr>
        <p:spPr>
          <a:xfrm>
            <a:off x="304800" y="990615"/>
            <a:ext cx="697992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いろいろな</a:t>
            </a:r>
            <a:r>
              <a:rPr lang="en-US" altLang="ja-JP" sz="2400" dirty="0">
                <a:latin typeface="メイリオ" panose="020B0604030504040204" pitchFamily="50" charset="-128"/>
                <a:ea typeface="メイリオ" panose="020B0604030504040204" pitchFamily="50" charset="-128"/>
              </a:rPr>
              <a:t>t</a:t>
            </a:r>
            <a:r>
              <a:rPr lang="ja-JP" altLang="en-US" sz="2400" dirty="0">
                <a:latin typeface="メイリオ" panose="020B0604030504040204" pitchFamily="50" charset="-128"/>
                <a:ea typeface="メイリオ" panose="020B0604030504040204" pitchFamily="50" charset="-128"/>
              </a:rPr>
              <a:t>検定</a:t>
            </a:r>
            <a:endParaRPr kumimoji="1" lang="ja-JP" altLang="en-US" sz="2400" dirty="0">
              <a:latin typeface="メイリオ" panose="020B0604030504040204" pitchFamily="50" charset="-128"/>
              <a:ea typeface="メイリオ"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3578104188"/>
              </p:ext>
            </p:extLst>
          </p:nvPr>
        </p:nvGraphicFramePr>
        <p:xfrm>
          <a:off x="561473" y="1764632"/>
          <a:ext cx="8037095" cy="3856592"/>
        </p:xfrm>
        <a:graphic>
          <a:graphicData uri="http://schemas.openxmlformats.org/drawingml/2006/table">
            <a:tbl>
              <a:tblPr firstRow="1" bandRow="1">
                <a:tableStyleId>{5C22544A-7EE6-4342-B048-85BDC9FD1C3A}</a:tableStyleId>
              </a:tblPr>
              <a:tblGrid>
                <a:gridCol w="2009274">
                  <a:extLst>
                    <a:ext uri="{9D8B030D-6E8A-4147-A177-3AD203B41FA5}">
                      <a16:colId xmlns:a16="http://schemas.microsoft.com/office/drawing/2014/main" val="4192537246"/>
                    </a:ext>
                  </a:extLst>
                </a:gridCol>
                <a:gridCol w="2803358">
                  <a:extLst>
                    <a:ext uri="{9D8B030D-6E8A-4147-A177-3AD203B41FA5}">
                      <a16:colId xmlns:a16="http://schemas.microsoft.com/office/drawing/2014/main" val="1627290815"/>
                    </a:ext>
                  </a:extLst>
                </a:gridCol>
                <a:gridCol w="3224463">
                  <a:extLst>
                    <a:ext uri="{9D8B030D-6E8A-4147-A177-3AD203B41FA5}">
                      <a16:colId xmlns:a16="http://schemas.microsoft.com/office/drawing/2014/main" val="237112716"/>
                    </a:ext>
                  </a:extLst>
                </a:gridCol>
              </a:tblGrid>
              <a:tr h="1323712">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対応のない場合</a:t>
                      </a:r>
                      <a:br>
                        <a:rPr kumimoji="1" lang="ja-JP" altLang="en-US" sz="2000" b="0" dirty="0">
                          <a:solidFill>
                            <a:schemeClr val="tx1"/>
                          </a:solidFill>
                          <a:latin typeface="メイリオ" panose="020B0604030504040204" pitchFamily="50" charset="-128"/>
                          <a:ea typeface="メイリオ" panose="020B0604030504040204" pitchFamily="50" charset="-128"/>
                        </a:rPr>
                      </a:br>
                      <a:r>
                        <a:rPr kumimoji="1" lang="en-US" altLang="ja-JP" sz="2000" b="0" dirty="0">
                          <a:solidFill>
                            <a:schemeClr val="tx1"/>
                          </a:solidFill>
                          <a:latin typeface="メイリオ" panose="020B0604030504040204" pitchFamily="50" charset="-128"/>
                          <a:ea typeface="メイリオ" panose="020B0604030504040204" pitchFamily="50" charset="-128"/>
                        </a:rPr>
                        <a:t>(</a:t>
                      </a:r>
                      <a:r>
                        <a:rPr kumimoji="1" lang="ja-JP" altLang="en-US" sz="2000" b="0" dirty="0">
                          <a:solidFill>
                            <a:srgbClr val="FF0000"/>
                          </a:solidFill>
                          <a:latin typeface="メイリオ" panose="020B0604030504040204" pitchFamily="50" charset="-128"/>
                          <a:ea typeface="メイリオ" panose="020B0604030504040204" pitchFamily="50" charset="-128"/>
                        </a:rPr>
                        <a:t>今回説明したもの</a:t>
                      </a:r>
                      <a:r>
                        <a:rPr kumimoji="1" lang="en-US" altLang="ja-JP" sz="2000" b="0" dirty="0">
                          <a:solidFill>
                            <a:schemeClr val="tx1"/>
                          </a:solidFill>
                          <a:latin typeface="メイリオ" panose="020B0604030504040204" pitchFamily="50" charset="-128"/>
                          <a:ea typeface="メイリオ" panose="020B0604030504040204" pitchFamily="50" charset="-128"/>
                        </a:rPr>
                        <a:t>)</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別々のグループの平均を比較する。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2000" b="0" dirty="0">
                          <a:solidFill>
                            <a:schemeClr val="tx1"/>
                          </a:solidFill>
                          <a:latin typeface="メイリオ" panose="020B0604030504040204" pitchFamily="50" charset="-128"/>
                          <a:ea typeface="メイリオ" panose="020B0604030504040204" pitchFamily="50" charset="-128"/>
                        </a:rPr>
                        <a:t>Excel</a:t>
                      </a:r>
                      <a:br>
                        <a:rPr kumimoji="1" lang="en-US" altLang="ja-JP" sz="2000" b="0" dirty="0">
                          <a:solidFill>
                            <a:schemeClr val="tx1"/>
                          </a:solidFill>
                          <a:latin typeface="メイリオ" panose="020B0604030504040204" pitchFamily="50" charset="-128"/>
                          <a:ea typeface="メイリオ" panose="020B0604030504040204" pitchFamily="50" charset="-128"/>
                        </a:rPr>
                      </a:br>
                      <a:r>
                        <a:rPr kumimoji="1" lang="ja-JP" altLang="en-US" sz="2000" b="0" dirty="0">
                          <a:solidFill>
                            <a:schemeClr val="tx1"/>
                          </a:solidFill>
                          <a:latin typeface="メイリオ" panose="020B0604030504040204" pitchFamily="50" charset="-128"/>
                          <a:ea typeface="メイリオ" panose="020B0604030504040204" pitchFamily="50" charset="-128"/>
                        </a:rPr>
                        <a:t>「</a:t>
                      </a:r>
                      <a:r>
                        <a:rPr lang="en-US" altLang="ja-JP" sz="2000" b="0" dirty="0">
                          <a:solidFill>
                            <a:srgbClr val="FF0000"/>
                          </a:solidFill>
                          <a:effectLst/>
                          <a:latin typeface="メイリオ" panose="020B0604030504040204" pitchFamily="50" charset="-128"/>
                          <a:ea typeface="メイリオ" panose="020B0604030504040204" pitchFamily="50" charset="-128"/>
                        </a:rPr>
                        <a:t>t </a:t>
                      </a:r>
                      <a:r>
                        <a:rPr lang="ja-JP" altLang="en-US" sz="2000" b="0" dirty="0">
                          <a:solidFill>
                            <a:srgbClr val="FF0000"/>
                          </a:solidFill>
                          <a:effectLst/>
                          <a:latin typeface="メイリオ" panose="020B0604030504040204" pitchFamily="50" charset="-128"/>
                          <a:ea typeface="メイリオ" panose="020B0604030504040204" pitchFamily="50" charset="-128"/>
                        </a:rPr>
                        <a:t>検定</a:t>
                      </a:r>
                      <a:r>
                        <a:rPr lang="en-US" altLang="ja-JP" sz="2000" b="0" dirty="0">
                          <a:solidFill>
                            <a:srgbClr val="FF0000"/>
                          </a:solidFill>
                          <a:effectLst/>
                          <a:latin typeface="メイリオ" panose="020B0604030504040204" pitchFamily="50" charset="-128"/>
                          <a:ea typeface="メイリオ" panose="020B0604030504040204" pitchFamily="50" charset="-128"/>
                        </a:rPr>
                        <a:t>: </a:t>
                      </a:r>
                      <a:r>
                        <a:rPr lang="ja-JP" altLang="en-US" sz="2000" b="0" dirty="0">
                          <a:solidFill>
                            <a:srgbClr val="FF0000"/>
                          </a:solidFill>
                          <a:effectLst/>
                          <a:latin typeface="メイリオ" panose="020B0604030504040204" pitchFamily="50" charset="-128"/>
                          <a:ea typeface="メイリオ" panose="020B0604030504040204" pitchFamily="50" charset="-128"/>
                        </a:rPr>
                        <a:t>等分散を仮定した </a:t>
                      </a:r>
                      <a:r>
                        <a:rPr lang="en-US" altLang="ja-JP" sz="2000" b="0" dirty="0">
                          <a:solidFill>
                            <a:srgbClr val="FF0000"/>
                          </a:solidFill>
                          <a:effectLst/>
                          <a:latin typeface="メイリオ" panose="020B0604030504040204" pitchFamily="50" charset="-128"/>
                          <a:ea typeface="メイリオ" panose="020B0604030504040204" pitchFamily="50" charset="-128"/>
                        </a:rPr>
                        <a:t>2 </a:t>
                      </a:r>
                      <a:r>
                        <a:rPr lang="ja-JP" altLang="en-US" sz="2000" b="0" dirty="0">
                          <a:solidFill>
                            <a:srgbClr val="FF0000"/>
                          </a:solidFill>
                          <a:effectLst/>
                          <a:latin typeface="メイリオ" panose="020B0604030504040204" pitchFamily="50" charset="-128"/>
                          <a:ea typeface="メイリオ" panose="020B0604030504040204" pitchFamily="50" charset="-128"/>
                        </a:rPr>
                        <a:t>標本による検定</a:t>
                      </a:r>
                      <a:r>
                        <a:rPr kumimoji="1" lang="ja-JP" altLang="en-US" sz="2000" b="0" dirty="0">
                          <a:solidFill>
                            <a:schemeClr val="tx1"/>
                          </a:solidFill>
                          <a:latin typeface="メイリオ" panose="020B0604030504040204" pitchFamily="50" charset="-128"/>
                          <a:ea typeface="メイリオ" panose="020B0604030504040204" pitchFamily="50" charset="-128"/>
                        </a:rPr>
                        <a:t>」</a:t>
                      </a:r>
                    </a:p>
                    <a:p>
                      <a:r>
                        <a:rPr kumimoji="1" lang="ja-JP" altLang="en-US" sz="2000" b="0" dirty="0">
                          <a:solidFill>
                            <a:schemeClr val="tx1"/>
                          </a:solidFill>
                          <a:latin typeface="メイリオ" panose="020B0604030504040204" pitchFamily="50" charset="-128"/>
                          <a:ea typeface="メイリオ" panose="020B0604030504040204" pitchFamily="50" charset="-128"/>
                        </a:rPr>
                        <a:t>又は</a:t>
                      </a:r>
                      <a:br>
                        <a:rPr kumimoji="1" lang="ja-JP" altLang="en-US" sz="2000" b="0" dirty="0">
                          <a:solidFill>
                            <a:schemeClr val="tx1"/>
                          </a:solidFill>
                          <a:latin typeface="メイリオ" panose="020B0604030504040204" pitchFamily="50" charset="-128"/>
                          <a:ea typeface="メイリオ" panose="020B0604030504040204" pitchFamily="50" charset="-128"/>
                        </a:rPr>
                      </a:br>
                      <a:r>
                        <a:rPr kumimoji="1" lang="ja-JP" altLang="en-US" sz="2000" b="0" dirty="0">
                          <a:solidFill>
                            <a:schemeClr val="tx1"/>
                          </a:solidFill>
                          <a:latin typeface="メイリオ" panose="020B0604030504040204" pitchFamily="50" charset="-128"/>
                          <a:ea typeface="メイリオ" panose="020B0604030504040204" pitchFamily="50" charset="-128"/>
                        </a:rPr>
                        <a:t>「</a:t>
                      </a:r>
                      <a:r>
                        <a:rPr kumimoji="1" lang="en-US" altLang="ja-JP" sz="2000" b="0" dirty="0">
                          <a:solidFill>
                            <a:schemeClr val="tx1"/>
                          </a:solidFill>
                          <a:latin typeface="メイリオ" panose="020B0604030504040204" pitchFamily="50" charset="-128"/>
                          <a:ea typeface="メイリオ" panose="020B0604030504040204" pitchFamily="50" charset="-128"/>
                        </a:rPr>
                        <a:t>t </a:t>
                      </a:r>
                      <a:r>
                        <a:rPr kumimoji="1" lang="ja-JP" altLang="en-US" sz="2000" b="0" dirty="0">
                          <a:solidFill>
                            <a:schemeClr val="tx1"/>
                          </a:solidFill>
                          <a:latin typeface="メイリオ" panose="020B0604030504040204" pitchFamily="50" charset="-128"/>
                          <a:ea typeface="メイリオ" panose="020B0604030504040204" pitchFamily="50" charset="-128"/>
                        </a:rPr>
                        <a:t>検定</a:t>
                      </a:r>
                      <a:r>
                        <a:rPr kumimoji="1" lang="en-US" altLang="ja-JP" sz="2000" b="0" dirty="0">
                          <a:solidFill>
                            <a:schemeClr val="tx1"/>
                          </a:solidFill>
                          <a:latin typeface="メイリオ" panose="020B0604030504040204" pitchFamily="50" charset="-128"/>
                          <a:ea typeface="メイリオ" panose="020B0604030504040204" pitchFamily="50" charset="-128"/>
                        </a:rPr>
                        <a:t>: </a:t>
                      </a:r>
                      <a:r>
                        <a:rPr kumimoji="1" lang="ja-JP" altLang="en-US" sz="2000" b="0" dirty="0">
                          <a:solidFill>
                            <a:schemeClr val="tx1"/>
                          </a:solidFill>
                          <a:latin typeface="メイリオ" panose="020B0604030504040204" pitchFamily="50" charset="-128"/>
                          <a:ea typeface="メイリオ" panose="020B0604030504040204" pitchFamily="50" charset="-128"/>
                        </a:rPr>
                        <a:t>分散が等しくないと仮定した </a:t>
                      </a:r>
                      <a:r>
                        <a:rPr kumimoji="1" lang="en-US" altLang="ja-JP" sz="2000" b="0" dirty="0">
                          <a:solidFill>
                            <a:schemeClr val="tx1"/>
                          </a:solidFill>
                          <a:latin typeface="メイリオ" panose="020B0604030504040204" pitchFamily="50" charset="-128"/>
                          <a:ea typeface="メイリオ" panose="020B0604030504040204" pitchFamily="50" charset="-128"/>
                        </a:rPr>
                        <a:t>2 </a:t>
                      </a:r>
                      <a:r>
                        <a:rPr kumimoji="1" lang="ja-JP" altLang="en-US" sz="2000" b="0" dirty="0">
                          <a:solidFill>
                            <a:schemeClr val="tx1"/>
                          </a:solidFill>
                          <a:latin typeface="メイリオ" panose="020B0604030504040204" pitchFamily="50" charset="-128"/>
                          <a:ea typeface="メイリオ" panose="020B0604030504040204" pitchFamily="50" charset="-128"/>
                        </a:rPr>
                        <a:t>標本による検定」</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48688530"/>
                  </a:ext>
                </a:extLst>
              </a:tr>
              <a:tr h="1631552">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対応のある場合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同じ人が、</a:t>
                      </a:r>
                    </a:p>
                    <a:p>
                      <a:r>
                        <a:rPr kumimoji="1" lang="ja-JP" altLang="en-US" sz="2000" b="0" dirty="0">
                          <a:solidFill>
                            <a:schemeClr val="tx1"/>
                          </a:solidFill>
                          <a:latin typeface="メイリオ" panose="020B0604030504040204" pitchFamily="50" charset="-128"/>
                          <a:ea typeface="メイリオ" panose="020B0604030504040204" pitchFamily="50" charset="-128"/>
                        </a:rPr>
                        <a:t>・時間の経過で変化</a:t>
                      </a:r>
                    </a:p>
                    <a:p>
                      <a:r>
                        <a:rPr kumimoji="1" lang="ja-JP" altLang="en-US" sz="2000" b="0" dirty="0">
                          <a:solidFill>
                            <a:schemeClr val="tx1"/>
                          </a:solidFill>
                          <a:latin typeface="メイリオ" panose="020B0604030504040204" pitchFamily="50" charset="-128"/>
                          <a:ea typeface="メイリオ" panose="020B0604030504040204" pitchFamily="50" charset="-128"/>
                        </a:rPr>
                        <a:t>・何か特別なことをした前後</a:t>
                      </a:r>
                      <a:r>
                        <a:rPr kumimoji="1" lang="en-US" altLang="ja-JP" sz="2000" b="0" dirty="0">
                          <a:solidFill>
                            <a:schemeClr val="tx1"/>
                          </a:solidFill>
                          <a:latin typeface="メイリオ" panose="020B0604030504040204" pitchFamily="50" charset="-128"/>
                          <a:ea typeface="メイリオ" panose="020B0604030504040204" pitchFamily="50" charset="-128"/>
                        </a:rPr>
                        <a:t>(</a:t>
                      </a:r>
                      <a:r>
                        <a:rPr kumimoji="1" lang="ja-JP" altLang="en-US" sz="2000" b="0" dirty="0">
                          <a:solidFill>
                            <a:schemeClr val="tx1"/>
                          </a:solidFill>
                          <a:latin typeface="メイリオ" panose="020B0604030504040204" pitchFamily="50" charset="-128"/>
                          <a:ea typeface="メイリオ" panose="020B0604030504040204" pitchFamily="50" charset="-128"/>
                        </a:rPr>
                        <a:t>特別なことが有効だったかの判断</a:t>
                      </a:r>
                      <a:r>
                        <a:rPr kumimoji="1" lang="en-US" altLang="ja-JP" sz="2000" b="0" dirty="0">
                          <a:solidFill>
                            <a:schemeClr val="tx1"/>
                          </a:solidFill>
                          <a:latin typeface="メイリオ" panose="020B0604030504040204" pitchFamily="50" charset="-128"/>
                          <a:ea typeface="メイリオ" panose="020B0604030504040204" pitchFamily="50" charset="-128"/>
                        </a:rPr>
                        <a:t>)</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dirty="0">
                          <a:solidFill>
                            <a:schemeClr val="tx1"/>
                          </a:solidFill>
                          <a:latin typeface="メイリオ" panose="020B0604030504040204" pitchFamily="50" charset="-128"/>
                          <a:ea typeface="メイリオ" panose="020B0604030504040204" pitchFamily="50" charset="-128"/>
                        </a:rPr>
                        <a:t>Excel</a:t>
                      </a:r>
                      <a:br>
                        <a:rPr kumimoji="1" lang="en-US" altLang="ja-JP" sz="2000" b="0" dirty="0">
                          <a:solidFill>
                            <a:schemeClr val="tx1"/>
                          </a:solidFill>
                          <a:latin typeface="メイリオ" panose="020B0604030504040204" pitchFamily="50" charset="-128"/>
                          <a:ea typeface="メイリオ" panose="020B0604030504040204" pitchFamily="50" charset="-128"/>
                        </a:rPr>
                      </a:br>
                      <a:r>
                        <a:rPr kumimoji="1" lang="ja-JP" altLang="en-US" sz="2000" b="0" dirty="0">
                          <a:solidFill>
                            <a:schemeClr val="tx1"/>
                          </a:solidFill>
                          <a:latin typeface="メイリオ" panose="020B0604030504040204" pitchFamily="50" charset="-128"/>
                          <a:ea typeface="メイリオ" panose="020B0604030504040204" pitchFamily="50" charset="-128"/>
                        </a:rPr>
                        <a:t>「</a:t>
                      </a:r>
                      <a:r>
                        <a:rPr lang="en-US" altLang="ja-JP" sz="2000" b="0" dirty="0">
                          <a:solidFill>
                            <a:schemeClr val="tx1"/>
                          </a:solidFill>
                          <a:effectLst/>
                          <a:latin typeface="メイリオ" panose="020B0604030504040204" pitchFamily="50" charset="-128"/>
                          <a:ea typeface="メイリオ" panose="020B0604030504040204" pitchFamily="50" charset="-128"/>
                        </a:rPr>
                        <a:t>t </a:t>
                      </a:r>
                      <a:r>
                        <a:rPr lang="ja-JP" altLang="en-US" sz="2000" b="0" dirty="0">
                          <a:solidFill>
                            <a:schemeClr val="tx1"/>
                          </a:solidFill>
                          <a:effectLst/>
                          <a:latin typeface="メイリオ" panose="020B0604030504040204" pitchFamily="50" charset="-128"/>
                          <a:ea typeface="メイリオ" panose="020B0604030504040204" pitchFamily="50" charset="-128"/>
                        </a:rPr>
                        <a:t>検定</a:t>
                      </a:r>
                      <a:r>
                        <a:rPr lang="en-US" altLang="ja-JP" sz="2000" b="0" dirty="0">
                          <a:solidFill>
                            <a:schemeClr val="tx1"/>
                          </a:solidFill>
                          <a:effectLst/>
                          <a:latin typeface="メイリオ" panose="020B0604030504040204" pitchFamily="50" charset="-128"/>
                          <a:ea typeface="メイリオ" panose="020B0604030504040204" pitchFamily="50" charset="-128"/>
                        </a:rPr>
                        <a:t>: </a:t>
                      </a:r>
                      <a:r>
                        <a:rPr lang="ja-JP" altLang="en-US" sz="2000" b="0" dirty="0">
                          <a:solidFill>
                            <a:schemeClr val="tx1"/>
                          </a:solidFill>
                          <a:effectLst/>
                          <a:latin typeface="メイリオ" panose="020B0604030504040204" pitchFamily="50" charset="-128"/>
                          <a:ea typeface="メイリオ" panose="020B0604030504040204" pitchFamily="50" charset="-128"/>
                        </a:rPr>
                        <a:t>一対の標本による平均の検定</a:t>
                      </a:r>
                      <a:r>
                        <a:rPr kumimoji="1" lang="ja-JP" altLang="en-US" sz="2000" b="0" dirty="0">
                          <a:solidFill>
                            <a:schemeClr val="tx1"/>
                          </a:solidFill>
                          <a:latin typeface="メイリオ" panose="020B0604030504040204" pitchFamily="50" charset="-128"/>
                          <a:ea typeface="メイリオ" panose="020B0604030504040204" pitchFamily="50" charset="-128"/>
                        </a:rPr>
                        <a:t>」</a:t>
                      </a:r>
                    </a:p>
                    <a:p>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6287843"/>
                  </a:ext>
                </a:extLst>
              </a:tr>
            </a:tbl>
          </a:graphicData>
        </a:graphic>
      </p:graphicFrame>
    </p:spTree>
    <p:extLst>
      <p:ext uri="{BB962C8B-B14F-4D97-AF65-F5344CB8AC3E}">
        <p14:creationId xmlns:p14="http://schemas.microsoft.com/office/powerpoint/2010/main" val="32582964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来年度の課題研究のデータの分析に向けて</a:t>
            </a:r>
            <a:r>
              <a:rPr lang="en-US" altLang="ja-JP" sz="2800" dirty="0">
                <a:latin typeface="メイリオ" panose="020B0604030504040204" pitchFamily="50" charset="-128"/>
                <a:ea typeface="メイリオ" panose="020B0604030504040204" pitchFamily="50" charset="-128"/>
              </a:rPr>
              <a:t>(2)</a:t>
            </a: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990615"/>
            <a:ext cx="697992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グループ間の人数などの違いを比較する</a:t>
            </a:r>
            <a:endParaRPr kumimoji="1" lang="ja-JP" altLang="en-US" sz="2400" dirty="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518160" y="2145510"/>
            <a:ext cx="4551363" cy="1162050"/>
          </a:xfrm>
          <a:prstGeom prst="rect">
            <a:avLst/>
          </a:prstGeom>
        </p:spPr>
      </p:pic>
      <p:sp>
        <p:nvSpPr>
          <p:cNvPr id="11" name="テキスト ボックス 10"/>
          <p:cNvSpPr txBox="1"/>
          <p:nvPr/>
        </p:nvSpPr>
        <p:spPr>
          <a:xfrm>
            <a:off x="304800" y="1565255"/>
            <a:ext cx="697992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表</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男女別の好みの違いの人数</a:t>
            </a:r>
            <a:endParaRPr kumimoji="1" lang="ja-JP" altLang="en-US" sz="24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633664" y="3482040"/>
            <a:ext cx="6979920" cy="461665"/>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カイ二乗検定</a:t>
            </a:r>
            <a:r>
              <a:rPr lang="ja-JP" altLang="en-US" sz="2400" dirty="0">
                <a:latin typeface="メイリオ" panose="020B0604030504040204" pitchFamily="50" charset="-128"/>
                <a:ea typeface="メイリオ" panose="020B0604030504040204" pitchFamily="50" charset="-128"/>
              </a:rPr>
              <a:t>使います。</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999355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990615"/>
            <a:ext cx="6979920" cy="461665"/>
          </a:xfrm>
          <a:prstGeom prst="rect">
            <a:avLst/>
          </a:prstGeom>
          <a:noFill/>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3</a:t>
            </a:r>
            <a:r>
              <a:rPr lang="ja-JP" altLang="en-US" sz="2400" dirty="0">
                <a:latin typeface="メイリオ" panose="020B0604030504040204" pitchFamily="50" charset="-128"/>
                <a:ea typeface="メイリオ" panose="020B0604030504040204" pitchFamily="50" charset="-128"/>
              </a:rPr>
              <a:t>個以上のグループ間の平均などを判断する</a:t>
            </a:r>
            <a:endParaRPr kumimoji="1" lang="ja-JP" altLang="en-US" sz="24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999423" y="5848605"/>
            <a:ext cx="6979920" cy="830997"/>
          </a:xfrm>
          <a:prstGeom prst="rect">
            <a:avLst/>
          </a:prstGeom>
          <a:noFill/>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t</a:t>
            </a:r>
            <a:r>
              <a:rPr lang="ja-JP" altLang="en-US" sz="2400" dirty="0">
                <a:latin typeface="メイリオ" panose="020B0604030504040204" pitchFamily="50" charset="-128"/>
                <a:ea typeface="メイリオ" panose="020B0604030504040204" pitchFamily="50" charset="-128"/>
              </a:rPr>
              <a:t>検定は</a:t>
            </a:r>
            <a:r>
              <a:rPr lang="en-US" altLang="ja-JP" sz="2400" dirty="0">
                <a:latin typeface="メイリオ" panose="020B0604030504040204" pitchFamily="50" charset="-128"/>
                <a:ea typeface="メイリオ" panose="020B0604030504040204" pitchFamily="50" charset="-128"/>
              </a:rPr>
              <a:t>2</a:t>
            </a:r>
            <a:r>
              <a:rPr lang="ja-JP" altLang="en-US" sz="2400" dirty="0">
                <a:latin typeface="メイリオ" panose="020B0604030504040204" pitchFamily="50" charset="-128"/>
                <a:ea typeface="メイリオ" panose="020B0604030504040204" pitchFamily="50" charset="-128"/>
              </a:rPr>
              <a:t>グループの比較、それ以上のグループの比較は</a:t>
            </a:r>
            <a:r>
              <a:rPr lang="ja-JP" altLang="en-US" sz="2400" dirty="0">
                <a:solidFill>
                  <a:srgbClr val="FF0000"/>
                </a:solidFill>
                <a:latin typeface="メイリオ" panose="020B0604030504040204" pitchFamily="50" charset="-128"/>
                <a:ea typeface="メイリオ" panose="020B0604030504040204" pitchFamily="50" charset="-128"/>
              </a:rPr>
              <a:t>分散分析</a:t>
            </a:r>
            <a:r>
              <a:rPr lang="ja-JP" altLang="en-US" sz="2400" dirty="0">
                <a:latin typeface="メイリオ" panose="020B0604030504040204" pitchFamily="50" charset="-128"/>
                <a:ea typeface="メイリオ" panose="020B0604030504040204" pitchFamily="50" charset="-128"/>
              </a:rPr>
              <a:t>使います。</a:t>
            </a:r>
            <a:endParaRPr kumimoji="1" lang="ja-JP" altLang="en-US" sz="2400" dirty="0">
              <a:latin typeface="メイリオ" panose="020B0604030504040204" pitchFamily="50" charset="-128"/>
              <a:ea typeface="メイリオ" panose="020B0604030504040204" pitchFamily="50" charset="-128"/>
            </a:endParaRPr>
          </a:p>
        </p:txBody>
      </p:sp>
      <p:graphicFrame>
        <p:nvGraphicFramePr>
          <p:cNvPr id="9" name="グラフ 8"/>
          <p:cNvGraphicFramePr>
            <a:graphicFrameLocks/>
          </p:cNvGraphicFramePr>
          <p:nvPr>
            <p:extLst>
              <p:ext uri="{D42A27DB-BD31-4B8C-83A1-F6EECF244321}">
                <p14:modId xmlns:p14="http://schemas.microsoft.com/office/powerpoint/2010/main" val="3615667048"/>
              </p:ext>
            </p:extLst>
          </p:nvPr>
        </p:nvGraphicFramePr>
        <p:xfrm>
          <a:off x="1556084" y="1565255"/>
          <a:ext cx="6063916" cy="40494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15662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3</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簡単なところから</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相関</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ものごとの関連の強さ</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aphicFrame>
        <p:nvGraphicFramePr>
          <p:cNvPr id="5" name="グラフ 4"/>
          <p:cNvGraphicFramePr>
            <a:graphicFrameLocks/>
          </p:cNvGraphicFramePr>
          <p:nvPr>
            <p:extLst>
              <p:ext uri="{D42A27DB-BD31-4B8C-83A1-F6EECF244321}">
                <p14:modId xmlns:p14="http://schemas.microsoft.com/office/powerpoint/2010/main" val="323938249"/>
              </p:ext>
            </p:extLst>
          </p:nvPr>
        </p:nvGraphicFramePr>
        <p:xfrm>
          <a:off x="518160" y="1327965"/>
          <a:ext cx="5413534" cy="428244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p:cNvSpPr txBox="1"/>
          <p:nvPr/>
        </p:nvSpPr>
        <p:spPr>
          <a:xfrm>
            <a:off x="6080760" y="1456522"/>
            <a:ext cx="2484120" cy="3785652"/>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スマホの利用時間と</a:t>
            </a:r>
            <a:r>
              <a:rPr kumimoji="1" lang="en-US" altLang="ja-JP" sz="2400" dirty="0">
                <a:latin typeface="メイリオ" panose="020B0604030504040204" pitchFamily="50" charset="-128"/>
                <a:ea typeface="メイリオ" panose="020B0604030504040204" pitchFamily="50" charset="-128"/>
              </a:rPr>
              <a:t>LINE</a:t>
            </a:r>
            <a:r>
              <a:rPr kumimoji="1" lang="ja-JP" altLang="en-US" sz="2400" dirty="0">
                <a:latin typeface="メイリオ" panose="020B0604030504040204" pitchFamily="50" charset="-128"/>
                <a:ea typeface="メイリオ" panose="020B0604030504040204" pitchFamily="50" charset="-128"/>
              </a:rPr>
              <a:t>の使用時間は関係があるの</a:t>
            </a:r>
            <a:r>
              <a:rPr kumimoji="1" lang="en-US" altLang="ja-JP" sz="2400" dirty="0">
                <a:latin typeface="メイリオ" panose="020B0604030504040204" pitchFamily="50" charset="-128"/>
                <a:ea typeface="メイリオ" panose="020B0604030504040204" pitchFamily="50" charset="-128"/>
              </a:rPr>
              <a:t>?</a:t>
            </a:r>
          </a:p>
          <a:p>
            <a:pPr algn="l"/>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関係の強さ</a:t>
            </a:r>
          </a:p>
          <a:p>
            <a:pPr algn="l"/>
            <a:r>
              <a:rPr kumimoji="1" lang="en-US" altLang="ja-JP" sz="2400" dirty="0">
                <a:latin typeface="メイリオ" panose="020B0604030504040204" pitchFamily="50" charset="-128"/>
                <a:ea typeface="メイリオ" panose="020B0604030504040204" pitchFamily="50" charset="-128"/>
              </a:rPr>
              <a:t>=</a:t>
            </a:r>
            <a:r>
              <a:rPr kumimoji="1" lang="ja-JP" altLang="en-US" sz="2400" dirty="0">
                <a:solidFill>
                  <a:srgbClr val="FF0000"/>
                </a:solidFill>
                <a:latin typeface="メイリオ" panose="020B0604030504040204" pitchFamily="50" charset="-128"/>
                <a:ea typeface="メイリオ" panose="020B0604030504040204" pitchFamily="50" charset="-128"/>
              </a:rPr>
              <a:t>相関係数</a:t>
            </a:r>
          </a:p>
          <a:p>
            <a:pPr algn="l"/>
            <a:endParaRPr lang="ja-JP" altLang="en-US" sz="2400" dirty="0">
              <a:solidFill>
                <a:srgbClr val="FF0000"/>
              </a:solidFill>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数学</a:t>
            </a:r>
            <a:r>
              <a:rPr kumimoji="1" lang="en-US" altLang="ja-JP" sz="2400" dirty="0">
                <a:latin typeface="メイリオ" panose="020B0604030504040204" pitchFamily="50" charset="-128"/>
                <a:ea typeface="メイリオ" panose="020B0604030504040204" pitchFamily="50" charset="-128"/>
              </a:rPr>
              <a:t>B</a:t>
            </a:r>
            <a:r>
              <a:rPr kumimoji="1" lang="ja-JP" altLang="en-US" sz="2400" dirty="0">
                <a:latin typeface="メイリオ" panose="020B0604030504040204" pitchFamily="50" charset="-128"/>
                <a:ea typeface="メイリオ" panose="020B0604030504040204" pitchFamily="50" charset="-128"/>
              </a:rPr>
              <a:t>あたりで</a:t>
            </a:r>
          </a:p>
          <a:p>
            <a:pPr algn="l"/>
            <a:r>
              <a:rPr lang="ja-JP" altLang="en-US" sz="2400" dirty="0">
                <a:latin typeface="メイリオ" panose="020B0604030504040204" pitchFamily="50" charset="-128"/>
                <a:ea typeface="メイリオ" panose="020B0604030504040204" pitchFamily="50" charset="-128"/>
              </a:rPr>
              <a:t>やっている</a:t>
            </a:r>
            <a:r>
              <a:rPr lang="en-US" altLang="ja-JP" sz="2400" dirty="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62530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4</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相関係数 </a:t>
            </a:r>
            <a:r>
              <a:rPr lang="en-US" altLang="ja-JP" sz="2800" dirty="0">
                <a:latin typeface="メイリオ" panose="020B0604030504040204" pitchFamily="50" charset="-128"/>
                <a:ea typeface="メイリオ" panose="020B0604030504040204" pitchFamily="50" charset="-128"/>
              </a:rPr>
              <a:t>r </a:t>
            </a: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aphicFrame>
        <p:nvGraphicFramePr>
          <p:cNvPr id="5" name="グラフ 4"/>
          <p:cNvGraphicFramePr>
            <a:graphicFrameLocks/>
          </p:cNvGraphicFramePr>
          <p:nvPr>
            <p:extLst>
              <p:ext uri="{D42A27DB-BD31-4B8C-83A1-F6EECF244321}">
                <p14:modId xmlns:p14="http://schemas.microsoft.com/office/powerpoint/2010/main" val="274695495"/>
              </p:ext>
            </p:extLst>
          </p:nvPr>
        </p:nvGraphicFramePr>
        <p:xfrm>
          <a:off x="3200400" y="1344428"/>
          <a:ext cx="2796540" cy="2801212"/>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p:cNvSpPr txBox="1"/>
          <p:nvPr/>
        </p:nvSpPr>
        <p:spPr>
          <a:xfrm>
            <a:off x="716280" y="4231161"/>
            <a:ext cx="2484120" cy="1785104"/>
          </a:xfrm>
          <a:prstGeom prst="rect">
            <a:avLst/>
          </a:prstGeom>
          <a:noFill/>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相関が完全にある</a:t>
            </a:r>
          </a:p>
          <a:p>
            <a:pPr algn="l"/>
            <a:r>
              <a:rPr lang="en-US" altLang="ja-JP" sz="2200" dirty="0">
                <a:latin typeface="メイリオ" panose="020B0604030504040204" pitchFamily="50" charset="-128"/>
                <a:ea typeface="メイリオ" panose="020B0604030504040204" pitchFamily="50" charset="-128"/>
              </a:rPr>
              <a:t>y = ax</a:t>
            </a:r>
          </a:p>
          <a:p>
            <a:pPr algn="l"/>
            <a:endParaRPr lang="ja-JP" altLang="en-US" sz="2200" dirty="0">
              <a:latin typeface="メイリオ" panose="020B0604030504040204" pitchFamily="50" charset="-128"/>
              <a:ea typeface="メイリオ" panose="020B0604030504040204" pitchFamily="50" charset="-128"/>
            </a:endParaRPr>
          </a:p>
          <a:p>
            <a:pPr algn="l"/>
            <a:r>
              <a:rPr lang="en-US" altLang="ja-JP" sz="2200" dirty="0">
                <a:solidFill>
                  <a:srgbClr val="FF0000"/>
                </a:solidFill>
                <a:latin typeface="メイリオ" panose="020B0604030504040204" pitchFamily="50" charset="-128"/>
                <a:ea typeface="メイリオ" panose="020B0604030504040204" pitchFamily="50" charset="-128"/>
              </a:rPr>
              <a:t>r = 1.00</a:t>
            </a:r>
          </a:p>
          <a:p>
            <a:pPr algn="l"/>
            <a:endParaRPr kumimoji="1" lang="ja-JP" altLang="en-US" sz="2200" dirty="0">
              <a:solidFill>
                <a:srgbClr val="FF0000"/>
              </a:solidFill>
              <a:latin typeface="メイリオ" panose="020B0604030504040204" pitchFamily="50" charset="-128"/>
              <a:ea typeface="メイリオ" panose="020B0604030504040204" pitchFamily="50" charset="-128"/>
            </a:endParaRPr>
          </a:p>
        </p:txBody>
      </p:sp>
      <p:graphicFrame>
        <p:nvGraphicFramePr>
          <p:cNvPr id="7" name="グラフ 6"/>
          <p:cNvGraphicFramePr>
            <a:graphicFrameLocks/>
          </p:cNvGraphicFramePr>
          <p:nvPr>
            <p:extLst>
              <p:ext uri="{D42A27DB-BD31-4B8C-83A1-F6EECF244321}">
                <p14:modId xmlns:p14="http://schemas.microsoft.com/office/powerpoint/2010/main" val="428733509"/>
              </p:ext>
            </p:extLst>
          </p:nvPr>
        </p:nvGraphicFramePr>
        <p:xfrm>
          <a:off x="304800" y="1344428"/>
          <a:ext cx="2895600" cy="28012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グラフ 9"/>
          <p:cNvGraphicFramePr>
            <a:graphicFrameLocks/>
          </p:cNvGraphicFramePr>
          <p:nvPr>
            <p:extLst>
              <p:ext uri="{D42A27DB-BD31-4B8C-83A1-F6EECF244321}">
                <p14:modId xmlns:p14="http://schemas.microsoft.com/office/powerpoint/2010/main" val="26812024"/>
              </p:ext>
            </p:extLst>
          </p:nvPr>
        </p:nvGraphicFramePr>
        <p:xfrm>
          <a:off x="5996940" y="1409159"/>
          <a:ext cx="297942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12" name="テキスト ボックス 11"/>
          <p:cNvSpPr txBox="1"/>
          <p:nvPr/>
        </p:nvSpPr>
        <p:spPr>
          <a:xfrm>
            <a:off x="6659880" y="4231161"/>
            <a:ext cx="2484120" cy="1785104"/>
          </a:xfrm>
          <a:prstGeom prst="rect">
            <a:avLst/>
          </a:prstGeom>
          <a:noFill/>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相関が</a:t>
            </a:r>
            <a:r>
              <a:rPr lang="ja-JP" altLang="en-US" sz="2200" dirty="0">
                <a:latin typeface="メイリオ" panose="020B0604030504040204" pitchFamily="50" charset="-128"/>
                <a:ea typeface="メイリオ" panose="020B0604030504040204" pitchFamily="50" charset="-128"/>
              </a:rPr>
              <a:t>ない</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バラバラ</a:t>
            </a:r>
          </a:p>
          <a:p>
            <a:pPr algn="l"/>
            <a:endParaRPr lang="ja-JP" altLang="en-US" sz="2200" dirty="0">
              <a:solidFill>
                <a:srgbClr val="FF0000"/>
              </a:solidFill>
              <a:latin typeface="メイリオ" panose="020B0604030504040204" pitchFamily="50" charset="-128"/>
              <a:ea typeface="メイリオ" panose="020B0604030504040204" pitchFamily="50" charset="-128"/>
            </a:endParaRPr>
          </a:p>
          <a:p>
            <a:pPr algn="l"/>
            <a:r>
              <a:rPr lang="en-US" altLang="ja-JP" sz="2200" dirty="0">
                <a:solidFill>
                  <a:srgbClr val="FF0000"/>
                </a:solidFill>
                <a:latin typeface="メイリオ" panose="020B0604030504040204" pitchFamily="50" charset="-128"/>
                <a:ea typeface="メイリオ" panose="020B0604030504040204" pitchFamily="50" charset="-128"/>
              </a:rPr>
              <a:t>r = 0</a:t>
            </a:r>
          </a:p>
          <a:p>
            <a:pPr algn="l"/>
            <a:endParaRPr kumimoji="1" lang="ja-JP" altLang="en-US" sz="2200" dirty="0">
              <a:solidFill>
                <a:srgbClr val="FF0000"/>
              </a:solidFill>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398520" y="4231161"/>
            <a:ext cx="2590800" cy="2462213"/>
          </a:xfrm>
          <a:prstGeom prst="rect">
            <a:avLst/>
          </a:prstGeom>
          <a:noFill/>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相関の強さ</a:t>
            </a:r>
          </a:p>
          <a:p>
            <a:pPr algn="l"/>
            <a:endParaRPr lang="ja-JP" altLang="en-US" sz="2200" dirty="0">
              <a:latin typeface="メイリオ" panose="020B0604030504040204" pitchFamily="50" charset="-128"/>
              <a:ea typeface="メイリオ" panose="020B0604030504040204" pitchFamily="50" charset="-128"/>
            </a:endParaRPr>
          </a:p>
          <a:p>
            <a:pPr algn="l"/>
            <a:r>
              <a:rPr lang="en-US" altLang="ja-JP" sz="2200" dirty="0">
                <a:solidFill>
                  <a:srgbClr val="FF0000"/>
                </a:solidFill>
                <a:latin typeface="メイリオ" panose="020B0604030504040204" pitchFamily="50" charset="-128"/>
                <a:ea typeface="メイリオ" panose="020B0604030504040204" pitchFamily="50" charset="-128"/>
              </a:rPr>
              <a:t>1.00 </a:t>
            </a:r>
            <a:r>
              <a:rPr lang="ja-JP" altLang="en-US" sz="2200" dirty="0">
                <a:solidFill>
                  <a:srgbClr val="FF0000"/>
                </a:solidFill>
                <a:latin typeface="メイリオ" panose="020B0604030504040204" pitchFamily="50" charset="-128"/>
                <a:ea typeface="メイリオ" panose="020B0604030504040204" pitchFamily="50" charset="-128"/>
              </a:rPr>
              <a:t>≧ </a:t>
            </a:r>
            <a:r>
              <a:rPr lang="en-US" altLang="ja-JP" sz="2200" dirty="0">
                <a:solidFill>
                  <a:srgbClr val="FF0000"/>
                </a:solidFill>
                <a:latin typeface="メイリオ" panose="020B0604030504040204" pitchFamily="50" charset="-128"/>
                <a:ea typeface="メイリオ" panose="020B0604030504040204" pitchFamily="50" charset="-128"/>
              </a:rPr>
              <a:t>|r|</a:t>
            </a:r>
            <a:r>
              <a:rPr lang="ja-JP" altLang="en-US" sz="2200" dirty="0">
                <a:solidFill>
                  <a:srgbClr val="FF0000"/>
                </a:solidFill>
                <a:latin typeface="メイリオ" panose="020B0604030504040204" pitchFamily="50" charset="-128"/>
                <a:ea typeface="メイリオ" panose="020B0604030504040204" pitchFamily="50" charset="-128"/>
              </a:rPr>
              <a:t> ≧  </a:t>
            </a:r>
            <a:r>
              <a:rPr lang="en-US" altLang="ja-JP" sz="2200" dirty="0">
                <a:solidFill>
                  <a:srgbClr val="FF0000"/>
                </a:solidFill>
                <a:latin typeface="メイリオ" panose="020B0604030504040204" pitchFamily="50" charset="-128"/>
                <a:ea typeface="メイリオ" panose="020B0604030504040204" pitchFamily="50" charset="-128"/>
              </a:rPr>
              <a:t>0</a:t>
            </a:r>
          </a:p>
          <a:p>
            <a:pPr algn="l"/>
            <a:r>
              <a:rPr lang="en-US" altLang="ja-JP" sz="2200" dirty="0">
                <a:solidFill>
                  <a:srgbClr val="FF0000"/>
                </a:solidFill>
                <a:latin typeface="メイリオ" panose="020B0604030504040204" pitchFamily="50" charset="-128"/>
                <a:ea typeface="メイリオ" panose="020B0604030504040204" pitchFamily="50" charset="-128"/>
              </a:rPr>
              <a:t>1.00 </a:t>
            </a:r>
            <a:r>
              <a:rPr lang="ja-JP" altLang="en-US" sz="2200" dirty="0">
                <a:solidFill>
                  <a:srgbClr val="FF0000"/>
                </a:solidFill>
                <a:latin typeface="メイリオ" panose="020B0604030504040204" pitchFamily="50" charset="-128"/>
                <a:ea typeface="メイリオ" panose="020B0604030504040204" pitchFamily="50" charset="-128"/>
              </a:rPr>
              <a:t>≧ </a:t>
            </a:r>
            <a:r>
              <a:rPr lang="en-US" altLang="ja-JP" sz="2200" dirty="0">
                <a:solidFill>
                  <a:srgbClr val="FF0000"/>
                </a:solidFill>
                <a:latin typeface="メイリオ" panose="020B0604030504040204" pitchFamily="50" charset="-128"/>
                <a:ea typeface="メイリオ" panose="020B0604030504040204" pitchFamily="50" charset="-128"/>
              </a:rPr>
              <a:t>r</a:t>
            </a:r>
            <a:r>
              <a:rPr lang="ja-JP" altLang="en-US" sz="2200" dirty="0">
                <a:solidFill>
                  <a:srgbClr val="FF0000"/>
                </a:solidFill>
                <a:latin typeface="メイリオ" panose="020B0604030504040204" pitchFamily="50" charset="-128"/>
                <a:ea typeface="メイリオ" panose="020B0604030504040204" pitchFamily="50" charset="-128"/>
              </a:rPr>
              <a:t> ≧  </a:t>
            </a:r>
            <a:r>
              <a:rPr lang="en-US" altLang="ja-JP" sz="2200" dirty="0">
                <a:solidFill>
                  <a:srgbClr val="FF0000"/>
                </a:solidFill>
                <a:latin typeface="メイリオ" panose="020B0604030504040204" pitchFamily="50" charset="-128"/>
                <a:ea typeface="メイリオ" panose="020B0604030504040204" pitchFamily="50" charset="-128"/>
              </a:rPr>
              <a:t>-1.00</a:t>
            </a:r>
            <a:endParaRPr lang="ja-JP" altLang="en-US" sz="2200" dirty="0">
              <a:latin typeface="メイリオ" panose="020B0604030504040204" pitchFamily="50" charset="-128"/>
              <a:ea typeface="メイリオ" panose="020B0604030504040204" pitchFamily="50" charset="-128"/>
            </a:endParaRPr>
          </a:p>
          <a:p>
            <a:pPr algn="l"/>
            <a:endParaRPr kumimoji="1" lang="en-US" altLang="ja-JP" sz="2200" dirty="0">
              <a:latin typeface="メイリオ" panose="020B0604030504040204" pitchFamily="50" charset="-128"/>
              <a:ea typeface="メイリオ" panose="020B0604030504040204" pitchFamily="50" charset="-128"/>
            </a:endParaRPr>
          </a:p>
          <a:p>
            <a:pPr algn="l"/>
            <a:r>
              <a:rPr kumimoji="1" lang="en-US" altLang="ja-JP" sz="2200" dirty="0">
                <a:latin typeface="メイリオ" panose="020B0604030504040204" pitchFamily="50" charset="-128"/>
                <a:ea typeface="メイリオ" panose="020B0604030504040204" pitchFamily="50" charset="-128"/>
              </a:rPr>
              <a:t>r </a:t>
            </a:r>
            <a:r>
              <a:rPr kumimoji="1" lang="ja-JP" altLang="en-US" sz="2200" dirty="0" err="1">
                <a:latin typeface="メイリオ" panose="020B0604030504040204" pitchFamily="50" charset="-128"/>
                <a:ea typeface="メイリオ" panose="020B0604030504040204" pitchFamily="50" charset="-128"/>
              </a:rPr>
              <a:t>が負の</a:t>
            </a:r>
            <a:r>
              <a:rPr kumimoji="1" lang="ja-JP" altLang="en-US" sz="2200" dirty="0">
                <a:latin typeface="メイリオ" panose="020B0604030504040204" pitchFamily="50" charset="-128"/>
                <a:ea typeface="メイリオ" panose="020B0604030504040204" pitchFamily="50" charset="-128"/>
              </a:rPr>
              <a:t>数の場合は負の相関</a:t>
            </a:r>
          </a:p>
        </p:txBody>
      </p:sp>
    </p:spTree>
    <p:extLst>
      <p:ext uri="{BB962C8B-B14F-4D97-AF65-F5344CB8AC3E}">
        <p14:creationId xmlns:p14="http://schemas.microsoft.com/office/powerpoint/2010/main" val="1826181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5</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Excel</a:t>
            </a:r>
            <a:r>
              <a:rPr lang="ja-JP" altLang="en-US" sz="2800" dirty="0">
                <a:latin typeface="メイリオ" panose="020B0604030504040204" pitchFamily="50" charset="-128"/>
                <a:ea typeface="メイリオ" panose="020B0604030504040204" pitchFamily="50" charset="-128"/>
              </a:rPr>
              <a:t>を使った相関係数の求め方</a:t>
            </a:r>
            <a:endParaRPr lang="en-US" altLang="ja-JP" sz="28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518160" y="1170257"/>
            <a:ext cx="6445845" cy="1591406"/>
          </a:xfrm>
          <a:prstGeom prst="rect">
            <a:avLst/>
          </a:prstGeom>
        </p:spPr>
      </p:pic>
      <p:sp>
        <p:nvSpPr>
          <p:cNvPr id="5" name="楕円 4"/>
          <p:cNvSpPr/>
          <p:nvPr/>
        </p:nvSpPr>
        <p:spPr bwMode="auto">
          <a:xfrm>
            <a:off x="518160" y="1447800"/>
            <a:ext cx="899160" cy="39624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楕円 9"/>
          <p:cNvSpPr/>
          <p:nvPr/>
        </p:nvSpPr>
        <p:spPr bwMode="auto">
          <a:xfrm>
            <a:off x="6064845" y="1645920"/>
            <a:ext cx="899160" cy="39624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6" name="図 5"/>
          <p:cNvPicPr>
            <a:picLocks noChangeAspect="1"/>
          </p:cNvPicPr>
          <p:nvPr/>
        </p:nvPicPr>
        <p:blipFill>
          <a:blip r:embed="rId3"/>
          <a:stretch>
            <a:fillRect/>
          </a:stretch>
        </p:blipFill>
        <p:spPr>
          <a:xfrm>
            <a:off x="488356" y="3484900"/>
            <a:ext cx="3695700" cy="1771691"/>
          </a:xfrm>
          <a:prstGeom prst="rect">
            <a:avLst/>
          </a:prstGeom>
        </p:spPr>
      </p:pic>
      <p:sp>
        <p:nvSpPr>
          <p:cNvPr id="13" name="楕円 12"/>
          <p:cNvSpPr/>
          <p:nvPr/>
        </p:nvSpPr>
        <p:spPr bwMode="auto">
          <a:xfrm>
            <a:off x="304800" y="4193085"/>
            <a:ext cx="3170595" cy="39624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1" name="図 10"/>
          <p:cNvPicPr>
            <a:picLocks noChangeAspect="1"/>
          </p:cNvPicPr>
          <p:nvPr/>
        </p:nvPicPr>
        <p:blipFill>
          <a:blip r:embed="rId4"/>
          <a:stretch>
            <a:fillRect/>
          </a:stretch>
        </p:blipFill>
        <p:spPr>
          <a:xfrm>
            <a:off x="5082817" y="3259323"/>
            <a:ext cx="3762375" cy="2571750"/>
          </a:xfrm>
          <a:prstGeom prst="rect">
            <a:avLst/>
          </a:prstGeom>
        </p:spPr>
      </p:pic>
      <p:sp>
        <p:nvSpPr>
          <p:cNvPr id="12" name="下矢印 11"/>
          <p:cNvSpPr/>
          <p:nvPr/>
        </p:nvSpPr>
        <p:spPr bwMode="auto">
          <a:xfrm>
            <a:off x="1623397" y="2802323"/>
            <a:ext cx="533400" cy="60637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下矢印 17"/>
          <p:cNvSpPr/>
          <p:nvPr/>
        </p:nvSpPr>
        <p:spPr bwMode="auto">
          <a:xfrm rot="16200000">
            <a:off x="4410645" y="4156598"/>
            <a:ext cx="533400" cy="60637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5516205" y="3584671"/>
            <a:ext cx="3170595" cy="39624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960929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457200" y="1028224"/>
            <a:ext cx="3142357" cy="1296352"/>
          </a:xfrm>
          <a:prstGeom prst="rect">
            <a:avLst/>
          </a:prstGeom>
        </p:spPr>
      </p:pic>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6</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Excel</a:t>
            </a:r>
            <a:r>
              <a:rPr lang="ja-JP" altLang="en-US" sz="2800" dirty="0">
                <a:latin typeface="メイリオ" panose="020B0604030504040204" pitchFamily="50" charset="-128"/>
                <a:ea typeface="メイリオ" panose="020B0604030504040204" pitchFamily="50" charset="-128"/>
              </a:rPr>
              <a:t>相関係数の結果</a:t>
            </a:r>
            <a:endParaRPr lang="en-US" altLang="ja-JP" sz="2800" dirty="0">
              <a:latin typeface="メイリオ" panose="020B0604030504040204" pitchFamily="50" charset="-128"/>
              <a:ea typeface="メイリオ" panose="020B0604030504040204" pitchFamily="50" charset="-128"/>
            </a:endParaRPr>
          </a:p>
        </p:txBody>
      </p:sp>
      <p:sp>
        <p:nvSpPr>
          <p:cNvPr id="5" name="楕円 4"/>
          <p:cNvSpPr/>
          <p:nvPr/>
        </p:nvSpPr>
        <p:spPr bwMode="auto">
          <a:xfrm>
            <a:off x="1386840" y="1813560"/>
            <a:ext cx="1280160" cy="480536"/>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p:cNvSpPr txBox="1"/>
          <p:nvPr/>
        </p:nvSpPr>
        <p:spPr>
          <a:xfrm>
            <a:off x="3596640" y="1135965"/>
            <a:ext cx="5775960" cy="1600438"/>
          </a:xfrm>
          <a:prstGeom prst="rect">
            <a:avLst/>
          </a:prstGeom>
          <a:noFill/>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 r | =</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0.7</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　　　かなり強い相関がある</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 r | =</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0.4</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0.7</a:t>
            </a:r>
            <a:r>
              <a:rPr lang="ja-JP" altLang="en-US" sz="2000" dirty="0">
                <a:latin typeface="メイリオ" panose="020B0604030504040204" pitchFamily="50" charset="-128"/>
                <a:ea typeface="メイリオ" panose="020B0604030504040204" pitchFamily="50" charset="-128"/>
              </a:rPr>
              <a:t>　　やや相関あり</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 r | =</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0.2</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0.4</a:t>
            </a:r>
            <a:r>
              <a:rPr lang="ja-JP" altLang="en-US" sz="2000" dirty="0">
                <a:latin typeface="メイリオ" panose="020B0604030504040204" pitchFamily="50" charset="-128"/>
                <a:ea typeface="メイリオ" panose="020B0604030504040204" pitchFamily="50" charset="-128"/>
              </a:rPr>
              <a:t>　　弱い相関あり</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 r | =</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0</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0.2</a:t>
            </a:r>
            <a:r>
              <a:rPr lang="ja-JP" altLang="en-US" sz="2000" dirty="0">
                <a:latin typeface="メイリオ" panose="020B0604030504040204" pitchFamily="50" charset="-128"/>
                <a:ea typeface="メイリオ" panose="020B0604030504040204" pitchFamily="50" charset="-128"/>
              </a:rPr>
              <a:t>　　　ほとんど相関なし</a:t>
            </a:r>
          </a:p>
          <a:p>
            <a:endParaRPr kumimoji="1" lang="ja-JP" altLang="en-US" dirty="0"/>
          </a:p>
        </p:txBody>
      </p:sp>
      <p:sp>
        <p:nvSpPr>
          <p:cNvPr id="7" name="テキスト ボックス 6"/>
          <p:cNvSpPr txBox="1"/>
          <p:nvPr/>
        </p:nvSpPr>
        <p:spPr>
          <a:xfrm>
            <a:off x="609600" y="3278853"/>
            <a:ext cx="8077200" cy="2554545"/>
          </a:xfrm>
          <a:prstGeom prst="rect">
            <a:avLst/>
          </a:prstGeom>
          <a:noFill/>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書き方例</a:t>
            </a:r>
            <a:r>
              <a:rPr kumimoji="1" lang="en-US" altLang="ja-JP" sz="2000" dirty="0">
                <a:latin typeface="メイリオ" panose="020B0604030504040204" pitchFamily="50" charset="-128"/>
                <a:ea typeface="メイリオ" panose="020B0604030504040204" pitchFamily="50" charset="-128"/>
              </a:rPr>
              <a:t>:</a:t>
            </a:r>
          </a:p>
          <a:p>
            <a:pPr algn="l"/>
            <a:r>
              <a:rPr lang="en-US" altLang="ja-JP" sz="2000" dirty="0" err="1">
                <a:latin typeface="メイリオ" panose="020B0604030504040204" pitchFamily="50" charset="-128"/>
                <a:ea typeface="メイリオ" panose="020B0604030504040204" pitchFamily="50" charset="-128"/>
              </a:rPr>
              <a:t>xxxx</a:t>
            </a:r>
            <a:r>
              <a:rPr lang="ja-JP" altLang="en-US" sz="2000" dirty="0">
                <a:latin typeface="メイリオ" panose="020B0604030504040204" pitchFamily="50" charset="-128"/>
                <a:ea typeface="メイリオ" panose="020B0604030504040204" pitchFamily="50" charset="-128"/>
              </a:rPr>
              <a:t>と</a:t>
            </a:r>
            <a:r>
              <a:rPr lang="en-US" altLang="ja-JP" sz="2000" dirty="0" err="1">
                <a:latin typeface="メイリオ" panose="020B0604030504040204" pitchFamily="50" charset="-128"/>
                <a:ea typeface="メイリオ" panose="020B0604030504040204" pitchFamily="50" charset="-128"/>
              </a:rPr>
              <a:t>yyyyy</a:t>
            </a:r>
            <a:r>
              <a:rPr lang="ja-JP" altLang="en-US" sz="2000" dirty="0">
                <a:latin typeface="メイリオ" panose="020B0604030504040204" pitchFamily="50" charset="-128"/>
                <a:ea typeface="メイリオ" panose="020B0604030504040204" pitchFamily="50" charset="-128"/>
              </a:rPr>
              <a:t>の関係を見るために、相関分析を行った。その結果、</a:t>
            </a:r>
            <a:r>
              <a:rPr lang="en-US" altLang="ja-JP" sz="2000" dirty="0" err="1">
                <a:latin typeface="メイリオ" panose="020B0604030504040204" pitchFamily="50" charset="-128"/>
                <a:ea typeface="メイリオ" panose="020B0604030504040204" pitchFamily="50" charset="-128"/>
              </a:rPr>
              <a:t>xxxx</a:t>
            </a:r>
            <a:r>
              <a:rPr lang="ja-JP" altLang="en-US" sz="2000" dirty="0">
                <a:latin typeface="メイリオ" panose="020B0604030504040204" pitchFamily="50" charset="-128"/>
                <a:ea typeface="メイリオ" panose="020B0604030504040204" pitchFamily="50" charset="-128"/>
              </a:rPr>
              <a:t>と</a:t>
            </a:r>
            <a:r>
              <a:rPr lang="en-US" altLang="ja-JP" sz="2000" dirty="0" err="1">
                <a:latin typeface="メイリオ" panose="020B0604030504040204" pitchFamily="50" charset="-128"/>
                <a:ea typeface="メイリオ" panose="020B0604030504040204" pitchFamily="50" charset="-128"/>
              </a:rPr>
              <a:t>yyyy</a:t>
            </a:r>
            <a:r>
              <a:rPr lang="ja-JP" altLang="en-US" sz="2000" dirty="0">
                <a:latin typeface="メイリオ" panose="020B0604030504040204" pitchFamily="50" charset="-128"/>
                <a:ea typeface="メイリオ" panose="020B0604030504040204" pitchFamily="50" charset="-128"/>
              </a:rPr>
              <a:t>の間には、高い正の相関が認められた （</a:t>
            </a:r>
            <a:r>
              <a:rPr lang="ja-JP" altLang="en-US" sz="2000" i="1"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r = .747)</a:t>
            </a:r>
          </a:p>
          <a:p>
            <a:pPr algn="l"/>
            <a:endParaRPr kumimoji="1" lang="en-US" altLang="ja-JP" sz="2000" dirty="0">
              <a:latin typeface="メイリオ" panose="020B0604030504040204" pitchFamily="50" charset="-128"/>
              <a:ea typeface="メイリオ" panose="020B0604030504040204" pitchFamily="50" charset="-128"/>
            </a:endParaRPr>
          </a:p>
          <a:p>
            <a:pPr algn="l"/>
            <a:r>
              <a:rPr lang="en-US" altLang="ja-JP" sz="2000" dirty="0" err="1">
                <a:latin typeface="メイリオ" panose="020B0604030504040204" pitchFamily="50" charset="-128"/>
                <a:ea typeface="メイリオ" panose="020B0604030504040204" pitchFamily="50" charset="-128"/>
              </a:rPr>
              <a:t>xxxx</a:t>
            </a:r>
            <a:r>
              <a:rPr lang="ja-JP" altLang="en-US" sz="2000" dirty="0">
                <a:latin typeface="メイリオ" panose="020B0604030504040204" pitchFamily="50" charset="-128"/>
                <a:ea typeface="メイリオ" panose="020B0604030504040204" pitchFamily="50" charset="-128"/>
              </a:rPr>
              <a:t>と</a:t>
            </a:r>
            <a:r>
              <a:rPr lang="en-US" altLang="ja-JP" sz="2000" dirty="0" err="1">
                <a:latin typeface="メイリオ" panose="020B0604030504040204" pitchFamily="50" charset="-128"/>
                <a:ea typeface="メイリオ" panose="020B0604030504040204" pitchFamily="50" charset="-128"/>
              </a:rPr>
              <a:t>yyyyy</a:t>
            </a:r>
            <a:r>
              <a:rPr lang="ja-JP" altLang="en-US" sz="2000" dirty="0">
                <a:latin typeface="メイリオ" panose="020B0604030504040204" pitchFamily="50" charset="-128"/>
                <a:ea typeface="メイリオ" panose="020B0604030504040204" pitchFamily="50" charset="-128"/>
              </a:rPr>
              <a:t>の関係を見るために、相関分析を行った。その結果、</a:t>
            </a:r>
            <a:r>
              <a:rPr lang="en-US" altLang="ja-JP" sz="2000" dirty="0" err="1">
                <a:latin typeface="メイリオ" panose="020B0604030504040204" pitchFamily="50" charset="-128"/>
                <a:ea typeface="メイリオ" panose="020B0604030504040204" pitchFamily="50" charset="-128"/>
              </a:rPr>
              <a:t>xxxx</a:t>
            </a:r>
            <a:r>
              <a:rPr lang="ja-JP" altLang="en-US" sz="2000" dirty="0">
                <a:latin typeface="メイリオ" panose="020B0604030504040204" pitchFamily="50" charset="-128"/>
                <a:ea typeface="メイリオ" panose="020B0604030504040204" pitchFamily="50" charset="-128"/>
              </a:rPr>
              <a:t>と</a:t>
            </a:r>
            <a:r>
              <a:rPr lang="en-US" altLang="ja-JP" sz="2000" dirty="0" err="1">
                <a:latin typeface="メイリオ" panose="020B0604030504040204" pitchFamily="50" charset="-128"/>
                <a:ea typeface="メイリオ" panose="020B0604030504040204" pitchFamily="50" charset="-128"/>
              </a:rPr>
              <a:t>yyyy</a:t>
            </a:r>
            <a:r>
              <a:rPr lang="ja-JP" altLang="en-US" sz="2000" dirty="0">
                <a:latin typeface="メイリオ" panose="020B0604030504040204" pitchFamily="50" charset="-128"/>
                <a:ea typeface="メイリオ" panose="020B0604030504040204" pitchFamily="50" charset="-128"/>
              </a:rPr>
              <a:t>の間には、ほとんど相関がなかった （</a:t>
            </a:r>
            <a:r>
              <a:rPr lang="ja-JP" altLang="en-US" sz="2000" i="1"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r = .011)</a:t>
            </a:r>
          </a:p>
          <a:p>
            <a:pPr algn="l"/>
            <a:endParaRPr lang="en-US" altLang="ja-JP"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29196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7</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グループで違いがあるか判断する</a:t>
            </a:r>
            <a:r>
              <a:rPr lang="en-US" altLang="ja-JP" sz="2800" dirty="0">
                <a:latin typeface="メイリオ" panose="020B0604030504040204" pitchFamily="50" charset="-128"/>
                <a:ea typeface="メイリオ" panose="020B0604030504040204" pitchFamily="50" charset="-128"/>
              </a:rPr>
              <a:t>: t</a:t>
            </a:r>
            <a:r>
              <a:rPr lang="ja-JP" altLang="en-US" sz="2800" dirty="0">
                <a:latin typeface="メイリオ" panose="020B0604030504040204" pitchFamily="50" charset="-128"/>
                <a:ea typeface="メイリオ" panose="020B0604030504040204" pitchFamily="50" charset="-128"/>
              </a:rPr>
              <a:t>検定</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1094847"/>
            <a:ext cx="697992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グループ間の人数の違いを比較する</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クロス集計</a:t>
            </a:r>
            <a:r>
              <a:rPr lang="en-US" altLang="ja-JP" sz="2400" dirty="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graphicFrame>
        <p:nvGraphicFramePr>
          <p:cNvPr id="11" name="グラフ 10"/>
          <p:cNvGraphicFramePr>
            <a:graphicFrameLocks/>
          </p:cNvGraphicFramePr>
          <p:nvPr>
            <p:extLst>
              <p:ext uri="{D42A27DB-BD31-4B8C-83A1-F6EECF244321}">
                <p14:modId xmlns:p14="http://schemas.microsoft.com/office/powerpoint/2010/main" val="3122407165"/>
              </p:ext>
            </p:extLst>
          </p:nvPr>
        </p:nvGraphicFramePr>
        <p:xfrm>
          <a:off x="518160" y="2038487"/>
          <a:ext cx="4998720" cy="3383280"/>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6004560" y="1901571"/>
            <a:ext cx="2484120" cy="3416320"/>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男女でゲーム時間に違いはあるの</a:t>
            </a:r>
            <a:r>
              <a:rPr kumimoji="1" lang="en-US" altLang="ja-JP" sz="2400" dirty="0">
                <a:latin typeface="メイリオ" panose="020B0604030504040204" pitchFamily="50" charset="-128"/>
                <a:ea typeface="メイリオ" panose="020B0604030504040204" pitchFamily="50" charset="-128"/>
              </a:rPr>
              <a:t>?</a:t>
            </a:r>
          </a:p>
          <a:p>
            <a:pPr algn="l"/>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違いの証明</a:t>
            </a:r>
          </a:p>
          <a:p>
            <a:pPr algn="l"/>
            <a:r>
              <a:rPr kumimoji="1" lang="en-US" altLang="ja-JP" sz="2400" dirty="0">
                <a:latin typeface="メイリオ" panose="020B0604030504040204" pitchFamily="50" charset="-128"/>
                <a:ea typeface="メイリオ" panose="020B0604030504040204" pitchFamily="50" charset="-128"/>
              </a:rPr>
              <a:t>=</a:t>
            </a:r>
            <a:r>
              <a:rPr kumimoji="1" lang="en-US" altLang="ja-JP" sz="2400" dirty="0">
                <a:solidFill>
                  <a:srgbClr val="FF0000"/>
                </a:solidFill>
                <a:latin typeface="メイリオ" panose="020B0604030504040204" pitchFamily="50" charset="-128"/>
                <a:ea typeface="メイリオ" panose="020B0604030504040204" pitchFamily="50" charset="-128"/>
              </a:rPr>
              <a:t>t</a:t>
            </a:r>
            <a:r>
              <a:rPr kumimoji="1" lang="ja-JP" altLang="en-US" sz="2400" dirty="0">
                <a:solidFill>
                  <a:srgbClr val="FF0000"/>
                </a:solidFill>
                <a:latin typeface="メイリオ" panose="020B0604030504040204" pitchFamily="50" charset="-128"/>
                <a:ea typeface="メイリオ" panose="020B0604030504040204" pitchFamily="50" charset="-128"/>
              </a:rPr>
              <a:t>検定</a:t>
            </a:r>
          </a:p>
          <a:p>
            <a:pPr algn="l"/>
            <a:endParaRPr lang="ja-JP" altLang="en-US" sz="2400" dirty="0">
              <a:solidFill>
                <a:srgbClr val="FF0000"/>
              </a:solidFill>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数学</a:t>
            </a:r>
            <a:r>
              <a:rPr kumimoji="1" lang="en-US" altLang="ja-JP" sz="2400" dirty="0">
                <a:latin typeface="メイリオ" panose="020B0604030504040204" pitchFamily="50" charset="-128"/>
                <a:ea typeface="メイリオ" panose="020B0604030504040204" pitchFamily="50" charset="-128"/>
              </a:rPr>
              <a:t>B</a:t>
            </a:r>
            <a:r>
              <a:rPr kumimoji="1" lang="ja-JP" altLang="en-US" sz="2400" dirty="0">
                <a:latin typeface="メイリオ" panose="020B0604030504040204" pitchFamily="50" charset="-128"/>
                <a:ea typeface="メイリオ" panose="020B0604030504040204" pitchFamily="50" charset="-128"/>
              </a:rPr>
              <a:t>あたりで</a:t>
            </a:r>
          </a:p>
          <a:p>
            <a:pPr algn="l"/>
            <a:r>
              <a:rPr lang="ja-JP" altLang="en-US" sz="2400" dirty="0">
                <a:latin typeface="メイリオ" panose="020B0604030504040204" pitchFamily="50" charset="-128"/>
                <a:ea typeface="メイリオ" panose="020B0604030504040204" pitchFamily="50" charset="-128"/>
              </a:rPr>
              <a:t>やっている</a:t>
            </a:r>
            <a:r>
              <a:rPr lang="en-US" altLang="ja-JP" sz="2400" dirty="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34959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8</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事前知識</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サンプリング調査</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1094847"/>
            <a:ext cx="6979920"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全数調査は難しい ⇒ 一部を取り出して調査</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一部の調査から全体をどうやって推定するか</a:t>
            </a:r>
            <a:r>
              <a:rPr lang="en-US" altLang="ja-JP" sz="2400" dirty="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3" name="楕円 2"/>
          <p:cNvSpPr/>
          <p:nvPr/>
        </p:nvSpPr>
        <p:spPr bwMode="auto">
          <a:xfrm>
            <a:off x="518160" y="2192671"/>
            <a:ext cx="4122420" cy="3169475"/>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全数調査</a:t>
            </a:r>
            <a:r>
              <a:rPr kumimoji="1" lang="en-US" altLang="ja-JP"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b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b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母集団</a:t>
            </a:r>
          </a:p>
        </p:txBody>
      </p:sp>
      <p:sp>
        <p:nvSpPr>
          <p:cNvPr id="4" name="楕円 3"/>
          <p:cNvSpPr/>
          <p:nvPr/>
        </p:nvSpPr>
        <p:spPr bwMode="auto">
          <a:xfrm>
            <a:off x="2453640" y="3509363"/>
            <a:ext cx="1859280" cy="1234316"/>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楕円 9"/>
          <p:cNvSpPr/>
          <p:nvPr/>
        </p:nvSpPr>
        <p:spPr bwMode="auto">
          <a:xfrm>
            <a:off x="5680710" y="3339845"/>
            <a:ext cx="2594610" cy="1386840"/>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標本調査</a:t>
            </a:r>
            <a:r>
              <a:rPr kumimoji="1" lang="en-US" altLang="ja-JP" sz="1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標本</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サンプル</a:t>
            </a: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標本の平均</a:t>
            </a:r>
          </a:p>
        </p:txBody>
      </p:sp>
      <p:sp>
        <p:nvSpPr>
          <p:cNvPr id="5" name="下矢印 4"/>
          <p:cNvSpPr/>
          <p:nvPr/>
        </p:nvSpPr>
        <p:spPr bwMode="auto">
          <a:xfrm rot="16200000">
            <a:off x="4835761" y="3483444"/>
            <a:ext cx="346419" cy="1191080"/>
          </a:xfrm>
          <a:prstGeom prst="down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p:cNvSpPr txBox="1"/>
          <p:nvPr/>
        </p:nvSpPr>
        <p:spPr>
          <a:xfrm>
            <a:off x="4425315" y="4437669"/>
            <a:ext cx="1470660" cy="46166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取り出し</a:t>
            </a:r>
          </a:p>
        </p:txBody>
      </p:sp>
      <p:sp>
        <p:nvSpPr>
          <p:cNvPr id="6" name="正方形/長方形 5"/>
          <p:cNvSpPr/>
          <p:nvPr/>
        </p:nvSpPr>
        <p:spPr>
          <a:xfrm>
            <a:off x="1002417" y="3710099"/>
            <a:ext cx="1338828" cy="646331"/>
          </a:xfrm>
          <a:prstGeom prst="rect">
            <a:avLst/>
          </a:prstGeom>
        </p:spPr>
        <p:txBody>
          <a:bodyPr wrap="none">
            <a:spAutoFit/>
          </a:bodyPr>
          <a:lstStyle/>
          <a:p>
            <a:r>
              <a:rPr lang="ja-JP" altLang="en-US" dirty="0">
                <a:solidFill>
                  <a:srgbClr val="FF0000"/>
                </a:solidFill>
                <a:latin typeface="メイリオ" panose="020B0604030504040204" pitchFamily="50" charset="-128"/>
                <a:ea typeface="メイリオ" panose="020B0604030504040204" pitchFamily="50" charset="-128"/>
              </a:rPr>
              <a:t>母集団の</a:t>
            </a:r>
            <a:br>
              <a:rPr lang="ja-JP" altLang="en-US" dirty="0">
                <a:solidFill>
                  <a:srgbClr val="FF0000"/>
                </a:solidFill>
                <a:latin typeface="メイリオ" panose="020B0604030504040204" pitchFamily="50" charset="-128"/>
                <a:ea typeface="メイリオ" panose="020B0604030504040204" pitchFamily="50" charset="-128"/>
              </a:rPr>
            </a:br>
            <a:r>
              <a:rPr lang="ja-JP" altLang="en-US" dirty="0">
                <a:solidFill>
                  <a:srgbClr val="FF0000"/>
                </a:solidFill>
                <a:latin typeface="メイリオ" panose="020B0604030504040204" pitchFamily="50" charset="-128"/>
                <a:ea typeface="メイリオ" panose="020B0604030504040204" pitchFamily="50" charset="-128"/>
              </a:rPr>
              <a:t>本当の平均</a:t>
            </a:r>
          </a:p>
        </p:txBody>
      </p:sp>
    </p:spTree>
    <p:extLst>
      <p:ext uri="{BB962C8B-B14F-4D97-AF65-F5344CB8AC3E}">
        <p14:creationId xmlns:p14="http://schemas.microsoft.com/office/powerpoint/2010/main" val="2393385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533401" y="4206240"/>
            <a:ext cx="4640863" cy="1682877"/>
          </a:xfrm>
          <a:prstGeom prst="rect">
            <a:avLst/>
          </a:prstGeom>
        </p:spPr>
      </p:pic>
      <p:pic>
        <p:nvPicPr>
          <p:cNvPr id="1026" name="Picture 2" descr="http://stat.doscience.jp/temp/cSeyaC9EFt1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1" y="1434592"/>
            <a:ext cx="4602252" cy="2588768"/>
          </a:xfrm>
          <a:prstGeom prst="rect">
            <a:avLst/>
          </a:prstGeom>
          <a:noFill/>
          <a:extLst>
            <a:ext uri="{909E8E84-426E-40DD-AFC4-6F175D3DCCD1}">
              <a14:hiddenFill xmlns:a14="http://schemas.microsoft.com/office/drawing/2010/main">
                <a:solidFill>
                  <a:srgbClr val="FFFFFF"/>
                </a:solidFill>
              </a14:hiddenFill>
            </a:ext>
          </a:extLst>
        </p:spPr>
      </p:pic>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9</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事前知識の事前知識</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455920" y="1956807"/>
            <a:ext cx="2849880" cy="1200329"/>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平均 </a:t>
            </a:r>
            <a:r>
              <a:rPr lang="en-US" altLang="ja-JP" sz="2400" dirty="0">
                <a:latin typeface="メイリオ" panose="020B0604030504040204" pitchFamily="50" charset="-128"/>
                <a:ea typeface="メイリオ" panose="020B0604030504040204" pitchFamily="50" charset="-128"/>
              </a:rPr>
              <a:t>= 50</a:t>
            </a:r>
          </a:p>
          <a:p>
            <a:pPr algn="l"/>
            <a:r>
              <a:rPr lang="ja-JP" altLang="en-US" sz="2400" dirty="0">
                <a:latin typeface="メイリオ" panose="020B0604030504040204" pitchFamily="50" charset="-128"/>
                <a:ea typeface="メイリオ" panose="020B0604030504040204" pitchFamily="50" charset="-128"/>
              </a:rPr>
              <a:t>標準偏差 </a:t>
            </a:r>
            <a:r>
              <a:rPr lang="en-US" altLang="ja-JP" sz="2400" dirty="0">
                <a:latin typeface="メイリオ" panose="020B0604030504040204" pitchFamily="50" charset="-128"/>
                <a:ea typeface="メイリオ" panose="020B0604030504040204" pitchFamily="50" charset="-128"/>
              </a:rPr>
              <a:t>= 10</a:t>
            </a:r>
            <a:endParaRPr lang="ja-JP" altLang="en-US" sz="2400" dirty="0">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の分布</a:t>
            </a:r>
          </a:p>
        </p:txBody>
      </p:sp>
      <p:sp>
        <p:nvSpPr>
          <p:cNvPr id="14" name="テキスト ボックス 13"/>
          <p:cNvSpPr txBox="1"/>
          <p:nvPr/>
        </p:nvSpPr>
        <p:spPr>
          <a:xfrm>
            <a:off x="457200" y="1125327"/>
            <a:ext cx="697992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世の中の自然のものは正規分布する</a:t>
            </a:r>
            <a:endParaRPr kumimoji="1" lang="ja-JP" altLang="en-US" sz="2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5455920" y="4447513"/>
            <a:ext cx="2849880" cy="1200329"/>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平均 </a:t>
            </a:r>
            <a:r>
              <a:rPr lang="en-US" altLang="ja-JP" sz="2400" dirty="0">
                <a:latin typeface="メイリオ" panose="020B0604030504040204" pitchFamily="50" charset="-128"/>
                <a:ea typeface="メイリオ" panose="020B0604030504040204" pitchFamily="50" charset="-128"/>
              </a:rPr>
              <a:t>= 50</a:t>
            </a:r>
          </a:p>
          <a:p>
            <a:pPr algn="l"/>
            <a:r>
              <a:rPr lang="ja-JP" altLang="en-US" sz="2400" dirty="0">
                <a:latin typeface="メイリオ" panose="020B0604030504040204" pitchFamily="50" charset="-128"/>
                <a:ea typeface="メイリオ" panose="020B0604030504040204" pitchFamily="50" charset="-128"/>
              </a:rPr>
              <a:t>標準偏差 </a:t>
            </a:r>
            <a:r>
              <a:rPr lang="en-US" altLang="ja-JP" sz="2400" dirty="0">
                <a:latin typeface="メイリオ" panose="020B0604030504040204" pitchFamily="50" charset="-128"/>
                <a:ea typeface="メイリオ" panose="020B0604030504040204" pitchFamily="50" charset="-128"/>
              </a:rPr>
              <a:t>= 20</a:t>
            </a:r>
            <a:endParaRPr lang="ja-JP" altLang="en-US" sz="2400" dirty="0">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の分布</a:t>
            </a:r>
          </a:p>
        </p:txBody>
      </p:sp>
    </p:spTree>
    <p:extLst>
      <p:ext uri="{BB962C8B-B14F-4D97-AF65-F5344CB8AC3E}">
        <p14:creationId xmlns:p14="http://schemas.microsoft.com/office/powerpoint/2010/main" val="303656312"/>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6311</TotalTime>
  <Words>1520</Words>
  <Application>Microsoft Office PowerPoint</Application>
  <PresentationFormat>画面に合わせる (4:3)</PresentationFormat>
  <Paragraphs>194</Paragraphs>
  <Slides>24</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24</vt:i4>
      </vt:variant>
    </vt:vector>
  </HeadingPairs>
  <TitlesOfParts>
    <vt:vector size="27" baseType="lpstr">
      <vt:lpstr>メイリオ</vt:lpstr>
      <vt:lpstr>Arial</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 Ota</cp:lastModifiedBy>
  <cp:revision>156</cp:revision>
  <cp:lastPrinted>2019-01-22T05:50:45Z</cp:lastPrinted>
  <dcterms:created xsi:type="dcterms:W3CDTF">2014-03-24T13:08:44Z</dcterms:created>
  <dcterms:modified xsi:type="dcterms:W3CDTF">2022-07-16T04:34:43Z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