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67" r:id="rId4"/>
    <p:sldId id="264" r:id="rId5"/>
    <p:sldId id="276" r:id="rId6"/>
    <p:sldId id="271" r:id="rId7"/>
    <p:sldId id="272" r:id="rId8"/>
    <p:sldId id="277" r:id="rId9"/>
    <p:sldId id="275" r:id="rId10"/>
    <p:sldId id="278" r:id="rId11"/>
    <p:sldId id="279" r:id="rId12"/>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DDD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29" autoAdjust="0"/>
    <p:restoredTop sz="94660"/>
  </p:normalViewPr>
  <p:slideViewPr>
    <p:cSldViewPr snapToGrid="0">
      <p:cViewPr varScale="1">
        <p:scale>
          <a:sx n="62" d="100"/>
          <a:sy n="62" d="100"/>
        </p:scale>
        <p:origin x="4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2" tIns="49521" rIns="99042" bIns="49521" numCol="1" anchor="t" anchorCtr="0" compatLnSpc="1">
            <a:prstTxWarp prst="textNoShape">
              <a:avLst/>
            </a:prstTxWarp>
          </a:bodyPr>
          <a:lstStyle>
            <a:lvl1pPr defTabSz="990600">
              <a:defRPr sz="1300"/>
            </a:lvl1pPr>
          </a:lstStyle>
          <a:p>
            <a:endParaRPr lang="en-US" altLang="ja-JP"/>
          </a:p>
        </p:txBody>
      </p:sp>
      <p:sp>
        <p:nvSpPr>
          <p:cNvPr id="1331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2" tIns="49521" rIns="99042" bIns="49521" numCol="1" anchor="t" anchorCtr="0" compatLnSpc="1">
            <a:prstTxWarp prst="textNoShape">
              <a:avLst/>
            </a:prstTxWarp>
          </a:bodyPr>
          <a:lstStyle>
            <a:lvl1pPr algn="r" defTabSz="990600">
              <a:defRPr sz="1300"/>
            </a:lvl1pPr>
          </a:lstStyle>
          <a:p>
            <a:endParaRPr lang="en-US" altLang="ja-JP"/>
          </a:p>
        </p:txBody>
      </p:sp>
      <p:sp>
        <p:nvSpPr>
          <p:cNvPr id="13316"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2" tIns="49521" rIns="99042" bIns="4952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1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2" tIns="49521" rIns="99042" bIns="49521" numCol="1" anchor="b" anchorCtr="0" compatLnSpc="1">
            <a:prstTxWarp prst="textNoShape">
              <a:avLst/>
            </a:prstTxWarp>
          </a:bodyPr>
          <a:lstStyle>
            <a:lvl1pPr defTabSz="990600">
              <a:defRPr sz="1300"/>
            </a:lvl1pPr>
          </a:lstStyle>
          <a:p>
            <a:endParaRPr lang="en-US" altLang="ja-JP"/>
          </a:p>
        </p:txBody>
      </p:sp>
      <p:sp>
        <p:nvSpPr>
          <p:cNvPr id="1331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2" tIns="49521" rIns="99042" bIns="49521" numCol="1" anchor="b" anchorCtr="0" compatLnSpc="1">
            <a:prstTxWarp prst="textNoShape">
              <a:avLst/>
            </a:prstTxWarp>
          </a:bodyPr>
          <a:lstStyle>
            <a:lvl1pPr algn="r" defTabSz="990600">
              <a:defRPr sz="1300"/>
            </a:lvl1pPr>
          </a:lstStyle>
          <a:p>
            <a:fld id="{FCEEA7AC-2DFD-40A2-AA33-CF38FDB4D382}"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B3EBC0AE-10F7-4E4D-99A0-A49979BA4111}" type="slidenum">
              <a:rPr lang="en-US" altLang="ja-JP"/>
              <a:pPr/>
              <a:t>‹#›</a:t>
            </a:fld>
            <a:endParaRPr lang="en-US" altLang="ja-JP"/>
          </a:p>
        </p:txBody>
      </p:sp>
    </p:spTree>
    <p:extLst>
      <p:ext uri="{BB962C8B-B14F-4D97-AF65-F5344CB8AC3E}">
        <p14:creationId xmlns:p14="http://schemas.microsoft.com/office/powerpoint/2010/main" val="175327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5AF6300D-98AD-4AE7-BA93-FE97B26E3017}" type="slidenum">
              <a:rPr lang="en-US" altLang="ja-JP"/>
              <a:pPr/>
              <a:t>‹#›</a:t>
            </a:fld>
            <a:endParaRPr lang="en-US" altLang="ja-JP"/>
          </a:p>
        </p:txBody>
      </p:sp>
    </p:spTree>
    <p:extLst>
      <p:ext uri="{BB962C8B-B14F-4D97-AF65-F5344CB8AC3E}">
        <p14:creationId xmlns:p14="http://schemas.microsoft.com/office/powerpoint/2010/main" val="368428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0B624D4C-233F-4B04-8965-A2D8324A3294}" type="slidenum">
              <a:rPr lang="en-US" altLang="ja-JP"/>
              <a:pPr/>
              <a:t>‹#›</a:t>
            </a:fld>
            <a:endParaRPr lang="en-US" altLang="ja-JP"/>
          </a:p>
        </p:txBody>
      </p:sp>
    </p:spTree>
    <p:extLst>
      <p:ext uri="{BB962C8B-B14F-4D97-AF65-F5344CB8AC3E}">
        <p14:creationId xmlns:p14="http://schemas.microsoft.com/office/powerpoint/2010/main" val="29279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2C13CAB1-74EC-43D5-B024-EE7E171D35C8}" type="slidenum">
              <a:rPr lang="en-US" altLang="ja-JP"/>
              <a:pPr/>
              <a:t>‹#›</a:t>
            </a:fld>
            <a:endParaRPr lang="en-US" altLang="ja-JP"/>
          </a:p>
        </p:txBody>
      </p:sp>
    </p:spTree>
    <p:extLst>
      <p:ext uri="{BB962C8B-B14F-4D97-AF65-F5344CB8AC3E}">
        <p14:creationId xmlns:p14="http://schemas.microsoft.com/office/powerpoint/2010/main" val="191323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7A6F4E37-A4E4-4665-A080-29C7317F9CE0}" type="slidenum">
              <a:rPr lang="en-US" altLang="ja-JP"/>
              <a:pPr/>
              <a:t>‹#›</a:t>
            </a:fld>
            <a:endParaRPr lang="en-US" altLang="ja-JP"/>
          </a:p>
        </p:txBody>
      </p:sp>
    </p:spTree>
    <p:extLst>
      <p:ext uri="{BB962C8B-B14F-4D97-AF65-F5344CB8AC3E}">
        <p14:creationId xmlns:p14="http://schemas.microsoft.com/office/powerpoint/2010/main" val="261782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a:t>©Go Ota, 2014</a:t>
            </a:r>
          </a:p>
        </p:txBody>
      </p:sp>
      <p:sp>
        <p:nvSpPr>
          <p:cNvPr id="7" name="スライド番号プレースホルダー 6"/>
          <p:cNvSpPr>
            <a:spLocks noGrp="1"/>
          </p:cNvSpPr>
          <p:nvPr>
            <p:ph type="sldNum" sz="quarter" idx="12"/>
          </p:nvPr>
        </p:nvSpPr>
        <p:spPr/>
        <p:txBody>
          <a:bodyPr/>
          <a:lstStyle>
            <a:lvl1pPr>
              <a:defRPr/>
            </a:lvl1pPr>
          </a:lstStyle>
          <a:p>
            <a:fld id="{FA1F25C9-2343-465B-B135-EE98117C47DD}" type="slidenum">
              <a:rPr lang="en-US" altLang="ja-JP"/>
              <a:pPr/>
              <a:t>‹#›</a:t>
            </a:fld>
            <a:endParaRPr lang="en-US" altLang="ja-JP"/>
          </a:p>
        </p:txBody>
      </p:sp>
    </p:spTree>
    <p:extLst>
      <p:ext uri="{BB962C8B-B14F-4D97-AF65-F5344CB8AC3E}">
        <p14:creationId xmlns:p14="http://schemas.microsoft.com/office/powerpoint/2010/main" val="56957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a:t>©Go Ota, 2014</a:t>
            </a:r>
          </a:p>
        </p:txBody>
      </p:sp>
      <p:sp>
        <p:nvSpPr>
          <p:cNvPr id="9" name="スライド番号プレースホルダー 8"/>
          <p:cNvSpPr>
            <a:spLocks noGrp="1"/>
          </p:cNvSpPr>
          <p:nvPr>
            <p:ph type="sldNum" sz="quarter" idx="12"/>
          </p:nvPr>
        </p:nvSpPr>
        <p:spPr/>
        <p:txBody>
          <a:bodyPr/>
          <a:lstStyle>
            <a:lvl1pPr>
              <a:defRPr/>
            </a:lvl1pPr>
          </a:lstStyle>
          <a:p>
            <a:fld id="{5D899F28-BCC9-47B0-99B2-073BAEF26BAF}" type="slidenum">
              <a:rPr lang="en-US" altLang="ja-JP"/>
              <a:pPr/>
              <a:t>‹#›</a:t>
            </a:fld>
            <a:endParaRPr lang="en-US" altLang="ja-JP"/>
          </a:p>
        </p:txBody>
      </p:sp>
    </p:spTree>
    <p:extLst>
      <p:ext uri="{BB962C8B-B14F-4D97-AF65-F5344CB8AC3E}">
        <p14:creationId xmlns:p14="http://schemas.microsoft.com/office/powerpoint/2010/main" val="236218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a:t>©Go Ota, 2014</a:t>
            </a:r>
          </a:p>
        </p:txBody>
      </p:sp>
      <p:sp>
        <p:nvSpPr>
          <p:cNvPr id="5" name="スライド番号プレースホルダー 4"/>
          <p:cNvSpPr>
            <a:spLocks noGrp="1"/>
          </p:cNvSpPr>
          <p:nvPr>
            <p:ph type="sldNum" sz="quarter" idx="12"/>
          </p:nvPr>
        </p:nvSpPr>
        <p:spPr/>
        <p:txBody>
          <a:bodyPr/>
          <a:lstStyle>
            <a:lvl1pPr>
              <a:defRPr/>
            </a:lvl1pPr>
          </a:lstStyle>
          <a:p>
            <a:fld id="{D02EA800-4B6F-42E5-A1BE-9E12E67A8D43}" type="slidenum">
              <a:rPr lang="en-US" altLang="ja-JP"/>
              <a:pPr/>
              <a:t>‹#›</a:t>
            </a:fld>
            <a:endParaRPr lang="en-US" altLang="ja-JP"/>
          </a:p>
        </p:txBody>
      </p:sp>
    </p:spTree>
    <p:extLst>
      <p:ext uri="{BB962C8B-B14F-4D97-AF65-F5344CB8AC3E}">
        <p14:creationId xmlns:p14="http://schemas.microsoft.com/office/powerpoint/2010/main" val="421764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a:t>©Go Ota, 2014</a:t>
            </a:r>
          </a:p>
        </p:txBody>
      </p:sp>
      <p:sp>
        <p:nvSpPr>
          <p:cNvPr id="4" name="スライド番号プレースホルダー 3"/>
          <p:cNvSpPr>
            <a:spLocks noGrp="1"/>
          </p:cNvSpPr>
          <p:nvPr>
            <p:ph type="sldNum" sz="quarter" idx="12"/>
          </p:nvPr>
        </p:nvSpPr>
        <p:spPr/>
        <p:txBody>
          <a:bodyPr/>
          <a:lstStyle>
            <a:lvl1pPr>
              <a:defRPr/>
            </a:lvl1pPr>
          </a:lstStyle>
          <a:p>
            <a:fld id="{CA5303C7-C177-4CE7-BACB-8B926076991E}" type="slidenum">
              <a:rPr lang="en-US" altLang="ja-JP"/>
              <a:pPr/>
              <a:t>‹#›</a:t>
            </a:fld>
            <a:endParaRPr lang="en-US" altLang="ja-JP"/>
          </a:p>
        </p:txBody>
      </p:sp>
    </p:spTree>
    <p:extLst>
      <p:ext uri="{BB962C8B-B14F-4D97-AF65-F5344CB8AC3E}">
        <p14:creationId xmlns:p14="http://schemas.microsoft.com/office/powerpoint/2010/main" val="326760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a:t>©Go Ota, 2014</a:t>
            </a:r>
          </a:p>
        </p:txBody>
      </p:sp>
      <p:sp>
        <p:nvSpPr>
          <p:cNvPr id="7" name="スライド番号プレースホルダー 6"/>
          <p:cNvSpPr>
            <a:spLocks noGrp="1"/>
          </p:cNvSpPr>
          <p:nvPr>
            <p:ph type="sldNum" sz="quarter" idx="12"/>
          </p:nvPr>
        </p:nvSpPr>
        <p:spPr/>
        <p:txBody>
          <a:bodyPr/>
          <a:lstStyle>
            <a:lvl1pPr>
              <a:defRPr/>
            </a:lvl1pPr>
          </a:lstStyle>
          <a:p>
            <a:fld id="{0A609940-D01A-4844-9DBF-CAF337199E81}" type="slidenum">
              <a:rPr lang="en-US" altLang="ja-JP"/>
              <a:pPr/>
              <a:t>‹#›</a:t>
            </a:fld>
            <a:endParaRPr lang="en-US" altLang="ja-JP"/>
          </a:p>
        </p:txBody>
      </p:sp>
    </p:spTree>
    <p:extLst>
      <p:ext uri="{BB962C8B-B14F-4D97-AF65-F5344CB8AC3E}">
        <p14:creationId xmlns:p14="http://schemas.microsoft.com/office/powerpoint/2010/main" val="159596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a:t>©Go Ota, 2014</a:t>
            </a:r>
          </a:p>
        </p:txBody>
      </p:sp>
      <p:sp>
        <p:nvSpPr>
          <p:cNvPr id="7" name="スライド番号プレースホルダー 6"/>
          <p:cNvSpPr>
            <a:spLocks noGrp="1"/>
          </p:cNvSpPr>
          <p:nvPr>
            <p:ph type="sldNum" sz="quarter" idx="12"/>
          </p:nvPr>
        </p:nvSpPr>
        <p:spPr/>
        <p:txBody>
          <a:bodyPr/>
          <a:lstStyle>
            <a:lvl1pPr>
              <a:defRPr/>
            </a:lvl1pPr>
          </a:lstStyle>
          <a:p>
            <a:fld id="{D177C42D-D38A-4923-A683-5E7743563063}" type="slidenum">
              <a:rPr lang="en-US" altLang="ja-JP"/>
              <a:pPr/>
              <a:t>‹#›</a:t>
            </a:fld>
            <a:endParaRPr lang="en-US" altLang="ja-JP"/>
          </a:p>
        </p:txBody>
      </p:sp>
    </p:spTree>
    <p:extLst>
      <p:ext uri="{BB962C8B-B14F-4D97-AF65-F5344CB8AC3E}">
        <p14:creationId xmlns:p14="http://schemas.microsoft.com/office/powerpoint/2010/main" val="177422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a:lvl1pPr>
          </a:lstStyle>
          <a:p>
            <a:r>
              <a:rPr lang="en-US" altLang="ja-JP"/>
              <a:t>©Go Ota, 2014</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fld id="{77846E75-0246-42A2-8D1B-2180C73ABCB4}"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yoko-net.co.jp/wp/wp-content/uploads/2018/09/-1-e15379276876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976" y="1269325"/>
            <a:ext cx="6269024" cy="4534594"/>
          </a:xfrm>
          <a:prstGeom prst="rect">
            <a:avLst/>
          </a:prstGeom>
          <a:noFill/>
          <a:extLst>
            <a:ext uri="{909E8E84-426E-40DD-AFC4-6F175D3DCCD1}">
              <a14:hiddenFill xmlns:a14="http://schemas.microsoft.com/office/drawing/2010/main">
                <a:solidFill>
                  <a:srgbClr val="FFFFFF"/>
                </a:solidFill>
              </a14:hiddenFill>
            </a:ext>
          </a:extLst>
        </p:spPr>
      </p:pic>
      <p:sp>
        <p:nvSpPr>
          <p:cNvPr id="9" name="スライド番号プレースホルダー 3"/>
          <p:cNvSpPr>
            <a:spLocks noGrp="1"/>
          </p:cNvSpPr>
          <p:nvPr>
            <p:ph type="sldNum" sz="quarter" idx="12"/>
          </p:nvPr>
        </p:nvSpPr>
        <p:spPr/>
        <p:txBody>
          <a:bodyPr/>
          <a:lstStyle/>
          <a:p>
            <a:fld id="{75D32185-F0D1-462F-8941-B4C0244E291C}" type="slidenum">
              <a:rPr lang="en-US" altLang="ja-JP"/>
              <a:pPr/>
              <a:t>1</a:t>
            </a:fld>
            <a:endParaRPr lang="en-US" altLang="ja-JP"/>
          </a:p>
        </p:txBody>
      </p:sp>
      <p:sp>
        <p:nvSpPr>
          <p:cNvPr id="5124" name="Text Box 4"/>
          <p:cNvSpPr txBox="1">
            <a:spLocks noChangeArrowheads="1"/>
          </p:cNvSpPr>
          <p:nvPr/>
        </p:nvSpPr>
        <p:spPr bwMode="auto">
          <a:xfrm>
            <a:off x="685800" y="3048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インフォグラフで全国グルメマップを作ろう</a:t>
            </a:r>
            <a:endParaRPr lang="en-US" altLang="ja-JP" sz="2800" dirty="0">
              <a:latin typeface="メイリオ" panose="020B0604030504040204" pitchFamily="50" charset="-128"/>
              <a:ea typeface="メイリオ" panose="020B0604030504040204" pitchFamily="50" charset="-128"/>
            </a:endParaRPr>
          </a:p>
        </p:txBody>
      </p:sp>
      <p:sp>
        <p:nvSpPr>
          <p:cNvPr id="5131" name="Text Box 11"/>
          <p:cNvSpPr txBox="1">
            <a:spLocks noChangeArrowheads="1"/>
          </p:cNvSpPr>
          <p:nvPr/>
        </p:nvSpPr>
        <p:spPr bwMode="auto">
          <a:xfrm>
            <a:off x="4800600" y="6324600"/>
            <a:ext cx="365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600" dirty="0" smtClean="0"/>
              <a:t> </a:t>
            </a:r>
            <a:r>
              <a:rPr lang="en-US" altLang="ja-JP" sz="1600" dirty="0"/>
              <a:t>© Go Ota, </a:t>
            </a:r>
            <a:r>
              <a:rPr lang="en-US" altLang="ja-JP" sz="1600" dirty="0" smtClean="0"/>
              <a:t>2021</a:t>
            </a:r>
            <a:endParaRPr lang="en-US" altLang="ja-JP" sz="1600" dirty="0"/>
          </a:p>
        </p:txBody>
      </p:sp>
      <p:pic>
        <p:nvPicPr>
          <p:cNvPr id="3" name="図 2"/>
          <p:cNvPicPr>
            <a:picLocks noChangeAspect="1"/>
          </p:cNvPicPr>
          <p:nvPr/>
        </p:nvPicPr>
        <p:blipFill>
          <a:blip r:embed="rId3">
            <a:clrChange>
              <a:clrFrom>
                <a:srgbClr val="FFFFFF"/>
              </a:clrFrom>
              <a:clrTo>
                <a:srgbClr val="FFFFFF">
                  <a:alpha val="0"/>
                </a:srgbClr>
              </a:clrTo>
            </a:clrChange>
          </a:blip>
          <a:stretch>
            <a:fillRect/>
          </a:stretch>
        </p:blipFill>
        <p:spPr>
          <a:xfrm>
            <a:off x="1707074" y="4036394"/>
            <a:ext cx="3625529" cy="24564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96375" y="1067839"/>
            <a:ext cx="3557171" cy="3411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3"/>
          <p:cNvSpPr>
            <a:spLocks noGrp="1"/>
          </p:cNvSpPr>
          <p:nvPr>
            <p:ph type="sldNum" sz="quarter" idx="12"/>
          </p:nvPr>
        </p:nvSpPr>
        <p:spPr/>
        <p:txBody>
          <a:bodyPr/>
          <a:lstStyle/>
          <a:p>
            <a:fld id="{75D32185-F0D1-462F-8941-B4C0244E291C}" type="slidenum">
              <a:rPr lang="en-US" altLang="ja-JP"/>
              <a:pPr/>
              <a:t>10</a:t>
            </a:fld>
            <a:endParaRPr lang="en-US" altLang="ja-JP"/>
          </a:p>
        </p:txBody>
      </p:sp>
      <p:sp>
        <p:nvSpPr>
          <p:cNvPr id="5124" name="Text Box 4"/>
          <p:cNvSpPr txBox="1">
            <a:spLocks noChangeArrowheads="1"/>
          </p:cNvSpPr>
          <p:nvPr/>
        </p:nvSpPr>
        <p:spPr bwMode="auto">
          <a:xfrm>
            <a:off x="366486" y="4064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パワポの図形に関する新しい技</a:t>
            </a:r>
            <a:r>
              <a:rPr lang="en-US" altLang="ja-JP" sz="2800" dirty="0" smtClean="0">
                <a:latin typeface="メイリオ" panose="020B0604030504040204" pitchFamily="50" charset="-128"/>
                <a:ea typeface="メイリオ" panose="020B0604030504040204" pitchFamily="50" charset="-128"/>
              </a:rPr>
              <a:t>(1)</a:t>
            </a:r>
            <a:r>
              <a:rPr lang="ja-JP" altLang="en-US" sz="2800" dirty="0" smtClean="0">
                <a:latin typeface="メイリオ" panose="020B0604030504040204" pitchFamily="50" charset="-128"/>
                <a:ea typeface="メイリオ" panose="020B0604030504040204" pitchFamily="50" charset="-128"/>
              </a:rPr>
              <a:t> 周辺ぼかし</a:t>
            </a:r>
            <a:endParaRPr lang="en-US" altLang="ja-JP" sz="2800" dirty="0">
              <a:latin typeface="メイリオ" panose="020B0604030504040204" pitchFamily="50" charset="-128"/>
              <a:ea typeface="メイリオ" panose="020B0604030504040204" pitchFamily="50" charset="-128"/>
            </a:endParaRPr>
          </a:p>
        </p:txBody>
      </p:sp>
      <p:pic>
        <p:nvPicPr>
          <p:cNvPr id="10" name="Picture 2" descr="ガッツリ食べたい！ 東京の絶品デカ盛り「天丼」5選"/>
          <p:cNvPicPr>
            <a:picLocks noChangeAspect="1" noChangeArrowheads="1"/>
          </p:cNvPicPr>
          <p:nvPr/>
        </p:nvPicPr>
        <p:blipFill rotWithShape="1">
          <a:blip r:embed="rId2">
            <a:extLst>
              <a:ext uri="{28A0092B-C50C-407E-A947-70E740481C1C}">
                <a14:useLocalDpi xmlns:a14="http://schemas.microsoft.com/office/drawing/2010/main" val="0"/>
              </a:ext>
            </a:extLst>
          </a:blip>
          <a:srcRect l="19614" t="-595" r="446" b="595"/>
          <a:stretch/>
        </p:blipFill>
        <p:spPr bwMode="auto">
          <a:xfrm>
            <a:off x="820807" y="1308018"/>
            <a:ext cx="3126697" cy="2930812"/>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3"/>
          <a:stretch>
            <a:fillRect/>
          </a:stretch>
        </p:blipFill>
        <p:spPr>
          <a:xfrm>
            <a:off x="4862717" y="1604835"/>
            <a:ext cx="3607400" cy="1246853"/>
          </a:xfrm>
          <a:prstGeom prst="rect">
            <a:avLst/>
          </a:prstGeom>
        </p:spPr>
      </p:pic>
      <p:sp>
        <p:nvSpPr>
          <p:cNvPr id="11" name="Text Box 4"/>
          <p:cNvSpPr txBox="1">
            <a:spLocks noChangeArrowheads="1"/>
          </p:cNvSpPr>
          <p:nvPr/>
        </p:nvSpPr>
        <p:spPr bwMode="auto">
          <a:xfrm>
            <a:off x="4377978" y="1067839"/>
            <a:ext cx="1935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smtClean="0">
                <a:latin typeface="メイリオ" panose="020B0604030504040204" pitchFamily="50" charset="-128"/>
                <a:ea typeface="メイリオ" panose="020B0604030504040204" pitchFamily="50" charset="-128"/>
              </a:rPr>
              <a:t>右クリック</a:t>
            </a:r>
            <a:endParaRPr lang="ja-JP" altLang="en-US" sz="2400" dirty="0" smtClean="0">
              <a:latin typeface="メイリオ" panose="020B0604030504040204" pitchFamily="50" charset="-128"/>
              <a:ea typeface="メイリオ" panose="020B0604030504040204" pitchFamily="50" charset="-128"/>
            </a:endParaRPr>
          </a:p>
        </p:txBody>
      </p:sp>
      <p:sp>
        <p:nvSpPr>
          <p:cNvPr id="4" name="楕円 3"/>
          <p:cNvSpPr/>
          <p:nvPr/>
        </p:nvSpPr>
        <p:spPr>
          <a:xfrm>
            <a:off x="5345484" y="1968285"/>
            <a:ext cx="2274516" cy="4184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6482742" y="2510725"/>
            <a:ext cx="183675" cy="666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a:stretch>
            <a:fillRect/>
          </a:stretch>
        </p:blipFill>
        <p:spPr>
          <a:xfrm>
            <a:off x="4858729" y="3301139"/>
            <a:ext cx="3248025" cy="3305175"/>
          </a:xfrm>
          <a:prstGeom prst="rect">
            <a:avLst/>
          </a:prstGeom>
        </p:spPr>
      </p:pic>
      <p:sp>
        <p:nvSpPr>
          <p:cNvPr id="15" name="楕円 14"/>
          <p:cNvSpPr/>
          <p:nvPr/>
        </p:nvSpPr>
        <p:spPr>
          <a:xfrm>
            <a:off x="4629978" y="4739561"/>
            <a:ext cx="3476775" cy="11962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2811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11</a:t>
            </a:fld>
            <a:endParaRPr lang="en-US" altLang="ja-JP"/>
          </a:p>
        </p:txBody>
      </p:sp>
      <p:sp>
        <p:nvSpPr>
          <p:cNvPr id="5124" name="Text Box 4"/>
          <p:cNvSpPr txBox="1">
            <a:spLocks noChangeArrowheads="1"/>
          </p:cNvSpPr>
          <p:nvPr/>
        </p:nvSpPr>
        <p:spPr bwMode="auto">
          <a:xfrm>
            <a:off x="366486" y="4064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パワポの図形に関する新しい技</a:t>
            </a:r>
            <a:r>
              <a:rPr lang="en-US" altLang="ja-JP" sz="2800" dirty="0" smtClean="0">
                <a:latin typeface="メイリオ" panose="020B0604030504040204" pitchFamily="50" charset="-128"/>
                <a:ea typeface="メイリオ" panose="020B0604030504040204" pitchFamily="50" charset="-128"/>
              </a:rPr>
              <a:t>(2)</a:t>
            </a:r>
            <a:r>
              <a:rPr lang="ja-JP" altLang="en-US" sz="2800" dirty="0" smtClean="0">
                <a:latin typeface="メイリオ" panose="020B0604030504040204" pitchFamily="50" charset="-128"/>
                <a:ea typeface="メイリオ" panose="020B0604030504040204" pitchFamily="50" charset="-128"/>
              </a:rPr>
              <a:t> 重なり抽出</a:t>
            </a:r>
            <a:endParaRPr lang="en-US" altLang="ja-JP" sz="2800" dirty="0">
              <a:latin typeface="メイリオ" panose="020B0604030504040204" pitchFamily="50" charset="-128"/>
              <a:ea typeface="メイリオ" panose="020B0604030504040204" pitchFamily="50" charset="-128"/>
            </a:endParaRPr>
          </a:p>
        </p:txBody>
      </p:sp>
      <p:sp>
        <p:nvSpPr>
          <p:cNvPr id="11" name="Text Box 4"/>
          <p:cNvSpPr txBox="1">
            <a:spLocks noChangeArrowheads="1"/>
          </p:cNvSpPr>
          <p:nvPr/>
        </p:nvSpPr>
        <p:spPr bwMode="auto">
          <a:xfrm>
            <a:off x="467190" y="4141428"/>
            <a:ext cx="36294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smtClean="0">
                <a:latin typeface="メイリオ" panose="020B0604030504040204" pitchFamily="50" charset="-128"/>
                <a:ea typeface="メイリオ" panose="020B0604030504040204" pitchFamily="50" charset="-128"/>
              </a:rPr>
              <a:t>写真をクリックして指定</a:t>
            </a:r>
          </a:p>
          <a:p>
            <a:pPr>
              <a:spcBef>
                <a:spcPct val="50000"/>
              </a:spcBef>
            </a:pPr>
            <a:r>
              <a:rPr lang="ja-JP" altLang="en-US" sz="2400" dirty="0" smtClean="0">
                <a:latin typeface="メイリオ" panose="020B0604030504040204" pitchFamily="50" charset="-128"/>
                <a:ea typeface="メイリオ" panose="020B0604030504040204" pitchFamily="50" charset="-128"/>
              </a:rPr>
              <a:t>次に</a:t>
            </a:r>
            <a:r>
              <a:rPr lang="en-US" altLang="ja-JP" sz="2400" dirty="0" smtClean="0">
                <a:latin typeface="メイリオ" panose="020B0604030504040204" pitchFamily="50" charset="-128"/>
                <a:ea typeface="メイリオ" panose="020B0604030504040204" pitchFamily="50" charset="-128"/>
              </a:rPr>
              <a:t>Ctrl</a:t>
            </a:r>
            <a:r>
              <a:rPr lang="ja-JP" altLang="en-US" sz="2400" dirty="0" smtClean="0">
                <a:latin typeface="メイリオ" panose="020B0604030504040204" pitchFamily="50" charset="-128"/>
                <a:ea typeface="メイリオ" panose="020B0604030504040204" pitchFamily="50" charset="-128"/>
              </a:rPr>
              <a:t>キーを押しながら、型になる図形を指定</a:t>
            </a:r>
            <a:endParaRPr lang="ja-JP" altLang="en-US" sz="2400" dirty="0" smtClean="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2"/>
          <a:stretch>
            <a:fillRect/>
          </a:stretch>
        </p:blipFill>
        <p:spPr>
          <a:xfrm>
            <a:off x="896788" y="805043"/>
            <a:ext cx="3030235" cy="2872030"/>
          </a:xfrm>
          <a:prstGeom prst="rect">
            <a:avLst/>
          </a:prstGeom>
        </p:spPr>
      </p:pic>
      <p:pic>
        <p:nvPicPr>
          <p:cNvPr id="12" name="図 11"/>
          <p:cNvPicPr>
            <a:picLocks noChangeAspect="1"/>
          </p:cNvPicPr>
          <p:nvPr/>
        </p:nvPicPr>
        <p:blipFill>
          <a:blip r:embed="rId3"/>
          <a:stretch>
            <a:fillRect/>
          </a:stretch>
        </p:blipFill>
        <p:spPr>
          <a:xfrm>
            <a:off x="4883163" y="3695952"/>
            <a:ext cx="3097965" cy="2930855"/>
          </a:xfrm>
          <a:prstGeom prst="rect">
            <a:avLst/>
          </a:prstGeom>
        </p:spPr>
      </p:pic>
      <p:pic>
        <p:nvPicPr>
          <p:cNvPr id="16" name="図 15"/>
          <p:cNvPicPr>
            <a:picLocks noChangeAspect="1"/>
          </p:cNvPicPr>
          <p:nvPr/>
        </p:nvPicPr>
        <p:blipFill>
          <a:blip r:embed="rId4"/>
          <a:stretch>
            <a:fillRect/>
          </a:stretch>
        </p:blipFill>
        <p:spPr>
          <a:xfrm>
            <a:off x="4712073" y="949094"/>
            <a:ext cx="1720073" cy="1118047"/>
          </a:xfrm>
          <a:prstGeom prst="rect">
            <a:avLst/>
          </a:prstGeom>
        </p:spPr>
      </p:pic>
      <p:sp>
        <p:nvSpPr>
          <p:cNvPr id="17" name="右矢印 16"/>
          <p:cNvSpPr/>
          <p:nvPr/>
        </p:nvSpPr>
        <p:spPr>
          <a:xfrm>
            <a:off x="3927023" y="1244927"/>
            <a:ext cx="530302" cy="503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4712073" y="949094"/>
            <a:ext cx="977824" cy="7994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5"/>
          <a:stretch>
            <a:fillRect/>
          </a:stretch>
        </p:blipFill>
        <p:spPr>
          <a:xfrm>
            <a:off x="6649360" y="1056945"/>
            <a:ext cx="1676400" cy="2257425"/>
          </a:xfrm>
          <a:prstGeom prst="rect">
            <a:avLst/>
          </a:prstGeom>
        </p:spPr>
      </p:pic>
      <p:sp>
        <p:nvSpPr>
          <p:cNvPr id="21" name="楕円 20"/>
          <p:cNvSpPr/>
          <p:nvPr/>
        </p:nvSpPr>
        <p:spPr>
          <a:xfrm>
            <a:off x="6770764" y="2603263"/>
            <a:ext cx="1331417" cy="4131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5400000">
            <a:off x="6023792" y="3062560"/>
            <a:ext cx="530302" cy="503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400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2</a:t>
            </a:fld>
            <a:endParaRPr lang="en-US" altLang="ja-JP"/>
          </a:p>
        </p:txBody>
      </p:sp>
      <p:sp>
        <p:nvSpPr>
          <p:cNvPr id="5124" name="Text Box 4"/>
          <p:cNvSpPr txBox="1">
            <a:spLocks noChangeArrowheads="1"/>
          </p:cNvSpPr>
          <p:nvPr/>
        </p:nvSpPr>
        <p:spPr bwMode="auto">
          <a:xfrm>
            <a:off x="540658" y="6096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インフォグラフィックって何</a:t>
            </a:r>
            <a:r>
              <a:rPr lang="en-US" altLang="ja-JP" sz="2800" dirty="0" smtClean="0">
                <a:latin typeface="メイリオ" panose="020B0604030504040204" pitchFamily="50" charset="-128"/>
                <a:ea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endParaRPr>
          </a:p>
        </p:txBody>
      </p:sp>
      <p:sp>
        <p:nvSpPr>
          <p:cNvPr id="7" name="Text Box 4"/>
          <p:cNvSpPr txBox="1">
            <a:spLocks noChangeArrowheads="1"/>
          </p:cNvSpPr>
          <p:nvPr/>
        </p:nvSpPr>
        <p:spPr bwMode="auto">
          <a:xfrm>
            <a:off x="366486" y="1134477"/>
            <a:ext cx="79248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800" dirty="0" smtClean="0">
                <a:latin typeface="メイリオ" panose="020B0604030504040204" pitchFamily="50" charset="-128"/>
                <a:ea typeface="メイリオ" panose="020B0604030504040204" pitchFamily="50" charset="-128"/>
              </a:rPr>
              <a:t>information + </a:t>
            </a:r>
            <a:r>
              <a:rPr lang="en-US" altLang="ja-JP" sz="2800" dirty="0" smtClean="0"/>
              <a:t>infographics</a:t>
            </a:r>
            <a:endParaRPr lang="ja-JP" altLang="en-US" sz="2800" dirty="0" smtClean="0"/>
          </a:p>
          <a:p>
            <a:pPr>
              <a:spcBef>
                <a:spcPct val="50000"/>
              </a:spcBef>
            </a:pPr>
            <a:r>
              <a:rPr lang="ja-JP" altLang="en-US" sz="2400" dirty="0" smtClean="0">
                <a:latin typeface="メイリオ" panose="020B0604030504040204" pitchFamily="50" charset="-128"/>
                <a:ea typeface="メイリオ" panose="020B0604030504040204" pitchFamily="50" charset="-128"/>
              </a:rPr>
              <a:t>インフォグラフィックは情報を素早く簡単に表現したい場面で用いられ、標識、地図、報道、技術文書、教育などの形で使われている。</a:t>
            </a:r>
            <a:r>
              <a:rPr lang="en-US" altLang="ja-JP" sz="2400" dirty="0" smtClean="0">
                <a:latin typeface="メイリオ" panose="020B0604030504040204" pitchFamily="50" charset="-128"/>
                <a:ea typeface="メイリオ" panose="020B0604030504040204" pitchFamily="50" charset="-128"/>
              </a:rPr>
              <a:t>(wiki)</a:t>
            </a:r>
            <a:endParaRPr lang="ja-JP" altLang="en-US" sz="2400" dirty="0" smtClean="0">
              <a:latin typeface="メイリオ" panose="020B0604030504040204" pitchFamily="50" charset="-128"/>
              <a:ea typeface="メイリオ" panose="020B0604030504040204" pitchFamily="50" charset="-128"/>
            </a:endParaRPr>
          </a:p>
          <a:p>
            <a:pPr>
              <a:spcBef>
                <a:spcPct val="50000"/>
              </a:spcBef>
            </a:pPr>
            <a:r>
              <a:rPr lang="ja-JP" altLang="en-US" sz="2400" dirty="0" smtClean="0">
                <a:latin typeface="メイリオ" panose="020B0604030504040204" pitchFamily="50" charset="-128"/>
                <a:ea typeface="メイリオ" panose="020B0604030504040204" pitchFamily="50" charset="-128"/>
              </a:rPr>
              <a:t>利点・特徴</a:t>
            </a:r>
          </a:p>
          <a:p>
            <a:pPr>
              <a:spcBef>
                <a:spcPct val="50000"/>
              </a:spcBef>
            </a:pPr>
            <a:r>
              <a:rPr lang="ja-JP" altLang="en-US" sz="2400" dirty="0" smtClean="0">
                <a:latin typeface="メイリオ" panose="020B0604030504040204" pitchFamily="50" charset="-128"/>
                <a:ea typeface="メイリオ" panose="020B0604030504040204" pitchFamily="50" charset="-128"/>
              </a:rPr>
              <a:t>・一目で見てわかる</a:t>
            </a:r>
          </a:p>
          <a:p>
            <a:pPr>
              <a:spcBef>
                <a:spcPct val="50000"/>
              </a:spcBef>
            </a:pPr>
            <a:r>
              <a:rPr lang="ja-JP" altLang="en-US" sz="2400" dirty="0" smtClean="0">
                <a:latin typeface="メイリオ" panose="020B0604030504040204" pitchFamily="50" charset="-128"/>
                <a:ea typeface="メイリオ" panose="020B0604030504040204" pitchFamily="50" charset="-128"/>
              </a:rPr>
              <a:t>・印象に残る</a:t>
            </a:r>
          </a:p>
          <a:p>
            <a:pPr>
              <a:spcBef>
                <a:spcPct val="50000"/>
              </a:spcBef>
            </a:pPr>
            <a:r>
              <a:rPr lang="ja-JP" altLang="en-US" sz="2400" dirty="0" smtClean="0">
                <a:latin typeface="メイリオ" panose="020B0604030504040204" pitchFamily="50" charset="-128"/>
                <a:ea typeface="メイリオ" panose="020B0604030504040204" pitchFamily="50" charset="-128"/>
              </a:rPr>
              <a:t>・情報の関連が理解しやすい。</a:t>
            </a:r>
          </a:p>
          <a:p>
            <a:pPr>
              <a:spcBef>
                <a:spcPct val="50000"/>
              </a:spcBef>
            </a:pPr>
            <a:r>
              <a:rPr lang="ja-JP" altLang="en-US" sz="2400" dirty="0" smtClean="0">
                <a:latin typeface="メイリオ" panose="020B0604030504040204" pitchFamily="50" charset="-128"/>
                <a:ea typeface="メイリオ" panose="020B0604030504040204" pitchFamily="50" charset="-128"/>
              </a:rPr>
              <a:t>補足</a:t>
            </a:r>
            <a:r>
              <a:rPr lang="en-US" altLang="ja-JP" sz="2400" dirty="0" smtClean="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今回</a:t>
            </a:r>
            <a:r>
              <a:rPr lang="ja-JP" altLang="en-US" sz="2400" dirty="0" smtClean="0">
                <a:latin typeface="メイリオ" panose="020B0604030504040204" pitchFamily="50" charset="-128"/>
                <a:ea typeface="メイリオ" panose="020B0604030504040204" pitchFamily="50" charset="-128"/>
              </a:rPr>
              <a:t>の課題はインフォグラフィクの中では</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マップ</a:t>
            </a:r>
            <a:r>
              <a:rPr lang="ja-JP" altLang="en-US" sz="2400" dirty="0" smtClean="0">
                <a:latin typeface="メイリオ" panose="020B0604030504040204" pitchFamily="50" charset="-128"/>
                <a:ea typeface="メイリオ" panose="020B0604030504040204" pitchFamily="50" charset="-128"/>
              </a:rPr>
              <a:t>に分類される。</a:t>
            </a:r>
            <a:endParaRPr lang="en-US" altLang="ja-JP" sz="2400" dirty="0" smtClean="0">
              <a:latin typeface="メイリオ" panose="020B0604030504040204" pitchFamily="50" charset="-128"/>
              <a:ea typeface="メイリオ" panose="020B0604030504040204" pitchFamily="50" charset="-128"/>
            </a:endParaRPr>
          </a:p>
          <a:p>
            <a:pPr>
              <a:spcBef>
                <a:spcPct val="50000"/>
              </a:spcBef>
            </a:pP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73004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3</a:t>
            </a:fld>
            <a:endParaRPr lang="en-US" altLang="ja-JP"/>
          </a:p>
        </p:txBody>
      </p:sp>
      <p:sp>
        <p:nvSpPr>
          <p:cNvPr id="5124" name="Text Box 4"/>
          <p:cNvSpPr txBox="1">
            <a:spLocks noChangeArrowheads="1"/>
          </p:cNvSpPr>
          <p:nvPr/>
        </p:nvSpPr>
        <p:spPr bwMode="auto">
          <a:xfrm>
            <a:off x="540658" y="6096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課題の説明</a:t>
            </a:r>
            <a:endParaRPr lang="en-US" altLang="ja-JP" sz="2800" dirty="0">
              <a:latin typeface="メイリオ" panose="020B0604030504040204" pitchFamily="50" charset="-128"/>
              <a:ea typeface="メイリオ" panose="020B0604030504040204" pitchFamily="50" charset="-128"/>
            </a:endParaRPr>
          </a:p>
        </p:txBody>
      </p:sp>
      <p:sp>
        <p:nvSpPr>
          <p:cNvPr id="7" name="Text Box 4"/>
          <p:cNvSpPr txBox="1">
            <a:spLocks noChangeArrowheads="1"/>
          </p:cNvSpPr>
          <p:nvPr/>
        </p:nvSpPr>
        <p:spPr bwMode="auto">
          <a:xfrm>
            <a:off x="366485" y="1134477"/>
            <a:ext cx="8501743"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smtClean="0">
                <a:latin typeface="メイリオ" panose="020B0604030504040204" pitchFamily="50" charset="-128"/>
                <a:ea typeface="メイリオ" panose="020B0604030504040204" pitchFamily="50" charset="-128"/>
              </a:rPr>
              <a:t>インフォグラフィックの応用として、マップを作ります。</a:t>
            </a:r>
          </a:p>
          <a:p>
            <a:pPr>
              <a:spcBef>
                <a:spcPct val="50000"/>
              </a:spcBef>
            </a:pPr>
            <a:r>
              <a:rPr lang="ja-JP" altLang="en-US" sz="2400" dirty="0" smtClean="0">
                <a:latin typeface="メイリオ" panose="020B0604030504040204" pitchFamily="50" charset="-128"/>
                <a:ea typeface="メイリオ" panose="020B0604030504040204" pitchFamily="50" charset="-128"/>
              </a:rPr>
              <a:t>日本地図に対して、食に関する情報を追加したマップ。</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・名物　・</a:t>
            </a:r>
            <a:r>
              <a:rPr lang="en-US" altLang="ja-JP" sz="2400" dirty="0" smtClean="0">
                <a:latin typeface="メイリオ" panose="020B0604030504040204" pitchFamily="50" charset="-128"/>
                <a:ea typeface="メイリオ" panose="020B0604030504040204" pitchFamily="50" charset="-128"/>
              </a:rPr>
              <a:t>B</a:t>
            </a:r>
            <a:r>
              <a:rPr lang="ja-JP" altLang="en-US" sz="2400" dirty="0" smtClean="0">
                <a:latin typeface="メイリオ" panose="020B0604030504040204" pitchFamily="50" charset="-128"/>
                <a:ea typeface="メイリオ" panose="020B0604030504040204" pitchFamily="50" charset="-128"/>
              </a:rPr>
              <a:t>級グルメ ・特定</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ラーメン、雑煮、・・・</a:t>
            </a:r>
            <a:r>
              <a:rPr lang="en-US" altLang="ja-JP" sz="2400" dirty="0" smtClean="0">
                <a:latin typeface="メイリオ" panose="020B0604030504040204" pitchFamily="50" charset="-128"/>
                <a:ea typeface="メイリオ" panose="020B0604030504040204" pitchFamily="50" charset="-128"/>
              </a:rPr>
              <a:t>)</a:t>
            </a:r>
            <a:endParaRPr lang="ja-JP" altLang="en-US" sz="2400" dirty="0" smtClean="0">
              <a:latin typeface="メイリオ" panose="020B0604030504040204" pitchFamily="50" charset="-128"/>
              <a:ea typeface="メイリオ" panose="020B0604030504040204" pitchFamily="50" charset="-128"/>
            </a:endParaRPr>
          </a:p>
          <a:p>
            <a:pPr>
              <a:spcBef>
                <a:spcPct val="50000"/>
              </a:spcBef>
            </a:pPr>
            <a:r>
              <a:rPr lang="ja-JP" altLang="en-US" sz="2400" dirty="0">
                <a:latin typeface="メイリオ" panose="020B0604030504040204" pitchFamily="50" charset="-128"/>
                <a:ea typeface="メイリオ" panose="020B0604030504040204" pitchFamily="50" charset="-128"/>
              </a:rPr>
              <a:t>　</a:t>
            </a:r>
            <a:r>
              <a:rPr lang="ja-JP" altLang="en-US" sz="2400" dirty="0" smtClean="0">
                <a:solidFill>
                  <a:srgbClr val="FF0000"/>
                </a:solidFill>
                <a:latin typeface="メイリオ" panose="020B0604030504040204" pitchFamily="50" charset="-128"/>
                <a:ea typeface="メイリオ" panose="020B0604030504040204" pitchFamily="50" charset="-128"/>
              </a:rPr>
              <a:t>最低</a:t>
            </a:r>
            <a:r>
              <a:rPr lang="en-US" altLang="ja-JP" sz="2400" dirty="0" smtClean="0">
                <a:solidFill>
                  <a:srgbClr val="FF0000"/>
                </a:solidFill>
                <a:latin typeface="メイリオ" panose="020B0604030504040204" pitchFamily="50" charset="-128"/>
                <a:ea typeface="メイリオ" panose="020B0604030504040204" pitchFamily="50" charset="-128"/>
              </a:rPr>
              <a:t>12</a:t>
            </a:r>
            <a:r>
              <a:rPr lang="ja-JP" altLang="en-US" sz="2400" dirty="0" smtClean="0">
                <a:solidFill>
                  <a:srgbClr val="FF0000"/>
                </a:solidFill>
                <a:latin typeface="メイリオ" panose="020B0604030504040204" pitchFamily="50" charset="-128"/>
                <a:ea typeface="メイリオ" panose="020B0604030504040204" pitchFamily="50" charset="-128"/>
              </a:rPr>
              <a:t>個以上の情報を載せること</a:t>
            </a:r>
          </a:p>
          <a:p>
            <a:pPr>
              <a:spcBef>
                <a:spcPct val="50000"/>
              </a:spcBef>
            </a:pPr>
            <a:r>
              <a:rPr lang="ja-JP" altLang="en-US" sz="2400" dirty="0" smtClean="0">
                <a:latin typeface="メイリオ" panose="020B0604030504040204" pitchFamily="50" charset="-128"/>
                <a:ea typeface="メイリオ" panose="020B0604030504040204" pitchFamily="50" charset="-128"/>
              </a:rPr>
              <a:t>パワーポイントで作成します。</a:t>
            </a:r>
          </a:p>
          <a:p>
            <a:pPr>
              <a:spcBef>
                <a:spcPct val="50000"/>
              </a:spcBef>
            </a:pPr>
            <a:r>
              <a:rPr lang="ja-JP" altLang="en-US" sz="2400" dirty="0" smtClean="0">
                <a:solidFill>
                  <a:srgbClr val="FF0000"/>
                </a:solidFill>
                <a:latin typeface="メイリオ" panose="020B0604030504040204" pitchFamily="50" charset="-128"/>
                <a:ea typeface="メイリオ" panose="020B0604030504040204" pitchFamily="50" charset="-128"/>
              </a:rPr>
              <a:t>サイズ</a:t>
            </a:r>
            <a:r>
              <a:rPr lang="en-US" altLang="ja-JP" sz="2400" dirty="0" smtClean="0">
                <a:solidFill>
                  <a:srgbClr val="FF0000"/>
                </a:solidFill>
                <a:latin typeface="メイリオ" panose="020B0604030504040204" pitchFamily="50" charset="-128"/>
                <a:ea typeface="メイリオ" panose="020B0604030504040204" pitchFamily="50" charset="-128"/>
              </a:rPr>
              <a:t>: A3 (</a:t>
            </a:r>
            <a:r>
              <a:rPr lang="ja-JP" altLang="en-US" sz="2400" dirty="0" smtClean="0">
                <a:solidFill>
                  <a:srgbClr val="FF0000"/>
                </a:solidFill>
                <a:latin typeface="メイリオ" panose="020B0604030504040204" pitchFamily="50" charset="-128"/>
                <a:ea typeface="メイリオ" panose="020B0604030504040204" pitchFamily="50" charset="-128"/>
              </a:rPr>
              <a:t>横</a:t>
            </a:r>
            <a:r>
              <a:rPr lang="en-US" altLang="ja-JP" sz="2400" dirty="0" smtClean="0">
                <a:solidFill>
                  <a:srgbClr val="FF0000"/>
                </a:solidFill>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今までの実習の</a:t>
            </a:r>
            <a:r>
              <a:rPr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倍の大きさです。</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A3</a:t>
            </a:r>
            <a:r>
              <a:rPr lang="ja-JP" altLang="en-US" sz="2400" dirty="0" smtClean="0">
                <a:latin typeface="メイリオ" panose="020B0604030504040204" pitchFamily="50" charset="-128"/>
                <a:ea typeface="メイリオ" panose="020B0604030504040204" pitchFamily="50" charset="-128"/>
              </a:rPr>
              <a:t>の実際の紙でラフスケッチしてみよう。</a:t>
            </a:r>
          </a:p>
          <a:p>
            <a:pPr>
              <a:spcBef>
                <a:spcPct val="50000"/>
              </a:spcBef>
            </a:pPr>
            <a:r>
              <a:rPr lang="ja-JP" altLang="en-US" sz="2400" dirty="0" smtClean="0">
                <a:latin typeface="メイリオ" panose="020B0604030504040204" pitchFamily="50" charset="-128"/>
                <a:ea typeface="メイリオ" panose="020B0604030504040204" pitchFamily="50" charset="-128"/>
              </a:rPr>
              <a:t>いろいろなサンプルを見ることができます。</a:t>
            </a:r>
          </a:p>
          <a:p>
            <a:pPr>
              <a:spcBef>
                <a:spcPct val="50000"/>
              </a:spcBef>
            </a:pPr>
            <a:r>
              <a:rPr lang="ja-JP" altLang="en-US" sz="2400" dirty="0" smtClean="0">
                <a:latin typeface="メイリオ" panose="020B0604030504040204" pitchFamily="50" charset="-128"/>
                <a:ea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endParaRPr>
          </a:p>
          <a:p>
            <a:pPr>
              <a:spcBef>
                <a:spcPct val="50000"/>
              </a:spcBef>
            </a:pPr>
            <a:endParaRPr lang="ja-JP" altLang="en-US" sz="2800" dirty="0" smtClean="0">
              <a:latin typeface="メイリオ" panose="020B0604030504040204" pitchFamily="50" charset="-128"/>
              <a:ea typeface="メイリオ" panose="020B0604030504040204" pitchFamily="50" charset="-128"/>
            </a:endParaRPr>
          </a:p>
          <a:p>
            <a:pPr>
              <a:spcBef>
                <a:spcPct val="50000"/>
              </a:spcBef>
            </a:pPr>
            <a:endParaRPr lang="en-US" altLang="ja-JP" sz="2800" dirty="0">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190066209"/>
              </p:ext>
            </p:extLst>
          </p:nvPr>
        </p:nvGraphicFramePr>
        <p:xfrm>
          <a:off x="1030514" y="5187038"/>
          <a:ext cx="6096000" cy="457200"/>
        </p:xfrm>
        <a:graphic>
          <a:graphicData uri="http://schemas.openxmlformats.org/drawingml/2006/table">
            <a:tbl>
              <a:tblPr firstRow="1" bandRow="1">
                <a:tableStyleId>{5C22544A-7EE6-4342-B048-85BDC9FD1C3A}</a:tableStyleId>
              </a:tblPr>
              <a:tblGrid>
                <a:gridCol w="4731658">
                  <a:extLst>
                    <a:ext uri="{9D8B030D-6E8A-4147-A177-3AD203B41FA5}">
                      <a16:colId xmlns:a16="http://schemas.microsoft.com/office/drawing/2014/main" val="1950596089"/>
                    </a:ext>
                  </a:extLst>
                </a:gridCol>
                <a:gridCol w="1364342">
                  <a:extLst>
                    <a:ext uri="{9D8B030D-6E8A-4147-A177-3AD203B41FA5}">
                      <a16:colId xmlns:a16="http://schemas.microsoft.com/office/drawing/2014/main" val="3300305911"/>
                    </a:ext>
                  </a:extLst>
                </a:gridCol>
              </a:tblGrid>
              <a:tr h="370840">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全国　食　地図</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b="0" dirty="0" smtClean="0">
                          <a:solidFill>
                            <a:schemeClr val="tx1"/>
                          </a:solidFill>
                          <a:latin typeface="メイリオ" panose="020B0604030504040204" pitchFamily="50" charset="-128"/>
                          <a:ea typeface="メイリオ" panose="020B0604030504040204" pitchFamily="50" charset="-128"/>
                        </a:rPr>
                        <a:t>検索</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40194949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67543249"/>
              </p:ext>
            </p:extLst>
          </p:nvPr>
        </p:nvGraphicFramePr>
        <p:xfrm>
          <a:off x="1030514" y="5873666"/>
          <a:ext cx="6096000" cy="457200"/>
        </p:xfrm>
        <a:graphic>
          <a:graphicData uri="http://schemas.openxmlformats.org/drawingml/2006/table">
            <a:tbl>
              <a:tblPr firstRow="1" bandRow="1">
                <a:tableStyleId>{5C22544A-7EE6-4342-B048-85BDC9FD1C3A}</a:tableStyleId>
              </a:tblPr>
              <a:tblGrid>
                <a:gridCol w="4731658">
                  <a:extLst>
                    <a:ext uri="{9D8B030D-6E8A-4147-A177-3AD203B41FA5}">
                      <a16:colId xmlns:a16="http://schemas.microsoft.com/office/drawing/2014/main" val="1950596089"/>
                    </a:ext>
                  </a:extLst>
                </a:gridCol>
                <a:gridCol w="1364342">
                  <a:extLst>
                    <a:ext uri="{9D8B030D-6E8A-4147-A177-3AD203B41FA5}">
                      <a16:colId xmlns:a16="http://schemas.microsoft.com/office/drawing/2014/main" val="3300305911"/>
                    </a:ext>
                  </a:extLst>
                </a:gridCol>
              </a:tblGrid>
              <a:tr h="370840">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全国　グルメ　地図</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b="0" dirty="0" smtClean="0">
                          <a:solidFill>
                            <a:schemeClr val="tx1"/>
                          </a:solidFill>
                          <a:latin typeface="メイリオ" panose="020B0604030504040204" pitchFamily="50" charset="-128"/>
                          <a:ea typeface="メイリオ" panose="020B0604030504040204" pitchFamily="50" charset="-128"/>
                        </a:rPr>
                        <a:t>検索</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401949490"/>
                  </a:ext>
                </a:extLst>
              </a:tr>
            </a:tbl>
          </a:graphicData>
        </a:graphic>
      </p:graphicFrame>
    </p:spTree>
    <p:extLst>
      <p:ext uri="{BB962C8B-B14F-4D97-AF65-F5344CB8AC3E}">
        <p14:creationId xmlns:p14="http://schemas.microsoft.com/office/powerpoint/2010/main" val="2175273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3"/>
          <p:cNvSpPr>
            <a:spLocks noGrp="1"/>
          </p:cNvSpPr>
          <p:nvPr>
            <p:ph type="sldNum" sz="quarter" idx="12"/>
          </p:nvPr>
        </p:nvSpPr>
        <p:spPr/>
        <p:txBody>
          <a:bodyPr/>
          <a:lstStyle/>
          <a:p>
            <a:fld id="{35785D1D-71F2-4881-A770-18B2F0E18063}" type="slidenum">
              <a:rPr lang="en-US" altLang="ja-JP"/>
              <a:pPr/>
              <a:t>4</a:t>
            </a:fld>
            <a:endParaRPr lang="en-US" altLang="ja-JP"/>
          </a:p>
        </p:txBody>
      </p:sp>
      <p:pic>
        <p:nvPicPr>
          <p:cNvPr id="25629" name="Picture 29" descr="A27_Teache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513" y="2638425"/>
            <a:ext cx="2000250" cy="4219575"/>
          </a:xfrm>
          <a:prstGeom prst="rect">
            <a:avLst/>
          </a:prstGeom>
          <a:noFill/>
          <a:extLst>
            <a:ext uri="{909E8E84-426E-40DD-AFC4-6F175D3DCCD1}">
              <a14:hiddenFill xmlns:a14="http://schemas.microsoft.com/office/drawing/2010/main">
                <a:solidFill>
                  <a:srgbClr val="FFFFFF"/>
                </a:solidFill>
              </a14:hiddenFill>
            </a:ext>
          </a:extLst>
        </p:spPr>
      </p:pic>
      <p:sp>
        <p:nvSpPr>
          <p:cNvPr id="25604" name="Text Box 4"/>
          <p:cNvSpPr txBox="1">
            <a:spLocks noChangeArrowheads="1"/>
          </p:cNvSpPr>
          <p:nvPr/>
        </p:nvSpPr>
        <p:spPr bwMode="auto">
          <a:xfrm>
            <a:off x="457200" y="304800"/>
            <a:ext cx="495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b="1" dirty="0"/>
              <a:t>作業の流れ</a:t>
            </a:r>
          </a:p>
        </p:txBody>
      </p:sp>
      <p:sp>
        <p:nvSpPr>
          <p:cNvPr id="25616" name="Line 16"/>
          <p:cNvSpPr>
            <a:spLocks noChangeShapeType="1"/>
          </p:cNvSpPr>
          <p:nvPr/>
        </p:nvSpPr>
        <p:spPr bwMode="auto">
          <a:xfrm>
            <a:off x="2747964" y="171456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5618" name="Line 18"/>
          <p:cNvSpPr>
            <a:spLocks noChangeShapeType="1"/>
          </p:cNvSpPr>
          <p:nvPr/>
        </p:nvSpPr>
        <p:spPr bwMode="auto">
          <a:xfrm>
            <a:off x="2747964" y="2881134"/>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5621" name="Text Box 21"/>
          <p:cNvSpPr txBox="1">
            <a:spLocks noChangeArrowheads="1"/>
          </p:cNvSpPr>
          <p:nvPr/>
        </p:nvSpPr>
        <p:spPr bwMode="auto">
          <a:xfrm>
            <a:off x="622301" y="2019360"/>
            <a:ext cx="5127570" cy="8617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000" dirty="0" smtClean="0">
                <a:latin typeface="メイリオ" panose="020B0604030504040204" pitchFamily="50" charset="-128"/>
                <a:ea typeface="メイリオ" panose="020B0604030504040204" pitchFamily="50" charset="-128"/>
              </a:rPr>
              <a:t>② ベースの地図を探す</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素材を集める</a:t>
            </a:r>
          </a:p>
          <a:p>
            <a:pPr>
              <a:spcBef>
                <a:spcPct val="50000"/>
              </a:spcBef>
            </a:pPr>
            <a:r>
              <a:rPr lang="ja-JP" altLang="en-US" sz="2000" dirty="0" smtClean="0">
                <a:latin typeface="メイリオ" panose="020B0604030504040204" pitchFamily="50" charset="-128"/>
                <a:ea typeface="メイリオ" panose="020B0604030504040204" pitchFamily="50" charset="-128"/>
              </a:rPr>
              <a:t>③ 見せるポイントを考える</a:t>
            </a:r>
            <a:endParaRPr lang="ja-JP" altLang="en-US" sz="2000" dirty="0">
              <a:latin typeface="メイリオ" panose="020B0604030504040204" pitchFamily="50" charset="-128"/>
              <a:ea typeface="メイリオ" panose="020B0604030504040204" pitchFamily="50" charset="-128"/>
            </a:endParaRPr>
          </a:p>
        </p:txBody>
      </p:sp>
      <p:sp>
        <p:nvSpPr>
          <p:cNvPr id="25625" name="Text Box 25"/>
          <p:cNvSpPr txBox="1">
            <a:spLocks noChangeArrowheads="1"/>
          </p:cNvSpPr>
          <p:nvPr/>
        </p:nvSpPr>
        <p:spPr bwMode="auto">
          <a:xfrm>
            <a:off x="644526" y="1314450"/>
            <a:ext cx="442595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smtClean="0">
                <a:latin typeface="メイリオ" panose="020B0604030504040204" pitchFamily="50" charset="-128"/>
                <a:ea typeface="メイリオ" panose="020B0604030504040204" pitchFamily="50" charset="-128"/>
              </a:rPr>
              <a:t>① テーマを決める</a:t>
            </a:r>
          </a:p>
        </p:txBody>
      </p:sp>
      <p:sp>
        <p:nvSpPr>
          <p:cNvPr id="25626" name="Text Box 26"/>
          <p:cNvSpPr txBox="1">
            <a:spLocks noChangeArrowheads="1"/>
          </p:cNvSpPr>
          <p:nvPr/>
        </p:nvSpPr>
        <p:spPr bwMode="auto">
          <a:xfrm>
            <a:off x="622301" y="3212683"/>
            <a:ext cx="442595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smtClean="0">
                <a:latin typeface="メイリオ" panose="020B0604030504040204" pitchFamily="50" charset="-128"/>
                <a:ea typeface="メイリオ" panose="020B0604030504040204" pitchFamily="50" charset="-128"/>
              </a:rPr>
              <a:t>③ レイアウトの基本配置を決める</a:t>
            </a:r>
            <a:endParaRPr lang="ja-JP" altLang="en-US" sz="2000" dirty="0">
              <a:latin typeface="メイリオ" panose="020B0604030504040204" pitchFamily="50" charset="-128"/>
              <a:ea typeface="メイリオ" panose="020B0604030504040204" pitchFamily="50" charset="-128"/>
            </a:endParaRPr>
          </a:p>
        </p:txBody>
      </p:sp>
      <p:sp>
        <p:nvSpPr>
          <p:cNvPr id="12" name="Line 18"/>
          <p:cNvSpPr>
            <a:spLocks noChangeShapeType="1"/>
          </p:cNvSpPr>
          <p:nvPr/>
        </p:nvSpPr>
        <p:spPr bwMode="auto">
          <a:xfrm>
            <a:off x="2747964" y="3612793"/>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3" name="Text Box 26"/>
          <p:cNvSpPr txBox="1">
            <a:spLocks noChangeArrowheads="1"/>
          </p:cNvSpPr>
          <p:nvPr/>
        </p:nvSpPr>
        <p:spPr bwMode="auto">
          <a:xfrm>
            <a:off x="622301" y="3944342"/>
            <a:ext cx="442595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メイリオ" panose="020B0604030504040204" pitchFamily="50" charset="-128"/>
                <a:ea typeface="メイリオ" panose="020B0604030504040204" pitchFamily="50" charset="-128"/>
              </a:rPr>
              <a:t>④</a:t>
            </a:r>
            <a:r>
              <a:rPr lang="ja-JP" altLang="en-US" sz="2000" dirty="0" smtClean="0">
                <a:latin typeface="メイリオ" panose="020B0604030504040204" pitchFamily="50" charset="-128"/>
                <a:ea typeface="メイリオ" panose="020B0604030504040204" pitchFamily="50" charset="-128"/>
              </a:rPr>
              <a:t> 素材</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文字などを配置する</a:t>
            </a:r>
            <a:endParaRPr lang="ja-JP" altLang="en-US" sz="2000" dirty="0">
              <a:latin typeface="メイリオ" panose="020B0604030504040204" pitchFamily="50" charset="-128"/>
              <a:ea typeface="メイリオ" panose="020B0604030504040204" pitchFamily="50" charset="-128"/>
            </a:endParaRPr>
          </a:p>
        </p:txBody>
      </p:sp>
      <p:sp>
        <p:nvSpPr>
          <p:cNvPr id="14" name="Line 18"/>
          <p:cNvSpPr>
            <a:spLocks noChangeShapeType="1"/>
          </p:cNvSpPr>
          <p:nvPr/>
        </p:nvSpPr>
        <p:spPr bwMode="auto">
          <a:xfrm>
            <a:off x="2770189" y="4344452"/>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5" name="Text Box 26"/>
          <p:cNvSpPr txBox="1">
            <a:spLocks noChangeArrowheads="1"/>
          </p:cNvSpPr>
          <p:nvPr/>
        </p:nvSpPr>
        <p:spPr bwMode="auto">
          <a:xfrm>
            <a:off x="644526" y="4676001"/>
            <a:ext cx="442595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smtClean="0">
                <a:latin typeface="メイリオ" panose="020B0604030504040204" pitchFamily="50" charset="-128"/>
                <a:ea typeface="メイリオ" panose="020B0604030504040204" pitchFamily="50" charset="-128"/>
              </a:rPr>
              <a:t>⑤ 全体の調整をする。</a:t>
            </a:r>
            <a:endParaRPr lang="ja-JP" altLang="en-US" sz="2000"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5</a:t>
            </a:fld>
            <a:endParaRPr lang="en-US" altLang="ja-JP"/>
          </a:p>
        </p:txBody>
      </p:sp>
      <p:sp>
        <p:nvSpPr>
          <p:cNvPr id="5124" name="Text Box 4"/>
          <p:cNvSpPr txBox="1">
            <a:spLocks noChangeArrowheads="1"/>
          </p:cNvSpPr>
          <p:nvPr/>
        </p:nvSpPr>
        <p:spPr bwMode="auto">
          <a:xfrm>
            <a:off x="366486" y="4064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a:latin typeface="メイリオ" panose="020B0604030504040204" pitchFamily="50" charset="-128"/>
                <a:ea typeface="メイリオ" panose="020B0604030504040204" pitchFamily="50" charset="-128"/>
              </a:rPr>
              <a:t>ベース</a:t>
            </a:r>
            <a:r>
              <a:rPr lang="ja-JP" altLang="en-US" sz="2800" dirty="0" smtClean="0">
                <a:latin typeface="メイリオ" panose="020B0604030504040204" pitchFamily="50" charset="-128"/>
                <a:ea typeface="メイリオ" panose="020B0604030504040204" pitchFamily="50" charset="-128"/>
              </a:rPr>
              <a:t>の地図</a:t>
            </a:r>
            <a:endParaRPr lang="en-US" altLang="ja-JP" sz="28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557939" y="1089920"/>
            <a:ext cx="3299864" cy="3292547"/>
          </a:xfrm>
          <a:prstGeom prst="rect">
            <a:avLst/>
          </a:prstGeom>
        </p:spPr>
      </p:pic>
      <p:sp>
        <p:nvSpPr>
          <p:cNvPr id="3" name="正方形/長方形 2"/>
          <p:cNvSpPr/>
          <p:nvPr/>
        </p:nvSpPr>
        <p:spPr>
          <a:xfrm>
            <a:off x="557939" y="976114"/>
            <a:ext cx="3538716" cy="37804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4"/>
          <p:cNvSpPr txBox="1">
            <a:spLocks noChangeArrowheads="1"/>
          </p:cNvSpPr>
          <p:nvPr/>
        </p:nvSpPr>
        <p:spPr bwMode="auto">
          <a:xfrm>
            <a:off x="935742" y="5042097"/>
            <a:ext cx="24257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smtClean="0">
                <a:latin typeface="メイリオ" panose="020B0604030504040204" pitchFamily="50" charset="-128"/>
                <a:ea typeface="メイリオ" panose="020B0604030504040204" pitchFamily="50" charset="-128"/>
              </a:rPr>
              <a:t>日本地図</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白地図</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リアル</a:t>
            </a:r>
            <a:r>
              <a:rPr lang="ja-JP" altLang="en-US" sz="2400" dirty="0">
                <a:latin typeface="メイリオ" panose="020B0604030504040204" pitchFamily="50" charset="-128"/>
                <a:ea typeface="メイリオ" panose="020B0604030504040204" pitchFamily="50" charset="-128"/>
              </a:rPr>
              <a:t/>
            </a:r>
            <a:br>
              <a:rPr lang="ja-JP" altLang="en-US" sz="2400" dirty="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県名 有</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無</a:t>
            </a:r>
          </a:p>
        </p:txBody>
      </p:sp>
      <p:pic>
        <p:nvPicPr>
          <p:cNvPr id="2050" name="Picture 2" descr="都道府県名入りの日本地図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960" y="1089920"/>
            <a:ext cx="3761229" cy="3620183"/>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4638216" y="981154"/>
            <a:ext cx="3538716" cy="37804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 Box 4"/>
          <p:cNvSpPr txBox="1">
            <a:spLocks noChangeArrowheads="1"/>
          </p:cNvSpPr>
          <p:nvPr/>
        </p:nvSpPr>
        <p:spPr bwMode="auto">
          <a:xfrm>
            <a:off x="5194208" y="4993362"/>
            <a:ext cx="36553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smtClean="0">
                <a:latin typeface="メイリオ" panose="020B0604030504040204" pitchFamily="50" charset="-128"/>
                <a:ea typeface="メイリオ" panose="020B0604030504040204" pitchFamily="50" charset="-128"/>
              </a:rPr>
              <a:t>日本地図</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イラスト</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デェフォルメ</a:t>
            </a:r>
            <a:r>
              <a:rPr lang="ja-JP" altLang="en-US" sz="2400" dirty="0">
                <a:latin typeface="メイリオ" panose="020B0604030504040204" pitchFamily="50" charset="-128"/>
                <a:ea typeface="メイリオ" panose="020B0604030504040204" pitchFamily="50" charset="-128"/>
              </a:rPr>
              <a:t/>
            </a:r>
            <a:br>
              <a:rPr lang="ja-JP" altLang="en-US" sz="2400" dirty="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県名 有</a:t>
            </a:r>
            <a:r>
              <a:rPr lang="en-US" altLang="ja-JP" sz="2400" dirty="0" smtClean="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無</a:t>
            </a:r>
          </a:p>
        </p:txBody>
      </p:sp>
    </p:spTree>
    <p:extLst>
      <p:ext uri="{BB962C8B-B14F-4D97-AF65-F5344CB8AC3E}">
        <p14:creationId xmlns:p14="http://schemas.microsoft.com/office/powerpoint/2010/main" val="4007452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6</a:t>
            </a:fld>
            <a:endParaRPr lang="en-US" altLang="ja-JP"/>
          </a:p>
        </p:txBody>
      </p:sp>
      <p:sp>
        <p:nvSpPr>
          <p:cNvPr id="5124" name="Text Box 4"/>
          <p:cNvSpPr txBox="1">
            <a:spLocks noChangeArrowheads="1"/>
          </p:cNvSpPr>
          <p:nvPr/>
        </p:nvSpPr>
        <p:spPr bwMode="auto">
          <a:xfrm>
            <a:off x="366486" y="4064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サンプル</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ご当地グルメ </a:t>
            </a:r>
            <a:r>
              <a:rPr lang="ja-JP" altLang="en-US" sz="2800" dirty="0">
                <a:latin typeface="メイリオ" panose="020B0604030504040204" pitchFamily="50" charset="-128"/>
                <a:ea typeface="メイリオ" panose="020B0604030504040204" pitchFamily="50" charset="-128"/>
              </a:rPr>
              <a:t>地域</a:t>
            </a:r>
            <a:r>
              <a:rPr lang="ja-JP" altLang="en-US" sz="2800" dirty="0" smtClean="0">
                <a:latin typeface="メイリオ" panose="020B0604030504040204" pitchFamily="50" charset="-128"/>
                <a:ea typeface="メイリオ" panose="020B0604030504040204" pitchFamily="50" charset="-128"/>
              </a:rPr>
              <a:t>の自慢の一品</a:t>
            </a:r>
            <a:endParaRPr lang="en-US" altLang="ja-JP" sz="2800" dirty="0">
              <a:latin typeface="メイリオ" panose="020B0604030504040204" pitchFamily="50" charset="-128"/>
              <a:ea typeface="メイリオ" panose="020B0604030504040204" pitchFamily="50" charset="-128"/>
            </a:endParaRPr>
          </a:p>
        </p:txBody>
      </p:sp>
      <p:sp>
        <p:nvSpPr>
          <p:cNvPr id="7" name="Text Box 4"/>
          <p:cNvSpPr txBox="1">
            <a:spLocks noChangeArrowheads="1"/>
          </p:cNvSpPr>
          <p:nvPr/>
        </p:nvSpPr>
        <p:spPr bwMode="auto">
          <a:xfrm>
            <a:off x="366486" y="5715678"/>
            <a:ext cx="75292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000" dirty="0" smtClean="0">
                <a:latin typeface="メイリオ" panose="020B0604030504040204" pitchFamily="50" charset="-128"/>
                <a:ea typeface="メイリオ" panose="020B0604030504040204" pitchFamily="50" charset="-128"/>
              </a:rPr>
              <a:t>写真と簡単な説明</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今回の授業で作ってもらいたいもの</a:t>
            </a:r>
            <a:r>
              <a:rPr lang="en-US" altLang="ja-JP" sz="2000" dirty="0" smtClean="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p:txBody>
      </p:sp>
      <p:sp>
        <p:nvSpPr>
          <p:cNvPr id="6" name="Text Box 4"/>
          <p:cNvSpPr txBox="1">
            <a:spLocks noChangeArrowheads="1"/>
          </p:cNvSpPr>
          <p:nvPr/>
        </p:nvSpPr>
        <p:spPr bwMode="auto">
          <a:xfrm>
            <a:off x="564242" y="6228664"/>
            <a:ext cx="81225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1600" dirty="0" smtClean="0">
                <a:latin typeface="メイリオ" panose="020B0604030504040204" pitchFamily="50" charset="-128"/>
                <a:ea typeface="メイリオ" panose="020B0604030504040204" pitchFamily="50" charset="-128"/>
              </a:rPr>
              <a:t>図参照</a:t>
            </a:r>
            <a:r>
              <a:rPr lang="en-US" altLang="ja-JP" sz="1600" dirty="0">
                <a:latin typeface="メイリオ" panose="020B0604030504040204" pitchFamily="50" charset="-128"/>
                <a:ea typeface="メイリオ" panose="020B0604030504040204" pitchFamily="50" charset="-128"/>
              </a:rPr>
              <a:t>:https://www.soumu.go.jp/gourmet-report/report02-01_index.html</a:t>
            </a:r>
          </a:p>
        </p:txBody>
      </p:sp>
      <p:pic>
        <p:nvPicPr>
          <p:cNvPr id="4098" name="Picture 2" descr="「ご当地グルメ　地域自慢の一品」第2弾 各地方ブロックの区分けと、各地域自慢の一品の紹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268" y="917404"/>
            <a:ext cx="5205997" cy="468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788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7</a:t>
            </a:fld>
            <a:endParaRPr lang="en-US" altLang="ja-JP"/>
          </a:p>
        </p:txBody>
      </p:sp>
      <p:sp>
        <p:nvSpPr>
          <p:cNvPr id="5124" name="Text Box 4"/>
          <p:cNvSpPr txBox="1">
            <a:spLocks noChangeArrowheads="1"/>
          </p:cNvSpPr>
          <p:nvPr/>
        </p:nvSpPr>
        <p:spPr bwMode="auto">
          <a:xfrm>
            <a:off x="366486" y="4064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サンプル</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全国おでんマップ</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紀文</a:t>
            </a:r>
            <a:r>
              <a:rPr lang="en-US" altLang="ja-JP" sz="2800" dirty="0" smtClean="0">
                <a:latin typeface="メイリオ" panose="020B0604030504040204" pitchFamily="50" charset="-128"/>
                <a:ea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endParaRPr>
          </a:p>
        </p:txBody>
      </p:sp>
      <p:sp>
        <p:nvSpPr>
          <p:cNvPr id="7" name="Text Box 4"/>
          <p:cNvSpPr txBox="1">
            <a:spLocks noChangeArrowheads="1"/>
          </p:cNvSpPr>
          <p:nvPr/>
        </p:nvSpPr>
        <p:spPr bwMode="auto">
          <a:xfrm>
            <a:off x="564243" y="5837019"/>
            <a:ext cx="75292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a:latin typeface="メイリオ" panose="020B0604030504040204" pitchFamily="50" charset="-128"/>
                <a:ea typeface="メイリオ" panose="020B0604030504040204" pitchFamily="50" charset="-128"/>
              </a:rPr>
              <a:t>特定</a:t>
            </a:r>
            <a:r>
              <a:rPr lang="ja-JP" altLang="en-US" sz="2400" dirty="0" smtClean="0">
                <a:latin typeface="メイリオ" panose="020B0604030504040204" pitchFamily="50" charset="-128"/>
                <a:ea typeface="メイリオ" panose="020B0604030504040204" pitchFamily="50" charset="-128"/>
              </a:rPr>
              <a:t>の食について全国で比較。</a:t>
            </a:r>
            <a:endParaRPr lang="en-US" altLang="ja-JP" sz="2400" dirty="0">
              <a:latin typeface="メイリオ" panose="020B0604030504040204" pitchFamily="50" charset="-128"/>
              <a:ea typeface="メイリオ" panose="020B0604030504040204" pitchFamily="50" charset="-128"/>
            </a:endParaRPr>
          </a:p>
        </p:txBody>
      </p:sp>
      <p:sp>
        <p:nvSpPr>
          <p:cNvPr id="6" name="Text Box 4"/>
          <p:cNvSpPr txBox="1">
            <a:spLocks noChangeArrowheads="1"/>
          </p:cNvSpPr>
          <p:nvPr/>
        </p:nvSpPr>
        <p:spPr bwMode="auto">
          <a:xfrm>
            <a:off x="680755" y="6298684"/>
            <a:ext cx="75292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1400" dirty="0" smtClean="0">
                <a:latin typeface="メイリオ" panose="020B0604030504040204" pitchFamily="50" charset="-128"/>
                <a:ea typeface="メイリオ" panose="020B0604030504040204" pitchFamily="50" charset="-128"/>
              </a:rPr>
              <a:t>図参照</a:t>
            </a:r>
            <a:r>
              <a:rPr lang="en-US" altLang="ja-JP" sz="1400" dirty="0">
                <a:latin typeface="メイリオ" panose="020B0604030504040204" pitchFamily="50" charset="-128"/>
                <a:ea typeface="メイリオ" panose="020B0604030504040204" pitchFamily="50" charset="-128"/>
              </a:rPr>
              <a:t>:https://www.kibun.co.jp/knowledge/oden/geography/map/index.html</a:t>
            </a:r>
          </a:p>
        </p:txBody>
      </p:sp>
      <p:pic>
        <p:nvPicPr>
          <p:cNvPr id="5122" name="Picture 2" descr="https://news.mynavi.jp/article/20201027-1439868/images/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5689" y="929620"/>
            <a:ext cx="4786393" cy="478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502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8</a:t>
            </a:fld>
            <a:endParaRPr lang="en-US" altLang="ja-JP"/>
          </a:p>
        </p:txBody>
      </p:sp>
      <p:sp>
        <p:nvSpPr>
          <p:cNvPr id="5124" name="Text Box 4"/>
          <p:cNvSpPr txBox="1">
            <a:spLocks noChangeArrowheads="1"/>
          </p:cNvSpPr>
          <p:nvPr/>
        </p:nvSpPr>
        <p:spPr bwMode="auto">
          <a:xfrm>
            <a:off x="366486" y="4064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サンプル</a:t>
            </a:r>
            <a:r>
              <a:rPr lang="en-US" altLang="ja-JP" sz="2800" dirty="0" smtClean="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全国ご当地</a:t>
            </a:r>
            <a:r>
              <a:rPr lang="ja-JP" altLang="en-US" sz="2800" dirty="0" smtClean="0">
                <a:latin typeface="メイリオ" panose="020B0604030504040204" pitchFamily="50" charset="-128"/>
                <a:ea typeface="メイリオ" panose="020B0604030504040204" pitchFamily="50" charset="-128"/>
              </a:rPr>
              <a:t>グルメフェア</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つぼ八</a:t>
            </a:r>
            <a:r>
              <a:rPr lang="en-US" altLang="ja-JP" sz="2800" dirty="0" smtClean="0">
                <a:latin typeface="メイリオ" panose="020B0604030504040204" pitchFamily="50" charset="-128"/>
                <a:ea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endParaRPr>
          </a:p>
        </p:txBody>
      </p:sp>
      <p:sp>
        <p:nvSpPr>
          <p:cNvPr id="7" name="Text Box 4"/>
          <p:cNvSpPr txBox="1">
            <a:spLocks noChangeArrowheads="1"/>
          </p:cNvSpPr>
          <p:nvPr/>
        </p:nvSpPr>
        <p:spPr bwMode="auto">
          <a:xfrm>
            <a:off x="564243" y="5298477"/>
            <a:ext cx="752928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smtClean="0">
                <a:latin typeface="メイリオ" panose="020B0604030504040204" pitchFamily="50" charset="-128"/>
                <a:ea typeface="メイリオ" panose="020B0604030504040204" pitchFamily="50" charset="-128"/>
              </a:rPr>
              <a:t>日本</a:t>
            </a:r>
            <a:r>
              <a:rPr lang="ja-JP" altLang="en-US" sz="2400" dirty="0">
                <a:latin typeface="メイリオ" panose="020B0604030504040204" pitchFamily="50" charset="-128"/>
                <a:ea typeface="メイリオ" panose="020B0604030504040204" pitchFamily="50" charset="-128"/>
              </a:rPr>
              <a:t>地図</a:t>
            </a:r>
            <a:r>
              <a:rPr lang="ja-JP" altLang="en-US" sz="2400" dirty="0" smtClean="0">
                <a:latin typeface="メイリオ" panose="020B0604030504040204" pitchFamily="50" charset="-128"/>
                <a:ea typeface="メイリオ" panose="020B0604030504040204" pitchFamily="50" charset="-128"/>
              </a:rPr>
              <a:t>は小さ目で、食べ物のレイアウト中心</a:t>
            </a:r>
            <a:r>
              <a:rPr lang="en-US" altLang="ja-JP" sz="2400" dirty="0" smtClean="0">
                <a:latin typeface="メイリオ" panose="020B0604030504040204" pitchFamily="50" charset="-128"/>
                <a:ea typeface="メイリオ" panose="020B0604030504040204" pitchFamily="50" charset="-128"/>
              </a:rPr>
              <a:t/>
            </a:r>
            <a:br>
              <a:rPr lang="en-US" altLang="ja-JP"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日本地図の中に番号で位置を指定している。</a:t>
            </a:r>
            <a:endParaRPr lang="en-US" altLang="ja-JP" sz="2400" dirty="0" smtClean="0">
              <a:latin typeface="メイリオ" panose="020B0604030504040204" pitchFamily="50" charset="-128"/>
              <a:ea typeface="メイリオ" panose="020B0604030504040204" pitchFamily="50" charset="-128"/>
            </a:endParaRPr>
          </a:p>
        </p:txBody>
      </p:sp>
      <p:sp>
        <p:nvSpPr>
          <p:cNvPr id="6" name="Text Box 4"/>
          <p:cNvSpPr txBox="1">
            <a:spLocks noChangeArrowheads="1"/>
          </p:cNvSpPr>
          <p:nvPr/>
        </p:nvSpPr>
        <p:spPr bwMode="auto">
          <a:xfrm>
            <a:off x="680755" y="6298684"/>
            <a:ext cx="752928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1400" dirty="0" smtClean="0">
                <a:latin typeface="メイリオ" panose="020B0604030504040204" pitchFamily="50" charset="-128"/>
                <a:ea typeface="メイリオ" panose="020B0604030504040204" pitchFamily="50" charset="-128"/>
              </a:rPr>
              <a:t>図参照</a:t>
            </a:r>
            <a:r>
              <a:rPr lang="en-US" altLang="ja-JP" sz="1400" dirty="0" smtClean="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つぼ八</a:t>
            </a:r>
            <a:endParaRPr lang="en-US" altLang="ja-JP" sz="1400" dirty="0">
              <a:latin typeface="メイリオ" panose="020B0604030504040204" pitchFamily="50" charset="-128"/>
              <a:ea typeface="メイリオ" panose="020B0604030504040204" pitchFamily="50" charset="-128"/>
            </a:endParaRPr>
          </a:p>
        </p:txBody>
      </p:sp>
      <p:pic>
        <p:nvPicPr>
          <p:cNvPr id="6146" name="Picture 2" descr="写真の説明はありませ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947" y="1045371"/>
            <a:ext cx="5670841" cy="400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76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9</a:t>
            </a:fld>
            <a:endParaRPr lang="en-US" altLang="ja-JP"/>
          </a:p>
        </p:txBody>
      </p:sp>
      <p:sp>
        <p:nvSpPr>
          <p:cNvPr id="5124" name="Text Box 4"/>
          <p:cNvSpPr txBox="1">
            <a:spLocks noChangeArrowheads="1"/>
          </p:cNvSpPr>
          <p:nvPr/>
        </p:nvSpPr>
        <p:spPr bwMode="auto">
          <a:xfrm>
            <a:off x="366486" y="4064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サンプル</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ご当地カレー</a:t>
            </a:r>
            <a:endParaRPr lang="en-US" altLang="ja-JP" sz="2800" dirty="0">
              <a:latin typeface="メイリオ" panose="020B0604030504040204" pitchFamily="50" charset="-128"/>
              <a:ea typeface="メイリオ" panose="020B0604030504040204" pitchFamily="50" charset="-128"/>
            </a:endParaRPr>
          </a:p>
        </p:txBody>
      </p:sp>
      <p:sp>
        <p:nvSpPr>
          <p:cNvPr id="7" name="Text Box 4"/>
          <p:cNvSpPr txBox="1">
            <a:spLocks noChangeArrowheads="1"/>
          </p:cNvSpPr>
          <p:nvPr/>
        </p:nvSpPr>
        <p:spPr bwMode="auto">
          <a:xfrm>
            <a:off x="762000" y="5538141"/>
            <a:ext cx="75292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smtClean="0">
                <a:latin typeface="メイリオ" panose="020B0604030504040204" pitchFamily="50" charset="-128"/>
                <a:ea typeface="メイリオ" panose="020B0604030504040204" pitchFamily="50" charset="-128"/>
              </a:rPr>
              <a:t>文字情報中心。</a:t>
            </a:r>
            <a:endParaRPr lang="en-US" altLang="ja-JP" sz="2400" dirty="0">
              <a:latin typeface="メイリオ" panose="020B0604030504040204" pitchFamily="50" charset="-128"/>
              <a:ea typeface="メイリオ" panose="020B0604030504040204" pitchFamily="50" charset="-128"/>
            </a:endParaRPr>
          </a:p>
        </p:txBody>
      </p:sp>
      <p:sp>
        <p:nvSpPr>
          <p:cNvPr id="6" name="Text Box 4"/>
          <p:cNvSpPr txBox="1">
            <a:spLocks noChangeArrowheads="1"/>
          </p:cNvSpPr>
          <p:nvPr/>
        </p:nvSpPr>
        <p:spPr bwMode="auto">
          <a:xfrm>
            <a:off x="366486" y="6091336"/>
            <a:ext cx="792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1400" dirty="0" smtClean="0">
                <a:latin typeface="メイリオ" panose="020B0604030504040204" pitchFamily="50" charset="-128"/>
                <a:ea typeface="メイリオ" panose="020B0604030504040204" pitchFamily="50" charset="-128"/>
              </a:rPr>
              <a:t>図参照</a:t>
            </a:r>
            <a:r>
              <a:rPr lang="en-US" altLang="ja-JP" sz="1400" dirty="0">
                <a:latin typeface="メイリオ" panose="020B0604030504040204" pitchFamily="50" charset="-128"/>
                <a:ea typeface="メイリオ" panose="020B0604030504040204" pitchFamily="50" charset="-128"/>
              </a:rPr>
              <a:t>:https://style.nikkei.com/article/DGXNASFK1703Q_X10C13A6000000?page=2</a:t>
            </a:r>
          </a:p>
        </p:txBody>
      </p:sp>
      <p:pic>
        <p:nvPicPr>
          <p:cNvPr id="3074" name="Picture 2" descr="https://article-image-ix.nikkei.com/https%3A%2F%2Fimgix-proxy.n8s.jp%2Fcontent%2Fpic%2F20130629%2F96958A9C93819499E3E5E2E1838DE3E5E2E4E0E2E3E1E2E2E2E2E2E2-DSXZZO5633400018062013000000-PB1-35.jpg?auto=format%2Ccompress&amp;ch=Width%2CDPR&amp;ixlib=php-1.2.1&amp;w=630&amp;s=78627d03589d3256e0c7cf5f7695b31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05" y="929620"/>
            <a:ext cx="6909276" cy="4299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405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4838</TotalTime>
  <Words>430</Words>
  <Application>Microsoft Office PowerPoint</Application>
  <PresentationFormat>画面に合わせる (4:3)</PresentationFormat>
  <Paragraphs>60</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ＭＳ Ｐゴシック</vt:lpstr>
      <vt:lpstr>ＭＳ Ｐ明朝</vt:lpstr>
      <vt:lpstr>メイリオ</vt:lpstr>
      <vt:lpstr>Arial</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gohome8</cp:lastModifiedBy>
  <cp:revision>69</cp:revision>
  <cp:lastPrinted>1601-01-01T00:00:00Z</cp:lastPrinted>
  <dcterms:created xsi:type="dcterms:W3CDTF">2014-03-24T13:08:44Z</dcterms:created>
  <dcterms:modified xsi:type="dcterms:W3CDTF">2021-02-02T21:09:16Z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