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6" r:id="rId3"/>
    <p:sldId id="267" r:id="rId4"/>
    <p:sldId id="264" r:id="rId5"/>
    <p:sldId id="271" r:id="rId6"/>
    <p:sldId id="272" r:id="rId7"/>
    <p:sldId id="273" r:id="rId8"/>
    <p:sldId id="274" r:id="rId9"/>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9" autoAdjust="0"/>
    <p:restoredTop sz="94660"/>
  </p:normalViewPr>
  <p:slideViewPr>
    <p:cSldViewPr snapToGrid="0">
      <p:cViewPr varScale="1">
        <p:scale>
          <a:sx n="66" d="100"/>
          <a:sy n="66" d="100"/>
        </p:scale>
        <p:origin x="12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t" anchorCtr="0" compatLnSpc="1">
            <a:prstTxWarp prst="textNoShape">
              <a:avLst/>
            </a:prstTxWarp>
          </a:bodyPr>
          <a:lstStyle>
            <a:lvl1pPr defTabSz="990600">
              <a:defRPr sz="1300"/>
            </a:lvl1pPr>
          </a:lstStyle>
          <a:p>
            <a:endParaRPr lang="en-US" altLang="ja-JP"/>
          </a:p>
        </p:txBody>
      </p:sp>
      <p:sp>
        <p:nvSpPr>
          <p:cNvPr id="1331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t" anchorCtr="0" compatLnSpc="1">
            <a:prstTxWarp prst="textNoShape">
              <a:avLst/>
            </a:prstTxWarp>
          </a:bodyPr>
          <a:lstStyle>
            <a:lvl1pPr algn="r" defTabSz="990600">
              <a:defRPr sz="1300"/>
            </a:lvl1pPr>
          </a:lstStyle>
          <a:p>
            <a:endParaRPr lang="en-US" altLang="ja-JP"/>
          </a:p>
        </p:txBody>
      </p:sp>
      <p:sp>
        <p:nvSpPr>
          <p:cNvPr id="13316" name="Rectangle 4"/>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31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b" anchorCtr="0" compatLnSpc="1">
            <a:prstTxWarp prst="textNoShape">
              <a:avLst/>
            </a:prstTxWarp>
          </a:bodyPr>
          <a:lstStyle>
            <a:lvl1pPr defTabSz="990600">
              <a:defRPr sz="1300"/>
            </a:lvl1pPr>
          </a:lstStyle>
          <a:p>
            <a:endParaRPr lang="en-US" altLang="ja-JP"/>
          </a:p>
        </p:txBody>
      </p:sp>
      <p:sp>
        <p:nvSpPr>
          <p:cNvPr id="1331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2" tIns="49521" rIns="99042" bIns="49521" numCol="1" anchor="b" anchorCtr="0" compatLnSpc="1">
            <a:prstTxWarp prst="textNoShape">
              <a:avLst/>
            </a:prstTxWarp>
          </a:bodyPr>
          <a:lstStyle>
            <a:lvl1pPr algn="r" defTabSz="990600">
              <a:defRPr sz="1300"/>
            </a:lvl1pPr>
          </a:lstStyle>
          <a:p>
            <a:fld id="{FCEEA7AC-2DFD-40A2-AA33-CF38FDB4D382}"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B3EBC0AE-10F7-4E4D-99A0-A49979BA4111}" type="slidenum">
              <a:rPr lang="en-US" altLang="ja-JP"/>
              <a:pPr/>
              <a:t>‹#›</a:t>
            </a:fld>
            <a:endParaRPr lang="en-US" altLang="ja-JP"/>
          </a:p>
        </p:txBody>
      </p:sp>
    </p:spTree>
    <p:extLst>
      <p:ext uri="{BB962C8B-B14F-4D97-AF65-F5344CB8AC3E}">
        <p14:creationId xmlns:p14="http://schemas.microsoft.com/office/powerpoint/2010/main" val="175327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5AF6300D-98AD-4AE7-BA93-FE97B26E3017}" type="slidenum">
              <a:rPr lang="en-US" altLang="ja-JP"/>
              <a:pPr/>
              <a:t>‹#›</a:t>
            </a:fld>
            <a:endParaRPr lang="en-US" altLang="ja-JP"/>
          </a:p>
        </p:txBody>
      </p:sp>
    </p:spTree>
    <p:extLst>
      <p:ext uri="{BB962C8B-B14F-4D97-AF65-F5344CB8AC3E}">
        <p14:creationId xmlns:p14="http://schemas.microsoft.com/office/powerpoint/2010/main" val="368428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0B624D4C-233F-4B04-8965-A2D8324A3294}" type="slidenum">
              <a:rPr lang="en-US" altLang="ja-JP"/>
              <a:pPr/>
              <a:t>‹#›</a:t>
            </a:fld>
            <a:endParaRPr lang="en-US" altLang="ja-JP"/>
          </a:p>
        </p:txBody>
      </p:sp>
    </p:spTree>
    <p:extLst>
      <p:ext uri="{BB962C8B-B14F-4D97-AF65-F5344CB8AC3E}">
        <p14:creationId xmlns:p14="http://schemas.microsoft.com/office/powerpoint/2010/main" val="29279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2C13CAB1-74EC-43D5-B024-EE7E171D35C8}" type="slidenum">
              <a:rPr lang="en-US" altLang="ja-JP"/>
              <a:pPr/>
              <a:t>‹#›</a:t>
            </a:fld>
            <a:endParaRPr lang="en-US" altLang="ja-JP"/>
          </a:p>
        </p:txBody>
      </p:sp>
    </p:spTree>
    <p:extLst>
      <p:ext uri="{BB962C8B-B14F-4D97-AF65-F5344CB8AC3E}">
        <p14:creationId xmlns:p14="http://schemas.microsoft.com/office/powerpoint/2010/main" val="19132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a:t>©Go Ota, 2014</a:t>
            </a:r>
          </a:p>
        </p:txBody>
      </p:sp>
      <p:sp>
        <p:nvSpPr>
          <p:cNvPr id="6" name="スライド番号プレースホルダー 5"/>
          <p:cNvSpPr>
            <a:spLocks noGrp="1"/>
          </p:cNvSpPr>
          <p:nvPr>
            <p:ph type="sldNum" sz="quarter" idx="12"/>
          </p:nvPr>
        </p:nvSpPr>
        <p:spPr/>
        <p:txBody>
          <a:bodyPr/>
          <a:lstStyle>
            <a:lvl1pPr>
              <a:defRPr/>
            </a:lvl1pPr>
          </a:lstStyle>
          <a:p>
            <a:fld id="{7A6F4E37-A4E4-4665-A080-29C7317F9CE0}" type="slidenum">
              <a:rPr lang="en-US" altLang="ja-JP"/>
              <a:pPr/>
              <a:t>‹#›</a:t>
            </a:fld>
            <a:endParaRPr lang="en-US" altLang="ja-JP"/>
          </a:p>
        </p:txBody>
      </p:sp>
    </p:spTree>
    <p:extLst>
      <p:ext uri="{BB962C8B-B14F-4D97-AF65-F5344CB8AC3E}">
        <p14:creationId xmlns:p14="http://schemas.microsoft.com/office/powerpoint/2010/main" val="261782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FA1F25C9-2343-465B-B135-EE98117C47DD}" type="slidenum">
              <a:rPr lang="en-US" altLang="ja-JP"/>
              <a:pPr/>
              <a:t>‹#›</a:t>
            </a:fld>
            <a:endParaRPr lang="en-US" altLang="ja-JP"/>
          </a:p>
        </p:txBody>
      </p:sp>
    </p:spTree>
    <p:extLst>
      <p:ext uri="{BB962C8B-B14F-4D97-AF65-F5344CB8AC3E}">
        <p14:creationId xmlns:p14="http://schemas.microsoft.com/office/powerpoint/2010/main" val="569574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a:t>©Go Ota, 2014</a:t>
            </a:r>
          </a:p>
        </p:txBody>
      </p:sp>
      <p:sp>
        <p:nvSpPr>
          <p:cNvPr id="9" name="スライド番号プレースホルダー 8"/>
          <p:cNvSpPr>
            <a:spLocks noGrp="1"/>
          </p:cNvSpPr>
          <p:nvPr>
            <p:ph type="sldNum" sz="quarter" idx="12"/>
          </p:nvPr>
        </p:nvSpPr>
        <p:spPr/>
        <p:txBody>
          <a:bodyPr/>
          <a:lstStyle>
            <a:lvl1pPr>
              <a:defRPr/>
            </a:lvl1pPr>
          </a:lstStyle>
          <a:p>
            <a:fld id="{5D899F28-BCC9-47B0-99B2-073BAEF26BAF}" type="slidenum">
              <a:rPr lang="en-US" altLang="ja-JP"/>
              <a:pPr/>
              <a:t>‹#›</a:t>
            </a:fld>
            <a:endParaRPr lang="en-US" altLang="ja-JP"/>
          </a:p>
        </p:txBody>
      </p:sp>
    </p:spTree>
    <p:extLst>
      <p:ext uri="{BB962C8B-B14F-4D97-AF65-F5344CB8AC3E}">
        <p14:creationId xmlns:p14="http://schemas.microsoft.com/office/powerpoint/2010/main" val="236218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a:t>©Go Ota, 2014</a:t>
            </a:r>
          </a:p>
        </p:txBody>
      </p:sp>
      <p:sp>
        <p:nvSpPr>
          <p:cNvPr id="5" name="スライド番号プレースホルダー 4"/>
          <p:cNvSpPr>
            <a:spLocks noGrp="1"/>
          </p:cNvSpPr>
          <p:nvPr>
            <p:ph type="sldNum" sz="quarter" idx="12"/>
          </p:nvPr>
        </p:nvSpPr>
        <p:spPr/>
        <p:txBody>
          <a:bodyPr/>
          <a:lstStyle>
            <a:lvl1pPr>
              <a:defRPr/>
            </a:lvl1pPr>
          </a:lstStyle>
          <a:p>
            <a:fld id="{D02EA800-4B6F-42E5-A1BE-9E12E67A8D43}" type="slidenum">
              <a:rPr lang="en-US" altLang="ja-JP"/>
              <a:pPr/>
              <a:t>‹#›</a:t>
            </a:fld>
            <a:endParaRPr lang="en-US" altLang="ja-JP"/>
          </a:p>
        </p:txBody>
      </p:sp>
    </p:spTree>
    <p:extLst>
      <p:ext uri="{BB962C8B-B14F-4D97-AF65-F5344CB8AC3E}">
        <p14:creationId xmlns:p14="http://schemas.microsoft.com/office/powerpoint/2010/main" val="421764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a:t>©Go Ota, 2014</a:t>
            </a:r>
          </a:p>
        </p:txBody>
      </p:sp>
      <p:sp>
        <p:nvSpPr>
          <p:cNvPr id="4" name="スライド番号プレースホルダー 3"/>
          <p:cNvSpPr>
            <a:spLocks noGrp="1"/>
          </p:cNvSpPr>
          <p:nvPr>
            <p:ph type="sldNum" sz="quarter" idx="12"/>
          </p:nvPr>
        </p:nvSpPr>
        <p:spPr/>
        <p:txBody>
          <a:bodyPr/>
          <a:lstStyle>
            <a:lvl1pPr>
              <a:defRPr/>
            </a:lvl1pPr>
          </a:lstStyle>
          <a:p>
            <a:fld id="{CA5303C7-C177-4CE7-BACB-8B926076991E}" type="slidenum">
              <a:rPr lang="en-US" altLang="ja-JP"/>
              <a:pPr/>
              <a:t>‹#›</a:t>
            </a:fld>
            <a:endParaRPr lang="en-US" altLang="ja-JP"/>
          </a:p>
        </p:txBody>
      </p:sp>
    </p:spTree>
    <p:extLst>
      <p:ext uri="{BB962C8B-B14F-4D97-AF65-F5344CB8AC3E}">
        <p14:creationId xmlns:p14="http://schemas.microsoft.com/office/powerpoint/2010/main" val="326760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0A609940-D01A-4844-9DBF-CAF337199E81}" type="slidenum">
              <a:rPr lang="en-US" altLang="ja-JP"/>
              <a:pPr/>
              <a:t>‹#›</a:t>
            </a:fld>
            <a:endParaRPr lang="en-US" altLang="ja-JP"/>
          </a:p>
        </p:txBody>
      </p:sp>
    </p:spTree>
    <p:extLst>
      <p:ext uri="{BB962C8B-B14F-4D97-AF65-F5344CB8AC3E}">
        <p14:creationId xmlns:p14="http://schemas.microsoft.com/office/powerpoint/2010/main" val="159596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a:t>©Go Ota, 2014</a:t>
            </a:r>
          </a:p>
        </p:txBody>
      </p:sp>
      <p:sp>
        <p:nvSpPr>
          <p:cNvPr id="7" name="スライド番号プレースホルダー 6"/>
          <p:cNvSpPr>
            <a:spLocks noGrp="1"/>
          </p:cNvSpPr>
          <p:nvPr>
            <p:ph type="sldNum" sz="quarter" idx="12"/>
          </p:nvPr>
        </p:nvSpPr>
        <p:spPr/>
        <p:txBody>
          <a:bodyPr/>
          <a:lstStyle>
            <a:lvl1pPr>
              <a:defRPr/>
            </a:lvl1pPr>
          </a:lstStyle>
          <a:p>
            <a:fld id="{D177C42D-D38A-4923-A683-5E7743563063}" type="slidenum">
              <a:rPr lang="en-US" altLang="ja-JP"/>
              <a:pPr/>
              <a:t>‹#›</a:t>
            </a:fld>
            <a:endParaRPr lang="en-US" altLang="ja-JP"/>
          </a:p>
        </p:txBody>
      </p:sp>
    </p:spTree>
    <p:extLst>
      <p:ext uri="{BB962C8B-B14F-4D97-AF65-F5344CB8AC3E}">
        <p14:creationId xmlns:p14="http://schemas.microsoft.com/office/powerpoint/2010/main" val="177422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vl1pPr>
          </a:lstStyle>
          <a:p>
            <a:r>
              <a:rPr lang="en-US" altLang="ja-JP"/>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77846E75-0246-42A2-8D1B-2180C73ABCB4}"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1</a:t>
            </a:fld>
            <a:endParaRPr lang="en-US" altLang="ja-JP"/>
          </a:p>
        </p:txBody>
      </p:sp>
      <p:sp>
        <p:nvSpPr>
          <p:cNvPr id="5124" name="Text Box 4"/>
          <p:cNvSpPr txBox="1">
            <a:spLocks noChangeArrowheads="1"/>
          </p:cNvSpPr>
          <p:nvPr/>
        </p:nvSpPr>
        <p:spPr bwMode="auto">
          <a:xfrm>
            <a:off x="685800" y="3048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インフォグラフでビジュアル歴史年表を作ろう</a:t>
            </a:r>
            <a:endParaRPr lang="en-US" altLang="ja-JP" sz="2800" dirty="0">
              <a:latin typeface="メイリオ" panose="020B0604030504040204" pitchFamily="50" charset="-128"/>
              <a:ea typeface="メイリオ" panose="020B0604030504040204" pitchFamily="50" charset="-128"/>
            </a:endParaRPr>
          </a:p>
        </p:txBody>
      </p:sp>
      <p:sp>
        <p:nvSpPr>
          <p:cNvPr id="5131" name="Text Box 11"/>
          <p:cNvSpPr txBox="1">
            <a:spLocks noChangeArrowheads="1"/>
          </p:cNvSpPr>
          <p:nvPr/>
        </p:nvSpPr>
        <p:spPr bwMode="auto">
          <a:xfrm>
            <a:off x="4800600" y="6324600"/>
            <a:ext cx="365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600" dirty="0" smtClean="0"/>
              <a:t> </a:t>
            </a:r>
            <a:r>
              <a:rPr lang="en-US" altLang="ja-JP" sz="1600" dirty="0"/>
              <a:t>© Go Ota, </a:t>
            </a:r>
            <a:r>
              <a:rPr lang="en-US" altLang="ja-JP" sz="1600" dirty="0" smtClean="0"/>
              <a:t>2021</a:t>
            </a:r>
            <a:endParaRPr lang="en-US" altLang="ja-JP" sz="1600"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239" y="1217521"/>
            <a:ext cx="5033691" cy="3653383"/>
          </a:xfrm>
          <a:prstGeom prst="rect">
            <a:avLst/>
          </a:prstGeom>
        </p:spPr>
      </p:pic>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1436459" y="2573564"/>
            <a:ext cx="4667250" cy="31623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2</a:t>
            </a:fld>
            <a:endParaRPr lang="en-US" altLang="ja-JP"/>
          </a:p>
        </p:txBody>
      </p:sp>
      <p:sp>
        <p:nvSpPr>
          <p:cNvPr id="5124" name="Text Box 4"/>
          <p:cNvSpPr txBox="1">
            <a:spLocks noChangeArrowheads="1"/>
          </p:cNvSpPr>
          <p:nvPr/>
        </p:nvSpPr>
        <p:spPr bwMode="auto">
          <a:xfrm>
            <a:off x="540658" y="609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インフォグラフィックって何</a:t>
            </a:r>
            <a:r>
              <a:rPr lang="en-US" altLang="ja-JP" sz="2800" dirty="0" smtClean="0">
                <a:latin typeface="メイリオ" panose="020B0604030504040204" pitchFamily="50" charset="-128"/>
                <a:ea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366486" y="1134477"/>
            <a:ext cx="79248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800" dirty="0" smtClean="0">
                <a:latin typeface="メイリオ" panose="020B0604030504040204" pitchFamily="50" charset="-128"/>
                <a:ea typeface="メイリオ" panose="020B0604030504040204" pitchFamily="50" charset="-128"/>
              </a:rPr>
              <a:t>information + </a:t>
            </a:r>
            <a:r>
              <a:rPr lang="en-US" altLang="ja-JP" sz="2800" dirty="0" smtClean="0"/>
              <a:t>infographics</a:t>
            </a:r>
            <a:endParaRPr lang="ja-JP" altLang="en-US" sz="2800" dirty="0" smtClean="0"/>
          </a:p>
          <a:p>
            <a:pPr>
              <a:spcBef>
                <a:spcPct val="50000"/>
              </a:spcBef>
            </a:pPr>
            <a:r>
              <a:rPr lang="ja-JP" altLang="en-US" sz="2400" dirty="0" smtClean="0">
                <a:latin typeface="メイリオ" panose="020B0604030504040204" pitchFamily="50" charset="-128"/>
                <a:ea typeface="メイリオ" panose="020B0604030504040204" pitchFamily="50" charset="-128"/>
              </a:rPr>
              <a:t>インフォグラフィックは情報を素早く簡単に表現したい場面で用いられ、標識、地図、報道、技術文書、教育などの形で使われている。</a:t>
            </a:r>
            <a:r>
              <a:rPr lang="en-US" altLang="ja-JP" sz="2400" dirty="0" smtClean="0">
                <a:latin typeface="メイリオ" panose="020B0604030504040204" pitchFamily="50" charset="-128"/>
                <a:ea typeface="メイリオ" panose="020B0604030504040204" pitchFamily="50" charset="-128"/>
              </a:rPr>
              <a:t>(wiki)</a:t>
            </a:r>
            <a:endParaRPr lang="ja-JP" altLang="en-US" sz="2400" dirty="0" smtClean="0">
              <a:latin typeface="メイリオ" panose="020B0604030504040204" pitchFamily="50" charset="-128"/>
              <a:ea typeface="メイリオ" panose="020B0604030504040204" pitchFamily="50" charset="-128"/>
            </a:endParaRPr>
          </a:p>
          <a:p>
            <a:pPr>
              <a:spcBef>
                <a:spcPct val="50000"/>
              </a:spcBef>
            </a:pPr>
            <a:r>
              <a:rPr lang="ja-JP" altLang="en-US" sz="2400" dirty="0" smtClean="0">
                <a:latin typeface="メイリオ" panose="020B0604030504040204" pitchFamily="50" charset="-128"/>
                <a:ea typeface="メイリオ" panose="020B0604030504040204" pitchFamily="50" charset="-128"/>
              </a:rPr>
              <a:t>利点・特徴</a:t>
            </a:r>
          </a:p>
          <a:p>
            <a:pPr>
              <a:spcBef>
                <a:spcPct val="50000"/>
              </a:spcBef>
            </a:pPr>
            <a:r>
              <a:rPr lang="ja-JP" altLang="en-US" sz="2400" dirty="0" smtClean="0">
                <a:latin typeface="メイリオ" panose="020B0604030504040204" pitchFamily="50" charset="-128"/>
                <a:ea typeface="メイリオ" panose="020B0604030504040204" pitchFamily="50" charset="-128"/>
              </a:rPr>
              <a:t>・一目で見てわかる</a:t>
            </a:r>
          </a:p>
          <a:p>
            <a:pPr>
              <a:spcBef>
                <a:spcPct val="50000"/>
              </a:spcBef>
            </a:pPr>
            <a:r>
              <a:rPr lang="ja-JP" altLang="en-US" sz="2400" dirty="0" smtClean="0">
                <a:latin typeface="メイリオ" panose="020B0604030504040204" pitchFamily="50" charset="-128"/>
                <a:ea typeface="メイリオ" panose="020B0604030504040204" pitchFamily="50" charset="-128"/>
              </a:rPr>
              <a:t>・印象に残る</a:t>
            </a:r>
          </a:p>
          <a:p>
            <a:pPr>
              <a:spcBef>
                <a:spcPct val="50000"/>
              </a:spcBef>
            </a:pPr>
            <a:r>
              <a:rPr lang="ja-JP" altLang="en-US" sz="2400" dirty="0" smtClean="0">
                <a:latin typeface="メイリオ" panose="020B0604030504040204" pitchFamily="50" charset="-128"/>
                <a:ea typeface="メイリオ" panose="020B0604030504040204" pitchFamily="50" charset="-128"/>
              </a:rPr>
              <a:t>・情報の関連が理解しやすい。</a:t>
            </a:r>
          </a:p>
          <a:p>
            <a:pPr>
              <a:spcBef>
                <a:spcPct val="50000"/>
              </a:spcBef>
            </a:pPr>
            <a:r>
              <a:rPr lang="ja-JP" altLang="en-US" sz="2400" dirty="0" smtClean="0">
                <a:latin typeface="メイリオ" panose="020B0604030504040204" pitchFamily="50" charset="-128"/>
                <a:ea typeface="メイリオ" panose="020B0604030504040204" pitchFamily="50" charset="-128"/>
              </a:rPr>
              <a:t>補足</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年表はインフォグラフィクの中では</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タイムラインに分類される。</a:t>
            </a:r>
            <a:endParaRPr lang="en-US" altLang="ja-JP" sz="2400" dirty="0" smtClean="0">
              <a:latin typeface="メイリオ" panose="020B0604030504040204" pitchFamily="50" charset="-128"/>
              <a:ea typeface="メイリオ" panose="020B0604030504040204" pitchFamily="50" charset="-128"/>
            </a:endParaRPr>
          </a:p>
          <a:p>
            <a:pPr>
              <a:spcBef>
                <a:spcPct val="50000"/>
              </a:spcBef>
            </a:pP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300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3</a:t>
            </a:fld>
            <a:endParaRPr lang="en-US" altLang="ja-JP"/>
          </a:p>
        </p:txBody>
      </p:sp>
      <p:sp>
        <p:nvSpPr>
          <p:cNvPr id="5124" name="Text Box 4"/>
          <p:cNvSpPr txBox="1">
            <a:spLocks noChangeArrowheads="1"/>
          </p:cNvSpPr>
          <p:nvPr/>
        </p:nvSpPr>
        <p:spPr bwMode="auto">
          <a:xfrm>
            <a:off x="540658" y="609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課題の説明</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366485" y="1134477"/>
            <a:ext cx="850174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インフォグラフィックの応用として、歴史年表を作ります。</a:t>
            </a:r>
          </a:p>
          <a:p>
            <a:pPr>
              <a:spcBef>
                <a:spcPct val="50000"/>
              </a:spcBef>
            </a:pPr>
            <a:r>
              <a:rPr lang="ja-JP" altLang="en-US" sz="2400" dirty="0">
                <a:latin typeface="メイリオ" panose="020B0604030504040204" pitchFamily="50" charset="-128"/>
                <a:ea typeface="メイリオ" panose="020B0604030504040204" pitchFamily="50" charset="-128"/>
              </a:rPr>
              <a:t>年表</a:t>
            </a:r>
            <a:r>
              <a:rPr lang="ja-JP" altLang="en-US" sz="2400" dirty="0" smtClean="0">
                <a:latin typeface="メイリオ" panose="020B0604030504040204" pitchFamily="50" charset="-128"/>
                <a:ea typeface="メイリオ" panose="020B0604030504040204" pitchFamily="50" charset="-128"/>
              </a:rPr>
              <a:t>のテーマは何でもいいです。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・自分史　・物　・アイドル　・ゲーム　・アニメ</a:t>
            </a:r>
          </a:p>
          <a:p>
            <a:pPr>
              <a:spcBef>
                <a:spcPct val="50000"/>
              </a:spcBef>
            </a:pPr>
            <a:r>
              <a:rPr lang="ja-JP" altLang="en-US" sz="2400" dirty="0" smtClean="0">
                <a:latin typeface="メイリオ" panose="020B0604030504040204" pitchFamily="50" charset="-128"/>
                <a:ea typeface="メイリオ" panose="020B0604030504040204" pitchFamily="50" charset="-128"/>
              </a:rPr>
              <a:t>パワーポイントで作成します。</a:t>
            </a:r>
          </a:p>
          <a:p>
            <a:pPr>
              <a:spcBef>
                <a:spcPct val="50000"/>
              </a:spcBef>
            </a:pPr>
            <a:r>
              <a:rPr lang="ja-JP" altLang="en-US" sz="2400" dirty="0" smtClean="0">
                <a:latin typeface="メイリオ" panose="020B0604030504040204" pitchFamily="50" charset="-128"/>
                <a:ea typeface="メイリオ" panose="020B0604030504040204" pitchFamily="50" charset="-128"/>
              </a:rPr>
              <a:t>サイズ</a:t>
            </a:r>
            <a:r>
              <a:rPr lang="en-US" altLang="ja-JP" sz="2400" dirty="0" smtClean="0">
                <a:latin typeface="メイリオ" panose="020B0604030504040204" pitchFamily="50" charset="-128"/>
                <a:ea typeface="メイリオ" panose="020B0604030504040204" pitchFamily="50" charset="-128"/>
              </a:rPr>
              <a:t>: A3 (</a:t>
            </a:r>
            <a:r>
              <a:rPr lang="ja-JP" altLang="en-US" sz="2400" dirty="0" smtClean="0">
                <a:latin typeface="メイリオ" panose="020B0604030504040204" pitchFamily="50" charset="-128"/>
                <a:ea typeface="メイリオ" panose="020B0604030504040204" pitchFamily="50" charset="-128"/>
              </a:rPr>
              <a:t>縦又は横</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今までの実習の</a:t>
            </a:r>
            <a:r>
              <a:rPr lang="en-US" altLang="ja-JP" sz="24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倍の大きさです。</a:t>
            </a:r>
            <a:br>
              <a:rPr lang="ja-JP" altLang="en-US" sz="2400" dirty="0" smtClean="0">
                <a:latin typeface="メイリオ" panose="020B0604030504040204" pitchFamily="50" charset="-128"/>
                <a:ea typeface="メイリオ" panose="020B0604030504040204" pitchFamily="50" charset="-128"/>
              </a:rPr>
            </a:b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A3</a:t>
            </a:r>
            <a:r>
              <a:rPr lang="ja-JP" altLang="en-US" sz="2400" dirty="0" smtClean="0">
                <a:latin typeface="メイリオ" panose="020B0604030504040204" pitchFamily="50" charset="-128"/>
                <a:ea typeface="メイリオ" panose="020B0604030504040204" pitchFamily="50" charset="-128"/>
              </a:rPr>
              <a:t>の実際の紙でラフスケッチしてみよう。</a:t>
            </a:r>
          </a:p>
          <a:p>
            <a:pPr>
              <a:spcBef>
                <a:spcPct val="50000"/>
              </a:spcBef>
            </a:pPr>
            <a:r>
              <a:rPr lang="ja-JP" altLang="en-US" sz="2400" dirty="0" smtClean="0">
                <a:latin typeface="メイリオ" panose="020B0604030504040204" pitchFamily="50" charset="-128"/>
                <a:ea typeface="メイリオ" panose="020B0604030504040204" pitchFamily="50" charset="-128"/>
              </a:rPr>
              <a:t>いろいろなサンプルを見ることができます。</a:t>
            </a:r>
          </a:p>
          <a:p>
            <a:pPr>
              <a:spcBef>
                <a:spcPct val="50000"/>
              </a:spcBef>
            </a:pPr>
            <a:r>
              <a:rPr lang="ja-JP" altLang="en-US" sz="2400" dirty="0" smtClean="0">
                <a:latin typeface="メイリオ" panose="020B0604030504040204" pitchFamily="50" charset="-128"/>
                <a:ea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endParaRPr>
          </a:p>
          <a:p>
            <a:pPr>
              <a:spcBef>
                <a:spcPct val="50000"/>
              </a:spcBef>
            </a:pPr>
            <a:endParaRPr lang="ja-JP" altLang="en-US" sz="2800" dirty="0" smtClean="0">
              <a:latin typeface="メイリオ" panose="020B0604030504040204" pitchFamily="50" charset="-128"/>
              <a:ea typeface="メイリオ" panose="020B0604030504040204" pitchFamily="50" charset="-128"/>
            </a:endParaRPr>
          </a:p>
          <a:p>
            <a:pPr>
              <a:spcBef>
                <a:spcPct val="50000"/>
              </a:spcBef>
            </a:pPr>
            <a:endParaRPr lang="en-US" altLang="ja-JP" sz="2800" dirty="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586572500"/>
              </p:ext>
            </p:extLst>
          </p:nvPr>
        </p:nvGraphicFramePr>
        <p:xfrm>
          <a:off x="1030514" y="4641678"/>
          <a:ext cx="6096000" cy="457200"/>
        </p:xfrm>
        <a:graphic>
          <a:graphicData uri="http://schemas.openxmlformats.org/drawingml/2006/table">
            <a:tbl>
              <a:tblPr firstRow="1" bandRow="1">
                <a:tableStyleId>{5C22544A-7EE6-4342-B048-85BDC9FD1C3A}</a:tableStyleId>
              </a:tblPr>
              <a:tblGrid>
                <a:gridCol w="4731658">
                  <a:extLst>
                    <a:ext uri="{9D8B030D-6E8A-4147-A177-3AD203B41FA5}">
                      <a16:colId xmlns:a16="http://schemas.microsoft.com/office/drawing/2014/main" val="1950596089"/>
                    </a:ext>
                  </a:extLst>
                </a:gridCol>
                <a:gridCol w="1364342">
                  <a:extLst>
                    <a:ext uri="{9D8B030D-6E8A-4147-A177-3AD203B41FA5}">
                      <a16:colId xmlns:a16="http://schemas.microsoft.com/office/drawing/2014/main" val="3300305911"/>
                    </a:ext>
                  </a:extLst>
                </a:gridCol>
              </a:tblGrid>
              <a:tr h="370840">
                <a:tc>
                  <a:txBody>
                    <a:bodyPr/>
                    <a:lstStyle/>
                    <a:p>
                      <a:r>
                        <a:rPr kumimoji="1" lang="ja-JP" altLang="en-US" sz="2400" b="0" dirty="0" smtClean="0">
                          <a:solidFill>
                            <a:schemeClr val="tx1"/>
                          </a:solidFill>
                          <a:latin typeface="メイリオ" panose="020B0604030504040204" pitchFamily="50" charset="-128"/>
                          <a:ea typeface="メイリオ" panose="020B0604030504040204" pitchFamily="50" charset="-128"/>
                        </a:rPr>
                        <a:t>インフォグラフィク 年表</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b="0" dirty="0" smtClean="0">
                          <a:solidFill>
                            <a:schemeClr val="tx1"/>
                          </a:solidFill>
                          <a:latin typeface="メイリオ" panose="020B0604030504040204" pitchFamily="50" charset="-128"/>
                          <a:ea typeface="メイリオ" panose="020B0604030504040204" pitchFamily="50" charset="-128"/>
                        </a:rPr>
                        <a:t>検索</a:t>
                      </a:r>
                      <a:endParaRPr kumimoji="1" lang="ja-JP" altLang="en-US" sz="24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01949490"/>
                  </a:ext>
                </a:extLst>
              </a:tr>
            </a:tbl>
          </a:graphicData>
        </a:graphic>
      </p:graphicFrame>
    </p:spTree>
    <p:extLst>
      <p:ext uri="{BB962C8B-B14F-4D97-AF65-F5344CB8AC3E}">
        <p14:creationId xmlns:p14="http://schemas.microsoft.com/office/powerpoint/2010/main" val="217527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2"/>
          </p:nvPr>
        </p:nvSpPr>
        <p:spPr/>
        <p:txBody>
          <a:bodyPr/>
          <a:lstStyle/>
          <a:p>
            <a:fld id="{35785D1D-71F2-4881-A770-18B2F0E18063}" type="slidenum">
              <a:rPr lang="en-US" altLang="ja-JP"/>
              <a:pPr/>
              <a:t>4</a:t>
            </a:fld>
            <a:endParaRPr lang="en-US" altLang="ja-JP"/>
          </a:p>
        </p:txBody>
      </p:sp>
      <p:pic>
        <p:nvPicPr>
          <p:cNvPr id="25629" name="Picture 29" descr="A27_Teache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513" y="2638425"/>
            <a:ext cx="2000250" cy="4219575"/>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p:cNvSpPr txBox="1">
            <a:spLocks noChangeArrowheads="1"/>
          </p:cNvSpPr>
          <p:nvPr/>
        </p:nvSpPr>
        <p:spPr bwMode="auto">
          <a:xfrm>
            <a:off x="457200" y="30480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b="1" dirty="0"/>
              <a:t>作業の流れ</a:t>
            </a:r>
          </a:p>
        </p:txBody>
      </p:sp>
      <p:sp>
        <p:nvSpPr>
          <p:cNvPr id="25616" name="Line 16"/>
          <p:cNvSpPr>
            <a:spLocks noChangeShapeType="1"/>
          </p:cNvSpPr>
          <p:nvPr/>
        </p:nvSpPr>
        <p:spPr bwMode="auto">
          <a:xfrm>
            <a:off x="2747964" y="171456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5618" name="Line 18"/>
          <p:cNvSpPr>
            <a:spLocks noChangeShapeType="1"/>
          </p:cNvSpPr>
          <p:nvPr/>
        </p:nvSpPr>
        <p:spPr bwMode="auto">
          <a:xfrm>
            <a:off x="2747964" y="2881134"/>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5621" name="Text Box 21"/>
          <p:cNvSpPr txBox="1">
            <a:spLocks noChangeArrowheads="1"/>
          </p:cNvSpPr>
          <p:nvPr/>
        </p:nvSpPr>
        <p:spPr bwMode="auto">
          <a:xfrm>
            <a:off x="622301" y="2019360"/>
            <a:ext cx="4425950" cy="8617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② 素材を集める</a:t>
            </a:r>
          </a:p>
          <a:p>
            <a:pPr>
              <a:spcBef>
                <a:spcPct val="50000"/>
              </a:spcBef>
            </a:pPr>
            <a:r>
              <a:rPr lang="ja-JP" altLang="en-US" sz="2000" dirty="0" smtClean="0">
                <a:latin typeface="メイリオ" panose="020B0604030504040204" pitchFamily="50" charset="-128"/>
                <a:ea typeface="メイリオ" panose="020B0604030504040204" pitchFamily="50" charset="-128"/>
              </a:rPr>
              <a:t>③ 見せるポイントを考える</a:t>
            </a:r>
            <a:endParaRPr lang="ja-JP" altLang="en-US" sz="2000" dirty="0">
              <a:latin typeface="メイリオ" panose="020B0604030504040204" pitchFamily="50" charset="-128"/>
              <a:ea typeface="メイリオ" panose="020B0604030504040204" pitchFamily="50" charset="-128"/>
            </a:endParaRPr>
          </a:p>
        </p:txBody>
      </p:sp>
      <p:sp>
        <p:nvSpPr>
          <p:cNvPr id="25625" name="Text Box 25"/>
          <p:cNvSpPr txBox="1">
            <a:spLocks noChangeArrowheads="1"/>
          </p:cNvSpPr>
          <p:nvPr/>
        </p:nvSpPr>
        <p:spPr bwMode="auto">
          <a:xfrm>
            <a:off x="644526" y="1314450"/>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① テーマを決める</a:t>
            </a:r>
          </a:p>
        </p:txBody>
      </p:sp>
      <p:sp>
        <p:nvSpPr>
          <p:cNvPr id="25626" name="Text Box 26"/>
          <p:cNvSpPr txBox="1">
            <a:spLocks noChangeArrowheads="1"/>
          </p:cNvSpPr>
          <p:nvPr/>
        </p:nvSpPr>
        <p:spPr bwMode="auto">
          <a:xfrm>
            <a:off x="622301" y="3212683"/>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③ レイアウトの基本配置を決める</a:t>
            </a:r>
            <a:endParaRPr lang="ja-JP" altLang="en-US" sz="2000" dirty="0">
              <a:latin typeface="メイリオ" panose="020B0604030504040204" pitchFamily="50" charset="-128"/>
              <a:ea typeface="メイリオ" panose="020B0604030504040204" pitchFamily="50" charset="-128"/>
            </a:endParaRPr>
          </a:p>
        </p:txBody>
      </p:sp>
      <p:sp>
        <p:nvSpPr>
          <p:cNvPr id="12" name="Line 18"/>
          <p:cNvSpPr>
            <a:spLocks noChangeShapeType="1"/>
          </p:cNvSpPr>
          <p:nvPr/>
        </p:nvSpPr>
        <p:spPr bwMode="auto">
          <a:xfrm>
            <a:off x="2747964" y="361279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3" name="Text Box 26"/>
          <p:cNvSpPr txBox="1">
            <a:spLocks noChangeArrowheads="1"/>
          </p:cNvSpPr>
          <p:nvPr/>
        </p:nvSpPr>
        <p:spPr bwMode="auto">
          <a:xfrm>
            <a:off x="622301" y="3944342"/>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a:latin typeface="メイリオ" panose="020B0604030504040204" pitchFamily="50" charset="-128"/>
                <a:ea typeface="メイリオ" panose="020B0604030504040204" pitchFamily="50" charset="-128"/>
              </a:rPr>
              <a:t>④</a:t>
            </a:r>
            <a:r>
              <a:rPr lang="ja-JP" altLang="en-US" sz="2000" dirty="0" smtClean="0">
                <a:latin typeface="メイリオ" panose="020B0604030504040204" pitchFamily="50" charset="-128"/>
                <a:ea typeface="メイリオ" panose="020B0604030504040204" pitchFamily="50" charset="-128"/>
              </a:rPr>
              <a:t> 素材</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文字などを配置する</a:t>
            </a:r>
            <a:endParaRPr lang="ja-JP" altLang="en-US" sz="2000" dirty="0">
              <a:latin typeface="メイリオ" panose="020B0604030504040204" pitchFamily="50" charset="-128"/>
              <a:ea typeface="メイリオ" panose="020B0604030504040204" pitchFamily="50" charset="-128"/>
            </a:endParaRPr>
          </a:p>
        </p:txBody>
      </p:sp>
      <p:sp>
        <p:nvSpPr>
          <p:cNvPr id="14" name="Line 18"/>
          <p:cNvSpPr>
            <a:spLocks noChangeShapeType="1"/>
          </p:cNvSpPr>
          <p:nvPr/>
        </p:nvSpPr>
        <p:spPr bwMode="auto">
          <a:xfrm>
            <a:off x="2770189" y="4344452"/>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15" name="Text Box 26"/>
          <p:cNvSpPr txBox="1">
            <a:spLocks noChangeArrowheads="1"/>
          </p:cNvSpPr>
          <p:nvPr/>
        </p:nvSpPr>
        <p:spPr bwMode="auto">
          <a:xfrm>
            <a:off x="644526" y="4676001"/>
            <a:ext cx="442595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000" dirty="0" smtClean="0">
                <a:latin typeface="メイリオ" panose="020B0604030504040204" pitchFamily="50" charset="-128"/>
                <a:ea typeface="メイリオ" panose="020B0604030504040204" pitchFamily="50" charset="-128"/>
              </a:rPr>
              <a:t>⑤ 全体の調整をする。</a:t>
            </a:r>
            <a:endParaRPr lang="ja-JP" altLang="en-US" sz="2000"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5</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文房具の歴史</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762000" y="4847341"/>
            <a:ext cx="75292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主要なイラストを解かり易く配置・解説したシンプルな作り。</a:t>
            </a:r>
            <a:endParaRPr lang="en-US" altLang="ja-JP" sz="2400" dirty="0">
              <a:latin typeface="メイリオ" panose="020B0604030504040204" pitchFamily="50" charset="-128"/>
              <a:ea typeface="メイリオ" panose="020B0604030504040204" pitchFamily="50" charset="-128"/>
            </a:endParaRPr>
          </a:p>
        </p:txBody>
      </p:sp>
      <p:pic>
        <p:nvPicPr>
          <p:cNvPr id="43010" name="Picture 2" descr="イン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2962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762000" y="5693832"/>
            <a:ext cx="7529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smtClean="0">
                <a:latin typeface="メイリオ" panose="020B0604030504040204" pitchFamily="50" charset="-128"/>
                <a:ea typeface="メイリオ" panose="020B0604030504040204" pitchFamily="50" charset="-128"/>
              </a:rPr>
              <a:t>図参照</a:t>
            </a:r>
            <a:r>
              <a:rPr lang="en-US" altLang="ja-JP" dirty="0" smtClean="0">
                <a:latin typeface="メイリオ" panose="020B0604030504040204" pitchFamily="50" charset="-128"/>
                <a:ea typeface="メイリオ" panose="020B0604030504040204" pitchFamily="50" charset="-128"/>
              </a:rPr>
              <a:t>:https://hataraku.vivivit.com/works/infographics</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9788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6</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iPod</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iPhone</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iPad</a:t>
            </a:r>
            <a:r>
              <a:rPr lang="ja-JP" altLang="en-US" sz="2800" dirty="0">
                <a:latin typeface="メイリオ" panose="020B0604030504040204" pitchFamily="50" charset="-128"/>
                <a:ea typeface="メイリオ" panose="020B0604030504040204" pitchFamily="50" charset="-128"/>
              </a:rPr>
              <a:t>の年表（系図</a:t>
            </a:r>
            <a:r>
              <a:rPr lang="ja-JP" altLang="en-US" sz="2800" dirty="0" smtClean="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564243" y="5223117"/>
            <a:ext cx="7529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a:latin typeface="メイリオ" panose="020B0604030504040204" pitchFamily="50" charset="-128"/>
                <a:ea typeface="メイリオ" panose="020B0604030504040204" pitchFamily="50" charset="-128"/>
              </a:rPr>
              <a:t>複雑</a:t>
            </a:r>
            <a:r>
              <a:rPr lang="ja-JP" altLang="en-US" sz="2400" dirty="0" smtClean="0">
                <a:latin typeface="メイリオ" panose="020B0604030504040204" pitchFamily="50" charset="-128"/>
                <a:ea typeface="メイリオ" panose="020B0604030504040204" pitchFamily="50" charset="-128"/>
              </a:rPr>
              <a:t>で多量の情報を関連付けて把握できる内容。</a:t>
            </a:r>
            <a:endParaRPr lang="en-US" altLang="ja-JP" sz="24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762000" y="6060559"/>
            <a:ext cx="7529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smtClean="0">
                <a:latin typeface="メイリオ" panose="020B0604030504040204" pitchFamily="50" charset="-128"/>
                <a:ea typeface="メイリオ" panose="020B0604030504040204" pitchFamily="50" charset="-128"/>
              </a:rPr>
              <a:t>図参照</a:t>
            </a:r>
            <a:r>
              <a:rPr lang="en-US" altLang="ja-JP" dirty="0" smtClean="0">
                <a:latin typeface="メイリオ" panose="020B0604030504040204" pitchFamily="50" charset="-128"/>
                <a:ea typeface="メイリオ" panose="020B0604030504040204" pitchFamily="50" charset="-128"/>
              </a:rPr>
              <a:t>:http://arigato-ipod.com/collection-chronology.html</a:t>
            </a:r>
            <a:endParaRPr lang="en-US" altLang="ja-JP"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936399" y="1268159"/>
            <a:ext cx="4465708" cy="3579182"/>
          </a:xfrm>
          <a:prstGeom prst="rect">
            <a:avLst/>
          </a:prstGeom>
        </p:spPr>
      </p:pic>
    </p:spTree>
    <p:extLst>
      <p:ext uri="{BB962C8B-B14F-4D97-AF65-F5344CB8AC3E}">
        <p14:creationId xmlns:p14="http://schemas.microsoft.com/office/powerpoint/2010/main" val="428150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7</a:t>
            </a:fld>
            <a:endParaRPr lang="en-US" altLang="ja-JP"/>
          </a:p>
        </p:txBody>
      </p:sp>
      <p:sp>
        <p:nvSpPr>
          <p:cNvPr id="5124" name="Text Box 4"/>
          <p:cNvSpPr txBox="1">
            <a:spLocks noChangeArrowheads="1"/>
          </p:cNvSpPr>
          <p:nvPr/>
        </p:nvSpPr>
        <p:spPr bwMode="auto">
          <a:xfrm>
            <a:off x="137886" y="418983"/>
            <a:ext cx="8777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化物語</a:t>
            </a:r>
            <a:r>
              <a:rPr lang="en-US" altLang="ja-JP" sz="2800" dirty="0" smtClean="0">
                <a:latin typeface="メイリオ" panose="020B0604030504040204" pitchFamily="50" charset="-128"/>
                <a:ea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rPr>
              <a:t>阿良々木暦 高校生活最後の</a:t>
            </a:r>
            <a:r>
              <a:rPr lang="en-US" altLang="ja-JP" sz="2800" dirty="0" smtClean="0">
                <a:latin typeface="メイリオ" panose="020B0604030504040204" pitchFamily="50" charset="-128"/>
                <a:ea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rPr>
              <a:t>年</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564243" y="5652353"/>
            <a:ext cx="7529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アニメのストーリーを</a:t>
            </a:r>
            <a:r>
              <a:rPr lang="en-US" altLang="ja-JP" sz="2400" dirty="0" smtClean="0">
                <a:latin typeface="メイリオ" panose="020B0604030504040204" pitchFamily="50" charset="-128"/>
                <a:ea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rPr>
              <a:t>年間の年表形式で表現。</a:t>
            </a:r>
            <a:endParaRPr lang="en-US" altLang="ja-JP" sz="24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762000" y="6176736"/>
            <a:ext cx="7529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smtClean="0">
                <a:latin typeface="メイリオ" panose="020B0604030504040204" pitchFamily="50" charset="-128"/>
                <a:ea typeface="メイリオ" panose="020B0604030504040204" pitchFamily="50" charset="-128"/>
              </a:rPr>
              <a:t>図参照</a:t>
            </a:r>
            <a:r>
              <a:rPr lang="en-US" altLang="ja-JP" dirty="0" smtClean="0">
                <a:latin typeface="メイリオ" panose="020B0604030504040204" pitchFamily="50" charset="-128"/>
                <a:ea typeface="メイリオ" panose="020B0604030504040204" pitchFamily="50" charset="-128"/>
              </a:rPr>
              <a:t>:https://www.monogatari-series.com/chronology.html</a:t>
            </a:r>
            <a:endParaRPr lang="en-US" altLang="ja-JP"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2"/>
          <a:stretch>
            <a:fillRect/>
          </a:stretch>
        </p:blipFill>
        <p:spPr>
          <a:xfrm>
            <a:off x="1287916" y="1030488"/>
            <a:ext cx="5610225" cy="4562475"/>
          </a:xfrm>
          <a:prstGeom prst="rect">
            <a:avLst/>
          </a:prstGeom>
        </p:spPr>
      </p:pic>
    </p:spTree>
    <p:extLst>
      <p:ext uri="{BB962C8B-B14F-4D97-AF65-F5344CB8AC3E}">
        <p14:creationId xmlns:p14="http://schemas.microsoft.com/office/powerpoint/2010/main" val="3521193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fld id="{75D32185-F0D1-462F-8941-B4C0244E291C}" type="slidenum">
              <a:rPr lang="en-US" altLang="ja-JP"/>
              <a:pPr/>
              <a:t>8</a:t>
            </a:fld>
            <a:endParaRPr lang="en-US" altLang="ja-JP"/>
          </a:p>
        </p:txBody>
      </p:sp>
      <p:sp>
        <p:nvSpPr>
          <p:cNvPr id="5124" name="Text Box 4"/>
          <p:cNvSpPr txBox="1">
            <a:spLocks noChangeArrowheads="1"/>
          </p:cNvSpPr>
          <p:nvPr/>
        </p:nvSpPr>
        <p:spPr bwMode="auto">
          <a:xfrm>
            <a:off x="366486" y="4064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dirty="0" smtClean="0">
                <a:latin typeface="メイリオ" panose="020B0604030504040204" pitchFamily="50" charset="-128"/>
                <a:ea typeface="メイリオ" panose="020B0604030504040204" pitchFamily="50" charset="-128"/>
              </a:rPr>
              <a:t>サンプル</a:t>
            </a:r>
            <a:r>
              <a:rPr lang="en-US" altLang="ja-JP" sz="28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一目でわかる乃木坂</a:t>
            </a:r>
            <a:r>
              <a:rPr lang="en-US" altLang="ja-JP" sz="2800" dirty="0" smtClean="0">
                <a:latin typeface="メイリオ" panose="020B0604030504040204" pitchFamily="50" charset="-128"/>
                <a:ea typeface="メイリオ" panose="020B0604030504040204" pitchFamily="50" charset="-128"/>
              </a:rPr>
              <a:t>46</a:t>
            </a:r>
            <a:endParaRPr lang="en-US" altLang="ja-JP" sz="2800" dirty="0">
              <a:latin typeface="メイリオ" panose="020B0604030504040204" pitchFamily="50" charset="-128"/>
              <a:ea typeface="メイリオ" panose="020B0604030504040204" pitchFamily="50" charset="-128"/>
            </a:endParaRPr>
          </a:p>
        </p:txBody>
      </p:sp>
      <p:sp>
        <p:nvSpPr>
          <p:cNvPr id="7" name="Text Box 4"/>
          <p:cNvSpPr txBox="1">
            <a:spLocks noChangeArrowheads="1"/>
          </p:cNvSpPr>
          <p:nvPr/>
        </p:nvSpPr>
        <p:spPr bwMode="auto">
          <a:xfrm>
            <a:off x="762000" y="5287726"/>
            <a:ext cx="752928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400" dirty="0" smtClean="0">
                <a:latin typeface="メイリオ" panose="020B0604030504040204" pitchFamily="50" charset="-128"/>
                <a:ea typeface="メイリオ" panose="020B0604030504040204" pitchFamily="50" charset="-128"/>
              </a:rPr>
              <a:t>メンバーの加入・脱退の時期を一目で見て理解できる目的で作られて者</a:t>
            </a:r>
            <a:endParaRPr lang="en-US" altLang="ja-JP" sz="24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762000" y="6245225"/>
            <a:ext cx="7529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smtClean="0">
                <a:latin typeface="メイリオ" panose="020B0604030504040204" pitchFamily="50" charset="-128"/>
                <a:ea typeface="メイリオ" panose="020B0604030504040204" pitchFamily="50" charset="-128"/>
              </a:rPr>
              <a:t>図参照</a:t>
            </a:r>
            <a:r>
              <a:rPr lang="en-US" altLang="ja-JP" dirty="0" smtClean="0">
                <a:latin typeface="メイリオ" panose="020B0604030504040204" pitchFamily="50" charset="-128"/>
                <a:ea typeface="メイリオ" panose="020B0604030504040204" pitchFamily="50" charset="-128"/>
              </a:rPr>
              <a:t>:https://note.com/</a:t>
            </a:r>
            <a:r>
              <a:rPr lang="en-US" altLang="ja-JP" dirty="0" err="1" smtClean="0">
                <a:latin typeface="メイリオ" panose="020B0604030504040204" pitchFamily="50" charset="-128"/>
                <a:ea typeface="メイリオ" panose="020B0604030504040204" pitchFamily="50" charset="-128"/>
              </a:rPr>
              <a:t>anosaka</a:t>
            </a:r>
            <a:r>
              <a:rPr lang="en-US" altLang="ja-JP" dirty="0" smtClean="0">
                <a:latin typeface="メイリオ" panose="020B0604030504040204" pitchFamily="50" charset="-128"/>
                <a:ea typeface="メイリオ" panose="020B0604030504040204" pitchFamily="50" charset="-128"/>
              </a:rPr>
              <a:t>/n/n41abe9a0f54d</a:t>
            </a:r>
            <a:endParaRPr lang="en-US" altLang="ja-JP" dirty="0">
              <a:latin typeface="メイリオ" panose="020B0604030504040204" pitchFamily="50" charset="-128"/>
              <a:ea typeface="メイリオ" panose="020B0604030504040204" pitchFamily="50" charset="-128"/>
            </a:endParaRPr>
          </a:p>
        </p:txBody>
      </p:sp>
      <p:pic>
        <p:nvPicPr>
          <p:cNvPr id="49154" name="Picture 2" descr="見出し画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14" y="1111681"/>
            <a:ext cx="7311571" cy="382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40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4744</TotalTime>
  <Words>340</Words>
  <Application>Microsoft Office PowerPoint</Application>
  <PresentationFormat>画面に合わせる (4:3)</PresentationFormat>
  <Paragraphs>46</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Arial</vt:lpstr>
      <vt:lpstr>ＭＳ Ｐゴシック</vt:lpstr>
      <vt:lpstr>ＭＳ Ｐ明朝</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gohome8</cp:lastModifiedBy>
  <cp:revision>57</cp:revision>
  <cp:lastPrinted>1601-01-01T00:00:00Z</cp:lastPrinted>
  <dcterms:created xsi:type="dcterms:W3CDTF">2014-03-24T13:08:44Z</dcterms:created>
  <dcterms:modified xsi:type="dcterms:W3CDTF">2021-01-03T11:25:13Z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