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6" r:id="rId2"/>
    <p:sldId id="303" r:id="rId3"/>
    <p:sldId id="302"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Lst>
  <p:sldSz cx="9144000" cy="6858000" type="screen4x3"/>
  <p:notesSz cx="7099300" cy="10234613"/>
  <p:defaultTextStyle>
    <a:defPPr>
      <a:defRPr lang="ja-JP"/>
    </a:defPPr>
    <a:lvl1pPr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DDDDD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62" d="100"/>
          <a:sy n="62" d="100"/>
        </p:scale>
        <p:origin x="159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a:defRPr sz="1300"/>
            </a:lvl1pPr>
          </a:lstStyle>
          <a:p>
            <a:endParaRPr lang="en-US" altLang="ja-JP"/>
          </a:p>
        </p:txBody>
      </p:sp>
      <p:sp>
        <p:nvSpPr>
          <p:cNvPr id="13315" name="Rectangle 3"/>
          <p:cNvSpPr>
            <a:spLocks noGrp="1" noChangeArrowheads="1"/>
          </p:cNvSpPr>
          <p:nvPr>
            <p:ph type="dt" idx="1"/>
          </p:nvPr>
        </p:nvSpPr>
        <p:spPr bwMode="auto">
          <a:xfrm>
            <a:off x="4021294" y="0"/>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a:defRPr sz="1300"/>
            </a:lvl1pPr>
          </a:lstStyle>
          <a:p>
            <a:endParaRPr lang="en-US" altLang="ja-JP"/>
          </a:p>
        </p:txBody>
      </p:sp>
      <p:sp>
        <p:nvSpPr>
          <p:cNvPr id="1331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9930" y="4861441"/>
            <a:ext cx="5679440"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3318" name="Rectangle 6"/>
          <p:cNvSpPr>
            <a:spLocks noGrp="1" noChangeArrowheads="1"/>
          </p:cNvSpPr>
          <p:nvPr>
            <p:ph type="ftr" sz="quarter" idx="4"/>
          </p:nvPr>
        </p:nvSpPr>
        <p:spPr bwMode="auto">
          <a:xfrm>
            <a:off x="0"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a:defRPr sz="1300"/>
            </a:lvl1pPr>
          </a:lstStyle>
          <a:p>
            <a:endParaRPr lang="en-US" altLang="ja-JP"/>
          </a:p>
        </p:txBody>
      </p:sp>
      <p:sp>
        <p:nvSpPr>
          <p:cNvPr id="13319" name="Rectangle 7"/>
          <p:cNvSpPr>
            <a:spLocks noGrp="1" noChangeArrowheads="1"/>
          </p:cNvSpPr>
          <p:nvPr>
            <p:ph type="sldNum" sz="quarter" idx="5"/>
          </p:nvPr>
        </p:nvSpPr>
        <p:spPr bwMode="auto">
          <a:xfrm>
            <a:off x="4021294" y="9721106"/>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a:defRPr sz="1300"/>
            </a:lvl1pPr>
          </a:lstStyle>
          <a:p>
            <a:fld id="{78DBCE9A-26CC-4D07-A209-6BB131C1C5BE}"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3CBC06A1-2E29-468E-944F-C6BB68756824}" type="slidenum">
              <a:rPr lang="en-US" altLang="ja-JP"/>
              <a:pPr/>
              <a:t>‹#›</a:t>
            </a:fld>
            <a:endParaRPr lang="en-US" altLang="ja-JP"/>
          </a:p>
        </p:txBody>
      </p:sp>
    </p:spTree>
    <p:extLst>
      <p:ext uri="{BB962C8B-B14F-4D97-AF65-F5344CB8AC3E}">
        <p14:creationId xmlns:p14="http://schemas.microsoft.com/office/powerpoint/2010/main" val="2626423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74B7B7AF-DAA1-4AED-9B3F-FDF7A5F20F34}" type="slidenum">
              <a:rPr lang="en-US" altLang="ja-JP"/>
              <a:pPr/>
              <a:t>‹#›</a:t>
            </a:fld>
            <a:endParaRPr lang="en-US" altLang="ja-JP"/>
          </a:p>
        </p:txBody>
      </p:sp>
    </p:spTree>
    <p:extLst>
      <p:ext uri="{BB962C8B-B14F-4D97-AF65-F5344CB8AC3E}">
        <p14:creationId xmlns:p14="http://schemas.microsoft.com/office/powerpoint/2010/main" val="200830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FBBA63BE-EF9C-481B-A0CF-F9F6D35C322A}" type="slidenum">
              <a:rPr lang="en-US" altLang="ja-JP"/>
              <a:pPr/>
              <a:t>‹#›</a:t>
            </a:fld>
            <a:endParaRPr lang="en-US" altLang="ja-JP"/>
          </a:p>
        </p:txBody>
      </p:sp>
    </p:spTree>
    <p:extLst>
      <p:ext uri="{BB962C8B-B14F-4D97-AF65-F5344CB8AC3E}">
        <p14:creationId xmlns:p14="http://schemas.microsoft.com/office/powerpoint/2010/main" val="273911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44F9F440-CD72-4B90-8F0F-DCDDDDF73D90}" type="slidenum">
              <a:rPr lang="en-US" altLang="ja-JP"/>
              <a:pPr/>
              <a:t>‹#›</a:t>
            </a:fld>
            <a:endParaRPr lang="en-US" altLang="ja-JP"/>
          </a:p>
        </p:txBody>
      </p:sp>
    </p:spTree>
    <p:extLst>
      <p:ext uri="{BB962C8B-B14F-4D97-AF65-F5344CB8AC3E}">
        <p14:creationId xmlns:p14="http://schemas.microsoft.com/office/powerpoint/2010/main" val="305000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a:t>©Go Ota, 2014</a:t>
            </a:r>
          </a:p>
        </p:txBody>
      </p:sp>
      <p:sp>
        <p:nvSpPr>
          <p:cNvPr id="6" name="スライド番号プレースホルダー 5"/>
          <p:cNvSpPr>
            <a:spLocks noGrp="1"/>
          </p:cNvSpPr>
          <p:nvPr>
            <p:ph type="sldNum" sz="quarter" idx="12"/>
          </p:nvPr>
        </p:nvSpPr>
        <p:spPr/>
        <p:txBody>
          <a:bodyPr/>
          <a:lstStyle>
            <a:lvl1pPr>
              <a:defRPr/>
            </a:lvl1pPr>
          </a:lstStyle>
          <a:p>
            <a:fld id="{8D6470D5-5D0E-48EB-8541-AB3085A30992}" type="slidenum">
              <a:rPr lang="en-US" altLang="ja-JP"/>
              <a:pPr/>
              <a:t>‹#›</a:t>
            </a:fld>
            <a:endParaRPr lang="en-US" altLang="ja-JP"/>
          </a:p>
        </p:txBody>
      </p:sp>
    </p:spTree>
    <p:extLst>
      <p:ext uri="{BB962C8B-B14F-4D97-AF65-F5344CB8AC3E}">
        <p14:creationId xmlns:p14="http://schemas.microsoft.com/office/powerpoint/2010/main" val="148488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EA816AB5-DC4E-4EDB-8B44-EC4FA1C870FD}" type="slidenum">
              <a:rPr lang="en-US" altLang="ja-JP"/>
              <a:pPr/>
              <a:t>‹#›</a:t>
            </a:fld>
            <a:endParaRPr lang="en-US" altLang="ja-JP"/>
          </a:p>
        </p:txBody>
      </p:sp>
    </p:spTree>
    <p:extLst>
      <p:ext uri="{BB962C8B-B14F-4D97-AF65-F5344CB8AC3E}">
        <p14:creationId xmlns:p14="http://schemas.microsoft.com/office/powerpoint/2010/main" val="1047356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a:t>©Go Ota, 2014</a:t>
            </a:r>
          </a:p>
        </p:txBody>
      </p:sp>
      <p:sp>
        <p:nvSpPr>
          <p:cNvPr id="9" name="スライド番号プレースホルダー 8"/>
          <p:cNvSpPr>
            <a:spLocks noGrp="1"/>
          </p:cNvSpPr>
          <p:nvPr>
            <p:ph type="sldNum" sz="quarter" idx="12"/>
          </p:nvPr>
        </p:nvSpPr>
        <p:spPr/>
        <p:txBody>
          <a:bodyPr/>
          <a:lstStyle>
            <a:lvl1pPr>
              <a:defRPr/>
            </a:lvl1pPr>
          </a:lstStyle>
          <a:p>
            <a:fld id="{18F62C6E-9574-45E1-93AA-31E0239150AC}" type="slidenum">
              <a:rPr lang="en-US" altLang="ja-JP"/>
              <a:pPr/>
              <a:t>‹#›</a:t>
            </a:fld>
            <a:endParaRPr lang="en-US" altLang="ja-JP"/>
          </a:p>
        </p:txBody>
      </p:sp>
    </p:spTree>
    <p:extLst>
      <p:ext uri="{BB962C8B-B14F-4D97-AF65-F5344CB8AC3E}">
        <p14:creationId xmlns:p14="http://schemas.microsoft.com/office/powerpoint/2010/main" val="270844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a:t>©Go Ota, 2014</a:t>
            </a:r>
          </a:p>
        </p:txBody>
      </p:sp>
      <p:sp>
        <p:nvSpPr>
          <p:cNvPr id="5" name="スライド番号プレースホルダー 4"/>
          <p:cNvSpPr>
            <a:spLocks noGrp="1"/>
          </p:cNvSpPr>
          <p:nvPr>
            <p:ph type="sldNum" sz="quarter" idx="12"/>
          </p:nvPr>
        </p:nvSpPr>
        <p:spPr/>
        <p:txBody>
          <a:bodyPr/>
          <a:lstStyle>
            <a:lvl1pPr>
              <a:defRPr/>
            </a:lvl1pPr>
          </a:lstStyle>
          <a:p>
            <a:fld id="{028BC237-DBDE-420D-AECA-8364B4EDD3AF}" type="slidenum">
              <a:rPr lang="en-US" altLang="ja-JP"/>
              <a:pPr/>
              <a:t>‹#›</a:t>
            </a:fld>
            <a:endParaRPr lang="en-US" altLang="ja-JP"/>
          </a:p>
        </p:txBody>
      </p:sp>
    </p:spTree>
    <p:extLst>
      <p:ext uri="{BB962C8B-B14F-4D97-AF65-F5344CB8AC3E}">
        <p14:creationId xmlns:p14="http://schemas.microsoft.com/office/powerpoint/2010/main" val="4137178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a:t>©Go Ota, 2014</a:t>
            </a:r>
          </a:p>
        </p:txBody>
      </p:sp>
      <p:sp>
        <p:nvSpPr>
          <p:cNvPr id="4" name="スライド番号プレースホルダー 3"/>
          <p:cNvSpPr>
            <a:spLocks noGrp="1"/>
          </p:cNvSpPr>
          <p:nvPr>
            <p:ph type="sldNum" sz="quarter" idx="12"/>
          </p:nvPr>
        </p:nvSpPr>
        <p:spPr/>
        <p:txBody>
          <a:bodyPr/>
          <a:lstStyle>
            <a:lvl1pPr>
              <a:defRPr/>
            </a:lvl1pPr>
          </a:lstStyle>
          <a:p>
            <a:fld id="{D3595991-7668-49DD-A5BE-AB06A8396E7C}" type="slidenum">
              <a:rPr lang="en-US" altLang="ja-JP"/>
              <a:pPr/>
              <a:t>‹#›</a:t>
            </a:fld>
            <a:endParaRPr lang="en-US" altLang="ja-JP"/>
          </a:p>
        </p:txBody>
      </p:sp>
    </p:spTree>
    <p:extLst>
      <p:ext uri="{BB962C8B-B14F-4D97-AF65-F5344CB8AC3E}">
        <p14:creationId xmlns:p14="http://schemas.microsoft.com/office/powerpoint/2010/main" val="83978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CFBAC9A7-40DF-4E74-940E-F7C797B4EED2}" type="slidenum">
              <a:rPr lang="en-US" altLang="ja-JP"/>
              <a:pPr/>
              <a:t>‹#›</a:t>
            </a:fld>
            <a:endParaRPr lang="en-US" altLang="ja-JP"/>
          </a:p>
        </p:txBody>
      </p:sp>
    </p:spTree>
    <p:extLst>
      <p:ext uri="{BB962C8B-B14F-4D97-AF65-F5344CB8AC3E}">
        <p14:creationId xmlns:p14="http://schemas.microsoft.com/office/powerpoint/2010/main" val="191141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a:t>©Go Ota, 2014</a:t>
            </a:r>
          </a:p>
        </p:txBody>
      </p:sp>
      <p:sp>
        <p:nvSpPr>
          <p:cNvPr id="7" name="スライド番号プレースホルダー 6"/>
          <p:cNvSpPr>
            <a:spLocks noGrp="1"/>
          </p:cNvSpPr>
          <p:nvPr>
            <p:ph type="sldNum" sz="quarter" idx="12"/>
          </p:nvPr>
        </p:nvSpPr>
        <p:spPr/>
        <p:txBody>
          <a:bodyPr/>
          <a:lstStyle>
            <a:lvl1pPr>
              <a:defRPr/>
            </a:lvl1pPr>
          </a:lstStyle>
          <a:p>
            <a:fld id="{EB66ABAE-DBEC-4A08-A006-BFF2E9BC9990}" type="slidenum">
              <a:rPr lang="en-US" altLang="ja-JP"/>
              <a:pPr/>
              <a:t>‹#›</a:t>
            </a:fld>
            <a:endParaRPr lang="en-US" altLang="ja-JP"/>
          </a:p>
        </p:txBody>
      </p:sp>
    </p:spTree>
    <p:extLst>
      <p:ext uri="{BB962C8B-B14F-4D97-AF65-F5344CB8AC3E}">
        <p14:creationId xmlns:p14="http://schemas.microsoft.com/office/powerpoint/2010/main" val="2046424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kumimoji="0"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400"/>
            </a:lvl1pPr>
          </a:lstStyle>
          <a:p>
            <a:r>
              <a:rPr lang="en-US" altLang="ja-JP"/>
              <a:t>©Go Ota, 2014</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400"/>
            </a:lvl1pPr>
          </a:lstStyle>
          <a:p>
            <a:fld id="{A281DAC3-8FD3-480A-9019-E5AF7701C6E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8.jpe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mega.nz/"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3.jpe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6.jpe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9A7A010-845A-4424-BF92-42B1563FBE04}"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5124" name="Text Box 4"/>
          <p:cNvSpPr txBox="1">
            <a:spLocks noChangeArrowheads="1"/>
          </p:cNvSpPr>
          <p:nvPr/>
        </p:nvSpPr>
        <p:spPr bwMode="auto">
          <a:xfrm>
            <a:off x="609600" y="304800"/>
            <a:ext cx="7696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3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スマホの中の写真をすぐに探せますか</a:t>
            </a:r>
            <a:br>
              <a:rPr kumimoji="1" lang="ja-JP" altLang="en-US" sz="3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br>
            <a:r>
              <a:rPr kumimoji="1" lang="ja-JP" altLang="en-US" sz="3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1" lang="en-US" altLang="ja-JP" sz="3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1" lang="ja-JP" altLang="en-US" sz="32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フォルダーとファイルの整理</a:t>
            </a:r>
          </a:p>
        </p:txBody>
      </p:sp>
      <p:sp>
        <p:nvSpPr>
          <p:cNvPr id="5131" name="Text Box 11"/>
          <p:cNvSpPr txBox="1">
            <a:spLocks noChangeArrowheads="1"/>
          </p:cNvSpPr>
          <p:nvPr/>
        </p:nvSpPr>
        <p:spPr bwMode="auto">
          <a:xfrm>
            <a:off x="5288280" y="6248400"/>
            <a:ext cx="2865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 Go Ota, </a:t>
            </a:r>
            <a:r>
              <a:rPr kumimoji="1" lang="en-US" altLang="ja-JP"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2014,2020</a:t>
            </a:r>
            <a:endParaRPr kumimoji="1" lang="en-US" altLang="ja-JP"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5137" name="Picture 17" descr="A08_hyous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514600"/>
            <a:ext cx="2028825" cy="3486150"/>
          </a:xfrm>
          <a:prstGeom prst="rect">
            <a:avLst/>
          </a:prstGeom>
          <a:noFill/>
          <a:extLst>
            <a:ext uri="{909E8E84-426E-40DD-AFC4-6F175D3DCCD1}">
              <a14:hiddenFill xmlns:a14="http://schemas.microsoft.com/office/drawing/2010/main">
                <a:solidFill>
                  <a:srgbClr val="FFFFFF"/>
                </a:solidFill>
              </a14:hiddenFill>
            </a:ext>
          </a:extLst>
        </p:spPr>
      </p:pic>
      <p:pic>
        <p:nvPicPr>
          <p:cNvPr id="5138" name="Picture 18" descr="A08_hyous2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2514600"/>
            <a:ext cx="2924175" cy="3467100"/>
          </a:xfrm>
          <a:prstGeom prst="rect">
            <a:avLst/>
          </a:prstGeom>
          <a:noFill/>
          <a:extLst>
            <a:ext uri="{909E8E84-426E-40DD-AFC4-6F175D3DCCD1}">
              <a14:hiddenFill xmlns:a14="http://schemas.microsoft.com/office/drawing/2010/main">
                <a:solidFill>
                  <a:srgbClr val="FFFFFF"/>
                </a:solidFill>
              </a14:hiddenFill>
            </a:ext>
          </a:extLst>
        </p:spPr>
      </p:pic>
      <p:sp>
        <p:nvSpPr>
          <p:cNvPr id="5140" name="AutoShape 20"/>
          <p:cNvSpPr>
            <a:spLocks noChangeArrowheads="1"/>
          </p:cNvSpPr>
          <p:nvPr/>
        </p:nvSpPr>
        <p:spPr bwMode="auto">
          <a:xfrm>
            <a:off x="762000" y="1524000"/>
            <a:ext cx="2057400" cy="762000"/>
          </a:xfrm>
          <a:prstGeom prst="wedgeRectCallout">
            <a:avLst>
              <a:gd name="adj1" fmla="val -21528"/>
              <a:gd name="adj2" fmla="val 891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写真が多すぎて、みつからないよ</a:t>
            </a:r>
          </a:p>
        </p:txBody>
      </p:sp>
      <p:sp>
        <p:nvSpPr>
          <p:cNvPr id="5141" name="AutoShape 21"/>
          <p:cNvSpPr>
            <a:spLocks noChangeArrowheads="1"/>
          </p:cNvSpPr>
          <p:nvPr/>
        </p:nvSpPr>
        <p:spPr bwMode="auto">
          <a:xfrm>
            <a:off x="5334000" y="1600200"/>
            <a:ext cx="2514600" cy="762000"/>
          </a:xfrm>
          <a:prstGeom prst="wedgeRectCallout">
            <a:avLst>
              <a:gd name="adj1" fmla="val 15477"/>
              <a:gd name="adj2" fmla="val 7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ファイルが多すぎて、みつからないよ</a:t>
            </a:r>
          </a:p>
        </p:txBody>
      </p:sp>
      <p:sp>
        <p:nvSpPr>
          <p:cNvPr id="5142" name="AutoShape 22"/>
          <p:cNvSpPr>
            <a:spLocks noChangeArrowheads="1"/>
          </p:cNvSpPr>
          <p:nvPr/>
        </p:nvSpPr>
        <p:spPr bwMode="auto">
          <a:xfrm>
            <a:off x="3276600" y="3200400"/>
            <a:ext cx="1905000" cy="381000"/>
          </a:xfrm>
          <a:prstGeom prst="rightArrow">
            <a:avLst>
              <a:gd name="adj1" fmla="val 50000"/>
              <a:gd name="adj2" fmla="val 102083"/>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143" name="Text Box 23"/>
          <p:cNvSpPr txBox="1">
            <a:spLocks noChangeArrowheads="1"/>
          </p:cNvSpPr>
          <p:nvPr/>
        </p:nvSpPr>
        <p:spPr bwMode="auto">
          <a:xfrm>
            <a:off x="2849880" y="3825240"/>
            <a:ext cx="24384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フォルダーやファイルの整理方法を知らないで大人になって会社に入ると</a:t>
            </a:r>
          </a:p>
        </p:txBody>
      </p:sp>
    </p:spTree>
    <p:extLst>
      <p:ext uri="{BB962C8B-B14F-4D97-AF65-F5344CB8AC3E}">
        <p14:creationId xmlns:p14="http://schemas.microsoft.com/office/powerpoint/2010/main" val="478321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7173907-CF04-43F3-8B07-2798814803FC}"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25655" name="Picture 55" descr="A08a_Xassist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 y="4077989"/>
            <a:ext cx="3352800" cy="2092325"/>
          </a:xfrm>
          <a:prstGeom prst="rect">
            <a:avLst/>
          </a:prstGeom>
          <a:noFill/>
          <a:extLst>
            <a:ext uri="{909E8E84-426E-40DD-AFC4-6F175D3DCCD1}">
              <a14:hiddenFill xmlns:a14="http://schemas.microsoft.com/office/drawing/2010/main">
                <a:solidFill>
                  <a:srgbClr val="FFFFFF"/>
                </a:solidFill>
              </a14:hiddenFill>
            </a:ext>
          </a:extLst>
        </p:spPr>
      </p:pic>
      <p:sp>
        <p:nvSpPr>
          <p:cNvPr id="25603" name="Text Box 3"/>
          <p:cNvSpPr txBox="1">
            <a:spLocks noChangeArrowheads="1"/>
          </p:cNvSpPr>
          <p:nvPr/>
        </p:nvSpPr>
        <p:spPr bwMode="auto">
          <a:xfrm>
            <a:off x="304800" y="228600"/>
            <a:ext cx="838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徐々につくっていくドキュメントの場合</a:t>
            </a:r>
          </a:p>
        </p:txBody>
      </p:sp>
      <p:sp>
        <p:nvSpPr>
          <p:cNvPr id="25616" name="AutoShape 16"/>
          <p:cNvSpPr>
            <a:spLocks noChangeArrowheads="1"/>
          </p:cNvSpPr>
          <p:nvPr/>
        </p:nvSpPr>
        <p:spPr bwMode="auto">
          <a:xfrm>
            <a:off x="3733800" y="3124200"/>
            <a:ext cx="4572000" cy="3046114"/>
          </a:xfrm>
          <a:prstGeom prst="wedgeRectCallout">
            <a:avLst>
              <a:gd name="adj1" fmla="val -70417"/>
              <a:gd name="adj2" fmla="val -591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1</a:t>
            </a: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日でできるレポートもあれば、ある程度の期間をかけて作成するものもあります。後者の場合通常、作成変更した日付をファイルの最後につけることが多いです。</a:t>
            </a:r>
            <a:b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また、次の日修正したら、古いファイルは別のフォルダにコピーして残しておき、新しいファイルは新しい日付にファイル名を変更します。</a:t>
            </a:r>
            <a:b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5623" name="Picture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 y="811648"/>
            <a:ext cx="409575" cy="495300"/>
          </a:xfrm>
          <a:prstGeom prst="rect">
            <a:avLst/>
          </a:prstGeom>
          <a:noFill/>
          <a:extLst>
            <a:ext uri="{909E8E84-426E-40DD-AFC4-6F175D3DCCD1}">
              <a14:hiddenFill xmlns:a14="http://schemas.microsoft.com/office/drawing/2010/main">
                <a:solidFill>
                  <a:srgbClr val="FFFFFF"/>
                </a:solidFill>
              </a14:hiddenFill>
            </a:ext>
          </a:extLst>
        </p:spPr>
      </p:pic>
      <p:sp>
        <p:nvSpPr>
          <p:cNvPr id="25626" name="Text Box 26"/>
          <p:cNvSpPr txBox="1">
            <a:spLocks noChangeArrowheads="1"/>
          </p:cNvSpPr>
          <p:nvPr/>
        </p:nvSpPr>
        <p:spPr bwMode="auto">
          <a:xfrm>
            <a:off x="944880" y="887848"/>
            <a:ext cx="83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課題</a:t>
            </a:r>
            <a:r>
              <a:rPr kumimoji="1" lang="en-US" altLang="ja-JP"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01</a:t>
            </a:r>
          </a:p>
        </p:txBody>
      </p:sp>
      <p:sp>
        <p:nvSpPr>
          <p:cNvPr id="25637" name="Line 37"/>
          <p:cNvSpPr>
            <a:spLocks noChangeShapeType="1"/>
          </p:cNvSpPr>
          <p:nvPr/>
        </p:nvSpPr>
        <p:spPr bwMode="auto">
          <a:xfrm>
            <a:off x="1706880" y="1040248"/>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5638" name="Line 38"/>
          <p:cNvSpPr>
            <a:spLocks noChangeShapeType="1"/>
          </p:cNvSpPr>
          <p:nvPr/>
        </p:nvSpPr>
        <p:spPr bwMode="auto">
          <a:xfrm>
            <a:off x="2087880" y="2488048"/>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5643" name="Line 43"/>
          <p:cNvSpPr>
            <a:spLocks noChangeShapeType="1"/>
          </p:cNvSpPr>
          <p:nvPr/>
        </p:nvSpPr>
        <p:spPr bwMode="auto">
          <a:xfrm>
            <a:off x="2087879" y="1040248"/>
            <a:ext cx="5715" cy="1447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5645"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0280" y="811648"/>
            <a:ext cx="376238" cy="457200"/>
          </a:xfrm>
          <a:prstGeom prst="rect">
            <a:avLst/>
          </a:prstGeom>
          <a:noFill/>
          <a:extLst>
            <a:ext uri="{909E8E84-426E-40DD-AFC4-6F175D3DCCD1}">
              <a14:hiddenFill xmlns:a14="http://schemas.microsoft.com/office/drawing/2010/main">
                <a:solidFill>
                  <a:srgbClr val="FFFFFF"/>
                </a:solidFill>
              </a14:hiddenFill>
            </a:ext>
          </a:extLst>
        </p:spPr>
      </p:pic>
      <p:sp>
        <p:nvSpPr>
          <p:cNvPr id="25647" name="Text Box 47"/>
          <p:cNvSpPr txBox="1">
            <a:spLocks noChangeArrowheads="1"/>
          </p:cNvSpPr>
          <p:nvPr/>
        </p:nvSpPr>
        <p:spPr bwMode="auto">
          <a:xfrm>
            <a:off x="2773680" y="887848"/>
            <a:ext cx="41605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情報課題</a:t>
            </a: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07_</a:t>
            </a: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作成中太田</a:t>
            </a: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_0415</a:t>
            </a:r>
          </a:p>
        </p:txBody>
      </p:sp>
      <p:sp>
        <p:nvSpPr>
          <p:cNvPr id="25649" name="Text Box 49"/>
          <p:cNvSpPr txBox="1">
            <a:spLocks noChangeArrowheads="1"/>
          </p:cNvSpPr>
          <p:nvPr/>
        </p:nvSpPr>
        <p:spPr bwMode="auto">
          <a:xfrm>
            <a:off x="3078480" y="1374913"/>
            <a:ext cx="454152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-&gt; </a:t>
            </a: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情報課題</a:t>
            </a: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07_</a:t>
            </a:r>
            <a:r>
              <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最終版太田</a:t>
            </a: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_0510</a:t>
            </a:r>
          </a:p>
        </p:txBody>
      </p:sp>
      <p:pic>
        <p:nvPicPr>
          <p:cNvPr id="25651" name="Picture 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6950" y="2168009"/>
            <a:ext cx="409575" cy="495300"/>
          </a:xfrm>
          <a:prstGeom prst="rect">
            <a:avLst/>
          </a:prstGeom>
          <a:noFill/>
          <a:extLst>
            <a:ext uri="{909E8E84-426E-40DD-AFC4-6F175D3DCCD1}">
              <a14:hiddenFill xmlns:a14="http://schemas.microsoft.com/office/drawing/2010/main">
                <a:solidFill>
                  <a:srgbClr val="FFFFFF"/>
                </a:solidFill>
              </a14:hiddenFill>
            </a:ext>
          </a:extLst>
        </p:spPr>
      </p:pic>
      <p:sp>
        <p:nvSpPr>
          <p:cNvPr id="25653" name="Text Box 53"/>
          <p:cNvSpPr txBox="1">
            <a:spLocks noChangeArrowheads="1"/>
          </p:cNvSpPr>
          <p:nvPr/>
        </p:nvSpPr>
        <p:spPr bwMode="auto">
          <a:xfrm>
            <a:off x="2987040" y="2282308"/>
            <a:ext cx="35661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古いファイル</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(/Old)</a:t>
            </a:r>
          </a:p>
        </p:txBody>
      </p:sp>
    </p:spTree>
    <p:extLst>
      <p:ext uri="{BB962C8B-B14F-4D97-AF65-F5344CB8AC3E}">
        <p14:creationId xmlns:p14="http://schemas.microsoft.com/office/powerpoint/2010/main" val="25204248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7173907-CF04-43F3-8B07-2798814803FC}"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603" name="Text Box 3"/>
          <p:cNvSpPr txBox="1">
            <a:spLocks noChangeArrowheads="1"/>
          </p:cNvSpPr>
          <p:nvPr/>
        </p:nvSpPr>
        <p:spPr bwMode="auto">
          <a:xfrm>
            <a:off x="304800" y="228600"/>
            <a:ext cx="7239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3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フォルダーとファイルの操作</a:t>
            </a:r>
            <a:endPar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3" name="図 2"/>
          <p:cNvPicPr>
            <a:picLocks noChangeAspect="1"/>
          </p:cNvPicPr>
          <p:nvPr/>
        </p:nvPicPr>
        <p:blipFill>
          <a:blip r:embed="rId2"/>
          <a:stretch>
            <a:fillRect/>
          </a:stretch>
        </p:blipFill>
        <p:spPr>
          <a:xfrm>
            <a:off x="1371600" y="705505"/>
            <a:ext cx="4043362" cy="2894738"/>
          </a:xfrm>
          <a:prstGeom prst="rect">
            <a:avLst/>
          </a:prstGeom>
        </p:spPr>
      </p:pic>
      <p:pic>
        <p:nvPicPr>
          <p:cNvPr id="2" name="図 1"/>
          <p:cNvPicPr>
            <a:picLocks noChangeAspect="1"/>
          </p:cNvPicPr>
          <p:nvPr/>
        </p:nvPicPr>
        <p:blipFill>
          <a:blip r:embed="rId3"/>
          <a:stretch>
            <a:fillRect/>
          </a:stretch>
        </p:blipFill>
        <p:spPr>
          <a:xfrm>
            <a:off x="4191000" y="2724795"/>
            <a:ext cx="2686050" cy="1485900"/>
          </a:xfrm>
          <a:prstGeom prst="rect">
            <a:avLst/>
          </a:prstGeom>
        </p:spPr>
      </p:pic>
      <p:sp>
        <p:nvSpPr>
          <p:cNvPr id="18" name="Text Box 3"/>
          <p:cNvSpPr txBox="1">
            <a:spLocks noChangeArrowheads="1"/>
          </p:cNvSpPr>
          <p:nvPr/>
        </p:nvSpPr>
        <p:spPr bwMode="auto">
          <a:xfrm>
            <a:off x="571500" y="4359692"/>
            <a:ext cx="7239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基本的にフォルダーもファイルもオブジェクト</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・コピー</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・名前の変更</a:t>
            </a: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・並ら</a:t>
            </a:r>
            <a:r>
              <a:rPr kumimoji="1" lang="ja-JP" altLang="en-US" sz="2400" b="0" i="0" u="none" strike="noStrike" kern="1200" cap="none" spc="0" normalizeH="0" baseline="0" noProof="0" dirty="0" err="1" smtClean="0">
                <a:ln>
                  <a:noFill/>
                </a:ln>
                <a:solidFill>
                  <a:srgbClr val="000000"/>
                </a:solidFill>
                <a:effectLst/>
                <a:uLnTx/>
                <a:uFillTx/>
                <a:latin typeface="メイリオ" panose="020B0604030504040204" pitchFamily="50" charset="-128"/>
                <a:ea typeface="メイリオ" panose="020B0604030504040204" pitchFamily="50" charset="-128"/>
                <a:cs typeface="+mn-cs"/>
              </a:rPr>
              <a:t>び</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かえ</a:t>
            </a:r>
          </a:p>
        </p:txBody>
      </p:sp>
    </p:spTree>
    <p:extLst>
      <p:ext uri="{BB962C8B-B14F-4D97-AF65-F5344CB8AC3E}">
        <p14:creationId xmlns:p14="http://schemas.microsoft.com/office/powerpoint/2010/main" val="1943532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7173907-CF04-43F3-8B07-2798814803FC}"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603" name="Text Box 3"/>
          <p:cNvSpPr txBox="1">
            <a:spLocks noChangeArrowheads="1"/>
          </p:cNvSpPr>
          <p:nvPr/>
        </p:nvSpPr>
        <p:spPr bwMode="auto">
          <a:xfrm>
            <a:off x="304800" y="228600"/>
            <a:ext cx="8839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defRPr/>
            </a:pPr>
            <a:r>
              <a:rPr lang="ja-JP" altLang="en-US" sz="3200" dirty="0">
                <a:solidFill>
                  <a:srgbClr val="FF0000"/>
                </a:solidFill>
                <a:latin typeface="メイリオ" panose="020B0604030504040204" pitchFamily="50" charset="-128"/>
                <a:ea typeface="メイリオ" panose="020B0604030504040204" pitchFamily="50" charset="-128"/>
              </a:rPr>
              <a:t>基本的にフォルダーもファイルもオブジェクト</a:t>
            </a:r>
            <a:endPar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sp>
        <p:nvSpPr>
          <p:cNvPr id="18" name="Text Box 3"/>
          <p:cNvSpPr txBox="1">
            <a:spLocks noChangeArrowheads="1"/>
          </p:cNvSpPr>
          <p:nvPr/>
        </p:nvSpPr>
        <p:spPr bwMode="auto">
          <a:xfrm>
            <a:off x="741981" y="1113255"/>
            <a:ext cx="72390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①フォルダーやファイルを指定する</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ja-JP" altLang="en-US" sz="2400" dirty="0">
              <a:solidFill>
                <a:srgbClr val="000000"/>
              </a:solidFill>
              <a:latin typeface="メイリオ" panose="020B0604030504040204" pitchFamily="50" charset="-128"/>
              <a:ea typeface="メイリオ"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②右クリックでコピー</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切り取り</a:t>
            </a:r>
            <a:r>
              <a:rPr kumimoji="1" lang="en-US" altLang="ja-JP"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削除</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ja-JP" altLang="en-US" sz="2400" dirty="0">
              <a:solidFill>
                <a:srgbClr val="000000"/>
              </a:solidFill>
              <a:latin typeface="メイリオ" panose="020B0604030504040204" pitchFamily="50" charset="-128"/>
              <a:ea typeface="メイリオ"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③移動いたいところで右クリックで貼り付け</a:t>
            </a:r>
          </a:p>
          <a:p>
            <a:pPr marL="0" marR="0" lvl="0" indent="0" algn="l" defTabSz="914400" rtl="0" eaLnBrk="1" fontAlgn="base" latinLnBrk="0" hangingPunct="1">
              <a:lnSpc>
                <a:spcPct val="100000"/>
              </a:lnSpc>
              <a:spcBef>
                <a:spcPct val="50000"/>
              </a:spcBef>
              <a:spcAft>
                <a:spcPct val="0"/>
              </a:spcAft>
              <a:buClrTx/>
              <a:buSzTx/>
              <a:buFontTx/>
              <a:buNone/>
              <a:tabLst/>
              <a:defRPr/>
            </a:pPr>
            <a:endParaRPr lang="ja-JP" altLang="en-US" sz="2400" dirty="0">
              <a:solidFill>
                <a:srgbClr val="000000"/>
              </a:solidFill>
              <a:latin typeface="メイリオ" panose="020B0604030504040204" pitchFamily="50" charset="-128"/>
              <a:ea typeface="メイリオ" panose="020B0604030504040204" pitchFamily="50" charset="-128"/>
            </a:endParaRPr>
          </a:p>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smtClean="0">
                <a:ln>
                  <a:noFill/>
                </a:ln>
                <a:solidFill>
                  <a:schemeClr val="accent2">
                    <a:lumMod val="75000"/>
                  </a:schemeClr>
                </a:solidFill>
                <a:effectLst/>
                <a:uLnTx/>
                <a:uFillTx/>
                <a:latin typeface="メイリオ" panose="020B0604030504040204" pitchFamily="50" charset="-128"/>
                <a:ea typeface="メイリオ" panose="020B0604030504040204" pitchFamily="50" charset="-128"/>
                <a:cs typeface="+mn-cs"/>
              </a:rPr>
              <a:t>◎慣れるとドラッグで移動</a:t>
            </a:r>
            <a:r>
              <a:rPr kumimoji="1" lang="en-US" altLang="ja-JP" sz="2400" b="0" i="0" u="none" strike="noStrike" kern="1200" cap="none" spc="0" normalizeH="0" baseline="0" noProof="0" dirty="0" smtClean="0">
                <a:ln>
                  <a:noFill/>
                </a:ln>
                <a:solidFill>
                  <a:schemeClr val="accent2">
                    <a:lumMod val="75000"/>
                  </a:schemeClr>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smtClean="0">
                <a:ln>
                  <a:noFill/>
                </a:ln>
                <a:solidFill>
                  <a:schemeClr val="accent2">
                    <a:lumMod val="75000"/>
                  </a:schemeClr>
                </a:solidFill>
                <a:effectLst/>
                <a:uLnTx/>
                <a:uFillTx/>
                <a:latin typeface="メイリオ" panose="020B0604030504040204" pitchFamily="50" charset="-128"/>
                <a:ea typeface="メイリオ" panose="020B0604030504040204" pitchFamily="50" charset="-128"/>
                <a:cs typeface="+mn-cs"/>
              </a:rPr>
              <a:t>コピーできる。</a:t>
            </a:r>
          </a:p>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1788167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7173907-CF04-43F3-8B07-2798814803FC}"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5603" name="Text Box 3"/>
          <p:cNvSpPr txBox="1">
            <a:spLocks noChangeArrowheads="1"/>
          </p:cNvSpPr>
          <p:nvPr/>
        </p:nvSpPr>
        <p:spPr bwMode="auto">
          <a:xfrm>
            <a:off x="304800" y="228600"/>
            <a:ext cx="7239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0" algn="l">
              <a:spcBef>
                <a:spcPct val="50000"/>
              </a:spcBef>
              <a:defRPr/>
            </a:pPr>
            <a:r>
              <a:rPr lang="ja-JP" altLang="en-US" sz="3200" dirty="0">
                <a:solidFill>
                  <a:srgbClr val="FF0000"/>
                </a:solidFill>
                <a:latin typeface="メイリオ" panose="020B0604030504040204" pitchFamily="50" charset="-128"/>
                <a:ea typeface="メイリオ" panose="020B0604030504040204" pitchFamily="50" charset="-128"/>
              </a:rPr>
              <a:t>①フォルダーやファイルを指定する</a:t>
            </a:r>
          </a:p>
        </p:txBody>
      </p:sp>
      <p:pic>
        <p:nvPicPr>
          <p:cNvPr id="2" name="図 1"/>
          <p:cNvPicPr>
            <a:picLocks noChangeAspect="1"/>
          </p:cNvPicPr>
          <p:nvPr/>
        </p:nvPicPr>
        <p:blipFill>
          <a:blip r:embed="rId2"/>
          <a:stretch>
            <a:fillRect/>
          </a:stretch>
        </p:blipFill>
        <p:spPr>
          <a:xfrm>
            <a:off x="669091" y="959522"/>
            <a:ext cx="2523559" cy="1805903"/>
          </a:xfrm>
          <a:prstGeom prst="rect">
            <a:avLst/>
          </a:prstGeom>
        </p:spPr>
      </p:pic>
      <p:sp>
        <p:nvSpPr>
          <p:cNvPr id="3" name="テキスト ボックス 2"/>
          <p:cNvSpPr txBox="1"/>
          <p:nvPr/>
        </p:nvSpPr>
        <p:spPr>
          <a:xfrm>
            <a:off x="3552341" y="959522"/>
            <a:ext cx="3695700" cy="523220"/>
          </a:xfrm>
          <a:prstGeom prst="rect">
            <a:avLst/>
          </a:prstGeom>
          <a:noFill/>
        </p:spPr>
        <p:txBody>
          <a:bodyPr wrap="square" rtlCol="0">
            <a:spAutoFit/>
          </a:bodyPr>
          <a:lstStyle/>
          <a:p>
            <a:r>
              <a:rPr kumimoji="1" lang="ja-JP" altLang="en-US" sz="2800" dirty="0" smtClean="0"/>
              <a:t>クリックする。一つ選択</a:t>
            </a:r>
            <a:endParaRPr kumimoji="1" lang="ja-JP" altLang="en-US" sz="2800" dirty="0"/>
          </a:p>
        </p:txBody>
      </p:sp>
      <p:pic>
        <p:nvPicPr>
          <p:cNvPr id="4" name="図 3"/>
          <p:cNvPicPr>
            <a:picLocks noChangeAspect="1"/>
          </p:cNvPicPr>
          <p:nvPr/>
        </p:nvPicPr>
        <p:blipFill>
          <a:blip r:embed="rId3"/>
          <a:stretch>
            <a:fillRect/>
          </a:stretch>
        </p:blipFill>
        <p:spPr>
          <a:xfrm>
            <a:off x="4933950" y="2118291"/>
            <a:ext cx="3752850" cy="2152650"/>
          </a:xfrm>
          <a:prstGeom prst="rect">
            <a:avLst/>
          </a:prstGeom>
        </p:spPr>
      </p:pic>
      <p:sp>
        <p:nvSpPr>
          <p:cNvPr id="8" name="テキスト ボックス 7"/>
          <p:cNvSpPr txBox="1"/>
          <p:nvPr/>
        </p:nvSpPr>
        <p:spPr>
          <a:xfrm>
            <a:off x="304800" y="2885946"/>
            <a:ext cx="4529380" cy="1384995"/>
          </a:xfrm>
          <a:prstGeom prst="rect">
            <a:avLst/>
          </a:prstGeom>
          <a:noFill/>
        </p:spPr>
        <p:txBody>
          <a:bodyPr wrap="square" rtlCol="0">
            <a:spAutoFit/>
          </a:bodyPr>
          <a:lstStyle/>
          <a:p>
            <a:pPr algn="l"/>
            <a:r>
              <a:rPr kumimoji="1" lang="ja-JP" altLang="en-US" sz="2800" dirty="0" smtClean="0"/>
              <a:t>クリックした後、別のものを</a:t>
            </a:r>
            <a:r>
              <a:rPr kumimoji="1" lang="en-US" altLang="ja-JP" sz="2800" dirty="0" smtClean="0"/>
              <a:t>[Shift]</a:t>
            </a:r>
            <a:r>
              <a:rPr kumimoji="1" lang="ja-JP" altLang="en-US" sz="2800" dirty="0" smtClean="0"/>
              <a:t>を押しながらクリックする。その間も選択される。</a:t>
            </a:r>
            <a:endParaRPr kumimoji="1" lang="ja-JP" altLang="en-US" sz="2800" dirty="0"/>
          </a:p>
        </p:txBody>
      </p:sp>
      <p:pic>
        <p:nvPicPr>
          <p:cNvPr id="5" name="図 4"/>
          <p:cNvPicPr>
            <a:picLocks noChangeAspect="1"/>
          </p:cNvPicPr>
          <p:nvPr/>
        </p:nvPicPr>
        <p:blipFill>
          <a:blip r:embed="rId4"/>
          <a:stretch>
            <a:fillRect/>
          </a:stretch>
        </p:blipFill>
        <p:spPr>
          <a:xfrm>
            <a:off x="304800" y="4467087"/>
            <a:ext cx="3771900" cy="1876425"/>
          </a:xfrm>
          <a:prstGeom prst="rect">
            <a:avLst/>
          </a:prstGeom>
        </p:spPr>
      </p:pic>
      <p:sp>
        <p:nvSpPr>
          <p:cNvPr id="10" name="テキスト ボックス 9"/>
          <p:cNvSpPr txBox="1"/>
          <p:nvPr/>
        </p:nvSpPr>
        <p:spPr>
          <a:xfrm>
            <a:off x="4545685" y="4906490"/>
            <a:ext cx="4529380" cy="954107"/>
          </a:xfrm>
          <a:prstGeom prst="rect">
            <a:avLst/>
          </a:prstGeom>
          <a:noFill/>
        </p:spPr>
        <p:txBody>
          <a:bodyPr wrap="square" rtlCol="0">
            <a:spAutoFit/>
          </a:bodyPr>
          <a:lstStyle/>
          <a:p>
            <a:pPr algn="l"/>
            <a:r>
              <a:rPr kumimoji="1" lang="en-US" altLang="ja-JP" sz="2800" dirty="0" smtClean="0"/>
              <a:t>[Ctr</a:t>
            </a:r>
            <a:r>
              <a:rPr lang="en-US" altLang="ja-JP" sz="2800" dirty="0" smtClean="0"/>
              <a:t>l]</a:t>
            </a:r>
            <a:r>
              <a:rPr lang="ja-JP" altLang="en-US" sz="2800" dirty="0" smtClean="0"/>
              <a:t>をお品が、</a:t>
            </a:r>
            <a:r>
              <a:rPr kumimoji="1" lang="ja-JP" altLang="en-US" sz="2800" dirty="0" smtClean="0"/>
              <a:t>クリックしていく。複数が選択できる。</a:t>
            </a:r>
            <a:endParaRPr kumimoji="1" lang="ja-JP" altLang="en-US" sz="2800" dirty="0"/>
          </a:p>
        </p:txBody>
      </p:sp>
    </p:spTree>
    <p:extLst>
      <p:ext uri="{BB962C8B-B14F-4D97-AF65-F5344CB8AC3E}">
        <p14:creationId xmlns:p14="http://schemas.microsoft.com/office/powerpoint/2010/main" val="1929388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304800" y="228600"/>
            <a:ext cx="838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defRPr/>
            </a:pPr>
            <a:r>
              <a:rPr lang="ja-JP" altLang="en-US" sz="3200" dirty="0" smtClean="0">
                <a:solidFill>
                  <a:srgbClr val="FF0000"/>
                </a:solidFill>
                <a:latin typeface="メイリオ" panose="020B0604030504040204" pitchFamily="50" charset="-128"/>
                <a:ea typeface="メイリオ" panose="020B0604030504040204" pitchFamily="50" charset="-128"/>
              </a:rPr>
              <a:t>エキスプローラーの操作</a:t>
            </a:r>
            <a:r>
              <a:rPr lang="en-US" altLang="ja-JP" sz="3200" dirty="0" smtClean="0">
                <a:solidFill>
                  <a:srgbClr val="FF0000"/>
                </a:solidFill>
                <a:latin typeface="メイリオ" panose="020B0604030504040204" pitchFamily="50" charset="-128"/>
                <a:ea typeface="メイリオ" panose="020B0604030504040204" pitchFamily="50" charset="-128"/>
              </a:rPr>
              <a:t>(</a:t>
            </a:r>
            <a:r>
              <a:rPr lang="ja-JP" altLang="en-US" sz="3200" dirty="0" smtClean="0">
                <a:solidFill>
                  <a:srgbClr val="FF0000"/>
                </a:solidFill>
                <a:latin typeface="メイリオ" panose="020B0604030504040204" pitchFamily="50" charset="-128"/>
                <a:ea typeface="メイリオ" panose="020B0604030504040204" pitchFamily="50" charset="-128"/>
              </a:rPr>
              <a:t>ファイルの見え方</a:t>
            </a:r>
            <a:r>
              <a:rPr lang="en-US" altLang="ja-JP" sz="3200" dirty="0" smtClean="0">
                <a:solidFill>
                  <a:srgbClr val="FF0000"/>
                </a:solidFill>
                <a:latin typeface="メイリオ" panose="020B0604030504040204" pitchFamily="50" charset="-128"/>
                <a:ea typeface="メイリオ" panose="020B0604030504040204" pitchFamily="50" charset="-128"/>
              </a:rPr>
              <a:t>)</a:t>
            </a:r>
            <a:endParaRPr lang="ja-JP" altLang="en-US" sz="3200" dirty="0">
              <a:solidFill>
                <a:srgbClr val="FF0000"/>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304800" y="2247252"/>
            <a:ext cx="2754017" cy="1384995"/>
          </a:xfrm>
          <a:prstGeom prst="rect">
            <a:avLst/>
          </a:prstGeom>
          <a:noFill/>
        </p:spPr>
        <p:txBody>
          <a:bodyPr wrap="square" rtlCol="0">
            <a:spAutoFit/>
          </a:bodyPr>
          <a:lstStyle/>
          <a:p>
            <a:pPr algn="l"/>
            <a:r>
              <a:rPr kumimoji="1" lang="ja-JP" altLang="en-US" sz="2800" dirty="0" smtClean="0">
                <a:solidFill>
                  <a:schemeClr val="accent6"/>
                </a:solidFill>
              </a:rPr>
              <a:t>詳細</a:t>
            </a:r>
          </a:p>
          <a:p>
            <a:pPr algn="l"/>
            <a:r>
              <a:rPr lang="ja-JP" altLang="en-US" sz="2800" dirty="0" smtClean="0"/>
              <a:t>名前、日付</a:t>
            </a:r>
          </a:p>
          <a:p>
            <a:pPr algn="l"/>
            <a:r>
              <a:rPr kumimoji="1" lang="ja-JP" altLang="en-US" sz="2800" dirty="0" smtClean="0"/>
              <a:t>種類、サイズ</a:t>
            </a:r>
            <a:endParaRPr kumimoji="1" lang="ja-JP" altLang="en-US" sz="2800" dirty="0"/>
          </a:p>
        </p:txBody>
      </p:sp>
      <p:pic>
        <p:nvPicPr>
          <p:cNvPr id="6" name="図 5"/>
          <p:cNvPicPr>
            <a:picLocks noChangeAspect="1"/>
          </p:cNvPicPr>
          <p:nvPr/>
        </p:nvPicPr>
        <p:blipFill>
          <a:blip r:embed="rId2"/>
          <a:stretch>
            <a:fillRect/>
          </a:stretch>
        </p:blipFill>
        <p:spPr>
          <a:xfrm>
            <a:off x="453890" y="813374"/>
            <a:ext cx="3556698" cy="1418381"/>
          </a:xfrm>
          <a:prstGeom prst="rect">
            <a:avLst/>
          </a:prstGeom>
        </p:spPr>
      </p:pic>
      <p:pic>
        <p:nvPicPr>
          <p:cNvPr id="7" name="図 6"/>
          <p:cNvPicPr>
            <a:picLocks noChangeAspect="1"/>
          </p:cNvPicPr>
          <p:nvPr/>
        </p:nvPicPr>
        <p:blipFill>
          <a:blip r:embed="rId3"/>
          <a:stretch>
            <a:fillRect/>
          </a:stretch>
        </p:blipFill>
        <p:spPr>
          <a:xfrm>
            <a:off x="2819400" y="2167900"/>
            <a:ext cx="5867400" cy="1752600"/>
          </a:xfrm>
          <a:prstGeom prst="rect">
            <a:avLst/>
          </a:prstGeom>
        </p:spPr>
      </p:pic>
      <p:sp>
        <p:nvSpPr>
          <p:cNvPr id="12" name="テキスト ボックス 11"/>
          <p:cNvSpPr txBox="1"/>
          <p:nvPr/>
        </p:nvSpPr>
        <p:spPr>
          <a:xfrm>
            <a:off x="304799" y="4373626"/>
            <a:ext cx="2754017" cy="1815882"/>
          </a:xfrm>
          <a:prstGeom prst="rect">
            <a:avLst/>
          </a:prstGeom>
          <a:noFill/>
        </p:spPr>
        <p:txBody>
          <a:bodyPr wrap="square" rtlCol="0">
            <a:spAutoFit/>
          </a:bodyPr>
          <a:lstStyle/>
          <a:p>
            <a:pPr algn="l"/>
            <a:r>
              <a:rPr lang="ja-JP" altLang="en-US" sz="2800" dirty="0" smtClean="0">
                <a:solidFill>
                  <a:schemeClr val="accent6"/>
                </a:solidFill>
              </a:rPr>
              <a:t>大</a:t>
            </a:r>
            <a:r>
              <a:rPr lang="ja-JP" altLang="en-US" sz="2800" dirty="0">
                <a:solidFill>
                  <a:schemeClr val="accent6"/>
                </a:solidFill>
              </a:rPr>
              <a:t>アイコン</a:t>
            </a:r>
            <a:endParaRPr kumimoji="1" lang="ja-JP" altLang="en-US" sz="2800" dirty="0" smtClean="0">
              <a:solidFill>
                <a:schemeClr val="accent6"/>
              </a:solidFill>
            </a:endParaRPr>
          </a:p>
          <a:p>
            <a:pPr algn="l"/>
            <a:r>
              <a:rPr lang="ja-JP" altLang="en-US" sz="2800" dirty="0" smtClean="0"/>
              <a:t>名前、日付</a:t>
            </a:r>
          </a:p>
          <a:p>
            <a:pPr algn="l"/>
            <a:r>
              <a:rPr kumimoji="1" lang="ja-JP" altLang="en-US" sz="2800" dirty="0" smtClean="0"/>
              <a:t>種類、サイズ</a:t>
            </a:r>
          </a:p>
          <a:p>
            <a:pPr algn="l"/>
            <a:r>
              <a:rPr lang="ja-JP" altLang="en-US" sz="2800" dirty="0" smtClean="0">
                <a:solidFill>
                  <a:srgbClr val="FF0000"/>
                </a:solidFill>
              </a:rPr>
              <a:t>写真に便利</a:t>
            </a:r>
            <a:endParaRPr kumimoji="1" lang="ja-JP" altLang="en-US" sz="2800" dirty="0">
              <a:solidFill>
                <a:srgbClr val="FF0000"/>
              </a:solidFill>
            </a:endParaRPr>
          </a:p>
        </p:txBody>
      </p:sp>
      <p:pic>
        <p:nvPicPr>
          <p:cNvPr id="9" name="図 8"/>
          <p:cNvPicPr>
            <a:picLocks noChangeAspect="1"/>
          </p:cNvPicPr>
          <p:nvPr/>
        </p:nvPicPr>
        <p:blipFill>
          <a:blip r:embed="rId4"/>
          <a:stretch>
            <a:fillRect/>
          </a:stretch>
        </p:blipFill>
        <p:spPr>
          <a:xfrm>
            <a:off x="2819400" y="3978014"/>
            <a:ext cx="4371975" cy="2752725"/>
          </a:xfrm>
          <a:prstGeom prst="rect">
            <a:avLst/>
          </a:prstGeom>
        </p:spPr>
      </p:pic>
    </p:spTree>
    <p:extLst>
      <p:ext uri="{BB962C8B-B14F-4D97-AF65-F5344CB8AC3E}">
        <p14:creationId xmlns:p14="http://schemas.microsoft.com/office/powerpoint/2010/main" val="12935113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304800" y="228600"/>
            <a:ext cx="838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defRPr/>
            </a:pPr>
            <a:r>
              <a:rPr lang="ja-JP" altLang="en-US" sz="3200" dirty="0" smtClean="0">
                <a:solidFill>
                  <a:srgbClr val="FF0000"/>
                </a:solidFill>
                <a:latin typeface="メイリオ" panose="020B0604030504040204" pitchFamily="50" charset="-128"/>
                <a:ea typeface="メイリオ" panose="020B0604030504040204" pitchFamily="50" charset="-128"/>
              </a:rPr>
              <a:t>エキスプローラーの操作</a:t>
            </a:r>
            <a:r>
              <a:rPr lang="en-US" altLang="ja-JP" sz="3200" dirty="0" smtClean="0">
                <a:solidFill>
                  <a:srgbClr val="FF0000"/>
                </a:solidFill>
                <a:latin typeface="メイリオ" panose="020B0604030504040204" pitchFamily="50" charset="-128"/>
                <a:ea typeface="メイリオ" panose="020B0604030504040204" pitchFamily="50" charset="-128"/>
              </a:rPr>
              <a:t>(</a:t>
            </a:r>
            <a:r>
              <a:rPr lang="ja-JP" altLang="en-US" sz="3200" dirty="0" smtClean="0">
                <a:solidFill>
                  <a:srgbClr val="FF0000"/>
                </a:solidFill>
                <a:latin typeface="メイリオ" panose="020B0604030504040204" pitchFamily="50" charset="-128"/>
                <a:ea typeface="メイリオ" panose="020B0604030504040204" pitchFamily="50" charset="-128"/>
              </a:rPr>
              <a:t>並び替え</a:t>
            </a:r>
            <a:r>
              <a:rPr lang="en-US" altLang="ja-JP" sz="3200" dirty="0" smtClean="0">
                <a:solidFill>
                  <a:srgbClr val="FF0000"/>
                </a:solidFill>
                <a:latin typeface="メイリオ" panose="020B0604030504040204" pitchFamily="50" charset="-128"/>
                <a:ea typeface="メイリオ" panose="020B0604030504040204" pitchFamily="50" charset="-128"/>
              </a:rPr>
              <a:t>)</a:t>
            </a:r>
            <a:endParaRPr lang="ja-JP" altLang="en-US" sz="3200" dirty="0">
              <a:solidFill>
                <a:srgbClr val="FF0000"/>
              </a:solidFill>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578486" y="2765802"/>
            <a:ext cx="5553075" cy="3124200"/>
          </a:xfrm>
          <a:prstGeom prst="rect">
            <a:avLst/>
          </a:prstGeom>
        </p:spPr>
      </p:pic>
      <p:sp>
        <p:nvSpPr>
          <p:cNvPr id="3" name="下矢印 2"/>
          <p:cNvSpPr/>
          <p:nvPr/>
        </p:nvSpPr>
        <p:spPr bwMode="auto">
          <a:xfrm>
            <a:off x="2231756" y="2522026"/>
            <a:ext cx="340963" cy="487551"/>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11" name="下矢印 10"/>
          <p:cNvSpPr/>
          <p:nvPr/>
        </p:nvSpPr>
        <p:spPr bwMode="auto">
          <a:xfrm>
            <a:off x="3810000" y="2555928"/>
            <a:ext cx="340963" cy="487551"/>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4" name="テキスト ボックス 3"/>
          <p:cNvSpPr txBox="1"/>
          <p:nvPr/>
        </p:nvSpPr>
        <p:spPr>
          <a:xfrm>
            <a:off x="1154623" y="776711"/>
            <a:ext cx="6400800" cy="1815882"/>
          </a:xfrm>
          <a:prstGeom prst="rect">
            <a:avLst/>
          </a:prstGeom>
          <a:noFill/>
        </p:spPr>
        <p:txBody>
          <a:bodyPr wrap="square" rtlCol="0">
            <a:spAutoFit/>
          </a:bodyPr>
          <a:lstStyle/>
          <a:p>
            <a:pPr algn="l"/>
            <a:r>
              <a:rPr kumimoji="1" lang="ja-JP" altLang="en-US" sz="2800" dirty="0" smtClean="0">
                <a:latin typeface="メイリオ" panose="020B0604030504040204" pitchFamily="50" charset="-128"/>
                <a:ea typeface="メイリオ" panose="020B0604030504040204" pitchFamily="50" charset="-128"/>
              </a:rPr>
              <a:t>クリックする</a:t>
            </a:r>
          </a:p>
          <a:p>
            <a:pPr algn="l"/>
            <a:r>
              <a:rPr lang="ja-JP" altLang="en-US" sz="2800" dirty="0">
                <a:latin typeface="メイリオ" panose="020B0604030504040204" pitchFamily="50" charset="-128"/>
                <a:ea typeface="メイリオ" panose="020B0604030504040204" pitchFamily="50" charset="-128"/>
              </a:rPr>
              <a:t>　</a:t>
            </a:r>
            <a:r>
              <a:rPr lang="ja-JP" altLang="en-US" sz="2800" dirty="0" smtClean="0">
                <a:latin typeface="メイリオ" panose="020B0604030504040204" pitchFamily="50" charset="-128"/>
                <a:ea typeface="メイリオ" panose="020B0604030504040204" pitchFamily="50" charset="-128"/>
              </a:rPr>
              <a:t>名前や日付で並びからができる。</a:t>
            </a:r>
          </a:p>
          <a:p>
            <a:pPr algn="l"/>
            <a:r>
              <a:rPr kumimoji="1" lang="ja-JP" altLang="en-US" sz="2800" dirty="0" smtClean="0">
                <a:latin typeface="メイリオ" panose="020B0604030504040204" pitchFamily="50" charset="-128"/>
                <a:ea typeface="メイリオ" panose="020B0604030504040204" pitchFamily="50" charset="-128"/>
              </a:rPr>
              <a:t>名前が見つけやすい、新しいファイルが見つけやすい。</a:t>
            </a:r>
            <a:endParaRPr kumimoji="1" lang="ja-JP" altLang="en-US" sz="2800" dirty="0">
              <a:latin typeface="メイリオ" panose="020B0604030504040204" pitchFamily="50" charset="-128"/>
              <a:ea typeface="メイリオ" panose="020B0604030504040204" pitchFamily="50" charset="-128"/>
            </a:endParaRPr>
          </a:p>
        </p:txBody>
      </p:sp>
      <p:sp>
        <p:nvSpPr>
          <p:cNvPr id="14" name="下矢印 13"/>
          <p:cNvSpPr/>
          <p:nvPr/>
        </p:nvSpPr>
        <p:spPr bwMode="auto">
          <a:xfrm>
            <a:off x="4863643" y="2546241"/>
            <a:ext cx="340963" cy="487551"/>
          </a:xfrm>
          <a:prstGeom prst="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280916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350310" y="1419423"/>
          <a:ext cx="8138160" cy="5191760"/>
        </p:xfrm>
        <a:graphic>
          <a:graphicData uri="http://schemas.openxmlformats.org/drawingml/2006/table">
            <a:tbl>
              <a:tblPr firstRow="1" bandRow="1">
                <a:tableStyleId>{5C22544A-7EE6-4342-B048-85BDC9FD1C3A}</a:tableStyleId>
              </a:tblPr>
              <a:tblGrid>
                <a:gridCol w="1402290">
                  <a:extLst>
                    <a:ext uri="{9D8B030D-6E8A-4147-A177-3AD203B41FA5}">
                      <a16:colId xmlns:a16="http://schemas.microsoft.com/office/drawing/2014/main" val="1549708963"/>
                    </a:ext>
                  </a:extLst>
                </a:gridCol>
                <a:gridCol w="2118360">
                  <a:extLst>
                    <a:ext uri="{9D8B030D-6E8A-4147-A177-3AD203B41FA5}">
                      <a16:colId xmlns:a16="http://schemas.microsoft.com/office/drawing/2014/main" val="1901185953"/>
                    </a:ext>
                  </a:extLst>
                </a:gridCol>
                <a:gridCol w="4617510">
                  <a:extLst>
                    <a:ext uri="{9D8B030D-6E8A-4147-A177-3AD203B41FA5}">
                      <a16:colId xmlns:a16="http://schemas.microsoft.com/office/drawing/2014/main" val="2098122454"/>
                    </a:ext>
                  </a:extLst>
                </a:gridCol>
              </a:tblGrid>
              <a:tr h="370840">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大分類</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小分類</a:t>
                      </a:r>
                      <a:r>
                        <a:rPr kumimoji="1" lang="en-US" altLang="ja-JP" b="0" dirty="0" smtClean="0">
                          <a:solidFill>
                            <a:schemeClr val="tx1"/>
                          </a:solidFill>
                          <a:latin typeface="メイリオ" panose="020B0604030504040204" pitchFamily="50" charset="-128"/>
                          <a:ea typeface="メイリオ" panose="020B0604030504040204" pitchFamily="50" charset="-128"/>
                        </a:rPr>
                        <a:t>/</a:t>
                      </a:r>
                      <a:r>
                        <a:rPr kumimoji="1" lang="ja-JP" altLang="en-US" b="0" dirty="0" smtClean="0">
                          <a:solidFill>
                            <a:schemeClr val="tx1"/>
                          </a:solidFill>
                          <a:latin typeface="メイリオ" panose="020B0604030504040204" pitchFamily="50" charset="-128"/>
                          <a:ea typeface="メイリオ" panose="020B0604030504040204" pitchFamily="50" charset="-128"/>
                        </a:rPr>
                        <a:t>種類</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b="0" dirty="0" smtClean="0">
                          <a:solidFill>
                            <a:schemeClr val="tx1"/>
                          </a:solidFill>
                          <a:latin typeface="メイリオ" panose="020B0604030504040204" pitchFamily="50" charset="-128"/>
                          <a:ea typeface="メイリオ" panose="020B0604030504040204" pitchFamily="50" charset="-128"/>
                        </a:rPr>
                        <a:t>拡張子</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578351"/>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文書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html(</a:t>
                      </a:r>
                      <a:r>
                        <a:rPr kumimoji="1" lang="ja-JP" altLang="en-US" dirty="0" smtClean="0">
                          <a:solidFill>
                            <a:schemeClr val="tx1"/>
                          </a:solidFill>
                          <a:latin typeface="メイリオ" panose="020B0604030504040204" pitchFamily="50" charset="-128"/>
                          <a:ea typeface="メイリオ" panose="020B0604030504040204" pitchFamily="50" charset="-128"/>
                        </a:rPr>
                        <a:t>ブラウザ</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rgbClr val="FF0000"/>
                          </a:solidFill>
                          <a:latin typeface="メイリオ" panose="020B0604030504040204" pitchFamily="50" charset="-128"/>
                          <a:ea typeface="メイリオ" panose="020B0604030504040204" pitchFamily="50" charset="-128"/>
                        </a:rPr>
                        <a:t>html</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en-US" altLang="ja-JP" dirty="0" err="1" smtClean="0">
                          <a:solidFill>
                            <a:schemeClr val="tx1"/>
                          </a:solidFill>
                          <a:latin typeface="メイリオ" panose="020B0604030504040204" pitchFamily="50" charset="-128"/>
                          <a:ea typeface="メイリオ" panose="020B0604030504040204" pitchFamily="50" charset="-128"/>
                        </a:rPr>
                        <a:t>htm</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8690007"/>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テキスト</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txt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7775648"/>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MS-Word</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err="1" smtClean="0">
                          <a:solidFill>
                            <a:schemeClr val="tx1"/>
                          </a:solidFill>
                          <a:latin typeface="メイリオ" panose="020B0604030504040204" pitchFamily="50" charset="-128"/>
                          <a:ea typeface="メイリオ" panose="020B0604030504040204" pitchFamily="50" charset="-128"/>
                        </a:rPr>
                        <a:t>docx</a:t>
                      </a:r>
                      <a:r>
                        <a:rPr kumimoji="1" lang="en-US" altLang="ja-JP" dirty="0" smtClean="0">
                          <a:solidFill>
                            <a:schemeClr val="tx1"/>
                          </a:solidFill>
                          <a:latin typeface="メイリオ" panose="020B0604030504040204" pitchFamily="50" charset="-128"/>
                          <a:ea typeface="メイリオ" panose="020B0604030504040204" pitchFamily="50" charset="-128"/>
                        </a:rPr>
                        <a:t>(doc)</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9962"/>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pdf</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rgbClr val="FF0000"/>
                          </a:solidFill>
                          <a:latin typeface="メイリオ" panose="020B0604030504040204" pitchFamily="50" charset="-128"/>
                          <a:ea typeface="メイリオ" panose="020B0604030504040204" pitchFamily="50" charset="-128"/>
                        </a:rPr>
                        <a:t>pdf</a:t>
                      </a:r>
                      <a:endParaRPr kumimoji="1" lang="ja-JP" altLang="en-US" dirty="0">
                        <a:solidFill>
                          <a:srgbClr val="FF0000"/>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391799"/>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MS-Excel</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err="1" smtClean="0">
                          <a:solidFill>
                            <a:schemeClr val="tx1"/>
                          </a:solidFill>
                          <a:latin typeface="メイリオ" panose="020B0604030504040204" pitchFamily="50" charset="-128"/>
                          <a:ea typeface="メイリオ" panose="020B0604030504040204" pitchFamily="50" charset="-128"/>
                        </a:rPr>
                        <a:t>xlsx</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en-US" altLang="ja-JP" dirty="0" err="1" smtClean="0">
                          <a:solidFill>
                            <a:schemeClr val="tx1"/>
                          </a:solidFill>
                          <a:latin typeface="メイリオ" panose="020B0604030504040204" pitchFamily="50" charset="-128"/>
                          <a:ea typeface="メイリオ" panose="020B0604030504040204" pitchFamily="50" charset="-128"/>
                        </a:rPr>
                        <a:t>xls</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1280397"/>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テキスト形式</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csv</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378577"/>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画像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ビットマップ</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rgbClr val="FF0000"/>
                          </a:solidFill>
                          <a:latin typeface="メイリオ" panose="020B0604030504040204" pitchFamily="50" charset="-128"/>
                          <a:ea typeface="メイリオ" panose="020B0604030504040204" pitchFamily="50" charset="-128"/>
                        </a:rPr>
                        <a:t>jpg</a:t>
                      </a:r>
                      <a:r>
                        <a:rPr kumimoji="1" lang="en-US" altLang="ja-JP" dirty="0" smtClean="0">
                          <a:solidFill>
                            <a:schemeClr val="tx1"/>
                          </a:solidFill>
                          <a:latin typeface="メイリオ" panose="020B0604030504040204" pitchFamily="50" charset="-128"/>
                          <a:ea typeface="メイリオ" panose="020B0604030504040204" pitchFamily="50" charset="-128"/>
                        </a:rPr>
                        <a:t>(jpeg), </a:t>
                      </a:r>
                      <a:r>
                        <a:rPr kumimoji="1" lang="en-US" altLang="ja-JP" dirty="0" err="1" smtClean="0">
                          <a:solidFill>
                            <a:srgbClr val="FF0000"/>
                          </a:solidFill>
                          <a:latin typeface="メイリオ" panose="020B0604030504040204" pitchFamily="50" charset="-128"/>
                          <a:ea typeface="メイリオ" panose="020B0604030504040204" pitchFamily="50" charset="-128"/>
                        </a:rPr>
                        <a:t>png</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en-US" altLang="ja-JP" baseline="0" dirty="0" smtClean="0">
                          <a:solidFill>
                            <a:schemeClr val="tx1"/>
                          </a:solidFill>
                          <a:latin typeface="メイリオ" panose="020B0604030504040204" pitchFamily="50" charset="-128"/>
                          <a:ea typeface="メイリオ" panose="020B0604030504040204" pitchFamily="50" charset="-128"/>
                        </a:rPr>
                        <a:t> </a:t>
                      </a:r>
                      <a:r>
                        <a:rPr kumimoji="1" lang="en-US" altLang="ja-JP" baseline="0" dirty="0" smtClean="0">
                          <a:solidFill>
                            <a:srgbClr val="FF0000"/>
                          </a:solidFill>
                          <a:latin typeface="メイリオ" panose="020B0604030504040204" pitchFamily="50" charset="-128"/>
                          <a:ea typeface="メイリオ" panose="020B0604030504040204" pitchFamily="50" charset="-128"/>
                        </a:rPr>
                        <a:t>gif</a:t>
                      </a:r>
                      <a:r>
                        <a:rPr kumimoji="1" lang="en-US" altLang="ja-JP" baseline="0" dirty="0" smtClean="0">
                          <a:solidFill>
                            <a:schemeClr val="tx1"/>
                          </a:solidFill>
                          <a:latin typeface="メイリオ" panose="020B0604030504040204" pitchFamily="50" charset="-128"/>
                          <a:ea typeface="メイリオ" panose="020B0604030504040204" pitchFamily="50" charset="-128"/>
                        </a:rPr>
                        <a:t>, </a:t>
                      </a:r>
                      <a:r>
                        <a:rPr kumimoji="1" lang="en-US" altLang="ja-JP" baseline="0" dirty="0" smtClean="0">
                          <a:solidFill>
                            <a:srgbClr val="FF0000"/>
                          </a:solidFill>
                          <a:latin typeface="メイリオ" panose="020B0604030504040204" pitchFamily="50" charset="-128"/>
                          <a:ea typeface="メイリオ" panose="020B0604030504040204" pitchFamily="50" charset="-128"/>
                        </a:rPr>
                        <a:t>bmp</a:t>
                      </a:r>
                      <a:endParaRPr kumimoji="1" lang="ja-JP" altLang="en-US" dirty="0">
                        <a:solidFill>
                          <a:srgbClr val="FF0000"/>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9640146"/>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ベクター</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err="1" smtClean="0">
                          <a:solidFill>
                            <a:schemeClr val="tx1"/>
                          </a:solidFill>
                          <a:latin typeface="メイリオ" panose="020B0604030504040204" pitchFamily="50" charset="-128"/>
                          <a:ea typeface="メイリオ" panose="020B0604030504040204" pitchFamily="50" charset="-128"/>
                        </a:rPr>
                        <a:t>tif</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5551253"/>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音声</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音楽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サンプリング</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wav, mp3, </a:t>
                      </a:r>
                      <a:r>
                        <a:rPr kumimoji="1" lang="en-US" altLang="ja-JP" dirty="0" err="1" smtClean="0">
                          <a:solidFill>
                            <a:schemeClr val="tx1"/>
                          </a:solidFill>
                          <a:latin typeface="メイリオ" panose="020B0604030504040204" pitchFamily="50" charset="-128"/>
                          <a:ea typeface="メイリオ" panose="020B0604030504040204" pitchFamily="50" charset="-128"/>
                        </a:rPr>
                        <a:t>wma</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4412787"/>
                  </a:ext>
                </a:extLst>
              </a:tr>
              <a:tr h="370840">
                <a:tc>
                  <a:txBody>
                    <a:bodyPr/>
                    <a:lstStyle/>
                    <a:p>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midi</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mid(midi)</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1103510"/>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映像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サンプリング</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mpg(mpeg),</a:t>
                      </a:r>
                      <a:r>
                        <a:rPr kumimoji="1" lang="en-US" altLang="ja-JP" baseline="0" dirty="0" smtClean="0">
                          <a:solidFill>
                            <a:schemeClr val="tx1"/>
                          </a:solidFill>
                          <a:latin typeface="メイリオ" panose="020B0604030504040204" pitchFamily="50" charset="-128"/>
                          <a:ea typeface="メイリオ" panose="020B0604030504040204" pitchFamily="50" charset="-128"/>
                        </a:rPr>
                        <a:t> mp4, </a:t>
                      </a:r>
                      <a:r>
                        <a:rPr kumimoji="1" lang="en-US" altLang="ja-JP" baseline="0" dirty="0" err="1" smtClean="0">
                          <a:solidFill>
                            <a:schemeClr val="tx1"/>
                          </a:solidFill>
                          <a:latin typeface="メイリオ" panose="020B0604030504040204" pitchFamily="50" charset="-128"/>
                          <a:ea typeface="メイリオ" panose="020B0604030504040204" pitchFamily="50" charset="-128"/>
                        </a:rPr>
                        <a:t>mov</a:t>
                      </a:r>
                      <a:r>
                        <a:rPr kumimoji="1" lang="en-US" altLang="ja-JP" baseline="0" dirty="0" smtClean="0">
                          <a:solidFill>
                            <a:schemeClr val="tx1"/>
                          </a:solidFill>
                          <a:latin typeface="メイリオ" panose="020B0604030504040204" pitchFamily="50" charset="-128"/>
                          <a:ea typeface="メイリオ" panose="020B0604030504040204" pitchFamily="50" charset="-128"/>
                        </a:rPr>
                        <a:t>, </a:t>
                      </a:r>
                      <a:r>
                        <a:rPr kumimoji="1" lang="en-US" altLang="ja-JP" baseline="0" dirty="0" err="1" smtClean="0">
                          <a:solidFill>
                            <a:schemeClr val="tx1"/>
                          </a:solidFill>
                          <a:latin typeface="メイリオ" panose="020B0604030504040204" pitchFamily="50" charset="-128"/>
                          <a:ea typeface="メイリオ" panose="020B0604030504040204" pitchFamily="50" charset="-128"/>
                        </a:rPr>
                        <a:t>flv</a:t>
                      </a:r>
                      <a:r>
                        <a:rPr kumimoji="1" lang="en-US" altLang="ja-JP" baseline="0" dirty="0" smtClean="0">
                          <a:solidFill>
                            <a:schemeClr val="tx1"/>
                          </a:solidFill>
                          <a:latin typeface="メイリオ" panose="020B0604030504040204" pitchFamily="50" charset="-128"/>
                          <a:ea typeface="メイリオ" panose="020B0604030504040204" pitchFamily="50" charset="-128"/>
                        </a:rPr>
                        <a:t>, </a:t>
                      </a:r>
                      <a:r>
                        <a:rPr kumimoji="1" lang="en-US" altLang="ja-JP" baseline="0" dirty="0" err="1" smtClean="0">
                          <a:solidFill>
                            <a:schemeClr val="tx1"/>
                          </a:solidFill>
                          <a:latin typeface="メイリオ" panose="020B0604030504040204" pitchFamily="50" charset="-128"/>
                          <a:ea typeface="メイリオ" panose="020B0604030504040204" pitchFamily="50" charset="-128"/>
                        </a:rPr>
                        <a:t>wmv</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2604284"/>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プログラム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exe,</a:t>
                      </a:r>
                      <a:r>
                        <a:rPr kumimoji="1" lang="en-US" altLang="ja-JP" baseline="0" dirty="0" smtClean="0">
                          <a:solidFill>
                            <a:schemeClr val="tx1"/>
                          </a:solidFill>
                          <a:latin typeface="メイリオ" panose="020B0604030504040204" pitchFamily="50" charset="-128"/>
                          <a:ea typeface="メイリオ" panose="020B0604030504040204" pitchFamily="50" charset="-128"/>
                        </a:rPr>
                        <a:t> com, </a:t>
                      </a:r>
                      <a:r>
                        <a:rPr kumimoji="1" lang="en-US" altLang="ja-JP" baseline="0" dirty="0" err="1" smtClean="0">
                          <a:solidFill>
                            <a:schemeClr val="tx1"/>
                          </a:solidFill>
                          <a:latin typeface="メイリオ" panose="020B0604030504040204" pitchFamily="50" charset="-128"/>
                          <a:ea typeface="メイリオ" panose="020B0604030504040204" pitchFamily="50" charset="-128"/>
                        </a:rPr>
                        <a:t>dll</a:t>
                      </a:r>
                      <a:r>
                        <a:rPr kumimoji="1" lang="en-US" altLang="ja-JP" baseline="0" dirty="0" smtClean="0">
                          <a:solidFill>
                            <a:schemeClr val="tx1"/>
                          </a:solidFill>
                          <a:latin typeface="メイリオ" panose="020B0604030504040204" pitchFamily="50" charset="-128"/>
                          <a:ea typeface="メイリオ" panose="020B0604030504040204" pitchFamily="50" charset="-128"/>
                        </a:rPr>
                        <a:t>, bat</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4744335"/>
                  </a:ext>
                </a:extLst>
              </a:tr>
              <a:tr h="370840">
                <a:tc>
                  <a:txBody>
                    <a:bodyPr/>
                    <a:lstStyle/>
                    <a:p>
                      <a:r>
                        <a:rPr kumimoji="1" lang="ja-JP" altLang="en-US" dirty="0" smtClean="0">
                          <a:solidFill>
                            <a:schemeClr val="tx1"/>
                          </a:solidFill>
                          <a:latin typeface="メイリオ" panose="020B0604030504040204" pitchFamily="50" charset="-128"/>
                          <a:ea typeface="メイリオ" panose="020B0604030504040204" pitchFamily="50" charset="-128"/>
                        </a:rPr>
                        <a:t>圧縮</a:t>
                      </a:r>
                      <a:r>
                        <a:rPr kumimoji="1" lang="en-US" altLang="ja-JP" dirty="0" smtClean="0">
                          <a:solidFill>
                            <a:schemeClr val="tx1"/>
                          </a:solidFill>
                          <a:latin typeface="メイリオ" panose="020B0604030504040204" pitchFamily="50" charset="-128"/>
                          <a:ea typeface="メイリオ" panose="020B0604030504040204" pitchFamily="50" charset="-128"/>
                        </a:rPr>
                        <a:t>(</a:t>
                      </a:r>
                      <a:r>
                        <a:rPr kumimoji="1" lang="ja-JP" altLang="en-US" dirty="0" smtClean="0">
                          <a:solidFill>
                            <a:schemeClr val="tx1"/>
                          </a:solidFill>
                          <a:latin typeface="メイリオ" panose="020B0604030504040204" pitchFamily="50" charset="-128"/>
                          <a:ea typeface="メイリオ" panose="020B0604030504040204" pitchFamily="50" charset="-128"/>
                        </a:rPr>
                        <a:t>書庫</a:t>
                      </a:r>
                      <a:r>
                        <a:rPr kumimoji="1" lang="en-US" altLang="ja-JP" dirty="0" smtClean="0">
                          <a:solidFill>
                            <a:schemeClr val="tx1"/>
                          </a:solidFill>
                          <a:latin typeface="メイリオ" panose="020B0604030504040204" pitchFamily="50" charset="-128"/>
                          <a:ea typeface="メイリオ" panose="020B0604030504040204" pitchFamily="50" charset="-128"/>
                        </a:rPr>
                        <a:t>)</a:t>
                      </a:r>
                      <a:endParaRPr kumimoji="1" lang="ja-JP" altLang="en-US"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smtClean="0">
                          <a:solidFill>
                            <a:schemeClr val="tx1"/>
                          </a:solidFill>
                          <a:latin typeface="メイリオ" panose="020B0604030504040204" pitchFamily="50" charset="-128"/>
                          <a:ea typeface="メイリオ" panose="020B0604030504040204" pitchFamily="50" charset="-128"/>
                        </a:rPr>
                        <a:t>zip,</a:t>
                      </a:r>
                      <a:r>
                        <a:rPr kumimoji="1" lang="en-US" altLang="ja-JP" baseline="0" dirty="0" smtClean="0">
                          <a:solidFill>
                            <a:schemeClr val="tx1"/>
                          </a:solidFill>
                          <a:latin typeface="メイリオ" panose="020B0604030504040204" pitchFamily="50" charset="-128"/>
                          <a:ea typeface="メイリオ" panose="020B0604030504040204" pitchFamily="50" charset="-128"/>
                        </a:rPr>
                        <a:t> tar, cab</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1942313"/>
                  </a:ext>
                </a:extLst>
              </a:tr>
            </a:tbl>
          </a:graphicData>
        </a:graphic>
      </p:graphicFrame>
      <p:sp>
        <p:nvSpPr>
          <p:cNvPr id="6" name="テキスト ボックス 97"/>
          <p:cNvSpPr txBox="1">
            <a:spLocks noChangeArrowheads="1"/>
          </p:cNvSpPr>
          <p:nvPr/>
        </p:nvSpPr>
        <p:spPr bwMode="auto">
          <a:xfrm>
            <a:off x="213045" y="957758"/>
            <a:ext cx="84126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r>
              <a:rPr lang="ja-JP" altLang="en-US" sz="2400" dirty="0">
                <a:latin typeface="メイリオ" panose="020B0604030504040204" pitchFamily="50" charset="-128"/>
                <a:ea typeface="メイリオ" panose="020B0604030504040204" pitchFamily="50" charset="-128"/>
              </a:rPr>
              <a:t>拡張子</a:t>
            </a:r>
            <a:r>
              <a:rPr lang="ja-JP" altLang="en-US" sz="2400" dirty="0" smtClean="0">
                <a:latin typeface="メイリオ" panose="020B0604030504040204" pitchFamily="50" charset="-128"/>
                <a:ea typeface="メイリオ" panose="020B0604030504040204" pitchFamily="50" charset="-128"/>
              </a:rPr>
              <a:t>はドキュメントの種類を表す</a:t>
            </a:r>
            <a:endParaRPr lang="ja-JP" altLang="en-US" sz="2400" dirty="0">
              <a:latin typeface="メイリオ" panose="020B0604030504040204" pitchFamily="50" charset="-128"/>
              <a:ea typeface="メイリオ" panose="020B0604030504040204" pitchFamily="50" charset="-128"/>
            </a:endParaRPr>
          </a:p>
        </p:txBody>
      </p:sp>
      <p:sp>
        <p:nvSpPr>
          <p:cNvPr id="7" name="Text Box 3"/>
          <p:cNvSpPr txBox="1">
            <a:spLocks noChangeArrowheads="1"/>
          </p:cNvSpPr>
          <p:nvPr/>
        </p:nvSpPr>
        <p:spPr bwMode="auto">
          <a:xfrm>
            <a:off x="350310" y="434538"/>
            <a:ext cx="7696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l" eaLnBrk="1" hangingPunct="1">
              <a:spcBef>
                <a:spcPct val="50000"/>
              </a:spcBef>
            </a:pPr>
            <a:r>
              <a:rPr lang="ja-JP" altLang="en-US" sz="2800" dirty="0" smtClean="0">
                <a:solidFill>
                  <a:srgbClr val="FF0000"/>
                </a:solidFill>
                <a:latin typeface="メイリオ" panose="020B0604030504040204" pitchFamily="50" charset="-128"/>
                <a:ea typeface="メイリオ" panose="020B0604030504040204" pitchFamily="50" charset="-128"/>
              </a:rPr>
              <a:t>説明</a:t>
            </a:r>
            <a:r>
              <a:rPr lang="en-US" altLang="ja-JP" sz="2800" dirty="0" smtClean="0">
                <a:solidFill>
                  <a:srgbClr val="FF0000"/>
                </a:solidFill>
                <a:latin typeface="メイリオ" panose="020B0604030504040204" pitchFamily="50" charset="-128"/>
                <a:ea typeface="メイリオ" panose="020B0604030504040204" pitchFamily="50" charset="-128"/>
              </a:rPr>
              <a:t>:</a:t>
            </a:r>
            <a:r>
              <a:rPr lang="ja-JP" altLang="en-US" sz="2800" dirty="0" smtClean="0">
                <a:latin typeface="メイリオ" panose="020B0604030504040204" pitchFamily="50" charset="-128"/>
                <a:ea typeface="メイリオ" panose="020B0604030504040204" pitchFamily="50" charset="-128"/>
              </a:rPr>
              <a:t>ファイル形式とその標準化</a:t>
            </a:r>
            <a:endParaRPr lang="en-US" altLang="ja-JP"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7070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304800" y="228600"/>
            <a:ext cx="838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defRPr/>
            </a:pPr>
            <a:r>
              <a:rPr lang="ja-JP" altLang="en-US" sz="3200" dirty="0">
                <a:solidFill>
                  <a:srgbClr val="FF0000"/>
                </a:solidFill>
                <a:latin typeface="メイリオ" panose="020B0604030504040204" pitchFamily="50" charset="-128"/>
                <a:ea typeface="メイリオ" panose="020B0604030504040204" pitchFamily="50" charset="-128"/>
              </a:rPr>
              <a:t>スマホ</a:t>
            </a:r>
            <a:r>
              <a:rPr lang="ja-JP" altLang="en-US" sz="3200" dirty="0" smtClean="0">
                <a:solidFill>
                  <a:srgbClr val="FF0000"/>
                </a:solidFill>
                <a:latin typeface="メイリオ" panose="020B0604030504040204" pitchFamily="50" charset="-128"/>
                <a:ea typeface="メイリオ" panose="020B0604030504040204" pitchFamily="50" charset="-128"/>
              </a:rPr>
              <a:t>の中の写真・音楽を使う。</a:t>
            </a:r>
            <a:endParaRPr lang="ja-JP" altLang="en-US" sz="3200" dirty="0">
              <a:solidFill>
                <a:srgbClr val="FF0000"/>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0697514"/>
              </p:ext>
            </p:extLst>
          </p:nvPr>
        </p:nvGraphicFramePr>
        <p:xfrm>
          <a:off x="449704" y="813375"/>
          <a:ext cx="8237095" cy="5338736"/>
        </p:xfrm>
        <a:graphic>
          <a:graphicData uri="http://schemas.openxmlformats.org/drawingml/2006/table">
            <a:tbl>
              <a:tblPr firstRow="1" bandRow="1">
                <a:tableStyleId>{5C22544A-7EE6-4342-B048-85BDC9FD1C3A}</a:tableStyleId>
              </a:tblPr>
              <a:tblGrid>
                <a:gridCol w="8237095">
                  <a:extLst>
                    <a:ext uri="{9D8B030D-6E8A-4147-A177-3AD203B41FA5}">
                      <a16:colId xmlns:a16="http://schemas.microsoft.com/office/drawing/2014/main" val="2547181095"/>
                    </a:ext>
                  </a:extLst>
                </a:gridCol>
              </a:tblGrid>
              <a:tr h="309536">
                <a:tc>
                  <a:txBody>
                    <a:bodyPr/>
                    <a:lstStyle/>
                    <a:p>
                      <a:pPr algn="l"/>
                      <a:r>
                        <a:rPr kumimoji="1" lang="en-US" altLang="ja-JP" sz="2400" b="1" dirty="0" smtClean="0">
                          <a:solidFill>
                            <a:schemeClr val="tx1"/>
                          </a:solidFill>
                          <a:latin typeface="メイリオ" panose="020B0604030504040204" pitchFamily="50" charset="-128"/>
                          <a:ea typeface="メイリオ" panose="020B0604030504040204" pitchFamily="50" charset="-128"/>
                        </a:rPr>
                        <a:t>iPhone</a:t>
                      </a:r>
                      <a:r>
                        <a:rPr kumimoji="1" lang="ja-JP" altLang="en-US" sz="2400" b="1" dirty="0" smtClean="0">
                          <a:solidFill>
                            <a:schemeClr val="tx1"/>
                          </a:solidFill>
                          <a:latin typeface="メイリオ" panose="020B0604030504040204" pitchFamily="50" charset="-128"/>
                          <a:ea typeface="メイリオ" panose="020B0604030504040204" pitchFamily="50" charset="-128"/>
                        </a:rPr>
                        <a:t>を使っている人</a:t>
                      </a:r>
                      <a:endParaRPr kumimoji="1" lang="ja-JP" altLang="en-US" sz="2400" b="1"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090937"/>
                  </a:ext>
                </a:extLst>
              </a:tr>
              <a:tr h="309536">
                <a:tc>
                  <a:txBody>
                    <a:bodyPr/>
                    <a:lstStyle/>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方法</a:t>
                      </a:r>
                      <a:r>
                        <a:rPr kumimoji="1" lang="en-US" altLang="ja-JP" sz="2400" b="0" dirty="0" smtClean="0">
                          <a:solidFill>
                            <a:schemeClr val="tx1"/>
                          </a:solidFill>
                          <a:latin typeface="メイリオ" panose="020B0604030504040204" pitchFamily="50" charset="-128"/>
                          <a:ea typeface="メイリオ" panose="020B0604030504040204" pitchFamily="50" charset="-128"/>
                        </a:rPr>
                        <a:t>1: iCloud</a:t>
                      </a:r>
                      <a:r>
                        <a:rPr kumimoji="1" lang="ja-JP" altLang="en-US" sz="2400" b="0" dirty="0" smtClean="0">
                          <a:solidFill>
                            <a:schemeClr val="tx1"/>
                          </a:solidFill>
                          <a:latin typeface="メイリオ" panose="020B0604030504040204" pitchFamily="50" charset="-128"/>
                          <a:ea typeface="メイリオ" panose="020B0604030504040204" pitchFamily="50" charset="-128"/>
                        </a:rPr>
                        <a:t>を</a:t>
                      </a:r>
                      <a:r>
                        <a:rPr kumimoji="1" lang="en-US" altLang="ja-JP" sz="2400" b="0" dirty="0" smtClean="0">
                          <a:solidFill>
                            <a:schemeClr val="tx1"/>
                          </a:solidFill>
                          <a:latin typeface="メイリオ" panose="020B0604030504040204" pitchFamily="50" charset="-128"/>
                          <a:ea typeface="メイリオ" panose="020B0604030504040204" pitchFamily="50" charset="-128"/>
                        </a:rPr>
                        <a:t>PC</a:t>
                      </a:r>
                      <a:r>
                        <a:rPr kumimoji="1" lang="ja-JP" altLang="en-US" sz="2400" b="0" dirty="0" smtClean="0">
                          <a:solidFill>
                            <a:schemeClr val="tx1"/>
                          </a:solidFill>
                          <a:latin typeface="メイリオ" panose="020B0604030504040204" pitchFamily="50" charset="-128"/>
                          <a:ea typeface="メイリオ" panose="020B0604030504040204" pitchFamily="50" charset="-128"/>
                        </a:rPr>
                        <a:t>で使用する</a:t>
                      </a:r>
                      <a:r>
                        <a:rPr kumimoji="1" lang="en-US" altLang="ja-JP" sz="2400" b="0" dirty="0" smtClean="0">
                          <a:solidFill>
                            <a:schemeClr val="tx1"/>
                          </a:solidFill>
                          <a:latin typeface="メイリオ" panose="020B0604030504040204" pitchFamily="50" charset="-128"/>
                          <a:ea typeface="メイリオ" panose="020B0604030504040204" pitchFamily="50" charset="-128"/>
                        </a:rPr>
                        <a:t>(ID/</a:t>
                      </a:r>
                      <a:r>
                        <a:rPr kumimoji="1" lang="ja-JP" altLang="en-US" sz="2400" b="0" dirty="0" smtClean="0">
                          <a:solidFill>
                            <a:schemeClr val="tx1"/>
                          </a:solidFill>
                          <a:latin typeface="メイリオ" panose="020B0604030504040204" pitchFamily="50" charset="-128"/>
                          <a:ea typeface="メイリオ" panose="020B0604030504040204" pitchFamily="50" charset="-128"/>
                        </a:rPr>
                        <a:t>パスワード必要</a:t>
                      </a:r>
                      <a:r>
                        <a:rPr kumimoji="1" lang="en-US" altLang="ja-JP" sz="2400" b="0" dirty="0" smtClean="0">
                          <a:solidFill>
                            <a:schemeClr val="tx1"/>
                          </a:solidFill>
                          <a:latin typeface="メイリオ" panose="020B0604030504040204" pitchFamily="50" charset="-128"/>
                          <a:ea typeface="メイリオ" panose="020B0604030504040204" pitchFamily="50" charset="-128"/>
                        </a:rPr>
                        <a:t>)</a:t>
                      </a:r>
                    </a:p>
                    <a:p>
                      <a:pPr algn="l"/>
                      <a:r>
                        <a:rPr kumimoji="1" lang="en-US" altLang="ja-JP" sz="2400" b="0" dirty="0" smtClean="0">
                          <a:solidFill>
                            <a:schemeClr val="tx1"/>
                          </a:solidFill>
                          <a:latin typeface="メイリオ" panose="020B0604030504040204" pitchFamily="50" charset="-128"/>
                          <a:ea typeface="メイリオ" panose="020B0604030504040204" pitchFamily="50" charset="-128"/>
                        </a:rPr>
                        <a:t>   </a:t>
                      </a:r>
                      <a:r>
                        <a:rPr kumimoji="1" lang="ja-JP" altLang="en-US" sz="2400" b="0" dirty="0" smtClean="0">
                          <a:solidFill>
                            <a:schemeClr val="tx1"/>
                          </a:solidFill>
                          <a:latin typeface="メイリオ" panose="020B0604030504040204" pitchFamily="50" charset="-128"/>
                          <a:ea typeface="メイリオ" panose="020B0604030504040204" pitchFamily="50" charset="-128"/>
                        </a:rPr>
                        <a:t>ブラウザで</a:t>
                      </a:r>
                      <a:r>
                        <a:rPr kumimoji="1" lang="en-US" altLang="ja-JP" sz="2400" b="0" dirty="0" smtClean="0">
                          <a:solidFill>
                            <a:schemeClr val="tx1"/>
                          </a:solidFill>
                          <a:latin typeface="メイリオ" panose="020B0604030504040204" pitchFamily="50" charset="-128"/>
                          <a:ea typeface="メイリオ" panose="020B0604030504040204" pitchFamily="50" charset="-128"/>
                        </a:rPr>
                        <a:t>iCloud</a:t>
                      </a:r>
                      <a:r>
                        <a:rPr kumimoji="1" lang="ja-JP" altLang="en-US" sz="2400" b="0" dirty="0" smtClean="0">
                          <a:solidFill>
                            <a:schemeClr val="tx1"/>
                          </a:solidFill>
                          <a:latin typeface="メイリオ" panose="020B0604030504040204" pitchFamily="50" charset="-128"/>
                          <a:ea typeface="メイリオ" panose="020B0604030504040204" pitchFamily="50" charset="-128"/>
                        </a:rPr>
                        <a:t>を開いてログイン</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3922374"/>
                  </a:ext>
                </a:extLst>
              </a:tr>
              <a:tr h="309536">
                <a:tc>
                  <a:txBody>
                    <a:bodyPr/>
                    <a:lstStyle/>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方法</a:t>
                      </a:r>
                      <a:r>
                        <a:rPr kumimoji="1" lang="en-US" altLang="ja-JP" sz="2400" b="0" dirty="0" smtClean="0">
                          <a:solidFill>
                            <a:schemeClr val="tx1"/>
                          </a:solidFill>
                          <a:latin typeface="メイリオ" panose="020B0604030504040204" pitchFamily="50" charset="-128"/>
                          <a:ea typeface="メイリオ" panose="020B0604030504040204" pitchFamily="50" charset="-128"/>
                        </a:rPr>
                        <a:t>2: </a:t>
                      </a:r>
                      <a:r>
                        <a:rPr kumimoji="1" lang="ja-JP" altLang="en-US" sz="2400" b="0" dirty="0" smtClean="0">
                          <a:solidFill>
                            <a:schemeClr val="tx1"/>
                          </a:solidFill>
                          <a:latin typeface="メイリオ" panose="020B0604030504040204" pitchFamily="50" charset="-128"/>
                          <a:ea typeface="メイリオ" panose="020B0604030504040204" pitchFamily="50" charset="-128"/>
                        </a:rPr>
                        <a:t>他のクラウドストレージを新規契約する</a:t>
                      </a:r>
                    </a:p>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　</a:t>
                      </a:r>
                      <a:r>
                        <a:rPr kumimoji="1" lang="en-US" altLang="ja-JP" sz="2400" b="0" dirty="0" smtClean="0">
                          <a:solidFill>
                            <a:schemeClr val="tx1"/>
                          </a:solidFill>
                          <a:latin typeface="メイリオ" panose="020B0604030504040204" pitchFamily="50" charset="-128"/>
                          <a:ea typeface="メイリオ" panose="020B0604030504040204" pitchFamily="50" charset="-128"/>
                        </a:rPr>
                        <a:t>Google</a:t>
                      </a:r>
                      <a:r>
                        <a:rPr kumimoji="1" lang="ja-JP" altLang="en-US" sz="2400" b="0" dirty="0" smtClean="0">
                          <a:solidFill>
                            <a:schemeClr val="tx1"/>
                          </a:solidFill>
                          <a:latin typeface="メイリオ" panose="020B0604030504040204" pitchFamily="50" charset="-128"/>
                          <a:ea typeface="メイリオ" panose="020B0604030504040204" pitchFamily="50" charset="-128"/>
                        </a:rPr>
                        <a:t>ドライブがお勧め</a:t>
                      </a:r>
                    </a:p>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　スマホにそのストレージのアプリをインストール</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0872683"/>
                  </a:ext>
                </a:extLst>
              </a:tr>
              <a:tr h="309536">
                <a:tc>
                  <a:txBody>
                    <a:bodyPr/>
                    <a:lstStyle/>
                    <a:p>
                      <a:pPr algn="l"/>
                      <a:endParaRPr kumimoji="1" lang="ja-JP" altLang="en-US" sz="5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92307529"/>
                  </a:ext>
                </a:extLst>
              </a:tr>
              <a:tr h="3095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1" dirty="0" smtClean="0">
                          <a:solidFill>
                            <a:schemeClr val="tx1"/>
                          </a:solidFill>
                          <a:latin typeface="メイリオ" panose="020B0604030504040204" pitchFamily="50" charset="-128"/>
                          <a:ea typeface="メイリオ" panose="020B0604030504040204" pitchFamily="50" charset="-128"/>
                        </a:rPr>
                        <a:t>Android</a:t>
                      </a:r>
                      <a:r>
                        <a:rPr kumimoji="1" lang="ja-JP" altLang="en-US" sz="2400" b="1" dirty="0" smtClean="0">
                          <a:solidFill>
                            <a:schemeClr val="tx1"/>
                          </a:solidFill>
                          <a:latin typeface="メイリオ" panose="020B0604030504040204" pitchFamily="50" charset="-128"/>
                          <a:ea typeface="メイリオ" panose="020B0604030504040204" pitchFamily="50" charset="-128"/>
                        </a:rPr>
                        <a:t>を使っている人</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414693"/>
                  </a:ext>
                </a:extLst>
              </a:tr>
              <a:tr h="309536">
                <a:tc>
                  <a:txBody>
                    <a:bodyPr/>
                    <a:lstStyle/>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方法</a:t>
                      </a:r>
                      <a:r>
                        <a:rPr kumimoji="1" lang="en-US" altLang="ja-JP" sz="2400" b="0" dirty="0" smtClean="0">
                          <a:solidFill>
                            <a:schemeClr val="tx1"/>
                          </a:solidFill>
                          <a:latin typeface="メイリオ" panose="020B0604030504040204" pitchFamily="50" charset="-128"/>
                          <a:ea typeface="メイリオ" panose="020B0604030504040204" pitchFamily="50" charset="-128"/>
                        </a:rPr>
                        <a:t>1: Google Drive</a:t>
                      </a:r>
                      <a:r>
                        <a:rPr kumimoji="1" lang="ja-JP" altLang="en-US" sz="2400" b="0" dirty="0" smtClean="0">
                          <a:solidFill>
                            <a:schemeClr val="tx1"/>
                          </a:solidFill>
                          <a:latin typeface="メイリオ" panose="020B0604030504040204" pitchFamily="50" charset="-128"/>
                          <a:ea typeface="メイリオ" panose="020B0604030504040204" pitchFamily="50" charset="-128"/>
                        </a:rPr>
                        <a:t>を</a:t>
                      </a:r>
                      <a:r>
                        <a:rPr kumimoji="1" lang="en-US" altLang="ja-JP" sz="2400" b="0" dirty="0" smtClean="0">
                          <a:solidFill>
                            <a:schemeClr val="tx1"/>
                          </a:solidFill>
                          <a:latin typeface="メイリオ" panose="020B0604030504040204" pitchFamily="50" charset="-128"/>
                          <a:ea typeface="メイリオ" panose="020B0604030504040204" pitchFamily="50" charset="-128"/>
                        </a:rPr>
                        <a:t>PC</a:t>
                      </a:r>
                      <a:r>
                        <a:rPr kumimoji="1" lang="ja-JP" altLang="en-US" sz="2400" b="0" dirty="0" smtClean="0">
                          <a:solidFill>
                            <a:schemeClr val="tx1"/>
                          </a:solidFill>
                          <a:latin typeface="メイリオ" panose="020B0604030504040204" pitchFamily="50" charset="-128"/>
                          <a:ea typeface="メイリオ" panose="020B0604030504040204" pitchFamily="50" charset="-128"/>
                        </a:rPr>
                        <a:t>で使用する</a:t>
                      </a:r>
                      <a:r>
                        <a:rPr kumimoji="1" lang="en-US" altLang="ja-JP" sz="2400" b="0" dirty="0" smtClean="0">
                          <a:solidFill>
                            <a:schemeClr val="tx1"/>
                          </a:solidFill>
                          <a:latin typeface="メイリオ" panose="020B0604030504040204" pitchFamily="50" charset="-128"/>
                          <a:ea typeface="メイリオ" panose="020B0604030504040204" pitchFamily="50" charset="-128"/>
                        </a:rPr>
                        <a:t>(ID/</a:t>
                      </a:r>
                      <a:r>
                        <a:rPr kumimoji="1" lang="ja-JP" altLang="en-US" sz="2400" b="0" dirty="0" smtClean="0">
                          <a:solidFill>
                            <a:schemeClr val="tx1"/>
                          </a:solidFill>
                          <a:latin typeface="メイリオ" panose="020B0604030504040204" pitchFamily="50" charset="-128"/>
                          <a:ea typeface="メイリオ" panose="020B0604030504040204" pitchFamily="50" charset="-128"/>
                        </a:rPr>
                        <a:t>パスワード必要</a:t>
                      </a:r>
                      <a:r>
                        <a:rPr kumimoji="1" lang="en-US" altLang="ja-JP" sz="2400" b="0" dirty="0" smtClean="0">
                          <a:solidFill>
                            <a:schemeClr val="tx1"/>
                          </a:solidFill>
                          <a:latin typeface="メイリオ" panose="020B0604030504040204" pitchFamily="50" charset="-128"/>
                          <a:ea typeface="メイリオ" panose="020B0604030504040204" pitchFamily="50" charset="-128"/>
                        </a:rPr>
                        <a:t>)</a:t>
                      </a:r>
                    </a:p>
                    <a:p>
                      <a:pPr algn="l"/>
                      <a:r>
                        <a:rPr kumimoji="1" lang="en-US" altLang="ja-JP" sz="2400" b="0" dirty="0" smtClean="0">
                          <a:solidFill>
                            <a:schemeClr val="tx1"/>
                          </a:solidFill>
                          <a:latin typeface="メイリオ" panose="020B0604030504040204" pitchFamily="50" charset="-128"/>
                          <a:ea typeface="メイリオ" panose="020B0604030504040204" pitchFamily="50" charset="-128"/>
                        </a:rPr>
                        <a:t>    </a:t>
                      </a:r>
                      <a:r>
                        <a:rPr kumimoji="1" lang="en-US" altLang="ja-JP" sz="2400" b="0" dirty="0" err="1" smtClean="0">
                          <a:solidFill>
                            <a:schemeClr val="tx1"/>
                          </a:solidFill>
                          <a:latin typeface="メイリオ" panose="020B0604030504040204" pitchFamily="50" charset="-128"/>
                          <a:ea typeface="メイリオ" panose="020B0604030504040204" pitchFamily="50" charset="-128"/>
                        </a:rPr>
                        <a:t>Chrom</a:t>
                      </a:r>
                      <a:r>
                        <a:rPr kumimoji="1" lang="ja-JP" altLang="en-US" sz="2400" b="0" dirty="0" smtClean="0">
                          <a:solidFill>
                            <a:schemeClr val="tx1"/>
                          </a:solidFill>
                          <a:latin typeface="メイリオ" panose="020B0604030504040204" pitchFamily="50" charset="-128"/>
                          <a:ea typeface="メイリオ" panose="020B0604030504040204" pitchFamily="50" charset="-128"/>
                        </a:rPr>
                        <a:t>ブラウザで</a:t>
                      </a:r>
                      <a:r>
                        <a:rPr kumimoji="1" lang="en-US" altLang="ja-JP" sz="2400" b="0" dirty="0" smtClean="0">
                          <a:solidFill>
                            <a:schemeClr val="tx1"/>
                          </a:solidFill>
                          <a:latin typeface="メイリオ" panose="020B0604030504040204" pitchFamily="50" charset="-128"/>
                          <a:ea typeface="メイリオ" panose="020B0604030504040204" pitchFamily="50" charset="-128"/>
                        </a:rPr>
                        <a:t>Google Drive</a:t>
                      </a:r>
                      <a:r>
                        <a:rPr kumimoji="1" lang="ja-JP" altLang="en-US" sz="2400" b="0" dirty="0" smtClean="0">
                          <a:solidFill>
                            <a:schemeClr val="tx1"/>
                          </a:solidFill>
                          <a:latin typeface="メイリオ" panose="020B0604030504040204" pitchFamily="50" charset="-128"/>
                          <a:ea typeface="メイリオ" panose="020B0604030504040204" pitchFamily="50" charset="-128"/>
                        </a:rPr>
                        <a:t>開いてログイン</a:t>
                      </a:r>
                      <a:endParaRPr kumimoji="1" lang="en-US" altLang="ja-JP" sz="2400" b="0"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9189420"/>
                  </a:ext>
                </a:extLst>
              </a:tr>
              <a:tr h="309536">
                <a:tc>
                  <a:txBody>
                    <a:bodyPr/>
                    <a:lstStyle/>
                    <a:p>
                      <a:pPr algn="l"/>
                      <a:r>
                        <a:rPr kumimoji="1" lang="ja-JP" altLang="en-US" sz="2400" b="0" dirty="0" smtClean="0">
                          <a:solidFill>
                            <a:schemeClr val="tx1"/>
                          </a:solidFill>
                          <a:latin typeface="メイリオ" panose="020B0604030504040204" pitchFamily="50" charset="-128"/>
                          <a:ea typeface="メイリオ" panose="020B0604030504040204" pitchFamily="50" charset="-128"/>
                        </a:rPr>
                        <a:t>方法</a:t>
                      </a:r>
                      <a:r>
                        <a:rPr kumimoji="1" lang="en-US" altLang="ja-JP" sz="2400" b="0" dirty="0" smtClean="0">
                          <a:solidFill>
                            <a:schemeClr val="tx1"/>
                          </a:solidFill>
                          <a:latin typeface="メイリオ" panose="020B0604030504040204" pitchFamily="50" charset="-128"/>
                          <a:ea typeface="メイリオ" panose="020B0604030504040204" pitchFamily="50" charset="-128"/>
                        </a:rPr>
                        <a:t>2: USB</a:t>
                      </a:r>
                      <a:r>
                        <a:rPr kumimoji="1" lang="ja-JP" altLang="en-US" sz="2400" b="0" dirty="0" smtClean="0">
                          <a:solidFill>
                            <a:schemeClr val="tx1"/>
                          </a:solidFill>
                          <a:latin typeface="メイリオ" panose="020B0604030504040204" pitchFamily="50" charset="-128"/>
                          <a:ea typeface="メイリオ" panose="020B0604030504040204" pitchFamily="50" charset="-128"/>
                        </a:rPr>
                        <a:t>ケーブルで直接</a:t>
                      </a:r>
                      <a:r>
                        <a:rPr kumimoji="1" lang="en-US" altLang="ja-JP" sz="2400" b="0" dirty="0" smtClean="0">
                          <a:solidFill>
                            <a:schemeClr val="tx1"/>
                          </a:solidFill>
                          <a:latin typeface="メイリオ" panose="020B0604030504040204" pitchFamily="50" charset="-128"/>
                          <a:ea typeface="メイリオ" panose="020B0604030504040204" pitchFamily="50" charset="-128"/>
                        </a:rPr>
                        <a:t>PC</a:t>
                      </a:r>
                      <a:r>
                        <a:rPr kumimoji="1" lang="ja-JP" altLang="en-US" sz="2400" b="0" dirty="0" smtClean="0">
                          <a:solidFill>
                            <a:schemeClr val="tx1"/>
                          </a:solidFill>
                          <a:latin typeface="メイリオ" panose="020B0604030504040204" pitchFamily="50" charset="-128"/>
                          <a:ea typeface="メイリオ" panose="020B0604030504040204" pitchFamily="50" charset="-128"/>
                        </a:rPr>
                        <a:t>につなぐ</a:t>
                      </a:r>
                      <a:r>
                        <a:rPr kumimoji="1" lang="en-US" altLang="ja-JP" sz="2400" b="0" dirty="0" smtClean="0">
                          <a:solidFill>
                            <a:schemeClr val="tx1"/>
                          </a:solidFill>
                          <a:latin typeface="メイリオ" panose="020B0604030504040204" pitchFamily="50" charset="-128"/>
                          <a:ea typeface="メイリオ" panose="020B0604030504040204" pitchFamily="50" charset="-128"/>
                        </a:rPr>
                        <a:t/>
                      </a:r>
                      <a:br>
                        <a:rPr kumimoji="1" lang="en-US" altLang="ja-JP" sz="2400" b="0" dirty="0" smtClean="0">
                          <a:solidFill>
                            <a:schemeClr val="tx1"/>
                          </a:solidFill>
                          <a:latin typeface="メイリオ" panose="020B0604030504040204" pitchFamily="50" charset="-128"/>
                          <a:ea typeface="メイリオ" panose="020B0604030504040204" pitchFamily="50" charset="-128"/>
                        </a:rPr>
                      </a:br>
                      <a:r>
                        <a:rPr kumimoji="1" lang="en-US" altLang="ja-JP" sz="2400" b="0" dirty="0" smtClean="0">
                          <a:solidFill>
                            <a:schemeClr val="tx1"/>
                          </a:solidFill>
                          <a:latin typeface="メイリオ" panose="020B0604030504040204" pitchFamily="50" charset="-128"/>
                          <a:ea typeface="メイリオ" panose="020B0604030504040204" pitchFamily="50" charset="-128"/>
                        </a:rPr>
                        <a:t>   (</a:t>
                      </a:r>
                      <a:r>
                        <a:rPr kumimoji="1" lang="ja-JP" altLang="en-US" sz="2400" b="0" dirty="0" smtClean="0">
                          <a:solidFill>
                            <a:schemeClr val="tx1"/>
                          </a:solidFill>
                          <a:latin typeface="メイリオ" panose="020B0604030504040204" pitchFamily="50" charset="-128"/>
                          <a:ea typeface="メイリオ" panose="020B0604030504040204" pitchFamily="50" charset="-128"/>
                        </a:rPr>
                        <a:t>ほとんどのスマホで</a:t>
                      </a:r>
                      <a:r>
                        <a:rPr kumimoji="1" lang="en-US" altLang="ja-JP" sz="2400" b="0" dirty="0" smtClean="0">
                          <a:solidFill>
                            <a:schemeClr val="tx1"/>
                          </a:solidFill>
                          <a:latin typeface="メイリオ" panose="020B0604030504040204" pitchFamily="50" charset="-128"/>
                          <a:ea typeface="メイリオ" panose="020B0604030504040204" pitchFamily="50" charset="-128"/>
                        </a:rPr>
                        <a:t>OK)</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66259647"/>
                  </a:ext>
                </a:extLst>
              </a:tr>
              <a:tr h="3095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dirty="0" smtClean="0">
                          <a:solidFill>
                            <a:schemeClr val="tx1"/>
                          </a:solidFill>
                          <a:latin typeface="メイリオ" panose="020B0604030504040204" pitchFamily="50" charset="-128"/>
                          <a:ea typeface="メイリオ" panose="020B0604030504040204" pitchFamily="50" charset="-128"/>
                        </a:rPr>
                        <a:t>方法</a:t>
                      </a:r>
                      <a:r>
                        <a:rPr kumimoji="1" lang="en-US" altLang="ja-JP" sz="2400" b="0" dirty="0" smtClean="0">
                          <a:solidFill>
                            <a:schemeClr val="tx1"/>
                          </a:solidFill>
                          <a:latin typeface="メイリオ" panose="020B0604030504040204" pitchFamily="50" charset="-128"/>
                          <a:ea typeface="メイリオ" panose="020B0604030504040204" pitchFamily="50" charset="-128"/>
                        </a:rPr>
                        <a:t>3:</a:t>
                      </a:r>
                      <a:r>
                        <a:rPr kumimoji="1" lang="ja-JP" altLang="en-US" sz="2400" b="0" dirty="0" smtClean="0">
                          <a:solidFill>
                            <a:schemeClr val="tx1"/>
                          </a:solidFill>
                          <a:latin typeface="メイリオ" panose="020B0604030504040204" pitchFamily="50" charset="-128"/>
                          <a:ea typeface="メイリオ" panose="020B0604030504040204" pitchFamily="50" charset="-128"/>
                        </a:rPr>
                        <a:t>他のクラウドストレージを新規契約する</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5831137"/>
                  </a:ext>
                </a:extLst>
              </a:tr>
            </a:tbl>
          </a:graphicData>
        </a:graphic>
      </p:graphicFrame>
    </p:spTree>
    <p:extLst>
      <p:ext uri="{BB962C8B-B14F-4D97-AF65-F5344CB8AC3E}">
        <p14:creationId xmlns:p14="http://schemas.microsoft.com/office/powerpoint/2010/main" val="4155584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304800" y="228600"/>
            <a:ext cx="838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0" algn="l">
              <a:spcBef>
                <a:spcPct val="50000"/>
              </a:spcBef>
              <a:defRPr/>
            </a:pPr>
            <a:r>
              <a:rPr lang="ja-JP" altLang="en-US" sz="3200" dirty="0" smtClean="0">
                <a:solidFill>
                  <a:srgbClr val="FF0000"/>
                </a:solidFill>
                <a:latin typeface="メイリオ" panose="020B0604030504040204" pitchFamily="50" charset="-128"/>
                <a:ea typeface="メイリオ" panose="020B0604030504040204" pitchFamily="50" charset="-128"/>
              </a:rPr>
              <a:t>クラウドドライブを使おう。</a:t>
            </a:r>
            <a:endParaRPr lang="ja-JP" altLang="en-US" sz="3200" dirty="0">
              <a:solidFill>
                <a:srgbClr val="FF0000"/>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nvPr>
        </p:nvGraphicFramePr>
        <p:xfrm>
          <a:off x="817536" y="813375"/>
          <a:ext cx="7356528" cy="2286000"/>
        </p:xfrm>
        <a:graphic>
          <a:graphicData uri="http://schemas.openxmlformats.org/drawingml/2006/table">
            <a:tbl>
              <a:tblPr firstRow="1" bandRow="1">
                <a:tableStyleId>{5C22544A-7EE6-4342-B048-85BDC9FD1C3A}</a:tableStyleId>
              </a:tblPr>
              <a:tblGrid>
                <a:gridCol w="2452176">
                  <a:extLst>
                    <a:ext uri="{9D8B030D-6E8A-4147-A177-3AD203B41FA5}">
                      <a16:colId xmlns:a16="http://schemas.microsoft.com/office/drawing/2014/main" val="2547181095"/>
                    </a:ext>
                  </a:extLst>
                </a:gridCol>
                <a:gridCol w="2452176">
                  <a:extLst>
                    <a:ext uri="{9D8B030D-6E8A-4147-A177-3AD203B41FA5}">
                      <a16:colId xmlns:a16="http://schemas.microsoft.com/office/drawing/2014/main" val="3528271305"/>
                    </a:ext>
                  </a:extLst>
                </a:gridCol>
                <a:gridCol w="2452176">
                  <a:extLst>
                    <a:ext uri="{9D8B030D-6E8A-4147-A177-3AD203B41FA5}">
                      <a16:colId xmlns:a16="http://schemas.microsoft.com/office/drawing/2014/main" val="3068658899"/>
                    </a:ext>
                  </a:extLst>
                </a:gridCol>
              </a:tblGrid>
              <a:tr h="309536">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名称</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無料容量</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備考</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194805"/>
                  </a:ext>
                </a:extLst>
              </a:tr>
              <a:tr h="309536">
                <a:tc>
                  <a:txBody>
                    <a:bodyPr/>
                    <a:lstStyle/>
                    <a:p>
                      <a:pPr algn="l"/>
                      <a:r>
                        <a:rPr kumimoji="1" lang="en-US" altLang="ja-JP" sz="2400" dirty="0" smtClean="0">
                          <a:solidFill>
                            <a:schemeClr val="tx1"/>
                          </a:solidFill>
                          <a:latin typeface="メイリオ" panose="020B0604030504040204" pitchFamily="50" charset="-128"/>
                          <a:ea typeface="メイリオ" panose="020B0604030504040204" pitchFamily="50" charset="-128"/>
                        </a:rPr>
                        <a:t>Google Drive</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15GB</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Android</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7090937"/>
                  </a:ext>
                </a:extLst>
              </a:tr>
              <a:tr h="309536">
                <a:tc>
                  <a:txBody>
                    <a:bodyPr/>
                    <a:lstStyle/>
                    <a:p>
                      <a:pPr algn="l"/>
                      <a:r>
                        <a:rPr kumimoji="1" lang="en-US" altLang="ja-JP" sz="2400" dirty="0" smtClean="0">
                          <a:solidFill>
                            <a:schemeClr val="tx1"/>
                          </a:solidFill>
                          <a:latin typeface="メイリオ" panose="020B0604030504040204" pitchFamily="50" charset="-128"/>
                          <a:ea typeface="メイリオ" panose="020B0604030504040204" pitchFamily="50" charset="-128"/>
                        </a:rPr>
                        <a:t>iCloud</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5GB</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iPhone</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1414693"/>
                  </a:ext>
                </a:extLst>
              </a:tr>
              <a:tr h="309536">
                <a:tc>
                  <a:txBody>
                    <a:bodyPr/>
                    <a:lstStyle/>
                    <a:p>
                      <a:pPr algn="l"/>
                      <a:r>
                        <a:rPr kumimoji="1" lang="en-US" altLang="ja-JP" sz="2400" dirty="0" smtClean="0">
                          <a:solidFill>
                            <a:schemeClr val="tx1"/>
                          </a:solidFill>
                          <a:latin typeface="メイリオ" panose="020B0604030504040204" pitchFamily="50" charset="-128"/>
                          <a:ea typeface="メイリオ" panose="020B0604030504040204" pitchFamily="50" charset="-128"/>
                        </a:rPr>
                        <a:t>One Drive</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5GB</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Microsoft</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9189420"/>
                  </a:ext>
                </a:extLst>
              </a:tr>
              <a:tr h="309536">
                <a:tc>
                  <a:txBody>
                    <a:bodyPr/>
                    <a:lstStyle/>
                    <a:p>
                      <a:pPr algn="l"/>
                      <a:r>
                        <a:rPr kumimoji="1" lang="en-US" altLang="ja-JP" sz="2400" dirty="0" smtClean="0">
                          <a:solidFill>
                            <a:schemeClr val="tx1"/>
                          </a:solidFill>
                          <a:latin typeface="メイリオ" panose="020B0604030504040204" pitchFamily="50" charset="-128"/>
                          <a:ea typeface="メイリオ" panose="020B0604030504040204" pitchFamily="50" charset="-128"/>
                        </a:rPr>
                        <a:t>Drop</a:t>
                      </a:r>
                      <a:r>
                        <a:rPr kumimoji="1" lang="en-US" altLang="ja-JP" sz="2400" baseline="0" dirty="0" smtClean="0">
                          <a:solidFill>
                            <a:schemeClr val="tx1"/>
                          </a:solidFill>
                          <a:latin typeface="メイリオ" panose="020B0604030504040204" pitchFamily="50" charset="-128"/>
                          <a:ea typeface="メイリオ" panose="020B0604030504040204" pitchFamily="50" charset="-128"/>
                        </a:rPr>
                        <a:t> Box</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2GB</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259647"/>
                  </a:ext>
                </a:extLst>
              </a:tr>
            </a:tbl>
          </a:graphicData>
        </a:graphic>
      </p:graphicFrame>
      <p:sp>
        <p:nvSpPr>
          <p:cNvPr id="9" name="テキスト ボックス 8"/>
          <p:cNvSpPr txBox="1"/>
          <p:nvPr/>
        </p:nvSpPr>
        <p:spPr>
          <a:xfrm>
            <a:off x="817536" y="3099375"/>
            <a:ext cx="7171839" cy="1569660"/>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すでに</a:t>
            </a:r>
            <a:r>
              <a:rPr kumimoji="1" lang="en-US" altLang="ja-JP" sz="2400" dirty="0" smtClean="0">
                <a:latin typeface="メイリオ" panose="020B0604030504040204" pitchFamily="50" charset="-128"/>
                <a:ea typeface="メイリオ" panose="020B0604030504040204" pitchFamily="50" charset="-128"/>
              </a:rPr>
              <a:t>Google Drive</a:t>
            </a:r>
            <a:r>
              <a:rPr kumimoji="1" lang="ja-JP" altLang="en-US" sz="2400" dirty="0" smtClean="0">
                <a:latin typeface="メイリオ" panose="020B0604030504040204" pitchFamily="50" charset="-128"/>
                <a:ea typeface="メイリオ" panose="020B0604030504040204" pitchFamily="50" charset="-128"/>
              </a:rPr>
              <a:t>を持っている人は他のドライブを作ってみること。</a:t>
            </a:r>
            <a:endParaRPr kumimoji="1" lang="en-US" altLang="ja-JP" sz="2400" dirty="0" smtClean="0">
              <a:latin typeface="メイリオ" panose="020B0604030504040204" pitchFamily="50" charset="-128"/>
              <a:ea typeface="メイリオ" panose="020B0604030504040204" pitchFamily="50" charset="-128"/>
            </a:endParaRPr>
          </a:p>
          <a:p>
            <a:pPr algn="l"/>
            <a:r>
              <a:rPr lang="ja-JP" altLang="en-US" sz="2400" dirty="0" smtClean="0">
                <a:latin typeface="メイリオ" panose="020B0604030504040204" pitchFamily="50" charset="-128"/>
                <a:ea typeface="メイリオ" panose="020B0604030504040204" pitchFamily="50" charset="-128"/>
              </a:rPr>
              <a:t>写真だったら</a:t>
            </a:r>
            <a:r>
              <a:rPr lang="en-US" altLang="ja-JP" sz="2400" dirty="0" smtClean="0">
                <a:solidFill>
                  <a:srgbClr val="FF0000"/>
                </a:solidFill>
                <a:latin typeface="メイリオ" panose="020B0604030504040204" pitchFamily="50" charset="-128"/>
                <a:ea typeface="メイリオ" panose="020B0604030504040204" pitchFamily="50" charset="-128"/>
              </a:rPr>
              <a:t>Google</a:t>
            </a:r>
            <a:r>
              <a:rPr lang="ja-JP" altLang="en-US" sz="2400" dirty="0" smtClean="0">
                <a:solidFill>
                  <a:srgbClr val="FF0000"/>
                </a:solidFill>
                <a:latin typeface="メイリオ" panose="020B0604030504040204" pitchFamily="50" charset="-128"/>
                <a:ea typeface="メイリオ" panose="020B0604030504040204" pitchFamily="50" charset="-128"/>
              </a:rPr>
              <a:t>フォト</a:t>
            </a:r>
            <a:r>
              <a:rPr lang="en-US" altLang="ja-JP" sz="2400" dirty="0" smtClean="0">
                <a:solidFill>
                  <a:srgbClr val="FF0000"/>
                </a:solidFill>
                <a:latin typeface="メイリオ" panose="020B0604030504040204" pitchFamily="50" charset="-128"/>
                <a:ea typeface="メイリオ" panose="020B0604030504040204" pitchFamily="50" charset="-128"/>
              </a:rPr>
              <a:t>(</a:t>
            </a:r>
            <a:r>
              <a:rPr lang="ja-JP" altLang="en-US" sz="2400" dirty="0" smtClean="0">
                <a:solidFill>
                  <a:srgbClr val="FF0000"/>
                </a:solidFill>
                <a:latin typeface="メイリオ" panose="020B0604030504040204" pitchFamily="50" charset="-128"/>
                <a:ea typeface="メイリオ" panose="020B0604030504040204" pitchFamily="50" charset="-128"/>
              </a:rPr>
              <a:t>画質が落ちるけど容量無制限</a:t>
            </a:r>
            <a:r>
              <a:rPr lang="en-US" altLang="ja-JP" sz="2400" dirty="0" smtClean="0">
                <a:solidFill>
                  <a:srgbClr val="FF0000"/>
                </a:solidFill>
                <a:latin typeface="メイリオ" panose="020B0604030504040204" pitchFamily="50" charset="-128"/>
                <a:ea typeface="メイリオ" panose="020B0604030504040204" pitchFamily="50" charset="-128"/>
              </a:rPr>
              <a:t>)</a:t>
            </a:r>
            <a:endParaRPr kumimoji="1" lang="ja-JP" altLang="en-US" sz="2400" dirty="0">
              <a:solidFill>
                <a:srgbClr val="FF0000"/>
              </a:solidFill>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940491510"/>
              </p:ext>
            </p:extLst>
          </p:nvPr>
        </p:nvGraphicFramePr>
        <p:xfrm>
          <a:off x="817536" y="4909916"/>
          <a:ext cx="7356528" cy="950917"/>
        </p:xfrm>
        <a:graphic>
          <a:graphicData uri="http://schemas.openxmlformats.org/drawingml/2006/table">
            <a:tbl>
              <a:tblPr firstRow="1" bandRow="1">
                <a:tableStyleId>{5C22544A-7EE6-4342-B048-85BDC9FD1C3A}</a:tableStyleId>
              </a:tblPr>
              <a:tblGrid>
                <a:gridCol w="2452176">
                  <a:extLst>
                    <a:ext uri="{9D8B030D-6E8A-4147-A177-3AD203B41FA5}">
                      <a16:colId xmlns:a16="http://schemas.microsoft.com/office/drawing/2014/main" val="2547181095"/>
                    </a:ext>
                  </a:extLst>
                </a:gridCol>
                <a:gridCol w="2452176">
                  <a:extLst>
                    <a:ext uri="{9D8B030D-6E8A-4147-A177-3AD203B41FA5}">
                      <a16:colId xmlns:a16="http://schemas.microsoft.com/office/drawing/2014/main" val="3528271305"/>
                    </a:ext>
                  </a:extLst>
                </a:gridCol>
                <a:gridCol w="2452176">
                  <a:extLst>
                    <a:ext uri="{9D8B030D-6E8A-4147-A177-3AD203B41FA5}">
                      <a16:colId xmlns:a16="http://schemas.microsoft.com/office/drawing/2014/main" val="3068658899"/>
                    </a:ext>
                  </a:extLst>
                </a:gridCol>
              </a:tblGrid>
              <a:tr h="351227">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名称</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無料容量</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b="0" dirty="0" smtClean="0">
                          <a:solidFill>
                            <a:schemeClr val="tx1"/>
                          </a:solidFill>
                          <a:latin typeface="メイリオ" panose="020B0604030504040204" pitchFamily="50" charset="-128"/>
                          <a:ea typeface="メイリオ" panose="020B0604030504040204" pitchFamily="50" charset="-128"/>
                        </a:rPr>
                        <a:t>備考</a:t>
                      </a:r>
                      <a:endParaRPr kumimoji="1" lang="ja-JP" altLang="en-US" sz="2400" b="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1194805"/>
                  </a:ext>
                </a:extLst>
              </a:tr>
              <a:tr h="493717">
                <a:tc>
                  <a:txBody>
                    <a:bodyPr/>
                    <a:lstStyle/>
                    <a:p>
                      <a:pPr algn="l"/>
                      <a:r>
                        <a:rPr kumimoji="1" lang="en-US" altLang="ja-JP" sz="2400" dirty="0" smtClean="0">
                          <a:solidFill>
                            <a:schemeClr val="tx1"/>
                          </a:solidFill>
                          <a:latin typeface="メイリオ" panose="020B0604030504040204" pitchFamily="50" charset="-128"/>
                          <a:ea typeface="メイリオ" panose="020B0604030504040204" pitchFamily="50" charset="-128"/>
                        </a:rPr>
                        <a:t>MEGA</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solidFill>
                            <a:schemeClr val="tx1"/>
                          </a:solidFill>
                          <a:latin typeface="メイリオ" panose="020B0604030504040204" pitchFamily="50" charset="-128"/>
                          <a:ea typeface="メイリオ" panose="020B0604030504040204" pitchFamily="50" charset="-128"/>
                        </a:rPr>
                        <a:t>50GB</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b="0" i="0" u="none" strike="noStrike" kern="1200" dirty="0" smtClean="0">
                          <a:solidFill>
                            <a:schemeClr val="dk1"/>
                          </a:solidFill>
                          <a:effectLst/>
                          <a:latin typeface="+mn-lt"/>
                          <a:ea typeface="+mn-ea"/>
                          <a:cs typeface="+mn-cs"/>
                          <a:hlinkClick r:id="rId2"/>
                        </a:rPr>
                        <a:t>https://mega.nz/</a:t>
                      </a:r>
                      <a:endParaRPr kumimoji="1" lang="ja-JP" altLang="en-US" sz="2400" dirty="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6259647"/>
                  </a:ext>
                </a:extLst>
              </a:tr>
            </a:tbl>
          </a:graphicData>
        </a:graphic>
      </p:graphicFrame>
    </p:spTree>
    <p:extLst>
      <p:ext uri="{BB962C8B-B14F-4D97-AF65-F5344CB8AC3E}">
        <p14:creationId xmlns:p14="http://schemas.microsoft.com/office/powerpoint/2010/main" val="387399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C893B07-BC66-4FF7-AA5B-B825C96C1FC4}"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6386" name="Text Box 2"/>
          <p:cNvSpPr txBox="1">
            <a:spLocks noChangeArrowheads="1"/>
          </p:cNvSpPr>
          <p:nvPr/>
        </p:nvSpPr>
        <p:spPr bwMode="auto">
          <a:xfrm>
            <a:off x="152400" y="210245"/>
            <a:ext cx="6400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ディスク </a:t>
            </a:r>
            <a:r>
              <a:rPr kumimoji="1" lang="en-US" altLang="ja-JP"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 </a:t>
            </a:r>
            <a:r>
              <a:rPr kumimoji="1" lang="en-US" altLang="ja-JP"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ファイル</a:t>
            </a:r>
          </a:p>
        </p:txBody>
      </p:sp>
      <p:pic>
        <p:nvPicPr>
          <p:cNvPr id="16405" name="Picture 21" descr="A08a_explo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17245"/>
            <a:ext cx="3810000" cy="17049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6463" name="Group 79"/>
          <p:cNvGraphicFramePr>
            <a:graphicFrameLocks noGrp="1"/>
          </p:cNvGraphicFramePr>
          <p:nvPr>
            <p:extLst/>
          </p:nvPr>
        </p:nvGraphicFramePr>
        <p:xfrm>
          <a:off x="1752600" y="2743200"/>
          <a:ext cx="6400800" cy="3755390"/>
        </p:xfrm>
        <a:graphic>
          <a:graphicData uri="http://schemas.openxmlformats.org/drawingml/2006/table">
            <a:tbl>
              <a:tblPr/>
              <a:tblGrid>
                <a:gridCol w="1337480">
                  <a:extLst>
                    <a:ext uri="{9D8B030D-6E8A-4147-A177-3AD203B41FA5}">
                      <a16:colId xmlns:a16="http://schemas.microsoft.com/office/drawing/2014/main" val="985422673"/>
                    </a:ext>
                  </a:extLst>
                </a:gridCol>
                <a:gridCol w="1719618">
                  <a:extLst>
                    <a:ext uri="{9D8B030D-6E8A-4147-A177-3AD203B41FA5}">
                      <a16:colId xmlns:a16="http://schemas.microsoft.com/office/drawing/2014/main" val="4073808903"/>
                    </a:ext>
                  </a:extLst>
                </a:gridCol>
                <a:gridCol w="1815153">
                  <a:extLst>
                    <a:ext uri="{9D8B030D-6E8A-4147-A177-3AD203B41FA5}">
                      <a16:colId xmlns:a16="http://schemas.microsoft.com/office/drawing/2014/main" val="3716119281"/>
                    </a:ext>
                  </a:extLst>
                </a:gridCol>
                <a:gridCol w="1528549">
                  <a:extLst>
                    <a:ext uri="{9D8B030D-6E8A-4147-A177-3AD203B41FA5}">
                      <a16:colId xmlns:a16="http://schemas.microsoft.com/office/drawing/2014/main" val="814968689"/>
                    </a:ext>
                  </a:extLst>
                </a:gridCol>
              </a:tblGrid>
              <a:tr h="360363">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Windows</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の中の世界</a:t>
                      </a:r>
                      <a:b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アイコン</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ディスク</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フォルダ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ファイル</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51207658"/>
                  </a:ext>
                </a:extLst>
              </a:tr>
              <a:tr h="10953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0236773"/>
                  </a:ext>
                </a:extLst>
              </a:tr>
              <a:tr h="623888">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現実の世界</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キャビネット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フォルダ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文書</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写真</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t>
                      </a:r>
                      <a:b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映像</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音楽</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6667476"/>
                  </a:ext>
                </a:extLst>
              </a:tr>
              <a:tr h="1654175">
                <a:tc vMerge="1">
                  <a:txBody>
                    <a:bodyPr/>
                    <a:lstStyle/>
                    <a:p>
                      <a:endParaRPr kumimoji="1" lang="ja-JP"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3697895"/>
                  </a:ext>
                </a:extLst>
              </a:tr>
            </a:tbl>
          </a:graphicData>
        </a:graphic>
      </p:graphicFrame>
      <p:pic>
        <p:nvPicPr>
          <p:cNvPr id="16406"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9480" y="3335973"/>
            <a:ext cx="914400" cy="533400"/>
          </a:xfrm>
          <a:prstGeom prst="rect">
            <a:avLst/>
          </a:prstGeom>
          <a:noFill/>
          <a:extLst>
            <a:ext uri="{909E8E84-426E-40DD-AFC4-6F175D3DCCD1}">
              <a14:hiddenFill xmlns:a14="http://schemas.microsoft.com/office/drawing/2010/main">
                <a:solidFill>
                  <a:srgbClr val="FFFFFF"/>
                </a:solidFill>
              </a14:hiddenFill>
            </a:ext>
          </a:extLst>
        </p:spPr>
      </p:pic>
      <p:pic>
        <p:nvPicPr>
          <p:cNvPr id="16411" name="Picture 27" descr="2_cabine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4958694"/>
            <a:ext cx="1219200" cy="1219200"/>
          </a:xfrm>
          <a:prstGeom prst="rect">
            <a:avLst/>
          </a:prstGeom>
          <a:noFill/>
          <a:extLst>
            <a:ext uri="{909E8E84-426E-40DD-AFC4-6F175D3DCCD1}">
              <a14:hiddenFill xmlns:a14="http://schemas.microsoft.com/office/drawing/2010/main">
                <a:solidFill>
                  <a:srgbClr val="FFFFFF"/>
                </a:solidFill>
              </a14:hiddenFill>
            </a:ext>
          </a:extLst>
        </p:spPr>
      </p:pic>
      <p:pic>
        <p:nvPicPr>
          <p:cNvPr id="16412" name="Picture 28" descr="A08a_fold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7800" y="5168244"/>
            <a:ext cx="838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6407"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0185" y="3133724"/>
            <a:ext cx="790575" cy="1000125"/>
          </a:xfrm>
          <a:prstGeom prst="rect">
            <a:avLst/>
          </a:prstGeom>
          <a:noFill/>
          <a:extLst>
            <a:ext uri="{909E8E84-426E-40DD-AFC4-6F175D3DCCD1}">
              <a14:hiddenFill xmlns:a14="http://schemas.microsoft.com/office/drawing/2010/main">
                <a:solidFill>
                  <a:srgbClr val="FFFFFF"/>
                </a:solidFill>
              </a14:hiddenFill>
            </a:ext>
          </a:extLst>
        </p:spPr>
      </p:pic>
      <p:pic>
        <p:nvPicPr>
          <p:cNvPr id="16409" name="Picture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018971" y="3200398"/>
            <a:ext cx="714375" cy="866775"/>
          </a:xfrm>
          <a:prstGeom prst="rect">
            <a:avLst/>
          </a:prstGeom>
          <a:noFill/>
          <a:extLst>
            <a:ext uri="{909E8E84-426E-40DD-AFC4-6F175D3DCCD1}">
              <a14:hiddenFill xmlns:a14="http://schemas.microsoft.com/office/drawing/2010/main">
                <a:solidFill>
                  <a:srgbClr val="FFFFFF"/>
                </a:solidFill>
              </a14:hiddenFill>
            </a:ext>
          </a:extLst>
        </p:spPr>
      </p:pic>
      <p:pic>
        <p:nvPicPr>
          <p:cNvPr id="16464" name="Picture 8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97699" y="4958694"/>
            <a:ext cx="1044575" cy="136207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4373880" y="748972"/>
            <a:ext cx="4312920" cy="193899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基本的にファイル操作は</a:t>
            </a:r>
            <a:b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エクスプローラーを使用。</a:t>
            </a:r>
            <a:b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・プログラムとして起動</a:t>
            </a:r>
            <a:b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24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・ディスクトップのディスクアイコンをクリック</a:t>
            </a:r>
          </a:p>
        </p:txBody>
      </p:sp>
    </p:spTree>
    <p:extLst>
      <p:ext uri="{BB962C8B-B14F-4D97-AF65-F5344CB8AC3E}">
        <p14:creationId xmlns:p14="http://schemas.microsoft.com/office/powerpoint/2010/main" val="6736164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4CDF9D6-E0D1-4173-B604-C887010A5C90}"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1506" name="Text Box 2"/>
          <p:cNvSpPr txBox="1">
            <a:spLocks noChangeArrowheads="1"/>
          </p:cNvSpPr>
          <p:nvPr/>
        </p:nvSpPr>
        <p:spPr bwMode="auto">
          <a:xfrm>
            <a:off x="-38100" y="24511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フォルダの中にフォルダ　</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フォルダーの階層化</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フォルダ構成</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p>
        </p:txBody>
      </p:sp>
      <p:pic>
        <p:nvPicPr>
          <p:cNvPr id="21541" name="Picture 3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14400"/>
            <a:ext cx="1457325" cy="2276475"/>
          </a:xfrm>
          <a:prstGeom prst="rect">
            <a:avLst/>
          </a:prstGeom>
          <a:noFill/>
          <a:extLst>
            <a:ext uri="{909E8E84-426E-40DD-AFC4-6F175D3DCCD1}">
              <a14:hiddenFill xmlns:a14="http://schemas.microsoft.com/office/drawing/2010/main">
                <a:solidFill>
                  <a:srgbClr val="FFFFFF"/>
                </a:solidFill>
              </a14:hiddenFill>
            </a:ext>
          </a:extLst>
        </p:spPr>
      </p:pic>
      <p:sp>
        <p:nvSpPr>
          <p:cNvPr id="21542" name="Rectangle 38"/>
          <p:cNvSpPr>
            <a:spLocks noChangeArrowheads="1"/>
          </p:cNvSpPr>
          <p:nvPr/>
        </p:nvSpPr>
        <p:spPr bwMode="auto">
          <a:xfrm>
            <a:off x="304800" y="838200"/>
            <a:ext cx="1676400" cy="2438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1543" name="Picture 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838200"/>
            <a:ext cx="762000" cy="444500"/>
          </a:xfrm>
          <a:prstGeom prst="rect">
            <a:avLst/>
          </a:prstGeom>
          <a:noFill/>
          <a:extLst>
            <a:ext uri="{909E8E84-426E-40DD-AFC4-6F175D3DCCD1}">
              <a14:hiddenFill xmlns:a14="http://schemas.microsoft.com/office/drawing/2010/main">
                <a:solidFill>
                  <a:srgbClr val="FFFFFF"/>
                </a:solidFill>
              </a14:hiddenFill>
            </a:ext>
          </a:extLst>
        </p:spPr>
      </p:pic>
      <p:pic>
        <p:nvPicPr>
          <p:cNvPr id="21544" name="Picture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8382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45"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14478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46"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1336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47" name="Picture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28194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48" name="Picture 4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4478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49" name="Picture 4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21336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5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57825" y="2819400"/>
            <a:ext cx="409575" cy="495300"/>
          </a:xfrm>
          <a:prstGeom prst="rect">
            <a:avLst/>
          </a:prstGeom>
          <a:noFill/>
          <a:extLst>
            <a:ext uri="{909E8E84-426E-40DD-AFC4-6F175D3DCCD1}">
              <a14:hiddenFill xmlns:a14="http://schemas.microsoft.com/office/drawing/2010/main">
                <a:solidFill>
                  <a:srgbClr val="FFFFFF"/>
                </a:solidFill>
              </a14:hiddenFill>
            </a:ext>
          </a:extLst>
        </p:spPr>
      </p:pic>
      <p:sp>
        <p:nvSpPr>
          <p:cNvPr id="21551" name="Text Box 47"/>
          <p:cNvSpPr txBox="1">
            <a:spLocks noChangeArrowheads="1"/>
          </p:cNvSpPr>
          <p:nvPr/>
        </p:nvSpPr>
        <p:spPr bwMode="auto">
          <a:xfrm>
            <a:off x="1981200" y="1295400"/>
            <a:ext cx="1447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ディスク</a:t>
            </a:r>
            <a:endParaRPr kumimoji="1" lang="ja-JP" altLang="en-US"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52" name="Text Box 48"/>
          <p:cNvSpPr txBox="1">
            <a:spLocks noChangeArrowheads="1"/>
          </p:cNvSpPr>
          <p:nvPr/>
        </p:nvSpPr>
        <p:spPr bwMode="auto">
          <a:xfrm>
            <a:off x="3962400" y="83820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01_</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勉強</a:t>
            </a:r>
          </a:p>
        </p:txBody>
      </p:sp>
      <p:sp>
        <p:nvSpPr>
          <p:cNvPr id="21553" name="Text Box 49"/>
          <p:cNvSpPr txBox="1">
            <a:spLocks noChangeArrowheads="1"/>
          </p:cNvSpPr>
          <p:nvPr/>
        </p:nvSpPr>
        <p:spPr bwMode="auto">
          <a:xfrm>
            <a:off x="3962400" y="144780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02_</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家族</a:t>
            </a:r>
          </a:p>
        </p:txBody>
      </p:sp>
      <p:sp>
        <p:nvSpPr>
          <p:cNvPr id="21554" name="Text Box 50"/>
          <p:cNvSpPr txBox="1">
            <a:spLocks noChangeArrowheads="1"/>
          </p:cNvSpPr>
          <p:nvPr/>
        </p:nvSpPr>
        <p:spPr bwMode="auto">
          <a:xfrm>
            <a:off x="3962400" y="2133600"/>
            <a:ext cx="11430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03_</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個人</a:t>
            </a:r>
          </a:p>
        </p:txBody>
      </p:sp>
      <p:sp>
        <p:nvSpPr>
          <p:cNvPr id="21555" name="Text Box 51"/>
          <p:cNvSpPr txBox="1">
            <a:spLocks noChangeArrowheads="1"/>
          </p:cNvSpPr>
          <p:nvPr/>
        </p:nvSpPr>
        <p:spPr bwMode="auto">
          <a:xfrm>
            <a:off x="3857624" y="2895600"/>
            <a:ext cx="13239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04_</a:t>
            </a:r>
            <a:r>
              <a:rPr kumimoji="1" lang="ja-JP" altLang="en-US"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その他</a:t>
            </a:r>
          </a:p>
        </p:txBody>
      </p:sp>
      <p:sp>
        <p:nvSpPr>
          <p:cNvPr id="21556" name="Text Box 52"/>
          <p:cNvSpPr txBox="1">
            <a:spLocks noChangeArrowheads="1"/>
          </p:cNvSpPr>
          <p:nvPr/>
        </p:nvSpPr>
        <p:spPr bwMode="auto">
          <a:xfrm>
            <a:off x="5791200" y="1447800"/>
            <a:ext cx="838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写真</a:t>
            </a:r>
          </a:p>
        </p:txBody>
      </p:sp>
      <p:sp>
        <p:nvSpPr>
          <p:cNvPr id="21557" name="Text Box 53"/>
          <p:cNvSpPr txBox="1">
            <a:spLocks noChangeArrowheads="1"/>
          </p:cNvSpPr>
          <p:nvPr/>
        </p:nvSpPr>
        <p:spPr bwMode="auto">
          <a:xfrm>
            <a:off x="5715000" y="21336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いろいろ</a:t>
            </a:r>
          </a:p>
        </p:txBody>
      </p:sp>
      <p:sp>
        <p:nvSpPr>
          <p:cNvPr id="21558" name="Text Box 54"/>
          <p:cNvSpPr txBox="1">
            <a:spLocks noChangeArrowheads="1"/>
          </p:cNvSpPr>
          <p:nvPr/>
        </p:nvSpPr>
        <p:spPr bwMode="auto">
          <a:xfrm>
            <a:off x="5791200" y="2895600"/>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旅行</a:t>
            </a:r>
          </a:p>
        </p:txBody>
      </p:sp>
      <p:pic>
        <p:nvPicPr>
          <p:cNvPr id="21559"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15240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60" name="Picture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2209800"/>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61"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2895600"/>
            <a:ext cx="409575" cy="495300"/>
          </a:xfrm>
          <a:prstGeom prst="rect">
            <a:avLst/>
          </a:prstGeom>
          <a:noFill/>
          <a:extLst>
            <a:ext uri="{909E8E84-426E-40DD-AFC4-6F175D3DCCD1}">
              <a14:hiddenFill xmlns:a14="http://schemas.microsoft.com/office/drawing/2010/main">
                <a:solidFill>
                  <a:srgbClr val="FFFFFF"/>
                </a:solidFill>
              </a14:hiddenFill>
            </a:ext>
          </a:extLst>
        </p:spPr>
      </p:pic>
      <p:sp>
        <p:nvSpPr>
          <p:cNvPr id="21562" name="Text Box 58"/>
          <p:cNvSpPr txBox="1">
            <a:spLocks noChangeArrowheads="1"/>
          </p:cNvSpPr>
          <p:nvPr/>
        </p:nvSpPr>
        <p:spPr bwMode="auto">
          <a:xfrm>
            <a:off x="7315200" y="1524000"/>
            <a:ext cx="1752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2012</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クリスマス</a:t>
            </a:r>
          </a:p>
        </p:txBody>
      </p:sp>
      <p:sp>
        <p:nvSpPr>
          <p:cNvPr id="21563" name="Text Box 59"/>
          <p:cNvSpPr txBox="1">
            <a:spLocks noChangeArrowheads="1"/>
          </p:cNvSpPr>
          <p:nvPr/>
        </p:nvSpPr>
        <p:spPr bwMode="auto">
          <a:xfrm>
            <a:off x="7315200" y="2209800"/>
            <a:ext cx="1828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2013</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お花見</a:t>
            </a:r>
          </a:p>
        </p:txBody>
      </p:sp>
      <p:sp>
        <p:nvSpPr>
          <p:cNvPr id="21564" name="Text Box 60"/>
          <p:cNvSpPr txBox="1">
            <a:spLocks noChangeArrowheads="1"/>
          </p:cNvSpPr>
          <p:nvPr/>
        </p:nvSpPr>
        <p:spPr bwMode="auto">
          <a:xfrm>
            <a:off x="7315200" y="2971800"/>
            <a:ext cx="1752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2013</a:t>
            </a:r>
            <a:r>
              <a:rPr kumimoji="1" lang="ja-JP" altLang="en-US" sz="16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新年会</a:t>
            </a:r>
          </a:p>
        </p:txBody>
      </p:sp>
      <p:sp>
        <p:nvSpPr>
          <p:cNvPr id="21565" name="Line 61"/>
          <p:cNvSpPr>
            <a:spLocks noChangeShapeType="1"/>
          </p:cNvSpPr>
          <p:nvPr/>
        </p:nvSpPr>
        <p:spPr bwMode="auto">
          <a:xfrm>
            <a:off x="3124200" y="1066800"/>
            <a:ext cx="533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6" name="Line 62"/>
          <p:cNvSpPr>
            <a:spLocks noChangeShapeType="1"/>
          </p:cNvSpPr>
          <p:nvPr/>
        </p:nvSpPr>
        <p:spPr bwMode="auto">
          <a:xfrm>
            <a:off x="3429000" y="1066800"/>
            <a:ext cx="0" cy="198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7" name="Line 63"/>
          <p:cNvSpPr>
            <a:spLocks noChangeShapeType="1"/>
          </p:cNvSpPr>
          <p:nvPr/>
        </p:nvSpPr>
        <p:spPr bwMode="auto">
          <a:xfrm>
            <a:off x="3429000" y="16764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8" name="Line 64"/>
          <p:cNvSpPr>
            <a:spLocks noChangeShapeType="1"/>
          </p:cNvSpPr>
          <p:nvPr/>
        </p:nvSpPr>
        <p:spPr bwMode="auto">
          <a:xfrm>
            <a:off x="3429000" y="2362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9" name="Line 65"/>
          <p:cNvSpPr>
            <a:spLocks noChangeShapeType="1"/>
          </p:cNvSpPr>
          <p:nvPr/>
        </p:nvSpPr>
        <p:spPr bwMode="auto">
          <a:xfrm>
            <a:off x="3429000" y="30480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0" name="Line 66"/>
          <p:cNvSpPr>
            <a:spLocks noChangeShapeType="1"/>
          </p:cNvSpPr>
          <p:nvPr/>
        </p:nvSpPr>
        <p:spPr bwMode="auto">
          <a:xfrm>
            <a:off x="3962400" y="1752600"/>
            <a:ext cx="152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1" name="Line 67"/>
          <p:cNvSpPr>
            <a:spLocks noChangeShapeType="1"/>
          </p:cNvSpPr>
          <p:nvPr/>
        </p:nvSpPr>
        <p:spPr bwMode="auto">
          <a:xfrm>
            <a:off x="5257800" y="1752600"/>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2" name="Line 68"/>
          <p:cNvSpPr>
            <a:spLocks noChangeShapeType="1"/>
          </p:cNvSpPr>
          <p:nvPr/>
        </p:nvSpPr>
        <p:spPr bwMode="auto">
          <a:xfrm>
            <a:off x="5257800" y="2362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3" name="Line 69"/>
          <p:cNvSpPr>
            <a:spLocks noChangeShapeType="1"/>
          </p:cNvSpPr>
          <p:nvPr/>
        </p:nvSpPr>
        <p:spPr bwMode="auto">
          <a:xfrm>
            <a:off x="5257800" y="3124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4" name="Line 70"/>
          <p:cNvSpPr>
            <a:spLocks noChangeShapeType="1"/>
          </p:cNvSpPr>
          <p:nvPr/>
        </p:nvSpPr>
        <p:spPr bwMode="auto">
          <a:xfrm>
            <a:off x="6705600" y="1752600"/>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5" name="Line 71"/>
          <p:cNvSpPr>
            <a:spLocks noChangeShapeType="1"/>
          </p:cNvSpPr>
          <p:nvPr/>
        </p:nvSpPr>
        <p:spPr bwMode="auto">
          <a:xfrm>
            <a:off x="6705600" y="2362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6" name="Line 72"/>
          <p:cNvSpPr>
            <a:spLocks noChangeShapeType="1"/>
          </p:cNvSpPr>
          <p:nvPr/>
        </p:nvSpPr>
        <p:spPr bwMode="auto">
          <a:xfrm>
            <a:off x="6705600" y="3124200"/>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7" name="Line 73"/>
          <p:cNvSpPr>
            <a:spLocks noChangeShapeType="1"/>
          </p:cNvSpPr>
          <p:nvPr/>
        </p:nvSpPr>
        <p:spPr bwMode="auto">
          <a:xfrm>
            <a:off x="5791200" y="1752600"/>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1578" name="Picture 74" descr="A08a_folde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90600" y="4876800"/>
            <a:ext cx="838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21579" name="Picture 75" descr="A08a_fold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1000" y="3962400"/>
            <a:ext cx="457200" cy="436563"/>
          </a:xfrm>
          <a:prstGeom prst="rect">
            <a:avLst/>
          </a:prstGeom>
          <a:noFill/>
          <a:extLst>
            <a:ext uri="{909E8E84-426E-40DD-AFC4-6F175D3DCCD1}">
              <a14:hiddenFill xmlns:a14="http://schemas.microsoft.com/office/drawing/2010/main">
                <a:solidFill>
                  <a:srgbClr val="FFFFFF"/>
                </a:solidFill>
              </a14:hiddenFill>
            </a:ext>
          </a:extLst>
        </p:spPr>
      </p:pic>
      <p:pic>
        <p:nvPicPr>
          <p:cNvPr id="21580" name="Picture 76" descr="A08a_fold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43000" y="3962400"/>
            <a:ext cx="457200" cy="436563"/>
          </a:xfrm>
          <a:prstGeom prst="rect">
            <a:avLst/>
          </a:prstGeom>
          <a:noFill/>
          <a:extLst>
            <a:ext uri="{909E8E84-426E-40DD-AFC4-6F175D3DCCD1}">
              <a14:hiddenFill xmlns:a14="http://schemas.microsoft.com/office/drawing/2010/main">
                <a:solidFill>
                  <a:srgbClr val="FFFFFF"/>
                </a:solidFill>
              </a14:hiddenFill>
            </a:ext>
          </a:extLst>
        </p:spPr>
      </p:pic>
      <p:pic>
        <p:nvPicPr>
          <p:cNvPr id="21581" name="Picture 77" descr="A08a_folde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28800" y="3962400"/>
            <a:ext cx="457200" cy="436563"/>
          </a:xfrm>
          <a:prstGeom prst="rect">
            <a:avLst/>
          </a:prstGeom>
          <a:noFill/>
          <a:extLst>
            <a:ext uri="{909E8E84-426E-40DD-AFC4-6F175D3DCCD1}">
              <a14:hiddenFill xmlns:a14="http://schemas.microsoft.com/office/drawing/2010/main">
                <a:solidFill>
                  <a:srgbClr val="FFFFFF"/>
                </a:solidFill>
              </a14:hiddenFill>
            </a:ext>
          </a:extLst>
        </p:spPr>
      </p:pic>
      <p:sp>
        <p:nvSpPr>
          <p:cNvPr id="21582" name="Line 78"/>
          <p:cNvSpPr>
            <a:spLocks noChangeShapeType="1"/>
          </p:cNvSpPr>
          <p:nvPr/>
        </p:nvSpPr>
        <p:spPr bwMode="auto">
          <a:xfrm>
            <a:off x="1371600" y="4419600"/>
            <a:ext cx="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1583" name="Line 79"/>
          <p:cNvSpPr>
            <a:spLocks noChangeShapeType="1"/>
          </p:cNvSpPr>
          <p:nvPr/>
        </p:nvSpPr>
        <p:spPr bwMode="auto">
          <a:xfrm flipH="1">
            <a:off x="1600200" y="4495800"/>
            <a:ext cx="381000" cy="3810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1584" name="Line 80"/>
          <p:cNvSpPr>
            <a:spLocks noChangeShapeType="1"/>
          </p:cNvSpPr>
          <p:nvPr/>
        </p:nvSpPr>
        <p:spPr bwMode="auto">
          <a:xfrm>
            <a:off x="685800" y="4495800"/>
            <a:ext cx="457200" cy="3048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21585" name="Picture 81" descr="A08A_teach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39000" y="3733800"/>
            <a:ext cx="1657350" cy="2476500"/>
          </a:xfrm>
          <a:prstGeom prst="rect">
            <a:avLst/>
          </a:prstGeom>
          <a:noFill/>
          <a:extLst>
            <a:ext uri="{909E8E84-426E-40DD-AFC4-6F175D3DCCD1}">
              <a14:hiddenFill xmlns:a14="http://schemas.microsoft.com/office/drawing/2010/main">
                <a:solidFill>
                  <a:srgbClr val="FFFFFF"/>
                </a:solidFill>
              </a14:hiddenFill>
            </a:ext>
          </a:extLst>
        </p:spPr>
      </p:pic>
      <p:sp>
        <p:nvSpPr>
          <p:cNvPr id="21587" name="AutoShape 83"/>
          <p:cNvSpPr>
            <a:spLocks noChangeArrowheads="1"/>
          </p:cNvSpPr>
          <p:nvPr/>
        </p:nvSpPr>
        <p:spPr bwMode="auto">
          <a:xfrm>
            <a:off x="2743200" y="3810000"/>
            <a:ext cx="4343400" cy="2362200"/>
          </a:xfrm>
          <a:prstGeom prst="wedgeRectCallout">
            <a:avLst>
              <a:gd name="adj1" fmla="val 61185"/>
              <a:gd name="adj2" fmla="val -2271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1</a:t>
            </a:r>
            <a:r>
              <a:rPr kumimoji="1" lang="ja-JP" altLang="en-US" sz="1800" b="0" i="0" u="none" strike="noStrike" kern="1200" cap="none" spc="0" normalizeH="0" baseline="0" noProof="0" dirty="0" err="1">
                <a:ln>
                  <a:noFill/>
                </a:ln>
                <a:solidFill>
                  <a:srgbClr val="000000"/>
                </a:solidFill>
                <a:effectLst/>
                <a:uLnTx/>
                <a:uFillTx/>
                <a:latin typeface="メイリオ" panose="020B0604030504040204" pitchFamily="50" charset="-128"/>
                <a:ea typeface="メイリオ" panose="020B0604030504040204" pitchFamily="50" charset="-128"/>
                <a:cs typeface="+mn-cs"/>
              </a:rPr>
              <a:t>つの</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フォルダだけ使って、その中にいろいろなファイルや写真を入れると探すのが非常に大変なのは経験していると思います。普通は複数フォルダを作って管理しますね。</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また、パソコンやスマートフォンでは、フォルダの中に小さいファイルを作って使うこともできます</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474602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スライド番号プレースホルダー 3"/>
          <p:cNvSpPr>
            <a:spLocks noGrp="1"/>
          </p:cNvSpPr>
          <p:nvPr>
            <p:ph type="sldNum" sz="quarter" idx="12"/>
          </p:nvPr>
        </p:nvSpPr>
        <p:spPr>
          <a:xfrm>
            <a:off x="6584379" y="6041939"/>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4CDF9D6-E0D1-4173-B604-C887010A5C90}"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1506" name="Text Box 2"/>
          <p:cNvSpPr txBox="1">
            <a:spLocks noChangeArrowheads="1"/>
          </p:cNvSpPr>
          <p:nvPr/>
        </p:nvSpPr>
        <p:spPr bwMode="auto">
          <a:xfrm>
            <a:off x="342900" y="278110"/>
            <a:ext cx="51435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3200" dirty="0">
                <a:solidFill>
                  <a:srgbClr val="000000"/>
                </a:solidFill>
                <a:latin typeface="メイリオ" panose="020B0604030504040204" pitchFamily="50" charset="-128"/>
                <a:ea typeface="メイリオ" panose="020B0604030504040204" pitchFamily="50" charset="-128"/>
              </a:rPr>
              <a:t>学校</a:t>
            </a:r>
            <a:r>
              <a:rPr lang="ja-JP" altLang="en-US" sz="3200" dirty="0" smtClean="0">
                <a:solidFill>
                  <a:srgbClr val="000000"/>
                </a:solidFill>
                <a:latin typeface="メイリオ" panose="020B0604030504040204" pitchFamily="50" charset="-128"/>
                <a:ea typeface="メイリオ" panose="020B0604030504040204" pitchFamily="50" charset="-128"/>
              </a:rPr>
              <a:t>のフォルダー</a:t>
            </a:r>
            <a:endParaRPr kumimoji="1" lang="en-US" altLang="ja-JP"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pic>
        <p:nvPicPr>
          <p:cNvPr id="21543"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128077"/>
            <a:ext cx="762000" cy="444500"/>
          </a:xfrm>
          <a:prstGeom prst="rect">
            <a:avLst/>
          </a:prstGeom>
          <a:noFill/>
          <a:extLst>
            <a:ext uri="{909E8E84-426E-40DD-AFC4-6F175D3DCCD1}">
              <a14:hiddenFill xmlns:a14="http://schemas.microsoft.com/office/drawing/2010/main">
                <a:solidFill>
                  <a:srgbClr val="FFFFFF"/>
                </a:solidFill>
              </a14:hiddenFill>
            </a:ext>
          </a:extLst>
        </p:spPr>
      </p:pic>
      <p:sp>
        <p:nvSpPr>
          <p:cNvPr id="21551" name="Text Box 47"/>
          <p:cNvSpPr txBox="1">
            <a:spLocks noChangeArrowheads="1"/>
          </p:cNvSpPr>
          <p:nvPr/>
        </p:nvSpPr>
        <p:spPr bwMode="auto">
          <a:xfrm>
            <a:off x="723900" y="1624329"/>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ディスク</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1559"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175209"/>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60" name="Picture 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861009"/>
            <a:ext cx="409575" cy="495300"/>
          </a:xfrm>
          <a:prstGeom prst="rect">
            <a:avLst/>
          </a:prstGeom>
          <a:noFill/>
          <a:extLst>
            <a:ext uri="{909E8E84-426E-40DD-AFC4-6F175D3DCCD1}">
              <a14:hiddenFill xmlns:a14="http://schemas.microsoft.com/office/drawing/2010/main">
                <a:solidFill>
                  <a:srgbClr val="FFFFFF"/>
                </a:solidFill>
              </a14:hiddenFill>
            </a:ext>
          </a:extLst>
        </p:spPr>
      </p:pic>
      <p:pic>
        <p:nvPicPr>
          <p:cNvPr id="21561" name="Picture 5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546809"/>
            <a:ext cx="409575" cy="495300"/>
          </a:xfrm>
          <a:prstGeom prst="rect">
            <a:avLst/>
          </a:prstGeom>
          <a:noFill/>
          <a:extLst>
            <a:ext uri="{909E8E84-426E-40DD-AFC4-6F175D3DCCD1}">
              <a14:hiddenFill xmlns:a14="http://schemas.microsoft.com/office/drawing/2010/main">
                <a:solidFill>
                  <a:srgbClr val="FFFFFF"/>
                </a:solidFill>
              </a14:hiddenFill>
            </a:ext>
          </a:extLst>
        </p:spPr>
      </p:pic>
      <p:sp>
        <p:nvSpPr>
          <p:cNvPr id="21562" name="Text Box 58"/>
          <p:cNvSpPr txBox="1">
            <a:spLocks noChangeArrowheads="1"/>
          </p:cNvSpPr>
          <p:nvPr/>
        </p:nvSpPr>
        <p:spPr bwMode="auto">
          <a:xfrm>
            <a:off x="4326129" y="2243222"/>
            <a:ext cx="20097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提出</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3" name="Text Box 59"/>
          <p:cNvSpPr txBox="1">
            <a:spLocks noChangeArrowheads="1"/>
          </p:cNvSpPr>
          <p:nvPr/>
        </p:nvSpPr>
        <p:spPr bwMode="auto">
          <a:xfrm>
            <a:off x="4282439" y="2923930"/>
            <a:ext cx="20971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作業</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64" name="Text Box 60"/>
          <p:cNvSpPr txBox="1">
            <a:spLocks noChangeArrowheads="1"/>
          </p:cNvSpPr>
          <p:nvPr/>
        </p:nvSpPr>
        <p:spPr bwMode="auto">
          <a:xfrm>
            <a:off x="4267199" y="3623009"/>
            <a:ext cx="20097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その他</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4" name="Line 70"/>
          <p:cNvSpPr>
            <a:spLocks noChangeShapeType="1"/>
          </p:cNvSpPr>
          <p:nvPr/>
        </p:nvSpPr>
        <p:spPr bwMode="auto">
          <a:xfrm>
            <a:off x="3657600" y="2403809"/>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5" name="Line 71"/>
          <p:cNvSpPr>
            <a:spLocks noChangeShapeType="1"/>
          </p:cNvSpPr>
          <p:nvPr/>
        </p:nvSpPr>
        <p:spPr bwMode="auto">
          <a:xfrm>
            <a:off x="3657600" y="3013409"/>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6" name="Line 72"/>
          <p:cNvSpPr>
            <a:spLocks noChangeShapeType="1"/>
          </p:cNvSpPr>
          <p:nvPr/>
        </p:nvSpPr>
        <p:spPr bwMode="auto">
          <a:xfrm>
            <a:off x="3657600" y="3775409"/>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1577" name="Line 73"/>
          <p:cNvSpPr>
            <a:spLocks noChangeShapeType="1"/>
          </p:cNvSpPr>
          <p:nvPr/>
        </p:nvSpPr>
        <p:spPr bwMode="auto">
          <a:xfrm>
            <a:off x="2743200" y="2403809"/>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0" name="Text Box 48"/>
          <p:cNvSpPr txBox="1">
            <a:spLocks noChangeArrowheads="1"/>
          </p:cNvSpPr>
          <p:nvPr/>
        </p:nvSpPr>
        <p:spPr bwMode="auto">
          <a:xfrm>
            <a:off x="2139315" y="1179422"/>
            <a:ext cx="514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C:</a:t>
            </a: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2" name="図 1"/>
          <p:cNvPicPr>
            <a:picLocks noChangeAspect="1"/>
          </p:cNvPicPr>
          <p:nvPr/>
        </p:nvPicPr>
        <p:blipFill>
          <a:blip r:embed="rId4"/>
          <a:stretch>
            <a:fillRect/>
          </a:stretch>
        </p:blipFill>
        <p:spPr>
          <a:xfrm>
            <a:off x="990600" y="1960879"/>
            <a:ext cx="914400" cy="738554"/>
          </a:xfrm>
          <a:prstGeom prst="rect">
            <a:avLst/>
          </a:prstGeom>
        </p:spPr>
      </p:pic>
      <p:sp>
        <p:nvSpPr>
          <p:cNvPr id="52" name="Text Box 47"/>
          <p:cNvSpPr txBox="1">
            <a:spLocks noChangeArrowheads="1"/>
          </p:cNvSpPr>
          <p:nvPr/>
        </p:nvSpPr>
        <p:spPr bwMode="auto">
          <a:xfrm>
            <a:off x="1122999" y="2511759"/>
            <a:ext cx="18116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個人用</a:t>
            </a:r>
            <a:r>
              <a:rPr kumimoji="1" lang="en-US" altLang="ja-JP"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3" name="Text Box 48"/>
          <p:cNvSpPr txBox="1">
            <a:spLocks noChangeArrowheads="1"/>
          </p:cNvSpPr>
          <p:nvPr/>
        </p:nvSpPr>
        <p:spPr bwMode="auto">
          <a:xfrm>
            <a:off x="2171700" y="2190690"/>
            <a:ext cx="514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Z</a:t>
            </a: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a:t>
            </a: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54" name="図 53"/>
          <p:cNvPicPr>
            <a:picLocks noChangeAspect="1"/>
          </p:cNvPicPr>
          <p:nvPr/>
        </p:nvPicPr>
        <p:blipFill>
          <a:blip r:embed="rId4"/>
          <a:stretch>
            <a:fillRect/>
          </a:stretch>
        </p:blipFill>
        <p:spPr>
          <a:xfrm>
            <a:off x="1036320" y="3108898"/>
            <a:ext cx="914400" cy="738554"/>
          </a:xfrm>
          <a:prstGeom prst="rect">
            <a:avLst/>
          </a:prstGeom>
        </p:spPr>
      </p:pic>
      <p:sp>
        <p:nvSpPr>
          <p:cNvPr id="55" name="Text Box 47"/>
          <p:cNvSpPr txBox="1">
            <a:spLocks noChangeArrowheads="1"/>
          </p:cNvSpPr>
          <p:nvPr/>
        </p:nvSpPr>
        <p:spPr bwMode="auto">
          <a:xfrm>
            <a:off x="1168719" y="3659778"/>
            <a:ext cx="18116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共有</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6" name="Text Box 48"/>
          <p:cNvSpPr txBox="1">
            <a:spLocks noChangeArrowheads="1"/>
          </p:cNvSpPr>
          <p:nvPr/>
        </p:nvSpPr>
        <p:spPr bwMode="auto">
          <a:xfrm>
            <a:off x="2217420" y="3338709"/>
            <a:ext cx="514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S:</a:t>
            </a: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bwMode="auto">
          <a:xfrm>
            <a:off x="5331016" y="1179422"/>
            <a:ext cx="336380" cy="629573"/>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37" name="右中かっこ 36"/>
          <p:cNvSpPr/>
          <p:nvPr/>
        </p:nvSpPr>
        <p:spPr bwMode="auto">
          <a:xfrm>
            <a:off x="5331015" y="2075695"/>
            <a:ext cx="333099" cy="2139844"/>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4" name="テキスト ボックス 3"/>
          <p:cNvSpPr txBox="1"/>
          <p:nvPr/>
        </p:nvSpPr>
        <p:spPr>
          <a:xfrm>
            <a:off x="5966848" y="1260666"/>
            <a:ext cx="2262752" cy="461665"/>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PC</a:t>
            </a:r>
            <a:r>
              <a:rPr kumimoji="1" lang="ja-JP" altLang="en-US" sz="2400" dirty="0" smtClean="0">
                <a:latin typeface="メイリオ" panose="020B0604030504040204" pitchFamily="50" charset="-128"/>
                <a:ea typeface="メイリオ" panose="020B0604030504040204" pitchFamily="50" charset="-128"/>
              </a:rPr>
              <a:t>の中</a:t>
            </a:r>
            <a:endParaRPr kumimoji="1" lang="ja-JP" altLang="en-US" sz="24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5966848" y="2902612"/>
            <a:ext cx="2262752" cy="1200329"/>
          </a:xfrm>
          <a:prstGeom prst="rect">
            <a:avLst/>
          </a:prstGeom>
          <a:noFill/>
        </p:spPr>
        <p:txBody>
          <a:bodyPr wrap="square" rtlCol="0">
            <a:spAutoFit/>
          </a:bodyPr>
          <a:lstStyle/>
          <a:p>
            <a:pPr algn="l"/>
            <a:r>
              <a:rPr kumimoji="1" lang="ja-JP" altLang="en-US" sz="2400" dirty="0" smtClean="0">
                <a:latin typeface="メイリオ" panose="020B0604030504040204" pitchFamily="50" charset="-128"/>
                <a:ea typeface="メイリオ" panose="020B0604030504040204" pitchFamily="50" charset="-128"/>
              </a:rPr>
              <a:t>ネットワーク</a:t>
            </a:r>
          </a:p>
          <a:p>
            <a:pPr algn="l"/>
            <a:r>
              <a:rPr lang="ja-JP" altLang="en-US" sz="2400" dirty="0">
                <a:latin typeface="メイリオ" panose="020B0604030504040204" pitchFamily="50" charset="-128"/>
                <a:ea typeface="メイリオ" panose="020B0604030504040204" pitchFamily="50" charset="-128"/>
              </a:rPr>
              <a:t>学</a:t>
            </a:r>
            <a:r>
              <a:rPr lang="ja-JP" altLang="en-US" sz="2400" dirty="0" smtClean="0">
                <a:latin typeface="メイリオ" panose="020B0604030504040204" pitchFamily="50" charset="-128"/>
                <a:ea typeface="メイリオ" panose="020B0604030504040204" pitchFamily="50" charset="-128"/>
              </a:rPr>
              <a:t>校</a:t>
            </a:r>
            <a:r>
              <a:rPr lang="ja-JP" altLang="en-US" sz="2400" dirty="0">
                <a:latin typeface="メイリオ" panose="020B0604030504040204" pitchFamily="50" charset="-128"/>
                <a:ea typeface="メイリオ" panose="020B0604030504040204" pitchFamily="50" charset="-128"/>
              </a:rPr>
              <a:t>内</a:t>
            </a:r>
            <a:r>
              <a:rPr lang="ja-JP" altLang="en-US" sz="2400" dirty="0" smtClean="0">
                <a:latin typeface="メイリオ" panose="020B0604030504040204" pitchFamily="50" charset="-128"/>
                <a:ea typeface="メイリオ" panose="020B0604030504040204" pitchFamily="50" charset="-128"/>
              </a:rPr>
              <a:t>の</a:t>
            </a:r>
          </a:p>
          <a:p>
            <a:pPr algn="l"/>
            <a:r>
              <a:rPr lang="ja-JP" altLang="en-US" sz="2400" dirty="0" smtClean="0">
                <a:latin typeface="メイリオ" panose="020B0604030504040204" pitchFamily="50" charset="-128"/>
                <a:ea typeface="メイリオ" panose="020B0604030504040204" pitchFamily="50" charset="-128"/>
              </a:rPr>
              <a:t>サーバー</a:t>
            </a:r>
            <a:endParaRPr kumimoji="1" lang="ja-JP" altLang="en-US" sz="2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5355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スライド番号プレースホルダー 3"/>
          <p:cNvSpPr>
            <a:spLocks noGrp="1"/>
          </p:cNvSpPr>
          <p:nvPr>
            <p:ph type="sldNum" sz="quarter" idx="12"/>
          </p:nvPr>
        </p:nvSpPr>
        <p:spPr>
          <a:xfrm>
            <a:off x="6584379" y="6041939"/>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4CDF9D6-E0D1-4173-B604-C887010A5C90}"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1506" name="Text Box 2"/>
          <p:cNvSpPr txBox="1">
            <a:spLocks noChangeArrowheads="1"/>
          </p:cNvSpPr>
          <p:nvPr/>
        </p:nvSpPr>
        <p:spPr bwMode="auto">
          <a:xfrm>
            <a:off x="342900" y="278110"/>
            <a:ext cx="51435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lang="ja-JP" altLang="en-US" sz="3200" dirty="0" smtClean="0">
                <a:solidFill>
                  <a:srgbClr val="000000"/>
                </a:solidFill>
                <a:latin typeface="メイリオ" panose="020B0604030504040204" pitchFamily="50" charset="-128"/>
                <a:ea typeface="メイリオ" panose="020B0604030504040204" pitchFamily="50" charset="-128"/>
              </a:rPr>
              <a:t>家の</a:t>
            </a:r>
            <a:r>
              <a:rPr lang="en-US" altLang="ja-JP" sz="3200" dirty="0" smtClean="0">
                <a:solidFill>
                  <a:srgbClr val="000000"/>
                </a:solidFill>
                <a:latin typeface="メイリオ" panose="020B0604030504040204" pitchFamily="50" charset="-128"/>
                <a:ea typeface="メイリオ" panose="020B0604030504040204" pitchFamily="50" charset="-128"/>
              </a:rPr>
              <a:t>PC</a:t>
            </a:r>
            <a:r>
              <a:rPr lang="ja-JP" altLang="en-US" sz="3200" dirty="0" smtClean="0">
                <a:solidFill>
                  <a:srgbClr val="000000"/>
                </a:solidFill>
                <a:latin typeface="メイリオ" panose="020B0604030504040204" pitchFamily="50" charset="-128"/>
                <a:ea typeface="メイリオ" panose="020B0604030504040204" pitchFamily="50" charset="-128"/>
              </a:rPr>
              <a:t>のフォルダー</a:t>
            </a:r>
            <a:endParaRPr kumimoji="1" lang="en-US" altLang="ja-JP"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endParaRPr>
          </a:p>
        </p:txBody>
      </p:sp>
      <p:pic>
        <p:nvPicPr>
          <p:cNvPr id="21543"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128077"/>
            <a:ext cx="762000" cy="444500"/>
          </a:xfrm>
          <a:prstGeom prst="rect">
            <a:avLst/>
          </a:prstGeom>
          <a:noFill/>
          <a:extLst>
            <a:ext uri="{909E8E84-426E-40DD-AFC4-6F175D3DCCD1}">
              <a14:hiddenFill xmlns:a14="http://schemas.microsoft.com/office/drawing/2010/main">
                <a:solidFill>
                  <a:srgbClr val="FFFFFF"/>
                </a:solidFill>
              </a14:hiddenFill>
            </a:ext>
          </a:extLst>
        </p:spPr>
      </p:pic>
      <p:sp>
        <p:nvSpPr>
          <p:cNvPr id="21551" name="Text Box 47"/>
          <p:cNvSpPr txBox="1">
            <a:spLocks noChangeArrowheads="1"/>
          </p:cNvSpPr>
          <p:nvPr/>
        </p:nvSpPr>
        <p:spPr bwMode="auto">
          <a:xfrm>
            <a:off x="723900" y="1624329"/>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ディスク</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50" name="Text Box 48"/>
          <p:cNvSpPr txBox="1">
            <a:spLocks noChangeArrowheads="1"/>
          </p:cNvSpPr>
          <p:nvPr/>
        </p:nvSpPr>
        <p:spPr bwMode="auto">
          <a:xfrm>
            <a:off x="2139315" y="1179422"/>
            <a:ext cx="514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C:</a:t>
            </a: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bwMode="auto">
          <a:xfrm>
            <a:off x="5271652" y="1179422"/>
            <a:ext cx="395744" cy="3636956"/>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37" name="右中かっこ 36"/>
          <p:cNvSpPr/>
          <p:nvPr/>
        </p:nvSpPr>
        <p:spPr bwMode="auto">
          <a:xfrm>
            <a:off x="5331016" y="5284921"/>
            <a:ext cx="333099" cy="844383"/>
          </a:xfrm>
          <a:prstGeom prst="rightBrace">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p:txBody>
      </p:sp>
      <p:sp>
        <p:nvSpPr>
          <p:cNvPr id="4" name="テキスト ボックス 3"/>
          <p:cNvSpPr txBox="1"/>
          <p:nvPr/>
        </p:nvSpPr>
        <p:spPr>
          <a:xfrm>
            <a:off x="5760678" y="1320881"/>
            <a:ext cx="2944677" cy="2677656"/>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PC</a:t>
            </a:r>
            <a:r>
              <a:rPr kumimoji="1" lang="ja-JP" altLang="en-US" sz="2400" dirty="0" smtClean="0">
                <a:latin typeface="メイリオ" panose="020B0604030504040204" pitchFamily="50" charset="-128"/>
                <a:ea typeface="メイリオ" panose="020B0604030504040204" pitchFamily="50" charset="-128"/>
              </a:rPr>
              <a:t>の中</a:t>
            </a:r>
            <a:endParaRPr kumimoji="1" lang="en-US" altLang="ja-JP" sz="2400" dirty="0" smtClean="0">
              <a:latin typeface="メイリオ" panose="020B0604030504040204" pitchFamily="50" charset="-128"/>
              <a:ea typeface="メイリオ" panose="020B0604030504040204" pitchFamily="50" charset="-128"/>
            </a:endParaRPr>
          </a:p>
          <a:p>
            <a:pPr algn="l"/>
            <a:r>
              <a:rPr lang="en-US" altLang="ja-JP" sz="2400" dirty="0" smtClean="0">
                <a:latin typeface="メイリオ" panose="020B0604030504040204" pitchFamily="50" charset="-128"/>
                <a:ea typeface="メイリオ" panose="020B0604030504040204" pitchFamily="50" charset="-128"/>
              </a:rPr>
              <a:t>(C:</a:t>
            </a:r>
            <a:r>
              <a:rPr lang="ja-JP" altLang="en-US" sz="2400" dirty="0" err="1" smtClean="0">
                <a:latin typeface="メイリオ" panose="020B0604030504040204" pitchFamily="50" charset="-128"/>
                <a:ea typeface="メイリオ" panose="020B0604030504040204" pitchFamily="50" charset="-128"/>
              </a:rPr>
              <a:t>だけの</a:t>
            </a:r>
            <a:r>
              <a:rPr lang="ja-JP" altLang="en-US" sz="2400" dirty="0" smtClean="0">
                <a:latin typeface="メイリオ" panose="020B0604030504040204" pitchFamily="50" charset="-128"/>
                <a:ea typeface="メイリオ" panose="020B0604030504040204" pitchFamily="50" charset="-128"/>
              </a:rPr>
              <a:t>場合あり</a:t>
            </a:r>
            <a:r>
              <a:rPr lang="en-US" altLang="ja-JP" sz="2400" dirty="0" smtClean="0">
                <a:latin typeface="メイリオ" panose="020B0604030504040204" pitchFamily="50" charset="-128"/>
                <a:ea typeface="メイリオ" panose="020B0604030504040204" pitchFamily="50" charset="-128"/>
              </a:rPr>
              <a:t>)</a:t>
            </a:r>
          </a:p>
          <a:p>
            <a:pPr algn="l"/>
            <a:endParaRPr kumimoji="1" lang="en-US" altLang="ja-JP" sz="2400" dirty="0">
              <a:latin typeface="メイリオ" panose="020B0604030504040204" pitchFamily="50" charset="-128"/>
              <a:ea typeface="メイリオ" panose="020B0604030504040204" pitchFamily="50" charset="-128"/>
            </a:endParaRPr>
          </a:p>
          <a:p>
            <a:pPr algn="l"/>
            <a:r>
              <a:rPr lang="en-US" altLang="ja-JP" sz="2400" dirty="0" smtClean="0">
                <a:latin typeface="メイリオ" panose="020B0604030504040204" pitchFamily="50" charset="-128"/>
                <a:ea typeface="メイリオ" panose="020B0604030504040204" pitchFamily="50" charset="-128"/>
              </a:rPr>
              <a:t>C: D:</a:t>
            </a:r>
            <a:r>
              <a:rPr lang="ja-JP" altLang="en-US" sz="2400" dirty="0" smtClean="0">
                <a:latin typeface="メイリオ" panose="020B0604030504040204" pitchFamily="50" charset="-128"/>
                <a:ea typeface="メイリオ" panose="020B0604030504040204" pitchFamily="50" charset="-128"/>
              </a:rPr>
              <a:t>も自分で</a:t>
            </a:r>
          </a:p>
          <a:p>
            <a:pPr algn="l"/>
            <a:r>
              <a:rPr kumimoji="1" lang="ja-JP" altLang="en-US" sz="2400" dirty="0">
                <a:latin typeface="メイリオ" panose="020B0604030504040204" pitchFamily="50" charset="-128"/>
                <a:ea typeface="メイリオ" panose="020B0604030504040204" pitchFamily="50" charset="-128"/>
              </a:rPr>
              <a:t>解り</a:t>
            </a:r>
            <a:r>
              <a:rPr kumimoji="1" lang="ja-JP" altLang="en-US" sz="2400" dirty="0" smtClean="0">
                <a:latin typeface="メイリオ" panose="020B0604030504040204" pitchFamily="50" charset="-128"/>
                <a:ea typeface="メイリオ" panose="020B0604030504040204" pitchFamily="50" charset="-128"/>
              </a:rPr>
              <a:t>易い</a:t>
            </a:r>
          </a:p>
          <a:p>
            <a:pPr algn="l"/>
            <a:r>
              <a:rPr lang="ja-JP" altLang="en-US" sz="2400" dirty="0" smtClean="0">
                <a:latin typeface="メイリオ" panose="020B0604030504040204" pitchFamily="50" charset="-128"/>
                <a:ea typeface="メイリオ" panose="020B0604030504040204" pitchFamily="50" charset="-128"/>
              </a:rPr>
              <a:t>フォルダー作った方が後々楽</a:t>
            </a:r>
            <a:endParaRPr kumimoji="1" lang="ja-JP" altLang="en-US" sz="24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5966849" y="5476279"/>
            <a:ext cx="2262752" cy="461665"/>
          </a:xfrm>
          <a:prstGeom prst="rect">
            <a:avLst/>
          </a:prstGeom>
          <a:noFill/>
        </p:spPr>
        <p:txBody>
          <a:bodyPr wrap="square" rtlCol="0">
            <a:spAutoFit/>
          </a:bodyPr>
          <a:lstStyle/>
          <a:p>
            <a:pPr algn="l"/>
            <a:r>
              <a:rPr kumimoji="1" lang="en-US" altLang="ja-JP" sz="2400" dirty="0" smtClean="0">
                <a:latin typeface="メイリオ" panose="020B0604030504040204" pitchFamily="50" charset="-128"/>
                <a:ea typeface="メイリオ" panose="020B0604030504040204" pitchFamily="50" charset="-128"/>
              </a:rPr>
              <a:t>USB</a:t>
            </a:r>
            <a:r>
              <a:rPr kumimoji="1" lang="ja-JP" altLang="en-US" sz="2400" dirty="0" smtClean="0">
                <a:latin typeface="メイリオ" panose="020B0604030504040204" pitchFamily="50" charset="-128"/>
                <a:ea typeface="メイリオ" panose="020B0604030504040204" pitchFamily="50" charset="-128"/>
              </a:rPr>
              <a:t>など</a:t>
            </a:r>
            <a:endParaRPr kumimoji="1" lang="ja-JP" altLang="en-US" sz="2400" dirty="0">
              <a:latin typeface="メイリオ" panose="020B0604030504040204" pitchFamily="50" charset="-128"/>
              <a:ea typeface="メイリオ" panose="020B0604030504040204" pitchFamily="50" charset="-128"/>
            </a:endParaRPr>
          </a:p>
        </p:txBody>
      </p:sp>
      <p:pic>
        <p:nvPicPr>
          <p:cNvPr id="27"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93" y="3989461"/>
            <a:ext cx="762000" cy="444500"/>
          </a:xfrm>
          <a:prstGeom prst="rect">
            <a:avLst/>
          </a:prstGeom>
          <a:noFill/>
          <a:extLst>
            <a:ext uri="{909E8E84-426E-40DD-AFC4-6F175D3DCCD1}">
              <a14:hiddenFill xmlns:a14="http://schemas.microsoft.com/office/drawing/2010/main">
                <a:solidFill>
                  <a:srgbClr val="FFFFFF"/>
                </a:solidFill>
              </a14:hiddenFill>
            </a:ext>
          </a:extLst>
        </p:spPr>
      </p:pic>
      <p:sp>
        <p:nvSpPr>
          <p:cNvPr id="28" name="Text Box 47"/>
          <p:cNvSpPr txBox="1">
            <a:spLocks noChangeArrowheads="1"/>
          </p:cNvSpPr>
          <p:nvPr/>
        </p:nvSpPr>
        <p:spPr bwMode="auto">
          <a:xfrm>
            <a:off x="785893" y="4485713"/>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ディスク</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9" name="Text Box 48"/>
          <p:cNvSpPr txBox="1">
            <a:spLocks noChangeArrowheads="1"/>
          </p:cNvSpPr>
          <p:nvPr/>
        </p:nvSpPr>
        <p:spPr bwMode="auto">
          <a:xfrm>
            <a:off x="2201308" y="4040806"/>
            <a:ext cx="5143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D:</a:t>
            </a:r>
            <a:endParaRPr kumimoji="1" lang="ja-JP" altLang="en-US" sz="2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pic>
        <p:nvPicPr>
          <p:cNvPr id="5" name="図 4"/>
          <p:cNvPicPr>
            <a:picLocks noChangeAspect="1"/>
          </p:cNvPicPr>
          <p:nvPr/>
        </p:nvPicPr>
        <p:blipFill>
          <a:blip r:embed="rId3"/>
          <a:stretch>
            <a:fillRect/>
          </a:stretch>
        </p:blipFill>
        <p:spPr>
          <a:xfrm>
            <a:off x="2821563" y="1128077"/>
            <a:ext cx="2147355" cy="2702705"/>
          </a:xfrm>
          <a:prstGeom prst="rect">
            <a:avLst/>
          </a:prstGeom>
        </p:spPr>
      </p:pic>
      <p:pic>
        <p:nvPicPr>
          <p:cNvPr id="6" name="図 5"/>
          <p:cNvPicPr>
            <a:picLocks noChangeAspect="1"/>
          </p:cNvPicPr>
          <p:nvPr/>
        </p:nvPicPr>
        <p:blipFill>
          <a:blip r:embed="rId4"/>
          <a:stretch>
            <a:fillRect/>
          </a:stretch>
        </p:blipFill>
        <p:spPr>
          <a:xfrm>
            <a:off x="712960" y="5284921"/>
            <a:ext cx="2917479" cy="913909"/>
          </a:xfrm>
          <a:prstGeom prst="rect">
            <a:avLst/>
          </a:prstGeom>
        </p:spPr>
      </p:pic>
    </p:spTree>
    <p:extLst>
      <p:ext uri="{BB962C8B-B14F-4D97-AF65-F5344CB8AC3E}">
        <p14:creationId xmlns:p14="http://schemas.microsoft.com/office/powerpoint/2010/main" val="23267737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A78B0E-B86C-409D-93EC-7A65490DCE54}"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22530" name="Text Box 2"/>
          <p:cNvSpPr txBox="1">
            <a:spLocks noChangeArrowheads="1"/>
          </p:cNvSpPr>
          <p:nvPr/>
        </p:nvSpPr>
        <p:spPr bwMode="auto">
          <a:xfrm>
            <a:off x="381000" y="259576"/>
            <a:ext cx="7239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フォルダやファイルの名前の要素</a:t>
            </a:r>
          </a:p>
        </p:txBody>
      </p:sp>
      <p:pic>
        <p:nvPicPr>
          <p:cNvPr id="22568" name="Picture 40" descr="A08a_fold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3840" y="1049298"/>
            <a:ext cx="838200" cy="800100"/>
          </a:xfrm>
          <a:prstGeom prst="rect">
            <a:avLst/>
          </a:prstGeom>
          <a:noFill/>
          <a:extLst>
            <a:ext uri="{909E8E84-426E-40DD-AFC4-6F175D3DCCD1}">
              <a14:hiddenFill xmlns:a14="http://schemas.microsoft.com/office/drawing/2010/main">
                <a:solidFill>
                  <a:srgbClr val="FFFFFF"/>
                </a:solidFill>
              </a14:hiddenFill>
            </a:ext>
          </a:extLst>
        </p:spPr>
      </p:pic>
      <p:pic>
        <p:nvPicPr>
          <p:cNvPr id="22577" name="Picture 4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4" y="2547461"/>
            <a:ext cx="714375" cy="866775"/>
          </a:xfrm>
          <a:prstGeom prst="rect">
            <a:avLst/>
          </a:prstGeom>
          <a:noFill/>
          <a:extLst>
            <a:ext uri="{909E8E84-426E-40DD-AFC4-6F175D3DCCD1}">
              <a14:hiddenFill xmlns:a14="http://schemas.microsoft.com/office/drawing/2010/main">
                <a:solidFill>
                  <a:srgbClr val="FFFFFF"/>
                </a:solidFill>
              </a14:hiddenFill>
            </a:ext>
          </a:extLst>
        </p:spPr>
      </p:pic>
      <p:sp>
        <p:nvSpPr>
          <p:cNvPr id="22578" name="Text Box 50"/>
          <p:cNvSpPr txBox="1">
            <a:spLocks noChangeArrowheads="1"/>
          </p:cNvSpPr>
          <p:nvPr/>
        </p:nvSpPr>
        <p:spPr bwMode="auto">
          <a:xfrm>
            <a:off x="472440" y="1988582"/>
            <a:ext cx="6858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名前</a:t>
            </a:r>
          </a:p>
        </p:txBody>
      </p:sp>
      <p:sp>
        <p:nvSpPr>
          <p:cNvPr id="22579" name="Text Box 51"/>
          <p:cNvSpPr txBox="1">
            <a:spLocks noChangeArrowheads="1"/>
          </p:cNvSpPr>
          <p:nvPr/>
        </p:nvSpPr>
        <p:spPr bwMode="auto">
          <a:xfrm>
            <a:off x="1539240" y="997982"/>
            <a:ext cx="190500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区分</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・目的</a:t>
            </a:r>
            <a:endPar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80" name="Text Box 52"/>
          <p:cNvSpPr txBox="1">
            <a:spLocks noChangeArrowheads="1"/>
          </p:cNvSpPr>
          <p:nvPr/>
        </p:nvSpPr>
        <p:spPr bwMode="auto">
          <a:xfrm>
            <a:off x="1539240" y="2369582"/>
            <a:ext cx="1905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日付</a:t>
            </a:r>
          </a:p>
        </p:txBody>
      </p:sp>
      <p:sp>
        <p:nvSpPr>
          <p:cNvPr id="22581" name="Text Box 53"/>
          <p:cNvSpPr txBox="1">
            <a:spLocks noChangeArrowheads="1"/>
          </p:cNvSpPr>
          <p:nvPr/>
        </p:nvSpPr>
        <p:spPr bwMode="auto">
          <a:xfrm>
            <a:off x="1539240" y="3969782"/>
            <a:ext cx="1905000"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作成状況</a:t>
            </a:r>
          </a:p>
        </p:txBody>
      </p:sp>
      <p:sp>
        <p:nvSpPr>
          <p:cNvPr id="22582" name="Text Box 54"/>
          <p:cNvSpPr txBox="1">
            <a:spLocks noChangeArrowheads="1"/>
          </p:cNvSpPr>
          <p:nvPr/>
        </p:nvSpPr>
        <p:spPr bwMode="auto">
          <a:xfrm>
            <a:off x="1539240" y="3136345"/>
            <a:ext cx="1905000" cy="3762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rPr>
              <a:t>作った人</a:t>
            </a:r>
          </a:p>
        </p:txBody>
      </p:sp>
      <p:sp>
        <p:nvSpPr>
          <p:cNvPr id="22584" name="Text Box 56"/>
          <p:cNvSpPr txBox="1">
            <a:spLocks noChangeArrowheads="1"/>
          </p:cNvSpPr>
          <p:nvPr/>
        </p:nvSpPr>
        <p:spPr bwMode="auto">
          <a:xfrm>
            <a:off x="3581400" y="2340400"/>
            <a:ext cx="4495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年の区切り 「</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2013</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2014</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」年度</a:t>
            </a:r>
            <a:r>
              <a:rPr kumimoji="1" lang="ja-JP" altLang="en-US" sz="18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など具体的</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に日付 「</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20140415</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」など</a:t>
            </a:r>
          </a:p>
        </p:txBody>
      </p:sp>
      <p:sp>
        <p:nvSpPr>
          <p:cNvPr id="22585" name="AutoShape 57"/>
          <p:cNvSpPr>
            <a:spLocks/>
          </p:cNvSpPr>
          <p:nvPr/>
        </p:nvSpPr>
        <p:spPr bwMode="auto">
          <a:xfrm>
            <a:off x="3520440" y="921782"/>
            <a:ext cx="76200" cy="1295400"/>
          </a:xfrm>
          <a:prstGeom prst="leftBrace">
            <a:avLst>
              <a:gd name="adj1" fmla="val 141667"/>
              <a:gd name="adj2" fmla="val 20833"/>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86" name="Text Box 58"/>
          <p:cNvSpPr txBox="1">
            <a:spLocks noChangeArrowheads="1"/>
          </p:cNvSpPr>
          <p:nvPr/>
        </p:nvSpPr>
        <p:spPr bwMode="auto">
          <a:xfrm>
            <a:off x="3581400" y="873025"/>
            <a:ext cx="547116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勉強用のフォルダだった</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「英語」「数学」「情報」</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などの科目名</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「宿題」「課題」「テスト」などの目的</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写真のフォルダだったら</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「ディズニーランド」「海」などイベント名</a:t>
            </a:r>
          </a:p>
        </p:txBody>
      </p:sp>
      <p:sp>
        <p:nvSpPr>
          <p:cNvPr id="22587" name="AutoShape 59"/>
          <p:cNvSpPr>
            <a:spLocks/>
          </p:cNvSpPr>
          <p:nvPr/>
        </p:nvSpPr>
        <p:spPr bwMode="auto">
          <a:xfrm>
            <a:off x="3520440" y="2369582"/>
            <a:ext cx="76200" cy="533400"/>
          </a:xfrm>
          <a:prstGeom prst="leftBrace">
            <a:avLst>
              <a:gd name="adj1" fmla="val 58333"/>
              <a:gd name="adj2" fmla="val 2797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88" name="AutoShape 60"/>
          <p:cNvSpPr>
            <a:spLocks/>
          </p:cNvSpPr>
          <p:nvPr/>
        </p:nvSpPr>
        <p:spPr bwMode="auto">
          <a:xfrm>
            <a:off x="3520440" y="3131582"/>
            <a:ext cx="76200" cy="533400"/>
          </a:xfrm>
          <a:prstGeom prst="leftBrace">
            <a:avLst>
              <a:gd name="adj1" fmla="val 58333"/>
              <a:gd name="adj2" fmla="val 2797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89" name="Text Box 61"/>
          <p:cNvSpPr txBox="1">
            <a:spLocks noChangeArrowheads="1"/>
          </p:cNvSpPr>
          <p:nvPr/>
        </p:nvSpPr>
        <p:spPr bwMode="auto">
          <a:xfrm>
            <a:off x="3596640" y="3131582"/>
            <a:ext cx="547116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家族　「父」、「母」、「具体的な名前」</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協同作業等　「</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作った人の名前・愛称</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生徒番号</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p>
        </p:txBody>
      </p:sp>
      <p:sp>
        <p:nvSpPr>
          <p:cNvPr id="22590" name="AutoShape 62"/>
          <p:cNvSpPr>
            <a:spLocks/>
          </p:cNvSpPr>
          <p:nvPr/>
        </p:nvSpPr>
        <p:spPr bwMode="auto">
          <a:xfrm>
            <a:off x="3520440" y="3893582"/>
            <a:ext cx="76200" cy="533400"/>
          </a:xfrm>
          <a:prstGeom prst="leftBrace">
            <a:avLst>
              <a:gd name="adj1" fmla="val 58333"/>
              <a:gd name="adj2" fmla="val 27977"/>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1" name="Text Box 63"/>
          <p:cNvSpPr txBox="1">
            <a:spLocks noChangeArrowheads="1"/>
          </p:cNvSpPr>
          <p:nvPr/>
        </p:nvSpPr>
        <p:spPr bwMode="auto">
          <a:xfrm>
            <a:off x="3627120" y="3969782"/>
            <a:ext cx="514731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完成版 「最終」「</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Final</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F</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b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b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作業中「作業」「ドラフト」「</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Draft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en-US" altLang="ja-JP" sz="1800" b="0" i="0" u="none" strike="noStrike" kern="1200" cap="none" spc="0" normalizeH="0" baseline="0" noProof="0" dirty="0" err="1">
                <a:ln>
                  <a:noFill/>
                </a:ln>
                <a:solidFill>
                  <a:srgbClr val="000000"/>
                </a:solidFill>
                <a:effectLst/>
                <a:uLnTx/>
                <a:uFillTx/>
                <a:latin typeface="メイリオ" panose="020B0604030504040204" pitchFamily="50" charset="-128"/>
                <a:ea typeface="メイリオ" panose="020B0604030504040204" pitchFamily="50" charset="-128"/>
                <a:cs typeface="+mn-cs"/>
              </a:rPr>
              <a:t>Dr</a:t>
            </a:r>
            <a:r>
              <a:rPr kumimoji="1" lang="en-US" altLang="ja-JP"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等</a:t>
            </a:r>
          </a:p>
        </p:txBody>
      </p:sp>
      <p:sp>
        <p:nvSpPr>
          <p:cNvPr id="22594" name="Line 66"/>
          <p:cNvSpPr>
            <a:spLocks noChangeShapeType="1"/>
          </p:cNvSpPr>
          <p:nvPr/>
        </p:nvSpPr>
        <p:spPr bwMode="auto">
          <a:xfrm>
            <a:off x="1158240" y="2140982"/>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5" name="Line 67"/>
          <p:cNvSpPr>
            <a:spLocks noChangeShapeType="1"/>
          </p:cNvSpPr>
          <p:nvPr/>
        </p:nvSpPr>
        <p:spPr bwMode="auto">
          <a:xfrm>
            <a:off x="1310640" y="1150382"/>
            <a:ext cx="0" cy="3048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6" name="Line 68"/>
          <p:cNvSpPr>
            <a:spLocks noChangeShapeType="1"/>
          </p:cNvSpPr>
          <p:nvPr/>
        </p:nvSpPr>
        <p:spPr bwMode="auto">
          <a:xfrm>
            <a:off x="1310640" y="4198382"/>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7" name="Line 69"/>
          <p:cNvSpPr>
            <a:spLocks noChangeShapeType="1"/>
          </p:cNvSpPr>
          <p:nvPr/>
        </p:nvSpPr>
        <p:spPr bwMode="auto">
          <a:xfrm>
            <a:off x="1310640" y="3360182"/>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8" name="Line 70"/>
          <p:cNvSpPr>
            <a:spLocks noChangeShapeType="1"/>
          </p:cNvSpPr>
          <p:nvPr/>
        </p:nvSpPr>
        <p:spPr bwMode="auto">
          <a:xfrm>
            <a:off x="1310640" y="2598182"/>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
        <p:nvSpPr>
          <p:cNvPr id="22599" name="Line 71"/>
          <p:cNvSpPr>
            <a:spLocks noChangeShapeType="1"/>
          </p:cNvSpPr>
          <p:nvPr/>
        </p:nvSpPr>
        <p:spPr bwMode="auto">
          <a:xfrm>
            <a:off x="1310640" y="1150382"/>
            <a:ext cx="22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698515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スライド番号プレースホルダー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C686E2D-5BD1-4470-863C-F8C1CE0527C5}" type="slidenum">
              <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ja-JP"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pic>
        <p:nvPicPr>
          <p:cNvPr id="24730" name="Picture 154" descr="A08a_Xassis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070764"/>
            <a:ext cx="1828800" cy="1787236"/>
          </a:xfrm>
          <a:prstGeom prst="rect">
            <a:avLst/>
          </a:prstGeom>
          <a:noFill/>
          <a:extLst>
            <a:ext uri="{909E8E84-426E-40DD-AFC4-6F175D3DCCD1}">
              <a14:hiddenFill xmlns:a14="http://schemas.microsoft.com/office/drawing/2010/main">
                <a:solidFill>
                  <a:srgbClr val="FFFFFF"/>
                </a:solidFill>
              </a14:hiddenFill>
            </a:ext>
          </a:extLst>
        </p:spPr>
      </p:pic>
      <p:sp>
        <p:nvSpPr>
          <p:cNvPr id="24579" name="Text Box 3"/>
          <p:cNvSpPr txBox="1">
            <a:spLocks noChangeArrowheads="1"/>
          </p:cNvSpPr>
          <p:nvPr/>
        </p:nvSpPr>
        <p:spPr bwMode="auto">
          <a:xfrm>
            <a:off x="304800" y="228600"/>
            <a:ext cx="7239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いろいろなファイル名のつけ方　</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r>
              <a:rPr kumimoji="1" lang="ja-JP" altLang="en-US"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写真の分類例</a:t>
            </a:r>
            <a:r>
              <a:rPr kumimoji="1" lang="en-US" altLang="ja-JP" sz="24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a:t>
            </a:r>
          </a:p>
        </p:txBody>
      </p:sp>
      <p:sp>
        <p:nvSpPr>
          <p:cNvPr id="24592" name="AutoShape 16"/>
          <p:cNvSpPr>
            <a:spLocks noChangeArrowheads="1"/>
          </p:cNvSpPr>
          <p:nvPr/>
        </p:nvSpPr>
        <p:spPr bwMode="auto">
          <a:xfrm>
            <a:off x="2240280" y="5070764"/>
            <a:ext cx="6446520" cy="1427826"/>
          </a:xfrm>
          <a:prstGeom prst="wedgeRectCallout">
            <a:avLst>
              <a:gd name="adj1" fmla="val -61657"/>
              <a:gd name="adj2" fmla="val -3222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ファイル名は、個人で使用する場合はある程度省略したものでもいいでしょう。但し他の人といっしょに使うものの場合は、ある程度見て意味がわかるようなものにする必要があります。ただし、あまり長くならないように。英語を使った方が、略語を作りやすい場合もあります。</a:t>
            </a:r>
          </a:p>
        </p:txBody>
      </p:sp>
      <p:graphicFrame>
        <p:nvGraphicFramePr>
          <p:cNvPr id="24729" name="Group 153"/>
          <p:cNvGraphicFramePr>
            <a:graphicFrameLocks noGrp="1"/>
          </p:cNvGraphicFramePr>
          <p:nvPr>
            <p:extLst/>
          </p:nvPr>
        </p:nvGraphicFramePr>
        <p:xfrm>
          <a:off x="381000" y="762000"/>
          <a:ext cx="8305800" cy="4169664"/>
        </p:xfrm>
        <a:graphic>
          <a:graphicData uri="http://schemas.openxmlformats.org/drawingml/2006/table">
            <a:tbl>
              <a:tblPr/>
              <a:tblGrid>
                <a:gridCol w="2971800">
                  <a:extLst>
                    <a:ext uri="{9D8B030D-6E8A-4147-A177-3AD203B41FA5}">
                      <a16:colId xmlns:a16="http://schemas.microsoft.com/office/drawing/2014/main" val="362656223"/>
                    </a:ext>
                  </a:extLst>
                </a:gridCol>
                <a:gridCol w="2667000">
                  <a:extLst>
                    <a:ext uri="{9D8B030D-6E8A-4147-A177-3AD203B41FA5}">
                      <a16:colId xmlns:a16="http://schemas.microsoft.com/office/drawing/2014/main" val="4003938823"/>
                    </a:ext>
                  </a:extLst>
                </a:gridCol>
                <a:gridCol w="2667000">
                  <a:extLst>
                    <a:ext uri="{9D8B030D-6E8A-4147-A177-3AD203B41FA5}">
                      <a16:colId xmlns:a16="http://schemas.microsoft.com/office/drawing/2014/main" val="1993175688"/>
                    </a:ext>
                  </a:extLst>
                </a:gridCol>
              </a:tblGrid>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ファイルの内容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ファイル名例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説明</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235665037"/>
                  </a:ext>
                </a:extLst>
              </a:tr>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情報科の課題</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7</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の個人レポート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情報課題</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07_</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太田</a:t>
                      </a:r>
                      <a:b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情報課題</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07_</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太田</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_0415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個人名を追加しています。後者は作成した日付を入れています。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0480336"/>
                  </a:ext>
                </a:extLst>
              </a:tr>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今年家族で行く沖縄旅行の計画</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沖縄</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_2014</a:t>
                      </a:r>
                      <a:b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旅行計画</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_</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沖縄</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2014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後者の方がわかり易くなっています。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76856803"/>
                  </a:ext>
                </a:extLst>
              </a:tr>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AKB</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の</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5</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月のコンサートの</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Web</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情報の切り貼りのメモ</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AKB05</a:t>
                      </a:r>
                      <a:b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br>
                      <a:r>
                        <a:rPr kumimoji="1" lang="en-US" altLang="ja-JP" sz="1800" b="0" i="0" u="none" strike="noStrike" cap="none" normalizeH="0" baseline="0" dirty="0" err="1" smtClean="0">
                          <a:ln>
                            <a:noFill/>
                          </a:ln>
                          <a:solidFill>
                            <a:schemeClr val="tx1"/>
                          </a:solidFill>
                          <a:effectLst/>
                          <a:latin typeface="メイリオ" panose="020B0604030504040204" pitchFamily="50" charset="-128"/>
                          <a:ea typeface="メイリオ" panose="020B0604030504040204" pitchFamily="50" charset="-128"/>
                        </a:rPr>
                        <a:t>Memo_AKB</a:t>
                      </a:r>
                      <a:endPar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後者は</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Memo</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としてあまり重要でないことを示しています</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後で削除しやすい</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968324"/>
                  </a:ext>
                </a:extLst>
              </a:tr>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修学旅行の買い物リスト</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修学旅行買い物リスト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修学旅行リスト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後者は買い物を省略しています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3857362"/>
                  </a:ext>
                </a:extLst>
              </a:tr>
              <a:tr h="2286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4</a:t>
                      </a: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月のお小遣い超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お金</a:t>
                      </a:r>
                      <a:r>
                        <a:rPr kumimoji="1" lang="en-US" altLang="ja-JP" sz="1800" b="0" i="0" u="none" strike="noStrike" cap="none" normalizeH="0" baseline="0" smtClean="0">
                          <a:ln>
                            <a:noFill/>
                          </a:ln>
                          <a:solidFill>
                            <a:schemeClr val="tx1"/>
                          </a:solidFill>
                          <a:effectLst/>
                          <a:latin typeface="メイリオ" panose="020B0604030504040204" pitchFamily="50" charset="-128"/>
                          <a:ea typeface="メイリオ" panose="020B0604030504040204" pitchFamily="50" charset="-128"/>
                        </a:rPr>
                        <a:t>_1404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2014</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を</a:t>
                      </a:r>
                      <a:r>
                        <a:rPr kumimoji="1" lang="en-US" altLang="ja-JP"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14</a:t>
                      </a:r>
                      <a:r>
                        <a:rPr kumimoji="1" lang="ja-JP" altLang="en-US" sz="1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rPr>
                        <a:t>としています。</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39171290"/>
                  </a:ext>
                </a:extLst>
              </a:tr>
            </a:tbl>
          </a:graphicData>
        </a:graphic>
      </p:graphicFrame>
    </p:spTree>
    <p:extLst>
      <p:ext uri="{BB962C8B-B14F-4D97-AF65-F5344CB8AC3E}">
        <p14:creationId xmlns:p14="http://schemas.microsoft.com/office/powerpoint/2010/main" val="1486637916"/>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6006</TotalTime>
  <Words>1180</Words>
  <Application>Microsoft Office PowerPoint</Application>
  <PresentationFormat>画面に合わせる (4:3)</PresentationFormat>
  <Paragraphs>203</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Ｐゴシック</vt:lpstr>
      <vt:lpstr>ＭＳ Ｐ明朝</vt:lpstr>
      <vt:lpstr>メイリオ</vt:lpstr>
      <vt:lpstr>Arial</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gohome8</cp:lastModifiedBy>
  <cp:revision>156</cp:revision>
  <cp:lastPrinted>2021-02-15T21:03:50Z</cp:lastPrinted>
  <dcterms:created xsi:type="dcterms:W3CDTF">2014-03-24T13:08:44Z</dcterms:created>
  <dcterms:modified xsi:type="dcterms:W3CDTF">2021-02-15T21:04:15Z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