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5" r:id="rId4"/>
    <p:sldId id="276" r:id="rId5"/>
    <p:sldId id="267" r:id="rId6"/>
    <p:sldId id="264" r:id="rId7"/>
    <p:sldId id="271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2" tIns="49521" rIns="99042" bIns="49521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2" tIns="49521" rIns="99042" bIns="49521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FCEEA7AC-2DFD-40A2-AA33-CF38FDB4D38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C0AE-10F7-4E4D-99A0-A49979BA411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327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6300D-98AD-4AE7-BA93-FE97B26E30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428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4D4C-233F-4B04-8965-A2D8324A32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7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CAB1-74EC-43D5-B024-EE7E171D35C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32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F4E37-A4E4-4665-A080-29C7317F9C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782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F25C9-2343-465B-B135-EE98117C47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957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99F28-BCC9-47B0-99B2-073BAEF26B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218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A800-4B6F-42E5-A1BE-9E12E67A8D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764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303C7-C177-4CE7-BACB-8B92607699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760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09940-D01A-4844-9DBF-CAF337199E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596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C42D-D38A-4923-A683-5E774356306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422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77846E75-0246-42A2-8D1B-2180C73ABCB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hebase.in/categor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2185-F0D1-462F-8941-B4C0244E291C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624115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サイトをデザインしよう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00600" y="63246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 © Go Ota, 2021</a:t>
            </a:r>
          </a:p>
        </p:txBody>
      </p:sp>
      <p:pic>
        <p:nvPicPr>
          <p:cNvPr id="1026" name="Picture 2" descr="image of ourthing/アワーシング online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94" y="1640114"/>
            <a:ext cx="3834906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ソメヤスズキ ONLINESHOP｜オーガニックコットンと草木染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0114"/>
            <a:ext cx="3960158" cy="37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199" y="304800"/>
            <a:ext cx="7493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デザインの確認のポイント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全体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9" y="952006"/>
            <a:ext cx="2419350" cy="33147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898183" y="952006"/>
            <a:ext cx="60288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◎全体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見た目のカッコよさではない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・ショップの特徴がわかりやすい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・商品の魅力を分かりやすく伝える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・目的の商品を探しやすい、購入したくなる。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〇想定購入者を意識したデザイン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〇会社や商品の全体説明には特に力を入れる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・ショップや商品の魅力を最大限に表現したキャッチコピー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アイキャッチ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ポスターといっしょ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・ショップの利点がわかる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必要だったら、商品品揃え、販売数実績・キャンペーン情報等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〇購入しやすい商品の配置、グループ化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・新着、再入荷、カテゴリ別の商品案内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・人気ランキング、おすすめ商品、季節の限定商品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お得なクーポン、セール、キャンペーン</a:t>
            </a:r>
          </a:p>
        </p:txBody>
      </p:sp>
    </p:spTree>
    <p:extLst>
      <p:ext uri="{BB962C8B-B14F-4D97-AF65-F5344CB8AC3E}">
        <p14:creationId xmlns:p14="http://schemas.microsoft.com/office/powerpoint/2010/main" val="300323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199" y="304800"/>
            <a:ext cx="7493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デザインの確認のポイント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商品説明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332136" y="1974894"/>
            <a:ext cx="52074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単に商品名と価格だけでなく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 商品の特徴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 このショップでその商品を買うことのメリット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割引等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 必要だったら注意事項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・商品写真にも文字を書き込む方法もある。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48203"/>
            <a:ext cx="2384810" cy="2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199" y="304800"/>
            <a:ext cx="7493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デザインの確認のポイント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サイト全体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25284" y="1420258"/>
            <a:ext cx="74934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〇ファーストビューは特に力を入れる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ショップや商品の魅力を最大限に表現したメイン画像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アイキャッチ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お客様のベネフィットが直感的にわかるキャッチコピー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メディア掲載実績・販売数実績・キャンペーン情報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〇回遊性を意識したデザインを施す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新着、再入荷、カテゴリ別の商品案内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人気ランキング、おすすめ商品、季節の限定商品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お得なクーポン、セール、キャンペーン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097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2185-F0D1-462F-8941-B4C0244E291C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5172" y="493486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サイトって何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4544" y="1041489"/>
            <a:ext cx="7924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EC</a:t>
            </a:r>
            <a:r>
              <a:rPr lang="ja-JP" altLang="en-US" sz="2800" dirty="0"/>
              <a:t>（</a:t>
            </a:r>
            <a:r>
              <a:rPr lang="en-US" altLang="ja-JP" sz="2800" dirty="0"/>
              <a:t>electronic commerce</a:t>
            </a:r>
            <a:r>
              <a:rPr lang="ja-JP" altLang="en-US" sz="2800" dirty="0"/>
              <a:t>） </a:t>
            </a:r>
            <a:r>
              <a:rPr lang="en-US" altLang="ja-JP" sz="2800" dirty="0"/>
              <a:t>= </a:t>
            </a:r>
            <a:r>
              <a:rPr lang="en-US" altLang="ja-JP" sz="2400" dirty="0"/>
              <a:t> </a:t>
            </a:r>
            <a:r>
              <a:rPr lang="ja-JP" altLang="en-US" sz="2400" dirty="0"/>
              <a:t>電子商取引</a:t>
            </a:r>
            <a:r>
              <a:rPr lang="en-US" altLang="ja-JP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ja-JP" altLang="en-US" sz="2400" dirty="0"/>
              <a:t>インターネット上でモノやサービスを売買すること</a:t>
            </a:r>
            <a:br>
              <a:rPr lang="en-US" altLang="ja-JP" sz="2400" dirty="0"/>
            </a:br>
            <a:r>
              <a:rPr lang="ja-JP" altLang="en-US" sz="2400" dirty="0"/>
              <a:t>一般には「インターネット通販」や、「ネットショップ」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洋服屋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2604153"/>
            <a:ext cx="2732768" cy="27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4.bp.blogspot.com/-Pt-5IT3WJpY/UvTd84MsuRI/AAAAAAAAdhI/Yo8JJ8uf0Xk/s800/job_youfuku_hanba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1" y="2695484"/>
            <a:ext cx="1644197" cy="2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広告だらけのウェブサイトのイラスト（パソコン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29" y="2695484"/>
            <a:ext cx="3218542" cy="27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矢印 1"/>
          <p:cNvSpPr/>
          <p:nvPr/>
        </p:nvSpPr>
        <p:spPr>
          <a:xfrm>
            <a:off x="4170476" y="3657554"/>
            <a:ext cx="694191" cy="754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172" y="5461415"/>
            <a:ext cx="3442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現実のお店や、店で物を売る人は今後は減少していく。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32009" y="5411737"/>
            <a:ext cx="3442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サイトを作る人材は今後必要になっていく。</a:t>
            </a:r>
          </a:p>
        </p:txBody>
      </p:sp>
    </p:spTree>
    <p:extLst>
      <p:ext uri="{BB962C8B-B14F-4D97-AF65-F5344CB8AC3E}">
        <p14:creationId xmlns:p14="http://schemas.microsoft.com/office/powerpoint/2010/main" val="47300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2185-F0D1-462F-8941-B4C0244E291C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0658" y="6096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サイトはどんなものか見てみよう。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485" y="1134477"/>
            <a:ext cx="85017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サイトの作成環境を提供する会社が増えています。</a:t>
            </a:r>
          </a:p>
          <a:p>
            <a:pPr>
              <a:spcBef>
                <a:spcPct val="500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テレビの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でもやっている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BASE(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ベイス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), STORES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（ストアーズ）などが有名です。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BASE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のショップを見て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サイトはどんなものか確認しましょう。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https://thebase.in/category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31501"/>
              </p:ext>
            </p:extLst>
          </p:nvPr>
        </p:nvGraphicFramePr>
        <p:xfrm>
          <a:off x="4818741" y="2901876"/>
          <a:ext cx="404948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730">
                  <a:extLst>
                    <a:ext uri="{9D8B030D-6E8A-4147-A177-3AD203B41FA5}">
                      <a16:colId xmlns:a16="http://schemas.microsoft.com/office/drawing/2014/main" val="1950596089"/>
                    </a:ext>
                  </a:extLst>
                </a:gridCol>
                <a:gridCol w="919757">
                  <a:extLst>
                    <a:ext uri="{9D8B030D-6E8A-4147-A177-3AD203B41FA5}">
                      <a16:colId xmlns:a16="http://schemas.microsoft.com/office/drawing/2014/main" val="3300305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BASE 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ショップ事例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49490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12" y="3607738"/>
            <a:ext cx="3553845" cy="303747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498612" y="3607738"/>
            <a:ext cx="3553845" cy="3113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6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2185-F0D1-462F-8941-B4C0244E291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0658" y="464783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サイトの基本構成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0030" y="1170402"/>
            <a:ext cx="3828142" cy="525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3255" y="1400982"/>
            <a:ext cx="2452914" cy="827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会社や商品の</a:t>
            </a:r>
            <a:b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全体説明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75714"/>
              </p:ext>
            </p:extLst>
          </p:nvPr>
        </p:nvGraphicFramePr>
        <p:xfrm>
          <a:off x="540659" y="2458875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75814"/>
              </p:ext>
            </p:extLst>
          </p:nvPr>
        </p:nvGraphicFramePr>
        <p:xfrm>
          <a:off x="1716316" y="2458875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07535"/>
              </p:ext>
            </p:extLst>
          </p:nvPr>
        </p:nvGraphicFramePr>
        <p:xfrm>
          <a:off x="2891973" y="2458875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37683"/>
              </p:ext>
            </p:extLst>
          </p:nvPr>
        </p:nvGraphicFramePr>
        <p:xfrm>
          <a:off x="540658" y="4036226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67507"/>
              </p:ext>
            </p:extLst>
          </p:nvPr>
        </p:nvGraphicFramePr>
        <p:xfrm>
          <a:off x="1716315" y="4036226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85821"/>
              </p:ext>
            </p:extLst>
          </p:nvPr>
        </p:nvGraphicFramePr>
        <p:xfrm>
          <a:off x="2891972" y="4036226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4851397" y="1170402"/>
            <a:ext cx="3828142" cy="525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68254" y="1328823"/>
            <a:ext cx="2452914" cy="827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会社や商品の</a:t>
            </a:r>
            <a:b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全体説明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70827"/>
              </p:ext>
            </p:extLst>
          </p:nvPr>
        </p:nvGraphicFramePr>
        <p:xfrm>
          <a:off x="4956630" y="3107814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85315"/>
              </p:ext>
            </p:extLst>
          </p:nvPr>
        </p:nvGraphicFramePr>
        <p:xfrm>
          <a:off x="6132287" y="3107814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96850"/>
              </p:ext>
            </p:extLst>
          </p:nvPr>
        </p:nvGraphicFramePr>
        <p:xfrm>
          <a:off x="7307944" y="3107814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93438"/>
              </p:ext>
            </p:extLst>
          </p:nvPr>
        </p:nvGraphicFramePr>
        <p:xfrm>
          <a:off x="4956630" y="4598079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82972"/>
              </p:ext>
            </p:extLst>
          </p:nvPr>
        </p:nvGraphicFramePr>
        <p:xfrm>
          <a:off x="6132287" y="4598079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95806"/>
              </p:ext>
            </p:extLst>
          </p:nvPr>
        </p:nvGraphicFramePr>
        <p:xfrm>
          <a:off x="7307944" y="4598079"/>
          <a:ext cx="1175657" cy="13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429466951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商品写真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8422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商品説明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4479"/>
                  </a:ext>
                </a:extLst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5165268" y="2308192"/>
            <a:ext cx="30588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追加情報</a:t>
            </a:r>
          </a:p>
        </p:txBody>
      </p:sp>
    </p:spTree>
    <p:extLst>
      <p:ext uri="{BB962C8B-B14F-4D97-AF65-F5344CB8AC3E}">
        <p14:creationId xmlns:p14="http://schemas.microsoft.com/office/powerpoint/2010/main" val="196546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2185-F0D1-462F-8941-B4C0244E291C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0658" y="6096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課題の説明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485" y="1349752"/>
            <a:ext cx="85017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サイトを作成します。</a:t>
            </a:r>
          </a:p>
          <a:p>
            <a:pPr>
              <a:spcBef>
                <a:spcPct val="500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商品は何でもいいです。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商品を載せる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・ファッション　・家電　・フード　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・エンタメ　・ホビー　・スポーツ　・レジャー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サイトで作成します。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(Chrome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ブラウザを使用します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74" name="Picture 2" descr="https://japan.zdnet.com/storage/2019/10/04/be59aadab175a7084583e7771255d54c/t/584/438/d/large-1118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3" b="18288"/>
          <a:stretch/>
        </p:blipFill>
        <p:spPr bwMode="auto">
          <a:xfrm>
            <a:off x="1607003" y="4027408"/>
            <a:ext cx="3502025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7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D1D-71F2-4881-A770-18B2F0E18063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25629" name="Picture 29" descr="A27_Teach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2638425"/>
            <a:ext cx="20002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 dirty="0"/>
              <a:t>作業の流れ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770189" y="17145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747964" y="363587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22301" y="2774103"/>
            <a:ext cx="4425950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テーマを決める</a:t>
            </a:r>
          </a:p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 素材を集める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644526" y="1314450"/>
            <a:ext cx="44259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Chrome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 ID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でログイン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22301" y="3967426"/>
            <a:ext cx="44259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 レイアウトの基本配置を決める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747964" y="436753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22301" y="4699085"/>
            <a:ext cx="44259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 素材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文字などを配置する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2770189" y="509919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44526" y="5430744"/>
            <a:ext cx="4425950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 全体の調整をする。</a:t>
            </a:r>
          </a:p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この部分追加しています。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22301" y="2041306"/>
            <a:ext cx="44259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サイトに行く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770189" y="244141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四角形吹き出し 1"/>
          <p:cNvSpPr/>
          <p:nvPr/>
        </p:nvSpPr>
        <p:spPr>
          <a:xfrm>
            <a:off x="5762171" y="828020"/>
            <a:ext cx="2801258" cy="1613396"/>
          </a:xfrm>
          <a:prstGeom prst="wedgeRectCallout">
            <a:avLst>
              <a:gd name="adj1" fmla="val -69019"/>
              <a:gd name="adj2" fmla="val -8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スマホの人やすでに</a:t>
            </a:r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持っている人すぐにログイン。持っていない人は新規作成。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2185-F0D1-462F-8941-B4C0244E291C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6486" y="4064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50743"/>
              </p:ext>
            </p:extLst>
          </p:nvPr>
        </p:nvGraphicFramePr>
        <p:xfrm>
          <a:off x="477156" y="1377876"/>
          <a:ext cx="404948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730">
                  <a:extLst>
                    <a:ext uri="{9D8B030D-6E8A-4147-A177-3AD203B41FA5}">
                      <a16:colId xmlns:a16="http://schemas.microsoft.com/office/drawing/2014/main" val="1950596089"/>
                    </a:ext>
                  </a:extLst>
                </a:gridCol>
                <a:gridCol w="919757">
                  <a:extLst>
                    <a:ext uri="{9D8B030D-6E8A-4147-A177-3AD203B41FA5}">
                      <a16:colId xmlns:a16="http://schemas.microsoft.com/office/drawing/2014/main" val="3300305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Google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49490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86" y="2754540"/>
            <a:ext cx="8077200" cy="28003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0242" y="2902858"/>
            <a:ext cx="8318501" cy="265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楕円 3"/>
          <p:cNvSpPr/>
          <p:nvPr/>
        </p:nvSpPr>
        <p:spPr>
          <a:xfrm>
            <a:off x="1219200" y="4296229"/>
            <a:ext cx="3454400" cy="7257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8127" y="1939024"/>
            <a:ext cx="4684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hlinkClick r:id="rId3"/>
              </a:rPr>
              <a:t>https://sites.google.com</a:t>
            </a:r>
            <a:endParaRPr lang="ja-JP" altLang="en-US" sz="32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78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2185-F0D1-462F-8941-B4C0244E291C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6486" y="4064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98" y="929620"/>
            <a:ext cx="5010831" cy="254144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215798" y="929620"/>
            <a:ext cx="5185002" cy="2541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1741714" y="1518172"/>
            <a:ext cx="682171" cy="682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b="16719"/>
          <a:stretch/>
        </p:blipFill>
        <p:spPr>
          <a:xfrm>
            <a:off x="1215798" y="3750416"/>
            <a:ext cx="5185002" cy="2476213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215798" y="3750416"/>
            <a:ext cx="5185002" cy="2541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0800" y="464457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作成画面</a:t>
            </a:r>
          </a:p>
        </p:txBody>
      </p:sp>
      <p:cxnSp>
        <p:nvCxnSpPr>
          <p:cNvPr id="15" name="直線矢印コネクタ 14"/>
          <p:cNvCxnSpPr>
            <a:stCxn id="11" idx="4"/>
          </p:cNvCxnSpPr>
          <p:nvPr/>
        </p:nvCxnSpPr>
        <p:spPr>
          <a:xfrm flipH="1">
            <a:off x="2082799" y="2200343"/>
            <a:ext cx="1" cy="1550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132012" y="232543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新規作成</a:t>
            </a:r>
          </a:p>
        </p:txBody>
      </p:sp>
    </p:spTree>
    <p:extLst>
      <p:ext uri="{BB962C8B-B14F-4D97-AF65-F5344CB8AC3E}">
        <p14:creationId xmlns:p14="http://schemas.microsoft.com/office/powerpoint/2010/main" val="336842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199" y="304800"/>
            <a:ext cx="7493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 全体の調整をする。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-&gt;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プレビューする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1" y="826159"/>
            <a:ext cx="5698608" cy="2335495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4602997" y="826159"/>
            <a:ext cx="526942" cy="3982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01" y="3683014"/>
            <a:ext cx="5818484" cy="2724420"/>
          </a:xfrm>
          <a:prstGeom prst="rect">
            <a:avLst/>
          </a:prstGeom>
        </p:spPr>
      </p:pic>
      <p:sp>
        <p:nvSpPr>
          <p:cNvPr id="20" name="楕円 19"/>
          <p:cNvSpPr/>
          <p:nvPr/>
        </p:nvSpPr>
        <p:spPr>
          <a:xfrm>
            <a:off x="684185" y="3661931"/>
            <a:ext cx="526942" cy="3982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866468" y="1224366"/>
            <a:ext cx="0" cy="265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947656" y="3161654"/>
            <a:ext cx="0" cy="5002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935082" y="2322408"/>
            <a:ext cx="241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プレビュー</a:t>
            </a:r>
          </a:p>
        </p:txBody>
      </p:sp>
      <p:sp>
        <p:nvSpPr>
          <p:cNvPr id="10" name="四角形吹き出し 9"/>
          <p:cNvSpPr/>
          <p:nvPr/>
        </p:nvSpPr>
        <p:spPr>
          <a:xfrm>
            <a:off x="6137329" y="4912963"/>
            <a:ext cx="2712203" cy="1239864"/>
          </a:xfrm>
          <a:prstGeom prst="wedgeRectCallout">
            <a:avLst>
              <a:gd name="adj1" fmla="val -60909"/>
              <a:gd name="adj2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余裕があればスマホやタブレットの見え方も確認</a:t>
            </a:r>
          </a:p>
        </p:txBody>
      </p:sp>
    </p:spTree>
    <p:extLst>
      <p:ext uri="{BB962C8B-B14F-4D97-AF65-F5344CB8AC3E}">
        <p14:creationId xmlns:p14="http://schemas.microsoft.com/office/powerpoint/2010/main" val="112197284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4960</TotalTime>
  <Words>670</Words>
  <Application>Microsoft Office PowerPoint</Application>
  <PresentationFormat>画面に合わせる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5" baseType="lpstr">
      <vt:lpstr>メイリオ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 Ota</cp:lastModifiedBy>
  <cp:revision>73</cp:revision>
  <cp:lastPrinted>1601-01-01T00:00:00Z</cp:lastPrinted>
  <dcterms:created xsi:type="dcterms:W3CDTF">2014-03-24T13:08:44Z</dcterms:created>
  <dcterms:modified xsi:type="dcterms:W3CDTF">2022-04-06T02:59:51Z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