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91" r:id="rId2"/>
    <p:sldId id="292" r:id="rId3"/>
    <p:sldId id="285" r:id="rId4"/>
    <p:sldId id="325" r:id="rId5"/>
    <p:sldId id="308" r:id="rId6"/>
    <p:sldId id="331" r:id="rId7"/>
    <p:sldId id="324" r:id="rId8"/>
    <p:sldId id="293" r:id="rId9"/>
    <p:sldId id="294" r:id="rId10"/>
    <p:sldId id="295" r:id="rId11"/>
    <p:sldId id="296" r:id="rId12"/>
    <p:sldId id="297" r:id="rId13"/>
    <p:sldId id="298" r:id="rId14"/>
    <p:sldId id="299" r:id="rId15"/>
    <p:sldId id="300" r:id="rId16"/>
    <p:sldId id="301" r:id="rId17"/>
    <p:sldId id="302" r:id="rId18"/>
    <p:sldId id="341" r:id="rId19"/>
    <p:sldId id="326" r:id="rId20"/>
    <p:sldId id="327" r:id="rId21"/>
    <p:sldId id="328" r:id="rId22"/>
    <p:sldId id="329" r:id="rId23"/>
    <p:sldId id="330" r:id="rId24"/>
    <p:sldId id="335" r:id="rId25"/>
    <p:sldId id="336" r:id="rId26"/>
    <p:sldId id="337" r:id="rId27"/>
    <p:sldId id="338" r:id="rId28"/>
    <p:sldId id="339" r:id="rId29"/>
    <p:sldId id="340" r:id="rId30"/>
    <p:sldId id="334" r:id="rId31"/>
    <p:sldId id="332" r:id="rId32"/>
    <p:sldId id="333" r:id="rId33"/>
  </p:sldIdLst>
  <p:sldSz cx="9144000" cy="6858000" type="screen4x3"/>
  <p:notesSz cx="7099300" cy="10234613"/>
  <p:defaultTextStyle>
    <a:defPPr>
      <a:defRPr lang="ja-JP"/>
    </a:defPPr>
    <a:lvl1pPr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ctr"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a:srgbClr val="FFFFCC"/>
    <a:srgbClr val="FF99FF"/>
    <a:srgbClr val="FF7C8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00" autoAdjust="0"/>
    <p:restoredTop sz="94660"/>
  </p:normalViewPr>
  <p:slideViewPr>
    <p:cSldViewPr>
      <p:cViewPr varScale="1">
        <p:scale>
          <a:sx n="64" d="100"/>
          <a:sy n="64" d="100"/>
        </p:scale>
        <p:origin x="78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F:\2018_&#39640;&#26657;&#24773;&#22577;&#31185;\Excel&#35506;&#38988;\Xls&#12464;&#12521;&#12501;01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ja-JP"/>
              <a:t>学園祭屋台メニュー価格表</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ja-JP"/>
        </a:p>
      </c:txPr>
    </c:title>
    <c:autoTitleDeleted val="0"/>
    <c:plotArea>
      <c:layout/>
      <c:barChart>
        <c:barDir val="col"/>
        <c:grouping val="clustered"/>
        <c:varyColors val="0"/>
        <c:ser>
          <c:idx val="0"/>
          <c:order val="0"/>
          <c:tx>
            <c:strRef>
              <c:f>'課題2(完成形)'!$C$3</c:f>
              <c:strCache>
                <c:ptCount val="1"/>
                <c:pt idx="0">
                  <c:v>税込み単価</c:v>
                </c:pt>
              </c:strCache>
            </c:strRef>
          </c:tx>
          <c:spPr>
            <a:solidFill>
              <a:schemeClr val="tx1"/>
            </a:solidFill>
            <a:ln>
              <a:solidFill>
                <a:schemeClr val="tx1"/>
              </a:solidFill>
            </a:ln>
            <a:effectLst/>
          </c:spPr>
          <c:invertIfNegative val="0"/>
          <c:cat>
            <c:strRef>
              <c:f>'課題2(完成形)'!$B$4:$B$13</c:f>
              <c:strCache>
                <c:ptCount val="10"/>
                <c:pt idx="0">
                  <c:v>たこ焼き</c:v>
                </c:pt>
                <c:pt idx="1">
                  <c:v>焼きそば</c:v>
                </c:pt>
                <c:pt idx="2">
                  <c:v>お好み焼き</c:v>
                </c:pt>
                <c:pt idx="3">
                  <c:v>焼き鳥</c:v>
                </c:pt>
                <c:pt idx="4">
                  <c:v>イカポッポ</c:v>
                </c:pt>
                <c:pt idx="5">
                  <c:v>カキ氷</c:v>
                </c:pt>
                <c:pt idx="6">
                  <c:v>チョコバナナ</c:v>
                </c:pt>
                <c:pt idx="7">
                  <c:v>わたあめ</c:v>
                </c:pt>
                <c:pt idx="8">
                  <c:v>クレープ</c:v>
                </c:pt>
                <c:pt idx="9">
                  <c:v>だんご</c:v>
                </c:pt>
              </c:strCache>
            </c:strRef>
          </c:cat>
          <c:val>
            <c:numRef>
              <c:f>'課題2(完成形)'!$C$4:$C$13</c:f>
              <c:numCache>
                <c:formatCode>General</c:formatCode>
                <c:ptCount val="10"/>
                <c:pt idx="0">
                  <c:v>330</c:v>
                </c:pt>
                <c:pt idx="1">
                  <c:v>330</c:v>
                </c:pt>
                <c:pt idx="2">
                  <c:v>385</c:v>
                </c:pt>
                <c:pt idx="3">
                  <c:v>110</c:v>
                </c:pt>
                <c:pt idx="4">
                  <c:v>495</c:v>
                </c:pt>
                <c:pt idx="5">
                  <c:v>220</c:v>
                </c:pt>
                <c:pt idx="6">
                  <c:v>330</c:v>
                </c:pt>
                <c:pt idx="7">
                  <c:v>165</c:v>
                </c:pt>
                <c:pt idx="8">
                  <c:v>330</c:v>
                </c:pt>
                <c:pt idx="9">
                  <c:v>110</c:v>
                </c:pt>
              </c:numCache>
            </c:numRef>
          </c:val>
          <c:extLst>
            <c:ext xmlns:c16="http://schemas.microsoft.com/office/drawing/2014/chart" uri="{C3380CC4-5D6E-409C-BE32-E72D297353CC}">
              <c16:uniqueId val="{00000000-A69C-427F-9E1E-A46DE15D2103}"/>
            </c:ext>
          </c:extLst>
        </c:ser>
        <c:dLbls>
          <c:showLegendKey val="0"/>
          <c:showVal val="0"/>
          <c:showCatName val="0"/>
          <c:showSerName val="0"/>
          <c:showPercent val="0"/>
          <c:showBubbleSize val="0"/>
        </c:dLbls>
        <c:gapWidth val="219"/>
        <c:overlap val="-27"/>
        <c:axId val="1172382080"/>
        <c:axId val="1172382496"/>
      </c:barChart>
      <c:catAx>
        <c:axId val="117238208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endParaRPr lang="ja-JP"/>
          </a:p>
        </c:txPr>
        <c:crossAx val="1172382496"/>
        <c:crosses val="autoZero"/>
        <c:auto val="1"/>
        <c:lblAlgn val="ctr"/>
        <c:lblOffset val="100"/>
        <c:noMultiLvlLbl val="0"/>
      </c:catAx>
      <c:valAx>
        <c:axId val="1172382496"/>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ja-JP" altLang="en-US"/>
                  <a:t>税込み単価</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ja-JP"/>
            </a:p>
          </c:txPr>
        </c:title>
        <c:numFmt formatCode="General" sourceLinked="1"/>
        <c:majorTickMark val="none"/>
        <c:minorTickMark val="none"/>
        <c:tickLblPos val="nextTo"/>
        <c:spPr>
          <a:noFill/>
          <a:ln>
            <a:solidFill>
              <a:schemeClr val="accent1"/>
            </a:solid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ja-JP"/>
          </a:p>
        </c:txPr>
        <c:crossAx val="1172382080"/>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1"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l">
              <a:defRPr sz="1300"/>
            </a:lvl1pPr>
          </a:lstStyle>
          <a:p>
            <a:endParaRPr lang="en-US" altLang="ja-JP" dirty="0"/>
          </a:p>
        </p:txBody>
      </p:sp>
      <p:sp>
        <p:nvSpPr>
          <p:cNvPr id="13315" name="Rectangle 3"/>
          <p:cNvSpPr>
            <a:spLocks noGrp="1" noChangeArrowheads="1"/>
          </p:cNvSpPr>
          <p:nvPr>
            <p:ph type="dt" idx="1"/>
          </p:nvPr>
        </p:nvSpPr>
        <p:spPr bwMode="auto">
          <a:xfrm>
            <a:off x="4021295" y="2"/>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lvl1pPr algn="r">
              <a:defRPr sz="1300"/>
            </a:lvl1pPr>
          </a:lstStyle>
          <a:p>
            <a:endParaRPr lang="en-US" altLang="ja-JP" dirty="0"/>
          </a:p>
        </p:txBody>
      </p:sp>
      <p:sp>
        <p:nvSpPr>
          <p:cNvPr id="13316" name="Rectangle 4"/>
          <p:cNvSpPr>
            <a:spLocks noGrp="1" noRot="1" noChangeAspec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9930" y="4861441"/>
            <a:ext cx="5679440" cy="460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8" name="Rectangle 6"/>
          <p:cNvSpPr>
            <a:spLocks noGrp="1" noChangeArrowheads="1"/>
          </p:cNvSpPr>
          <p:nvPr>
            <p:ph type="ftr" sz="quarter" idx="4"/>
          </p:nvPr>
        </p:nvSpPr>
        <p:spPr bwMode="auto">
          <a:xfrm>
            <a:off x="1"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l">
              <a:defRPr sz="1300"/>
            </a:lvl1pPr>
          </a:lstStyle>
          <a:p>
            <a:endParaRPr lang="en-US" altLang="ja-JP" dirty="0"/>
          </a:p>
        </p:txBody>
      </p:sp>
      <p:sp>
        <p:nvSpPr>
          <p:cNvPr id="13319" name="Rectangle 7"/>
          <p:cNvSpPr>
            <a:spLocks noGrp="1" noChangeArrowheads="1"/>
          </p:cNvSpPr>
          <p:nvPr>
            <p:ph type="sldNum" sz="quarter" idx="5"/>
          </p:nvPr>
        </p:nvSpPr>
        <p:spPr bwMode="auto">
          <a:xfrm>
            <a:off x="4021295" y="9721108"/>
            <a:ext cx="3076363" cy="511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48" tIns="49524" rIns="99048" bIns="49524" numCol="1" anchor="b" anchorCtr="0" compatLnSpc="1">
            <a:prstTxWarp prst="textNoShape">
              <a:avLst/>
            </a:prstTxWarp>
          </a:bodyPr>
          <a:lstStyle>
            <a:lvl1pPr algn="r">
              <a:defRPr sz="1300"/>
            </a:lvl1pPr>
          </a:lstStyle>
          <a:p>
            <a:fld id="{39D3E1DD-1855-40EC-B4F2-B399AEDCBF23}" type="slidenum">
              <a:rPr lang="en-US" altLang="ja-JP"/>
              <a:pPr/>
              <a:t>‹#›</a:t>
            </a:fld>
            <a:endParaRPr lang="en-US" altLang="ja-JP" dirty="0"/>
          </a:p>
        </p:txBody>
      </p:sp>
    </p:spTree>
    <p:extLst>
      <p:ext uri="{BB962C8B-B14F-4D97-AF65-F5344CB8AC3E}">
        <p14:creationId xmlns:p14="http://schemas.microsoft.com/office/powerpoint/2010/main" val="33125017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1pPr>
    <a:lvl2pPr marL="4572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2pPr>
    <a:lvl3pPr marL="9144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3pPr>
    <a:lvl4pPr marL="13716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4pPr>
    <a:lvl5pPr marL="1828800" algn="l" rtl="0" fontAlgn="base">
      <a:spcBef>
        <a:spcPct val="30000"/>
      </a:spcBef>
      <a:spcAft>
        <a:spcPct val="0"/>
      </a:spcAft>
      <a:defRPr kumimoji="1" sz="1200" kern="1200">
        <a:solidFill>
          <a:schemeClr val="tx1"/>
        </a:solidFill>
        <a:latin typeface="Arial" panose="020B0604020202020204" pitchFamily="34" charset="0"/>
        <a:ea typeface="ＭＳ Ｐ明朝" panose="02020600040205080304"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6000"/>
            </a:lvl1p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EFD17A54-FE79-40E3-8923-9AE8081D1301}" type="slidenum">
              <a:rPr lang="en-US" altLang="ja-JP"/>
              <a:pPr/>
              <a:t>‹#›</a:t>
            </a:fld>
            <a:endParaRPr lang="en-US" altLang="ja-JP" dirty="0"/>
          </a:p>
        </p:txBody>
      </p:sp>
    </p:spTree>
    <p:extLst>
      <p:ext uri="{BB962C8B-B14F-4D97-AF65-F5344CB8AC3E}">
        <p14:creationId xmlns:p14="http://schemas.microsoft.com/office/powerpoint/2010/main" val="909212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1A116616-1329-4C20-A24C-3FB265F6AEBC}" type="slidenum">
              <a:rPr lang="en-US" altLang="ja-JP"/>
              <a:pPr/>
              <a:t>‹#›</a:t>
            </a:fld>
            <a:endParaRPr lang="en-US" altLang="ja-JP" dirty="0"/>
          </a:p>
        </p:txBody>
      </p:sp>
    </p:spTree>
    <p:extLst>
      <p:ext uri="{BB962C8B-B14F-4D97-AF65-F5344CB8AC3E}">
        <p14:creationId xmlns:p14="http://schemas.microsoft.com/office/powerpoint/2010/main" val="16525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0680EF05-8FA4-44FD-9732-F927C24D3FA3}" type="slidenum">
              <a:rPr lang="en-US" altLang="ja-JP"/>
              <a:pPr/>
              <a:t>‹#›</a:t>
            </a:fld>
            <a:endParaRPr lang="en-US" altLang="ja-JP" dirty="0"/>
          </a:p>
        </p:txBody>
      </p:sp>
    </p:spTree>
    <p:extLst>
      <p:ext uri="{BB962C8B-B14F-4D97-AF65-F5344CB8AC3E}">
        <p14:creationId xmlns:p14="http://schemas.microsoft.com/office/powerpoint/2010/main" val="335814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50766791-9E44-4D5D-84D2-CA44E8ABFEBA}" type="slidenum">
              <a:rPr lang="en-US" altLang="ja-JP"/>
              <a:pPr/>
              <a:t>‹#›</a:t>
            </a:fld>
            <a:endParaRPr lang="en-US" altLang="ja-JP" dirty="0"/>
          </a:p>
        </p:txBody>
      </p:sp>
    </p:spTree>
    <p:extLst>
      <p:ext uri="{BB962C8B-B14F-4D97-AF65-F5344CB8AC3E}">
        <p14:creationId xmlns:p14="http://schemas.microsoft.com/office/powerpoint/2010/main" val="3868540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8"/>
            <a:ext cx="7886700" cy="2852737"/>
          </a:xfrm>
        </p:spPr>
        <p:txBody>
          <a:bodyPr anchor="b"/>
          <a:lstStyle>
            <a:lvl1pPr>
              <a:defRPr sz="6000"/>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dirty="0"/>
          </a:p>
        </p:txBody>
      </p:sp>
      <p:sp>
        <p:nvSpPr>
          <p:cNvPr id="5" name="フッター プレースホルダー 4"/>
          <p:cNvSpPr>
            <a:spLocks noGrp="1"/>
          </p:cNvSpPr>
          <p:nvPr>
            <p:ph type="ftr" sz="quarter" idx="11"/>
          </p:nvPr>
        </p:nvSpPr>
        <p:spPr/>
        <p:txBody>
          <a:bodyPr/>
          <a:lstStyle>
            <a:lvl1pPr>
              <a:defRPr/>
            </a:lvl1pPr>
          </a:lstStyle>
          <a:p>
            <a:r>
              <a:rPr lang="en-US" altLang="ja-JP" dirty="0"/>
              <a:t>©Go Ota, 2014</a:t>
            </a:r>
          </a:p>
        </p:txBody>
      </p:sp>
      <p:sp>
        <p:nvSpPr>
          <p:cNvPr id="6" name="スライド番号プレースホルダー 5"/>
          <p:cNvSpPr>
            <a:spLocks noGrp="1"/>
          </p:cNvSpPr>
          <p:nvPr>
            <p:ph type="sldNum" sz="quarter" idx="12"/>
          </p:nvPr>
        </p:nvSpPr>
        <p:spPr/>
        <p:txBody>
          <a:bodyPr/>
          <a:lstStyle>
            <a:lvl1pPr>
              <a:defRPr/>
            </a:lvl1pPr>
          </a:lstStyle>
          <a:p>
            <a:fld id="{90FE6E80-D8D4-418F-B1E2-44F29851FD7B}" type="slidenum">
              <a:rPr lang="en-US" altLang="ja-JP"/>
              <a:pPr/>
              <a:t>‹#›</a:t>
            </a:fld>
            <a:endParaRPr lang="en-US" altLang="ja-JP" dirty="0"/>
          </a:p>
        </p:txBody>
      </p:sp>
    </p:spTree>
    <p:extLst>
      <p:ext uri="{BB962C8B-B14F-4D97-AF65-F5344CB8AC3E}">
        <p14:creationId xmlns:p14="http://schemas.microsoft.com/office/powerpoint/2010/main" val="9191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89DA167E-36DC-449B-9FE3-E896DD7C58EA}" type="slidenum">
              <a:rPr lang="en-US" altLang="ja-JP"/>
              <a:pPr/>
              <a:t>‹#›</a:t>
            </a:fld>
            <a:endParaRPr lang="en-US" altLang="ja-JP" dirty="0"/>
          </a:p>
        </p:txBody>
      </p:sp>
    </p:spTree>
    <p:extLst>
      <p:ext uri="{BB962C8B-B14F-4D97-AF65-F5344CB8AC3E}">
        <p14:creationId xmlns:p14="http://schemas.microsoft.com/office/powerpoint/2010/main" val="128342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365125"/>
            <a:ext cx="7886700" cy="1325563"/>
          </a:xfrm>
        </p:spPr>
        <p:txBody>
          <a:body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630238" y="2505075"/>
            <a:ext cx="3868737"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788"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dirty="0"/>
          </a:p>
        </p:txBody>
      </p:sp>
      <p:sp>
        <p:nvSpPr>
          <p:cNvPr id="8" name="フッター プレースホルダー 7"/>
          <p:cNvSpPr>
            <a:spLocks noGrp="1"/>
          </p:cNvSpPr>
          <p:nvPr>
            <p:ph type="ftr" sz="quarter" idx="11"/>
          </p:nvPr>
        </p:nvSpPr>
        <p:spPr/>
        <p:txBody>
          <a:bodyPr/>
          <a:lstStyle>
            <a:lvl1pPr>
              <a:defRPr/>
            </a:lvl1pPr>
          </a:lstStyle>
          <a:p>
            <a:r>
              <a:rPr lang="en-US" altLang="ja-JP" dirty="0"/>
              <a:t>©Go Ota, 2014</a:t>
            </a:r>
          </a:p>
        </p:txBody>
      </p:sp>
      <p:sp>
        <p:nvSpPr>
          <p:cNvPr id="9" name="スライド番号プレースホルダー 8"/>
          <p:cNvSpPr>
            <a:spLocks noGrp="1"/>
          </p:cNvSpPr>
          <p:nvPr>
            <p:ph type="sldNum" sz="quarter" idx="12"/>
          </p:nvPr>
        </p:nvSpPr>
        <p:spPr/>
        <p:txBody>
          <a:bodyPr/>
          <a:lstStyle>
            <a:lvl1pPr>
              <a:defRPr/>
            </a:lvl1pPr>
          </a:lstStyle>
          <a:p>
            <a:fld id="{8B150203-31C9-43DE-9EC1-E54AE4979389}" type="slidenum">
              <a:rPr lang="en-US" altLang="ja-JP"/>
              <a:pPr/>
              <a:t>‹#›</a:t>
            </a:fld>
            <a:endParaRPr lang="en-US" altLang="ja-JP" dirty="0"/>
          </a:p>
        </p:txBody>
      </p:sp>
    </p:spTree>
    <p:extLst>
      <p:ext uri="{BB962C8B-B14F-4D97-AF65-F5344CB8AC3E}">
        <p14:creationId xmlns:p14="http://schemas.microsoft.com/office/powerpoint/2010/main" val="961724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dirty="0"/>
          </a:p>
        </p:txBody>
      </p:sp>
      <p:sp>
        <p:nvSpPr>
          <p:cNvPr id="4" name="フッター プレースホルダー 3"/>
          <p:cNvSpPr>
            <a:spLocks noGrp="1"/>
          </p:cNvSpPr>
          <p:nvPr>
            <p:ph type="ftr" sz="quarter" idx="11"/>
          </p:nvPr>
        </p:nvSpPr>
        <p:spPr/>
        <p:txBody>
          <a:bodyPr/>
          <a:lstStyle>
            <a:lvl1pPr>
              <a:defRPr/>
            </a:lvl1pPr>
          </a:lstStyle>
          <a:p>
            <a:r>
              <a:rPr lang="en-US" altLang="ja-JP" dirty="0"/>
              <a:t>©Go Ota, 2014</a:t>
            </a:r>
          </a:p>
        </p:txBody>
      </p:sp>
      <p:sp>
        <p:nvSpPr>
          <p:cNvPr id="5" name="スライド番号プレースホルダー 4"/>
          <p:cNvSpPr>
            <a:spLocks noGrp="1"/>
          </p:cNvSpPr>
          <p:nvPr>
            <p:ph type="sldNum" sz="quarter" idx="12"/>
          </p:nvPr>
        </p:nvSpPr>
        <p:spPr/>
        <p:txBody>
          <a:bodyPr/>
          <a:lstStyle>
            <a:lvl1pPr>
              <a:defRPr/>
            </a:lvl1pPr>
          </a:lstStyle>
          <a:p>
            <a:fld id="{ED62A731-253F-4B19-976D-7EA7B3125DD3}" type="slidenum">
              <a:rPr lang="en-US" altLang="ja-JP"/>
              <a:pPr/>
              <a:t>‹#›</a:t>
            </a:fld>
            <a:endParaRPr lang="en-US" altLang="ja-JP" dirty="0"/>
          </a:p>
        </p:txBody>
      </p:sp>
    </p:spTree>
    <p:extLst>
      <p:ext uri="{BB962C8B-B14F-4D97-AF65-F5344CB8AC3E}">
        <p14:creationId xmlns:p14="http://schemas.microsoft.com/office/powerpoint/2010/main" val="3361269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dirty="0"/>
          </a:p>
        </p:txBody>
      </p:sp>
      <p:sp>
        <p:nvSpPr>
          <p:cNvPr id="3" name="フッター プレースホルダー 2"/>
          <p:cNvSpPr>
            <a:spLocks noGrp="1"/>
          </p:cNvSpPr>
          <p:nvPr>
            <p:ph type="ftr" sz="quarter" idx="11"/>
          </p:nvPr>
        </p:nvSpPr>
        <p:spPr/>
        <p:txBody>
          <a:bodyPr/>
          <a:lstStyle>
            <a:lvl1pPr>
              <a:defRPr/>
            </a:lvl1pPr>
          </a:lstStyle>
          <a:p>
            <a:r>
              <a:rPr lang="en-US" altLang="ja-JP" dirty="0"/>
              <a:t>©Go Ota, 2014</a:t>
            </a:r>
          </a:p>
        </p:txBody>
      </p:sp>
      <p:sp>
        <p:nvSpPr>
          <p:cNvPr id="4" name="スライド番号プレースホルダー 3"/>
          <p:cNvSpPr>
            <a:spLocks noGrp="1"/>
          </p:cNvSpPr>
          <p:nvPr>
            <p:ph type="sldNum" sz="quarter" idx="12"/>
          </p:nvPr>
        </p:nvSpPr>
        <p:spPr/>
        <p:txBody>
          <a:bodyPr/>
          <a:lstStyle>
            <a:lvl1pPr>
              <a:defRPr/>
            </a:lvl1pPr>
          </a:lstStyle>
          <a:p>
            <a:fld id="{57479B73-A815-4F21-92C6-61809DE83314}" type="slidenum">
              <a:rPr lang="en-US" altLang="ja-JP"/>
              <a:pPr/>
              <a:t>‹#›</a:t>
            </a:fld>
            <a:endParaRPr lang="en-US" altLang="ja-JP" dirty="0"/>
          </a:p>
        </p:txBody>
      </p:sp>
    </p:spTree>
    <p:extLst>
      <p:ext uri="{BB962C8B-B14F-4D97-AF65-F5344CB8AC3E}">
        <p14:creationId xmlns:p14="http://schemas.microsoft.com/office/powerpoint/2010/main" val="3946584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B03A5713-61A0-4B11-A3E5-9568F80C627D}" type="slidenum">
              <a:rPr lang="en-US" altLang="ja-JP"/>
              <a:pPr/>
              <a:t>‹#›</a:t>
            </a:fld>
            <a:endParaRPr lang="en-US" altLang="ja-JP" dirty="0"/>
          </a:p>
        </p:txBody>
      </p:sp>
    </p:spTree>
    <p:extLst>
      <p:ext uri="{BB962C8B-B14F-4D97-AF65-F5344CB8AC3E}">
        <p14:creationId xmlns:p14="http://schemas.microsoft.com/office/powerpoint/2010/main" val="2356455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30238" y="457200"/>
            <a:ext cx="2949575" cy="1600200"/>
          </a:xfrm>
        </p:spPr>
        <p:txBody>
          <a:bodyPr anchor="b"/>
          <a:lstStyle>
            <a:lvl1pPr>
              <a:defRPr sz="3200"/>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dirty="0"/>
          </a:p>
        </p:txBody>
      </p:sp>
      <p:sp>
        <p:nvSpPr>
          <p:cNvPr id="4" name="テキスト プレースホルダー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dirty="0"/>
          </a:p>
        </p:txBody>
      </p:sp>
      <p:sp>
        <p:nvSpPr>
          <p:cNvPr id="6" name="フッター プレースホルダー 5"/>
          <p:cNvSpPr>
            <a:spLocks noGrp="1"/>
          </p:cNvSpPr>
          <p:nvPr>
            <p:ph type="ftr" sz="quarter" idx="11"/>
          </p:nvPr>
        </p:nvSpPr>
        <p:spPr/>
        <p:txBody>
          <a:bodyPr/>
          <a:lstStyle>
            <a:lvl1pPr>
              <a:defRPr/>
            </a:lvl1pPr>
          </a:lstStyle>
          <a:p>
            <a:r>
              <a:rPr lang="en-US" altLang="ja-JP" dirty="0"/>
              <a:t>©Go Ota, 2014</a:t>
            </a:r>
          </a:p>
        </p:txBody>
      </p:sp>
      <p:sp>
        <p:nvSpPr>
          <p:cNvPr id="7" name="スライド番号プレースホルダー 6"/>
          <p:cNvSpPr>
            <a:spLocks noGrp="1"/>
          </p:cNvSpPr>
          <p:nvPr>
            <p:ph type="sldNum" sz="quarter" idx="12"/>
          </p:nvPr>
        </p:nvSpPr>
        <p:spPr/>
        <p:txBody>
          <a:bodyPr/>
          <a:lstStyle>
            <a:lvl1pPr>
              <a:defRPr/>
            </a:lvl1pPr>
          </a:lstStyle>
          <a:p>
            <a:fld id="{00501AEA-D94B-4DDF-B8AC-984445C0C451}" type="slidenum">
              <a:rPr lang="en-US" altLang="ja-JP"/>
              <a:pPr/>
              <a:t>‹#›</a:t>
            </a:fld>
            <a:endParaRPr lang="en-US" altLang="ja-JP" dirty="0"/>
          </a:p>
        </p:txBody>
      </p:sp>
    </p:spTree>
    <p:extLst>
      <p:ext uri="{BB962C8B-B14F-4D97-AF65-F5344CB8AC3E}">
        <p14:creationId xmlns:p14="http://schemas.microsoft.com/office/powerpoint/2010/main" val="355993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kumimoji="0" sz="1400"/>
            </a:lvl1pPr>
          </a:lstStyle>
          <a:p>
            <a:endParaRPr lang="en-US" altLang="ja-JP"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r>
              <a:rPr lang="en-US" altLang="ja-JP" dirty="0"/>
              <a:t>©Go Ota, 2014</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ABDDDF70-51DA-48E8-B03B-E0CBBF179418}" type="slidenum">
              <a:rPr lang="en-US" altLang="ja-JP"/>
              <a:pPr/>
              <a:t>‹#›</a:t>
            </a:fld>
            <a:endParaRPr lang="en-US" altLang="ja-JP"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kumimoji="1" sz="4400" kern="12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2pPr>
      <a:lvl3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3pPr>
      <a:lvl4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4pPr>
      <a:lvl5pPr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2"/>
          </a:solidFill>
          <a:latin typeface="Arial" panose="020B0604020202020204" pitchFamily="34" charset="0"/>
          <a:ea typeface="ＭＳ Ｐゴシック" panose="020B060007020508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xfrm>
            <a:off x="6614160" y="6506311"/>
            <a:ext cx="2133600" cy="476250"/>
          </a:xfrm>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1" lang="en-US" altLang="ja-JP" sz="14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228600" y="381000"/>
            <a:ext cx="8629650" cy="612775"/>
          </a:xfrm>
        </p:spPr>
        <p:txBody>
          <a:bodyPr/>
          <a:lstStyle/>
          <a:p>
            <a:pPr algn="l" eaLnBrk="1" hangingPunct="1"/>
            <a:r>
              <a:rPr lang="ja-JP" altLang="en-US" sz="3200" dirty="0">
                <a:ea typeface="メイリオ" panose="020B0604030504040204" pitchFamily="50" charset="-128"/>
              </a:rPr>
              <a:t>情報デザイン</a:t>
            </a:r>
            <a:endParaRPr lang="ja-JP" altLang="en-US" sz="2800" dirty="0" smtClean="0">
              <a:ea typeface="メイリオ" panose="020B0604030504040204" pitchFamily="50" charset="-128"/>
            </a:endParaRPr>
          </a:p>
        </p:txBody>
      </p:sp>
      <p:sp>
        <p:nvSpPr>
          <p:cNvPr id="4101" name="Text Box 4"/>
          <p:cNvSpPr txBox="1">
            <a:spLocks noChangeArrowheads="1"/>
          </p:cNvSpPr>
          <p:nvPr/>
        </p:nvSpPr>
        <p:spPr bwMode="auto">
          <a:xfrm>
            <a:off x="400050" y="1010937"/>
            <a:ext cx="8458200"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lvl="0" algn="l">
              <a:lnSpc>
                <a:spcPct val="120000"/>
              </a:lnSpc>
              <a:spcBef>
                <a:spcPct val="0"/>
              </a:spcBef>
              <a:buNone/>
              <a:defRPr/>
            </a:pPr>
            <a:r>
              <a:rPr lang="en-US" altLang="ja-JP" sz="2800" dirty="0">
                <a:solidFill>
                  <a:srgbClr val="000000"/>
                </a:solidFill>
                <a:latin typeface="メイリオ" panose="020B0604030504040204" pitchFamily="50" charset="-128"/>
                <a:ea typeface="メイリオ" panose="020B0604030504040204" pitchFamily="50" charset="-128"/>
              </a:rPr>
              <a:t>Excel</a:t>
            </a:r>
            <a:r>
              <a:rPr lang="ja-JP" altLang="en-US" sz="2800" dirty="0">
                <a:solidFill>
                  <a:srgbClr val="000000"/>
                </a:solidFill>
                <a:latin typeface="メイリオ" panose="020B0604030504040204" pitchFamily="50" charset="-128"/>
                <a:ea typeface="メイリオ" panose="020B0604030504040204" pitchFamily="50" charset="-128"/>
              </a:rPr>
              <a:t>の統計</a:t>
            </a:r>
            <a:r>
              <a:rPr lang="ja-JP" altLang="en-US" sz="2800" dirty="0" smtClean="0">
                <a:solidFill>
                  <a:srgbClr val="000000"/>
                </a:solidFill>
                <a:latin typeface="メイリオ" panose="020B0604030504040204" pitchFamily="50" charset="-128"/>
                <a:ea typeface="メイリオ" panose="020B0604030504040204" pitchFamily="50" charset="-128"/>
              </a:rPr>
              <a:t>処理とグラフ</a:t>
            </a:r>
            <a:endParaRPr lang="ja-JP" altLang="en-US" sz="2800" dirty="0">
              <a:solidFill>
                <a:srgbClr val="000000"/>
              </a:solidFill>
              <a:latin typeface="メイリオ" panose="020B0604030504040204" pitchFamily="50" charset="-128"/>
              <a:ea typeface="メイリオ" panose="020B0604030504040204" pitchFamily="50" charset="-128"/>
            </a:endParaRPr>
          </a:p>
        </p:txBody>
      </p:sp>
      <p:sp>
        <p:nvSpPr>
          <p:cNvPr id="7" name="角丸四角形 6"/>
          <p:cNvSpPr/>
          <p:nvPr/>
        </p:nvSpPr>
        <p:spPr bwMode="auto">
          <a:xfrm>
            <a:off x="228600" y="2254748"/>
            <a:ext cx="2658341" cy="1556459"/>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事象</a:t>
            </a:r>
            <a:r>
              <a:rPr kumimoji="1" lang="en-US" altLang="ja-JP"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ことが</a:t>
            </a: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ら</a:t>
            </a:r>
            <a:r>
              <a:rPr kumimoji="1" lang="en-US" altLang="ja-JP"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世の中でおこる物理的なことや、こころの内面でおきること</a:t>
            </a:r>
          </a:p>
        </p:txBody>
      </p:sp>
      <p:sp>
        <p:nvSpPr>
          <p:cNvPr id="8" name="角丸四角形 7"/>
          <p:cNvSpPr/>
          <p:nvPr/>
        </p:nvSpPr>
        <p:spPr bwMode="auto">
          <a:xfrm>
            <a:off x="3232785" y="2239508"/>
            <a:ext cx="2658341" cy="2743898"/>
          </a:xfrm>
          <a:prstGeom prst="roundRect">
            <a:avLst/>
          </a:prstGeom>
          <a:solidFill>
            <a:schemeClr val="accent5">
              <a:lumMod val="90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データ</a:t>
            </a:r>
            <a:r>
              <a:rPr kumimoji="1" lang="en-US" altLang="ja-JP"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事象やことがらを文字が数値の見える形で表したもの</a:t>
            </a:r>
          </a:p>
        </p:txBody>
      </p:sp>
      <p:sp>
        <p:nvSpPr>
          <p:cNvPr id="9" name="角丸四角形 8"/>
          <p:cNvSpPr/>
          <p:nvPr/>
        </p:nvSpPr>
        <p:spPr bwMode="auto">
          <a:xfrm>
            <a:off x="6236970" y="2254748"/>
            <a:ext cx="2658341" cy="2731136"/>
          </a:xfrm>
          <a:prstGeom prst="roundRect">
            <a:avLst/>
          </a:prstGeom>
          <a:solidFill>
            <a:srgbClr val="FF99CC"/>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情報</a:t>
            </a:r>
            <a:r>
              <a:rPr kumimoji="1" lang="en-US" altLang="ja-JP"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データに特定の目的や解釈の意志を伴い整理したもの</a:t>
            </a:r>
          </a:p>
        </p:txBody>
      </p:sp>
      <p:sp>
        <p:nvSpPr>
          <p:cNvPr id="10" name="右矢印 9"/>
          <p:cNvSpPr/>
          <p:nvPr/>
        </p:nvSpPr>
        <p:spPr bwMode="auto">
          <a:xfrm>
            <a:off x="2876165" y="2935496"/>
            <a:ext cx="424162" cy="31905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1" name="右矢印 10"/>
          <p:cNvSpPr/>
          <p:nvPr/>
        </p:nvSpPr>
        <p:spPr bwMode="auto">
          <a:xfrm>
            <a:off x="5882255" y="2993563"/>
            <a:ext cx="424162" cy="319058"/>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2" name="角丸四角形 11"/>
          <p:cNvSpPr/>
          <p:nvPr/>
        </p:nvSpPr>
        <p:spPr bwMode="auto">
          <a:xfrm>
            <a:off x="3516649" y="3909299"/>
            <a:ext cx="5038143" cy="695584"/>
          </a:xfrm>
          <a:prstGeom prst="roundRect">
            <a:avLst/>
          </a:prstGeom>
          <a:solidFill>
            <a:schemeClr val="bg1">
              <a:lumMod val="8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統計</a:t>
            </a:r>
            <a:r>
              <a:rPr kumimoji="1" lang="en-US" altLang="ja-JP" sz="20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0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数値で表す。</a:t>
            </a:r>
          </a:p>
        </p:txBody>
      </p:sp>
      <p:pic>
        <p:nvPicPr>
          <p:cNvPr id="13" name="図 12"/>
          <p:cNvPicPr/>
          <p:nvPr/>
        </p:nvPicPr>
        <p:blipFill>
          <a:blip r:embed="rId2">
            <a:extLst>
              <a:ext uri="{28A0092B-C50C-407E-A947-70E740481C1C}">
                <a14:useLocalDpi xmlns:a14="http://schemas.microsoft.com/office/drawing/2010/main" val="0"/>
              </a:ext>
            </a:extLst>
          </a:blip>
          <a:srcRect/>
          <a:stretch>
            <a:fillRect/>
          </a:stretch>
        </p:blipFill>
        <p:spPr bwMode="auto">
          <a:xfrm>
            <a:off x="412965" y="5667571"/>
            <a:ext cx="1383302" cy="510979"/>
          </a:xfrm>
          <a:prstGeom prst="rect">
            <a:avLst/>
          </a:prstGeom>
          <a:noFill/>
          <a:ln>
            <a:noFill/>
          </a:ln>
        </p:spPr>
      </p:pic>
      <p:sp>
        <p:nvSpPr>
          <p:cNvPr id="14" name="Rectangle 3"/>
          <p:cNvSpPr txBox="1">
            <a:spLocks noChangeArrowheads="1"/>
          </p:cNvSpPr>
          <p:nvPr/>
        </p:nvSpPr>
        <p:spPr bwMode="auto">
          <a:xfrm>
            <a:off x="1796267" y="5715000"/>
            <a:ext cx="12525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None/>
              <a:defRPr kumimoji="1" sz="2400" kern="1200">
                <a:solidFill>
                  <a:schemeClr val="tx1"/>
                </a:solidFill>
                <a:latin typeface="+mn-lt"/>
                <a:ea typeface="+mn-ea"/>
                <a:cs typeface="+mn-cs"/>
              </a:defRPr>
            </a:lvl1pPr>
            <a:lvl2pPr marL="457200" indent="0" algn="ctr" rtl="0" fontAlgn="base">
              <a:spcBef>
                <a:spcPct val="20000"/>
              </a:spcBef>
              <a:spcAft>
                <a:spcPct val="0"/>
              </a:spcAft>
              <a:buNone/>
              <a:defRPr kumimoji="1" sz="2000" kern="1200">
                <a:solidFill>
                  <a:schemeClr val="tx1"/>
                </a:solidFill>
                <a:latin typeface="+mn-lt"/>
                <a:ea typeface="+mn-ea"/>
                <a:cs typeface="+mn-cs"/>
              </a:defRPr>
            </a:lvl2pPr>
            <a:lvl3pPr marL="914400" indent="0" algn="ctr" rtl="0" fontAlgn="base">
              <a:spcBef>
                <a:spcPct val="20000"/>
              </a:spcBef>
              <a:spcAft>
                <a:spcPct val="0"/>
              </a:spcAft>
              <a:buNone/>
              <a:defRPr kumimoji="1" sz="1800" kern="1200">
                <a:solidFill>
                  <a:schemeClr val="tx1"/>
                </a:solidFill>
                <a:latin typeface="+mn-lt"/>
                <a:ea typeface="+mn-ea"/>
                <a:cs typeface="+mn-cs"/>
              </a:defRPr>
            </a:lvl3pPr>
            <a:lvl4pPr marL="1371600" indent="0" algn="ctr" rtl="0" fontAlgn="base">
              <a:spcBef>
                <a:spcPct val="20000"/>
              </a:spcBef>
              <a:spcAft>
                <a:spcPct val="0"/>
              </a:spcAft>
              <a:buNone/>
              <a:defRPr kumimoji="1" sz="1600" kern="1200">
                <a:solidFill>
                  <a:schemeClr val="tx1"/>
                </a:solidFill>
                <a:latin typeface="+mn-lt"/>
                <a:ea typeface="+mn-ea"/>
                <a:cs typeface="+mn-cs"/>
              </a:defRPr>
            </a:lvl4pPr>
            <a:lvl5pPr marL="1828800" indent="0" algn="ctr" rtl="0" fontAlgn="base">
              <a:spcBef>
                <a:spcPct val="20000"/>
              </a:spcBef>
              <a:spcAft>
                <a:spcPct val="0"/>
              </a:spcAft>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20000"/>
              </a:lnSpc>
            </a:pPr>
            <a:r>
              <a:rPr lang="en-US" altLang="ja-JP" sz="2000" dirty="0" err="1" smtClean="0">
                <a:latin typeface="メイリオ" panose="020B0604030504040204" pitchFamily="50" charset="-128"/>
                <a:ea typeface="メイリオ" panose="020B0604030504040204" pitchFamily="50" charset="-128"/>
              </a:rPr>
              <a:t>Go.Ota</a:t>
            </a:r>
            <a:r>
              <a:rPr lang="ja-JP" altLang="en-US" dirty="0" smtClean="0">
                <a:latin typeface="メイリオ" panose="020B0604030504040204" pitchFamily="50" charset="-128"/>
                <a:ea typeface="メイリオ" panose="020B0604030504040204" pitchFamily="50" charset="-128"/>
              </a:rPr>
              <a:t> </a:t>
            </a:r>
            <a:endParaRPr lang="en-US" altLang="ja-JP"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648980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47625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のオブジェクト</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(2) </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行と列</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セルの横幅や縦幅を変更できます。</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848656" y="4984830"/>
            <a:ext cx="66294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境界線にマウスがいると←</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II</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→に変わるので、</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ドラッグ。</a:t>
            </a:r>
            <a:endPar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2" name="図 11"/>
          <p:cNvPicPr>
            <a:picLocks noChangeAspect="1"/>
          </p:cNvPicPr>
          <p:nvPr/>
        </p:nvPicPr>
        <p:blipFill>
          <a:blip r:embed="rId2"/>
          <a:stretch>
            <a:fillRect/>
          </a:stretch>
        </p:blipFill>
        <p:spPr>
          <a:xfrm>
            <a:off x="502920" y="1752600"/>
            <a:ext cx="7320873" cy="2708862"/>
          </a:xfrm>
          <a:prstGeom prst="rect">
            <a:avLst/>
          </a:prstGeom>
        </p:spPr>
      </p:pic>
      <p:sp>
        <p:nvSpPr>
          <p:cNvPr id="15" name="テキスト ボックス 14"/>
          <p:cNvSpPr txBox="1"/>
          <p:nvPr/>
        </p:nvSpPr>
        <p:spPr>
          <a:xfrm>
            <a:off x="3962400" y="1856581"/>
            <a:ext cx="1076367"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II</a:t>
            </a: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endParaRPr kumimoji="1" lang="en-US" altLang="ja-JP"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764408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フォント・大きさ・文字寄せは</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Word</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といっしょです。</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533400" y="5026301"/>
            <a:ext cx="8224838"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セル幅より文字数が多い場合。</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・次のセルに何もなければ続けて表示</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・「折り返しで全体を表示する」で自動的に折り返す</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b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・任意の位置で改行は</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Alt + Enter</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2401471" y="3341339"/>
            <a:ext cx="47625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最小単位はセル。</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セルには名前があります。</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A1, AZ200</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533400" y="1283454"/>
            <a:ext cx="7400925" cy="3552825"/>
          </a:xfrm>
          <a:prstGeom prst="rect">
            <a:avLst/>
          </a:prstGeom>
        </p:spPr>
      </p:pic>
    </p:spTree>
    <p:extLst>
      <p:ext uri="{BB962C8B-B14F-4D97-AF65-F5344CB8AC3E}">
        <p14:creationId xmlns:p14="http://schemas.microsoft.com/office/powerpoint/2010/main" val="31868002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罫線を引く。削除する。</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518160" y="5638800"/>
            <a:ext cx="8224838"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指定</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の仕方は</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Word</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といっしょ。</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2"/>
          <a:stretch>
            <a:fillRect/>
          </a:stretch>
        </p:blipFill>
        <p:spPr>
          <a:xfrm>
            <a:off x="1150937" y="1509345"/>
            <a:ext cx="6400800" cy="3876675"/>
          </a:xfrm>
          <a:prstGeom prst="rect">
            <a:avLst/>
          </a:prstGeom>
        </p:spPr>
      </p:pic>
      <p:sp>
        <p:nvSpPr>
          <p:cNvPr id="9" name="楕円 8"/>
          <p:cNvSpPr/>
          <p:nvPr/>
        </p:nvSpPr>
        <p:spPr bwMode="auto">
          <a:xfrm>
            <a:off x="2743200" y="2238362"/>
            <a:ext cx="533400" cy="504838"/>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40218907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セルには数式</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プログラム</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が設定できる</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518160" y="4724400"/>
            <a:ext cx="8224838"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・セルをコピーすると自動的に適切なセルの名前に</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変換してくれる。</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・元のセルの値を変えると自動計算してくれる。</a:t>
            </a:r>
            <a:endPar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補足</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セルの数式は別授業でじっくりやります。</a:t>
            </a:r>
          </a:p>
        </p:txBody>
      </p:sp>
      <p:pic>
        <p:nvPicPr>
          <p:cNvPr id="3" name="図 2"/>
          <p:cNvPicPr>
            <a:picLocks noChangeAspect="1"/>
          </p:cNvPicPr>
          <p:nvPr/>
        </p:nvPicPr>
        <p:blipFill>
          <a:blip r:embed="rId2"/>
          <a:stretch>
            <a:fillRect/>
          </a:stretch>
        </p:blipFill>
        <p:spPr>
          <a:xfrm>
            <a:off x="822324" y="1500792"/>
            <a:ext cx="7058025" cy="2838450"/>
          </a:xfrm>
          <a:prstGeom prst="rect">
            <a:avLst/>
          </a:prstGeom>
        </p:spPr>
      </p:pic>
      <p:sp>
        <p:nvSpPr>
          <p:cNvPr id="9" name="テキスト ボックス 8"/>
          <p:cNvSpPr txBox="1"/>
          <p:nvPr/>
        </p:nvSpPr>
        <p:spPr>
          <a:xfrm>
            <a:off x="3200400" y="2184142"/>
            <a:ext cx="5542597"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まず、</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を入力してから、入れる</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セルの名前は、方向キー等のセルへの移動で</a:t>
            </a:r>
            <a:r>
              <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入</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れることができる。</a:t>
            </a:r>
          </a:p>
        </p:txBody>
      </p:sp>
    </p:spTree>
    <p:extLst>
      <p:ext uri="{BB962C8B-B14F-4D97-AF65-F5344CB8AC3E}">
        <p14:creationId xmlns:p14="http://schemas.microsoft.com/office/powerpoint/2010/main" val="41923558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533400" y="1644730"/>
            <a:ext cx="7515225" cy="4371975"/>
          </a:xfrm>
          <a:prstGeom prst="rect">
            <a:avLst/>
          </a:prstGeom>
        </p:spPr>
      </p:pic>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のセルは数字と数値の区別がある</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セルには書式</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見せ方</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を指定できる。</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4495800" y="3242201"/>
            <a:ext cx="44196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セルの指定後、右クリックで</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良く使うもの</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細かく指定する時</a:t>
            </a:r>
          </a:p>
        </p:txBody>
      </p:sp>
      <p:sp>
        <p:nvSpPr>
          <p:cNvPr id="5" name="楕円 4"/>
          <p:cNvSpPr/>
          <p:nvPr/>
        </p:nvSpPr>
        <p:spPr bwMode="auto">
          <a:xfrm>
            <a:off x="6781800" y="1644730"/>
            <a:ext cx="685800" cy="754826"/>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1" name="楕円 10"/>
          <p:cNvSpPr/>
          <p:nvPr/>
        </p:nvSpPr>
        <p:spPr bwMode="auto">
          <a:xfrm>
            <a:off x="5257800" y="5273527"/>
            <a:ext cx="2209800" cy="754826"/>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7" name="図 6"/>
          <p:cNvPicPr>
            <a:picLocks noChangeAspect="1"/>
          </p:cNvPicPr>
          <p:nvPr/>
        </p:nvPicPr>
        <p:blipFill>
          <a:blip r:embed="rId3"/>
          <a:stretch>
            <a:fillRect/>
          </a:stretch>
        </p:blipFill>
        <p:spPr>
          <a:xfrm>
            <a:off x="1993106" y="4714239"/>
            <a:ext cx="2870359" cy="2113281"/>
          </a:xfrm>
          <a:prstGeom prst="rect">
            <a:avLst/>
          </a:prstGeom>
        </p:spPr>
      </p:pic>
      <p:sp>
        <p:nvSpPr>
          <p:cNvPr id="10" name="右矢印 9"/>
          <p:cNvSpPr/>
          <p:nvPr/>
        </p:nvSpPr>
        <p:spPr bwMode="auto">
          <a:xfrm rot="10800000">
            <a:off x="4766308" y="5506403"/>
            <a:ext cx="470534" cy="289073"/>
          </a:xfrm>
          <a:prstGeom prst="rightArrow">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2682627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399" y="825381"/>
            <a:ext cx="640079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のオブジェクト</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(3) </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領域</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1143000" y="4986318"/>
            <a:ext cx="66294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数式</a:t>
            </a:r>
            <a:r>
              <a:rPr lang="ja-JP" altLang="en-US" sz="2400" dirty="0" smtClean="0">
                <a:solidFill>
                  <a:srgbClr val="000000"/>
                </a:solidFill>
                <a:latin typeface="メイリオ" panose="020B0604030504040204" pitchFamily="50" charset="-128"/>
                <a:ea typeface="メイリオ" panose="020B0604030504040204" pitchFamily="50" charset="-128"/>
              </a:rPr>
              <a:t>では領域をよく使います。</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5791200" y="2739897"/>
            <a:ext cx="2667000" cy="193899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セルが集まった四角の領域</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左上</a:t>
            </a:r>
            <a:r>
              <a:rPr lang="en-US" altLang="ja-JP" sz="2400" dirty="0" smtClean="0">
                <a:solidFill>
                  <a:srgbClr val="000000"/>
                </a:solidFill>
                <a:latin typeface="メイリオ" panose="020B0604030504040204" pitchFamily="50" charset="-128"/>
                <a:ea typeface="メイリオ" panose="020B0604030504040204" pitchFamily="50" charset="-128"/>
              </a:rPr>
              <a:t>: </a:t>
            </a:r>
            <a:r>
              <a:rPr lang="ja-JP" altLang="en-US" sz="2400" dirty="0" smtClean="0">
                <a:solidFill>
                  <a:srgbClr val="000000"/>
                </a:solidFill>
                <a:latin typeface="メイリオ" panose="020B0604030504040204" pitchFamily="50" charset="-128"/>
                <a:ea typeface="メイリオ" panose="020B0604030504040204" pitchFamily="50" charset="-128"/>
              </a:rPr>
              <a:t>右下</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例 </a:t>
            </a:r>
            <a:r>
              <a:rPr lang="en-US" altLang="ja-JP" sz="2400" dirty="0" smtClean="0">
                <a:solidFill>
                  <a:srgbClr val="000000"/>
                </a:solidFill>
                <a:latin typeface="メイリオ" panose="020B0604030504040204" pitchFamily="50" charset="-128"/>
                <a:ea typeface="メイリオ" panose="020B0604030504040204" pitchFamily="50" charset="-128"/>
              </a:rPr>
              <a:t>B2:C4</a:t>
            </a: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cxnSp>
        <p:nvCxnSpPr>
          <p:cNvPr id="3" name="直線矢印コネクタ 2"/>
          <p:cNvCxnSpPr/>
          <p:nvPr/>
        </p:nvCxnSpPr>
        <p:spPr bwMode="auto">
          <a:xfrm flipH="1" flipV="1">
            <a:off x="1447800" y="3429000"/>
            <a:ext cx="953671" cy="2286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図 1"/>
          <p:cNvPicPr>
            <a:picLocks noChangeAspect="1"/>
          </p:cNvPicPr>
          <p:nvPr/>
        </p:nvPicPr>
        <p:blipFill>
          <a:blip r:embed="rId2"/>
          <a:stretch>
            <a:fillRect/>
          </a:stretch>
        </p:blipFill>
        <p:spPr>
          <a:xfrm>
            <a:off x="519543" y="1562820"/>
            <a:ext cx="5012259" cy="3161579"/>
          </a:xfrm>
          <a:prstGeom prst="rect">
            <a:avLst/>
          </a:prstGeom>
        </p:spPr>
      </p:pic>
    </p:spTree>
    <p:extLst>
      <p:ext uri="{BB962C8B-B14F-4D97-AF65-F5344CB8AC3E}">
        <p14:creationId xmlns:p14="http://schemas.microsoft.com/office/powerpoint/2010/main" val="28699004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セルや領域は、カーソルの移動で自動入力</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2"/>
          <a:stretch>
            <a:fillRect/>
          </a:stretch>
        </p:blipFill>
        <p:spPr>
          <a:xfrm>
            <a:off x="533400" y="1524000"/>
            <a:ext cx="4352925" cy="2247900"/>
          </a:xfrm>
          <a:prstGeom prst="rect">
            <a:avLst/>
          </a:prstGeom>
        </p:spPr>
      </p:pic>
      <p:pic>
        <p:nvPicPr>
          <p:cNvPr id="4" name="図 3"/>
          <p:cNvPicPr>
            <a:picLocks noChangeAspect="1"/>
          </p:cNvPicPr>
          <p:nvPr/>
        </p:nvPicPr>
        <p:blipFill>
          <a:blip r:embed="rId3"/>
          <a:stretch>
            <a:fillRect/>
          </a:stretch>
        </p:blipFill>
        <p:spPr>
          <a:xfrm>
            <a:off x="3581400" y="3156366"/>
            <a:ext cx="3724275" cy="1704975"/>
          </a:xfrm>
          <a:prstGeom prst="rect">
            <a:avLst/>
          </a:prstGeom>
        </p:spPr>
      </p:pic>
      <p:sp>
        <p:nvSpPr>
          <p:cNvPr id="7" name="テキスト ボックス 6"/>
          <p:cNvSpPr txBox="1"/>
          <p:nvPr/>
        </p:nvSpPr>
        <p:spPr>
          <a:xfrm>
            <a:off x="1371600" y="5410387"/>
            <a:ext cx="7924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基本は手入力と考えるといいかも</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465735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381000" y="1298694"/>
            <a:ext cx="4495800" cy="2406068"/>
          </a:xfrm>
          <a:prstGeom prst="rect">
            <a:avLst/>
          </a:prstGeom>
        </p:spPr>
      </p:pic>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少し高度なセルの名前の使い方。</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4645819" y="2353568"/>
            <a:ext cx="3428999"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単純にコピーして使うとこうなってしまう。</a:t>
            </a:r>
          </a:p>
        </p:txBody>
      </p:sp>
      <p:sp>
        <p:nvSpPr>
          <p:cNvPr id="4" name="右矢印 3"/>
          <p:cNvSpPr/>
          <p:nvPr/>
        </p:nvSpPr>
        <p:spPr bwMode="auto">
          <a:xfrm flipH="1">
            <a:off x="3009900" y="2837994"/>
            <a:ext cx="228600" cy="144046"/>
          </a:xfrm>
          <a:prstGeom prst="rightArrow">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1" name="右矢印 10"/>
          <p:cNvSpPr/>
          <p:nvPr/>
        </p:nvSpPr>
        <p:spPr bwMode="auto">
          <a:xfrm flipH="1">
            <a:off x="3012528" y="3184565"/>
            <a:ext cx="228600" cy="144046"/>
          </a:xfrm>
          <a:prstGeom prst="rightArrow">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pic>
        <p:nvPicPr>
          <p:cNvPr id="5" name="図 4"/>
          <p:cNvPicPr>
            <a:picLocks noChangeAspect="1"/>
          </p:cNvPicPr>
          <p:nvPr/>
        </p:nvPicPr>
        <p:blipFill>
          <a:blip r:embed="rId3"/>
          <a:stretch>
            <a:fillRect/>
          </a:stretch>
        </p:blipFill>
        <p:spPr>
          <a:xfrm>
            <a:off x="419100" y="3869429"/>
            <a:ext cx="4419600" cy="2381250"/>
          </a:xfrm>
          <a:prstGeom prst="rect">
            <a:avLst/>
          </a:prstGeom>
        </p:spPr>
      </p:pic>
      <p:sp>
        <p:nvSpPr>
          <p:cNvPr id="12" name="右矢印 11"/>
          <p:cNvSpPr/>
          <p:nvPr/>
        </p:nvSpPr>
        <p:spPr bwMode="auto">
          <a:xfrm flipH="1">
            <a:off x="2984938" y="5446587"/>
            <a:ext cx="228600" cy="144046"/>
          </a:xfrm>
          <a:prstGeom prst="rightArrow">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3" name="右矢印 12"/>
          <p:cNvSpPr/>
          <p:nvPr/>
        </p:nvSpPr>
        <p:spPr bwMode="auto">
          <a:xfrm flipH="1">
            <a:off x="2984938" y="5743898"/>
            <a:ext cx="228600" cy="144046"/>
          </a:xfrm>
          <a:prstGeom prst="rightArrow">
            <a:avLst/>
          </a:prstGeom>
          <a:noFill/>
          <a:ln w="25400"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14" name="テキスト ボックス 13"/>
          <p:cNvSpPr txBox="1"/>
          <p:nvPr/>
        </p:nvSpPr>
        <p:spPr>
          <a:xfrm>
            <a:off x="4645819" y="4189723"/>
            <a:ext cx="3675857" cy="230832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絶対参照</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en-US" altLang="ja-JP" sz="2400" b="0" i="0" u="none" strike="noStrike" kern="1200" cap="none" spc="0" normalizeH="0" baseline="0" noProof="0" dirty="0" err="1" smtClean="0">
                <a:ln>
                  <a:noFill/>
                </a:ln>
                <a:solidFill>
                  <a:srgbClr val="000000"/>
                </a:solidFill>
                <a:effectLst/>
                <a:uLnTx/>
                <a:uFillTx/>
                <a:latin typeface="メイリオ" panose="020B0604030504040204" pitchFamily="50" charset="-128"/>
                <a:ea typeface="メイリオ" panose="020B0604030504040204" pitchFamily="50" charset="-128"/>
                <a:cs typeface="+mn-cs"/>
              </a:rPr>
              <a:t>c$r</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使うと、コピーしても変わらない。</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数式でセルの名前を指定している時</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[F4]</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を押すと</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絶対</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&lt;&gt;</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相対の切り替え</a:t>
            </a:r>
          </a:p>
        </p:txBody>
      </p:sp>
    </p:spTree>
    <p:extLst>
      <p:ext uri="{BB962C8B-B14F-4D97-AF65-F5344CB8AC3E}">
        <p14:creationId xmlns:p14="http://schemas.microsoft.com/office/powerpoint/2010/main" val="2963834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p:cNvSpPr txBox="1"/>
          <p:nvPr/>
        </p:nvSpPr>
        <p:spPr>
          <a:xfrm>
            <a:off x="533400" y="825381"/>
            <a:ext cx="79248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よく</a:t>
            </a:r>
            <a:r>
              <a:rPr lang="ja-JP" altLang="en-US" sz="2400" dirty="0">
                <a:solidFill>
                  <a:srgbClr val="000000"/>
                </a:solidFill>
                <a:latin typeface="メイリオ" panose="020B0604030504040204" pitchFamily="50" charset="-128"/>
                <a:ea typeface="メイリオ" panose="020B0604030504040204" pitchFamily="50" charset="-128"/>
              </a:rPr>
              <a:t>使</a:t>
            </a:r>
            <a:r>
              <a:rPr lang="ja-JP" altLang="en-US" sz="2400" dirty="0" smtClean="0">
                <a:solidFill>
                  <a:srgbClr val="000000"/>
                </a:solidFill>
                <a:latin typeface="メイリオ" panose="020B0604030504040204" pitchFamily="50" charset="-128"/>
                <a:ea typeface="メイリオ" panose="020B0604030504040204" pitchFamily="50" charset="-128"/>
              </a:rPr>
              <a:t>う</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関数</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こけだけは覚えよう</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関数</a:t>
            </a:r>
            <a:r>
              <a:rPr kumimoji="1" lang="en-US" altLang="ja-JP"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4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で使う</a:t>
            </a:r>
            <a:endParaRPr kumimoji="1" lang="ja-JP" altLang="en-US" sz="24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p:cNvGraphicFramePr>
            <a:graphicFrameLocks noGrp="1"/>
          </p:cNvGraphicFramePr>
          <p:nvPr>
            <p:extLst/>
          </p:nvPr>
        </p:nvGraphicFramePr>
        <p:xfrm>
          <a:off x="381000" y="1905000"/>
          <a:ext cx="8229600" cy="360680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4208441629"/>
                    </a:ext>
                  </a:extLst>
                </a:gridCol>
                <a:gridCol w="2819400">
                  <a:extLst>
                    <a:ext uri="{9D8B030D-6E8A-4147-A177-3AD203B41FA5}">
                      <a16:colId xmlns:a16="http://schemas.microsoft.com/office/drawing/2014/main" val="946486024"/>
                    </a:ext>
                  </a:extLst>
                </a:gridCol>
                <a:gridCol w="3657600">
                  <a:extLst>
                    <a:ext uri="{9D8B030D-6E8A-4147-A177-3AD203B41FA5}">
                      <a16:colId xmlns:a16="http://schemas.microsoft.com/office/drawing/2014/main" val="1632035282"/>
                    </a:ext>
                  </a:extLst>
                </a:gridCol>
              </a:tblGrid>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=SUM()</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合計</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=SUM(</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78013443"/>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=AVERAGE()</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平均</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=AVERAGE(</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25003192"/>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=STDEV.P()</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標準偏差</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=STDEV.P (</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4376895"/>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=MAX()</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最大値</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=MAX(</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5168405"/>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=MIN()</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最小値</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=MIN(</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2957461"/>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=COUNT()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数値の数</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=COUNT(</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5195000"/>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=COUNTA()</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数値・文字の数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=COUNTA(</a:t>
                      </a:r>
                      <a:r>
                        <a:rPr kumimoji="1" lang="ja-JP" altLang="en-US" b="0" dirty="0" smtClean="0">
                          <a:solidFill>
                            <a:schemeClr val="tx1"/>
                          </a:solidFill>
                          <a:latin typeface="メイリオ" panose="020B0604030504040204" pitchFamily="50" charset="-128"/>
                          <a:ea typeface="メイリオ" panose="020B0604030504040204" pitchFamily="50" charset="-128"/>
                        </a:rPr>
                        <a:t>領域</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9968853"/>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=INT()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整数部のみ</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dirty="0" smtClean="0">
                          <a:solidFill>
                            <a:schemeClr val="tx1"/>
                          </a:solidFill>
                          <a:latin typeface="メイリオ" panose="020B0604030504040204" pitchFamily="50" charset="-128"/>
                          <a:ea typeface="メイリオ" panose="020B0604030504040204" pitchFamily="50" charset="-128"/>
                        </a:rPr>
                        <a:t>=INT(</a:t>
                      </a:r>
                      <a:r>
                        <a:rPr kumimoji="1" lang="ja-JP" altLang="en-US" b="0" dirty="0" smtClean="0">
                          <a:solidFill>
                            <a:schemeClr val="tx1"/>
                          </a:solidFill>
                          <a:latin typeface="メイリオ" panose="020B0604030504040204" pitchFamily="50" charset="-128"/>
                          <a:ea typeface="メイリオ" panose="020B0604030504040204" pitchFamily="50" charset="-128"/>
                        </a:rPr>
                        <a:t>セル</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694551"/>
                  </a:ext>
                </a:extLst>
              </a:tr>
              <a:tr h="370840">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=IF()</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dirty="0" smtClean="0">
                          <a:solidFill>
                            <a:schemeClr val="tx1"/>
                          </a:solidFill>
                          <a:latin typeface="メイリオ" panose="020B0604030504040204" pitchFamily="50" charset="-128"/>
                          <a:ea typeface="メイリオ" panose="020B0604030504040204" pitchFamily="50" charset="-128"/>
                        </a:rPr>
                        <a:t>条件での内容変更</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b="0" dirty="0" smtClean="0">
                          <a:solidFill>
                            <a:schemeClr val="tx1"/>
                          </a:solidFill>
                          <a:latin typeface="メイリオ" panose="020B0604030504040204" pitchFamily="50" charset="-128"/>
                          <a:ea typeface="メイリオ" panose="020B0604030504040204" pitchFamily="50" charset="-128"/>
                        </a:rPr>
                        <a:t>=IF(</a:t>
                      </a:r>
                      <a:r>
                        <a:rPr kumimoji="1" lang="ja-JP" altLang="en-US" b="0" dirty="0" smtClean="0">
                          <a:solidFill>
                            <a:schemeClr val="tx1"/>
                          </a:solidFill>
                          <a:latin typeface="メイリオ" panose="020B0604030504040204" pitchFamily="50" charset="-128"/>
                          <a:ea typeface="メイリオ" panose="020B0604030504040204" pitchFamily="50" charset="-128"/>
                        </a:rPr>
                        <a:t>条件、正の場合の値、誤の場合の値</a:t>
                      </a:r>
                      <a:r>
                        <a:rPr kumimoji="1" lang="en-US" altLang="ja-JP" b="0" dirty="0" smtClean="0">
                          <a:solidFill>
                            <a:schemeClr val="tx1"/>
                          </a:solidFill>
                          <a:latin typeface="メイリオ" panose="020B0604030504040204" pitchFamily="50" charset="-128"/>
                          <a:ea typeface="メイリオ" panose="020B0604030504040204" pitchFamily="50" charset="-128"/>
                        </a:rPr>
                        <a:t>)</a:t>
                      </a:r>
                      <a:endParaRPr kumimoji="1" lang="ja-JP" altLang="en-US"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9552824"/>
                  </a:ext>
                </a:extLst>
              </a:tr>
            </a:tbl>
          </a:graphicData>
        </a:graphic>
      </p:graphicFrame>
    </p:spTree>
    <p:extLst>
      <p:ext uri="{BB962C8B-B14F-4D97-AF65-F5344CB8AC3E}">
        <p14:creationId xmlns:p14="http://schemas.microsoft.com/office/powerpoint/2010/main" val="36242847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661261" y="685800"/>
            <a:ext cx="5486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課題シート</a:t>
            </a:r>
            <a:r>
              <a:rPr lang="en-US" altLang="ja-JP" sz="2800" dirty="0" smtClean="0">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の詳細説明</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914400" y="2590800"/>
            <a:ext cx="731520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数式の設定方法やコピーの方法などが詳しく載っています。</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8595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250970" y="408079"/>
            <a:ext cx="8607280" cy="612775"/>
          </a:xfrm>
        </p:spPr>
        <p:txBody>
          <a:bodyPr/>
          <a:lstStyle/>
          <a:p>
            <a:pPr algn="l"/>
            <a:r>
              <a:rPr lang="ja-JP" altLang="en-US" sz="2800" dirty="0">
                <a:latin typeface="メイリオ" panose="020B0604030504040204" pitchFamily="50" charset="-128"/>
                <a:ea typeface="メイリオ" panose="020B0604030504040204" pitchFamily="50" charset="-128"/>
              </a:rPr>
              <a:t>野球</a:t>
            </a:r>
            <a:r>
              <a:rPr lang="ja-JP" altLang="en-US" sz="2800" dirty="0" smtClean="0">
                <a:latin typeface="メイリオ" panose="020B0604030504040204" pitchFamily="50" charset="-128"/>
                <a:ea typeface="メイリオ" panose="020B0604030504040204" pitchFamily="50" charset="-128"/>
              </a:rPr>
              <a:t>もラーメン屋も統計使えないとダメ</a:t>
            </a:r>
            <a:endParaRPr lang="ja-JP" altLang="en-US" sz="2800" dirty="0">
              <a:latin typeface="メイリオ" panose="020B0604030504040204" pitchFamily="50" charset="-128"/>
              <a:ea typeface="メイリオ" panose="020B0604030504040204" pitchFamily="50" charset="-128"/>
            </a:endParaRPr>
          </a:p>
        </p:txBody>
      </p:sp>
      <p:sp>
        <p:nvSpPr>
          <p:cNvPr id="4103" name="Rectangle 7"/>
          <p:cNvSpPr>
            <a:spLocks noChangeArrowheads="1"/>
          </p:cNvSpPr>
          <p:nvPr/>
        </p:nvSpPr>
        <p:spPr bwMode="auto">
          <a:xfrm>
            <a:off x="1944688" y="2435225"/>
            <a:ext cx="6913562"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990600" indent="-53340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371600" indent="-4572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7526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209800" indent="-3810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6670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31242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5814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4038600" indent="-3810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ctr" defTabSz="914400" rtl="0" eaLnBrk="1" fontAlgn="base" latinLnBrk="0" hangingPunct="1">
              <a:lnSpc>
                <a:spcPct val="120000"/>
              </a:lnSpc>
              <a:spcBef>
                <a:spcPct val="20000"/>
              </a:spcBef>
              <a:spcAft>
                <a:spcPct val="0"/>
              </a:spcAft>
              <a:buClrTx/>
              <a:buSzTx/>
              <a:buFontTx/>
              <a:buNone/>
              <a:tabLst/>
              <a:defRPr/>
            </a:pPr>
            <a:endParaRPr kumimoji="1" lang="en-US" altLang="ja-JP" sz="2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026" name="Picture 2" descr="é«æ ¡éçãã¼ã¿JPEG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20854"/>
            <a:ext cx="4705227" cy="3528921"/>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401895" y="4747051"/>
            <a:ext cx="4639469"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画像引用</a:t>
            </a:r>
            <a:r>
              <a:rPr kumimoji="1" lang="en-US" altLang="ja-JP"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http</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://yoidoreyakyu.blog.fc2.com/blog-entry-40.html</a:t>
            </a:r>
            <a:endPar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1028" name="Picture 4" descr="ãé«æ ¡éç ãã¼ã¿éçãã®ç»åæ¤ç´¢çµæ"/>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1057" y="2965162"/>
            <a:ext cx="2857500" cy="1905000"/>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5010884" y="5067438"/>
            <a:ext cx="3587269" cy="132343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膳所</a:t>
            </a:r>
            <a:r>
              <a:rPr kumimoji="1" lang="ja-JP" altLang="en-US"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高校</a:t>
            </a: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のデータ解析専用野球部員</a:t>
            </a:r>
            <a:endParaRPr kumimoji="1" lang="en-US" altLang="ja-JP"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画像引用</a:t>
            </a:r>
            <a:r>
              <a:rPr kumimoji="1" lang="en-US" altLang="ja-JP" sz="16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https://www.asahi.com/articles/ASL3S3T0LL3SPTIL00C.html</a:t>
            </a:r>
            <a:endParaRPr kumimoji="1" lang="ja-JP" altLang="en-US" sz="16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3430122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FF0000"/>
                </a:solidFill>
                <a:latin typeface="メイリオ" panose="020B0604030504040204" pitchFamily="50" charset="-128"/>
                <a:ea typeface="メイリオ" panose="020B0604030504040204" pitchFamily="50" charset="-128"/>
              </a:rPr>
              <a:t>課題シート</a:t>
            </a:r>
            <a:r>
              <a:rPr lang="en-US" altLang="ja-JP" sz="2800" dirty="0" smtClean="0">
                <a:solidFill>
                  <a:srgbClr val="FF0000"/>
                </a:solidFill>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個別</a:t>
            </a:r>
            <a:r>
              <a:rPr lang="ja-JP" altLang="en-US" sz="2800" dirty="0" smtClean="0">
                <a:latin typeface="メイリオ" panose="020B0604030504040204" pitchFamily="50" charset="-128"/>
                <a:ea typeface="メイリオ" panose="020B0604030504040204" pitchFamily="50" charset="-128"/>
              </a:rPr>
              <a:t>確認</a:t>
            </a:r>
            <a:r>
              <a:rPr lang="en-US" altLang="ja-JP" sz="2800" dirty="0" smtClean="0">
                <a:latin typeface="メイリオ" panose="020B0604030504040204" pitchFamily="50" charset="-128"/>
                <a:ea typeface="メイリオ" panose="020B0604030504040204" pitchFamily="50" charset="-128"/>
              </a:rPr>
              <a:t>(1</a:t>
            </a:r>
            <a:r>
              <a:rPr lang="en-US" altLang="ja-JP" sz="2800" dirty="0" smtClean="0">
                <a:solidFill>
                  <a:srgbClr val="000000"/>
                </a:solidFill>
                <a:latin typeface="メイリオ" panose="020B0604030504040204" pitchFamily="50" charset="-128"/>
                <a:ea typeface="メイリオ" panose="020B0604030504040204" pitchFamily="50" charset="-128"/>
              </a:rPr>
              <a:t>)</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183515" y="660380"/>
            <a:ext cx="8763000" cy="830997"/>
          </a:xfrm>
          <a:prstGeom prst="rect">
            <a:avLst/>
          </a:prstGeom>
          <a:noFill/>
        </p:spPr>
        <p:txBody>
          <a:bodyPr wrap="square" rtlCol="0">
            <a:spAutoFit/>
          </a:bodyPr>
          <a:lstStyle/>
          <a:p>
            <a:pPr lvl="0" algn="l">
              <a:defRPr/>
            </a:pPr>
            <a:r>
              <a:rPr lang="ja-JP" altLang="en-US" sz="2400" dirty="0">
                <a:solidFill>
                  <a:srgbClr val="FF0000"/>
                </a:solidFill>
                <a:latin typeface="メイリオ" panose="020B0604030504040204" pitchFamily="50" charset="-128"/>
                <a:ea typeface="メイリオ" panose="020B0604030504040204" pitchFamily="50" charset="-128"/>
              </a:rPr>
              <a:t>人気投票  男子女子に聞きました</a:t>
            </a:r>
            <a:r>
              <a:rPr lang="ja-JP" altLang="en-US" sz="2400" dirty="0" smtClean="0">
                <a:solidFill>
                  <a:srgbClr val="FF0000"/>
                </a:solidFill>
                <a:latin typeface="メイリオ" panose="020B0604030504040204" pitchFamily="50" charset="-128"/>
                <a:ea typeface="メイリオ" panose="020B0604030504040204" pitchFamily="50" charset="-128"/>
              </a:rPr>
              <a:t>。</a:t>
            </a:r>
            <a:r>
              <a:rPr lang="en-US" altLang="ja-JP" sz="2400" dirty="0" smtClean="0">
                <a:solidFill>
                  <a:srgbClr val="FF0000"/>
                </a:solidFill>
                <a:latin typeface="メイリオ" panose="020B0604030504040204" pitchFamily="50" charset="-128"/>
                <a:ea typeface="メイリオ" panose="020B0604030504040204" pitchFamily="50" charset="-128"/>
              </a:rPr>
              <a:t/>
            </a:r>
            <a:br>
              <a:rPr lang="en-US" altLang="ja-JP" sz="2400" dirty="0" smtClean="0">
                <a:solidFill>
                  <a:srgbClr val="FF0000"/>
                </a:solidFill>
                <a:latin typeface="メイリオ" panose="020B0604030504040204" pitchFamily="50" charset="-128"/>
                <a:ea typeface="メイリオ" panose="020B0604030504040204" pitchFamily="50" charset="-128"/>
              </a:rPr>
            </a:br>
            <a:r>
              <a:rPr lang="en-US" altLang="ja-JP"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基本的数式と関数の使い方</a:t>
            </a:r>
            <a:endParaRPr kumimoji="1" lang="ja-JP" altLang="en-US" sz="2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2"/>
          <a:stretch>
            <a:fillRect/>
          </a:stretch>
        </p:blipFill>
        <p:spPr>
          <a:xfrm>
            <a:off x="198755" y="1491377"/>
            <a:ext cx="5953125" cy="1638300"/>
          </a:xfrm>
          <a:prstGeom prst="rect">
            <a:avLst/>
          </a:prstGeom>
        </p:spPr>
      </p:pic>
      <p:sp>
        <p:nvSpPr>
          <p:cNvPr id="3" name="テキスト ボックス 2"/>
          <p:cNvSpPr txBox="1"/>
          <p:nvPr/>
        </p:nvSpPr>
        <p:spPr>
          <a:xfrm>
            <a:off x="6249035" y="1190685"/>
            <a:ext cx="2743200" cy="1938992"/>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E4</a:t>
            </a:r>
            <a:r>
              <a:rPr kumimoji="1" lang="ja-JP" altLang="en-US" sz="2000" dirty="0" smtClean="0">
                <a:latin typeface="メイリオ" panose="020B0604030504040204" pitchFamily="50" charset="-128"/>
                <a:ea typeface="メイリオ" panose="020B0604030504040204" pitchFamily="50" charset="-128"/>
              </a:rPr>
              <a:t>のセルにはその前の二つのセルを足す、</a:t>
            </a:r>
            <a:br>
              <a:rPr kumimoji="1" lang="ja-JP" altLang="en-US" sz="2000" dirty="0" smtClean="0">
                <a:latin typeface="メイリオ" panose="020B0604030504040204" pitchFamily="50" charset="-128"/>
                <a:ea typeface="メイリオ" panose="020B0604030504040204" pitchFamily="50" charset="-128"/>
              </a:rPr>
            </a:br>
            <a:r>
              <a:rPr kumimoji="1" lang="en-US" altLang="ja-JP" sz="2000" dirty="0" smtClean="0">
                <a:solidFill>
                  <a:srgbClr val="FF0000"/>
                </a:solidFill>
                <a:latin typeface="メイリオ" panose="020B0604030504040204" pitchFamily="50" charset="-128"/>
                <a:ea typeface="メイリオ" panose="020B0604030504040204" pitchFamily="50" charset="-128"/>
              </a:rPr>
              <a:t>=C4+D4</a:t>
            </a:r>
            <a:r>
              <a:rPr kumimoji="1" lang="ja-JP" altLang="en-US" sz="2000" dirty="0" smtClean="0">
                <a:solidFill>
                  <a:schemeClr val="accent4"/>
                </a:solidFill>
                <a:latin typeface="メイリオ" panose="020B0604030504040204" pitchFamily="50" charset="-128"/>
                <a:ea typeface="メイリオ" panose="020B0604030504040204" pitchFamily="50" charset="-128"/>
              </a:rPr>
              <a:t/>
            </a:r>
            <a:br>
              <a:rPr kumimoji="1" lang="ja-JP" altLang="en-US" sz="2000" dirty="0" smtClean="0">
                <a:solidFill>
                  <a:schemeClr val="accent4"/>
                </a:solidFill>
                <a:latin typeface="メイリオ" panose="020B0604030504040204" pitchFamily="50" charset="-128"/>
                <a:ea typeface="メイリオ" panose="020B0604030504040204" pitchFamily="50" charset="-128"/>
              </a:rPr>
            </a:br>
            <a:r>
              <a:rPr kumimoji="1" lang="ja-JP" altLang="en-US" sz="2000" dirty="0" smtClean="0">
                <a:latin typeface="メイリオ" panose="020B0604030504040204" pitchFamily="50" charset="-128"/>
                <a:ea typeface="メイリオ" panose="020B0604030504040204" pitchFamily="50" charset="-128"/>
              </a:rPr>
              <a:t>の数式が入ります。</a:t>
            </a:r>
            <a:br>
              <a:rPr kumimoji="1" lang="ja-JP" altLang="en-US" sz="2000" dirty="0" smtClean="0">
                <a:latin typeface="メイリオ" panose="020B0604030504040204" pitchFamily="50" charset="-128"/>
                <a:ea typeface="メイリオ" panose="020B0604030504040204" pitchFamily="50" charset="-128"/>
              </a:rPr>
            </a:br>
            <a:r>
              <a:rPr kumimoji="1" lang="ja-JP" altLang="en-US" sz="2000" dirty="0" smtClean="0">
                <a:latin typeface="メイリオ" panose="020B0604030504040204" pitchFamily="50" charset="-128"/>
                <a:ea typeface="メイリオ" panose="020B0604030504040204" pitchFamily="50" charset="-128"/>
              </a:rPr>
              <a:t>それを下のセルにコピーします。</a:t>
            </a:r>
          </a:p>
        </p:txBody>
      </p:sp>
      <p:pic>
        <p:nvPicPr>
          <p:cNvPr id="4" name="図 3"/>
          <p:cNvPicPr>
            <a:picLocks noChangeAspect="1"/>
          </p:cNvPicPr>
          <p:nvPr/>
        </p:nvPicPr>
        <p:blipFill>
          <a:blip r:embed="rId3"/>
          <a:stretch>
            <a:fillRect/>
          </a:stretch>
        </p:blipFill>
        <p:spPr>
          <a:xfrm>
            <a:off x="381000" y="3237160"/>
            <a:ext cx="3648075" cy="2505075"/>
          </a:xfrm>
          <a:prstGeom prst="rect">
            <a:avLst/>
          </a:prstGeom>
        </p:spPr>
      </p:pic>
      <p:pic>
        <p:nvPicPr>
          <p:cNvPr id="5" name="図 4"/>
          <p:cNvPicPr>
            <a:picLocks noChangeAspect="1"/>
          </p:cNvPicPr>
          <p:nvPr/>
        </p:nvPicPr>
        <p:blipFill>
          <a:blip r:embed="rId4"/>
          <a:stretch>
            <a:fillRect/>
          </a:stretch>
        </p:blipFill>
        <p:spPr>
          <a:xfrm>
            <a:off x="4418806" y="3314164"/>
            <a:ext cx="3543300" cy="2419350"/>
          </a:xfrm>
          <a:prstGeom prst="rect">
            <a:avLst/>
          </a:prstGeom>
        </p:spPr>
      </p:pic>
      <p:sp>
        <p:nvSpPr>
          <p:cNvPr id="8" name="テキスト ボックス 7"/>
          <p:cNvSpPr txBox="1"/>
          <p:nvPr/>
        </p:nvSpPr>
        <p:spPr>
          <a:xfrm>
            <a:off x="414020" y="5800753"/>
            <a:ext cx="3937317" cy="1015663"/>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C14</a:t>
            </a:r>
            <a:r>
              <a:rPr kumimoji="1" lang="ja-JP" altLang="en-US" sz="2000" dirty="0" smtClean="0">
                <a:latin typeface="メイリオ" panose="020B0604030504040204" pitchFamily="50" charset="-128"/>
                <a:ea typeface="メイリオ" panose="020B0604030504040204" pitchFamily="50" charset="-128"/>
              </a:rPr>
              <a:t>のセルには領域</a:t>
            </a:r>
            <a:r>
              <a:rPr lang="en-US" altLang="ja-JP" sz="2000" dirty="0" smtClean="0">
                <a:latin typeface="メイリオ" panose="020B0604030504040204" pitchFamily="50" charset="-128"/>
                <a:ea typeface="メイリオ" panose="020B0604030504040204" pitchFamily="50" charset="-128"/>
              </a:rPr>
              <a:t>C4:C15</a:t>
            </a:r>
            <a:r>
              <a:rPr lang="ja-JP" altLang="en-US" sz="2000" dirty="0" smtClean="0">
                <a:latin typeface="メイリオ" panose="020B0604030504040204" pitchFamily="50" charset="-128"/>
                <a:ea typeface="メイリオ" panose="020B0604030504040204" pitchFamily="50" charset="-128"/>
              </a:rPr>
              <a:t>の合計を求める </a:t>
            </a:r>
            <a:r>
              <a:rPr lang="en-US" altLang="ja-JP" sz="2000" dirty="0" smtClean="0">
                <a:solidFill>
                  <a:srgbClr val="FF0000"/>
                </a:solidFill>
                <a:latin typeface="メイリオ" panose="020B0604030504040204" pitchFamily="50" charset="-128"/>
                <a:ea typeface="メイリオ" panose="020B0604030504040204" pitchFamily="50" charset="-128"/>
              </a:rPr>
              <a:t>=SUM(C4:C15)</a:t>
            </a:r>
            <a:r>
              <a:rPr lang="ja-JP" altLang="en-US" sz="2000" dirty="0" smtClean="0">
                <a:latin typeface="メイリオ" panose="020B0604030504040204" pitchFamily="50" charset="-128"/>
                <a:ea typeface="メイリオ" panose="020B0604030504040204" pitchFamily="50" charset="-128"/>
              </a:rPr>
              <a:t>の式が入ります。</a:t>
            </a:r>
            <a:endParaRPr kumimoji="1" lang="ja-JP" altLang="en-US" sz="2000" dirty="0" smtClean="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4565015" y="5742235"/>
            <a:ext cx="3937317" cy="1015663"/>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C14</a:t>
            </a:r>
            <a:r>
              <a:rPr kumimoji="1" lang="ja-JP" altLang="en-US" sz="2000" dirty="0" smtClean="0">
                <a:latin typeface="メイリオ" panose="020B0604030504040204" pitchFamily="50" charset="-128"/>
                <a:ea typeface="メイリオ" panose="020B0604030504040204" pitchFamily="50" charset="-128"/>
              </a:rPr>
              <a:t>のセルには領域</a:t>
            </a:r>
            <a:r>
              <a:rPr lang="en-US" altLang="ja-JP" sz="2000" dirty="0" smtClean="0">
                <a:latin typeface="メイリオ" panose="020B0604030504040204" pitchFamily="50" charset="-128"/>
                <a:ea typeface="メイリオ" panose="020B0604030504040204" pitchFamily="50" charset="-128"/>
              </a:rPr>
              <a:t>C4:C15</a:t>
            </a:r>
            <a:r>
              <a:rPr lang="ja-JP" altLang="en-US" sz="2000" dirty="0" smtClean="0">
                <a:latin typeface="メイリオ" panose="020B0604030504040204" pitchFamily="50" charset="-128"/>
                <a:ea typeface="メイリオ" panose="020B0604030504040204" pitchFamily="50" charset="-128"/>
              </a:rPr>
              <a:t>の最大値を求める </a:t>
            </a:r>
            <a:r>
              <a:rPr lang="en-US" altLang="ja-JP" sz="2000" dirty="0" smtClean="0">
                <a:solidFill>
                  <a:srgbClr val="FF0000"/>
                </a:solidFill>
                <a:latin typeface="メイリオ" panose="020B0604030504040204" pitchFamily="50" charset="-128"/>
                <a:ea typeface="メイリオ" panose="020B0604030504040204" pitchFamily="50" charset="-128"/>
              </a:rPr>
              <a:t>=MAX(C4:C15)</a:t>
            </a:r>
            <a:r>
              <a:rPr lang="ja-JP" altLang="en-US" sz="2000" dirty="0" smtClean="0">
                <a:latin typeface="メイリオ" panose="020B0604030504040204" pitchFamily="50" charset="-128"/>
                <a:ea typeface="メイリオ" panose="020B0604030504040204" pitchFamily="50" charset="-128"/>
              </a:rPr>
              <a:t>の式が入ります。</a:t>
            </a:r>
            <a:endParaRPr kumimoji="1" lang="ja-JP" altLang="en-US" sz="20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450419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a:solidFill>
                  <a:srgbClr val="FF0000"/>
                </a:solidFill>
                <a:latin typeface="メイリオ" panose="020B0604030504040204" pitchFamily="50" charset="-128"/>
                <a:ea typeface="メイリオ" panose="020B0604030504040204" pitchFamily="50" charset="-128"/>
              </a:rPr>
              <a:t>課題シート</a:t>
            </a: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個別</a:t>
            </a:r>
            <a:r>
              <a:rPr lang="ja-JP" altLang="en-US" sz="2800" dirty="0" smtClean="0">
                <a:latin typeface="メイリオ" panose="020B0604030504040204" pitchFamily="50" charset="-128"/>
                <a:ea typeface="メイリオ" panose="020B0604030504040204" pitchFamily="50" charset="-128"/>
              </a:rPr>
              <a:t>確認</a:t>
            </a:r>
            <a:r>
              <a:rPr lang="en-US" altLang="ja-JP" sz="2800" dirty="0" smtClean="0">
                <a:latin typeface="メイリオ" panose="020B0604030504040204" pitchFamily="50" charset="-128"/>
                <a:ea typeface="メイリオ" panose="020B0604030504040204" pitchFamily="50" charset="-128"/>
              </a:rPr>
              <a:t>(2</a:t>
            </a:r>
            <a:r>
              <a:rPr lang="en-US" altLang="ja-JP" sz="2800" dirty="0" smtClean="0">
                <a:solidFill>
                  <a:srgbClr val="000000"/>
                </a:solidFill>
                <a:latin typeface="メイリオ" panose="020B0604030504040204" pitchFamily="50" charset="-128"/>
                <a:ea typeface="メイリオ" panose="020B0604030504040204" pitchFamily="50" charset="-128"/>
              </a:rPr>
              <a:t>)</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228600" y="645140"/>
            <a:ext cx="8763000" cy="830997"/>
          </a:xfrm>
          <a:prstGeom prst="rect">
            <a:avLst/>
          </a:prstGeom>
          <a:noFill/>
        </p:spPr>
        <p:txBody>
          <a:bodyPr wrap="square" rtlCol="0">
            <a:spAutoFit/>
          </a:bodyPr>
          <a:lstStyle/>
          <a:p>
            <a:pPr lvl="0" algn="l">
              <a:defRPr/>
            </a:pPr>
            <a:r>
              <a:rPr lang="ja-JP" altLang="en-US" sz="2400" dirty="0">
                <a:solidFill>
                  <a:srgbClr val="FF0000"/>
                </a:solidFill>
                <a:latin typeface="メイリオ" panose="020B0604030504040204" pitchFamily="50" charset="-128"/>
                <a:ea typeface="メイリオ" panose="020B0604030504040204" pitchFamily="50" charset="-128"/>
              </a:rPr>
              <a:t>支払い金額計算</a:t>
            </a:r>
            <a:r>
              <a:rPr lang="en-US" altLang="ja-JP" sz="2400" dirty="0">
                <a:solidFill>
                  <a:srgbClr val="FF0000"/>
                </a:solidFill>
                <a:latin typeface="メイリオ" panose="020B0604030504040204" pitchFamily="50" charset="-128"/>
                <a:ea typeface="メイリオ" panose="020B0604030504040204" pitchFamily="50" charset="-128"/>
              </a:rPr>
              <a:t>(</a:t>
            </a:r>
            <a:r>
              <a:rPr lang="ja-JP" altLang="en-US" sz="2400" dirty="0">
                <a:solidFill>
                  <a:srgbClr val="FF0000"/>
                </a:solidFill>
                <a:latin typeface="メイリオ" panose="020B0604030504040204" pitchFamily="50" charset="-128"/>
                <a:ea typeface="メイリオ" panose="020B0604030504040204" pitchFamily="50" charset="-128"/>
              </a:rPr>
              <a:t>消費税含む</a:t>
            </a:r>
            <a:r>
              <a:rPr lang="en-US" altLang="ja-JP" sz="2400" dirty="0" smtClean="0">
                <a:solidFill>
                  <a:srgbClr val="FF0000"/>
                </a:solidFill>
                <a:latin typeface="メイリオ" panose="020B0604030504040204" pitchFamily="50" charset="-128"/>
                <a:ea typeface="メイリオ" panose="020B0604030504040204" pitchFamily="50" charset="-128"/>
              </a:rPr>
              <a:t>)</a:t>
            </a:r>
            <a:br>
              <a:rPr lang="en-US" altLang="ja-JP" sz="2400" dirty="0" smtClean="0">
                <a:solidFill>
                  <a:srgbClr val="FF0000"/>
                </a:solidFill>
                <a:latin typeface="メイリオ" panose="020B0604030504040204" pitchFamily="50" charset="-128"/>
                <a:ea typeface="メイリオ" panose="020B0604030504040204" pitchFamily="50" charset="-128"/>
              </a:rPr>
            </a:br>
            <a:r>
              <a:rPr lang="en-US" altLang="ja-JP"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相対</a:t>
            </a:r>
            <a:r>
              <a:rPr lang="ja-JP" altLang="en-US" sz="2400" dirty="0">
                <a:latin typeface="メイリオ" panose="020B0604030504040204" pitchFamily="50" charset="-128"/>
                <a:ea typeface="メイリオ" panose="020B0604030504040204" pitchFamily="50" charset="-128"/>
              </a:rPr>
              <a:t>参照</a:t>
            </a:r>
            <a:r>
              <a:rPr lang="ja-JP" altLang="en-US" sz="2400" dirty="0" smtClean="0">
                <a:latin typeface="メイリオ" panose="020B0604030504040204" pitchFamily="50" charset="-128"/>
                <a:ea typeface="メイリオ" panose="020B0604030504040204" pitchFamily="50" charset="-128"/>
              </a:rPr>
              <a:t>と絶対参照</a:t>
            </a:r>
            <a:endParaRPr kumimoji="1" lang="ja-JP" altLang="en-US" sz="2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398463" y="5195947"/>
            <a:ext cx="7923212" cy="1323439"/>
          </a:xfrm>
          <a:prstGeom prst="rect">
            <a:avLst/>
          </a:prstGeom>
          <a:noFill/>
        </p:spPr>
        <p:txBody>
          <a:bodyPr wrap="square" rtlCol="0">
            <a:spAutoFit/>
          </a:bodyPr>
          <a:lstStyle/>
          <a:p>
            <a:pPr algn="l"/>
            <a:r>
              <a:rPr lang="en-US" altLang="ja-JP" sz="2000" dirty="0" smtClean="0">
                <a:latin typeface="メイリオ" panose="020B0604030504040204" pitchFamily="50" charset="-128"/>
                <a:ea typeface="メイリオ" panose="020B0604030504040204" pitchFamily="50" charset="-128"/>
              </a:rPr>
              <a:t>F24</a:t>
            </a:r>
            <a:r>
              <a:rPr kumimoji="1" lang="ja-JP" altLang="en-US" sz="2000" dirty="0" smtClean="0">
                <a:latin typeface="メイリオ" panose="020B0604030504040204" pitchFamily="50" charset="-128"/>
                <a:ea typeface="メイリオ" panose="020B0604030504040204" pitchFamily="50" charset="-128"/>
              </a:rPr>
              <a:t>のセルに数式を指定する時に</a:t>
            </a:r>
            <a:br>
              <a:rPr kumimoji="1" lang="ja-JP" altLang="en-US" sz="2000" dirty="0" smtClean="0">
                <a:latin typeface="メイリオ" panose="020B0604030504040204" pitchFamily="50" charset="-128"/>
                <a:ea typeface="メイリオ" panose="020B0604030504040204" pitchFamily="50" charset="-128"/>
              </a:rPr>
            </a:br>
            <a:r>
              <a:rPr kumimoji="1" lang="en-US" altLang="ja-JP" sz="2000" dirty="0" smtClean="0">
                <a:solidFill>
                  <a:srgbClr val="FF0000"/>
                </a:solidFill>
                <a:latin typeface="メイリオ" panose="020B0604030504040204" pitchFamily="50" charset="-128"/>
                <a:ea typeface="メイリオ" panose="020B0604030504040204" pitchFamily="50" charset="-128"/>
              </a:rPr>
              <a:t>=E24*$C$21</a:t>
            </a:r>
            <a:r>
              <a:rPr kumimoji="1" lang="ja-JP" altLang="en-US" sz="2000" dirty="0" smtClean="0">
                <a:solidFill>
                  <a:schemeClr val="accent4"/>
                </a:solidFill>
                <a:latin typeface="メイリオ" panose="020B0604030504040204" pitchFamily="50" charset="-128"/>
                <a:ea typeface="メイリオ" panose="020B0604030504040204" pitchFamily="50" charset="-128"/>
              </a:rPr>
              <a:t/>
            </a:r>
            <a:br>
              <a:rPr kumimoji="1" lang="ja-JP" altLang="en-US" sz="2000" dirty="0" smtClean="0">
                <a:solidFill>
                  <a:schemeClr val="accent4"/>
                </a:solidFill>
                <a:latin typeface="メイリオ" panose="020B0604030504040204" pitchFamily="50" charset="-128"/>
                <a:ea typeface="メイリオ" panose="020B0604030504040204" pitchFamily="50" charset="-128"/>
              </a:rPr>
            </a:br>
            <a:r>
              <a:rPr kumimoji="1" lang="ja-JP" altLang="en-US" sz="2000" dirty="0" smtClean="0">
                <a:latin typeface="メイリオ" panose="020B0604030504040204" pitchFamily="50" charset="-128"/>
                <a:ea typeface="メイリオ" panose="020B0604030504040204" pitchFamily="50" charset="-128"/>
              </a:rPr>
              <a:t>の</a:t>
            </a:r>
            <a:r>
              <a:rPr lang="ja-JP" altLang="en-US" sz="2000" dirty="0" smtClean="0">
                <a:latin typeface="メイリオ" panose="020B0604030504040204" pitchFamily="50" charset="-128"/>
                <a:ea typeface="メイリオ" panose="020B0604030504040204" pitchFamily="50" charset="-128"/>
              </a:rPr>
              <a:t>ように、消費税の</a:t>
            </a:r>
            <a:r>
              <a:rPr lang="ja-JP" altLang="en-US" sz="2000" dirty="0">
                <a:latin typeface="メイリオ" panose="020B0604030504040204" pitchFamily="50" charset="-128"/>
                <a:ea typeface="メイリオ" panose="020B0604030504040204" pitchFamily="50" charset="-128"/>
              </a:rPr>
              <a:t>セル</a:t>
            </a:r>
            <a:r>
              <a:rPr lang="ja-JP" altLang="en-US" sz="2000" dirty="0" smtClean="0">
                <a:latin typeface="メイリオ" panose="020B0604030504040204" pitchFamily="50" charset="-128"/>
                <a:ea typeface="メイリオ" panose="020B0604030504040204" pitchFamily="50" charset="-128"/>
              </a:rPr>
              <a:t>を絶対参照にして指定することがポイントです。</a:t>
            </a:r>
            <a:r>
              <a:rPr kumimoji="1" lang="ja-JP" altLang="en-US" sz="2000" dirty="0" smtClean="0">
                <a:latin typeface="メイリオ" panose="020B0604030504040204" pitchFamily="50" charset="-128"/>
                <a:ea typeface="メイリオ" panose="020B0604030504040204" pitchFamily="50" charset="-128"/>
              </a:rPr>
              <a:t>下のセルにコピーしても、</a:t>
            </a:r>
            <a:r>
              <a:rPr kumimoji="1" lang="en-US" altLang="ja-JP" sz="2000" dirty="0" smtClean="0">
                <a:solidFill>
                  <a:srgbClr val="FF0000"/>
                </a:solidFill>
                <a:latin typeface="メイリオ" panose="020B0604030504040204" pitchFamily="50" charset="-128"/>
                <a:ea typeface="メイリオ" panose="020B0604030504040204" pitchFamily="50" charset="-128"/>
              </a:rPr>
              <a:t>$C$21</a:t>
            </a:r>
            <a:r>
              <a:rPr kumimoji="1" lang="ja-JP" altLang="en-US" sz="2000" dirty="0" smtClean="0">
                <a:latin typeface="メイリオ" panose="020B0604030504040204" pitchFamily="50" charset="-128"/>
                <a:ea typeface="メイリオ" panose="020B0604030504040204" pitchFamily="50" charset="-128"/>
              </a:rPr>
              <a:t>は変わりません。</a:t>
            </a:r>
          </a:p>
        </p:txBody>
      </p:sp>
      <p:pic>
        <p:nvPicPr>
          <p:cNvPr id="2" name="図 1"/>
          <p:cNvPicPr>
            <a:picLocks noChangeAspect="1"/>
          </p:cNvPicPr>
          <p:nvPr/>
        </p:nvPicPr>
        <p:blipFill>
          <a:blip r:embed="rId2"/>
          <a:stretch>
            <a:fillRect/>
          </a:stretch>
        </p:blipFill>
        <p:spPr>
          <a:xfrm>
            <a:off x="703262" y="1476137"/>
            <a:ext cx="6840538" cy="3581013"/>
          </a:xfrm>
          <a:prstGeom prst="rect">
            <a:avLst/>
          </a:prstGeom>
        </p:spPr>
      </p:pic>
    </p:spTree>
    <p:extLst>
      <p:ext uri="{BB962C8B-B14F-4D97-AF65-F5344CB8AC3E}">
        <p14:creationId xmlns:p14="http://schemas.microsoft.com/office/powerpoint/2010/main" val="26729079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a:solidFill>
                  <a:srgbClr val="FF0000"/>
                </a:solidFill>
                <a:latin typeface="メイリオ" panose="020B0604030504040204" pitchFamily="50" charset="-128"/>
                <a:ea typeface="メイリオ" panose="020B0604030504040204" pitchFamily="50" charset="-128"/>
              </a:rPr>
              <a:t>課題シート</a:t>
            </a: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個別</a:t>
            </a:r>
            <a:r>
              <a:rPr lang="ja-JP" altLang="en-US" sz="2800" dirty="0" smtClean="0">
                <a:latin typeface="メイリオ" panose="020B0604030504040204" pitchFamily="50" charset="-128"/>
                <a:ea typeface="メイリオ" panose="020B0604030504040204" pitchFamily="50" charset="-128"/>
              </a:rPr>
              <a:t>確認</a:t>
            </a:r>
            <a:r>
              <a:rPr lang="en-US" altLang="ja-JP" sz="2800" dirty="0" smtClean="0">
                <a:latin typeface="メイリオ" panose="020B0604030504040204" pitchFamily="50" charset="-128"/>
                <a:ea typeface="メイリオ" panose="020B0604030504040204" pitchFamily="50" charset="-128"/>
              </a:rPr>
              <a:t>(3</a:t>
            </a:r>
            <a:r>
              <a:rPr lang="en-US" altLang="ja-JP" sz="2800" dirty="0" smtClean="0">
                <a:solidFill>
                  <a:srgbClr val="000000"/>
                </a:solidFill>
                <a:latin typeface="メイリオ" panose="020B0604030504040204" pitchFamily="50" charset="-128"/>
                <a:ea typeface="メイリオ" panose="020B0604030504040204" pitchFamily="50" charset="-128"/>
              </a:rPr>
              <a:t>)</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228600" y="645140"/>
            <a:ext cx="8763000" cy="830997"/>
          </a:xfrm>
          <a:prstGeom prst="rect">
            <a:avLst/>
          </a:prstGeom>
          <a:noFill/>
        </p:spPr>
        <p:txBody>
          <a:bodyPr wrap="square" rtlCol="0">
            <a:spAutoFit/>
          </a:bodyPr>
          <a:lstStyle/>
          <a:p>
            <a:pPr lvl="0" algn="l">
              <a:defRPr/>
            </a:pPr>
            <a:r>
              <a:rPr lang="ja-JP" altLang="en-US" sz="2400" dirty="0" smtClean="0">
                <a:solidFill>
                  <a:srgbClr val="FF0000"/>
                </a:solidFill>
                <a:latin typeface="メイリオ" panose="020B0604030504040204" pitchFamily="50" charset="-128"/>
                <a:ea typeface="メイリオ" panose="020B0604030504040204" pitchFamily="50" charset="-128"/>
              </a:rPr>
              <a:t>出勤日数</a:t>
            </a:r>
            <a:r>
              <a:rPr lang="en-US" altLang="ja-JP" sz="2400" dirty="0" smtClean="0">
                <a:solidFill>
                  <a:srgbClr val="FF0000"/>
                </a:solidFill>
                <a:latin typeface="メイリオ" panose="020B0604030504040204" pitchFamily="50" charset="-128"/>
                <a:ea typeface="メイリオ" panose="020B0604030504040204" pitchFamily="50" charset="-128"/>
              </a:rPr>
              <a:t/>
            </a:r>
            <a:br>
              <a:rPr lang="en-US" altLang="ja-JP" sz="2400" dirty="0" smtClean="0">
                <a:solidFill>
                  <a:srgbClr val="FF0000"/>
                </a:solidFill>
                <a:latin typeface="メイリオ" panose="020B0604030504040204" pitchFamily="50" charset="-128"/>
                <a:ea typeface="メイリオ" panose="020B0604030504040204" pitchFamily="50" charset="-128"/>
              </a:rPr>
            </a:br>
            <a:r>
              <a:rPr lang="en-US" altLang="ja-JP"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数値と文字</a:t>
            </a:r>
            <a:r>
              <a:rPr lang="en-US" altLang="ja-JP" sz="2400" dirty="0" smtClean="0">
                <a:latin typeface="メイリオ" panose="020B0604030504040204" pitchFamily="50" charset="-128"/>
                <a:ea typeface="メイリオ" panose="020B0604030504040204" pitchFamily="50" charset="-128"/>
              </a:rPr>
              <a:t>(</a:t>
            </a:r>
            <a:r>
              <a:rPr lang="ja-JP" altLang="en-US" sz="2400" dirty="0" smtClean="0">
                <a:latin typeface="メイリオ" panose="020B0604030504040204" pitchFamily="50" charset="-128"/>
                <a:ea typeface="メイリオ" panose="020B0604030504040204" pitchFamily="50" charset="-128"/>
              </a:rPr>
              <a:t>数字含む</a:t>
            </a:r>
            <a:r>
              <a:rPr lang="en-US" altLang="ja-JP" sz="2400" dirty="0" smtClean="0">
                <a:latin typeface="メイリオ" panose="020B0604030504040204" pitchFamily="50" charset="-128"/>
                <a:ea typeface="メイリオ" panose="020B0604030504040204" pitchFamily="50" charset="-128"/>
              </a:rPr>
              <a:t>)</a:t>
            </a:r>
            <a:endParaRPr kumimoji="1" lang="ja-JP" altLang="en-US" sz="2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449897" y="4724400"/>
            <a:ext cx="8008304" cy="1631216"/>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Excel</a:t>
            </a:r>
            <a:r>
              <a:rPr kumimoji="1" lang="ja-JP" altLang="en-US" sz="2000" dirty="0" smtClean="0">
                <a:latin typeface="メイリオ" panose="020B0604030504040204" pitchFamily="50" charset="-128"/>
                <a:ea typeface="メイリオ" panose="020B0604030504040204" pitchFamily="50" charset="-128"/>
              </a:rPr>
              <a:t>ではセルの中身が数値なのか文字なのか厳密に区別しています。この課題で</a:t>
            </a:r>
            <a:r>
              <a:rPr kumimoji="1" lang="en-US" altLang="ja-JP" sz="2000" dirty="0" smtClean="0">
                <a:solidFill>
                  <a:srgbClr val="FF0000"/>
                </a:solidFill>
                <a:latin typeface="メイリオ" panose="020B0604030504040204" pitchFamily="50" charset="-128"/>
                <a:ea typeface="メイリオ" panose="020B0604030504040204" pitchFamily="50" charset="-128"/>
              </a:rPr>
              <a:t>COUNT()</a:t>
            </a:r>
            <a:r>
              <a:rPr kumimoji="1" lang="ja-JP" altLang="en-US" sz="2000" dirty="0" smtClean="0">
                <a:latin typeface="メイリオ" panose="020B0604030504040204" pitchFamily="50" charset="-128"/>
                <a:ea typeface="メイリオ" panose="020B0604030504040204" pitchFamily="50" charset="-128"/>
              </a:rPr>
              <a:t>関数は指定した領域の中の数値の数を数えますが、</a:t>
            </a:r>
            <a:r>
              <a:rPr kumimoji="1" lang="en-US" altLang="ja-JP" sz="2000" dirty="0" smtClean="0">
                <a:solidFill>
                  <a:srgbClr val="FF0000"/>
                </a:solidFill>
                <a:latin typeface="メイリオ" panose="020B0604030504040204" pitchFamily="50" charset="-128"/>
                <a:ea typeface="メイリオ" panose="020B0604030504040204" pitchFamily="50" charset="-128"/>
              </a:rPr>
              <a:t>COUNTA()</a:t>
            </a:r>
            <a:r>
              <a:rPr kumimoji="1" lang="ja-JP" altLang="en-US" sz="2000" dirty="0" smtClean="0">
                <a:latin typeface="メイリオ" panose="020B0604030504040204" pitchFamily="50" charset="-128"/>
                <a:ea typeface="メイリオ" panose="020B0604030504040204" pitchFamily="50" charset="-128"/>
              </a:rPr>
              <a:t>関数は、数値と文字を数を数えます。</a:t>
            </a:r>
            <a:br>
              <a:rPr kumimoji="1" lang="ja-JP" altLang="en-US" sz="2000" dirty="0" smtClean="0">
                <a:latin typeface="メイリオ" panose="020B0604030504040204" pitchFamily="50" charset="-128"/>
                <a:ea typeface="メイリオ" panose="020B0604030504040204" pitchFamily="50" charset="-128"/>
              </a:rPr>
            </a:br>
            <a:r>
              <a:rPr kumimoji="1" lang="ja-JP" altLang="en-US" sz="2000" dirty="0" smtClean="0">
                <a:latin typeface="メイリオ" panose="020B0604030504040204" pitchFamily="50" charset="-128"/>
                <a:ea typeface="メイリオ" panose="020B0604030504040204" pitchFamily="50" charset="-128"/>
              </a:rPr>
              <a:t>一般に</a:t>
            </a:r>
            <a:r>
              <a:rPr kumimoji="1" lang="en-US" altLang="ja-JP" sz="2000" dirty="0" smtClean="0">
                <a:solidFill>
                  <a:srgbClr val="FF0000"/>
                </a:solidFill>
                <a:latin typeface="メイリオ" panose="020B0604030504040204" pitchFamily="50" charset="-128"/>
                <a:ea typeface="メイリオ" panose="020B0604030504040204" pitchFamily="50" charset="-128"/>
              </a:rPr>
              <a:t>SUM()</a:t>
            </a:r>
            <a:r>
              <a:rPr kumimoji="1" lang="ja-JP" altLang="en-US" sz="2000" dirty="0" smtClean="0">
                <a:latin typeface="メイリオ" panose="020B0604030504040204" pitchFamily="50" charset="-128"/>
                <a:ea typeface="メイリオ" panose="020B0604030504040204" pitchFamily="50" charset="-128"/>
              </a:rPr>
              <a:t>関数や</a:t>
            </a:r>
            <a:r>
              <a:rPr kumimoji="1" lang="en-US" altLang="ja-JP" sz="2000" dirty="0" smtClean="0">
                <a:solidFill>
                  <a:srgbClr val="FF0000"/>
                </a:solidFill>
                <a:latin typeface="メイリオ" panose="020B0604030504040204" pitchFamily="50" charset="-128"/>
                <a:ea typeface="メイリオ" panose="020B0604030504040204" pitchFamily="50" charset="-128"/>
              </a:rPr>
              <a:t>AVERAGE()</a:t>
            </a:r>
            <a:r>
              <a:rPr kumimoji="1" lang="ja-JP" altLang="en-US" sz="2000" dirty="0" smtClean="0">
                <a:latin typeface="メイリオ" panose="020B0604030504040204" pitchFamily="50" charset="-128"/>
                <a:ea typeface="メイリオ" panose="020B0604030504040204" pitchFamily="50" charset="-128"/>
              </a:rPr>
              <a:t>関数は数値のセルだけを対象に計算します。</a:t>
            </a:r>
          </a:p>
        </p:txBody>
      </p:sp>
      <p:pic>
        <p:nvPicPr>
          <p:cNvPr id="3" name="図 2"/>
          <p:cNvPicPr>
            <a:picLocks noChangeAspect="1"/>
          </p:cNvPicPr>
          <p:nvPr/>
        </p:nvPicPr>
        <p:blipFill>
          <a:blip r:embed="rId2"/>
          <a:stretch>
            <a:fillRect/>
          </a:stretch>
        </p:blipFill>
        <p:spPr>
          <a:xfrm>
            <a:off x="434657" y="1491377"/>
            <a:ext cx="6829425" cy="2181225"/>
          </a:xfrm>
          <a:prstGeom prst="rect">
            <a:avLst/>
          </a:prstGeom>
        </p:spPr>
      </p:pic>
      <p:sp>
        <p:nvSpPr>
          <p:cNvPr id="7" name="テキスト ボックス 6"/>
          <p:cNvSpPr txBox="1"/>
          <p:nvPr/>
        </p:nvSpPr>
        <p:spPr>
          <a:xfrm>
            <a:off x="2369820" y="4051042"/>
            <a:ext cx="6621780" cy="707886"/>
          </a:xfrm>
          <a:prstGeom prst="rect">
            <a:avLst/>
          </a:prstGeom>
          <a:noFill/>
        </p:spPr>
        <p:txBody>
          <a:bodyPr wrap="square" rtlCol="0">
            <a:spAutoFit/>
          </a:bodyPr>
          <a:lstStyle/>
          <a:p>
            <a:pPr algn="l"/>
            <a:r>
              <a:rPr kumimoji="1" lang="en-US" altLang="ja-JP" sz="2000" dirty="0" smtClean="0">
                <a:solidFill>
                  <a:srgbClr val="FF0000"/>
                </a:solidFill>
                <a:latin typeface="メイリオ" panose="020B0604030504040204" pitchFamily="50" charset="-128"/>
                <a:ea typeface="メイリオ" panose="020B0604030504040204" pitchFamily="50" charset="-128"/>
              </a:rPr>
              <a:t>=COUNT(C36:F36</a:t>
            </a:r>
            <a:r>
              <a:rPr lang="en-US" altLang="ja-JP" sz="2000" dirty="0">
                <a:solidFill>
                  <a:srgbClr val="FF0000"/>
                </a:solidFill>
                <a:latin typeface="メイリオ" panose="020B0604030504040204" pitchFamily="50" charset="-128"/>
                <a:ea typeface="メイリオ" panose="020B0604030504040204" pitchFamily="50" charset="-128"/>
              </a:rPr>
              <a:t>) </a:t>
            </a:r>
            <a:r>
              <a:rPr lang="en-US" altLang="ja-JP" sz="2000" dirty="0" smtClean="0">
                <a:solidFill>
                  <a:srgbClr val="FF0000"/>
                </a:solidFill>
                <a:latin typeface="メイリオ" panose="020B0604030504040204" pitchFamily="50" charset="-128"/>
                <a:ea typeface="メイリオ" panose="020B0604030504040204" pitchFamily="50" charset="-128"/>
              </a:rPr>
              <a:t>       =COUNTA(C36:F36)-G36   </a:t>
            </a:r>
            <a:endParaRPr lang="ja-JP" altLang="en-US" sz="2000" dirty="0">
              <a:latin typeface="メイリオ" panose="020B0604030504040204" pitchFamily="50" charset="-128"/>
              <a:ea typeface="メイリオ" panose="020B0604030504040204" pitchFamily="50" charset="-128"/>
            </a:endParaRPr>
          </a:p>
          <a:p>
            <a:pPr algn="l"/>
            <a:r>
              <a:rPr kumimoji="1" lang="en-US" altLang="ja-JP" sz="2000" dirty="0" smtClean="0">
                <a:solidFill>
                  <a:srgbClr val="FF0000"/>
                </a:solidFill>
                <a:latin typeface="メイリオ" panose="020B0604030504040204" pitchFamily="50" charset="-128"/>
                <a:ea typeface="メイリオ" panose="020B0604030504040204" pitchFamily="50" charset="-128"/>
              </a:rPr>
              <a:t> </a:t>
            </a:r>
            <a:endParaRPr kumimoji="1" lang="ja-JP" altLang="en-US" sz="2000" dirty="0" smtClean="0">
              <a:latin typeface="メイリオ" panose="020B0604030504040204" pitchFamily="50" charset="-128"/>
              <a:ea typeface="メイリオ" panose="020B0604030504040204" pitchFamily="50" charset="-128"/>
            </a:endParaRPr>
          </a:p>
        </p:txBody>
      </p:sp>
      <p:cxnSp>
        <p:nvCxnSpPr>
          <p:cNvPr id="6" name="直線矢印コネクタ 5"/>
          <p:cNvCxnSpPr/>
          <p:nvPr/>
        </p:nvCxnSpPr>
        <p:spPr bwMode="auto">
          <a:xfrm flipV="1">
            <a:off x="3505200" y="2623751"/>
            <a:ext cx="2667000" cy="1427291"/>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矢印コネクタ 9"/>
          <p:cNvCxnSpPr/>
          <p:nvPr/>
        </p:nvCxnSpPr>
        <p:spPr bwMode="auto">
          <a:xfrm flipH="1" flipV="1">
            <a:off x="6858000" y="2766107"/>
            <a:ext cx="406082" cy="1284935"/>
          </a:xfrm>
          <a:prstGeom prst="straightConnector1">
            <a:avLst/>
          </a:prstGeom>
          <a:solidFill>
            <a:schemeClr val="accent1"/>
          </a:solidFill>
          <a:ln w="254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807763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a:solidFill>
                  <a:srgbClr val="FF0000"/>
                </a:solidFill>
                <a:latin typeface="メイリオ" panose="020B0604030504040204" pitchFamily="50" charset="-128"/>
                <a:ea typeface="メイリオ" panose="020B0604030504040204" pitchFamily="50" charset="-128"/>
              </a:rPr>
              <a:t>課題シート</a:t>
            </a:r>
            <a:r>
              <a:rPr lang="en-US" altLang="ja-JP" sz="2800" dirty="0">
                <a:solidFill>
                  <a:srgbClr val="FF0000"/>
                </a:solidFill>
                <a:latin typeface="メイリオ" panose="020B0604030504040204" pitchFamily="50" charset="-128"/>
                <a:ea typeface="メイリオ" panose="020B0604030504040204" pitchFamily="50" charset="-128"/>
              </a:rPr>
              <a:t>1</a:t>
            </a:r>
            <a:r>
              <a:rPr lang="ja-JP" altLang="en-US" sz="2800" dirty="0" smtClean="0">
                <a:latin typeface="メイリオ" panose="020B0604030504040204" pitchFamily="50" charset="-128"/>
                <a:ea typeface="メイリオ" panose="020B0604030504040204" pitchFamily="50" charset="-128"/>
              </a:rPr>
              <a:t>の</a:t>
            </a:r>
            <a:r>
              <a:rPr lang="ja-JP" altLang="en-US" sz="2800" dirty="0">
                <a:latin typeface="メイリオ" panose="020B0604030504040204" pitchFamily="50" charset="-128"/>
                <a:ea typeface="メイリオ" panose="020B0604030504040204" pitchFamily="50" charset="-128"/>
              </a:rPr>
              <a:t>個別</a:t>
            </a:r>
            <a:r>
              <a:rPr lang="ja-JP" altLang="en-US" sz="2800" dirty="0" smtClean="0">
                <a:latin typeface="メイリオ" panose="020B0604030504040204" pitchFamily="50" charset="-128"/>
                <a:ea typeface="メイリオ" panose="020B0604030504040204" pitchFamily="50" charset="-128"/>
              </a:rPr>
              <a:t>確認</a:t>
            </a:r>
            <a:r>
              <a:rPr lang="en-US" altLang="ja-JP" sz="2800" dirty="0" smtClean="0">
                <a:latin typeface="メイリオ" panose="020B0604030504040204" pitchFamily="50" charset="-128"/>
                <a:ea typeface="メイリオ" panose="020B0604030504040204" pitchFamily="50" charset="-128"/>
              </a:rPr>
              <a:t>(4</a:t>
            </a:r>
            <a:r>
              <a:rPr lang="en-US" altLang="ja-JP" sz="2800" dirty="0" smtClean="0">
                <a:solidFill>
                  <a:srgbClr val="000000"/>
                </a:solidFill>
                <a:latin typeface="メイリオ" panose="020B0604030504040204" pitchFamily="50" charset="-128"/>
                <a:ea typeface="メイリオ" panose="020B0604030504040204" pitchFamily="50" charset="-128"/>
              </a:rPr>
              <a:t>)</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228600" y="645140"/>
            <a:ext cx="8763000" cy="830997"/>
          </a:xfrm>
          <a:prstGeom prst="rect">
            <a:avLst/>
          </a:prstGeom>
          <a:noFill/>
        </p:spPr>
        <p:txBody>
          <a:bodyPr wrap="square" rtlCol="0">
            <a:spAutoFit/>
          </a:bodyPr>
          <a:lstStyle/>
          <a:p>
            <a:pPr lvl="0" algn="l">
              <a:defRPr/>
            </a:pPr>
            <a:r>
              <a:rPr lang="ja-JP" altLang="en-US" sz="2400" dirty="0">
                <a:solidFill>
                  <a:srgbClr val="FF0000"/>
                </a:solidFill>
                <a:latin typeface="メイリオ" panose="020B0604030504040204" pitchFamily="50" charset="-128"/>
                <a:ea typeface="メイリオ" panose="020B0604030504040204" pitchFamily="50" charset="-128"/>
              </a:rPr>
              <a:t>学園祭屋台</a:t>
            </a:r>
            <a:r>
              <a:rPr lang="ja-JP" altLang="en-US" sz="2400" dirty="0" smtClean="0">
                <a:solidFill>
                  <a:srgbClr val="FF0000"/>
                </a:solidFill>
                <a:latin typeface="メイリオ" panose="020B0604030504040204" pitchFamily="50" charset="-128"/>
                <a:ea typeface="メイリオ" panose="020B0604030504040204" pitchFamily="50" charset="-128"/>
              </a:rPr>
              <a:t>収支</a:t>
            </a:r>
            <a:r>
              <a:rPr lang="en-US" altLang="ja-JP" sz="2400" dirty="0" smtClean="0">
                <a:solidFill>
                  <a:srgbClr val="FF0000"/>
                </a:solidFill>
                <a:latin typeface="メイリオ" panose="020B0604030504040204" pitchFamily="50" charset="-128"/>
                <a:ea typeface="メイリオ" panose="020B0604030504040204" pitchFamily="50" charset="-128"/>
              </a:rPr>
              <a:t/>
            </a:r>
            <a:br>
              <a:rPr lang="en-US" altLang="ja-JP" sz="2400" dirty="0" smtClean="0">
                <a:solidFill>
                  <a:srgbClr val="FF0000"/>
                </a:solidFill>
                <a:latin typeface="メイリオ" panose="020B0604030504040204" pitchFamily="50" charset="-128"/>
                <a:ea typeface="メイリオ" panose="020B0604030504040204" pitchFamily="50" charset="-128"/>
              </a:rPr>
            </a:br>
            <a:r>
              <a:rPr lang="en-US" altLang="ja-JP" sz="2400" dirty="0" smtClean="0">
                <a:solidFill>
                  <a:srgbClr val="FF0000"/>
                </a:solidFill>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IF()</a:t>
            </a:r>
            <a:r>
              <a:rPr lang="ja-JP" altLang="en-US" sz="2400" dirty="0" smtClean="0">
                <a:latin typeface="メイリオ" panose="020B0604030504040204" pitchFamily="50" charset="-128"/>
                <a:ea typeface="メイリオ" panose="020B0604030504040204" pitchFamily="50" charset="-128"/>
              </a:rPr>
              <a:t>関数と条件式</a:t>
            </a:r>
            <a:endParaRPr kumimoji="1" lang="ja-JP" altLang="en-US" sz="2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sp>
        <p:nvSpPr>
          <p:cNvPr id="4" name="テキスト ボックス 3"/>
          <p:cNvSpPr txBox="1"/>
          <p:nvPr/>
        </p:nvSpPr>
        <p:spPr>
          <a:xfrm>
            <a:off x="228600" y="3276600"/>
            <a:ext cx="8018752" cy="707886"/>
          </a:xfrm>
          <a:prstGeom prst="rect">
            <a:avLst/>
          </a:prstGeom>
          <a:noFill/>
        </p:spPr>
        <p:txBody>
          <a:bodyPr wrap="square" rtlCol="0">
            <a:spAutoFit/>
          </a:bodyPr>
          <a:lstStyle/>
          <a:p>
            <a:pPr algn="l"/>
            <a:r>
              <a:rPr kumimoji="1" lang="en-US" altLang="ja-JP" sz="2000" dirty="0" smtClean="0">
                <a:latin typeface="メイリオ" panose="020B0604030504040204" pitchFamily="50" charset="-128"/>
                <a:ea typeface="メイリオ" panose="020B0604030504040204" pitchFamily="50" charset="-128"/>
              </a:rPr>
              <a:t>E45</a:t>
            </a:r>
            <a:r>
              <a:rPr kumimoji="1" lang="ja-JP" altLang="en-US" sz="2000" dirty="0" smtClean="0">
                <a:latin typeface="メイリオ" panose="020B0604030504040204" pitchFamily="50" charset="-128"/>
                <a:ea typeface="メイリオ" panose="020B0604030504040204" pitchFamily="50" charset="-128"/>
              </a:rPr>
              <a:t>のセルにはその前セル</a:t>
            </a:r>
            <a:r>
              <a:rPr lang="ja-JP" altLang="en-US" sz="2000" dirty="0" smtClean="0">
                <a:latin typeface="メイリオ" panose="020B0604030504040204" pitchFamily="50" charset="-128"/>
                <a:ea typeface="メイリオ" panose="020B0604030504040204" pitchFamily="50" charset="-128"/>
              </a:rPr>
              <a:t>の値によって、表示内容を変更する</a:t>
            </a:r>
            <a:r>
              <a:rPr kumimoji="1" lang="ja-JP" altLang="en-US" sz="2000" dirty="0" smtClean="0">
                <a:latin typeface="メイリオ" panose="020B0604030504040204" pitchFamily="50" charset="-128"/>
                <a:ea typeface="メイリオ" panose="020B0604030504040204" pitchFamily="50" charset="-128"/>
              </a:rPr>
              <a:t/>
            </a:r>
            <a:br>
              <a:rPr kumimoji="1" lang="ja-JP" altLang="en-US" sz="2000" dirty="0" smtClean="0">
                <a:latin typeface="メイリオ" panose="020B0604030504040204" pitchFamily="50" charset="-128"/>
                <a:ea typeface="メイリオ" panose="020B0604030504040204" pitchFamily="50" charset="-128"/>
              </a:rPr>
            </a:br>
            <a:r>
              <a:rPr lang="en-US" altLang="ja-JP" sz="2000" dirty="0">
                <a:solidFill>
                  <a:srgbClr val="FF0000"/>
                </a:solidFill>
                <a:latin typeface="メイリオ" panose="020B0604030504040204" pitchFamily="50" charset="-128"/>
                <a:ea typeface="メイリオ" panose="020B0604030504040204" pitchFamily="50" charset="-128"/>
              </a:rPr>
              <a:t>= =IF(C45&gt;0,"</a:t>
            </a:r>
            <a:r>
              <a:rPr lang="ja-JP" altLang="en-US" sz="2000" dirty="0">
                <a:solidFill>
                  <a:srgbClr val="FF0000"/>
                </a:solidFill>
                <a:latin typeface="メイリオ" panose="020B0604030504040204" pitchFamily="50" charset="-128"/>
                <a:ea typeface="メイリオ" panose="020B0604030504040204" pitchFamily="50" charset="-128"/>
              </a:rPr>
              <a:t>黒字</a:t>
            </a:r>
            <a:r>
              <a:rPr lang="en-US" altLang="ja-JP" sz="2000" dirty="0">
                <a:solidFill>
                  <a:srgbClr val="FF0000"/>
                </a:solidFill>
                <a:latin typeface="メイリオ" panose="020B0604030504040204" pitchFamily="50" charset="-128"/>
                <a:ea typeface="メイリオ" panose="020B0604030504040204" pitchFamily="50" charset="-128"/>
              </a:rPr>
              <a:t>","</a:t>
            </a:r>
            <a:r>
              <a:rPr lang="ja-JP" altLang="en-US" sz="2000" dirty="0">
                <a:solidFill>
                  <a:srgbClr val="FF0000"/>
                </a:solidFill>
                <a:latin typeface="メイリオ" panose="020B0604030504040204" pitchFamily="50" charset="-128"/>
                <a:ea typeface="メイリオ" panose="020B0604030504040204" pitchFamily="50" charset="-128"/>
              </a:rPr>
              <a:t>赤字</a:t>
            </a:r>
            <a:r>
              <a:rPr lang="en-US" altLang="ja-JP" sz="2000" dirty="0" smtClean="0">
                <a:solidFill>
                  <a:srgbClr val="FF0000"/>
                </a:solidFill>
                <a:latin typeface="メイリオ" panose="020B0604030504040204" pitchFamily="50" charset="-128"/>
                <a:ea typeface="メイリオ" panose="020B0604030504040204" pitchFamily="50" charset="-128"/>
              </a:rPr>
              <a:t>") </a:t>
            </a:r>
            <a:r>
              <a:rPr kumimoji="1" lang="ja-JP" altLang="en-US" sz="2000" dirty="0" smtClean="0">
                <a:latin typeface="メイリオ" panose="020B0604030504040204" pitchFamily="50" charset="-128"/>
                <a:ea typeface="メイリオ" panose="020B0604030504040204" pitchFamily="50" charset="-128"/>
              </a:rPr>
              <a:t>の数式が入ります。</a:t>
            </a:r>
          </a:p>
        </p:txBody>
      </p:sp>
      <p:pic>
        <p:nvPicPr>
          <p:cNvPr id="2" name="図 1"/>
          <p:cNvPicPr>
            <a:picLocks noChangeAspect="1"/>
          </p:cNvPicPr>
          <p:nvPr/>
        </p:nvPicPr>
        <p:blipFill>
          <a:blip r:embed="rId2"/>
          <a:stretch>
            <a:fillRect/>
          </a:stretch>
        </p:blipFill>
        <p:spPr>
          <a:xfrm>
            <a:off x="273050" y="1481843"/>
            <a:ext cx="5229225" cy="1628775"/>
          </a:xfrm>
          <a:prstGeom prst="rect">
            <a:avLst/>
          </a:prstGeom>
        </p:spPr>
      </p:pic>
      <p:sp>
        <p:nvSpPr>
          <p:cNvPr id="6" name="テキスト ボックス 5"/>
          <p:cNvSpPr txBox="1"/>
          <p:nvPr/>
        </p:nvSpPr>
        <p:spPr>
          <a:xfrm>
            <a:off x="5638800" y="1295400"/>
            <a:ext cx="3216275" cy="1631216"/>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良く使う条件式は次のようなものです</a:t>
            </a:r>
          </a:p>
          <a:p>
            <a:pPr algn="l"/>
            <a:r>
              <a:rPr lang="ja-JP" altLang="en-US" sz="2000" dirty="0" smtClean="0">
                <a:latin typeface="メイリオ" panose="020B0604030504040204" pitchFamily="50" charset="-128"/>
                <a:ea typeface="メイリオ" panose="020B0604030504040204" pitchFamily="50" charset="-128"/>
              </a:rPr>
              <a:t>左辺 </a:t>
            </a:r>
            <a:r>
              <a:rPr lang="en-US" altLang="ja-JP" sz="2000" dirty="0" smtClean="0">
                <a:solidFill>
                  <a:srgbClr val="FF0000"/>
                </a:solidFill>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右辺</a:t>
            </a:r>
          </a:p>
          <a:p>
            <a:pPr algn="l"/>
            <a:r>
              <a:rPr lang="ja-JP" altLang="en-US" sz="2000" dirty="0">
                <a:latin typeface="メイリオ" panose="020B0604030504040204" pitchFamily="50" charset="-128"/>
                <a:ea typeface="メイリオ" panose="020B0604030504040204" pitchFamily="50" charset="-128"/>
              </a:rPr>
              <a:t>左辺 </a:t>
            </a:r>
            <a:r>
              <a:rPr lang="en-US" altLang="ja-JP" sz="2000" dirty="0" smtClean="0">
                <a:solidFill>
                  <a:srgbClr val="FF0000"/>
                </a:solidFill>
                <a:latin typeface="メイリオ" panose="020B0604030504040204" pitchFamily="50" charset="-128"/>
                <a:ea typeface="メイリオ" panose="020B0604030504040204" pitchFamily="50" charset="-128"/>
              </a:rPr>
              <a:t>&lt;</a:t>
            </a:r>
            <a:r>
              <a:rPr lang="en-US" altLang="ja-JP" sz="2000" dirty="0" smtClean="0">
                <a:latin typeface="メイリオ" panose="020B0604030504040204" pitchFamily="50" charset="-128"/>
                <a:ea typeface="メイリオ" panose="020B0604030504040204" pitchFamily="50" charset="-128"/>
              </a:rPr>
              <a:t> </a:t>
            </a:r>
            <a:r>
              <a:rPr lang="ja-JP" altLang="en-US" sz="2000" dirty="0">
                <a:latin typeface="メイリオ" panose="020B0604030504040204" pitchFamily="50" charset="-128"/>
                <a:ea typeface="メイリオ" panose="020B0604030504040204" pitchFamily="50" charset="-128"/>
              </a:rPr>
              <a:t>右辺</a:t>
            </a:r>
          </a:p>
          <a:p>
            <a:pPr algn="l"/>
            <a:r>
              <a:rPr lang="ja-JP" altLang="en-US" sz="2000" dirty="0">
                <a:latin typeface="メイリオ" panose="020B0604030504040204" pitchFamily="50" charset="-128"/>
                <a:ea typeface="メイリオ" panose="020B0604030504040204" pitchFamily="50" charset="-128"/>
              </a:rPr>
              <a:t>左辺 </a:t>
            </a:r>
            <a:r>
              <a:rPr lang="en-US" altLang="ja-JP" sz="2000" dirty="0" smtClean="0">
                <a:solidFill>
                  <a:srgbClr val="FF0000"/>
                </a:solidFill>
                <a:latin typeface="メイリオ" panose="020B0604030504040204" pitchFamily="50" charset="-128"/>
                <a:ea typeface="メイリオ" panose="020B0604030504040204" pitchFamily="50" charset="-128"/>
              </a:rPr>
              <a:t>&gt;</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右辺</a:t>
            </a:r>
            <a:endParaRPr lang="ja-JP" altLang="en-US" sz="2000" dirty="0">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a:stretch>
            <a:fillRect/>
          </a:stretch>
        </p:blipFill>
        <p:spPr>
          <a:xfrm>
            <a:off x="838200" y="4157395"/>
            <a:ext cx="3676706" cy="2060436"/>
          </a:xfrm>
          <a:prstGeom prst="rect">
            <a:avLst/>
          </a:prstGeom>
        </p:spPr>
      </p:pic>
      <p:sp>
        <p:nvSpPr>
          <p:cNvPr id="8" name="テキスト ボックス 7"/>
          <p:cNvSpPr txBox="1"/>
          <p:nvPr/>
        </p:nvSpPr>
        <p:spPr>
          <a:xfrm>
            <a:off x="5031077" y="4150468"/>
            <a:ext cx="3216275" cy="1015663"/>
          </a:xfrm>
          <a:prstGeom prst="rect">
            <a:avLst/>
          </a:prstGeom>
          <a:noFill/>
        </p:spPr>
        <p:txBody>
          <a:bodyPr wrap="square" rtlCol="0">
            <a:spAutoFit/>
          </a:bodyPr>
          <a:lstStyle/>
          <a:p>
            <a:pPr algn="l"/>
            <a:r>
              <a:rPr lang="ja-JP" altLang="en-US" sz="2000" dirty="0" smtClean="0">
                <a:latin typeface="メイリオ" panose="020B0604030504040204" pitchFamily="50" charset="-128"/>
                <a:ea typeface="メイリオ" panose="020B0604030504040204" pitchFamily="50" charset="-128"/>
              </a:rPr>
              <a:t>関数入力用のダイアログボックスを使えと、分かりやすく入力できます。</a:t>
            </a:r>
            <a:endParaRPr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98304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661261" y="685800"/>
            <a:ext cx="5486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課題シート</a:t>
            </a:r>
            <a:r>
              <a:rPr lang="en-US" altLang="ja-JP" sz="2800" dirty="0" smtClean="0">
                <a:latin typeface="メイリオ" panose="020B0604030504040204" pitchFamily="50" charset="-128"/>
                <a:ea typeface="メイリオ" panose="020B0604030504040204" pitchFamily="50" charset="-128"/>
              </a:rPr>
              <a:t>3/5</a:t>
            </a:r>
            <a:r>
              <a:rPr lang="ja-JP" altLang="en-US" sz="2800" dirty="0" smtClean="0">
                <a:latin typeface="メイリオ" panose="020B0604030504040204" pitchFamily="50" charset="-128"/>
                <a:ea typeface="メイリオ" panose="020B0604030504040204" pitchFamily="50" charset="-128"/>
              </a:rPr>
              <a:t>の関連情報</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914400" y="2590800"/>
            <a:ext cx="7315200" cy="830997"/>
          </a:xfrm>
          <a:prstGeom prst="rect">
            <a:avLst/>
          </a:prstGeom>
          <a:noFill/>
        </p:spPr>
        <p:txBody>
          <a:bodyPr wrap="square" rtlCol="0">
            <a:spAutoFit/>
          </a:bodyPr>
          <a:lstStyle/>
          <a:p>
            <a:pPr algn="l"/>
            <a:r>
              <a:rPr lang="ja-JP" altLang="en-US" sz="2400" dirty="0">
                <a:latin typeface="メイリオ" panose="020B0604030504040204" pitchFamily="50" charset="-128"/>
                <a:ea typeface="メイリオ" panose="020B0604030504040204" pitchFamily="50" charset="-128"/>
              </a:rPr>
              <a:t>簡単</a:t>
            </a:r>
            <a:r>
              <a:rPr lang="ja-JP" altLang="en-US" sz="2400" dirty="0" smtClean="0">
                <a:latin typeface="メイリオ" panose="020B0604030504040204" pitchFamily="50" charset="-128"/>
                <a:ea typeface="メイリオ" panose="020B0604030504040204" pitchFamily="50" charset="-128"/>
              </a:rPr>
              <a:t>なグラフの作り方とグラフの細かい所の変更方法の説明があります。</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237125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グラフを作ろう。</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1(</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小学生の復習</a:t>
            </a:r>
            <a:r>
              <a:rPr kumimoji="1" lang="en-US" altLang="ja-JP"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533400" y="990600"/>
            <a:ext cx="5935616" cy="1538288"/>
          </a:xfrm>
          <a:prstGeom prst="rect">
            <a:avLst/>
          </a:prstGeom>
        </p:spPr>
      </p:pic>
      <p:sp>
        <p:nvSpPr>
          <p:cNvPr id="3" name="楕円 2"/>
          <p:cNvSpPr/>
          <p:nvPr/>
        </p:nvSpPr>
        <p:spPr bwMode="auto">
          <a:xfrm>
            <a:off x="1752600" y="1600200"/>
            <a:ext cx="1676400" cy="609600"/>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7" name="テキスト ボックス 6"/>
          <p:cNvSpPr txBox="1"/>
          <p:nvPr/>
        </p:nvSpPr>
        <p:spPr>
          <a:xfrm>
            <a:off x="6625044" y="1328559"/>
            <a:ext cx="26670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課題</a:t>
            </a:r>
            <a:r>
              <a:rPr lang="en-US" altLang="ja-JP" sz="2400" dirty="0" smtClean="0">
                <a:solidFill>
                  <a:srgbClr val="000000"/>
                </a:solidFill>
                <a:latin typeface="メイリオ" panose="020B0604030504040204" pitchFamily="50" charset="-128"/>
                <a:ea typeface="メイリオ" panose="020B0604030504040204" pitchFamily="50" charset="-128"/>
              </a:rPr>
              <a:t>1</a:t>
            </a:r>
            <a:r>
              <a:rPr lang="ja-JP" altLang="en-US" sz="2400" dirty="0" smtClean="0">
                <a:solidFill>
                  <a:srgbClr val="000000"/>
                </a:solidFill>
                <a:latin typeface="メイリオ" panose="020B0604030504040204" pitchFamily="50" charset="-128"/>
                <a:ea typeface="メイリオ" panose="020B0604030504040204" pitchFamily="50" charset="-128"/>
              </a:rPr>
              <a:t>のシートを使用</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3"/>
          <a:stretch>
            <a:fillRect/>
          </a:stretch>
        </p:blipFill>
        <p:spPr>
          <a:xfrm>
            <a:off x="396240" y="2804160"/>
            <a:ext cx="4814887" cy="3641682"/>
          </a:xfrm>
          <a:prstGeom prst="rect">
            <a:avLst/>
          </a:prstGeom>
        </p:spPr>
      </p:pic>
      <p:sp>
        <p:nvSpPr>
          <p:cNvPr id="8" name="テキスト ボックス 7"/>
          <p:cNvSpPr txBox="1"/>
          <p:nvPr/>
        </p:nvSpPr>
        <p:spPr>
          <a:xfrm>
            <a:off x="5226366" y="2905234"/>
            <a:ext cx="3917633" cy="34163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挿入</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のメニュー</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・グラフにしたい部分を範囲指定した後に、</a:t>
            </a:r>
            <a:r>
              <a:rPr lang="ja-JP" altLang="en-US" sz="2400" dirty="0" smtClean="0">
                <a:solidFill>
                  <a:srgbClr val="FF0000"/>
                </a:solidFill>
                <a:latin typeface="メイリオ" panose="020B0604030504040204" pitchFamily="50" charset="-128"/>
                <a:ea typeface="メイリオ" panose="020B0604030504040204" pitchFamily="50" charset="-128"/>
              </a:rPr>
              <a:t>適切な</a:t>
            </a:r>
            <a:r>
              <a:rPr lang="ja-JP" altLang="en-US" sz="2400" dirty="0" smtClean="0">
                <a:solidFill>
                  <a:srgbClr val="000000"/>
                </a:solidFill>
                <a:latin typeface="メイリオ" panose="020B0604030504040204" pitchFamily="50" charset="-128"/>
                <a:ea typeface="メイリオ" panose="020B0604030504040204" pitchFamily="50" charset="-128"/>
              </a:rPr>
              <a:t>グラフを指定します。</a:t>
            </a:r>
          </a:p>
          <a:p>
            <a:pPr marL="0" marR="0" lvl="0" indent="0" algn="l" defTabSz="914400" rtl="0" eaLnBrk="1" fontAlgn="base" latinLnBrk="0" hangingPunct="1">
              <a:lnSpc>
                <a:spcPct val="100000"/>
              </a:lnSpc>
              <a:spcBef>
                <a:spcPct val="0"/>
              </a:spcBef>
              <a:spcAft>
                <a:spcPct val="0"/>
              </a:spcAft>
              <a:buClrTx/>
              <a:buSzTx/>
              <a:buFontTx/>
              <a:buNone/>
              <a:tabLst/>
              <a:defRPr/>
            </a:pPr>
            <a:endParaRPr lang="ja-JP" altLang="en-US" sz="2400" dirty="0">
              <a:solidFill>
                <a:srgbClr val="000000"/>
              </a:solidFill>
              <a:latin typeface="メイリオ" panose="020B0604030504040204" pitchFamily="50" charset="-128"/>
              <a:ea typeface="メイリオ" panose="020B0604030504040204" pitchFamily="50"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課題</a:t>
            </a:r>
            <a:r>
              <a:rPr lang="en-US" altLang="ja-JP" sz="2400" dirty="0" smtClean="0">
                <a:solidFill>
                  <a:srgbClr val="000000"/>
                </a:solidFill>
                <a:latin typeface="メイリオ" panose="020B0604030504040204" pitchFamily="50" charset="-128"/>
                <a:ea typeface="メイリオ" panose="020B0604030504040204" pitchFamily="50" charset="-128"/>
              </a:rPr>
              <a:t>1</a:t>
            </a:r>
            <a:r>
              <a:rPr lang="ja-JP" altLang="en-US" sz="2400" dirty="0" smtClean="0">
                <a:solidFill>
                  <a:srgbClr val="000000"/>
                </a:solidFill>
                <a:latin typeface="メイリオ" panose="020B0604030504040204" pitchFamily="50" charset="-128"/>
                <a:ea typeface="メイリオ" panose="020B0604030504040204" pitchFamily="50" charset="-128"/>
              </a:rPr>
              <a:t>のシートの中のグラフは種類は全部違います。</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楕円 8"/>
          <p:cNvSpPr/>
          <p:nvPr/>
        </p:nvSpPr>
        <p:spPr bwMode="auto">
          <a:xfrm>
            <a:off x="914400" y="2671980"/>
            <a:ext cx="990600" cy="466508"/>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Tree>
    <p:extLst>
      <p:ext uri="{BB962C8B-B14F-4D97-AF65-F5344CB8AC3E}">
        <p14:creationId xmlns:p14="http://schemas.microsoft.com/office/powerpoint/2010/main" val="26650574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グラフを作ろう。</a:t>
            </a:r>
            <a:r>
              <a:rPr kumimoji="1" lang="ja-JP" altLang="en-US" sz="2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課題</a:t>
            </a:r>
            <a:r>
              <a:rPr lang="en-US" altLang="ja-JP" sz="2800" dirty="0" smtClean="0">
                <a:solidFill>
                  <a:srgbClr val="FF0000"/>
                </a:solidFill>
                <a:latin typeface="メイリオ" panose="020B0604030504040204" pitchFamily="50" charset="-128"/>
                <a:ea typeface="メイリオ" panose="020B0604030504040204" pitchFamily="50" charset="-128"/>
              </a:rPr>
              <a:t>2(</a:t>
            </a:r>
            <a:r>
              <a:rPr lang="ja-JP" altLang="en-US" sz="2800" dirty="0" smtClean="0">
                <a:solidFill>
                  <a:srgbClr val="FF0000"/>
                </a:solidFill>
                <a:latin typeface="メイリオ" panose="020B0604030504040204" pitchFamily="50" charset="-128"/>
                <a:ea typeface="メイリオ" panose="020B0604030504040204" pitchFamily="50" charset="-128"/>
              </a:rPr>
              <a:t>高校生らしい内容</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457200" y="990600"/>
            <a:ext cx="5935616" cy="1538288"/>
          </a:xfrm>
          <a:prstGeom prst="rect">
            <a:avLst/>
          </a:prstGeom>
        </p:spPr>
      </p:pic>
      <p:sp>
        <p:nvSpPr>
          <p:cNvPr id="3" name="楕円 2"/>
          <p:cNvSpPr/>
          <p:nvPr/>
        </p:nvSpPr>
        <p:spPr bwMode="auto">
          <a:xfrm>
            <a:off x="3048000" y="1670794"/>
            <a:ext cx="1447800" cy="615206"/>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8" name="テキスト ボックス 7"/>
          <p:cNvSpPr txBox="1"/>
          <p:nvPr/>
        </p:nvSpPr>
        <p:spPr>
          <a:xfrm>
            <a:off x="5105400" y="2736235"/>
            <a:ext cx="3917633" cy="34163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課題</a:t>
            </a:r>
            <a:r>
              <a:rPr lang="en-US" altLang="ja-JP" sz="2400" dirty="0" smtClean="0">
                <a:solidFill>
                  <a:srgbClr val="000000"/>
                </a:solidFill>
                <a:latin typeface="メイリオ" panose="020B0604030504040204" pitchFamily="50" charset="-128"/>
                <a:ea typeface="メイリオ" panose="020B0604030504040204" pitchFamily="50" charset="-128"/>
              </a:rPr>
              <a:t>2(</a:t>
            </a:r>
            <a:r>
              <a:rPr lang="ja-JP" altLang="en-US" sz="2400" dirty="0" smtClean="0">
                <a:solidFill>
                  <a:srgbClr val="000000"/>
                </a:solidFill>
                <a:latin typeface="メイリオ" panose="020B0604030504040204" pitchFamily="50" charset="-128"/>
                <a:ea typeface="メイリオ" panose="020B0604030504040204" pitchFamily="50" charset="-128"/>
              </a:rPr>
              <a:t>完成形</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のシートを参考に、課題</a:t>
            </a:r>
            <a:r>
              <a:rPr lang="en-US" altLang="ja-JP" sz="2400" dirty="0" smtClean="0">
                <a:solidFill>
                  <a:srgbClr val="000000"/>
                </a:solidFill>
                <a:latin typeface="メイリオ" panose="020B0604030504040204" pitchFamily="50" charset="-128"/>
                <a:ea typeface="メイリオ" panose="020B0604030504040204" pitchFamily="50" charset="-128"/>
              </a:rPr>
              <a:t>1</a:t>
            </a:r>
            <a:r>
              <a:rPr lang="ja-JP" altLang="en-US" sz="2400" dirty="0" smtClean="0">
                <a:solidFill>
                  <a:srgbClr val="000000"/>
                </a:solidFill>
                <a:latin typeface="メイリオ" panose="020B0604030504040204" pitchFamily="50" charset="-128"/>
                <a:ea typeface="メイリオ" panose="020B0604030504040204" pitchFamily="50" charset="-128"/>
              </a:rPr>
              <a:t>で作成したグラフの見え方を変えてみよう。</a:t>
            </a:r>
          </a:p>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早く終わった人は、課題</a:t>
            </a:r>
            <a:r>
              <a:rPr lang="en-US" altLang="ja-JP" sz="2400" dirty="0" smtClean="0">
                <a:solidFill>
                  <a:srgbClr val="000000"/>
                </a:solidFill>
                <a:latin typeface="メイリオ" panose="020B0604030504040204" pitchFamily="50" charset="-128"/>
                <a:ea typeface="メイリオ" panose="020B0604030504040204" pitchFamily="50" charset="-128"/>
              </a:rPr>
              <a:t>1</a:t>
            </a:r>
            <a:r>
              <a:rPr lang="ja-JP" altLang="en-US" sz="2400" dirty="0" smtClean="0">
                <a:solidFill>
                  <a:srgbClr val="000000"/>
                </a:solidFill>
                <a:latin typeface="メイリオ" panose="020B0604030504040204" pitchFamily="50" charset="-128"/>
                <a:ea typeface="メイリオ" panose="020B0604030504040204" pitchFamily="50" charset="-128"/>
              </a:rPr>
              <a:t>の他のグラフも見やすくしてみよう。</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0" name="楕円 9"/>
          <p:cNvSpPr/>
          <p:nvPr/>
        </p:nvSpPr>
        <p:spPr bwMode="auto">
          <a:xfrm>
            <a:off x="1752600" y="1670794"/>
            <a:ext cx="1447800" cy="615206"/>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graphicFrame>
        <p:nvGraphicFramePr>
          <p:cNvPr id="11" name="グラフ 10"/>
          <p:cNvGraphicFramePr>
            <a:graphicFrameLocks/>
          </p:cNvGraphicFramePr>
          <p:nvPr>
            <p:extLst/>
          </p:nvPr>
        </p:nvGraphicFramePr>
        <p:xfrm>
          <a:off x="304800" y="2914868"/>
          <a:ext cx="4648200" cy="36632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006536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グラフを見やすくしよう</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(1)</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オブジェクト</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2" name="図 1"/>
          <p:cNvPicPr>
            <a:picLocks noChangeAspect="1"/>
          </p:cNvPicPr>
          <p:nvPr/>
        </p:nvPicPr>
        <p:blipFill>
          <a:blip r:embed="rId2"/>
          <a:stretch>
            <a:fillRect/>
          </a:stretch>
        </p:blipFill>
        <p:spPr>
          <a:xfrm>
            <a:off x="533400" y="1066800"/>
            <a:ext cx="5210175" cy="4012943"/>
          </a:xfrm>
          <a:prstGeom prst="rect">
            <a:avLst/>
          </a:prstGeom>
        </p:spPr>
      </p:pic>
      <p:sp>
        <p:nvSpPr>
          <p:cNvPr id="8" name="テキスト ボックス 7"/>
          <p:cNvSpPr txBox="1"/>
          <p:nvPr/>
        </p:nvSpPr>
        <p:spPr>
          <a:xfrm>
            <a:off x="341368" y="5181600"/>
            <a:ext cx="57150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グラフは複数のオブジェクト</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要素</a:t>
            </a:r>
            <a:r>
              <a:rPr lang="en-US" altLang="ja-JP" sz="2400" dirty="0" smtClean="0">
                <a:solidFill>
                  <a:srgbClr val="000000"/>
                </a:solidFill>
                <a:latin typeface="メイリオ" panose="020B0604030504040204" pitchFamily="50" charset="-128"/>
                <a:ea typeface="メイリオ" panose="020B0604030504040204" pitchFamily="50" charset="-128"/>
              </a:rPr>
              <a:t>)</a:t>
            </a:r>
            <a:r>
              <a:rPr lang="ja-JP" altLang="en-US" sz="2400" dirty="0" smtClean="0">
                <a:solidFill>
                  <a:srgbClr val="000000"/>
                </a:solidFill>
                <a:latin typeface="メイリオ" panose="020B0604030504040204" pitchFamily="50" charset="-128"/>
                <a:ea typeface="メイリオ" panose="020B0604030504040204" pitchFamily="50" charset="-128"/>
              </a:rPr>
              <a:t>が組み合わさってできています。</a:t>
            </a: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それぞれの要素を細かく指定できます</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3" name="図 2"/>
          <p:cNvPicPr>
            <a:picLocks noChangeAspect="1"/>
          </p:cNvPicPr>
          <p:nvPr/>
        </p:nvPicPr>
        <p:blipFill>
          <a:blip r:embed="rId3"/>
          <a:stretch>
            <a:fillRect/>
          </a:stretch>
        </p:blipFill>
        <p:spPr>
          <a:xfrm>
            <a:off x="6056368" y="1687333"/>
            <a:ext cx="2581275" cy="3660717"/>
          </a:xfrm>
          <a:prstGeom prst="rect">
            <a:avLst/>
          </a:prstGeom>
        </p:spPr>
      </p:pic>
    </p:spTree>
    <p:extLst>
      <p:ext uri="{BB962C8B-B14F-4D97-AF65-F5344CB8AC3E}">
        <p14:creationId xmlns:p14="http://schemas.microsoft.com/office/powerpoint/2010/main" val="2504630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グラフを見やすくしよう</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要素の追加</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pic>
        <p:nvPicPr>
          <p:cNvPr id="4" name="図 3"/>
          <p:cNvPicPr>
            <a:picLocks noChangeAspect="1"/>
          </p:cNvPicPr>
          <p:nvPr/>
        </p:nvPicPr>
        <p:blipFill>
          <a:blip r:embed="rId2"/>
          <a:stretch>
            <a:fillRect/>
          </a:stretch>
        </p:blipFill>
        <p:spPr>
          <a:xfrm>
            <a:off x="569649" y="1981200"/>
            <a:ext cx="7563376" cy="3305175"/>
          </a:xfrm>
          <a:prstGeom prst="rect">
            <a:avLst/>
          </a:prstGeom>
        </p:spPr>
      </p:pic>
      <p:sp>
        <p:nvSpPr>
          <p:cNvPr id="9" name="楕円 8"/>
          <p:cNvSpPr/>
          <p:nvPr/>
        </p:nvSpPr>
        <p:spPr bwMode="auto">
          <a:xfrm>
            <a:off x="5562600" y="2011680"/>
            <a:ext cx="457200" cy="457200"/>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1295400" y="935801"/>
            <a:ext cx="5294368"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a:solidFill>
                  <a:srgbClr val="000000"/>
                </a:solidFill>
                <a:latin typeface="メイリオ" panose="020B0604030504040204" pitchFamily="50" charset="-128"/>
                <a:ea typeface="メイリオ" panose="020B0604030504040204" pitchFamily="50" charset="-128"/>
              </a:rPr>
              <a:t>グラフ</a:t>
            </a:r>
            <a:r>
              <a:rPr lang="ja-JP" altLang="en-US" sz="2400" dirty="0" smtClean="0">
                <a:solidFill>
                  <a:srgbClr val="000000"/>
                </a:solidFill>
                <a:latin typeface="メイリオ" panose="020B0604030504040204" pitchFamily="50" charset="-128"/>
                <a:ea typeface="メイリオ" panose="020B0604030504040204" pitchFamily="50" charset="-128"/>
              </a:rPr>
              <a:t>の要素を追加できます</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cxnSp>
        <p:nvCxnSpPr>
          <p:cNvPr id="6" name="直線矢印コネクタ 5"/>
          <p:cNvCxnSpPr/>
          <p:nvPr/>
        </p:nvCxnSpPr>
        <p:spPr bwMode="auto">
          <a:xfrm>
            <a:off x="4351337" y="1371600"/>
            <a:ext cx="1211263" cy="620048"/>
          </a:xfrm>
          <a:prstGeom prst="straightConnector1">
            <a:avLst/>
          </a:prstGeom>
          <a:solidFill>
            <a:schemeClr val="accent1"/>
          </a:solidFill>
          <a:ln w="349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0872239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609599" y="1752600"/>
            <a:ext cx="6105551" cy="4419600"/>
          </a:xfrm>
          <a:prstGeom prst="rect">
            <a:avLst/>
          </a:prstGeom>
        </p:spPr>
      </p:pic>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グラフを見やすくしよう</a:t>
            </a: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(2)</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要素の変更</a:t>
            </a:r>
            <a:endParaRPr kumimoji="1" lang="en-US" altLang="ja-JP" sz="2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9" name="楕円 8"/>
          <p:cNvSpPr/>
          <p:nvPr/>
        </p:nvSpPr>
        <p:spPr bwMode="auto">
          <a:xfrm flipV="1">
            <a:off x="3692854" y="5638800"/>
            <a:ext cx="2250746" cy="533400"/>
          </a:xfrm>
          <a:prstGeom prst="ellipse">
            <a:avLst/>
          </a:prstGeom>
          <a:noFill/>
          <a:ln w="349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endParaRPr>
          </a:p>
        </p:txBody>
      </p:sp>
      <p:sp>
        <p:nvSpPr>
          <p:cNvPr id="12" name="テキスト ボックス 11"/>
          <p:cNvSpPr txBox="1"/>
          <p:nvPr/>
        </p:nvSpPr>
        <p:spPr>
          <a:xfrm>
            <a:off x="579119" y="921603"/>
            <a:ext cx="7026275"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ja-JP" altLang="en-US" sz="2400" dirty="0" smtClean="0">
                <a:solidFill>
                  <a:srgbClr val="000000"/>
                </a:solidFill>
                <a:latin typeface="メイリオ" panose="020B0604030504040204" pitchFamily="50" charset="-128"/>
                <a:ea typeface="メイリオ" panose="020B0604030504040204" pitchFamily="50" charset="-128"/>
              </a:rPr>
              <a:t>他のオブジェクトの操作といっしょで、変更したものを指定した後で右クリックの後、書式の変更</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5950899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304800" y="304800"/>
            <a:ext cx="853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今回の課題のスケジュール</a:t>
            </a:r>
            <a:endParaRPr lang="en-US" altLang="ja-JP" sz="2800" dirty="0">
              <a:latin typeface="メイリオ" panose="020B0604030504040204" pitchFamily="50" charset="-128"/>
              <a:ea typeface="メイリオ"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301023869"/>
              </p:ext>
            </p:extLst>
          </p:nvPr>
        </p:nvGraphicFramePr>
        <p:xfrm>
          <a:off x="557939" y="1219200"/>
          <a:ext cx="7772400" cy="2072640"/>
        </p:xfrm>
        <a:graphic>
          <a:graphicData uri="http://schemas.openxmlformats.org/drawingml/2006/table">
            <a:tbl>
              <a:tblPr firstRow="1" bandRow="1">
                <a:tableStyleId>{5C22544A-7EE6-4342-B048-85BDC9FD1C3A}</a:tableStyleId>
              </a:tblPr>
              <a:tblGrid>
                <a:gridCol w="1530000">
                  <a:extLst>
                    <a:ext uri="{9D8B030D-6E8A-4147-A177-3AD203B41FA5}">
                      <a16:colId xmlns:a16="http://schemas.microsoft.com/office/drawing/2014/main" val="1470277199"/>
                    </a:ext>
                  </a:extLst>
                </a:gridCol>
                <a:gridCol w="1530000">
                  <a:extLst>
                    <a:ext uri="{9D8B030D-6E8A-4147-A177-3AD203B41FA5}">
                      <a16:colId xmlns:a16="http://schemas.microsoft.com/office/drawing/2014/main" val="348134546"/>
                    </a:ext>
                  </a:extLst>
                </a:gridCol>
                <a:gridCol w="4712400">
                  <a:extLst>
                    <a:ext uri="{9D8B030D-6E8A-4147-A177-3AD203B41FA5}">
                      <a16:colId xmlns:a16="http://schemas.microsoft.com/office/drawing/2014/main" val="1182252215"/>
                    </a:ext>
                  </a:extLst>
                </a:gridCol>
              </a:tblGrid>
              <a:tr h="25793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dirty="0" smtClean="0">
                          <a:solidFill>
                            <a:schemeClr val="tx1"/>
                          </a:solidFill>
                          <a:latin typeface="メイリオ" panose="020B0604030504040204" pitchFamily="50" charset="-128"/>
                          <a:ea typeface="メイリオ" panose="020B0604030504040204" pitchFamily="50" charset="-128"/>
                        </a:rPr>
                        <a:t>1</a:t>
                      </a:r>
                      <a:r>
                        <a:rPr kumimoji="1" lang="ja-JP" altLang="en-US" sz="2800" b="0" dirty="0" smtClean="0">
                          <a:solidFill>
                            <a:schemeClr val="tx1"/>
                          </a:solidFill>
                          <a:latin typeface="メイリオ" panose="020B0604030504040204" pitchFamily="50" charset="-128"/>
                          <a:ea typeface="メイリオ" panose="020B0604030504040204" pitchFamily="50" charset="-128"/>
                        </a:rPr>
                        <a:t>回目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800" b="0" dirty="0" smtClean="0">
                          <a:solidFill>
                            <a:schemeClr val="tx1"/>
                          </a:solidFill>
                          <a:latin typeface="メイリオ" panose="020B0604030504040204" pitchFamily="50" charset="-128"/>
                          <a:ea typeface="メイリオ" panose="020B0604030504040204" pitchFamily="50" charset="-128"/>
                        </a:rPr>
                        <a:t>1</a:t>
                      </a:r>
                      <a:r>
                        <a:rPr kumimoji="1" lang="ja-JP" altLang="en-US" sz="2800" b="0" dirty="0" smtClean="0">
                          <a:solidFill>
                            <a:schemeClr val="tx1"/>
                          </a:solidFill>
                          <a:latin typeface="メイリオ" panose="020B0604030504040204" pitchFamily="50" charset="-128"/>
                          <a:ea typeface="メイリオ" panose="020B0604030504040204" pitchFamily="50" charset="-128"/>
                        </a:rPr>
                        <a:t>限</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r>
                        <a:rPr kumimoji="1" lang="ja-JP" altLang="en-US" sz="2800" b="0" dirty="0" smtClean="0">
                          <a:solidFill>
                            <a:schemeClr val="tx1"/>
                          </a:solidFill>
                          <a:latin typeface="メイリオ" panose="020B0604030504040204" pitchFamily="50" charset="-128"/>
                          <a:ea typeface="メイリオ" panose="020B0604030504040204" pitchFamily="50" charset="-128"/>
                        </a:rPr>
                        <a:t>・課題の説明</a:t>
                      </a:r>
                    </a:p>
                    <a:p>
                      <a:r>
                        <a:rPr kumimoji="1" lang="ja-JP" altLang="en-US" sz="2800" b="0" dirty="0" smtClean="0">
                          <a:solidFill>
                            <a:schemeClr val="tx1"/>
                          </a:solidFill>
                          <a:latin typeface="メイリオ" panose="020B0604030504040204" pitchFamily="50" charset="-128"/>
                          <a:ea typeface="メイリオ" panose="020B0604030504040204" pitchFamily="50" charset="-128"/>
                        </a:rPr>
                        <a:t>・</a:t>
                      </a:r>
                      <a:r>
                        <a:rPr kumimoji="1" lang="en-US" altLang="ja-JP" sz="2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2800" b="0" dirty="0" smtClean="0">
                          <a:solidFill>
                            <a:schemeClr val="tx1"/>
                          </a:solidFill>
                          <a:latin typeface="メイリオ" panose="020B0604030504040204" pitchFamily="50" charset="-128"/>
                          <a:ea typeface="メイリオ" panose="020B0604030504040204" pitchFamily="50" charset="-128"/>
                        </a:rPr>
                        <a:t>の練習シート</a:t>
                      </a:r>
                      <a:endParaRPr kumimoji="1" lang="en-US" altLang="ja-JP" sz="2800" b="0" dirty="0" smtClean="0">
                        <a:solidFill>
                          <a:schemeClr val="tx1"/>
                        </a:solidFill>
                        <a:latin typeface="メイリオ" panose="020B0604030504040204" pitchFamily="50" charset="-128"/>
                        <a:ea typeface="メイリオ" panose="020B0604030504040204" pitchFamily="50" charset="-128"/>
                      </a:endParaRPr>
                    </a:p>
                    <a:p>
                      <a:r>
                        <a:rPr kumimoji="1" lang="en-US" altLang="ja-JP" sz="2800" b="0" dirty="0" smtClean="0">
                          <a:solidFill>
                            <a:schemeClr val="tx1"/>
                          </a:solidFill>
                          <a:latin typeface="メイリオ" panose="020B0604030504040204" pitchFamily="50" charset="-128"/>
                          <a:ea typeface="メイリオ" panose="020B0604030504040204" pitchFamily="50" charset="-128"/>
                        </a:rPr>
                        <a:t> (</a:t>
                      </a:r>
                      <a:r>
                        <a:rPr kumimoji="1" lang="ja-JP" altLang="en-US" sz="2800" b="0" dirty="0" smtClean="0">
                          <a:solidFill>
                            <a:schemeClr val="tx1"/>
                          </a:solidFill>
                          <a:latin typeface="メイリオ" panose="020B0604030504040204" pitchFamily="50" charset="-128"/>
                          <a:ea typeface="メイリオ" panose="020B0604030504040204" pitchFamily="50" charset="-128"/>
                        </a:rPr>
                        <a:t>説明しながらやります</a:t>
                      </a:r>
                      <a:r>
                        <a:rPr kumimoji="1" lang="en-US" altLang="ja-JP" sz="2800" b="0" dirty="0" smtClean="0">
                          <a:solidFill>
                            <a:schemeClr val="tx1"/>
                          </a:solidFill>
                          <a:latin typeface="メイリオ" panose="020B0604030504040204" pitchFamily="50" charset="-128"/>
                          <a:ea typeface="メイリオ" panose="020B0604030504040204" pitchFamily="50" charset="-128"/>
                        </a:rPr>
                        <a:t>)</a:t>
                      </a:r>
                      <a:endParaRPr kumimoji="1" lang="ja-JP" altLang="en-US" sz="2800" b="0" dirty="0" smtClean="0">
                        <a:solidFill>
                          <a:schemeClr val="tx1"/>
                        </a:solidFill>
                        <a:latin typeface="メイリオ" panose="020B0604030504040204" pitchFamily="50" charset="-128"/>
                        <a:ea typeface="メイリオ" panose="020B0604030504040204" pitchFamily="50" charset="-128"/>
                      </a:endParaRPr>
                    </a:p>
                    <a:p>
                      <a:r>
                        <a:rPr kumimoji="1" lang="ja-JP" altLang="en-US" sz="2800" b="0" dirty="0" smtClean="0">
                          <a:solidFill>
                            <a:schemeClr val="tx1"/>
                          </a:solidFill>
                          <a:latin typeface="メイリオ" panose="020B0604030504040204" pitchFamily="50" charset="-128"/>
                          <a:ea typeface="メイリオ" panose="020B0604030504040204" pitchFamily="50" charset="-128"/>
                        </a:rPr>
                        <a:t>・</a:t>
                      </a:r>
                      <a:r>
                        <a:rPr kumimoji="1" lang="en-US" altLang="ja-JP" sz="2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2800" b="0" dirty="0" smtClean="0">
                          <a:solidFill>
                            <a:schemeClr val="tx1"/>
                          </a:solidFill>
                          <a:latin typeface="メイリオ" panose="020B0604030504040204" pitchFamily="50" charset="-128"/>
                          <a:ea typeface="メイリオ" panose="020B0604030504040204" pitchFamily="50" charset="-128"/>
                        </a:rPr>
                        <a:t>の課題シート</a:t>
                      </a:r>
                      <a:r>
                        <a:rPr kumimoji="1" lang="en-US" altLang="ja-JP" sz="2800" b="0" dirty="0" smtClean="0">
                          <a:solidFill>
                            <a:schemeClr val="tx1"/>
                          </a:solidFill>
                          <a:latin typeface="メイリオ" panose="020B0604030504040204" pitchFamily="50" charset="-128"/>
                          <a:ea typeface="メイリオ" panose="020B0604030504040204" pitchFamily="50" charset="-128"/>
                        </a:rPr>
                        <a:t>1</a:t>
                      </a:r>
                      <a:r>
                        <a:rPr kumimoji="1" lang="ja-JP" altLang="en-US" sz="2800" b="0" dirty="0" smtClean="0">
                          <a:solidFill>
                            <a:schemeClr val="tx1"/>
                          </a:solidFill>
                          <a:latin typeface="メイリオ" panose="020B0604030504040204" pitchFamily="50" charset="-128"/>
                          <a:ea typeface="メイリオ" panose="020B0604030504040204" pitchFamily="50" charset="-128"/>
                        </a:rPr>
                        <a:t>～</a:t>
                      </a:r>
                      <a:r>
                        <a:rPr kumimoji="1" lang="en-US" altLang="ja-JP" sz="2800" b="0" dirty="0" smtClean="0">
                          <a:solidFill>
                            <a:schemeClr val="tx1"/>
                          </a:solidFill>
                          <a:latin typeface="メイリオ" panose="020B0604030504040204" pitchFamily="50" charset="-128"/>
                          <a:ea typeface="メイリオ" panose="020B0604030504040204" pitchFamily="50" charset="-128"/>
                        </a:rPr>
                        <a:t>5</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0362512"/>
                  </a:ext>
                </a:extLst>
              </a:tr>
              <a:tr h="257934">
                <a:tc v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800" b="0" dirty="0" smtClean="0">
                          <a:solidFill>
                            <a:schemeClr val="tx1"/>
                          </a:solidFill>
                          <a:latin typeface="メイリオ" panose="020B0604030504040204" pitchFamily="50" charset="-128"/>
                          <a:ea typeface="メイリオ" panose="020B0604030504040204" pitchFamily="50" charset="-128"/>
                        </a:rPr>
                        <a:t>2</a:t>
                      </a:r>
                      <a:r>
                        <a:rPr kumimoji="1" lang="ja-JP" altLang="en-US" sz="2800" b="0" dirty="0" smtClean="0">
                          <a:solidFill>
                            <a:schemeClr val="tx1"/>
                          </a:solidFill>
                          <a:latin typeface="メイリオ" panose="020B0604030504040204" pitchFamily="50" charset="-128"/>
                          <a:ea typeface="メイリオ" panose="020B0604030504040204" pitchFamily="50" charset="-128"/>
                        </a:rPr>
                        <a:t>限</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94484747"/>
                  </a:ext>
                </a:extLst>
              </a:tr>
              <a:tr h="25793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0" dirty="0" smtClean="0">
                          <a:solidFill>
                            <a:schemeClr val="tx1"/>
                          </a:solidFill>
                          <a:latin typeface="メイリオ" panose="020B0604030504040204" pitchFamily="50" charset="-128"/>
                          <a:ea typeface="メイリオ" panose="020B0604030504040204" pitchFamily="50" charset="-128"/>
                        </a:rPr>
                        <a:t>2</a:t>
                      </a:r>
                      <a:r>
                        <a:rPr kumimoji="1" lang="ja-JP" altLang="en-US" sz="2800" b="0" dirty="0" smtClean="0">
                          <a:solidFill>
                            <a:schemeClr val="tx1"/>
                          </a:solidFill>
                          <a:latin typeface="メイリオ" panose="020B0604030504040204" pitchFamily="50" charset="-128"/>
                          <a:ea typeface="メイリオ" panose="020B0604030504040204" pitchFamily="50" charset="-128"/>
                        </a:rPr>
                        <a:t>回目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800" b="0" dirty="0" smtClean="0">
                          <a:solidFill>
                            <a:schemeClr val="tx1"/>
                          </a:solidFill>
                          <a:latin typeface="メイリオ" panose="020B0604030504040204" pitchFamily="50" charset="-128"/>
                          <a:ea typeface="メイリオ" panose="020B0604030504040204" pitchFamily="50" charset="-128"/>
                        </a:rPr>
                        <a:t>3</a:t>
                      </a:r>
                      <a:r>
                        <a:rPr kumimoji="1" lang="ja-JP" altLang="en-US" sz="2800" b="0" dirty="0" smtClean="0">
                          <a:solidFill>
                            <a:schemeClr val="tx1"/>
                          </a:solidFill>
                          <a:latin typeface="メイリオ" panose="020B0604030504040204" pitchFamily="50" charset="-128"/>
                          <a:ea typeface="メイリオ" panose="020B0604030504040204" pitchFamily="50" charset="-128"/>
                        </a:rPr>
                        <a:t>限</a:t>
                      </a:r>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2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9306615"/>
                  </a:ext>
                </a:extLst>
              </a:tr>
              <a:tr h="369199">
                <a:tc vMerge="1">
                  <a:txBody>
                    <a:bodyPr/>
                    <a:lstStyle/>
                    <a:p>
                      <a:endParaRPr kumimoji="1" lang="ja-JP" altLang="en-US" sz="28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2800" b="0" dirty="0" smtClean="0">
                          <a:solidFill>
                            <a:schemeClr val="tx1"/>
                          </a:solidFill>
                          <a:latin typeface="メイリオ" panose="020B0604030504040204" pitchFamily="50" charset="-128"/>
                          <a:ea typeface="メイリオ" panose="020B0604030504040204" pitchFamily="50" charset="-128"/>
                        </a:rPr>
                        <a:t>4</a:t>
                      </a:r>
                      <a:r>
                        <a:rPr kumimoji="1" lang="ja-JP" altLang="en-US" sz="2800" b="0" dirty="0" smtClean="0">
                          <a:solidFill>
                            <a:schemeClr val="tx1"/>
                          </a:solidFill>
                          <a:latin typeface="メイリオ" panose="020B0604030504040204" pitchFamily="50" charset="-128"/>
                          <a:ea typeface="メイリオ" panose="020B0604030504040204" pitchFamily="50" charset="-128"/>
                        </a:rPr>
                        <a:t>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28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7392524"/>
                  </a:ext>
                </a:extLst>
              </a:tr>
            </a:tbl>
          </a:graphicData>
        </a:graphic>
      </p:graphicFrame>
      <p:sp>
        <p:nvSpPr>
          <p:cNvPr id="2" name="テキスト ボックス 1"/>
          <p:cNvSpPr txBox="1"/>
          <p:nvPr/>
        </p:nvSpPr>
        <p:spPr>
          <a:xfrm>
            <a:off x="685800" y="3886200"/>
            <a:ext cx="731520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すでに</a:t>
            </a:r>
            <a:r>
              <a:rPr lang="en-US" altLang="ja-JP" sz="2400" dirty="0" smtClean="0">
                <a:latin typeface="メイリオ" panose="020B0604030504040204" pitchFamily="50" charset="-128"/>
                <a:ea typeface="メイリオ" panose="020B0604030504040204" pitchFamily="50" charset="-128"/>
              </a:rPr>
              <a:t>Excel</a:t>
            </a:r>
            <a:r>
              <a:rPr lang="ja-JP" altLang="en-US" sz="2400" dirty="0" smtClean="0">
                <a:latin typeface="メイリオ" panose="020B0604030504040204" pitchFamily="50" charset="-128"/>
                <a:ea typeface="メイリオ" panose="020B0604030504040204" pitchFamily="50" charset="-128"/>
              </a:rPr>
              <a:t>に慣れている人は、練習シートからどんどん先に進んでやっていいです。</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82479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661261" y="685800"/>
            <a:ext cx="5486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smtClean="0">
                <a:latin typeface="メイリオ" panose="020B0604030504040204" pitchFamily="50" charset="-128"/>
                <a:ea typeface="メイリオ" panose="020B0604030504040204" pitchFamily="50" charset="-128"/>
              </a:rPr>
              <a:t>課題シート</a:t>
            </a:r>
            <a:r>
              <a:rPr lang="en-US" altLang="ja-JP" sz="2800" dirty="0">
                <a:latin typeface="メイリオ" panose="020B0604030504040204" pitchFamily="50" charset="-128"/>
                <a:ea typeface="メイリオ" panose="020B0604030504040204" pitchFamily="50" charset="-128"/>
              </a:rPr>
              <a:t>6</a:t>
            </a:r>
            <a:r>
              <a:rPr lang="ja-JP" altLang="en-US" sz="2800" dirty="0" smtClean="0">
                <a:latin typeface="メイリオ" panose="020B0604030504040204" pitchFamily="50" charset="-128"/>
                <a:ea typeface="メイリオ" panose="020B0604030504040204" pitchFamily="50" charset="-128"/>
              </a:rPr>
              <a:t>のヒント</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914400" y="2590800"/>
            <a:ext cx="7315200" cy="461665"/>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数式の設定方法のヒントがあります。</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020903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FF0000"/>
                </a:solidFill>
                <a:latin typeface="メイリオ" panose="020B0604030504040204" pitchFamily="50" charset="-128"/>
                <a:ea typeface="メイリオ" panose="020B0604030504040204" pitchFamily="50" charset="-128"/>
              </a:rPr>
              <a:t>ヒント</a:t>
            </a:r>
            <a:r>
              <a:rPr lang="en-US" altLang="ja-JP" sz="2800" dirty="0" smtClean="0">
                <a:solidFill>
                  <a:srgbClr val="FF0000"/>
                </a:solidFill>
                <a:latin typeface="メイリオ" panose="020B0604030504040204" pitchFamily="50" charset="-128"/>
                <a:ea typeface="メイリオ" panose="020B0604030504040204" pitchFamily="50" charset="-128"/>
              </a:rPr>
              <a:t>: </a:t>
            </a:r>
            <a:r>
              <a:rPr lang="ja-JP" altLang="en-US" sz="2800" dirty="0" smtClean="0">
                <a:latin typeface="メイリオ" panose="020B0604030504040204" pitchFamily="50" charset="-128"/>
                <a:ea typeface="メイリオ" panose="020B0604030504040204" pitchFamily="50" charset="-128"/>
              </a:rPr>
              <a:t>課題シート</a:t>
            </a:r>
            <a:r>
              <a:rPr lang="en-US" altLang="ja-JP" sz="2800" dirty="0" smtClean="0">
                <a:latin typeface="メイリオ" panose="020B0604030504040204" pitchFamily="50" charset="-128"/>
                <a:ea typeface="メイリオ" panose="020B0604030504040204" pitchFamily="50" charset="-128"/>
              </a:rPr>
              <a:t>6:</a:t>
            </a:r>
            <a:r>
              <a:rPr lang="ja-JP" altLang="en-US" sz="2800" dirty="0">
                <a:solidFill>
                  <a:srgbClr val="FF0000"/>
                </a:solidFill>
                <a:latin typeface="メイリオ" panose="020B0604030504040204" pitchFamily="50" charset="-128"/>
                <a:ea typeface="メイリオ" panose="020B0604030504040204" pitchFamily="50" charset="-128"/>
              </a:rPr>
              <a:t>成績</a:t>
            </a:r>
            <a:r>
              <a:rPr lang="en-US" altLang="ja-JP" sz="2800" dirty="0">
                <a:solidFill>
                  <a:srgbClr val="FF0000"/>
                </a:solidFill>
                <a:latin typeface="メイリオ" panose="020B0604030504040204" pitchFamily="50" charset="-128"/>
                <a:ea typeface="メイリオ" panose="020B0604030504040204" pitchFamily="50" charset="-128"/>
              </a:rPr>
              <a:t>(2</a:t>
            </a:r>
            <a:r>
              <a:rPr lang="en-US" altLang="ja-JP" sz="2800" dirty="0" smtClean="0">
                <a:solidFill>
                  <a:srgbClr val="FF0000"/>
                </a:solidFill>
                <a:latin typeface="メイリオ" panose="020B0604030504040204" pitchFamily="50" charset="-128"/>
                <a:ea typeface="メイリオ" panose="020B0604030504040204" pitchFamily="50" charset="-128"/>
              </a:rPr>
              <a:t>)</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228600" y="645140"/>
            <a:ext cx="8763000" cy="461665"/>
          </a:xfrm>
          <a:prstGeom prst="rect">
            <a:avLst/>
          </a:prstGeom>
          <a:noFill/>
        </p:spPr>
        <p:txBody>
          <a:bodyPr wrap="square" rtlCol="0">
            <a:spAutoFit/>
          </a:bodyPr>
          <a:lstStyle/>
          <a:p>
            <a:pPr lvl="0" algn="l">
              <a:defRPr/>
            </a:pPr>
            <a:r>
              <a:rPr lang="en-US" altLang="ja-JP"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偏差値の求め方</a:t>
            </a:r>
            <a:endParaRPr kumimoji="1" lang="ja-JP" altLang="en-US" sz="2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533399" y="1295400"/>
            <a:ext cx="7635875" cy="3170099"/>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まず、偏差値の意味はググってください。意味が理解できないと、数式の意味が理解できないかも。</a:t>
            </a:r>
          </a:p>
          <a:p>
            <a:pPr algn="l"/>
            <a:endParaRPr lang="ja-JP" altLang="en-US" sz="2000" dirty="0">
              <a:latin typeface="メイリオ" panose="020B0604030504040204" pitchFamily="50" charset="-128"/>
              <a:ea typeface="メイリオ" panose="020B0604030504040204" pitchFamily="50" charset="-128"/>
            </a:endParaRPr>
          </a:p>
          <a:p>
            <a:pPr algn="l"/>
            <a:endParaRPr kumimoji="1" lang="ja-JP" altLang="en-US" sz="2000" dirty="0" smtClean="0">
              <a:latin typeface="メイリオ" panose="020B0604030504040204" pitchFamily="50" charset="-128"/>
              <a:ea typeface="メイリオ" panose="020B0604030504040204" pitchFamily="50" charset="-128"/>
            </a:endParaRPr>
          </a:p>
          <a:p>
            <a:pPr algn="l"/>
            <a:r>
              <a:rPr lang="ja-JP" altLang="en-US" sz="2000" dirty="0">
                <a:latin typeface="メイリオ" panose="020B0604030504040204" pitchFamily="50" charset="-128"/>
                <a:ea typeface="メイリオ" panose="020B0604030504040204" pitchFamily="50" charset="-128"/>
              </a:rPr>
              <a:t>偏差値</a:t>
            </a:r>
            <a:r>
              <a:rPr lang="ja-JP" altLang="en-US" sz="2000" dirty="0" smtClean="0">
                <a:latin typeface="メイリオ" panose="020B0604030504040204" pitchFamily="50" charset="-128"/>
                <a:ea typeface="メイリオ" panose="020B0604030504040204" pitchFamily="50" charset="-128"/>
              </a:rPr>
              <a:t>の求め方</a:t>
            </a:r>
            <a:r>
              <a:rPr lang="en-US" altLang="ja-JP" sz="2000" dirty="0" smtClean="0">
                <a:latin typeface="メイリオ" panose="020B0604030504040204" pitchFamily="50" charset="-128"/>
                <a:ea typeface="メイリオ" panose="020B0604030504040204" pitchFamily="50" charset="-128"/>
              </a:rPr>
              <a:t>(Excel</a:t>
            </a:r>
            <a:r>
              <a:rPr lang="ja-JP" altLang="en-US" sz="2000" dirty="0" smtClean="0">
                <a:latin typeface="メイリオ" panose="020B0604030504040204" pitchFamily="50" charset="-128"/>
                <a:ea typeface="メイリオ" panose="020B0604030504040204" pitchFamily="50" charset="-128"/>
              </a:rPr>
              <a:t>の関数にはありません</a:t>
            </a:r>
            <a:r>
              <a:rPr lang="en-US" altLang="ja-JP" sz="2000" dirty="0" smtClean="0">
                <a:latin typeface="メイリオ" panose="020B0604030504040204" pitchFamily="50" charset="-128"/>
                <a:ea typeface="メイリオ" panose="020B0604030504040204" pitchFamily="50" charset="-128"/>
              </a:rPr>
              <a:t>)</a:t>
            </a:r>
          </a:p>
          <a:p>
            <a:pPr algn="l"/>
            <a:endParaRPr kumimoji="1" lang="en-US" altLang="ja-JP" sz="2000" dirty="0">
              <a:latin typeface="メイリオ" panose="020B0604030504040204" pitchFamily="50" charset="-128"/>
              <a:ea typeface="メイリオ" panose="020B0604030504040204" pitchFamily="50" charset="-128"/>
            </a:endParaRPr>
          </a:p>
          <a:p>
            <a:pPr algn="l"/>
            <a:r>
              <a:rPr lang="ja-JP" altLang="en-US" sz="2000" dirty="0" smtClean="0">
                <a:latin typeface="メイリオ" panose="020B0604030504040204" pitchFamily="50" charset="-128"/>
                <a:ea typeface="メイリオ" panose="020B0604030504040204" pitchFamily="50" charset="-128"/>
              </a:rPr>
              <a:t>偏差値 </a:t>
            </a:r>
            <a:r>
              <a:rPr lang="en-US" altLang="ja-JP" sz="2000" dirty="0" smtClean="0">
                <a:latin typeface="メイリオ" panose="020B0604030504040204" pitchFamily="50" charset="-128"/>
                <a:ea typeface="メイリオ" panose="020B0604030504040204" pitchFamily="50" charset="-128"/>
              </a:rPr>
              <a:t>= 50 + 10 * (</a:t>
            </a:r>
            <a:r>
              <a:rPr lang="ja-JP" altLang="en-US" sz="2000" dirty="0" smtClean="0">
                <a:latin typeface="メイリオ" panose="020B0604030504040204" pitchFamily="50" charset="-128"/>
                <a:ea typeface="メイリオ" panose="020B0604030504040204" pitchFamily="50" charset="-128"/>
              </a:rPr>
              <a:t>得点 </a:t>
            </a:r>
            <a:r>
              <a:rPr lang="en-US" altLang="ja-JP" sz="20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平均値</a:t>
            </a:r>
            <a:r>
              <a:rPr lang="en-US" altLang="ja-JP" sz="2000" dirty="0" smtClean="0">
                <a:latin typeface="メイリオ" panose="020B0604030504040204" pitchFamily="50" charset="-128"/>
                <a:ea typeface="メイリオ" panose="020B0604030504040204" pitchFamily="50" charset="-128"/>
              </a:rPr>
              <a:t>) / </a:t>
            </a:r>
            <a:r>
              <a:rPr lang="ja-JP" altLang="en-US" sz="2000" dirty="0" smtClean="0">
                <a:latin typeface="メイリオ" panose="020B0604030504040204" pitchFamily="50" charset="-128"/>
                <a:ea typeface="メイリオ" panose="020B0604030504040204" pitchFamily="50" charset="-128"/>
              </a:rPr>
              <a:t>標準偏差</a:t>
            </a:r>
          </a:p>
          <a:p>
            <a:pPr algn="l"/>
            <a:endParaRPr kumimoji="1" lang="ja-JP" altLang="en-US" sz="2000" dirty="0">
              <a:latin typeface="メイリオ" panose="020B0604030504040204" pitchFamily="50" charset="-128"/>
              <a:ea typeface="メイリオ" panose="020B0604030504040204" pitchFamily="50" charset="-128"/>
            </a:endParaRPr>
          </a:p>
          <a:p>
            <a:pPr algn="l"/>
            <a:endParaRPr kumimoji="1" lang="ja-JP" altLang="en-US" sz="2000" dirty="0">
              <a:latin typeface="メイリオ" panose="020B0604030504040204" pitchFamily="50" charset="-128"/>
              <a:ea typeface="メイリオ" panose="020B0604030504040204" pitchFamily="50" charset="-128"/>
            </a:endParaRPr>
          </a:p>
          <a:p>
            <a:pPr algn="l"/>
            <a:endParaRPr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076274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0" algn="l">
              <a:spcBef>
                <a:spcPct val="50000"/>
              </a:spcBef>
              <a:defRPr/>
            </a:pPr>
            <a:r>
              <a:rPr lang="ja-JP" altLang="en-US" sz="2800" dirty="0" smtClean="0">
                <a:solidFill>
                  <a:srgbClr val="FF0000"/>
                </a:solidFill>
                <a:latin typeface="メイリオ" panose="020B0604030504040204" pitchFamily="50" charset="-128"/>
                <a:ea typeface="メイリオ" panose="020B0604030504040204" pitchFamily="50" charset="-128"/>
              </a:rPr>
              <a:t>ヒント</a:t>
            </a:r>
            <a:r>
              <a:rPr lang="en-US" altLang="ja-JP" sz="2800" dirty="0" smtClean="0">
                <a:solidFill>
                  <a:srgbClr val="FF0000"/>
                </a:solidFill>
                <a:latin typeface="メイリオ" panose="020B0604030504040204" pitchFamily="50" charset="-128"/>
                <a:ea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rPr>
              <a:t>課題シート</a:t>
            </a:r>
            <a:r>
              <a:rPr lang="en-US" altLang="ja-JP" sz="2800" dirty="0">
                <a:latin typeface="メイリオ" panose="020B0604030504040204" pitchFamily="50" charset="-128"/>
                <a:ea typeface="メイリオ" panose="020B0604030504040204" pitchFamily="50" charset="-128"/>
              </a:rPr>
              <a:t>6 </a:t>
            </a:r>
            <a:r>
              <a:rPr lang="en-US" altLang="ja-JP" sz="2800" dirty="0" err="1">
                <a:latin typeface="メイリオ" panose="020B0604030504040204" pitchFamily="50" charset="-128"/>
                <a:ea typeface="メイリオ" panose="020B0604030504040204" pitchFamily="50" charset="-128"/>
              </a:rPr>
              <a:t>xlsx</a:t>
            </a:r>
            <a:r>
              <a:rPr lang="ja-JP" altLang="en-US" sz="2800" dirty="0">
                <a:latin typeface="メイリオ" panose="020B0604030504040204" pitchFamily="50" charset="-128"/>
                <a:ea typeface="メイリオ" panose="020B0604030504040204" pitchFamily="50" charset="-128"/>
              </a:rPr>
              <a:t>補足</a:t>
            </a:r>
            <a:r>
              <a:rPr lang="en-US" altLang="ja-JP" sz="2800" dirty="0">
                <a:latin typeface="メイリオ" panose="020B0604030504040204" pitchFamily="50" charset="-128"/>
                <a:ea typeface="メイリオ" panose="020B0604030504040204" pitchFamily="50" charset="-128"/>
              </a:rPr>
              <a:t>: </a:t>
            </a:r>
            <a:r>
              <a:rPr lang="ja-JP" altLang="en-US" sz="2800" dirty="0">
                <a:solidFill>
                  <a:srgbClr val="FF0000"/>
                </a:solidFill>
                <a:latin typeface="メイリオ" panose="020B0604030504040204" pitchFamily="50" charset="-128"/>
                <a:ea typeface="メイリオ" panose="020B0604030504040204" pitchFamily="50" charset="-128"/>
              </a:rPr>
              <a:t>九九の表</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 name="テキスト ボックス 8"/>
          <p:cNvSpPr txBox="1"/>
          <p:nvPr/>
        </p:nvSpPr>
        <p:spPr>
          <a:xfrm>
            <a:off x="228600" y="645140"/>
            <a:ext cx="8763000" cy="461665"/>
          </a:xfrm>
          <a:prstGeom prst="rect">
            <a:avLst/>
          </a:prstGeom>
          <a:noFill/>
        </p:spPr>
        <p:txBody>
          <a:bodyPr wrap="square" rtlCol="0">
            <a:spAutoFit/>
          </a:bodyPr>
          <a:lstStyle/>
          <a:p>
            <a:pPr lvl="0" algn="l">
              <a:defRPr/>
            </a:pPr>
            <a:r>
              <a:rPr lang="en-US" altLang="ja-JP" sz="2400" dirty="0" smtClean="0">
                <a:solidFill>
                  <a:srgbClr val="FF0000"/>
                </a:solidFill>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複合参照</a:t>
            </a:r>
            <a:endParaRPr kumimoji="1" lang="ja-JP" altLang="en-US" sz="2400" b="0" i="0" u="none" strike="noStrike" kern="1200" cap="none" spc="0" normalizeH="0" baseline="0" noProof="0" dirty="0" smtClean="0">
              <a:ln>
                <a:noFill/>
              </a:ln>
              <a:effectLst/>
              <a:uLnTx/>
              <a:uFillTx/>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5586413" y="1458545"/>
            <a:ext cx="2971799" cy="1631216"/>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基本的に、黄色いセル</a:t>
            </a:r>
            <a:r>
              <a:rPr kumimoji="1" lang="en-US" altLang="ja-JP" sz="2000" dirty="0" smtClean="0">
                <a:latin typeface="メイリオ" panose="020B0604030504040204" pitchFamily="50" charset="-128"/>
                <a:ea typeface="メイリオ" panose="020B0604030504040204" pitchFamily="50" charset="-128"/>
              </a:rPr>
              <a:t>2</a:t>
            </a:r>
            <a:r>
              <a:rPr kumimoji="1" lang="ja-JP" altLang="en-US" sz="2000" dirty="0" smtClean="0">
                <a:latin typeface="メイリオ" panose="020B0604030504040204" pitchFamily="50" charset="-128"/>
                <a:ea typeface="メイリオ" panose="020B0604030504040204" pitchFamily="50" charset="-128"/>
              </a:rPr>
              <a:t>か所と緑のセル</a:t>
            </a:r>
            <a:r>
              <a:rPr lang="ja-JP" altLang="en-US" sz="2000" dirty="0" smtClean="0">
                <a:latin typeface="メイリオ" panose="020B0604030504040204" pitchFamily="50" charset="-128"/>
                <a:ea typeface="メイリオ" panose="020B0604030504040204" pitchFamily="50" charset="-128"/>
              </a:rPr>
              <a:t>一か所に数式を設定してコピーして九九の表を作ります。</a:t>
            </a:r>
            <a:endParaRPr lang="ja-JP" altLang="en-US" sz="2000"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228600" y="1012091"/>
            <a:ext cx="4924425" cy="2524125"/>
          </a:xfrm>
          <a:prstGeom prst="rect">
            <a:avLst/>
          </a:prstGeom>
        </p:spPr>
      </p:pic>
      <p:sp>
        <p:nvSpPr>
          <p:cNvPr id="10" name="テキスト ボックス 9"/>
          <p:cNvSpPr txBox="1"/>
          <p:nvPr/>
        </p:nvSpPr>
        <p:spPr>
          <a:xfrm>
            <a:off x="381000" y="3657600"/>
            <a:ext cx="8763000" cy="2246769"/>
          </a:xfrm>
          <a:prstGeom prst="rect">
            <a:avLst/>
          </a:prstGeom>
          <a:noFill/>
        </p:spPr>
        <p:txBody>
          <a:bodyPr wrap="square" rtlCol="0">
            <a:spAutoFit/>
          </a:bodyPr>
          <a:lstStyle/>
          <a:p>
            <a:pPr algn="l"/>
            <a:r>
              <a:rPr kumimoji="1" lang="ja-JP" altLang="en-US" sz="2000" dirty="0" smtClean="0">
                <a:latin typeface="メイリオ" panose="020B0604030504040204" pitchFamily="50" charset="-128"/>
                <a:ea typeface="メイリオ" panose="020B0604030504040204" pitchFamily="50" charset="-128"/>
              </a:rPr>
              <a:t>緑のセルは複合参照を使用します。</a:t>
            </a:r>
          </a:p>
          <a:p>
            <a:pPr algn="l"/>
            <a:r>
              <a:rPr lang="ja-JP" altLang="en-US" sz="2000" dirty="0" smtClean="0">
                <a:latin typeface="メイリオ" panose="020B0604030504040204" pitchFamily="50" charset="-128"/>
                <a:ea typeface="メイリオ" panose="020B0604030504040204" pitchFamily="50" charset="-128"/>
              </a:rPr>
              <a:t>・相対参照   例</a:t>
            </a:r>
            <a:r>
              <a:rPr lang="en-US" altLang="ja-JP" sz="2000" dirty="0" smtClean="0">
                <a:latin typeface="メイリオ" panose="020B0604030504040204" pitchFamily="50" charset="-128"/>
                <a:ea typeface="メイリオ" panose="020B0604030504040204" pitchFamily="50" charset="-128"/>
              </a:rPr>
              <a:t>: C1	</a:t>
            </a:r>
            <a:r>
              <a:rPr lang="ja-JP" altLang="en-US" sz="2000" dirty="0" smtClean="0">
                <a:latin typeface="メイリオ" panose="020B0604030504040204" pitchFamily="50" charset="-128"/>
                <a:ea typeface="メイリオ" panose="020B0604030504040204" pitchFamily="50" charset="-128"/>
              </a:rPr>
              <a:t>コピーすると自動的に参照先が適切なものに</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自動変換されます。</a:t>
            </a:r>
          </a:p>
          <a:p>
            <a:pPr algn="l"/>
            <a:r>
              <a:rPr lang="ja-JP" altLang="en-US" sz="2000" dirty="0" smtClean="0">
                <a:latin typeface="メイリオ" panose="020B0604030504040204" pitchFamily="50" charset="-128"/>
                <a:ea typeface="メイリオ" panose="020B0604030504040204" pitchFamily="50" charset="-128"/>
              </a:rPr>
              <a:t>・絶対参照　例</a:t>
            </a:r>
            <a:r>
              <a:rPr lang="en-US" altLang="ja-JP" sz="2000" dirty="0" smtClean="0">
                <a:latin typeface="メイリオ" panose="020B0604030504040204" pitchFamily="50" charset="-128"/>
                <a:ea typeface="メイリオ" panose="020B0604030504040204" pitchFamily="50" charset="-128"/>
              </a:rPr>
              <a:t>:$C$1	</a:t>
            </a:r>
            <a:r>
              <a:rPr lang="ja-JP" altLang="en-US" sz="2000" dirty="0" smtClean="0">
                <a:latin typeface="メイリオ" panose="020B0604030504040204" pitchFamily="50" charset="-128"/>
                <a:ea typeface="メイリオ" panose="020B0604030504040204" pitchFamily="50" charset="-128"/>
              </a:rPr>
              <a:t>コピーしても参照先は変更されません。</a:t>
            </a:r>
          </a:p>
          <a:p>
            <a:pPr algn="l"/>
            <a:r>
              <a:rPr lang="ja-JP" altLang="en-US" sz="2000" dirty="0" smtClean="0">
                <a:latin typeface="メイリオ" panose="020B0604030504040204" pitchFamily="50" charset="-128"/>
                <a:ea typeface="メイリオ" panose="020B0604030504040204" pitchFamily="50" charset="-128"/>
              </a:rPr>
              <a:t>・複合参照　例</a:t>
            </a:r>
            <a:r>
              <a:rPr lang="en-US" altLang="ja-JP" sz="2000" dirty="0" smtClean="0">
                <a:latin typeface="メイリオ" panose="020B0604030504040204" pitchFamily="50" charset="-128"/>
                <a:ea typeface="メイリオ" panose="020B0604030504040204" pitchFamily="50" charset="-128"/>
              </a:rPr>
              <a:t>:$C1  C$1</a:t>
            </a:r>
          </a:p>
          <a:p>
            <a:pPr algn="l"/>
            <a:r>
              <a:rPr lang="ja-JP" altLang="en-US" sz="2000" dirty="0" smtClean="0">
                <a:latin typeface="メイリオ" panose="020B0604030504040204" pitchFamily="50" charset="-128"/>
                <a:ea typeface="メイリオ" panose="020B0604030504040204" pitchFamily="50" charset="-128"/>
              </a:rPr>
              <a:t>　　　コピーした場合、</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が指定されている行または列は変更されませんが</a:t>
            </a:r>
            <a:br>
              <a:rPr lang="ja-JP" altLang="en-US"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指定されていない列又は行は適切なものに自動変換されます。</a:t>
            </a:r>
            <a:endParaRPr lang="ja-JP" altLang="en-US" sz="2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0776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fld id="{74FAFF6C-73AB-4A99-8CA0-CD8395AE7C10}" type="slidenum">
              <a:rPr lang="en-US" altLang="ja-JP" sz="1400" smtClean="0"/>
              <a:pPr>
                <a:spcBef>
                  <a:spcPct val="0"/>
                </a:spcBef>
                <a:buFontTx/>
                <a:buNone/>
              </a:pPr>
              <a:t>4</a:t>
            </a:fld>
            <a:endParaRPr lang="en-US" altLang="ja-JP" sz="1400" smtClean="0"/>
          </a:p>
        </p:txBody>
      </p:sp>
      <p:sp>
        <p:nvSpPr>
          <p:cNvPr id="4099" name="Rectangle 2"/>
          <p:cNvSpPr>
            <a:spLocks noGrp="1" noChangeArrowheads="1"/>
          </p:cNvSpPr>
          <p:nvPr>
            <p:ph type="ctrTitle"/>
          </p:nvPr>
        </p:nvSpPr>
        <p:spPr>
          <a:xfrm>
            <a:off x="514350" y="393779"/>
            <a:ext cx="8629650" cy="612775"/>
          </a:xfrm>
        </p:spPr>
        <p:txBody>
          <a:bodyPr/>
          <a:lstStyle/>
          <a:p>
            <a:pPr algn="l" eaLnBrk="1" hangingPunct="1"/>
            <a:r>
              <a:rPr lang="en-US" altLang="ja-JP" sz="3200" dirty="0" smtClean="0">
                <a:ea typeface="メイリオ" panose="020B0604030504040204" pitchFamily="50" charset="-128"/>
              </a:rPr>
              <a:t>Excel</a:t>
            </a:r>
            <a:r>
              <a:rPr lang="ja-JP" altLang="en-US" sz="3200" dirty="0" smtClean="0">
                <a:ea typeface="メイリオ" panose="020B0604030504040204" pitchFamily="50" charset="-128"/>
              </a:rPr>
              <a:t>課題の具体的な学習の進め方</a:t>
            </a:r>
            <a:endParaRPr lang="ja-JP" altLang="en-US" sz="2800" dirty="0" smtClean="0">
              <a:ea typeface="メイリオ" panose="020B0604030504040204" pitchFamily="50" charset="-128"/>
            </a:endParaRPr>
          </a:p>
        </p:txBody>
      </p:sp>
      <p:sp>
        <p:nvSpPr>
          <p:cNvPr id="3" name="テキスト ボックス 2"/>
          <p:cNvSpPr txBox="1"/>
          <p:nvPr/>
        </p:nvSpPr>
        <p:spPr>
          <a:xfrm>
            <a:off x="701944" y="1066276"/>
            <a:ext cx="7620000" cy="523220"/>
          </a:xfrm>
          <a:prstGeom prst="rect">
            <a:avLst/>
          </a:prstGeom>
          <a:noFill/>
        </p:spPr>
        <p:txBody>
          <a:bodyPr wrap="square" rtlCol="0">
            <a:spAutoFit/>
          </a:bodyPr>
          <a:lstStyle/>
          <a:p>
            <a:pPr algn="l"/>
            <a:r>
              <a:rPr kumimoji="1" lang="ja-JP" altLang="en-US" sz="2800" dirty="0" smtClean="0">
                <a:latin typeface="メイリオ" panose="020B0604030504040204" pitchFamily="50" charset="-128"/>
                <a:ea typeface="メイリオ" panose="020B0604030504040204" pitchFamily="50" charset="-128"/>
              </a:rPr>
              <a:t>課題が</a:t>
            </a:r>
            <a:r>
              <a:rPr kumimoji="1" lang="en-US" altLang="ja-JP" sz="2800" dirty="0" smtClean="0">
                <a:latin typeface="メイリオ" panose="020B0604030504040204" pitchFamily="50" charset="-128"/>
                <a:ea typeface="メイリオ" panose="020B0604030504040204" pitchFamily="50" charset="-128"/>
              </a:rPr>
              <a:t>1~8</a:t>
            </a:r>
            <a:r>
              <a:rPr kumimoji="1" lang="ja-JP" altLang="en-US" sz="2800" dirty="0" err="1" smtClean="0">
                <a:latin typeface="メイリオ" panose="020B0604030504040204" pitchFamily="50" charset="-128"/>
                <a:ea typeface="メイリオ" panose="020B0604030504040204" pitchFamily="50" charset="-128"/>
              </a:rPr>
              <a:t>まで</a:t>
            </a:r>
            <a:r>
              <a:rPr kumimoji="1" lang="ja-JP" altLang="en-US" sz="2800" dirty="0" smtClean="0">
                <a:latin typeface="メイリオ" panose="020B0604030504040204" pitchFamily="50" charset="-128"/>
                <a:ea typeface="メイリオ" panose="020B0604030504040204" pitchFamily="50" charset="-128"/>
              </a:rPr>
              <a:t>用意されています。</a:t>
            </a:r>
            <a:endParaRPr kumimoji="1" lang="ja-JP" altLang="en-US"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990600" y="1810603"/>
            <a:ext cx="4572000" cy="830997"/>
          </a:xfrm>
          <a:prstGeom prst="rect">
            <a:avLst/>
          </a:prstGeom>
          <a:noFill/>
          <a:ln>
            <a:solidFill>
              <a:schemeClr val="tx1"/>
            </a:solidFill>
          </a:ln>
        </p:spPr>
        <p:txBody>
          <a:bodyPr wrap="square" rtlCol="0">
            <a:spAutoFit/>
          </a:bodyPr>
          <a:lstStyle/>
          <a:p>
            <a:pPr algn="l"/>
            <a:r>
              <a:rPr kumimoji="1" lang="ja-JP" altLang="en-US" sz="2400" dirty="0" smtClean="0">
                <a:latin typeface="メイリオ" panose="020B0604030504040204" pitchFamily="50" charset="-128"/>
                <a:ea typeface="メイリオ" panose="020B0604030504040204" pitchFamily="50" charset="-128"/>
              </a:rPr>
              <a:t>生徒は</a:t>
            </a:r>
            <a:r>
              <a:rPr kumimoji="1" lang="en-US" altLang="ja-JP" sz="2400" dirty="0" smtClean="0">
                <a:latin typeface="メイリオ" panose="020B0604030504040204" pitchFamily="50" charset="-128"/>
                <a:ea typeface="メイリオ" panose="020B0604030504040204" pitchFamily="50" charset="-128"/>
              </a:rPr>
              <a:t>Excel</a:t>
            </a:r>
            <a:r>
              <a:rPr kumimoji="1" lang="ja-JP" altLang="en-US" sz="2400" dirty="0" smtClean="0">
                <a:latin typeface="メイリオ" panose="020B0604030504040204" pitchFamily="50" charset="-128"/>
                <a:ea typeface="メイリオ" panose="020B0604030504040204" pitchFamily="50" charset="-128"/>
              </a:rPr>
              <a:t>シート内容指示にしたがつて表を完成させる。</a:t>
            </a:r>
            <a:endParaRPr kumimoji="1" lang="ja-JP" altLang="en-US" sz="2400" dirty="0">
              <a:latin typeface="メイリオ" panose="020B0604030504040204" pitchFamily="50" charset="-128"/>
              <a:ea typeface="メイリオ" panose="020B0604030504040204" pitchFamily="50" charset="-128"/>
            </a:endParaRPr>
          </a:p>
        </p:txBody>
      </p:sp>
      <p:sp>
        <p:nvSpPr>
          <p:cNvPr id="9" name="テキスト ボックス 8"/>
          <p:cNvSpPr txBox="1"/>
          <p:nvPr/>
        </p:nvSpPr>
        <p:spPr>
          <a:xfrm>
            <a:off x="990600" y="3330265"/>
            <a:ext cx="4572000" cy="830997"/>
          </a:xfrm>
          <a:prstGeom prst="rect">
            <a:avLst/>
          </a:prstGeom>
          <a:noFill/>
          <a:ln>
            <a:solidFill>
              <a:schemeClr val="tx1"/>
            </a:solidFill>
          </a:ln>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一つ課題シート</a:t>
            </a:r>
            <a:r>
              <a:rPr kumimoji="1" lang="ja-JP" altLang="en-US" sz="2400" dirty="0" smtClean="0">
                <a:latin typeface="メイリオ" panose="020B0604030504040204" pitchFamily="50" charset="-128"/>
                <a:ea typeface="メイリオ" panose="020B0604030504040204" pitchFamily="50" charset="-128"/>
              </a:rPr>
              <a:t>が出来上がったら、先生のチェックを受ける</a:t>
            </a:r>
            <a:endParaRPr kumimoji="1" lang="ja-JP" altLang="en-US" sz="2400" dirty="0">
              <a:latin typeface="メイリオ" panose="020B0604030504040204" pitchFamily="50" charset="-128"/>
              <a:ea typeface="メイリオ" panose="020B0604030504040204" pitchFamily="50" charset="-128"/>
            </a:endParaRPr>
          </a:p>
        </p:txBody>
      </p:sp>
      <p:cxnSp>
        <p:nvCxnSpPr>
          <p:cNvPr id="8" name="直線矢印コネクタ 7"/>
          <p:cNvCxnSpPr>
            <a:stCxn id="2" idx="2"/>
            <a:endCxn id="9" idx="0"/>
          </p:cNvCxnSpPr>
          <p:nvPr/>
        </p:nvCxnSpPr>
        <p:spPr bwMode="auto">
          <a:xfrm>
            <a:off x="3276600" y="2641600"/>
            <a:ext cx="0" cy="688665"/>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テキスト ボックス 11"/>
          <p:cNvSpPr txBox="1"/>
          <p:nvPr/>
        </p:nvSpPr>
        <p:spPr>
          <a:xfrm>
            <a:off x="990600" y="4506320"/>
            <a:ext cx="4572000" cy="461665"/>
          </a:xfrm>
          <a:prstGeom prst="rect">
            <a:avLst/>
          </a:prstGeom>
          <a:noFill/>
          <a:ln>
            <a:solidFill>
              <a:schemeClr val="tx1"/>
            </a:solidFill>
          </a:ln>
        </p:spPr>
        <p:txBody>
          <a:bodyPr wrap="square" rtlCol="0">
            <a:spAutoFit/>
          </a:bodyPr>
          <a:lstStyle/>
          <a:p>
            <a:pPr algn="l"/>
            <a:r>
              <a:rPr kumimoji="1" lang="en-US" altLang="ja-JP" sz="2400" dirty="0" smtClean="0">
                <a:latin typeface="メイリオ" panose="020B0604030504040204" pitchFamily="50" charset="-128"/>
                <a:ea typeface="メイリオ" panose="020B0604030504040204" pitchFamily="50" charset="-128"/>
              </a:rPr>
              <a:t>OK</a:t>
            </a:r>
            <a:r>
              <a:rPr kumimoji="1" lang="ja-JP" altLang="en-US" sz="2400" dirty="0" smtClean="0">
                <a:latin typeface="メイリオ" panose="020B0604030504040204" pitchFamily="50" charset="-128"/>
                <a:ea typeface="メイリオ" panose="020B0604030504040204" pitchFamily="50" charset="-128"/>
              </a:rPr>
              <a:t>だったら</a:t>
            </a:r>
            <a:r>
              <a:rPr lang="ja-JP" altLang="en-US" sz="2400" dirty="0">
                <a:latin typeface="メイリオ" panose="020B0604030504040204" pitchFamily="50" charset="-128"/>
                <a:ea typeface="メイリオ" panose="020B0604030504040204" pitchFamily="50" charset="-128"/>
              </a:rPr>
              <a:t>、次の課題に進む</a:t>
            </a:r>
          </a:p>
        </p:txBody>
      </p:sp>
      <p:cxnSp>
        <p:nvCxnSpPr>
          <p:cNvPr id="13" name="直線矢印コネクタ 12"/>
          <p:cNvCxnSpPr/>
          <p:nvPr/>
        </p:nvCxnSpPr>
        <p:spPr bwMode="auto">
          <a:xfrm>
            <a:off x="3276600" y="4161262"/>
            <a:ext cx="0" cy="319333"/>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直線矢印コネクタ 14"/>
          <p:cNvCxnSpPr>
            <a:endCxn id="2" idx="1"/>
          </p:cNvCxnSpPr>
          <p:nvPr/>
        </p:nvCxnSpPr>
        <p:spPr bwMode="auto">
          <a:xfrm flipV="1">
            <a:off x="457200" y="2226102"/>
            <a:ext cx="533400" cy="183712"/>
          </a:xfrm>
          <a:prstGeom prst="straightConnector1">
            <a:avLst/>
          </a:prstGeom>
          <a:solidFill>
            <a:schemeClr val="accent1"/>
          </a:solidFill>
          <a:ln w="381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コネクタ 19"/>
          <p:cNvCxnSpPr/>
          <p:nvPr/>
        </p:nvCxnSpPr>
        <p:spPr bwMode="auto">
          <a:xfrm>
            <a:off x="457200" y="2409814"/>
            <a:ext cx="0" cy="300038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コネクタ 21"/>
          <p:cNvCxnSpPr/>
          <p:nvPr/>
        </p:nvCxnSpPr>
        <p:spPr bwMode="auto">
          <a:xfrm>
            <a:off x="457200" y="5410200"/>
            <a:ext cx="2819400" cy="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コネクタ 23"/>
          <p:cNvCxnSpPr/>
          <p:nvPr/>
        </p:nvCxnSpPr>
        <p:spPr bwMode="auto">
          <a:xfrm>
            <a:off x="3264877" y="4967985"/>
            <a:ext cx="11723" cy="44221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テキスト ボックス 24"/>
          <p:cNvSpPr txBox="1"/>
          <p:nvPr/>
        </p:nvSpPr>
        <p:spPr>
          <a:xfrm>
            <a:off x="5939725" y="3271656"/>
            <a:ext cx="2743200" cy="1200329"/>
          </a:xfrm>
          <a:prstGeom prst="rect">
            <a:avLst/>
          </a:prstGeom>
          <a:noFill/>
        </p:spPr>
        <p:txBody>
          <a:bodyPr wrap="square" rtlCol="0">
            <a:spAutoFit/>
          </a:bodyPr>
          <a:lstStyle/>
          <a:p>
            <a:pPr algn="l"/>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課題の説明授業支援</a:t>
            </a:r>
            <a:r>
              <a:rPr kumimoji="1" lang="en-US" altLang="ja-JP" sz="2400" dirty="0" smtClean="0">
                <a:solidFill>
                  <a:schemeClr val="accent6">
                    <a:lumMod val="50000"/>
                  </a:schemeClr>
                </a:solidFill>
                <a:latin typeface="メイリオ" panose="020B0604030504040204" pitchFamily="50" charset="-128"/>
                <a:ea typeface="メイリオ" panose="020B0604030504040204" pitchFamily="50" charset="-128"/>
              </a:rPr>
              <a:t>Web</a:t>
            </a:r>
            <a:r>
              <a:rPr kumimoji="1" lang="ja-JP" altLang="en-US" sz="2400" dirty="0" smtClean="0">
                <a:solidFill>
                  <a:schemeClr val="accent6">
                    <a:lumMod val="50000"/>
                  </a:schemeClr>
                </a:solidFill>
                <a:latin typeface="メイリオ" panose="020B0604030504040204" pitchFamily="50" charset="-128"/>
                <a:ea typeface="メイリオ" panose="020B0604030504040204" pitchFamily="50" charset="-128"/>
              </a:rPr>
              <a:t>内に用意されています。</a:t>
            </a:r>
            <a:endParaRPr kumimoji="1" lang="ja-JP" altLang="en-US" sz="2400" dirty="0">
              <a:solidFill>
                <a:schemeClr val="accent6">
                  <a:lumMod val="50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079058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2"/>
          <p:cNvSpPr txBox="1">
            <a:spLocks noChangeArrowheads="1"/>
          </p:cNvSpPr>
          <p:nvPr/>
        </p:nvSpPr>
        <p:spPr bwMode="auto">
          <a:xfrm>
            <a:off x="381000" y="152400"/>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lang="en-US" altLang="ja-JP" sz="2800" dirty="0" err="1" smtClean="0">
                <a:solidFill>
                  <a:srgbClr val="000000"/>
                </a:solidFill>
                <a:latin typeface="メイリオ" panose="020B0604030504040204" pitchFamily="50" charset="-128"/>
                <a:ea typeface="メイリオ" panose="020B0604030504040204" pitchFamily="50" charset="-128"/>
              </a:rPr>
              <a:t>Excle</a:t>
            </a:r>
            <a:r>
              <a:rPr lang="ja-JP" altLang="en-US" sz="2800" dirty="0" smtClean="0">
                <a:solidFill>
                  <a:srgbClr val="000000"/>
                </a:solidFill>
                <a:latin typeface="メイリオ" panose="020B0604030504040204" pitchFamily="50" charset="-128"/>
                <a:ea typeface="メイリオ" panose="020B0604030504040204" pitchFamily="50" charset="-128"/>
              </a:rPr>
              <a:t>の練習・課題シートの説明</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p:cNvGraphicFramePr>
            <a:graphicFrameLocks noGrp="1"/>
          </p:cNvGraphicFramePr>
          <p:nvPr>
            <p:extLst>
              <p:ext uri="{D42A27DB-BD31-4B8C-83A1-F6EECF244321}">
                <p14:modId xmlns:p14="http://schemas.microsoft.com/office/powerpoint/2010/main" val="4143265213"/>
              </p:ext>
            </p:extLst>
          </p:nvPr>
        </p:nvGraphicFramePr>
        <p:xfrm>
          <a:off x="228600" y="990600"/>
          <a:ext cx="8686799" cy="4663440"/>
        </p:xfrm>
        <a:graphic>
          <a:graphicData uri="http://schemas.openxmlformats.org/drawingml/2006/table">
            <a:tbl>
              <a:tblPr firstRow="1" bandRow="1">
                <a:tableStyleId>{5C22544A-7EE6-4342-B048-85BDC9FD1C3A}</a:tableStyleId>
              </a:tblPr>
              <a:tblGrid>
                <a:gridCol w="2404382">
                  <a:extLst>
                    <a:ext uri="{9D8B030D-6E8A-4147-A177-3AD203B41FA5}">
                      <a16:colId xmlns:a16="http://schemas.microsoft.com/office/drawing/2014/main" val="1596787426"/>
                    </a:ext>
                  </a:extLst>
                </a:gridCol>
                <a:gridCol w="2869746">
                  <a:extLst>
                    <a:ext uri="{9D8B030D-6E8A-4147-A177-3AD203B41FA5}">
                      <a16:colId xmlns:a16="http://schemas.microsoft.com/office/drawing/2014/main" val="512037085"/>
                    </a:ext>
                  </a:extLst>
                </a:gridCol>
                <a:gridCol w="3412671">
                  <a:extLst>
                    <a:ext uri="{9D8B030D-6E8A-4147-A177-3AD203B41FA5}">
                      <a16:colId xmlns:a16="http://schemas.microsoft.com/office/drawing/2014/main" val="1805470335"/>
                    </a:ext>
                  </a:extLst>
                </a:gridCol>
              </a:tblGrid>
              <a:tr h="279937">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練習シート</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の数式やコピーなどの基本的な操作</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smtClean="0">
                          <a:solidFill>
                            <a:schemeClr val="tx1"/>
                          </a:solidFill>
                          <a:latin typeface="メイリオ" panose="020B0604030504040204" pitchFamily="50" charset="-128"/>
                          <a:ea typeface="メイリオ" panose="020B0604030504040204" pitchFamily="50" charset="-128"/>
                        </a:rPr>
                        <a:t>・先生の説明</a:t>
                      </a:r>
                      <a:r>
                        <a:rPr kumimoji="1" lang="ja-JP" altLang="en-US" sz="1800" b="0" dirty="0" smtClean="0">
                          <a:solidFill>
                            <a:schemeClr val="tx1"/>
                          </a:solidFill>
                          <a:latin typeface="メイリオ" panose="020B0604030504040204" pitchFamily="50" charset="-128"/>
                          <a:ea typeface="メイリオ" panose="020B0604030504040204" pitchFamily="50" charset="-128"/>
                        </a:rPr>
                        <a:t>を聞きながら操作します。</a:t>
                      </a:r>
                    </a:p>
                    <a:p>
                      <a:r>
                        <a:rPr kumimoji="1" lang="ja-JP" altLang="en-US" sz="1800" b="0" dirty="0" smtClean="0">
                          <a:solidFill>
                            <a:schemeClr val="tx1"/>
                          </a:solidFill>
                          <a:latin typeface="メイリオ" panose="020B0604030504040204" pitchFamily="50" charset="-128"/>
                          <a:ea typeface="メイリオ" panose="020B0604030504040204" pitchFamily="50" charset="-128"/>
                        </a:rPr>
                        <a:t>・スライドに参考情報あり。</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0510915"/>
                  </a:ext>
                </a:extLst>
              </a:tr>
              <a:tr h="209416">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の基本的な関数の使い方。</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smtClean="0">
                          <a:solidFill>
                            <a:schemeClr val="tx1"/>
                          </a:solidFill>
                          <a:latin typeface="メイリオ" panose="020B0604030504040204" pitchFamily="50" charset="-128"/>
                          <a:ea typeface="メイリオ" panose="020B0604030504040204" pitchFamily="50" charset="-128"/>
                        </a:rPr>
                        <a:t>・スライドに詳細情報あり</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55320700"/>
                  </a:ext>
                </a:extLst>
              </a:tr>
              <a:tr h="209416">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2</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の数式や関数の使い方の練習</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800" b="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10365963"/>
                  </a:ext>
                </a:extLst>
              </a:tr>
              <a:tr h="209416">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3</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err="1" smtClean="0">
                          <a:solidFill>
                            <a:schemeClr val="tx1"/>
                          </a:solidFill>
                          <a:latin typeface="メイリオ" panose="020B0604030504040204" pitchFamily="50" charset="-128"/>
                          <a:ea typeface="メイリオ" panose="020B0604030504040204" pitchFamily="50" charset="-128"/>
                        </a:rPr>
                        <a:t>での</a:t>
                      </a:r>
                      <a:r>
                        <a:rPr kumimoji="1" lang="ja-JP" altLang="en-US" sz="1800" b="0" dirty="0" smtClean="0">
                          <a:solidFill>
                            <a:schemeClr val="tx1"/>
                          </a:solidFill>
                          <a:latin typeface="メイリオ" panose="020B0604030504040204" pitchFamily="50" charset="-128"/>
                          <a:ea typeface="メイリオ" panose="020B0604030504040204" pitchFamily="50" charset="-128"/>
                        </a:rPr>
                        <a:t>グラフの作成</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smtClean="0">
                          <a:solidFill>
                            <a:schemeClr val="tx1"/>
                          </a:solidFill>
                          <a:latin typeface="メイリオ" panose="020B0604030504040204" pitchFamily="50" charset="-128"/>
                          <a:ea typeface="メイリオ" panose="020B0604030504040204" pitchFamily="50" charset="-128"/>
                        </a:rPr>
                        <a:t>・簡単な説明があります。</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362326"/>
                  </a:ext>
                </a:extLst>
              </a:tr>
              <a:tr h="209416">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4</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の数式や関数のやや複雑な表</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89331259"/>
                  </a:ext>
                </a:extLst>
              </a:tr>
              <a:tr h="209416">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5</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smtClean="0">
                          <a:solidFill>
                            <a:schemeClr val="tx1"/>
                          </a:solidFill>
                          <a:latin typeface="メイリオ" panose="020B0604030504040204" pitchFamily="50" charset="-128"/>
                          <a:ea typeface="メイリオ" panose="020B0604030504040204" pitchFamily="50" charset="-128"/>
                        </a:rPr>
                        <a:t>グラフの編集</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dirty="0" smtClean="0">
                          <a:solidFill>
                            <a:schemeClr val="tx1"/>
                          </a:solidFill>
                          <a:latin typeface="メイリオ" panose="020B0604030504040204" pitchFamily="50" charset="-128"/>
                          <a:ea typeface="メイリオ" panose="020B0604030504040204" pitchFamily="50" charset="-128"/>
                        </a:rPr>
                        <a:t>・簡単な説明があります。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3444996"/>
                  </a:ext>
                </a:extLst>
              </a:tr>
              <a:tr h="2094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6</a:t>
                      </a:r>
                      <a:endParaRPr kumimoji="1" lang="ja-JP" altLang="en-US" sz="18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の数式設定の難問</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smtClean="0">
                          <a:solidFill>
                            <a:schemeClr val="tx1"/>
                          </a:solidFill>
                          <a:latin typeface="メイリオ" panose="020B0604030504040204" pitchFamily="50" charset="-128"/>
                          <a:ea typeface="メイリオ" panose="020B0604030504040204" pitchFamily="50" charset="-128"/>
                        </a:rPr>
                        <a:t>・スライドにヒントがあります。</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0555689"/>
                  </a:ext>
                </a:extLst>
              </a:tr>
              <a:tr h="2094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7</a:t>
                      </a:r>
                      <a:endParaRPr kumimoji="1" lang="ja-JP" altLang="en-US" sz="18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smtClean="0">
                          <a:solidFill>
                            <a:schemeClr val="tx1"/>
                          </a:solidFill>
                          <a:latin typeface="メイリオ" panose="020B0604030504040204" pitchFamily="50" charset="-128"/>
                          <a:ea typeface="メイリオ" panose="020B0604030504040204" pitchFamily="50" charset="-128"/>
                        </a:rPr>
                        <a:t>役に立つが難しい関数</a:t>
                      </a:r>
                      <a:r>
                        <a:rPr kumimoji="1" lang="en-US" altLang="ja-JP" sz="1800" b="0" dirty="0" smtClean="0">
                          <a:solidFill>
                            <a:schemeClr val="tx1"/>
                          </a:solidFill>
                          <a:latin typeface="メイリオ" panose="020B0604030504040204" pitchFamily="50" charset="-128"/>
                          <a:ea typeface="メイリオ" panose="020B0604030504040204" pitchFamily="50" charset="-128"/>
                        </a:rPr>
                        <a:t>1</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800" b="0" dirty="0" smtClean="0">
                          <a:solidFill>
                            <a:schemeClr val="tx1"/>
                          </a:solidFill>
                          <a:latin typeface="メイリオ" panose="020B0604030504040204" pitchFamily="50" charset="-128"/>
                          <a:ea typeface="メイリオ" panose="020B0604030504040204" pitchFamily="50" charset="-128"/>
                        </a:rPr>
                        <a:t>・</a:t>
                      </a:r>
                      <a:r>
                        <a:rPr kumimoji="1" lang="en-US" altLang="ja-JP" sz="1800" b="0" dirty="0" smtClean="0">
                          <a:solidFill>
                            <a:schemeClr val="tx1"/>
                          </a:solidFill>
                          <a:latin typeface="メイリオ" panose="020B0604030504040204" pitchFamily="50" charset="-128"/>
                          <a:ea typeface="メイリオ" panose="020B0604030504040204" pitchFamily="50" charset="-128"/>
                        </a:rPr>
                        <a:t>Web</a:t>
                      </a:r>
                      <a:r>
                        <a:rPr kumimoji="1" lang="ja-JP" altLang="en-US" sz="1800" b="0" dirty="0" smtClean="0">
                          <a:solidFill>
                            <a:schemeClr val="tx1"/>
                          </a:solidFill>
                          <a:latin typeface="メイリオ" panose="020B0604030504040204" pitchFamily="50" charset="-128"/>
                          <a:ea typeface="メイリオ" panose="020B0604030504040204" pitchFamily="50" charset="-128"/>
                        </a:rPr>
                        <a:t>で調べてください。</a:t>
                      </a:r>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3493150"/>
                  </a:ext>
                </a:extLst>
              </a:tr>
              <a:tr h="2094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dirty="0" smtClean="0">
                          <a:solidFill>
                            <a:schemeClr val="tx1"/>
                          </a:solidFill>
                          <a:latin typeface="メイリオ" panose="020B0604030504040204" pitchFamily="50" charset="-128"/>
                          <a:ea typeface="メイリオ" panose="020B0604030504040204" pitchFamily="50" charset="-128"/>
                        </a:rPr>
                        <a:t>Excel</a:t>
                      </a:r>
                      <a:r>
                        <a:rPr kumimoji="1" lang="ja-JP" altLang="en-US" sz="1800" b="0" dirty="0" smtClean="0">
                          <a:solidFill>
                            <a:schemeClr val="tx1"/>
                          </a:solidFill>
                          <a:latin typeface="メイリオ" panose="020B0604030504040204" pitchFamily="50" charset="-128"/>
                          <a:ea typeface="メイリオ" panose="020B0604030504040204" pitchFamily="50" charset="-128"/>
                        </a:rPr>
                        <a:t>課題シート</a:t>
                      </a:r>
                      <a:r>
                        <a:rPr kumimoji="1" lang="en-US" altLang="ja-JP" sz="1800" b="0" dirty="0" smtClean="0">
                          <a:solidFill>
                            <a:schemeClr val="tx1"/>
                          </a:solidFill>
                          <a:latin typeface="メイリオ" panose="020B0604030504040204" pitchFamily="50" charset="-128"/>
                          <a:ea typeface="メイリオ" panose="020B0604030504040204" pitchFamily="50" charset="-128"/>
                        </a:rPr>
                        <a:t>8</a:t>
                      </a:r>
                      <a:endParaRPr kumimoji="1" lang="ja-JP" altLang="en-US" sz="18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dirty="0" smtClean="0">
                          <a:solidFill>
                            <a:schemeClr val="tx1"/>
                          </a:solidFill>
                          <a:latin typeface="メイリオ" panose="020B0604030504040204" pitchFamily="50" charset="-128"/>
                          <a:ea typeface="メイリオ" panose="020B0604030504040204" pitchFamily="50" charset="-128"/>
                        </a:rPr>
                        <a:t>役に立つが難しい関数</a:t>
                      </a:r>
                      <a:r>
                        <a:rPr kumimoji="1" lang="en-US" altLang="ja-JP" sz="1800" b="0" dirty="0" smtClean="0">
                          <a:solidFill>
                            <a:schemeClr val="tx1"/>
                          </a:solidFill>
                          <a:latin typeface="メイリオ" panose="020B0604030504040204" pitchFamily="50" charset="-128"/>
                          <a:ea typeface="メイリオ" panose="020B0604030504040204" pitchFamily="50" charset="-128"/>
                        </a:rPr>
                        <a:t>2</a:t>
                      </a:r>
                      <a:endParaRPr kumimoji="1" lang="ja-JP" altLang="en-US" sz="1800" b="0" dirty="0" smtClean="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0" dirty="0" smtClean="0">
                          <a:solidFill>
                            <a:schemeClr val="tx1"/>
                          </a:solidFill>
                          <a:latin typeface="メイリオ" panose="020B0604030504040204" pitchFamily="50" charset="-128"/>
                          <a:ea typeface="メイリオ" panose="020B0604030504040204" pitchFamily="50" charset="-128"/>
                        </a:rPr>
                        <a:t>・</a:t>
                      </a:r>
                      <a:r>
                        <a:rPr kumimoji="1" lang="en-US" altLang="ja-JP" sz="1800" b="0" dirty="0" smtClean="0">
                          <a:solidFill>
                            <a:schemeClr val="tx1"/>
                          </a:solidFill>
                          <a:latin typeface="メイリオ" panose="020B0604030504040204" pitchFamily="50" charset="-128"/>
                          <a:ea typeface="メイリオ" panose="020B0604030504040204" pitchFamily="50" charset="-128"/>
                        </a:rPr>
                        <a:t>Web</a:t>
                      </a:r>
                      <a:r>
                        <a:rPr kumimoji="1" lang="ja-JP" altLang="en-US" sz="1800" b="0" dirty="0" smtClean="0">
                          <a:solidFill>
                            <a:schemeClr val="tx1"/>
                          </a:solidFill>
                          <a:latin typeface="メイリオ" panose="020B0604030504040204" pitchFamily="50" charset="-128"/>
                          <a:ea typeface="メイリオ" panose="020B0604030504040204" pitchFamily="50" charset="-128"/>
                        </a:rPr>
                        <a:t>で調べてください。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3079005"/>
                  </a:ext>
                </a:extLst>
              </a:tr>
            </a:tbl>
          </a:graphicData>
        </a:graphic>
      </p:graphicFrame>
    </p:spTree>
    <p:extLst>
      <p:ext uri="{BB962C8B-B14F-4D97-AF65-F5344CB8AC3E}">
        <p14:creationId xmlns:p14="http://schemas.microsoft.com/office/powerpoint/2010/main" val="42264755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661261" y="685800"/>
            <a:ext cx="5486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ja-JP" altLang="en-US" sz="2800" dirty="0">
                <a:latin typeface="メイリオ" panose="020B0604030504040204" pitchFamily="50" charset="-128"/>
                <a:ea typeface="メイリオ" panose="020B0604030504040204" pitchFamily="50" charset="-128"/>
              </a:rPr>
              <a:t>練習</a:t>
            </a:r>
            <a:r>
              <a:rPr lang="ja-JP" altLang="en-US" sz="2800" dirty="0" smtClean="0">
                <a:latin typeface="メイリオ" panose="020B0604030504040204" pitchFamily="50" charset="-128"/>
                <a:ea typeface="メイリオ" panose="020B0604030504040204" pitchFamily="50" charset="-128"/>
              </a:rPr>
              <a:t>シートの関連説明</a:t>
            </a:r>
            <a:endParaRPr lang="en-US" altLang="ja-JP" sz="2800" dirty="0">
              <a:latin typeface="メイリオ" panose="020B0604030504040204" pitchFamily="50" charset="-128"/>
              <a:ea typeface="メイリオ" panose="020B0604030504040204" pitchFamily="50" charset="-128"/>
            </a:endParaRPr>
          </a:p>
        </p:txBody>
      </p:sp>
      <p:sp>
        <p:nvSpPr>
          <p:cNvPr id="2" name="テキスト ボックス 1"/>
          <p:cNvSpPr txBox="1"/>
          <p:nvPr/>
        </p:nvSpPr>
        <p:spPr>
          <a:xfrm>
            <a:off x="914400" y="2590800"/>
            <a:ext cx="7315200" cy="830997"/>
          </a:xfrm>
          <a:prstGeom prst="rect">
            <a:avLst/>
          </a:prstGeom>
          <a:noFill/>
        </p:spPr>
        <p:txBody>
          <a:bodyPr wrap="square" rtlCol="0">
            <a:spAutoFit/>
          </a:bodyPr>
          <a:lstStyle/>
          <a:p>
            <a:pPr algn="l"/>
            <a:r>
              <a:rPr lang="ja-JP" altLang="en-US" sz="2400" dirty="0" smtClean="0">
                <a:latin typeface="メイリオ" panose="020B0604030504040204" pitchFamily="50" charset="-128"/>
                <a:ea typeface="メイリオ" panose="020B0604030504040204" pitchFamily="50" charset="-128"/>
              </a:rPr>
              <a:t>練習シートに関連した、</a:t>
            </a:r>
            <a:r>
              <a:rPr lang="en-US" altLang="ja-JP" sz="2400" dirty="0" smtClean="0">
                <a:latin typeface="メイリオ" panose="020B0604030504040204" pitchFamily="50" charset="-128"/>
                <a:ea typeface="メイリオ" panose="020B0604030504040204" pitchFamily="50" charset="-128"/>
              </a:rPr>
              <a:t>Excel</a:t>
            </a:r>
            <a:r>
              <a:rPr lang="ja-JP" altLang="en-US" sz="2400" dirty="0" smtClean="0">
                <a:latin typeface="メイリオ" panose="020B0604030504040204" pitchFamily="50" charset="-128"/>
                <a:ea typeface="メイリオ" panose="020B0604030504040204" pitchFamily="50" charset="-128"/>
              </a:rPr>
              <a:t>の基本操作の説明があります。</a:t>
            </a:r>
            <a:endParaRPr kumimoji="1" lang="ja-JP" altLang="en-US"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472897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214312" y="1835407"/>
            <a:ext cx="8472488" cy="1063349"/>
          </a:xfrm>
          <a:prstGeom prst="rect">
            <a:avLst/>
          </a:prstGeom>
        </p:spPr>
      </p:pic>
      <p:sp>
        <p:nvSpPr>
          <p:cNvPr id="4098" name="スライド番号プレースホルダー 5"/>
          <p:cNvSpPr>
            <a:spLocks noGrp="1"/>
          </p:cNvSpPr>
          <p:nvPr>
            <p:ph type="sldNum" sz="quarter" idx="12"/>
          </p:nvPr>
        </p:nvSpPr>
        <p:spPr>
          <a:noFill/>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4FAFF6C-73AB-4A99-8CA0-CD8395AE7C10}" type="slidenum">
              <a:rPr kumimoji="1" lang="en-US" altLang="ja-JP" sz="14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1" lang="en-US" altLang="ja-JP" sz="1400" b="0" i="0" u="none" strike="noStrike" kern="1200" cap="none" spc="0" normalizeH="0" baseline="0" noProof="0" dirty="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4099" name="Rectangle 2"/>
          <p:cNvSpPr>
            <a:spLocks noGrp="1" noChangeArrowheads="1"/>
          </p:cNvSpPr>
          <p:nvPr>
            <p:ph type="ctrTitle"/>
          </p:nvPr>
        </p:nvSpPr>
        <p:spPr>
          <a:xfrm>
            <a:off x="384320" y="271318"/>
            <a:ext cx="7772400" cy="612775"/>
          </a:xfrm>
        </p:spPr>
        <p:txBody>
          <a:bodyPr/>
          <a:lstStyle/>
          <a:p>
            <a:pPr algn="l" eaLnBrk="1" hangingPunct="1"/>
            <a:r>
              <a:rPr lang="ja-JP" altLang="en-US" sz="2800" dirty="0">
                <a:ea typeface="メイリオ" panose="020B0604030504040204" pitchFamily="50" charset="-128"/>
              </a:rPr>
              <a:t>基本</a:t>
            </a:r>
            <a:r>
              <a:rPr lang="en-US" altLang="ja-JP" sz="2800" dirty="0" smtClean="0">
                <a:ea typeface="メイリオ" panose="020B0604030504040204" pitchFamily="50" charset="-128"/>
              </a:rPr>
              <a:t>: Excel</a:t>
            </a:r>
            <a:r>
              <a:rPr lang="ja-JP" altLang="en-US" sz="2800" dirty="0" smtClean="0">
                <a:ea typeface="メイリオ" panose="020B0604030504040204" pitchFamily="50" charset="-128"/>
              </a:rPr>
              <a:t>のメニューで</a:t>
            </a:r>
            <a:r>
              <a:rPr lang="ja-JP" altLang="en-US" sz="2800" dirty="0" smtClean="0">
                <a:solidFill>
                  <a:schemeClr val="accent6"/>
                </a:solidFill>
                <a:ea typeface="メイリオ" panose="020B0604030504040204" pitchFamily="50" charset="-128"/>
              </a:rPr>
              <a:t>チャンク</a:t>
            </a:r>
          </a:p>
        </p:txBody>
      </p:sp>
      <p:sp>
        <p:nvSpPr>
          <p:cNvPr id="4101" name="Text Box 4"/>
          <p:cNvSpPr txBox="1">
            <a:spLocks noChangeArrowheads="1"/>
          </p:cNvSpPr>
          <p:nvPr/>
        </p:nvSpPr>
        <p:spPr bwMode="auto">
          <a:xfrm>
            <a:off x="384320" y="790065"/>
            <a:ext cx="7949261"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1" lang="ja-JP" altLang="en-US"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トップレベルで、</a:t>
            </a:r>
            <a:r>
              <a:rPr kumimoji="1" lang="ja-JP" altLang="en-US"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ファイル</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ホーム</a:t>
            </a:r>
            <a:r>
              <a:rPr kumimoji="1" lang="en-US" altLang="ja-JP"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主機能</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挿入</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レイアウト</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lang="ja-JP" altLang="en-US" sz="2200" noProof="0" dirty="0">
                <a:solidFill>
                  <a:srgbClr val="000000"/>
                </a:solidFill>
                <a:latin typeface="メイリオ" panose="020B0604030504040204" pitchFamily="50" charset="-128"/>
                <a:ea typeface="メイリオ" panose="020B0604030504040204" pitchFamily="50" charset="-128"/>
              </a:rPr>
              <a:t>数式</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データ</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校閲</a:t>
            </a:r>
            <a:r>
              <a:rPr kumimoji="1" lang="en-US" altLang="ja-JP"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22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表示</a:t>
            </a:r>
            <a:r>
              <a:rPr kumimoji="1" lang="ja-JP" altLang="en-US" sz="22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に分類</a:t>
            </a:r>
          </a:p>
        </p:txBody>
      </p:sp>
      <p:cxnSp>
        <p:nvCxnSpPr>
          <p:cNvPr id="4" name="直線コネクタ 3"/>
          <p:cNvCxnSpPr/>
          <p:nvPr/>
        </p:nvCxnSpPr>
        <p:spPr bwMode="auto">
          <a:xfrm>
            <a:off x="1454913" y="3570072"/>
            <a:ext cx="0" cy="213360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線コネクタ 9"/>
          <p:cNvCxnSpPr/>
          <p:nvPr/>
        </p:nvCxnSpPr>
        <p:spPr bwMode="auto">
          <a:xfrm>
            <a:off x="3261736" y="3607020"/>
            <a:ext cx="0" cy="213360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線コネクタ 10"/>
          <p:cNvCxnSpPr/>
          <p:nvPr/>
        </p:nvCxnSpPr>
        <p:spPr bwMode="auto">
          <a:xfrm>
            <a:off x="5532568" y="3607020"/>
            <a:ext cx="0" cy="213360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直線コネクタ 11"/>
          <p:cNvCxnSpPr/>
          <p:nvPr/>
        </p:nvCxnSpPr>
        <p:spPr bwMode="auto">
          <a:xfrm>
            <a:off x="7620000" y="3570072"/>
            <a:ext cx="0" cy="213360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テキスト ボックス 5"/>
          <p:cNvSpPr txBox="1"/>
          <p:nvPr/>
        </p:nvSpPr>
        <p:spPr>
          <a:xfrm>
            <a:off x="78345" y="3718419"/>
            <a:ext cx="1447800" cy="1785104"/>
          </a:xfrm>
          <a:prstGeom prst="rect">
            <a:avLst/>
          </a:prstGeom>
          <a:noFill/>
        </p:spPr>
        <p:txBody>
          <a:bodyPr wrap="square" rtlCol="0">
            <a:spAutoFit/>
          </a:bodyPr>
          <a:lstStyle/>
          <a:p>
            <a:pPr algn="l"/>
            <a:r>
              <a:rPr lang="ja-JP" altLang="en-US" sz="2200" dirty="0" smtClean="0">
                <a:solidFill>
                  <a:srgbClr val="FF0000"/>
                </a:solidFill>
                <a:latin typeface="メイリオ" panose="020B0604030504040204" pitchFamily="50" charset="-128"/>
                <a:ea typeface="メイリオ" panose="020B0604030504040204" pitchFamily="50" charset="-128"/>
              </a:rPr>
              <a:t>クリップ</a:t>
            </a:r>
          </a:p>
          <a:p>
            <a:pPr algn="l"/>
            <a:r>
              <a:rPr lang="ja-JP" altLang="en-US" sz="2200" dirty="0" smtClean="0">
                <a:solidFill>
                  <a:srgbClr val="FF0000"/>
                </a:solidFill>
                <a:latin typeface="メイリオ" panose="020B0604030504040204" pitchFamily="50" charset="-128"/>
                <a:ea typeface="メイリオ" panose="020B0604030504040204" pitchFamily="50" charset="-128"/>
              </a:rPr>
              <a:t>ボード</a:t>
            </a:r>
          </a:p>
          <a:p>
            <a:pPr algn="l"/>
            <a:r>
              <a:rPr kumimoji="1" lang="ja-JP" altLang="en-US" sz="2200" dirty="0" smtClean="0">
                <a:latin typeface="メイリオ" panose="020B0604030504040204" pitchFamily="50" charset="-128"/>
                <a:ea typeface="メイリオ" panose="020B0604030504040204" pitchFamily="50" charset="-128"/>
              </a:rPr>
              <a:t>コピペ</a:t>
            </a:r>
            <a:r>
              <a:rPr kumimoji="1" lang="en-US" altLang="ja-JP" sz="2200" dirty="0" smtClean="0">
                <a:latin typeface="メイリオ" panose="020B0604030504040204" pitchFamily="50" charset="-128"/>
                <a:ea typeface="メイリオ" panose="020B0604030504040204" pitchFamily="50" charset="-128"/>
              </a:rPr>
              <a:t/>
            </a:r>
            <a:br>
              <a:rPr kumimoji="1" lang="en-US" altLang="ja-JP" sz="2200" dirty="0" smtClean="0">
                <a:latin typeface="メイリオ" panose="020B0604030504040204" pitchFamily="50" charset="-128"/>
                <a:ea typeface="メイリオ" panose="020B0604030504040204" pitchFamily="50" charset="-128"/>
              </a:rPr>
            </a:br>
            <a:r>
              <a:rPr kumimoji="1" lang="en-US" altLang="ja-JP" sz="2200" dirty="0" smtClean="0">
                <a:latin typeface="メイリオ" panose="020B0604030504040204" pitchFamily="50" charset="-128"/>
                <a:ea typeface="メイリオ" panose="020B0604030504040204" pitchFamily="50" charset="-128"/>
              </a:rPr>
              <a:t>(Word</a:t>
            </a:r>
            <a:r>
              <a:rPr kumimoji="1" lang="ja-JP" altLang="en-US" sz="2200" dirty="0" smtClean="0">
                <a:latin typeface="メイリオ" panose="020B0604030504040204" pitchFamily="50" charset="-128"/>
                <a:ea typeface="メイリオ" panose="020B0604030504040204" pitchFamily="50" charset="-128"/>
              </a:rPr>
              <a:t>とほぼ同じ</a:t>
            </a:r>
            <a:r>
              <a:rPr kumimoji="1" lang="en-US" altLang="ja-JP" sz="2200" dirty="0" smtClean="0">
                <a:latin typeface="メイリオ" panose="020B0604030504040204" pitchFamily="50" charset="-128"/>
                <a:ea typeface="メイリオ" panose="020B0604030504040204" pitchFamily="50" charset="-128"/>
              </a:rPr>
              <a:t>)</a:t>
            </a:r>
            <a:endParaRPr kumimoji="1" lang="ja-JP" altLang="en-US" sz="2200" dirty="0" smtClean="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1462662" y="3718419"/>
            <a:ext cx="1799074" cy="2800767"/>
          </a:xfrm>
          <a:prstGeom prst="rect">
            <a:avLst/>
          </a:prstGeom>
          <a:noFill/>
        </p:spPr>
        <p:txBody>
          <a:bodyPr wrap="square" rtlCol="0">
            <a:spAutoFit/>
          </a:bodyPr>
          <a:lstStyle/>
          <a:p>
            <a:pPr algn="l"/>
            <a:r>
              <a:rPr lang="ja-JP" altLang="en-US" sz="2200" dirty="0" smtClean="0">
                <a:solidFill>
                  <a:srgbClr val="FF0000"/>
                </a:solidFill>
                <a:latin typeface="メイリオ" panose="020B0604030504040204" pitchFamily="50" charset="-128"/>
                <a:ea typeface="メイリオ" panose="020B0604030504040204" pitchFamily="50" charset="-128"/>
              </a:rPr>
              <a:t>フォント</a:t>
            </a:r>
          </a:p>
          <a:p>
            <a:pPr algn="l"/>
            <a:r>
              <a:rPr kumimoji="1" lang="ja-JP" altLang="en-US" sz="2200" dirty="0" smtClean="0">
                <a:latin typeface="メイリオ" panose="020B0604030504040204" pitchFamily="50" charset="-128"/>
                <a:ea typeface="メイリオ" panose="020B0604030504040204" pitchFamily="50" charset="-128"/>
              </a:rPr>
              <a:t>個々の文字の見え方</a:t>
            </a:r>
          </a:p>
          <a:p>
            <a:pPr algn="l"/>
            <a:r>
              <a:rPr kumimoji="1" lang="en-US" altLang="ja-JP" sz="2200" dirty="0" smtClean="0">
                <a:latin typeface="メイリオ" panose="020B0604030504040204" pitchFamily="50" charset="-128"/>
                <a:ea typeface="メイリオ" panose="020B0604030504040204" pitchFamily="50" charset="-128"/>
              </a:rPr>
              <a:t>(</a:t>
            </a:r>
            <a:r>
              <a:rPr kumimoji="1" lang="ja-JP" altLang="en-US" sz="2200" dirty="0" smtClean="0">
                <a:latin typeface="メイリオ" panose="020B0604030504040204" pitchFamily="50" charset="-128"/>
                <a:ea typeface="メイリオ" panose="020B0604030504040204" pitchFamily="50" charset="-128"/>
              </a:rPr>
              <a:t>色、大きさ、下線などの装飾など</a:t>
            </a:r>
          </a:p>
          <a:p>
            <a:pPr algn="l"/>
            <a:r>
              <a:rPr kumimoji="1" lang="en-US" altLang="ja-JP" sz="2200" dirty="0" smtClean="0">
                <a:latin typeface="メイリオ" panose="020B0604030504040204" pitchFamily="50" charset="-128"/>
                <a:ea typeface="メイリオ" panose="020B0604030504040204" pitchFamily="50" charset="-128"/>
              </a:rPr>
              <a:t>Word</a:t>
            </a:r>
            <a:r>
              <a:rPr kumimoji="1" lang="ja-JP" altLang="en-US" sz="2200" dirty="0" smtClean="0">
                <a:latin typeface="メイリオ" panose="020B0604030504040204" pitchFamily="50" charset="-128"/>
                <a:ea typeface="メイリオ" panose="020B0604030504040204" pitchFamily="50" charset="-128"/>
              </a:rPr>
              <a:t>とほぼ</a:t>
            </a:r>
            <a:br>
              <a:rPr kumimoji="1" lang="ja-JP" altLang="en-US" sz="2200" dirty="0" smtClean="0">
                <a:latin typeface="メイリオ" panose="020B0604030504040204" pitchFamily="50" charset="-128"/>
                <a:ea typeface="メイリオ" panose="020B0604030504040204" pitchFamily="50" charset="-128"/>
              </a:rPr>
            </a:br>
            <a:r>
              <a:rPr kumimoji="1" lang="ja-JP" altLang="en-US" sz="2200" dirty="0" smtClean="0">
                <a:latin typeface="メイリオ" panose="020B0604030504040204" pitchFamily="50" charset="-128"/>
                <a:ea typeface="メイリオ" panose="020B0604030504040204" pitchFamily="50" charset="-128"/>
              </a:rPr>
              <a:t>同じ</a:t>
            </a:r>
            <a:r>
              <a:rPr kumimoji="1" lang="en-US" altLang="ja-JP" sz="2200" dirty="0" smtClean="0">
                <a:latin typeface="メイリオ" panose="020B0604030504040204" pitchFamily="50" charset="-128"/>
                <a:ea typeface="メイリオ" panose="020B0604030504040204" pitchFamily="50" charset="-128"/>
              </a:rPr>
              <a:t>)</a:t>
            </a:r>
            <a:endParaRPr kumimoji="1" lang="ja-JP" altLang="en-US" sz="2200" dirty="0" smtClean="0">
              <a:latin typeface="メイリオ" panose="020B0604030504040204" pitchFamily="50" charset="-128"/>
              <a:ea typeface="メイリオ" panose="020B0604030504040204" pitchFamily="50" charset="-128"/>
            </a:endParaRPr>
          </a:p>
        </p:txBody>
      </p:sp>
      <p:sp>
        <p:nvSpPr>
          <p:cNvPr id="15" name="テキスト ボックス 14"/>
          <p:cNvSpPr txBox="1"/>
          <p:nvPr/>
        </p:nvSpPr>
        <p:spPr>
          <a:xfrm>
            <a:off x="3397654" y="3778749"/>
            <a:ext cx="2113853" cy="1446550"/>
          </a:xfrm>
          <a:prstGeom prst="rect">
            <a:avLst/>
          </a:prstGeom>
          <a:noFill/>
        </p:spPr>
        <p:txBody>
          <a:bodyPr wrap="square" rtlCol="0">
            <a:spAutoFit/>
          </a:bodyPr>
          <a:lstStyle/>
          <a:p>
            <a:pPr algn="l"/>
            <a:r>
              <a:rPr lang="ja-JP" altLang="en-US" sz="2200" dirty="0" smtClean="0">
                <a:solidFill>
                  <a:srgbClr val="FF0000"/>
                </a:solidFill>
                <a:latin typeface="メイリオ" panose="020B0604030504040204" pitchFamily="50" charset="-128"/>
                <a:ea typeface="メイリオ" panose="020B0604030504040204" pitchFamily="50" charset="-128"/>
              </a:rPr>
              <a:t>段落</a:t>
            </a:r>
          </a:p>
          <a:p>
            <a:pPr algn="l"/>
            <a:r>
              <a:rPr kumimoji="1" lang="ja-JP" altLang="en-US" sz="2200" dirty="0" smtClean="0">
                <a:latin typeface="メイリオ" panose="020B0604030504040204" pitchFamily="50" charset="-128"/>
                <a:ea typeface="メイリオ" panose="020B0604030504040204" pitchFamily="50" charset="-128"/>
              </a:rPr>
              <a:t>セルの中のデータの配置を指定する</a:t>
            </a:r>
          </a:p>
        </p:txBody>
      </p:sp>
      <p:sp>
        <p:nvSpPr>
          <p:cNvPr id="16" name="テキスト ボックス 15"/>
          <p:cNvSpPr txBox="1"/>
          <p:nvPr/>
        </p:nvSpPr>
        <p:spPr>
          <a:xfrm>
            <a:off x="5808689" y="3828388"/>
            <a:ext cx="1981200" cy="1107996"/>
          </a:xfrm>
          <a:prstGeom prst="rect">
            <a:avLst/>
          </a:prstGeom>
          <a:noFill/>
        </p:spPr>
        <p:txBody>
          <a:bodyPr wrap="square" rtlCol="0">
            <a:spAutoFit/>
          </a:bodyPr>
          <a:lstStyle/>
          <a:p>
            <a:pPr algn="l"/>
            <a:r>
              <a:rPr lang="ja-JP" altLang="en-US" sz="2200" dirty="0">
                <a:solidFill>
                  <a:srgbClr val="FF0000"/>
                </a:solidFill>
                <a:latin typeface="メイリオ" panose="020B0604030504040204" pitchFamily="50" charset="-128"/>
                <a:ea typeface="メイリオ" panose="020B0604030504040204" pitchFamily="50" charset="-128"/>
              </a:rPr>
              <a:t>数値</a:t>
            </a:r>
            <a:endParaRPr lang="ja-JP" altLang="en-US" sz="2200" dirty="0" smtClean="0">
              <a:solidFill>
                <a:srgbClr val="FF0000"/>
              </a:solidFill>
              <a:latin typeface="メイリオ" panose="020B0604030504040204" pitchFamily="50" charset="-128"/>
              <a:ea typeface="メイリオ" panose="020B0604030504040204" pitchFamily="50" charset="-128"/>
            </a:endParaRPr>
          </a:p>
          <a:p>
            <a:pPr algn="l"/>
            <a:r>
              <a:rPr kumimoji="1" lang="ja-JP" altLang="en-US" sz="2200" dirty="0" smtClean="0">
                <a:latin typeface="メイリオ" panose="020B0604030504040204" pitchFamily="50" charset="-128"/>
                <a:ea typeface="メイリオ" panose="020B0604030504040204" pitchFamily="50" charset="-128"/>
              </a:rPr>
              <a:t>数値の見せ方を指定する</a:t>
            </a:r>
          </a:p>
        </p:txBody>
      </p:sp>
      <p:sp>
        <p:nvSpPr>
          <p:cNvPr id="17" name="テキスト ボックス 16"/>
          <p:cNvSpPr txBox="1"/>
          <p:nvPr/>
        </p:nvSpPr>
        <p:spPr>
          <a:xfrm>
            <a:off x="7620000" y="3715869"/>
            <a:ext cx="1371600" cy="2462213"/>
          </a:xfrm>
          <a:prstGeom prst="rect">
            <a:avLst/>
          </a:prstGeom>
          <a:noFill/>
        </p:spPr>
        <p:txBody>
          <a:bodyPr wrap="square" rtlCol="0">
            <a:spAutoFit/>
          </a:bodyPr>
          <a:lstStyle/>
          <a:p>
            <a:pPr algn="l"/>
            <a:r>
              <a:rPr lang="ja-JP" altLang="en-US" sz="2200" dirty="0" smtClean="0">
                <a:solidFill>
                  <a:srgbClr val="FF0000"/>
                </a:solidFill>
                <a:latin typeface="メイリオ" panose="020B0604030504040204" pitchFamily="50" charset="-128"/>
                <a:ea typeface="メイリオ" panose="020B0604030504040204" pitchFamily="50" charset="-128"/>
              </a:rPr>
              <a:t>編集</a:t>
            </a:r>
          </a:p>
          <a:p>
            <a:pPr algn="l"/>
            <a:r>
              <a:rPr kumimoji="1" lang="ja-JP" altLang="en-US" sz="2200" dirty="0" smtClean="0">
                <a:latin typeface="メイリオ" panose="020B0604030504040204" pitchFamily="50" charset="-128"/>
                <a:ea typeface="メイリオ" panose="020B0604030504040204" pitchFamily="50" charset="-128"/>
              </a:rPr>
              <a:t>文字の検索と置き換え</a:t>
            </a:r>
          </a:p>
          <a:p>
            <a:pPr algn="l"/>
            <a:r>
              <a:rPr kumimoji="1" lang="en-US" altLang="ja-JP" sz="2200" dirty="0" smtClean="0">
                <a:latin typeface="メイリオ" panose="020B0604030504040204" pitchFamily="50" charset="-128"/>
                <a:ea typeface="メイリオ" panose="020B0604030504040204" pitchFamily="50" charset="-128"/>
              </a:rPr>
              <a:t>(Word</a:t>
            </a:r>
            <a:r>
              <a:rPr kumimoji="1" lang="ja-JP" altLang="en-US" sz="2200" dirty="0" smtClean="0">
                <a:latin typeface="メイリオ" panose="020B0604030504040204" pitchFamily="50" charset="-128"/>
                <a:ea typeface="メイリオ" panose="020B0604030504040204" pitchFamily="50" charset="-128"/>
              </a:rPr>
              <a:t>と</a:t>
            </a:r>
          </a:p>
          <a:p>
            <a:pPr algn="l"/>
            <a:r>
              <a:rPr lang="ja-JP" altLang="en-US" sz="2200" dirty="0" smtClean="0">
                <a:latin typeface="メイリオ" panose="020B0604030504040204" pitchFamily="50" charset="-128"/>
                <a:ea typeface="メイリオ" panose="020B0604030504040204" pitchFamily="50" charset="-128"/>
              </a:rPr>
              <a:t>ほぼ同じ</a:t>
            </a:r>
            <a:r>
              <a:rPr lang="en-US" altLang="ja-JP" sz="2200" dirty="0" smtClean="0">
                <a:latin typeface="メイリオ" panose="020B0604030504040204" pitchFamily="50" charset="-128"/>
                <a:ea typeface="メイリオ" panose="020B0604030504040204" pitchFamily="50" charset="-128"/>
              </a:rPr>
              <a:t>)</a:t>
            </a:r>
            <a:endParaRPr kumimoji="1" lang="ja-JP" altLang="en-US" sz="2200" dirty="0" smtClean="0">
              <a:latin typeface="メイリオ" panose="020B0604030504040204" pitchFamily="50" charset="-128"/>
              <a:ea typeface="メイリオ" panose="020B0604030504040204" pitchFamily="50" charset="-128"/>
            </a:endParaRPr>
          </a:p>
        </p:txBody>
      </p:sp>
      <p:cxnSp>
        <p:nvCxnSpPr>
          <p:cNvPr id="19" name="直線コネクタ 18"/>
          <p:cNvCxnSpPr/>
          <p:nvPr/>
        </p:nvCxnSpPr>
        <p:spPr bwMode="auto">
          <a:xfrm flipH="1">
            <a:off x="802245" y="2017999"/>
            <a:ext cx="1" cy="120382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コネクタ 20"/>
          <p:cNvCxnSpPr/>
          <p:nvPr/>
        </p:nvCxnSpPr>
        <p:spPr bwMode="auto">
          <a:xfrm flipH="1">
            <a:off x="2504830" y="2058247"/>
            <a:ext cx="1" cy="120382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直線コネクタ 21"/>
          <p:cNvCxnSpPr/>
          <p:nvPr/>
        </p:nvCxnSpPr>
        <p:spPr bwMode="auto">
          <a:xfrm flipH="1">
            <a:off x="4488250" y="2003074"/>
            <a:ext cx="1" cy="120382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直線コネクタ 22"/>
          <p:cNvCxnSpPr/>
          <p:nvPr/>
        </p:nvCxnSpPr>
        <p:spPr bwMode="auto">
          <a:xfrm flipH="1">
            <a:off x="5532568" y="2003074"/>
            <a:ext cx="1" cy="120382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線コネクタ 23"/>
          <p:cNvCxnSpPr/>
          <p:nvPr/>
        </p:nvCxnSpPr>
        <p:spPr bwMode="auto">
          <a:xfrm flipH="1">
            <a:off x="6755486" y="2003074"/>
            <a:ext cx="1" cy="120382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直線コネクタ 24"/>
          <p:cNvCxnSpPr/>
          <p:nvPr/>
        </p:nvCxnSpPr>
        <p:spPr bwMode="auto">
          <a:xfrm flipH="1">
            <a:off x="7721142" y="1929435"/>
            <a:ext cx="1" cy="120382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コネクタ 12"/>
          <p:cNvCxnSpPr/>
          <p:nvPr/>
        </p:nvCxnSpPr>
        <p:spPr bwMode="auto">
          <a:xfrm>
            <a:off x="802245" y="3157072"/>
            <a:ext cx="652668" cy="432554"/>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直線コネクタ 25"/>
          <p:cNvCxnSpPr/>
          <p:nvPr/>
        </p:nvCxnSpPr>
        <p:spPr bwMode="auto">
          <a:xfrm>
            <a:off x="2504830" y="3226459"/>
            <a:ext cx="756906" cy="380561"/>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直線コネクタ 27"/>
          <p:cNvCxnSpPr/>
          <p:nvPr/>
        </p:nvCxnSpPr>
        <p:spPr bwMode="auto">
          <a:xfrm>
            <a:off x="4488250" y="3206902"/>
            <a:ext cx="1023257" cy="36317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線コネクタ 29"/>
          <p:cNvCxnSpPr/>
          <p:nvPr/>
        </p:nvCxnSpPr>
        <p:spPr bwMode="auto">
          <a:xfrm flipH="1">
            <a:off x="7620000" y="3133263"/>
            <a:ext cx="101142" cy="436809"/>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330506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スライド番号プレースホルダー 3"/>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292AA3-1BE2-4A9D-87BA-C713039D49EC}" type="slidenum">
              <a:rPr kumimoji="0"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ja-JP" sz="14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38" name="Text Box 2"/>
          <p:cNvSpPr txBox="1">
            <a:spLocks noChangeArrowheads="1"/>
          </p:cNvSpPr>
          <p:nvPr/>
        </p:nvSpPr>
        <p:spPr bwMode="auto">
          <a:xfrm>
            <a:off x="392906" y="262544"/>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のオブジェクト</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66" name="Text Box 30"/>
          <p:cNvSpPr txBox="1">
            <a:spLocks noChangeArrowheads="1"/>
          </p:cNvSpPr>
          <p:nvPr/>
        </p:nvSpPr>
        <p:spPr bwMode="auto">
          <a:xfrm>
            <a:off x="519040" y="1459658"/>
            <a:ext cx="2376560" cy="369332"/>
          </a:xfrm>
          <a:prstGeom prst="rect">
            <a:avLst/>
          </a:prstGeom>
          <a:solidFill>
            <a:srgbClr val="FFFF99"/>
          </a:solidFill>
          <a:ln w="38100" cmpd="dbl"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noProof="0" dirty="0" smtClean="0">
                <a:solidFill>
                  <a:srgbClr val="000000"/>
                </a:solidFill>
                <a:latin typeface="メイリオ" panose="020B0604030504040204" pitchFamily="50" charset="-128"/>
                <a:ea typeface="メイリオ" panose="020B0604030504040204" pitchFamily="50" charset="-128"/>
              </a:rPr>
              <a:t>ブック</a:t>
            </a:r>
            <a:r>
              <a:rPr lang="en-US" altLang="ja-JP" noProof="0" dirty="0" smtClean="0">
                <a:solidFill>
                  <a:srgbClr val="000000"/>
                </a:solidFill>
                <a:latin typeface="メイリオ" panose="020B0604030504040204" pitchFamily="50" charset="-128"/>
                <a:ea typeface="メイリオ" panose="020B0604030504040204" pitchFamily="50" charset="-128"/>
              </a:rPr>
              <a:t>(</a:t>
            </a:r>
            <a:r>
              <a:rPr lang="ja-JP" altLang="en-US" noProof="0" dirty="0" smtClean="0">
                <a:solidFill>
                  <a:srgbClr val="000000"/>
                </a:solidFill>
                <a:latin typeface="メイリオ" panose="020B0604030504040204" pitchFamily="50" charset="-128"/>
                <a:ea typeface="メイリオ" panose="020B0604030504040204" pitchFamily="50" charset="-128"/>
              </a:rPr>
              <a:t>ファイル</a:t>
            </a:r>
            <a:r>
              <a:rPr lang="en-US" altLang="ja-JP" noProof="0" dirty="0" smtClean="0">
                <a:solidFill>
                  <a:srgbClr val="000000"/>
                </a:solidFill>
                <a:latin typeface="メイリオ" panose="020B0604030504040204" pitchFamily="50" charset="-128"/>
                <a:ea typeface="メイリオ" panose="020B0604030504040204" pitchFamily="50" charset="-128"/>
              </a:rPr>
              <a:t>)</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68" name="Text Box 32"/>
          <p:cNvSpPr txBox="1">
            <a:spLocks noChangeArrowheads="1"/>
          </p:cNvSpPr>
          <p:nvPr/>
        </p:nvSpPr>
        <p:spPr bwMode="auto">
          <a:xfrm>
            <a:off x="1388990" y="2593133"/>
            <a:ext cx="1684338"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dirty="0">
                <a:solidFill>
                  <a:srgbClr val="000000"/>
                </a:solidFill>
                <a:latin typeface="メイリオ" panose="020B0604030504040204" pitchFamily="50" charset="-128"/>
                <a:ea typeface="メイリオ" panose="020B0604030504040204" pitchFamily="50" charset="-128"/>
              </a:rPr>
              <a:t>セル</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69" name="Text Box 33"/>
          <p:cNvSpPr txBox="1">
            <a:spLocks noChangeArrowheads="1"/>
          </p:cNvSpPr>
          <p:nvPr/>
        </p:nvSpPr>
        <p:spPr bwMode="auto">
          <a:xfrm>
            <a:off x="4311797" y="2664739"/>
            <a:ext cx="1684337"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領域</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70" name="Text Box 34"/>
          <p:cNvSpPr txBox="1">
            <a:spLocks noChangeArrowheads="1"/>
          </p:cNvSpPr>
          <p:nvPr/>
        </p:nvSpPr>
        <p:spPr bwMode="auto">
          <a:xfrm>
            <a:off x="4311797" y="3716424"/>
            <a:ext cx="1684337"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列</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71" name="Text Box 35"/>
          <p:cNvSpPr txBox="1">
            <a:spLocks noChangeArrowheads="1"/>
          </p:cNvSpPr>
          <p:nvPr/>
        </p:nvSpPr>
        <p:spPr bwMode="auto">
          <a:xfrm>
            <a:off x="1399453" y="5296910"/>
            <a:ext cx="1684337"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図</a:t>
            </a: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イメージ</a:t>
            </a: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91172" name="Text Box 36"/>
          <p:cNvSpPr txBox="1">
            <a:spLocks noChangeArrowheads="1"/>
          </p:cNvSpPr>
          <p:nvPr/>
        </p:nvSpPr>
        <p:spPr bwMode="auto">
          <a:xfrm>
            <a:off x="1407390" y="5900160"/>
            <a:ext cx="1684338"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図形</a:t>
            </a: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r>
              <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描画</a:t>
            </a:r>
            <a:r>
              <a:rPr kumimoji="1" lang="en-US" altLang="ja-JP"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rPr>
              <a:t>)</a:t>
            </a:r>
          </a:p>
        </p:txBody>
      </p:sp>
      <p:sp>
        <p:nvSpPr>
          <p:cNvPr id="91175" name="Line 39"/>
          <p:cNvSpPr>
            <a:spLocks noChangeShapeType="1"/>
          </p:cNvSpPr>
          <p:nvPr/>
        </p:nvSpPr>
        <p:spPr bwMode="auto">
          <a:xfrm>
            <a:off x="773039" y="1786682"/>
            <a:ext cx="215" cy="430080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77" name="Line 41"/>
          <p:cNvSpPr>
            <a:spLocks noChangeShapeType="1"/>
          </p:cNvSpPr>
          <p:nvPr/>
        </p:nvSpPr>
        <p:spPr bwMode="auto">
          <a:xfrm>
            <a:off x="787328" y="2193083"/>
            <a:ext cx="2174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79" name="Line 43"/>
          <p:cNvSpPr>
            <a:spLocks noChangeShapeType="1"/>
          </p:cNvSpPr>
          <p:nvPr/>
        </p:nvSpPr>
        <p:spPr bwMode="auto">
          <a:xfrm>
            <a:off x="758753" y="2731245"/>
            <a:ext cx="63817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0" name="Line 44"/>
          <p:cNvSpPr>
            <a:spLocks noChangeShapeType="1"/>
          </p:cNvSpPr>
          <p:nvPr/>
        </p:nvSpPr>
        <p:spPr bwMode="auto">
          <a:xfrm>
            <a:off x="1716013" y="2934444"/>
            <a:ext cx="30811" cy="1389916"/>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1" name="Line 45"/>
          <p:cNvSpPr>
            <a:spLocks noChangeShapeType="1"/>
          </p:cNvSpPr>
          <p:nvPr/>
        </p:nvSpPr>
        <p:spPr bwMode="auto">
          <a:xfrm>
            <a:off x="3095552" y="2774276"/>
            <a:ext cx="1216243" cy="1701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2" name="Text Box 46"/>
          <p:cNvSpPr txBox="1">
            <a:spLocks noChangeArrowheads="1"/>
          </p:cNvSpPr>
          <p:nvPr/>
        </p:nvSpPr>
        <p:spPr bwMode="auto">
          <a:xfrm>
            <a:off x="4311796" y="3201264"/>
            <a:ext cx="1684338"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dirty="0">
                <a:solidFill>
                  <a:srgbClr val="000000"/>
                </a:solidFill>
                <a:latin typeface="メイリオ" panose="020B0604030504040204" pitchFamily="50" charset="-128"/>
                <a:ea typeface="メイリオ" panose="020B0604030504040204" pitchFamily="50" charset="-128"/>
              </a:rPr>
              <a:t>行</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4" name="Line 48"/>
          <p:cNvSpPr>
            <a:spLocks noChangeShapeType="1"/>
          </p:cNvSpPr>
          <p:nvPr/>
        </p:nvSpPr>
        <p:spPr bwMode="auto">
          <a:xfrm>
            <a:off x="4035571" y="3411354"/>
            <a:ext cx="276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6" name="Line 50"/>
          <p:cNvSpPr>
            <a:spLocks noChangeShapeType="1"/>
          </p:cNvSpPr>
          <p:nvPr/>
        </p:nvSpPr>
        <p:spPr bwMode="auto">
          <a:xfrm flipV="1">
            <a:off x="4055268" y="2791288"/>
            <a:ext cx="0" cy="110980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7" name="Line 51"/>
          <p:cNvSpPr>
            <a:spLocks noChangeShapeType="1"/>
          </p:cNvSpPr>
          <p:nvPr/>
        </p:nvSpPr>
        <p:spPr bwMode="auto">
          <a:xfrm>
            <a:off x="783503" y="5477885"/>
            <a:ext cx="595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91188" name="Line 52"/>
          <p:cNvSpPr>
            <a:spLocks noChangeShapeType="1"/>
          </p:cNvSpPr>
          <p:nvPr/>
        </p:nvSpPr>
        <p:spPr bwMode="auto">
          <a:xfrm>
            <a:off x="783503" y="6087485"/>
            <a:ext cx="595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pic>
        <p:nvPicPr>
          <p:cNvPr id="91192" name="Picture 5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6600" y="2193655"/>
            <a:ext cx="1400175" cy="2571750"/>
          </a:xfrm>
          <a:prstGeom prst="rect">
            <a:avLst/>
          </a:prstGeom>
          <a:noFill/>
          <a:extLst>
            <a:ext uri="{909E8E84-426E-40DD-AFC4-6F175D3DCCD1}">
              <a14:hiddenFill xmlns:a14="http://schemas.microsoft.com/office/drawing/2010/main">
                <a:solidFill>
                  <a:srgbClr val="FFFFFF"/>
                </a:solidFill>
              </a14:hiddenFill>
            </a:ext>
          </a:extLst>
        </p:spPr>
      </p:pic>
      <p:sp>
        <p:nvSpPr>
          <p:cNvPr id="91167" name="Text Box 31"/>
          <p:cNvSpPr txBox="1">
            <a:spLocks noChangeArrowheads="1"/>
          </p:cNvSpPr>
          <p:nvPr/>
        </p:nvSpPr>
        <p:spPr bwMode="auto">
          <a:xfrm>
            <a:off x="671440" y="2034333"/>
            <a:ext cx="1684338" cy="374650"/>
          </a:xfrm>
          <a:prstGeom prst="rect">
            <a:avLst/>
          </a:prstGeom>
          <a:solidFill>
            <a:srgbClr val="FFFF99"/>
          </a:solidFill>
          <a:ln w="38100" cmpd="dbl"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noProof="0" dirty="0" smtClean="0">
                <a:solidFill>
                  <a:srgbClr val="000000"/>
                </a:solidFill>
                <a:latin typeface="メイリオ" panose="020B0604030504040204" pitchFamily="50" charset="-128"/>
                <a:ea typeface="メイリオ" panose="020B0604030504040204" pitchFamily="50" charset="-128"/>
              </a:rPr>
              <a:t>シート</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2" name="テキスト ボックス 1"/>
          <p:cNvSpPr txBox="1"/>
          <p:nvPr/>
        </p:nvSpPr>
        <p:spPr>
          <a:xfrm>
            <a:off x="3367953" y="5296910"/>
            <a:ext cx="2049462"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ビットマップ</a:t>
            </a:r>
            <a:endParaRPr kumimoji="1" lang="ja-JP" altLang="en-US"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2" name="テキスト ボックス 31"/>
          <p:cNvSpPr txBox="1"/>
          <p:nvPr/>
        </p:nvSpPr>
        <p:spPr>
          <a:xfrm>
            <a:off x="3433836" y="5898623"/>
            <a:ext cx="2049462"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smtClean="0">
                <a:ln>
                  <a:noFill/>
                </a:ln>
                <a:solidFill>
                  <a:srgbClr val="FF0000"/>
                </a:solidFill>
                <a:effectLst/>
                <a:uLnTx/>
                <a:uFillTx/>
                <a:latin typeface="メイリオ" panose="020B0604030504040204" pitchFamily="50" charset="-128"/>
                <a:ea typeface="メイリオ" panose="020B0604030504040204" pitchFamily="50" charset="-128"/>
                <a:cs typeface="+mn-cs"/>
              </a:rPr>
              <a:t>ベクター</a:t>
            </a:r>
            <a:endParaRPr kumimoji="1" lang="ja-JP" altLang="en-US" sz="1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3" name="Text Box 35"/>
          <p:cNvSpPr txBox="1">
            <a:spLocks noChangeArrowheads="1"/>
          </p:cNvSpPr>
          <p:nvPr/>
        </p:nvSpPr>
        <p:spPr bwMode="auto">
          <a:xfrm>
            <a:off x="1378815" y="4719576"/>
            <a:ext cx="1684337"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1" lang="ja-JP" altLang="en-US" sz="1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グラフ</a:t>
            </a:r>
            <a:endParaRPr kumimoji="1" lang="en-US" altLang="ja-JP"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4" name="Line 51"/>
          <p:cNvSpPr>
            <a:spLocks noChangeShapeType="1"/>
          </p:cNvSpPr>
          <p:nvPr/>
        </p:nvSpPr>
        <p:spPr bwMode="auto">
          <a:xfrm>
            <a:off x="762865" y="4900551"/>
            <a:ext cx="59531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5" name="Line 48"/>
          <p:cNvSpPr>
            <a:spLocks noChangeShapeType="1"/>
          </p:cNvSpPr>
          <p:nvPr/>
        </p:nvSpPr>
        <p:spPr bwMode="auto">
          <a:xfrm>
            <a:off x="4055268" y="3901090"/>
            <a:ext cx="276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6" name="Text Box 34"/>
          <p:cNvSpPr txBox="1">
            <a:spLocks noChangeArrowheads="1"/>
          </p:cNvSpPr>
          <p:nvPr/>
        </p:nvSpPr>
        <p:spPr bwMode="auto">
          <a:xfrm>
            <a:off x="1993325" y="3611517"/>
            <a:ext cx="1684337"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dirty="0" smtClean="0">
                <a:solidFill>
                  <a:srgbClr val="000000"/>
                </a:solidFill>
                <a:latin typeface="メイリオ" panose="020B0604030504040204" pitchFamily="50" charset="-128"/>
                <a:ea typeface="メイリオ" panose="020B0604030504040204" pitchFamily="50" charset="-128"/>
              </a:rPr>
              <a:t>数値</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7" name="Text Box 46"/>
          <p:cNvSpPr txBox="1">
            <a:spLocks noChangeArrowheads="1"/>
          </p:cNvSpPr>
          <p:nvPr/>
        </p:nvSpPr>
        <p:spPr bwMode="auto">
          <a:xfrm>
            <a:off x="1993324" y="3096357"/>
            <a:ext cx="1684338"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noProof="0" dirty="0" smtClean="0">
                <a:solidFill>
                  <a:srgbClr val="000000"/>
                </a:solidFill>
                <a:latin typeface="メイリオ" panose="020B0604030504040204" pitchFamily="50" charset="-128"/>
                <a:ea typeface="メイリオ" panose="020B0604030504040204" pitchFamily="50" charset="-128"/>
              </a:rPr>
              <a:t>文字</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8" name="Line 48"/>
          <p:cNvSpPr>
            <a:spLocks noChangeShapeType="1"/>
          </p:cNvSpPr>
          <p:nvPr/>
        </p:nvSpPr>
        <p:spPr bwMode="auto">
          <a:xfrm>
            <a:off x="1717099" y="3306447"/>
            <a:ext cx="276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39" name="Line 48"/>
          <p:cNvSpPr>
            <a:spLocks noChangeShapeType="1"/>
          </p:cNvSpPr>
          <p:nvPr/>
        </p:nvSpPr>
        <p:spPr bwMode="auto">
          <a:xfrm>
            <a:off x="1736796" y="3796183"/>
            <a:ext cx="276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40" name="Text Box 34"/>
          <p:cNvSpPr txBox="1">
            <a:spLocks noChangeArrowheads="1"/>
          </p:cNvSpPr>
          <p:nvPr/>
        </p:nvSpPr>
        <p:spPr bwMode="auto">
          <a:xfrm>
            <a:off x="2013021" y="4125802"/>
            <a:ext cx="1684337" cy="369332"/>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lang="ja-JP" altLang="en-US" noProof="0" dirty="0">
                <a:solidFill>
                  <a:srgbClr val="000000"/>
                </a:solidFill>
                <a:latin typeface="メイリオ" panose="020B0604030504040204" pitchFamily="50" charset="-128"/>
                <a:ea typeface="メイリオ" panose="020B0604030504040204" pitchFamily="50" charset="-128"/>
              </a:rPr>
              <a:t>数式</a:t>
            </a:r>
            <a:endParaRPr kumimoji="1" lang="ja-JP" altLang="en-US" sz="1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41" name="Line 48"/>
          <p:cNvSpPr>
            <a:spLocks noChangeShapeType="1"/>
          </p:cNvSpPr>
          <p:nvPr/>
        </p:nvSpPr>
        <p:spPr bwMode="auto">
          <a:xfrm>
            <a:off x="1769049" y="4324360"/>
            <a:ext cx="2762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9928575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2"/>
          <a:stretch>
            <a:fillRect/>
          </a:stretch>
        </p:blipFill>
        <p:spPr>
          <a:xfrm>
            <a:off x="533400" y="1431914"/>
            <a:ext cx="7296150" cy="4222772"/>
          </a:xfrm>
          <a:prstGeom prst="rect">
            <a:avLst/>
          </a:prstGeom>
        </p:spPr>
      </p:pic>
      <p:sp>
        <p:nvSpPr>
          <p:cNvPr id="91138" name="Text Box 2"/>
          <p:cNvSpPr txBox="1">
            <a:spLocks noChangeArrowheads="1"/>
          </p:cNvSpPr>
          <p:nvPr/>
        </p:nvSpPr>
        <p:spPr bwMode="auto">
          <a:xfrm>
            <a:off x="381000" y="290513"/>
            <a:ext cx="79406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1" lang="en-US" altLang="ja-JP"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8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の基本操作</a:t>
            </a:r>
            <a:endParaRPr kumimoji="1" lang="en-US" altLang="ja-JP" sz="28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5" name="楕円 4"/>
          <p:cNvSpPr/>
          <p:nvPr/>
        </p:nvSpPr>
        <p:spPr bwMode="auto">
          <a:xfrm>
            <a:off x="6934199" y="4213408"/>
            <a:ext cx="459545" cy="6477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7" name="楕円 6"/>
          <p:cNvSpPr/>
          <p:nvPr/>
        </p:nvSpPr>
        <p:spPr bwMode="auto">
          <a:xfrm>
            <a:off x="2362200" y="1889308"/>
            <a:ext cx="1524000" cy="914400"/>
          </a:xfrm>
          <a:prstGeom prst="ellipse">
            <a:avLst/>
          </a:prstGeom>
          <a:noFill/>
          <a:ln w="412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
        <p:nvSpPr>
          <p:cNvPr id="6" name="テキスト ボックス 5"/>
          <p:cNvSpPr txBox="1"/>
          <p:nvPr/>
        </p:nvSpPr>
        <p:spPr>
          <a:xfrm>
            <a:off x="533399" y="825381"/>
            <a:ext cx="6400799"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Excel</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のオブジェクト</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(1) </a:t>
            </a: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セルとシート</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p:cNvSpPr txBox="1"/>
          <p:nvPr/>
        </p:nvSpPr>
        <p:spPr>
          <a:xfrm>
            <a:off x="1005840" y="5824826"/>
            <a:ext cx="6629400"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一つのファイルの複数のシートを持つことが</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できます。</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sp>
        <p:nvSpPr>
          <p:cNvPr id="13" name="テキスト ボックス 12"/>
          <p:cNvSpPr txBox="1"/>
          <p:nvPr/>
        </p:nvSpPr>
        <p:spPr>
          <a:xfrm>
            <a:off x="2401471" y="3341339"/>
            <a:ext cx="47625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最小単位はセル。</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セルには名前があります。</a:t>
            </a:r>
            <a:b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br>
            <a:r>
              <a:rPr kumimoji="1" lang="ja-JP" altLang="en-US"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　例</a:t>
            </a:r>
            <a:r>
              <a:rPr kumimoji="1" lang="en-US" altLang="ja-JP"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rPr>
              <a:t> </a:t>
            </a:r>
            <a:r>
              <a:rPr kumimoji="1" lang="en-US" altLang="ja-JP" sz="2400" b="0" i="0" u="none" strike="noStrike" kern="1200" cap="none" spc="0" normalizeH="0" baseline="0" noProof="0" dirty="0" smtClean="0">
                <a:ln>
                  <a:noFill/>
                </a:ln>
                <a:solidFill>
                  <a:srgbClr val="000000"/>
                </a:solidFill>
                <a:effectLst/>
                <a:uLnTx/>
                <a:uFillTx/>
                <a:latin typeface="メイリオ" panose="020B0604030504040204" pitchFamily="50" charset="-128"/>
                <a:ea typeface="メイリオ" panose="020B0604030504040204" pitchFamily="50" charset="-128"/>
                <a:cs typeface="+mn-cs"/>
              </a:rPr>
              <a:t>A1, AZ200</a:t>
            </a:r>
            <a:endParaRPr kumimoji="1" lang="ja-JP" altLang="en-US" sz="2400" b="0" i="0" u="none" strike="noStrike" kern="1200" cap="none" spc="0" normalizeH="0" baseline="0" noProof="0" dirty="0">
              <a:ln>
                <a:noFill/>
              </a:ln>
              <a:solidFill>
                <a:srgbClr val="000000"/>
              </a:solidFill>
              <a:effectLst/>
              <a:uLnTx/>
              <a:uFillTx/>
              <a:latin typeface="メイリオ" panose="020B0604030504040204" pitchFamily="50" charset="-128"/>
              <a:ea typeface="メイリオ" panose="020B0604030504040204" pitchFamily="50" charset="-128"/>
              <a:cs typeface="+mn-cs"/>
            </a:endParaRPr>
          </a:p>
        </p:txBody>
      </p:sp>
      <p:cxnSp>
        <p:nvCxnSpPr>
          <p:cNvPr id="3" name="直線矢印コネクタ 2"/>
          <p:cNvCxnSpPr/>
          <p:nvPr/>
        </p:nvCxnSpPr>
        <p:spPr bwMode="auto">
          <a:xfrm flipH="1" flipV="1">
            <a:off x="1447800" y="3429000"/>
            <a:ext cx="953671" cy="22860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左中かっこ 3"/>
          <p:cNvSpPr/>
          <p:nvPr/>
        </p:nvSpPr>
        <p:spPr bwMode="auto">
          <a:xfrm rot="16200000">
            <a:off x="2142575" y="4538402"/>
            <a:ext cx="420199" cy="2152650"/>
          </a:xfrm>
          <a:prstGeom prst="leftBrace">
            <a:avLst/>
          </a:prstGeom>
          <a:no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50" charset="-128"/>
              <a:cs typeface="+mn-cs"/>
            </a:endParaRPr>
          </a:p>
        </p:txBody>
      </p:sp>
    </p:spTree>
    <p:extLst>
      <p:ext uri="{BB962C8B-B14F-4D97-AF65-F5344CB8AC3E}">
        <p14:creationId xmlns:p14="http://schemas.microsoft.com/office/powerpoint/2010/main" val="722637306"/>
      </p:ext>
    </p:extLst>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txDef>
      <a:spPr>
        <a:noFill/>
      </a:spPr>
      <a:bodyPr wrap="square" rtlCol="0">
        <a:spAutoFit/>
      </a:bodyPr>
      <a:lstStyle>
        <a:defPPr algn="l">
          <a:defRPr sz="2400" dirty="0" smtClean="0">
            <a:latin typeface="メイリオ" panose="020B0604030504040204" pitchFamily="50" charset="-128"/>
            <a:ea typeface="メイリオ" panose="020B0604030504040204" pitchFamily="50" charset="-128"/>
          </a:defRPr>
        </a:defPPr>
      </a:lstStyle>
    </a:tx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7403</TotalTime>
  <Words>1886</Words>
  <Application>Microsoft Office PowerPoint</Application>
  <PresentationFormat>画面に合わせる (4:3)</PresentationFormat>
  <Paragraphs>229</Paragraphs>
  <Slides>32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32</vt:i4>
      </vt:variant>
    </vt:vector>
  </HeadingPairs>
  <TitlesOfParts>
    <vt:vector size="37" baseType="lpstr">
      <vt:lpstr>ＭＳ Ｐゴシック</vt:lpstr>
      <vt:lpstr>ＭＳ Ｐ明朝</vt:lpstr>
      <vt:lpstr>メイリオ</vt:lpstr>
      <vt:lpstr>Arial</vt:lpstr>
      <vt:lpstr>標準デザイン</vt:lpstr>
      <vt:lpstr>情報デザイン</vt:lpstr>
      <vt:lpstr>野球もラーメン屋も統計使えないとダメ</vt:lpstr>
      <vt:lpstr>PowerPoint プレゼンテーション</vt:lpstr>
      <vt:lpstr>Excel課題の具体的な学習の進め方</vt:lpstr>
      <vt:lpstr>PowerPoint プレゼンテーション</vt:lpstr>
      <vt:lpstr>PowerPoint プレゼンテーション</vt:lpstr>
      <vt:lpstr>基本: Excelのメニューでチャンク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gohome8</cp:lastModifiedBy>
  <cp:revision>265</cp:revision>
  <cp:lastPrinted>2018-09-11T06:35:42Z</cp:lastPrinted>
  <dcterms:created xsi:type="dcterms:W3CDTF">2014-03-24T13:08:44Z</dcterms:created>
  <dcterms:modified xsi:type="dcterms:W3CDTF">2020-08-15T06:36:13Z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