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318" r:id="rId2"/>
    <p:sldId id="256" r:id="rId3"/>
    <p:sldId id="267" r:id="rId4"/>
    <p:sldId id="295" r:id="rId5"/>
    <p:sldId id="319" r:id="rId6"/>
    <p:sldId id="320" r:id="rId7"/>
    <p:sldId id="296" r:id="rId8"/>
    <p:sldId id="297" r:id="rId9"/>
    <p:sldId id="298" r:id="rId10"/>
    <p:sldId id="294" r:id="rId11"/>
    <p:sldId id="301" r:id="rId12"/>
    <p:sldId id="302" r:id="rId13"/>
    <p:sldId id="303" r:id="rId14"/>
    <p:sldId id="299" r:id="rId15"/>
    <p:sldId id="304" r:id="rId16"/>
    <p:sldId id="305" r:id="rId17"/>
    <p:sldId id="312" r:id="rId18"/>
    <p:sldId id="306" r:id="rId19"/>
    <p:sldId id="313" r:id="rId20"/>
    <p:sldId id="310" r:id="rId21"/>
    <p:sldId id="307" r:id="rId22"/>
    <p:sldId id="314" r:id="rId23"/>
    <p:sldId id="316" r:id="rId24"/>
    <p:sldId id="315" r:id="rId25"/>
    <p:sldId id="308" r:id="rId26"/>
    <p:sldId id="309" r:id="rId27"/>
    <p:sldId id="311" r:id="rId28"/>
    <p:sldId id="317" r:id="rId29"/>
  </p:sldIdLst>
  <p:sldSz cx="9144000" cy="6858000" type="screen4x3"/>
  <p:notesSz cx="6858000" cy="9144000"/>
  <p:defaultTextStyle>
    <a:defPPr>
      <a:defRPr lang="ja-JP"/>
    </a:defPPr>
    <a:lvl1pPr algn="l" rtl="0" eaLnBrk="0" fontAlgn="base" hangingPunct="0">
      <a:spcBef>
        <a:spcPct val="0"/>
      </a:spcBef>
      <a:spcAft>
        <a:spcPct val="0"/>
      </a:spcAft>
      <a:defRPr kumimoji="1" sz="1600"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sz="1600"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sz="1600"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sz="1600"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sz="1600"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sz="1600"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sz="1600"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sz="1600"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sz="1600"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FF0000"/>
    <a:srgbClr val="CCFFCC"/>
    <a:srgbClr val="FF99FF"/>
    <a:srgbClr val="FFFF00"/>
    <a:srgbClr val="DDDDDD"/>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63" d="100"/>
          <a:sy n="63" d="100"/>
        </p:scale>
        <p:origin x="1170"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ja-JP"/>
          </a:p>
        </p:txBody>
      </p:sp>
      <p:sp>
        <p:nvSpPr>
          <p:cNvPr id="1331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ja-JP"/>
          </a:p>
        </p:txBody>
      </p:sp>
      <p:sp>
        <p:nvSpPr>
          <p:cNvPr id="20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1331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ja-JP"/>
          </a:p>
        </p:txBody>
      </p:sp>
      <p:sp>
        <p:nvSpPr>
          <p:cNvPr id="1331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CE9C9C23-352C-4434-90DE-DDF95C711676}"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6" name="Rectangle 6"/>
          <p:cNvSpPr>
            <a:spLocks noGrp="1" noChangeArrowheads="1"/>
          </p:cNvSpPr>
          <p:nvPr>
            <p:ph type="sldNum" sz="quarter" idx="12"/>
          </p:nvPr>
        </p:nvSpPr>
        <p:spPr>
          <a:ln/>
        </p:spPr>
        <p:txBody>
          <a:bodyPr/>
          <a:lstStyle>
            <a:lvl1pPr>
              <a:defRPr/>
            </a:lvl1pPr>
          </a:lstStyle>
          <a:p>
            <a:pPr>
              <a:defRPr/>
            </a:pPr>
            <a:fld id="{F95A4A7B-C629-46F9-81FD-3A063B505923}" type="slidenum">
              <a:rPr lang="en-US" altLang="ja-JP"/>
              <a:pPr>
                <a:defRPr/>
              </a:pPr>
              <a:t>‹#›</a:t>
            </a:fld>
            <a:endParaRPr lang="en-US" altLang="ja-JP"/>
          </a:p>
        </p:txBody>
      </p:sp>
    </p:spTree>
    <p:extLst>
      <p:ext uri="{BB962C8B-B14F-4D97-AF65-F5344CB8AC3E}">
        <p14:creationId xmlns:p14="http://schemas.microsoft.com/office/powerpoint/2010/main" val="17982146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6" name="Rectangle 6"/>
          <p:cNvSpPr>
            <a:spLocks noGrp="1" noChangeArrowheads="1"/>
          </p:cNvSpPr>
          <p:nvPr>
            <p:ph type="sldNum" sz="quarter" idx="12"/>
          </p:nvPr>
        </p:nvSpPr>
        <p:spPr>
          <a:ln/>
        </p:spPr>
        <p:txBody>
          <a:bodyPr/>
          <a:lstStyle>
            <a:lvl1pPr>
              <a:defRPr/>
            </a:lvl1pPr>
          </a:lstStyle>
          <a:p>
            <a:pPr>
              <a:defRPr/>
            </a:pPr>
            <a:fld id="{E4CCADEF-2054-4345-89F4-8DA8D3E4507F}" type="slidenum">
              <a:rPr lang="en-US" altLang="ja-JP"/>
              <a:pPr>
                <a:defRPr/>
              </a:pPr>
              <a:t>‹#›</a:t>
            </a:fld>
            <a:endParaRPr lang="en-US" altLang="ja-JP"/>
          </a:p>
        </p:txBody>
      </p:sp>
    </p:spTree>
    <p:extLst>
      <p:ext uri="{BB962C8B-B14F-4D97-AF65-F5344CB8AC3E}">
        <p14:creationId xmlns:p14="http://schemas.microsoft.com/office/powerpoint/2010/main" val="10608088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6" name="Rectangle 6"/>
          <p:cNvSpPr>
            <a:spLocks noGrp="1" noChangeArrowheads="1"/>
          </p:cNvSpPr>
          <p:nvPr>
            <p:ph type="sldNum" sz="quarter" idx="12"/>
          </p:nvPr>
        </p:nvSpPr>
        <p:spPr>
          <a:ln/>
        </p:spPr>
        <p:txBody>
          <a:bodyPr/>
          <a:lstStyle>
            <a:lvl1pPr>
              <a:defRPr/>
            </a:lvl1pPr>
          </a:lstStyle>
          <a:p>
            <a:pPr>
              <a:defRPr/>
            </a:pPr>
            <a:fld id="{68D0688C-058C-41FF-937C-C98159EE51AA}" type="slidenum">
              <a:rPr lang="en-US" altLang="ja-JP"/>
              <a:pPr>
                <a:defRPr/>
              </a:pPr>
              <a:t>‹#›</a:t>
            </a:fld>
            <a:endParaRPr lang="en-US" altLang="ja-JP"/>
          </a:p>
        </p:txBody>
      </p:sp>
    </p:spTree>
    <p:extLst>
      <p:ext uri="{BB962C8B-B14F-4D97-AF65-F5344CB8AC3E}">
        <p14:creationId xmlns:p14="http://schemas.microsoft.com/office/powerpoint/2010/main" val="33056187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6" name="Rectangle 6"/>
          <p:cNvSpPr>
            <a:spLocks noGrp="1" noChangeArrowheads="1"/>
          </p:cNvSpPr>
          <p:nvPr>
            <p:ph type="sldNum" sz="quarter" idx="12"/>
          </p:nvPr>
        </p:nvSpPr>
        <p:spPr>
          <a:ln/>
        </p:spPr>
        <p:txBody>
          <a:bodyPr/>
          <a:lstStyle>
            <a:lvl1pPr>
              <a:defRPr/>
            </a:lvl1pPr>
          </a:lstStyle>
          <a:p>
            <a:pPr>
              <a:defRPr/>
            </a:pPr>
            <a:fld id="{36C0C4E9-35D9-43EF-AAF4-978D0ADBF651}" type="slidenum">
              <a:rPr lang="en-US" altLang="ja-JP"/>
              <a:pPr>
                <a:defRPr/>
              </a:pPr>
              <a:t>‹#›</a:t>
            </a:fld>
            <a:endParaRPr lang="en-US" altLang="ja-JP"/>
          </a:p>
        </p:txBody>
      </p:sp>
    </p:spTree>
    <p:extLst>
      <p:ext uri="{BB962C8B-B14F-4D97-AF65-F5344CB8AC3E}">
        <p14:creationId xmlns:p14="http://schemas.microsoft.com/office/powerpoint/2010/main" val="32255351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smtClean="0"/>
              <a:t>マスター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6" name="Rectangle 6"/>
          <p:cNvSpPr>
            <a:spLocks noGrp="1" noChangeArrowheads="1"/>
          </p:cNvSpPr>
          <p:nvPr>
            <p:ph type="sldNum" sz="quarter" idx="12"/>
          </p:nvPr>
        </p:nvSpPr>
        <p:spPr>
          <a:ln/>
        </p:spPr>
        <p:txBody>
          <a:bodyPr/>
          <a:lstStyle>
            <a:lvl1pPr>
              <a:defRPr/>
            </a:lvl1pPr>
          </a:lstStyle>
          <a:p>
            <a:pPr>
              <a:defRPr/>
            </a:pPr>
            <a:fld id="{EE997CDF-1D39-48F2-A626-C980D0E1572C}" type="slidenum">
              <a:rPr lang="en-US" altLang="ja-JP"/>
              <a:pPr>
                <a:defRPr/>
              </a:pPr>
              <a:t>‹#›</a:t>
            </a:fld>
            <a:endParaRPr lang="en-US" altLang="ja-JP"/>
          </a:p>
        </p:txBody>
      </p:sp>
    </p:spTree>
    <p:extLst>
      <p:ext uri="{BB962C8B-B14F-4D97-AF65-F5344CB8AC3E}">
        <p14:creationId xmlns:p14="http://schemas.microsoft.com/office/powerpoint/2010/main" val="2909276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600200"/>
            <a:ext cx="4038600" cy="452596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600200"/>
            <a:ext cx="4038600" cy="452596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7" name="Rectangle 6"/>
          <p:cNvSpPr>
            <a:spLocks noGrp="1" noChangeArrowheads="1"/>
          </p:cNvSpPr>
          <p:nvPr>
            <p:ph type="sldNum" sz="quarter" idx="12"/>
          </p:nvPr>
        </p:nvSpPr>
        <p:spPr>
          <a:ln/>
        </p:spPr>
        <p:txBody>
          <a:bodyPr/>
          <a:lstStyle>
            <a:lvl1pPr>
              <a:defRPr/>
            </a:lvl1pPr>
          </a:lstStyle>
          <a:p>
            <a:pPr>
              <a:defRPr/>
            </a:pPr>
            <a:fld id="{C352DFE9-012F-4D1F-8FE3-EBF75BB27CC9}" type="slidenum">
              <a:rPr lang="en-US" altLang="ja-JP"/>
              <a:pPr>
                <a:defRPr/>
              </a:pPr>
              <a:t>‹#›</a:t>
            </a:fld>
            <a:endParaRPr lang="en-US" altLang="ja-JP"/>
          </a:p>
        </p:txBody>
      </p:sp>
    </p:spTree>
    <p:extLst>
      <p:ext uri="{BB962C8B-B14F-4D97-AF65-F5344CB8AC3E}">
        <p14:creationId xmlns:p14="http://schemas.microsoft.com/office/powerpoint/2010/main" val="14049594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9" name="Rectangle 6"/>
          <p:cNvSpPr>
            <a:spLocks noGrp="1" noChangeArrowheads="1"/>
          </p:cNvSpPr>
          <p:nvPr>
            <p:ph type="sldNum" sz="quarter" idx="12"/>
          </p:nvPr>
        </p:nvSpPr>
        <p:spPr>
          <a:ln/>
        </p:spPr>
        <p:txBody>
          <a:bodyPr/>
          <a:lstStyle>
            <a:lvl1pPr>
              <a:defRPr/>
            </a:lvl1pPr>
          </a:lstStyle>
          <a:p>
            <a:pPr>
              <a:defRPr/>
            </a:pPr>
            <a:fld id="{404AB6D6-387B-410C-A41B-6B205FAA2448}" type="slidenum">
              <a:rPr lang="en-US" altLang="ja-JP"/>
              <a:pPr>
                <a:defRPr/>
              </a:pPr>
              <a:t>‹#›</a:t>
            </a:fld>
            <a:endParaRPr lang="en-US" altLang="ja-JP"/>
          </a:p>
        </p:txBody>
      </p:sp>
    </p:spTree>
    <p:extLst>
      <p:ext uri="{BB962C8B-B14F-4D97-AF65-F5344CB8AC3E}">
        <p14:creationId xmlns:p14="http://schemas.microsoft.com/office/powerpoint/2010/main" val="17561040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5" name="Rectangle 6"/>
          <p:cNvSpPr>
            <a:spLocks noGrp="1" noChangeArrowheads="1"/>
          </p:cNvSpPr>
          <p:nvPr>
            <p:ph type="sldNum" sz="quarter" idx="12"/>
          </p:nvPr>
        </p:nvSpPr>
        <p:spPr>
          <a:ln/>
        </p:spPr>
        <p:txBody>
          <a:bodyPr/>
          <a:lstStyle>
            <a:lvl1pPr>
              <a:defRPr/>
            </a:lvl1pPr>
          </a:lstStyle>
          <a:p>
            <a:pPr>
              <a:defRPr/>
            </a:pPr>
            <a:fld id="{D4F84BF8-252E-404C-804D-56F3EBC89D3E}" type="slidenum">
              <a:rPr lang="en-US" altLang="ja-JP"/>
              <a:pPr>
                <a:defRPr/>
              </a:pPr>
              <a:t>‹#›</a:t>
            </a:fld>
            <a:endParaRPr lang="en-US" altLang="ja-JP"/>
          </a:p>
        </p:txBody>
      </p:sp>
    </p:spTree>
    <p:extLst>
      <p:ext uri="{BB962C8B-B14F-4D97-AF65-F5344CB8AC3E}">
        <p14:creationId xmlns:p14="http://schemas.microsoft.com/office/powerpoint/2010/main" val="18188752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4" name="Rectangle 6"/>
          <p:cNvSpPr>
            <a:spLocks noGrp="1" noChangeArrowheads="1"/>
          </p:cNvSpPr>
          <p:nvPr>
            <p:ph type="sldNum" sz="quarter" idx="12"/>
          </p:nvPr>
        </p:nvSpPr>
        <p:spPr>
          <a:ln/>
        </p:spPr>
        <p:txBody>
          <a:bodyPr/>
          <a:lstStyle>
            <a:lvl1pPr>
              <a:defRPr/>
            </a:lvl1pPr>
          </a:lstStyle>
          <a:p>
            <a:pPr>
              <a:defRPr/>
            </a:pPr>
            <a:fld id="{FEB71FBF-0190-4F26-B879-3B5CA9B145C2}" type="slidenum">
              <a:rPr lang="en-US" altLang="ja-JP"/>
              <a:pPr>
                <a:defRPr/>
              </a:pPr>
              <a:t>‹#›</a:t>
            </a:fld>
            <a:endParaRPr lang="en-US" altLang="ja-JP"/>
          </a:p>
        </p:txBody>
      </p:sp>
    </p:spTree>
    <p:extLst>
      <p:ext uri="{BB962C8B-B14F-4D97-AF65-F5344CB8AC3E}">
        <p14:creationId xmlns:p14="http://schemas.microsoft.com/office/powerpoint/2010/main" val="1146798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7" name="Rectangle 6"/>
          <p:cNvSpPr>
            <a:spLocks noGrp="1" noChangeArrowheads="1"/>
          </p:cNvSpPr>
          <p:nvPr>
            <p:ph type="sldNum" sz="quarter" idx="12"/>
          </p:nvPr>
        </p:nvSpPr>
        <p:spPr>
          <a:ln/>
        </p:spPr>
        <p:txBody>
          <a:bodyPr/>
          <a:lstStyle>
            <a:lvl1pPr>
              <a:defRPr/>
            </a:lvl1pPr>
          </a:lstStyle>
          <a:p>
            <a:pPr>
              <a:defRPr/>
            </a:pPr>
            <a:fld id="{3442E025-90D4-4BFD-A206-1144B748A53D}" type="slidenum">
              <a:rPr lang="en-US" altLang="ja-JP"/>
              <a:pPr>
                <a:defRPr/>
              </a:pPr>
              <a:t>‹#›</a:t>
            </a:fld>
            <a:endParaRPr lang="en-US" altLang="ja-JP"/>
          </a:p>
        </p:txBody>
      </p:sp>
    </p:spTree>
    <p:extLst>
      <p:ext uri="{BB962C8B-B14F-4D97-AF65-F5344CB8AC3E}">
        <p14:creationId xmlns:p14="http://schemas.microsoft.com/office/powerpoint/2010/main" val="2315690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ja-JP"/>
              <a:t>©Go Ota, 2014</a:t>
            </a:r>
          </a:p>
        </p:txBody>
      </p:sp>
      <p:sp>
        <p:nvSpPr>
          <p:cNvPr id="7" name="Rectangle 6"/>
          <p:cNvSpPr>
            <a:spLocks noGrp="1" noChangeArrowheads="1"/>
          </p:cNvSpPr>
          <p:nvPr>
            <p:ph type="sldNum" sz="quarter" idx="12"/>
          </p:nvPr>
        </p:nvSpPr>
        <p:spPr>
          <a:ln/>
        </p:spPr>
        <p:txBody>
          <a:bodyPr/>
          <a:lstStyle>
            <a:lvl1pPr>
              <a:defRPr/>
            </a:lvl1pPr>
          </a:lstStyle>
          <a:p>
            <a:pPr>
              <a:defRPr/>
            </a:pPr>
            <a:fld id="{226D9C33-5E96-43BF-A316-145BF05295BD}" type="slidenum">
              <a:rPr lang="en-US" altLang="ja-JP"/>
              <a:pPr>
                <a:defRPr/>
              </a:pPr>
              <a:t>‹#›</a:t>
            </a:fld>
            <a:endParaRPr lang="en-US" altLang="ja-JP"/>
          </a:p>
        </p:txBody>
      </p:sp>
    </p:spTree>
    <p:extLst>
      <p:ext uri="{BB962C8B-B14F-4D97-AF65-F5344CB8AC3E}">
        <p14:creationId xmlns:p14="http://schemas.microsoft.com/office/powerpoint/2010/main" val="17521630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kumimoji="0" sz="1400" smtClean="0"/>
            </a:lvl1pPr>
          </a:lstStyle>
          <a:p>
            <a:pPr>
              <a:defRPr/>
            </a:pPr>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kumimoji="0" sz="1400" smtClean="0"/>
            </a:lvl1pPr>
          </a:lstStyle>
          <a:p>
            <a:pPr>
              <a:defRPr/>
            </a:pPr>
            <a:r>
              <a:rPr lang="en-US" altLang="ja-JP"/>
              <a:t>©Go Ota, 2014</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kumimoji="0" sz="1400" smtClean="0"/>
            </a:lvl1pPr>
          </a:lstStyle>
          <a:p>
            <a:pPr>
              <a:defRPr/>
            </a:pPr>
            <a:fld id="{CBD1A866-FAB3-4F49-B135-833578560348}"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kumimoji="1" sz="4400" kern="12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eaLnBrk="0" fontAlgn="base" hangingPunct="0">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eaLnBrk="0" fontAlgn="base" hangingPunct="0">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eaLnBrk="0" fontAlgn="base" hangingPunct="0">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eaLnBrk="0" fontAlgn="base" hangingPunct="0">
        <a:spcBef>
          <a:spcPct val="20000"/>
        </a:spcBef>
        <a:spcAft>
          <a:spcPct val="0"/>
        </a:spcAft>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1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 Id="rId4" Type="http://schemas.openxmlformats.org/officeDocument/2006/relationships/image" Target="../media/image31.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1</a:t>
            </a:fld>
            <a:endParaRPr lang="en-US" altLang="ja-JP" sz="1400" dirty="0" smtClean="0"/>
          </a:p>
        </p:txBody>
      </p:sp>
      <p:sp>
        <p:nvSpPr>
          <p:cNvPr id="4099" name="Rectangle 2"/>
          <p:cNvSpPr>
            <a:spLocks noGrp="1" noChangeArrowheads="1"/>
          </p:cNvSpPr>
          <p:nvPr>
            <p:ph type="ctrTitle"/>
          </p:nvPr>
        </p:nvSpPr>
        <p:spPr>
          <a:xfrm>
            <a:off x="228600" y="381000"/>
            <a:ext cx="8629650" cy="612775"/>
          </a:xfrm>
        </p:spPr>
        <p:txBody>
          <a:bodyPr/>
          <a:lstStyle/>
          <a:p>
            <a:pPr algn="l" eaLnBrk="1" hangingPunct="1"/>
            <a:r>
              <a:rPr lang="ja-JP" altLang="en-US" sz="3200" dirty="0" smtClean="0">
                <a:ea typeface="メイリオ" panose="020B0604030504040204" pitchFamily="50" charset="-128"/>
              </a:rPr>
              <a:t>情報の授業</a:t>
            </a:r>
            <a:endParaRPr lang="ja-JP" altLang="en-US" sz="2800" dirty="0" smtClean="0">
              <a:ea typeface="メイリオ" panose="020B0604030504040204" pitchFamily="50" charset="-128"/>
            </a:endParaRPr>
          </a:p>
        </p:txBody>
      </p:sp>
      <p:sp>
        <p:nvSpPr>
          <p:cNvPr id="4101" name="Text Box 4"/>
          <p:cNvSpPr txBox="1">
            <a:spLocks noChangeArrowheads="1"/>
          </p:cNvSpPr>
          <p:nvPr/>
        </p:nvSpPr>
        <p:spPr bwMode="auto">
          <a:xfrm>
            <a:off x="400050" y="1028700"/>
            <a:ext cx="8458200"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FontTx/>
              <a:buNone/>
            </a:pPr>
            <a:r>
              <a:rPr lang="ja-JP" altLang="en-US" sz="2800" dirty="0" smtClean="0">
                <a:latin typeface="メイリオ" panose="020B0604030504040204" pitchFamily="50" charset="-128"/>
                <a:ea typeface="メイリオ" panose="020B0604030504040204" pitchFamily="50" charset="-128"/>
              </a:rPr>
              <a:t>だまされ度をチェックしよう</a:t>
            </a:r>
            <a:br>
              <a:rPr lang="ja-JP" altLang="en-US" sz="28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・だまされ度チェック</a:t>
            </a:r>
          </a:p>
          <a:p>
            <a:pPr algn="l" eaLnBrk="1" hangingPunct="1">
              <a:lnSpc>
                <a:spcPct val="120000"/>
              </a:lnSpc>
              <a:spcBef>
                <a:spcPct val="0"/>
              </a:spcBef>
              <a:buFontTx/>
              <a:buNone/>
            </a:pPr>
            <a:r>
              <a:rPr lang="ja-JP" altLang="en-US" sz="2400" dirty="0" smtClean="0">
                <a:latin typeface="メイリオ" panose="020B0604030504040204" pitchFamily="50" charset="-128"/>
                <a:ea typeface="メイリオ" panose="020B0604030504040204" pitchFamily="50" charset="-128"/>
              </a:rPr>
              <a:t>・ネットの中でだまされること</a:t>
            </a:r>
            <a:endParaRPr lang="ja-JP" altLang="en-US" sz="2400" dirty="0"/>
          </a:p>
        </p:txBody>
      </p:sp>
      <p:pic>
        <p:nvPicPr>
          <p:cNvPr id="7" name="Picture 34" descr="A14A_教師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0249" y="2768562"/>
            <a:ext cx="2419351" cy="378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AutoShape 38"/>
          <p:cNvSpPr>
            <a:spLocks noChangeArrowheads="1"/>
          </p:cNvSpPr>
          <p:nvPr/>
        </p:nvSpPr>
        <p:spPr bwMode="auto">
          <a:xfrm>
            <a:off x="1811336" y="2763444"/>
            <a:ext cx="3541713" cy="1218247"/>
          </a:xfrm>
          <a:prstGeom prst="wedgeRectCallout">
            <a:avLst>
              <a:gd name="adj1" fmla="val 67061"/>
              <a:gd name="adj2" fmla="val -2326"/>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a:latin typeface="メイリオ" panose="020B0604030504040204" pitchFamily="50" charset="-128"/>
                <a:ea typeface="メイリオ" panose="020B0604030504040204" pitchFamily="50" charset="-128"/>
              </a:rPr>
              <a:t>いろいろな詐欺や悪徳商売は減りません。これから、どうしたら、これらにだまされないか学習していきましょう。</a:t>
            </a:r>
          </a:p>
        </p:txBody>
      </p:sp>
      <p:pic>
        <p:nvPicPr>
          <p:cNvPr id="9" name="図 8"/>
          <p:cNvPicPr/>
          <p:nvPr/>
        </p:nvPicPr>
        <p:blipFill>
          <a:blip r:embed="rId3">
            <a:extLst>
              <a:ext uri="{28A0092B-C50C-407E-A947-70E740481C1C}">
                <a14:useLocalDpi xmlns:a14="http://schemas.microsoft.com/office/drawing/2010/main" val="0"/>
              </a:ext>
            </a:extLst>
          </a:blip>
          <a:srcRect/>
          <a:stretch>
            <a:fillRect/>
          </a:stretch>
        </p:blipFill>
        <p:spPr bwMode="auto">
          <a:xfrm>
            <a:off x="400050" y="5971383"/>
            <a:ext cx="1383302" cy="510979"/>
          </a:xfrm>
          <a:prstGeom prst="rect">
            <a:avLst/>
          </a:prstGeom>
          <a:noFill/>
          <a:ln>
            <a:noFill/>
          </a:ln>
        </p:spPr>
      </p:pic>
      <p:sp>
        <p:nvSpPr>
          <p:cNvPr id="10" name="Rectangle 3"/>
          <p:cNvSpPr txBox="1">
            <a:spLocks noChangeArrowheads="1"/>
          </p:cNvSpPr>
          <p:nvPr/>
        </p:nvSpPr>
        <p:spPr bwMode="auto">
          <a:xfrm>
            <a:off x="1783352" y="6018812"/>
            <a:ext cx="1252537"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None/>
              <a:defRPr kumimoji="1" sz="2400" kern="1200">
                <a:solidFill>
                  <a:schemeClr val="tx1"/>
                </a:solidFill>
                <a:latin typeface="+mn-lt"/>
                <a:ea typeface="+mn-ea"/>
                <a:cs typeface="+mn-cs"/>
              </a:defRPr>
            </a:lvl1pPr>
            <a:lvl2pPr marL="457200" indent="0" algn="ctr" rtl="0" fontAlgn="base">
              <a:spcBef>
                <a:spcPct val="20000"/>
              </a:spcBef>
              <a:spcAft>
                <a:spcPct val="0"/>
              </a:spcAft>
              <a:buNone/>
              <a:defRPr kumimoji="1" sz="2000" kern="1200">
                <a:solidFill>
                  <a:schemeClr val="tx1"/>
                </a:solidFill>
                <a:latin typeface="+mn-lt"/>
                <a:ea typeface="+mn-ea"/>
                <a:cs typeface="+mn-cs"/>
              </a:defRPr>
            </a:lvl2pPr>
            <a:lvl3pPr marL="914400" indent="0" algn="ctr" rtl="0" fontAlgn="base">
              <a:spcBef>
                <a:spcPct val="20000"/>
              </a:spcBef>
              <a:spcAft>
                <a:spcPct val="0"/>
              </a:spcAft>
              <a:buNone/>
              <a:defRPr kumimoji="1" sz="1800" kern="1200">
                <a:solidFill>
                  <a:schemeClr val="tx1"/>
                </a:solidFill>
                <a:latin typeface="+mn-lt"/>
                <a:ea typeface="+mn-ea"/>
                <a:cs typeface="+mn-cs"/>
              </a:defRPr>
            </a:lvl3pPr>
            <a:lvl4pPr marL="1371600" indent="0" algn="ctr" rtl="0" fontAlgn="base">
              <a:spcBef>
                <a:spcPct val="20000"/>
              </a:spcBef>
              <a:spcAft>
                <a:spcPct val="0"/>
              </a:spcAft>
              <a:buNone/>
              <a:defRPr kumimoji="1" sz="1600" kern="1200">
                <a:solidFill>
                  <a:schemeClr val="tx1"/>
                </a:solidFill>
                <a:latin typeface="+mn-lt"/>
                <a:ea typeface="+mn-ea"/>
                <a:cs typeface="+mn-cs"/>
              </a:defRPr>
            </a:lvl4pPr>
            <a:lvl5pPr marL="1828800" indent="0" algn="ctr" rtl="0" fontAlgn="base">
              <a:spcBef>
                <a:spcPct val="20000"/>
              </a:spcBef>
              <a:spcAft>
                <a:spcPct val="0"/>
              </a:spcAft>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lnSpc>
                <a:spcPct val="120000"/>
              </a:lnSpc>
            </a:pPr>
            <a:r>
              <a:rPr lang="en-US" altLang="ja-JP" sz="2000" dirty="0" err="1" smtClean="0">
                <a:latin typeface="メイリオ" panose="020B0604030504040204" pitchFamily="50" charset="-128"/>
                <a:ea typeface="メイリオ" panose="020B0604030504040204" pitchFamily="50" charset="-128"/>
              </a:rPr>
              <a:t>Go.Ota</a:t>
            </a:r>
            <a:r>
              <a:rPr lang="ja-JP" altLang="en-US" dirty="0" smtClean="0">
                <a:latin typeface="メイリオ" panose="020B0604030504040204" pitchFamily="50" charset="-128"/>
                <a:ea typeface="メイリオ" panose="020B0604030504040204" pitchFamily="50" charset="-128"/>
              </a:rPr>
              <a:t> </a:t>
            </a:r>
            <a:endParaRPr lang="en-US" altLang="ja-JP"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1907061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85" name="Picture 282" descr="A14A_Magic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26239" y="3502130"/>
            <a:ext cx="1314450" cy="281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8" name="スライド番号プレースホルダー 3"/>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EFC83AF6-FA10-4C95-BEEE-E7C40F470A17}" type="slidenum">
              <a:rPr kumimoji="0" lang="en-US" altLang="ja-JP" sz="1400"/>
              <a:pPr/>
              <a:t>10</a:t>
            </a:fld>
            <a:endParaRPr kumimoji="0" lang="en-US" altLang="ja-JP" sz="1400"/>
          </a:p>
        </p:txBody>
      </p:sp>
      <p:sp>
        <p:nvSpPr>
          <p:cNvPr id="9219" name="Text Box 3"/>
          <p:cNvSpPr txBox="1">
            <a:spLocks noChangeArrowheads="1"/>
          </p:cNvSpPr>
          <p:nvPr/>
        </p:nvSpPr>
        <p:spPr bwMode="auto">
          <a:xfrm>
            <a:off x="355600" y="187325"/>
            <a:ext cx="857504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800" dirty="0">
                <a:latin typeface="メイリオ" panose="020B0604030504040204" pitchFamily="50" charset="-128"/>
                <a:ea typeface="メイリオ" panose="020B0604030504040204" pitchFamily="50" charset="-128"/>
              </a:rPr>
              <a:t>あなたは普段から</a:t>
            </a:r>
            <a:r>
              <a:rPr lang="ja-JP" altLang="en-US" sz="2800" dirty="0" smtClean="0">
                <a:latin typeface="メイリオ" panose="020B0604030504040204" pitchFamily="50" charset="-128"/>
                <a:ea typeface="メイリオ" panose="020B0604030504040204" pitchFamily="50" charset="-128"/>
              </a:rPr>
              <a:t>だまされている</a:t>
            </a:r>
            <a:endParaRPr lang="en-US" altLang="ja-JP" sz="2800" dirty="0">
              <a:latin typeface="メイリオ" panose="020B0604030504040204" pitchFamily="50" charset="-128"/>
              <a:ea typeface="メイリオ" panose="020B0604030504040204" pitchFamily="50" charset="-128"/>
            </a:endParaRPr>
          </a:p>
        </p:txBody>
      </p:sp>
      <p:graphicFrame>
        <p:nvGraphicFramePr>
          <p:cNvPr id="54604" name="Group 332"/>
          <p:cNvGraphicFramePr>
            <a:graphicFrameLocks noGrp="1"/>
          </p:cNvGraphicFramePr>
          <p:nvPr>
            <p:extLst>
              <p:ext uri="{D42A27DB-BD31-4B8C-83A1-F6EECF244321}">
                <p14:modId xmlns:p14="http://schemas.microsoft.com/office/powerpoint/2010/main" val="1090526050"/>
              </p:ext>
            </p:extLst>
          </p:nvPr>
        </p:nvGraphicFramePr>
        <p:xfrm>
          <a:off x="264160" y="759035"/>
          <a:ext cx="4378960" cy="5486190"/>
        </p:xfrm>
        <a:graphic>
          <a:graphicData uri="http://schemas.openxmlformats.org/drawingml/2006/table">
            <a:tbl>
              <a:tblPr/>
              <a:tblGrid>
                <a:gridCol w="2608222">
                  <a:extLst>
                    <a:ext uri="{9D8B030D-6E8A-4147-A177-3AD203B41FA5}">
                      <a16:colId xmlns:a16="http://schemas.microsoft.com/office/drawing/2014/main" val="4191414606"/>
                    </a:ext>
                  </a:extLst>
                </a:gridCol>
                <a:gridCol w="1770738">
                  <a:extLst>
                    <a:ext uri="{9D8B030D-6E8A-4147-A177-3AD203B41FA5}">
                      <a16:colId xmlns:a16="http://schemas.microsoft.com/office/drawing/2014/main" val="4006619448"/>
                    </a:ext>
                  </a:extLst>
                </a:gridCol>
              </a:tblGrid>
              <a:tr h="335229">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詐欺</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a:txBody>
                  <a:tcPr marT="45713" marB="45713" horzOverflow="overflow">
                    <a:lnL w="12700" cap="flat" cmpd="sng" algn="ctr">
                      <a:solidFill>
                        <a:schemeClr val="tx1"/>
                      </a:solidFill>
                      <a:prstDash val="solid"/>
                      <a:round/>
                      <a:headEnd type="none" w="med" len="med"/>
                      <a:tailEnd type="none" w="med" len="med"/>
                    </a:lnL>
                    <a:lnR cap="flat">
                      <a:noFill/>
                    </a:lnR>
                    <a:lnT cap="flat">
                      <a:noFill/>
                    </a:lnT>
                    <a:lnB>
                      <a:noFill/>
                    </a:lnB>
                    <a:lnTlToBr>
                      <a:noFill/>
                    </a:lnTlToBr>
                    <a:lnBlToTr>
                      <a:noFill/>
                    </a:lnBlToTr>
                    <a:noFill/>
                  </a:tcPr>
                </a:tc>
                <a:extLst>
                  <a:ext uri="{0D108BD9-81ED-4DB2-BD59-A6C34878D82A}">
                    <a16:rowId xmlns:a16="http://schemas.microsoft.com/office/drawing/2014/main" val="1592300042"/>
                  </a:ext>
                </a:extLst>
              </a:tr>
              <a:tr h="21332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marT="45713" marB="45713"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a:txBody>
                  <a:tcPr marT="45713" marB="45713"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2035986791"/>
                  </a:ext>
                </a:extLst>
              </a:tr>
              <a:tr h="335229">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問題商法・悪徳商法</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a:txBody>
                  <a:tcPr marT="45713" marB="45713" horzOverflow="overflow">
                    <a:lnL w="12700" cap="flat" cmpd="sng" algn="ctr">
                      <a:solidFill>
                        <a:schemeClr val="tx1"/>
                      </a:solidFill>
                      <a:prstDash val="solid"/>
                      <a:round/>
                      <a:headEnd type="none" w="med" len="med"/>
                      <a:tailEnd type="none" w="med" len="med"/>
                    </a:lnL>
                    <a:lnR cap="flat">
                      <a:noFill/>
                    </a:lnR>
                    <a:lnT>
                      <a:noFill/>
                    </a:lnT>
                    <a:lnB>
                      <a:noFill/>
                    </a:lnB>
                    <a:lnTlToBr>
                      <a:noFill/>
                    </a:lnTlToBr>
                    <a:lnBlToTr>
                      <a:noFill/>
                    </a:lnBlToTr>
                    <a:noFill/>
                  </a:tcPr>
                </a:tc>
                <a:extLst>
                  <a:ext uri="{0D108BD9-81ED-4DB2-BD59-A6C34878D82A}">
                    <a16:rowId xmlns:a16="http://schemas.microsoft.com/office/drawing/2014/main" val="1994026322"/>
                  </a:ext>
                </a:extLst>
              </a:tr>
              <a:tr h="21332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marT="45713" marB="45713"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a:txBody>
                  <a:tcPr marT="45713" marB="45713"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483619063"/>
                  </a:ext>
                </a:extLst>
              </a:tr>
              <a:tr h="335229">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脱法カルト集団</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a:txBody>
                  <a:tcPr marT="45713" marB="45713" horzOverflow="overflow">
                    <a:lnL w="12700" cap="flat" cmpd="sng" algn="ctr">
                      <a:solidFill>
                        <a:schemeClr val="tx1"/>
                      </a:solidFill>
                      <a:prstDash val="solid"/>
                      <a:round/>
                      <a:headEnd type="none" w="med" len="med"/>
                      <a:tailEnd type="none" w="med" len="med"/>
                    </a:lnL>
                    <a:lnR cap="flat">
                      <a:noFill/>
                    </a:lnR>
                    <a:lnT>
                      <a:noFill/>
                    </a:lnT>
                    <a:lnB>
                      <a:noFill/>
                    </a:lnB>
                    <a:lnTlToBr>
                      <a:noFill/>
                    </a:lnTlToBr>
                    <a:lnBlToTr>
                      <a:noFill/>
                    </a:lnBlToTr>
                    <a:noFill/>
                  </a:tcPr>
                </a:tc>
                <a:extLst>
                  <a:ext uri="{0D108BD9-81ED-4DB2-BD59-A6C34878D82A}">
                    <a16:rowId xmlns:a16="http://schemas.microsoft.com/office/drawing/2014/main" val="2460268347"/>
                  </a:ext>
                </a:extLst>
              </a:tr>
              <a:tr h="21332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marT="45713" marB="45713"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a:txBody>
                  <a:tcPr marT="45713" marB="45713"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2242617923"/>
                  </a:ext>
                </a:extLst>
              </a:tr>
              <a:tr h="335229">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エセ科学</a:t>
                      </a: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偽科学</a:t>
                      </a: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a:txBody>
                  <a:tcPr marT="45713" marB="45713" horzOverflow="overflow">
                    <a:lnL w="12700" cap="flat" cmpd="sng" algn="ctr">
                      <a:solidFill>
                        <a:schemeClr val="tx1"/>
                      </a:solidFill>
                      <a:prstDash val="solid"/>
                      <a:round/>
                      <a:headEnd type="none" w="med" len="med"/>
                      <a:tailEnd type="none" w="med" len="med"/>
                    </a:lnL>
                    <a:lnR cap="flat">
                      <a:noFill/>
                    </a:lnR>
                    <a:lnT>
                      <a:noFill/>
                    </a:lnT>
                    <a:lnB>
                      <a:noFill/>
                    </a:lnB>
                    <a:lnTlToBr>
                      <a:noFill/>
                    </a:lnTlToBr>
                    <a:lnBlToTr>
                      <a:noFill/>
                    </a:lnBlToTr>
                    <a:noFill/>
                  </a:tcPr>
                </a:tc>
                <a:extLst>
                  <a:ext uri="{0D108BD9-81ED-4DB2-BD59-A6C34878D82A}">
                    <a16:rowId xmlns:a16="http://schemas.microsoft.com/office/drawing/2014/main" val="563907577"/>
                  </a:ext>
                </a:extLst>
              </a:tr>
              <a:tr h="21332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marT="45713" marB="45713"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a:txBody>
                  <a:tcPr marT="45713" marB="45713"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2785865227"/>
                  </a:ext>
                </a:extLst>
              </a:tr>
              <a:tr h="335229">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商取引でのトラブル</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a:txBody>
                  <a:tcPr marT="45713" marB="45713" horzOverflow="overflow">
                    <a:lnL w="12700" cap="flat" cmpd="sng" algn="ctr">
                      <a:solidFill>
                        <a:schemeClr val="tx1"/>
                      </a:solidFill>
                      <a:prstDash val="solid"/>
                      <a:round/>
                      <a:headEnd type="none" w="med" len="med"/>
                      <a:tailEnd type="none" w="med" len="med"/>
                    </a:lnL>
                    <a:lnR cap="flat">
                      <a:noFill/>
                    </a:lnR>
                    <a:lnT>
                      <a:noFill/>
                    </a:lnT>
                    <a:lnB>
                      <a:noFill/>
                    </a:lnB>
                    <a:lnTlToBr>
                      <a:noFill/>
                    </a:lnTlToBr>
                    <a:lnBlToTr>
                      <a:noFill/>
                    </a:lnBlToTr>
                    <a:noFill/>
                  </a:tcPr>
                </a:tc>
                <a:extLst>
                  <a:ext uri="{0D108BD9-81ED-4DB2-BD59-A6C34878D82A}">
                    <a16:rowId xmlns:a16="http://schemas.microsoft.com/office/drawing/2014/main" val="2322769169"/>
                  </a:ext>
                </a:extLst>
              </a:tr>
              <a:tr h="21332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marT="45713" marB="45713"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a:txBody>
                  <a:tcPr marT="45713" marB="45713"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4171844629"/>
                  </a:ext>
                </a:extLst>
              </a:tr>
              <a:tr h="335229">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CM/</a:t>
                      </a: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広告</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a:txBody>
                  <a:tcPr marT="45713" marB="45713" horzOverflow="overflow">
                    <a:lnL w="12700" cap="flat" cmpd="sng" algn="ctr">
                      <a:solidFill>
                        <a:schemeClr val="tx1"/>
                      </a:solidFill>
                      <a:prstDash val="solid"/>
                      <a:round/>
                      <a:headEnd type="none" w="med" len="med"/>
                      <a:tailEnd type="none" w="med" len="med"/>
                    </a:lnL>
                    <a:lnR cap="flat">
                      <a:noFill/>
                    </a:lnR>
                    <a:lnT>
                      <a:noFill/>
                    </a:lnT>
                    <a:lnB>
                      <a:noFill/>
                    </a:lnB>
                    <a:lnTlToBr>
                      <a:noFill/>
                    </a:lnTlToBr>
                    <a:lnBlToTr>
                      <a:noFill/>
                    </a:lnBlToTr>
                    <a:noFill/>
                  </a:tcPr>
                </a:tc>
                <a:extLst>
                  <a:ext uri="{0D108BD9-81ED-4DB2-BD59-A6C34878D82A}">
                    <a16:rowId xmlns:a16="http://schemas.microsoft.com/office/drawing/2014/main" val="623032647"/>
                  </a:ext>
                </a:extLst>
              </a:tr>
              <a:tr h="21332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marT="45713" marB="45713"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a:txBody>
                  <a:tcPr marT="45713" marB="45713"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61006346"/>
                  </a:ext>
                </a:extLst>
              </a:tr>
              <a:tr h="335229">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推理小説</a:t>
                      </a: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刑事ドラマ</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a:txBody>
                  <a:tcPr marT="45713" marB="45713" horzOverflow="overflow">
                    <a:lnL w="12700" cap="flat" cmpd="sng" algn="ctr">
                      <a:solidFill>
                        <a:schemeClr val="tx1"/>
                      </a:solidFill>
                      <a:prstDash val="solid"/>
                      <a:round/>
                      <a:headEnd type="none" w="med" len="med"/>
                      <a:tailEnd type="none" w="med" len="med"/>
                    </a:lnL>
                    <a:lnR cap="flat">
                      <a:noFill/>
                    </a:lnR>
                    <a:lnT>
                      <a:noFill/>
                    </a:lnT>
                    <a:lnB>
                      <a:noFill/>
                    </a:lnB>
                    <a:lnTlToBr>
                      <a:noFill/>
                    </a:lnTlToBr>
                    <a:lnBlToTr>
                      <a:noFill/>
                    </a:lnBlToTr>
                    <a:noFill/>
                  </a:tcPr>
                </a:tc>
                <a:extLst>
                  <a:ext uri="{0D108BD9-81ED-4DB2-BD59-A6C34878D82A}">
                    <a16:rowId xmlns:a16="http://schemas.microsoft.com/office/drawing/2014/main" val="2461437976"/>
                  </a:ext>
                </a:extLst>
              </a:tr>
              <a:tr h="21332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marT="45713" marB="45713"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a:txBody>
                  <a:tcPr marT="45713" marB="45713"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2536316259"/>
                  </a:ext>
                </a:extLst>
              </a:tr>
              <a:tr h="335229">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手品</a:t>
                      </a: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マジック</a:t>
                      </a:r>
                    </a:p>
                  </a:txBody>
                  <a:tcPr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a:txBody>
                  <a:tcPr marT="45713" marB="45713" horzOverflow="overflow">
                    <a:lnL w="12700" cap="flat" cmpd="sng" algn="ctr">
                      <a:solidFill>
                        <a:schemeClr val="tx1"/>
                      </a:solidFill>
                      <a:prstDash val="solid"/>
                      <a:round/>
                      <a:headEnd type="none" w="med" len="med"/>
                      <a:tailEnd type="none" w="med" len="med"/>
                    </a:lnL>
                    <a:lnR cap="flat">
                      <a:noFill/>
                    </a:lnR>
                    <a:lnT>
                      <a:noFill/>
                    </a:lnT>
                    <a:lnB cap="flat">
                      <a:noFill/>
                    </a:lnB>
                    <a:lnTlToBr>
                      <a:noFill/>
                    </a:lnTlToBr>
                    <a:lnBlToTr>
                      <a:noFill/>
                    </a:lnBlToTr>
                    <a:noFill/>
                  </a:tcPr>
                </a:tc>
                <a:extLst>
                  <a:ext uri="{0D108BD9-81ED-4DB2-BD59-A6C34878D82A}">
                    <a16:rowId xmlns:a16="http://schemas.microsoft.com/office/drawing/2014/main" val="2268908877"/>
                  </a:ext>
                </a:extLst>
              </a:tr>
            </a:tbl>
          </a:graphicData>
        </a:graphic>
      </p:graphicFrame>
      <p:sp>
        <p:nvSpPr>
          <p:cNvPr id="9283" name="AutoShape 279"/>
          <p:cNvSpPr>
            <a:spLocks noChangeArrowheads="1"/>
          </p:cNvSpPr>
          <p:nvPr/>
        </p:nvSpPr>
        <p:spPr bwMode="auto">
          <a:xfrm flipV="1">
            <a:off x="3005931" y="759035"/>
            <a:ext cx="871537" cy="2640012"/>
          </a:xfrm>
          <a:prstGeom prst="triangle">
            <a:avLst>
              <a:gd name="adj" fmla="val 50000"/>
            </a:avLst>
          </a:prstGeom>
          <a:solidFill>
            <a:srgbClr val="0000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9284" name="Line 281"/>
          <p:cNvSpPr>
            <a:spLocks noChangeShapeType="1"/>
          </p:cNvSpPr>
          <p:nvPr/>
        </p:nvSpPr>
        <p:spPr bwMode="auto">
          <a:xfrm flipH="1">
            <a:off x="3353912" y="3044030"/>
            <a:ext cx="87787" cy="327591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86" name="Text Box 326"/>
          <p:cNvSpPr txBox="1">
            <a:spLocks noChangeArrowheads="1"/>
          </p:cNvSpPr>
          <p:nvPr/>
        </p:nvSpPr>
        <p:spPr bwMode="auto">
          <a:xfrm>
            <a:off x="2964894" y="787448"/>
            <a:ext cx="16256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b="1" dirty="0">
                <a:solidFill>
                  <a:srgbClr val="FFFF00"/>
                </a:solidFill>
              </a:rPr>
              <a:t>非合法</a:t>
            </a:r>
          </a:p>
        </p:txBody>
      </p:sp>
      <p:pic>
        <p:nvPicPr>
          <p:cNvPr id="9287" name="Picture 330" descr="A14A_教師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2787" y="4194176"/>
            <a:ext cx="1114425"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88" name="AutoShape 333"/>
          <p:cNvSpPr>
            <a:spLocks noChangeArrowheads="1"/>
          </p:cNvSpPr>
          <p:nvPr/>
        </p:nvSpPr>
        <p:spPr bwMode="auto">
          <a:xfrm>
            <a:off x="4281726" y="623888"/>
            <a:ext cx="4648914" cy="3231832"/>
          </a:xfrm>
          <a:prstGeom prst="wedgeRectCallout">
            <a:avLst>
              <a:gd name="adj1" fmla="val 21122"/>
              <a:gd name="adj2" fmla="val 57935"/>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dirty="0"/>
              <a:t>　</a:t>
            </a:r>
            <a:r>
              <a:rPr lang="ja-JP" altLang="en-US" sz="2000" dirty="0">
                <a:latin typeface="メイリオ" panose="020B0604030504040204" pitchFamily="50" charset="-128"/>
                <a:ea typeface="メイリオ" panose="020B0604030504040204" pitchFamily="50" charset="-128"/>
              </a:rPr>
              <a:t>人間ならば誰でもだまされる心を持っています。世の中にはそれを合法的に使っているものもあります。例えば、手品などは、だまされる心のスキをついて</a:t>
            </a:r>
            <a:r>
              <a:rPr lang="ja-JP" altLang="en-US" sz="2000" dirty="0" smtClean="0">
                <a:latin typeface="メイリオ" panose="020B0604030504040204" pitchFamily="50" charset="-128"/>
                <a:ea typeface="メイリオ" panose="020B0604030504040204" pitchFamily="50" charset="-128"/>
              </a:rPr>
              <a:t>、人</a:t>
            </a:r>
            <a:r>
              <a:rPr lang="ja-JP" altLang="en-US" sz="2000" dirty="0">
                <a:latin typeface="メイリオ" panose="020B0604030504040204" pitchFamily="50" charset="-128"/>
                <a:ea typeface="メイリオ" panose="020B0604030504040204" pitchFamily="50" charset="-128"/>
              </a:rPr>
              <a:t>を楽しませています。そして、</a:t>
            </a:r>
            <a:r>
              <a:rPr lang="en-US" altLang="ja-JP" sz="2000" dirty="0">
                <a:latin typeface="メイリオ" panose="020B0604030504040204" pitchFamily="50" charset="-128"/>
                <a:ea typeface="メイリオ" panose="020B0604030504040204" pitchFamily="50" charset="-128"/>
              </a:rPr>
              <a:t>CM</a:t>
            </a:r>
            <a:r>
              <a:rPr lang="ja-JP" altLang="en-US" sz="2000" dirty="0">
                <a:latin typeface="メイリオ" panose="020B0604030504040204" pitchFamily="50" charset="-128"/>
                <a:ea typeface="メイリオ" panose="020B0604030504040204" pitchFamily="50" charset="-128"/>
              </a:rPr>
              <a:t>や広告もあなたに特定の製品を買わせたいと思わせています。</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　実は詐欺も</a:t>
            </a:r>
            <a:r>
              <a:rPr lang="en-US" altLang="ja-JP" sz="2000" dirty="0">
                <a:latin typeface="メイリオ" panose="020B0604030504040204" pitchFamily="50" charset="-128"/>
                <a:ea typeface="メイリオ" panose="020B0604030504040204" pitchFamily="50" charset="-128"/>
              </a:rPr>
              <a:t>CM/</a:t>
            </a:r>
            <a:r>
              <a:rPr lang="ja-JP" altLang="en-US" sz="2000" dirty="0">
                <a:latin typeface="メイリオ" panose="020B0604030504040204" pitchFamily="50" charset="-128"/>
                <a:ea typeface="メイリオ" panose="020B0604030504040204" pitchFamily="50" charset="-128"/>
              </a:rPr>
              <a:t>広告、マジックも使っている原理は同じで</a:t>
            </a:r>
            <a:r>
              <a:rPr lang="ja-JP" altLang="en-US" sz="2000" dirty="0" smtClean="0">
                <a:latin typeface="メイリオ" panose="020B0604030504040204" pitchFamily="50" charset="-128"/>
                <a:ea typeface="メイリオ" panose="020B0604030504040204" pitchFamily="50" charset="-128"/>
              </a:rPr>
              <a:t>、それ</a:t>
            </a:r>
            <a:r>
              <a:rPr lang="ja-JP" altLang="en-US" sz="2000" dirty="0">
                <a:latin typeface="メイリオ" panose="020B0604030504040204" pitchFamily="50" charset="-128"/>
                <a:ea typeface="メイリオ" panose="020B0604030504040204" pitchFamily="50" charset="-128"/>
              </a:rPr>
              <a:t>が合法か非合法の違いと言えます</a:t>
            </a:r>
            <a:r>
              <a:rPr lang="ja-JP" altLang="en-US" sz="2000" dirty="0" smtClean="0">
                <a:latin typeface="メイリオ" panose="020B0604030504040204" pitchFamily="50" charset="-128"/>
                <a:ea typeface="メイリオ" panose="020B0604030504040204" pitchFamily="50" charset="-128"/>
              </a:rPr>
              <a:t>。</a:t>
            </a:r>
            <a:endParaRPr lang="ja-JP" altLang="en-US" sz="2000" dirty="0">
              <a:latin typeface="メイリオ" panose="020B0604030504040204" pitchFamily="50" charset="-128"/>
              <a:ea typeface="メイリオ" panose="020B0604030504040204" pitchFamily="50" charset="-12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スライド番号プレースホルダー 3"/>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919277E9-384A-4D95-A6F1-5B8D4891BCFE}" type="slidenum">
              <a:rPr kumimoji="0" lang="en-US" altLang="ja-JP" sz="1400"/>
              <a:pPr/>
              <a:t>11</a:t>
            </a:fld>
            <a:endParaRPr kumimoji="0" lang="en-US" altLang="ja-JP" sz="1400"/>
          </a:p>
        </p:txBody>
      </p:sp>
      <p:sp>
        <p:nvSpPr>
          <p:cNvPr id="10243" name="Text Box 2"/>
          <p:cNvSpPr txBox="1">
            <a:spLocks noChangeArrowheads="1"/>
          </p:cNvSpPr>
          <p:nvPr/>
        </p:nvSpPr>
        <p:spPr bwMode="auto">
          <a:xfrm>
            <a:off x="327025" y="231775"/>
            <a:ext cx="79152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800" dirty="0">
                <a:latin typeface="メイリオ" panose="020B0604030504040204" pitchFamily="50" charset="-128"/>
                <a:ea typeface="メイリオ" panose="020B0604030504040204" pitchFamily="50" charset="-128"/>
              </a:rPr>
              <a:t>詐欺師はよりリアルな情報を使いだしている</a:t>
            </a:r>
          </a:p>
        </p:txBody>
      </p:sp>
      <p:pic>
        <p:nvPicPr>
          <p:cNvPr id="10244" name="Picture 11" descr="A14A_生徒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7838" y="841375"/>
            <a:ext cx="3076575"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AutoShape 12"/>
          <p:cNvSpPr>
            <a:spLocks noChangeArrowheads="1"/>
          </p:cNvSpPr>
          <p:nvPr/>
        </p:nvSpPr>
        <p:spPr bwMode="auto">
          <a:xfrm>
            <a:off x="563880" y="727075"/>
            <a:ext cx="2380933" cy="1030288"/>
          </a:xfrm>
          <a:prstGeom prst="cloudCallout">
            <a:avLst>
              <a:gd name="adj1" fmla="val 61519"/>
              <a:gd name="adj2" fmla="val 24884"/>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800">
                <a:latin typeface="メイリオ" panose="020B0604030504040204" pitchFamily="50" charset="-128"/>
                <a:ea typeface="メイリオ" panose="020B0604030504040204" pitchFamily="50" charset="-128"/>
              </a:rPr>
              <a:t>ちょっと怪しいな、試してみよう</a:t>
            </a:r>
          </a:p>
        </p:txBody>
      </p:sp>
      <p:sp>
        <p:nvSpPr>
          <p:cNvPr id="10246" name="AutoShape 13"/>
          <p:cNvSpPr>
            <a:spLocks noChangeArrowheads="1"/>
          </p:cNvSpPr>
          <p:nvPr/>
        </p:nvSpPr>
        <p:spPr bwMode="auto">
          <a:xfrm>
            <a:off x="1066801" y="1917700"/>
            <a:ext cx="1906588" cy="688340"/>
          </a:xfrm>
          <a:prstGeom prst="wedgeRectCallout">
            <a:avLst>
              <a:gd name="adj1" fmla="val 16301"/>
              <a:gd name="adj2" fmla="val -46718"/>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800">
                <a:latin typeface="メイリオ" panose="020B0604030504040204" pitchFamily="50" charset="-128"/>
                <a:ea typeface="メイリオ" panose="020B0604030504040204" pitchFamily="50" charset="-128"/>
              </a:rPr>
              <a:t>家で飼っている犬の名前は</a:t>
            </a:r>
          </a:p>
        </p:txBody>
      </p:sp>
      <p:sp>
        <p:nvSpPr>
          <p:cNvPr id="10247" name="AutoShape 14"/>
          <p:cNvSpPr>
            <a:spLocks noChangeArrowheads="1"/>
          </p:cNvSpPr>
          <p:nvPr/>
        </p:nvSpPr>
        <p:spPr bwMode="auto">
          <a:xfrm>
            <a:off x="6102350" y="806450"/>
            <a:ext cx="1746250" cy="610870"/>
          </a:xfrm>
          <a:prstGeom prst="wedgeRectCallout">
            <a:avLst>
              <a:gd name="adj1" fmla="val -74491"/>
              <a:gd name="adj2" fmla="val 16421"/>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800" dirty="0">
                <a:latin typeface="メイリオ" panose="020B0604030504040204" pitchFamily="50" charset="-128"/>
                <a:ea typeface="メイリオ" panose="020B0604030504040204" pitchFamily="50" charset="-128"/>
              </a:rPr>
              <a:t>そんなの、ポチだろ</a:t>
            </a:r>
          </a:p>
        </p:txBody>
      </p:sp>
      <p:graphicFrame>
        <p:nvGraphicFramePr>
          <p:cNvPr id="61523" name="Group 83"/>
          <p:cNvGraphicFramePr>
            <a:graphicFrameLocks noGrp="1"/>
          </p:cNvGraphicFramePr>
          <p:nvPr>
            <p:extLst>
              <p:ext uri="{D42A27DB-BD31-4B8C-83A1-F6EECF244321}">
                <p14:modId xmlns:p14="http://schemas.microsoft.com/office/powerpoint/2010/main" val="886216177"/>
              </p:ext>
            </p:extLst>
          </p:nvPr>
        </p:nvGraphicFramePr>
        <p:xfrm>
          <a:off x="306388" y="3182938"/>
          <a:ext cx="3759200" cy="2743056"/>
        </p:xfrm>
        <a:graphic>
          <a:graphicData uri="http://schemas.openxmlformats.org/drawingml/2006/table">
            <a:tbl>
              <a:tblPr/>
              <a:tblGrid>
                <a:gridCol w="1705292">
                  <a:extLst>
                    <a:ext uri="{9D8B030D-6E8A-4147-A177-3AD203B41FA5}">
                      <a16:colId xmlns:a16="http://schemas.microsoft.com/office/drawing/2014/main" val="889064557"/>
                    </a:ext>
                  </a:extLst>
                </a:gridCol>
                <a:gridCol w="2053908">
                  <a:extLst>
                    <a:ext uri="{9D8B030D-6E8A-4147-A177-3AD203B41FA5}">
                      <a16:colId xmlns:a16="http://schemas.microsoft.com/office/drawing/2014/main" val="4225475023"/>
                    </a:ext>
                  </a:extLst>
                </a:gridCol>
              </a:tblGrid>
              <a:tr h="57897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住所</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写真、写真の中の</a:t>
                      </a:r>
                      <a:r>
                        <a:rPr kumimoji="1" lang="en-US" altLang="ja-JP"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GPS</a:t>
                      </a: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情報</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762457633"/>
                  </a:ext>
                </a:extLst>
              </a:tr>
              <a:tr h="335195">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学校</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写真の中の制服</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3613176043"/>
                  </a:ext>
                </a:extLst>
              </a:tr>
              <a:tr h="578973">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趣味や日常の生活</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rowSpan="4">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ブログや</a:t>
                      </a: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LINE, Twitter, Facebook</a:t>
                      </a: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などの情報</a:t>
                      </a: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908244067"/>
                  </a:ext>
                </a:extLst>
              </a:tr>
              <a:tr h="335195">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友達情報</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vMerge="1">
                  <a:txBody>
                    <a:bodyPr/>
                    <a:lstStyle/>
                    <a:p>
                      <a:endParaRPr kumimoji="1" lang="ja-JP" altLang="en-US"/>
                    </a:p>
                  </a:txBody>
                  <a:tcPr/>
                </a:tc>
                <a:extLst>
                  <a:ext uri="{0D108BD9-81ED-4DB2-BD59-A6C34878D82A}">
                    <a16:rowId xmlns:a16="http://schemas.microsoft.com/office/drawing/2014/main" val="1627170737"/>
                  </a:ext>
                </a:extLst>
              </a:tr>
              <a:tr h="335195">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家族構成</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vMerge="1">
                  <a:txBody>
                    <a:bodyPr/>
                    <a:lstStyle/>
                    <a:p>
                      <a:endParaRPr kumimoji="1" lang="ja-JP" altLang="en-US"/>
                    </a:p>
                  </a:txBody>
                  <a:tcPr/>
                </a:tc>
                <a:extLst>
                  <a:ext uri="{0D108BD9-81ED-4DB2-BD59-A6C34878D82A}">
                    <a16:rowId xmlns:a16="http://schemas.microsoft.com/office/drawing/2014/main" val="3118812816"/>
                  </a:ext>
                </a:extLst>
              </a:tr>
              <a:tr h="335195">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保護者の職業</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vMerge="1">
                  <a:txBody>
                    <a:bodyPr/>
                    <a:lstStyle/>
                    <a:p>
                      <a:endParaRPr kumimoji="1" lang="ja-JP" altLang="en-US"/>
                    </a:p>
                  </a:txBody>
                  <a:tcPr/>
                </a:tc>
                <a:extLst>
                  <a:ext uri="{0D108BD9-81ED-4DB2-BD59-A6C34878D82A}">
                    <a16:rowId xmlns:a16="http://schemas.microsoft.com/office/drawing/2014/main" val="1856312288"/>
                  </a:ext>
                </a:extLst>
              </a:tr>
            </a:tbl>
          </a:graphicData>
        </a:graphic>
      </p:graphicFrame>
      <p:pic>
        <p:nvPicPr>
          <p:cNvPr id="10268" name="Picture 84" descr="A14A_教師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7625" y="3448050"/>
            <a:ext cx="1476375" cy="237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69" name="AutoShape 85"/>
          <p:cNvSpPr>
            <a:spLocks noChangeArrowheads="1"/>
          </p:cNvSpPr>
          <p:nvPr/>
        </p:nvSpPr>
        <p:spPr bwMode="auto">
          <a:xfrm>
            <a:off x="4222750" y="3354388"/>
            <a:ext cx="3209925" cy="3122612"/>
          </a:xfrm>
          <a:prstGeom prst="wedgeRectCallout">
            <a:avLst>
              <a:gd name="adj1" fmla="val 68250"/>
              <a:gd name="adj2" fmla="val -24051"/>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800" dirty="0">
                <a:latin typeface="メイリオ" panose="020B0604030504040204" pitchFamily="50" charset="-128"/>
                <a:ea typeface="メイリオ" panose="020B0604030504040204" pitchFamily="50" charset="-128"/>
              </a:rPr>
              <a:t>　詐欺師は、あなたをだますため、よりリアルな情報を使いだしています</a:t>
            </a:r>
            <a:r>
              <a:rPr lang="ja-JP" altLang="en-US" sz="1800" dirty="0" smtClean="0">
                <a:latin typeface="メイリオ" panose="020B0604030504040204" pitchFamily="50" charset="-128"/>
                <a:ea typeface="メイリオ" panose="020B0604030504040204" pitchFamily="50" charset="-128"/>
              </a:rPr>
              <a:t>。現在</a:t>
            </a:r>
            <a:r>
              <a:rPr lang="ja-JP" altLang="en-US" sz="1800" dirty="0">
                <a:latin typeface="メイリオ" panose="020B0604030504040204" pitchFamily="50" charset="-128"/>
                <a:ea typeface="メイリオ" panose="020B0604030504040204" pitchFamily="50" charset="-128"/>
              </a:rPr>
              <a:t>ではインターネットから、いろいろな詳細な情報を探し出すことができます。</a:t>
            </a:r>
            <a:br>
              <a:rPr lang="ja-JP" altLang="en-US" sz="1800" dirty="0">
                <a:latin typeface="メイリオ" panose="020B0604030504040204" pitchFamily="50" charset="-128"/>
                <a:ea typeface="メイリオ" panose="020B0604030504040204" pitchFamily="50" charset="-128"/>
              </a:rPr>
            </a:br>
            <a:r>
              <a:rPr lang="ja-JP" altLang="en-US" sz="1800" dirty="0">
                <a:latin typeface="メイリオ" panose="020B0604030504040204" pitchFamily="50" charset="-128"/>
                <a:ea typeface="メイリオ" panose="020B0604030504040204" pitchFamily="50" charset="-128"/>
              </a:rPr>
              <a:t>　別のケースですが、悪ふざけの写真を投稿した人や未成年の犯罪者の氏名・住所などが、すぐ誰か</a:t>
            </a:r>
            <a:r>
              <a:rPr lang="ja-JP" altLang="en-US" sz="1800" dirty="0" smtClean="0">
                <a:latin typeface="メイリオ" panose="020B0604030504040204" pitchFamily="50" charset="-128"/>
                <a:ea typeface="メイリオ" panose="020B0604030504040204" pitchFamily="50" charset="-128"/>
              </a:rPr>
              <a:t>が特定して、</a:t>
            </a:r>
            <a:r>
              <a:rPr lang="ja-JP" altLang="en-US" sz="1800" dirty="0">
                <a:latin typeface="メイリオ" panose="020B0604030504040204" pitchFamily="50" charset="-128"/>
                <a:ea typeface="メイリオ" panose="020B0604030504040204" pitchFamily="50" charset="-128"/>
              </a:rPr>
              <a:t>ネット上に出回りますね。</a:t>
            </a:r>
          </a:p>
        </p:txBody>
      </p:sp>
      <p:sp>
        <p:nvSpPr>
          <p:cNvPr id="10270" name="AutoShape 86"/>
          <p:cNvSpPr>
            <a:spLocks noChangeArrowheads="1"/>
          </p:cNvSpPr>
          <p:nvPr/>
        </p:nvSpPr>
        <p:spPr bwMode="auto">
          <a:xfrm>
            <a:off x="6167438" y="1917541"/>
            <a:ext cx="2321242" cy="1030287"/>
          </a:xfrm>
          <a:prstGeom prst="cloudCallout">
            <a:avLst>
              <a:gd name="adj1" fmla="val -66819"/>
              <a:gd name="adj2" fmla="val -73727"/>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800" dirty="0">
                <a:latin typeface="メイリオ" panose="020B0604030504040204" pitchFamily="50" charset="-128"/>
                <a:ea typeface="メイリオ" panose="020B0604030504040204" pitchFamily="50" charset="-128"/>
              </a:rPr>
              <a:t>ブログに犬の名前があったけ</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スライド番号プレースホルダー 3"/>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FE1AC9DD-D06B-454E-A210-EA5D8C58D976}" type="slidenum">
              <a:rPr kumimoji="0" lang="en-US" altLang="ja-JP" sz="1400"/>
              <a:pPr/>
              <a:t>12</a:t>
            </a:fld>
            <a:endParaRPr kumimoji="0" lang="en-US" altLang="ja-JP" sz="1400"/>
          </a:p>
        </p:txBody>
      </p:sp>
      <p:sp>
        <p:nvSpPr>
          <p:cNvPr id="11267" name="Text Box 2"/>
          <p:cNvSpPr txBox="1">
            <a:spLocks noChangeArrowheads="1"/>
          </p:cNvSpPr>
          <p:nvPr/>
        </p:nvSpPr>
        <p:spPr bwMode="auto">
          <a:xfrm>
            <a:off x="327025" y="231775"/>
            <a:ext cx="79152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800" dirty="0">
                <a:latin typeface="メイリオ" panose="020B0604030504040204" pitchFamily="50" charset="-128"/>
                <a:ea typeface="メイリオ" panose="020B0604030504040204" pitchFamily="50" charset="-128"/>
              </a:rPr>
              <a:t>誰でも信じる性格判断</a:t>
            </a:r>
          </a:p>
        </p:txBody>
      </p:sp>
      <p:sp>
        <p:nvSpPr>
          <p:cNvPr id="11268" name="Text Box 30"/>
          <p:cNvSpPr txBox="1">
            <a:spLocks noChangeArrowheads="1"/>
          </p:cNvSpPr>
          <p:nvPr/>
        </p:nvSpPr>
        <p:spPr bwMode="auto">
          <a:xfrm>
            <a:off x="548323" y="965994"/>
            <a:ext cx="5080000" cy="2585323"/>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800" dirty="0">
                <a:latin typeface="メイリオ" panose="020B0604030504040204" pitchFamily="50" charset="-128"/>
                <a:ea typeface="メイリオ" panose="020B0604030504040204" pitchFamily="50" charset="-128"/>
              </a:rPr>
              <a:t>あなたは他人から好かれたい、賞賛してほしいと思っており、それにかかわらず自己を批判する傾向にあります。</a:t>
            </a:r>
          </a:p>
          <a:p>
            <a:pPr eaLnBrk="1" hangingPunct="1"/>
            <a:r>
              <a:rPr lang="ja-JP" altLang="en-US" sz="1800" dirty="0">
                <a:latin typeface="メイリオ" panose="020B0604030504040204" pitchFamily="50" charset="-128"/>
                <a:ea typeface="メイリオ" panose="020B0604030504040204" pitchFamily="50" charset="-128"/>
              </a:rPr>
              <a:t>あなたは弱みを持っているときでも、それを普段は克服することができます。</a:t>
            </a:r>
          </a:p>
          <a:p>
            <a:pPr eaLnBrk="1" hangingPunct="1"/>
            <a:r>
              <a:rPr lang="ja-JP" altLang="en-US" sz="1800" dirty="0">
                <a:latin typeface="メイリオ" panose="020B0604030504040204" pitchFamily="50" charset="-128"/>
                <a:ea typeface="メイリオ" panose="020B0604030504040204" pitchFamily="50" charset="-128"/>
              </a:rPr>
              <a:t>あなたは使われず生かしきれていない才能をかなり持っています。</a:t>
            </a:r>
          </a:p>
          <a:p>
            <a:pPr eaLnBrk="1" hangingPunct="1"/>
            <a:r>
              <a:rPr lang="ja-JP" altLang="en-US" sz="1800" dirty="0">
                <a:latin typeface="メイリオ" panose="020B0604030504040204" pitchFamily="50" charset="-128"/>
                <a:ea typeface="メイリオ" panose="020B0604030504040204" pitchFamily="50" charset="-128"/>
              </a:rPr>
              <a:t>外見的には規律正しく自制的ですが、内心ではくよくよしたり不安になる傾向があります</a:t>
            </a:r>
            <a:r>
              <a:rPr lang="ja-JP" altLang="en-US" sz="1800" dirty="0" smtClean="0">
                <a:latin typeface="メイリオ" panose="020B0604030504040204" pitchFamily="50" charset="-128"/>
                <a:ea typeface="メイリオ" panose="020B0604030504040204" pitchFamily="50" charset="-128"/>
              </a:rPr>
              <a:t>。</a:t>
            </a:r>
            <a:endParaRPr lang="ja-JP" altLang="en-US" sz="1800" dirty="0">
              <a:latin typeface="メイリオ" panose="020B0604030504040204" pitchFamily="50" charset="-128"/>
              <a:ea typeface="メイリオ" panose="020B0604030504040204" pitchFamily="50" charset="-128"/>
            </a:endParaRPr>
          </a:p>
        </p:txBody>
      </p:sp>
      <p:pic>
        <p:nvPicPr>
          <p:cNvPr id="11269" name="Picture 31" descr="A14A_生徒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94525" y="821670"/>
            <a:ext cx="18288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0" name="AutoShape 32"/>
          <p:cNvSpPr>
            <a:spLocks noChangeArrowheads="1"/>
          </p:cNvSpPr>
          <p:nvPr/>
        </p:nvSpPr>
        <p:spPr bwMode="auto">
          <a:xfrm>
            <a:off x="5794692" y="1966903"/>
            <a:ext cx="1718628" cy="776297"/>
          </a:xfrm>
          <a:prstGeom prst="wedgeRectCallout">
            <a:avLst>
              <a:gd name="adj1" fmla="val 50022"/>
              <a:gd name="adj2" fmla="val -68685"/>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400" dirty="0">
                <a:latin typeface="メイリオ" panose="020B0604030504040204" pitchFamily="50" charset="-128"/>
                <a:ea typeface="メイリオ" panose="020B0604030504040204" pitchFamily="50" charset="-128"/>
              </a:rPr>
              <a:t>私の性格にぴったり</a:t>
            </a:r>
          </a:p>
        </p:txBody>
      </p:sp>
      <p:sp>
        <p:nvSpPr>
          <p:cNvPr id="11271" name="Text Box 33"/>
          <p:cNvSpPr txBox="1">
            <a:spLocks noChangeArrowheads="1"/>
          </p:cNvSpPr>
          <p:nvPr/>
        </p:nvSpPr>
        <p:spPr bwMode="auto">
          <a:xfrm>
            <a:off x="5241607" y="4110593"/>
            <a:ext cx="3046413" cy="2246769"/>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b="1" dirty="0">
                <a:solidFill>
                  <a:srgbClr val="FF0000"/>
                </a:solidFill>
                <a:latin typeface="メイリオ" panose="020B0604030504040204" pitchFamily="50" charset="-128"/>
                <a:ea typeface="メイリオ" panose="020B0604030504040204" pitchFamily="50" charset="-128"/>
              </a:rPr>
              <a:t>バーナム効果</a:t>
            </a:r>
            <a:r>
              <a:rPr lang="ja-JP" altLang="en-US" sz="2000" dirty="0">
                <a:latin typeface="メイリオ" panose="020B0604030504040204" pitchFamily="50" charset="-128"/>
                <a:ea typeface="メイリオ" panose="020B0604030504040204" pitchFamily="50" charset="-128"/>
              </a:rPr>
              <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誰にでも該当するような曖昧で一般的な性格をあらわす記述を、自分だけに当てはまる正確なものだと捉えてしまう心理学の</a:t>
            </a:r>
            <a:r>
              <a:rPr lang="ja-JP" altLang="en-US" sz="2000" dirty="0" smtClean="0">
                <a:latin typeface="メイリオ" panose="020B0604030504040204" pitchFamily="50" charset="-128"/>
                <a:ea typeface="メイリオ" panose="020B0604030504040204" pitchFamily="50" charset="-128"/>
              </a:rPr>
              <a:t>現象</a:t>
            </a:r>
            <a:endParaRPr lang="ja-JP" altLang="en-US" sz="2000" dirty="0">
              <a:latin typeface="メイリオ" panose="020B0604030504040204" pitchFamily="50" charset="-128"/>
              <a:ea typeface="メイリオ" panose="020B0604030504040204" pitchFamily="50" charset="-128"/>
            </a:endParaRPr>
          </a:p>
        </p:txBody>
      </p:sp>
      <p:sp>
        <p:nvSpPr>
          <p:cNvPr id="11272" name="Text Box 35"/>
          <p:cNvSpPr txBox="1">
            <a:spLocks noChangeArrowheads="1"/>
          </p:cNvSpPr>
          <p:nvPr/>
        </p:nvSpPr>
        <p:spPr bwMode="auto">
          <a:xfrm>
            <a:off x="327025" y="3802817"/>
            <a:ext cx="4686935" cy="2554545"/>
          </a:xfrm>
          <a:prstGeom prst="rect">
            <a:avLst/>
          </a:prstGeom>
          <a:solidFill>
            <a:srgbClr val="CCFF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dirty="0"/>
              <a:t>　</a:t>
            </a:r>
            <a:r>
              <a:rPr lang="ja-JP" altLang="en-US" sz="2000" dirty="0">
                <a:latin typeface="メイリオ" panose="020B0604030504040204" pitchFamily="50" charset="-128"/>
                <a:ea typeface="メイリオ" panose="020B0604030504040204" pitchFamily="50" charset="-128"/>
              </a:rPr>
              <a:t>詐欺師はバーナム効果をたくみに使います</a:t>
            </a:r>
            <a:r>
              <a:rPr lang="ja-JP" altLang="en-US" sz="2000" dirty="0" smtClean="0">
                <a:latin typeface="メイリオ" panose="020B0604030504040204" pitchFamily="50" charset="-128"/>
                <a:ea typeface="メイリオ" panose="020B0604030504040204" pitchFamily="50" charset="-128"/>
              </a:rPr>
              <a:t>。振り込め</a:t>
            </a:r>
            <a:r>
              <a:rPr lang="ja-JP" altLang="en-US" sz="2000" dirty="0">
                <a:latin typeface="メイリオ" panose="020B0604030504040204" pitchFamily="50" charset="-128"/>
                <a:ea typeface="メイリオ" panose="020B0604030504040204" pitchFamily="50" charset="-128"/>
              </a:rPr>
              <a:t>詐欺でもあいまいな表現をつかって</a:t>
            </a:r>
            <a:r>
              <a:rPr lang="ja-JP" altLang="en-US" sz="2000" dirty="0" smtClean="0">
                <a:latin typeface="メイリオ" panose="020B0604030504040204" pitchFamily="50" charset="-128"/>
                <a:ea typeface="メイリオ" panose="020B0604030504040204" pitchFamily="50" charset="-128"/>
              </a:rPr>
              <a:t>、被害者</a:t>
            </a:r>
            <a:r>
              <a:rPr lang="ja-JP" altLang="en-US" sz="2000" dirty="0">
                <a:latin typeface="メイリオ" panose="020B0604030504040204" pitchFamily="50" charset="-128"/>
                <a:ea typeface="メイリオ" panose="020B0604030504040204" pitchFamily="50" charset="-128"/>
              </a:rPr>
              <a:t>がその曖昧な表現に対していろいろな情報を話し出すことでさらに、情報を膨らませていきます</a:t>
            </a:r>
            <a:r>
              <a:rPr lang="ja-JP" altLang="en-US" sz="2000" dirty="0" smtClean="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　詐欺師の話にのらずに、</a:t>
            </a:r>
            <a:r>
              <a:rPr lang="ja-JP" altLang="en-US" sz="2000" dirty="0">
                <a:solidFill>
                  <a:srgbClr val="FF0000"/>
                </a:solidFill>
                <a:latin typeface="メイリオ" panose="020B0604030504040204" pitchFamily="50" charset="-128"/>
                <a:ea typeface="メイリオ" panose="020B0604030504040204" pitchFamily="50" charset="-128"/>
              </a:rPr>
              <a:t>あまりしゃべらない人</a:t>
            </a:r>
            <a:r>
              <a:rPr lang="ja-JP" altLang="en-US" sz="2000" dirty="0">
                <a:latin typeface="メイリオ" panose="020B0604030504040204" pitchFamily="50" charset="-128"/>
                <a:ea typeface="メイリオ" panose="020B0604030504040204" pitchFamily="50" charset="-128"/>
              </a:rPr>
              <a:t>は詐欺師にとっても扱いにくいターゲットです。</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スライド番号プレースホルダー 3"/>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B460C587-810E-4E8C-B02E-617954E06EAD}" type="slidenum">
              <a:rPr kumimoji="0" lang="en-US" altLang="ja-JP" sz="1400"/>
              <a:pPr/>
              <a:t>13</a:t>
            </a:fld>
            <a:endParaRPr kumimoji="0" lang="en-US" altLang="ja-JP" sz="1400"/>
          </a:p>
        </p:txBody>
      </p:sp>
      <p:sp>
        <p:nvSpPr>
          <p:cNvPr id="12291" name="Text Box 2"/>
          <p:cNvSpPr txBox="1">
            <a:spLocks noChangeArrowheads="1"/>
          </p:cNvSpPr>
          <p:nvPr/>
        </p:nvSpPr>
        <p:spPr bwMode="auto">
          <a:xfrm>
            <a:off x="434023" y="341918"/>
            <a:ext cx="8244840" cy="523220"/>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800" dirty="0">
                <a:latin typeface="メイリオ" panose="020B0604030504040204" pitchFamily="50" charset="-128"/>
                <a:ea typeface="メイリオ" panose="020B0604030504040204" pitchFamily="50" charset="-128"/>
              </a:rPr>
              <a:t>弱点</a:t>
            </a:r>
            <a:r>
              <a:rPr lang="en-US" altLang="ja-JP" sz="2800" dirty="0" smtClean="0">
                <a:latin typeface="メイリオ" panose="020B0604030504040204" pitchFamily="50" charset="-128"/>
                <a:ea typeface="メイリオ" panose="020B0604030504040204" pitchFamily="50" charset="-128"/>
              </a:rPr>
              <a:t>2(G2):</a:t>
            </a:r>
            <a:r>
              <a:rPr lang="ja-JP" altLang="en-US" sz="2800" dirty="0">
                <a:latin typeface="メイリオ" panose="020B0604030504040204" pitchFamily="50" charset="-128"/>
                <a:ea typeface="メイリオ" panose="020B0604030504040204" pitchFamily="50" charset="-128"/>
              </a:rPr>
              <a:t>論理的な考えより自分の直感を信じる</a:t>
            </a:r>
          </a:p>
        </p:txBody>
      </p:sp>
      <p:pic>
        <p:nvPicPr>
          <p:cNvPr id="12292" name="Picture 7" descr="A14A_生徒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6780" y="2454275"/>
            <a:ext cx="3800475" cy="40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3" name="AutoShape 8"/>
          <p:cNvSpPr>
            <a:spLocks noChangeArrowheads="1"/>
          </p:cNvSpPr>
          <p:nvPr/>
        </p:nvSpPr>
        <p:spPr bwMode="auto">
          <a:xfrm>
            <a:off x="350520" y="1103313"/>
            <a:ext cx="2348230" cy="1213167"/>
          </a:xfrm>
          <a:prstGeom prst="wedgeRectCallout">
            <a:avLst>
              <a:gd name="adj1" fmla="val 2319"/>
              <a:gd name="adj2" fmla="val 63463"/>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a:latin typeface="メイリオ" panose="020B0604030504040204" pitchFamily="50" charset="-128"/>
                <a:ea typeface="メイリオ" panose="020B0604030504040204" pitchFamily="50" charset="-128"/>
              </a:rPr>
              <a:t>宇宙人って絶対いるわ。私</a:t>
            </a:r>
            <a:r>
              <a:rPr lang="en-US" altLang="ja-JP" sz="2000" dirty="0">
                <a:latin typeface="メイリオ" panose="020B0604030504040204" pitchFamily="50" charset="-128"/>
                <a:ea typeface="メイリオ" panose="020B0604030504040204" pitchFamily="50" charset="-128"/>
              </a:rPr>
              <a:t>UFO</a:t>
            </a:r>
            <a:r>
              <a:rPr lang="ja-JP" altLang="en-US" sz="2000" dirty="0">
                <a:latin typeface="メイリオ" panose="020B0604030504040204" pitchFamily="50" charset="-128"/>
                <a:ea typeface="メイリオ" panose="020B0604030504040204" pitchFamily="50" charset="-128"/>
              </a:rPr>
              <a:t>みたことあるもの。</a:t>
            </a:r>
          </a:p>
        </p:txBody>
      </p:sp>
      <p:sp>
        <p:nvSpPr>
          <p:cNvPr id="12294" name="AutoShape 9"/>
          <p:cNvSpPr>
            <a:spLocks noChangeArrowheads="1"/>
          </p:cNvSpPr>
          <p:nvPr/>
        </p:nvSpPr>
        <p:spPr bwMode="auto">
          <a:xfrm>
            <a:off x="3078321" y="1743075"/>
            <a:ext cx="2163763" cy="711200"/>
          </a:xfrm>
          <a:prstGeom prst="wedgeRectCallout">
            <a:avLst>
              <a:gd name="adj1" fmla="val -23222"/>
              <a:gd name="adj2" fmla="val 66069"/>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a:latin typeface="メイリオ" panose="020B0604030504040204" pitchFamily="50" charset="-128"/>
                <a:ea typeface="メイリオ" panose="020B0604030504040204" pitchFamily="50" charset="-128"/>
              </a:rPr>
              <a:t>やれやれ、また始まった</a:t>
            </a:r>
          </a:p>
        </p:txBody>
      </p:sp>
      <p:sp>
        <p:nvSpPr>
          <p:cNvPr id="12295" name="Text Box 10"/>
          <p:cNvSpPr txBox="1">
            <a:spLocks noChangeArrowheads="1"/>
          </p:cNvSpPr>
          <p:nvPr/>
        </p:nvSpPr>
        <p:spPr bwMode="auto">
          <a:xfrm>
            <a:off x="4869497" y="3928805"/>
            <a:ext cx="3817303" cy="2554545"/>
          </a:xfrm>
          <a:prstGeom prst="rect">
            <a:avLst/>
          </a:prstGeom>
          <a:solidFill>
            <a:srgbClr val="CCFF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b="1" dirty="0">
                <a:solidFill>
                  <a:srgbClr val="FF0000"/>
                </a:solidFill>
                <a:latin typeface="メイリオ" panose="020B0604030504040204" pitchFamily="50" charset="-128"/>
                <a:ea typeface="メイリオ" panose="020B0604030504040204" pitchFamily="50" charset="-128"/>
              </a:rPr>
              <a:t>記憶の曖昧性、信頼性</a:t>
            </a:r>
            <a:br>
              <a:rPr lang="ja-JP" altLang="en-US" sz="2000" b="1" dirty="0">
                <a:solidFill>
                  <a:srgbClr val="FF0000"/>
                </a:solidFill>
                <a:latin typeface="メイリオ" panose="020B0604030504040204" pitchFamily="50" charset="-128"/>
                <a:ea typeface="メイリオ" panose="020B0604030504040204" pitchFamily="50" charset="-128"/>
              </a:rPr>
            </a:br>
            <a:r>
              <a:rPr lang="ja-JP" altLang="en-US" sz="2000" b="1" dirty="0">
                <a:solidFill>
                  <a:srgbClr val="FF0000"/>
                </a:solidFill>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人間の記憶は、ビデオ撮影のように正確なものではありません。架空請求などは、自分自身か感じている曖昧性</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もしかしたら、使っていたかもしれない名が</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を、逆手にとった詐欺になります。</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スライド番号プレースホルダー 3"/>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83CD75BE-7E48-4B54-9D7B-333590FA89A8}" type="slidenum">
              <a:rPr kumimoji="0" lang="en-US" altLang="ja-JP" sz="1400"/>
              <a:pPr/>
              <a:t>14</a:t>
            </a:fld>
            <a:endParaRPr kumimoji="0" lang="en-US" altLang="ja-JP" sz="1400"/>
          </a:p>
        </p:txBody>
      </p:sp>
      <p:sp>
        <p:nvSpPr>
          <p:cNvPr id="13315" name="Text Box 2"/>
          <p:cNvSpPr txBox="1">
            <a:spLocks noChangeArrowheads="1"/>
          </p:cNvSpPr>
          <p:nvPr/>
        </p:nvSpPr>
        <p:spPr bwMode="auto">
          <a:xfrm>
            <a:off x="341313" y="187325"/>
            <a:ext cx="866552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800" dirty="0">
                <a:latin typeface="メイリオ" panose="020B0604030504040204" pitchFamily="50" charset="-128"/>
                <a:ea typeface="メイリオ" panose="020B0604030504040204" pitchFamily="50" charset="-128"/>
              </a:rPr>
              <a:t>お年寄りだから</a:t>
            </a:r>
            <a:r>
              <a:rPr lang="ja-JP" altLang="en-US" sz="2800" dirty="0" smtClean="0">
                <a:latin typeface="メイリオ" panose="020B0604030504040204" pitchFamily="50" charset="-128"/>
                <a:ea typeface="メイリオ" panose="020B0604030504040204" pitchFamily="50" charset="-128"/>
              </a:rPr>
              <a:t>、電話</a:t>
            </a:r>
            <a:r>
              <a:rPr lang="ja-JP" altLang="en-US" sz="2800" dirty="0">
                <a:latin typeface="メイリオ" panose="020B0604030504040204" pitchFamily="50" charset="-128"/>
                <a:ea typeface="メイリオ" panose="020B0604030504040204" pitchFamily="50" charset="-128"/>
              </a:rPr>
              <a:t>の声を間違うわけではない。</a:t>
            </a:r>
          </a:p>
        </p:txBody>
      </p:sp>
      <p:pic>
        <p:nvPicPr>
          <p:cNvPr id="13316" name="Picture 53" descr="A14A_生徒3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3913" y="2003425"/>
            <a:ext cx="2098675" cy="193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AutoShape 54"/>
          <p:cNvSpPr>
            <a:spLocks noChangeArrowheads="1"/>
          </p:cNvSpPr>
          <p:nvPr/>
        </p:nvSpPr>
        <p:spPr bwMode="auto">
          <a:xfrm>
            <a:off x="233363" y="647701"/>
            <a:ext cx="1536700" cy="1270000"/>
          </a:xfrm>
          <a:prstGeom prst="wedgeRoundRectCallout">
            <a:avLst>
              <a:gd name="adj1" fmla="val 30273"/>
              <a:gd name="adj2" fmla="val 65375"/>
              <a:gd name="adj3" fmla="val 16667"/>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800" b="1" dirty="0">
                <a:solidFill>
                  <a:srgbClr val="FF0000"/>
                </a:solidFill>
                <a:latin typeface="メイリオ" panose="020B0604030504040204" pitchFamily="50" charset="-128"/>
                <a:ea typeface="メイリオ" panose="020B0604030504040204" pitchFamily="50" charset="-128"/>
              </a:rPr>
              <a:t>ひな</a:t>
            </a:r>
            <a:r>
              <a:rPr lang="ja-JP" altLang="en-US" sz="1800" dirty="0">
                <a:latin typeface="メイリオ" panose="020B0604030504040204" pitchFamily="50" charset="-128"/>
                <a:ea typeface="メイリオ" panose="020B0604030504040204" pitchFamily="50" charset="-128"/>
              </a:rPr>
              <a:t>、スマホ貸して。私の電池きれちゃって</a:t>
            </a:r>
          </a:p>
        </p:txBody>
      </p:sp>
      <p:sp>
        <p:nvSpPr>
          <p:cNvPr id="13318" name="AutoShape 55"/>
          <p:cNvSpPr>
            <a:spLocks noChangeArrowheads="1"/>
          </p:cNvSpPr>
          <p:nvPr/>
        </p:nvSpPr>
        <p:spPr bwMode="auto">
          <a:xfrm>
            <a:off x="1851026" y="1010445"/>
            <a:ext cx="1014412" cy="912812"/>
          </a:xfrm>
          <a:prstGeom prst="wedgeRoundRectCallout">
            <a:avLst>
              <a:gd name="adj1" fmla="val 5870"/>
              <a:gd name="adj2" fmla="val 66176"/>
              <a:gd name="adj3" fmla="val 16667"/>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800" dirty="0">
                <a:latin typeface="メイリオ" panose="020B0604030504040204" pitchFamily="50" charset="-128"/>
                <a:ea typeface="メイリオ" panose="020B0604030504040204" pitchFamily="50" charset="-128"/>
              </a:rPr>
              <a:t>うん、</a:t>
            </a:r>
            <a:br>
              <a:rPr lang="ja-JP" altLang="en-US" sz="1800" dirty="0">
                <a:latin typeface="メイリオ" panose="020B0604030504040204" pitchFamily="50" charset="-128"/>
                <a:ea typeface="メイリオ" panose="020B0604030504040204" pitchFamily="50" charset="-128"/>
              </a:rPr>
            </a:br>
            <a:r>
              <a:rPr lang="ja-JP" altLang="en-US" sz="1800" dirty="0">
                <a:latin typeface="メイリオ" panose="020B0604030504040204" pitchFamily="50" charset="-128"/>
                <a:ea typeface="メイリオ" panose="020B0604030504040204" pitchFamily="50" charset="-128"/>
              </a:rPr>
              <a:t>いいよ</a:t>
            </a:r>
          </a:p>
          <a:p>
            <a:pPr eaLnBrk="1" hangingPunct="1"/>
            <a:r>
              <a:rPr lang="ja-JP" altLang="en-US" sz="1800" b="1" dirty="0">
                <a:solidFill>
                  <a:srgbClr val="FF0000"/>
                </a:solidFill>
                <a:latin typeface="メイリオ" panose="020B0604030504040204" pitchFamily="50" charset="-128"/>
                <a:ea typeface="メイリオ" panose="020B0604030504040204" pitchFamily="50" charset="-128"/>
              </a:rPr>
              <a:t>あおい</a:t>
            </a:r>
          </a:p>
        </p:txBody>
      </p:sp>
      <p:sp>
        <p:nvSpPr>
          <p:cNvPr id="13319" name="Text Box 56"/>
          <p:cNvSpPr txBox="1">
            <a:spLocks noChangeArrowheads="1"/>
          </p:cNvSpPr>
          <p:nvPr/>
        </p:nvSpPr>
        <p:spPr bwMode="auto">
          <a:xfrm>
            <a:off x="727869" y="3896281"/>
            <a:ext cx="98742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1800" b="1" dirty="0">
                <a:solidFill>
                  <a:srgbClr val="FF0000"/>
                </a:solidFill>
                <a:latin typeface="メイリオ" panose="020B0604030504040204" pitchFamily="50" charset="-128"/>
                <a:ea typeface="メイリオ" panose="020B0604030504040204" pitchFamily="50" charset="-128"/>
              </a:rPr>
              <a:t>あおい</a:t>
            </a:r>
          </a:p>
        </p:txBody>
      </p:sp>
      <p:sp>
        <p:nvSpPr>
          <p:cNvPr id="13320" name="Text Box 57"/>
          <p:cNvSpPr txBox="1">
            <a:spLocks noChangeArrowheads="1"/>
          </p:cNvSpPr>
          <p:nvPr/>
        </p:nvSpPr>
        <p:spPr bwMode="auto">
          <a:xfrm>
            <a:off x="1958024" y="3913188"/>
            <a:ext cx="98742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1800" b="1" dirty="0">
                <a:solidFill>
                  <a:srgbClr val="FF0000"/>
                </a:solidFill>
                <a:latin typeface="メイリオ" panose="020B0604030504040204" pitchFamily="50" charset="-128"/>
                <a:ea typeface="メイリオ" panose="020B0604030504040204" pitchFamily="50" charset="-128"/>
              </a:rPr>
              <a:t>ひな</a:t>
            </a:r>
          </a:p>
        </p:txBody>
      </p:sp>
      <p:pic>
        <p:nvPicPr>
          <p:cNvPr id="13321" name="Picture 58" descr="A14A_生徒3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13150" y="1995488"/>
            <a:ext cx="2189163" cy="196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2" name="Text Box 59"/>
          <p:cNvSpPr txBox="1">
            <a:spLocks noChangeArrowheads="1"/>
          </p:cNvSpPr>
          <p:nvPr/>
        </p:nvSpPr>
        <p:spPr bwMode="auto">
          <a:xfrm>
            <a:off x="3692525" y="3913188"/>
            <a:ext cx="98742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1800" b="1">
                <a:solidFill>
                  <a:srgbClr val="FF0000"/>
                </a:solidFill>
                <a:latin typeface="メイリオ" panose="020B0604030504040204" pitchFamily="50" charset="-128"/>
                <a:ea typeface="メイリオ" panose="020B0604030504040204" pitchFamily="50" charset="-128"/>
              </a:rPr>
              <a:t>あおい</a:t>
            </a:r>
          </a:p>
        </p:txBody>
      </p:sp>
      <p:sp>
        <p:nvSpPr>
          <p:cNvPr id="13323" name="AutoShape 60"/>
          <p:cNvSpPr>
            <a:spLocks noChangeArrowheads="1"/>
          </p:cNvSpPr>
          <p:nvPr/>
        </p:nvSpPr>
        <p:spPr bwMode="auto">
          <a:xfrm>
            <a:off x="3149600" y="2614613"/>
            <a:ext cx="333375" cy="377825"/>
          </a:xfrm>
          <a:prstGeom prst="rightArrow">
            <a:avLst>
              <a:gd name="adj1" fmla="val 49583"/>
              <a:gd name="adj2" fmla="val 55236"/>
            </a:avLst>
          </a:prstGeom>
          <a:solidFill>
            <a:srgbClr val="0000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800">
              <a:latin typeface="メイリオ" panose="020B0604030504040204" pitchFamily="50" charset="-128"/>
              <a:ea typeface="メイリオ" panose="020B0604030504040204" pitchFamily="50" charset="-128"/>
            </a:endParaRPr>
          </a:p>
        </p:txBody>
      </p:sp>
      <p:sp>
        <p:nvSpPr>
          <p:cNvPr id="13324" name="AutoShape 61"/>
          <p:cNvSpPr>
            <a:spLocks noChangeArrowheads="1"/>
          </p:cNvSpPr>
          <p:nvPr/>
        </p:nvSpPr>
        <p:spPr bwMode="auto">
          <a:xfrm>
            <a:off x="2922588" y="741363"/>
            <a:ext cx="1462087" cy="1030287"/>
          </a:xfrm>
          <a:prstGeom prst="wedgeRoundRectCallout">
            <a:avLst>
              <a:gd name="adj1" fmla="val 17838"/>
              <a:gd name="adj2" fmla="val 75731"/>
              <a:gd name="adj3" fmla="val 16667"/>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800" b="1" dirty="0">
                <a:solidFill>
                  <a:srgbClr val="FF0000"/>
                </a:solidFill>
                <a:latin typeface="メイリオ" panose="020B0604030504040204" pitchFamily="50" charset="-128"/>
                <a:ea typeface="メイリオ" panose="020B0604030504040204" pitchFamily="50" charset="-128"/>
              </a:rPr>
              <a:t>ゆい</a:t>
            </a:r>
            <a:r>
              <a:rPr lang="ja-JP" altLang="en-US" sz="1800" dirty="0">
                <a:latin typeface="メイリオ" panose="020B0604030504040204" pitchFamily="50" charset="-128"/>
                <a:ea typeface="メイリオ" panose="020B0604030504040204" pitchFamily="50" charset="-128"/>
              </a:rPr>
              <a:t>、今日の待ち合わせだけど</a:t>
            </a:r>
          </a:p>
        </p:txBody>
      </p:sp>
      <p:sp>
        <p:nvSpPr>
          <p:cNvPr id="13325" name="Text Box 62"/>
          <p:cNvSpPr txBox="1">
            <a:spLocks noChangeArrowheads="1"/>
          </p:cNvSpPr>
          <p:nvPr/>
        </p:nvSpPr>
        <p:spPr bwMode="auto">
          <a:xfrm>
            <a:off x="4976813" y="3921125"/>
            <a:ext cx="98742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1800" b="1" dirty="0">
                <a:solidFill>
                  <a:srgbClr val="FF0000"/>
                </a:solidFill>
                <a:latin typeface="メイリオ" panose="020B0604030504040204" pitchFamily="50" charset="-128"/>
                <a:ea typeface="メイリオ" panose="020B0604030504040204" pitchFamily="50" charset="-128"/>
              </a:rPr>
              <a:t>ゆい</a:t>
            </a:r>
          </a:p>
        </p:txBody>
      </p:sp>
      <p:sp>
        <p:nvSpPr>
          <p:cNvPr id="13326" name="AutoShape 63"/>
          <p:cNvSpPr>
            <a:spLocks noChangeArrowheads="1"/>
          </p:cNvSpPr>
          <p:nvPr/>
        </p:nvSpPr>
        <p:spPr bwMode="auto">
          <a:xfrm>
            <a:off x="4579938" y="647700"/>
            <a:ext cx="1472247" cy="1131888"/>
          </a:xfrm>
          <a:prstGeom prst="wedgeRoundRectCallout">
            <a:avLst>
              <a:gd name="adj1" fmla="val -18681"/>
              <a:gd name="adj2" fmla="val 69634"/>
              <a:gd name="adj3" fmla="val 16667"/>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800">
                <a:latin typeface="メイリオ" panose="020B0604030504040204" pitchFamily="50" charset="-128"/>
                <a:ea typeface="メイリオ" panose="020B0604030504040204" pitchFamily="50" charset="-128"/>
              </a:rPr>
              <a:t>なに言ってるの</a:t>
            </a:r>
            <a:r>
              <a:rPr lang="ja-JP" altLang="en-US" sz="1800" b="1">
                <a:solidFill>
                  <a:srgbClr val="FF0000"/>
                </a:solidFill>
                <a:latin typeface="メイリオ" panose="020B0604030504040204" pitchFamily="50" charset="-128"/>
                <a:ea typeface="メイリオ" panose="020B0604030504040204" pitchFamily="50" charset="-128"/>
              </a:rPr>
              <a:t>ひな</a:t>
            </a:r>
            <a:r>
              <a:rPr lang="ja-JP" altLang="en-US" sz="1800">
                <a:latin typeface="メイリオ" panose="020B0604030504040204" pitchFamily="50" charset="-128"/>
                <a:ea typeface="メイリオ" panose="020B0604030504040204" pitchFamily="50" charset="-128"/>
              </a:rPr>
              <a:t>、今日約束無いでしょう</a:t>
            </a:r>
          </a:p>
        </p:txBody>
      </p:sp>
      <p:sp>
        <p:nvSpPr>
          <p:cNvPr id="13327" name="AutoShape 64"/>
          <p:cNvSpPr>
            <a:spLocks noChangeArrowheads="1"/>
          </p:cNvSpPr>
          <p:nvPr/>
        </p:nvSpPr>
        <p:spPr bwMode="auto">
          <a:xfrm>
            <a:off x="5768975" y="2549525"/>
            <a:ext cx="333375" cy="377825"/>
          </a:xfrm>
          <a:prstGeom prst="rightArrow">
            <a:avLst>
              <a:gd name="adj1" fmla="val 49583"/>
              <a:gd name="adj2" fmla="val 55236"/>
            </a:avLst>
          </a:prstGeom>
          <a:solidFill>
            <a:srgbClr val="0000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1800">
              <a:latin typeface="メイリオ" panose="020B0604030504040204" pitchFamily="50" charset="-128"/>
              <a:ea typeface="メイリオ" panose="020B0604030504040204" pitchFamily="50" charset="-128"/>
            </a:endParaRPr>
          </a:p>
        </p:txBody>
      </p:sp>
      <p:pic>
        <p:nvPicPr>
          <p:cNvPr id="13328" name="Picture 65" descr="A14A_生徒3C"/>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16675" y="2035175"/>
            <a:ext cx="2257425" cy="198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9" name="AutoShape 67"/>
          <p:cNvSpPr>
            <a:spLocks noChangeArrowheads="1"/>
          </p:cNvSpPr>
          <p:nvPr/>
        </p:nvSpPr>
        <p:spPr bwMode="auto">
          <a:xfrm>
            <a:off x="6213475" y="696913"/>
            <a:ext cx="1266825" cy="1146175"/>
          </a:xfrm>
          <a:prstGeom prst="wedgeRoundRectCallout">
            <a:avLst>
              <a:gd name="adj1" fmla="val -1028"/>
              <a:gd name="adj2" fmla="val 68699"/>
              <a:gd name="adj3" fmla="val 16667"/>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800" dirty="0">
                <a:latin typeface="メイリオ" panose="020B0604030504040204" pitchFamily="50" charset="-128"/>
                <a:ea typeface="メイリオ" panose="020B0604030504040204" pitchFamily="50" charset="-128"/>
              </a:rPr>
              <a:t>何勘違いしてるの、私</a:t>
            </a:r>
            <a:r>
              <a:rPr lang="ja-JP" altLang="en-US" sz="1800" b="1" dirty="0">
                <a:solidFill>
                  <a:srgbClr val="FF0000"/>
                </a:solidFill>
                <a:latin typeface="メイリオ" panose="020B0604030504040204" pitchFamily="50" charset="-128"/>
                <a:ea typeface="メイリオ" panose="020B0604030504040204" pitchFamily="50" charset="-128"/>
              </a:rPr>
              <a:t>あおい</a:t>
            </a:r>
            <a:r>
              <a:rPr lang="ja-JP" altLang="en-US" sz="1800" dirty="0">
                <a:latin typeface="メイリオ" panose="020B0604030504040204" pitchFamily="50" charset="-128"/>
                <a:ea typeface="メイリオ" panose="020B0604030504040204" pitchFamily="50" charset="-128"/>
              </a:rPr>
              <a:t>よ</a:t>
            </a:r>
          </a:p>
        </p:txBody>
      </p:sp>
      <p:sp>
        <p:nvSpPr>
          <p:cNvPr id="13330" name="Text Box 68"/>
          <p:cNvSpPr txBox="1">
            <a:spLocks noChangeArrowheads="1"/>
          </p:cNvSpPr>
          <p:nvPr/>
        </p:nvSpPr>
        <p:spPr bwMode="auto">
          <a:xfrm>
            <a:off x="6492875" y="3964266"/>
            <a:ext cx="98742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1800" b="1" dirty="0">
                <a:solidFill>
                  <a:srgbClr val="FF0000"/>
                </a:solidFill>
                <a:latin typeface="メイリオ" panose="020B0604030504040204" pitchFamily="50" charset="-128"/>
                <a:ea typeface="メイリオ" panose="020B0604030504040204" pitchFamily="50" charset="-128"/>
              </a:rPr>
              <a:t>あおい</a:t>
            </a:r>
          </a:p>
        </p:txBody>
      </p:sp>
      <p:sp>
        <p:nvSpPr>
          <p:cNvPr id="13331" name="Text Box 69"/>
          <p:cNvSpPr txBox="1">
            <a:spLocks noChangeArrowheads="1"/>
          </p:cNvSpPr>
          <p:nvPr/>
        </p:nvSpPr>
        <p:spPr bwMode="auto">
          <a:xfrm>
            <a:off x="7833677" y="3957638"/>
            <a:ext cx="98742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1800" b="1" dirty="0">
                <a:solidFill>
                  <a:srgbClr val="FF0000"/>
                </a:solidFill>
                <a:latin typeface="メイリオ" panose="020B0604030504040204" pitchFamily="50" charset="-128"/>
                <a:ea typeface="メイリオ" panose="020B0604030504040204" pitchFamily="50" charset="-128"/>
              </a:rPr>
              <a:t>ゆい</a:t>
            </a:r>
          </a:p>
        </p:txBody>
      </p:sp>
      <p:sp>
        <p:nvSpPr>
          <p:cNvPr id="13332" name="AutoShape 70"/>
          <p:cNvSpPr>
            <a:spLocks noChangeArrowheads="1"/>
          </p:cNvSpPr>
          <p:nvPr/>
        </p:nvSpPr>
        <p:spPr bwMode="auto">
          <a:xfrm>
            <a:off x="7554913" y="674688"/>
            <a:ext cx="1290637" cy="1146175"/>
          </a:xfrm>
          <a:prstGeom prst="wedgeRoundRectCallout">
            <a:avLst>
              <a:gd name="adj1" fmla="val -15931"/>
              <a:gd name="adj2" fmla="val 66204"/>
              <a:gd name="adj3" fmla="val 16667"/>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800" dirty="0" smtClean="0">
                <a:latin typeface="メイリオ" panose="020B0604030504040204" pitchFamily="50" charset="-128"/>
                <a:ea typeface="メイリオ" panose="020B0604030504040204" pitchFamily="50" charset="-128"/>
              </a:rPr>
              <a:t>だって</a:t>
            </a:r>
            <a:r>
              <a:rPr lang="ja-JP" altLang="en-US" sz="1800" b="1" dirty="0">
                <a:solidFill>
                  <a:srgbClr val="FF0000"/>
                </a:solidFill>
                <a:latin typeface="メイリオ" panose="020B0604030504040204" pitchFamily="50" charset="-128"/>
                <a:ea typeface="メイリオ" panose="020B0604030504040204" pitchFamily="50" charset="-128"/>
              </a:rPr>
              <a:t>ひな</a:t>
            </a:r>
            <a:r>
              <a:rPr lang="ja-JP" altLang="en-US" sz="1800" dirty="0">
                <a:latin typeface="メイリオ" panose="020B0604030504040204" pitchFamily="50" charset="-128"/>
                <a:ea typeface="メイリオ" panose="020B0604030504040204" pitchFamily="50" charset="-128"/>
              </a:rPr>
              <a:t>の電話がかってきて</a:t>
            </a:r>
          </a:p>
        </p:txBody>
      </p:sp>
      <p:sp>
        <p:nvSpPr>
          <p:cNvPr id="13333" name="Text Box 71"/>
          <p:cNvSpPr txBox="1">
            <a:spLocks noChangeArrowheads="1"/>
          </p:cNvSpPr>
          <p:nvPr/>
        </p:nvSpPr>
        <p:spPr bwMode="auto">
          <a:xfrm>
            <a:off x="369094" y="6216094"/>
            <a:ext cx="6227762"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dirty="0">
                <a:latin typeface="メイリオ" panose="020B0604030504040204" pitchFamily="50" charset="-128"/>
                <a:ea typeface="メイリオ" panose="020B0604030504040204" pitchFamily="50" charset="-128"/>
              </a:rPr>
              <a:t>ソース</a:t>
            </a:r>
            <a:r>
              <a:rPr lang="en-US" altLang="ja-JP" dirty="0">
                <a:latin typeface="メイリオ" panose="020B0604030504040204" pitchFamily="50" charset="-128"/>
                <a:ea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rPr>
              <a:t>ためしてガッテン　脳科学で振り込め詐欺を撃退せよ！</a:t>
            </a:r>
          </a:p>
          <a:p>
            <a:pPr eaLnBrk="1" hangingPunct="1"/>
            <a:r>
              <a:rPr lang="en-US" altLang="ja-JP" dirty="0">
                <a:latin typeface="メイリオ" panose="020B0604030504040204" pitchFamily="50" charset="-128"/>
                <a:ea typeface="メイリオ" panose="020B0604030504040204" pitchFamily="50" charset="-128"/>
              </a:rPr>
              <a:t>http://www9.nhk.or.jp/gatten/archives/P20090218.html</a:t>
            </a:r>
          </a:p>
        </p:txBody>
      </p:sp>
      <p:sp>
        <p:nvSpPr>
          <p:cNvPr id="13334" name="Text Box 72"/>
          <p:cNvSpPr txBox="1">
            <a:spLocks noChangeArrowheads="1"/>
          </p:cNvSpPr>
          <p:nvPr/>
        </p:nvSpPr>
        <p:spPr bwMode="auto">
          <a:xfrm>
            <a:off x="341313" y="4338638"/>
            <a:ext cx="3578225" cy="1815882"/>
          </a:xfrm>
          <a:prstGeom prst="rect">
            <a:avLst/>
          </a:prstGeom>
          <a:solidFill>
            <a:srgbClr val="CCFF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dirty="0">
                <a:latin typeface="メイリオ" panose="020B0604030504040204" pitchFamily="50" charset="-128"/>
                <a:ea typeface="メイリオ" panose="020B0604030504040204" pitchFamily="50" charset="-128"/>
              </a:rPr>
              <a:t>ためしてガッテンの実験によると、上のようにすると、電話の相手を電話の持ち主と勘違いするそうです。声などがちがっても携帯に登録されている名前が表示されることが「強い手がかり」になって正しい判断ができなくなります。</a:t>
            </a:r>
          </a:p>
        </p:txBody>
      </p:sp>
      <p:sp>
        <p:nvSpPr>
          <p:cNvPr id="13335" name="Text Box 73"/>
          <p:cNvSpPr txBox="1">
            <a:spLocks noChangeArrowheads="1"/>
          </p:cNvSpPr>
          <p:nvPr/>
        </p:nvSpPr>
        <p:spPr bwMode="auto">
          <a:xfrm>
            <a:off x="4170362" y="4293255"/>
            <a:ext cx="4836478" cy="1938992"/>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b="1" dirty="0">
                <a:solidFill>
                  <a:srgbClr val="FF0000"/>
                </a:solidFill>
                <a:latin typeface="メイリオ" panose="020B0604030504040204" pitchFamily="50" charset="-128"/>
                <a:ea typeface="メイリオ" panose="020B0604030504040204" pitchFamily="50" charset="-128"/>
              </a:rPr>
              <a:t>確信バイアス</a:t>
            </a:r>
            <a:r>
              <a:rPr lang="ja-JP" altLang="en-US" sz="2000" dirty="0">
                <a:latin typeface="メイリオ" panose="020B0604030504040204" pitchFamily="50" charset="-128"/>
                <a:ea typeface="メイリオ" panose="020B0604030504040204" pitchFamily="50" charset="-128"/>
              </a:rPr>
              <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詐欺にかかる第一歩です。一度正しいと思った情報を信じ、他の状況が少しおかしくても、それを無視し、つじつまのあった情報や都合のいい話ばかりに注意がいったり、集めたりする行動です。</a:t>
            </a:r>
            <a:endParaRPr lang="ja-JP" altLang="en-US" sz="2000" b="1" dirty="0">
              <a:solidFill>
                <a:srgbClr val="FF0000"/>
              </a:solidFill>
              <a:latin typeface="メイリオ" panose="020B0604030504040204" pitchFamily="50" charset="-128"/>
              <a:ea typeface="メイリオ" panose="020B0604030504040204" pitchFamily="50" charset="-12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スライド番号プレースホルダー 3"/>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FF4817FF-9717-4035-869A-75C4982B2C4B}" type="slidenum">
              <a:rPr kumimoji="0" lang="en-US" altLang="ja-JP" sz="1400"/>
              <a:pPr/>
              <a:t>15</a:t>
            </a:fld>
            <a:endParaRPr kumimoji="0" lang="en-US" altLang="ja-JP" sz="1400"/>
          </a:p>
        </p:txBody>
      </p:sp>
      <p:sp>
        <p:nvSpPr>
          <p:cNvPr id="14339" name="Text Box 2"/>
          <p:cNvSpPr txBox="1">
            <a:spLocks noChangeArrowheads="1"/>
          </p:cNvSpPr>
          <p:nvPr/>
        </p:nvSpPr>
        <p:spPr bwMode="auto">
          <a:xfrm>
            <a:off x="385762" y="180578"/>
            <a:ext cx="79152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800" dirty="0">
                <a:latin typeface="メイリオ" panose="020B0604030504040204" pitchFamily="50" charset="-128"/>
                <a:ea typeface="メイリオ" panose="020B0604030504040204" pitchFamily="50" charset="-128"/>
              </a:rPr>
              <a:t>エセ科学</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ニセ科学</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と問題商法</a:t>
            </a:r>
          </a:p>
        </p:txBody>
      </p:sp>
      <p:sp>
        <p:nvSpPr>
          <p:cNvPr id="14340" name="Text Box 6"/>
          <p:cNvSpPr txBox="1">
            <a:spLocks noChangeArrowheads="1"/>
          </p:cNvSpPr>
          <p:nvPr/>
        </p:nvSpPr>
        <p:spPr bwMode="auto">
          <a:xfrm>
            <a:off x="407988" y="4957763"/>
            <a:ext cx="4301489" cy="1938992"/>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b="1" dirty="0">
                <a:solidFill>
                  <a:srgbClr val="FF0000"/>
                </a:solidFill>
                <a:latin typeface="メイリオ" panose="020B0604030504040204" pitchFamily="50" charset="-128"/>
                <a:ea typeface="メイリオ" panose="020B0604030504040204" pitchFamily="50" charset="-128"/>
              </a:rPr>
              <a:t>エセ科学</a:t>
            </a:r>
            <a:r>
              <a:rPr lang="en-US" altLang="ja-JP" sz="2000" b="1" dirty="0">
                <a:solidFill>
                  <a:srgbClr val="FF0000"/>
                </a:solidFill>
                <a:latin typeface="メイリオ" panose="020B0604030504040204" pitchFamily="50" charset="-128"/>
                <a:ea typeface="メイリオ" panose="020B0604030504040204" pitchFamily="50" charset="-128"/>
              </a:rPr>
              <a:t>(</a:t>
            </a:r>
            <a:r>
              <a:rPr lang="ja-JP" altLang="en-US" sz="2000" b="1" dirty="0">
                <a:solidFill>
                  <a:srgbClr val="FF0000"/>
                </a:solidFill>
                <a:latin typeface="メイリオ" panose="020B0604030504040204" pitchFamily="50" charset="-128"/>
                <a:ea typeface="メイリオ" panose="020B0604030504040204" pitchFamily="50" charset="-128"/>
              </a:rPr>
              <a:t>ニセ科学</a:t>
            </a:r>
            <a:r>
              <a:rPr lang="en-US" altLang="ja-JP" sz="2000" b="1" dirty="0">
                <a:solidFill>
                  <a:srgbClr val="FF0000"/>
                </a:solidFill>
                <a:latin typeface="メイリオ" panose="020B0604030504040204" pitchFamily="50" charset="-128"/>
                <a:ea typeface="メイリオ" panose="020B0604030504040204" pitchFamily="50" charset="-128"/>
              </a:rPr>
              <a:t>)</a:t>
            </a:r>
            <a:r>
              <a:rPr lang="en-US" altLang="ja-JP" sz="2000" dirty="0">
                <a:latin typeface="メイリオ" panose="020B0604030504040204" pitchFamily="50" charset="-128"/>
                <a:ea typeface="メイリオ" panose="020B0604030504040204" pitchFamily="50" charset="-128"/>
              </a:rPr>
              <a:t/>
            </a:r>
            <a:br>
              <a:rPr lang="en-US" altLang="ja-JP"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きちんと実証されていないにもかかわらず、いかにも科学的な根拠が 存在するかのように見せかけること。問題商法やカルト教団の勧誘などで、よく使用される。</a:t>
            </a:r>
          </a:p>
        </p:txBody>
      </p:sp>
      <p:grpSp>
        <p:nvGrpSpPr>
          <p:cNvPr id="14341" name="Group 14"/>
          <p:cNvGrpSpPr>
            <a:grpSpLocks/>
          </p:cNvGrpSpPr>
          <p:nvPr/>
        </p:nvGrpSpPr>
        <p:grpSpPr bwMode="auto">
          <a:xfrm>
            <a:off x="610553" y="740172"/>
            <a:ext cx="2989262" cy="4159250"/>
            <a:chOff x="485" y="613"/>
            <a:chExt cx="1883" cy="2620"/>
          </a:xfrm>
        </p:grpSpPr>
        <p:pic>
          <p:nvPicPr>
            <p:cNvPr id="14347" name="Picture 8" descr="A14A_生徒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6" y="633"/>
              <a:ext cx="1551" cy="2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8" name="AutoShape 9"/>
            <p:cNvSpPr>
              <a:spLocks noChangeArrowheads="1"/>
            </p:cNvSpPr>
            <p:nvPr/>
          </p:nvSpPr>
          <p:spPr bwMode="auto">
            <a:xfrm>
              <a:off x="1335" y="1234"/>
              <a:ext cx="210" cy="137"/>
            </a:xfrm>
            <a:prstGeom prst="rightArrow">
              <a:avLst>
                <a:gd name="adj1" fmla="val 50000"/>
                <a:gd name="adj2" fmla="val 38321"/>
              </a:avLst>
            </a:prstGeom>
            <a:solidFill>
              <a:srgbClr val="FF00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4349" name="Text Box 10"/>
            <p:cNvSpPr txBox="1">
              <a:spLocks noChangeArrowheads="1"/>
            </p:cNvSpPr>
            <p:nvPr/>
          </p:nvSpPr>
          <p:spPr bwMode="auto">
            <a:xfrm>
              <a:off x="1097" y="685"/>
              <a:ext cx="594" cy="4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pPr>
              <a:r>
                <a:rPr lang="en-US" altLang="ja-JP" sz="1800" dirty="0">
                  <a:latin typeface="メイリオ" panose="020B0604030504040204" pitchFamily="50" charset="-128"/>
                  <a:ea typeface="メイリオ" panose="020B0604030504040204" pitchFamily="50" charset="-128"/>
                </a:rPr>
                <a:t>1</a:t>
              </a:r>
              <a:r>
                <a:rPr lang="ja-JP" altLang="en-US" sz="1800" dirty="0">
                  <a:latin typeface="メイリオ" panose="020B0604030504040204" pitchFamily="50" charset="-128"/>
                  <a:ea typeface="メイリオ" panose="020B0604030504040204" pitchFamily="50" charset="-128"/>
                </a:rPr>
                <a:t>か月 </a:t>
              </a:r>
              <a:br>
                <a:rPr lang="ja-JP" altLang="en-US" sz="1800" dirty="0">
                  <a:latin typeface="メイリオ" panose="020B0604030504040204" pitchFamily="50" charset="-128"/>
                  <a:ea typeface="メイリオ" panose="020B0604030504040204" pitchFamily="50" charset="-128"/>
                </a:rPr>
              </a:br>
              <a:r>
                <a:rPr lang="en-US" altLang="ja-JP" sz="1800" dirty="0">
                  <a:latin typeface="メイリオ" panose="020B0604030504040204" pitchFamily="50" charset="-128"/>
                  <a:ea typeface="メイリオ" panose="020B0604030504040204" pitchFamily="50" charset="-128"/>
                </a:rPr>
                <a:t>-20kg</a:t>
              </a:r>
            </a:p>
          </p:txBody>
        </p:sp>
        <p:sp>
          <p:nvSpPr>
            <p:cNvPr id="14350" name="Text Box 11"/>
            <p:cNvSpPr txBox="1">
              <a:spLocks noChangeArrowheads="1"/>
            </p:cNvSpPr>
            <p:nvPr/>
          </p:nvSpPr>
          <p:spPr bwMode="auto">
            <a:xfrm>
              <a:off x="558" y="2651"/>
              <a:ext cx="1810" cy="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pPr>
              <a:r>
                <a:rPr lang="ja-JP" altLang="en-US" sz="1800" i="1" dirty="0">
                  <a:latin typeface="メイリオ" panose="020B0604030504040204" pitchFamily="50" charset="-128"/>
                  <a:ea typeface="メイリオ" panose="020B0604030504040204" pitchFamily="50" charset="-128"/>
                </a:rPr>
                <a:t>ラジウムパワーで</a:t>
              </a:r>
              <a:br>
                <a:rPr lang="ja-JP" altLang="en-US" sz="1800" i="1" dirty="0">
                  <a:latin typeface="メイリオ" panose="020B0604030504040204" pitchFamily="50" charset="-128"/>
                  <a:ea typeface="メイリオ" panose="020B0604030504040204" pitchFamily="50" charset="-128"/>
                </a:rPr>
              </a:br>
              <a:r>
                <a:rPr lang="ja-JP" altLang="en-US" sz="1800" i="1" dirty="0">
                  <a:latin typeface="メイリオ" panose="020B0604030504040204" pitchFamily="50" charset="-128"/>
                  <a:ea typeface="メイリオ" panose="020B0604030504040204" pitchFamily="50" charset="-128"/>
                </a:rPr>
                <a:t>飲むだけでグングン痩せる</a:t>
              </a:r>
            </a:p>
          </p:txBody>
        </p:sp>
        <p:sp>
          <p:nvSpPr>
            <p:cNvPr id="14351" name="Rectangle 13"/>
            <p:cNvSpPr>
              <a:spLocks noChangeArrowheads="1"/>
            </p:cNvSpPr>
            <p:nvPr/>
          </p:nvSpPr>
          <p:spPr bwMode="auto">
            <a:xfrm>
              <a:off x="485" y="613"/>
              <a:ext cx="1856" cy="2514"/>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pic>
        <p:nvPicPr>
          <p:cNvPr id="14342" name="Picture 15" descr="A14A_生徒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2534" y="1210072"/>
            <a:ext cx="1165225" cy="352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3" name="AutoShape 16"/>
          <p:cNvSpPr>
            <a:spLocks noChangeArrowheads="1"/>
          </p:cNvSpPr>
          <p:nvPr/>
        </p:nvSpPr>
        <p:spPr bwMode="auto">
          <a:xfrm>
            <a:off x="5110478" y="1048857"/>
            <a:ext cx="3195322" cy="442913"/>
          </a:xfrm>
          <a:prstGeom prst="wedgeRectCallout">
            <a:avLst>
              <a:gd name="adj1" fmla="val -60520"/>
              <a:gd name="adj2" fmla="val 40214"/>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sz="1800" dirty="0">
                <a:latin typeface="メイリオ" panose="020B0604030504040204" pitchFamily="50" charset="-128"/>
                <a:ea typeface="メイリオ" panose="020B0604030504040204" pitchFamily="50" charset="-128"/>
              </a:rPr>
              <a:t>こんどこそ、絶対痩せるわ</a:t>
            </a:r>
          </a:p>
        </p:txBody>
      </p:sp>
      <p:sp>
        <p:nvSpPr>
          <p:cNvPr id="14344" name="Text Box 17"/>
          <p:cNvSpPr txBox="1">
            <a:spLocks noChangeArrowheads="1"/>
          </p:cNvSpPr>
          <p:nvPr/>
        </p:nvSpPr>
        <p:spPr bwMode="auto">
          <a:xfrm>
            <a:off x="4877117" y="4739481"/>
            <a:ext cx="3977323" cy="1938992"/>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ja-JP" sz="2000" b="1" dirty="0">
                <a:solidFill>
                  <a:srgbClr val="FF0000"/>
                </a:solidFill>
                <a:latin typeface="メイリオ" panose="020B0604030504040204" pitchFamily="50" charset="-128"/>
                <a:ea typeface="メイリオ" panose="020B0604030504040204" pitchFamily="50" charset="-128"/>
              </a:rPr>
              <a:t>概念的思考能力</a:t>
            </a:r>
            <a:r>
              <a:rPr lang="ja-JP" altLang="en-US" sz="2000" dirty="0">
                <a:latin typeface="メイリオ" panose="020B0604030504040204" pitchFamily="50" charset="-128"/>
                <a:ea typeface="メイリオ" panose="020B0604030504040204" pitchFamily="50" charset="-128"/>
              </a:rPr>
              <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一部の事象から全体を推測する能力</a:t>
            </a:r>
            <a:r>
              <a:rPr lang="ja-JP" altLang="en-US" sz="2000" dirty="0" smtClean="0">
                <a:latin typeface="メイリオ" panose="020B0604030504040204" pitchFamily="50" charset="-128"/>
                <a:ea typeface="メイリオ" panose="020B0604030504040204" pitchFamily="50" charset="-128"/>
              </a:rPr>
              <a:t>。特異的</a:t>
            </a:r>
            <a:r>
              <a:rPr lang="ja-JP" altLang="en-US" sz="2000" dirty="0">
                <a:latin typeface="メイリオ" panose="020B0604030504040204" pitchFamily="50" charset="-128"/>
                <a:ea typeface="メイリオ" panose="020B0604030504040204" pitchFamily="50" charset="-128"/>
              </a:rPr>
              <a:t>な一部事象をとらえて全体に当てはめるため、全体像が正確に理解することができなくなる。</a:t>
            </a:r>
          </a:p>
        </p:txBody>
      </p:sp>
      <p:pic>
        <p:nvPicPr>
          <p:cNvPr id="14345" name="Picture 18" descr="A14A_教師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85760" y="2404041"/>
            <a:ext cx="1019969" cy="1571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6" name="AutoShape 19"/>
          <p:cNvSpPr>
            <a:spLocks noChangeArrowheads="1"/>
          </p:cNvSpPr>
          <p:nvPr/>
        </p:nvSpPr>
        <p:spPr bwMode="auto">
          <a:xfrm>
            <a:off x="5120005" y="1943498"/>
            <a:ext cx="2865755" cy="2566590"/>
          </a:xfrm>
          <a:prstGeom prst="wedgeRectCallout">
            <a:avLst>
              <a:gd name="adj1" fmla="val 57669"/>
              <a:gd name="adj2" fmla="val -21896"/>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800" dirty="0">
                <a:latin typeface="メイリオ" panose="020B0604030504040204" pitchFamily="50" charset="-128"/>
                <a:ea typeface="メイリオ" panose="020B0604030504040204" pitchFamily="50" charset="-128"/>
              </a:rPr>
              <a:t>エセ科学も問題商法や勧誘でよく使用されています。よく考えれば、おかしいと思うんですが、実際自分が見たり、体験したりすると、そのリアリティに引きずられて信じてしまうことがあります。</a:t>
            </a:r>
            <a:br>
              <a:rPr lang="ja-JP" altLang="en-US" sz="1800" dirty="0">
                <a:latin typeface="メイリオ" panose="020B0604030504040204" pitchFamily="50" charset="-128"/>
                <a:ea typeface="メイリオ" panose="020B0604030504040204" pitchFamily="50" charset="-128"/>
              </a:rPr>
            </a:br>
            <a:r>
              <a:rPr lang="ja-JP" altLang="en-US" sz="1800" dirty="0">
                <a:latin typeface="メイリオ" panose="020B0604030504040204" pitchFamily="50" charset="-128"/>
                <a:ea typeface="メイリオ" panose="020B0604030504040204" pitchFamily="50" charset="-128"/>
              </a:rPr>
              <a:t>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スライド番号プレースホルダー 3"/>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1EA56D2C-598E-4416-9FB5-B1B8602727C6}" type="slidenum">
              <a:rPr kumimoji="0" lang="en-US" altLang="ja-JP" sz="1400"/>
              <a:pPr/>
              <a:t>16</a:t>
            </a:fld>
            <a:endParaRPr kumimoji="0" lang="en-US" altLang="ja-JP" sz="1400"/>
          </a:p>
        </p:txBody>
      </p:sp>
      <p:sp>
        <p:nvSpPr>
          <p:cNvPr id="15363" name="Text Box 2"/>
          <p:cNvSpPr txBox="1">
            <a:spLocks noChangeArrowheads="1"/>
          </p:cNvSpPr>
          <p:nvPr/>
        </p:nvSpPr>
        <p:spPr bwMode="auto">
          <a:xfrm>
            <a:off x="332423" y="379601"/>
            <a:ext cx="7200900" cy="523220"/>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800" dirty="0">
                <a:latin typeface="メイリオ" panose="020B0604030504040204" pitchFamily="50" charset="-128"/>
                <a:ea typeface="メイリオ" panose="020B0604030504040204" pitchFamily="50" charset="-128"/>
              </a:rPr>
              <a:t>弱点</a:t>
            </a:r>
            <a:r>
              <a:rPr lang="en-US" altLang="ja-JP" sz="2800" dirty="0" smtClean="0">
                <a:latin typeface="メイリオ" panose="020B0604030504040204" pitchFamily="50" charset="-128"/>
                <a:ea typeface="メイリオ" panose="020B0604030504040204" pitchFamily="50" charset="-128"/>
              </a:rPr>
              <a:t>3(G3):</a:t>
            </a:r>
            <a:r>
              <a:rPr lang="ja-JP" altLang="en-US" sz="2800" dirty="0">
                <a:latin typeface="メイリオ" panose="020B0604030504040204" pitchFamily="50" charset="-128"/>
                <a:ea typeface="メイリオ" panose="020B0604030504040204" pitchFamily="50" charset="-128"/>
              </a:rPr>
              <a:t>偉い人</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権威</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やブランドに弱い</a:t>
            </a:r>
          </a:p>
        </p:txBody>
      </p:sp>
      <p:pic>
        <p:nvPicPr>
          <p:cNvPr id="15364" name="Picture 6" descr="A14A_生徒C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4200" y="2938463"/>
            <a:ext cx="4779963" cy="366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AutoShape 7"/>
          <p:cNvSpPr>
            <a:spLocks noChangeArrowheads="1"/>
          </p:cNvSpPr>
          <p:nvPr/>
        </p:nvSpPr>
        <p:spPr bwMode="auto">
          <a:xfrm>
            <a:off x="241725" y="1859280"/>
            <a:ext cx="2196676" cy="956945"/>
          </a:xfrm>
          <a:prstGeom prst="wedgeRectCallout">
            <a:avLst>
              <a:gd name="adj1" fmla="val 14542"/>
              <a:gd name="adj2" fmla="val 81472"/>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smtClean="0">
                <a:latin typeface="メイリオ" panose="020B0604030504040204" pitchFamily="50" charset="-128"/>
                <a:ea typeface="メイリオ" panose="020B0604030504040204" pitchFamily="50" charset="-128"/>
              </a:rPr>
              <a:t>ここ</a:t>
            </a:r>
            <a:r>
              <a:rPr lang="ja-JP" altLang="en-US" sz="2000" dirty="0">
                <a:latin typeface="メイリオ" panose="020B0604030504040204" pitchFamily="50" charset="-128"/>
                <a:ea typeface="メイリオ" panose="020B0604030504040204" pitchFamily="50" charset="-128"/>
              </a:rPr>
              <a:t>のケーキ、思ったよりおいしくないね。</a:t>
            </a:r>
          </a:p>
        </p:txBody>
      </p:sp>
      <p:sp>
        <p:nvSpPr>
          <p:cNvPr id="15366" name="AutoShape 8"/>
          <p:cNvSpPr>
            <a:spLocks noChangeArrowheads="1"/>
          </p:cNvSpPr>
          <p:nvPr/>
        </p:nvSpPr>
        <p:spPr bwMode="auto">
          <a:xfrm>
            <a:off x="2773681" y="1194972"/>
            <a:ext cx="2590482" cy="1621253"/>
          </a:xfrm>
          <a:prstGeom prst="wedgeRectCallout">
            <a:avLst>
              <a:gd name="adj1" fmla="val -3704"/>
              <a:gd name="adj2" fmla="val 66866"/>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smtClean="0">
                <a:latin typeface="メイリオ" panose="020B0604030504040204" pitchFamily="50" charset="-128"/>
                <a:ea typeface="メイリオ" panose="020B0604030504040204" pitchFamily="50" charset="-128"/>
              </a:rPr>
              <a:t>そんな</a:t>
            </a:r>
            <a:r>
              <a:rPr lang="ja-JP" altLang="en-US" sz="2000" dirty="0">
                <a:latin typeface="メイリオ" panose="020B0604030504040204" pitchFamily="50" charset="-128"/>
                <a:ea typeface="メイリオ" panose="020B0604030504040204" pitchFamily="50" charset="-128"/>
              </a:rPr>
              <a:t>ことない、このあいだテレビで、石塚が「まいう～」って言っていたんだから</a:t>
            </a:r>
          </a:p>
        </p:txBody>
      </p:sp>
      <p:sp>
        <p:nvSpPr>
          <p:cNvPr id="15367" name="Text Box 10"/>
          <p:cNvSpPr txBox="1">
            <a:spLocks noChangeArrowheads="1"/>
          </p:cNvSpPr>
          <p:nvPr/>
        </p:nvSpPr>
        <p:spPr bwMode="auto">
          <a:xfrm>
            <a:off x="5538788" y="3197225"/>
            <a:ext cx="3315652" cy="2554545"/>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b="1" dirty="0">
                <a:solidFill>
                  <a:srgbClr val="FF0000"/>
                </a:solidFill>
                <a:latin typeface="メイリオ" panose="020B0604030504040204" pitchFamily="50" charset="-128"/>
                <a:ea typeface="メイリオ" panose="020B0604030504040204" pitchFamily="50" charset="-128"/>
              </a:rPr>
              <a:t>ハロー効果</a:t>
            </a:r>
            <a:r>
              <a:rPr lang="en-US" altLang="ja-JP" sz="2000" b="1" dirty="0">
                <a:solidFill>
                  <a:srgbClr val="FF0000"/>
                </a:solidFill>
                <a:latin typeface="メイリオ" panose="020B0604030504040204" pitchFamily="50" charset="-128"/>
                <a:ea typeface="メイリオ" panose="020B0604030504040204" pitchFamily="50" charset="-128"/>
              </a:rPr>
              <a:t>/</a:t>
            </a:r>
            <a:r>
              <a:rPr lang="ja-JP" altLang="en-US" sz="2000" b="1" dirty="0">
                <a:solidFill>
                  <a:srgbClr val="FF0000"/>
                </a:solidFill>
                <a:latin typeface="メイリオ" panose="020B0604030504040204" pitchFamily="50" charset="-128"/>
                <a:ea typeface="メイリオ" panose="020B0604030504040204" pitchFamily="50" charset="-128"/>
              </a:rPr>
              <a:t>後光効果</a:t>
            </a:r>
            <a:br>
              <a:rPr lang="ja-JP" altLang="en-US" sz="2000" b="1" dirty="0">
                <a:solidFill>
                  <a:srgbClr val="FF0000"/>
                </a:solidFill>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ある対象を評価をする時に顕著な特徴に引きずられて他の特徴についての評価が歪められる現象のこと。</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人間の場合、その人の地位、肩書などにより、その人の評価が行われること。</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スライド番号プレースホルダー 3"/>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1E3BDBD6-8D5F-448F-AFE0-BE1104ED4C20}" type="slidenum">
              <a:rPr kumimoji="0" lang="en-US" altLang="ja-JP" sz="1400"/>
              <a:pPr/>
              <a:t>17</a:t>
            </a:fld>
            <a:endParaRPr kumimoji="0" lang="en-US" altLang="ja-JP" sz="1400"/>
          </a:p>
        </p:txBody>
      </p:sp>
      <p:sp>
        <p:nvSpPr>
          <p:cNvPr id="16387" name="Text Box 3"/>
          <p:cNvSpPr txBox="1">
            <a:spLocks noChangeArrowheads="1"/>
          </p:cNvSpPr>
          <p:nvPr/>
        </p:nvSpPr>
        <p:spPr bwMode="auto">
          <a:xfrm>
            <a:off x="341313" y="187325"/>
            <a:ext cx="79152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800" dirty="0">
                <a:latin typeface="メイリオ" panose="020B0604030504040204" pitchFamily="50" charset="-128"/>
                <a:ea typeface="メイリオ" panose="020B0604030504040204" pitchFamily="50" charset="-128"/>
              </a:rPr>
              <a:t>職業集団が持つイメージ</a:t>
            </a:r>
          </a:p>
        </p:txBody>
      </p:sp>
      <p:sp>
        <p:nvSpPr>
          <p:cNvPr id="16388" name="Text Box 15"/>
          <p:cNvSpPr txBox="1">
            <a:spLocks noChangeArrowheads="1"/>
          </p:cNvSpPr>
          <p:nvPr/>
        </p:nvSpPr>
        <p:spPr bwMode="auto">
          <a:xfrm>
            <a:off x="203200" y="6097588"/>
            <a:ext cx="635793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dirty="0">
                <a:latin typeface="メイリオ" panose="020B0604030504040204" pitchFamily="50" charset="-128"/>
                <a:ea typeface="メイリオ" panose="020B0604030504040204" pitchFamily="50" charset="-128"/>
              </a:rPr>
              <a:t>引用</a:t>
            </a:r>
            <a:r>
              <a:rPr lang="en-US" altLang="ja-JP" dirty="0">
                <a:latin typeface="メイリオ" panose="020B0604030504040204" pitchFamily="50" charset="-128"/>
                <a:ea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rPr>
              <a:t>あなたもこうしてだまされるロバート・レヴィーン　草思社</a:t>
            </a:r>
            <a:br>
              <a:rPr lang="ja-JP" altLang="en-US"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rPr>
              <a:t>1998</a:t>
            </a:r>
            <a:r>
              <a:rPr lang="ja-JP" altLang="en-US" dirty="0">
                <a:latin typeface="メイリオ" panose="020B0604030504040204" pitchFamily="50" charset="-128"/>
                <a:ea typeface="メイリオ" panose="020B0604030504040204" pitchFamily="50" charset="-128"/>
              </a:rPr>
              <a:t>年　ギャロップ社調査より</a:t>
            </a:r>
          </a:p>
        </p:txBody>
      </p:sp>
      <p:graphicFrame>
        <p:nvGraphicFramePr>
          <p:cNvPr id="75824" name="Group 48"/>
          <p:cNvGraphicFramePr>
            <a:graphicFrameLocks noGrp="1"/>
          </p:cNvGraphicFramePr>
          <p:nvPr>
            <p:extLst>
              <p:ext uri="{D42A27DB-BD31-4B8C-83A1-F6EECF244321}">
                <p14:modId xmlns:p14="http://schemas.microsoft.com/office/powerpoint/2010/main" val="3464602328"/>
              </p:ext>
            </p:extLst>
          </p:nvPr>
        </p:nvGraphicFramePr>
        <p:xfrm>
          <a:off x="550863" y="1403846"/>
          <a:ext cx="2484438" cy="2773512"/>
        </p:xfrm>
        <a:graphic>
          <a:graphicData uri="http://schemas.openxmlformats.org/drawingml/2006/table">
            <a:tbl>
              <a:tblPr/>
              <a:tblGrid>
                <a:gridCol w="1308100">
                  <a:extLst>
                    <a:ext uri="{9D8B030D-6E8A-4147-A177-3AD203B41FA5}">
                      <a16:colId xmlns:a16="http://schemas.microsoft.com/office/drawing/2014/main" val="2268217355"/>
                    </a:ext>
                  </a:extLst>
                </a:gridCol>
                <a:gridCol w="1176338">
                  <a:extLst>
                    <a:ext uri="{9D8B030D-6E8A-4147-A177-3AD203B41FA5}">
                      <a16:colId xmlns:a16="http://schemas.microsoft.com/office/drawing/2014/main" val="3969423377"/>
                    </a:ext>
                  </a:extLst>
                </a:gridCol>
              </a:tblGrid>
              <a:tr h="335189">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薬剤師</a:t>
                      </a:r>
                    </a:p>
                  </a:txBody>
                  <a:tcPr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64%</a:t>
                      </a:r>
                    </a:p>
                  </a:txBody>
                  <a:tcPr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04478716"/>
                  </a:ext>
                </a:extLst>
              </a:tr>
              <a:tr h="335189">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牧師</a:t>
                      </a:r>
                    </a:p>
                  </a:txBody>
                  <a:tcPr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59%</a:t>
                      </a:r>
                    </a:p>
                  </a:txBody>
                  <a:tcPr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483150366"/>
                  </a:ext>
                </a:extLst>
              </a:tr>
              <a:tr h="335189">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医師</a:t>
                      </a:r>
                    </a:p>
                  </a:txBody>
                  <a:tcPr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47%</a:t>
                      </a:r>
                    </a:p>
                  </a:txBody>
                  <a:tcPr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18636885"/>
                  </a:ext>
                </a:extLst>
              </a:tr>
              <a:tr h="335189">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大学教授</a:t>
                      </a:r>
                    </a:p>
                  </a:txBody>
                  <a:tcPr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53%</a:t>
                      </a:r>
                    </a:p>
                  </a:txBody>
                  <a:tcPr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572954335"/>
                  </a:ext>
                </a:extLst>
              </a:tr>
              <a:tr h="335189">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20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警官</a:t>
                      </a:r>
                    </a:p>
                  </a:txBody>
                  <a:tcPr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49%</a:t>
                      </a:r>
                    </a:p>
                  </a:txBody>
                  <a:tcPr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969800888"/>
                  </a:ext>
                </a:extLst>
              </a:tr>
              <a:tr h="335189">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20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葬儀業者</a:t>
                      </a:r>
                    </a:p>
                  </a:txBody>
                  <a:tcPr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33%</a:t>
                      </a:r>
                    </a:p>
                  </a:txBody>
                  <a:tcPr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419826415"/>
                  </a:ext>
                </a:extLst>
              </a:tr>
              <a:tr h="335189">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20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銀行員</a:t>
                      </a:r>
                    </a:p>
                  </a:txBody>
                  <a:tcPr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30%</a:t>
                      </a:r>
                    </a:p>
                  </a:txBody>
                  <a:tcPr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976695119"/>
                  </a:ext>
                </a:extLst>
              </a:tr>
            </a:tbl>
          </a:graphicData>
        </a:graphic>
      </p:graphicFrame>
      <p:sp>
        <p:nvSpPr>
          <p:cNvPr id="16415" name="Text Box 46"/>
          <p:cNvSpPr txBox="1">
            <a:spLocks noChangeArrowheads="1"/>
          </p:cNvSpPr>
          <p:nvPr/>
        </p:nvSpPr>
        <p:spPr bwMode="auto">
          <a:xfrm>
            <a:off x="550863" y="701675"/>
            <a:ext cx="268605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dirty="0">
                <a:latin typeface="メイリオ" panose="020B0604030504040204" pitchFamily="50" charset="-128"/>
                <a:ea typeface="メイリオ" panose="020B0604030504040204" pitchFamily="50" charset="-128"/>
              </a:rPr>
              <a:t>職業集団の持つ誠実さのイメージ</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米国</a:t>
            </a:r>
            <a:r>
              <a:rPr lang="en-US" altLang="ja-JP" sz="2000" dirty="0">
                <a:latin typeface="メイリオ" panose="020B0604030504040204" pitchFamily="50" charset="-128"/>
                <a:ea typeface="メイリオ" panose="020B0604030504040204" pitchFamily="50" charset="-128"/>
              </a:rPr>
              <a:t>)</a:t>
            </a:r>
          </a:p>
        </p:txBody>
      </p:sp>
      <p:pic>
        <p:nvPicPr>
          <p:cNvPr id="16416" name="Picture 49" descr="A14A_教師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8675" y="3873170"/>
            <a:ext cx="1270000" cy="264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17" name="Picture 50" descr="A14A_悪人"/>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199" y="909010"/>
            <a:ext cx="2074863" cy="2757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18" name="Text Box 51"/>
          <p:cNvSpPr txBox="1">
            <a:spLocks noChangeArrowheads="1"/>
          </p:cNvSpPr>
          <p:nvPr/>
        </p:nvSpPr>
        <p:spPr bwMode="auto">
          <a:xfrm>
            <a:off x="6561138" y="1304925"/>
            <a:ext cx="1887537" cy="1323439"/>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a:latin typeface="メイリオ" panose="020B0604030504040204" pitchFamily="50" charset="-128"/>
                <a:ea typeface="メイリオ" panose="020B0604030504040204" pitchFamily="50" charset="-128"/>
              </a:rPr>
              <a:t>悪徳商法のイメージは左側ですが、実際は右側です</a:t>
            </a:r>
          </a:p>
        </p:txBody>
      </p:sp>
      <p:sp>
        <p:nvSpPr>
          <p:cNvPr id="16419" name="Text Box 52"/>
          <p:cNvSpPr txBox="1">
            <a:spLocks noChangeArrowheads="1"/>
          </p:cNvSpPr>
          <p:nvPr/>
        </p:nvSpPr>
        <p:spPr bwMode="auto">
          <a:xfrm>
            <a:off x="3383280" y="3673115"/>
            <a:ext cx="301434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dirty="0">
                <a:latin typeface="メイリオ" panose="020B0604030504040204" pitchFamily="50" charset="-128"/>
                <a:ea typeface="メイリオ" panose="020B0604030504040204" pitchFamily="50" charset="-128"/>
              </a:rPr>
              <a:t>悪人のイメージ　　実際</a:t>
            </a:r>
          </a:p>
        </p:txBody>
      </p:sp>
      <p:sp>
        <p:nvSpPr>
          <p:cNvPr id="16420" name="AutoShape 53"/>
          <p:cNvSpPr>
            <a:spLocks noChangeArrowheads="1"/>
          </p:cNvSpPr>
          <p:nvPr/>
        </p:nvSpPr>
        <p:spPr bwMode="auto">
          <a:xfrm>
            <a:off x="367507" y="4264995"/>
            <a:ext cx="6811168" cy="1684338"/>
          </a:xfrm>
          <a:prstGeom prst="wedgeRectCallout">
            <a:avLst>
              <a:gd name="adj1" fmla="val 56272"/>
              <a:gd name="adj2" fmla="val -18934"/>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a:latin typeface="メイリオ" panose="020B0604030504040204" pitchFamily="50" charset="-128"/>
                <a:ea typeface="メイリオ" panose="020B0604030504040204" pitchFamily="50" charset="-128"/>
              </a:rPr>
              <a:t>日本だと、医師、大学教授、警官、弁護士などの誠実さや信用度が高くなるようで、</a:t>
            </a:r>
            <a:r>
              <a:rPr lang="ja-JP" altLang="en-US" sz="2000" b="1" dirty="0">
                <a:solidFill>
                  <a:srgbClr val="FF0000"/>
                </a:solidFill>
                <a:latin typeface="メイリオ" panose="020B0604030504040204" pitchFamily="50" charset="-128"/>
                <a:ea typeface="メイリオ" panose="020B0604030504040204" pitchFamily="50" charset="-128"/>
              </a:rPr>
              <a:t>ハロー効果</a:t>
            </a:r>
            <a:r>
              <a:rPr lang="ja-JP" altLang="en-US" sz="2000" dirty="0">
                <a:latin typeface="メイリオ" panose="020B0604030504040204" pitchFamily="50" charset="-128"/>
                <a:ea typeface="メイリオ" panose="020B0604030504040204" pitchFamily="50" charset="-128"/>
              </a:rPr>
              <a:t>で高感度が高くなる職業だと言えます。</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振り込め詐欺などでも、これらを演じることが多く</a:t>
            </a:r>
            <a:r>
              <a:rPr lang="ja-JP" altLang="en-US" sz="2000" dirty="0" smtClean="0">
                <a:latin typeface="メイリオ" panose="020B0604030504040204" pitchFamily="50" charset="-128"/>
                <a:ea typeface="メイリオ" panose="020B0604030504040204" pitchFamily="50" charset="-128"/>
              </a:rPr>
              <a:t>、問題</a:t>
            </a:r>
            <a:r>
              <a:rPr lang="ja-JP" altLang="en-US" sz="2000" dirty="0">
                <a:latin typeface="メイリオ" panose="020B0604030504040204" pitchFamily="50" charset="-128"/>
                <a:ea typeface="メイリオ" panose="020B0604030504040204" pitchFamily="50" charset="-128"/>
              </a:rPr>
              <a:t>商法でも医学博士などの名前が出てくることが多いですね。</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スライド番号プレースホルダー 3"/>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D538F796-0370-46E9-A758-49D344828218}" type="slidenum">
              <a:rPr kumimoji="0" lang="en-US" altLang="ja-JP" sz="1400"/>
              <a:pPr/>
              <a:t>18</a:t>
            </a:fld>
            <a:endParaRPr kumimoji="0" lang="en-US" altLang="ja-JP" sz="1400"/>
          </a:p>
        </p:txBody>
      </p:sp>
      <p:sp>
        <p:nvSpPr>
          <p:cNvPr id="17411" name="Text Box 2"/>
          <p:cNvSpPr txBox="1">
            <a:spLocks noChangeArrowheads="1"/>
          </p:cNvSpPr>
          <p:nvPr/>
        </p:nvSpPr>
        <p:spPr bwMode="auto">
          <a:xfrm>
            <a:off x="259080" y="220663"/>
            <a:ext cx="8076883" cy="523220"/>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800" dirty="0">
                <a:latin typeface="メイリオ" panose="020B0604030504040204" pitchFamily="50" charset="-128"/>
                <a:ea typeface="メイリオ" panose="020B0604030504040204" pitchFamily="50" charset="-128"/>
              </a:rPr>
              <a:t>弱点</a:t>
            </a:r>
            <a:r>
              <a:rPr lang="en-US" altLang="ja-JP" sz="2800" dirty="0" smtClean="0">
                <a:latin typeface="メイリオ" panose="020B0604030504040204" pitchFamily="50" charset="-128"/>
                <a:ea typeface="メイリオ" panose="020B0604030504040204" pitchFamily="50" charset="-128"/>
              </a:rPr>
              <a:t>4(G4):</a:t>
            </a:r>
            <a:r>
              <a:rPr lang="ja-JP" altLang="ja-JP" sz="2800" dirty="0">
                <a:latin typeface="メイリオ" panose="020B0604030504040204" pitchFamily="50" charset="-128"/>
                <a:ea typeface="メイリオ" panose="020B0604030504040204" pitchFamily="50" charset="-128"/>
              </a:rPr>
              <a:t>他人、世間の目を気にしてしまう</a:t>
            </a:r>
            <a:endParaRPr lang="ja-JP" altLang="en-US" sz="2800" dirty="0">
              <a:latin typeface="メイリオ" panose="020B0604030504040204" pitchFamily="50" charset="-128"/>
              <a:ea typeface="メイリオ" panose="020B0604030504040204" pitchFamily="50" charset="-128"/>
            </a:endParaRPr>
          </a:p>
        </p:txBody>
      </p:sp>
      <p:pic>
        <p:nvPicPr>
          <p:cNvPr id="17412" name="Picture 6" descr="A14C_生徒D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5480" y="1554163"/>
            <a:ext cx="4060190" cy="3591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AutoShape 7"/>
          <p:cNvSpPr>
            <a:spLocks noChangeArrowheads="1"/>
          </p:cNvSpPr>
          <p:nvPr/>
        </p:nvSpPr>
        <p:spPr bwMode="auto">
          <a:xfrm>
            <a:off x="401320" y="977573"/>
            <a:ext cx="3068320" cy="609600"/>
          </a:xfrm>
          <a:prstGeom prst="wedgeRectCallout">
            <a:avLst>
              <a:gd name="adj1" fmla="val 22398"/>
              <a:gd name="adj2" fmla="val 79167"/>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a:latin typeface="メイリオ" panose="020B0604030504040204" pitchFamily="50" charset="-128"/>
                <a:ea typeface="メイリオ" panose="020B0604030504040204" pitchFamily="50" charset="-128"/>
              </a:rPr>
              <a:t>お待たせ、クロアゲハをイメージしてみました。</a:t>
            </a:r>
          </a:p>
        </p:txBody>
      </p:sp>
      <p:sp>
        <p:nvSpPr>
          <p:cNvPr id="17414" name="AutoShape 8"/>
          <p:cNvSpPr>
            <a:spLocks noChangeArrowheads="1"/>
          </p:cNvSpPr>
          <p:nvPr/>
        </p:nvSpPr>
        <p:spPr bwMode="auto">
          <a:xfrm>
            <a:off x="3965575" y="897231"/>
            <a:ext cx="4624897" cy="609600"/>
          </a:xfrm>
          <a:prstGeom prst="wedgeRectCallout">
            <a:avLst>
              <a:gd name="adj1" fmla="val -28079"/>
              <a:gd name="adj2" fmla="val 86458"/>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a:latin typeface="メイリオ" panose="020B0604030504040204" pitchFamily="50" charset="-128"/>
                <a:ea typeface="メイリオ" panose="020B0604030504040204" pitchFamily="50" charset="-128"/>
              </a:rPr>
              <a:t>あんた、図書館いくのに、そのかっこうは</a:t>
            </a:r>
            <a:r>
              <a:rPr lang="en-US" altLang="ja-JP" sz="2000">
                <a:latin typeface="メイリオ" panose="020B0604030504040204" pitchFamily="50" charset="-128"/>
                <a:ea typeface="メイリオ" panose="020B0604030504040204" pitchFamily="50" charset="-128"/>
              </a:rPr>
              <a:t>! </a:t>
            </a:r>
            <a:r>
              <a:rPr lang="ja-JP" altLang="en-US" sz="2000">
                <a:latin typeface="メイリオ" panose="020B0604030504040204" pitchFamily="50" charset="-128"/>
                <a:ea typeface="メイリオ" panose="020B0604030504040204" pitchFamily="50" charset="-128"/>
              </a:rPr>
              <a:t>親は何か言わないのか</a:t>
            </a:r>
            <a:r>
              <a:rPr lang="en-US" altLang="ja-JP" sz="2000">
                <a:latin typeface="メイリオ" panose="020B0604030504040204" pitchFamily="50" charset="-128"/>
                <a:ea typeface="メイリオ" panose="020B0604030504040204" pitchFamily="50" charset="-128"/>
              </a:rPr>
              <a:t>!</a:t>
            </a:r>
          </a:p>
        </p:txBody>
      </p:sp>
      <p:sp>
        <p:nvSpPr>
          <p:cNvPr id="17415" name="AutoShape 9"/>
          <p:cNvSpPr>
            <a:spLocks noChangeArrowheads="1"/>
          </p:cNvSpPr>
          <p:nvPr/>
        </p:nvSpPr>
        <p:spPr bwMode="auto">
          <a:xfrm>
            <a:off x="6605893" y="1895637"/>
            <a:ext cx="1847874" cy="1160462"/>
          </a:xfrm>
          <a:prstGeom prst="wedgeRectCallout">
            <a:avLst>
              <a:gd name="adj1" fmla="val -85856"/>
              <a:gd name="adj2" fmla="val 21819"/>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a:latin typeface="メイリオ" panose="020B0604030504040204" pitchFamily="50" charset="-128"/>
                <a:ea typeface="メイリオ" panose="020B0604030504040204" pitchFamily="50" charset="-128"/>
              </a:rPr>
              <a:t>はずかしいから、離れて歩いてくれる。</a:t>
            </a:r>
          </a:p>
        </p:txBody>
      </p:sp>
      <p:sp>
        <p:nvSpPr>
          <p:cNvPr id="17416" name="Text Box 10"/>
          <p:cNvSpPr txBox="1">
            <a:spLocks noChangeArrowheads="1"/>
          </p:cNvSpPr>
          <p:nvPr/>
        </p:nvSpPr>
        <p:spPr bwMode="auto">
          <a:xfrm>
            <a:off x="376884" y="5090259"/>
            <a:ext cx="8076883" cy="1631216"/>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b="1" dirty="0">
                <a:solidFill>
                  <a:srgbClr val="FF0000"/>
                </a:solidFill>
                <a:latin typeface="メイリオ" panose="020B0604030504040204" pitchFamily="50" charset="-128"/>
                <a:ea typeface="メイリオ" panose="020B0604030504040204" pitchFamily="50" charset="-128"/>
              </a:rPr>
              <a:t>恥の文化</a:t>
            </a:r>
            <a:br>
              <a:rPr lang="ja-JP" altLang="en-US" sz="2000" b="1" dirty="0">
                <a:solidFill>
                  <a:srgbClr val="FF0000"/>
                </a:solidFill>
                <a:latin typeface="メイリオ" panose="020B0604030504040204" pitchFamily="50" charset="-128"/>
                <a:ea typeface="メイリオ" panose="020B0604030504040204" pitchFamily="50" charset="-128"/>
              </a:rPr>
            </a:br>
            <a:r>
              <a:rPr lang="ja-JP" altLang="en-US" sz="2000" dirty="0">
                <a:solidFill>
                  <a:srgbClr val="FF0000"/>
                </a:solidFill>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他人の評価などに対する意識は国、文化に影響されると言われています。西洋の罪の文化に対して、日本は恥の文化と呼ばれ、他人の目、他人に笑われたくない、恥をかきたくない、等が日本人の行動を規定すると言われています。</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スライド番号プレースホルダー 3"/>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76CD5EF5-DED4-43DE-92F6-7ECF94B8BAE2}" type="slidenum">
              <a:rPr kumimoji="0" lang="en-US" altLang="ja-JP" sz="1400"/>
              <a:pPr/>
              <a:t>19</a:t>
            </a:fld>
            <a:endParaRPr kumimoji="0" lang="en-US" altLang="ja-JP" sz="1400"/>
          </a:p>
        </p:txBody>
      </p:sp>
      <p:sp>
        <p:nvSpPr>
          <p:cNvPr id="18435" name="Text Box 3"/>
          <p:cNvSpPr txBox="1">
            <a:spLocks noChangeArrowheads="1"/>
          </p:cNvSpPr>
          <p:nvPr/>
        </p:nvSpPr>
        <p:spPr bwMode="auto">
          <a:xfrm>
            <a:off x="179387" y="203528"/>
            <a:ext cx="79152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800" dirty="0">
                <a:latin typeface="メイリオ" panose="020B0604030504040204" pitchFamily="50" charset="-128"/>
                <a:ea typeface="メイリオ" panose="020B0604030504040204" pitchFamily="50" charset="-128"/>
              </a:rPr>
              <a:t>ただより高いものは無い</a:t>
            </a:r>
          </a:p>
        </p:txBody>
      </p:sp>
      <p:pic>
        <p:nvPicPr>
          <p:cNvPr id="18436" name="Picture 15" descr="A14A_悪人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5138" y="1376363"/>
            <a:ext cx="3171825" cy="250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Picture 16" descr="A14A_悪人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9854" y="1602582"/>
            <a:ext cx="31496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8" name="AutoShape 17"/>
          <p:cNvSpPr>
            <a:spLocks noChangeArrowheads="1"/>
          </p:cNvSpPr>
          <p:nvPr/>
        </p:nvSpPr>
        <p:spPr bwMode="auto">
          <a:xfrm>
            <a:off x="152401" y="696913"/>
            <a:ext cx="1704974" cy="639762"/>
          </a:xfrm>
          <a:prstGeom prst="wedgeRectCallout">
            <a:avLst>
              <a:gd name="adj1" fmla="val 23671"/>
              <a:gd name="adj2" fmla="val 74069"/>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a:latin typeface="メイリオ" panose="020B0604030504040204" pitchFamily="50" charset="-128"/>
                <a:ea typeface="メイリオ" panose="020B0604030504040204" pitchFamily="50" charset="-128"/>
              </a:rPr>
              <a:t>これ、君にプレゼント</a:t>
            </a:r>
          </a:p>
        </p:txBody>
      </p:sp>
      <p:sp>
        <p:nvSpPr>
          <p:cNvPr id="18439" name="AutoShape 18"/>
          <p:cNvSpPr>
            <a:spLocks noChangeArrowheads="1"/>
          </p:cNvSpPr>
          <p:nvPr/>
        </p:nvSpPr>
        <p:spPr bwMode="auto">
          <a:xfrm>
            <a:off x="2158999" y="674688"/>
            <a:ext cx="1620080" cy="639762"/>
          </a:xfrm>
          <a:prstGeom prst="wedgeRectCallout">
            <a:avLst>
              <a:gd name="adj1" fmla="val 5310"/>
              <a:gd name="adj2" fmla="val 76301"/>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a:latin typeface="メイリオ" panose="020B0604030504040204" pitchFamily="50" charset="-128"/>
                <a:ea typeface="メイリオ" panose="020B0604030504040204" pitchFamily="50" charset="-128"/>
              </a:rPr>
              <a:t>どうも、ありがとう</a:t>
            </a:r>
          </a:p>
        </p:txBody>
      </p:sp>
      <p:sp>
        <p:nvSpPr>
          <p:cNvPr id="18440" name="AutoShape 19"/>
          <p:cNvSpPr>
            <a:spLocks noChangeArrowheads="1"/>
          </p:cNvSpPr>
          <p:nvPr/>
        </p:nvSpPr>
        <p:spPr bwMode="auto">
          <a:xfrm>
            <a:off x="3779079" y="2133600"/>
            <a:ext cx="357946" cy="406400"/>
          </a:xfrm>
          <a:prstGeom prst="rightArrow">
            <a:avLst>
              <a:gd name="adj1" fmla="val 50000"/>
              <a:gd name="adj2" fmla="val 28949"/>
            </a:avLst>
          </a:prstGeom>
          <a:solidFill>
            <a:srgbClr val="0000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sz="2000">
              <a:latin typeface="メイリオ" panose="020B0604030504040204" pitchFamily="50" charset="-128"/>
              <a:ea typeface="メイリオ" panose="020B0604030504040204" pitchFamily="50" charset="-128"/>
            </a:endParaRPr>
          </a:p>
        </p:txBody>
      </p:sp>
      <p:sp>
        <p:nvSpPr>
          <p:cNvPr id="18441" name="AutoShape 20"/>
          <p:cNvSpPr>
            <a:spLocks noChangeArrowheads="1"/>
          </p:cNvSpPr>
          <p:nvPr/>
        </p:nvSpPr>
        <p:spPr bwMode="auto">
          <a:xfrm>
            <a:off x="3993518" y="633413"/>
            <a:ext cx="2368551" cy="933450"/>
          </a:xfrm>
          <a:prstGeom prst="wedgeRectCallout">
            <a:avLst>
              <a:gd name="adj1" fmla="val 11731"/>
              <a:gd name="adj2" fmla="val 62144"/>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a:latin typeface="メイリオ" panose="020B0604030504040204" pitchFamily="50" charset="-128"/>
                <a:ea typeface="メイリオ" panose="020B0604030504040204" pitchFamily="50" charset="-128"/>
              </a:rPr>
              <a:t>会社から押し付けられて、これ買ってくれないかな</a:t>
            </a:r>
          </a:p>
        </p:txBody>
      </p:sp>
      <p:sp>
        <p:nvSpPr>
          <p:cNvPr id="18442" name="AutoShape 21"/>
          <p:cNvSpPr>
            <a:spLocks noChangeArrowheads="1"/>
          </p:cNvSpPr>
          <p:nvPr/>
        </p:nvSpPr>
        <p:spPr bwMode="auto">
          <a:xfrm>
            <a:off x="6576509" y="652463"/>
            <a:ext cx="1500691" cy="784225"/>
          </a:xfrm>
          <a:prstGeom prst="wedgeRectCallout">
            <a:avLst>
              <a:gd name="adj1" fmla="val -27069"/>
              <a:gd name="adj2" fmla="val 71458"/>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a:latin typeface="メイリオ" panose="020B0604030504040204" pitchFamily="50" charset="-128"/>
                <a:ea typeface="メイリオ" panose="020B0604030504040204" pitchFamily="50" charset="-128"/>
              </a:rPr>
              <a:t>わかったわ、買うよ</a:t>
            </a:r>
          </a:p>
        </p:txBody>
      </p:sp>
      <p:sp>
        <p:nvSpPr>
          <p:cNvPr id="18443" name="AutoShape 22"/>
          <p:cNvSpPr>
            <a:spLocks noChangeArrowheads="1"/>
          </p:cNvSpPr>
          <p:nvPr/>
        </p:nvSpPr>
        <p:spPr bwMode="auto">
          <a:xfrm>
            <a:off x="7086600" y="1530986"/>
            <a:ext cx="1881419" cy="1507807"/>
          </a:xfrm>
          <a:prstGeom prst="cloudCallout">
            <a:avLst>
              <a:gd name="adj1" fmla="val -74967"/>
              <a:gd name="adj2" fmla="val -18107"/>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sz="2000" dirty="0">
                <a:latin typeface="メイリオ" panose="020B0604030504040204" pitchFamily="50" charset="-128"/>
                <a:ea typeface="メイリオ" panose="020B0604030504040204" pitchFamily="50" charset="-128"/>
              </a:rPr>
              <a:t>プレゼントもらったし</a:t>
            </a:r>
          </a:p>
        </p:txBody>
      </p:sp>
      <p:sp>
        <p:nvSpPr>
          <p:cNvPr id="18444" name="Text Box 23"/>
          <p:cNvSpPr txBox="1">
            <a:spLocks noChangeArrowheads="1"/>
          </p:cNvSpPr>
          <p:nvPr/>
        </p:nvSpPr>
        <p:spPr bwMode="auto">
          <a:xfrm>
            <a:off x="5475288" y="4354513"/>
            <a:ext cx="3106737" cy="1938992"/>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b="1" dirty="0">
                <a:solidFill>
                  <a:srgbClr val="FF0000"/>
                </a:solidFill>
                <a:latin typeface="メイリオ" panose="020B0604030504040204" pitchFamily="50" charset="-128"/>
                <a:ea typeface="メイリオ" panose="020B0604030504040204" pitchFamily="50" charset="-128"/>
              </a:rPr>
              <a:t>返報性の原理</a:t>
            </a:r>
            <a:r>
              <a:rPr lang="ja-JP" altLang="en-US" sz="2000" dirty="0">
                <a:latin typeface="メイリオ" panose="020B0604030504040204" pitchFamily="50" charset="-128"/>
                <a:ea typeface="メイリオ" panose="020B0604030504040204" pitchFamily="50" charset="-128"/>
              </a:rPr>
              <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人は他人から何らかの施しを受けた場合に、お返しをしなければならないという感情を抱くが、こうした心理をいう。</a:t>
            </a:r>
          </a:p>
        </p:txBody>
      </p:sp>
      <p:pic>
        <p:nvPicPr>
          <p:cNvPr id="18445" name="Picture 24" descr="A14A2_教師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8150" y="4014788"/>
            <a:ext cx="1158875" cy="249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6" name="AutoShape 25"/>
          <p:cNvSpPr>
            <a:spLocks noChangeArrowheads="1"/>
          </p:cNvSpPr>
          <p:nvPr/>
        </p:nvSpPr>
        <p:spPr bwMode="auto">
          <a:xfrm>
            <a:off x="1784350" y="4252913"/>
            <a:ext cx="3473450" cy="2468562"/>
          </a:xfrm>
          <a:prstGeom prst="wedgeRectCallout">
            <a:avLst>
              <a:gd name="adj1" fmla="val -58782"/>
              <a:gd name="adj2" fmla="val -33556"/>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a:latin typeface="メイリオ" panose="020B0604030504040204" pitchFamily="50" charset="-128"/>
                <a:ea typeface="メイリオ" panose="020B0604030504040204" pitchFamily="50" charset="-128"/>
              </a:rPr>
              <a:t>小さな貸しで大きな見返りを得る商売上の手法です。食品売り場の試食なども該当しますが、問題商法では、はじめの無料商品を配って、その後、高額商品を買わせるという手口がつかわれています</a:t>
            </a:r>
            <a:r>
              <a:rPr lang="ja-JP" altLang="en-US" sz="2000" dirty="0" smtClean="0">
                <a:latin typeface="メイリオ" panose="020B0604030504040204" pitchFamily="50" charset="-128"/>
                <a:ea typeface="メイリオ" panose="020B0604030504040204" pitchFamily="50" charset="-128"/>
              </a:rPr>
              <a:t>。</a:t>
            </a:r>
            <a:endParaRPr lang="ja-JP" altLang="en-US" sz="2000" dirty="0">
              <a:latin typeface="メイリオ" panose="020B0604030504040204" pitchFamily="50" charset="-128"/>
              <a:ea typeface="メイリオ" panose="020B0604030504040204" pitchFamily="50"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スライド番号プレースホルダー 3"/>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9B89D6A2-707F-4F25-8102-2B90C01F1ACC}" type="slidenum">
              <a:rPr kumimoji="0" lang="en-US" altLang="ja-JP" sz="1400">
                <a:latin typeface="メイリオ" panose="020B0604030504040204" pitchFamily="50" charset="-128"/>
                <a:ea typeface="メイリオ" panose="020B0604030504040204" pitchFamily="50" charset="-128"/>
              </a:rPr>
              <a:pPr/>
              <a:t>2</a:t>
            </a:fld>
            <a:endParaRPr kumimoji="0" lang="en-US" altLang="ja-JP" sz="1400">
              <a:latin typeface="メイリオ" panose="020B0604030504040204" pitchFamily="50" charset="-128"/>
              <a:ea typeface="メイリオ" panose="020B0604030504040204" pitchFamily="50" charset="-128"/>
            </a:endParaRPr>
          </a:p>
        </p:txBody>
      </p:sp>
      <p:sp>
        <p:nvSpPr>
          <p:cNvPr id="3075" name="Text Box 4"/>
          <p:cNvSpPr txBox="1">
            <a:spLocks noChangeArrowheads="1"/>
          </p:cNvSpPr>
          <p:nvPr/>
        </p:nvSpPr>
        <p:spPr bwMode="auto">
          <a:xfrm>
            <a:off x="434975" y="290513"/>
            <a:ext cx="7986713"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800" dirty="0">
                <a:latin typeface="メイリオ" panose="020B0604030504040204" pitchFamily="50" charset="-128"/>
                <a:ea typeface="メイリオ" panose="020B0604030504040204" pitchFamily="50" charset="-128"/>
              </a:rPr>
              <a:t>どうして人はだまされるか</a:t>
            </a:r>
            <a:br>
              <a:rPr lang="ja-JP" altLang="en-US" sz="2800" dirty="0">
                <a:latin typeface="メイリオ" panose="020B0604030504040204" pitchFamily="50" charset="-128"/>
                <a:ea typeface="メイリオ" panose="020B0604030504040204" pitchFamily="50" charset="-128"/>
              </a:rPr>
            </a:br>
            <a:r>
              <a:rPr lang="ja-JP" altLang="en-US" sz="2800" dirty="0">
                <a:latin typeface="メイリオ" panose="020B0604030504040204" pitchFamily="50" charset="-128"/>
                <a:ea typeface="メイリオ" panose="020B0604030504040204" pitchFamily="50" charset="-128"/>
              </a:rPr>
              <a:t>　</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だまされ度をチェックしよう</a:t>
            </a:r>
            <a:r>
              <a:rPr lang="en-US" altLang="ja-JP" sz="2800" dirty="0">
                <a:latin typeface="メイリオ" panose="020B0604030504040204" pitchFamily="50" charset="-128"/>
                <a:ea typeface="メイリオ" panose="020B0604030504040204" pitchFamily="50" charset="-128"/>
              </a:rPr>
              <a:t>-</a:t>
            </a:r>
          </a:p>
        </p:txBody>
      </p:sp>
      <p:pic>
        <p:nvPicPr>
          <p:cNvPr id="3078" name="Picture 35" descr="A14A_生徒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2662" y="2947987"/>
            <a:ext cx="4351338" cy="329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9" name="AutoShape 36"/>
          <p:cNvSpPr>
            <a:spLocks noChangeArrowheads="1"/>
          </p:cNvSpPr>
          <p:nvPr/>
        </p:nvSpPr>
        <p:spPr bwMode="auto">
          <a:xfrm>
            <a:off x="434975" y="1409718"/>
            <a:ext cx="3389313" cy="1373189"/>
          </a:xfrm>
          <a:prstGeom prst="wedgeRectCallout">
            <a:avLst>
              <a:gd name="adj1" fmla="val 28681"/>
              <a:gd name="adj2" fmla="val 7081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8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振り込め詐欺」っておじいちゃん、おばあちゃんだから、子供や孫の声まちがうんだよね</a:t>
            </a:r>
          </a:p>
        </p:txBody>
      </p:sp>
      <p:sp>
        <p:nvSpPr>
          <p:cNvPr id="3080" name="AutoShape 37"/>
          <p:cNvSpPr>
            <a:spLocks noChangeArrowheads="1"/>
          </p:cNvSpPr>
          <p:nvPr/>
        </p:nvSpPr>
        <p:spPr bwMode="auto">
          <a:xfrm>
            <a:off x="5792153" y="1795482"/>
            <a:ext cx="1992629" cy="987425"/>
          </a:xfrm>
          <a:prstGeom prst="wedgeRectCallout">
            <a:avLst>
              <a:gd name="adj1" fmla="val -38929"/>
              <a:gd name="adj2" fmla="val 79452"/>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a:latin typeface="メイリオ" panose="020B0604030504040204" pitchFamily="50" charset="-128"/>
                <a:ea typeface="メイリオ" panose="020B0604030504040204" pitchFamily="50" charset="-128"/>
              </a:rPr>
              <a:t>私だったら、どんな時でも絶対だまされないな</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スライド番号プレースホルダー 3"/>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2A2FFF3E-2935-464B-9A83-CCEB188DBFD9}" type="slidenum">
              <a:rPr kumimoji="0" lang="en-US" altLang="ja-JP" sz="1400"/>
              <a:pPr/>
              <a:t>20</a:t>
            </a:fld>
            <a:endParaRPr kumimoji="0" lang="en-US" altLang="ja-JP" sz="1400"/>
          </a:p>
        </p:txBody>
      </p:sp>
      <p:pic>
        <p:nvPicPr>
          <p:cNvPr id="19459" name="Picture 23" descr="A14A_教師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70763" y="3729038"/>
            <a:ext cx="1381125" cy="253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0" name="Text Box 2"/>
          <p:cNvSpPr txBox="1">
            <a:spLocks noChangeArrowheads="1"/>
          </p:cNvSpPr>
          <p:nvPr/>
        </p:nvSpPr>
        <p:spPr bwMode="auto">
          <a:xfrm>
            <a:off x="341313" y="187325"/>
            <a:ext cx="79152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800" dirty="0">
                <a:latin typeface="メイリオ" panose="020B0604030504040204" pitchFamily="50" charset="-128"/>
                <a:ea typeface="メイリオ" panose="020B0604030504040204" pitchFamily="50" charset="-128"/>
              </a:rPr>
              <a:t>始めは簡単 </a:t>
            </a:r>
            <a:r>
              <a:rPr lang="en-US" altLang="ja-JP" sz="2800" dirty="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抜け出るタイミングが難しい</a:t>
            </a:r>
          </a:p>
        </p:txBody>
      </p:sp>
      <p:sp>
        <p:nvSpPr>
          <p:cNvPr id="19461" name="Text Box 12"/>
          <p:cNvSpPr txBox="1">
            <a:spLocks noChangeArrowheads="1"/>
          </p:cNvSpPr>
          <p:nvPr/>
        </p:nvSpPr>
        <p:spPr bwMode="auto">
          <a:xfrm>
            <a:off x="344488" y="4121151"/>
            <a:ext cx="3517900" cy="2554545"/>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ja-JP" sz="2000" b="1" dirty="0">
                <a:solidFill>
                  <a:srgbClr val="FF0000"/>
                </a:solidFill>
                <a:latin typeface="メイリオ" panose="020B0604030504040204" pitchFamily="50" charset="-128"/>
                <a:ea typeface="メイリオ" panose="020B0604030504040204" pitchFamily="50" charset="-128"/>
              </a:rPr>
              <a:t>ロー･ボール･テクニック</a:t>
            </a:r>
            <a:r>
              <a:rPr lang="ja-JP" altLang="en-US" sz="2000" dirty="0">
                <a:latin typeface="メイリオ" panose="020B0604030504040204" pitchFamily="50" charset="-128"/>
                <a:ea typeface="メイリオ" panose="020B0604030504040204" pitchFamily="50" charset="-128"/>
              </a:rPr>
              <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始めは簡単な要求をだして、それが受け入れられると徐々に要求を上げていきます</a:t>
            </a:r>
            <a:r>
              <a:rPr lang="ja-JP" altLang="ja-JP" sz="2000" dirty="0">
                <a:latin typeface="メイリオ" panose="020B0604030504040204" pitchFamily="50" charset="-128"/>
                <a:ea typeface="メイリオ" panose="020B0604030504040204" pitchFamily="50" charset="-128"/>
              </a:rPr>
              <a:t>。人は</a:t>
            </a:r>
            <a:r>
              <a:rPr lang="ja-JP" altLang="ja-JP" sz="2000" b="1" dirty="0">
                <a:solidFill>
                  <a:srgbClr val="FF0000"/>
                </a:solidFill>
                <a:latin typeface="メイリオ" panose="020B0604030504040204" pitchFamily="50" charset="-128"/>
                <a:ea typeface="メイリオ" panose="020B0604030504040204" pitchFamily="50" charset="-128"/>
              </a:rPr>
              <a:t>一貫性を重視</a:t>
            </a:r>
            <a:r>
              <a:rPr lang="ja-JP" altLang="ja-JP" sz="2000" dirty="0">
                <a:latin typeface="メイリオ" panose="020B0604030504040204" pitchFamily="50" charset="-128"/>
                <a:ea typeface="メイリオ" panose="020B0604030504040204" pitchFamily="50" charset="-128"/>
              </a:rPr>
              <a:t>するので、いったん受け入れると、その後の要求も受け入れる態度を続けます。</a:t>
            </a:r>
            <a:endParaRPr lang="ja-JP" altLang="en-US" sz="2000" dirty="0">
              <a:latin typeface="メイリオ" panose="020B0604030504040204" pitchFamily="50" charset="-128"/>
              <a:ea typeface="メイリオ" panose="020B0604030504040204" pitchFamily="50" charset="-128"/>
            </a:endParaRPr>
          </a:p>
        </p:txBody>
      </p:sp>
      <p:pic>
        <p:nvPicPr>
          <p:cNvPr id="19462" name="Picture 14" descr="A14A_生徒B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4375" y="1050925"/>
            <a:ext cx="3590925" cy="302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3" name="AutoShape 15"/>
          <p:cNvSpPr>
            <a:spLocks noChangeArrowheads="1"/>
          </p:cNvSpPr>
          <p:nvPr/>
        </p:nvSpPr>
        <p:spPr bwMode="auto">
          <a:xfrm>
            <a:off x="5273040" y="893764"/>
            <a:ext cx="3595529" cy="930434"/>
          </a:xfrm>
          <a:prstGeom prst="wedgeRectCallout">
            <a:avLst>
              <a:gd name="adj1" fmla="val -70977"/>
              <a:gd name="adj2" fmla="val 37356"/>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a:latin typeface="メイリオ" panose="020B0604030504040204" pitchFamily="50" charset="-128"/>
                <a:ea typeface="メイリオ" panose="020B0604030504040204" pitchFamily="50" charset="-128"/>
              </a:rPr>
              <a:t>カメラお買い上げありがとうございます。保証のオプションは</a:t>
            </a:r>
            <a:r>
              <a:rPr lang="en-US" altLang="ja-JP" sz="2000">
                <a:latin typeface="メイリオ" panose="020B0604030504040204" pitchFamily="50" charset="-128"/>
                <a:ea typeface="メイリオ" panose="020B0604030504040204" pitchFamily="50" charset="-128"/>
              </a:rPr>
              <a:t>1</a:t>
            </a:r>
            <a:r>
              <a:rPr lang="ja-JP" altLang="en-US" sz="2000">
                <a:latin typeface="メイリオ" panose="020B0604030504040204" pitchFamily="50" charset="-128"/>
                <a:ea typeface="メイリオ" panose="020B0604030504040204" pitchFamily="50" charset="-128"/>
              </a:rPr>
              <a:t>年と</a:t>
            </a:r>
            <a:r>
              <a:rPr lang="en-US" altLang="ja-JP" sz="2000">
                <a:latin typeface="メイリオ" panose="020B0604030504040204" pitchFamily="50" charset="-128"/>
                <a:ea typeface="メイリオ" panose="020B0604030504040204" pitchFamily="50" charset="-128"/>
              </a:rPr>
              <a:t>3</a:t>
            </a:r>
            <a:r>
              <a:rPr lang="ja-JP" altLang="en-US" sz="2000">
                <a:latin typeface="メイリオ" panose="020B0604030504040204" pitchFamily="50" charset="-128"/>
                <a:ea typeface="メイリオ" panose="020B0604030504040204" pitchFamily="50" charset="-128"/>
              </a:rPr>
              <a:t>年がありますが</a:t>
            </a:r>
          </a:p>
        </p:txBody>
      </p:sp>
      <p:sp>
        <p:nvSpPr>
          <p:cNvPr id="19464" name="AutoShape 16"/>
          <p:cNvSpPr>
            <a:spLocks noChangeArrowheads="1"/>
          </p:cNvSpPr>
          <p:nvPr/>
        </p:nvSpPr>
        <p:spPr bwMode="auto">
          <a:xfrm>
            <a:off x="441325" y="835025"/>
            <a:ext cx="1655763" cy="566738"/>
          </a:xfrm>
          <a:prstGeom prst="wedgeRectCallout">
            <a:avLst>
              <a:gd name="adj1" fmla="val 75407"/>
              <a:gd name="adj2" fmla="val 46079"/>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a:latin typeface="メイリオ" panose="020B0604030504040204" pitchFamily="50" charset="-128"/>
                <a:ea typeface="メイリオ" panose="020B0604030504040204" pitchFamily="50" charset="-128"/>
              </a:rPr>
              <a:t>1</a:t>
            </a:r>
            <a:r>
              <a:rPr lang="ja-JP" altLang="en-US" sz="2000">
                <a:latin typeface="メイリオ" panose="020B0604030504040204" pitchFamily="50" charset="-128"/>
                <a:ea typeface="メイリオ" panose="020B0604030504040204" pitchFamily="50" charset="-128"/>
              </a:rPr>
              <a:t>年でお願いします。</a:t>
            </a:r>
          </a:p>
        </p:txBody>
      </p:sp>
      <p:sp>
        <p:nvSpPr>
          <p:cNvPr id="19465" name="AutoShape 17"/>
          <p:cNvSpPr>
            <a:spLocks noChangeArrowheads="1"/>
          </p:cNvSpPr>
          <p:nvPr/>
        </p:nvSpPr>
        <p:spPr bwMode="auto">
          <a:xfrm>
            <a:off x="5662613" y="2102168"/>
            <a:ext cx="3089275" cy="581025"/>
          </a:xfrm>
          <a:prstGeom prst="wedgeRectCallout">
            <a:avLst>
              <a:gd name="adj1" fmla="val -69269"/>
              <a:gd name="adj2" fmla="val -30602"/>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a:latin typeface="メイリオ" panose="020B0604030504040204" pitchFamily="50" charset="-128"/>
                <a:ea typeface="メイリオ" panose="020B0604030504040204" pitchFamily="50" charset="-128"/>
              </a:rPr>
              <a:t>盗難補償のオプションはいかかですか</a:t>
            </a:r>
            <a:r>
              <a:rPr lang="en-US" altLang="ja-JP" sz="2000">
                <a:latin typeface="メイリオ" panose="020B0604030504040204" pitchFamily="50" charset="-128"/>
                <a:ea typeface="メイリオ" panose="020B0604030504040204" pitchFamily="50" charset="-128"/>
              </a:rPr>
              <a:t>?</a:t>
            </a:r>
          </a:p>
        </p:txBody>
      </p:sp>
      <p:sp>
        <p:nvSpPr>
          <p:cNvPr id="19467" name="AutoShape 19"/>
          <p:cNvSpPr>
            <a:spLocks noChangeArrowheads="1"/>
          </p:cNvSpPr>
          <p:nvPr/>
        </p:nvSpPr>
        <p:spPr bwMode="auto">
          <a:xfrm>
            <a:off x="5791200" y="3101975"/>
            <a:ext cx="2788920" cy="609600"/>
          </a:xfrm>
          <a:prstGeom prst="wedgeRectCallout">
            <a:avLst>
              <a:gd name="adj1" fmla="val -67917"/>
              <a:gd name="adj2" fmla="val -62500"/>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a:latin typeface="メイリオ" panose="020B0604030504040204" pitchFamily="50" charset="-128"/>
                <a:ea typeface="メイリオ" panose="020B0604030504040204" pitchFamily="50" charset="-128"/>
              </a:rPr>
              <a:t>海外撮影ツアーはすばらしいですよ</a:t>
            </a:r>
            <a:r>
              <a:rPr lang="en-US" altLang="ja-JP" sz="2000">
                <a:latin typeface="メイリオ" panose="020B0604030504040204" pitchFamily="50" charset="-128"/>
                <a:ea typeface="メイリオ" panose="020B0604030504040204" pitchFamily="50" charset="-128"/>
              </a:rPr>
              <a:t>?</a:t>
            </a:r>
          </a:p>
        </p:txBody>
      </p:sp>
      <p:sp>
        <p:nvSpPr>
          <p:cNvPr id="19468" name="AutoShape 20"/>
          <p:cNvSpPr>
            <a:spLocks noChangeArrowheads="1"/>
          </p:cNvSpPr>
          <p:nvPr/>
        </p:nvSpPr>
        <p:spPr bwMode="auto">
          <a:xfrm>
            <a:off x="723900" y="1773238"/>
            <a:ext cx="1162050" cy="406400"/>
          </a:xfrm>
          <a:prstGeom prst="wedgeRectCallout">
            <a:avLst>
              <a:gd name="adj1" fmla="val 97542"/>
              <a:gd name="adj2" fmla="val -59375"/>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a:latin typeface="メイリオ" panose="020B0604030504040204" pitchFamily="50" charset="-128"/>
                <a:ea typeface="メイリオ" panose="020B0604030504040204" pitchFamily="50" charset="-128"/>
              </a:rPr>
              <a:t>…….</a:t>
            </a:r>
          </a:p>
        </p:txBody>
      </p:sp>
      <p:sp>
        <p:nvSpPr>
          <p:cNvPr id="19469" name="AutoShape 21"/>
          <p:cNvSpPr>
            <a:spLocks noChangeArrowheads="1"/>
          </p:cNvSpPr>
          <p:nvPr/>
        </p:nvSpPr>
        <p:spPr bwMode="auto">
          <a:xfrm>
            <a:off x="1006475" y="2360613"/>
            <a:ext cx="989013" cy="406400"/>
          </a:xfrm>
          <a:prstGeom prst="wedgeRectCallout">
            <a:avLst>
              <a:gd name="adj1" fmla="val 64606"/>
              <a:gd name="adj2" fmla="val -55861"/>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a:latin typeface="メイリオ" panose="020B0604030504040204" pitchFamily="50" charset="-128"/>
                <a:ea typeface="メイリオ" panose="020B0604030504040204" pitchFamily="50" charset="-128"/>
              </a:rPr>
              <a:t>…….</a:t>
            </a:r>
          </a:p>
        </p:txBody>
      </p:sp>
      <p:sp>
        <p:nvSpPr>
          <p:cNvPr id="19470" name="AutoShape 22"/>
          <p:cNvSpPr>
            <a:spLocks noChangeArrowheads="1"/>
          </p:cNvSpPr>
          <p:nvPr/>
        </p:nvSpPr>
        <p:spPr bwMode="auto">
          <a:xfrm>
            <a:off x="1216025" y="2992438"/>
            <a:ext cx="887413" cy="406400"/>
          </a:xfrm>
          <a:prstGeom prst="wedgeRectCallout">
            <a:avLst>
              <a:gd name="adj1" fmla="val 76120"/>
              <a:gd name="adj2" fmla="val -59764"/>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a:latin typeface="メイリオ" panose="020B0604030504040204" pitchFamily="50" charset="-128"/>
                <a:ea typeface="メイリオ" panose="020B0604030504040204" pitchFamily="50" charset="-128"/>
              </a:rPr>
              <a:t>…</a:t>
            </a:r>
          </a:p>
        </p:txBody>
      </p:sp>
      <p:sp>
        <p:nvSpPr>
          <p:cNvPr id="19471" name="AutoShape 24"/>
          <p:cNvSpPr>
            <a:spLocks noChangeArrowheads="1"/>
          </p:cNvSpPr>
          <p:nvPr/>
        </p:nvSpPr>
        <p:spPr bwMode="auto">
          <a:xfrm>
            <a:off x="4216401" y="4397374"/>
            <a:ext cx="3089273" cy="2198688"/>
          </a:xfrm>
          <a:prstGeom prst="wedgeRectCallout">
            <a:avLst>
              <a:gd name="adj1" fmla="val 62306"/>
              <a:gd name="adj2" fmla="val -31782"/>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dirty="0" smtClean="0">
                <a:latin typeface="メイリオ" panose="020B0604030504040204" pitchFamily="50" charset="-128"/>
                <a:ea typeface="メイリオ" panose="020B0604030504040204" pitchFamily="50" charset="-128"/>
              </a:rPr>
              <a:t>はじめ</a:t>
            </a:r>
            <a:r>
              <a:rPr lang="ja-JP" altLang="en-US" sz="2000" dirty="0">
                <a:latin typeface="メイリオ" panose="020B0604030504040204" pitchFamily="50" charset="-128"/>
                <a:ea typeface="メイリオ" panose="020B0604030504040204" pitchFamily="50" charset="-128"/>
              </a:rPr>
              <a:t>は簡単な要求でだんだんエスカレートしていきます。問題は、いったん始まると、どんどん深みにはまり、止める・抜け出すタイミングを失することにあります。</a:t>
            </a:r>
          </a:p>
          <a:p>
            <a:pPr eaLnBrk="1" hangingPunct="1"/>
            <a:endParaRPr lang="en-US" altLang="ja-JP"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スライド番号プレースホルダー 3"/>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FCC8CDDE-1622-4B8D-918C-09B4E8B9A158}" type="slidenum">
              <a:rPr kumimoji="0" lang="en-US" altLang="ja-JP" sz="1400"/>
              <a:pPr/>
              <a:t>21</a:t>
            </a:fld>
            <a:endParaRPr kumimoji="0" lang="en-US" altLang="ja-JP" sz="1400"/>
          </a:p>
        </p:txBody>
      </p:sp>
      <p:pic>
        <p:nvPicPr>
          <p:cNvPr id="20483" name="Picture 4" descr="A14C_生徒D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01912" y="1724819"/>
            <a:ext cx="3368675" cy="381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4" name="Text Box 2"/>
          <p:cNvSpPr txBox="1">
            <a:spLocks noChangeArrowheads="1"/>
          </p:cNvSpPr>
          <p:nvPr/>
        </p:nvSpPr>
        <p:spPr bwMode="auto">
          <a:xfrm>
            <a:off x="367030" y="388006"/>
            <a:ext cx="7237730" cy="523220"/>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800" dirty="0">
                <a:latin typeface="メイリオ" panose="020B0604030504040204" pitchFamily="50" charset="-128"/>
                <a:ea typeface="メイリオ" panose="020B0604030504040204" pitchFamily="50" charset="-128"/>
              </a:rPr>
              <a:t>弱点</a:t>
            </a:r>
            <a:r>
              <a:rPr lang="en-US" altLang="ja-JP" sz="2800" dirty="0" smtClean="0">
                <a:latin typeface="メイリオ" panose="020B0604030504040204" pitchFamily="50" charset="-128"/>
                <a:ea typeface="メイリオ" panose="020B0604030504040204" pitchFamily="50" charset="-128"/>
              </a:rPr>
              <a:t>5(G5):</a:t>
            </a:r>
            <a:r>
              <a:rPr lang="ja-JP" altLang="ja-JP" sz="2800" dirty="0">
                <a:latin typeface="メイリオ" panose="020B0604030504040204" pitchFamily="50" charset="-128"/>
                <a:ea typeface="メイリオ" panose="020B0604030504040204" pitchFamily="50" charset="-128"/>
              </a:rPr>
              <a:t>不安や嫌なことを避けたがる</a:t>
            </a:r>
            <a:endParaRPr lang="ja-JP" altLang="en-US" sz="2800" dirty="0">
              <a:latin typeface="メイリオ" panose="020B0604030504040204" pitchFamily="50" charset="-128"/>
              <a:ea typeface="メイリオ" panose="020B0604030504040204" pitchFamily="50" charset="-128"/>
            </a:endParaRPr>
          </a:p>
        </p:txBody>
      </p:sp>
      <p:pic>
        <p:nvPicPr>
          <p:cNvPr id="2048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288" y="1595438"/>
            <a:ext cx="1922462" cy="192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6" name="AutoShape 5"/>
          <p:cNvSpPr>
            <a:spLocks noChangeArrowheads="1"/>
          </p:cNvSpPr>
          <p:nvPr/>
        </p:nvSpPr>
        <p:spPr bwMode="auto">
          <a:xfrm>
            <a:off x="1645920" y="1176338"/>
            <a:ext cx="2078944" cy="550862"/>
          </a:xfrm>
          <a:prstGeom prst="wedgeEllipseCallout">
            <a:avLst>
              <a:gd name="adj1" fmla="val 23303"/>
              <a:gd name="adj2" fmla="val 66601"/>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a:latin typeface="メイリオ" panose="020B0604030504040204" pitchFamily="50" charset="-128"/>
                <a:ea typeface="メイリオ" panose="020B0604030504040204" pitchFamily="50" charset="-128"/>
              </a:rPr>
              <a:t>火事だ</a:t>
            </a:r>
            <a:r>
              <a:rPr lang="en-US" altLang="ja-JP" sz="2000">
                <a:latin typeface="メイリオ" panose="020B0604030504040204" pitchFamily="50" charset="-128"/>
                <a:ea typeface="メイリオ" panose="020B0604030504040204" pitchFamily="50" charset="-128"/>
              </a:rPr>
              <a:t>!!!</a:t>
            </a:r>
          </a:p>
        </p:txBody>
      </p:sp>
      <p:sp>
        <p:nvSpPr>
          <p:cNvPr id="20487" name="AutoShape 6"/>
          <p:cNvSpPr>
            <a:spLocks noChangeArrowheads="1"/>
          </p:cNvSpPr>
          <p:nvPr/>
        </p:nvSpPr>
        <p:spPr bwMode="auto">
          <a:xfrm>
            <a:off x="4286250" y="1158082"/>
            <a:ext cx="3897630" cy="566737"/>
          </a:xfrm>
          <a:prstGeom prst="wedgeRectCallout">
            <a:avLst>
              <a:gd name="adj1" fmla="val -11134"/>
              <a:gd name="adj2" fmla="val 70727"/>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sz="2000">
                <a:latin typeface="メイリオ" panose="020B0604030504040204" pitchFamily="50" charset="-128"/>
                <a:ea typeface="メイリオ" panose="020B0604030504040204" pitchFamily="50" charset="-128"/>
              </a:rPr>
              <a:t>あんた、何持って逃げてんの</a:t>
            </a:r>
            <a:r>
              <a:rPr lang="en-US" altLang="ja-JP" sz="2000">
                <a:latin typeface="メイリオ" panose="020B0604030504040204" pitchFamily="50" charset="-128"/>
                <a:ea typeface="メイリオ" panose="020B0604030504040204" pitchFamily="50" charset="-128"/>
              </a:rPr>
              <a:t>?</a:t>
            </a:r>
          </a:p>
        </p:txBody>
      </p:sp>
      <p:sp>
        <p:nvSpPr>
          <p:cNvPr id="20488" name="Text Box 7"/>
          <p:cNvSpPr txBox="1">
            <a:spLocks noChangeArrowheads="1"/>
          </p:cNvSpPr>
          <p:nvPr/>
        </p:nvSpPr>
        <p:spPr bwMode="auto">
          <a:xfrm>
            <a:off x="1616823" y="5595311"/>
            <a:ext cx="6116955" cy="1015663"/>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b="1" dirty="0">
                <a:solidFill>
                  <a:srgbClr val="FF0000"/>
                </a:solidFill>
                <a:latin typeface="メイリオ" panose="020B0604030504040204" pitchFamily="50" charset="-128"/>
                <a:ea typeface="メイリオ" panose="020B0604030504040204" pitchFamily="50" charset="-128"/>
              </a:rPr>
              <a:t>パニック</a:t>
            </a:r>
            <a:r>
              <a:rPr lang="ja-JP" altLang="en-US" sz="2000" dirty="0">
                <a:solidFill>
                  <a:srgbClr val="FF0000"/>
                </a:solidFill>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個人において突発的な不安や恐怖（ストレス）による混乱した心理 状態、またそれに伴う行動を指す。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スライド番号プレースホルダー 3"/>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9C42CA47-65E5-4B0C-AAEA-CF1E719DB1F5}" type="slidenum">
              <a:rPr kumimoji="0" lang="en-US" altLang="ja-JP" sz="1400"/>
              <a:pPr/>
              <a:t>22</a:t>
            </a:fld>
            <a:endParaRPr kumimoji="0" lang="en-US" altLang="ja-JP" sz="1400"/>
          </a:p>
        </p:txBody>
      </p:sp>
      <p:sp>
        <p:nvSpPr>
          <p:cNvPr id="21507" name="Text Box 2"/>
          <p:cNvSpPr txBox="1">
            <a:spLocks noChangeArrowheads="1"/>
          </p:cNvSpPr>
          <p:nvPr/>
        </p:nvSpPr>
        <p:spPr bwMode="auto">
          <a:xfrm>
            <a:off x="341313" y="187325"/>
            <a:ext cx="79152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800" dirty="0">
                <a:latin typeface="メイリオ" panose="020B0604030504040204" pitchFamily="50" charset="-128"/>
                <a:ea typeface="メイリオ" panose="020B0604030504040204" pitchFamily="50" charset="-128"/>
              </a:rPr>
              <a:t>気分は冷静、本能はドキドキ</a:t>
            </a:r>
          </a:p>
        </p:txBody>
      </p:sp>
      <p:grpSp>
        <p:nvGrpSpPr>
          <p:cNvPr id="21509" name="Group 4"/>
          <p:cNvGrpSpPr>
            <a:grpSpLocks/>
          </p:cNvGrpSpPr>
          <p:nvPr/>
        </p:nvGrpSpPr>
        <p:grpSpPr bwMode="auto">
          <a:xfrm>
            <a:off x="3251200" y="877888"/>
            <a:ext cx="2609850" cy="2952750"/>
            <a:chOff x="1528" y="534"/>
            <a:chExt cx="1644" cy="1860"/>
          </a:xfrm>
        </p:grpSpPr>
        <p:pic>
          <p:nvPicPr>
            <p:cNvPr id="21514" name="Picture 5" descr="A14A_生徒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8" y="534"/>
              <a:ext cx="1644" cy="1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5" name="Text Box 6"/>
            <p:cNvSpPr txBox="1">
              <a:spLocks noChangeArrowheads="1"/>
            </p:cNvSpPr>
            <p:nvPr/>
          </p:nvSpPr>
          <p:spPr bwMode="auto">
            <a:xfrm>
              <a:off x="2248" y="888"/>
              <a:ext cx="75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400" b="1"/>
                <a:t>理性</a:t>
              </a:r>
            </a:p>
          </p:txBody>
        </p:sp>
        <p:sp>
          <p:nvSpPr>
            <p:cNvPr id="21516" name="Text Box 7"/>
            <p:cNvSpPr txBox="1">
              <a:spLocks noChangeArrowheads="1"/>
            </p:cNvSpPr>
            <p:nvPr/>
          </p:nvSpPr>
          <p:spPr bwMode="auto">
            <a:xfrm>
              <a:off x="1713" y="884"/>
              <a:ext cx="54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b="1"/>
                <a:t>本能</a:t>
              </a:r>
            </a:p>
          </p:txBody>
        </p:sp>
      </p:grpSp>
      <p:sp>
        <p:nvSpPr>
          <p:cNvPr id="21510" name="AutoShape 8"/>
          <p:cNvSpPr>
            <a:spLocks noChangeArrowheads="1"/>
          </p:cNvSpPr>
          <p:nvPr/>
        </p:nvSpPr>
        <p:spPr bwMode="auto">
          <a:xfrm>
            <a:off x="5891212" y="901700"/>
            <a:ext cx="2963227" cy="1349375"/>
          </a:xfrm>
          <a:prstGeom prst="cloudCallout">
            <a:avLst>
              <a:gd name="adj1" fmla="val -67009"/>
              <a:gd name="adj2" fmla="val 14116"/>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sz="2000" dirty="0"/>
              <a:t>これは詐欺の話だから冷静に対応し</a:t>
            </a:r>
            <a:r>
              <a:rPr lang="ja-JP" altLang="en-US" sz="2000" dirty="0" err="1"/>
              <a:t>な</a:t>
            </a:r>
            <a:r>
              <a:rPr lang="ja-JP" altLang="en-US" sz="2000" dirty="0"/>
              <a:t>くっちゃ</a:t>
            </a:r>
          </a:p>
        </p:txBody>
      </p:sp>
      <p:sp>
        <p:nvSpPr>
          <p:cNvPr id="21511" name="AutoShape 9"/>
          <p:cNvSpPr>
            <a:spLocks noChangeArrowheads="1"/>
          </p:cNvSpPr>
          <p:nvPr/>
        </p:nvSpPr>
        <p:spPr bwMode="auto">
          <a:xfrm>
            <a:off x="228600" y="1316038"/>
            <a:ext cx="2824163" cy="1204912"/>
          </a:xfrm>
          <a:prstGeom prst="cloudCallout">
            <a:avLst>
              <a:gd name="adj1" fmla="val 79120"/>
              <a:gd name="adj2" fmla="val -16667"/>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sz="2000" dirty="0"/>
              <a:t>危険がせまっている。すぐに回避しろ。</a:t>
            </a:r>
          </a:p>
        </p:txBody>
      </p:sp>
      <p:sp>
        <p:nvSpPr>
          <p:cNvPr id="21513" name="Text Box 11"/>
          <p:cNvSpPr txBox="1">
            <a:spLocks noChangeArrowheads="1"/>
          </p:cNvSpPr>
          <p:nvPr/>
        </p:nvSpPr>
        <p:spPr bwMode="auto">
          <a:xfrm>
            <a:off x="1356201" y="4167049"/>
            <a:ext cx="6399847" cy="2246769"/>
          </a:xfrm>
          <a:prstGeom prst="rect">
            <a:avLst/>
          </a:prstGeom>
          <a:solidFill>
            <a:srgbClr val="FFFF99"/>
          </a:solidFill>
          <a:ln w="9525" algn="ctr">
            <a:solidFill>
              <a:schemeClr val="tx1"/>
            </a:solidFill>
            <a:miter lim="800000"/>
            <a:headEnd/>
            <a:tailEnd/>
          </a:ln>
          <a:effectLst/>
          <a:extLst/>
        </p:spPr>
        <p:txBody>
          <a:bodyPr wrap="squar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b="1" dirty="0">
                <a:solidFill>
                  <a:srgbClr val="FF0000"/>
                </a:solidFill>
                <a:latin typeface="メイリオ" panose="020B0604030504040204" pitchFamily="50" charset="-128"/>
                <a:ea typeface="メイリオ" panose="020B0604030504040204" pitchFamily="50" charset="-128"/>
              </a:rPr>
              <a:t>前頭極</a:t>
            </a:r>
            <a:br>
              <a:rPr lang="ja-JP" altLang="en-US" sz="2000" b="1" dirty="0">
                <a:solidFill>
                  <a:srgbClr val="FF0000"/>
                </a:solidFill>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前頭極は「</a:t>
            </a:r>
            <a:r>
              <a:rPr lang="ja-JP" altLang="ja-JP" sz="2000" dirty="0">
                <a:latin typeface="メイリオ" panose="020B0604030504040204" pitchFamily="50" charset="-128"/>
                <a:ea typeface="メイリオ" panose="020B0604030504040204" pitchFamily="50" charset="-128"/>
              </a:rPr>
              <a:t>本来は身に危険が迫ったようなときに、とっさに危険を回避する大切な役割を果たします。</a:t>
            </a:r>
            <a:r>
              <a:rPr lang="ja-JP" altLang="en-US" sz="2000" dirty="0">
                <a:latin typeface="メイリオ" panose="020B0604030504040204" pitchFamily="50" charset="-128"/>
                <a:ea typeface="メイリオ" panose="020B0604030504040204" pitchFamily="50" charset="-128"/>
              </a:rPr>
              <a:t>」が、「これこそが、焦った時に人間の判断を狂わせる元凶なのです。」、そして「</a:t>
            </a:r>
            <a:r>
              <a:rPr lang="ja-JP" altLang="ja-JP" sz="2000" dirty="0">
                <a:latin typeface="メイリオ" panose="020B0604030504040204" pitchFamily="50" charset="-128"/>
                <a:ea typeface="メイリオ" panose="020B0604030504040204" pitchFamily="50" charset="-128"/>
              </a:rPr>
              <a:t>詐欺電話の持つただならぬ雰囲気によって前頭極が活性化し、わかっていても冷静さが失われてしまうことがある</a:t>
            </a:r>
            <a:r>
              <a:rPr lang="ja-JP" altLang="en-US" sz="2000" dirty="0">
                <a:latin typeface="メイリオ" panose="020B0604030504040204" pitchFamily="50" charset="-128"/>
                <a:ea typeface="メイリオ" panose="020B0604030504040204" pitchFamily="50" charset="-128"/>
              </a:rPr>
              <a:t>」そうです。</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スライド番号プレースホルダー 3"/>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8B8E0E32-32FB-4CC8-A62D-9D1CFD41C95A}" type="slidenum">
              <a:rPr kumimoji="0" lang="en-US" altLang="ja-JP" sz="1400"/>
              <a:pPr/>
              <a:t>23</a:t>
            </a:fld>
            <a:endParaRPr kumimoji="0" lang="en-US" altLang="ja-JP" sz="1400"/>
          </a:p>
        </p:txBody>
      </p:sp>
      <p:pic>
        <p:nvPicPr>
          <p:cNvPr id="22531" name="Picture 20" descr="A14A4_教師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4121" y="4668700"/>
            <a:ext cx="882650" cy="2173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2" name="Text Box 2"/>
          <p:cNvSpPr txBox="1">
            <a:spLocks noChangeArrowheads="1"/>
          </p:cNvSpPr>
          <p:nvPr/>
        </p:nvSpPr>
        <p:spPr bwMode="auto">
          <a:xfrm>
            <a:off x="427038" y="244475"/>
            <a:ext cx="491013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800" dirty="0">
                <a:latin typeface="メイリオ" panose="020B0604030504040204" pitchFamily="50" charset="-128"/>
                <a:ea typeface="メイリオ" panose="020B0604030504040204" pitchFamily="50" charset="-128"/>
              </a:rPr>
              <a:t>苦しい時は単純な選択</a:t>
            </a:r>
          </a:p>
        </p:txBody>
      </p:sp>
      <p:grpSp>
        <p:nvGrpSpPr>
          <p:cNvPr id="22533" name="Group 17"/>
          <p:cNvGrpSpPr>
            <a:grpSpLocks/>
          </p:cNvGrpSpPr>
          <p:nvPr/>
        </p:nvGrpSpPr>
        <p:grpSpPr bwMode="auto">
          <a:xfrm>
            <a:off x="71438" y="731837"/>
            <a:ext cx="5419725" cy="4067175"/>
            <a:chOff x="0" y="687"/>
            <a:chExt cx="3414" cy="2562"/>
          </a:xfrm>
        </p:grpSpPr>
        <p:pic>
          <p:nvPicPr>
            <p:cNvPr id="22541" name="Picture 11" descr="A14A_悪人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87"/>
              <a:ext cx="3414" cy="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42" name="Text Box 12"/>
            <p:cNvSpPr txBox="1">
              <a:spLocks noChangeArrowheads="1"/>
            </p:cNvSpPr>
            <p:nvPr/>
          </p:nvSpPr>
          <p:spPr bwMode="auto">
            <a:xfrm>
              <a:off x="1046" y="1243"/>
              <a:ext cx="80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b="1" dirty="0">
                  <a:solidFill>
                    <a:srgbClr val="FFFF00"/>
                  </a:solidFill>
                </a:rPr>
                <a:t>問題起きた</a:t>
              </a:r>
            </a:p>
          </p:txBody>
        </p:sp>
        <p:sp>
          <p:nvSpPr>
            <p:cNvPr id="22543" name="Text Box 13"/>
            <p:cNvSpPr txBox="1">
              <a:spLocks noChangeArrowheads="1"/>
            </p:cNvSpPr>
            <p:nvPr/>
          </p:nvSpPr>
          <p:spPr bwMode="auto">
            <a:xfrm>
              <a:off x="937" y="1521"/>
              <a:ext cx="80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pPr>
              <a:r>
                <a:rPr lang="ja-JP" altLang="en-US" b="1" dirty="0">
                  <a:solidFill>
                    <a:srgbClr val="FFFF00"/>
                  </a:solidFill>
                </a:rPr>
                <a:t>お金払う</a:t>
              </a:r>
            </a:p>
          </p:txBody>
        </p:sp>
        <p:sp>
          <p:nvSpPr>
            <p:cNvPr id="22544" name="Text Box 14"/>
            <p:cNvSpPr txBox="1">
              <a:spLocks noChangeArrowheads="1"/>
            </p:cNvSpPr>
            <p:nvPr/>
          </p:nvSpPr>
          <p:spPr bwMode="auto">
            <a:xfrm>
              <a:off x="962" y="1828"/>
              <a:ext cx="80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pPr>
              <a:r>
                <a:rPr lang="ja-JP" altLang="en-US" b="1">
                  <a:solidFill>
                    <a:srgbClr val="FFFF00"/>
                  </a:solidFill>
                </a:rPr>
                <a:t>解決</a:t>
              </a:r>
            </a:p>
          </p:txBody>
        </p:sp>
        <p:sp>
          <p:nvSpPr>
            <p:cNvPr id="22545" name="AutoShape 15"/>
            <p:cNvSpPr>
              <a:spLocks noChangeArrowheads="1"/>
            </p:cNvSpPr>
            <p:nvPr/>
          </p:nvSpPr>
          <p:spPr bwMode="auto">
            <a:xfrm>
              <a:off x="1225" y="1444"/>
              <a:ext cx="218" cy="146"/>
            </a:xfrm>
            <a:prstGeom prst="downArrow">
              <a:avLst>
                <a:gd name="adj1" fmla="val 49593"/>
                <a:gd name="adj2" fmla="val 56505"/>
              </a:avLst>
            </a:prstGeom>
            <a:solidFill>
              <a:srgbClr val="FFFF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2546" name="AutoShape 16"/>
            <p:cNvSpPr>
              <a:spLocks noChangeArrowheads="1"/>
            </p:cNvSpPr>
            <p:nvPr/>
          </p:nvSpPr>
          <p:spPr bwMode="auto">
            <a:xfrm>
              <a:off x="1230" y="1732"/>
              <a:ext cx="218" cy="146"/>
            </a:xfrm>
            <a:prstGeom prst="downArrow">
              <a:avLst>
                <a:gd name="adj1" fmla="val 49593"/>
                <a:gd name="adj2" fmla="val 56505"/>
              </a:avLst>
            </a:prstGeom>
            <a:solidFill>
              <a:srgbClr val="FFFF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sp>
        <p:nvSpPr>
          <p:cNvPr id="22534" name="Text Box 18"/>
          <p:cNvSpPr txBox="1">
            <a:spLocks noChangeArrowheads="1"/>
          </p:cNvSpPr>
          <p:nvPr/>
        </p:nvSpPr>
        <p:spPr bwMode="auto">
          <a:xfrm>
            <a:off x="319881" y="4678361"/>
            <a:ext cx="3438525" cy="1938992"/>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b="1" dirty="0">
                <a:solidFill>
                  <a:srgbClr val="FF0000"/>
                </a:solidFill>
                <a:latin typeface="メイリオ" panose="020B0604030504040204" pitchFamily="50" charset="-128"/>
                <a:ea typeface="メイリオ" panose="020B0604030504040204" pitchFamily="50" charset="-128"/>
              </a:rPr>
              <a:t>短絡思考</a:t>
            </a:r>
            <a:br>
              <a:rPr lang="ja-JP" altLang="en-US" sz="2000" b="1" dirty="0">
                <a:solidFill>
                  <a:srgbClr val="FF0000"/>
                </a:solidFill>
                <a:latin typeface="メイリオ" panose="020B0604030504040204" pitchFamily="50" charset="-128"/>
                <a:ea typeface="メイリオ" panose="020B0604030504040204" pitchFamily="50" charset="-128"/>
              </a:rPr>
            </a:br>
            <a:r>
              <a:rPr lang="ja-JP" altLang="ja-JP" sz="2000" dirty="0">
                <a:latin typeface="メイリオ" panose="020B0604030504040204" pitchFamily="50" charset="-128"/>
                <a:ea typeface="メイリオ" panose="020B0604030504040204" pitchFamily="50" charset="-128"/>
              </a:rPr>
              <a:t> 良い意味では、複雑なものを単純化して対応する</a:t>
            </a:r>
            <a:r>
              <a:rPr lang="ja-JP" altLang="en-US" sz="2000" dirty="0">
                <a:latin typeface="メイリオ" panose="020B0604030504040204" pitchFamily="50" charset="-128"/>
                <a:ea typeface="メイリオ" panose="020B0604030504040204" pitchFamily="50" charset="-128"/>
              </a:rPr>
              <a:t>。悪い意味では、熟考せず安易で、後先感が変えずに行動を選択する。</a:t>
            </a:r>
          </a:p>
        </p:txBody>
      </p:sp>
      <p:sp>
        <p:nvSpPr>
          <p:cNvPr id="22535" name="AutoShape 5"/>
          <p:cNvSpPr>
            <a:spLocks noChangeArrowheads="1"/>
          </p:cNvSpPr>
          <p:nvPr/>
        </p:nvSpPr>
        <p:spPr bwMode="auto">
          <a:xfrm>
            <a:off x="4649628" y="464482"/>
            <a:ext cx="3807143" cy="377825"/>
          </a:xfrm>
          <a:prstGeom prst="wedgeRectCallout">
            <a:avLst>
              <a:gd name="adj1" fmla="val -41279"/>
              <a:gd name="adj2" fmla="val 125462"/>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a:latin typeface="メイリオ" panose="020B0604030504040204" pitchFamily="50" charset="-128"/>
                <a:ea typeface="メイリオ" panose="020B0604030504040204" pitchFamily="50" charset="-128"/>
              </a:rPr>
              <a:t>小切手をなくして </a:t>
            </a:r>
            <a:r>
              <a:rPr lang="en-US" altLang="ja-JP" sz="2000">
                <a:latin typeface="メイリオ" panose="020B0604030504040204" pitchFamily="50" charset="-128"/>
                <a:ea typeface="メイリオ" panose="020B0604030504040204" pitchFamily="50" charset="-128"/>
              </a:rPr>
              <a:t>(</a:t>
            </a:r>
            <a:r>
              <a:rPr lang="ja-JP" altLang="en-US" sz="2000">
                <a:latin typeface="メイリオ" panose="020B0604030504040204" pitchFamily="50" charset="-128"/>
                <a:ea typeface="メイリオ" panose="020B0604030504040204" pitchFamily="50" charset="-128"/>
              </a:rPr>
              <a:t>不安の想起</a:t>
            </a:r>
            <a:r>
              <a:rPr lang="en-US" altLang="ja-JP" sz="2000">
                <a:latin typeface="メイリオ" panose="020B0604030504040204" pitchFamily="50" charset="-128"/>
                <a:ea typeface="メイリオ" panose="020B0604030504040204" pitchFamily="50" charset="-128"/>
              </a:rPr>
              <a:t>)</a:t>
            </a:r>
          </a:p>
        </p:txBody>
      </p:sp>
      <p:sp>
        <p:nvSpPr>
          <p:cNvPr id="22536" name="AutoShape 6"/>
          <p:cNvSpPr>
            <a:spLocks noChangeArrowheads="1"/>
          </p:cNvSpPr>
          <p:nvPr/>
        </p:nvSpPr>
        <p:spPr bwMode="auto">
          <a:xfrm>
            <a:off x="5669280" y="1103313"/>
            <a:ext cx="3261360" cy="1162050"/>
          </a:xfrm>
          <a:prstGeom prst="wedgeRectCallout">
            <a:avLst>
              <a:gd name="adj1" fmla="val -65083"/>
              <a:gd name="adj2" fmla="val -1477"/>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dirty="0" err="1">
                <a:latin typeface="メイリオ" panose="020B0604030504040204" pitchFamily="50" charset="-128"/>
                <a:ea typeface="メイリオ" panose="020B0604030504040204" pitchFamily="50" charset="-128"/>
              </a:rPr>
              <a:t>Xxxx</a:t>
            </a:r>
            <a:r>
              <a:rPr lang="ja-JP" altLang="en-US" sz="2000" dirty="0">
                <a:latin typeface="メイリオ" panose="020B0604030504040204" pitchFamily="50" charset="-128"/>
                <a:ea typeface="メイリオ" panose="020B0604030504040204" pitchFamily="50" charset="-128"/>
              </a:rPr>
              <a:t>商事に持っていく小切手、</a:t>
            </a:r>
            <a:r>
              <a:rPr lang="en-US" altLang="ja-JP" sz="2000" dirty="0" err="1">
                <a:latin typeface="メイリオ" panose="020B0604030504040204" pitchFamily="50" charset="-128"/>
                <a:ea typeface="メイリオ" panose="020B0604030504040204" pitchFamily="50" charset="-128"/>
              </a:rPr>
              <a:t>xxxx</a:t>
            </a:r>
            <a:r>
              <a:rPr lang="ja-JP" altLang="en-US" sz="2000" dirty="0">
                <a:latin typeface="メイリオ" panose="020B0604030504040204" pitchFamily="50" charset="-128"/>
                <a:ea typeface="メイリオ" panose="020B0604030504040204" pitchFamily="50" charset="-128"/>
              </a:rPr>
              <a:t>で無くした。 </a:t>
            </a:r>
            <a:r>
              <a:rPr lang="en-US" altLang="ja-JP" sz="2000" dirty="0">
                <a:latin typeface="メイリオ" panose="020B0604030504040204" pitchFamily="50" charset="-128"/>
                <a:ea typeface="メイリオ" panose="020B0604030504040204" pitchFamily="50" charset="-128"/>
              </a:rPr>
              <a:t>Xxx</a:t>
            </a:r>
            <a:r>
              <a:rPr lang="ja-JP" altLang="en-US" sz="2000" dirty="0">
                <a:latin typeface="メイリオ" panose="020B0604030504040204" pitchFamily="50" charset="-128"/>
                <a:ea typeface="メイリオ" panose="020B0604030504040204" pitchFamily="50" charset="-128"/>
              </a:rPr>
              <a:t>の影響がある。</a:t>
            </a:r>
            <a:r>
              <a:rPr lang="en-US" altLang="ja-JP" sz="2000" dirty="0">
                <a:latin typeface="メイリオ" panose="020B0604030504040204" pitchFamily="50" charset="-128"/>
                <a:ea typeface="メイリオ" panose="020B0604030504040204" pitchFamily="50" charset="-128"/>
              </a:rPr>
              <a:t>…. </a:t>
            </a:r>
            <a:br>
              <a:rPr lang="en-US" altLang="ja-JP" sz="2000" dirty="0">
                <a:latin typeface="メイリオ" panose="020B0604030504040204" pitchFamily="50" charset="-128"/>
                <a:ea typeface="メイリオ" panose="020B0604030504040204" pitchFamily="50" charset="-128"/>
              </a:rPr>
            </a:b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過度の情報の提供</a:t>
            </a:r>
            <a:r>
              <a:rPr lang="en-US" altLang="ja-JP" sz="2000" dirty="0">
                <a:latin typeface="メイリオ" panose="020B0604030504040204" pitchFamily="50" charset="-128"/>
                <a:ea typeface="メイリオ" panose="020B0604030504040204" pitchFamily="50" charset="-128"/>
              </a:rPr>
              <a:t>)</a:t>
            </a:r>
          </a:p>
          <a:p>
            <a:pPr eaLnBrk="1" hangingPunct="1"/>
            <a:endParaRPr lang="en-US" altLang="ja-JP" sz="2000" dirty="0">
              <a:latin typeface="メイリオ" panose="020B0604030504040204" pitchFamily="50" charset="-128"/>
              <a:ea typeface="メイリオ" panose="020B0604030504040204" pitchFamily="50" charset="-128"/>
            </a:endParaRPr>
          </a:p>
        </p:txBody>
      </p:sp>
      <p:sp>
        <p:nvSpPr>
          <p:cNvPr id="22537" name="AutoShape 7"/>
          <p:cNvSpPr>
            <a:spLocks noChangeArrowheads="1"/>
          </p:cNvSpPr>
          <p:nvPr/>
        </p:nvSpPr>
        <p:spPr bwMode="auto">
          <a:xfrm>
            <a:off x="5669280" y="2474120"/>
            <a:ext cx="2819222" cy="552450"/>
          </a:xfrm>
          <a:prstGeom prst="wedgeRectCallout">
            <a:avLst>
              <a:gd name="adj1" fmla="val -61533"/>
              <a:gd name="adj2" fmla="val -27701"/>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a:latin typeface="メイリオ" panose="020B0604030504040204" pitchFamily="50" charset="-128"/>
                <a:ea typeface="メイリオ" panose="020B0604030504040204" pitchFamily="50" charset="-128"/>
              </a:rPr>
              <a:t>お金を振り込む</a:t>
            </a:r>
            <a:r>
              <a:rPr lang="en-US" altLang="ja-JP" sz="2000" dirty="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単純な選択肢の提供</a:t>
            </a:r>
            <a:r>
              <a:rPr lang="en-US" altLang="ja-JP" sz="2000" dirty="0">
                <a:latin typeface="メイリオ" panose="020B0604030504040204" pitchFamily="50" charset="-128"/>
                <a:ea typeface="メイリオ" panose="020B0604030504040204" pitchFamily="50" charset="-128"/>
              </a:rPr>
              <a:t>)</a:t>
            </a:r>
          </a:p>
        </p:txBody>
      </p:sp>
      <p:sp>
        <p:nvSpPr>
          <p:cNvPr id="22538" name="AutoShape 8"/>
          <p:cNvSpPr>
            <a:spLocks noChangeArrowheads="1"/>
          </p:cNvSpPr>
          <p:nvPr/>
        </p:nvSpPr>
        <p:spPr bwMode="auto">
          <a:xfrm>
            <a:off x="5491163" y="3265488"/>
            <a:ext cx="3439477" cy="536575"/>
          </a:xfrm>
          <a:prstGeom prst="wedgeRectCallout">
            <a:avLst>
              <a:gd name="adj1" fmla="val -52532"/>
              <a:gd name="adj2" fmla="val -75268"/>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a:latin typeface="メイリオ" panose="020B0604030504040204" pitchFamily="50" charset="-128"/>
                <a:ea typeface="メイリオ" panose="020B0604030504040204" pitchFamily="50" charset="-128"/>
              </a:rPr>
              <a:t>会社の上司から連絡が行く　</a:t>
            </a:r>
            <a:r>
              <a:rPr lang="en-US" altLang="ja-JP" sz="2000">
                <a:latin typeface="メイリオ" panose="020B0604030504040204" pitchFamily="50" charset="-128"/>
                <a:ea typeface="メイリオ" panose="020B0604030504040204" pitchFamily="50" charset="-128"/>
              </a:rPr>
              <a:t>(</a:t>
            </a:r>
            <a:r>
              <a:rPr lang="ja-JP" altLang="en-US" sz="2000">
                <a:latin typeface="メイリオ" panose="020B0604030504040204" pitchFamily="50" charset="-128"/>
                <a:ea typeface="メイリオ" panose="020B0604030504040204" pitchFamily="50" charset="-128"/>
              </a:rPr>
              <a:t>信頼する相手から依頼</a:t>
            </a:r>
            <a:r>
              <a:rPr lang="en-US" altLang="ja-JP" sz="2000">
                <a:latin typeface="メイリオ" panose="020B0604030504040204" pitchFamily="50" charset="-128"/>
                <a:ea typeface="メイリオ" panose="020B0604030504040204" pitchFamily="50" charset="-128"/>
              </a:rPr>
              <a:t>)</a:t>
            </a:r>
          </a:p>
        </p:txBody>
      </p:sp>
      <p:sp>
        <p:nvSpPr>
          <p:cNvPr id="22539" name="AutoShape 19"/>
          <p:cNvSpPr>
            <a:spLocks noChangeArrowheads="1"/>
          </p:cNvSpPr>
          <p:nvPr/>
        </p:nvSpPr>
        <p:spPr bwMode="auto">
          <a:xfrm>
            <a:off x="5669280" y="3998913"/>
            <a:ext cx="2934970" cy="536575"/>
          </a:xfrm>
          <a:prstGeom prst="wedgeRectCallout">
            <a:avLst>
              <a:gd name="adj1" fmla="val -63508"/>
              <a:gd name="adj2" fmla="val -35504"/>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a:latin typeface="メイリオ" panose="020B0604030504040204" pitchFamily="50" charset="-128"/>
                <a:ea typeface="メイリオ" panose="020B0604030504040204" pitchFamily="50" charset="-128"/>
              </a:rPr>
              <a:t>3</a:t>
            </a:r>
            <a:r>
              <a:rPr lang="ja-JP" altLang="en-US" sz="2000">
                <a:latin typeface="メイリオ" panose="020B0604030504040204" pitchFamily="50" charset="-128"/>
                <a:ea typeface="メイリオ" panose="020B0604030504040204" pitchFamily="50" charset="-128"/>
              </a:rPr>
              <a:t>時までに振り込む　</a:t>
            </a:r>
            <a:r>
              <a:rPr lang="en-US" altLang="ja-JP" sz="2000">
                <a:latin typeface="メイリオ" panose="020B0604030504040204" pitchFamily="50" charset="-128"/>
                <a:ea typeface="メイリオ" panose="020B0604030504040204" pitchFamily="50" charset="-128"/>
              </a:rPr>
              <a:t>(</a:t>
            </a:r>
            <a:r>
              <a:rPr lang="ja-JP" altLang="en-US" sz="2000">
                <a:latin typeface="メイリオ" panose="020B0604030504040204" pitchFamily="50" charset="-128"/>
                <a:ea typeface="メイリオ" panose="020B0604030504040204" pitchFamily="50" charset="-128"/>
              </a:rPr>
              <a:t>解決を急ぐ圧力</a:t>
            </a:r>
            <a:r>
              <a:rPr lang="en-US" altLang="ja-JP" sz="2000">
                <a:latin typeface="メイリオ" panose="020B0604030504040204" pitchFamily="50" charset="-128"/>
                <a:ea typeface="メイリオ" panose="020B0604030504040204" pitchFamily="50" charset="-128"/>
              </a:rPr>
              <a:t>)</a:t>
            </a:r>
          </a:p>
        </p:txBody>
      </p:sp>
      <p:sp>
        <p:nvSpPr>
          <p:cNvPr id="22540" name="AutoShape 21"/>
          <p:cNvSpPr>
            <a:spLocks noChangeArrowheads="1"/>
          </p:cNvSpPr>
          <p:nvPr/>
        </p:nvSpPr>
        <p:spPr bwMode="auto">
          <a:xfrm>
            <a:off x="4094162" y="4978399"/>
            <a:ext cx="2992437" cy="1638953"/>
          </a:xfrm>
          <a:prstGeom prst="wedgeRectCallout">
            <a:avLst>
              <a:gd name="adj1" fmla="val 66148"/>
              <a:gd name="adj2" fmla="val -36509"/>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smtClean="0">
                <a:latin typeface="メイリオ" panose="020B0604030504040204" pitchFamily="50" charset="-128"/>
                <a:ea typeface="メイリオ" panose="020B0604030504040204" pitchFamily="50" charset="-128"/>
              </a:rPr>
              <a:t>被害者</a:t>
            </a:r>
            <a:r>
              <a:rPr lang="ja-JP" altLang="en-US" sz="2000" dirty="0">
                <a:latin typeface="メイリオ" panose="020B0604030504040204" pitchFamily="50" charset="-128"/>
                <a:ea typeface="メイリオ" panose="020B0604030504040204" pitchFamily="50" charset="-128"/>
              </a:rPr>
              <a:t>が短絡的思考をして、かつ疑問をもたないように、巧妙にいろいろいな情報を提供していきます。</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スライド番号プレースホルダー 3"/>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C0FED357-DD8E-4111-A4F3-CE400080B137}" type="slidenum">
              <a:rPr kumimoji="0" lang="en-US" altLang="ja-JP" sz="1400"/>
              <a:pPr/>
              <a:t>24</a:t>
            </a:fld>
            <a:endParaRPr kumimoji="0" lang="en-US" altLang="ja-JP" sz="1400"/>
          </a:p>
        </p:txBody>
      </p:sp>
      <p:sp>
        <p:nvSpPr>
          <p:cNvPr id="23555" name="Text Box 2"/>
          <p:cNvSpPr txBox="1">
            <a:spLocks noChangeArrowheads="1"/>
          </p:cNvSpPr>
          <p:nvPr/>
        </p:nvSpPr>
        <p:spPr bwMode="auto">
          <a:xfrm>
            <a:off x="427038" y="346075"/>
            <a:ext cx="79152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800" dirty="0">
                <a:latin typeface="メイリオ" panose="020B0604030504040204" pitchFamily="50" charset="-128"/>
                <a:ea typeface="メイリオ" panose="020B0604030504040204" pitchFamily="50" charset="-128"/>
              </a:rPr>
              <a:t>助けたいより不安の解消</a:t>
            </a:r>
          </a:p>
        </p:txBody>
      </p:sp>
      <p:pic>
        <p:nvPicPr>
          <p:cNvPr id="23556" name="Picture 12" descr="A14A_悪人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5188" y="1054100"/>
            <a:ext cx="4248150" cy="318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7" name="AutoShape 13"/>
          <p:cNvSpPr>
            <a:spLocks noChangeArrowheads="1"/>
          </p:cNvSpPr>
          <p:nvPr/>
        </p:nvSpPr>
        <p:spPr bwMode="auto">
          <a:xfrm>
            <a:off x="885824" y="2830513"/>
            <a:ext cx="3076575" cy="927100"/>
          </a:xfrm>
          <a:prstGeom prst="cloudCallout">
            <a:avLst>
              <a:gd name="adj1" fmla="val 20426"/>
              <a:gd name="adj2" fmla="val -85273"/>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sz="2000" dirty="0">
                <a:latin typeface="メイリオ" panose="020B0604030504040204" pitchFamily="50" charset="-128"/>
                <a:ea typeface="メイリオ" panose="020B0604030504040204" pitchFamily="50" charset="-128"/>
              </a:rPr>
              <a:t>お金を振り込めば不安が消える</a:t>
            </a:r>
          </a:p>
        </p:txBody>
      </p:sp>
      <p:sp>
        <p:nvSpPr>
          <p:cNvPr id="23558" name="AutoShape 14"/>
          <p:cNvSpPr>
            <a:spLocks noChangeArrowheads="1"/>
          </p:cNvSpPr>
          <p:nvPr/>
        </p:nvSpPr>
        <p:spPr bwMode="auto">
          <a:xfrm>
            <a:off x="5456238" y="1001713"/>
            <a:ext cx="2886075" cy="377825"/>
          </a:xfrm>
          <a:prstGeom prst="wedgeRectCallout">
            <a:avLst>
              <a:gd name="adj1" fmla="val -66292"/>
              <a:gd name="adj2" fmla="val 45380"/>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a:latin typeface="メイリオ" panose="020B0604030504040204" pitchFamily="50" charset="-128"/>
                <a:ea typeface="メイリオ" panose="020B0604030504040204" pitchFamily="50" charset="-128"/>
              </a:rPr>
              <a:t>会社の金を使い込んだ</a:t>
            </a:r>
          </a:p>
        </p:txBody>
      </p:sp>
      <p:sp>
        <p:nvSpPr>
          <p:cNvPr id="23559" name="AutoShape 15"/>
          <p:cNvSpPr>
            <a:spLocks noChangeArrowheads="1"/>
          </p:cNvSpPr>
          <p:nvPr/>
        </p:nvSpPr>
        <p:spPr bwMode="auto">
          <a:xfrm>
            <a:off x="5470524" y="1552575"/>
            <a:ext cx="2526623" cy="377825"/>
          </a:xfrm>
          <a:prstGeom prst="wedgeRectCallout">
            <a:avLst>
              <a:gd name="adj1" fmla="val -70097"/>
              <a:gd name="adj2" fmla="val -23528"/>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a:latin typeface="メイリオ" panose="020B0604030504040204" pitchFamily="50" charset="-128"/>
                <a:ea typeface="メイリオ" panose="020B0604030504040204" pitchFamily="50" charset="-128"/>
              </a:rPr>
              <a:t>小切手をなくした</a:t>
            </a:r>
          </a:p>
        </p:txBody>
      </p:sp>
      <p:sp>
        <p:nvSpPr>
          <p:cNvPr id="23560" name="AutoShape 16"/>
          <p:cNvSpPr>
            <a:spLocks noChangeArrowheads="1"/>
          </p:cNvSpPr>
          <p:nvPr/>
        </p:nvSpPr>
        <p:spPr bwMode="auto">
          <a:xfrm>
            <a:off x="5883275" y="2082800"/>
            <a:ext cx="2697990" cy="377825"/>
          </a:xfrm>
          <a:prstGeom prst="wedgeRectCallout">
            <a:avLst>
              <a:gd name="adj1" fmla="val -76184"/>
              <a:gd name="adj2" fmla="val -39160"/>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a:latin typeface="メイリオ" panose="020B0604030504040204" pitchFamily="50" charset="-128"/>
                <a:ea typeface="メイリオ" panose="020B0604030504040204" pitchFamily="50" charset="-128"/>
              </a:rPr>
              <a:t>妊婦と交通事故</a:t>
            </a:r>
          </a:p>
        </p:txBody>
      </p:sp>
      <p:sp>
        <p:nvSpPr>
          <p:cNvPr id="23561" name="AutoShape 17"/>
          <p:cNvSpPr>
            <a:spLocks noChangeArrowheads="1"/>
          </p:cNvSpPr>
          <p:nvPr/>
        </p:nvSpPr>
        <p:spPr bwMode="auto">
          <a:xfrm>
            <a:off x="6415088" y="2582863"/>
            <a:ext cx="2106564" cy="377825"/>
          </a:xfrm>
          <a:prstGeom prst="wedgeRectCallout">
            <a:avLst>
              <a:gd name="adj1" fmla="val -102573"/>
              <a:gd name="adj2" fmla="val -49834"/>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a:latin typeface="メイリオ" panose="020B0604030504040204" pitchFamily="50" charset="-128"/>
                <a:ea typeface="メイリオ" panose="020B0604030504040204" pitchFamily="50" charset="-128"/>
              </a:rPr>
              <a:t>手術に失敗した</a:t>
            </a:r>
          </a:p>
        </p:txBody>
      </p:sp>
      <p:pic>
        <p:nvPicPr>
          <p:cNvPr id="23562" name="Picture 18" descr="A14A3_教師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7562" y="3944937"/>
            <a:ext cx="1250950" cy="253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3" name="AutoShape 19"/>
          <p:cNvSpPr>
            <a:spLocks noChangeArrowheads="1"/>
          </p:cNvSpPr>
          <p:nvPr/>
        </p:nvSpPr>
        <p:spPr bwMode="auto">
          <a:xfrm>
            <a:off x="611822" y="4357688"/>
            <a:ext cx="6287452" cy="2301220"/>
          </a:xfrm>
          <a:prstGeom prst="wedgeRectCallout">
            <a:avLst>
              <a:gd name="adj1" fmla="val 54975"/>
              <a:gd name="adj2" fmla="val -31644"/>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b="1" dirty="0">
                <a:solidFill>
                  <a:srgbClr val="FF0000"/>
                </a:solidFill>
                <a:latin typeface="メイリオ" panose="020B0604030504040204" pitchFamily="50" charset="-128"/>
                <a:ea typeface="メイリオ" panose="020B0604030504040204" pitchFamily="50" charset="-128"/>
              </a:rPr>
              <a:t>不安</a:t>
            </a:r>
            <a:r>
              <a:rPr lang="en-US" altLang="ja-JP" sz="2000" b="1" dirty="0">
                <a:solidFill>
                  <a:srgbClr val="FF0000"/>
                </a:solidFill>
                <a:latin typeface="メイリオ" panose="020B0604030504040204" pitchFamily="50" charset="-128"/>
                <a:ea typeface="メイリオ" panose="020B0604030504040204" pitchFamily="50" charset="-128"/>
              </a:rPr>
              <a:t>/</a:t>
            </a:r>
            <a:r>
              <a:rPr lang="ja-JP" altLang="en-US" sz="2000" b="1" dirty="0">
                <a:solidFill>
                  <a:srgbClr val="FF0000"/>
                </a:solidFill>
                <a:latin typeface="メイリオ" panose="020B0604030504040204" pitchFamily="50" charset="-128"/>
                <a:ea typeface="メイリオ" panose="020B0604030504040204" pitchFamily="50" charset="-128"/>
              </a:rPr>
              <a:t>ストレスからの解放</a:t>
            </a:r>
            <a:r>
              <a:rPr lang="ja-JP" altLang="en-US" sz="2000" dirty="0">
                <a:latin typeface="メイリオ" panose="020B0604030504040204" pitchFamily="50" charset="-128"/>
                <a:ea typeface="メイリオ" panose="020B0604030504040204" pitchFamily="50" charset="-128"/>
              </a:rPr>
              <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　振り込め詐欺などの場合、実際振り込むことは相手を助けるより、自分の置かれている不安</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ストレスの状況を早く解放したいと思う傾向が強いらしいです。</a:t>
            </a:r>
          </a:p>
          <a:p>
            <a:pPr eaLnBrk="1" hangingPunct="1"/>
            <a:r>
              <a:rPr lang="ja-JP" altLang="en-US" sz="2000" dirty="0">
                <a:latin typeface="メイリオ" panose="020B0604030504040204" pitchFamily="50" charset="-128"/>
                <a:ea typeface="メイリオ" panose="020B0604030504040204" pitchFamily="50" charset="-128"/>
              </a:rPr>
              <a:t>　また恐喝</a:t>
            </a:r>
            <a:r>
              <a:rPr lang="ja-JP" altLang="en-US" sz="2000" dirty="0" smtClean="0">
                <a:latin typeface="メイリオ" panose="020B0604030504040204" pitchFamily="50" charset="-128"/>
                <a:ea typeface="メイリオ" panose="020B0604030504040204" pitchFamily="50" charset="-128"/>
              </a:rPr>
              <a:t>商法・キャッチセールスなど</a:t>
            </a:r>
            <a:r>
              <a:rPr lang="ja-JP" altLang="en-US" sz="2000" dirty="0">
                <a:latin typeface="メイリオ" panose="020B0604030504040204" pitchFamily="50" charset="-128"/>
                <a:ea typeface="メイリオ" panose="020B0604030504040204" pitchFamily="50" charset="-128"/>
              </a:rPr>
              <a:t>も、その場から立ち去りたいという意識から、商品を購入してしまいます。</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スライド番号プレースホルダー 3"/>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85C92F41-D1AA-4C53-A4D8-1B85004A264B}" type="slidenum">
              <a:rPr kumimoji="0" lang="en-US" altLang="ja-JP" sz="1400"/>
              <a:pPr/>
              <a:t>25</a:t>
            </a:fld>
            <a:endParaRPr kumimoji="0" lang="en-US" altLang="ja-JP" sz="1400"/>
          </a:p>
        </p:txBody>
      </p:sp>
      <p:sp>
        <p:nvSpPr>
          <p:cNvPr id="24579" name="Text Box 2"/>
          <p:cNvSpPr txBox="1">
            <a:spLocks noChangeArrowheads="1"/>
          </p:cNvSpPr>
          <p:nvPr/>
        </p:nvSpPr>
        <p:spPr bwMode="auto">
          <a:xfrm>
            <a:off x="365760" y="369253"/>
            <a:ext cx="6984365" cy="954107"/>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800" dirty="0">
                <a:latin typeface="メイリオ" panose="020B0604030504040204" pitchFamily="50" charset="-128"/>
                <a:ea typeface="メイリオ" panose="020B0604030504040204" pitchFamily="50" charset="-128"/>
              </a:rPr>
              <a:t>弱点</a:t>
            </a:r>
            <a:r>
              <a:rPr lang="en-US" altLang="ja-JP" sz="2800" dirty="0" smtClean="0">
                <a:latin typeface="メイリオ" panose="020B0604030504040204" pitchFamily="50" charset="-128"/>
                <a:ea typeface="メイリオ" panose="020B0604030504040204" pitchFamily="50" charset="-128"/>
              </a:rPr>
              <a:t>6(G6):</a:t>
            </a:r>
            <a:r>
              <a:rPr lang="ja-JP" altLang="ja-JP" sz="2800" dirty="0">
                <a:latin typeface="メイリオ" panose="020B0604030504040204" pitchFamily="50" charset="-128"/>
                <a:ea typeface="メイリオ" panose="020B0604030504040204" pitchFamily="50" charset="-128"/>
              </a:rPr>
              <a:t>仲間の考えだったら安心</a:t>
            </a:r>
            <a:r>
              <a:rPr lang="ja-JP" altLang="ja-JP" sz="2800" dirty="0" smtClean="0">
                <a:latin typeface="メイリオ" panose="020B0604030504040204" pitchFamily="50" charset="-128"/>
                <a:ea typeface="メイリオ" panose="020B0604030504040204" pitchFamily="50" charset="-128"/>
              </a:rPr>
              <a:t>、</a:t>
            </a:r>
            <a:r>
              <a:rPr lang="en-US" altLang="ja-JP" sz="2800" dirty="0" smtClean="0">
                <a:latin typeface="メイリオ" panose="020B0604030504040204" pitchFamily="50" charset="-128"/>
                <a:ea typeface="メイリオ" panose="020B0604030504040204" pitchFamily="50" charset="-128"/>
              </a:rPr>
              <a:t/>
            </a:r>
            <a:br>
              <a:rPr lang="en-US" altLang="ja-JP" sz="2800" dirty="0" smtClean="0">
                <a:latin typeface="メイリオ" panose="020B0604030504040204" pitchFamily="50" charset="-128"/>
                <a:ea typeface="メイリオ" panose="020B0604030504040204" pitchFamily="50" charset="-128"/>
              </a:rPr>
            </a:br>
            <a:r>
              <a:rPr lang="ja-JP" altLang="ja-JP" sz="2800" dirty="0" smtClean="0">
                <a:latin typeface="メイリオ" panose="020B0604030504040204" pitchFamily="50" charset="-128"/>
                <a:ea typeface="メイリオ" panose="020B0604030504040204" pitchFamily="50" charset="-128"/>
              </a:rPr>
              <a:t>仲間</a:t>
            </a:r>
            <a:r>
              <a:rPr lang="ja-JP" altLang="ja-JP" sz="2800" dirty="0">
                <a:latin typeface="メイリオ" panose="020B0604030504040204" pitchFamily="50" charset="-128"/>
                <a:ea typeface="メイリオ" panose="020B0604030504040204" pitchFamily="50" charset="-128"/>
              </a:rPr>
              <a:t>はずれにされたくない</a:t>
            </a:r>
            <a:endParaRPr lang="ja-JP" altLang="en-US" sz="2800" dirty="0">
              <a:latin typeface="メイリオ" panose="020B0604030504040204" pitchFamily="50" charset="-128"/>
              <a:ea typeface="メイリオ" panose="020B0604030504040204" pitchFamily="50" charset="-128"/>
            </a:endParaRPr>
          </a:p>
        </p:txBody>
      </p:sp>
      <p:pic>
        <p:nvPicPr>
          <p:cNvPr id="24580" name="Picture 3" descr="A14A_bir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62834" y="2377440"/>
            <a:ext cx="3009810"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1" name="Text Box 4"/>
          <p:cNvSpPr txBox="1">
            <a:spLocks noChangeArrowheads="1"/>
          </p:cNvSpPr>
          <p:nvPr/>
        </p:nvSpPr>
        <p:spPr bwMode="auto">
          <a:xfrm>
            <a:off x="4476750" y="5276959"/>
            <a:ext cx="287337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400" dirty="0">
                <a:latin typeface="メイリオ" panose="020B0604030504040204" pitchFamily="50" charset="-128"/>
                <a:ea typeface="メイリオ" panose="020B0604030504040204" pitchFamily="50" charset="-128"/>
              </a:rPr>
              <a:t>すすめだって群れたがります。</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スライド番号プレースホルダー 3"/>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7685AF9D-679D-44BC-A4CC-53F2A14BA641}" type="slidenum">
              <a:rPr kumimoji="0" lang="en-US" altLang="ja-JP" sz="1400"/>
              <a:pPr/>
              <a:t>26</a:t>
            </a:fld>
            <a:endParaRPr kumimoji="0" lang="en-US" altLang="ja-JP" sz="1400"/>
          </a:p>
        </p:txBody>
      </p:sp>
      <p:sp>
        <p:nvSpPr>
          <p:cNvPr id="25603" name="Text Box 2"/>
          <p:cNvSpPr txBox="1">
            <a:spLocks noChangeArrowheads="1"/>
          </p:cNvSpPr>
          <p:nvPr/>
        </p:nvSpPr>
        <p:spPr bwMode="auto">
          <a:xfrm>
            <a:off x="266700" y="173693"/>
            <a:ext cx="79152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800" dirty="0">
                <a:latin typeface="メイリオ" panose="020B0604030504040204" pitchFamily="50" charset="-128"/>
                <a:ea typeface="メイリオ" panose="020B0604030504040204" pitchFamily="50" charset="-128"/>
              </a:rPr>
              <a:t>みんなが買うなら、私も買う</a:t>
            </a:r>
          </a:p>
        </p:txBody>
      </p:sp>
      <p:pic>
        <p:nvPicPr>
          <p:cNvPr id="25604" name="Picture 11" descr="A14A_生徒A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5025" y="1678028"/>
            <a:ext cx="3142615" cy="2327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5" name="Picture 12" descr="A14A_生徒A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91443" y="1514653"/>
            <a:ext cx="3120389" cy="2574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6" name="AutoShape 13"/>
          <p:cNvSpPr>
            <a:spLocks noChangeArrowheads="1"/>
          </p:cNvSpPr>
          <p:nvPr/>
        </p:nvSpPr>
        <p:spPr bwMode="auto">
          <a:xfrm>
            <a:off x="1532552" y="696912"/>
            <a:ext cx="978874" cy="715235"/>
          </a:xfrm>
          <a:prstGeom prst="wedgeRectCallout">
            <a:avLst>
              <a:gd name="adj1" fmla="val 13736"/>
              <a:gd name="adj2" fmla="val 86889"/>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sz="2000" dirty="0">
                <a:latin typeface="メイリオ" panose="020B0604030504040204" pitchFamily="50" charset="-128"/>
                <a:ea typeface="メイリオ" panose="020B0604030504040204" pitchFamily="50" charset="-128"/>
              </a:rPr>
              <a:t>私、買います</a:t>
            </a:r>
          </a:p>
        </p:txBody>
      </p:sp>
      <p:sp>
        <p:nvSpPr>
          <p:cNvPr id="25607" name="AutoShape 14"/>
          <p:cNvSpPr>
            <a:spLocks noChangeArrowheads="1"/>
          </p:cNvSpPr>
          <p:nvPr/>
        </p:nvSpPr>
        <p:spPr bwMode="auto">
          <a:xfrm>
            <a:off x="2617627" y="962793"/>
            <a:ext cx="715170" cy="441417"/>
          </a:xfrm>
          <a:prstGeom prst="wedgeRectCallout">
            <a:avLst>
              <a:gd name="adj1" fmla="val -14046"/>
              <a:gd name="adj2" fmla="val 100431"/>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sz="2000">
                <a:latin typeface="メイリオ" panose="020B0604030504040204" pitchFamily="50" charset="-128"/>
                <a:ea typeface="メイリオ" panose="020B0604030504040204" pitchFamily="50" charset="-128"/>
              </a:rPr>
              <a:t>私も</a:t>
            </a:r>
          </a:p>
        </p:txBody>
      </p:sp>
      <p:sp>
        <p:nvSpPr>
          <p:cNvPr id="25608" name="AutoShape 15"/>
          <p:cNvSpPr>
            <a:spLocks noChangeArrowheads="1"/>
          </p:cNvSpPr>
          <p:nvPr/>
        </p:nvSpPr>
        <p:spPr bwMode="auto">
          <a:xfrm>
            <a:off x="121920" y="638175"/>
            <a:ext cx="1300480" cy="1282065"/>
          </a:xfrm>
          <a:prstGeom prst="wedgeRectCallout">
            <a:avLst>
              <a:gd name="adj1" fmla="val 15269"/>
              <a:gd name="adj2" fmla="val 66880"/>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sz="2000">
                <a:latin typeface="メイリオ" panose="020B0604030504040204" pitchFamily="50" charset="-128"/>
                <a:ea typeface="メイリオ" panose="020B0604030504040204" pitchFamily="50" charset="-128"/>
              </a:rPr>
              <a:t>この高級バックが</a:t>
            </a:r>
            <a:r>
              <a:rPr lang="en-US" altLang="ja-JP" sz="2000">
                <a:latin typeface="メイリオ" panose="020B0604030504040204" pitchFamily="50" charset="-128"/>
                <a:ea typeface="メイリオ" panose="020B0604030504040204" pitchFamily="50" charset="-128"/>
              </a:rPr>
              <a:t>500</a:t>
            </a:r>
            <a:r>
              <a:rPr lang="ja-JP" altLang="en-US" sz="2000">
                <a:latin typeface="メイリオ" panose="020B0604030504040204" pitchFamily="50" charset="-128"/>
                <a:ea typeface="メイリオ" panose="020B0604030504040204" pitchFamily="50" charset="-128"/>
              </a:rPr>
              <a:t>円だよ</a:t>
            </a:r>
          </a:p>
        </p:txBody>
      </p:sp>
      <p:sp>
        <p:nvSpPr>
          <p:cNvPr id="25609" name="AutoShape 16"/>
          <p:cNvSpPr>
            <a:spLocks noChangeArrowheads="1"/>
          </p:cNvSpPr>
          <p:nvPr/>
        </p:nvSpPr>
        <p:spPr bwMode="auto">
          <a:xfrm>
            <a:off x="3466894" y="705948"/>
            <a:ext cx="1590452" cy="1261453"/>
          </a:xfrm>
          <a:prstGeom prst="cloudCallout">
            <a:avLst>
              <a:gd name="adj1" fmla="val -24920"/>
              <a:gd name="adj2" fmla="val 66149"/>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sz="2000" dirty="0">
                <a:latin typeface="メイリオ" panose="020B0604030504040204" pitchFamily="50" charset="-128"/>
                <a:ea typeface="メイリオ" panose="020B0604030504040204" pitchFamily="50" charset="-128"/>
              </a:rPr>
              <a:t>どこが、いいのかな</a:t>
            </a:r>
          </a:p>
        </p:txBody>
      </p:sp>
      <p:sp>
        <p:nvSpPr>
          <p:cNvPr id="25610" name="AutoShape 17"/>
          <p:cNvSpPr>
            <a:spLocks noChangeArrowheads="1"/>
          </p:cNvSpPr>
          <p:nvPr/>
        </p:nvSpPr>
        <p:spPr bwMode="auto">
          <a:xfrm>
            <a:off x="4471988" y="2497138"/>
            <a:ext cx="434975" cy="522287"/>
          </a:xfrm>
          <a:prstGeom prst="rightArrow">
            <a:avLst>
              <a:gd name="adj1" fmla="val 50148"/>
              <a:gd name="adj2" fmla="val 44889"/>
            </a:avLst>
          </a:prstGeom>
          <a:solidFill>
            <a:srgbClr val="0000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25611" name="AutoShape 18"/>
          <p:cNvSpPr>
            <a:spLocks noChangeArrowheads="1"/>
          </p:cNvSpPr>
          <p:nvPr/>
        </p:nvSpPr>
        <p:spPr bwMode="auto">
          <a:xfrm>
            <a:off x="7100886" y="758901"/>
            <a:ext cx="1723072" cy="623887"/>
          </a:xfrm>
          <a:prstGeom prst="wedgeRectCallout">
            <a:avLst>
              <a:gd name="adj1" fmla="val 7713"/>
              <a:gd name="adj2" fmla="val 126843"/>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sz="2000" dirty="0">
                <a:latin typeface="メイリオ" panose="020B0604030504040204" pitchFamily="50" charset="-128"/>
                <a:ea typeface="メイリオ" panose="020B0604030504040204" pitchFamily="50" charset="-128"/>
              </a:rPr>
              <a:t>じゃあ、私も買います</a:t>
            </a:r>
          </a:p>
        </p:txBody>
      </p:sp>
      <p:sp>
        <p:nvSpPr>
          <p:cNvPr id="25612" name="AutoShape 19"/>
          <p:cNvSpPr>
            <a:spLocks noChangeArrowheads="1"/>
          </p:cNvSpPr>
          <p:nvPr/>
        </p:nvSpPr>
        <p:spPr bwMode="auto">
          <a:xfrm>
            <a:off x="5429567" y="1250924"/>
            <a:ext cx="1534160" cy="633617"/>
          </a:xfrm>
          <a:prstGeom prst="wedgeRectCallout">
            <a:avLst>
              <a:gd name="adj1" fmla="val 37112"/>
              <a:gd name="adj2" fmla="val 90308"/>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sz="2000" dirty="0">
                <a:latin typeface="メイリオ" panose="020B0604030504040204" pitchFamily="50" charset="-128"/>
                <a:ea typeface="メイリオ" panose="020B0604030504040204" pitchFamily="50" charset="-128"/>
              </a:rPr>
              <a:t>どうぞ</a:t>
            </a:r>
            <a:r>
              <a:rPr lang="ja-JP" altLang="en-US" sz="2000" dirty="0" smtClean="0">
                <a:latin typeface="メイリオ" panose="020B0604030504040204" pitchFamily="50" charset="-128"/>
                <a:ea typeface="メイリオ" panose="020B0604030504040204" pitchFamily="50" charset="-128"/>
              </a:rPr>
              <a:t>、</a:t>
            </a:r>
            <a:r>
              <a:rPr lang="en-US" altLang="ja-JP" sz="2000" dirty="0" smtClean="0">
                <a:latin typeface="メイリオ" panose="020B0604030504040204" pitchFamily="50" charset="-128"/>
                <a:ea typeface="メイリオ" panose="020B0604030504040204" pitchFamily="50" charset="-128"/>
              </a:rPr>
              <a:t/>
            </a:r>
            <a:br>
              <a:rPr lang="en-US" altLang="ja-JP"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どうぞ</a:t>
            </a:r>
            <a:endParaRPr lang="ja-JP" altLang="en-US" sz="2000" dirty="0">
              <a:latin typeface="メイリオ" panose="020B0604030504040204" pitchFamily="50" charset="-128"/>
              <a:ea typeface="メイリオ" panose="020B0604030504040204" pitchFamily="50" charset="-128"/>
            </a:endParaRPr>
          </a:p>
        </p:txBody>
      </p:sp>
      <p:sp>
        <p:nvSpPr>
          <p:cNvPr id="25613" name="Text Box 20"/>
          <p:cNvSpPr txBox="1">
            <a:spLocks noChangeArrowheads="1"/>
          </p:cNvSpPr>
          <p:nvPr/>
        </p:nvSpPr>
        <p:spPr bwMode="auto">
          <a:xfrm>
            <a:off x="165418" y="4094480"/>
            <a:ext cx="3916680" cy="2554545"/>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b="1" dirty="0">
                <a:solidFill>
                  <a:srgbClr val="FF0000"/>
                </a:solidFill>
                <a:latin typeface="メイリオ" panose="020B0604030504040204" pitchFamily="50" charset="-128"/>
                <a:ea typeface="メイリオ" panose="020B0604030504040204" pitchFamily="50" charset="-128"/>
              </a:rPr>
              <a:t>バンドワゴン効果</a:t>
            </a:r>
            <a:r>
              <a:rPr lang="ja-JP" altLang="en-US" sz="2000" dirty="0">
                <a:latin typeface="メイリオ" panose="020B0604030504040204" pitchFamily="50" charset="-128"/>
                <a:ea typeface="メイリオ" panose="020B0604030504040204" pitchFamily="50" charset="-128"/>
              </a:rPr>
              <a:t/>
            </a:r>
            <a:br>
              <a:rPr lang="ja-JP" altLang="en-US" sz="2000" dirty="0">
                <a:latin typeface="メイリオ" panose="020B0604030504040204" pitchFamily="50" charset="-128"/>
                <a:ea typeface="メイリオ" panose="020B0604030504040204" pitchFamily="50" charset="-128"/>
              </a:rPr>
            </a:br>
            <a:r>
              <a:rPr lang="ja-JP" altLang="ja-JP" sz="2000" dirty="0">
                <a:latin typeface="メイリオ" panose="020B0604030504040204" pitchFamily="50" charset="-128"/>
                <a:ea typeface="メイリオ" panose="020B0604030504040204" pitchFamily="50" charset="-128"/>
              </a:rPr>
              <a:t>人は、仲間外れにされたくない、嫌われたくない、同じ価値観を持っていると示しておきたい、という心理が働きます。そして、人は自分と違う大勢の相手と一緒の時、大勢の相手の価値観に合わせる傾向がある。</a:t>
            </a:r>
            <a:endParaRPr lang="ja-JP" altLang="en-US" sz="2000" dirty="0">
              <a:latin typeface="メイリオ" panose="020B0604030504040204" pitchFamily="50" charset="-128"/>
              <a:ea typeface="メイリオ" panose="020B0604030504040204" pitchFamily="50" charset="-128"/>
            </a:endParaRPr>
          </a:p>
        </p:txBody>
      </p:sp>
      <p:sp>
        <p:nvSpPr>
          <p:cNvPr id="25614" name="Text Box 21"/>
          <p:cNvSpPr txBox="1">
            <a:spLocks noChangeArrowheads="1"/>
          </p:cNvSpPr>
          <p:nvPr/>
        </p:nvSpPr>
        <p:spPr bwMode="auto">
          <a:xfrm>
            <a:off x="4394724" y="4353129"/>
            <a:ext cx="4292076" cy="2246769"/>
          </a:xfrm>
          <a:prstGeom prst="rect">
            <a:avLst/>
          </a:prstGeom>
          <a:solidFill>
            <a:srgbClr val="CCFF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2000" dirty="0">
                <a:latin typeface="メイリオ" panose="020B0604030504040204" pitchFamily="50" charset="-128"/>
                <a:ea typeface="メイリオ" panose="020B0604030504040204" pitchFamily="50" charset="-128"/>
              </a:rPr>
              <a:t>SF(</a:t>
            </a:r>
            <a:r>
              <a:rPr lang="ja-JP" altLang="en-US" sz="2000" dirty="0">
                <a:latin typeface="メイリオ" panose="020B0604030504040204" pitchFamily="50" charset="-128"/>
                <a:ea typeface="メイリオ" panose="020B0604030504040204" pitchFamily="50" charset="-128"/>
              </a:rPr>
              <a:t>催眠</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商法やキャッチセールスなどでサクラや他の大勢の参加者が購入することによって、つられて購買する手法として使われます。</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どうしても、大勢の人が行動すると、それと同様な行動をとりたくなります。</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9" name="Picture 15" descr="A14A_生徒B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0950" y="729722"/>
            <a:ext cx="3912896" cy="3421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6" name="スライド番号プレースホルダー 3"/>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B4BF2870-4501-47DC-85C7-20CB25F4408F}" type="slidenum">
              <a:rPr kumimoji="0" lang="en-US" altLang="ja-JP" sz="1400"/>
              <a:pPr/>
              <a:t>27</a:t>
            </a:fld>
            <a:endParaRPr kumimoji="0" lang="en-US" altLang="ja-JP" sz="1400"/>
          </a:p>
        </p:txBody>
      </p:sp>
      <p:sp>
        <p:nvSpPr>
          <p:cNvPr id="26627" name="Text Box 2"/>
          <p:cNvSpPr txBox="1">
            <a:spLocks noChangeArrowheads="1"/>
          </p:cNvSpPr>
          <p:nvPr/>
        </p:nvSpPr>
        <p:spPr bwMode="auto">
          <a:xfrm>
            <a:off x="341313" y="188913"/>
            <a:ext cx="834548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800" dirty="0">
                <a:latin typeface="メイリオ" panose="020B0604030504040204" pitchFamily="50" charset="-128"/>
                <a:ea typeface="メイリオ" panose="020B0604030504040204" pitchFamily="50" charset="-128"/>
              </a:rPr>
              <a:t>楽しい時はどんどん買おう</a:t>
            </a:r>
          </a:p>
        </p:txBody>
      </p:sp>
      <p:sp>
        <p:nvSpPr>
          <p:cNvPr id="26628" name="Text Box 14"/>
          <p:cNvSpPr txBox="1">
            <a:spLocks noChangeArrowheads="1"/>
          </p:cNvSpPr>
          <p:nvPr/>
        </p:nvSpPr>
        <p:spPr bwMode="auto">
          <a:xfrm>
            <a:off x="286068" y="3985279"/>
            <a:ext cx="3920171" cy="2246769"/>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b="1" dirty="0">
                <a:solidFill>
                  <a:srgbClr val="FF0000"/>
                </a:solidFill>
                <a:latin typeface="メイリオ" panose="020B0604030504040204" pitchFamily="50" charset="-128"/>
                <a:ea typeface="メイリオ" panose="020B0604030504040204" pitchFamily="50" charset="-128"/>
              </a:rPr>
              <a:t>気分一致性効果</a:t>
            </a:r>
            <a:r>
              <a:rPr lang="ja-JP" altLang="en-US" sz="2000" dirty="0">
                <a:latin typeface="メイリオ" panose="020B0604030504040204" pitchFamily="50" charset="-128"/>
                <a:ea typeface="メイリオ" panose="020B0604030504040204" pitchFamily="50" charset="-128"/>
              </a:rPr>
              <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良い気分のときには良い情報が、悪い気分のときには悪い情報が、その人の経験記憶や判断に沿って選択され、結果として物事の捉え方が気分に影響されて変化しているという心理現象のこと 。</a:t>
            </a:r>
          </a:p>
        </p:txBody>
      </p:sp>
      <p:sp>
        <p:nvSpPr>
          <p:cNvPr id="26630" name="AutoShape 16"/>
          <p:cNvSpPr>
            <a:spLocks noChangeArrowheads="1"/>
          </p:cNvSpPr>
          <p:nvPr/>
        </p:nvSpPr>
        <p:spPr bwMode="auto">
          <a:xfrm>
            <a:off x="0" y="727075"/>
            <a:ext cx="2265363" cy="1292225"/>
          </a:xfrm>
          <a:prstGeom prst="wedgeEllipseCallout">
            <a:avLst>
              <a:gd name="adj1" fmla="val 65644"/>
              <a:gd name="adj2" fmla="val 1106"/>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sz="2000" dirty="0">
                <a:latin typeface="メイリオ" panose="020B0604030504040204" pitchFamily="50" charset="-128"/>
                <a:ea typeface="メイリオ" panose="020B0604030504040204" pitchFamily="50" charset="-128"/>
              </a:rPr>
              <a:t>みんな～。楽しんでいるか</a:t>
            </a:r>
            <a:r>
              <a:rPr lang="en-US" altLang="ja-JP" sz="2000" dirty="0">
                <a:latin typeface="メイリオ" panose="020B0604030504040204" pitchFamily="50" charset="-128"/>
                <a:ea typeface="メイリオ" panose="020B0604030504040204" pitchFamily="50" charset="-128"/>
              </a:rPr>
              <a:t>! Yeah!</a:t>
            </a:r>
          </a:p>
        </p:txBody>
      </p:sp>
      <p:sp>
        <p:nvSpPr>
          <p:cNvPr id="26631" name="AutoShape 17"/>
          <p:cNvSpPr>
            <a:spLocks noChangeArrowheads="1"/>
          </p:cNvSpPr>
          <p:nvPr/>
        </p:nvSpPr>
        <p:spPr bwMode="auto">
          <a:xfrm>
            <a:off x="0" y="2155825"/>
            <a:ext cx="2301876" cy="1292225"/>
          </a:xfrm>
          <a:prstGeom prst="wedgeEllipseCallout">
            <a:avLst>
              <a:gd name="adj1" fmla="val 62255"/>
              <a:gd name="adj2" fmla="val -56019"/>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lgn="ctr" eaLnBrk="1" hangingPunct="1"/>
            <a:r>
              <a:rPr lang="ja-JP" altLang="en-US" sz="2000">
                <a:latin typeface="メイリオ" panose="020B0604030504040204" pitchFamily="50" charset="-128"/>
                <a:ea typeface="メイリオ" panose="020B0604030504040204" pitchFamily="50" charset="-128"/>
              </a:rPr>
              <a:t>みんな～。どんどん買うぞ</a:t>
            </a:r>
            <a:r>
              <a:rPr lang="en-US" altLang="ja-JP" sz="2000">
                <a:latin typeface="メイリオ" panose="020B0604030504040204" pitchFamily="50" charset="-128"/>
                <a:ea typeface="メイリオ" panose="020B0604030504040204" pitchFamily="50" charset="-128"/>
              </a:rPr>
              <a:t>! Yeah!</a:t>
            </a:r>
          </a:p>
        </p:txBody>
      </p:sp>
      <p:sp>
        <p:nvSpPr>
          <p:cNvPr id="26632" name="AutoShape 18"/>
          <p:cNvSpPr>
            <a:spLocks noChangeArrowheads="1"/>
          </p:cNvSpPr>
          <p:nvPr/>
        </p:nvSpPr>
        <p:spPr bwMode="auto">
          <a:xfrm>
            <a:off x="6184900" y="188913"/>
            <a:ext cx="2338388" cy="1339850"/>
          </a:xfrm>
          <a:prstGeom prst="wedgeEllipseCallout">
            <a:avLst>
              <a:gd name="adj1" fmla="val -53806"/>
              <a:gd name="adj2" fmla="val 41491"/>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latin typeface="メイリオ" panose="020B0604030504040204" pitchFamily="50" charset="-128"/>
                <a:ea typeface="メイリオ" panose="020B0604030504040204" pitchFamily="50" charset="-128"/>
              </a:rPr>
              <a:t>Yeah! </a:t>
            </a:r>
            <a:r>
              <a:rPr lang="ja-JP" altLang="en-US">
                <a:latin typeface="メイリオ" panose="020B0604030504040204" pitchFamily="50" charset="-128"/>
                <a:ea typeface="メイリオ" panose="020B0604030504040204" pitchFamily="50" charset="-128"/>
              </a:rPr>
              <a:t>どんどん買うよ</a:t>
            </a:r>
            <a:r>
              <a:rPr lang="en-US" altLang="ja-JP">
                <a:latin typeface="メイリオ" panose="020B0604030504040204" pitchFamily="50" charset="-128"/>
                <a:ea typeface="メイリオ" panose="020B0604030504040204" pitchFamily="50" charset="-128"/>
              </a:rPr>
              <a:t>!!!!!</a:t>
            </a:r>
          </a:p>
        </p:txBody>
      </p:sp>
      <p:sp>
        <p:nvSpPr>
          <p:cNvPr id="26633" name="AutoShape 19"/>
          <p:cNvSpPr>
            <a:spLocks noChangeArrowheads="1"/>
          </p:cNvSpPr>
          <p:nvPr/>
        </p:nvSpPr>
        <p:spPr bwMode="auto">
          <a:xfrm>
            <a:off x="6337300" y="341313"/>
            <a:ext cx="2338388" cy="1339850"/>
          </a:xfrm>
          <a:prstGeom prst="wedgeEllipseCallout">
            <a:avLst>
              <a:gd name="adj1" fmla="val -54519"/>
              <a:gd name="adj2" fmla="val 45745"/>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latin typeface="メイリオ" panose="020B0604030504040204" pitchFamily="50" charset="-128"/>
                <a:ea typeface="メイリオ" panose="020B0604030504040204" pitchFamily="50" charset="-128"/>
              </a:rPr>
              <a:t>Yeah! </a:t>
            </a:r>
            <a:r>
              <a:rPr lang="ja-JP" altLang="en-US">
                <a:latin typeface="メイリオ" panose="020B0604030504040204" pitchFamily="50" charset="-128"/>
                <a:ea typeface="メイリオ" panose="020B0604030504040204" pitchFamily="50" charset="-128"/>
              </a:rPr>
              <a:t>どんどん買うよ</a:t>
            </a:r>
            <a:r>
              <a:rPr lang="en-US" altLang="ja-JP">
                <a:latin typeface="メイリオ" panose="020B0604030504040204" pitchFamily="50" charset="-128"/>
                <a:ea typeface="メイリオ" panose="020B0604030504040204" pitchFamily="50" charset="-128"/>
              </a:rPr>
              <a:t>!!!!!</a:t>
            </a:r>
          </a:p>
        </p:txBody>
      </p:sp>
      <p:sp>
        <p:nvSpPr>
          <p:cNvPr id="26634" name="AutoShape 20"/>
          <p:cNvSpPr>
            <a:spLocks noChangeArrowheads="1"/>
          </p:cNvSpPr>
          <p:nvPr/>
        </p:nvSpPr>
        <p:spPr bwMode="auto">
          <a:xfrm>
            <a:off x="6459538" y="565150"/>
            <a:ext cx="2338387" cy="1339850"/>
          </a:xfrm>
          <a:prstGeom prst="wedgeEllipseCallout">
            <a:avLst>
              <a:gd name="adj1" fmla="val -50870"/>
              <a:gd name="adj2" fmla="val 40273"/>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000" dirty="0">
                <a:latin typeface="メイリオ" panose="020B0604030504040204" pitchFamily="50" charset="-128"/>
                <a:ea typeface="メイリオ" panose="020B0604030504040204" pitchFamily="50" charset="-128"/>
              </a:rPr>
              <a:t>Yeah! </a:t>
            </a:r>
            <a:r>
              <a:rPr lang="ja-JP" altLang="en-US" sz="2000" dirty="0">
                <a:latin typeface="メイリオ" panose="020B0604030504040204" pitchFamily="50" charset="-128"/>
                <a:ea typeface="メイリオ" panose="020B0604030504040204" pitchFamily="50" charset="-128"/>
              </a:rPr>
              <a:t>どんどん買うよ</a:t>
            </a:r>
            <a:r>
              <a:rPr lang="en-US" altLang="ja-JP" sz="2000" dirty="0">
                <a:latin typeface="メイリオ" panose="020B0604030504040204" pitchFamily="50" charset="-128"/>
                <a:ea typeface="メイリオ" panose="020B0604030504040204" pitchFamily="50" charset="-128"/>
              </a:rPr>
              <a:t>!!!!!</a:t>
            </a:r>
          </a:p>
        </p:txBody>
      </p:sp>
      <p:pic>
        <p:nvPicPr>
          <p:cNvPr id="26635" name="Picture 21" descr="A14A_教師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57268" y="3609976"/>
            <a:ext cx="1549400" cy="2411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6" name="AutoShape 23"/>
          <p:cNvSpPr>
            <a:spLocks noChangeArrowheads="1"/>
          </p:cNvSpPr>
          <p:nvPr/>
        </p:nvSpPr>
        <p:spPr bwMode="auto">
          <a:xfrm>
            <a:off x="4728369" y="4142106"/>
            <a:ext cx="2778125" cy="1726882"/>
          </a:xfrm>
          <a:prstGeom prst="wedgeRectCallout">
            <a:avLst>
              <a:gd name="adj1" fmla="val 58597"/>
              <a:gd name="adj2" fmla="val -34421"/>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smtClean="0">
                <a:latin typeface="メイリオ" panose="020B0604030504040204" pitchFamily="50" charset="-128"/>
                <a:ea typeface="メイリオ" panose="020B0604030504040204" pitchFamily="50" charset="-128"/>
              </a:rPr>
              <a:t>問題</a:t>
            </a:r>
            <a:r>
              <a:rPr lang="ja-JP" altLang="en-US" sz="2000" dirty="0">
                <a:latin typeface="メイリオ" panose="020B0604030504040204" pitchFamily="50" charset="-128"/>
                <a:ea typeface="メイリオ" panose="020B0604030504040204" pitchFamily="50" charset="-128"/>
              </a:rPr>
              <a:t>商法</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催眠商法</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では、人が集まった時に気分よく興奮させてから、購入の話を進める手口も使われます。</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スライド番号プレースホルダー 3"/>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F44DE671-2C64-4087-9C49-2CE9CE759A65}" type="slidenum">
              <a:rPr kumimoji="0" lang="en-US" altLang="ja-JP" sz="1400"/>
              <a:pPr/>
              <a:t>28</a:t>
            </a:fld>
            <a:endParaRPr kumimoji="0" lang="en-US" altLang="ja-JP" sz="1400"/>
          </a:p>
        </p:txBody>
      </p:sp>
      <p:sp>
        <p:nvSpPr>
          <p:cNvPr id="27651" name="Text Box 2"/>
          <p:cNvSpPr txBox="1">
            <a:spLocks noChangeArrowheads="1"/>
          </p:cNvSpPr>
          <p:nvPr/>
        </p:nvSpPr>
        <p:spPr bwMode="auto">
          <a:xfrm>
            <a:off x="1189038" y="350838"/>
            <a:ext cx="6403975" cy="523220"/>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pPr>
            <a:r>
              <a:rPr lang="ja-JP" altLang="en-US" sz="2800" dirty="0">
                <a:latin typeface="メイリオ" panose="020B0604030504040204" pitchFamily="50" charset="-128"/>
                <a:ea typeface="メイリオ" panose="020B0604030504040204" pitchFamily="50" charset="-128"/>
              </a:rPr>
              <a:t>どうしたら、だまされないか</a:t>
            </a:r>
            <a:r>
              <a:rPr lang="en-US" altLang="ja-JP" sz="2800" dirty="0">
                <a:latin typeface="メイリオ" panose="020B0604030504040204" pitchFamily="50" charset="-128"/>
                <a:ea typeface="メイリオ" panose="020B0604030504040204" pitchFamily="50" charset="-128"/>
              </a:rPr>
              <a:t>?</a:t>
            </a:r>
          </a:p>
        </p:txBody>
      </p:sp>
      <p:sp>
        <p:nvSpPr>
          <p:cNvPr id="27652" name="Text Box 5"/>
          <p:cNvSpPr txBox="1">
            <a:spLocks noChangeArrowheads="1"/>
          </p:cNvSpPr>
          <p:nvPr/>
        </p:nvSpPr>
        <p:spPr bwMode="auto">
          <a:xfrm>
            <a:off x="431800" y="1141730"/>
            <a:ext cx="4714875" cy="4893647"/>
          </a:xfrm>
          <a:prstGeom prst="rect">
            <a:avLst/>
          </a:prstGeom>
          <a:solidFill>
            <a:srgbClr val="CCFF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en-US" altLang="ja-JP" sz="2400" b="1" dirty="0">
                <a:latin typeface="メイリオ" panose="020B0604030504040204" pitchFamily="50" charset="-128"/>
                <a:ea typeface="メイリオ" panose="020B0604030504040204" pitchFamily="50" charset="-128"/>
              </a:rPr>
              <a:t>1. </a:t>
            </a:r>
            <a:r>
              <a:rPr lang="ja-JP" altLang="en-US" sz="2400" b="1" dirty="0">
                <a:latin typeface="メイリオ" panose="020B0604030504040204" pitchFamily="50" charset="-128"/>
                <a:ea typeface="メイリオ" panose="020B0604030504040204" pitchFamily="50" charset="-128"/>
              </a:rPr>
              <a:t>理性で手口を理解</a:t>
            </a:r>
            <a:r>
              <a:rPr lang="ja-JP" altLang="en-US" sz="2400" dirty="0">
                <a:latin typeface="メイリオ" panose="020B0604030504040204" pitchFamily="50" charset="-128"/>
                <a:ea typeface="メイリオ" panose="020B0604030504040204" pitchFamily="50" charset="-128"/>
              </a:rPr>
              <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　個々の詐欺・問題商法の最新の手口を知る。</a:t>
            </a:r>
            <a:br>
              <a:rPr lang="ja-JP" altLang="en-US" sz="2400" dirty="0">
                <a:latin typeface="メイリオ" panose="020B0604030504040204" pitchFamily="50" charset="-128"/>
                <a:ea typeface="メイリオ" panose="020B0604030504040204" pitchFamily="50" charset="-128"/>
              </a:rPr>
            </a:br>
            <a:r>
              <a:rPr lang="en-US" altLang="ja-JP" sz="2400" b="1" dirty="0">
                <a:latin typeface="メイリオ" panose="020B0604030504040204" pitchFamily="50" charset="-128"/>
                <a:ea typeface="メイリオ" panose="020B0604030504040204" pitchFamily="50" charset="-128"/>
              </a:rPr>
              <a:t>2. </a:t>
            </a:r>
            <a:r>
              <a:rPr lang="ja-JP" altLang="en-US" sz="2400" b="1" dirty="0">
                <a:latin typeface="メイリオ" panose="020B0604030504040204" pitchFamily="50" charset="-128"/>
                <a:ea typeface="メイリオ" panose="020B0604030504040204" pitchFamily="50" charset="-128"/>
              </a:rPr>
              <a:t>理性で原理を理解</a:t>
            </a:r>
            <a:r>
              <a:rPr lang="ja-JP" altLang="en-US" sz="2400" dirty="0">
                <a:latin typeface="メイリオ" panose="020B0604030504040204" pitchFamily="50" charset="-128"/>
                <a:ea typeface="メイリオ" panose="020B0604030504040204" pitchFamily="50" charset="-128"/>
              </a:rPr>
              <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　本授業の内容</a:t>
            </a:r>
            <a:br>
              <a:rPr lang="ja-JP" altLang="en-US" sz="2400" dirty="0">
                <a:latin typeface="メイリオ" panose="020B0604030504040204" pitchFamily="50" charset="-128"/>
                <a:ea typeface="メイリオ" panose="020B0604030504040204" pitchFamily="50" charset="-128"/>
              </a:rPr>
            </a:br>
            <a:r>
              <a:rPr lang="en-US" altLang="ja-JP" sz="2400" b="1" dirty="0">
                <a:latin typeface="メイリオ" panose="020B0604030504040204" pitchFamily="50" charset="-128"/>
                <a:ea typeface="メイリオ" panose="020B0604030504040204" pitchFamily="50" charset="-128"/>
              </a:rPr>
              <a:t>3. </a:t>
            </a:r>
            <a:r>
              <a:rPr lang="ja-JP" altLang="en-US" sz="2400" b="1" dirty="0">
                <a:latin typeface="メイリオ" panose="020B0604030504040204" pitchFamily="50" charset="-128"/>
                <a:ea typeface="メイリオ" panose="020B0604030504040204" pitchFamily="50" charset="-128"/>
              </a:rPr>
              <a:t>体で理解 </a:t>
            </a:r>
            <a:r>
              <a:rPr lang="en-US" altLang="ja-JP" sz="2400" b="1" dirty="0">
                <a:latin typeface="メイリオ" panose="020B0604030504040204" pitchFamily="50" charset="-128"/>
                <a:ea typeface="メイリオ" panose="020B0604030504040204" pitchFamily="50" charset="-128"/>
              </a:rPr>
              <a:t>(</a:t>
            </a:r>
            <a:r>
              <a:rPr lang="ja-JP" altLang="en-US" sz="2400" b="1" dirty="0">
                <a:latin typeface="メイリオ" panose="020B0604030504040204" pitchFamily="50" charset="-128"/>
                <a:ea typeface="メイリオ" panose="020B0604030504040204" pitchFamily="50" charset="-128"/>
              </a:rPr>
              <a:t>免疫をつける</a:t>
            </a:r>
            <a:r>
              <a:rPr lang="en-US" altLang="ja-JP" sz="2400" b="1" dirty="0">
                <a:latin typeface="メイリオ" panose="020B0604030504040204" pitchFamily="50" charset="-128"/>
                <a:ea typeface="メイリオ" panose="020B0604030504040204" pitchFamily="50" charset="-128"/>
              </a:rPr>
              <a:t>)</a:t>
            </a:r>
            <a:br>
              <a:rPr lang="en-US" altLang="ja-JP" sz="2400" b="1"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　友達・家族で対応策を考える。</a:t>
            </a:r>
            <a:br>
              <a:rPr lang="ja-JP" altLang="en-US"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　友達・家族でロールプレイング</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実際やりとりを劇で体験</a:t>
            </a:r>
            <a:r>
              <a:rPr lang="en-US" altLang="ja-JP" sz="2400" dirty="0">
                <a:latin typeface="メイリオ" panose="020B0604030504040204" pitchFamily="50" charset="-128"/>
                <a:ea typeface="メイリオ" panose="020B0604030504040204" pitchFamily="50" charset="-128"/>
              </a:rPr>
              <a:t>)</a:t>
            </a:r>
            <a:br>
              <a:rPr lang="en-US" altLang="ja-JP" sz="2400" dirty="0">
                <a:latin typeface="メイリオ" panose="020B0604030504040204" pitchFamily="50" charset="-128"/>
                <a:ea typeface="メイリオ" panose="020B0604030504040204" pitchFamily="50" charset="-128"/>
              </a:rPr>
            </a:br>
            <a:r>
              <a:rPr lang="en-US" altLang="ja-JP" sz="2400" b="1" dirty="0">
                <a:latin typeface="メイリオ" panose="020B0604030504040204" pitchFamily="50" charset="-128"/>
                <a:ea typeface="メイリオ" panose="020B0604030504040204" pitchFamily="50" charset="-128"/>
              </a:rPr>
              <a:t>4. </a:t>
            </a:r>
            <a:r>
              <a:rPr lang="ja-JP" altLang="en-US" sz="2400" b="1" dirty="0">
                <a:latin typeface="メイリオ" panose="020B0604030504040204" pitchFamily="50" charset="-128"/>
                <a:ea typeface="メイリオ" panose="020B0604030504040204" pitchFamily="50" charset="-128"/>
              </a:rPr>
              <a:t>理性を失った時の、理性を取り戻すキーを身の回りに用意する</a:t>
            </a:r>
            <a:r>
              <a:rPr lang="ja-JP" altLang="en-US" sz="2400" b="1" dirty="0" smtClean="0">
                <a:latin typeface="メイリオ" panose="020B0604030504040204" pitchFamily="50" charset="-128"/>
                <a:ea typeface="メイリオ" panose="020B0604030504040204" pitchFamily="50" charset="-128"/>
              </a:rPr>
              <a:t>。</a:t>
            </a:r>
            <a:r>
              <a:rPr lang="ja-JP" altLang="en-US" sz="2400" b="1" dirty="0" smtClean="0">
                <a:solidFill>
                  <a:srgbClr val="FF0000"/>
                </a:solidFill>
                <a:latin typeface="メイリオ" panose="020B0604030504040204" pitchFamily="50" charset="-128"/>
                <a:ea typeface="メイリオ" panose="020B0604030504040204" pitchFamily="50" charset="-128"/>
              </a:rPr>
              <a:t>例</a:t>
            </a:r>
            <a:r>
              <a:rPr lang="en-US" altLang="ja-JP" sz="2400" b="1" dirty="0" smtClean="0">
                <a:solidFill>
                  <a:srgbClr val="FF0000"/>
                </a:solidFill>
                <a:latin typeface="メイリオ" panose="020B0604030504040204" pitchFamily="50" charset="-128"/>
                <a:ea typeface="メイリオ" panose="020B0604030504040204" pitchFamily="50" charset="-128"/>
              </a:rPr>
              <a:t>: </a:t>
            </a:r>
            <a:r>
              <a:rPr lang="ja-JP" altLang="en-US" sz="2400" b="1" dirty="0" smtClean="0">
                <a:solidFill>
                  <a:srgbClr val="FF0000"/>
                </a:solidFill>
                <a:latin typeface="メイリオ" panose="020B0604030504040204" pitchFamily="50" charset="-128"/>
                <a:ea typeface="メイリオ" panose="020B0604030504040204" pitchFamily="50" charset="-128"/>
              </a:rPr>
              <a:t>時計や、スマホのアクセサリー、財布の中のなんか等</a:t>
            </a:r>
            <a:endParaRPr lang="ja-JP" altLang="en-US" sz="2400" dirty="0">
              <a:solidFill>
                <a:srgbClr val="FF0000"/>
              </a:solidFill>
              <a:latin typeface="メイリオ" panose="020B0604030504040204" pitchFamily="50" charset="-128"/>
              <a:ea typeface="メイリオ" panose="020B0604030504040204" pitchFamily="50" charset="-128"/>
            </a:endParaRPr>
          </a:p>
        </p:txBody>
      </p:sp>
      <p:pic>
        <p:nvPicPr>
          <p:cNvPr id="27653" name="Picture 7" descr="A14A5_教師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1640" y="1323044"/>
            <a:ext cx="2983548" cy="471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3"/>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DBD7EFA7-F942-48C7-9DBE-0B2D1272C4FC}" type="slidenum">
              <a:rPr kumimoji="0" lang="en-US" altLang="ja-JP" sz="1400"/>
              <a:pPr/>
              <a:t>3</a:t>
            </a:fld>
            <a:endParaRPr kumimoji="0" lang="en-US" altLang="ja-JP" sz="1400"/>
          </a:p>
        </p:txBody>
      </p:sp>
      <p:pic>
        <p:nvPicPr>
          <p:cNvPr id="4099" name="Picture 229" descr="A14A_教師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1150" y="4640262"/>
            <a:ext cx="1524000" cy="202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Text Box 2"/>
          <p:cNvSpPr txBox="1">
            <a:spLocks noChangeArrowheads="1"/>
          </p:cNvSpPr>
          <p:nvPr/>
        </p:nvSpPr>
        <p:spPr bwMode="auto">
          <a:xfrm>
            <a:off x="320675" y="229414"/>
            <a:ext cx="648716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800" dirty="0">
                <a:latin typeface="メイリオ" panose="020B0604030504040204" pitchFamily="50" charset="-128"/>
                <a:ea typeface="メイリオ" panose="020B0604030504040204" pitchFamily="50" charset="-128"/>
              </a:rPr>
              <a:t>だまされる詐欺・問題商法・トラブル</a:t>
            </a:r>
          </a:p>
        </p:txBody>
      </p:sp>
      <p:graphicFrame>
        <p:nvGraphicFramePr>
          <p:cNvPr id="16618" name="Group 234"/>
          <p:cNvGraphicFramePr>
            <a:graphicFrameLocks noGrp="1"/>
          </p:cNvGraphicFramePr>
          <p:nvPr>
            <p:extLst>
              <p:ext uri="{D42A27DB-BD31-4B8C-83A1-F6EECF244321}">
                <p14:modId xmlns:p14="http://schemas.microsoft.com/office/powerpoint/2010/main" val="295169507"/>
              </p:ext>
            </p:extLst>
          </p:nvPr>
        </p:nvGraphicFramePr>
        <p:xfrm>
          <a:off x="320675" y="712788"/>
          <a:ext cx="8366125" cy="4023360"/>
        </p:xfrm>
        <a:graphic>
          <a:graphicData uri="http://schemas.openxmlformats.org/drawingml/2006/table">
            <a:tbl>
              <a:tblPr/>
              <a:tblGrid>
                <a:gridCol w="2559471">
                  <a:extLst>
                    <a:ext uri="{9D8B030D-6E8A-4147-A177-3AD203B41FA5}">
                      <a16:colId xmlns:a16="http://schemas.microsoft.com/office/drawing/2014/main" val="3386231105"/>
                    </a:ext>
                  </a:extLst>
                </a:gridCol>
                <a:gridCol w="2981433">
                  <a:extLst>
                    <a:ext uri="{9D8B030D-6E8A-4147-A177-3AD203B41FA5}">
                      <a16:colId xmlns:a16="http://schemas.microsoft.com/office/drawing/2014/main" val="708677994"/>
                    </a:ext>
                  </a:extLst>
                </a:gridCol>
                <a:gridCol w="2825221">
                  <a:extLst>
                    <a:ext uri="{9D8B030D-6E8A-4147-A177-3AD203B41FA5}">
                      <a16:colId xmlns:a16="http://schemas.microsoft.com/office/drawing/2014/main" val="1434065700"/>
                    </a:ext>
                  </a:extLst>
                </a:gridCol>
              </a:tblGrid>
              <a:tr h="20398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詐欺</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問題商法</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トラブル</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extLst>
                  <a:ext uri="{0D108BD9-81ED-4DB2-BD59-A6C34878D82A}">
                    <a16:rowId xmlns:a16="http://schemas.microsoft.com/office/drawing/2014/main" val="1789239022"/>
                  </a:ext>
                </a:extLst>
              </a:tr>
              <a:tr h="20398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オレオレ詐欺</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キャッチセールス</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口コミサイト</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867765627"/>
                  </a:ext>
                </a:extLst>
              </a:tr>
              <a:tr h="20398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架空請求詐欺</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SF(</a:t>
                      </a: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催眠</a:t>
                      </a:r>
                      <a:r>
                        <a:rPr kumimoji="1" lang="en-US" altLang="ja-JP"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a:t>
                      </a: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商法</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ペニーオークション</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865526950"/>
                  </a:ext>
                </a:extLst>
              </a:tr>
              <a:tr h="30539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融資保証金詐欺</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点検商法</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ソーシャルゲーム</a:t>
                      </a: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ネットゲーム</a:t>
                      </a: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540339295"/>
                  </a:ext>
                </a:extLst>
              </a:tr>
              <a:tr h="30539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還付金等詐欺</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キャッチセールス</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08968261"/>
                  </a:ext>
                </a:extLst>
              </a:tr>
              <a:tr h="30539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金融商品等取引</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資格講座商法</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インターネットショッピング</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785268135"/>
                  </a:ext>
                </a:extLst>
              </a:tr>
              <a:tr h="20398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ギャンブル必勝法情報</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内職・モニター商法</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047056650"/>
                  </a:ext>
                </a:extLst>
              </a:tr>
              <a:tr h="20398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異性との交際あっせん</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マルチ商法</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インターネットオークション</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82323130"/>
                  </a:ext>
                </a:extLst>
              </a:tr>
              <a:tr h="20398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フィシングサイト</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送り付け商法</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669340371"/>
                  </a:ext>
                </a:extLst>
              </a:tr>
              <a:tr h="20398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現物まがい商法</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097104341"/>
                  </a:ext>
                </a:extLst>
              </a:tr>
              <a:tr h="20398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サクラサイト</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599122390"/>
                  </a:ext>
                </a:extLst>
              </a:tr>
            </a:tbl>
          </a:graphicData>
        </a:graphic>
      </p:graphicFrame>
      <p:sp>
        <p:nvSpPr>
          <p:cNvPr id="4155" name="AutoShape 230"/>
          <p:cNvSpPr>
            <a:spLocks noChangeArrowheads="1"/>
          </p:cNvSpPr>
          <p:nvPr/>
        </p:nvSpPr>
        <p:spPr bwMode="auto">
          <a:xfrm>
            <a:off x="671513" y="5014119"/>
            <a:ext cx="5422900" cy="1469231"/>
          </a:xfrm>
          <a:prstGeom prst="wedgeRectCallout">
            <a:avLst>
              <a:gd name="adj1" fmla="val 60038"/>
              <a:gd name="adj2" fmla="val -13778"/>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800" dirty="0" smtClean="0">
                <a:latin typeface="メイリオ" panose="020B0604030504040204" pitchFamily="50" charset="-128"/>
                <a:ea typeface="メイリオ" panose="020B0604030504040204" pitchFamily="50" charset="-128"/>
              </a:rPr>
              <a:t>だまそう</a:t>
            </a:r>
            <a:r>
              <a:rPr lang="ja-JP" altLang="en-US" sz="1800" dirty="0">
                <a:latin typeface="メイリオ" panose="020B0604030504040204" pitchFamily="50" charset="-128"/>
                <a:ea typeface="メイリオ" panose="020B0604030504040204" pitchFamily="50" charset="-128"/>
              </a:rPr>
              <a:t>としている人</a:t>
            </a:r>
            <a:r>
              <a:rPr lang="ja-JP" altLang="en-US" sz="1800" dirty="0" smtClean="0">
                <a:latin typeface="メイリオ" panose="020B0604030504040204" pitchFamily="50" charset="-128"/>
                <a:ea typeface="メイリオ" panose="020B0604030504040204" pitchFamily="50" charset="-128"/>
              </a:rPr>
              <a:t>は、</a:t>
            </a:r>
            <a:r>
              <a:rPr lang="ja-JP" altLang="en-US" sz="1800" dirty="0">
                <a:latin typeface="メイリオ" panose="020B0604030504040204" pitchFamily="50" charset="-128"/>
                <a:ea typeface="メイリオ" panose="020B0604030504040204" pitchFamily="50" charset="-128"/>
              </a:rPr>
              <a:t>日々新しい手口を考えています。そのため、単に具体的な手口だけを覚えても新しい手口にひっかかることがあります。</a:t>
            </a:r>
            <a:br>
              <a:rPr lang="ja-JP" altLang="en-US" sz="1800" dirty="0">
                <a:latin typeface="メイリオ" panose="020B0604030504040204" pitchFamily="50" charset="-128"/>
                <a:ea typeface="メイリオ" panose="020B0604030504040204" pitchFamily="50" charset="-128"/>
              </a:rPr>
            </a:br>
            <a:r>
              <a:rPr lang="ja-JP" altLang="en-US" sz="1800" dirty="0">
                <a:latin typeface="メイリオ" panose="020B0604030504040204" pitchFamily="50" charset="-128"/>
                <a:ea typeface="メイリオ" panose="020B0604030504040204" pitchFamily="50" charset="-128"/>
              </a:rPr>
              <a:t>　これから、これらの根本にある、</a:t>
            </a:r>
            <a:r>
              <a:rPr lang="ja-JP" altLang="en-US" sz="1800" dirty="0">
                <a:solidFill>
                  <a:srgbClr val="FF0000"/>
                </a:solidFill>
                <a:latin typeface="メイリオ" panose="020B0604030504040204" pitchFamily="50" charset="-128"/>
                <a:ea typeface="メイリオ" panose="020B0604030504040204" pitchFamily="50" charset="-128"/>
              </a:rPr>
              <a:t>だまされる心</a:t>
            </a:r>
            <a:r>
              <a:rPr lang="ja-JP" altLang="en-US" sz="1800" dirty="0">
                <a:latin typeface="メイリオ" panose="020B0604030504040204" pitchFamily="50" charset="-128"/>
                <a:ea typeface="メイリオ" panose="020B0604030504040204" pitchFamily="50" charset="-128"/>
              </a:rPr>
              <a:t>について考えていきましょう。</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スライド番号プレースホルダー 3"/>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5E9486AE-35BA-4FED-A54C-2A27408919F1}" type="slidenum">
              <a:rPr kumimoji="0" lang="en-US" altLang="ja-JP" sz="1400"/>
              <a:pPr/>
              <a:t>4</a:t>
            </a:fld>
            <a:endParaRPr kumimoji="0" lang="en-US" altLang="ja-JP" sz="1400"/>
          </a:p>
        </p:txBody>
      </p:sp>
      <p:sp>
        <p:nvSpPr>
          <p:cNvPr id="5123" name="Text Box 2"/>
          <p:cNvSpPr txBox="1">
            <a:spLocks noChangeArrowheads="1"/>
          </p:cNvSpPr>
          <p:nvPr/>
        </p:nvSpPr>
        <p:spPr bwMode="auto">
          <a:xfrm>
            <a:off x="355600" y="187325"/>
            <a:ext cx="79152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800" dirty="0">
                <a:latin typeface="メイリオ" panose="020B0604030504040204" pitchFamily="50" charset="-128"/>
                <a:ea typeface="メイリオ" panose="020B0604030504040204" pitchFamily="50" charset="-128"/>
              </a:rPr>
              <a:t>あなたの「だまされ度」チェック</a:t>
            </a:r>
          </a:p>
        </p:txBody>
      </p:sp>
      <p:grpSp>
        <p:nvGrpSpPr>
          <p:cNvPr id="5124" name="Group 77"/>
          <p:cNvGrpSpPr>
            <a:grpSpLocks/>
          </p:cNvGrpSpPr>
          <p:nvPr/>
        </p:nvGrpSpPr>
        <p:grpSpPr bwMode="auto">
          <a:xfrm>
            <a:off x="466725" y="710545"/>
            <a:ext cx="3587750" cy="4760912"/>
            <a:chOff x="512" y="451"/>
            <a:chExt cx="2197" cy="2980"/>
          </a:xfrm>
        </p:grpSpPr>
        <p:pic>
          <p:nvPicPr>
            <p:cNvPr id="5128" name="Picture 75" descr="A14A_Ques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 y="451"/>
              <a:ext cx="2170" cy="2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9" name="Rectangle 76"/>
            <p:cNvSpPr>
              <a:spLocks noChangeArrowheads="1"/>
            </p:cNvSpPr>
            <p:nvPr/>
          </p:nvSpPr>
          <p:spPr bwMode="auto">
            <a:xfrm>
              <a:off x="512" y="494"/>
              <a:ext cx="2158" cy="2770"/>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grpSp>
      <p:pic>
        <p:nvPicPr>
          <p:cNvPr id="5125" name="Picture 78" descr="A14A_教師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05638" y="2611438"/>
            <a:ext cx="1781175"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6" name="AutoShape 79"/>
          <p:cNvSpPr>
            <a:spLocks noChangeArrowheads="1"/>
          </p:cNvSpPr>
          <p:nvPr/>
        </p:nvSpPr>
        <p:spPr bwMode="auto">
          <a:xfrm>
            <a:off x="4209692" y="1073151"/>
            <a:ext cx="4061183" cy="1538287"/>
          </a:xfrm>
          <a:prstGeom prst="wedgeRectCallout">
            <a:avLst>
              <a:gd name="adj1" fmla="val 32330"/>
              <a:gd name="adj2" fmla="val 65513"/>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a:latin typeface="メイリオ" panose="020B0604030504040204" pitchFamily="50" charset="-128"/>
                <a:ea typeface="メイリオ" panose="020B0604030504040204" pitchFamily="50" charset="-128"/>
              </a:rPr>
              <a:t>まず、はじめに各自「だまされ度」チェックをしてみましょう。チェック表に対して、普段の行動や思っていることを、すなおに回答してみてください。</a:t>
            </a:r>
          </a:p>
        </p:txBody>
      </p:sp>
      <p:sp>
        <p:nvSpPr>
          <p:cNvPr id="5127" name="Text Box 80"/>
          <p:cNvSpPr txBox="1">
            <a:spLocks noChangeArrowheads="1"/>
          </p:cNvSpPr>
          <p:nvPr/>
        </p:nvSpPr>
        <p:spPr bwMode="auto">
          <a:xfrm>
            <a:off x="696913" y="5834063"/>
            <a:ext cx="6465887"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dirty="0">
                <a:latin typeface="メイリオ" panose="020B0604030504040204" pitchFamily="50" charset="-128"/>
                <a:ea typeface="メイリオ" panose="020B0604030504040204" pitchFamily="50" charset="-128"/>
              </a:rPr>
              <a:t>引用</a:t>
            </a:r>
            <a:r>
              <a:rPr lang="en-US" altLang="ja-JP" dirty="0">
                <a:latin typeface="メイリオ" panose="020B0604030504040204" pitchFamily="50" charset="-128"/>
                <a:ea typeface="メイリオ" panose="020B0604030504040204" pitchFamily="50" charset="-128"/>
              </a:rPr>
              <a:t>:2005 </a:t>
            </a:r>
            <a:r>
              <a:rPr lang="ja-JP" altLang="en-US" dirty="0">
                <a:latin typeface="メイリオ" panose="020B0604030504040204" pitchFamily="50" charset="-128"/>
                <a:ea typeface="メイリオ" panose="020B0604030504040204" pitchFamily="50" charset="-128"/>
              </a:rPr>
              <a:t>金融教育フェスティバル 自己診断テスト</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西田公昭</a:t>
            </a:r>
            <a:r>
              <a:rPr lang="en-US" altLang="ja-JP" dirty="0">
                <a:latin typeface="メイリオ" panose="020B0604030504040204" pitchFamily="50" charset="-128"/>
                <a:ea typeface="メイリオ" panose="020B0604030504040204" pitchFamily="50" charset="-128"/>
              </a:rPr>
              <a:t>)</a:t>
            </a:r>
          </a:p>
          <a:p>
            <a:pPr eaLnBrk="1" hangingPunct="1"/>
            <a:r>
              <a:rPr lang="en-US" altLang="ja-JP" dirty="0">
                <a:latin typeface="メイリオ" panose="020B0604030504040204" pitchFamily="50" charset="-128"/>
                <a:ea typeface="メイリオ" panose="020B0604030504040204" pitchFamily="50" charset="-128"/>
              </a:rPr>
              <a:t>http://www.shiruporuto.jp/event/2005/05fest/05fest010.html</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スライド番号プレースホルダー 3"/>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5E9486AE-35BA-4FED-A54C-2A27408919F1}" type="slidenum">
              <a:rPr kumimoji="0" lang="en-US" altLang="ja-JP" sz="1400"/>
              <a:pPr/>
              <a:t>5</a:t>
            </a:fld>
            <a:endParaRPr kumimoji="0" lang="en-US" altLang="ja-JP" sz="1400"/>
          </a:p>
        </p:txBody>
      </p:sp>
      <p:sp>
        <p:nvSpPr>
          <p:cNvPr id="5123" name="Text Box 2"/>
          <p:cNvSpPr txBox="1">
            <a:spLocks noChangeArrowheads="1"/>
          </p:cNvSpPr>
          <p:nvPr/>
        </p:nvSpPr>
        <p:spPr bwMode="auto">
          <a:xfrm>
            <a:off x="355600" y="187325"/>
            <a:ext cx="79152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800" dirty="0" smtClean="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だまされ度」</a:t>
            </a:r>
            <a:r>
              <a:rPr lang="ja-JP" altLang="en-US" sz="2800" dirty="0" smtClean="0">
                <a:latin typeface="メイリオ" panose="020B0604030504040204" pitchFamily="50" charset="-128"/>
                <a:ea typeface="メイリオ" panose="020B0604030504040204" pitchFamily="50" charset="-128"/>
              </a:rPr>
              <a:t>チェックの集計</a:t>
            </a:r>
            <a:r>
              <a:rPr lang="en-US" altLang="ja-JP" sz="2800" dirty="0" smtClean="0">
                <a:latin typeface="メイリオ" panose="020B0604030504040204" pitchFamily="50" charset="-128"/>
                <a:ea typeface="メイリオ" panose="020B0604030504040204" pitchFamily="50" charset="-128"/>
              </a:rPr>
              <a:t>(1: </a:t>
            </a:r>
            <a:r>
              <a:rPr lang="ja-JP" altLang="en-US" sz="2800" dirty="0" smtClean="0">
                <a:latin typeface="メイリオ" panose="020B0604030504040204" pitchFamily="50" charset="-128"/>
                <a:ea typeface="メイリオ" panose="020B0604030504040204" pitchFamily="50" charset="-128"/>
              </a:rPr>
              <a:t>ソート</a:t>
            </a:r>
            <a:r>
              <a:rPr lang="en-US" altLang="ja-JP" sz="2800" dirty="0" smtClean="0">
                <a:latin typeface="メイリオ" panose="020B0604030504040204" pitchFamily="50" charset="-128"/>
                <a:ea typeface="メイリオ" panose="020B0604030504040204" pitchFamily="50" charset="-128"/>
              </a:rPr>
              <a:t>)</a:t>
            </a:r>
            <a:endParaRPr lang="ja-JP" altLang="en-US" sz="2800" dirty="0">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284480" y="819982"/>
            <a:ext cx="8117840" cy="1015663"/>
          </a:xfrm>
          <a:prstGeom prst="rect">
            <a:avLst/>
          </a:prstGeom>
          <a:noFill/>
        </p:spPr>
        <p:txBody>
          <a:bodyPr wrap="square" rtlCol="0">
            <a:spAutoFit/>
          </a:bodyPr>
          <a:lstStyle/>
          <a:p>
            <a:r>
              <a:rPr lang="ja-JP" altLang="en-US" sz="2000" dirty="0" smtClean="0">
                <a:latin typeface="メイリオ" panose="020B0604030504040204" pitchFamily="50" charset="-128"/>
                <a:ea typeface="メイリオ" panose="020B0604030504040204" pitchFamily="50" charset="-128"/>
              </a:rPr>
              <a:t>「</a:t>
            </a:r>
            <a:r>
              <a:rPr lang="en-US" altLang="ja-JP" sz="2000" dirty="0" smtClean="0">
                <a:latin typeface="メイリオ" panose="020B0604030504040204" pitchFamily="50" charset="-128"/>
                <a:ea typeface="メイリオ" panose="020B0604030504040204" pitchFamily="50" charset="-128"/>
              </a:rPr>
              <a:t>G</a:t>
            </a:r>
            <a:r>
              <a:rPr lang="ja-JP" altLang="en-US" sz="2000" dirty="0" smtClean="0">
                <a:latin typeface="メイリオ" panose="020B0604030504040204" pitchFamily="50" charset="-128"/>
                <a:ea typeface="メイリオ" panose="020B0604030504040204" pitchFamily="50" charset="-128"/>
              </a:rPr>
              <a:t>」のグループごとに集計します。 はじめに集計しやすいように、ソート</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並びかえ</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します</a:t>
            </a:r>
          </a:p>
          <a:p>
            <a:r>
              <a:rPr kumimoji="1" lang="en-US" altLang="ja-JP" sz="2000" dirty="0" smtClean="0">
                <a:latin typeface="メイリオ" panose="020B0604030504040204" pitchFamily="50" charset="-128"/>
                <a:ea typeface="メイリオ" panose="020B0604030504040204" pitchFamily="50" charset="-128"/>
              </a:rPr>
              <a:t>(1) [</a:t>
            </a:r>
            <a:r>
              <a:rPr kumimoji="1" lang="ja-JP" altLang="en-US" sz="2000" dirty="0" smtClean="0">
                <a:latin typeface="メイリオ" panose="020B0604030504040204" pitchFamily="50" charset="-128"/>
                <a:ea typeface="メイリオ" panose="020B0604030504040204" pitchFamily="50" charset="-128"/>
              </a:rPr>
              <a:t>データ</a:t>
            </a:r>
            <a:r>
              <a:rPr kumimoji="1" lang="en-US" altLang="ja-JP" sz="2000" dirty="0" smtClean="0">
                <a:latin typeface="メイリオ" panose="020B0604030504040204" pitchFamily="50" charset="-128"/>
                <a:ea typeface="メイリオ" panose="020B0604030504040204" pitchFamily="50" charset="-128"/>
              </a:rPr>
              <a:t>]</a:t>
            </a:r>
            <a:r>
              <a:rPr kumimoji="1" lang="ja-JP" altLang="en-US" sz="2000" dirty="0" smtClean="0">
                <a:latin typeface="メイリオ" panose="020B0604030504040204" pitchFamily="50" charset="-128"/>
                <a:ea typeface="メイリオ" panose="020B0604030504040204" pitchFamily="50" charset="-128"/>
              </a:rPr>
              <a:t>タグの中の</a:t>
            </a:r>
            <a:r>
              <a:rPr kumimoji="1" lang="en-US" altLang="ja-JP" sz="2000" dirty="0" smtClean="0">
                <a:latin typeface="メイリオ" panose="020B0604030504040204" pitchFamily="50" charset="-128"/>
                <a:ea typeface="メイリオ" panose="020B0604030504040204" pitchFamily="50" charset="-128"/>
              </a:rPr>
              <a:t>[</a:t>
            </a:r>
            <a:r>
              <a:rPr kumimoji="1" lang="ja-JP" altLang="en-US" sz="2000" dirty="0" smtClean="0">
                <a:latin typeface="メイリオ" panose="020B0604030504040204" pitchFamily="50" charset="-128"/>
                <a:ea typeface="メイリオ" panose="020B0604030504040204" pitchFamily="50" charset="-128"/>
              </a:rPr>
              <a:t>並び替え</a:t>
            </a:r>
            <a:r>
              <a:rPr kumimoji="1" lang="en-US" altLang="ja-JP" sz="2000" dirty="0" smtClean="0">
                <a:latin typeface="メイリオ" panose="020B0604030504040204" pitchFamily="50" charset="-128"/>
                <a:ea typeface="メイリオ" panose="020B0604030504040204" pitchFamily="50" charset="-128"/>
              </a:rPr>
              <a:t>]</a:t>
            </a:r>
            <a:r>
              <a:rPr kumimoji="1" lang="ja-JP" altLang="en-US" sz="2000" dirty="0" smtClean="0">
                <a:latin typeface="メイリオ" panose="020B0604030504040204" pitchFamily="50" charset="-128"/>
                <a:ea typeface="メイリオ" panose="020B0604030504040204" pitchFamily="50" charset="-128"/>
              </a:rPr>
              <a:t>を指定。</a:t>
            </a:r>
            <a:endParaRPr kumimoji="1" lang="ja-JP" altLang="en-US" sz="2000" dirty="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2"/>
          <a:stretch>
            <a:fillRect/>
          </a:stretch>
        </p:blipFill>
        <p:spPr>
          <a:xfrm>
            <a:off x="469582" y="1917581"/>
            <a:ext cx="6772275" cy="1543050"/>
          </a:xfrm>
          <a:prstGeom prst="rect">
            <a:avLst/>
          </a:prstGeom>
        </p:spPr>
      </p:pic>
      <p:sp>
        <p:nvSpPr>
          <p:cNvPr id="4" name="楕円 3"/>
          <p:cNvSpPr/>
          <p:nvPr/>
        </p:nvSpPr>
        <p:spPr>
          <a:xfrm>
            <a:off x="3550920" y="2209522"/>
            <a:ext cx="792480" cy="33528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p:cNvSpPr/>
          <p:nvPr/>
        </p:nvSpPr>
        <p:spPr>
          <a:xfrm>
            <a:off x="4145597" y="2440364"/>
            <a:ext cx="792480" cy="79275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254317" y="3554314"/>
            <a:ext cx="8117840" cy="400110"/>
          </a:xfrm>
          <a:prstGeom prst="rect">
            <a:avLst/>
          </a:prstGeom>
          <a:noFill/>
        </p:spPr>
        <p:txBody>
          <a:bodyPr wrap="square" rtlCol="0">
            <a:spAutoFit/>
          </a:bodyPr>
          <a:lstStyle/>
          <a:p>
            <a:r>
              <a:rPr kumimoji="1" lang="en-US" altLang="ja-JP" sz="2000" dirty="0" smtClean="0">
                <a:latin typeface="メイリオ" panose="020B0604030504040204" pitchFamily="50" charset="-128"/>
                <a:ea typeface="メイリオ" panose="020B0604030504040204" pitchFamily="50" charset="-128"/>
              </a:rPr>
              <a:t>(2) </a:t>
            </a:r>
            <a:r>
              <a:rPr kumimoji="1" lang="ja-JP" altLang="en-US" sz="2000" dirty="0" smtClean="0">
                <a:latin typeface="メイリオ" panose="020B0604030504040204" pitchFamily="50" charset="-128"/>
                <a:ea typeface="メイリオ" panose="020B0604030504040204" pitchFamily="50" charset="-128"/>
              </a:rPr>
              <a:t>ソート方法を指定。</a:t>
            </a:r>
            <a:endParaRPr kumimoji="1" lang="ja-JP" altLang="en-US" sz="2000" dirty="0">
              <a:latin typeface="メイリオ" panose="020B0604030504040204" pitchFamily="50" charset="-128"/>
              <a:ea typeface="メイリオ" panose="020B0604030504040204" pitchFamily="50" charset="-128"/>
            </a:endParaRPr>
          </a:p>
        </p:txBody>
      </p:sp>
      <p:pic>
        <p:nvPicPr>
          <p:cNvPr id="5" name="図 4"/>
          <p:cNvPicPr>
            <a:picLocks noChangeAspect="1"/>
          </p:cNvPicPr>
          <p:nvPr/>
        </p:nvPicPr>
        <p:blipFill>
          <a:blip r:embed="rId3"/>
          <a:stretch>
            <a:fillRect/>
          </a:stretch>
        </p:blipFill>
        <p:spPr>
          <a:xfrm>
            <a:off x="468947" y="4126446"/>
            <a:ext cx="7353300" cy="2552700"/>
          </a:xfrm>
          <a:prstGeom prst="rect">
            <a:avLst/>
          </a:prstGeom>
        </p:spPr>
      </p:pic>
      <p:sp>
        <p:nvSpPr>
          <p:cNvPr id="16" name="楕円 15"/>
          <p:cNvSpPr/>
          <p:nvPr/>
        </p:nvSpPr>
        <p:spPr>
          <a:xfrm>
            <a:off x="1432560" y="4932184"/>
            <a:ext cx="1554480" cy="43229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楕円 16"/>
          <p:cNvSpPr/>
          <p:nvPr/>
        </p:nvSpPr>
        <p:spPr>
          <a:xfrm>
            <a:off x="5364480" y="4389883"/>
            <a:ext cx="563880" cy="43229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286680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スライド番号プレースホルダー 3"/>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5E9486AE-35BA-4FED-A54C-2A27408919F1}" type="slidenum">
              <a:rPr kumimoji="0" lang="en-US" altLang="ja-JP" sz="1400"/>
              <a:pPr/>
              <a:t>6</a:t>
            </a:fld>
            <a:endParaRPr kumimoji="0" lang="en-US" altLang="ja-JP" sz="1400"/>
          </a:p>
        </p:txBody>
      </p:sp>
      <p:sp>
        <p:nvSpPr>
          <p:cNvPr id="5123" name="Text Box 2"/>
          <p:cNvSpPr txBox="1">
            <a:spLocks noChangeArrowheads="1"/>
          </p:cNvSpPr>
          <p:nvPr/>
        </p:nvSpPr>
        <p:spPr bwMode="auto">
          <a:xfrm>
            <a:off x="355600" y="187325"/>
            <a:ext cx="79152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800" dirty="0" smtClean="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だまされ度」</a:t>
            </a:r>
            <a:r>
              <a:rPr lang="ja-JP" altLang="en-US" sz="2800" dirty="0" smtClean="0">
                <a:latin typeface="メイリオ" panose="020B0604030504040204" pitchFamily="50" charset="-128"/>
                <a:ea typeface="メイリオ" panose="020B0604030504040204" pitchFamily="50" charset="-128"/>
              </a:rPr>
              <a:t>チェックの集計</a:t>
            </a:r>
            <a:r>
              <a:rPr lang="en-US" altLang="ja-JP" sz="2800" dirty="0" smtClean="0">
                <a:latin typeface="メイリオ" panose="020B0604030504040204" pitchFamily="50" charset="-128"/>
                <a:ea typeface="メイリオ" panose="020B0604030504040204" pitchFamily="50" charset="-128"/>
              </a:rPr>
              <a:t>(2: </a:t>
            </a:r>
            <a:r>
              <a:rPr lang="ja-JP" altLang="en-US" sz="2800" dirty="0" smtClean="0">
                <a:latin typeface="メイリオ" panose="020B0604030504040204" pitchFamily="50" charset="-128"/>
                <a:ea typeface="メイリオ" panose="020B0604030504040204" pitchFamily="50" charset="-128"/>
              </a:rPr>
              <a:t>合計</a:t>
            </a:r>
            <a:r>
              <a:rPr lang="en-US" altLang="ja-JP" sz="2800" dirty="0" smtClean="0">
                <a:latin typeface="メイリオ" panose="020B0604030504040204" pitchFamily="50" charset="-128"/>
                <a:ea typeface="メイリオ" panose="020B0604030504040204" pitchFamily="50" charset="-128"/>
              </a:rPr>
              <a:t>)</a:t>
            </a:r>
            <a:endParaRPr lang="ja-JP" altLang="en-US" sz="2800" dirty="0">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284480" y="819982"/>
            <a:ext cx="8117840" cy="707886"/>
          </a:xfrm>
          <a:prstGeom prst="rect">
            <a:avLst/>
          </a:prstGeom>
          <a:noFill/>
        </p:spPr>
        <p:txBody>
          <a:bodyPr wrap="square" rtlCol="0">
            <a:spAutoFit/>
          </a:bodyPr>
          <a:lstStyle/>
          <a:p>
            <a:r>
              <a:rPr lang="ja-JP" altLang="en-US" sz="2000" dirty="0" smtClean="0">
                <a:latin typeface="メイリオ" panose="020B0604030504040204" pitchFamily="50" charset="-128"/>
                <a:ea typeface="メイリオ" panose="020B0604030504040204" pitchFamily="50" charset="-128"/>
              </a:rPr>
              <a:t>セルに計算式を設定します</a:t>
            </a:r>
            <a:br>
              <a:rPr lang="ja-JP" altLang="en-US"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 </a:t>
            </a:r>
            <a:r>
              <a:rPr lang="en-US" altLang="ja-JP" sz="2000" dirty="0">
                <a:latin typeface="メイリオ" panose="020B0604030504040204" pitchFamily="50" charset="-128"/>
                <a:ea typeface="メイリオ" panose="020B0604030504040204" pitchFamily="50" charset="-128"/>
              </a:rPr>
              <a:t>=sum(D2:D5</a:t>
            </a:r>
            <a:r>
              <a:rPr lang="en-US" altLang="ja-JP" sz="2000" dirty="0" smtClean="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など</a:t>
            </a:r>
            <a:r>
              <a:rPr lang="en-US" altLang="ja-JP" sz="2000" dirty="0" smtClean="0">
                <a:latin typeface="メイリオ" panose="020B0604030504040204" pitchFamily="50" charset="-128"/>
                <a:ea typeface="メイリオ" panose="020B0604030504040204" pitchFamily="50" charset="-128"/>
              </a:rPr>
              <a:t>6</a:t>
            </a:r>
            <a:r>
              <a:rPr lang="ja-JP" altLang="en-US" sz="2000" dirty="0" smtClean="0">
                <a:latin typeface="メイリオ" panose="020B0604030504040204" pitchFamily="50" charset="-128"/>
                <a:ea typeface="メイリオ" panose="020B0604030504040204" pitchFamily="50" charset="-128"/>
              </a:rPr>
              <a:t>セルに入力</a:t>
            </a:r>
            <a:endParaRPr kumimoji="1" lang="ja-JP" altLang="en-US" sz="2000" dirty="0">
              <a:latin typeface="メイリオ" panose="020B0604030504040204" pitchFamily="50" charset="-128"/>
              <a:ea typeface="メイリオ" panose="020B0604030504040204" pitchFamily="50" charset="-128"/>
            </a:endParaRPr>
          </a:p>
        </p:txBody>
      </p:sp>
      <p:pic>
        <p:nvPicPr>
          <p:cNvPr id="6" name="図 5"/>
          <p:cNvPicPr>
            <a:picLocks noChangeAspect="1"/>
          </p:cNvPicPr>
          <p:nvPr/>
        </p:nvPicPr>
        <p:blipFill>
          <a:blip r:embed="rId2"/>
          <a:stretch>
            <a:fillRect/>
          </a:stretch>
        </p:blipFill>
        <p:spPr>
          <a:xfrm>
            <a:off x="355600" y="1783080"/>
            <a:ext cx="7875270" cy="2377440"/>
          </a:xfrm>
          <a:prstGeom prst="rect">
            <a:avLst/>
          </a:prstGeom>
        </p:spPr>
      </p:pic>
    </p:spTree>
    <p:extLst>
      <p:ext uri="{BB962C8B-B14F-4D97-AF65-F5344CB8AC3E}">
        <p14:creationId xmlns:p14="http://schemas.microsoft.com/office/powerpoint/2010/main" val="31458421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スライド番号プレースホルダー 3"/>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427974E5-FDCB-4D92-806A-BBFB2290F6C9}" type="slidenum">
              <a:rPr kumimoji="0" lang="en-US" altLang="ja-JP" sz="1400"/>
              <a:pPr/>
              <a:t>7</a:t>
            </a:fld>
            <a:endParaRPr kumimoji="0" lang="en-US" altLang="ja-JP" sz="1400"/>
          </a:p>
        </p:txBody>
      </p:sp>
      <p:sp>
        <p:nvSpPr>
          <p:cNvPr id="6147" name="Text Box 2"/>
          <p:cNvSpPr txBox="1">
            <a:spLocks noChangeArrowheads="1"/>
          </p:cNvSpPr>
          <p:nvPr/>
        </p:nvSpPr>
        <p:spPr bwMode="auto">
          <a:xfrm>
            <a:off x="355600" y="187325"/>
            <a:ext cx="79152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800" dirty="0">
                <a:latin typeface="メイリオ" panose="020B0604030504040204" pitchFamily="50" charset="-128"/>
                <a:ea typeface="メイリオ" panose="020B0604030504040204" pitchFamily="50" charset="-128"/>
              </a:rPr>
              <a:t>あなたの「だまされ度」チェックの集計</a:t>
            </a:r>
          </a:p>
        </p:txBody>
      </p:sp>
      <p:graphicFrame>
        <p:nvGraphicFramePr>
          <p:cNvPr id="56447" name="Group 127"/>
          <p:cNvGraphicFramePr>
            <a:graphicFrameLocks noGrp="1"/>
          </p:cNvGraphicFramePr>
          <p:nvPr>
            <p:extLst>
              <p:ext uri="{D42A27DB-BD31-4B8C-83A1-F6EECF244321}">
                <p14:modId xmlns:p14="http://schemas.microsoft.com/office/powerpoint/2010/main" val="686989101"/>
              </p:ext>
            </p:extLst>
          </p:nvPr>
        </p:nvGraphicFramePr>
        <p:xfrm>
          <a:off x="99060" y="903449"/>
          <a:ext cx="8892540" cy="3748960"/>
        </p:xfrm>
        <a:graphic>
          <a:graphicData uri="http://schemas.openxmlformats.org/drawingml/2006/table">
            <a:tbl>
              <a:tblPr/>
              <a:tblGrid>
                <a:gridCol w="404887">
                  <a:extLst>
                    <a:ext uri="{9D8B030D-6E8A-4147-A177-3AD203B41FA5}">
                      <a16:colId xmlns:a16="http://schemas.microsoft.com/office/drawing/2014/main" val="170518279"/>
                    </a:ext>
                  </a:extLst>
                </a:gridCol>
                <a:gridCol w="1484590">
                  <a:extLst>
                    <a:ext uri="{9D8B030D-6E8A-4147-A177-3AD203B41FA5}">
                      <a16:colId xmlns:a16="http://schemas.microsoft.com/office/drawing/2014/main" val="2980786776"/>
                    </a:ext>
                  </a:extLst>
                </a:gridCol>
                <a:gridCol w="989726">
                  <a:extLst>
                    <a:ext uri="{9D8B030D-6E8A-4147-A177-3AD203B41FA5}">
                      <a16:colId xmlns:a16="http://schemas.microsoft.com/office/drawing/2014/main" val="525401644"/>
                    </a:ext>
                  </a:extLst>
                </a:gridCol>
                <a:gridCol w="974731">
                  <a:extLst>
                    <a:ext uri="{9D8B030D-6E8A-4147-A177-3AD203B41FA5}">
                      <a16:colId xmlns:a16="http://schemas.microsoft.com/office/drawing/2014/main" val="794249291"/>
                    </a:ext>
                  </a:extLst>
                </a:gridCol>
                <a:gridCol w="914747">
                  <a:extLst>
                    <a:ext uri="{9D8B030D-6E8A-4147-A177-3AD203B41FA5}">
                      <a16:colId xmlns:a16="http://schemas.microsoft.com/office/drawing/2014/main" val="4026102168"/>
                    </a:ext>
                  </a:extLst>
                </a:gridCol>
                <a:gridCol w="4123859">
                  <a:extLst>
                    <a:ext uri="{9D8B030D-6E8A-4147-A177-3AD203B41FA5}">
                      <a16:colId xmlns:a16="http://schemas.microsoft.com/office/drawing/2014/main" val="736657609"/>
                    </a:ext>
                  </a:extLst>
                </a:gridCol>
              </a:tblGrid>
              <a:tr h="335244">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G</a:t>
                      </a:r>
                      <a:endPar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対象の質問</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点数</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要注意</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危険</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どんな点があぶないか</a:t>
                      </a:r>
                      <a:r>
                        <a:rPr kumimoji="1" lang="en-US" altLang="ja-JP"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a:t>
                      </a: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弱点</a:t>
                      </a:r>
                      <a:r>
                        <a:rPr kumimoji="1" lang="en-US" altLang="ja-JP"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a:t>
                      </a: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extLst>
                  <a:ext uri="{0D108BD9-81ED-4DB2-BD59-A6C34878D82A}">
                    <a16:rowId xmlns:a16="http://schemas.microsoft.com/office/drawing/2014/main" val="2263468869"/>
                  </a:ext>
                </a:extLst>
              </a:tr>
              <a:tr h="335244">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1</a:t>
                      </a: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1,7,13,25</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5">
                        <a:lumMod val="90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2</a:t>
                      </a: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点～</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7</a:t>
                      </a: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点～</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自分はだまされないと思い込んでいる</a:t>
                      </a: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913371298"/>
                  </a:ext>
                </a:extLst>
              </a:tr>
              <a:tr h="335244">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2</a:t>
                      </a: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2,14,19,24</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FF"/>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2</a:t>
                      </a: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点～</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7</a:t>
                      </a: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点～</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論理的な考えより自分の直感を信じる</a:t>
                      </a: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37508585"/>
                  </a:ext>
                </a:extLst>
              </a:tr>
              <a:tr h="335244">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3</a:t>
                      </a: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4,10,16</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2</a:t>
                      </a: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点～</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5</a:t>
                      </a: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点～</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偉い人</a:t>
                      </a:r>
                      <a:r>
                        <a:rPr kumimoji="1" lang="en-US" altLang="ja-JP"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a:t>
                      </a: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権威</a:t>
                      </a:r>
                      <a:r>
                        <a:rPr kumimoji="1" lang="en-US" altLang="ja-JP"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a:t>
                      </a: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やブランドに弱い</a:t>
                      </a: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855079583"/>
                  </a:ext>
                </a:extLst>
              </a:tr>
              <a:tr h="335244">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4</a:t>
                      </a: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5,8,11,17,20,22</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3</a:t>
                      </a: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点～</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10</a:t>
                      </a: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点～</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他人、世間の目を気にしてしまう</a:t>
                      </a: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493581057"/>
                  </a:ext>
                </a:extLst>
              </a:tr>
              <a:tr h="335244">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5</a:t>
                      </a: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3,9,15,23</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2</a:t>
                      </a: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点～</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7</a:t>
                      </a: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点～</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rPr>
                        <a:t>不安や嫌なことを避けたがる</a:t>
                      </a: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656584371"/>
                  </a:ext>
                </a:extLst>
              </a:tr>
              <a:tr h="579057">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6</a:t>
                      </a: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6,12,18,21</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2</a:t>
                      </a: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点～</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7</a:t>
                      </a: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点～</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仲間の考えだったら安心、仲間はずれにされたくない。</a:t>
                      </a: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84368625"/>
                  </a:ext>
                </a:extLst>
              </a:tr>
              <a:tr h="335244">
                <a:tc gridSpan="2">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合計</a:t>
                      </a: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16</a:t>
                      </a: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35</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36</a:t>
                      </a: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0000"/>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思い出しキー</a:t>
                      </a: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 </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55982216"/>
                  </a:ext>
                </a:extLst>
              </a:tr>
            </a:tbl>
          </a:graphicData>
        </a:graphic>
      </p:graphicFrame>
      <p:pic>
        <p:nvPicPr>
          <p:cNvPr id="6204" name="Picture 128" descr="A14A_教師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39940" y="4749469"/>
            <a:ext cx="960120" cy="2108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05" name="AutoShape 129"/>
          <p:cNvSpPr>
            <a:spLocks noChangeArrowheads="1"/>
          </p:cNvSpPr>
          <p:nvPr/>
        </p:nvSpPr>
        <p:spPr bwMode="auto">
          <a:xfrm>
            <a:off x="648970" y="5080635"/>
            <a:ext cx="6197600" cy="1640840"/>
          </a:xfrm>
          <a:prstGeom prst="wedgeRectCallout">
            <a:avLst>
              <a:gd name="adj1" fmla="val 57311"/>
              <a:gd name="adj2" fmla="val -27074"/>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smtClean="0">
                <a:latin typeface="メイリオ" panose="020B0604030504040204" pitchFamily="50" charset="-128"/>
                <a:ea typeface="メイリオ" panose="020B0604030504040204" pitchFamily="50" charset="-128"/>
              </a:rPr>
              <a:t>次</a:t>
            </a:r>
            <a:r>
              <a:rPr lang="ja-JP" altLang="en-US" sz="2000" dirty="0">
                <a:latin typeface="メイリオ" panose="020B0604030504040204" pitchFamily="50" charset="-128"/>
                <a:ea typeface="メイリオ" panose="020B0604030504040204" pitchFamily="50" charset="-128"/>
              </a:rPr>
              <a:t>からは、個々のグルーブの内容を詳しくみていきましょう。説明の中で人間の特性についていろいろな専門用語が出てきますが、特に覚える必要はありません。ただ、それらの特性が名前がつけられるほど一般的なものだということを理解してください。</a:t>
            </a:r>
          </a:p>
          <a:p>
            <a:pPr eaLnBrk="1" hangingPunct="1"/>
            <a:endParaRPr lang="en-US" altLang="ja-JP" sz="2000" dirty="0">
              <a:latin typeface="メイリオ" panose="020B0604030504040204" pitchFamily="50" charset="-128"/>
              <a:ea typeface="メイリオ" panose="020B0604030504040204" pitchFamily="50" charset="-12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448688A0-DB79-42B9-BED0-4098590C5324}" type="slidenum">
              <a:rPr kumimoji="0" lang="en-US" altLang="ja-JP" sz="1400"/>
              <a:pPr/>
              <a:t>8</a:t>
            </a:fld>
            <a:endParaRPr kumimoji="0" lang="en-US" altLang="ja-JP" sz="1400"/>
          </a:p>
        </p:txBody>
      </p:sp>
      <p:sp>
        <p:nvSpPr>
          <p:cNvPr id="7171" name="Text Box 9"/>
          <p:cNvSpPr txBox="1">
            <a:spLocks noChangeArrowheads="1"/>
          </p:cNvSpPr>
          <p:nvPr/>
        </p:nvSpPr>
        <p:spPr bwMode="auto">
          <a:xfrm>
            <a:off x="304800" y="308293"/>
            <a:ext cx="7850188" cy="523220"/>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pPr>
            <a:r>
              <a:rPr lang="ja-JP" altLang="en-US" sz="2800" dirty="0"/>
              <a:t>弱点</a:t>
            </a:r>
            <a:r>
              <a:rPr lang="en-US" altLang="ja-JP" sz="2800" dirty="0" smtClean="0"/>
              <a:t>1(G1):</a:t>
            </a:r>
            <a:r>
              <a:rPr lang="ja-JP" altLang="en-US" sz="2800" dirty="0"/>
              <a:t>自分はだまされないと思い込んでいる</a:t>
            </a:r>
          </a:p>
        </p:txBody>
      </p:sp>
      <p:pic>
        <p:nvPicPr>
          <p:cNvPr id="7172" name="Picture 10" descr="A14A_生徒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2645" y="1300163"/>
            <a:ext cx="1438275"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3" name="AutoShape 11"/>
          <p:cNvSpPr>
            <a:spLocks noChangeArrowheads="1"/>
          </p:cNvSpPr>
          <p:nvPr/>
        </p:nvSpPr>
        <p:spPr bwMode="auto">
          <a:xfrm>
            <a:off x="2883535" y="1300162"/>
            <a:ext cx="4675505" cy="1610677"/>
          </a:xfrm>
          <a:prstGeom prst="wedgeRectCallout">
            <a:avLst>
              <a:gd name="adj1" fmla="val -68361"/>
              <a:gd name="adj2" fmla="val -16310"/>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2000" dirty="0">
                <a:latin typeface="メイリオ" panose="020B0604030504040204" pitchFamily="50" charset="-128"/>
                <a:ea typeface="メイリオ" panose="020B0604030504040204" pitchFamily="50" charset="-128"/>
              </a:rPr>
              <a:t>ショック</a:t>
            </a:r>
            <a:r>
              <a:rPr lang="en-US" altLang="ja-JP" sz="2000" dirty="0">
                <a:latin typeface="メイリオ" panose="020B0604030504040204" pitchFamily="50" charset="-128"/>
                <a:ea typeface="メイリオ" panose="020B0604030504040204" pitchFamily="50" charset="-128"/>
              </a:rPr>
              <a:t>!!</a:t>
            </a:r>
          </a:p>
          <a:p>
            <a:pPr eaLnBrk="1" hangingPunct="1"/>
            <a:r>
              <a:rPr lang="ja-JP" altLang="en-US" sz="2000" dirty="0">
                <a:latin typeface="メイリオ" panose="020B0604030504040204" pitchFamily="50" charset="-128"/>
                <a:ea typeface="メイリオ" panose="020B0604030504040204" pitchFamily="50" charset="-128"/>
              </a:rPr>
              <a:t>私、いろいろ詐欺や悪徳商法の手口も勉強したし、冷静に判断できるんで、だまされないと思っていたけど、だまされちゃうんですか</a:t>
            </a:r>
            <a:r>
              <a:rPr lang="en-US" altLang="ja-JP" sz="2000" dirty="0">
                <a:latin typeface="メイリオ" panose="020B0604030504040204" pitchFamily="50" charset="-128"/>
                <a:ea typeface="メイリオ" panose="020B0604030504040204" pitchFamily="50" charset="-128"/>
              </a:rPr>
              <a:t>?</a:t>
            </a:r>
          </a:p>
        </p:txBody>
      </p:sp>
      <p:sp>
        <p:nvSpPr>
          <p:cNvPr id="7174" name="Text Box 12"/>
          <p:cNvSpPr txBox="1">
            <a:spLocks noChangeArrowheads="1"/>
          </p:cNvSpPr>
          <p:nvPr/>
        </p:nvSpPr>
        <p:spPr bwMode="auto">
          <a:xfrm>
            <a:off x="2562860" y="3609956"/>
            <a:ext cx="5925820" cy="2246769"/>
          </a:xfrm>
          <a:prstGeom prst="rect">
            <a:avLst/>
          </a:prstGeom>
          <a:solidFill>
            <a:srgbClr val="FFFF99"/>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b="1" dirty="0">
                <a:solidFill>
                  <a:srgbClr val="FF0000"/>
                </a:solidFill>
                <a:latin typeface="メイリオ" panose="020B0604030504040204" pitchFamily="50" charset="-128"/>
                <a:ea typeface="メイリオ" panose="020B0604030504040204" pitchFamily="50" charset="-128"/>
              </a:rPr>
              <a:t>基本帰属エラー</a:t>
            </a:r>
            <a:r>
              <a:rPr lang="ja-JP" altLang="en-US" sz="2000" dirty="0">
                <a:latin typeface="メイリオ" panose="020B0604030504040204" pitchFamily="50" charset="-128"/>
                <a:ea typeface="メイリオ" panose="020B0604030504040204" pitchFamily="50" charset="-128"/>
              </a:rPr>
              <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　詐欺にあうのは、他人の場合はその人の自身の問題</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だまされやすかった、バカだった</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と考え、え、自分の場合は外的な理由</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詐欺師が有能だった、自分の体調が悪かった</a:t>
            </a:r>
            <a:r>
              <a:rPr lang="en-US" altLang="ja-JP" sz="2000" dirty="0">
                <a:latin typeface="メイリオ" panose="020B0604030504040204" pitchFamily="50" charset="-128"/>
                <a:ea typeface="メイリオ" panose="020B0604030504040204" pitchFamily="50" charset="-128"/>
              </a:rPr>
              <a:t>)</a:t>
            </a:r>
            <a:r>
              <a:rPr lang="ja-JP" altLang="en-US" sz="2000" dirty="0">
                <a:latin typeface="メイリオ" panose="020B0604030504040204" pitchFamily="50" charset="-128"/>
                <a:ea typeface="メイリオ" panose="020B0604030504040204" pitchFamily="50" charset="-128"/>
              </a:rPr>
              <a:t>などと考える傾向。</a:t>
            </a:r>
            <a:br>
              <a:rPr lang="ja-JP" altLang="en-US"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　このため、自分の弱さを隠し、自分は詐欺にかからないと思うようになる。</a:t>
            </a:r>
            <a:endParaRPr lang="ja-JP" altLang="en-US" sz="2000" b="1" dirty="0">
              <a:solidFill>
                <a:srgbClr val="FF0000"/>
              </a:solidFill>
              <a:latin typeface="メイリオ" panose="020B0604030504040204" pitchFamily="50" charset="-128"/>
              <a:ea typeface="メイリオ" panose="020B0604030504040204" pitchFamily="50" charset="-12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スライド番号プレースホルダー 3"/>
          <p:cNvSpPr>
            <a:spLocks noGrp="1"/>
          </p:cNvSpPr>
          <p:nvPr>
            <p:ph type="sldNum" sz="quarter" idx="12"/>
          </p:nvPr>
        </p:nvSpPr>
        <p:spPr>
          <a:noFill/>
        </p:spPr>
        <p:txBody>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fld id="{14C0B3AB-DCB5-465A-9E62-851102D845BD}" type="slidenum">
              <a:rPr kumimoji="0" lang="en-US" altLang="ja-JP" sz="1400"/>
              <a:pPr/>
              <a:t>9</a:t>
            </a:fld>
            <a:endParaRPr kumimoji="0" lang="en-US" altLang="ja-JP" sz="1400"/>
          </a:p>
        </p:txBody>
      </p:sp>
      <p:sp>
        <p:nvSpPr>
          <p:cNvPr id="8195" name="Text Box 2"/>
          <p:cNvSpPr txBox="1">
            <a:spLocks noChangeArrowheads="1"/>
          </p:cNvSpPr>
          <p:nvPr/>
        </p:nvSpPr>
        <p:spPr bwMode="auto">
          <a:xfrm>
            <a:off x="341313" y="187325"/>
            <a:ext cx="79152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800" dirty="0">
                <a:latin typeface="メイリオ" panose="020B0604030504040204" pitchFamily="50" charset="-128"/>
                <a:ea typeface="メイリオ" panose="020B0604030504040204" pitchFamily="50" charset="-128"/>
              </a:rPr>
              <a:t>だまされないと思っている人もだまされている</a:t>
            </a:r>
          </a:p>
        </p:txBody>
      </p:sp>
      <p:graphicFrame>
        <p:nvGraphicFramePr>
          <p:cNvPr id="58588" name="Group 220"/>
          <p:cNvGraphicFramePr>
            <a:graphicFrameLocks noGrp="1"/>
          </p:cNvGraphicFramePr>
          <p:nvPr>
            <p:extLst>
              <p:ext uri="{D42A27DB-BD31-4B8C-83A1-F6EECF244321}">
                <p14:modId xmlns:p14="http://schemas.microsoft.com/office/powerpoint/2010/main" val="756584182"/>
              </p:ext>
            </p:extLst>
          </p:nvPr>
        </p:nvGraphicFramePr>
        <p:xfrm>
          <a:off x="341313" y="565046"/>
          <a:ext cx="4840287" cy="2346659"/>
        </p:xfrm>
        <a:graphic>
          <a:graphicData uri="http://schemas.openxmlformats.org/drawingml/2006/table">
            <a:tbl>
              <a:tblPr/>
              <a:tblGrid>
                <a:gridCol w="4002087">
                  <a:extLst>
                    <a:ext uri="{9D8B030D-6E8A-4147-A177-3AD203B41FA5}">
                      <a16:colId xmlns:a16="http://schemas.microsoft.com/office/drawing/2014/main" val="3618866042"/>
                    </a:ext>
                  </a:extLst>
                </a:gridCol>
                <a:gridCol w="838200">
                  <a:extLst>
                    <a:ext uri="{9D8B030D-6E8A-4147-A177-3AD203B41FA5}">
                      <a16:colId xmlns:a16="http://schemas.microsoft.com/office/drawing/2014/main" val="1099942574"/>
                    </a:ext>
                  </a:extLst>
                </a:gridCol>
              </a:tblGrid>
              <a:tr h="128242">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1" lang="ja-JP" altLang="en-US" sz="1800" b="0" i="0" u="none" strike="noStrike" cap="none" normalizeH="0" baseline="0" dirty="0" smtClean="0">
                          <a:ln>
                            <a:noFill/>
                          </a:ln>
                          <a:solidFill>
                            <a:srgbClr val="000000"/>
                          </a:solidFill>
                          <a:effectLst/>
                          <a:latin typeface="メイリオ" panose="020B0604030504040204" pitchFamily="50" charset="-128"/>
                          <a:ea typeface="メイリオ" panose="020B0604030504040204" pitchFamily="50" charset="-128"/>
                        </a:rPr>
                        <a:t>詐欺被害に対する認識</a:t>
                      </a:r>
                      <a:endPar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marT="45706" marB="45706" anchor="ctr" horzOverflow="overflow">
                    <a:lnL cap="flat">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endParaRPr>
                    </a:p>
                  </a:txBody>
                  <a:tcPr marT="45706" marB="45706" anchor="ctr" horzOverflow="overflow">
                    <a:lnL>
                      <a:noFill/>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98232617"/>
                  </a:ext>
                </a:extLst>
              </a:tr>
              <a:tr h="304705">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1" lang="ja-JP" altLang="en-US" sz="1800" b="0" i="0" u="none" strike="noStrike" cap="none" normalizeH="0" baseline="0" dirty="0" smtClean="0">
                          <a:ln>
                            <a:noFill/>
                          </a:ln>
                          <a:solidFill>
                            <a:srgbClr val="000000"/>
                          </a:solidFill>
                          <a:effectLst/>
                          <a:latin typeface="メイリオ" panose="020B0604030504040204" pitchFamily="50" charset="-128"/>
                          <a:ea typeface="メイリオ" panose="020B0604030504040204" pitchFamily="50" charset="-128"/>
                        </a:rPr>
                        <a:t>自分は大丈夫だと思っていた</a:t>
                      </a:r>
                      <a:endPar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marT="45706" marB="4570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ctr" latinLnBrk="0" hangingPunct="1">
                        <a:lnSpc>
                          <a:spcPct val="100000"/>
                        </a:lnSpc>
                        <a:spcBef>
                          <a:spcPct val="0"/>
                        </a:spcBef>
                        <a:spcAft>
                          <a:spcPct val="0"/>
                        </a:spcAft>
                        <a:buClrTx/>
                        <a:buSzTx/>
                        <a:buFontTx/>
                        <a:buNone/>
                        <a:tabLst/>
                      </a:pPr>
                      <a:r>
                        <a:rPr kumimoji="1" lang="en-US" altLang="ja-JP" sz="1800" b="0" i="0" u="none" strike="noStrike" cap="none" normalizeH="0" baseline="0" smtClean="0">
                          <a:ln>
                            <a:noFill/>
                          </a:ln>
                          <a:solidFill>
                            <a:srgbClr val="000000"/>
                          </a:solidFill>
                          <a:effectLst/>
                          <a:latin typeface="メイリオ" panose="020B0604030504040204" pitchFamily="50" charset="-128"/>
                          <a:ea typeface="メイリオ" panose="020B0604030504040204" pitchFamily="50" charset="-128"/>
                        </a:rPr>
                        <a:t>79%</a:t>
                      </a:r>
                      <a:endParaRPr kumimoji="1" lang="en-US" altLang="ja-JP"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endParaRPr>
                    </a:p>
                  </a:txBody>
                  <a:tcPr marT="45706" marB="4570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962899307"/>
                  </a:ext>
                </a:extLst>
              </a:tr>
              <a:tr h="304705">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1" lang="ja-JP" altLang="en-US" sz="1800" b="0" i="0" u="none" strike="noStrike" cap="none" normalizeH="0" baseline="0" dirty="0" smtClean="0">
                          <a:ln>
                            <a:noFill/>
                          </a:ln>
                          <a:solidFill>
                            <a:srgbClr val="000000"/>
                          </a:solidFill>
                          <a:effectLst/>
                          <a:latin typeface="メイリオ" panose="020B0604030504040204" pitchFamily="50" charset="-128"/>
                          <a:ea typeface="メイリオ" panose="020B0604030504040204" pitchFamily="50" charset="-128"/>
                        </a:rPr>
                        <a:t>考えたこともなかった</a:t>
                      </a:r>
                      <a:endPar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marT="45706" marB="4570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ctr" latinLnBrk="0" hangingPunct="1">
                        <a:lnSpc>
                          <a:spcPct val="100000"/>
                        </a:lnSpc>
                        <a:spcBef>
                          <a:spcPct val="0"/>
                        </a:spcBef>
                        <a:spcAft>
                          <a:spcPct val="0"/>
                        </a:spcAft>
                        <a:buClrTx/>
                        <a:buSzTx/>
                        <a:buFontTx/>
                        <a:buNone/>
                        <a:tabLst/>
                      </a:pPr>
                      <a:r>
                        <a:rPr kumimoji="1" lang="en-US" altLang="ja-JP" sz="1800" b="0" i="0" u="none" strike="noStrike" cap="none" normalizeH="0" baseline="0" smtClean="0">
                          <a:ln>
                            <a:noFill/>
                          </a:ln>
                          <a:solidFill>
                            <a:srgbClr val="000000"/>
                          </a:solidFill>
                          <a:effectLst/>
                          <a:latin typeface="メイリオ" panose="020B0604030504040204" pitchFamily="50" charset="-128"/>
                          <a:ea typeface="メイリオ" panose="020B0604030504040204" pitchFamily="50" charset="-128"/>
                        </a:rPr>
                        <a:t>13%</a:t>
                      </a:r>
                      <a:endParaRPr kumimoji="1" lang="en-US" altLang="ja-JP"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endParaRPr>
                    </a:p>
                  </a:txBody>
                  <a:tcPr marT="45706" marB="4570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982434572"/>
                  </a:ext>
                </a:extLst>
              </a:tr>
              <a:tr h="517999">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1" lang="ja-JP" altLang="en-US" sz="1800" b="0" i="0" u="none" strike="noStrike" cap="none" normalizeH="0" baseline="0" dirty="0" smtClean="0">
                          <a:ln>
                            <a:noFill/>
                          </a:ln>
                          <a:solidFill>
                            <a:srgbClr val="000000"/>
                          </a:solidFill>
                          <a:effectLst/>
                          <a:latin typeface="メイリオ" panose="020B0604030504040204" pitchFamily="50" charset="-128"/>
                          <a:ea typeface="メイリオ" panose="020B0604030504040204" pitchFamily="50" charset="-128"/>
                        </a:rPr>
                        <a:t>騙されるかもしれないと思っていた</a:t>
                      </a:r>
                      <a:endPar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marT="45706" marB="4570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ctr" latinLnBrk="0" hangingPunct="1">
                        <a:lnSpc>
                          <a:spcPct val="100000"/>
                        </a:lnSpc>
                        <a:spcBef>
                          <a:spcPct val="0"/>
                        </a:spcBef>
                        <a:spcAft>
                          <a:spcPct val="0"/>
                        </a:spcAft>
                        <a:buClrTx/>
                        <a:buSzTx/>
                        <a:buFontTx/>
                        <a:buNone/>
                        <a:tabLst/>
                      </a:pPr>
                      <a:r>
                        <a:rPr kumimoji="1" lang="en-US" altLang="ja-JP" sz="1800" b="0" i="0" u="none" strike="noStrike" cap="none" normalizeH="0" baseline="0" smtClean="0">
                          <a:ln>
                            <a:noFill/>
                          </a:ln>
                          <a:solidFill>
                            <a:srgbClr val="000000"/>
                          </a:solidFill>
                          <a:effectLst/>
                          <a:latin typeface="メイリオ" panose="020B0604030504040204" pitchFamily="50" charset="-128"/>
                          <a:ea typeface="メイリオ" panose="020B0604030504040204" pitchFamily="50" charset="-128"/>
                        </a:rPr>
                        <a:t>2%</a:t>
                      </a:r>
                      <a:endParaRPr kumimoji="1" lang="en-US" altLang="ja-JP"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endParaRPr>
                    </a:p>
                  </a:txBody>
                  <a:tcPr marT="45706" marB="4570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600010007"/>
                  </a:ext>
                </a:extLst>
              </a:tr>
              <a:tr h="304705">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1" lang="ja-JP" altLang="en-US" sz="1800" b="0" i="0" u="none" strike="noStrike" cap="none" normalizeH="0" baseline="0" dirty="0" smtClean="0">
                          <a:ln>
                            <a:noFill/>
                          </a:ln>
                          <a:solidFill>
                            <a:srgbClr val="000000"/>
                          </a:solidFill>
                          <a:effectLst/>
                          <a:latin typeface="メイリオ" panose="020B0604030504040204" pitchFamily="50" charset="-128"/>
                          <a:ea typeface="メイリオ" panose="020B0604030504040204" pitchFamily="50" charset="-128"/>
                        </a:rPr>
                        <a:t>不明</a:t>
                      </a:r>
                      <a:endPar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marT="45706" marB="4570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ctr"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rgbClr val="000000"/>
                          </a:solidFill>
                          <a:effectLst/>
                          <a:latin typeface="メイリオ" panose="020B0604030504040204" pitchFamily="50" charset="-128"/>
                          <a:ea typeface="メイリオ" panose="020B0604030504040204" pitchFamily="50" charset="-128"/>
                        </a:rPr>
                        <a:t>1%</a:t>
                      </a:r>
                      <a:endPar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marT="45706" marB="4570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088621109"/>
                  </a:ext>
                </a:extLst>
              </a:tr>
              <a:tr h="304705">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1" lang="ja-JP" altLang="en-US" sz="1800" b="0" i="0" u="none" strike="noStrike" cap="none" normalizeH="0" baseline="0" smtClean="0">
                          <a:ln>
                            <a:noFill/>
                          </a:ln>
                          <a:solidFill>
                            <a:srgbClr val="000000"/>
                          </a:solidFill>
                          <a:effectLst/>
                          <a:latin typeface="メイリオ" panose="020B0604030504040204" pitchFamily="50" charset="-128"/>
                          <a:ea typeface="メイリオ" panose="020B0604030504040204" pitchFamily="50" charset="-128"/>
                        </a:rPr>
                        <a:t>空白</a:t>
                      </a:r>
                      <a:endParaRPr kumimoji="1" lang="ja-JP" altLang="en-US"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endParaRPr>
                    </a:p>
                  </a:txBody>
                  <a:tcPr marT="45706" marB="4570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ctr"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rgbClr val="000000"/>
                          </a:solidFill>
                          <a:effectLst/>
                          <a:latin typeface="メイリオ" panose="020B0604030504040204" pitchFamily="50" charset="-128"/>
                          <a:ea typeface="メイリオ" panose="020B0604030504040204" pitchFamily="50" charset="-128"/>
                        </a:rPr>
                        <a:t>5%</a:t>
                      </a:r>
                      <a:endPar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marT="45706" marB="4570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887798757"/>
                  </a:ext>
                </a:extLst>
              </a:tr>
            </a:tbl>
          </a:graphicData>
        </a:graphic>
      </p:graphicFrame>
      <p:graphicFrame>
        <p:nvGraphicFramePr>
          <p:cNvPr id="58587" name="Group 219"/>
          <p:cNvGraphicFramePr>
            <a:graphicFrameLocks noGrp="1"/>
          </p:cNvGraphicFramePr>
          <p:nvPr>
            <p:extLst>
              <p:ext uri="{D42A27DB-BD31-4B8C-83A1-F6EECF244321}">
                <p14:modId xmlns:p14="http://schemas.microsoft.com/office/powerpoint/2010/main" val="3009791585"/>
              </p:ext>
            </p:extLst>
          </p:nvPr>
        </p:nvGraphicFramePr>
        <p:xfrm>
          <a:off x="341312" y="3068118"/>
          <a:ext cx="4840287" cy="1828800"/>
        </p:xfrm>
        <a:graphic>
          <a:graphicData uri="http://schemas.openxmlformats.org/drawingml/2006/table">
            <a:tbl>
              <a:tblPr/>
              <a:tblGrid>
                <a:gridCol w="3986848">
                  <a:extLst>
                    <a:ext uri="{9D8B030D-6E8A-4147-A177-3AD203B41FA5}">
                      <a16:colId xmlns:a16="http://schemas.microsoft.com/office/drawing/2014/main" val="1215430754"/>
                    </a:ext>
                  </a:extLst>
                </a:gridCol>
                <a:gridCol w="853439">
                  <a:extLst>
                    <a:ext uri="{9D8B030D-6E8A-4147-A177-3AD203B41FA5}">
                      <a16:colId xmlns:a16="http://schemas.microsoft.com/office/drawing/2014/main" val="1690270555"/>
                    </a:ext>
                  </a:extLst>
                </a:gridCol>
              </a:tblGrid>
              <a:tr h="30638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1" lang="ja-JP" altLang="en-US" sz="1800" b="0" i="0" u="none" strike="noStrike" cap="none" normalizeH="0" baseline="0" dirty="0" smtClean="0">
                          <a:ln>
                            <a:noFill/>
                          </a:ln>
                          <a:solidFill>
                            <a:srgbClr val="000000"/>
                          </a:solidFill>
                          <a:effectLst/>
                          <a:latin typeface="メイリオ" panose="020B0604030504040204" pitchFamily="50" charset="-128"/>
                          <a:ea typeface="メイリオ" panose="020B0604030504040204" pitchFamily="50" charset="-128"/>
                        </a:rPr>
                        <a:t>被害者の判断能力・記憶力</a:t>
                      </a:r>
                      <a:endPar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anchor="ctr" horzOverflow="overflow">
                    <a:lnL cap="flat">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endParaRPr>
                    </a:p>
                  </a:txBody>
                  <a:tcPr anchor="ctr" horzOverflow="overflow">
                    <a:lnL>
                      <a:noFill/>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743297694"/>
                  </a:ext>
                </a:extLst>
              </a:tr>
              <a:tr h="30638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1" lang="ja-JP" altLang="en-US" sz="1800" b="0" i="0" u="none" strike="noStrike" cap="none" normalizeH="0" baseline="0" dirty="0" smtClean="0">
                          <a:ln>
                            <a:noFill/>
                          </a:ln>
                          <a:solidFill>
                            <a:srgbClr val="000000"/>
                          </a:solidFill>
                          <a:effectLst/>
                          <a:latin typeface="メイリオ" panose="020B0604030504040204" pitchFamily="50" charset="-128"/>
                          <a:ea typeface="メイリオ" panose="020B0604030504040204" pitchFamily="50" charset="-128"/>
                        </a:rPr>
                        <a:t>問題なし</a:t>
                      </a:r>
                      <a:endPar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ctr" latinLnBrk="0" hangingPunct="1">
                        <a:lnSpc>
                          <a:spcPct val="100000"/>
                        </a:lnSpc>
                        <a:spcBef>
                          <a:spcPct val="0"/>
                        </a:spcBef>
                        <a:spcAft>
                          <a:spcPct val="0"/>
                        </a:spcAft>
                        <a:buClrTx/>
                        <a:buSzTx/>
                        <a:buFontTx/>
                        <a:buNone/>
                        <a:tabLst/>
                      </a:pPr>
                      <a:r>
                        <a:rPr kumimoji="1" lang="en-US" altLang="ja-JP" sz="1800" b="0" i="0" u="none" strike="noStrike" cap="none" normalizeH="0" baseline="0" smtClean="0">
                          <a:ln>
                            <a:noFill/>
                          </a:ln>
                          <a:solidFill>
                            <a:srgbClr val="000000"/>
                          </a:solidFill>
                          <a:effectLst/>
                          <a:latin typeface="メイリオ" panose="020B0604030504040204" pitchFamily="50" charset="-128"/>
                          <a:ea typeface="メイリオ" panose="020B0604030504040204" pitchFamily="50" charset="-128"/>
                        </a:rPr>
                        <a:t>66%</a:t>
                      </a:r>
                      <a:endParaRPr kumimoji="1" lang="en-US" altLang="ja-JP"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617411130"/>
                  </a:ext>
                </a:extLst>
              </a:tr>
              <a:tr h="304800">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1" lang="ja-JP" altLang="en-US" sz="1800" b="0" i="0" u="none" strike="noStrike" cap="none" normalizeH="0" baseline="0" dirty="0" smtClean="0">
                          <a:ln>
                            <a:noFill/>
                          </a:ln>
                          <a:solidFill>
                            <a:srgbClr val="000000"/>
                          </a:solidFill>
                          <a:effectLst/>
                          <a:latin typeface="メイリオ" panose="020B0604030504040204" pitchFamily="50" charset="-128"/>
                          <a:ea typeface="メイリオ" panose="020B0604030504040204" pitchFamily="50" charset="-128"/>
                        </a:rPr>
                        <a:t>やや不安が感じられた</a:t>
                      </a:r>
                      <a:endPar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ctr" latinLnBrk="0" hangingPunct="1">
                        <a:lnSpc>
                          <a:spcPct val="100000"/>
                        </a:lnSpc>
                        <a:spcBef>
                          <a:spcPct val="0"/>
                        </a:spcBef>
                        <a:spcAft>
                          <a:spcPct val="0"/>
                        </a:spcAft>
                        <a:buClrTx/>
                        <a:buSzTx/>
                        <a:buFontTx/>
                        <a:buNone/>
                        <a:tabLst/>
                      </a:pPr>
                      <a:r>
                        <a:rPr kumimoji="1" lang="en-US" altLang="ja-JP" sz="1800" b="0" i="0" u="none" strike="noStrike" cap="none" normalizeH="0" baseline="0" smtClean="0">
                          <a:ln>
                            <a:noFill/>
                          </a:ln>
                          <a:solidFill>
                            <a:srgbClr val="000000"/>
                          </a:solidFill>
                          <a:effectLst/>
                          <a:latin typeface="メイリオ" panose="020B0604030504040204" pitchFamily="50" charset="-128"/>
                          <a:ea typeface="メイリオ" panose="020B0604030504040204" pitchFamily="50" charset="-128"/>
                        </a:rPr>
                        <a:t>27%</a:t>
                      </a:r>
                      <a:endParaRPr kumimoji="1" lang="en-US" altLang="ja-JP"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998431717"/>
                  </a:ext>
                </a:extLst>
              </a:tr>
              <a:tr h="30638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1" lang="ja-JP" altLang="en-US" sz="1800" b="0" i="0" u="none" strike="noStrike" cap="none" normalizeH="0" baseline="0" dirty="0" smtClean="0">
                          <a:ln>
                            <a:noFill/>
                          </a:ln>
                          <a:solidFill>
                            <a:srgbClr val="000000"/>
                          </a:solidFill>
                          <a:effectLst/>
                          <a:latin typeface="メイリオ" panose="020B0604030504040204" pitchFamily="50" charset="-128"/>
                          <a:ea typeface="メイリオ" panose="020B0604030504040204" pitchFamily="50" charset="-128"/>
                        </a:rPr>
                        <a:t>不安が感じられた</a:t>
                      </a:r>
                      <a:endPar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ctr" latinLnBrk="0" hangingPunct="1">
                        <a:lnSpc>
                          <a:spcPct val="100000"/>
                        </a:lnSpc>
                        <a:spcBef>
                          <a:spcPct val="0"/>
                        </a:spcBef>
                        <a:spcAft>
                          <a:spcPct val="0"/>
                        </a:spcAft>
                        <a:buClrTx/>
                        <a:buSzTx/>
                        <a:buFontTx/>
                        <a:buNone/>
                        <a:tabLst/>
                      </a:pPr>
                      <a:r>
                        <a:rPr kumimoji="1" lang="en-US" altLang="ja-JP" sz="1800" b="0" i="0" u="none" strike="noStrike" cap="none" normalizeH="0" baseline="0" smtClean="0">
                          <a:ln>
                            <a:noFill/>
                          </a:ln>
                          <a:solidFill>
                            <a:srgbClr val="000000"/>
                          </a:solidFill>
                          <a:effectLst/>
                          <a:latin typeface="メイリオ" panose="020B0604030504040204" pitchFamily="50" charset="-128"/>
                          <a:ea typeface="メイリオ" panose="020B0604030504040204" pitchFamily="50" charset="-128"/>
                        </a:rPr>
                        <a:t>3%</a:t>
                      </a:r>
                      <a:endParaRPr kumimoji="1" lang="en-US" altLang="ja-JP" sz="1800" b="0" i="0" u="none" strike="noStrike" cap="none" normalizeH="0" baseline="0" smtClean="0">
                        <a:ln>
                          <a:noFill/>
                        </a:ln>
                        <a:solidFill>
                          <a:schemeClr val="tx1"/>
                        </a:solidFill>
                        <a:effectLst/>
                        <a:latin typeface="メイリオ" panose="020B0604030504040204" pitchFamily="50" charset="-128"/>
                        <a:ea typeface="メイリオ" panose="020B0604030504040204" pitchFamily="50" charset="-128"/>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942812772"/>
                  </a:ext>
                </a:extLst>
              </a:tr>
              <a:tr h="306388">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ctr" latinLnBrk="0" hangingPunct="1">
                        <a:lnSpc>
                          <a:spcPct val="100000"/>
                        </a:lnSpc>
                        <a:spcBef>
                          <a:spcPct val="0"/>
                        </a:spcBef>
                        <a:spcAft>
                          <a:spcPct val="0"/>
                        </a:spcAft>
                        <a:buClrTx/>
                        <a:buSzTx/>
                        <a:buFontTx/>
                        <a:buNone/>
                        <a:tabLst/>
                      </a:pPr>
                      <a:r>
                        <a:rPr kumimoji="1" lang="ja-JP" altLang="en-US" sz="1800" b="0" i="0" u="none" strike="noStrike" cap="none" normalizeH="0" baseline="0" dirty="0" smtClean="0">
                          <a:ln>
                            <a:noFill/>
                          </a:ln>
                          <a:solidFill>
                            <a:srgbClr val="000000"/>
                          </a:solidFill>
                          <a:effectLst/>
                          <a:latin typeface="メイリオ" panose="020B0604030504040204" pitchFamily="50" charset="-128"/>
                          <a:ea typeface="メイリオ" panose="020B0604030504040204" pitchFamily="50" charset="-128"/>
                        </a:rPr>
                        <a:t>空白</a:t>
                      </a:r>
                      <a:endPar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a:spcBef>
                          <a:spcPct val="20000"/>
                        </a:spcBef>
                        <a:defRPr kumimoji="1">
                          <a:solidFill>
                            <a:schemeClr val="tx1"/>
                          </a:solidFill>
                          <a:latin typeface="Arial" panose="020B0604020202020204" pitchFamily="34" charset="0"/>
                          <a:ea typeface="ＭＳ Ｐゴシック" panose="020B0600070205080204" pitchFamily="50" charset="-128"/>
                        </a:defRPr>
                      </a:lvl4pPr>
                      <a:lvl5pPr>
                        <a:spcBef>
                          <a:spcPct val="20000"/>
                        </a:spcBef>
                        <a:defRPr kumimoji="1">
                          <a:solidFill>
                            <a:schemeClr val="tx1"/>
                          </a:solidFill>
                          <a:latin typeface="Arial" panose="020B0604020202020204" pitchFamily="34" charset="0"/>
                          <a:ea typeface="ＭＳ Ｐゴシック" panose="020B0600070205080204" pitchFamily="50" charset="-128"/>
                        </a:defRPr>
                      </a:lvl5pPr>
                      <a:lvl6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fontAlgn="base">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ctr"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rgbClr val="000000"/>
                          </a:solidFill>
                          <a:effectLst/>
                          <a:latin typeface="メイリオ" panose="020B0604030504040204" pitchFamily="50" charset="-128"/>
                          <a:ea typeface="メイリオ" panose="020B0604030504040204" pitchFamily="50" charset="-128"/>
                        </a:rPr>
                        <a:t>4%</a:t>
                      </a:r>
                      <a:endPar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900927267"/>
                  </a:ext>
                </a:extLst>
              </a:tr>
            </a:tbl>
          </a:graphicData>
        </a:graphic>
      </p:graphicFrame>
      <p:sp>
        <p:nvSpPr>
          <p:cNvPr id="8237" name="Text Box 221"/>
          <p:cNvSpPr txBox="1">
            <a:spLocks noChangeArrowheads="1"/>
          </p:cNvSpPr>
          <p:nvPr/>
        </p:nvSpPr>
        <p:spPr bwMode="auto">
          <a:xfrm>
            <a:off x="315913" y="6212840"/>
            <a:ext cx="794067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dirty="0">
                <a:latin typeface="メイリオ" panose="020B0604030504040204" pitchFamily="50" charset="-128"/>
                <a:ea typeface="メイリオ" panose="020B0604030504040204" pitchFamily="50" charset="-128"/>
              </a:rPr>
              <a:t>引用</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警察庁 詐欺被害に遭った高齢者等に対する調査結果について</a:t>
            </a:r>
          </a:p>
          <a:p>
            <a:pPr eaLnBrk="1" hangingPunct="1"/>
            <a:r>
              <a:rPr lang="en-US" altLang="ja-JP" dirty="0">
                <a:latin typeface="メイリオ" panose="020B0604030504040204" pitchFamily="50" charset="-128"/>
                <a:ea typeface="メイリオ" panose="020B0604030504040204" pitchFamily="50" charset="-128"/>
              </a:rPr>
              <a:t>http://www.keishicho.metro.tokyo.jp/han_furikome/5_jitai.htm</a:t>
            </a:r>
          </a:p>
        </p:txBody>
      </p:sp>
      <p:pic>
        <p:nvPicPr>
          <p:cNvPr id="8238" name="Picture 222" descr="A14A_グラフ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1788" y="676275"/>
            <a:ext cx="3400425" cy="437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39" name="Text Box 223"/>
          <p:cNvSpPr txBox="1">
            <a:spLocks noChangeArrowheads="1"/>
          </p:cNvSpPr>
          <p:nvPr/>
        </p:nvSpPr>
        <p:spPr bwMode="auto">
          <a:xfrm>
            <a:off x="1295399" y="5249398"/>
            <a:ext cx="7516813" cy="707886"/>
          </a:xfrm>
          <a:prstGeom prst="rect">
            <a:avLst/>
          </a:prstGeom>
          <a:solidFill>
            <a:srgbClr val="99CC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1600">
                <a:solidFill>
                  <a:schemeClr val="tx1"/>
                </a:solidFill>
                <a:latin typeface="Arial" panose="020B0604020202020204" pitchFamily="34" charset="0"/>
                <a:ea typeface="ＭＳ Ｐゴシック" panose="020B0600070205080204" pitchFamily="50" charset="-128"/>
              </a:defRPr>
            </a:lvl1pPr>
            <a:lvl2pPr marL="742950" indent="-285750">
              <a:defRPr kumimoji="1" sz="1600">
                <a:solidFill>
                  <a:schemeClr val="tx1"/>
                </a:solidFill>
                <a:latin typeface="Arial" panose="020B0604020202020204" pitchFamily="34" charset="0"/>
                <a:ea typeface="ＭＳ Ｐゴシック" panose="020B0600070205080204" pitchFamily="50" charset="-128"/>
              </a:defRPr>
            </a:lvl2pPr>
            <a:lvl3pPr marL="1143000" indent="-228600">
              <a:defRPr kumimoji="1" sz="1600">
                <a:solidFill>
                  <a:schemeClr val="tx1"/>
                </a:solidFill>
                <a:latin typeface="Arial" panose="020B0604020202020204" pitchFamily="34" charset="0"/>
                <a:ea typeface="ＭＳ Ｐゴシック" panose="020B0600070205080204" pitchFamily="50" charset="-128"/>
              </a:defRPr>
            </a:lvl3pPr>
            <a:lvl4pPr marL="1600200" indent="-228600">
              <a:defRPr kumimoji="1" sz="1600">
                <a:solidFill>
                  <a:schemeClr val="tx1"/>
                </a:solidFill>
                <a:latin typeface="Arial" panose="020B0604020202020204" pitchFamily="34" charset="0"/>
                <a:ea typeface="ＭＳ Ｐゴシック" panose="020B0600070205080204" pitchFamily="50" charset="-128"/>
              </a:defRPr>
            </a:lvl4pPr>
            <a:lvl5pPr marL="2057400" indent="-228600">
              <a:defRPr kumimoji="1" sz="16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6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pPr>
            <a:r>
              <a:rPr lang="ja-JP" altLang="en-US" sz="2000" dirty="0">
                <a:latin typeface="メイリオ" panose="020B0604030504040204" pitchFamily="50" charset="-128"/>
                <a:ea typeface="メイリオ" panose="020B0604030504040204" pitchFamily="50" charset="-128"/>
              </a:rPr>
              <a:t>　調査の対象者は</a:t>
            </a:r>
            <a:r>
              <a:rPr lang="en-US" altLang="ja-JP" sz="2000" dirty="0">
                <a:latin typeface="メイリオ" panose="020B0604030504040204" pitchFamily="50" charset="-128"/>
                <a:ea typeface="メイリオ" panose="020B0604030504040204" pitchFamily="50" charset="-128"/>
              </a:rPr>
              <a:t>60-90</a:t>
            </a:r>
            <a:r>
              <a:rPr lang="ja-JP" altLang="en-US" sz="2000" dirty="0">
                <a:latin typeface="メイリオ" panose="020B0604030504040204" pitchFamily="50" charset="-128"/>
                <a:ea typeface="メイリオ" panose="020B0604030504040204" pitchFamily="50" charset="-128"/>
              </a:rPr>
              <a:t>歳の高齢者ですが、</a:t>
            </a:r>
            <a:r>
              <a:rPr lang="en-US" altLang="ja-JP" sz="2000" dirty="0">
                <a:latin typeface="メイリオ" panose="020B0604030504040204" pitchFamily="50" charset="-128"/>
                <a:ea typeface="メイリオ" panose="020B0604030504040204" pitchFamily="50" charset="-128"/>
              </a:rPr>
              <a:t>90</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～の</a:t>
            </a:r>
            <a:r>
              <a:rPr lang="ja-JP" altLang="en-US" sz="2000" dirty="0">
                <a:latin typeface="メイリオ" panose="020B0604030504040204" pitchFamily="50" charset="-128"/>
                <a:ea typeface="メイリオ" panose="020B0604030504040204" pitchFamily="50" charset="-128"/>
              </a:rPr>
              <a:t>人が「大丈夫だと思っていた」又は「考えたこともなかった」と</a:t>
            </a:r>
            <a:r>
              <a:rPr lang="ja-JP" altLang="en-US" sz="2000" dirty="0" smtClean="0">
                <a:latin typeface="メイリオ" panose="020B0604030504040204" pitchFamily="50" charset="-128"/>
                <a:ea typeface="メイリオ" panose="020B0604030504040204" pitchFamily="50" charset="-128"/>
              </a:rPr>
              <a:t>回答</a:t>
            </a:r>
            <a:endParaRPr lang="ja-JP" altLang="en-US" sz="2000" dirty="0">
              <a:latin typeface="メイリオ" panose="020B0604030504040204" pitchFamily="50" charset="-128"/>
              <a:ea typeface="メイリオ" panose="020B0604030504040204" pitchFamily="50" charset="-12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7526</TotalTime>
  <Words>1788</Words>
  <Application>Microsoft Office PowerPoint</Application>
  <PresentationFormat>画面に合わせる (4:3)</PresentationFormat>
  <Paragraphs>304</Paragraphs>
  <Slides>28</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28</vt:i4>
      </vt:variant>
    </vt:vector>
  </HeadingPairs>
  <TitlesOfParts>
    <vt:vector size="33" baseType="lpstr">
      <vt:lpstr>ＭＳ Ｐゴシック</vt:lpstr>
      <vt:lpstr>ＭＳ Ｐ明朝</vt:lpstr>
      <vt:lpstr>メイリオ</vt:lpstr>
      <vt:lpstr>Arial</vt:lpstr>
      <vt:lpstr>標準デザイン</vt:lpstr>
      <vt:lpstr>情報の授業</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gohome8</cp:lastModifiedBy>
  <cp:revision>134</cp:revision>
  <cp:lastPrinted>1601-01-01T00:00:00Z</cp:lastPrinted>
  <dcterms:created xsi:type="dcterms:W3CDTF">2014-03-24T13:08:44Z</dcterms:created>
  <dcterms:modified xsi:type="dcterms:W3CDTF">2019-02-09T12:06:22Z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