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83" r:id="rId2"/>
    <p:sldId id="330" r:id="rId3"/>
    <p:sldId id="353" r:id="rId4"/>
    <p:sldId id="349" r:id="rId5"/>
    <p:sldId id="354" r:id="rId6"/>
    <p:sldId id="355" r:id="rId7"/>
    <p:sldId id="325" r:id="rId8"/>
    <p:sldId id="350" r:id="rId9"/>
    <p:sldId id="328" r:id="rId10"/>
    <p:sldId id="329" r:id="rId11"/>
    <p:sldId id="326" r:id="rId12"/>
    <p:sldId id="357" r:id="rId13"/>
    <p:sldId id="358" r:id="rId14"/>
    <p:sldId id="359" r:id="rId15"/>
    <p:sldId id="360" r:id="rId16"/>
    <p:sldId id="361" r:id="rId17"/>
    <p:sldId id="347" r:id="rId18"/>
    <p:sldId id="352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8" r:id="rId27"/>
    <p:sldId id="351" r:id="rId28"/>
    <p:sldId id="343" r:id="rId29"/>
    <p:sldId id="344" r:id="rId30"/>
    <p:sldId id="345" r:id="rId31"/>
    <p:sldId id="363" r:id="rId32"/>
    <p:sldId id="346" r:id="rId33"/>
    <p:sldId id="364" r:id="rId34"/>
    <p:sldId id="365" r:id="rId35"/>
    <p:sldId id="362" r:id="rId36"/>
    <p:sldId id="287" r:id="rId37"/>
  </p:sldIdLst>
  <p:sldSz cx="9144000" cy="6858000" type="screen4x3"/>
  <p:notesSz cx="7099300" cy="10234613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FF99CC"/>
    <a:srgbClr val="CC6600"/>
    <a:srgbClr val="FFFF00"/>
    <a:srgbClr val="FF7C8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ja-JP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defRPr sz="1300"/>
            </a:lvl1pPr>
          </a:lstStyle>
          <a:p>
            <a:endParaRPr lang="en-US" altLang="ja-JP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39D3E1DD-1855-40EC-B4F2-B399AEDCBF23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ＭＳ Ｐ明朝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17A54-FE79-40E3-8923-9AE8081D130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09212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16616-1329-4C20-A24C-3FB265F6AEB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5255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0EF05-8FA4-44FD-9732-F927C24D3FA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58140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66791-9E44-4D5D-84D2-CA44E8ABFEB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6854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6E80-D8D4-418F-B1E2-44F29851FD7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191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DA167E-36DC-449B-9FE3-E896DD7C58E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8342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50203-31C9-43DE-9EC1-E54AE497938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6172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2A731-253F-4B19-976D-7EA7B3125DD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61269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79B73-A815-4F21-92C6-61809DE8331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46584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3A5713-61A0-4B11-A3E5-9568F80C627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56455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01AEA-D94B-4DDF-B8AC-984445C0C45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599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400"/>
            </a:lvl1pPr>
          </a:lstStyle>
          <a:p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r>
              <a:rPr lang="en-US" altLang="ja-JP"/>
              <a:t>©Go Ota, 2014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ABDDDF70-51DA-48E8-B03B-E0CBBF17941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ja-JP" sz="1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629650" cy="612775"/>
          </a:xfrm>
        </p:spPr>
        <p:txBody>
          <a:bodyPr/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「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Word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実習用資料」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659" y="1219200"/>
            <a:ext cx="4962085" cy="3459172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0" b="97704" l="9626" r="8984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" y="2092121"/>
            <a:ext cx="3962400" cy="415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08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覚えていた方が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よいショートカットキー</a:t>
            </a: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346310"/>
              </p:ext>
            </p:extLst>
          </p:nvPr>
        </p:nvGraphicFramePr>
        <p:xfrm>
          <a:off x="914400" y="1295400"/>
          <a:ext cx="732313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4638">
                  <a:extLst>
                    <a:ext uri="{9D8B030D-6E8A-4147-A177-3AD203B41FA5}">
                      <a16:colId xmlns:a16="http://schemas.microsoft.com/office/drawing/2014/main" val="615668015"/>
                    </a:ext>
                  </a:extLst>
                </a:gridCol>
                <a:gridCol w="4668500">
                  <a:extLst>
                    <a:ext uri="{9D8B030D-6E8A-4147-A177-3AD203B41FA5}">
                      <a16:colId xmlns:a16="http://schemas.microsoft.com/office/drawing/2014/main" val="1395794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Ctrl + C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コピー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65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Ctrl</a:t>
                      </a:r>
                      <a:r>
                        <a:rPr kumimoji="1" lang="en-US" altLang="ja-JP" sz="2400" b="0" baseline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+ V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貼り付け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016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Ctrl +</a:t>
                      </a:r>
                      <a:r>
                        <a:rPr kumimoji="1" lang="en-US" altLang="ja-JP" sz="2400" b="0" baseline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Z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操作の取り消し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戻る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700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Ctrl + S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文書の保存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122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Shift</a:t>
                      </a:r>
                      <a:r>
                        <a:rPr kumimoji="1" lang="en-US" altLang="ja-JP" sz="2400" b="0" baseline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+ [Enter]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Word: 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段落内の改行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98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Alt + [Enter]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Excel: 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セル内の改行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2611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Alt + Tab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前面アプリの切り替え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8402232"/>
                  </a:ext>
                </a:extLst>
              </a:tr>
            </a:tbl>
          </a:graphicData>
        </a:graphic>
      </p:graphicFrame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4948736"/>
            <a:ext cx="4213788" cy="1376363"/>
          </a:xfrm>
          <a:prstGeom prst="rect">
            <a:avLst/>
          </a:prstGeom>
        </p:spPr>
      </p:pic>
      <p:sp>
        <p:nvSpPr>
          <p:cNvPr id="6" name="楕円 5"/>
          <p:cNvSpPr/>
          <p:nvPr/>
        </p:nvSpPr>
        <p:spPr bwMode="auto">
          <a:xfrm>
            <a:off x="1828800" y="4948736"/>
            <a:ext cx="611944" cy="647700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4" name="直線矢印コネクタ 3"/>
          <p:cNvCxnSpPr/>
          <p:nvPr/>
        </p:nvCxnSpPr>
        <p:spPr bwMode="auto">
          <a:xfrm flipH="1">
            <a:off x="2440744" y="2590800"/>
            <a:ext cx="1216856" cy="235793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テキスト ボックス 7"/>
          <p:cNvSpPr txBox="1"/>
          <p:nvPr/>
        </p:nvSpPr>
        <p:spPr>
          <a:xfrm>
            <a:off x="5334000" y="4811606"/>
            <a:ext cx="319348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重要</a:t>
            </a:r>
            <a:r>
              <a:rPr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失敗したら、すぐに取り消しすると元に戻ります。</a:t>
            </a:r>
            <a:endParaRPr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160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基本編</a:t>
            </a:r>
            <a:r>
              <a:rPr kumimoji="1" lang="en-US" altLang="ja-JP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: </a:t>
            </a: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文字の属性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色や装飾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)(1)</a:t>
            </a:r>
            <a:endParaRPr kumimoji="1" lang="en-US" altLang="ja-JP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160142"/>
            <a:ext cx="8675077" cy="1905000"/>
          </a:xfrm>
          <a:prstGeom prst="rect">
            <a:avLst/>
          </a:prstGeom>
        </p:spPr>
      </p:pic>
      <p:sp>
        <p:nvSpPr>
          <p:cNvPr id="3" name="線吹き出し 1 (枠付き) 2"/>
          <p:cNvSpPr/>
          <p:nvPr/>
        </p:nvSpPr>
        <p:spPr bwMode="auto">
          <a:xfrm>
            <a:off x="1250621" y="2112642"/>
            <a:ext cx="2209800" cy="495300"/>
          </a:xfrm>
          <a:prstGeom prst="borderCallout1">
            <a:avLst>
              <a:gd name="adj1" fmla="val 136508"/>
              <a:gd name="adj2" fmla="val 35759"/>
              <a:gd name="adj3" fmla="val 314669"/>
              <a:gd name="adj4" fmla="val 45967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4" name="線吹き出し 1 (枠付き) 33"/>
          <p:cNvSpPr/>
          <p:nvPr/>
        </p:nvSpPr>
        <p:spPr bwMode="auto">
          <a:xfrm>
            <a:off x="4539905" y="2112642"/>
            <a:ext cx="641695" cy="495300"/>
          </a:xfrm>
          <a:prstGeom prst="borderCallout1">
            <a:avLst>
              <a:gd name="adj1" fmla="val 116533"/>
              <a:gd name="adj2" fmla="val 42416"/>
              <a:gd name="adj3" fmla="val 313349"/>
              <a:gd name="adj4" fmla="val 93608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81000" y="3810000"/>
            <a:ext cx="3962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文字の装飾を指定できます。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B: 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太字</a:t>
            </a:r>
          </a:p>
          <a:p>
            <a:pPr algn="l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I:  </a:t>
            </a:r>
            <a:r>
              <a:rPr kumimoji="1" lang="ja-JP" altLang="en-US" sz="2400" i="1" dirty="0" smtClean="0">
                <a:latin typeface="メイリオ" panose="020B0604030504040204" pitchFamily="50" charset="-128"/>
                <a:ea typeface="$ＪＳ明朝" panose="04030B090D0B02020403" pitchFamily="17" charset="-128"/>
              </a:rPr>
              <a:t>斜め文字</a:t>
            </a:r>
          </a:p>
          <a:p>
            <a:pPr algn="l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U: </a:t>
            </a:r>
            <a:r>
              <a:rPr kumimoji="1" lang="ja-JP" altLang="en-US" sz="2400" u="sng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下線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▼ で</a:t>
            </a:r>
            <a:r>
              <a:rPr lang="ja-JP" altLang="en-US" sz="2400" u="sng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開く</a:t>
            </a:r>
          </a:p>
          <a:p>
            <a:pPr algn="l"/>
            <a:endParaRPr lang="ja-JP" altLang="en-US" sz="2400" u="sng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スイッチ見たく押すごとに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On/ Off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の切り替え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4865749" y="3810000"/>
            <a:ext cx="3687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文字の色を変更できます。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▼ で開く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645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基本編</a:t>
            </a:r>
            <a:r>
              <a:rPr kumimoji="1" lang="en-US" altLang="ja-JP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: </a:t>
            </a: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文字の属性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色や装飾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)(2)</a:t>
            </a:r>
            <a:endParaRPr kumimoji="1" lang="en-US" altLang="ja-JP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914400" y="5064225"/>
            <a:ext cx="7086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ja-JP" altLang="en-US" sz="2400" u="sng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すでに入力した文字を、図のように色をつけたり、下線、太字の装飾をつけてください。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生浜高校は太字です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816231"/>
            <a:ext cx="49053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98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auto">
          <a:xfrm>
            <a:off x="2667000" y="4107596"/>
            <a:ext cx="5943600" cy="24827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基本編</a:t>
            </a:r>
            <a:r>
              <a:rPr kumimoji="1" lang="en-US" altLang="ja-JP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: </a:t>
            </a: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文字の属性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フォントとサイズ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)(1)</a:t>
            </a:r>
            <a:endParaRPr kumimoji="1" lang="en-US" altLang="ja-JP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66" y="1092666"/>
            <a:ext cx="8675077" cy="1905000"/>
          </a:xfrm>
          <a:prstGeom prst="rect">
            <a:avLst/>
          </a:prstGeom>
        </p:spPr>
      </p:pic>
      <p:sp>
        <p:nvSpPr>
          <p:cNvPr id="3" name="線吹き出し 1 (枠付き) 2"/>
          <p:cNvSpPr/>
          <p:nvPr/>
        </p:nvSpPr>
        <p:spPr bwMode="auto">
          <a:xfrm>
            <a:off x="1293094" y="1617342"/>
            <a:ext cx="1450106" cy="495300"/>
          </a:xfrm>
          <a:prstGeom prst="borderCallout1">
            <a:avLst>
              <a:gd name="adj1" fmla="val 136508"/>
              <a:gd name="adj2" fmla="val 35759"/>
              <a:gd name="adj3" fmla="val 314669"/>
              <a:gd name="adj4" fmla="val 45967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4" name="線吹き出し 1 (枠付き) 33"/>
          <p:cNvSpPr/>
          <p:nvPr/>
        </p:nvSpPr>
        <p:spPr bwMode="auto">
          <a:xfrm>
            <a:off x="2743200" y="1631361"/>
            <a:ext cx="641695" cy="495300"/>
          </a:xfrm>
          <a:prstGeom prst="borderCallout1">
            <a:avLst>
              <a:gd name="adj1" fmla="val 116533"/>
              <a:gd name="adj2" fmla="val 42416"/>
              <a:gd name="adj3" fmla="val 313349"/>
              <a:gd name="adj4" fmla="val 93608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81000" y="3276600"/>
            <a:ext cx="396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文字のフォントを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指定できます。</a:t>
            </a:r>
          </a:p>
          <a:p>
            <a:pPr algn="l"/>
            <a:endParaRPr kumimoji="1"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u="sng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▼ </a:t>
            </a:r>
            <a:r>
              <a:rPr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</a:t>
            </a:r>
            <a:r>
              <a:rPr lang="ja-JP" altLang="en-US" sz="2400" u="sng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開く</a:t>
            </a:r>
          </a:p>
          <a:p>
            <a:pPr algn="l"/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064047" y="3276599"/>
            <a:ext cx="5813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文字の大きさ変更できます。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▼ で開く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043" y="4499074"/>
            <a:ext cx="4543425" cy="1085850"/>
          </a:xfrm>
          <a:prstGeom prst="rect">
            <a:avLst/>
          </a:prstGeom>
        </p:spPr>
      </p:pic>
      <p:sp>
        <p:nvSpPr>
          <p:cNvPr id="9" name="楕円 8"/>
          <p:cNvSpPr/>
          <p:nvPr/>
        </p:nvSpPr>
        <p:spPr bwMode="auto">
          <a:xfrm>
            <a:off x="5128067" y="4272562"/>
            <a:ext cx="1442065" cy="706304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826932" y="5759312"/>
            <a:ext cx="4479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ポップアップメニューでも選択できます。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958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defRPr/>
            </a:pP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基本編</a:t>
            </a:r>
            <a:r>
              <a:rPr kumimoji="1" lang="en-US" altLang="ja-JP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: </a:t>
            </a: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文字の属性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フォントとサイズ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)(2)</a:t>
            </a:r>
            <a:endParaRPr kumimoji="1" lang="en-US" altLang="ja-JP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808037" y="4919008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ja-JP" altLang="en-US" sz="2400" u="sng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どんなフォントがあるか。どんな大きさになるか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試してみよう。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626" y="1058278"/>
            <a:ext cx="4470816" cy="3693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7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基本編</a:t>
            </a:r>
            <a:r>
              <a:rPr kumimoji="1" lang="en-US" altLang="ja-JP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: </a:t>
            </a: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文字の属性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配置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)(1)</a:t>
            </a:r>
            <a:endParaRPr kumimoji="1" lang="en-US" altLang="ja-JP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92" y="1025191"/>
            <a:ext cx="8675077" cy="1905000"/>
          </a:xfrm>
          <a:prstGeom prst="rect">
            <a:avLst/>
          </a:prstGeom>
        </p:spPr>
      </p:pic>
      <p:sp>
        <p:nvSpPr>
          <p:cNvPr id="3" name="線吹き出し 1 (枠付き) 2"/>
          <p:cNvSpPr/>
          <p:nvPr/>
        </p:nvSpPr>
        <p:spPr bwMode="auto">
          <a:xfrm>
            <a:off x="6096000" y="1977691"/>
            <a:ext cx="1450106" cy="495300"/>
          </a:xfrm>
          <a:prstGeom prst="borderCallout1">
            <a:avLst>
              <a:gd name="adj1" fmla="val 136508"/>
              <a:gd name="adj2" fmla="val 35759"/>
              <a:gd name="adj3" fmla="val 220848"/>
              <a:gd name="adj4" fmla="val -572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93492" y="3104412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文字列や表の配置を変更します。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特に全部の文字を指定する必要はなく、文字列の中にカーソルがあれば変わります。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267266"/>
            <a:ext cx="2142582" cy="2209800"/>
          </a:xfrm>
          <a:prstGeom prst="rect">
            <a:avLst/>
          </a:prstGeom>
        </p:spPr>
      </p:pic>
      <p:pic>
        <p:nvPicPr>
          <p:cNvPr id="13" name="Picture 2" descr="Windows】マウスカーソル位置の確認方法 – 小技の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976667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テキスト ボックス 13"/>
          <p:cNvSpPr txBox="1"/>
          <p:nvPr/>
        </p:nvSpPr>
        <p:spPr>
          <a:xfrm>
            <a:off x="3733799" y="4420437"/>
            <a:ext cx="53347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ポイント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操作はアンコンと呼ばれるもので、その操作の意味を表しています。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アイコン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の意味がわからなくて、マウスのカーソルを乗せて、少し経つと説明が表示されます。</a:t>
            </a:r>
          </a:p>
        </p:txBody>
      </p:sp>
    </p:spTree>
    <p:extLst>
      <p:ext uri="{BB962C8B-B14F-4D97-AF65-F5344CB8AC3E}">
        <p14:creationId xmlns:p14="http://schemas.microsoft.com/office/powerpoint/2010/main" val="25561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defRPr/>
            </a:pP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基本編</a:t>
            </a:r>
            <a:r>
              <a:rPr kumimoji="1" lang="en-US" altLang="ja-JP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: </a:t>
            </a:r>
            <a:r>
              <a:rPr kumimoji="1" lang="ja-JP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文字の属性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配置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)(2)</a:t>
            </a:r>
            <a:endParaRPr kumimoji="1" lang="en-US" altLang="ja-JP" sz="2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362200" y="4648200"/>
            <a:ext cx="48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文字列を中央に表示してみたり、左側に表示させてよう。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19199"/>
            <a:ext cx="7788275" cy="312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2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752600"/>
            <a:ext cx="6629400" cy="2593975"/>
          </a:xfrm>
        </p:spPr>
        <p:txBody>
          <a:bodyPr/>
          <a:lstStyle/>
          <a:p>
            <a:pPr eaLnBrk="1" hangingPunct="1"/>
            <a:r>
              <a:rPr lang="ja-JP" altLang="en-US" sz="4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入門</a:t>
            </a:r>
            <a:r>
              <a:rPr lang="en-US" altLang="ja-JP" sz="4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4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中級編</a:t>
            </a: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入門</a:t>
            </a:r>
            <a:r>
              <a:rPr lang="en-US" altLang="ja-JP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中級</a:t>
            </a: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課題のヒント</a:t>
            </a:r>
          </a:p>
        </p:txBody>
      </p:sp>
    </p:spTree>
    <p:extLst>
      <p:ext uri="{BB962C8B-B14F-4D97-AF65-F5344CB8AC3E}">
        <p14:creationId xmlns:p14="http://schemas.microsoft.com/office/powerpoint/2010/main" val="241184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465136" y="533400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課題の説明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549274" y="1295400"/>
          <a:ext cx="8137526" cy="4114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01694">
                  <a:extLst>
                    <a:ext uri="{9D8B030D-6E8A-4147-A177-3AD203B41FA5}">
                      <a16:colId xmlns:a16="http://schemas.microsoft.com/office/drawing/2014/main" val="54199617"/>
                    </a:ext>
                  </a:extLst>
                </a:gridCol>
                <a:gridCol w="1542060">
                  <a:extLst>
                    <a:ext uri="{9D8B030D-6E8A-4147-A177-3AD203B41FA5}">
                      <a16:colId xmlns:a16="http://schemas.microsoft.com/office/drawing/2014/main" val="2828543248"/>
                    </a:ext>
                  </a:extLst>
                </a:gridCol>
                <a:gridCol w="2563047">
                  <a:extLst>
                    <a:ext uri="{9D8B030D-6E8A-4147-A177-3AD203B41FA5}">
                      <a16:colId xmlns:a16="http://schemas.microsoft.com/office/drawing/2014/main" val="3154296744"/>
                    </a:ext>
                  </a:extLst>
                </a:gridCol>
                <a:gridCol w="1230725">
                  <a:extLst>
                    <a:ext uri="{9D8B030D-6E8A-4147-A177-3AD203B41FA5}">
                      <a16:colId xmlns:a16="http://schemas.microsoft.com/office/drawing/2014/main" val="2832813069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文字属性</a:t>
                      </a:r>
                      <a:r>
                        <a:rPr lang="en-US" altLang="zh-CN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/</a:t>
                      </a:r>
                      <a:r>
                        <a:rPr lang="zh-CN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配置</a:t>
                      </a:r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lang="en-US" altLang="ja-JP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学校の歴史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93888457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罫線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lang="en-US" altLang="ja-JP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生徒の進路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18373081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図形の挿入</a:t>
                      </a:r>
                      <a:r>
                        <a:rPr lang="ja-JP" altLang="en-US" sz="24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、</a:t>
                      </a:r>
                      <a:br>
                        <a:rPr lang="ja-JP" altLang="en-US" sz="24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lang="ja-JP" altLang="en-US" sz="24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図形</a:t>
                      </a:r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の文字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lang="en-US" altLang="ja-JP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生浜地域紹介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13147585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箇条書きと、行間隔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lang="en-US" altLang="ja-JP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学校の教育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0421041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図形描画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lang="en-US" altLang="ja-JP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学校地図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1750055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横レイアウト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lang="en-US" altLang="ja-JP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ディズニーランド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  <a:endParaRPr lang="ja-JP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14303918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総合課題</a:t>
                      </a:r>
                      <a:r>
                        <a:rPr lang="en-US" altLang="ja-JP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lang="en-US" altLang="ja-JP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  <a:endParaRPr lang="en-US" altLang="ja-JP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文化祭企画書</a:t>
                      </a:r>
                      <a:endParaRPr lang="ja-JP" altLang="en-US" sz="24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旧課題</a:t>
                      </a:r>
                      <a:r>
                        <a:rPr lang="en-US" altLang="ja-JP" sz="24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</a:t>
                      </a:r>
                      <a:endParaRPr lang="en-US" altLang="ja-JP" sz="24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761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84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983" y="864167"/>
            <a:ext cx="7297074" cy="2052638"/>
          </a:xfrm>
          <a:prstGeom prst="rect">
            <a:avLst/>
          </a:prstGeom>
        </p:spPr>
      </p:pic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71318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1: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cxnSp>
        <p:nvCxnSpPr>
          <p:cNvPr id="4" name="直線コネクタ 3"/>
          <p:cNvCxnSpPr/>
          <p:nvPr/>
        </p:nvCxnSpPr>
        <p:spPr bwMode="auto">
          <a:xfrm>
            <a:off x="1371600" y="1446414"/>
            <a:ext cx="0" cy="21336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線コネクタ 9"/>
          <p:cNvCxnSpPr/>
          <p:nvPr/>
        </p:nvCxnSpPr>
        <p:spPr bwMode="auto">
          <a:xfrm>
            <a:off x="4782997" y="1446414"/>
            <a:ext cx="0" cy="21336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直線コネクタ 10"/>
          <p:cNvCxnSpPr/>
          <p:nvPr/>
        </p:nvCxnSpPr>
        <p:spPr bwMode="auto">
          <a:xfrm>
            <a:off x="7919057" y="1349682"/>
            <a:ext cx="0" cy="21336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テキスト ボックス 13"/>
          <p:cNvSpPr txBox="1"/>
          <p:nvPr/>
        </p:nvSpPr>
        <p:spPr>
          <a:xfrm>
            <a:off x="1474550" y="3001092"/>
            <a:ext cx="29860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フォント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サイズ、下線、太字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105400" y="3001092"/>
            <a:ext cx="2934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段落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左揃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中央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右揃</a:t>
            </a:r>
          </a:p>
        </p:txBody>
      </p:sp>
      <p:sp>
        <p:nvSpPr>
          <p:cNvPr id="18" name="楕円 17"/>
          <p:cNvSpPr/>
          <p:nvPr/>
        </p:nvSpPr>
        <p:spPr bwMode="auto">
          <a:xfrm>
            <a:off x="4771274" y="1804869"/>
            <a:ext cx="1248526" cy="55733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9" name="楕円 18"/>
          <p:cNvSpPr/>
          <p:nvPr/>
        </p:nvSpPr>
        <p:spPr bwMode="auto">
          <a:xfrm>
            <a:off x="1263075" y="1826664"/>
            <a:ext cx="492388" cy="51373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楕円 19"/>
          <p:cNvSpPr/>
          <p:nvPr/>
        </p:nvSpPr>
        <p:spPr bwMode="auto">
          <a:xfrm>
            <a:off x="1860983" y="1848461"/>
            <a:ext cx="492388" cy="51373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1" name="楕円 20"/>
          <p:cNvSpPr/>
          <p:nvPr/>
        </p:nvSpPr>
        <p:spPr bwMode="auto">
          <a:xfrm>
            <a:off x="2379628" y="1502440"/>
            <a:ext cx="668371" cy="55496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83" y="4370104"/>
            <a:ext cx="5107476" cy="1722640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5963024" y="4761090"/>
            <a:ext cx="2986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[Tab]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キー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左端にある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で位置をそろえる。</a:t>
            </a:r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19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534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この資料と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Word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の課題の構成</a:t>
            </a:r>
            <a:endParaRPr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136229"/>
              </p:ext>
            </p:extLst>
          </p:nvPr>
        </p:nvGraphicFramePr>
        <p:xfrm>
          <a:off x="419100" y="1143000"/>
          <a:ext cx="83058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40056981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443212564"/>
                    </a:ext>
                  </a:extLst>
                </a:gridCol>
                <a:gridCol w="4038600">
                  <a:extLst>
                    <a:ext uri="{9D8B030D-6E8A-4147-A177-3AD203B41FA5}">
                      <a16:colId xmlns:a16="http://schemas.microsoft.com/office/drawing/2014/main" val="147418294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準備編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種類の準備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この資料を見て、</a:t>
                      </a:r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Word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を使って、文章を作成してください。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04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基礎編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種類の課題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168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入門</a:t>
                      </a:r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/</a:t>
                      </a:r>
                      <a:b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中級編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課題</a:t>
                      </a:r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各課題の紙の見本と同じものを</a:t>
                      </a:r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Word</a:t>
                      </a:r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で作成してください</a:t>
                      </a:r>
                      <a:b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・この資料にヒントがあります。</a:t>
                      </a:r>
                    </a:p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・次のスライドに実施方法の説明があります。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0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応用編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7436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35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59" y="884093"/>
            <a:ext cx="3095625" cy="4133850"/>
          </a:xfrm>
          <a:prstGeom prst="rect">
            <a:avLst/>
          </a:prstGeom>
        </p:spPr>
      </p:pic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71318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2: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886200" y="1132038"/>
            <a:ext cx="4622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挿入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の表で罫線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表を作る</a:t>
            </a:r>
          </a:p>
        </p:txBody>
      </p:sp>
      <p:sp>
        <p:nvSpPr>
          <p:cNvPr id="19" name="楕円 18"/>
          <p:cNvSpPr/>
          <p:nvPr/>
        </p:nvSpPr>
        <p:spPr bwMode="auto">
          <a:xfrm>
            <a:off x="1445260" y="1496868"/>
            <a:ext cx="535939" cy="57183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1" name="楕円 20"/>
          <p:cNvSpPr/>
          <p:nvPr/>
        </p:nvSpPr>
        <p:spPr bwMode="auto">
          <a:xfrm>
            <a:off x="1499680" y="1132038"/>
            <a:ext cx="668371" cy="36483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417" y="5362305"/>
            <a:ext cx="5553075" cy="11430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3072937"/>
            <a:ext cx="4282219" cy="2260060"/>
          </a:xfrm>
          <a:prstGeom prst="rect">
            <a:avLst/>
          </a:prstGeom>
        </p:spPr>
      </p:pic>
      <p:sp>
        <p:nvSpPr>
          <p:cNvPr id="23" name="テキスト ボックス 22"/>
          <p:cNvSpPr txBox="1"/>
          <p:nvPr/>
        </p:nvSpPr>
        <p:spPr>
          <a:xfrm>
            <a:off x="4299828" y="2305088"/>
            <a:ext cx="462234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罫線の上にマウスカーソンを移動して形が変わったら幅の変更ができる</a:t>
            </a:r>
          </a:p>
        </p:txBody>
      </p:sp>
    </p:spTree>
    <p:extLst>
      <p:ext uri="{BB962C8B-B14F-4D97-AF65-F5344CB8AC3E}">
        <p14:creationId xmlns:p14="http://schemas.microsoft.com/office/powerpoint/2010/main" val="93479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3: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962650" y="1152257"/>
            <a:ext cx="2571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自由な位置の文字は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挿入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図形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横書きテキストボックス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を使用する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57908" y="3314881"/>
            <a:ext cx="258748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で適当なものを探してコピペする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05" y="1043613"/>
            <a:ext cx="5734050" cy="189547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0" y="3554971"/>
            <a:ext cx="4838700" cy="2943225"/>
          </a:xfrm>
          <a:prstGeom prst="rect">
            <a:avLst/>
          </a:prstGeom>
        </p:spPr>
      </p:pic>
      <p:sp>
        <p:nvSpPr>
          <p:cNvPr id="13" name="楕円 12"/>
          <p:cNvSpPr/>
          <p:nvPr/>
        </p:nvSpPr>
        <p:spPr bwMode="auto">
          <a:xfrm>
            <a:off x="5744854" y="3711186"/>
            <a:ext cx="808346" cy="80402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4" name="楕円 13"/>
          <p:cNvSpPr/>
          <p:nvPr/>
        </p:nvSpPr>
        <p:spPr bwMode="auto">
          <a:xfrm>
            <a:off x="4572000" y="3491346"/>
            <a:ext cx="668371" cy="36483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楕円 15"/>
          <p:cNvSpPr/>
          <p:nvPr/>
        </p:nvSpPr>
        <p:spPr bwMode="auto">
          <a:xfrm>
            <a:off x="5776455" y="5266796"/>
            <a:ext cx="482393" cy="47981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 bwMode="auto">
          <a:xfrm>
            <a:off x="2845388" y="1152257"/>
            <a:ext cx="2931067" cy="178683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962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20" y="4387495"/>
            <a:ext cx="4503369" cy="1436419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51" y="986550"/>
            <a:ext cx="4658307" cy="2699350"/>
          </a:xfrm>
          <a:prstGeom prst="rect">
            <a:avLst/>
          </a:prstGeom>
        </p:spPr>
      </p:pic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en-US" altLang="ja-JP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4: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19489" y="3805865"/>
            <a:ext cx="2571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ドット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endParaRPr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598159" y="4036697"/>
            <a:ext cx="354252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行の間隔は</a:t>
            </a:r>
            <a:b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行間オプション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の中で指定する</a:t>
            </a:r>
          </a:p>
        </p:txBody>
      </p:sp>
      <p:sp>
        <p:nvSpPr>
          <p:cNvPr id="14" name="楕円 13"/>
          <p:cNvSpPr/>
          <p:nvPr/>
        </p:nvSpPr>
        <p:spPr bwMode="auto">
          <a:xfrm>
            <a:off x="685800" y="4515684"/>
            <a:ext cx="668371" cy="36483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楕円 15"/>
          <p:cNvSpPr/>
          <p:nvPr/>
        </p:nvSpPr>
        <p:spPr bwMode="auto">
          <a:xfrm>
            <a:off x="2750043" y="4677154"/>
            <a:ext cx="482393" cy="47981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271" y="548315"/>
            <a:ext cx="2752725" cy="3257550"/>
          </a:xfrm>
          <a:prstGeom prst="rect">
            <a:avLst/>
          </a:prstGeom>
        </p:spPr>
      </p:pic>
      <p:sp>
        <p:nvSpPr>
          <p:cNvPr id="17" name="楕円 16"/>
          <p:cNvSpPr/>
          <p:nvPr/>
        </p:nvSpPr>
        <p:spPr bwMode="auto">
          <a:xfrm>
            <a:off x="6480436" y="1305816"/>
            <a:ext cx="482393" cy="47981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942" y="5180718"/>
            <a:ext cx="3347774" cy="116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5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5: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552061" y="1196922"/>
            <a:ext cx="3028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図形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挿入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図形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の各図形で描画する。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49" y="998997"/>
            <a:ext cx="4838700" cy="2943225"/>
          </a:xfrm>
          <a:prstGeom prst="rect">
            <a:avLst/>
          </a:prstGeom>
        </p:spPr>
      </p:pic>
      <p:sp>
        <p:nvSpPr>
          <p:cNvPr id="14" name="楕円 13"/>
          <p:cNvSpPr/>
          <p:nvPr/>
        </p:nvSpPr>
        <p:spPr bwMode="auto">
          <a:xfrm>
            <a:off x="1396453" y="866594"/>
            <a:ext cx="668371" cy="36483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6" name="楕円 15"/>
          <p:cNvSpPr/>
          <p:nvPr/>
        </p:nvSpPr>
        <p:spPr bwMode="auto">
          <a:xfrm>
            <a:off x="2480336" y="1161252"/>
            <a:ext cx="683092" cy="669657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491" y="4343400"/>
            <a:ext cx="3037690" cy="1709738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>
            <a:off x="4505325" y="4360473"/>
            <a:ext cx="4095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特定の図形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オブジェクト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を指定して後、その書式や属性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線の有無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塗りつぶし等を変える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30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/>
          <a:srcRect b="31890"/>
          <a:stretch/>
        </p:blipFill>
        <p:spPr>
          <a:xfrm>
            <a:off x="584509" y="1288126"/>
            <a:ext cx="2896728" cy="1669426"/>
          </a:xfrm>
          <a:prstGeom prst="rect">
            <a:avLst/>
          </a:prstGeom>
        </p:spPr>
      </p:pic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>
                <a:ea typeface="メイリオ" panose="020B0604030504040204" pitchFamily="50" charset="-128"/>
              </a:rPr>
              <a:t>6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4" name="楕円 13"/>
          <p:cNvSpPr/>
          <p:nvPr/>
        </p:nvSpPr>
        <p:spPr bwMode="auto">
          <a:xfrm>
            <a:off x="1364502" y="1348522"/>
            <a:ext cx="668371" cy="36483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32461" y="816521"/>
            <a:ext cx="409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高度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な画像の処理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330294" y="930419"/>
            <a:ext cx="43565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で使いたい画像を探し、画面に表示する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-&gt; [Print Screen]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キーを押す</a:t>
            </a:r>
            <a:b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このとき画面の内容がコピーされる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017" y="3216670"/>
            <a:ext cx="5281612" cy="3022693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5791201" y="3580098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ペイントに張り付けて、必要な部分を選択してコピー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-&gt;Word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に張り付ける。</a:t>
            </a:r>
          </a:p>
        </p:txBody>
      </p:sp>
    </p:spTree>
    <p:extLst>
      <p:ext uri="{BB962C8B-B14F-4D97-AF65-F5344CB8AC3E}">
        <p14:creationId xmlns:p14="http://schemas.microsoft.com/office/powerpoint/2010/main" val="356025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>
                <a:ea typeface="メイリオ" panose="020B0604030504040204" pitchFamily="50" charset="-128"/>
              </a:rPr>
              <a:t>7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7200" y="106680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特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に新しいことはありません。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課題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を思い出してやってみてください。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63865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990600"/>
            <a:ext cx="6629400" cy="2441575"/>
          </a:xfrm>
        </p:spPr>
        <p:txBody>
          <a:bodyPr/>
          <a:lstStyle/>
          <a:p>
            <a:pPr eaLnBrk="1" hangingPunct="1"/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応用編</a:t>
            </a: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応用課題のヒント</a:t>
            </a:r>
          </a:p>
        </p:txBody>
      </p:sp>
    </p:spTree>
    <p:extLst>
      <p:ext uri="{BB962C8B-B14F-4D97-AF65-F5344CB8AC3E}">
        <p14:creationId xmlns:p14="http://schemas.microsoft.com/office/powerpoint/2010/main" val="280247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465136" y="533400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課題の説明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934936"/>
              </p:ext>
            </p:extLst>
          </p:nvPr>
        </p:nvGraphicFramePr>
        <p:xfrm>
          <a:off x="465136" y="1295400"/>
          <a:ext cx="8380310" cy="43820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5264">
                  <a:extLst>
                    <a:ext uri="{9D8B030D-6E8A-4147-A177-3AD203B41FA5}">
                      <a16:colId xmlns:a16="http://schemas.microsoft.com/office/drawing/2014/main" val="309779071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1062650151"/>
                    </a:ext>
                  </a:extLst>
                </a:gridCol>
                <a:gridCol w="2520644">
                  <a:extLst>
                    <a:ext uri="{9D8B030D-6E8A-4147-A177-3AD203B41FA5}">
                      <a16:colId xmlns:a16="http://schemas.microsoft.com/office/drawing/2014/main" val="3011298115"/>
                    </a:ext>
                  </a:extLst>
                </a:gridCol>
                <a:gridCol w="1448002">
                  <a:extLst>
                    <a:ext uri="{9D8B030D-6E8A-4147-A177-3AD203B41FA5}">
                      <a16:colId xmlns:a16="http://schemas.microsoft.com/office/drawing/2014/main" val="1405401736"/>
                    </a:ext>
                  </a:extLst>
                </a:gridCol>
              </a:tblGrid>
              <a:tr h="36341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段組み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奨学資金制度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旧課題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520581"/>
                  </a:ext>
                </a:extLst>
              </a:tr>
              <a:tr h="36341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複雑な罫線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課程構成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旧課題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9116366"/>
                  </a:ext>
                </a:extLst>
              </a:tr>
              <a:tr h="36341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複雑な図形の描画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緊急時の対応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旧課題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034063"/>
                  </a:ext>
                </a:extLst>
              </a:tr>
              <a:tr h="36341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セクション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生浜ならでは授業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旧課題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051902"/>
                  </a:ext>
                </a:extLst>
              </a:tr>
              <a:tr h="36341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置き換え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行事予定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92883"/>
                  </a:ext>
                </a:extLst>
              </a:tr>
              <a:tr h="36341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名刺作成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自分の名刺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038701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スタイル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学習支援コンテンツ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876365"/>
                  </a:ext>
                </a:extLst>
              </a:tr>
              <a:tr h="363416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アウトラインとスタイル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xxxxxxxxx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724495"/>
                  </a:ext>
                </a:extLst>
              </a:tr>
              <a:tr h="545123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総合課題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xxxxxxxxx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253082"/>
                  </a:ext>
                </a:extLst>
              </a:tr>
              <a:tr h="545123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総合課題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応用課題</a:t>
                      </a:r>
                      <a:r>
                        <a:rPr lang="en-US" altLang="ja-JP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xxxxxxxxx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66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28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>
                <a:ea typeface="メイリオ" panose="020B0604030504040204" pitchFamily="50" charset="-128"/>
              </a:rPr>
              <a:t>応用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1: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7200" y="1066800"/>
            <a:ext cx="419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段組み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レイアウトの段組みを使って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ページを左右の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段に指定します。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836666"/>
            <a:ext cx="2152650" cy="35433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4648200" y="1166903"/>
            <a:ext cx="419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段組み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①②③の番号付きの箇条書きにします。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912" y="2852164"/>
            <a:ext cx="3176785" cy="356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8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応用課題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2: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7200" y="1066800"/>
            <a:ext cx="632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幅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の異なる罫線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まず、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列の表を作って、セルの結合で大きなセルを作っていきます。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321" y="2267129"/>
            <a:ext cx="4764357" cy="352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7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89144"/>
            <a:ext cx="8629650" cy="612775"/>
          </a:xfrm>
        </p:spPr>
        <p:txBody>
          <a:bodyPr/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入門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/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中級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,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応用課題の具体的な学習の進め方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7200" y="993775"/>
            <a:ext cx="762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1~n</a:t>
            </a:r>
            <a:r>
              <a:rPr kumimoji="1" lang="ja-JP" altLang="en-US" sz="28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まで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用意されています。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90600" y="1810603"/>
            <a:ext cx="45720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生徒は印刷イメージを見ながら、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Word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を使って文書を作成する。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990600" y="3330265"/>
            <a:ext cx="45720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文書が出来上がったら、先生のチェックを受ける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8" name="直線矢印コネクタ 7"/>
          <p:cNvCxnSpPr>
            <a:stCxn id="2" idx="2"/>
            <a:endCxn id="9" idx="0"/>
          </p:cNvCxnSpPr>
          <p:nvPr/>
        </p:nvCxnSpPr>
        <p:spPr bwMode="auto">
          <a:xfrm>
            <a:off x="3276600" y="2641600"/>
            <a:ext cx="0" cy="68866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テキスト ボックス 11"/>
          <p:cNvSpPr txBox="1"/>
          <p:nvPr/>
        </p:nvSpPr>
        <p:spPr>
          <a:xfrm>
            <a:off x="990600" y="4506320"/>
            <a:ext cx="457200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だったら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、次の課題に進む</a:t>
            </a:r>
          </a:p>
        </p:txBody>
      </p:sp>
      <p:cxnSp>
        <p:nvCxnSpPr>
          <p:cNvPr id="13" name="直線矢印コネクタ 12"/>
          <p:cNvCxnSpPr/>
          <p:nvPr/>
        </p:nvCxnSpPr>
        <p:spPr bwMode="auto">
          <a:xfrm>
            <a:off x="3276600" y="4161262"/>
            <a:ext cx="0" cy="31933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線矢印コネクタ 14"/>
          <p:cNvCxnSpPr>
            <a:endCxn id="2" idx="1"/>
          </p:cNvCxnSpPr>
          <p:nvPr/>
        </p:nvCxnSpPr>
        <p:spPr bwMode="auto">
          <a:xfrm flipV="1">
            <a:off x="457200" y="2226102"/>
            <a:ext cx="533400" cy="18371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線コネクタ 19"/>
          <p:cNvCxnSpPr/>
          <p:nvPr/>
        </p:nvCxnSpPr>
        <p:spPr bwMode="auto">
          <a:xfrm>
            <a:off x="457200" y="2409814"/>
            <a:ext cx="0" cy="300038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線コネクタ 21"/>
          <p:cNvCxnSpPr/>
          <p:nvPr/>
        </p:nvCxnSpPr>
        <p:spPr bwMode="auto">
          <a:xfrm>
            <a:off x="457200" y="5410200"/>
            <a:ext cx="28194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線コネクタ 23"/>
          <p:cNvCxnSpPr/>
          <p:nvPr/>
        </p:nvCxnSpPr>
        <p:spPr bwMode="auto">
          <a:xfrm>
            <a:off x="3264877" y="4967985"/>
            <a:ext cx="11723" cy="44221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テキスト ボックス 24"/>
          <p:cNvSpPr txBox="1"/>
          <p:nvPr/>
        </p:nvSpPr>
        <p:spPr>
          <a:xfrm>
            <a:off x="5943600" y="2667000"/>
            <a:ext cx="274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solidFill>
                  <a:schemeClr val="accent6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課題の説明授業支援</a:t>
            </a:r>
            <a:r>
              <a:rPr kumimoji="1" lang="en-US" altLang="ja-JP" sz="2400" dirty="0" smtClean="0">
                <a:solidFill>
                  <a:schemeClr val="accent6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 smtClean="0">
                <a:solidFill>
                  <a:schemeClr val="accent6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内に用意されています。</a:t>
            </a:r>
            <a:endParaRPr kumimoji="1" lang="ja-JP" altLang="en-US" sz="2400" dirty="0">
              <a:solidFill>
                <a:schemeClr val="accent6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86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応用</a:t>
            </a:r>
            <a:r>
              <a:rPr lang="ja-JP" altLang="en-US" sz="2800" dirty="0">
                <a:ea typeface="メイリオ" panose="020B0604030504040204" pitchFamily="50" charset="-128"/>
              </a:rPr>
              <a:t>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3: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09600" y="1022954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タクシー会社や病院は、二つのテキストボックスを重ねて作ります。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10" y="2052211"/>
            <a:ext cx="5334000" cy="20193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735" y="4225925"/>
            <a:ext cx="3790950" cy="19050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5067300" y="46482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重なり具合は、最前面や最背面移動で調整します。</a:t>
            </a:r>
          </a:p>
        </p:txBody>
      </p:sp>
    </p:spTree>
    <p:extLst>
      <p:ext uri="{BB962C8B-B14F-4D97-AF65-F5344CB8AC3E}">
        <p14:creationId xmlns:p14="http://schemas.microsoft.com/office/powerpoint/2010/main" val="307478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応用課題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4: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7200" y="1066800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ページ内の異なる段組み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段組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みは個々のセクションごとに指定することができます。</a:t>
            </a: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/>
          </p:nvPr>
        </p:nvGraphicFramePr>
        <p:xfrm>
          <a:off x="753767" y="2098003"/>
          <a:ext cx="3048000" cy="2926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476713386"/>
                    </a:ext>
                  </a:extLst>
                </a:gridCol>
              </a:tblGrid>
              <a:tr h="975384">
                <a:tc>
                  <a:txBody>
                    <a:bodyPr/>
                    <a:lstStyle/>
                    <a:p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セクション</a:t>
                      </a:r>
                    </a:p>
                    <a:p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段組み</a:t>
                      </a:r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段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015992"/>
                  </a:ext>
                </a:extLst>
              </a:tr>
              <a:tr h="975384">
                <a:tc>
                  <a:txBody>
                    <a:bodyPr/>
                    <a:lstStyle/>
                    <a:p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セクション</a:t>
                      </a:r>
                    </a:p>
                    <a:p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段組み</a:t>
                      </a:r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段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7832025"/>
                  </a:ext>
                </a:extLst>
              </a:tr>
              <a:tr h="975384">
                <a:tc>
                  <a:txBody>
                    <a:bodyPr/>
                    <a:lstStyle/>
                    <a:p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セクション</a:t>
                      </a:r>
                    </a:p>
                    <a:p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段組み</a:t>
                      </a:r>
                      <a:r>
                        <a:rPr kumimoji="1" lang="en-US" altLang="ja-JP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kumimoji="1" lang="ja-JP" altLang="en-US" b="0" dirty="0" smtClean="0">
                          <a:solidFill>
                            <a:schemeClr val="tx1"/>
                          </a:solidFill>
                        </a:rPr>
                        <a:t>段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7341476"/>
                  </a:ext>
                </a:extLst>
              </a:tr>
            </a:tbl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721" y="2435225"/>
            <a:ext cx="3419475" cy="4048125"/>
          </a:xfrm>
          <a:prstGeom prst="rect">
            <a:avLst/>
          </a:prstGeom>
        </p:spPr>
      </p:pic>
      <p:cxnSp>
        <p:nvCxnSpPr>
          <p:cNvPr id="5" name="直線矢印コネクタ 4"/>
          <p:cNvCxnSpPr/>
          <p:nvPr/>
        </p:nvCxnSpPr>
        <p:spPr bwMode="auto">
          <a:xfrm flipH="1">
            <a:off x="3936569" y="3048000"/>
            <a:ext cx="6096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線矢印コネクタ 8"/>
          <p:cNvCxnSpPr/>
          <p:nvPr/>
        </p:nvCxnSpPr>
        <p:spPr bwMode="auto">
          <a:xfrm flipH="1">
            <a:off x="3962400" y="4038600"/>
            <a:ext cx="6096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テキスト ボックス 9"/>
          <p:cNvSpPr txBox="1"/>
          <p:nvPr/>
        </p:nvSpPr>
        <p:spPr>
          <a:xfrm>
            <a:off x="853204" y="5301102"/>
            <a:ext cx="37895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レイアウト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の区切りで、ページの途中のセクション区切りを入れる</a:t>
            </a:r>
          </a:p>
        </p:txBody>
      </p:sp>
    </p:spTree>
    <p:extLst>
      <p:ext uri="{BB962C8B-B14F-4D97-AF65-F5344CB8AC3E}">
        <p14:creationId xmlns:p14="http://schemas.microsoft.com/office/powerpoint/2010/main" val="223840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応用課題</a:t>
            </a:r>
            <a:r>
              <a:rPr lang="en-US" altLang="ja-JP" sz="2800" dirty="0">
                <a:ea typeface="メイリオ" panose="020B0604030504040204" pitchFamily="50" charset="-128"/>
              </a:rPr>
              <a:t>5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:</a:t>
            </a:r>
            <a:r>
              <a:rPr lang="ja-JP" altLang="en-US" sz="2800" dirty="0" smtClean="0">
                <a:ea typeface="メイリオ" panose="020B0604030504040204" pitchFamily="50" charset="-128"/>
              </a:rPr>
              <a:t>ヒント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57200" y="1066800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置換の機能を使用して、一括して変換します。</a:t>
            </a: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20" y="1728671"/>
            <a:ext cx="4257675" cy="1952625"/>
          </a:xfrm>
          <a:prstGeom prst="rect">
            <a:avLst/>
          </a:prstGeom>
        </p:spPr>
      </p:pic>
      <p:sp>
        <p:nvSpPr>
          <p:cNvPr id="6" name="楕円 5"/>
          <p:cNvSpPr/>
          <p:nvPr/>
        </p:nvSpPr>
        <p:spPr bwMode="auto">
          <a:xfrm>
            <a:off x="2514600" y="2248661"/>
            <a:ext cx="990600" cy="41833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75" y="3721100"/>
            <a:ext cx="59626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応用課題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6(1)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066800"/>
            <a:ext cx="4972050" cy="2962275"/>
          </a:xfrm>
          <a:prstGeom prst="rect">
            <a:avLst/>
          </a:prstGeom>
        </p:spPr>
      </p:pic>
      <p:sp>
        <p:nvSpPr>
          <p:cNvPr id="6" name="楕円 5"/>
          <p:cNvSpPr/>
          <p:nvPr/>
        </p:nvSpPr>
        <p:spPr bwMode="auto">
          <a:xfrm>
            <a:off x="4270520" y="1295400"/>
            <a:ext cx="990600" cy="41833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楕円 6"/>
          <p:cNvSpPr/>
          <p:nvPr/>
        </p:nvSpPr>
        <p:spPr bwMode="auto">
          <a:xfrm>
            <a:off x="1752600" y="1713739"/>
            <a:ext cx="990600" cy="648461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8" name="楕円 7"/>
          <p:cNvSpPr/>
          <p:nvPr/>
        </p:nvSpPr>
        <p:spPr bwMode="auto">
          <a:xfrm>
            <a:off x="2028825" y="2899703"/>
            <a:ext cx="990600" cy="41833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6825" y="4445181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差し込み文書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][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差し込み印刷の開始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][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ラベル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で用紙の指定をする。</a:t>
            </a:r>
            <a:endParaRPr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074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87606"/>
            <a:ext cx="5048250" cy="3457575"/>
          </a:xfrm>
          <a:prstGeom prst="rect">
            <a:avLst/>
          </a:prstGeom>
        </p:spPr>
      </p:pic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応用課題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6(2)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6" name="楕円 5"/>
          <p:cNvSpPr/>
          <p:nvPr/>
        </p:nvSpPr>
        <p:spPr bwMode="auto">
          <a:xfrm>
            <a:off x="838200" y="4076673"/>
            <a:ext cx="990600" cy="418339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楕円 6"/>
          <p:cNvSpPr/>
          <p:nvPr/>
        </p:nvSpPr>
        <p:spPr bwMode="auto">
          <a:xfrm>
            <a:off x="1905000" y="2286497"/>
            <a:ext cx="2365520" cy="36846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8" name="楕円 7"/>
          <p:cNvSpPr/>
          <p:nvPr/>
        </p:nvSpPr>
        <p:spPr bwMode="auto">
          <a:xfrm>
            <a:off x="838200" y="2870291"/>
            <a:ext cx="990600" cy="60584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59698" y="4800600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用紙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がはっきりしている場合は、製造元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製品番号で指定する。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個別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にして</a:t>
            </a:r>
            <a:r>
              <a:rPr lang="ja-JP" altLang="en-US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いるする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場合は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サイズ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の詳細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6249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4320" y="253819"/>
            <a:ext cx="7772400" cy="612775"/>
          </a:xfrm>
        </p:spPr>
        <p:txBody>
          <a:bodyPr/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応用課題</a:t>
            </a:r>
            <a:r>
              <a:rPr lang="en-US" altLang="ja-JP" sz="2800" dirty="0" smtClean="0">
                <a:ea typeface="メイリオ" panose="020B0604030504040204" pitchFamily="50" charset="-128"/>
              </a:rPr>
              <a:t>6(3)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627" y="1214885"/>
            <a:ext cx="3781425" cy="4772025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609600" y="984053"/>
            <a:ext cx="266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詳細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の指定例</a:t>
            </a:r>
            <a:endParaRPr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815219"/>
            <a:ext cx="3348548" cy="408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28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ja-JP" sz="1400" smtClean="0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944688" y="2435225"/>
            <a:ext cx="6913562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990600" indent="-53340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371600" indent="-4572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752600" indent="-3810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209800" indent="-3810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6670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31242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5814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4038600" indent="-381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58" y="1536510"/>
            <a:ext cx="3662062" cy="3911979"/>
          </a:xfrm>
          <a:prstGeom prst="rect">
            <a:avLst/>
          </a:prstGeom>
        </p:spPr>
      </p:pic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434126" y="1919210"/>
            <a:ext cx="2743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3200" dirty="0" smtClean="0"/>
              <a:t>では、一年間</a:t>
            </a:r>
            <a:br>
              <a:rPr lang="ja-JP" altLang="en-US" sz="3200" dirty="0" smtClean="0"/>
            </a:br>
            <a:r>
              <a:rPr lang="ja-JP" altLang="en-US" sz="3200" dirty="0" smtClean="0"/>
              <a:t>張り切って</a:t>
            </a:r>
            <a:br>
              <a:rPr lang="ja-JP" altLang="en-US" sz="3200" dirty="0" smtClean="0"/>
            </a:br>
            <a:r>
              <a:rPr lang="ja-JP" altLang="en-US" sz="3200" dirty="0" smtClean="0"/>
              <a:t>いきましょう。</a:t>
            </a:r>
          </a:p>
          <a:p>
            <a:pPr algn="l"/>
            <a:r>
              <a:rPr kumimoji="1" lang="ja-JP" altLang="en-US" sz="3200" dirty="0" smtClean="0"/>
              <a:t>内容開始します。</a:t>
            </a:r>
            <a:endParaRPr kumimoji="1" lang="ja-JP" altLang="en-US" sz="32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841762" y="305844"/>
            <a:ext cx="845038" cy="46166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お話</a:t>
            </a:r>
          </a:p>
        </p:txBody>
      </p:sp>
    </p:spTree>
    <p:extLst>
      <p:ext uri="{BB962C8B-B14F-4D97-AF65-F5344CB8AC3E}">
        <p14:creationId xmlns:p14="http://schemas.microsoft.com/office/powerpoint/2010/main" val="229059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1143000"/>
            <a:ext cx="6629400" cy="3203575"/>
          </a:xfrm>
        </p:spPr>
        <p:txBody>
          <a:bodyPr/>
          <a:lstStyle/>
          <a:p>
            <a:pPr algn="l" eaLnBrk="1" hangingPunct="1"/>
            <a:r>
              <a:rPr lang="ja-JP" altLang="en-US" sz="4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準備編</a:t>
            </a:r>
            <a: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48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Word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ファイルの作成</a:t>
            </a:r>
            <a:b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・ルーラー・グリッドの表示</a:t>
            </a:r>
          </a:p>
        </p:txBody>
      </p:sp>
    </p:spTree>
    <p:extLst>
      <p:ext uri="{BB962C8B-B14F-4D97-AF65-F5344CB8AC3E}">
        <p14:creationId xmlns:p14="http://schemas.microsoft.com/office/powerpoint/2010/main" val="149316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defRPr/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Word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ファイルの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作成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(1)</a:t>
            </a:r>
            <a:endParaRPr lang="ja-JP" altLang="en-US" sz="2800" dirty="0">
              <a:solidFill>
                <a:schemeClr val="accent6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84748" y="9906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基礎編では、一つの新しい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Word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ファイル。入門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中級編では、課題ごとに新しいファイルを作成して実施してい下さい。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この実習では先にファイルを作ります。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05271"/>
            <a:ext cx="4215786" cy="2547729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 bwMode="auto">
          <a:xfrm>
            <a:off x="381000" y="2405271"/>
            <a:ext cx="4215786" cy="254772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3" name="楕円 12"/>
          <p:cNvSpPr/>
          <p:nvPr/>
        </p:nvSpPr>
        <p:spPr bwMode="auto">
          <a:xfrm>
            <a:off x="228600" y="4724400"/>
            <a:ext cx="1828800" cy="2286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28600" y="525643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Z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ドライブ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自分の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ID(\\</a:t>
            </a:r>
            <a:r>
              <a:rPr lang="en-US" altLang="ja-JP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Srver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)(Z:)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Picture 2" descr="Windows】マウスカーソル位置の確認方法 – 小技の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124200"/>
            <a:ext cx="824544" cy="82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4749186" y="2190929"/>
            <a:ext cx="4394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①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Z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ドライブ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の中で右クリック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②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新規作成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] – [Microsoft Word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文書を指定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9362" y="3534062"/>
            <a:ext cx="4543703" cy="2837876"/>
          </a:xfrm>
          <a:prstGeom prst="rect">
            <a:avLst/>
          </a:prstGeom>
        </p:spPr>
      </p:pic>
      <p:sp>
        <p:nvSpPr>
          <p:cNvPr id="19" name="楕円 18"/>
          <p:cNvSpPr/>
          <p:nvPr/>
        </p:nvSpPr>
        <p:spPr bwMode="auto">
          <a:xfrm>
            <a:off x="3889948" y="5867400"/>
            <a:ext cx="1524000" cy="317029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20" name="楕円 19"/>
          <p:cNvSpPr/>
          <p:nvPr/>
        </p:nvSpPr>
        <p:spPr bwMode="auto">
          <a:xfrm>
            <a:off x="5867400" y="4068121"/>
            <a:ext cx="1524000" cy="451928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005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defRPr/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Word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ファイルの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作成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endParaRPr lang="ja-JP" altLang="en-US" sz="2800" dirty="0">
              <a:solidFill>
                <a:schemeClr val="accent6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81000" y="4495800"/>
            <a:ext cx="373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Z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ドライブ</a:t>
            </a:r>
          </a:p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自分の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ID(\\</a:t>
            </a:r>
            <a:r>
              <a:rPr lang="en-US" altLang="ja-JP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Srver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)(Z:)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176793" y="4742911"/>
            <a:ext cx="4394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③ 出来たファイルを指定して右クリック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④ 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[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名前の変更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]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を指定して名前を変える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31244"/>
            <a:ext cx="4657725" cy="2571750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553150" y="1006538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Z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ドライブ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の中新しい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Word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用のファイルが出来上がる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 bwMode="auto">
          <a:xfrm>
            <a:off x="342254" y="1661009"/>
            <a:ext cx="4839346" cy="283479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18" name="楕円 17"/>
          <p:cNvSpPr/>
          <p:nvPr/>
        </p:nvSpPr>
        <p:spPr bwMode="auto">
          <a:xfrm>
            <a:off x="2247900" y="3711845"/>
            <a:ext cx="1524000" cy="402955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45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564" y="4274051"/>
            <a:ext cx="6860345" cy="1447800"/>
          </a:xfrm>
          <a:prstGeom prst="rect">
            <a:avLst/>
          </a:prstGeom>
        </p:spPr>
      </p:pic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defRPr/>
            </a:pPr>
            <a:r>
              <a:rPr lang="ja-JP" altLang="en-US" sz="28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ルーラー・グリッド線の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表示</a:t>
            </a:r>
            <a: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en-US" altLang="ja-JP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2800" dirty="0" smtClean="0">
                <a:solidFill>
                  <a:schemeClr val="accent6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800" dirty="0" smtClean="0">
                <a:solidFill>
                  <a:schemeClr val="accent6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表示した方が使い易いかも</a:t>
            </a:r>
            <a:r>
              <a:rPr lang="en-US" altLang="ja-JP" sz="2800" dirty="0" smtClean="0">
                <a:solidFill>
                  <a:schemeClr val="accent6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800" dirty="0">
              <a:solidFill>
                <a:schemeClr val="accent6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816571"/>
            <a:ext cx="5838825" cy="1676400"/>
          </a:xfrm>
          <a:prstGeom prst="rect">
            <a:avLst/>
          </a:prstGeom>
        </p:spPr>
      </p:pic>
      <p:sp>
        <p:nvSpPr>
          <p:cNvPr id="5" name="楕円 4"/>
          <p:cNvSpPr/>
          <p:nvPr/>
        </p:nvSpPr>
        <p:spPr bwMode="auto">
          <a:xfrm>
            <a:off x="6934199" y="4528831"/>
            <a:ext cx="459545" cy="647700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7" name="楕円 6"/>
          <p:cNvSpPr/>
          <p:nvPr/>
        </p:nvSpPr>
        <p:spPr bwMode="auto">
          <a:xfrm>
            <a:off x="2362200" y="2349971"/>
            <a:ext cx="1524000" cy="914400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33400" y="1389860"/>
            <a:ext cx="476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ルーラー・グリッド線の表示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33400" y="3814618"/>
            <a:ext cx="6212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見えない文字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段落記号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などの表示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66800" y="5878023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補足</a:t>
            </a:r>
            <a:r>
              <a: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段落を変えないで改行するとき</a:t>
            </a:r>
            <a:b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Shift + Enter</a:t>
            </a:r>
            <a:endParaRPr kumimoji="1"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楕円 10"/>
          <p:cNvSpPr/>
          <p:nvPr/>
        </p:nvSpPr>
        <p:spPr bwMode="auto">
          <a:xfrm>
            <a:off x="5181600" y="1926609"/>
            <a:ext cx="838200" cy="647700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485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FAFF6C-73AB-4A99-8CA0-CD8395AE7C10}" type="slidenum">
              <a:rPr kumimoji="1" lang="en-US" altLang="ja-JP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ja-JP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5610" y="1295400"/>
            <a:ext cx="6629400" cy="914400"/>
          </a:xfrm>
        </p:spPr>
        <p:txBody>
          <a:bodyPr/>
          <a:lstStyle/>
          <a:p>
            <a:pPr eaLnBrk="1" hangingPunct="1"/>
            <a:r>
              <a:rPr lang="ja-JP" altLang="en-US" sz="4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基礎編</a:t>
            </a:r>
            <a:endParaRPr lang="ja-JP" altLang="en-US" sz="48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64491"/>
              </p:ext>
            </p:extLst>
          </p:nvPr>
        </p:nvGraphicFramePr>
        <p:xfrm>
          <a:off x="1371600" y="2171075"/>
          <a:ext cx="6705600" cy="243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05600">
                  <a:extLst>
                    <a:ext uri="{9D8B030D-6E8A-4147-A177-3AD203B41FA5}">
                      <a16:colId xmlns:a16="http://schemas.microsoft.com/office/drawing/2014/main" val="3867728637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32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入力と</a:t>
                      </a:r>
                      <a:r>
                        <a:rPr lang="ja-JP" altLang="en-US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コピー</a:t>
                      </a:r>
                      <a:r>
                        <a:rPr lang="en-US" altLang="ja-JP" sz="32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/</a:t>
                      </a:r>
                      <a:r>
                        <a:rPr lang="ja-JP" altLang="en-US" sz="32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移動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5439122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320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文字の属性</a:t>
                      </a:r>
                      <a:r>
                        <a:rPr lang="en-US" altLang="ja-JP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1(</a:t>
                      </a:r>
                      <a:r>
                        <a:rPr lang="ja-JP" altLang="en-US" sz="3200" dirty="0" smtClean="0">
                          <a:solidFill>
                            <a:srgbClr val="00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色や装飾</a:t>
                      </a:r>
                      <a:r>
                        <a:rPr lang="en-US" altLang="ja-JP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lang="en-US" altLang="ja-JP" sz="3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1795527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文字の属性</a:t>
                      </a:r>
                      <a:r>
                        <a:rPr lang="en-US" altLang="ja-JP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2(</a:t>
                      </a:r>
                      <a:r>
                        <a:rPr lang="ja-JP" altLang="en-US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フォントとサイズ</a:t>
                      </a:r>
                      <a:r>
                        <a:rPr lang="en-US" altLang="ja-JP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lang="en-US" altLang="ja-JP" sz="3200" b="0" i="0" u="none" strike="noStrike" dirty="0" smtClean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270341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3200" u="none" strike="noStrike" dirty="0" smtClean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配置</a:t>
                      </a:r>
                      <a:endParaRPr lang="ja-JP" altLang="en-US" sz="3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4442704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1340370" y="4877464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ポイント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メニュー、ポップアップメニュー、右クリック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などのいろいろな方法を試してみよう。</a:t>
            </a:r>
            <a:endParaRPr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48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81000" y="290513"/>
            <a:ext cx="7940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基礎編</a:t>
            </a: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: </a:t>
            </a:r>
            <a:r>
              <a:rPr kumimoji="1" lang="ja-JP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入力</a:t>
            </a:r>
            <a:r>
              <a:rPr lang="ja-JP" altLang="en-US" sz="2800" dirty="0" smtClean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とコピーと移動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4" y="814982"/>
            <a:ext cx="4648200" cy="3589443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390527" y="4800600"/>
            <a:ext cx="7663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①　初めに「千葉県立生浜高等学校」と入力する。</a:t>
            </a:r>
          </a:p>
          <a:p>
            <a:pPr algn="l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②　次の行に、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行目の内容を削除、コピー・貼り付けの操作をして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「生浜高校　千葉県」を入れる。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076668" y="1270875"/>
            <a:ext cx="39208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ヒント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コピーと貼り付けは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オブジェクトを指定した後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・右クリックでサブメニュー表示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又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・メニューの貼り付けを使用する。</a:t>
            </a:r>
            <a:endParaRPr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楕円 8"/>
          <p:cNvSpPr/>
          <p:nvPr/>
        </p:nvSpPr>
        <p:spPr bwMode="auto">
          <a:xfrm>
            <a:off x="366793" y="1296470"/>
            <a:ext cx="611944" cy="647700"/>
          </a:xfrm>
          <a:prstGeom prst="ellipse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7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5814</TotalTime>
  <Words>1455</Words>
  <Application>Microsoft Office PowerPoint</Application>
  <PresentationFormat>画面に合わせる (4:3)</PresentationFormat>
  <Paragraphs>261</Paragraphs>
  <Slides>36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2" baseType="lpstr">
      <vt:lpstr>$ＪＳ明朝</vt:lpstr>
      <vt:lpstr>ＭＳ Ｐゴシック</vt:lpstr>
      <vt:lpstr>ＭＳ Ｐ明朝</vt:lpstr>
      <vt:lpstr>メイリオ</vt:lpstr>
      <vt:lpstr>Arial</vt:lpstr>
      <vt:lpstr>標準デザイン</vt:lpstr>
      <vt:lpstr>「Word実習用資料」</vt:lpstr>
      <vt:lpstr>PowerPoint プレゼンテーション</vt:lpstr>
      <vt:lpstr>入門/中級,応用課題の具体的な学習の進め方</vt:lpstr>
      <vt:lpstr>準備編  ・Wordファイルの作成 ・ルーラー・グリッドの表示</vt:lpstr>
      <vt:lpstr>PowerPoint プレゼンテーション</vt:lpstr>
      <vt:lpstr>PowerPoint プレゼンテーション</vt:lpstr>
      <vt:lpstr>PowerPoint プレゼンテーション</vt:lpstr>
      <vt:lpstr>基礎編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入門/中級編  入門/中級課題のヒント</vt:lpstr>
      <vt:lpstr>PowerPoint プレゼンテーション</vt:lpstr>
      <vt:lpstr>課題1:ヒント</vt:lpstr>
      <vt:lpstr>課題2:ヒント</vt:lpstr>
      <vt:lpstr>課題3:ヒント</vt:lpstr>
      <vt:lpstr>課題4:ヒント</vt:lpstr>
      <vt:lpstr>課題5:ヒント</vt:lpstr>
      <vt:lpstr>課題6:ヒント</vt:lpstr>
      <vt:lpstr>課題7:ヒント</vt:lpstr>
      <vt:lpstr>     応用編  応用課題のヒント</vt:lpstr>
      <vt:lpstr>PowerPoint プレゼンテーション</vt:lpstr>
      <vt:lpstr>応用課題1:ヒント</vt:lpstr>
      <vt:lpstr>応用課題2:ヒント</vt:lpstr>
      <vt:lpstr>応用課題3:ヒント</vt:lpstr>
      <vt:lpstr>応用課題4:ヒント</vt:lpstr>
      <vt:lpstr>応用課題5:ヒント</vt:lpstr>
      <vt:lpstr>応用課題6(1)</vt:lpstr>
      <vt:lpstr>応用課題6(2)</vt:lpstr>
      <vt:lpstr>応用課題6(3)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gohome8</cp:lastModifiedBy>
  <cp:revision>205</cp:revision>
  <cp:lastPrinted>2020-06-08T11:50:13Z</cp:lastPrinted>
  <dcterms:created xsi:type="dcterms:W3CDTF">2014-03-24T13:08:44Z</dcterms:created>
  <dcterms:modified xsi:type="dcterms:W3CDTF">2020-06-17T12:14:44Z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